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417" r:id="rId2"/>
    <p:sldId id="595" r:id="rId3"/>
    <p:sldId id="583" r:id="rId4"/>
    <p:sldId id="584" r:id="rId5"/>
    <p:sldId id="585" r:id="rId6"/>
    <p:sldId id="578" r:id="rId7"/>
    <p:sldId id="579" r:id="rId8"/>
    <p:sldId id="597" r:id="rId9"/>
    <p:sldId id="580" r:id="rId10"/>
    <p:sldId id="582" r:id="rId11"/>
    <p:sldId id="586" r:id="rId12"/>
    <p:sldId id="596" r:id="rId13"/>
    <p:sldId id="589" r:id="rId14"/>
    <p:sldId id="590" r:id="rId15"/>
    <p:sldId id="593" r:id="rId16"/>
    <p:sldId id="594" r:id="rId17"/>
    <p:sldId id="498" r:id="rId18"/>
  </p:sldIdLst>
  <p:sldSz cx="9909175" cy="6859588"/>
  <p:notesSz cx="6797675" cy="9874250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AF89E"/>
    <a:srgbClr val="CAE8AA"/>
    <a:srgbClr val="C6E6A2"/>
    <a:srgbClr val="94D9DC"/>
    <a:srgbClr val="D6D6F2"/>
    <a:srgbClr val="85F78A"/>
    <a:srgbClr val="9BFF9B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9" autoAdjust="0"/>
    <p:restoredTop sz="99714" autoAdjust="0"/>
  </p:normalViewPr>
  <p:slideViewPr>
    <p:cSldViewPr snapToObjects="1">
      <p:cViewPr varScale="1">
        <p:scale>
          <a:sx n="79" d="100"/>
          <a:sy n="79" d="100"/>
        </p:scale>
        <p:origin x="-690" y="-84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57">
              <a:defRPr sz="1200"/>
            </a:lvl1pPr>
          </a:lstStyle>
          <a:p>
            <a:pPr>
              <a:defRPr/>
            </a:pPr>
            <a:fld id="{D2567DD3-9ADE-40DD-806C-9619F0DBC891}" type="datetimeFigureOut">
              <a:rPr lang="ru-RU"/>
              <a:pPr>
                <a:defRPr/>
              </a:pPr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157">
              <a:defRPr sz="1200"/>
            </a:lvl1pPr>
          </a:lstStyle>
          <a:p>
            <a:pPr>
              <a:defRPr/>
            </a:pPr>
            <a:fld id="{62318801-03D2-4847-B078-56867B471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166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C3E00505-13B7-4008-9785-DF03537C617E}" type="datetimeFigureOut">
              <a:rPr lang="ru-RU"/>
              <a:pPr>
                <a:defRPr/>
              </a:pPr>
              <a:t>19.06.2013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498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0824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2CC992E5-8455-4D09-87A9-B7D4341A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3868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6"/>
            <a:ext cx="7772400" cy="1470025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800" cy="17526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 algn="ctr">
              <a:buNone/>
              <a:defRPr/>
            </a:lvl1pPr>
            <a:lvl2pPr marL="457157" indent="0" algn="ctr">
              <a:buNone/>
              <a:defRPr/>
            </a:lvl2pPr>
            <a:lvl3pPr marL="914314" indent="0" algn="ctr">
              <a:buNone/>
              <a:defRPr/>
            </a:lvl3pPr>
            <a:lvl4pPr marL="1371472" indent="0" algn="ctr">
              <a:buNone/>
              <a:defRPr/>
            </a:lvl4pPr>
            <a:lvl5pPr marL="1828628" indent="0" algn="ctr">
              <a:buNone/>
              <a:defRPr/>
            </a:lvl5pPr>
            <a:lvl6pPr marL="2285785" indent="0" algn="ctr">
              <a:buNone/>
              <a:defRPr/>
            </a:lvl6pPr>
            <a:lvl7pPr marL="2742942" indent="0" algn="ctr">
              <a:buNone/>
              <a:defRPr/>
            </a:lvl7pPr>
            <a:lvl8pPr marL="3200100" indent="0" algn="ctr">
              <a:buNone/>
              <a:defRPr/>
            </a:lvl8pPr>
            <a:lvl9pPr marL="36572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1" y="1600200"/>
            <a:ext cx="8918575" cy="4527550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1" y="274638"/>
            <a:ext cx="8918575" cy="5853112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lIns="91431" tIns="45716" rIns="91431" bIns="45716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000"/>
            </a:lvl1pPr>
            <a:lvl2pPr marL="457157" indent="0">
              <a:buNone/>
              <a:defRPr sz="1800"/>
            </a:lvl2pPr>
            <a:lvl3pPr marL="914314" indent="0">
              <a:buNone/>
              <a:defRPr sz="1600"/>
            </a:lvl3pPr>
            <a:lvl4pPr marL="1371472" indent="0">
              <a:buNone/>
              <a:defRPr sz="1400"/>
            </a:lvl4pPr>
            <a:lvl5pPr marL="1828628" indent="0">
              <a:buNone/>
              <a:defRPr sz="1400"/>
            </a:lvl5pPr>
            <a:lvl6pPr marL="2285785" indent="0">
              <a:buNone/>
              <a:defRPr sz="1400"/>
            </a:lvl6pPr>
            <a:lvl7pPr marL="2742942" indent="0">
              <a:buNone/>
              <a:defRPr sz="1400"/>
            </a:lvl7pPr>
            <a:lvl8pPr marL="3200100" indent="0">
              <a:buNone/>
              <a:defRPr sz="1400"/>
            </a:lvl8pPr>
            <a:lvl9pPr marL="365725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4" indent="0">
              <a:buNone/>
              <a:defRPr sz="2400"/>
            </a:lvl3pPr>
            <a:lvl4pPr marL="1371472" indent="0">
              <a:buNone/>
              <a:defRPr sz="2000"/>
            </a:lvl4pPr>
            <a:lvl5pPr marL="1828628" indent="0">
              <a:buNone/>
              <a:defRPr sz="2000"/>
            </a:lvl5pPr>
            <a:lvl6pPr marL="2285785" indent="0">
              <a:buNone/>
              <a:defRPr sz="2000"/>
            </a:lvl6pPr>
            <a:lvl7pPr marL="2742942" indent="0">
              <a:buNone/>
              <a:defRPr sz="2000"/>
            </a:lvl7pPr>
            <a:lvl8pPr marL="3200100" indent="0">
              <a:buNone/>
              <a:defRPr sz="2000"/>
            </a:lvl8pPr>
            <a:lvl9pPr marL="3657257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58" tIns="47880" rIns="95758" bIns="47880"/>
          <a:lstStyle/>
          <a:p>
            <a:pPr defTabSz="958760">
              <a:defRPr/>
            </a:pPr>
            <a:endParaRPr lang="ru-RU" sz="2600" dirty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hf hdr="0" ftr="0" dt="0"/>
  <p:txStyles>
    <p:titleStyle>
      <a:lvl1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16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173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331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488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4338" indent="-368300" algn="l" defTabSz="704850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58838" indent="-309563" algn="l" defTabSz="704850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1750" indent="-254000" algn="l" defTabSz="704850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3400" indent="-252413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1875" indent="-250825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226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383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540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8697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4036804" y="6153150"/>
            <a:ext cx="1853887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eaLnBrk="0" hangingPunct="0">
              <a:buClr>
                <a:srgbClr val="800000"/>
              </a:buClr>
            </a:pPr>
            <a:r>
              <a:rPr lang="ru-RU" sz="1400" dirty="0"/>
              <a:t>           г. Москва</a:t>
            </a:r>
          </a:p>
          <a:p>
            <a:pPr eaLnBrk="0" hangingPunct="0">
              <a:buClr>
                <a:srgbClr val="800000"/>
              </a:buClr>
            </a:pPr>
            <a:r>
              <a:rPr lang="ru-RU" sz="1400" dirty="0"/>
              <a:t>       </a:t>
            </a:r>
            <a:r>
              <a:rPr lang="ru-RU" sz="1400" dirty="0" smtClean="0"/>
              <a:t> 19 июня 2013 </a:t>
            </a:r>
            <a:r>
              <a:rPr lang="ru-RU" sz="1400" dirty="0"/>
              <a:t>г.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309938" y="1277938"/>
            <a:ext cx="379552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300" b="1" dirty="0" smtClean="0"/>
              <a:t>Правительственный час</a:t>
            </a:r>
            <a:endParaRPr lang="ru-RU" sz="2300" b="1" dirty="0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549055" y="2133650"/>
            <a:ext cx="73633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300" b="1" dirty="0" smtClean="0"/>
              <a:t>Государственная Дума </a:t>
            </a:r>
            <a:r>
              <a:rPr lang="ru-RU" sz="2300" b="1" dirty="0"/>
              <a:t>Федерального Собрания </a:t>
            </a:r>
            <a:endParaRPr lang="ru-RU" sz="2300" b="1" dirty="0" smtClean="0"/>
          </a:p>
          <a:p>
            <a:pPr algn="ctr"/>
            <a:r>
              <a:rPr lang="ru-RU" sz="2300" b="1" dirty="0" smtClean="0"/>
              <a:t>Российской </a:t>
            </a:r>
            <a:r>
              <a:rPr lang="ru-RU" sz="2300" b="1" dirty="0"/>
              <a:t>Федерации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675565" y="5446713"/>
            <a:ext cx="4689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Доклад Руководителя </a:t>
            </a:r>
            <a:r>
              <a:rPr lang="ru-RU" sz="2000" b="1" dirty="0"/>
              <a:t>ФСТ России </a:t>
            </a:r>
          </a:p>
          <a:p>
            <a:pPr algn="ctr"/>
            <a:r>
              <a:rPr lang="ru-RU" sz="2000" b="1" dirty="0"/>
              <a:t>С.Г. </a:t>
            </a:r>
            <a:r>
              <a:rPr lang="ru-RU" sz="2000" b="1" dirty="0" smtClean="0"/>
              <a:t>Новикова</a:t>
            </a:r>
            <a:endParaRPr lang="ru-RU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994147" y="477390"/>
            <a:ext cx="8496422" cy="79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0">
              <a:lnSpc>
                <a:spcPct val="130000"/>
              </a:lnSpc>
            </a:pPr>
            <a:r>
              <a:rPr lang="ru-RU" sz="2100" b="1" kern="0" dirty="0">
                <a:cs typeface="Times New Roman" pitchFamily="18" charset="0"/>
              </a:rPr>
              <a:t>Задачи по изменению нормативно-правовой базы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822" y="1413570"/>
            <a:ext cx="9481397" cy="4555061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marL="342773" indent="-342773" algn="just">
              <a:spcAft>
                <a:spcPts val="3000"/>
              </a:spcAft>
              <a:buFont typeface="+mj-lt"/>
              <a:buAutoNum type="arabicPeriod"/>
            </a:pPr>
            <a:r>
              <a:rPr lang="ru-RU" sz="1900" dirty="0" err="1" smtClean="0">
                <a:latin typeface="+mn-lt"/>
                <a:cs typeface="Times New Roman" pitchFamily="18" charset="0"/>
              </a:rPr>
              <a:t>Донастройка</a:t>
            </a:r>
            <a:r>
              <a:rPr lang="ru-RU" sz="1900" dirty="0" smtClean="0">
                <a:latin typeface="+mn-lt"/>
                <a:cs typeface="Times New Roman" pitchFamily="18" charset="0"/>
              </a:rPr>
              <a:t> </a:t>
            </a:r>
            <a:r>
              <a:rPr lang="ru-RU" sz="1900" dirty="0">
                <a:latin typeface="+mn-lt"/>
                <a:cs typeface="Times New Roman" pitchFamily="18" charset="0"/>
              </a:rPr>
              <a:t>правил оптового и розничных рынков.</a:t>
            </a:r>
          </a:p>
          <a:p>
            <a:pPr marL="342773" indent="-342773" algn="just">
              <a:spcAft>
                <a:spcPts val="3000"/>
              </a:spcAft>
              <a:buFont typeface="+mj-lt"/>
              <a:buAutoNum type="arabicPeriod"/>
            </a:pPr>
            <a:r>
              <a:rPr lang="ru-RU" sz="1900" dirty="0">
                <a:latin typeface="+mn-lt"/>
                <a:cs typeface="Times New Roman" pitchFamily="18" charset="0"/>
              </a:rPr>
              <a:t>Введение социальной нормы потребления </a:t>
            </a:r>
            <a:r>
              <a:rPr lang="ru-RU" sz="1900" dirty="0" smtClean="0">
                <a:latin typeface="+mn-lt"/>
                <a:cs typeface="Times New Roman" pitchFamily="18" charset="0"/>
              </a:rPr>
              <a:t>электроснабжения </a:t>
            </a:r>
            <a:r>
              <a:rPr lang="ru-RU" sz="1900" dirty="0">
                <a:latin typeface="+mn-lt"/>
                <a:cs typeface="Times New Roman" pitchFamily="18" charset="0"/>
              </a:rPr>
              <a:t>(</a:t>
            </a:r>
            <a:r>
              <a:rPr lang="ru-RU" sz="1900" dirty="0" err="1">
                <a:latin typeface="+mn-lt"/>
                <a:cs typeface="Times New Roman" pitchFamily="18" charset="0"/>
              </a:rPr>
              <a:t>Минрегионом</a:t>
            </a:r>
            <a:r>
              <a:rPr lang="ru-RU" sz="1900" dirty="0">
                <a:latin typeface="+mn-lt"/>
                <a:cs typeface="Times New Roman" pitchFamily="18" charset="0"/>
              </a:rPr>
              <a:t> России, при участии Минэкономразвития России, Минэнерго России, Минфина России и ФСТ России, разработан проект постановления Правительства Российской Федерации об утверждении порядка определения и применения социальной нормы электроснабжения).</a:t>
            </a:r>
          </a:p>
          <a:p>
            <a:pPr marL="342773" indent="-342773" algn="just">
              <a:spcAft>
                <a:spcPts val="3000"/>
              </a:spcAft>
              <a:buFont typeface="+mj-lt"/>
              <a:buAutoNum type="arabicPeriod"/>
            </a:pPr>
            <a:r>
              <a:rPr lang="ru-RU" sz="1900" dirty="0" smtClean="0">
                <a:latin typeface="+mn-lt"/>
                <a:cs typeface="Times New Roman" pitchFamily="18" charset="0"/>
              </a:rPr>
              <a:t>Оптимизация </a:t>
            </a:r>
            <a:r>
              <a:rPr lang="ru-RU" sz="1900" dirty="0">
                <a:latin typeface="+mn-lt"/>
                <a:cs typeface="Times New Roman" pitchFamily="18" charset="0"/>
              </a:rPr>
              <a:t>тарифных решений для сетевых организаций (кроме </a:t>
            </a:r>
            <a:r>
              <a:rPr lang="en-US" sz="1900" dirty="0">
                <a:latin typeface="+mn-lt"/>
                <a:cs typeface="Times New Roman" pitchFamily="18" charset="0"/>
              </a:rPr>
              <a:t>RAB)</a:t>
            </a:r>
            <a:r>
              <a:rPr lang="ru-RU" sz="1900" dirty="0">
                <a:latin typeface="+mn-lt"/>
                <a:cs typeface="Times New Roman" pitchFamily="18" charset="0"/>
              </a:rPr>
              <a:t>.</a:t>
            </a:r>
          </a:p>
          <a:p>
            <a:pPr marL="342773" indent="-342773" algn="just">
              <a:spcAft>
                <a:spcPts val="3000"/>
              </a:spcAft>
              <a:buFont typeface="+mj-lt"/>
              <a:buAutoNum type="arabicPeriod"/>
            </a:pPr>
            <a:r>
              <a:rPr lang="ru-RU" sz="1900" dirty="0" smtClean="0">
                <a:latin typeface="+mn-lt"/>
                <a:cs typeface="Times New Roman" pitchFamily="18" charset="0"/>
              </a:rPr>
              <a:t>Изменение законодательства для решения проблемы последней мили.</a:t>
            </a:r>
            <a:endParaRPr lang="ru-RU" sz="1900" dirty="0">
              <a:latin typeface="+mn-lt"/>
              <a:cs typeface="Times New Roman" pitchFamily="18" charset="0"/>
            </a:endParaRPr>
          </a:p>
          <a:p>
            <a:pPr marL="342773" indent="-342773" algn="just">
              <a:buFont typeface="+mj-lt"/>
              <a:buAutoNum type="arabicPeriod"/>
            </a:pPr>
            <a:r>
              <a:rPr lang="ru-RU" sz="1900" dirty="0">
                <a:latin typeface="+mn-lt"/>
                <a:cs typeface="Times New Roman" pitchFamily="18" charset="0"/>
              </a:rPr>
              <a:t>Продолжение работы по снижению стоимости технологического подключения к сетям.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876088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85941" y="2628903"/>
            <a:ext cx="6192838" cy="630910"/>
          </a:xfrm>
          <a:prstGeom prst="rect">
            <a:avLst/>
          </a:prstGeom>
          <a:noFill/>
          <a:ln>
            <a:noFill/>
          </a:ln>
          <a:extLst/>
        </p:spPr>
        <p:txBody>
          <a:bodyPr lIns="91407" tIns="45704" rIns="91407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dirty="0" smtClean="0">
                <a:latin typeface="+mn-lt"/>
                <a:cs typeface="Times New Roman" pitchFamily="18" charset="0"/>
              </a:rPr>
              <a:t>Газовая отрасль</a:t>
            </a:r>
            <a:endParaRPr lang="ru-RU" sz="35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5692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51" y="1276226"/>
            <a:ext cx="957706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800" b="1" dirty="0"/>
              <a:t>Утверждение тарифов на услуги по транспортировке газа по газораспределительным сетям на срок от 3 до 5 лет.</a:t>
            </a:r>
          </a:p>
          <a:p>
            <a:pPr marL="285750" indent="-285750" algn="ctr" defTabSz="360000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800" i="1" dirty="0"/>
              <a:t>	</a:t>
            </a:r>
            <a:r>
              <a:rPr lang="ru-RU" sz="1800" i="1" dirty="0" smtClean="0"/>
              <a:t>Федеральный </a:t>
            </a:r>
            <a:r>
              <a:rPr lang="ru-RU" sz="1800" i="1" dirty="0"/>
              <a:t>закон от 30.12.12г. № 291-ФЗ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ru-RU" sz="1800" b="1" dirty="0"/>
              <a:t>Разработка проекта федерального закона «О внесении изменений в Федеральный закон  «О газоснабжении в Российской Федерации», предусматривающего регулирование платы за подключение к газораспределительным сетям.</a:t>
            </a:r>
          </a:p>
          <a:p>
            <a:pPr marL="285750" indent="-285750" algn="ctr" defTabSz="360000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800" i="1" dirty="0">
                <a:cs typeface="Times New Roman" pitchFamily="18" charset="0"/>
              </a:rPr>
              <a:t>	</a:t>
            </a:r>
            <a:r>
              <a:rPr lang="ru-RU" sz="1800" i="1" dirty="0"/>
              <a:t>Федеральный закон от 05.04.13г. № 35-ФЗ «О внесении изменений в </a:t>
            </a:r>
            <a:r>
              <a:rPr lang="ru-RU" sz="1800" i="1" dirty="0" smtClean="0"/>
              <a:t>	Федеральный </a:t>
            </a:r>
            <a:r>
              <a:rPr lang="ru-RU" sz="1800" i="1" dirty="0"/>
              <a:t>закон «О газоснабжении в Российской Федерации» и отдельные </a:t>
            </a:r>
            <a:r>
              <a:rPr lang="ru-RU" sz="1800" i="1" dirty="0" smtClean="0"/>
              <a:t>	законодательные </a:t>
            </a:r>
            <a:r>
              <a:rPr lang="ru-RU" sz="1800" i="1" dirty="0"/>
              <a:t>акты Российской Федерации»</a:t>
            </a:r>
          </a:p>
          <a:p>
            <a:pPr marL="342900" indent="-342900" algn="just" defTabSz="360000">
              <a:spcAft>
                <a:spcPts val="600"/>
              </a:spcAft>
              <a:buFont typeface="+mj-lt"/>
              <a:buAutoNum type="arabicPeriod" startAt="3"/>
            </a:pPr>
            <a:r>
              <a:rPr lang="ru-RU" sz="1800" b="1" dirty="0" smtClean="0"/>
              <a:t>Принятие </a:t>
            </a:r>
            <a:r>
              <a:rPr lang="ru-RU" sz="1800" b="1" dirty="0"/>
              <a:t>новой редакции Положения об определении формулы цены газа</a:t>
            </a:r>
            <a:r>
              <a:rPr lang="ru-RU" sz="1800" b="1" dirty="0" smtClean="0"/>
              <a:t>.</a:t>
            </a:r>
          </a:p>
          <a:p>
            <a:pPr marL="285750" indent="-285750" algn="ctr" defTabSz="360000">
              <a:buFont typeface="Wingdings" pitchFamily="2" charset="2"/>
              <a:buChar char="ü"/>
            </a:pPr>
            <a:r>
              <a:rPr lang="ru-RU" sz="1800" i="1" dirty="0" smtClean="0"/>
              <a:t>Приказ </a:t>
            </a:r>
            <a:r>
              <a:rPr lang="ru-RU" sz="1800" i="1" dirty="0"/>
              <a:t>ФСТ России от 21.08.2012 № 203-э/4</a:t>
            </a:r>
          </a:p>
          <a:p>
            <a:pPr marL="396000" indent="-285750" algn="ctr" defTabSz="360000">
              <a:buFont typeface="Wingdings" pitchFamily="2" charset="2"/>
              <a:buChar char="ü"/>
            </a:pPr>
            <a:r>
              <a:rPr lang="ru-RU" sz="1800" i="1" dirty="0" smtClean="0"/>
              <a:t>Приказ </a:t>
            </a:r>
            <a:r>
              <a:rPr lang="ru-RU" sz="1800" i="1" dirty="0"/>
              <a:t>ФСТ России от 20.11.2012 №</a:t>
            </a:r>
            <a:r>
              <a:rPr lang="en-US" sz="1800" i="1" dirty="0"/>
              <a:t> 270-</a:t>
            </a:r>
            <a:r>
              <a:rPr lang="ru-RU" sz="1800" i="1" dirty="0"/>
              <a:t>э/2 </a:t>
            </a:r>
            <a:r>
              <a:rPr lang="ru-RU" sz="1800" dirty="0" smtClean="0"/>
              <a:t>	</a:t>
            </a:r>
            <a:endParaRPr lang="ru-RU" sz="18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99678" y="0"/>
            <a:ext cx="9131052" cy="10416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Основные итоги деятельности ФСТ России в сфере государственного регулирования цен и тарифов на газ (план/факт)</a:t>
            </a:r>
            <a:endParaRPr lang="ru-RU" sz="2100" b="1" kern="0" dirty="0"/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13572972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922139" y="526528"/>
            <a:ext cx="8634413" cy="7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80" rIns="95758" bIns="47880" anchor="ctr">
            <a:spAutoFit/>
          </a:bodyPr>
          <a:lstStyle/>
          <a:p>
            <a:pPr marL="42858" algn="ctr" defTabSz="673037">
              <a:spcBef>
                <a:spcPts val="850"/>
              </a:spcBef>
              <a:spcAft>
                <a:spcPts val="0"/>
              </a:spcAft>
              <a:buSzPct val="100000"/>
            </a:pPr>
            <a:r>
              <a:rPr lang="ru-RU" b="1" kern="0" dirty="0"/>
              <a:t>Основные направления дальнейшего развития государственного регулирования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13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6075" y="1773610"/>
            <a:ext cx="9001001" cy="46805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396838" indent="-353980" algn="just" defTabSz="673037">
              <a:spcBef>
                <a:spcPts val="850"/>
              </a:spcBef>
              <a:spcAft>
                <a:spcPts val="3000"/>
              </a:spcAft>
              <a:buSzPct val="100000"/>
              <a:buFont typeface="Lucida Grande" charset="0"/>
              <a:buChar char="•"/>
            </a:pPr>
            <a:r>
              <a:rPr lang="ru-RU" sz="2000" dirty="0" smtClean="0">
                <a:sym typeface="Arial" charset="0"/>
              </a:rPr>
              <a:t>Введение единой зависимости изменения оптовых цен на газ и тарифов на его транспортировку по магистральным газопроводам от расстояния транспортировки</a:t>
            </a:r>
          </a:p>
          <a:p>
            <a:pPr marL="396838" indent="-353980" algn="just" defTabSz="673037">
              <a:spcBef>
                <a:spcPts val="600"/>
              </a:spcBef>
              <a:spcAft>
                <a:spcPts val="3000"/>
              </a:spcAft>
              <a:buSzPct val="100000"/>
              <a:buFont typeface="Lucida Grande" charset="0"/>
              <a:buChar char="•"/>
            </a:pPr>
            <a:r>
              <a:rPr lang="ru-RU" sz="2000" dirty="0" smtClean="0">
                <a:sym typeface="Arial" charset="0"/>
              </a:rPr>
              <a:t>Введение </a:t>
            </a:r>
            <a:r>
              <a:rPr lang="ru-RU" sz="2000" dirty="0">
                <a:sym typeface="Arial" charset="0"/>
              </a:rPr>
              <a:t>государственного регулирования платы за присоединение к газораспределительным сетям </a:t>
            </a:r>
          </a:p>
          <a:p>
            <a:pPr marL="396838" indent="-353980" algn="just" defTabSz="673037">
              <a:spcBef>
                <a:spcPts val="600"/>
              </a:spcBef>
              <a:spcAft>
                <a:spcPts val="3000"/>
              </a:spcAft>
              <a:buSzPct val="100000"/>
              <a:buFont typeface="Lucida Grande" charset="0"/>
              <a:buChar char="•"/>
            </a:pPr>
            <a:r>
              <a:rPr lang="ru-RU" sz="2000" dirty="0">
                <a:sym typeface="Arial" charset="0"/>
              </a:rPr>
              <a:t>Введение с </a:t>
            </a:r>
            <a:r>
              <a:rPr lang="ru-RU" sz="2000" dirty="0" smtClean="0">
                <a:sym typeface="Arial" charset="0"/>
              </a:rPr>
              <a:t>01.04.13г. </a:t>
            </a:r>
            <a:r>
              <a:rPr lang="ru-RU" sz="2000" dirty="0">
                <a:sym typeface="Arial" charset="0"/>
              </a:rPr>
              <a:t>долгосрочного регулирования тарифов в газораспределении</a:t>
            </a:r>
          </a:p>
          <a:p>
            <a:pPr marL="396838" indent="-353980" algn="just" defTabSz="673037">
              <a:spcBef>
                <a:spcPts val="600"/>
              </a:spcBef>
              <a:spcAft>
                <a:spcPts val="600"/>
              </a:spcAft>
              <a:buSzPct val="100000"/>
              <a:buFont typeface="Lucida Grande" charset="0"/>
              <a:buChar char="•"/>
            </a:pPr>
            <a:r>
              <a:rPr lang="ru-RU" sz="2000" dirty="0">
                <a:sym typeface="Arial" charset="0"/>
              </a:rPr>
              <a:t>Поэтапная ликвидация перекрестного субсидирования на всех уровнях ценообразования</a:t>
            </a:r>
          </a:p>
          <a:p>
            <a:pPr marL="396838" indent="-353980" algn="just" defTabSz="673037">
              <a:spcBef>
                <a:spcPts val="850"/>
              </a:spcBef>
              <a:buSzPct val="100000"/>
            </a:pPr>
            <a:endParaRPr lang="ru-RU" sz="2000" dirty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752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38163" y="7938"/>
            <a:ext cx="8639175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4450" indent="-44450" algn="ctr" defTabSz="70485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16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173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331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488" indent="-42859" algn="ctr" defTabSz="673037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0" defTabSz="479380" eaLnBrk="1" hangingPunct="1"/>
            <a:r>
              <a:rPr lang="ru-RU" sz="2100" b="1" kern="0" dirty="0" smtClean="0"/>
              <a:t>Повышение эффективности функционирования инфраструктурных секторов</a:t>
            </a:r>
            <a:endParaRPr lang="ru-RU" sz="2100" b="1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130049" y="773624"/>
            <a:ext cx="95752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Распоряжением Правительства Российской Федерации от 29.03.12г. № 467-р утверждена Государственная программа «Экономическое развитие и инновационная экономика».</a:t>
            </a:r>
          </a:p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Подпрограмма № 6 «Повышение эффективности функционирования естественных монополий и иных регулируемых организаций и развитие стимулирующего регулирования».</a:t>
            </a:r>
          </a:p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Ответственный исполнитель – ФСТ России.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049" y="3285778"/>
            <a:ext cx="957527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 smtClean="0">
                <a:latin typeface="+mn-lt"/>
                <a:cs typeface="Times New Roman" pitchFamily="18" charset="0"/>
              </a:rPr>
              <a:t>Главные цели подпрограммы</a:t>
            </a:r>
            <a:r>
              <a:rPr lang="en-US" sz="1800" b="1" dirty="0" smtClean="0">
                <a:latin typeface="+mn-lt"/>
                <a:cs typeface="Times New Roman" pitchFamily="18" charset="0"/>
              </a:rPr>
              <a:t>: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800" dirty="0">
                <a:cs typeface="Times New Roman" pitchFamily="18" charset="0"/>
              </a:rPr>
              <a:t>Обеспечение эффективного и стабильного государственного регулирования цен и тарифов. </a:t>
            </a:r>
            <a:endParaRPr lang="ru-RU" sz="1800" dirty="0" smtClean="0">
              <a:cs typeface="Times New Roman" pitchFamily="18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800" dirty="0" smtClean="0">
                <a:cs typeface="Times New Roman" pitchFamily="18" charset="0"/>
              </a:rPr>
              <a:t>Повышение </a:t>
            </a:r>
            <a:r>
              <a:rPr lang="ru-RU" sz="1800" dirty="0">
                <a:cs typeface="Times New Roman" pitchFamily="18" charset="0"/>
              </a:rPr>
              <a:t>эффективности функционирования естественных монополий.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800" dirty="0" smtClean="0">
                <a:latin typeface="+mn-lt"/>
                <a:cs typeface="Times New Roman" pitchFamily="18" charset="0"/>
              </a:rPr>
              <a:t>Защита интересов потребителей товаров (услуг) субъектов естественных монополий и организаций, осуществляющих регулируемые виды деятельности.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049" y="5662042"/>
            <a:ext cx="9575280" cy="738664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Указанные цели включены в План деятельности ФСТ России на 2013-2018 годы.</a:t>
            </a:r>
            <a:endParaRPr lang="ru-RU" b="1" dirty="0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xmlns="" val="1461264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067" y="909514"/>
            <a:ext cx="9073008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1900" dirty="0" smtClean="0"/>
              <a:t>Внедрение системы комплексного стимулирующего регулирования</a:t>
            </a:r>
            <a:r>
              <a:rPr lang="en-US" sz="1900" dirty="0" smtClean="0"/>
              <a:t>:</a:t>
            </a:r>
            <a:endParaRPr lang="ru-RU" sz="1900" dirty="0" smtClean="0"/>
          </a:p>
          <a:p>
            <a:pPr marL="457200" indent="-457200" algn="just">
              <a:buAutoNum type="arabicPeriod"/>
            </a:pPr>
            <a:endParaRPr lang="ru-RU" sz="1000" dirty="0" smtClean="0"/>
          </a:p>
          <a:p>
            <a:pPr marL="900000" indent="-457200" algn="just">
              <a:buFont typeface="Wingdings" pitchFamily="2" charset="2"/>
              <a:buChar char="Ø"/>
            </a:pPr>
            <a:r>
              <a:rPr lang="ru-RU" sz="1900" dirty="0" smtClean="0"/>
              <a:t>Проект федерального </a:t>
            </a:r>
            <a:r>
              <a:rPr lang="ru-RU" sz="1900" dirty="0"/>
              <a:t>закона, направленный на создание комплексного регулирования в сферах естественных монополий и условий развития полноценной конкуренции в сферах, </a:t>
            </a:r>
            <a:r>
              <a:rPr lang="ru-RU" sz="1900" dirty="0" smtClean="0"/>
              <a:t> </a:t>
            </a:r>
            <a:r>
              <a:rPr lang="ru-RU" sz="1900" dirty="0"/>
              <a:t>сопряженных со сферами естественных монополий  на основе утвержденных инвестиционных программ</a:t>
            </a:r>
            <a:r>
              <a:rPr lang="en-US" sz="1900" dirty="0"/>
              <a:t>;</a:t>
            </a:r>
            <a:endParaRPr lang="ru-RU" sz="1900" dirty="0"/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  <a:p>
            <a:pPr marL="900000" indent="-45720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1900" dirty="0" smtClean="0"/>
              <a:t>Проект </a:t>
            </a:r>
            <a:r>
              <a:rPr lang="ru-RU" sz="1900" dirty="0"/>
              <a:t>федерального закона, направленный на создание стимулов развития и модернизации естественных монополий и обеспечение доступности их услуг, внедрение стимулирующего регулирования, основанного на установленных показателях эффективности, надежности и качества с учетом использования долгосрочных методов регулирования.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2"/>
            </a:pPr>
            <a:r>
              <a:rPr lang="ru-RU" sz="1900" dirty="0" smtClean="0"/>
              <a:t>Создание единой «электронной регуляторной среды» федерального и регионального уровней. Интернет – портал. Формирование единого электронного ресурса – проект федерального закона, направленный на создание «Единой среды электронного регулирования».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sz="1900" dirty="0"/>
              <a:t>Введение социальной нормы потребления коммунальных услуг</a:t>
            </a:r>
            <a:r>
              <a:rPr lang="ru-RU" sz="1900" dirty="0" smtClean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0171" y="405458"/>
            <a:ext cx="869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</a:t>
            </a:r>
            <a:endParaRPr lang="ru-RU" sz="2400" b="1" dirty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97" y="6581779"/>
            <a:ext cx="379391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15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59371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067" y="950278"/>
            <a:ext cx="90730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800"/>
              </a:spcAft>
              <a:buFont typeface="+mj-lt"/>
              <a:buAutoNum type="arabicPeriod" startAt="4"/>
            </a:pPr>
            <a:r>
              <a:rPr lang="ru-RU" sz="1900" dirty="0" smtClean="0"/>
              <a:t>Разработка комплекса мер по сдерживанию цен (тарифов) естественных монополий.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4"/>
            </a:pPr>
            <a:r>
              <a:rPr lang="ru-RU" sz="1900" dirty="0" smtClean="0"/>
              <a:t>Повышение уровня защиты потребителей, качества и надежности предоставления коммунальных услуг – законодательное закрепление стандартов коммерческого качества обслуживания потребителей услуг естественных монополий и мер ответственности за их соблюдение.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4"/>
            </a:pPr>
            <a:r>
              <a:rPr lang="ru-RU" sz="1900" dirty="0" smtClean="0"/>
              <a:t>Переход на долгосрочные параметры регулирования в соответствии с Федеральным законом от 30.12.12г. № 291-ФЗ.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4"/>
            </a:pPr>
            <a:r>
              <a:rPr lang="ru-RU" sz="1900" dirty="0" smtClean="0"/>
              <a:t>Переход на долгосрочные параметры регулирования в сфере железнодорожных перевозок.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 startAt="4"/>
            </a:pPr>
            <a:r>
              <a:rPr lang="ru-RU" sz="1900" dirty="0" smtClean="0"/>
              <a:t>Обеспечение действенного контроля и усиление административной ответственности за нарушение законодательства Российской Федерации в области регулирования цен (тарифов).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ru-RU" sz="1900" dirty="0" smtClean="0"/>
              <a:t>Обеспечение интеграционных процессов в рамках принятых решений (соглашений) по формированию Единого экономического пространства.</a:t>
            </a:r>
            <a:endParaRPr lang="ru-RU" sz="1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0171" y="405458"/>
            <a:ext cx="869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 (продолжение)</a:t>
            </a:r>
            <a:endParaRPr lang="ru-RU" sz="2400" b="1" dirty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97" y="6581779"/>
            <a:ext cx="379391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16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3640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3713" y="2500313"/>
            <a:ext cx="89217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3" indent="-46033" algn="ctr" defTabSz="706372">
              <a:defRPr/>
            </a:pPr>
            <a:r>
              <a:rPr lang="ru-RU" sz="3600" b="1" kern="0" dirty="0">
                <a:latin typeface="+mj-lt"/>
                <a:ea typeface="+mj-ea"/>
                <a:cs typeface="+mj-cs"/>
                <a:sym typeface="Arial" pitchFamily="34" charset="0"/>
              </a:rPr>
              <a:t>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059" y="765498"/>
            <a:ext cx="9577064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ru-RU" sz="1800" b="1" dirty="0" err="1" smtClean="0"/>
              <a:t>Доформирование</a:t>
            </a:r>
            <a:r>
              <a:rPr lang="ru-RU" sz="1800" b="1" dirty="0" smtClean="0"/>
              <a:t> единой системы органов регулирования инфраструктурных секторов с учетом необходимых организационно-штатных решений, квалификационных требований (достаточность ресурсов</a:t>
            </a:r>
            <a:r>
              <a:rPr lang="en-US" sz="1800" b="1" dirty="0" smtClean="0"/>
              <a:t>;</a:t>
            </a:r>
            <a:r>
              <a:rPr lang="ru-RU" sz="1800" b="1" dirty="0" smtClean="0"/>
              <a:t> образовательные программы подготовки, повышения квалификации).</a:t>
            </a:r>
          </a:p>
          <a:p>
            <a:pPr marL="720000" indent="-342900" algn="just" defTabSz="914314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i="1" dirty="0"/>
              <a:t>Разработаны методические рекомендации по расчету численности сотрудников региональных органов регулирования.</a:t>
            </a:r>
          </a:p>
          <a:p>
            <a:pPr marL="720000" indent="-342900" algn="just" defTabSz="914314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i="1" dirty="0"/>
              <a:t>Образовательные программы учебного центра НП «Совет рынка»</a:t>
            </a:r>
          </a:p>
          <a:p>
            <a:pPr marL="720000" indent="-342900" algn="just" defTabSz="914314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i="1" dirty="0"/>
              <a:t>Совместные образовательные программы НИУ ВШЭ и МАРЭК</a:t>
            </a:r>
          </a:p>
          <a:p>
            <a:pPr marL="720000" indent="-342900" algn="just" defTabSz="914314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i="1" dirty="0"/>
              <a:t>Кафедра «Коммерческая эксплуатация транспорта и тарифы» (МИИТ)</a:t>
            </a:r>
          </a:p>
          <a:p>
            <a:pPr marL="720000" indent="-342900" algn="just" defTabSz="914314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1800" i="1" dirty="0"/>
              <a:t>Научно-технический журнал «Тарифы</a:t>
            </a:r>
            <a:r>
              <a:rPr lang="ru-RU" sz="1800" i="1" dirty="0" smtClean="0"/>
              <a:t>»</a:t>
            </a:r>
            <a:endParaRPr lang="ru-RU" sz="1800" dirty="0" smtClean="0"/>
          </a:p>
          <a:p>
            <a:pPr marL="457200" indent="-457200" algn="just">
              <a:spcAft>
                <a:spcPts val="600"/>
              </a:spcAft>
              <a:buFontTx/>
              <a:buAutoNum type="arabicPeriod" startAt="2"/>
            </a:pPr>
            <a:r>
              <a:rPr lang="ru-RU" sz="1800" b="1" dirty="0"/>
              <a:t>Легализация и последующая ликвидация перекрестного </a:t>
            </a:r>
            <a:r>
              <a:rPr lang="ru-RU" sz="1800" b="1" dirty="0" smtClean="0"/>
              <a:t>субсидирования</a:t>
            </a:r>
            <a:endParaRPr lang="ru-RU" sz="1800" b="1" i="1" dirty="0" smtClean="0">
              <a:cs typeface="Times New Roman" pitchFamily="18" charset="0"/>
            </a:endParaRPr>
          </a:p>
          <a:p>
            <a:pPr marL="720000" indent="-342000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Проект </a:t>
            </a:r>
            <a:r>
              <a:rPr lang="ru-RU" sz="1800" i="1" dirty="0">
                <a:cs typeface="Times New Roman" pitchFamily="18" charset="0"/>
              </a:rPr>
              <a:t>федерального закона № 170322-6 «О внесении изменений в </a:t>
            </a:r>
            <a:r>
              <a:rPr lang="ru-RU" sz="1800" i="1" dirty="0" smtClean="0">
                <a:cs typeface="Times New Roman" pitchFamily="18" charset="0"/>
              </a:rPr>
              <a:t>Федеральный </a:t>
            </a:r>
            <a:r>
              <a:rPr lang="ru-RU" sz="1800" i="1" dirty="0">
                <a:cs typeface="Times New Roman" pitchFamily="18" charset="0"/>
              </a:rPr>
              <a:t>закон «Об электроэнергетике» принят Государственной </a:t>
            </a:r>
            <a:r>
              <a:rPr lang="ru-RU" sz="1800" i="1" dirty="0" smtClean="0">
                <a:cs typeface="Times New Roman" pitchFamily="18" charset="0"/>
              </a:rPr>
              <a:t>	Думой в </a:t>
            </a:r>
            <a:r>
              <a:rPr lang="ru-RU" sz="1800" i="1" dirty="0">
                <a:cs typeface="Times New Roman" pitchFamily="18" charset="0"/>
              </a:rPr>
              <a:t>первом чтении 14 мая 2013 года</a:t>
            </a:r>
            <a:r>
              <a:rPr lang="ru-RU" sz="1800" i="1" dirty="0" smtClean="0">
                <a:cs typeface="Times New Roman" pitchFamily="18" charset="0"/>
              </a:rPr>
              <a:t>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 startAt="3"/>
            </a:pPr>
            <a:r>
              <a:rPr lang="ru-RU" sz="1800" b="1" dirty="0"/>
              <a:t>Модернизация долгосрочного </a:t>
            </a:r>
            <a:r>
              <a:rPr lang="ru-RU" sz="1800" b="1" dirty="0" smtClean="0"/>
              <a:t>тарифообразования</a:t>
            </a:r>
          </a:p>
          <a:p>
            <a:pPr marL="720000" indent="-342000" algn="just" defTabSz="432000">
              <a:buFont typeface="Wingdings" pitchFamily="2" charset="2"/>
              <a:buChar char="ü"/>
            </a:pPr>
            <a:r>
              <a:rPr lang="ru-RU" sz="1800" i="1" dirty="0" smtClean="0"/>
              <a:t>Федеральный </a:t>
            </a:r>
            <a:r>
              <a:rPr lang="ru-RU" sz="1800" i="1" dirty="0"/>
              <a:t>закон от 30.12.2012г. № </a:t>
            </a:r>
            <a:r>
              <a:rPr lang="ru-RU" sz="1800" i="1" dirty="0" smtClean="0"/>
              <a:t>291-ФЗ </a:t>
            </a:r>
            <a:r>
              <a:rPr lang="ru-RU" sz="1800" dirty="0" smtClean="0"/>
              <a:t>	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057870" y="-26590"/>
            <a:ext cx="8843019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400" b="1" dirty="0">
                <a:latin typeface="+mj-lt"/>
                <a:cs typeface="+mn-cs"/>
              </a:rPr>
              <a:t>Задачи на среднесрочную </a:t>
            </a:r>
            <a:r>
              <a:rPr lang="ru-RU" sz="2400" b="1" dirty="0" smtClean="0">
                <a:latin typeface="+mj-lt"/>
                <a:cs typeface="+mn-cs"/>
              </a:rPr>
              <a:t>перспективу </a:t>
            </a:r>
            <a:r>
              <a:rPr lang="ru-RU" sz="1900" b="1" dirty="0" smtClean="0">
                <a:latin typeface="+mj-lt"/>
                <a:cs typeface="+mn-cs"/>
              </a:rPr>
              <a:t>(из материалов выступления в Государственной Думе 6 июня 2012г.) </a:t>
            </a:r>
            <a:endParaRPr lang="ru-RU" sz="1900" b="1" dirty="0">
              <a:latin typeface="+mj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24684" y="6581779"/>
            <a:ext cx="286417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42483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9413030" y="8296277"/>
            <a:ext cx="384287" cy="296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>
                <a:latin typeface="+mn-lt"/>
                <a:cs typeface="Times New Roman" pitchFamily="18" charset="0"/>
              </a:rPr>
              <a:t>18</a:t>
            </a:r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1238904" y="-76513"/>
            <a:ext cx="8670269" cy="76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/>
          <a:lstStyle>
            <a:lvl1pPr marL="46038" indent="-46038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0643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lnSpc>
                <a:spcPct val="110000"/>
              </a:lnSpc>
            </a:pPr>
            <a:r>
              <a:rPr lang="ru-RU" sz="2200" b="1" dirty="0">
                <a:latin typeface="+mj-lt"/>
                <a:sym typeface="Arial" pitchFamily="34" charset="0"/>
              </a:rPr>
              <a:t>Федеральный закон от 30.12.2012г. № 291-ФЗ о совершенствовании тарифного регулирования</a:t>
            </a:r>
            <a:endParaRPr lang="ru-RU" sz="2200" dirty="0">
              <a:latin typeface="+mj-lt"/>
              <a:sym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172" y="1143073"/>
            <a:ext cx="677961" cy="271105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91407" tIns="45704" rIns="91407" bIns="45704" anchor="ctr"/>
          <a:lstStyle/>
          <a:p>
            <a:pPr algn="ctr">
              <a:defRPr/>
            </a:pPr>
            <a:r>
              <a:rPr lang="ru-RU" sz="1800" b="1" dirty="0">
                <a:cs typeface="Times New Roman" pitchFamily="18" charset="0"/>
              </a:rPr>
              <a:t>Электроэнергетика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0903" y="1143073"/>
            <a:ext cx="8754270" cy="271105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  <a:defRPr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Установление цен (тарифов) на электрическую энергию (мощность), поставляемую на розничных рынках в тех. изолированных системах и территориях, где не формируется равновесная цена (кроме населения) на срок 3-5 лет.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  <a:defRPr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Установление предельных индексов роста цен (тарифов), учитываемых при переходе к регулированию на основе долгосрочных параметров регулирования (при продлении долгосрочного периода регулирования).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  <a:defRPr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Ограничение объема финансовых потребностей, необходимых для реализации отдельных мероприятий инвестиционных программ.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2172" y="3854129"/>
            <a:ext cx="677961" cy="289664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91407" tIns="45704" rIns="91407" bIns="45704" anchor="ctr"/>
          <a:lstStyle/>
          <a:p>
            <a:pPr algn="ctr"/>
            <a:r>
              <a:rPr lang="ru-RU" sz="1800" b="1" dirty="0">
                <a:cs typeface="Times New Roman" pitchFamily="18" charset="0"/>
              </a:rPr>
              <a:t>Тепловая энергия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6462" y="3854129"/>
            <a:ext cx="8748711" cy="289664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Поэтапный переход до 01.01.2016г. к регулированию на основе долгосрочных параметров регулирования (3-5 лет).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Отмена с 01.01.2016г. предельных уровней тарифов на тепловую энергию, поставляемую теплоснабжающими организациями потребителям.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Установление предельных индексов роста цен (тарифов), учитываемых при переходе к регулированию на основе долгосрочных параметров регулирования (при переходе к новому долгосрочному периоду регулирования).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  <a:cs typeface="Times New Roman" pitchFamily="18" charset="0"/>
              </a:rPr>
              <a:t>Ограничение объема финансовых потребностей, необходимых для реализации отдельных мероприятий инвестиционных программ.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9624684" y="6581779"/>
            <a:ext cx="286417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2175" y="765498"/>
            <a:ext cx="9432999" cy="37757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07" tIns="45704" rIns="91407" bIns="45704" anchor="ctr"/>
          <a:lstStyle/>
          <a:p>
            <a:pPr algn="ctr">
              <a:defRPr/>
            </a:pPr>
            <a:r>
              <a:rPr lang="ru-RU" sz="1800" b="1" dirty="0">
                <a:cs typeface="Times New Roman" pitchFamily="18" charset="0"/>
              </a:rPr>
              <a:t>Федеральный закон вступил в силу с 1 апреля 2013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1131278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38905" y="56287"/>
            <a:ext cx="8670272" cy="9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/>
          <a:lstStyle>
            <a:defPPr>
              <a:defRPr lang="en-US"/>
            </a:defPPr>
            <a:lvl1pPr marL="0" indent="0" algn="ctr" defTabSz="706438" eaLnBrk="0" hangingPunct="0">
              <a:lnSpc>
                <a:spcPct val="110000"/>
              </a:lnSpc>
              <a:defRPr sz="1200" b="1">
                <a:latin typeface="+mj-lt"/>
              </a:defRPr>
            </a:lvl1pPr>
            <a:lvl2pPr marL="742950" indent="-285750" defTabSz="706438" eaLnBrk="0" hangingPunct="0">
              <a:defRPr sz="2100"/>
            </a:lvl2pPr>
            <a:lvl3pPr marL="1143000" indent="-228600" defTabSz="706438" eaLnBrk="0" hangingPunct="0">
              <a:defRPr sz="2100"/>
            </a:lvl3pPr>
            <a:lvl4pPr marL="1600200" indent="-228600" defTabSz="706438" eaLnBrk="0" hangingPunct="0">
              <a:defRPr sz="2100"/>
            </a:lvl4pPr>
            <a:lvl5pPr marL="2057400" indent="-228600" defTabSz="706438" eaLnBrk="0" hangingPunct="0">
              <a:defRPr sz="2100"/>
            </a:lvl5pPr>
            <a:lvl6pPr marL="25146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/>
            </a:lvl6pPr>
            <a:lvl7pPr marL="29718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/>
            </a:lvl7pPr>
            <a:lvl8pPr marL="34290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/>
            </a:lvl8pPr>
            <a:lvl9pPr marL="3886200" indent="-228600" defTabSz="706438" eaLnBrk="0" fontAlgn="base" hangingPunct="0">
              <a:spcBef>
                <a:spcPct val="0"/>
              </a:spcBef>
              <a:spcAft>
                <a:spcPct val="0"/>
              </a:spcAft>
              <a:defRPr sz="2100"/>
            </a:lvl9pPr>
          </a:lstStyle>
          <a:p>
            <a:r>
              <a:rPr lang="ru-RU" sz="1800" dirty="0">
                <a:sym typeface="Arial" pitchFamily="34" charset="0"/>
              </a:rPr>
              <a:t>Федеральный закон от 30.12.2012г. № 291-ФЗ о совершенствовании тарифного регулирования (продолжение)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046" y="2852127"/>
            <a:ext cx="792856" cy="1644804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91407" tIns="45704" rIns="91407" bIns="45704" anchor="ctr"/>
          <a:lstStyle/>
          <a:p>
            <a:pPr algn="ctr">
              <a:defRPr/>
            </a:pPr>
            <a:r>
              <a:rPr lang="ru-RU" sz="1500" b="1" dirty="0">
                <a:cs typeface="Times New Roman" pitchFamily="18" charset="0"/>
              </a:rPr>
              <a:t>Газоснабжение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3840" y="2852127"/>
            <a:ext cx="8753181" cy="16448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marL="342773" indent="-342773" algn="just">
              <a:spcAft>
                <a:spcPts val="559"/>
              </a:spcAft>
              <a:buSzPct val="110000"/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Утверждение тарифов на услуги по транспортировке газа по газораспределительным сетям на срок от 3 до 5 лет.</a:t>
            </a:r>
          </a:p>
          <a:p>
            <a:pPr marL="342773" indent="-342773" algn="just">
              <a:spcAft>
                <a:spcPts val="599"/>
              </a:spcAft>
              <a:buSzPct val="110000"/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Уполномоченный федеральный орган исполнительной власти устанавливает показатели надежности и качества услуг по транспортировке газа по газораспределительным сетям в порядке, установленном Правительством Российской Федерации.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46" y="5956313"/>
            <a:ext cx="9548976" cy="78584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pPr algn="ctr"/>
            <a:r>
              <a:rPr lang="ru-RU" sz="1500" dirty="0"/>
              <a:t>Распоряжением Правительства Российской Федерации от 13.05.13г. № 764-р утвержден план подготовки проектов актов Российской Федерации и ведомственных актов, необходимых для реализации положений Федерального закона от 30.12.12г. № 291-ФЗ.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624684" y="6581779"/>
            <a:ext cx="286417" cy="29677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2" rIns="95786" bIns="4789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4</a:t>
            </a:r>
            <a:endParaRPr lang="ru-RU" sz="1300" b="1" dirty="0">
              <a:latin typeface="+mn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048" y="4496934"/>
            <a:ext cx="9548973" cy="133225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07" tIns="45704" rIns="91407" bIns="45704" anchor="ctr"/>
          <a:lstStyle/>
          <a:p>
            <a:pPr algn="ctr"/>
            <a:r>
              <a:rPr lang="ru-RU" sz="1500" dirty="0"/>
              <a:t>Федеральным законом предусмотрено наделение Правительства РФ и органов исполнительной власти субъектов РФ полномочиями по установлению порядка возмещения за счет средств бюджета РФ, средств бюджета субъекта РФ недополученных доходов, возникших у регулируемых организаций в связи с принятием решений об изменении установленных тарифов и (или) параметров долгосрочного регулирования и (или) необходимой валовой выручки.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047" y="838177"/>
            <a:ext cx="792856" cy="201395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170312" tIns="85157" rIns="170312" bIns="85157" anchor="ctr"/>
          <a:lstStyle/>
          <a:p>
            <a:pPr algn="ctr">
              <a:defRPr/>
            </a:pPr>
            <a:r>
              <a:rPr lang="ru-RU" sz="1500" b="1" dirty="0">
                <a:cs typeface="Times New Roman" pitchFamily="18" charset="0"/>
              </a:rPr>
              <a:t>Водоснабжение и водоотведение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3841" y="838177"/>
            <a:ext cx="8753181" cy="20139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marL="341964" indent="-341964" algn="just">
              <a:spcAft>
                <a:spcPts val="1118"/>
              </a:spcAft>
              <a:buSzPct val="110000"/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Поэтапный переход до 01.01.2016г. к регулированию на основе долгосрочных параметров регулирования (3-5 лет).</a:t>
            </a:r>
          </a:p>
          <a:p>
            <a:pPr marL="341964" indent="-341964" algn="just">
              <a:spcAft>
                <a:spcPts val="1118"/>
              </a:spcAft>
              <a:buSzPct val="110000"/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Отмена с 01.01.2016г. предельных индексов изменения тарифов в сфере водоснабжения и водоотведения.</a:t>
            </a:r>
          </a:p>
          <a:p>
            <a:pPr marL="341964" indent="-341964" algn="just">
              <a:buSzPct val="110000"/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Установление предельных индексов роста цен (тарифов), учитываемых при переходе к регулированию на основе долгосрочных параметров регулирования (при переходе к новому долгосрочному периоду регулирования).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15619499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85941" y="2628903"/>
            <a:ext cx="6192838" cy="631533"/>
          </a:xfrm>
          <a:prstGeom prst="rect">
            <a:avLst/>
          </a:prstGeom>
          <a:noFill/>
          <a:ln>
            <a:noFill/>
          </a:ln>
          <a:extLst/>
        </p:spPr>
        <p:txBody>
          <a:bodyPr lIns="91407" tIns="45704" rIns="91407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500" b="1" dirty="0">
                <a:latin typeface="+mn-lt"/>
                <a:cs typeface="Times New Roman" pitchFamily="18" charset="0"/>
              </a:rPr>
              <a:t>Электроэнергетика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2999764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22139" y="7410"/>
            <a:ext cx="8699004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План мероприятий («дорожная карта») «Повышение доступности энергетической инфраструктуры»</a:t>
            </a:r>
            <a:endParaRPr lang="ru-RU" sz="2100" b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202059" y="773624"/>
            <a:ext cx="936104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700" dirty="0" smtClean="0">
                <a:latin typeface="+mn-lt"/>
                <a:cs typeface="Times New Roman" pitchFamily="18" charset="0"/>
              </a:rPr>
              <a:t>Распоряжением Правительства Российской Федерации от 30.06.12г. № 1144-р утвержден План мероприятий («дорожная карта») «Повышение доступности энергетической инфраструктуры», который позволит</a:t>
            </a:r>
            <a:r>
              <a:rPr lang="en-US" sz="1700" dirty="0" smtClean="0">
                <a:latin typeface="+mn-lt"/>
                <a:cs typeface="Times New Roman" pitchFamily="18" charset="0"/>
              </a:rPr>
              <a:t>:</a:t>
            </a:r>
            <a:endParaRPr lang="ru-RU" sz="1700" dirty="0" smtClean="0">
              <a:latin typeface="+mn-lt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о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блегчить условия подключения пользователей к энергетической инфраструктуре</a:t>
            </a:r>
            <a:r>
              <a:rPr lang="en-US" sz="1700" dirty="0" smtClean="0">
                <a:latin typeface="+mn-lt"/>
                <a:cs typeface="Times New Roman" pitchFamily="18" charset="0"/>
              </a:rPr>
              <a:t>;</a:t>
            </a:r>
            <a:r>
              <a:rPr lang="ru-RU" sz="1700" dirty="0" smtClean="0">
                <a:latin typeface="+mn-lt"/>
                <a:cs typeface="Times New Roman" pitchFamily="18" charset="0"/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с</a:t>
            </a:r>
            <a:r>
              <a:rPr lang="ru-RU" sz="1700" dirty="0" smtClean="0">
                <a:latin typeface="+mn-lt"/>
                <a:cs typeface="Times New Roman" pitchFamily="18" charset="0"/>
              </a:rPr>
              <a:t>ущественно уменьшить количество этапов присоединения</a:t>
            </a:r>
            <a:r>
              <a:rPr lang="en-US" sz="1700" dirty="0" smtClean="0">
                <a:latin typeface="+mn-lt"/>
                <a:cs typeface="Times New Roman" pitchFamily="18" charset="0"/>
              </a:rPr>
              <a:t>;</a:t>
            </a:r>
            <a:endParaRPr lang="ru-RU" sz="1700" dirty="0" smtClean="0">
              <a:latin typeface="+mn-lt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с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ократить время прохождения всех этапов по получению доступа к энергосети</a:t>
            </a:r>
            <a:r>
              <a:rPr lang="en-US" sz="1700" dirty="0" smtClean="0">
                <a:latin typeface="+mn-lt"/>
                <a:cs typeface="Times New Roman" pitchFamily="18" charset="0"/>
              </a:rPr>
              <a:t>;</a:t>
            </a:r>
            <a:endParaRPr lang="ru-RU" sz="1700" dirty="0" smtClean="0">
              <a:latin typeface="+mn-lt"/>
              <a:cs typeface="Times New Roman" pitchFamily="18" charset="0"/>
            </a:endParaRPr>
          </a:p>
          <a:p>
            <a:pPr marL="342900" indent="-342900" algn="just">
              <a:spcAft>
                <a:spcPts val="30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с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низить затраты на получение доступа к энергосети.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059" y="3351684"/>
            <a:ext cx="9361040" cy="3462486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700" dirty="0" smtClean="0"/>
              <a:t>В настоящее время в рамках реализации «дорожной карты» разработан ряд проектов нормативных правовых актов</a:t>
            </a:r>
            <a:r>
              <a:rPr lang="en-US" sz="1700" dirty="0" smtClean="0"/>
              <a:t>:</a:t>
            </a:r>
            <a:r>
              <a:rPr lang="ru-RU" sz="1700" dirty="0" smtClean="0"/>
              <a:t> 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700" dirty="0" smtClean="0"/>
              <a:t>Проект федерального закона, направленный на снижение платы за технологическое присоединение к электрическим сетям потребителей, присоединяющих максимальную мощность до 150 кВт, в соответствии с которым с 1 июля 2015 года в состав платы включаются затраты на «последнюю милю» в размере 50 %, а с 1 июля 2017 года указанные затраты исключаются из состава платы.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ru-RU" sz="1700" dirty="0" smtClean="0"/>
              <a:t>Проект постановления Правительства Российской Федерации по вопросам компенсации сетевым организациям выпадающих доходов, связанных с технологическим присоединением к электрическим сетям».</a:t>
            </a:r>
          </a:p>
          <a:p>
            <a:pPr marL="342900" indent="-342900" algn="just">
              <a:buAutoNum type="arabicPeriod"/>
            </a:pPr>
            <a:r>
              <a:rPr lang="ru-RU" sz="1700" dirty="0" smtClean="0"/>
              <a:t>Проект федерального закона по вопросу ценообразования при технологическом присоединении к распределительным устройствам производителей электроэнергии.</a:t>
            </a:r>
            <a:endParaRPr lang="ru-RU" sz="1700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5297" y="3003843"/>
            <a:ext cx="61926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Реализация «дорожной карты» - по 2017 год.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xmlns="" val="4151984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94147" y="-18041"/>
            <a:ext cx="8280920" cy="7833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Технологическое присоединение к электрическим сетям</a:t>
            </a:r>
            <a:endParaRPr lang="ru-RU" sz="2100" b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202060" y="756787"/>
            <a:ext cx="9217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600" dirty="0" smtClean="0">
                <a:latin typeface="+mn-lt"/>
                <a:cs typeface="Times New Roman" pitchFamily="18" charset="0"/>
              </a:rPr>
              <a:t>С целью совершенствования формирования платы за технологическое присоединение, направленного на повышение прозрачности платы за технологическое присоединение, а также упрощения процедуры технологического присоединения, ФСТ России разработаны Методические указания по определению размера платы за технологическое присоединение к электрическим сетям (Приказ ФСТ России от 11.09.2012г. № 209-э/1), в соответствии с которыми</a:t>
            </a:r>
            <a:r>
              <a:rPr lang="en-US" sz="1600" dirty="0" smtClean="0">
                <a:latin typeface="+mn-lt"/>
                <a:cs typeface="Times New Roman" pitchFamily="18" charset="0"/>
              </a:rPr>
              <a:t>:</a:t>
            </a:r>
            <a:endParaRPr lang="ru-RU" sz="1600" dirty="0" smtClean="0">
              <a:latin typeface="+mn-lt"/>
              <a:cs typeface="Times New Roman" pitchFamily="18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600" dirty="0" smtClean="0">
                <a:latin typeface="+mn-lt"/>
                <a:cs typeface="Times New Roman" pitchFamily="18" charset="0"/>
              </a:rPr>
              <a:t>Сокращены мероприятий «последней мили», включаемые в плату.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600" dirty="0" smtClean="0">
                <a:latin typeface="+mn-lt"/>
                <a:cs typeface="Times New Roman" pitchFamily="18" charset="0"/>
              </a:rPr>
              <a:t>Из состава расходов, включаемых в плату за технологическое присоединение, исключен налог на прибыль сетевых организаций.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600" dirty="0" smtClean="0">
                <a:latin typeface="+mn-lt"/>
                <a:cs typeface="Times New Roman" pitchFamily="18" charset="0"/>
              </a:rPr>
              <a:t>Предусмотрено обязательное утверждение стандартизированных тарифных ставок и ставок за единицу присоединяемой максимальной мощности по каждому мероприятию «последней мили» на регулируемый период.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1600" dirty="0" smtClean="0">
                <a:latin typeface="+mn-lt"/>
                <a:cs typeface="Times New Roman" pitchFamily="18" charset="0"/>
              </a:rPr>
              <a:t>Прописан порядок расчета платы за технологическое присоединение для утверждения регулирующим органом формулы расчета платы – по утвержденной формуле сетевая организация рассчитывает плату для конкретного заявителя.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067" y="5302002"/>
            <a:ext cx="9073008" cy="1323439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ФСТ России в рамках исполнения своих полномочий в соответствии с Методическими указаниями утверждена на 2013 год стандартизированная тарифная ставка на покрытие расходов на технологическое присоединение </a:t>
            </a:r>
            <a:r>
              <a:rPr lang="ru-RU" sz="1600" dirty="0" err="1" smtClean="0"/>
              <a:t>энергопринимающих</a:t>
            </a:r>
            <a:r>
              <a:rPr lang="ru-RU" sz="1600" dirty="0" smtClean="0"/>
              <a:t> устройств потребителей ЕНЭС, не включающая расходы на строительство «последней мили», что позволило значительно сократить процесс оформления технологического присоединения к ЕНЭС.</a:t>
            </a:r>
            <a:endParaRPr lang="ru-RU" sz="1600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8883" y="2303281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↓40%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3169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0171" y="-18040"/>
            <a:ext cx="7992888" cy="391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Пересмотр параметров регулирования сетевых организаций</a:t>
            </a:r>
            <a:endParaRPr lang="ru-RU" sz="2100" b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202059" y="909514"/>
            <a:ext cx="9505055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700" dirty="0" smtClean="0">
                <a:latin typeface="+mn-lt"/>
                <a:cs typeface="Times New Roman" pitchFamily="18" charset="0"/>
              </a:rPr>
              <a:t>В соответствии с постановлением Правительства РФ от 29.12.11г. № 1178 срок установления (пересмотра) тарифов методом </a:t>
            </a:r>
            <a:r>
              <a:rPr lang="en-US" sz="1700" dirty="0" smtClean="0">
                <a:latin typeface="+mn-lt"/>
                <a:cs typeface="Times New Roman" pitchFamily="18" charset="0"/>
              </a:rPr>
              <a:t>RAB 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был перенесен на 1 июня 2012г.</a:t>
            </a:r>
          </a:p>
          <a:p>
            <a:pPr algn="ctr">
              <a:spcAft>
                <a:spcPts val="1200"/>
              </a:spcAft>
            </a:pPr>
            <a:r>
              <a:rPr lang="ru-RU" sz="1700" dirty="0"/>
              <a:t>В</a:t>
            </a:r>
            <a:r>
              <a:rPr lang="ru-RU" sz="1700" dirty="0" smtClean="0"/>
              <a:t>о </a:t>
            </a:r>
            <a:r>
              <a:rPr lang="ru-RU" sz="1700" dirty="0"/>
              <a:t>исполнение положений постановления Правительства </a:t>
            </a:r>
            <a:r>
              <a:rPr lang="ru-RU" sz="1700" dirty="0" smtClean="0"/>
              <a:t>РФ </a:t>
            </a:r>
            <a:r>
              <a:rPr lang="ru-RU" sz="1700" dirty="0"/>
              <a:t>от 29.12.2011 № 1178, «перезагрузка </a:t>
            </a:r>
            <a:r>
              <a:rPr lang="en-US" sz="1700" dirty="0"/>
              <a:t>RAB</a:t>
            </a:r>
            <a:r>
              <a:rPr lang="ru-RU" sz="1700" dirty="0"/>
              <a:t>» производилась ФСТ России в 2012 году в несколько </a:t>
            </a:r>
            <a:r>
              <a:rPr lang="ru-RU" sz="1700" dirty="0" smtClean="0"/>
              <a:t>этапов.</a:t>
            </a:r>
          </a:p>
          <a:p>
            <a:pPr algn="ctr">
              <a:spcAft>
                <a:spcPts val="1200"/>
              </a:spcAft>
            </a:pPr>
            <a:r>
              <a:rPr lang="ru-RU" sz="1700" dirty="0"/>
              <a:t>Одним из основных условий согласования долгосрочных параметров </a:t>
            </a:r>
            <a:r>
              <a:rPr lang="ru-RU" sz="1700" dirty="0">
                <a:sym typeface="Symbol"/>
              </a:rPr>
              <a:t></a:t>
            </a:r>
            <a:r>
              <a:rPr lang="ru-RU" sz="1700" dirty="0"/>
              <a:t> соответствие роста тарифов по всему долгосрочному периоду параметрам прогноза социально-экономического развития.</a:t>
            </a:r>
          </a:p>
          <a:p>
            <a:pPr algn="ctr">
              <a:spcAft>
                <a:spcPts val="1200"/>
              </a:spcAft>
            </a:pPr>
            <a:r>
              <a:rPr lang="ru-RU" sz="1700" u="sng" dirty="0" smtClean="0">
                <a:latin typeface="+mn-lt"/>
                <a:cs typeface="Times New Roman" pitchFamily="18" charset="0"/>
              </a:rPr>
              <a:t>Итоги «перезагрузки»</a:t>
            </a:r>
            <a:r>
              <a:rPr lang="en-US" sz="1700" u="sng" dirty="0" smtClean="0">
                <a:latin typeface="+mn-lt"/>
                <a:cs typeface="Times New Roman" pitchFamily="18" charset="0"/>
              </a:rPr>
              <a:t>:</a:t>
            </a:r>
            <a:endParaRPr lang="ru-RU" sz="1700" u="sng" dirty="0" smtClean="0">
              <a:latin typeface="+mn-lt"/>
              <a:cs typeface="Times New Roman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700" dirty="0">
                <a:cs typeface="Times New Roman" pitchFamily="18" charset="0"/>
              </a:rPr>
              <a:t>Корректировка инвестиционных программ сетевых компаний с учетом оптимизации по стоимости, структуре источников финансирования</a:t>
            </a:r>
            <a:r>
              <a:rPr lang="ru-RU" sz="1700" dirty="0" smtClean="0">
                <a:cs typeface="Times New Roman" pitchFamily="18" charset="0"/>
              </a:rPr>
              <a:t>.</a:t>
            </a:r>
            <a:endParaRPr lang="ru-RU" sz="1700" dirty="0" smtClean="0">
              <a:latin typeface="+mn-lt"/>
              <a:cs typeface="Times New Roman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+mn-lt"/>
                <a:cs typeface="Times New Roman" pitchFamily="18" charset="0"/>
              </a:rPr>
              <a:t>Предусмотрен механизм, стимулирующий эффективное распоряжение средствами, полученными за счет тарифных источников финансирования инвестиционных программ. Начисление возврата инвестированного капитала и дохода на инвестированный капитал осуществляется с учетом фактических вводов объектов сетевого хозяйства.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+mn-lt"/>
                <a:cs typeface="Times New Roman" pitchFamily="18" charset="0"/>
              </a:rPr>
              <a:t>Установление с 2014г. </a:t>
            </a:r>
            <a:r>
              <a:rPr lang="ru-RU" sz="1700" dirty="0">
                <a:latin typeface="+mn-lt"/>
                <a:cs typeface="Times New Roman" pitchFamily="18" charset="0"/>
              </a:rPr>
              <a:t>п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онижающих коэффициентов в отношении объектов, введенных в эксплуатацию, но не загруженных на проектную величину, в части их учета в базе капитала и прироста операционных расходов на их обслуживание.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23224617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94147" y="-18040"/>
            <a:ext cx="8280920" cy="391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03" tIns="47902" rIns="95803" bIns="47902"/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marL="0" indent="471444" defTabSz="479380" eaLnBrk="1" hangingPunct="1"/>
            <a:r>
              <a:rPr lang="ru-RU" sz="2100" b="1" kern="0" dirty="0" smtClean="0"/>
              <a:t>Стратегия развития электросетевого комплекса</a:t>
            </a:r>
            <a:endParaRPr lang="ru-RU" sz="2100" b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200918" y="693490"/>
            <a:ext cx="936104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800" dirty="0" smtClean="0">
                <a:latin typeface="+mn-lt"/>
                <a:cs typeface="Times New Roman" pitchFamily="18" charset="0"/>
              </a:rPr>
              <a:t>Распоряжением Правительства Российской Федерации от 03.04.13г. № 511-р утверждена Стратегия развития электросетевого комплекса Российской Федерации.</a:t>
            </a:r>
          </a:p>
          <a:p>
            <a:pPr algn="just">
              <a:spcAft>
                <a:spcPts val="1200"/>
              </a:spcAft>
            </a:pPr>
            <a:r>
              <a:rPr lang="ru-RU" sz="1700" b="1" u="sng" dirty="0" smtClean="0">
                <a:latin typeface="+mn-lt"/>
                <a:cs typeface="Times New Roman" pitchFamily="18" charset="0"/>
              </a:rPr>
              <a:t>Основная цель стратегии</a:t>
            </a:r>
            <a:r>
              <a:rPr lang="ru-RU" sz="17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1700" dirty="0" smtClean="0">
                <a:latin typeface="+mn-lt"/>
                <a:cs typeface="Times New Roman" pitchFamily="18" charset="0"/>
              </a:rPr>
              <a:t>– обеспечение надежного, качественного и доступного энергоснабжения потребителей Российской Федерации путем организации максимально эффективной и соответствующей мировым стандартам сетевой инфраструктуры по тарифам на передачу электрической энергии, обеспечивающим приемлемый уровень затрат на электрическую энергию для российской экономики и инвестиционную привлекательность отрасли через адекватный возврат на капитал, в том числе</a:t>
            </a:r>
            <a:r>
              <a:rPr lang="en-US" sz="1700" dirty="0" smtClean="0">
                <a:latin typeface="+mn-lt"/>
                <a:cs typeface="Times New Roman" pitchFamily="18" charset="0"/>
              </a:rPr>
              <a:t>:</a:t>
            </a:r>
            <a:endParaRPr lang="ru-RU" sz="1700" dirty="0" smtClean="0">
              <a:latin typeface="+mn-lt"/>
              <a:cs typeface="Times New Roman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о</a:t>
            </a:r>
            <a:r>
              <a:rPr lang="ru-RU" sz="1700" dirty="0" smtClean="0">
                <a:latin typeface="+mn-lt"/>
                <a:cs typeface="Times New Roman" pitchFamily="18" charset="0"/>
              </a:rPr>
              <a:t>беспечение транслирования эффекта от повышения или снижения показателей надежности и качества энергоснабжения на конкретного потребителя и принятие решения о возможности в случае снижения контрольных значений показателей надежности энергоснабжения потребителей использовать средства от штрафных санкций, налагаемых на электросетевые организации, в виде скидок к тарифам для конкретных потребителей, пострадавших от указанных действий электросетевых организаций</a:t>
            </a:r>
            <a:r>
              <a:rPr lang="en-US" sz="1700" dirty="0" smtClean="0">
                <a:latin typeface="+mn-lt"/>
                <a:cs typeface="Times New Roman" pitchFamily="18" charset="0"/>
              </a:rPr>
              <a:t>;</a:t>
            </a:r>
            <a:r>
              <a:rPr lang="ru-RU" sz="1700" dirty="0" smtClean="0">
                <a:latin typeface="+mn-lt"/>
                <a:cs typeface="Times New Roman" pitchFamily="18" charset="0"/>
              </a:rPr>
              <a:t> 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700" dirty="0">
                <a:latin typeface="+mn-lt"/>
                <a:cs typeface="Times New Roman" pitchFamily="18" charset="0"/>
              </a:rPr>
              <a:t>п</a:t>
            </a:r>
            <a:r>
              <a:rPr lang="ru-RU" sz="1700" dirty="0" smtClean="0">
                <a:latin typeface="+mn-lt"/>
                <a:cs typeface="Times New Roman" pitchFamily="18" charset="0"/>
              </a:rPr>
              <a:t>ринятие методологии проведения сравнительного анализа (</a:t>
            </a:r>
            <a:r>
              <a:rPr lang="ru-RU" sz="1700" dirty="0" err="1" smtClean="0">
                <a:latin typeface="+mn-lt"/>
                <a:cs typeface="Times New Roman" pitchFamily="18" charset="0"/>
              </a:rPr>
              <a:t>бенчмаркинга</a:t>
            </a:r>
            <a:r>
              <a:rPr lang="ru-RU" sz="1700" dirty="0" smtClean="0">
                <a:latin typeface="+mn-lt"/>
                <a:cs typeface="Times New Roman" pitchFamily="18" charset="0"/>
              </a:rPr>
              <a:t>) электросетевых организаций по таким показателям, как операционные затраты, потери электрической энергии, показатели надежности </a:t>
            </a:r>
            <a:r>
              <a:rPr lang="ru-RU" sz="1700" dirty="0">
                <a:latin typeface="+mn-lt"/>
                <a:cs typeface="Times New Roman" pitchFamily="18" charset="0"/>
              </a:rPr>
              <a:t>и</a:t>
            </a:r>
            <a:r>
              <a:rPr lang="ru-RU" sz="1700" dirty="0" smtClean="0">
                <a:latin typeface="+mn-lt"/>
                <a:cs typeface="Times New Roman" pitchFamily="18" charset="0"/>
              </a:rPr>
              <a:t> качества услуг, и использование его результатов для установления данных показателей в целях тарифного регулирования для усиления финансовой ответственности электросетевых организаций за качество и надежность энергоснабжения.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807361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27102</TotalTime>
  <Words>1636</Words>
  <Application>Microsoft Office PowerPoint</Application>
  <PresentationFormat>Произвольный</PresentationFormat>
  <Paragraphs>131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LENOVO USER</cp:lastModifiedBy>
  <cp:revision>966</cp:revision>
  <cp:lastPrinted>2013-06-18T15:53:59Z</cp:lastPrinted>
  <dcterms:created xsi:type="dcterms:W3CDTF">2009-09-01T17:39:31Z</dcterms:created>
  <dcterms:modified xsi:type="dcterms:W3CDTF">2013-06-19T16:52:50Z</dcterms:modified>
</cp:coreProperties>
</file>