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19"/>
  </p:notesMasterIdLst>
  <p:handoutMasterIdLst>
    <p:handoutMasterId r:id="rId20"/>
  </p:handoutMasterIdLst>
  <p:sldIdLst>
    <p:sldId id="417" r:id="rId2"/>
    <p:sldId id="595" r:id="rId3"/>
    <p:sldId id="583" r:id="rId4"/>
    <p:sldId id="584" r:id="rId5"/>
    <p:sldId id="585" r:id="rId6"/>
    <p:sldId id="578" r:id="rId7"/>
    <p:sldId id="579" r:id="rId8"/>
    <p:sldId id="597" r:id="rId9"/>
    <p:sldId id="580" r:id="rId10"/>
    <p:sldId id="582" r:id="rId11"/>
    <p:sldId id="586" r:id="rId12"/>
    <p:sldId id="596" r:id="rId13"/>
    <p:sldId id="589" r:id="rId14"/>
    <p:sldId id="590" r:id="rId15"/>
    <p:sldId id="593" r:id="rId16"/>
    <p:sldId id="594" r:id="rId17"/>
    <p:sldId id="498" r:id="rId18"/>
  </p:sldIdLst>
  <p:sldSz cx="9909175" cy="6859588"/>
  <p:notesSz cx="6797675" cy="9874250"/>
  <p:defaultTextStyle>
    <a:defPPr>
      <a:defRPr lang="en-US"/>
    </a:defPPr>
    <a:lvl1pPr algn="l" defTabSz="455613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5613" indent="1588" algn="l" defTabSz="455613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2813" indent="1588" algn="l" defTabSz="455613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0013" indent="1588" algn="l" defTabSz="455613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7213" indent="1588" algn="l" defTabSz="455613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1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1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1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1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9AF89E"/>
    <a:srgbClr val="CAE8AA"/>
    <a:srgbClr val="C6E6A2"/>
    <a:srgbClr val="94D9DC"/>
    <a:srgbClr val="D6D6F2"/>
    <a:srgbClr val="85F78A"/>
    <a:srgbClr val="9BFF9B"/>
    <a:srgbClr val="66FF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1EBBBCC-DAD2-459C-BE2E-F6DE35CF9A28}" styleName="Темный стиль 2 -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109" autoAdjust="0"/>
    <p:restoredTop sz="99714" autoAdjust="0"/>
  </p:normalViewPr>
  <p:slideViewPr>
    <p:cSldViewPr snapToObjects="1">
      <p:cViewPr varScale="1">
        <p:scale>
          <a:sx n="79" d="100"/>
          <a:sy n="79" d="100"/>
        </p:scale>
        <p:origin x="-690" y="-84"/>
      </p:cViewPr>
      <p:guideLst>
        <p:guide orient="horz" pos="2161"/>
        <p:guide pos="31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6400" cy="49418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457157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2"/>
            <a:ext cx="2946400" cy="49418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457157">
              <a:defRPr sz="1200"/>
            </a:lvl1pPr>
          </a:lstStyle>
          <a:p>
            <a:pPr>
              <a:defRPr/>
            </a:pPr>
            <a:fld id="{D2567DD3-9ADE-40DD-806C-9619F0DBC891}" type="datetimeFigureOut">
              <a:rPr lang="ru-RU"/>
              <a:pPr>
                <a:defRPr/>
              </a:pPr>
              <a:t>19.06.2013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378485"/>
            <a:ext cx="2946400" cy="494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457157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378485"/>
            <a:ext cx="2946400" cy="494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457157">
              <a:defRPr sz="1200"/>
            </a:lvl1pPr>
          </a:lstStyle>
          <a:p>
            <a:pPr>
              <a:defRPr/>
            </a:pPr>
            <a:fld id="{62318801-03D2-4847-B078-56867B471C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6616697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46400" cy="49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defTabSz="457157" eaLnBrk="0" hangingPunct="0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2"/>
            <a:ext cx="2946400" cy="49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defTabSz="457157" eaLnBrk="0" hangingPunct="0">
              <a:defRPr sz="1200"/>
            </a:lvl1pPr>
          </a:lstStyle>
          <a:p>
            <a:pPr>
              <a:defRPr/>
            </a:pPr>
            <a:fld id="{C3E00505-13B7-4008-9785-DF03537C617E}" type="datetimeFigureOut">
              <a:rPr lang="ru-RU"/>
              <a:pPr>
                <a:defRPr/>
              </a:pPr>
              <a:t>19.06.2013</a:t>
            </a:fld>
            <a:endParaRPr lang="ru-RU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23900" y="739775"/>
            <a:ext cx="5349875" cy="3703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1" y="4690824"/>
            <a:ext cx="5438775" cy="4442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8485"/>
            <a:ext cx="2946400" cy="49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defTabSz="457157" eaLnBrk="0" hangingPunct="0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378485"/>
            <a:ext cx="2946400" cy="49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defTabSz="457157" eaLnBrk="0" hangingPunct="0">
              <a:defRPr sz="1200"/>
            </a:lvl1pPr>
          </a:lstStyle>
          <a:p>
            <a:pPr>
              <a:defRPr/>
            </a:pPr>
            <a:fld id="{2CC992E5-8455-4D09-87A9-B7D4341ACB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3138686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56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28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00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72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5785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42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100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57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799" y="2130426"/>
            <a:ext cx="7772400" cy="1470025"/>
          </a:xfrm>
          <a:prstGeom prst="rect">
            <a:avLst/>
          </a:prstGeom>
        </p:spPr>
        <p:txBody>
          <a:bodyPr lIns="91431" tIns="45716" rIns="91431" bIns="45716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599" y="3886200"/>
            <a:ext cx="6400800" cy="1752600"/>
          </a:xfrm>
          <a:prstGeom prst="rect">
            <a:avLst/>
          </a:prstGeom>
        </p:spPr>
        <p:txBody>
          <a:bodyPr lIns="91431" tIns="45716" rIns="91431" bIns="45716"/>
          <a:lstStyle>
            <a:lvl1pPr marL="0" indent="0" algn="ctr">
              <a:buNone/>
              <a:defRPr/>
            </a:lvl1pPr>
            <a:lvl2pPr marL="457157" indent="0" algn="ctr">
              <a:buNone/>
              <a:defRPr/>
            </a:lvl2pPr>
            <a:lvl3pPr marL="914314" indent="0" algn="ctr">
              <a:buNone/>
              <a:defRPr/>
            </a:lvl3pPr>
            <a:lvl4pPr marL="1371472" indent="0" algn="ctr">
              <a:buNone/>
              <a:defRPr/>
            </a:lvl4pPr>
            <a:lvl5pPr marL="1828628" indent="0" algn="ctr">
              <a:buNone/>
              <a:defRPr/>
            </a:lvl5pPr>
            <a:lvl6pPr marL="2285785" indent="0" algn="ctr">
              <a:buNone/>
              <a:defRPr/>
            </a:lvl6pPr>
            <a:lvl7pPr marL="2742942" indent="0" algn="ctr">
              <a:buNone/>
              <a:defRPr/>
            </a:lvl7pPr>
            <a:lvl8pPr marL="3200100" indent="0" algn="ctr">
              <a:buNone/>
              <a:defRPr/>
            </a:lvl8pPr>
            <a:lvl9pPr marL="3657257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4639"/>
            <a:ext cx="8229600" cy="1143000"/>
          </a:xfrm>
          <a:prstGeom prst="rect">
            <a:avLst/>
          </a:prstGeom>
        </p:spPr>
        <p:txBody>
          <a:bodyPr lIns="91431" tIns="45716" rIns="91431" bIns="45716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1600201"/>
            <a:ext cx="8229600" cy="4525963"/>
          </a:xfrm>
          <a:prstGeom prst="rect">
            <a:avLst/>
          </a:prstGeom>
        </p:spPr>
        <p:txBody>
          <a:bodyPr vert="eaVert" lIns="91431" tIns="45716" rIns="91431" bIns="45716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 lIns="91431" tIns="45716" rIns="91431" bIns="45716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 lIns="91431" tIns="45716" rIns="91431" bIns="45716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199" y="274639"/>
            <a:ext cx="8229600" cy="1143000"/>
          </a:xfrm>
          <a:prstGeom prst="rect">
            <a:avLst/>
          </a:prstGeom>
        </p:spPr>
        <p:txBody>
          <a:bodyPr lIns="91431" tIns="45716" rIns="91431" bIns="45716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199" y="1600201"/>
            <a:ext cx="8229600" cy="4525963"/>
          </a:xfrm>
          <a:prstGeom prst="rect">
            <a:avLst/>
          </a:prstGeom>
        </p:spPr>
        <p:txBody>
          <a:bodyPr lIns="91431" tIns="45716" rIns="91431" bIns="45716"/>
          <a:lstStyle/>
          <a:p>
            <a:pPr lvl="0"/>
            <a:endParaRPr lang="ru-RU" noProof="0" smtClean="0">
              <a:sym typeface="Arial" charset="0"/>
            </a:endParaRPr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1" y="274639"/>
            <a:ext cx="8918575" cy="1143000"/>
          </a:xfrm>
          <a:prstGeom prst="rect">
            <a:avLst/>
          </a:prstGeom>
        </p:spPr>
        <p:txBody>
          <a:bodyPr lIns="91431" tIns="45716" rIns="91431" bIns="45716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95301" y="1600200"/>
            <a:ext cx="8918575" cy="4527550"/>
          </a:xfrm>
          <a:prstGeom prst="rect">
            <a:avLst/>
          </a:prstGeom>
        </p:spPr>
        <p:txBody>
          <a:bodyPr lIns="91431" tIns="45716" rIns="91431" bIns="45716"/>
          <a:lstStyle/>
          <a:p>
            <a:pPr lvl="0"/>
            <a:endParaRPr lang="ru-RU" noProof="0">
              <a:sym typeface="Arial" pitchFamily="34" charset="0"/>
            </a:endParaRPr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95301" y="274638"/>
            <a:ext cx="8918575" cy="5853112"/>
          </a:xfrm>
          <a:prstGeom prst="rect">
            <a:avLst/>
          </a:prstGeom>
        </p:spPr>
        <p:txBody>
          <a:bodyPr lIns="91431" tIns="45716" rIns="91431" bIns="45716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1" y="274639"/>
            <a:ext cx="8918575" cy="1143000"/>
          </a:xfrm>
          <a:prstGeom prst="rect">
            <a:avLst/>
          </a:prstGeom>
        </p:spPr>
        <p:txBody>
          <a:bodyPr lIns="91431" tIns="45716" rIns="91431" bIns="45716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4639"/>
            <a:ext cx="8229600" cy="1143000"/>
          </a:xfrm>
          <a:prstGeom prst="rect">
            <a:avLst/>
          </a:prstGeom>
        </p:spPr>
        <p:txBody>
          <a:bodyPr lIns="91431" tIns="45716" rIns="91431" bIns="45716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1"/>
            <a:ext cx="8229600" cy="4525963"/>
          </a:xfrm>
          <a:prstGeom prst="rect">
            <a:avLst/>
          </a:prstGeom>
        </p:spPr>
        <p:txBody>
          <a:bodyPr lIns="91431" tIns="45716" rIns="91431" bIns="45716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lIns="91431" tIns="45716" rIns="91431" bIns="45716"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lIns="91431" tIns="45716" rIns="91431" bIns="45716" anchor="b"/>
          <a:lstStyle>
            <a:lvl1pPr marL="0" indent="0">
              <a:buNone/>
              <a:defRPr sz="2000"/>
            </a:lvl1pPr>
            <a:lvl2pPr marL="457157" indent="0">
              <a:buNone/>
              <a:defRPr sz="1800"/>
            </a:lvl2pPr>
            <a:lvl3pPr marL="914314" indent="0">
              <a:buNone/>
              <a:defRPr sz="1600"/>
            </a:lvl3pPr>
            <a:lvl4pPr marL="1371472" indent="0">
              <a:buNone/>
              <a:defRPr sz="1400"/>
            </a:lvl4pPr>
            <a:lvl5pPr marL="1828628" indent="0">
              <a:buNone/>
              <a:defRPr sz="1400"/>
            </a:lvl5pPr>
            <a:lvl6pPr marL="2285785" indent="0">
              <a:buNone/>
              <a:defRPr sz="1400"/>
            </a:lvl6pPr>
            <a:lvl7pPr marL="2742942" indent="0">
              <a:buNone/>
              <a:defRPr sz="1400"/>
            </a:lvl7pPr>
            <a:lvl8pPr marL="3200100" indent="0">
              <a:buNone/>
              <a:defRPr sz="1400"/>
            </a:lvl8pPr>
            <a:lvl9pPr marL="3657257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4639"/>
            <a:ext cx="8229600" cy="1143000"/>
          </a:xfrm>
          <a:prstGeom prst="rect">
            <a:avLst/>
          </a:prstGeom>
        </p:spPr>
        <p:txBody>
          <a:bodyPr lIns="91431" tIns="45716" rIns="91431" bIns="45716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  <a:prstGeom prst="rect">
            <a:avLst/>
          </a:prstGeom>
        </p:spPr>
        <p:txBody>
          <a:bodyPr lIns="91431" tIns="45716" rIns="91431" bIns="45716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  <a:prstGeom prst="rect">
            <a:avLst/>
          </a:prstGeom>
        </p:spPr>
        <p:txBody>
          <a:bodyPr lIns="91431" tIns="45716" rIns="91431" bIns="45716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4639"/>
            <a:ext cx="8229600" cy="1143000"/>
          </a:xfrm>
          <a:prstGeom prst="rect">
            <a:avLst/>
          </a:prstGeom>
        </p:spPr>
        <p:txBody>
          <a:bodyPr lIns="91431" tIns="45716" rIns="91431" bIns="45716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  <a:prstGeom prst="rect">
            <a:avLst/>
          </a:prstGeom>
        </p:spPr>
        <p:txBody>
          <a:bodyPr lIns="91431" tIns="45716" rIns="91431" bIns="45716" anchor="b"/>
          <a:lstStyle>
            <a:lvl1pPr marL="0" indent="0">
              <a:buNone/>
              <a:defRPr sz="2400" b="1"/>
            </a:lvl1pPr>
            <a:lvl2pPr marL="457157" indent="0">
              <a:buNone/>
              <a:defRPr sz="2000" b="1"/>
            </a:lvl2pPr>
            <a:lvl3pPr marL="914314" indent="0">
              <a:buNone/>
              <a:defRPr sz="1800" b="1"/>
            </a:lvl3pPr>
            <a:lvl4pPr marL="1371472" indent="0">
              <a:buNone/>
              <a:defRPr sz="1600" b="1"/>
            </a:lvl4pPr>
            <a:lvl5pPr marL="1828628" indent="0">
              <a:buNone/>
              <a:defRPr sz="1600" b="1"/>
            </a:lvl5pPr>
            <a:lvl6pPr marL="2285785" indent="0">
              <a:buNone/>
              <a:defRPr sz="1600" b="1"/>
            </a:lvl6pPr>
            <a:lvl7pPr marL="2742942" indent="0">
              <a:buNone/>
              <a:defRPr sz="1600" b="1"/>
            </a:lvl7pPr>
            <a:lvl8pPr marL="3200100" indent="0">
              <a:buNone/>
              <a:defRPr sz="1600" b="1"/>
            </a:lvl8pPr>
            <a:lvl9pPr marL="365725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6"/>
            <a:ext cx="4040188" cy="3951288"/>
          </a:xfrm>
          <a:prstGeom prst="rect">
            <a:avLst/>
          </a:prstGeom>
        </p:spPr>
        <p:txBody>
          <a:bodyPr lIns="91431" tIns="45716" rIns="91431" bIns="45716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  <a:prstGeom prst="rect">
            <a:avLst/>
          </a:prstGeom>
        </p:spPr>
        <p:txBody>
          <a:bodyPr lIns="91431" tIns="45716" rIns="91431" bIns="45716" anchor="b"/>
          <a:lstStyle>
            <a:lvl1pPr marL="0" indent="0">
              <a:buNone/>
              <a:defRPr sz="2400" b="1"/>
            </a:lvl1pPr>
            <a:lvl2pPr marL="457157" indent="0">
              <a:buNone/>
              <a:defRPr sz="2000" b="1"/>
            </a:lvl2pPr>
            <a:lvl3pPr marL="914314" indent="0">
              <a:buNone/>
              <a:defRPr sz="1800" b="1"/>
            </a:lvl3pPr>
            <a:lvl4pPr marL="1371472" indent="0">
              <a:buNone/>
              <a:defRPr sz="1600" b="1"/>
            </a:lvl4pPr>
            <a:lvl5pPr marL="1828628" indent="0">
              <a:buNone/>
              <a:defRPr sz="1600" b="1"/>
            </a:lvl5pPr>
            <a:lvl6pPr marL="2285785" indent="0">
              <a:buNone/>
              <a:defRPr sz="1600" b="1"/>
            </a:lvl6pPr>
            <a:lvl7pPr marL="2742942" indent="0">
              <a:buNone/>
              <a:defRPr sz="1600" b="1"/>
            </a:lvl7pPr>
            <a:lvl8pPr marL="3200100" indent="0">
              <a:buNone/>
              <a:defRPr sz="1600" b="1"/>
            </a:lvl8pPr>
            <a:lvl9pPr marL="365725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6"/>
            <a:ext cx="4041775" cy="3951288"/>
          </a:xfrm>
          <a:prstGeom prst="rect">
            <a:avLst/>
          </a:prstGeom>
        </p:spPr>
        <p:txBody>
          <a:bodyPr lIns="91431" tIns="45716" rIns="91431" bIns="45716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4639"/>
            <a:ext cx="8229600" cy="1143000"/>
          </a:xfrm>
          <a:prstGeom prst="rect">
            <a:avLst/>
          </a:prstGeom>
        </p:spPr>
        <p:txBody>
          <a:bodyPr lIns="91431" tIns="45716" rIns="91431" bIns="45716"/>
          <a:lstStyle/>
          <a:p>
            <a:r>
              <a:rPr lang="en-US"/>
              <a:t>Click to edit Master title style</a:t>
            </a:r>
            <a:endParaRPr lang="ru-RU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1"/>
            <a:ext cx="3008313" cy="1162050"/>
          </a:xfrm>
          <a:prstGeom prst="rect">
            <a:avLst/>
          </a:prstGeom>
        </p:spPr>
        <p:txBody>
          <a:bodyPr lIns="91431" tIns="45716" rIns="91431" bIns="45716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0"/>
            <a:ext cx="5111750" cy="5853113"/>
          </a:xfrm>
          <a:prstGeom prst="rect">
            <a:avLst/>
          </a:prstGeom>
        </p:spPr>
        <p:txBody>
          <a:bodyPr lIns="91431" tIns="45716" rIns="91431" bIns="45716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  <a:prstGeom prst="rect">
            <a:avLst/>
          </a:prstGeom>
        </p:spPr>
        <p:txBody>
          <a:bodyPr lIns="91431" tIns="45716" rIns="91431" bIns="45716"/>
          <a:lstStyle>
            <a:lvl1pPr marL="0" indent="0">
              <a:buNone/>
              <a:defRPr sz="1400"/>
            </a:lvl1pPr>
            <a:lvl2pPr marL="457157" indent="0">
              <a:buNone/>
              <a:defRPr sz="1200"/>
            </a:lvl2pPr>
            <a:lvl3pPr marL="914314" indent="0">
              <a:buNone/>
              <a:defRPr sz="1000"/>
            </a:lvl3pPr>
            <a:lvl4pPr marL="1371472" indent="0">
              <a:buNone/>
              <a:defRPr sz="900"/>
            </a:lvl4pPr>
            <a:lvl5pPr marL="1828628" indent="0">
              <a:buNone/>
              <a:defRPr sz="900"/>
            </a:lvl5pPr>
            <a:lvl6pPr marL="2285785" indent="0">
              <a:buNone/>
              <a:defRPr sz="900"/>
            </a:lvl6pPr>
            <a:lvl7pPr marL="2742942" indent="0">
              <a:buNone/>
              <a:defRPr sz="900"/>
            </a:lvl7pPr>
            <a:lvl8pPr marL="3200100" indent="0">
              <a:buNone/>
              <a:defRPr sz="900"/>
            </a:lvl8pPr>
            <a:lvl9pPr marL="365725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  <a:prstGeom prst="rect">
            <a:avLst/>
          </a:prstGeom>
        </p:spPr>
        <p:txBody>
          <a:bodyPr lIns="91431" tIns="45716" rIns="91431" bIns="45716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lIns="91431" tIns="45716" rIns="91431" bIns="45716"/>
          <a:lstStyle>
            <a:lvl1pPr marL="0" indent="0">
              <a:buNone/>
              <a:defRPr sz="3200"/>
            </a:lvl1pPr>
            <a:lvl2pPr marL="457157" indent="0">
              <a:buNone/>
              <a:defRPr sz="2800"/>
            </a:lvl2pPr>
            <a:lvl3pPr marL="914314" indent="0">
              <a:buNone/>
              <a:defRPr sz="2400"/>
            </a:lvl3pPr>
            <a:lvl4pPr marL="1371472" indent="0">
              <a:buNone/>
              <a:defRPr sz="2000"/>
            </a:lvl4pPr>
            <a:lvl5pPr marL="1828628" indent="0">
              <a:buNone/>
              <a:defRPr sz="2000"/>
            </a:lvl5pPr>
            <a:lvl6pPr marL="2285785" indent="0">
              <a:buNone/>
              <a:defRPr sz="2000"/>
            </a:lvl6pPr>
            <a:lvl7pPr marL="2742942" indent="0">
              <a:buNone/>
              <a:defRPr sz="2000"/>
            </a:lvl7pPr>
            <a:lvl8pPr marL="3200100" indent="0">
              <a:buNone/>
              <a:defRPr sz="2000"/>
            </a:lvl8pPr>
            <a:lvl9pPr marL="3657257" indent="0">
              <a:buNone/>
              <a:defRPr sz="2000"/>
            </a:lvl9pPr>
          </a:lstStyle>
          <a:p>
            <a:pPr lvl="0"/>
            <a:endParaRPr lang="ru-RU" noProof="0">
              <a:sym typeface="Arial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lIns="91431" tIns="45716" rIns="91431" bIns="45716"/>
          <a:lstStyle>
            <a:lvl1pPr marL="0" indent="0">
              <a:buNone/>
              <a:defRPr sz="1400"/>
            </a:lvl1pPr>
            <a:lvl2pPr marL="457157" indent="0">
              <a:buNone/>
              <a:defRPr sz="1200"/>
            </a:lvl2pPr>
            <a:lvl3pPr marL="914314" indent="0">
              <a:buNone/>
              <a:defRPr sz="1000"/>
            </a:lvl3pPr>
            <a:lvl4pPr marL="1371472" indent="0">
              <a:buNone/>
              <a:defRPr sz="900"/>
            </a:lvl4pPr>
            <a:lvl5pPr marL="1828628" indent="0">
              <a:buNone/>
              <a:defRPr sz="900"/>
            </a:lvl5pPr>
            <a:lvl6pPr marL="2285785" indent="0">
              <a:buNone/>
              <a:defRPr sz="900"/>
            </a:lvl6pPr>
            <a:lvl7pPr marL="2742942" indent="0">
              <a:buNone/>
              <a:defRPr sz="900"/>
            </a:lvl7pPr>
            <a:lvl8pPr marL="3200100" indent="0">
              <a:buNone/>
              <a:defRPr sz="900"/>
            </a:lvl8pPr>
            <a:lvl9pPr marL="365725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/>
          </p:cNvSpPr>
          <p:nvPr/>
        </p:nvSpPr>
        <p:spPr bwMode="auto">
          <a:xfrm>
            <a:off x="0" y="357188"/>
            <a:ext cx="9909175" cy="74612"/>
          </a:xfrm>
          <a:prstGeom prst="rect">
            <a:avLst/>
          </a:prstGeom>
          <a:solidFill>
            <a:srgbClr val="EB0000"/>
          </a:solidFill>
          <a:ln w="9525">
            <a:noFill/>
            <a:miter lim="800000"/>
            <a:headEnd/>
            <a:tailEnd/>
          </a:ln>
        </p:spPr>
        <p:txBody>
          <a:bodyPr lIns="95758" tIns="47880" rIns="95758" bIns="47880"/>
          <a:lstStyle/>
          <a:p>
            <a:pPr defTabSz="958760">
              <a:defRPr/>
            </a:pPr>
            <a:endParaRPr lang="ru-RU" sz="2600" dirty="0">
              <a:solidFill>
                <a:srgbClr val="000000"/>
              </a:solidFill>
              <a:latin typeface="Times New Roman" pitchFamily="18" charset="0"/>
              <a:sym typeface="Times New Roman" pitchFamily="18" charset="0"/>
            </a:endParaRPr>
          </a:p>
        </p:txBody>
      </p:sp>
      <p:pic>
        <p:nvPicPr>
          <p:cNvPr id="2051" name="Picture 2"/>
          <p:cNvPicPr>
            <a:picLocks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9013825" y="6273800"/>
            <a:ext cx="89535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3"/>
          <p:cNvPicPr>
            <a:picLocks noChangeArrowheads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196850" y="0"/>
            <a:ext cx="1011238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</p:sldLayoutIdLst>
  <p:transition spd="med"/>
  <p:hf hdr="0" ftr="0" dt="0"/>
  <p:txStyles>
    <p:titleStyle>
      <a:lvl1pPr marL="44450" indent="-44450" algn="ctr" defTabSz="704850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+mj-lt"/>
          <a:ea typeface="+mj-ea"/>
          <a:cs typeface="+mj-cs"/>
          <a:sym typeface="Arial" pitchFamily="34" charset="0"/>
        </a:defRPr>
      </a:lvl1pPr>
      <a:lvl2pPr marL="44450" indent="-44450" algn="ctr" defTabSz="704850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charset="0"/>
          <a:sym typeface="Arial" pitchFamily="34" charset="0"/>
        </a:defRPr>
      </a:lvl2pPr>
      <a:lvl3pPr marL="44450" indent="-44450" algn="ctr" defTabSz="704850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charset="0"/>
          <a:sym typeface="Arial" pitchFamily="34" charset="0"/>
        </a:defRPr>
      </a:lvl3pPr>
      <a:lvl4pPr marL="44450" indent="-44450" algn="ctr" defTabSz="704850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charset="0"/>
          <a:sym typeface="Arial" pitchFamily="34" charset="0"/>
        </a:defRPr>
      </a:lvl4pPr>
      <a:lvl5pPr marL="44450" indent="-44450" algn="ctr" defTabSz="704850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charset="0"/>
          <a:sym typeface="Arial" pitchFamily="34" charset="0"/>
        </a:defRPr>
      </a:lvl5pPr>
      <a:lvl6pPr marL="500016" indent="-42859" algn="ctr" defTabSz="673037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Arial" charset="0"/>
          <a:sym typeface="Arial" charset="0"/>
        </a:defRPr>
      </a:lvl6pPr>
      <a:lvl7pPr marL="957173" indent="-42859" algn="ctr" defTabSz="673037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Arial" charset="0"/>
          <a:sym typeface="Arial" charset="0"/>
        </a:defRPr>
      </a:lvl7pPr>
      <a:lvl8pPr marL="1414331" indent="-42859" algn="ctr" defTabSz="673037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Arial" charset="0"/>
          <a:sym typeface="Arial" charset="0"/>
        </a:defRPr>
      </a:lvl8pPr>
      <a:lvl9pPr marL="1871488" indent="-42859" algn="ctr" defTabSz="673037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Arial" charset="0"/>
          <a:sym typeface="Arial" charset="0"/>
        </a:defRPr>
      </a:lvl9pPr>
    </p:titleStyle>
    <p:bodyStyle>
      <a:lvl1pPr marL="414338" indent="-368300" algn="l" defTabSz="704850" rtl="0" eaLnBrk="0" fontAlgn="base" hangingPunct="0">
        <a:spcBef>
          <a:spcPts val="850"/>
        </a:spcBef>
        <a:spcAft>
          <a:spcPct val="0"/>
        </a:spcAft>
        <a:buSzPct val="100000"/>
        <a:buFont typeface="Lucida Grande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Arial" pitchFamily="34" charset="0"/>
        </a:defRPr>
      </a:lvl1pPr>
      <a:lvl2pPr marL="858838" indent="-309563" algn="l" defTabSz="704850" rtl="0" eaLnBrk="0" fontAlgn="base" hangingPunct="0">
        <a:spcBef>
          <a:spcPts val="675"/>
        </a:spcBef>
        <a:spcAft>
          <a:spcPct val="0"/>
        </a:spcAft>
        <a:buSzPct val="100000"/>
        <a:buFont typeface="Lucida Grande"/>
        <a:buChar char="–"/>
        <a:defRPr sz="3000">
          <a:solidFill>
            <a:schemeClr val="tx1"/>
          </a:solidFill>
          <a:latin typeface="+mn-lt"/>
          <a:sym typeface="Arial" pitchFamily="34" charset="0"/>
        </a:defRPr>
      </a:lvl2pPr>
      <a:lvl3pPr marL="1301750" indent="-254000" algn="l" defTabSz="704850" rtl="0" eaLnBrk="0" fontAlgn="base" hangingPunct="0">
        <a:spcBef>
          <a:spcPts val="613"/>
        </a:spcBef>
        <a:spcAft>
          <a:spcPct val="0"/>
        </a:spcAft>
        <a:buSzPct val="100000"/>
        <a:buFont typeface="Lucida Grande"/>
        <a:buChar char="•"/>
        <a:defRPr sz="2600">
          <a:solidFill>
            <a:schemeClr val="tx1"/>
          </a:solidFill>
          <a:latin typeface="+mn-lt"/>
          <a:sym typeface="Arial" pitchFamily="34" charset="0"/>
        </a:defRPr>
      </a:lvl3pPr>
      <a:lvl4pPr marL="1803400" indent="-252413" algn="l" defTabSz="704850" rtl="0" eaLnBrk="0" fontAlgn="base" hangingPunct="0">
        <a:spcBef>
          <a:spcPts val="538"/>
        </a:spcBef>
        <a:spcAft>
          <a:spcPct val="0"/>
        </a:spcAft>
        <a:buSzPct val="100000"/>
        <a:buFont typeface="Lucida Grande"/>
        <a:buChar char="–"/>
        <a:defRPr sz="2200">
          <a:solidFill>
            <a:schemeClr val="tx1"/>
          </a:solidFill>
          <a:latin typeface="+mn-lt"/>
          <a:sym typeface="Arial" pitchFamily="34" charset="0"/>
        </a:defRPr>
      </a:lvl4pPr>
      <a:lvl5pPr marL="2301875" indent="-250825" algn="l" defTabSz="704850" rtl="0" eaLnBrk="0" fontAlgn="base" hangingPunct="0">
        <a:spcBef>
          <a:spcPts val="538"/>
        </a:spcBef>
        <a:spcAft>
          <a:spcPct val="0"/>
        </a:spcAft>
        <a:buSzPct val="100000"/>
        <a:buFont typeface="Lucida Grande"/>
        <a:buChar char="»"/>
        <a:defRPr sz="2200">
          <a:solidFill>
            <a:schemeClr val="tx1"/>
          </a:solidFill>
          <a:latin typeface="+mn-lt"/>
          <a:sym typeface="Arial" pitchFamily="34" charset="0"/>
        </a:defRPr>
      </a:lvl5pPr>
      <a:lvl6pPr marL="2657226" indent="-242865" algn="l" defTabSz="673037" rtl="0" fontAlgn="base">
        <a:spcBef>
          <a:spcPts val="513"/>
        </a:spcBef>
        <a:spcAft>
          <a:spcPct val="0"/>
        </a:spcAft>
        <a:buSzPct val="100000"/>
        <a:buFont typeface="Lucida Grande"/>
        <a:buChar char="»"/>
        <a:defRPr sz="2100">
          <a:solidFill>
            <a:schemeClr val="tx1"/>
          </a:solidFill>
          <a:latin typeface="+mn-lt"/>
          <a:sym typeface="Arial" charset="0"/>
        </a:defRPr>
      </a:lvl6pPr>
      <a:lvl7pPr marL="3114383" indent="-242865" algn="l" defTabSz="673037" rtl="0" fontAlgn="base">
        <a:spcBef>
          <a:spcPts val="513"/>
        </a:spcBef>
        <a:spcAft>
          <a:spcPct val="0"/>
        </a:spcAft>
        <a:buSzPct val="100000"/>
        <a:buFont typeface="Lucida Grande"/>
        <a:buChar char="»"/>
        <a:defRPr sz="2100">
          <a:solidFill>
            <a:schemeClr val="tx1"/>
          </a:solidFill>
          <a:latin typeface="+mn-lt"/>
          <a:sym typeface="Arial" charset="0"/>
        </a:defRPr>
      </a:lvl7pPr>
      <a:lvl8pPr marL="3571540" indent="-242865" algn="l" defTabSz="673037" rtl="0" fontAlgn="base">
        <a:spcBef>
          <a:spcPts val="513"/>
        </a:spcBef>
        <a:spcAft>
          <a:spcPct val="0"/>
        </a:spcAft>
        <a:buSzPct val="100000"/>
        <a:buFont typeface="Lucida Grande"/>
        <a:buChar char="»"/>
        <a:defRPr sz="2100">
          <a:solidFill>
            <a:schemeClr val="tx1"/>
          </a:solidFill>
          <a:latin typeface="+mn-lt"/>
          <a:sym typeface="Arial" charset="0"/>
        </a:defRPr>
      </a:lvl8pPr>
      <a:lvl9pPr marL="4028697" indent="-242865" algn="l" defTabSz="673037" rtl="0" fontAlgn="base">
        <a:spcBef>
          <a:spcPts val="513"/>
        </a:spcBef>
        <a:spcAft>
          <a:spcPct val="0"/>
        </a:spcAft>
        <a:buSzPct val="100000"/>
        <a:buFont typeface="Lucida Grande"/>
        <a:buChar char="»"/>
        <a:defRPr sz="2100">
          <a:solidFill>
            <a:schemeClr val="tx1"/>
          </a:solidFill>
          <a:latin typeface="+mn-lt"/>
          <a:sym typeface="Arial" charset="0"/>
        </a:defRPr>
      </a:lvl9pPr>
    </p:bodyStyle>
    <p:otherStyle>
      <a:defPPr>
        <a:defRPr lang="ru-RU"/>
      </a:defPPr>
      <a:lvl1pPr marL="0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7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14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72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28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85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42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00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57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Box 7"/>
          <p:cNvSpPr txBox="1">
            <a:spLocks noChangeArrowheads="1"/>
          </p:cNvSpPr>
          <p:nvPr/>
        </p:nvSpPr>
        <p:spPr bwMode="auto">
          <a:xfrm>
            <a:off x="4036804" y="6153150"/>
            <a:ext cx="1853887" cy="52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1" tIns="45716" rIns="91431" bIns="45716">
            <a:spAutoFit/>
          </a:bodyPr>
          <a:lstStyle/>
          <a:p>
            <a:pPr eaLnBrk="0" hangingPunct="0">
              <a:buClr>
                <a:srgbClr val="800000"/>
              </a:buClr>
            </a:pPr>
            <a:r>
              <a:rPr lang="ru-RU" sz="1400" dirty="0"/>
              <a:t>           г. Москва</a:t>
            </a:r>
          </a:p>
          <a:p>
            <a:pPr eaLnBrk="0" hangingPunct="0">
              <a:buClr>
                <a:srgbClr val="800000"/>
              </a:buClr>
            </a:pPr>
            <a:r>
              <a:rPr lang="ru-RU" sz="1400" dirty="0"/>
              <a:t>       </a:t>
            </a:r>
            <a:r>
              <a:rPr lang="ru-RU" sz="1400" dirty="0" smtClean="0"/>
              <a:t> 19 июня 2013 </a:t>
            </a:r>
            <a:r>
              <a:rPr lang="ru-RU" sz="1400" dirty="0"/>
              <a:t>г.</a:t>
            </a:r>
          </a:p>
        </p:txBody>
      </p:sp>
      <p:sp>
        <p:nvSpPr>
          <p:cNvPr id="3076" name="TextBox 3"/>
          <p:cNvSpPr txBox="1">
            <a:spLocks noChangeArrowheads="1"/>
          </p:cNvSpPr>
          <p:nvPr/>
        </p:nvSpPr>
        <p:spPr bwMode="auto">
          <a:xfrm>
            <a:off x="3309938" y="1277938"/>
            <a:ext cx="3795526" cy="446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300" b="1" dirty="0" smtClean="0"/>
              <a:t>Правительственный час</a:t>
            </a:r>
            <a:endParaRPr lang="ru-RU" sz="2300" b="1" dirty="0"/>
          </a:p>
        </p:txBody>
      </p:sp>
      <p:sp>
        <p:nvSpPr>
          <p:cNvPr id="3077" name="TextBox 4"/>
          <p:cNvSpPr txBox="1">
            <a:spLocks noChangeArrowheads="1"/>
          </p:cNvSpPr>
          <p:nvPr/>
        </p:nvSpPr>
        <p:spPr bwMode="auto">
          <a:xfrm>
            <a:off x="1549055" y="2133650"/>
            <a:ext cx="7363362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300" b="1" dirty="0" smtClean="0"/>
              <a:t>Государственная Дума </a:t>
            </a:r>
            <a:r>
              <a:rPr lang="ru-RU" sz="2300" b="1" dirty="0"/>
              <a:t>Федерального Собрания </a:t>
            </a:r>
            <a:endParaRPr lang="ru-RU" sz="2300" b="1" dirty="0" smtClean="0"/>
          </a:p>
          <a:p>
            <a:pPr algn="ctr"/>
            <a:r>
              <a:rPr lang="ru-RU" sz="2300" b="1" dirty="0" smtClean="0"/>
              <a:t>Российской </a:t>
            </a:r>
            <a:r>
              <a:rPr lang="ru-RU" sz="2300" b="1" dirty="0"/>
              <a:t>Федерации</a:t>
            </a:r>
          </a:p>
        </p:txBody>
      </p:sp>
      <p:sp>
        <p:nvSpPr>
          <p:cNvPr id="3078" name="TextBox 6"/>
          <p:cNvSpPr txBox="1">
            <a:spLocks noChangeArrowheads="1"/>
          </p:cNvSpPr>
          <p:nvPr/>
        </p:nvSpPr>
        <p:spPr bwMode="auto">
          <a:xfrm>
            <a:off x="2675565" y="5446713"/>
            <a:ext cx="468981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000" b="1" dirty="0" smtClean="0"/>
              <a:t>Доклад Руководителя </a:t>
            </a:r>
            <a:r>
              <a:rPr lang="ru-RU" sz="2000" b="1" dirty="0"/>
              <a:t>ФСТ России </a:t>
            </a:r>
          </a:p>
          <a:p>
            <a:pPr algn="ctr"/>
            <a:r>
              <a:rPr lang="ru-RU" sz="2000" b="1" dirty="0"/>
              <a:t>С.Г. </a:t>
            </a:r>
            <a:r>
              <a:rPr lang="ru-RU" sz="2000" b="1" dirty="0" smtClean="0"/>
              <a:t>Новикова</a:t>
            </a:r>
            <a:endParaRPr lang="ru-RU" sz="2000" b="1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994147" y="477390"/>
            <a:ext cx="8496422" cy="792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07" tIns="45704" rIns="91407" bIns="45704" numCol="1" anchor="t" anchorCtr="0" compatLnSpc="1">
            <a:prstTxWarp prst="textNoShape">
              <a:avLst/>
            </a:prstTxWarp>
          </a:bodyPr>
          <a:lstStyle>
            <a:lvl1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+mj-lt"/>
                <a:ea typeface="+mj-ea"/>
                <a:cs typeface="+mj-cs"/>
                <a:sym typeface="Arial" pitchFamily="34" charset="0"/>
              </a:defRPr>
            </a:lvl1pPr>
            <a:lvl2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  <a:sym typeface="Arial" pitchFamily="34" charset="0"/>
              </a:defRPr>
            </a:lvl2pPr>
            <a:lvl3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  <a:sym typeface="Arial" pitchFamily="34" charset="0"/>
              </a:defRPr>
            </a:lvl3pPr>
            <a:lvl4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  <a:sym typeface="Arial" pitchFamily="34" charset="0"/>
              </a:defRPr>
            </a:lvl4pPr>
            <a:lvl5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  <a:sym typeface="Arial" pitchFamily="34" charset="0"/>
              </a:defRPr>
            </a:lvl5pPr>
            <a:lvl6pPr marL="500063" indent="-42863" algn="ctr" defTabSz="673100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  <a:sym typeface="Arial" charset="0"/>
              </a:defRPr>
            </a:lvl6pPr>
            <a:lvl7pPr marL="957263" indent="-42863" algn="ctr" defTabSz="673100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  <a:sym typeface="Arial" charset="0"/>
              </a:defRPr>
            </a:lvl7pPr>
            <a:lvl8pPr marL="1414463" indent="-42863" algn="ctr" defTabSz="673100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  <a:sym typeface="Arial" charset="0"/>
              </a:defRPr>
            </a:lvl8pPr>
            <a:lvl9pPr marL="1871663" indent="-42863" algn="ctr" defTabSz="673100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  <a:sym typeface="Arial" charset="0"/>
              </a:defRPr>
            </a:lvl9pPr>
          </a:lstStyle>
          <a:p>
            <a:pPr marL="0" indent="0">
              <a:lnSpc>
                <a:spcPct val="130000"/>
              </a:lnSpc>
            </a:pPr>
            <a:r>
              <a:rPr lang="ru-RU" sz="2100" b="1" kern="0" dirty="0">
                <a:cs typeface="Times New Roman" pitchFamily="18" charset="0"/>
              </a:rPr>
              <a:t>Задачи по изменению нормативно-правовой базы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2822" y="1413570"/>
            <a:ext cx="9481397" cy="4555061"/>
          </a:xfrm>
          <a:prstGeom prst="rect">
            <a:avLst/>
          </a:prstGeom>
          <a:noFill/>
        </p:spPr>
        <p:txBody>
          <a:bodyPr wrap="square" lIns="91407" tIns="45704" rIns="91407" bIns="45704" rtlCol="0">
            <a:spAutoFit/>
          </a:bodyPr>
          <a:lstStyle/>
          <a:p>
            <a:pPr marL="342773" indent="-342773" algn="just">
              <a:spcAft>
                <a:spcPts val="3000"/>
              </a:spcAft>
              <a:buFont typeface="+mj-lt"/>
              <a:buAutoNum type="arabicPeriod"/>
            </a:pPr>
            <a:r>
              <a:rPr lang="ru-RU" sz="1900" dirty="0" err="1" smtClean="0">
                <a:latin typeface="+mn-lt"/>
                <a:cs typeface="Times New Roman" pitchFamily="18" charset="0"/>
              </a:rPr>
              <a:t>Донастройка</a:t>
            </a:r>
            <a:r>
              <a:rPr lang="ru-RU" sz="1900" dirty="0" smtClean="0">
                <a:latin typeface="+mn-lt"/>
                <a:cs typeface="Times New Roman" pitchFamily="18" charset="0"/>
              </a:rPr>
              <a:t> </a:t>
            </a:r>
            <a:r>
              <a:rPr lang="ru-RU" sz="1900" dirty="0">
                <a:latin typeface="+mn-lt"/>
                <a:cs typeface="Times New Roman" pitchFamily="18" charset="0"/>
              </a:rPr>
              <a:t>правил оптового и розничных рынков.</a:t>
            </a:r>
          </a:p>
          <a:p>
            <a:pPr marL="342773" indent="-342773" algn="just">
              <a:spcAft>
                <a:spcPts val="3000"/>
              </a:spcAft>
              <a:buFont typeface="+mj-lt"/>
              <a:buAutoNum type="arabicPeriod"/>
            </a:pPr>
            <a:r>
              <a:rPr lang="ru-RU" sz="1900" dirty="0">
                <a:latin typeface="+mn-lt"/>
                <a:cs typeface="Times New Roman" pitchFamily="18" charset="0"/>
              </a:rPr>
              <a:t>Введение социальной нормы потребления </a:t>
            </a:r>
            <a:r>
              <a:rPr lang="ru-RU" sz="1900" dirty="0" smtClean="0">
                <a:latin typeface="+mn-lt"/>
                <a:cs typeface="Times New Roman" pitchFamily="18" charset="0"/>
              </a:rPr>
              <a:t>электроснабжения </a:t>
            </a:r>
            <a:r>
              <a:rPr lang="ru-RU" sz="1900" dirty="0">
                <a:latin typeface="+mn-lt"/>
                <a:cs typeface="Times New Roman" pitchFamily="18" charset="0"/>
              </a:rPr>
              <a:t>(</a:t>
            </a:r>
            <a:r>
              <a:rPr lang="ru-RU" sz="1900" dirty="0" err="1">
                <a:latin typeface="+mn-lt"/>
                <a:cs typeface="Times New Roman" pitchFamily="18" charset="0"/>
              </a:rPr>
              <a:t>Минрегионом</a:t>
            </a:r>
            <a:r>
              <a:rPr lang="ru-RU" sz="1900" dirty="0">
                <a:latin typeface="+mn-lt"/>
                <a:cs typeface="Times New Roman" pitchFamily="18" charset="0"/>
              </a:rPr>
              <a:t> России, при участии Минэкономразвития России, Минэнерго России, Минфина России и ФСТ России, разработан проект постановления Правительства Российской Федерации об утверждении порядка определения и применения социальной нормы электроснабжения).</a:t>
            </a:r>
          </a:p>
          <a:p>
            <a:pPr marL="342773" indent="-342773" algn="just">
              <a:spcAft>
                <a:spcPts val="3000"/>
              </a:spcAft>
              <a:buFont typeface="+mj-lt"/>
              <a:buAutoNum type="arabicPeriod"/>
            </a:pPr>
            <a:r>
              <a:rPr lang="ru-RU" sz="1900" dirty="0" smtClean="0">
                <a:latin typeface="+mn-lt"/>
                <a:cs typeface="Times New Roman" pitchFamily="18" charset="0"/>
              </a:rPr>
              <a:t>Оптимизация </a:t>
            </a:r>
            <a:r>
              <a:rPr lang="ru-RU" sz="1900" dirty="0">
                <a:latin typeface="+mn-lt"/>
                <a:cs typeface="Times New Roman" pitchFamily="18" charset="0"/>
              </a:rPr>
              <a:t>тарифных решений для сетевых организаций (кроме </a:t>
            </a:r>
            <a:r>
              <a:rPr lang="en-US" sz="1900" dirty="0">
                <a:latin typeface="+mn-lt"/>
                <a:cs typeface="Times New Roman" pitchFamily="18" charset="0"/>
              </a:rPr>
              <a:t>RAB)</a:t>
            </a:r>
            <a:r>
              <a:rPr lang="ru-RU" sz="1900" dirty="0">
                <a:latin typeface="+mn-lt"/>
                <a:cs typeface="Times New Roman" pitchFamily="18" charset="0"/>
              </a:rPr>
              <a:t>.</a:t>
            </a:r>
          </a:p>
          <a:p>
            <a:pPr marL="342773" indent="-342773" algn="just">
              <a:spcAft>
                <a:spcPts val="3000"/>
              </a:spcAft>
              <a:buFont typeface="+mj-lt"/>
              <a:buAutoNum type="arabicPeriod"/>
            </a:pPr>
            <a:r>
              <a:rPr lang="ru-RU" sz="1900" dirty="0" smtClean="0">
                <a:latin typeface="+mn-lt"/>
                <a:cs typeface="Times New Roman" pitchFamily="18" charset="0"/>
              </a:rPr>
              <a:t>Изменение законодательства для решения проблемы последней мили.</a:t>
            </a:r>
            <a:endParaRPr lang="ru-RU" sz="1900" dirty="0">
              <a:latin typeface="+mn-lt"/>
              <a:cs typeface="Times New Roman" pitchFamily="18" charset="0"/>
            </a:endParaRPr>
          </a:p>
          <a:p>
            <a:pPr marL="342773" indent="-342773" algn="just">
              <a:buFont typeface="+mj-lt"/>
              <a:buAutoNum type="arabicPeriod"/>
            </a:pPr>
            <a:r>
              <a:rPr lang="ru-RU" sz="1900" dirty="0">
                <a:latin typeface="+mn-lt"/>
                <a:cs typeface="Times New Roman" pitchFamily="18" charset="0"/>
              </a:rPr>
              <a:t>Продолжение работы по снижению стоимости технологического подключения к сетям.</a:t>
            </a:r>
          </a:p>
        </p:txBody>
      </p:sp>
      <p:sp>
        <p:nvSpPr>
          <p:cNvPr id="4" name="TextBox 8"/>
          <p:cNvSpPr txBox="1">
            <a:spLocks noChangeArrowheads="1"/>
          </p:cNvSpPr>
          <p:nvPr/>
        </p:nvSpPr>
        <p:spPr bwMode="auto">
          <a:xfrm>
            <a:off x="9578158" y="6581775"/>
            <a:ext cx="379460" cy="296811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5820" tIns="47910" rIns="95820" bIns="47910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300" b="1" dirty="0" smtClean="0">
                <a:latin typeface="+mn-lt"/>
                <a:cs typeface="Times New Roman" pitchFamily="18" charset="0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xmlns="" val="87608851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785941" y="2628903"/>
            <a:ext cx="6192838" cy="630910"/>
          </a:xfrm>
          <a:prstGeom prst="rect">
            <a:avLst/>
          </a:prstGeom>
          <a:noFill/>
          <a:ln>
            <a:noFill/>
          </a:ln>
          <a:extLst/>
        </p:spPr>
        <p:txBody>
          <a:bodyPr lIns="91407" tIns="45704" rIns="91407" bIns="4570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3500" b="1" dirty="0" smtClean="0">
                <a:latin typeface="+mn-lt"/>
                <a:cs typeface="Times New Roman" pitchFamily="18" charset="0"/>
              </a:rPr>
              <a:t>Газовая отрасль</a:t>
            </a:r>
            <a:endParaRPr lang="ru-RU" sz="3500" b="1" dirty="0"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17569229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0051" y="1276226"/>
            <a:ext cx="9577064" cy="45397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Aft>
                <a:spcPts val="600"/>
              </a:spcAft>
              <a:buFont typeface="+mj-lt"/>
              <a:buAutoNum type="arabicPeriod"/>
            </a:pPr>
            <a:r>
              <a:rPr lang="ru-RU" sz="1800" b="1" dirty="0"/>
              <a:t>Утверждение тарифов на услуги по транспортировке газа по газораспределительным сетям на срок от 3 до 5 лет.</a:t>
            </a:r>
          </a:p>
          <a:p>
            <a:pPr marL="285750" indent="-285750" algn="ctr" defTabSz="360000">
              <a:spcAft>
                <a:spcPts val="2400"/>
              </a:spcAft>
              <a:buFont typeface="Wingdings" pitchFamily="2" charset="2"/>
              <a:buChar char="ü"/>
            </a:pPr>
            <a:r>
              <a:rPr lang="ru-RU" sz="1800" i="1" dirty="0"/>
              <a:t>	</a:t>
            </a:r>
            <a:r>
              <a:rPr lang="ru-RU" sz="1800" i="1" dirty="0" smtClean="0"/>
              <a:t>Федеральный </a:t>
            </a:r>
            <a:r>
              <a:rPr lang="ru-RU" sz="1800" i="1" dirty="0"/>
              <a:t>закон от 30.12.12г. № 291-ФЗ</a:t>
            </a:r>
          </a:p>
          <a:p>
            <a:pPr marL="342900" indent="-342900" algn="just">
              <a:spcAft>
                <a:spcPts val="600"/>
              </a:spcAft>
              <a:buFont typeface="+mj-lt"/>
              <a:buAutoNum type="arabicPeriod" startAt="2"/>
            </a:pPr>
            <a:r>
              <a:rPr lang="ru-RU" sz="1800" b="1" dirty="0"/>
              <a:t>Разработка проекта федерального закона «О внесении изменений в Федеральный закон  «О газоснабжении в Российской Федерации», предусматривающего регулирование платы за подключение к газораспределительным сетям.</a:t>
            </a:r>
          </a:p>
          <a:p>
            <a:pPr marL="285750" indent="-285750" algn="ctr" defTabSz="360000">
              <a:spcAft>
                <a:spcPts val="2400"/>
              </a:spcAft>
              <a:buFont typeface="Wingdings" pitchFamily="2" charset="2"/>
              <a:buChar char="ü"/>
            </a:pPr>
            <a:r>
              <a:rPr lang="ru-RU" sz="1800" i="1" dirty="0">
                <a:cs typeface="Times New Roman" pitchFamily="18" charset="0"/>
              </a:rPr>
              <a:t>	</a:t>
            </a:r>
            <a:r>
              <a:rPr lang="ru-RU" sz="1800" i="1" dirty="0"/>
              <a:t>Федеральный закон от 05.04.13г. № 35-ФЗ «О внесении изменений в </a:t>
            </a:r>
            <a:r>
              <a:rPr lang="ru-RU" sz="1800" i="1" dirty="0" smtClean="0"/>
              <a:t>	Федеральный </a:t>
            </a:r>
            <a:r>
              <a:rPr lang="ru-RU" sz="1800" i="1" dirty="0"/>
              <a:t>закон «О газоснабжении в Российской Федерации» и отдельные </a:t>
            </a:r>
            <a:r>
              <a:rPr lang="ru-RU" sz="1800" i="1" dirty="0" smtClean="0"/>
              <a:t>	законодательные </a:t>
            </a:r>
            <a:r>
              <a:rPr lang="ru-RU" sz="1800" i="1" dirty="0"/>
              <a:t>акты Российской Федерации»</a:t>
            </a:r>
          </a:p>
          <a:p>
            <a:pPr marL="342900" indent="-342900" algn="just" defTabSz="360000">
              <a:spcAft>
                <a:spcPts val="600"/>
              </a:spcAft>
              <a:buFont typeface="+mj-lt"/>
              <a:buAutoNum type="arabicPeriod" startAt="3"/>
            </a:pPr>
            <a:r>
              <a:rPr lang="ru-RU" sz="1800" b="1" dirty="0" smtClean="0"/>
              <a:t>Принятие </a:t>
            </a:r>
            <a:r>
              <a:rPr lang="ru-RU" sz="1800" b="1" dirty="0"/>
              <a:t>новой редакции Положения об определении формулы цены газа</a:t>
            </a:r>
            <a:r>
              <a:rPr lang="ru-RU" sz="1800" b="1" dirty="0" smtClean="0"/>
              <a:t>.</a:t>
            </a:r>
          </a:p>
          <a:p>
            <a:pPr marL="285750" indent="-285750" algn="ctr" defTabSz="360000">
              <a:buFont typeface="Wingdings" pitchFamily="2" charset="2"/>
              <a:buChar char="ü"/>
            </a:pPr>
            <a:r>
              <a:rPr lang="ru-RU" sz="1800" i="1" dirty="0" smtClean="0"/>
              <a:t>Приказ </a:t>
            </a:r>
            <a:r>
              <a:rPr lang="ru-RU" sz="1800" i="1" dirty="0"/>
              <a:t>ФСТ России от 21.08.2012 № 203-э/4</a:t>
            </a:r>
          </a:p>
          <a:p>
            <a:pPr marL="396000" indent="-285750" algn="ctr" defTabSz="360000">
              <a:buFont typeface="Wingdings" pitchFamily="2" charset="2"/>
              <a:buChar char="ü"/>
            </a:pPr>
            <a:r>
              <a:rPr lang="ru-RU" sz="1800" i="1" dirty="0" smtClean="0"/>
              <a:t>Приказ </a:t>
            </a:r>
            <a:r>
              <a:rPr lang="ru-RU" sz="1800" i="1" dirty="0"/>
              <a:t>ФСТ России от 20.11.2012 №</a:t>
            </a:r>
            <a:r>
              <a:rPr lang="en-US" sz="1800" i="1" dirty="0"/>
              <a:t> 270-</a:t>
            </a:r>
            <a:r>
              <a:rPr lang="ru-RU" sz="1800" i="1" dirty="0"/>
              <a:t>э/2 </a:t>
            </a:r>
            <a:r>
              <a:rPr lang="ru-RU" sz="1800" dirty="0" smtClean="0"/>
              <a:t>	</a:t>
            </a:r>
            <a:endParaRPr lang="ru-RU" sz="1800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799678" y="0"/>
            <a:ext cx="9131052" cy="1041601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5803" tIns="47902" rIns="95803" bIns="47902"/>
          <a:lstStyle>
            <a:lvl1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+mj-lt"/>
                <a:ea typeface="+mj-ea"/>
                <a:cs typeface="+mj-cs"/>
                <a:sym typeface="Arial" pitchFamily="34" charset="0"/>
              </a:defRPr>
            </a:lvl1pPr>
            <a:lvl2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  <a:sym typeface="Arial" pitchFamily="34" charset="0"/>
              </a:defRPr>
            </a:lvl2pPr>
            <a:lvl3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  <a:sym typeface="Arial" pitchFamily="34" charset="0"/>
              </a:defRPr>
            </a:lvl3pPr>
            <a:lvl4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  <a:sym typeface="Arial" pitchFamily="34" charset="0"/>
              </a:defRPr>
            </a:lvl4pPr>
            <a:lvl5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  <a:sym typeface="Arial" pitchFamily="34" charset="0"/>
              </a:defRPr>
            </a:lvl5pPr>
            <a:lvl6pPr marL="500063" indent="-42863" algn="ctr" defTabSz="673100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  <a:sym typeface="Arial" charset="0"/>
              </a:defRPr>
            </a:lvl6pPr>
            <a:lvl7pPr marL="957263" indent="-42863" algn="ctr" defTabSz="673100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  <a:sym typeface="Arial" charset="0"/>
              </a:defRPr>
            </a:lvl7pPr>
            <a:lvl8pPr marL="1414463" indent="-42863" algn="ctr" defTabSz="673100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  <a:sym typeface="Arial" charset="0"/>
              </a:defRPr>
            </a:lvl8pPr>
            <a:lvl9pPr marL="1871663" indent="-42863" algn="ctr" defTabSz="673100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  <a:sym typeface="Arial" charset="0"/>
              </a:defRPr>
            </a:lvl9pPr>
          </a:lstStyle>
          <a:p>
            <a:pPr marL="0" indent="471444" defTabSz="479380" eaLnBrk="1" hangingPunct="1"/>
            <a:r>
              <a:rPr lang="ru-RU" sz="2100" b="1" kern="0" dirty="0" smtClean="0"/>
              <a:t>Основные итоги деятельности ФСТ России в сфере государственного регулирования цен и тарифов на газ (план/факт)</a:t>
            </a:r>
            <a:endParaRPr lang="ru-RU" sz="2100" b="1" kern="0" dirty="0"/>
          </a:p>
        </p:txBody>
      </p:sp>
      <p:sp>
        <p:nvSpPr>
          <p:cNvPr id="4" name="TextBox 8"/>
          <p:cNvSpPr txBox="1">
            <a:spLocks noChangeArrowheads="1"/>
          </p:cNvSpPr>
          <p:nvPr/>
        </p:nvSpPr>
        <p:spPr bwMode="auto">
          <a:xfrm>
            <a:off x="9578158" y="6581775"/>
            <a:ext cx="379460" cy="296811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5820" tIns="47910" rIns="95820" bIns="47910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300" b="1" dirty="0" smtClean="0">
                <a:latin typeface="+mn-lt"/>
                <a:cs typeface="Times New Roman" pitchFamily="18" charset="0"/>
              </a:rPr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xmlns="" val="135729723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ChangeArrowheads="1"/>
          </p:cNvSpPr>
          <p:nvPr/>
        </p:nvSpPr>
        <p:spPr bwMode="auto">
          <a:xfrm>
            <a:off x="922139" y="526528"/>
            <a:ext cx="8634413" cy="743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758" tIns="47880" rIns="95758" bIns="47880" anchor="ctr">
            <a:spAutoFit/>
          </a:bodyPr>
          <a:lstStyle/>
          <a:p>
            <a:pPr marL="42858" algn="ctr" defTabSz="673037">
              <a:spcBef>
                <a:spcPts val="850"/>
              </a:spcBef>
              <a:spcAft>
                <a:spcPts val="0"/>
              </a:spcAft>
              <a:buSzPct val="100000"/>
            </a:pPr>
            <a:r>
              <a:rPr lang="ru-RU" b="1" kern="0" dirty="0"/>
              <a:t>Основные направления дальнейшего развития государственного регулирования</a:t>
            </a:r>
          </a:p>
        </p:txBody>
      </p:sp>
      <p:sp>
        <p:nvSpPr>
          <p:cNvPr id="10" name="TextBox 8"/>
          <p:cNvSpPr txBox="1">
            <a:spLocks noChangeArrowheads="1"/>
          </p:cNvSpPr>
          <p:nvPr/>
        </p:nvSpPr>
        <p:spPr bwMode="auto">
          <a:xfrm>
            <a:off x="9578158" y="6581775"/>
            <a:ext cx="379460" cy="296811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5820" tIns="47910" rIns="95820" bIns="47910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300" b="1" dirty="0" smtClean="0">
                <a:latin typeface="+mn-lt"/>
                <a:cs typeface="Times New Roman" pitchFamily="18" charset="0"/>
              </a:rPr>
              <a:t>13</a:t>
            </a: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46075" y="1773610"/>
            <a:ext cx="9001001" cy="46805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lIns="91431" tIns="45716" rIns="91431" bIns="45716"/>
          <a:lstStyle/>
          <a:p>
            <a:pPr marL="396838" indent="-353980" algn="just" defTabSz="673037">
              <a:spcBef>
                <a:spcPts val="850"/>
              </a:spcBef>
              <a:spcAft>
                <a:spcPts val="3000"/>
              </a:spcAft>
              <a:buSzPct val="100000"/>
              <a:buFont typeface="Lucida Grande" charset="0"/>
              <a:buChar char="•"/>
            </a:pPr>
            <a:r>
              <a:rPr lang="ru-RU" sz="2000" dirty="0" smtClean="0">
                <a:sym typeface="Arial" charset="0"/>
              </a:rPr>
              <a:t>Введение единой зависимости изменения оптовых цен на газ и тарифов на его транспортировку по магистральным газопроводам от расстояния транспортировки</a:t>
            </a:r>
          </a:p>
          <a:p>
            <a:pPr marL="396838" indent="-353980" algn="just" defTabSz="673037">
              <a:spcBef>
                <a:spcPts val="600"/>
              </a:spcBef>
              <a:spcAft>
                <a:spcPts val="3000"/>
              </a:spcAft>
              <a:buSzPct val="100000"/>
              <a:buFont typeface="Lucida Grande" charset="0"/>
              <a:buChar char="•"/>
            </a:pPr>
            <a:r>
              <a:rPr lang="ru-RU" sz="2000" dirty="0" smtClean="0">
                <a:sym typeface="Arial" charset="0"/>
              </a:rPr>
              <a:t>Введение </a:t>
            </a:r>
            <a:r>
              <a:rPr lang="ru-RU" sz="2000" dirty="0">
                <a:sym typeface="Arial" charset="0"/>
              </a:rPr>
              <a:t>государственного регулирования платы за присоединение к газораспределительным сетям </a:t>
            </a:r>
          </a:p>
          <a:p>
            <a:pPr marL="396838" indent="-353980" algn="just" defTabSz="673037">
              <a:spcBef>
                <a:spcPts val="600"/>
              </a:spcBef>
              <a:spcAft>
                <a:spcPts val="3000"/>
              </a:spcAft>
              <a:buSzPct val="100000"/>
              <a:buFont typeface="Lucida Grande" charset="0"/>
              <a:buChar char="•"/>
            </a:pPr>
            <a:r>
              <a:rPr lang="ru-RU" sz="2000" dirty="0">
                <a:sym typeface="Arial" charset="0"/>
              </a:rPr>
              <a:t>Введение с </a:t>
            </a:r>
            <a:r>
              <a:rPr lang="ru-RU" sz="2000" dirty="0" smtClean="0">
                <a:sym typeface="Arial" charset="0"/>
              </a:rPr>
              <a:t>01.04.13г. </a:t>
            </a:r>
            <a:r>
              <a:rPr lang="ru-RU" sz="2000" dirty="0">
                <a:sym typeface="Arial" charset="0"/>
              </a:rPr>
              <a:t>долгосрочного регулирования тарифов в газораспределении</a:t>
            </a:r>
          </a:p>
          <a:p>
            <a:pPr marL="396838" indent="-353980" algn="just" defTabSz="673037">
              <a:spcBef>
                <a:spcPts val="600"/>
              </a:spcBef>
              <a:spcAft>
                <a:spcPts val="600"/>
              </a:spcAft>
              <a:buSzPct val="100000"/>
              <a:buFont typeface="Lucida Grande" charset="0"/>
              <a:buChar char="•"/>
            </a:pPr>
            <a:r>
              <a:rPr lang="ru-RU" sz="2000" dirty="0">
                <a:sym typeface="Arial" charset="0"/>
              </a:rPr>
              <a:t>Поэтапная ликвидация перекрестного субсидирования на всех уровнях ценообразования</a:t>
            </a:r>
          </a:p>
          <a:p>
            <a:pPr marL="396838" indent="-353980" algn="just" defTabSz="673037">
              <a:spcBef>
                <a:spcPts val="850"/>
              </a:spcBef>
              <a:buSzPct val="100000"/>
            </a:pPr>
            <a:endParaRPr lang="ru-RU" sz="2000" dirty="0"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877526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1138163" y="7938"/>
            <a:ext cx="8639175" cy="762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5803" tIns="47902" rIns="95803" bIns="47902"/>
          <a:lstStyle>
            <a:lvl1pPr marL="44450" indent="-44450" algn="ctr" defTabSz="704850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+mj-lt"/>
                <a:ea typeface="+mj-ea"/>
                <a:cs typeface="+mj-cs"/>
                <a:sym typeface="Arial" pitchFamily="34" charset="0"/>
              </a:defRPr>
            </a:lvl1pPr>
            <a:lvl2pPr marL="44450" indent="-44450" algn="ctr" defTabSz="704850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  <a:sym typeface="Arial" pitchFamily="34" charset="0"/>
              </a:defRPr>
            </a:lvl2pPr>
            <a:lvl3pPr marL="44450" indent="-44450" algn="ctr" defTabSz="704850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  <a:sym typeface="Arial" pitchFamily="34" charset="0"/>
              </a:defRPr>
            </a:lvl3pPr>
            <a:lvl4pPr marL="44450" indent="-44450" algn="ctr" defTabSz="704850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  <a:sym typeface="Arial" pitchFamily="34" charset="0"/>
              </a:defRPr>
            </a:lvl4pPr>
            <a:lvl5pPr marL="44450" indent="-44450" algn="ctr" defTabSz="704850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  <a:sym typeface="Arial" pitchFamily="34" charset="0"/>
              </a:defRPr>
            </a:lvl5pPr>
            <a:lvl6pPr marL="500016" indent="-42859" algn="ctr" defTabSz="673037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  <a:sym typeface="Arial" charset="0"/>
              </a:defRPr>
            </a:lvl6pPr>
            <a:lvl7pPr marL="957173" indent="-42859" algn="ctr" defTabSz="673037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  <a:sym typeface="Arial" charset="0"/>
              </a:defRPr>
            </a:lvl7pPr>
            <a:lvl8pPr marL="1414331" indent="-42859" algn="ctr" defTabSz="673037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  <a:sym typeface="Arial" charset="0"/>
              </a:defRPr>
            </a:lvl8pPr>
            <a:lvl9pPr marL="1871488" indent="-42859" algn="ctr" defTabSz="673037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  <a:sym typeface="Arial" charset="0"/>
              </a:defRPr>
            </a:lvl9pPr>
          </a:lstStyle>
          <a:p>
            <a:pPr marL="0" indent="0" defTabSz="479380" eaLnBrk="1" hangingPunct="1"/>
            <a:r>
              <a:rPr lang="ru-RU" sz="2100" b="1" kern="0" dirty="0" smtClean="0"/>
              <a:t>Повышение эффективности функционирования инфраструктурных секторов</a:t>
            </a:r>
            <a:endParaRPr lang="ru-RU" sz="2100" b="1" kern="0" dirty="0"/>
          </a:p>
        </p:txBody>
      </p:sp>
      <p:sp>
        <p:nvSpPr>
          <p:cNvPr id="4" name="TextBox 3"/>
          <p:cNvSpPr txBox="1"/>
          <p:nvPr/>
        </p:nvSpPr>
        <p:spPr>
          <a:xfrm>
            <a:off x="130049" y="773624"/>
            <a:ext cx="9575279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1800" dirty="0" smtClean="0">
                <a:latin typeface="+mn-lt"/>
                <a:cs typeface="Times New Roman" pitchFamily="18" charset="0"/>
              </a:rPr>
              <a:t>Распоряжением Правительства Российской Федерации от 29.03.12г. № 467-р утверждена Государственная программа «Экономическое развитие и инновационная экономика».</a:t>
            </a:r>
          </a:p>
          <a:p>
            <a:pPr algn="ctr">
              <a:spcAft>
                <a:spcPts val="1200"/>
              </a:spcAft>
            </a:pPr>
            <a:r>
              <a:rPr lang="ru-RU" sz="1800" dirty="0" smtClean="0">
                <a:latin typeface="+mn-lt"/>
                <a:cs typeface="Times New Roman" pitchFamily="18" charset="0"/>
              </a:rPr>
              <a:t>Подпрограмма № 6 «Повышение эффективности функционирования естественных монополий и иных регулируемых организаций и развитие стимулирующего регулирования».</a:t>
            </a:r>
          </a:p>
          <a:p>
            <a:pPr algn="ctr">
              <a:spcAft>
                <a:spcPts val="1200"/>
              </a:spcAft>
            </a:pPr>
            <a:r>
              <a:rPr lang="ru-RU" sz="1800" dirty="0" smtClean="0">
                <a:latin typeface="+mn-lt"/>
                <a:cs typeface="Times New Roman" pitchFamily="18" charset="0"/>
              </a:rPr>
              <a:t>Ответственный исполнитель – ФСТ России.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0049" y="3285778"/>
            <a:ext cx="9575279" cy="2139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800" b="1" dirty="0" smtClean="0">
                <a:latin typeface="+mn-lt"/>
                <a:cs typeface="Times New Roman" pitchFamily="18" charset="0"/>
              </a:rPr>
              <a:t>Главные цели подпрограммы</a:t>
            </a:r>
            <a:r>
              <a:rPr lang="en-US" sz="1800" b="1" dirty="0" smtClean="0">
                <a:latin typeface="+mn-lt"/>
                <a:cs typeface="Times New Roman" pitchFamily="18" charset="0"/>
              </a:rPr>
              <a:t>:</a:t>
            </a:r>
          </a:p>
          <a:p>
            <a:pPr marL="342900" indent="-342900" algn="just">
              <a:spcAft>
                <a:spcPts val="1200"/>
              </a:spcAft>
              <a:buAutoNum type="arabicPeriod"/>
            </a:pPr>
            <a:r>
              <a:rPr lang="ru-RU" sz="1800" dirty="0">
                <a:cs typeface="Times New Roman" pitchFamily="18" charset="0"/>
              </a:rPr>
              <a:t>Обеспечение эффективного и стабильного государственного регулирования цен и тарифов. </a:t>
            </a:r>
            <a:endParaRPr lang="ru-RU" sz="1800" dirty="0" smtClean="0">
              <a:cs typeface="Times New Roman" pitchFamily="18" charset="0"/>
            </a:endParaRPr>
          </a:p>
          <a:p>
            <a:pPr marL="342900" indent="-342900" algn="just">
              <a:spcAft>
                <a:spcPts val="1200"/>
              </a:spcAft>
              <a:buAutoNum type="arabicPeriod"/>
            </a:pPr>
            <a:r>
              <a:rPr lang="ru-RU" sz="1800" dirty="0" smtClean="0">
                <a:cs typeface="Times New Roman" pitchFamily="18" charset="0"/>
              </a:rPr>
              <a:t>Повышение </a:t>
            </a:r>
            <a:r>
              <a:rPr lang="ru-RU" sz="1800" dirty="0">
                <a:cs typeface="Times New Roman" pitchFamily="18" charset="0"/>
              </a:rPr>
              <a:t>эффективности функционирования естественных монополий.</a:t>
            </a:r>
          </a:p>
          <a:p>
            <a:pPr marL="342900" indent="-342900" algn="just">
              <a:spcAft>
                <a:spcPts val="600"/>
              </a:spcAft>
              <a:buAutoNum type="arabicPeriod"/>
            </a:pPr>
            <a:r>
              <a:rPr lang="ru-RU" sz="1800" dirty="0" smtClean="0">
                <a:latin typeface="+mn-lt"/>
                <a:cs typeface="Times New Roman" pitchFamily="18" charset="0"/>
              </a:rPr>
              <a:t>Защита интересов потребителей товаров (услуг) субъектов естественных монополий и организаций, осуществляющих регулируемые виды деятельности.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30049" y="5662042"/>
            <a:ext cx="9575280" cy="738664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Указанные цели включены в План деятельности ФСТ России на 2013-2018 годы.</a:t>
            </a:r>
            <a:endParaRPr lang="ru-RU" b="1" dirty="0"/>
          </a:p>
        </p:txBody>
      </p:sp>
      <p:sp>
        <p:nvSpPr>
          <p:cNvPr id="8" name="TextBox 8"/>
          <p:cNvSpPr txBox="1">
            <a:spLocks noChangeArrowheads="1"/>
          </p:cNvSpPr>
          <p:nvPr/>
        </p:nvSpPr>
        <p:spPr bwMode="auto">
          <a:xfrm>
            <a:off x="9578158" y="6581775"/>
            <a:ext cx="379460" cy="296811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5820" tIns="47910" rIns="95820" bIns="47910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300" b="1" dirty="0" smtClean="0">
                <a:latin typeface="+mn-lt"/>
                <a:cs typeface="Times New Roman" pitchFamily="18" charset="0"/>
              </a:rPr>
              <a:t>14</a:t>
            </a:r>
          </a:p>
        </p:txBody>
      </p:sp>
    </p:spTree>
    <p:extLst>
      <p:ext uri="{BB962C8B-B14F-4D97-AF65-F5344CB8AC3E}">
        <p14:creationId xmlns:p14="http://schemas.microsoft.com/office/powerpoint/2010/main" xmlns="" val="146126449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4067" y="909514"/>
            <a:ext cx="9073008" cy="59862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AutoNum type="arabicPeriod"/>
            </a:pPr>
            <a:r>
              <a:rPr lang="ru-RU" sz="1900" dirty="0" smtClean="0"/>
              <a:t>Внедрение системы комплексного стимулирующего регулирования</a:t>
            </a:r>
            <a:r>
              <a:rPr lang="en-US" sz="1900" dirty="0" smtClean="0"/>
              <a:t>:</a:t>
            </a:r>
            <a:endParaRPr lang="ru-RU" sz="1900" dirty="0" smtClean="0"/>
          </a:p>
          <a:p>
            <a:pPr marL="457200" indent="-457200" algn="just">
              <a:buAutoNum type="arabicPeriod"/>
            </a:pPr>
            <a:endParaRPr lang="ru-RU" sz="1000" dirty="0" smtClean="0"/>
          </a:p>
          <a:p>
            <a:pPr marL="900000" indent="-457200" algn="just">
              <a:buFont typeface="Wingdings" pitchFamily="2" charset="2"/>
              <a:buChar char="Ø"/>
            </a:pPr>
            <a:r>
              <a:rPr lang="ru-RU" sz="1900" dirty="0" smtClean="0"/>
              <a:t>Проект федерального </a:t>
            </a:r>
            <a:r>
              <a:rPr lang="ru-RU" sz="1900" dirty="0"/>
              <a:t>закона, направленный на создание комплексного регулирования в сферах естественных монополий и условий развития полноценной конкуренции в сферах, </a:t>
            </a:r>
            <a:r>
              <a:rPr lang="ru-RU" sz="1900" dirty="0" smtClean="0"/>
              <a:t> </a:t>
            </a:r>
            <a:r>
              <a:rPr lang="ru-RU" sz="1900" dirty="0"/>
              <a:t>сопряженных со сферами естественных монополий  на основе утвержденных инвестиционных программ</a:t>
            </a:r>
            <a:r>
              <a:rPr lang="en-US" sz="1900" dirty="0"/>
              <a:t>;</a:t>
            </a:r>
            <a:endParaRPr lang="ru-RU" sz="1900" dirty="0"/>
          </a:p>
          <a:p>
            <a:pPr marL="457200" indent="-457200" algn="just">
              <a:buFont typeface="Wingdings" pitchFamily="2" charset="2"/>
              <a:buChar char="Ø"/>
            </a:pPr>
            <a:endParaRPr lang="ru-RU" sz="1000" dirty="0" smtClean="0"/>
          </a:p>
          <a:p>
            <a:pPr marL="900000" indent="-457200" algn="just">
              <a:spcAft>
                <a:spcPts val="2400"/>
              </a:spcAft>
              <a:buFont typeface="Wingdings" pitchFamily="2" charset="2"/>
              <a:buChar char="Ø"/>
            </a:pPr>
            <a:r>
              <a:rPr lang="ru-RU" sz="1900" dirty="0" smtClean="0"/>
              <a:t>Проект </a:t>
            </a:r>
            <a:r>
              <a:rPr lang="ru-RU" sz="1900" dirty="0"/>
              <a:t>федерального закона, направленный на создание стимулов развития и модернизации естественных монополий и обеспечение доступности их услуг, внедрение стимулирующего регулирования, основанного на установленных показателях эффективности, надежности и качества с учетом использования долгосрочных методов регулирования.</a:t>
            </a:r>
          </a:p>
          <a:p>
            <a:pPr marL="457200" indent="-457200" algn="just">
              <a:spcAft>
                <a:spcPts val="1200"/>
              </a:spcAft>
              <a:buFont typeface="+mj-lt"/>
              <a:buAutoNum type="arabicPeriod" startAt="2"/>
            </a:pPr>
            <a:r>
              <a:rPr lang="ru-RU" sz="1900" dirty="0" smtClean="0"/>
              <a:t>Создание единой «электронной регуляторной среды» федерального и регионального уровней. Интернет – портал. Формирование единого электронного ресурса – проект федерального закона, направленный на создание «Единой среды электронного регулирования».</a:t>
            </a:r>
          </a:p>
          <a:p>
            <a:pPr marL="457200" indent="-457200" algn="just">
              <a:buFont typeface="+mj-lt"/>
              <a:buAutoNum type="arabicPeriod" startAt="2"/>
            </a:pPr>
            <a:r>
              <a:rPr lang="ru-RU" sz="1900" dirty="0"/>
              <a:t>Введение социальной нормы потребления коммунальных услуг</a:t>
            </a:r>
            <a:r>
              <a:rPr lang="ru-RU" sz="1900" dirty="0" smtClean="0"/>
              <a:t>.</a:t>
            </a:r>
          </a:p>
          <a:p>
            <a:pPr marL="457200" indent="-457200" algn="just">
              <a:buFont typeface="Wingdings" pitchFamily="2" charset="2"/>
              <a:buChar char="Ø"/>
            </a:pPr>
            <a:endParaRPr lang="ru-RU" sz="10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1210171" y="405458"/>
            <a:ext cx="86990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+mj-lt"/>
              </a:rPr>
              <a:t>Задачи на среднесрочную перспективу</a:t>
            </a:r>
            <a:endParaRPr lang="ru-RU" sz="2400" b="1" dirty="0">
              <a:latin typeface="+mj-lt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9578197" y="6581779"/>
            <a:ext cx="379391" cy="296774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5786" tIns="47892" rIns="95786" bIns="47892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300" b="1" dirty="0" smtClean="0">
                <a:latin typeface="+mn-lt"/>
                <a:cs typeface="Times New Roman" pitchFamily="18" charset="0"/>
              </a:rPr>
              <a:t>15</a:t>
            </a:r>
            <a:endParaRPr lang="ru-RU" sz="1300" b="1" dirty="0"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7593714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4067" y="950278"/>
            <a:ext cx="907300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spcAft>
                <a:spcPts val="1800"/>
              </a:spcAft>
              <a:buFont typeface="+mj-lt"/>
              <a:buAutoNum type="arabicPeriod" startAt="4"/>
            </a:pPr>
            <a:r>
              <a:rPr lang="ru-RU" sz="1900" dirty="0" smtClean="0"/>
              <a:t>Разработка комплекса мер по сдерживанию цен (тарифов) естественных монополий.</a:t>
            </a:r>
          </a:p>
          <a:p>
            <a:pPr marL="457200" indent="-457200" algn="just">
              <a:spcAft>
                <a:spcPts val="1800"/>
              </a:spcAft>
              <a:buFont typeface="+mj-lt"/>
              <a:buAutoNum type="arabicPeriod" startAt="4"/>
            </a:pPr>
            <a:r>
              <a:rPr lang="ru-RU" sz="1900" dirty="0" smtClean="0"/>
              <a:t>Повышение уровня защиты потребителей, качества и надежности предоставления коммунальных услуг – законодательное закрепление стандартов коммерческого качества обслуживания потребителей услуг естественных монополий и мер ответственности за их соблюдение.</a:t>
            </a:r>
          </a:p>
          <a:p>
            <a:pPr marL="457200" indent="-457200" algn="just">
              <a:spcAft>
                <a:spcPts val="1800"/>
              </a:spcAft>
              <a:buFont typeface="+mj-lt"/>
              <a:buAutoNum type="arabicPeriod" startAt="4"/>
            </a:pPr>
            <a:r>
              <a:rPr lang="ru-RU" sz="1900" dirty="0" smtClean="0"/>
              <a:t>Переход на долгосрочные параметры регулирования в соответствии с Федеральным законом от 30.12.12г. № 291-ФЗ.</a:t>
            </a:r>
          </a:p>
          <a:p>
            <a:pPr marL="457200" indent="-457200" algn="just">
              <a:spcAft>
                <a:spcPts val="1800"/>
              </a:spcAft>
              <a:buFont typeface="+mj-lt"/>
              <a:buAutoNum type="arabicPeriod" startAt="4"/>
            </a:pPr>
            <a:r>
              <a:rPr lang="ru-RU" sz="1900" dirty="0" smtClean="0"/>
              <a:t>Переход на долгосрочные параметры регулирования в сфере железнодорожных перевозок.</a:t>
            </a:r>
          </a:p>
          <a:p>
            <a:pPr marL="457200" indent="-457200" algn="just">
              <a:spcAft>
                <a:spcPts val="1800"/>
              </a:spcAft>
              <a:buFont typeface="+mj-lt"/>
              <a:buAutoNum type="arabicPeriod" startAt="4"/>
            </a:pPr>
            <a:r>
              <a:rPr lang="ru-RU" sz="1900" dirty="0" smtClean="0"/>
              <a:t>Обеспечение действенного контроля и усиление административной ответственности за нарушение законодательства Российской Федерации в области регулирования цен (тарифов).</a:t>
            </a:r>
          </a:p>
          <a:p>
            <a:pPr marL="457200" indent="-457200" algn="just">
              <a:buFont typeface="+mj-lt"/>
              <a:buAutoNum type="arabicPeriod" startAt="4"/>
            </a:pPr>
            <a:r>
              <a:rPr lang="ru-RU" sz="1900" dirty="0" smtClean="0"/>
              <a:t>Обеспечение интеграционных процессов в рамках принятых решений (соглашений) по формированию Единого экономического пространства.</a:t>
            </a:r>
            <a:endParaRPr lang="ru-RU" sz="10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1210171" y="405458"/>
            <a:ext cx="86990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+mj-lt"/>
              </a:rPr>
              <a:t>Задачи на среднесрочную перспективу (продолжение)</a:t>
            </a:r>
            <a:endParaRPr lang="ru-RU" sz="2400" b="1" dirty="0">
              <a:latin typeface="+mj-lt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9578197" y="6581779"/>
            <a:ext cx="379391" cy="296774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5786" tIns="47892" rIns="95786" bIns="47892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300" b="1" dirty="0" smtClean="0">
                <a:latin typeface="+mn-lt"/>
                <a:cs typeface="Times New Roman" pitchFamily="18" charset="0"/>
              </a:rPr>
              <a:t>16</a:t>
            </a:r>
            <a:endParaRPr lang="ru-RU" sz="1300" b="1" dirty="0"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3736401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493713" y="2500313"/>
            <a:ext cx="892175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5812" tIns="47906" rIns="95812" bIns="47906"/>
          <a:lstStyle/>
          <a:p>
            <a:pPr marL="46033" indent="-46033" algn="ctr" defTabSz="706372">
              <a:defRPr/>
            </a:pPr>
            <a:r>
              <a:rPr lang="ru-RU" sz="3600" b="1" kern="0" dirty="0">
                <a:latin typeface="+mj-lt"/>
                <a:ea typeface="+mj-ea"/>
                <a:cs typeface="+mj-cs"/>
                <a:sym typeface="Arial" pitchFamily="34" charset="0"/>
              </a:rPr>
              <a:t> Спасибо за внимание!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2059" y="765498"/>
            <a:ext cx="9577064" cy="58323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spcAft>
                <a:spcPts val="600"/>
              </a:spcAft>
              <a:buFont typeface="+mj-lt"/>
              <a:buAutoNum type="arabicPeriod"/>
            </a:pPr>
            <a:r>
              <a:rPr lang="ru-RU" sz="1800" b="1" dirty="0" err="1" smtClean="0"/>
              <a:t>Доформирование</a:t>
            </a:r>
            <a:r>
              <a:rPr lang="ru-RU" sz="1800" b="1" dirty="0" smtClean="0"/>
              <a:t> единой системы органов регулирования инфраструктурных секторов с учетом необходимых организационно-штатных решений, квалификационных требований (достаточность ресурсов</a:t>
            </a:r>
            <a:r>
              <a:rPr lang="en-US" sz="1800" b="1" dirty="0" smtClean="0"/>
              <a:t>;</a:t>
            </a:r>
            <a:r>
              <a:rPr lang="ru-RU" sz="1800" b="1" dirty="0" smtClean="0"/>
              <a:t> образовательные программы подготовки, повышения квалификации).</a:t>
            </a:r>
          </a:p>
          <a:p>
            <a:pPr marL="720000" indent="-342900" algn="just" defTabSz="914314">
              <a:spcAft>
                <a:spcPts val="1200"/>
              </a:spcAft>
              <a:buFont typeface="Wingdings" pitchFamily="2" charset="2"/>
              <a:buChar char="ü"/>
            </a:pPr>
            <a:r>
              <a:rPr lang="ru-RU" sz="1800" i="1" dirty="0"/>
              <a:t>Разработаны методические рекомендации по расчету численности сотрудников региональных органов регулирования.</a:t>
            </a:r>
          </a:p>
          <a:p>
            <a:pPr marL="720000" indent="-342900" algn="just" defTabSz="914314">
              <a:spcAft>
                <a:spcPts val="1200"/>
              </a:spcAft>
              <a:buFont typeface="Wingdings" pitchFamily="2" charset="2"/>
              <a:buChar char="ü"/>
            </a:pPr>
            <a:r>
              <a:rPr lang="ru-RU" sz="1800" i="1" dirty="0"/>
              <a:t>Образовательные программы учебного центра НП «Совет рынка»</a:t>
            </a:r>
          </a:p>
          <a:p>
            <a:pPr marL="720000" indent="-342900" algn="just" defTabSz="914314">
              <a:spcAft>
                <a:spcPts val="1200"/>
              </a:spcAft>
              <a:buFont typeface="Wingdings" pitchFamily="2" charset="2"/>
              <a:buChar char="ü"/>
            </a:pPr>
            <a:r>
              <a:rPr lang="ru-RU" sz="1800" i="1" dirty="0"/>
              <a:t>Совместные образовательные программы НИУ ВШЭ и МАРЭК</a:t>
            </a:r>
          </a:p>
          <a:p>
            <a:pPr marL="720000" indent="-342900" algn="just" defTabSz="914314">
              <a:spcAft>
                <a:spcPts val="1200"/>
              </a:spcAft>
              <a:buFont typeface="Wingdings" pitchFamily="2" charset="2"/>
              <a:buChar char="ü"/>
            </a:pPr>
            <a:r>
              <a:rPr lang="ru-RU" sz="1800" i="1" dirty="0"/>
              <a:t>Кафедра «Коммерческая эксплуатация транспорта и тарифы» (МИИТ)</a:t>
            </a:r>
          </a:p>
          <a:p>
            <a:pPr marL="720000" indent="-342900" algn="just" defTabSz="914314">
              <a:spcAft>
                <a:spcPts val="1800"/>
              </a:spcAft>
              <a:buFont typeface="Wingdings" pitchFamily="2" charset="2"/>
              <a:buChar char="ü"/>
            </a:pPr>
            <a:r>
              <a:rPr lang="ru-RU" sz="1800" i="1" dirty="0"/>
              <a:t>Научно-технический журнал «Тарифы</a:t>
            </a:r>
            <a:r>
              <a:rPr lang="ru-RU" sz="1800" i="1" dirty="0" smtClean="0"/>
              <a:t>»</a:t>
            </a:r>
            <a:endParaRPr lang="ru-RU" sz="1800" dirty="0" smtClean="0"/>
          </a:p>
          <a:p>
            <a:pPr marL="457200" indent="-457200" algn="just">
              <a:spcAft>
                <a:spcPts val="600"/>
              </a:spcAft>
              <a:buFontTx/>
              <a:buAutoNum type="arabicPeriod" startAt="2"/>
            </a:pPr>
            <a:r>
              <a:rPr lang="ru-RU" sz="1800" b="1" dirty="0"/>
              <a:t>Легализация и последующая ликвидация перекрестного </a:t>
            </a:r>
            <a:r>
              <a:rPr lang="ru-RU" sz="1800" b="1" dirty="0" smtClean="0"/>
              <a:t>субсидирования</a:t>
            </a:r>
            <a:endParaRPr lang="ru-RU" sz="1800" b="1" i="1" dirty="0" smtClean="0">
              <a:cs typeface="Times New Roman" pitchFamily="18" charset="0"/>
            </a:endParaRPr>
          </a:p>
          <a:p>
            <a:pPr marL="720000" indent="-342000" algn="just">
              <a:spcAft>
                <a:spcPts val="1800"/>
              </a:spcAft>
              <a:buFont typeface="Wingdings" pitchFamily="2" charset="2"/>
              <a:buChar char="ü"/>
            </a:pPr>
            <a:r>
              <a:rPr lang="ru-RU" sz="1800" i="1" dirty="0" smtClean="0">
                <a:cs typeface="Times New Roman" pitchFamily="18" charset="0"/>
              </a:rPr>
              <a:t>Проект </a:t>
            </a:r>
            <a:r>
              <a:rPr lang="ru-RU" sz="1800" i="1" dirty="0">
                <a:cs typeface="Times New Roman" pitchFamily="18" charset="0"/>
              </a:rPr>
              <a:t>федерального закона № 170322-6 «О внесении изменений в </a:t>
            </a:r>
            <a:r>
              <a:rPr lang="ru-RU" sz="1800" i="1" dirty="0" smtClean="0">
                <a:cs typeface="Times New Roman" pitchFamily="18" charset="0"/>
              </a:rPr>
              <a:t>Федеральный </a:t>
            </a:r>
            <a:r>
              <a:rPr lang="ru-RU" sz="1800" i="1" dirty="0">
                <a:cs typeface="Times New Roman" pitchFamily="18" charset="0"/>
              </a:rPr>
              <a:t>закон «Об электроэнергетике» принят Государственной </a:t>
            </a:r>
            <a:r>
              <a:rPr lang="ru-RU" sz="1800" i="1" dirty="0" smtClean="0">
                <a:cs typeface="Times New Roman" pitchFamily="18" charset="0"/>
              </a:rPr>
              <a:t>	Думой в </a:t>
            </a:r>
            <a:r>
              <a:rPr lang="ru-RU" sz="1800" i="1" dirty="0">
                <a:cs typeface="Times New Roman" pitchFamily="18" charset="0"/>
              </a:rPr>
              <a:t>первом чтении 14 мая 2013 года</a:t>
            </a:r>
            <a:r>
              <a:rPr lang="ru-RU" sz="1800" i="1" dirty="0" smtClean="0">
                <a:cs typeface="Times New Roman" pitchFamily="18" charset="0"/>
              </a:rPr>
              <a:t>.</a:t>
            </a:r>
          </a:p>
          <a:p>
            <a:pPr marL="457200" indent="-457200" algn="just">
              <a:spcAft>
                <a:spcPts val="600"/>
              </a:spcAft>
              <a:buFont typeface="+mj-lt"/>
              <a:buAutoNum type="arabicPeriod" startAt="3"/>
            </a:pPr>
            <a:r>
              <a:rPr lang="ru-RU" sz="1800" b="1" dirty="0"/>
              <a:t>Модернизация долгосрочного </a:t>
            </a:r>
            <a:r>
              <a:rPr lang="ru-RU" sz="1800" b="1" dirty="0" smtClean="0"/>
              <a:t>тарифообразования</a:t>
            </a:r>
          </a:p>
          <a:p>
            <a:pPr marL="720000" indent="-342000" algn="just" defTabSz="432000">
              <a:buFont typeface="Wingdings" pitchFamily="2" charset="2"/>
              <a:buChar char="ü"/>
            </a:pPr>
            <a:r>
              <a:rPr lang="ru-RU" sz="1800" i="1" dirty="0" smtClean="0"/>
              <a:t>Федеральный </a:t>
            </a:r>
            <a:r>
              <a:rPr lang="ru-RU" sz="1800" i="1" dirty="0"/>
              <a:t>закон от 30.12.2012г. № </a:t>
            </a:r>
            <a:r>
              <a:rPr lang="ru-RU" sz="1800" i="1" dirty="0" smtClean="0"/>
              <a:t>291-ФЗ </a:t>
            </a:r>
            <a:r>
              <a:rPr lang="ru-RU" sz="1800" dirty="0" smtClean="0"/>
              <a:t>	</a:t>
            </a:r>
            <a:endParaRPr lang="ru-RU" sz="1800" dirty="0"/>
          </a:p>
        </p:txBody>
      </p:sp>
      <p:sp>
        <p:nvSpPr>
          <p:cNvPr id="3" name="TextBox 2"/>
          <p:cNvSpPr txBox="1"/>
          <p:nvPr/>
        </p:nvSpPr>
        <p:spPr>
          <a:xfrm>
            <a:off x="1057870" y="-26590"/>
            <a:ext cx="8843019" cy="7540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  <a:defRPr/>
            </a:pPr>
            <a:r>
              <a:rPr lang="ru-RU" sz="2400" b="1" dirty="0">
                <a:latin typeface="+mj-lt"/>
                <a:cs typeface="+mn-cs"/>
              </a:rPr>
              <a:t>Задачи на среднесрочную </a:t>
            </a:r>
            <a:r>
              <a:rPr lang="ru-RU" sz="2400" b="1" dirty="0" smtClean="0">
                <a:latin typeface="+mj-lt"/>
                <a:cs typeface="+mn-cs"/>
              </a:rPr>
              <a:t>перспективу </a:t>
            </a:r>
            <a:r>
              <a:rPr lang="ru-RU" sz="1900" b="1" dirty="0" smtClean="0">
                <a:latin typeface="+mj-lt"/>
                <a:cs typeface="+mn-cs"/>
              </a:rPr>
              <a:t>(из материалов выступления в Государственной Думе 6 июня 2012г.) </a:t>
            </a:r>
            <a:endParaRPr lang="ru-RU" sz="1900" b="1" dirty="0">
              <a:latin typeface="+mj-lt"/>
              <a:cs typeface="+mn-cs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9624684" y="6581779"/>
            <a:ext cx="286417" cy="296774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5786" tIns="47892" rIns="95786" bIns="47892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300" b="1" dirty="0" smtClean="0">
                <a:latin typeface="+mn-lt"/>
                <a:cs typeface="Times New Roman" pitchFamily="18" charset="0"/>
              </a:rPr>
              <a:t>2</a:t>
            </a:r>
            <a:endParaRPr lang="ru-RU" sz="1300" b="1" dirty="0"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9424830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9"/>
          <p:cNvSpPr txBox="1">
            <a:spLocks noChangeArrowheads="1"/>
          </p:cNvSpPr>
          <p:nvPr/>
        </p:nvSpPr>
        <p:spPr bwMode="auto">
          <a:xfrm>
            <a:off x="9413030" y="8296277"/>
            <a:ext cx="384287" cy="29641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5786" tIns="47892" rIns="95786" bIns="47892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300" b="1" dirty="0">
                <a:latin typeface="+mn-lt"/>
                <a:cs typeface="Times New Roman" pitchFamily="18" charset="0"/>
              </a:rPr>
              <a:t>18</a:t>
            </a:r>
          </a:p>
        </p:txBody>
      </p:sp>
      <p:sp>
        <p:nvSpPr>
          <p:cNvPr id="15363" name="Заголовок 1"/>
          <p:cNvSpPr txBox="1">
            <a:spLocks/>
          </p:cNvSpPr>
          <p:nvPr/>
        </p:nvSpPr>
        <p:spPr bwMode="auto">
          <a:xfrm>
            <a:off x="1238904" y="-76513"/>
            <a:ext cx="8670269" cy="762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7" tIns="45704" rIns="91407" bIns="45704"/>
          <a:lstStyle>
            <a:lvl1pPr marL="46038" indent="-46038" defTabSz="706438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706438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706438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706438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706438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70643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70643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70643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70643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indent="0" algn="ctr">
              <a:lnSpc>
                <a:spcPct val="110000"/>
              </a:lnSpc>
            </a:pPr>
            <a:r>
              <a:rPr lang="ru-RU" sz="2200" b="1" dirty="0">
                <a:latin typeface="+mj-lt"/>
                <a:sym typeface="Arial" pitchFamily="34" charset="0"/>
              </a:rPr>
              <a:t>Федеральный закон от 30.12.2012г. № 291-ФЗ о совершенствовании тарифного регулирования</a:t>
            </a:r>
            <a:endParaRPr lang="ru-RU" sz="2200" dirty="0">
              <a:latin typeface="+mj-lt"/>
              <a:sym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2172" y="1143073"/>
            <a:ext cx="677961" cy="2711056"/>
          </a:xfrm>
          <a:prstGeom prst="rect">
            <a:avLst/>
          </a:prstGeom>
          <a:noFill/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270" lIns="91407" tIns="45704" rIns="91407" bIns="45704" anchor="ctr"/>
          <a:lstStyle/>
          <a:p>
            <a:pPr algn="ctr">
              <a:defRPr/>
            </a:pPr>
            <a:r>
              <a:rPr lang="ru-RU" sz="1800" b="1" dirty="0">
                <a:cs typeface="Times New Roman" pitchFamily="18" charset="0"/>
              </a:rPr>
              <a:t>Электроэнергетика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50903" y="1143073"/>
            <a:ext cx="8754270" cy="2711056"/>
          </a:xfrm>
          <a:prstGeom prst="rect">
            <a:avLst/>
          </a:prstGeom>
          <a:noFill/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07" tIns="45704" rIns="91407" bIns="45704" anchor="ctr"/>
          <a:lstStyle/>
          <a:p>
            <a:pPr marL="342773" indent="-342773" algn="just">
              <a:spcAft>
                <a:spcPts val="599"/>
              </a:spcAft>
              <a:buSzPct val="110000"/>
              <a:buFont typeface="+mj-lt"/>
              <a:buAutoNum type="arabicPeriod"/>
              <a:defRPr/>
            </a:pPr>
            <a:r>
              <a:rPr lang="ru-RU" sz="1700" dirty="0">
                <a:solidFill>
                  <a:schemeClr val="tx1"/>
                </a:solidFill>
                <a:cs typeface="Times New Roman" pitchFamily="18" charset="0"/>
              </a:rPr>
              <a:t>Установление цен (тарифов) на электрическую энергию (мощность), поставляемую на розничных рынках в тех. изолированных системах и территориях, где не формируется равновесная цена (кроме населения) на срок 3-5 лет.</a:t>
            </a:r>
          </a:p>
          <a:p>
            <a:pPr marL="342773" indent="-342773" algn="just">
              <a:spcAft>
                <a:spcPts val="599"/>
              </a:spcAft>
              <a:buSzPct val="110000"/>
              <a:buFont typeface="+mj-lt"/>
              <a:buAutoNum type="arabicPeriod"/>
              <a:defRPr/>
            </a:pPr>
            <a:r>
              <a:rPr lang="ru-RU" sz="1700" dirty="0">
                <a:solidFill>
                  <a:schemeClr val="tx1"/>
                </a:solidFill>
                <a:cs typeface="Times New Roman" pitchFamily="18" charset="0"/>
              </a:rPr>
              <a:t>Установление предельных индексов роста цен (тарифов), учитываемых при переходе к регулированию на основе долгосрочных параметров регулирования (при продлении долгосрочного периода регулирования).</a:t>
            </a:r>
          </a:p>
          <a:p>
            <a:pPr marL="342773" indent="-342773" algn="just">
              <a:spcAft>
                <a:spcPts val="599"/>
              </a:spcAft>
              <a:buSzPct val="110000"/>
              <a:buFont typeface="+mj-lt"/>
              <a:buAutoNum type="arabicPeriod"/>
              <a:defRPr/>
            </a:pPr>
            <a:r>
              <a:rPr lang="ru-RU" sz="1700" dirty="0">
                <a:solidFill>
                  <a:schemeClr val="tx1"/>
                </a:solidFill>
                <a:cs typeface="Times New Roman" pitchFamily="18" charset="0"/>
              </a:rPr>
              <a:t>Ограничение объема финансовых потребностей, необходимых для реализации отдельных мероприятий инвестиционных программ.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72172" y="3854129"/>
            <a:ext cx="677961" cy="2896645"/>
          </a:xfrm>
          <a:prstGeom prst="rect">
            <a:avLst/>
          </a:prstGeom>
          <a:noFill/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270" lIns="91407" tIns="45704" rIns="91407" bIns="45704" anchor="ctr"/>
          <a:lstStyle/>
          <a:p>
            <a:pPr algn="ctr"/>
            <a:r>
              <a:rPr lang="ru-RU" sz="1800" b="1" dirty="0">
                <a:cs typeface="Times New Roman" pitchFamily="18" charset="0"/>
              </a:rPr>
              <a:t>Тепловая энергия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856462" y="3854129"/>
            <a:ext cx="8748711" cy="2896645"/>
          </a:xfrm>
          <a:prstGeom prst="rect">
            <a:avLst/>
          </a:prstGeom>
          <a:noFill/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07" tIns="45704" rIns="91407" bIns="45704" anchor="ctr"/>
          <a:lstStyle/>
          <a:p>
            <a:pPr marL="342773" indent="-342773" algn="just">
              <a:spcAft>
                <a:spcPts val="599"/>
              </a:spcAft>
              <a:buSzPct val="110000"/>
              <a:buFont typeface="+mj-lt"/>
              <a:buAutoNum type="arabicPeriod"/>
            </a:pPr>
            <a:r>
              <a:rPr lang="ru-RU" sz="1700" dirty="0">
                <a:solidFill>
                  <a:schemeClr val="tx1"/>
                </a:solidFill>
                <a:cs typeface="Times New Roman" pitchFamily="18" charset="0"/>
              </a:rPr>
              <a:t>Поэтапный переход до 01.01.2016г. к регулированию на основе долгосрочных параметров регулирования (3-5 лет).</a:t>
            </a:r>
          </a:p>
          <a:p>
            <a:pPr marL="342773" indent="-342773" algn="just">
              <a:spcAft>
                <a:spcPts val="599"/>
              </a:spcAft>
              <a:buSzPct val="110000"/>
              <a:buFont typeface="+mj-lt"/>
              <a:buAutoNum type="arabicPeriod"/>
            </a:pPr>
            <a:r>
              <a:rPr lang="ru-RU" sz="1700" dirty="0">
                <a:solidFill>
                  <a:schemeClr val="tx1"/>
                </a:solidFill>
                <a:cs typeface="Times New Roman" pitchFamily="18" charset="0"/>
              </a:rPr>
              <a:t>Отмена с 01.01.2016г. предельных уровней тарифов на тепловую энергию, поставляемую теплоснабжающими организациями потребителям.</a:t>
            </a:r>
          </a:p>
          <a:p>
            <a:pPr marL="342773" indent="-342773" algn="just">
              <a:spcAft>
                <a:spcPts val="599"/>
              </a:spcAft>
              <a:buSzPct val="110000"/>
              <a:buFont typeface="+mj-lt"/>
              <a:buAutoNum type="arabicPeriod"/>
            </a:pPr>
            <a:r>
              <a:rPr lang="ru-RU" sz="1700" dirty="0">
                <a:solidFill>
                  <a:schemeClr val="tx1"/>
                </a:solidFill>
                <a:cs typeface="Times New Roman" pitchFamily="18" charset="0"/>
              </a:rPr>
              <a:t>Установление предельных индексов роста цен (тарифов), учитываемых при переходе к регулированию на основе долгосрочных параметров регулирования (при переходе к новому долгосрочному периоду регулирования).</a:t>
            </a:r>
          </a:p>
          <a:p>
            <a:pPr marL="342773" indent="-342773" algn="just">
              <a:spcAft>
                <a:spcPts val="599"/>
              </a:spcAft>
              <a:buSzPct val="110000"/>
              <a:buFont typeface="+mj-lt"/>
              <a:buAutoNum type="arabicPeriod"/>
            </a:pPr>
            <a:r>
              <a:rPr lang="ru-RU" sz="1700" dirty="0">
                <a:solidFill>
                  <a:schemeClr val="tx1"/>
                </a:solidFill>
                <a:cs typeface="Times New Roman" pitchFamily="18" charset="0"/>
              </a:rPr>
              <a:t>Ограничение объема финансовых потребностей, необходимых для реализации отдельных мероприятий инвестиционных программ.</a:t>
            </a:r>
          </a:p>
        </p:txBody>
      </p:sp>
      <p:sp>
        <p:nvSpPr>
          <p:cNvPr id="11" name="TextBox 9"/>
          <p:cNvSpPr txBox="1">
            <a:spLocks noChangeArrowheads="1"/>
          </p:cNvSpPr>
          <p:nvPr/>
        </p:nvSpPr>
        <p:spPr bwMode="auto">
          <a:xfrm>
            <a:off x="9624684" y="6581779"/>
            <a:ext cx="286417" cy="296774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5786" tIns="47892" rIns="95786" bIns="47892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300" b="1" dirty="0" smtClean="0">
                <a:latin typeface="+mn-lt"/>
                <a:cs typeface="Times New Roman" pitchFamily="18" charset="0"/>
              </a:rPr>
              <a:t>3</a:t>
            </a:r>
            <a:endParaRPr lang="ru-RU" sz="1300" b="1" dirty="0">
              <a:latin typeface="+mn-lt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72175" y="765498"/>
            <a:ext cx="9432999" cy="377575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07" tIns="45704" rIns="91407" bIns="45704" anchor="ctr"/>
          <a:lstStyle/>
          <a:p>
            <a:pPr algn="ctr">
              <a:defRPr/>
            </a:pPr>
            <a:r>
              <a:rPr lang="ru-RU" sz="1800" b="1" dirty="0">
                <a:cs typeface="Times New Roman" pitchFamily="18" charset="0"/>
              </a:rPr>
              <a:t>Федеральный закон вступил в силу с 1 апреля 2013 года</a:t>
            </a:r>
          </a:p>
        </p:txBody>
      </p:sp>
    </p:spTree>
    <p:extLst>
      <p:ext uri="{BB962C8B-B14F-4D97-AF65-F5344CB8AC3E}">
        <p14:creationId xmlns:p14="http://schemas.microsoft.com/office/powerpoint/2010/main" xmlns="" val="113127802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1238905" y="56287"/>
            <a:ext cx="8670272" cy="9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7" tIns="45704" rIns="91407" bIns="45704"/>
          <a:lstStyle>
            <a:defPPr>
              <a:defRPr lang="en-US"/>
            </a:defPPr>
            <a:lvl1pPr marL="0" indent="0" algn="ctr" defTabSz="706438" eaLnBrk="0" hangingPunct="0">
              <a:lnSpc>
                <a:spcPct val="110000"/>
              </a:lnSpc>
              <a:defRPr sz="1200" b="1">
                <a:latin typeface="+mj-lt"/>
              </a:defRPr>
            </a:lvl1pPr>
            <a:lvl2pPr marL="742950" indent="-285750" defTabSz="706438" eaLnBrk="0" hangingPunct="0">
              <a:defRPr sz="2100"/>
            </a:lvl2pPr>
            <a:lvl3pPr marL="1143000" indent="-228600" defTabSz="706438" eaLnBrk="0" hangingPunct="0">
              <a:defRPr sz="2100"/>
            </a:lvl3pPr>
            <a:lvl4pPr marL="1600200" indent="-228600" defTabSz="706438" eaLnBrk="0" hangingPunct="0">
              <a:defRPr sz="2100"/>
            </a:lvl4pPr>
            <a:lvl5pPr marL="2057400" indent="-228600" defTabSz="706438" eaLnBrk="0" hangingPunct="0">
              <a:defRPr sz="2100"/>
            </a:lvl5pPr>
            <a:lvl6pPr marL="2514600" indent="-228600" defTabSz="706438" eaLnBrk="0" fontAlgn="base" hangingPunct="0">
              <a:spcBef>
                <a:spcPct val="0"/>
              </a:spcBef>
              <a:spcAft>
                <a:spcPct val="0"/>
              </a:spcAft>
              <a:defRPr sz="2100"/>
            </a:lvl6pPr>
            <a:lvl7pPr marL="2971800" indent="-228600" defTabSz="706438" eaLnBrk="0" fontAlgn="base" hangingPunct="0">
              <a:spcBef>
                <a:spcPct val="0"/>
              </a:spcBef>
              <a:spcAft>
                <a:spcPct val="0"/>
              </a:spcAft>
              <a:defRPr sz="2100"/>
            </a:lvl7pPr>
            <a:lvl8pPr marL="3429000" indent="-228600" defTabSz="706438" eaLnBrk="0" fontAlgn="base" hangingPunct="0">
              <a:spcBef>
                <a:spcPct val="0"/>
              </a:spcBef>
              <a:spcAft>
                <a:spcPct val="0"/>
              </a:spcAft>
              <a:defRPr sz="2100"/>
            </a:lvl8pPr>
            <a:lvl9pPr marL="3886200" indent="-228600" defTabSz="706438" eaLnBrk="0" fontAlgn="base" hangingPunct="0">
              <a:spcBef>
                <a:spcPct val="0"/>
              </a:spcBef>
              <a:spcAft>
                <a:spcPct val="0"/>
              </a:spcAft>
              <a:defRPr sz="2100"/>
            </a:lvl9pPr>
          </a:lstStyle>
          <a:p>
            <a:r>
              <a:rPr lang="ru-RU" sz="1800" dirty="0">
                <a:sym typeface="Arial" pitchFamily="34" charset="0"/>
              </a:rPr>
              <a:t>Федеральный закон от 30.12.2012г. № 291-ФЗ о совершенствовании тарифного регулирования (продолжение)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8046" y="2852127"/>
            <a:ext cx="792856" cy="1644804"/>
          </a:xfrm>
          <a:prstGeom prst="rect">
            <a:avLst/>
          </a:prstGeom>
          <a:noFill/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270" lIns="91407" tIns="45704" rIns="91407" bIns="45704" anchor="ctr"/>
          <a:lstStyle/>
          <a:p>
            <a:pPr algn="ctr">
              <a:defRPr/>
            </a:pPr>
            <a:r>
              <a:rPr lang="ru-RU" sz="1500" b="1" dirty="0">
                <a:cs typeface="Times New Roman" pitchFamily="18" charset="0"/>
              </a:rPr>
              <a:t>Газоснабжение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853840" y="2852127"/>
            <a:ext cx="8753181" cy="1644804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07" tIns="45704" rIns="91407" bIns="45704" anchor="ctr"/>
          <a:lstStyle/>
          <a:p>
            <a:pPr marL="342773" indent="-342773" algn="just">
              <a:spcAft>
                <a:spcPts val="559"/>
              </a:spcAft>
              <a:buSzPct val="110000"/>
              <a:buFont typeface="+mj-lt"/>
              <a:buAutoNum type="arabicPeriod"/>
              <a:defRPr/>
            </a:pPr>
            <a:r>
              <a:rPr lang="ru-RU" sz="1500" dirty="0">
                <a:solidFill>
                  <a:schemeClr val="tx1"/>
                </a:solidFill>
                <a:cs typeface="Times New Roman" pitchFamily="18" charset="0"/>
              </a:rPr>
              <a:t>Утверждение тарифов на услуги по транспортировке газа по газораспределительным сетям на срок от 3 до 5 лет.</a:t>
            </a:r>
          </a:p>
          <a:p>
            <a:pPr marL="342773" indent="-342773" algn="just">
              <a:spcAft>
                <a:spcPts val="599"/>
              </a:spcAft>
              <a:buSzPct val="110000"/>
              <a:buFont typeface="+mj-lt"/>
              <a:buAutoNum type="arabicPeriod"/>
              <a:defRPr/>
            </a:pPr>
            <a:r>
              <a:rPr lang="ru-RU" sz="1500" dirty="0">
                <a:solidFill>
                  <a:schemeClr val="tx1"/>
                </a:solidFill>
                <a:cs typeface="Times New Roman" pitchFamily="18" charset="0"/>
              </a:rPr>
              <a:t>Уполномоченный федеральный орган исполнительной власти устанавливает показатели надежности и качества услуг по транспортировке газа по газораспределительным сетям в порядке, установленном Правительством Российской Федерации.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8046" y="5956313"/>
            <a:ext cx="9548976" cy="785849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wrap="square" lIns="91407" tIns="45704" rIns="91407" bIns="45704" rtlCol="0">
            <a:spAutoFit/>
          </a:bodyPr>
          <a:lstStyle/>
          <a:p>
            <a:pPr algn="ctr"/>
            <a:r>
              <a:rPr lang="ru-RU" sz="1500" dirty="0"/>
              <a:t>Распоряжением Правительства Российской Федерации от 13.05.13г. № 764-р утвержден план подготовки проектов актов Российской Федерации и ведомственных актов, необходимых для реализации положений Федерального закона от 30.12.12г. № 291-ФЗ.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9624684" y="6581779"/>
            <a:ext cx="286417" cy="296774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5786" tIns="47892" rIns="95786" bIns="47892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300" b="1" dirty="0" smtClean="0">
                <a:latin typeface="+mn-lt"/>
                <a:cs typeface="Times New Roman" pitchFamily="18" charset="0"/>
              </a:rPr>
              <a:t>4</a:t>
            </a:r>
            <a:endParaRPr lang="ru-RU" sz="1300" b="1" dirty="0">
              <a:latin typeface="+mn-lt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8048" y="4496934"/>
            <a:ext cx="9548973" cy="1332255"/>
          </a:xfrm>
          <a:prstGeom prst="rect">
            <a:avLst/>
          </a:prstGeom>
          <a:noFill/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07" tIns="45704" rIns="91407" bIns="45704" anchor="ctr"/>
          <a:lstStyle/>
          <a:p>
            <a:pPr algn="ctr"/>
            <a:r>
              <a:rPr lang="ru-RU" sz="1500" dirty="0"/>
              <a:t>Федеральным законом предусмотрено наделение Правительства РФ и органов исполнительной власти субъектов РФ полномочиями по установлению порядка возмещения за счет средств бюджета РФ, средств бюджета субъекта РФ недополученных доходов, возникших у регулируемых организаций в связи с принятием решений об изменении установленных тарифов и (или) параметров долгосрочного регулирования и (или) необходимой валовой выручки.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58047" y="838177"/>
            <a:ext cx="792856" cy="2013950"/>
          </a:xfrm>
          <a:prstGeom prst="rect">
            <a:avLst/>
          </a:prstGeom>
          <a:noFill/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270" lIns="170312" tIns="85157" rIns="170312" bIns="85157" anchor="ctr"/>
          <a:lstStyle/>
          <a:p>
            <a:pPr algn="ctr">
              <a:defRPr/>
            </a:pPr>
            <a:r>
              <a:rPr lang="ru-RU" sz="1500" b="1" dirty="0">
                <a:cs typeface="Times New Roman" pitchFamily="18" charset="0"/>
              </a:rPr>
              <a:t>Водоснабжение и водоотведение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853841" y="838177"/>
            <a:ext cx="8753181" cy="201395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07" tIns="45704" rIns="91407" bIns="45704" anchor="ctr"/>
          <a:lstStyle/>
          <a:p>
            <a:pPr marL="341964" indent="-341964" algn="just">
              <a:spcAft>
                <a:spcPts val="1118"/>
              </a:spcAft>
              <a:buSzPct val="110000"/>
              <a:buFont typeface="+mj-lt"/>
              <a:buAutoNum type="arabicPeriod"/>
              <a:defRPr/>
            </a:pPr>
            <a:r>
              <a:rPr lang="ru-RU" sz="1500" dirty="0">
                <a:solidFill>
                  <a:schemeClr val="tx1"/>
                </a:solidFill>
                <a:cs typeface="Times New Roman" pitchFamily="18" charset="0"/>
              </a:rPr>
              <a:t>Поэтапный переход до 01.01.2016г. к регулированию на основе долгосрочных параметров регулирования (3-5 лет).</a:t>
            </a:r>
          </a:p>
          <a:p>
            <a:pPr marL="341964" indent="-341964" algn="just">
              <a:spcAft>
                <a:spcPts val="1118"/>
              </a:spcAft>
              <a:buSzPct val="110000"/>
              <a:buFont typeface="+mj-lt"/>
              <a:buAutoNum type="arabicPeriod"/>
              <a:defRPr/>
            </a:pPr>
            <a:r>
              <a:rPr lang="ru-RU" sz="1500" dirty="0">
                <a:solidFill>
                  <a:schemeClr val="tx1"/>
                </a:solidFill>
                <a:cs typeface="Times New Roman" pitchFamily="18" charset="0"/>
              </a:rPr>
              <a:t>Отмена с 01.01.2016г. предельных индексов изменения тарифов в сфере водоснабжения и водоотведения.</a:t>
            </a:r>
          </a:p>
          <a:p>
            <a:pPr marL="341964" indent="-341964" algn="just">
              <a:buSzPct val="110000"/>
              <a:buFont typeface="+mj-lt"/>
              <a:buAutoNum type="arabicPeriod"/>
              <a:defRPr/>
            </a:pPr>
            <a:r>
              <a:rPr lang="ru-RU" sz="1500" dirty="0">
                <a:solidFill>
                  <a:schemeClr val="tx1"/>
                </a:solidFill>
                <a:cs typeface="Times New Roman" pitchFamily="18" charset="0"/>
              </a:rPr>
              <a:t>Установление предельных индексов роста цен (тарифов), учитываемых при переходе к регулированию на основе долгосрочных параметров регулирования (при переходе к новому долгосрочному периоду регулирования).</a:t>
            </a:r>
          </a:p>
        </p:txBody>
      </p:sp>
    </p:spTree>
    <p:extLst>
      <p:ext uri="{BB962C8B-B14F-4D97-AF65-F5344CB8AC3E}">
        <p14:creationId xmlns:p14="http://schemas.microsoft.com/office/powerpoint/2010/main" xmlns="" val="156194993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1"/>
          <p:cNvSpPr txBox="1">
            <a:spLocks noChangeArrowheads="1"/>
          </p:cNvSpPr>
          <p:nvPr/>
        </p:nvSpPr>
        <p:spPr bwMode="auto">
          <a:xfrm>
            <a:off x="1785941" y="2628903"/>
            <a:ext cx="6192838" cy="631533"/>
          </a:xfrm>
          <a:prstGeom prst="rect">
            <a:avLst/>
          </a:prstGeom>
          <a:noFill/>
          <a:ln>
            <a:noFill/>
          </a:ln>
          <a:extLst/>
        </p:spPr>
        <p:txBody>
          <a:bodyPr lIns="91407" tIns="45704" rIns="91407" bIns="4570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3500" b="1" dirty="0">
                <a:latin typeface="+mn-lt"/>
                <a:cs typeface="Times New Roman" pitchFamily="18" charset="0"/>
              </a:rPr>
              <a:t>Электроэнергетика</a:t>
            </a:r>
          </a:p>
        </p:txBody>
      </p:sp>
    </p:spTree>
    <p:extLst>
      <p:ext uri="{BB962C8B-B14F-4D97-AF65-F5344CB8AC3E}">
        <p14:creationId xmlns:p14="http://schemas.microsoft.com/office/powerpoint/2010/main" xmlns="" val="299976467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922139" y="7410"/>
            <a:ext cx="8699004" cy="762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5803" tIns="47902" rIns="95803" bIns="47902"/>
          <a:lstStyle>
            <a:lvl1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+mj-lt"/>
                <a:ea typeface="+mj-ea"/>
                <a:cs typeface="+mj-cs"/>
                <a:sym typeface="Arial" pitchFamily="34" charset="0"/>
              </a:defRPr>
            </a:lvl1pPr>
            <a:lvl2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  <a:sym typeface="Arial" pitchFamily="34" charset="0"/>
              </a:defRPr>
            </a:lvl2pPr>
            <a:lvl3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  <a:sym typeface="Arial" pitchFamily="34" charset="0"/>
              </a:defRPr>
            </a:lvl3pPr>
            <a:lvl4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  <a:sym typeface="Arial" pitchFamily="34" charset="0"/>
              </a:defRPr>
            </a:lvl4pPr>
            <a:lvl5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  <a:sym typeface="Arial" pitchFamily="34" charset="0"/>
              </a:defRPr>
            </a:lvl5pPr>
            <a:lvl6pPr marL="500063" indent="-42863" algn="ctr" defTabSz="673100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  <a:sym typeface="Arial" charset="0"/>
              </a:defRPr>
            </a:lvl6pPr>
            <a:lvl7pPr marL="957263" indent="-42863" algn="ctr" defTabSz="673100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  <a:sym typeface="Arial" charset="0"/>
              </a:defRPr>
            </a:lvl7pPr>
            <a:lvl8pPr marL="1414463" indent="-42863" algn="ctr" defTabSz="673100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  <a:sym typeface="Arial" charset="0"/>
              </a:defRPr>
            </a:lvl8pPr>
            <a:lvl9pPr marL="1871663" indent="-42863" algn="ctr" defTabSz="673100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  <a:sym typeface="Arial" charset="0"/>
              </a:defRPr>
            </a:lvl9pPr>
          </a:lstStyle>
          <a:p>
            <a:pPr marL="0" indent="471444" defTabSz="479380" eaLnBrk="1" hangingPunct="1"/>
            <a:r>
              <a:rPr lang="ru-RU" sz="2100" b="1" kern="0" dirty="0" smtClean="0"/>
              <a:t>План мероприятий («дорожная карта») «Повышение доступности энергетической инфраструктуры»</a:t>
            </a:r>
            <a:endParaRPr lang="ru-RU" sz="2100" b="1" kern="0" dirty="0"/>
          </a:p>
        </p:txBody>
      </p:sp>
      <p:sp>
        <p:nvSpPr>
          <p:cNvPr id="3" name="TextBox 2"/>
          <p:cNvSpPr txBox="1"/>
          <p:nvPr/>
        </p:nvSpPr>
        <p:spPr>
          <a:xfrm>
            <a:off x="202059" y="773624"/>
            <a:ext cx="9361040" cy="2231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700" dirty="0" smtClean="0">
                <a:latin typeface="+mn-lt"/>
                <a:cs typeface="Times New Roman" pitchFamily="18" charset="0"/>
              </a:rPr>
              <a:t>Распоряжением Правительства Российской Федерации от 30.06.12г. № 1144-р утвержден План мероприятий («дорожная карта») «Повышение доступности энергетической инфраструктуры», который позволит</a:t>
            </a:r>
            <a:r>
              <a:rPr lang="en-US" sz="1700" dirty="0" smtClean="0">
                <a:latin typeface="+mn-lt"/>
                <a:cs typeface="Times New Roman" pitchFamily="18" charset="0"/>
              </a:rPr>
              <a:t>:</a:t>
            </a:r>
            <a:endParaRPr lang="ru-RU" sz="1700" dirty="0" smtClean="0">
              <a:latin typeface="+mn-lt"/>
              <a:cs typeface="Times New Roman" pitchFamily="18" charset="0"/>
            </a:endParaRPr>
          </a:p>
          <a:p>
            <a:pPr marL="342900" indent="-342900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ru-RU" sz="1700" dirty="0">
                <a:latin typeface="+mn-lt"/>
                <a:cs typeface="Times New Roman" pitchFamily="18" charset="0"/>
              </a:rPr>
              <a:t>о</a:t>
            </a:r>
            <a:r>
              <a:rPr lang="ru-RU" sz="1700" dirty="0" smtClean="0">
                <a:latin typeface="+mn-lt"/>
                <a:cs typeface="Times New Roman" pitchFamily="18" charset="0"/>
              </a:rPr>
              <a:t>блегчить условия подключения пользователей к энергетической инфраструктуре</a:t>
            </a:r>
            <a:r>
              <a:rPr lang="en-US" sz="1700" dirty="0" smtClean="0">
                <a:latin typeface="+mn-lt"/>
                <a:cs typeface="Times New Roman" pitchFamily="18" charset="0"/>
              </a:rPr>
              <a:t>;</a:t>
            </a:r>
            <a:r>
              <a:rPr lang="ru-RU" sz="1700" dirty="0" smtClean="0">
                <a:latin typeface="+mn-lt"/>
                <a:cs typeface="Times New Roman" pitchFamily="18" charset="0"/>
              </a:rPr>
              <a:t> </a:t>
            </a:r>
          </a:p>
          <a:p>
            <a:pPr marL="342900" indent="-342900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ru-RU" sz="1700" dirty="0">
                <a:latin typeface="+mn-lt"/>
                <a:cs typeface="Times New Roman" pitchFamily="18" charset="0"/>
              </a:rPr>
              <a:t>с</a:t>
            </a:r>
            <a:r>
              <a:rPr lang="ru-RU" sz="1700" dirty="0" smtClean="0">
                <a:latin typeface="+mn-lt"/>
                <a:cs typeface="Times New Roman" pitchFamily="18" charset="0"/>
              </a:rPr>
              <a:t>ущественно уменьшить количество этапов присоединения</a:t>
            </a:r>
            <a:r>
              <a:rPr lang="en-US" sz="1700" dirty="0" smtClean="0">
                <a:latin typeface="+mn-lt"/>
                <a:cs typeface="Times New Roman" pitchFamily="18" charset="0"/>
              </a:rPr>
              <a:t>;</a:t>
            </a:r>
            <a:endParaRPr lang="ru-RU" sz="1700" dirty="0" smtClean="0">
              <a:latin typeface="+mn-lt"/>
              <a:cs typeface="Times New Roman" pitchFamily="18" charset="0"/>
            </a:endParaRPr>
          </a:p>
          <a:p>
            <a:pPr marL="342900" indent="-342900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ru-RU" sz="1700" dirty="0">
                <a:latin typeface="+mn-lt"/>
                <a:cs typeface="Times New Roman" pitchFamily="18" charset="0"/>
              </a:rPr>
              <a:t>с</a:t>
            </a:r>
            <a:r>
              <a:rPr lang="ru-RU" sz="1700" dirty="0" smtClean="0">
                <a:latin typeface="+mn-lt"/>
                <a:cs typeface="Times New Roman" pitchFamily="18" charset="0"/>
              </a:rPr>
              <a:t>ократить время прохождения всех этапов по получению доступа к энергосети</a:t>
            </a:r>
            <a:r>
              <a:rPr lang="en-US" sz="1700" dirty="0" smtClean="0">
                <a:latin typeface="+mn-lt"/>
                <a:cs typeface="Times New Roman" pitchFamily="18" charset="0"/>
              </a:rPr>
              <a:t>;</a:t>
            </a:r>
            <a:endParaRPr lang="ru-RU" sz="1700" dirty="0" smtClean="0">
              <a:latin typeface="+mn-lt"/>
              <a:cs typeface="Times New Roman" pitchFamily="18" charset="0"/>
            </a:endParaRPr>
          </a:p>
          <a:p>
            <a:pPr marL="342900" indent="-342900" algn="just">
              <a:spcAft>
                <a:spcPts val="3000"/>
              </a:spcAft>
              <a:buFont typeface="Wingdings" pitchFamily="2" charset="2"/>
              <a:buChar char="Ø"/>
            </a:pPr>
            <a:r>
              <a:rPr lang="ru-RU" sz="1700" dirty="0">
                <a:latin typeface="+mn-lt"/>
                <a:cs typeface="Times New Roman" pitchFamily="18" charset="0"/>
              </a:rPr>
              <a:t>с</a:t>
            </a:r>
            <a:r>
              <a:rPr lang="ru-RU" sz="1700" dirty="0" smtClean="0">
                <a:latin typeface="+mn-lt"/>
                <a:cs typeface="Times New Roman" pitchFamily="18" charset="0"/>
              </a:rPr>
              <a:t>низить затраты на получение доступа к энергосети.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02059" y="3351684"/>
            <a:ext cx="9361040" cy="3462486"/>
          </a:xfrm>
          <a:prstGeom prst="rect">
            <a:avLst/>
          </a:prstGeom>
          <a:noFill/>
          <a:ln w="38100"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700" dirty="0" smtClean="0"/>
              <a:t>В настоящее время в рамках реализации «дорожной карты» разработан ряд проектов нормативных правовых актов</a:t>
            </a:r>
            <a:r>
              <a:rPr lang="en-US" sz="1700" dirty="0" smtClean="0"/>
              <a:t>:</a:t>
            </a:r>
            <a:r>
              <a:rPr lang="ru-RU" sz="1700" dirty="0" smtClean="0"/>
              <a:t> </a:t>
            </a:r>
          </a:p>
          <a:p>
            <a:pPr marL="342900" indent="-342900" algn="just">
              <a:spcAft>
                <a:spcPts val="600"/>
              </a:spcAft>
              <a:buAutoNum type="arabicPeriod"/>
            </a:pPr>
            <a:r>
              <a:rPr lang="ru-RU" sz="1700" dirty="0" smtClean="0"/>
              <a:t>Проект федерального закона, направленный на снижение платы за технологическое присоединение к электрическим сетям потребителей, присоединяющих максимальную мощность до 150 кВт, в соответствии с которым с 1 июля 2015 года в состав платы включаются затраты на «последнюю милю» в размере 50 %, а с 1 июля 2017 года указанные затраты исключаются из состава платы.</a:t>
            </a:r>
          </a:p>
          <a:p>
            <a:pPr marL="342900" indent="-342900" algn="just">
              <a:spcAft>
                <a:spcPts val="600"/>
              </a:spcAft>
              <a:buAutoNum type="arabicPeriod"/>
            </a:pPr>
            <a:r>
              <a:rPr lang="ru-RU" sz="1700" dirty="0" smtClean="0"/>
              <a:t>Проект постановления Правительства Российской Федерации по вопросам компенсации сетевым организациям выпадающих доходов, связанных с технологическим присоединением к электрическим сетям».</a:t>
            </a:r>
          </a:p>
          <a:p>
            <a:pPr marL="342900" indent="-342900" algn="just">
              <a:buAutoNum type="arabicPeriod"/>
            </a:pPr>
            <a:r>
              <a:rPr lang="ru-RU" sz="1700" dirty="0" smtClean="0"/>
              <a:t>Проект федерального закона по вопросу ценообразования при технологическом присоединении к распределительным устройствам производителей электроэнергии.</a:t>
            </a:r>
            <a:endParaRPr lang="ru-RU" sz="1700" dirty="0"/>
          </a:p>
        </p:txBody>
      </p:sp>
      <p:sp>
        <p:nvSpPr>
          <p:cNvPr id="6" name="TextBox 8"/>
          <p:cNvSpPr txBox="1">
            <a:spLocks noChangeArrowheads="1"/>
          </p:cNvSpPr>
          <p:nvPr/>
        </p:nvSpPr>
        <p:spPr bwMode="auto">
          <a:xfrm>
            <a:off x="9624645" y="6581775"/>
            <a:ext cx="286486" cy="296811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5820" tIns="47910" rIns="95820" bIns="47910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300" b="1" dirty="0" smtClean="0">
                <a:latin typeface="+mn-lt"/>
                <a:cs typeface="Times New Roman" pitchFamily="18" charset="0"/>
              </a:rPr>
              <a:t>6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175297" y="3003843"/>
            <a:ext cx="6192688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700" b="1" dirty="0" smtClean="0"/>
              <a:t>Реализация «дорожной карты» - по 2017 год.</a:t>
            </a:r>
            <a:endParaRPr lang="ru-RU" sz="1700" b="1" dirty="0"/>
          </a:p>
        </p:txBody>
      </p:sp>
    </p:spTree>
    <p:extLst>
      <p:ext uri="{BB962C8B-B14F-4D97-AF65-F5344CB8AC3E}">
        <p14:creationId xmlns:p14="http://schemas.microsoft.com/office/powerpoint/2010/main" xmlns="" val="415198497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994147" y="-18041"/>
            <a:ext cx="8280920" cy="78337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5803" tIns="47902" rIns="95803" bIns="47902"/>
          <a:lstStyle>
            <a:lvl1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+mj-lt"/>
                <a:ea typeface="+mj-ea"/>
                <a:cs typeface="+mj-cs"/>
                <a:sym typeface="Arial" pitchFamily="34" charset="0"/>
              </a:defRPr>
            </a:lvl1pPr>
            <a:lvl2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  <a:sym typeface="Arial" pitchFamily="34" charset="0"/>
              </a:defRPr>
            </a:lvl2pPr>
            <a:lvl3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  <a:sym typeface="Arial" pitchFamily="34" charset="0"/>
              </a:defRPr>
            </a:lvl3pPr>
            <a:lvl4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  <a:sym typeface="Arial" pitchFamily="34" charset="0"/>
              </a:defRPr>
            </a:lvl4pPr>
            <a:lvl5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  <a:sym typeface="Arial" pitchFamily="34" charset="0"/>
              </a:defRPr>
            </a:lvl5pPr>
            <a:lvl6pPr marL="500063" indent="-42863" algn="ctr" defTabSz="673100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  <a:sym typeface="Arial" charset="0"/>
              </a:defRPr>
            </a:lvl6pPr>
            <a:lvl7pPr marL="957263" indent="-42863" algn="ctr" defTabSz="673100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  <a:sym typeface="Arial" charset="0"/>
              </a:defRPr>
            </a:lvl7pPr>
            <a:lvl8pPr marL="1414463" indent="-42863" algn="ctr" defTabSz="673100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  <a:sym typeface="Arial" charset="0"/>
              </a:defRPr>
            </a:lvl8pPr>
            <a:lvl9pPr marL="1871663" indent="-42863" algn="ctr" defTabSz="673100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  <a:sym typeface="Arial" charset="0"/>
              </a:defRPr>
            </a:lvl9pPr>
          </a:lstStyle>
          <a:p>
            <a:pPr marL="0" indent="471444" defTabSz="479380" eaLnBrk="1" hangingPunct="1"/>
            <a:r>
              <a:rPr lang="ru-RU" sz="2100" b="1" kern="0" dirty="0" smtClean="0"/>
              <a:t>Технологическое присоединение к электрическим сетям</a:t>
            </a:r>
            <a:endParaRPr lang="ru-RU" sz="2100" b="1" kern="0" dirty="0"/>
          </a:p>
        </p:txBody>
      </p:sp>
      <p:sp>
        <p:nvSpPr>
          <p:cNvPr id="3" name="TextBox 2"/>
          <p:cNvSpPr txBox="1"/>
          <p:nvPr/>
        </p:nvSpPr>
        <p:spPr>
          <a:xfrm>
            <a:off x="202060" y="756787"/>
            <a:ext cx="921702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1600" dirty="0" smtClean="0">
                <a:latin typeface="+mn-lt"/>
                <a:cs typeface="Times New Roman" pitchFamily="18" charset="0"/>
              </a:rPr>
              <a:t>С целью совершенствования формирования платы за технологическое присоединение, направленного на повышение прозрачности платы за технологическое присоединение, а также упрощения процедуры технологического присоединения, ФСТ России разработаны Методические указания по определению размера платы за технологическое присоединение к электрическим сетям (Приказ ФСТ России от 11.09.2012г. № 209-э/1), в соответствии с которыми</a:t>
            </a:r>
            <a:r>
              <a:rPr lang="en-US" sz="1600" dirty="0" smtClean="0">
                <a:latin typeface="+mn-lt"/>
                <a:cs typeface="Times New Roman" pitchFamily="18" charset="0"/>
              </a:rPr>
              <a:t>:</a:t>
            </a:r>
            <a:endParaRPr lang="ru-RU" sz="1600" dirty="0" smtClean="0">
              <a:latin typeface="+mn-lt"/>
              <a:cs typeface="Times New Roman" pitchFamily="18" charset="0"/>
            </a:endParaRPr>
          </a:p>
          <a:p>
            <a:pPr marL="342900" indent="-342900" algn="just">
              <a:spcAft>
                <a:spcPts val="1200"/>
              </a:spcAft>
              <a:buAutoNum type="arabicPeriod"/>
            </a:pPr>
            <a:r>
              <a:rPr lang="ru-RU" sz="1600" dirty="0" smtClean="0">
                <a:latin typeface="+mn-lt"/>
                <a:cs typeface="Times New Roman" pitchFamily="18" charset="0"/>
              </a:rPr>
              <a:t>Сокращены мероприятий «последней мили», включаемые в плату.</a:t>
            </a:r>
          </a:p>
          <a:p>
            <a:pPr marL="342900" indent="-342900" algn="just">
              <a:spcAft>
                <a:spcPts val="1200"/>
              </a:spcAft>
              <a:buAutoNum type="arabicPeriod"/>
            </a:pPr>
            <a:r>
              <a:rPr lang="ru-RU" sz="1600" dirty="0" smtClean="0">
                <a:latin typeface="+mn-lt"/>
                <a:cs typeface="Times New Roman" pitchFamily="18" charset="0"/>
              </a:rPr>
              <a:t>Из состава расходов, включаемых в плату за технологическое присоединение, исключен налог на прибыль сетевых организаций.</a:t>
            </a:r>
          </a:p>
          <a:p>
            <a:pPr marL="342900" indent="-342900" algn="just">
              <a:spcAft>
                <a:spcPts val="1200"/>
              </a:spcAft>
              <a:buAutoNum type="arabicPeriod"/>
            </a:pPr>
            <a:r>
              <a:rPr lang="ru-RU" sz="1600" dirty="0" smtClean="0">
                <a:latin typeface="+mn-lt"/>
                <a:cs typeface="Times New Roman" pitchFamily="18" charset="0"/>
              </a:rPr>
              <a:t>Предусмотрено обязательное утверждение стандартизированных тарифных ставок и ставок за единицу присоединяемой максимальной мощности по каждому мероприятию «последней мили» на регулируемый период.</a:t>
            </a:r>
          </a:p>
          <a:p>
            <a:pPr marL="342900" indent="-342900" algn="just">
              <a:spcAft>
                <a:spcPts val="1200"/>
              </a:spcAft>
              <a:buAutoNum type="arabicPeriod"/>
            </a:pPr>
            <a:r>
              <a:rPr lang="ru-RU" sz="1600" dirty="0" smtClean="0">
                <a:latin typeface="+mn-lt"/>
                <a:cs typeface="Times New Roman" pitchFamily="18" charset="0"/>
              </a:rPr>
              <a:t>Прописан порядок расчета платы за технологическое присоединение для утверждения регулирующим органом формулы расчета платы – по утвержденной формуле сетевая организация рассчитывает плату для конкретного заявителя.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74067" y="5302002"/>
            <a:ext cx="9073008" cy="1323439"/>
          </a:xfrm>
          <a:prstGeom prst="rect">
            <a:avLst/>
          </a:prstGeom>
          <a:noFill/>
          <a:ln w="38100"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ФСТ России в рамках исполнения своих полномочий в соответствии с Методическими указаниями утверждена на 2013 год стандартизированная тарифная ставка на покрытие расходов на технологическое присоединение </a:t>
            </a:r>
            <a:r>
              <a:rPr lang="ru-RU" sz="1600" dirty="0" err="1" smtClean="0"/>
              <a:t>энергопринимающих</a:t>
            </a:r>
            <a:r>
              <a:rPr lang="ru-RU" sz="1600" dirty="0" smtClean="0"/>
              <a:t> устройств потребителей ЕНЭС, не включающая расходы на строительство «последней мили», что позволило значительно сократить процесс оформления технологического присоединения к ЕНЭС.</a:t>
            </a:r>
            <a:endParaRPr lang="ru-RU" sz="1600" dirty="0"/>
          </a:p>
        </p:txBody>
      </p:sp>
      <p:sp>
        <p:nvSpPr>
          <p:cNvPr id="5" name="TextBox 8"/>
          <p:cNvSpPr txBox="1">
            <a:spLocks noChangeArrowheads="1"/>
          </p:cNvSpPr>
          <p:nvPr/>
        </p:nvSpPr>
        <p:spPr bwMode="auto">
          <a:xfrm>
            <a:off x="9624645" y="6581775"/>
            <a:ext cx="286486" cy="296811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5820" tIns="47910" rIns="95820" bIns="47910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300" b="1" dirty="0" smtClean="0">
                <a:latin typeface="+mn-lt"/>
                <a:cs typeface="Times New Roman" pitchFamily="18" charset="0"/>
              </a:rPr>
              <a:t>7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618883" y="2303281"/>
            <a:ext cx="93610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↓40%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5431693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1210171" y="-18040"/>
            <a:ext cx="7992888" cy="3916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5803" tIns="47902" rIns="95803" bIns="47902"/>
          <a:lstStyle>
            <a:lvl1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+mj-lt"/>
                <a:ea typeface="+mj-ea"/>
                <a:cs typeface="+mj-cs"/>
                <a:sym typeface="Arial" pitchFamily="34" charset="0"/>
              </a:defRPr>
            </a:lvl1pPr>
            <a:lvl2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  <a:sym typeface="Arial" pitchFamily="34" charset="0"/>
              </a:defRPr>
            </a:lvl2pPr>
            <a:lvl3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  <a:sym typeface="Arial" pitchFamily="34" charset="0"/>
              </a:defRPr>
            </a:lvl3pPr>
            <a:lvl4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  <a:sym typeface="Arial" pitchFamily="34" charset="0"/>
              </a:defRPr>
            </a:lvl4pPr>
            <a:lvl5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  <a:sym typeface="Arial" pitchFamily="34" charset="0"/>
              </a:defRPr>
            </a:lvl5pPr>
            <a:lvl6pPr marL="500063" indent="-42863" algn="ctr" defTabSz="673100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  <a:sym typeface="Arial" charset="0"/>
              </a:defRPr>
            </a:lvl6pPr>
            <a:lvl7pPr marL="957263" indent="-42863" algn="ctr" defTabSz="673100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  <a:sym typeface="Arial" charset="0"/>
              </a:defRPr>
            </a:lvl7pPr>
            <a:lvl8pPr marL="1414463" indent="-42863" algn="ctr" defTabSz="673100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  <a:sym typeface="Arial" charset="0"/>
              </a:defRPr>
            </a:lvl8pPr>
            <a:lvl9pPr marL="1871663" indent="-42863" algn="ctr" defTabSz="673100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  <a:sym typeface="Arial" charset="0"/>
              </a:defRPr>
            </a:lvl9pPr>
          </a:lstStyle>
          <a:p>
            <a:pPr marL="0" indent="471444" defTabSz="479380" eaLnBrk="1" hangingPunct="1"/>
            <a:r>
              <a:rPr lang="ru-RU" sz="2100" b="1" kern="0" dirty="0" smtClean="0"/>
              <a:t>Пересмотр параметров регулирования сетевых организаций</a:t>
            </a:r>
            <a:endParaRPr lang="ru-RU" sz="2100" b="1" kern="0" dirty="0"/>
          </a:p>
        </p:txBody>
      </p:sp>
      <p:sp>
        <p:nvSpPr>
          <p:cNvPr id="3" name="TextBox 2"/>
          <p:cNvSpPr txBox="1"/>
          <p:nvPr/>
        </p:nvSpPr>
        <p:spPr>
          <a:xfrm>
            <a:off x="202059" y="909514"/>
            <a:ext cx="9505055" cy="54630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1700" dirty="0" smtClean="0">
                <a:latin typeface="+mn-lt"/>
                <a:cs typeface="Times New Roman" pitchFamily="18" charset="0"/>
              </a:rPr>
              <a:t>В соответствии с постановлением Правительства РФ от 29.12.11г. № 1178 срок установления (пересмотра) тарифов методом </a:t>
            </a:r>
            <a:r>
              <a:rPr lang="en-US" sz="1700" dirty="0" smtClean="0">
                <a:latin typeface="+mn-lt"/>
                <a:cs typeface="Times New Roman" pitchFamily="18" charset="0"/>
              </a:rPr>
              <a:t>RAB </a:t>
            </a:r>
            <a:r>
              <a:rPr lang="ru-RU" sz="1700" dirty="0" smtClean="0">
                <a:latin typeface="+mn-lt"/>
                <a:cs typeface="Times New Roman" pitchFamily="18" charset="0"/>
              </a:rPr>
              <a:t>был перенесен на 1 июня 2012г.</a:t>
            </a:r>
          </a:p>
          <a:p>
            <a:pPr algn="ctr">
              <a:spcAft>
                <a:spcPts val="1200"/>
              </a:spcAft>
            </a:pPr>
            <a:r>
              <a:rPr lang="ru-RU" sz="1700" dirty="0"/>
              <a:t>В</a:t>
            </a:r>
            <a:r>
              <a:rPr lang="ru-RU" sz="1700" dirty="0" smtClean="0"/>
              <a:t>о </a:t>
            </a:r>
            <a:r>
              <a:rPr lang="ru-RU" sz="1700" dirty="0"/>
              <a:t>исполнение положений постановления Правительства </a:t>
            </a:r>
            <a:r>
              <a:rPr lang="ru-RU" sz="1700" dirty="0" smtClean="0"/>
              <a:t>РФ </a:t>
            </a:r>
            <a:r>
              <a:rPr lang="ru-RU" sz="1700" dirty="0"/>
              <a:t>от 29.12.2011 № 1178, «перезагрузка </a:t>
            </a:r>
            <a:r>
              <a:rPr lang="en-US" sz="1700" dirty="0"/>
              <a:t>RAB</a:t>
            </a:r>
            <a:r>
              <a:rPr lang="ru-RU" sz="1700" dirty="0"/>
              <a:t>» производилась ФСТ России в 2012 году в несколько </a:t>
            </a:r>
            <a:r>
              <a:rPr lang="ru-RU" sz="1700" dirty="0" smtClean="0"/>
              <a:t>этапов.</a:t>
            </a:r>
          </a:p>
          <a:p>
            <a:pPr algn="ctr">
              <a:spcAft>
                <a:spcPts val="1200"/>
              </a:spcAft>
            </a:pPr>
            <a:r>
              <a:rPr lang="ru-RU" sz="1700" dirty="0"/>
              <a:t>Одним из основных условий согласования долгосрочных параметров </a:t>
            </a:r>
            <a:r>
              <a:rPr lang="ru-RU" sz="1700" dirty="0">
                <a:sym typeface="Symbol"/>
              </a:rPr>
              <a:t></a:t>
            </a:r>
            <a:r>
              <a:rPr lang="ru-RU" sz="1700" dirty="0"/>
              <a:t> соответствие роста тарифов по всему долгосрочному периоду параметрам прогноза социально-экономического развития.</a:t>
            </a:r>
          </a:p>
          <a:p>
            <a:pPr algn="ctr">
              <a:spcAft>
                <a:spcPts val="1200"/>
              </a:spcAft>
            </a:pPr>
            <a:r>
              <a:rPr lang="ru-RU" sz="1700" u="sng" dirty="0" smtClean="0">
                <a:latin typeface="+mn-lt"/>
                <a:cs typeface="Times New Roman" pitchFamily="18" charset="0"/>
              </a:rPr>
              <a:t>Итоги «перезагрузки»</a:t>
            </a:r>
            <a:r>
              <a:rPr lang="en-US" sz="1700" u="sng" dirty="0" smtClean="0">
                <a:latin typeface="+mn-lt"/>
                <a:cs typeface="Times New Roman" pitchFamily="18" charset="0"/>
              </a:rPr>
              <a:t>:</a:t>
            </a:r>
            <a:endParaRPr lang="ru-RU" sz="1700" u="sng" dirty="0" smtClean="0">
              <a:latin typeface="+mn-lt"/>
              <a:cs typeface="Times New Roman" pitchFamily="18" charset="0"/>
            </a:endParaRPr>
          </a:p>
          <a:p>
            <a:pPr marL="285750" indent="-285750" algn="just">
              <a:spcAft>
                <a:spcPts val="1200"/>
              </a:spcAft>
              <a:buFont typeface="Wingdings" pitchFamily="2" charset="2"/>
              <a:buChar char="Ø"/>
            </a:pPr>
            <a:r>
              <a:rPr lang="ru-RU" sz="1700" dirty="0">
                <a:cs typeface="Times New Roman" pitchFamily="18" charset="0"/>
              </a:rPr>
              <a:t>Корректировка инвестиционных программ сетевых компаний с учетом оптимизации по стоимости, структуре источников финансирования</a:t>
            </a:r>
            <a:r>
              <a:rPr lang="ru-RU" sz="1700" dirty="0" smtClean="0">
                <a:cs typeface="Times New Roman" pitchFamily="18" charset="0"/>
              </a:rPr>
              <a:t>.</a:t>
            </a:r>
            <a:endParaRPr lang="ru-RU" sz="1700" dirty="0" smtClean="0">
              <a:latin typeface="+mn-lt"/>
              <a:cs typeface="Times New Roman" pitchFamily="18" charset="0"/>
            </a:endParaRPr>
          </a:p>
          <a:p>
            <a:pPr marL="285750" indent="-285750" algn="just">
              <a:spcAft>
                <a:spcPts val="1200"/>
              </a:spcAft>
              <a:buFont typeface="Wingdings" pitchFamily="2" charset="2"/>
              <a:buChar char="Ø"/>
            </a:pPr>
            <a:r>
              <a:rPr lang="ru-RU" sz="1700" dirty="0" smtClean="0">
                <a:latin typeface="+mn-lt"/>
                <a:cs typeface="Times New Roman" pitchFamily="18" charset="0"/>
              </a:rPr>
              <a:t>Предусмотрен механизм, стимулирующий эффективное распоряжение средствами, полученными за счет тарифных источников финансирования инвестиционных программ. Начисление возврата инвестированного капитала и дохода на инвестированный капитал осуществляется с учетом фактических вводов объектов сетевого хозяйства.</a:t>
            </a:r>
          </a:p>
          <a:p>
            <a:pPr marL="285750" indent="-285750" algn="just">
              <a:spcAft>
                <a:spcPts val="1200"/>
              </a:spcAft>
              <a:buFont typeface="Wingdings" pitchFamily="2" charset="2"/>
              <a:buChar char="Ø"/>
            </a:pPr>
            <a:r>
              <a:rPr lang="ru-RU" sz="1700" dirty="0" smtClean="0">
                <a:latin typeface="+mn-lt"/>
                <a:cs typeface="Times New Roman" pitchFamily="18" charset="0"/>
              </a:rPr>
              <a:t>Установление с 2014г. </a:t>
            </a:r>
            <a:r>
              <a:rPr lang="ru-RU" sz="1700" dirty="0">
                <a:latin typeface="+mn-lt"/>
                <a:cs typeface="Times New Roman" pitchFamily="18" charset="0"/>
              </a:rPr>
              <a:t>п</a:t>
            </a:r>
            <a:r>
              <a:rPr lang="ru-RU" sz="1700" dirty="0" smtClean="0">
                <a:latin typeface="+mn-lt"/>
                <a:cs typeface="Times New Roman" pitchFamily="18" charset="0"/>
              </a:rPr>
              <a:t>онижающих коэффициентов в отношении объектов, введенных в эксплуатацию, но не загруженных на проектную величину, в части их учета в базе капитала и прироста операционных расходов на их обслуживание.</a:t>
            </a:r>
          </a:p>
        </p:txBody>
      </p:sp>
      <p:sp>
        <p:nvSpPr>
          <p:cNvPr id="4" name="TextBox 8"/>
          <p:cNvSpPr txBox="1">
            <a:spLocks noChangeArrowheads="1"/>
          </p:cNvSpPr>
          <p:nvPr/>
        </p:nvSpPr>
        <p:spPr bwMode="auto">
          <a:xfrm>
            <a:off x="9624645" y="6581775"/>
            <a:ext cx="286486" cy="296811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5820" tIns="47910" rIns="95820" bIns="47910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300" b="1" dirty="0" smtClean="0">
                <a:latin typeface="+mn-lt"/>
                <a:cs typeface="Times New Roman" pitchFamily="18" charset="0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xmlns="" val="2322461731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994147" y="-18040"/>
            <a:ext cx="8280920" cy="3916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5803" tIns="47902" rIns="95803" bIns="47902"/>
          <a:lstStyle>
            <a:lvl1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+mj-lt"/>
                <a:ea typeface="+mj-ea"/>
                <a:cs typeface="+mj-cs"/>
                <a:sym typeface="Arial" pitchFamily="34" charset="0"/>
              </a:defRPr>
            </a:lvl1pPr>
            <a:lvl2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  <a:sym typeface="Arial" pitchFamily="34" charset="0"/>
              </a:defRPr>
            </a:lvl2pPr>
            <a:lvl3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  <a:sym typeface="Arial" pitchFamily="34" charset="0"/>
              </a:defRPr>
            </a:lvl3pPr>
            <a:lvl4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  <a:sym typeface="Arial" pitchFamily="34" charset="0"/>
              </a:defRPr>
            </a:lvl4pPr>
            <a:lvl5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  <a:sym typeface="Arial" pitchFamily="34" charset="0"/>
              </a:defRPr>
            </a:lvl5pPr>
            <a:lvl6pPr marL="500063" indent="-42863" algn="ctr" defTabSz="673100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  <a:sym typeface="Arial" charset="0"/>
              </a:defRPr>
            </a:lvl6pPr>
            <a:lvl7pPr marL="957263" indent="-42863" algn="ctr" defTabSz="673100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  <a:sym typeface="Arial" charset="0"/>
              </a:defRPr>
            </a:lvl7pPr>
            <a:lvl8pPr marL="1414463" indent="-42863" algn="ctr" defTabSz="673100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  <a:sym typeface="Arial" charset="0"/>
              </a:defRPr>
            </a:lvl8pPr>
            <a:lvl9pPr marL="1871663" indent="-42863" algn="ctr" defTabSz="673100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  <a:sym typeface="Arial" charset="0"/>
              </a:defRPr>
            </a:lvl9pPr>
          </a:lstStyle>
          <a:p>
            <a:pPr marL="0" indent="471444" defTabSz="479380" eaLnBrk="1" hangingPunct="1"/>
            <a:r>
              <a:rPr lang="ru-RU" sz="2100" b="1" kern="0" dirty="0" smtClean="0"/>
              <a:t>Стратегия развития электросетевого комплекса</a:t>
            </a:r>
            <a:endParaRPr lang="ru-RU" sz="2100" b="1" kern="0" dirty="0"/>
          </a:p>
        </p:txBody>
      </p:sp>
      <p:sp>
        <p:nvSpPr>
          <p:cNvPr id="3" name="TextBox 2"/>
          <p:cNvSpPr txBox="1"/>
          <p:nvPr/>
        </p:nvSpPr>
        <p:spPr>
          <a:xfrm>
            <a:off x="200918" y="693490"/>
            <a:ext cx="9361040" cy="6047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1800" dirty="0" smtClean="0">
                <a:latin typeface="+mn-lt"/>
                <a:cs typeface="Times New Roman" pitchFamily="18" charset="0"/>
              </a:rPr>
              <a:t>Распоряжением Правительства Российской Федерации от 03.04.13г. № 511-р утверждена Стратегия развития электросетевого комплекса Российской Федерации.</a:t>
            </a:r>
          </a:p>
          <a:p>
            <a:pPr algn="just">
              <a:spcAft>
                <a:spcPts val="1200"/>
              </a:spcAft>
            </a:pPr>
            <a:r>
              <a:rPr lang="ru-RU" sz="1700" b="1" u="sng" dirty="0" smtClean="0">
                <a:latin typeface="+mn-lt"/>
                <a:cs typeface="Times New Roman" pitchFamily="18" charset="0"/>
              </a:rPr>
              <a:t>Основная цель стратегии</a:t>
            </a:r>
            <a:r>
              <a:rPr lang="ru-RU" sz="1700" b="1" dirty="0" smtClean="0">
                <a:latin typeface="+mn-lt"/>
                <a:cs typeface="Times New Roman" pitchFamily="18" charset="0"/>
              </a:rPr>
              <a:t> </a:t>
            </a:r>
            <a:r>
              <a:rPr lang="ru-RU" sz="1700" dirty="0" smtClean="0">
                <a:latin typeface="+mn-lt"/>
                <a:cs typeface="Times New Roman" pitchFamily="18" charset="0"/>
              </a:rPr>
              <a:t>– обеспечение надежного, качественного и доступного энергоснабжения потребителей Российской Федерации путем организации максимально эффективной и соответствующей мировым стандартам сетевой инфраструктуры по тарифам на передачу электрической энергии, обеспечивающим приемлемый уровень затрат на электрическую энергию для российской экономики и инвестиционную привлекательность отрасли через адекватный возврат на капитал, в том числе</a:t>
            </a:r>
            <a:r>
              <a:rPr lang="en-US" sz="1700" dirty="0" smtClean="0">
                <a:latin typeface="+mn-lt"/>
                <a:cs typeface="Times New Roman" pitchFamily="18" charset="0"/>
              </a:rPr>
              <a:t>:</a:t>
            </a:r>
            <a:endParaRPr lang="ru-RU" sz="1700" dirty="0" smtClean="0">
              <a:latin typeface="+mn-lt"/>
              <a:cs typeface="Times New Roman" pitchFamily="18" charset="0"/>
            </a:endParaRPr>
          </a:p>
          <a:p>
            <a:pPr marL="342900" indent="-342900" algn="just">
              <a:spcAft>
                <a:spcPts val="1200"/>
              </a:spcAft>
              <a:buFont typeface="Wingdings" pitchFamily="2" charset="2"/>
              <a:buChar char="Ø"/>
            </a:pPr>
            <a:r>
              <a:rPr lang="ru-RU" sz="1700" dirty="0">
                <a:latin typeface="+mn-lt"/>
                <a:cs typeface="Times New Roman" pitchFamily="18" charset="0"/>
              </a:rPr>
              <a:t>о</a:t>
            </a:r>
            <a:r>
              <a:rPr lang="ru-RU" sz="1700" dirty="0" smtClean="0">
                <a:latin typeface="+mn-lt"/>
                <a:cs typeface="Times New Roman" pitchFamily="18" charset="0"/>
              </a:rPr>
              <a:t>беспечение транслирования эффекта от повышения или снижения показателей надежности и качества энергоснабжения на конкретного потребителя и принятие решения о возможности в случае снижения контрольных значений показателей надежности энергоснабжения потребителей использовать средства от штрафных санкций, налагаемых на электросетевые организации, в виде скидок к тарифам для конкретных потребителей, пострадавших от указанных действий электросетевых организаций</a:t>
            </a:r>
            <a:r>
              <a:rPr lang="en-US" sz="1700" dirty="0" smtClean="0">
                <a:latin typeface="+mn-lt"/>
                <a:cs typeface="Times New Roman" pitchFamily="18" charset="0"/>
              </a:rPr>
              <a:t>;</a:t>
            </a:r>
            <a:r>
              <a:rPr lang="ru-RU" sz="1700" dirty="0" smtClean="0">
                <a:latin typeface="+mn-lt"/>
                <a:cs typeface="Times New Roman" pitchFamily="18" charset="0"/>
              </a:rPr>
              <a:t> </a:t>
            </a:r>
          </a:p>
          <a:p>
            <a:pPr marL="342900" indent="-342900" algn="just">
              <a:spcAft>
                <a:spcPts val="1200"/>
              </a:spcAft>
              <a:buFont typeface="Wingdings" pitchFamily="2" charset="2"/>
              <a:buChar char="Ø"/>
            </a:pPr>
            <a:r>
              <a:rPr lang="ru-RU" sz="1700" dirty="0">
                <a:latin typeface="+mn-lt"/>
                <a:cs typeface="Times New Roman" pitchFamily="18" charset="0"/>
              </a:rPr>
              <a:t>п</a:t>
            </a:r>
            <a:r>
              <a:rPr lang="ru-RU" sz="1700" dirty="0" smtClean="0">
                <a:latin typeface="+mn-lt"/>
                <a:cs typeface="Times New Roman" pitchFamily="18" charset="0"/>
              </a:rPr>
              <a:t>ринятие методологии проведения сравнительного анализа (</a:t>
            </a:r>
            <a:r>
              <a:rPr lang="ru-RU" sz="1700" dirty="0" err="1" smtClean="0">
                <a:latin typeface="+mn-lt"/>
                <a:cs typeface="Times New Roman" pitchFamily="18" charset="0"/>
              </a:rPr>
              <a:t>бенчмаркинга</a:t>
            </a:r>
            <a:r>
              <a:rPr lang="ru-RU" sz="1700" dirty="0" smtClean="0">
                <a:latin typeface="+mn-lt"/>
                <a:cs typeface="Times New Roman" pitchFamily="18" charset="0"/>
              </a:rPr>
              <a:t>) электросетевых организаций по таким показателям, как операционные затраты, потери электрической энергии, показатели надежности </a:t>
            </a:r>
            <a:r>
              <a:rPr lang="ru-RU" sz="1700" dirty="0">
                <a:latin typeface="+mn-lt"/>
                <a:cs typeface="Times New Roman" pitchFamily="18" charset="0"/>
              </a:rPr>
              <a:t>и</a:t>
            </a:r>
            <a:r>
              <a:rPr lang="ru-RU" sz="1700" dirty="0" smtClean="0">
                <a:latin typeface="+mn-lt"/>
                <a:cs typeface="Times New Roman" pitchFamily="18" charset="0"/>
              </a:rPr>
              <a:t> качества услуг, и использование его результатов для установления данных показателей в целях тарифного регулирования для усиления финансовой ответственности электросетевых организаций за качество и надежность энергоснабжения.</a:t>
            </a:r>
          </a:p>
        </p:txBody>
      </p:sp>
      <p:sp>
        <p:nvSpPr>
          <p:cNvPr id="4" name="TextBox 8"/>
          <p:cNvSpPr txBox="1">
            <a:spLocks noChangeArrowheads="1"/>
          </p:cNvSpPr>
          <p:nvPr/>
        </p:nvSpPr>
        <p:spPr bwMode="auto">
          <a:xfrm>
            <a:off x="9624645" y="6581775"/>
            <a:ext cx="286486" cy="296811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5820" tIns="47910" rIns="95820" bIns="47910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300" b="1" dirty="0" smtClean="0">
                <a:latin typeface="+mn-lt"/>
                <a:cs typeface="Times New Roman" pitchFamily="18" charset="0"/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xmlns="" val="80736144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пециальное оформление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AEE1E4"/>
      </a:accent1>
      <a:accent2>
        <a:srgbClr val="333399"/>
      </a:accent2>
      <a:accent3>
        <a:srgbClr val="FFFFFF"/>
      </a:accent3>
      <a:accent4>
        <a:srgbClr val="000000"/>
      </a:accent4>
      <a:accent5>
        <a:srgbClr val="D3EE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пециальное оформление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27102</TotalTime>
  <Words>1636</Words>
  <Application>Microsoft Office PowerPoint</Application>
  <PresentationFormat>Произвольный</PresentationFormat>
  <Paragraphs>131</Paragraphs>
  <Slides>17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Специальное оформление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Company>ФСТ России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Александр Бибиков</dc:creator>
  <cp:lastModifiedBy>LENOVO USER</cp:lastModifiedBy>
  <cp:revision>966</cp:revision>
  <cp:lastPrinted>2013-06-18T15:53:59Z</cp:lastPrinted>
  <dcterms:created xsi:type="dcterms:W3CDTF">2009-09-01T17:39:31Z</dcterms:created>
  <dcterms:modified xsi:type="dcterms:W3CDTF">2013-06-19T16:52:50Z</dcterms:modified>
</cp:coreProperties>
</file>