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2" r:id="rId2"/>
    <p:sldId id="257" r:id="rId3"/>
    <p:sldId id="270" r:id="rId4"/>
    <p:sldId id="265" r:id="rId5"/>
    <p:sldId id="264" r:id="rId6"/>
    <p:sldId id="258" r:id="rId7"/>
    <p:sldId id="261" r:id="rId8"/>
    <p:sldId id="269" r:id="rId9"/>
    <p:sldId id="263" r:id="rId10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CC"/>
    <a:srgbClr val="C17179"/>
    <a:srgbClr val="FFCCFF"/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4660"/>
  </p:normalViewPr>
  <p:slideViewPr>
    <p:cSldViewPr>
      <p:cViewPr>
        <p:scale>
          <a:sx n="60" d="100"/>
          <a:sy n="60" d="100"/>
        </p:scale>
        <p:origin x="-81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ataserv\&#1059;&#1087;&#1088;&#1072;&#1074;&#1083;&#1077;&#1085;&#1080;&#1077;%20&#1088;&#1077;&#1075;&#1091;&#1083;&#1080;&#1088;&#1086;&#1074;&#1072;&#1085;&#1080;&#1103;%20&#1101;&#1083;&#1077;&#1082;&#1090;&#1088;&#1086;&#1101;&#1085;&#1077;&#1088;&#1075;&#1077;&#1090;&#1080;&#1095;&#1077;&#1089;&#1082;&#1086;&#1081;%20&#1086;&#1090;&#1088;&#1072;&#1089;&#1083;&#1080;\&#1054;&#1090;&#1076;&#1077;&#1083;%20&#1087;&#1086;&#1089;&#1090;&#1072;&#1074;&#1097;&#1080;&#1082;&#1086;&#1074;\&#1052;&#1080;&#1083;&#1102;&#1090;&#1080;&#1085;\2012%20limit\&#1048;&#1079;%20&#1052;&#1069;&#1056;\&#1056;&#1072;&#1089;&#1095;&#1105;&#1090;&#1099;%20&#1060;&#1057;&#1058;\&#1055;&#1088;&#1086;&#1075;&#1085;&#1086;&#1079;%20&#1087;&#1086;%20&#1089;&#1077;&#1090;&#1103;&#108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dataserv\&#1059;&#1087;&#1088;&#1072;&#1074;&#1083;&#1077;&#1085;&#1080;&#1077;%20&#1088;&#1077;&#1075;&#1091;&#1083;&#1080;&#1088;&#1086;&#1074;&#1072;&#1085;&#1080;&#1103;%20&#1101;&#1083;&#1077;&#1082;&#1090;&#1088;&#1086;&#1101;&#1085;&#1077;&#1088;&#1075;&#1077;&#1090;&#1080;&#1095;&#1077;&#1089;&#1082;&#1086;&#1081;%20&#1086;&#1090;&#1088;&#1072;&#1089;&#1083;&#1080;\&#1054;&#1090;&#1076;&#1077;&#1083;%20&#1087;&#1086;&#1089;&#1090;&#1072;&#1074;&#1097;&#1080;&#1082;&#1086;&#1074;\&#1052;&#1080;&#1083;&#1102;&#1090;&#1080;&#1085;\2012%20limit\&#1048;&#1079;%20&#1052;&#1069;&#1056;\&#1056;&#1072;&#1089;&#1095;&#1105;&#1090;&#1099;%20&#1060;&#1057;&#1058;\&#1055;&#1088;&#1086;&#1075;&#1085;&#1086;&#1079;%20&#1087;&#1086;%20&#1089;&#1077;&#1090;&#1103;&#108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7.9952220204956445E-2"/>
          <c:y val="3.3644007073253962E-2"/>
          <c:w val="0.90776633521078354"/>
          <c:h val="0.64891163180902778"/>
        </c:manualLayout>
      </c:layout>
      <c:barChart>
        <c:barDir val="col"/>
        <c:grouping val="clustered"/>
        <c:ser>
          <c:idx val="0"/>
          <c:order val="0"/>
          <c:tx>
            <c:strRef>
              <c:f>'ИП ХМРСК'!$C$33:$C$34</c:f>
              <c:strCache>
                <c:ptCount val="1"/>
                <c:pt idx="0">
                  <c:v>2010г. факт финансирования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cat>
            <c:strRef>
              <c:f>'ИП ХМРСК'!$B$36:$B$60</c:f>
              <c:strCache>
                <c:ptCount val="25"/>
                <c:pt idx="0">
                  <c:v>Пермэнерго</c:v>
                </c:pt>
                <c:pt idx="1">
                  <c:v>Тулэнерго</c:v>
                </c:pt>
                <c:pt idx="2">
                  <c:v>Ростовэнерго</c:v>
                </c:pt>
                <c:pt idx="3">
                  <c:v>Нижновэнерго</c:v>
                </c:pt>
                <c:pt idx="4">
                  <c:v>Свердловэнерго</c:v>
                </c:pt>
                <c:pt idx="5">
                  <c:v>Воронежэнерго</c:v>
                </c:pt>
                <c:pt idx="6">
                  <c:v>Омскэнерго</c:v>
                </c:pt>
                <c:pt idx="7">
                  <c:v>Челябэнерго</c:v>
                </c:pt>
                <c:pt idx="8">
                  <c:v>Саратовские РС</c:v>
                </c:pt>
                <c:pt idx="9">
                  <c:v>Ставропольэнерго</c:v>
                </c:pt>
                <c:pt idx="10">
                  <c:v>Смоленскэнерго</c:v>
                </c:pt>
                <c:pt idx="11">
                  <c:v>Владимирэнерго</c:v>
                </c:pt>
                <c:pt idx="12">
                  <c:v>Самарские РС</c:v>
                </c:pt>
                <c:pt idx="13">
                  <c:v>Читаэнерго</c:v>
                </c:pt>
                <c:pt idx="14">
                  <c:v>Тамбовэнерго</c:v>
                </c:pt>
                <c:pt idx="15">
                  <c:v>Псковская область</c:v>
                </c:pt>
                <c:pt idx="16">
                  <c:v>Костромаэнерго</c:v>
                </c:pt>
                <c:pt idx="17">
                  <c:v>Брянскэнерго</c:v>
                </c:pt>
                <c:pt idx="18">
                  <c:v>Кировэнерго</c:v>
                </c:pt>
                <c:pt idx="19">
                  <c:v>Ульяновские РС</c:v>
                </c:pt>
                <c:pt idx="20">
                  <c:v>Хакасэнерго</c:v>
                </c:pt>
                <c:pt idx="21">
                  <c:v>Чувашэнерго</c:v>
                </c:pt>
                <c:pt idx="22">
                  <c:v>Орелэнерго</c:v>
                </c:pt>
                <c:pt idx="23">
                  <c:v>Мариэнерго</c:v>
                </c:pt>
                <c:pt idx="24">
                  <c:v>Ивэнерго</c:v>
                </c:pt>
              </c:strCache>
            </c:strRef>
          </c:cat>
          <c:val>
            <c:numRef>
              <c:f>'ИП ХМРСК'!$C$36:$C$60</c:f>
              <c:numCache>
                <c:formatCode>#,##0.0</c:formatCode>
                <c:ptCount val="25"/>
                <c:pt idx="0">
                  <c:v>2696.6427786900003</c:v>
                </c:pt>
                <c:pt idx="1">
                  <c:v>2613.8944996800005</c:v>
                </c:pt>
                <c:pt idx="2">
                  <c:v>1190.4490000000001</c:v>
                </c:pt>
                <c:pt idx="3">
                  <c:v>1848.127</c:v>
                </c:pt>
                <c:pt idx="4">
                  <c:v>1372.5721960000001</c:v>
                </c:pt>
                <c:pt idx="5">
                  <c:v>1090.2423462592596</c:v>
                </c:pt>
                <c:pt idx="6">
                  <c:v>892.995</c:v>
                </c:pt>
                <c:pt idx="7">
                  <c:v>857.93727967000007</c:v>
                </c:pt>
                <c:pt idx="8">
                  <c:v>1006.40396</c:v>
                </c:pt>
                <c:pt idx="9">
                  <c:v>763.35971873000005</c:v>
                </c:pt>
                <c:pt idx="10">
                  <c:v>491.14600000000002</c:v>
                </c:pt>
                <c:pt idx="11">
                  <c:v>995.87599999999998</c:v>
                </c:pt>
                <c:pt idx="12">
                  <c:v>850.29574123688997</c:v>
                </c:pt>
                <c:pt idx="13">
                  <c:v>579.31799999999998</c:v>
                </c:pt>
                <c:pt idx="14">
                  <c:v>215.25900000000001</c:v>
                </c:pt>
                <c:pt idx="15">
                  <c:v>474.84656799999999</c:v>
                </c:pt>
                <c:pt idx="16">
                  <c:v>367.09501</c:v>
                </c:pt>
                <c:pt idx="17">
                  <c:v>454.517</c:v>
                </c:pt>
                <c:pt idx="18">
                  <c:v>409.03504000000004</c:v>
                </c:pt>
                <c:pt idx="19">
                  <c:v>241.87980685785999</c:v>
                </c:pt>
                <c:pt idx="20">
                  <c:v>303.41573711293904</c:v>
                </c:pt>
                <c:pt idx="21">
                  <c:v>303.36606094756002</c:v>
                </c:pt>
                <c:pt idx="22">
                  <c:v>272.18599999999998</c:v>
                </c:pt>
                <c:pt idx="23">
                  <c:v>177.14600000000002</c:v>
                </c:pt>
                <c:pt idx="24">
                  <c:v>187.07355031999998</c:v>
                </c:pt>
              </c:numCache>
            </c:numRef>
          </c:val>
        </c:ser>
        <c:ser>
          <c:idx val="1"/>
          <c:order val="1"/>
          <c:tx>
            <c:strRef>
              <c:f>'ИП ХМРСК'!$D$33:$D$34</c:f>
              <c:strCache>
                <c:ptCount val="1"/>
                <c:pt idx="0">
                  <c:v>2010г. факт ввода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c:spPr>
          <c:cat>
            <c:strRef>
              <c:f>'ИП ХМРСК'!$B$36:$B$60</c:f>
              <c:strCache>
                <c:ptCount val="25"/>
                <c:pt idx="0">
                  <c:v>Пермэнерго</c:v>
                </c:pt>
                <c:pt idx="1">
                  <c:v>Тулэнерго</c:v>
                </c:pt>
                <c:pt idx="2">
                  <c:v>Ростовэнерго</c:v>
                </c:pt>
                <c:pt idx="3">
                  <c:v>Нижновэнерго</c:v>
                </c:pt>
                <c:pt idx="4">
                  <c:v>Свердловэнерго</c:v>
                </c:pt>
                <c:pt idx="5">
                  <c:v>Воронежэнерго</c:v>
                </c:pt>
                <c:pt idx="6">
                  <c:v>Омскэнерго</c:v>
                </c:pt>
                <c:pt idx="7">
                  <c:v>Челябэнерго</c:v>
                </c:pt>
                <c:pt idx="8">
                  <c:v>Саратовские РС</c:v>
                </c:pt>
                <c:pt idx="9">
                  <c:v>Ставропольэнерго</c:v>
                </c:pt>
                <c:pt idx="10">
                  <c:v>Смоленскэнерго</c:v>
                </c:pt>
                <c:pt idx="11">
                  <c:v>Владимирэнерго</c:v>
                </c:pt>
                <c:pt idx="12">
                  <c:v>Самарские РС</c:v>
                </c:pt>
                <c:pt idx="13">
                  <c:v>Читаэнерго</c:v>
                </c:pt>
                <c:pt idx="14">
                  <c:v>Тамбовэнерго</c:v>
                </c:pt>
                <c:pt idx="15">
                  <c:v>Псковская область</c:v>
                </c:pt>
                <c:pt idx="16">
                  <c:v>Костромаэнерго</c:v>
                </c:pt>
                <c:pt idx="17">
                  <c:v>Брянскэнерго</c:v>
                </c:pt>
                <c:pt idx="18">
                  <c:v>Кировэнерго</c:v>
                </c:pt>
                <c:pt idx="19">
                  <c:v>Ульяновские РС</c:v>
                </c:pt>
                <c:pt idx="20">
                  <c:v>Хакасэнерго</c:v>
                </c:pt>
                <c:pt idx="21">
                  <c:v>Чувашэнерго</c:v>
                </c:pt>
                <c:pt idx="22">
                  <c:v>Орелэнерго</c:v>
                </c:pt>
                <c:pt idx="23">
                  <c:v>Мариэнерго</c:v>
                </c:pt>
                <c:pt idx="24">
                  <c:v>Ивэнерго</c:v>
                </c:pt>
              </c:strCache>
            </c:strRef>
          </c:cat>
          <c:val>
            <c:numRef>
              <c:f>'ИП ХМРСК'!$D$36:$D$60</c:f>
              <c:numCache>
                <c:formatCode>#,##0.0</c:formatCode>
                <c:ptCount val="25"/>
                <c:pt idx="0">
                  <c:v>2689.3582000000001</c:v>
                </c:pt>
                <c:pt idx="1">
                  <c:v>1571.3346000000001</c:v>
                </c:pt>
                <c:pt idx="2">
                  <c:v>473.7</c:v>
                </c:pt>
                <c:pt idx="3">
                  <c:v>1309.6369999999999</c:v>
                </c:pt>
                <c:pt idx="4">
                  <c:v>1502.0740000000001</c:v>
                </c:pt>
                <c:pt idx="5">
                  <c:v>882.86016568000036</c:v>
                </c:pt>
                <c:pt idx="6">
                  <c:v>952.90099999999995</c:v>
                </c:pt>
                <c:pt idx="7">
                  <c:v>1082.0585999999998</c:v>
                </c:pt>
                <c:pt idx="8">
                  <c:v>866.5576299999999</c:v>
                </c:pt>
                <c:pt idx="9">
                  <c:v>535.52510699999993</c:v>
                </c:pt>
                <c:pt idx="10">
                  <c:v>327.59879999999998</c:v>
                </c:pt>
                <c:pt idx="11">
                  <c:v>772.07400000000007</c:v>
                </c:pt>
                <c:pt idx="12">
                  <c:v>1314.7323612927016</c:v>
                </c:pt>
                <c:pt idx="13">
                  <c:v>409.26100000000002</c:v>
                </c:pt>
                <c:pt idx="14">
                  <c:v>255.869</c:v>
                </c:pt>
                <c:pt idx="15">
                  <c:v>486.34810499999998</c:v>
                </c:pt>
                <c:pt idx="16">
                  <c:v>302.185</c:v>
                </c:pt>
                <c:pt idx="17">
                  <c:v>527.95000000000005</c:v>
                </c:pt>
                <c:pt idx="18">
                  <c:v>323.411</c:v>
                </c:pt>
                <c:pt idx="19">
                  <c:v>224.31986944610165</c:v>
                </c:pt>
                <c:pt idx="20">
                  <c:v>251.16154952033898</c:v>
                </c:pt>
                <c:pt idx="21">
                  <c:v>284.52483270915258</c:v>
                </c:pt>
                <c:pt idx="22">
                  <c:v>353.70300000000003</c:v>
                </c:pt>
                <c:pt idx="23">
                  <c:v>167.82599999999999</c:v>
                </c:pt>
                <c:pt idx="24">
                  <c:v>151.00140274</c:v>
                </c:pt>
              </c:numCache>
            </c:numRef>
          </c:val>
        </c:ser>
        <c:ser>
          <c:idx val="2"/>
          <c:order val="2"/>
          <c:tx>
            <c:strRef>
              <c:f>'ИП ХМРСК'!$E$33:$E$34</c:f>
              <c:strCache>
                <c:ptCount val="1"/>
                <c:pt idx="0">
                  <c:v>2011г.  план</c:v>
                </c:pt>
              </c:strCache>
            </c:strRef>
          </c:tx>
          <c:spPr>
            <a:solidFill>
              <a:srgbClr val="C17179"/>
            </a:solidFill>
            <a:ln>
              <a:noFill/>
            </a:ln>
          </c:spPr>
          <c:cat>
            <c:strRef>
              <c:f>'ИП ХМРСК'!$B$36:$B$60</c:f>
              <c:strCache>
                <c:ptCount val="25"/>
                <c:pt idx="0">
                  <c:v>Пермэнерго</c:v>
                </c:pt>
                <c:pt idx="1">
                  <c:v>Тулэнерго</c:v>
                </c:pt>
                <c:pt idx="2">
                  <c:v>Ростовэнерго</c:v>
                </c:pt>
                <c:pt idx="3">
                  <c:v>Нижновэнерго</c:v>
                </c:pt>
                <c:pt idx="4">
                  <c:v>Свердловэнерго</c:v>
                </c:pt>
                <c:pt idx="5">
                  <c:v>Воронежэнерго</c:v>
                </c:pt>
                <c:pt idx="6">
                  <c:v>Омскэнерго</c:v>
                </c:pt>
                <c:pt idx="7">
                  <c:v>Челябэнерго</c:v>
                </c:pt>
                <c:pt idx="8">
                  <c:v>Саратовские РС</c:v>
                </c:pt>
                <c:pt idx="9">
                  <c:v>Ставропольэнерго</c:v>
                </c:pt>
                <c:pt idx="10">
                  <c:v>Смоленскэнерго</c:v>
                </c:pt>
                <c:pt idx="11">
                  <c:v>Владимирэнерго</c:v>
                </c:pt>
                <c:pt idx="12">
                  <c:v>Самарские РС</c:v>
                </c:pt>
                <c:pt idx="13">
                  <c:v>Читаэнерго</c:v>
                </c:pt>
                <c:pt idx="14">
                  <c:v>Тамбовэнерго</c:v>
                </c:pt>
                <c:pt idx="15">
                  <c:v>Псковская область</c:v>
                </c:pt>
                <c:pt idx="16">
                  <c:v>Костромаэнерго</c:v>
                </c:pt>
                <c:pt idx="17">
                  <c:v>Брянскэнерго</c:v>
                </c:pt>
                <c:pt idx="18">
                  <c:v>Кировэнерго</c:v>
                </c:pt>
                <c:pt idx="19">
                  <c:v>Ульяновские РС</c:v>
                </c:pt>
                <c:pt idx="20">
                  <c:v>Хакасэнерго</c:v>
                </c:pt>
                <c:pt idx="21">
                  <c:v>Чувашэнерго</c:v>
                </c:pt>
                <c:pt idx="22">
                  <c:v>Орелэнерго</c:v>
                </c:pt>
                <c:pt idx="23">
                  <c:v>Мариэнерго</c:v>
                </c:pt>
                <c:pt idx="24">
                  <c:v>Ивэнерго</c:v>
                </c:pt>
              </c:strCache>
            </c:strRef>
          </c:cat>
          <c:val>
            <c:numRef>
              <c:f>'ИП ХМРСК'!$E$36:$E$60</c:f>
              <c:numCache>
                <c:formatCode>#,##0.0</c:formatCode>
                <c:ptCount val="25"/>
                <c:pt idx="0">
                  <c:v>5036.546924000002</c:v>
                </c:pt>
                <c:pt idx="1">
                  <c:v>4243.3670000000002</c:v>
                </c:pt>
                <c:pt idx="2">
                  <c:v>3268.0190000000002</c:v>
                </c:pt>
                <c:pt idx="3">
                  <c:v>3047.1089999999999</c:v>
                </c:pt>
                <c:pt idx="4">
                  <c:v>2588.2030595117294</c:v>
                </c:pt>
                <c:pt idx="5">
                  <c:v>2180.0349999999999</c:v>
                </c:pt>
                <c:pt idx="6">
                  <c:v>1999.3600000000001</c:v>
                </c:pt>
                <c:pt idx="7">
                  <c:v>1969.2750000000001</c:v>
                </c:pt>
                <c:pt idx="8">
                  <c:v>1926.3328798</c:v>
                </c:pt>
                <c:pt idx="9">
                  <c:v>1906</c:v>
                </c:pt>
                <c:pt idx="10">
                  <c:v>1600</c:v>
                </c:pt>
                <c:pt idx="11">
                  <c:v>1500</c:v>
                </c:pt>
                <c:pt idx="12">
                  <c:v>1495.1051129999998</c:v>
                </c:pt>
                <c:pt idx="13">
                  <c:v>955.18200000000002</c:v>
                </c:pt>
                <c:pt idx="14">
                  <c:v>902.19400000000007</c:v>
                </c:pt>
                <c:pt idx="15">
                  <c:v>829.13800000000003</c:v>
                </c:pt>
                <c:pt idx="16">
                  <c:v>814.71186440677968</c:v>
                </c:pt>
                <c:pt idx="17">
                  <c:v>719.62796610169494</c:v>
                </c:pt>
                <c:pt idx="18">
                  <c:v>557.95100000000002</c:v>
                </c:pt>
                <c:pt idx="19">
                  <c:v>493.24099999999999</c:v>
                </c:pt>
                <c:pt idx="20">
                  <c:v>485</c:v>
                </c:pt>
                <c:pt idx="21">
                  <c:v>459.45335472230806</c:v>
                </c:pt>
                <c:pt idx="22">
                  <c:v>454.94800000000004</c:v>
                </c:pt>
                <c:pt idx="23">
                  <c:v>300</c:v>
                </c:pt>
                <c:pt idx="24">
                  <c:v>290.41899999999998</c:v>
                </c:pt>
              </c:numCache>
            </c:numRef>
          </c:val>
        </c:ser>
        <c:axId val="37233792"/>
        <c:axId val="37235328"/>
      </c:barChart>
      <c:catAx>
        <c:axId val="37233792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235328"/>
        <c:crosses val="autoZero"/>
        <c:auto val="1"/>
        <c:lblAlgn val="ctr"/>
        <c:lblOffset val="100"/>
      </c:catAx>
      <c:valAx>
        <c:axId val="37235328"/>
        <c:scaling>
          <c:orientation val="minMax"/>
        </c:scaling>
        <c:axPos val="l"/>
        <c:majorGridlines/>
        <c:numFmt formatCode="#,##0" sourceLinked="0"/>
        <c:tickLblPos val="nextTo"/>
        <c:crossAx val="372337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133768256518507"/>
          <c:y val="1.4883471342528334E-3"/>
          <c:w val="0.36930298342919216"/>
          <c:h val="0.25578311189288788"/>
        </c:manualLayout>
      </c:layout>
      <c:spPr>
        <a:solidFill>
          <a:schemeClr val="bg1"/>
        </a:solidFill>
      </c:spPr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24103237095363081"/>
          <c:y val="5.13585977626181E-2"/>
          <c:w val="0.40578941475287178"/>
          <c:h val="0.59951679303897376"/>
        </c:manualLayout>
      </c:layout>
      <c:barChart>
        <c:barDir val="col"/>
        <c:grouping val="clustered"/>
        <c:ser>
          <c:idx val="0"/>
          <c:order val="0"/>
          <c:tx>
            <c:strRef>
              <c:f>'ИП ХМРСК'!$C$33:$C$34</c:f>
              <c:strCache>
                <c:ptCount val="1"/>
                <c:pt idx="0">
                  <c:v>2010г. факт финансирования</c:v>
                </c:pt>
              </c:strCache>
            </c:strRef>
          </c:tx>
          <c:spPr>
            <a:ln>
              <a:solidFill>
                <a:schemeClr val="accent1">
                  <a:lumMod val="50000"/>
                </a:schemeClr>
              </a:solidFill>
            </a:ln>
          </c:spPr>
          <c:cat>
            <c:strRef>
              <c:f>'ИП ХМРСК'!$B$35</c:f>
              <c:strCache>
                <c:ptCount val="1"/>
                <c:pt idx="0">
                  <c:v>Тюменьэнерго</c:v>
                </c:pt>
              </c:strCache>
            </c:strRef>
          </c:cat>
          <c:val>
            <c:numRef>
              <c:f>'ИП ХМРСК'!$C$35</c:f>
              <c:numCache>
                <c:formatCode>#,##0.0</c:formatCode>
                <c:ptCount val="1"/>
                <c:pt idx="0">
                  <c:v>6274.0358208700009</c:v>
                </c:pt>
              </c:numCache>
            </c:numRef>
          </c:val>
        </c:ser>
        <c:ser>
          <c:idx val="1"/>
          <c:order val="1"/>
          <c:tx>
            <c:strRef>
              <c:f>'ИП ХМРСК'!$D$33:$D$34</c:f>
              <c:strCache>
                <c:ptCount val="1"/>
                <c:pt idx="0">
                  <c:v>2010г. факт ввода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c:spPr>
          <c:cat>
            <c:strRef>
              <c:f>'ИП ХМРСК'!$B$35</c:f>
              <c:strCache>
                <c:ptCount val="1"/>
                <c:pt idx="0">
                  <c:v>Тюменьэнерго</c:v>
                </c:pt>
              </c:strCache>
            </c:strRef>
          </c:cat>
          <c:val>
            <c:numRef>
              <c:f>'ИП ХМРСК'!$D$35</c:f>
              <c:numCache>
                <c:formatCode>#,##0.0</c:formatCode>
                <c:ptCount val="1"/>
                <c:pt idx="0">
                  <c:v>6846.4854812399999</c:v>
                </c:pt>
              </c:numCache>
            </c:numRef>
          </c:val>
        </c:ser>
        <c:ser>
          <c:idx val="2"/>
          <c:order val="2"/>
          <c:tx>
            <c:strRef>
              <c:f>'ИП ХМРСК'!$E$33:$E$34</c:f>
              <c:strCache>
                <c:ptCount val="1"/>
                <c:pt idx="0">
                  <c:v>2011г.  план</c:v>
                </c:pt>
              </c:strCache>
            </c:strRef>
          </c:tx>
          <c:spPr>
            <a:solidFill>
              <a:srgbClr val="C17179"/>
            </a:solidFill>
            <a:ln>
              <a:noFill/>
            </a:ln>
          </c:spPr>
          <c:cat>
            <c:strRef>
              <c:f>'ИП ХМРСК'!$B$35</c:f>
              <c:strCache>
                <c:ptCount val="1"/>
                <c:pt idx="0">
                  <c:v>Тюменьэнерго</c:v>
                </c:pt>
              </c:strCache>
            </c:strRef>
          </c:cat>
          <c:val>
            <c:numRef>
              <c:f>'ИП ХМРСК'!$E$35</c:f>
              <c:numCache>
                <c:formatCode>#,##0.0</c:formatCode>
                <c:ptCount val="1"/>
                <c:pt idx="0">
                  <c:v>15133.169</c:v>
                </c:pt>
              </c:numCache>
            </c:numRef>
          </c:val>
        </c:ser>
        <c:axId val="37256576"/>
        <c:axId val="37262464"/>
      </c:barChart>
      <c:catAx>
        <c:axId val="3725657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37262464"/>
        <c:crosses val="autoZero"/>
        <c:auto val="1"/>
        <c:lblAlgn val="ctr"/>
        <c:lblOffset val="100"/>
      </c:catAx>
      <c:valAx>
        <c:axId val="37262464"/>
        <c:scaling>
          <c:orientation val="minMax"/>
        </c:scaling>
        <c:axPos val="l"/>
        <c:majorGridlines/>
        <c:numFmt formatCode="#,##0" sourceLinked="0"/>
        <c:tickLblPos val="nextTo"/>
        <c:crossAx val="37256576"/>
        <c:crosses val="autoZero"/>
        <c:crossBetween val="between"/>
      </c:valAx>
    </c:plotArea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689A69-08BD-47C3-B522-0B5F2CFABA02}" type="doc">
      <dgm:prSet loTypeId="urn:microsoft.com/office/officeart/2005/8/layout/default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55F153E9-FDD6-44EF-AA4C-35F21140DA5E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Капитал: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Возврат и доход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с учетом вводов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8A5D81A2-1E89-415C-B522-02DF101CD7FA}" type="parTrans" cxnId="{2376980C-E360-4275-AA49-0D203E2F808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5BCCC78B-09F4-4BE1-A360-AA0BBC1BD87D}" type="sibTrans" cxnId="{2376980C-E360-4275-AA49-0D203E2F808B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374FB57E-48F5-41A6-B3CD-AB0367C05F94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Норма доходности: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0 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&lt;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dirty="0" smtClean="0">
              <a:latin typeface="Times New Roman" pitchFamily="18" charset="0"/>
              <a:cs typeface="Times New Roman" pitchFamily="18" charset="0"/>
            </a:rPr>
            <a:t>N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д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≤ ставка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рефинсирования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ЦБР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для ТСО –регионы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для ФСК – ФСТ+МЭР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319619A-763E-4169-9B0C-A0FA484A5AC4}" type="parTrans" cxnId="{7DC5DBD1-7DC3-4960-8D52-658BE2F94CA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01BFDA9-583D-4618-B699-724020DA88F2}" type="sibTrans" cxnId="{7DC5DBD1-7DC3-4960-8D52-658BE2F94CA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F760B34D-2D30-4E32-AE92-293593547D0E}">
      <dgm:prSet phldrT="[Текст]" custT="1"/>
      <dgm:spPr/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Сглаживание: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Возврат с учетом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исполнения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инвестпрограммы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</a:p>
      </dgm:t>
    </dgm:pt>
    <dgm:pt modelId="{D90CF9FE-3FAE-43B6-A2BE-E080F2FA1ED7}" type="parTrans" cxnId="{8AE3EFF8-1A9B-4B98-8C62-C051E2DE6CB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20992007-6E3D-41EE-B806-F8F3461C13A3}" type="sibTrans" cxnId="{8AE3EFF8-1A9B-4B98-8C62-C051E2DE6CBF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755F0BB2-A817-431C-AF5D-9B0F759BA628}">
      <dgm:prSet phldrT="[Текст]" custT="1"/>
      <dgm:spPr/>
      <dgm:t>
        <a:bodyPr/>
        <a:lstStyle/>
        <a:p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ОРЕХ: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</a:t>
          </a:r>
          <a:r>
            <a:rPr lang="ru-RU" sz="1800" baseline="-25000" dirty="0" smtClean="0">
              <a:latin typeface="Times New Roman" pitchFamily="18" charset="0"/>
              <a:cs typeface="Times New Roman" pitchFamily="18" charset="0"/>
            </a:rPr>
            <a:t>эф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≤5%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Рост </a:t>
          </a:r>
          <a:r>
            <a:rPr lang="ru-RU" sz="1800" dirty="0" err="1" smtClean="0">
              <a:latin typeface="Times New Roman" pitchFamily="18" charset="0"/>
              <a:cs typeface="Times New Roman" pitchFamily="18" charset="0"/>
            </a:rPr>
            <a:t>ОРЕХ</a:t>
          </a:r>
          <a:r>
            <a:rPr lang="ru-RU" sz="1800" baseline="-25000" dirty="0" err="1" smtClean="0">
              <a:latin typeface="Times New Roman" pitchFamily="18" charset="0"/>
              <a:cs typeface="Times New Roman" pitchFamily="18" charset="0"/>
            </a:rPr>
            <a:t>баз</a:t>
          </a:r>
          <a:r>
            <a:rPr lang="en-US" sz="1800" baseline="0" dirty="0" smtClean="0">
              <a:latin typeface="Times New Roman" pitchFamily="18" charset="0"/>
              <a:cs typeface="Times New Roman" pitchFamily="18" charset="0"/>
            </a:rPr>
            <a:t>&gt;</a:t>
          </a:r>
          <a:r>
            <a:rPr lang="ru-RU" sz="1800" baseline="0" dirty="0" smtClean="0">
              <a:latin typeface="Times New Roman" pitchFamily="18" charset="0"/>
              <a:cs typeface="Times New Roman" pitchFamily="18" charset="0"/>
            </a:rPr>
            <a:t>ИПЦ*2-К</a:t>
          </a:r>
          <a:r>
            <a:rPr lang="ru-RU" sz="1800" baseline="-25000" dirty="0" smtClean="0">
              <a:latin typeface="Times New Roman" pitchFamily="18" charset="0"/>
              <a:cs typeface="Times New Roman" pitchFamily="18" charset="0"/>
            </a:rPr>
            <a:t>эф</a:t>
          </a:r>
          <a:r>
            <a:rPr lang="ru-RU" sz="1800" baseline="0" dirty="0" smtClean="0">
              <a:latin typeface="Times New Roman" pitchFamily="18" charset="0"/>
              <a:cs typeface="Times New Roman" pitchFamily="18" charset="0"/>
            </a:rPr>
            <a:t>=5%</a:t>
          </a:r>
        </a:p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К изменения активов – с учетом вводов</a:t>
          </a:r>
        </a:p>
      </dgm:t>
    </dgm:pt>
    <dgm:pt modelId="{B9225055-B0E1-490F-89A8-9086A4DDCBE5}" type="parTrans" cxnId="{354C26CF-B949-4964-BBE9-BC5A930C80D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EBB6832C-0E56-48F1-BF32-2516EDDFF48D}" type="sibTrans" cxnId="{354C26CF-B949-4964-BBE9-BC5A930C80D1}">
      <dgm:prSet/>
      <dgm:spPr/>
      <dgm:t>
        <a:bodyPr/>
        <a:lstStyle/>
        <a:p>
          <a:endParaRPr lang="ru-RU">
            <a:latin typeface="Times New Roman" pitchFamily="18" charset="0"/>
            <a:cs typeface="Times New Roman" pitchFamily="18" charset="0"/>
          </a:endParaRPr>
        </a:p>
      </dgm:t>
    </dgm:pt>
    <dgm:pt modelId="{D765F145-F513-4CCE-A115-5A44C6049B54}" type="pres">
      <dgm:prSet presAssocID="{62689A69-08BD-47C3-B522-0B5F2CFABA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ADA8C1-B525-4811-826C-F7902BBF7E60}" type="pres">
      <dgm:prSet presAssocID="{55F153E9-FDD6-44EF-AA4C-35F21140DA5E}" presName="node" presStyleLbl="node1" presStyleIdx="0" presStyleCnt="4" custScaleX="84450" custLinFactNeighborX="-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BA0F71-5AE7-4859-893B-D9D3DEA23738}" type="pres">
      <dgm:prSet presAssocID="{5BCCC78B-09F4-4BE1-A360-AA0BBC1BD87D}" presName="sibTrans" presStyleCnt="0"/>
      <dgm:spPr/>
    </dgm:pt>
    <dgm:pt modelId="{964375E6-9470-4F25-8803-73B337E850F0}" type="pres">
      <dgm:prSet presAssocID="{374FB57E-48F5-41A6-B3CD-AB0367C05F94}" presName="node" presStyleLbl="node1" presStyleIdx="1" presStyleCnt="4" custScaleX="159729" custLinFactNeighborX="-45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57998-B486-4FC2-B4F6-3FD11A26577D}" type="pres">
      <dgm:prSet presAssocID="{201BFDA9-583D-4618-B699-724020DA88F2}" presName="sibTrans" presStyleCnt="0"/>
      <dgm:spPr/>
    </dgm:pt>
    <dgm:pt modelId="{62880CB1-22FB-4A16-8A90-741648A30BCE}" type="pres">
      <dgm:prSet presAssocID="{F760B34D-2D30-4E32-AE92-293593547D0E}" presName="node" presStyleLbl="node1" presStyleIdx="2" presStyleCnt="4" custScaleX="84450" custLinFactNeighborX="-32600" custLinFactNeighborY="-8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AAFC16-544B-4DB8-A470-5F8E5A5B3813}" type="pres">
      <dgm:prSet presAssocID="{20992007-6E3D-41EE-B806-F8F3461C13A3}" presName="sibTrans" presStyleCnt="0"/>
      <dgm:spPr/>
    </dgm:pt>
    <dgm:pt modelId="{A87F24FF-950D-4714-9E33-2294B545328F}" type="pres">
      <dgm:prSet presAssocID="{755F0BB2-A817-431C-AF5D-9B0F759BA628}" presName="node" presStyleLbl="node1" presStyleIdx="3" presStyleCnt="4" custScaleX="105634" custLinFactNeighborX="-31551" custLinFactNeighborY="-8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2850FB-C6ED-4B24-A434-043506AAB3D4}" type="presOf" srcId="{755F0BB2-A817-431C-AF5D-9B0F759BA628}" destId="{A87F24FF-950D-4714-9E33-2294B545328F}" srcOrd="0" destOrd="0" presId="urn:microsoft.com/office/officeart/2005/8/layout/default"/>
    <dgm:cxn modelId="{1A7D4783-3F9F-4620-B506-CEDE99D0923C}" type="presOf" srcId="{55F153E9-FDD6-44EF-AA4C-35F21140DA5E}" destId="{74ADA8C1-B525-4811-826C-F7902BBF7E60}" srcOrd="0" destOrd="0" presId="urn:microsoft.com/office/officeart/2005/8/layout/default"/>
    <dgm:cxn modelId="{8C441512-FAA9-4B7E-BFD3-7802CF688418}" type="presOf" srcId="{374FB57E-48F5-41A6-B3CD-AB0367C05F94}" destId="{964375E6-9470-4F25-8803-73B337E850F0}" srcOrd="0" destOrd="0" presId="urn:microsoft.com/office/officeart/2005/8/layout/default"/>
    <dgm:cxn modelId="{7DC5DBD1-7DC3-4960-8D52-658BE2F94CAF}" srcId="{62689A69-08BD-47C3-B522-0B5F2CFABA02}" destId="{374FB57E-48F5-41A6-B3CD-AB0367C05F94}" srcOrd="1" destOrd="0" parTransId="{3319619A-763E-4169-9B0C-A0FA484A5AC4}" sibTransId="{201BFDA9-583D-4618-B699-724020DA88F2}"/>
    <dgm:cxn modelId="{72233714-3807-4409-A2AA-E95BD4D7B385}" type="presOf" srcId="{F760B34D-2D30-4E32-AE92-293593547D0E}" destId="{62880CB1-22FB-4A16-8A90-741648A30BCE}" srcOrd="0" destOrd="0" presId="urn:microsoft.com/office/officeart/2005/8/layout/default"/>
    <dgm:cxn modelId="{2376980C-E360-4275-AA49-0D203E2F808B}" srcId="{62689A69-08BD-47C3-B522-0B5F2CFABA02}" destId="{55F153E9-FDD6-44EF-AA4C-35F21140DA5E}" srcOrd="0" destOrd="0" parTransId="{8A5D81A2-1E89-415C-B522-02DF101CD7FA}" sibTransId="{5BCCC78B-09F4-4BE1-A360-AA0BBC1BD87D}"/>
    <dgm:cxn modelId="{72C1336B-62B1-4B1C-B1B8-92D7D71877B7}" type="presOf" srcId="{62689A69-08BD-47C3-B522-0B5F2CFABA02}" destId="{D765F145-F513-4CCE-A115-5A44C6049B54}" srcOrd="0" destOrd="0" presId="urn:microsoft.com/office/officeart/2005/8/layout/default"/>
    <dgm:cxn modelId="{8AE3EFF8-1A9B-4B98-8C62-C051E2DE6CBF}" srcId="{62689A69-08BD-47C3-B522-0B5F2CFABA02}" destId="{F760B34D-2D30-4E32-AE92-293593547D0E}" srcOrd="2" destOrd="0" parTransId="{D90CF9FE-3FAE-43B6-A2BE-E080F2FA1ED7}" sibTransId="{20992007-6E3D-41EE-B806-F8F3461C13A3}"/>
    <dgm:cxn modelId="{354C26CF-B949-4964-BBE9-BC5A930C80D1}" srcId="{62689A69-08BD-47C3-B522-0B5F2CFABA02}" destId="{755F0BB2-A817-431C-AF5D-9B0F759BA628}" srcOrd="3" destOrd="0" parTransId="{B9225055-B0E1-490F-89A8-9086A4DDCBE5}" sibTransId="{EBB6832C-0E56-48F1-BF32-2516EDDFF48D}"/>
    <dgm:cxn modelId="{6B9F445F-D389-434D-B814-9EBFBC3B2766}" type="presParOf" srcId="{D765F145-F513-4CCE-A115-5A44C6049B54}" destId="{74ADA8C1-B525-4811-826C-F7902BBF7E60}" srcOrd="0" destOrd="0" presId="urn:microsoft.com/office/officeart/2005/8/layout/default"/>
    <dgm:cxn modelId="{8B3D2F76-24E4-4031-A7D8-38E1112733D5}" type="presParOf" srcId="{D765F145-F513-4CCE-A115-5A44C6049B54}" destId="{39BA0F71-5AE7-4859-893B-D9D3DEA23738}" srcOrd="1" destOrd="0" presId="urn:microsoft.com/office/officeart/2005/8/layout/default"/>
    <dgm:cxn modelId="{8E9958FA-AAD3-4000-9521-C3386A6C5175}" type="presParOf" srcId="{D765F145-F513-4CCE-A115-5A44C6049B54}" destId="{964375E6-9470-4F25-8803-73B337E850F0}" srcOrd="2" destOrd="0" presId="urn:microsoft.com/office/officeart/2005/8/layout/default"/>
    <dgm:cxn modelId="{513537E2-5517-49AA-9D06-4B4A86B990F5}" type="presParOf" srcId="{D765F145-F513-4CCE-A115-5A44C6049B54}" destId="{A1557998-B486-4FC2-B4F6-3FD11A26577D}" srcOrd="3" destOrd="0" presId="urn:microsoft.com/office/officeart/2005/8/layout/default"/>
    <dgm:cxn modelId="{8E1CBE6C-2C1C-46B0-BDA2-471DAB1D588A}" type="presParOf" srcId="{D765F145-F513-4CCE-A115-5A44C6049B54}" destId="{62880CB1-22FB-4A16-8A90-741648A30BCE}" srcOrd="4" destOrd="0" presId="urn:microsoft.com/office/officeart/2005/8/layout/default"/>
    <dgm:cxn modelId="{66FC83BB-78E0-4E55-9195-74F602201B11}" type="presParOf" srcId="{D765F145-F513-4CCE-A115-5A44C6049B54}" destId="{95AAFC16-544B-4DB8-A470-5F8E5A5B3813}" srcOrd="5" destOrd="0" presId="urn:microsoft.com/office/officeart/2005/8/layout/default"/>
    <dgm:cxn modelId="{6360B316-9964-4F92-B1E6-E92269DB97B3}" type="presParOf" srcId="{D765F145-F513-4CCE-A115-5A44C6049B54}" destId="{A87F24FF-950D-4714-9E33-2294B545328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ADA8C1-B525-4811-826C-F7902BBF7E60}">
      <dsp:nvSpPr>
        <dsp:cNvPr id="0" name=""/>
        <dsp:cNvSpPr/>
      </dsp:nvSpPr>
      <dsp:spPr>
        <a:xfrm>
          <a:off x="17162" y="35"/>
          <a:ext cx="2619494" cy="1861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Капитал: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Возврат и доход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с учетом вводов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162" y="35"/>
        <a:ext cx="2619494" cy="1861097"/>
      </dsp:txXfrm>
    </dsp:sp>
    <dsp:sp modelId="{964375E6-9470-4F25-8803-73B337E850F0}">
      <dsp:nvSpPr>
        <dsp:cNvPr id="0" name=""/>
        <dsp:cNvSpPr/>
      </dsp:nvSpPr>
      <dsp:spPr>
        <a:xfrm>
          <a:off x="2808312" y="35"/>
          <a:ext cx="4954520" cy="1861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Норма доходности: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0 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&lt;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N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д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≤ ставка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рефинсирования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ЦБР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для ТСО –регионы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для ФСК – ФСТ+МЭР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808312" y="35"/>
        <a:ext cx="4954520" cy="1861097"/>
      </dsp:txXfrm>
    </dsp:sp>
    <dsp:sp modelId="{62880CB1-22FB-4A16-8A90-741648A30BCE}">
      <dsp:nvSpPr>
        <dsp:cNvPr id="0" name=""/>
        <dsp:cNvSpPr/>
      </dsp:nvSpPr>
      <dsp:spPr>
        <a:xfrm>
          <a:off x="0" y="2016230"/>
          <a:ext cx="2619494" cy="1861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Сглаживание: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Возврат с учетом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исполнения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инвестпрограммы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</dsp:txBody>
      <dsp:txXfrm>
        <a:off x="0" y="2016230"/>
        <a:ext cx="2619494" cy="1861097"/>
      </dsp:txXfrm>
    </dsp:sp>
    <dsp:sp modelId="{A87F24FF-950D-4714-9E33-2294B545328F}">
      <dsp:nvSpPr>
        <dsp:cNvPr id="0" name=""/>
        <dsp:cNvSpPr/>
      </dsp:nvSpPr>
      <dsp:spPr>
        <a:xfrm>
          <a:off x="2808327" y="2016230"/>
          <a:ext cx="3276586" cy="18610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ОРЕХ: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</a:t>
          </a:r>
          <a:r>
            <a:rPr lang="ru-RU" sz="1800" kern="1200" baseline="-25000" dirty="0" smtClean="0">
              <a:latin typeface="Times New Roman" pitchFamily="18" charset="0"/>
              <a:cs typeface="Times New Roman" pitchFamily="18" charset="0"/>
            </a:rPr>
            <a:t>эф</a:t>
          </a: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≤5%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Рост </a:t>
          </a:r>
          <a:r>
            <a:rPr lang="ru-RU" sz="1800" kern="1200" dirty="0" err="1" smtClean="0">
              <a:latin typeface="Times New Roman" pitchFamily="18" charset="0"/>
              <a:cs typeface="Times New Roman" pitchFamily="18" charset="0"/>
            </a:rPr>
            <a:t>ОРЕХ</a:t>
          </a:r>
          <a:r>
            <a:rPr lang="ru-RU" sz="1800" kern="1200" baseline="-25000" dirty="0" err="1" smtClean="0">
              <a:latin typeface="Times New Roman" pitchFamily="18" charset="0"/>
              <a:cs typeface="Times New Roman" pitchFamily="18" charset="0"/>
            </a:rPr>
            <a:t>баз</a:t>
          </a:r>
          <a:r>
            <a:rPr lang="en-US" sz="1800" kern="1200" baseline="0" dirty="0" smtClean="0">
              <a:latin typeface="Times New Roman" pitchFamily="18" charset="0"/>
              <a:cs typeface="Times New Roman" pitchFamily="18" charset="0"/>
            </a:rPr>
            <a:t>&gt;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ИПЦ*2-К</a:t>
          </a:r>
          <a:r>
            <a:rPr lang="ru-RU" sz="1800" kern="1200" baseline="-25000" dirty="0" smtClean="0">
              <a:latin typeface="Times New Roman" pitchFamily="18" charset="0"/>
              <a:cs typeface="Times New Roman" pitchFamily="18" charset="0"/>
            </a:rPr>
            <a:t>эф</a:t>
          </a:r>
          <a:r>
            <a:rPr lang="ru-RU" sz="1800" kern="1200" baseline="0" dirty="0" smtClean="0">
              <a:latin typeface="Times New Roman" pitchFamily="18" charset="0"/>
              <a:cs typeface="Times New Roman" pitchFamily="18" charset="0"/>
            </a:rPr>
            <a:t>=5%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К изменения активов – с учетом вводов</a:t>
          </a:r>
        </a:p>
      </dsp:txBody>
      <dsp:txXfrm>
        <a:off x="2808327" y="2016230"/>
        <a:ext cx="3276586" cy="18610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9B17A-4EB7-4E05-A645-0E13AB65AFE1}" type="datetimeFigureOut">
              <a:rPr lang="ru-RU" smtClean="0"/>
              <a:pPr/>
              <a:t>29.09.2011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A946E-355E-42C5-8234-CAAEA0438D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77A79D-0CEB-4A59-A64F-0BCB24CAB92B}" type="datetimeFigureOut">
              <a:rPr lang="ru-RU"/>
              <a:pPr>
                <a:defRPr/>
              </a:pPr>
              <a:t>29.09.2011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F62A940-40AE-469B-9372-8B180ABFDE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87B30F-6D61-4E6F-813D-AD53D104602D}" type="slidenum">
              <a:rPr lang="ru-RU" sz="1200" b="1">
                <a:solidFill>
                  <a:srgbClr val="000000"/>
                </a:solidFill>
                <a:cs typeface="Arial" charset="0"/>
              </a:rPr>
              <a:pPr algn="r"/>
              <a:t>1</a:t>
            </a:fld>
            <a:endParaRPr lang="ru-RU" sz="1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367D762-E946-40E8-B385-BE13C6202FAF}" type="slidenum">
              <a:rPr lang="ru-RU" sz="1200" b="1">
                <a:solidFill>
                  <a:srgbClr val="000000"/>
                </a:solidFill>
                <a:cs typeface="Arial" charset="0"/>
              </a:rPr>
              <a:pPr algn="r"/>
              <a:t>2</a:t>
            </a:fld>
            <a:endParaRPr lang="ru-RU" sz="1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87B30F-6D61-4E6F-813D-AD53D104602D}" type="slidenum">
              <a:rPr lang="ru-RU" sz="1200" b="1">
                <a:solidFill>
                  <a:srgbClr val="000000"/>
                </a:solidFill>
                <a:cs typeface="Arial" charset="0"/>
              </a:rPr>
              <a:pPr algn="r"/>
              <a:t>3</a:t>
            </a:fld>
            <a:endParaRPr lang="ru-RU" sz="1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87B30F-6D61-4E6F-813D-AD53D104602D}" type="slidenum">
              <a:rPr lang="ru-RU" sz="1200" b="1">
                <a:solidFill>
                  <a:srgbClr val="000000"/>
                </a:solidFill>
                <a:cs typeface="Arial" charset="0"/>
              </a:rPr>
              <a:pPr algn="r"/>
              <a:t>4</a:t>
            </a:fld>
            <a:endParaRPr lang="ru-RU" sz="1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87B30F-6D61-4E6F-813D-AD53D104602D}" type="slidenum">
              <a:rPr lang="ru-RU" sz="1200" b="1">
                <a:solidFill>
                  <a:srgbClr val="000000"/>
                </a:solidFill>
                <a:cs typeface="Arial" charset="0"/>
              </a:rPr>
              <a:pPr algn="r"/>
              <a:t>5</a:t>
            </a:fld>
            <a:endParaRPr lang="ru-RU" sz="1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87B30F-6D61-4E6F-813D-AD53D104602D}" type="slidenum">
              <a:rPr lang="ru-RU" sz="1200" b="1">
                <a:solidFill>
                  <a:srgbClr val="000000"/>
                </a:solidFill>
                <a:cs typeface="Arial" charset="0"/>
              </a:rPr>
              <a:pPr algn="r"/>
              <a:t>6</a:t>
            </a:fld>
            <a:endParaRPr lang="ru-RU" sz="1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87B30F-6D61-4E6F-813D-AD53D104602D}" type="slidenum">
              <a:rPr lang="ru-RU" sz="1200" b="1">
                <a:solidFill>
                  <a:srgbClr val="000000"/>
                </a:solidFill>
                <a:cs typeface="Arial" charset="0"/>
              </a:rPr>
              <a:pPr algn="r"/>
              <a:t>7</a:t>
            </a:fld>
            <a:endParaRPr lang="ru-RU" sz="1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87B30F-6D61-4E6F-813D-AD53D104602D}" type="slidenum">
              <a:rPr lang="ru-RU" sz="1200" b="1">
                <a:solidFill>
                  <a:srgbClr val="000000"/>
                </a:solidFill>
                <a:cs typeface="Arial" charset="0"/>
              </a:rPr>
              <a:pPr algn="r"/>
              <a:t>8</a:t>
            </a:fld>
            <a:endParaRPr lang="ru-RU" sz="1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87B30F-6D61-4E6F-813D-AD53D104602D}" type="slidenum">
              <a:rPr lang="ru-RU" sz="1200" b="1">
                <a:solidFill>
                  <a:srgbClr val="000000"/>
                </a:solidFill>
                <a:cs typeface="Arial" charset="0"/>
              </a:rPr>
              <a:pPr algn="r"/>
              <a:t>9</a:t>
            </a:fld>
            <a:endParaRPr lang="ru-RU" sz="1200" b="1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600002-16E7-4FCA-B859-AD1EE8394637}" type="datetime1">
              <a:rPr lang="ru-RU" smtClean="0"/>
              <a:t>29.09.2011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8494B00-72BF-46A3-B9BB-233BA1B9BC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B1DE3EC-C8D8-43DB-A8F2-C80847E7C2E9}" type="datetime1">
              <a:rPr lang="ru-RU" smtClean="0"/>
              <a:t>29.09.2011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41D1B59-9FEB-49DB-A4E9-67BB4BFB41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9386F42-4B1F-4293-BDC7-4506ECC0FEBB}" type="datetime1">
              <a:rPr lang="ru-RU" smtClean="0"/>
              <a:t>29.09.2011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A9906D6-9886-4839-A0FF-91856C7EB5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607761-350E-4173-99F1-C9AC287B35AA}" type="datetime1">
              <a:rPr lang="ru-RU" smtClean="0"/>
              <a:t>29.09.2011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AC96B0A-D6B8-422D-B1DB-D29C7CDAC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A9A6CF0-6997-4829-A5A8-F30B956D2E55}" type="datetime1">
              <a:rPr lang="ru-RU" smtClean="0"/>
              <a:t>29.09.2011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BAB477A-9E0E-4948-883C-35DD4B1B9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ED08C68-666E-456D-A573-C2CD26630F2A}" type="datetime1">
              <a:rPr lang="ru-RU" smtClean="0"/>
              <a:t>29.09.2011</a:t>
            </a:fld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3AB1C26-D046-4818-A206-CB091C807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42C3E63-D696-4B3B-ABFE-A0C3011421DE}" type="datetime1">
              <a:rPr lang="ru-RU" smtClean="0"/>
              <a:t>29.09.2011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A6BD2D-0C63-43E0-A345-009CE4DD6A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2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2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A96968C-6ABD-4AF5-B0DB-B70A6155F244}" type="datetime1">
              <a:rPr lang="ru-RU" smtClean="0"/>
              <a:t>29.09.2011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61AA38E-26B8-4B45-8C42-7556833F85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FBD21E8-0269-4FA4-A3E5-C902F135A6BB}" type="datetime1">
              <a:rPr lang="ru-RU" smtClean="0"/>
              <a:t>29.09.2011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C3D19D8-EABF-4A48-94D7-91F28E9589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53FEE13-F5FD-4D44-B17D-DEA68FC23BD6}" type="datetime1">
              <a:rPr lang="ru-RU" smtClean="0"/>
              <a:t>29.09.2011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52C5140-70F5-4F84-A643-12B4366896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0125967-05D3-46B5-AD3C-4F5E3D02DD2F}" type="datetime1">
              <a:rPr lang="ru-RU" smtClean="0"/>
              <a:t>29.09.2011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1B33EF3-4970-4E35-892C-13899A445D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solidFill>
            <a:srgbClr val="FFCF8C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rgbClr val="392613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400" b="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B933EB-B295-4AF8-B243-0105F3EA6D7B}" type="datetime1">
              <a:rPr lang="ru-RU" smtClean="0"/>
              <a:t>29.09.2011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400" b="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CF1811D-A369-402F-8B63-9B4BC342D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pull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392613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q"/>
        <a:defRPr sz="3200">
          <a:solidFill>
            <a:srgbClr val="392613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800">
          <a:solidFill>
            <a:srgbClr val="392613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400">
          <a:solidFill>
            <a:srgbClr val="392613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92613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392613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1691680" y="2372687"/>
            <a:ext cx="58579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Новое в регулировании распределительного сетевого комплекса.</a:t>
            </a:r>
          </a:p>
          <a:p>
            <a:pPr algn="ctr" eaLnBrk="0" hangingPunct="0"/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RAB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-«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перезагрузка»</a:t>
            </a:r>
          </a:p>
        </p:txBody>
      </p:sp>
      <p:sp>
        <p:nvSpPr>
          <p:cNvPr id="16386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652120" y="4798893"/>
            <a:ext cx="29289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eaLnBrk="0" hangingPunct="0"/>
            <a:r>
              <a:rPr lang="ru-RU" dirty="0" err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Милютин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Д.В.</a:t>
            </a:r>
          </a:p>
          <a:p>
            <a:pPr algn="r" eaLnBrk="0" hangingPunct="0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ФСТ России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143240" y="6110607"/>
            <a:ext cx="2928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Сочи</a:t>
            </a:r>
          </a:p>
          <a:p>
            <a:pPr algn="ctr" eaLnBrk="0" hangingPunct="0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Сентябрь 2011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1B59-9FEB-49DB-A4E9-67BB4BFB419D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806450" y="303213"/>
            <a:ext cx="822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RAB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«перезагрузка»</a:t>
            </a:r>
          </a:p>
        </p:txBody>
      </p:sp>
      <p:grpSp>
        <p:nvGrpSpPr>
          <p:cNvPr id="14338" name="Группа 19"/>
          <p:cNvGrpSpPr>
            <a:grpSpLocks/>
          </p:cNvGrpSpPr>
          <p:nvPr/>
        </p:nvGrpSpPr>
        <p:grpSpPr bwMode="auto">
          <a:xfrm>
            <a:off x="250825" y="836613"/>
            <a:ext cx="5689600" cy="1296987"/>
            <a:chOff x="251520" y="1052736"/>
            <a:chExt cx="5854460" cy="1296144"/>
          </a:xfrm>
        </p:grpSpPr>
        <p:grpSp>
          <p:nvGrpSpPr>
            <p:cNvPr id="14359" name="Группа 13"/>
            <p:cNvGrpSpPr>
              <a:grpSpLocks/>
            </p:cNvGrpSpPr>
            <p:nvPr/>
          </p:nvGrpSpPr>
          <p:grpSpPr bwMode="auto">
            <a:xfrm>
              <a:off x="251520" y="1052736"/>
              <a:ext cx="1145318" cy="1296144"/>
              <a:chOff x="0" y="4826"/>
              <a:chExt cx="850727" cy="1069730"/>
            </a:xfrm>
          </p:grpSpPr>
          <p:sp>
            <p:nvSpPr>
              <p:cNvPr id="15" name="Нашивка 14"/>
              <p:cNvSpPr/>
              <p:nvPr/>
            </p:nvSpPr>
            <p:spPr>
              <a:xfrm rot="5400000">
                <a:off x="-160549" y="165375"/>
                <a:ext cx="1069730" cy="748632"/>
              </a:xfrm>
              <a:prstGeom prst="chevro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Нашивка 4"/>
              <p:cNvSpPr/>
              <p:nvPr/>
            </p:nvSpPr>
            <p:spPr>
              <a:xfrm>
                <a:off x="0" y="379297"/>
                <a:ext cx="850553" cy="3207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" tIns="7620" rIns="7620" bIns="7620" spcCol="1270" anchor="ctr"/>
              <a:lstStyle/>
              <a:p>
                <a:pPr algn="ctr" defTabSz="5334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&gt;</a:t>
                </a:r>
                <a:r>
                  <a:rPr lang="ru-RU" sz="12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01.01.2012</a:t>
                </a:r>
              </a:p>
            </p:txBody>
          </p:sp>
        </p:grpSp>
        <p:sp>
          <p:nvSpPr>
            <p:cNvPr id="18" name="Прямоугольник с двумя скругленными соседними углами 17"/>
            <p:cNvSpPr/>
            <p:nvPr/>
          </p:nvSpPr>
          <p:spPr bwMode="auto">
            <a:xfrm rot="5400000">
              <a:off x="3339020" y="-922577"/>
              <a:ext cx="791647" cy="4742273"/>
            </a:xfrm>
            <a:prstGeom prst="round2SameRect">
              <a:avLst/>
            </a:prstGeom>
            <a:solidFill>
              <a:schemeClr val="accent6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vert="vert270"/>
            <a:lstStyle/>
            <a:p>
              <a:pPr marL="0" lvl="1" defTabSz="84455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Установление регулирующими органами единых (котловых) тарифов </a:t>
              </a:r>
              <a:r>
                <a:rPr lang="ru-RU" sz="16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на уровне </a:t>
              </a:r>
              <a:r>
                <a:rPr lang="ru-RU" sz="1600" b="1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≤ 2011 г.</a:t>
              </a:r>
              <a:endPara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4339" name="Группа 13"/>
          <p:cNvGrpSpPr>
            <a:grpSpLocks/>
          </p:cNvGrpSpPr>
          <p:nvPr/>
        </p:nvGrpSpPr>
        <p:grpSpPr bwMode="auto">
          <a:xfrm>
            <a:off x="250825" y="1916111"/>
            <a:ext cx="1008063" cy="1655764"/>
            <a:chOff x="0" y="4825"/>
            <a:chExt cx="748812" cy="1024545"/>
          </a:xfrm>
        </p:grpSpPr>
        <p:sp>
          <p:nvSpPr>
            <p:cNvPr id="26" name="Нашивка 25"/>
            <p:cNvSpPr/>
            <p:nvPr/>
          </p:nvSpPr>
          <p:spPr>
            <a:xfrm rot="5400000">
              <a:off x="-137867" y="142692"/>
              <a:ext cx="1024545" cy="748812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Нашивка 4"/>
            <p:cNvSpPr/>
            <p:nvPr/>
          </p:nvSpPr>
          <p:spPr>
            <a:xfrm>
              <a:off x="0" y="379084"/>
              <a:ext cx="748812" cy="3212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7620" tIns="7620" rIns="7620" bIns="7620" spcCol="1270" anchor="ctr"/>
            <a:lstStyle/>
            <a:p>
              <a:pPr algn="ctr" defTabSz="533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2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&gt;</a:t>
              </a:r>
              <a:r>
                <a:rPr lang="ru-RU" sz="12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01.03.2012</a:t>
              </a:r>
            </a:p>
          </p:txBody>
        </p:sp>
      </p:grpSp>
      <p:sp>
        <p:nvSpPr>
          <p:cNvPr id="24" name="Прямоугольник с двумя скругленными соседними углами 23"/>
          <p:cNvSpPr/>
          <p:nvPr/>
        </p:nvSpPr>
        <p:spPr bwMode="auto">
          <a:xfrm rot="5400000">
            <a:off x="3022328" y="166676"/>
            <a:ext cx="1227135" cy="4608512"/>
          </a:xfrm>
          <a:prstGeom prst="round2Same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vert="vert270" lIns="36000" rIns="36000"/>
          <a:lstStyle/>
          <a:p>
            <a:pPr marL="0" lvl="1" defTabSz="8445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Корректировка долгосрочных инвестиционных программ с учетом оптимизации по стоимости, структуре источников финансирования, а также соответствия с программой перспективного развития субъекта РФ</a:t>
            </a:r>
          </a:p>
          <a:p>
            <a:pPr marL="171450" lvl="1" indent="-171450" defTabSz="844550">
              <a:lnSpc>
                <a:spcPct val="90000"/>
              </a:lnSpc>
              <a:spcAft>
                <a:spcPct val="15000"/>
              </a:spcAft>
              <a:defRPr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grpSp>
        <p:nvGrpSpPr>
          <p:cNvPr id="14341" name="Группа 27"/>
          <p:cNvGrpSpPr>
            <a:grpSpLocks/>
          </p:cNvGrpSpPr>
          <p:nvPr/>
        </p:nvGrpSpPr>
        <p:grpSpPr bwMode="auto">
          <a:xfrm>
            <a:off x="287338" y="3214686"/>
            <a:ext cx="5653087" cy="1785951"/>
            <a:chOff x="251520" y="838299"/>
            <a:chExt cx="5816399" cy="1786980"/>
          </a:xfrm>
        </p:grpSpPr>
        <p:grpSp>
          <p:nvGrpSpPr>
            <p:cNvPr id="14353" name="Группа 13"/>
            <p:cNvGrpSpPr>
              <a:grpSpLocks/>
            </p:cNvGrpSpPr>
            <p:nvPr/>
          </p:nvGrpSpPr>
          <p:grpSpPr bwMode="auto">
            <a:xfrm>
              <a:off x="251520" y="838299"/>
              <a:ext cx="1007784" cy="1786980"/>
              <a:chOff x="0" y="-172153"/>
              <a:chExt cx="748568" cy="1474825"/>
            </a:xfrm>
          </p:grpSpPr>
          <p:sp>
            <p:nvSpPr>
              <p:cNvPr id="33" name="Нашивка 32"/>
              <p:cNvSpPr/>
              <p:nvPr/>
            </p:nvSpPr>
            <p:spPr>
              <a:xfrm rot="5400000">
                <a:off x="-363129" y="190976"/>
                <a:ext cx="1474825" cy="748567"/>
              </a:xfrm>
              <a:prstGeom prst="chevro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4" name="Нашивка 4"/>
              <p:cNvSpPr/>
              <p:nvPr/>
            </p:nvSpPr>
            <p:spPr>
              <a:xfrm>
                <a:off x="0" y="379755"/>
                <a:ext cx="748568" cy="31987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" tIns="7620" rIns="7620" bIns="7620" spcCol="1270" anchor="ctr"/>
              <a:lstStyle/>
              <a:p>
                <a:pPr algn="ctr" defTabSz="5334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&gt;</a:t>
                </a:r>
                <a:r>
                  <a:rPr lang="ru-RU" sz="12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01.04.2012</a:t>
                </a:r>
              </a:p>
            </p:txBody>
          </p:sp>
        </p:grpSp>
        <p:sp>
          <p:nvSpPr>
            <p:cNvPr id="31" name="Прямоугольник с двумя скругленными соседними углами 30"/>
            <p:cNvSpPr/>
            <p:nvPr/>
          </p:nvSpPr>
          <p:spPr bwMode="auto">
            <a:xfrm rot="5400000">
              <a:off x="3111595" y="-875773"/>
              <a:ext cx="1170772" cy="4741876"/>
            </a:xfrm>
            <a:prstGeom prst="round2SameRect">
              <a:avLst/>
            </a:prstGeom>
            <a:solidFill>
              <a:schemeClr val="accent6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vert="vert270" lIns="36000" tIns="36000" rIns="36000" bIns="36000">
              <a:spAutoFit/>
            </a:bodyPr>
            <a:lstStyle/>
            <a:p>
              <a:pPr marL="0" lvl="1" defTabSz="84455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Регулирующими органами корректируются долгосрочные параметры регулирования и согласовываются с ФСТ </a:t>
              </a:r>
              <a:r>
                <a:rPr lang="ru-RU" sz="1600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России*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ru-RU" sz="1600" b="1" dirty="0" smtClean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Times New Roman" pitchFamily="18" charset="0"/>
                  <a:cs typeface="Times New Roman" pitchFamily="18" charset="0"/>
                </a:rPr>
                <a:t>Рост среднего котлового тарифа ≤ 11%</a:t>
              </a:r>
            </a:p>
          </p:txBody>
        </p:sp>
      </p:grpSp>
      <p:grpSp>
        <p:nvGrpSpPr>
          <p:cNvPr id="14342" name="Группа 34"/>
          <p:cNvGrpSpPr>
            <a:grpSpLocks/>
          </p:cNvGrpSpPr>
          <p:nvPr/>
        </p:nvGrpSpPr>
        <p:grpSpPr bwMode="auto">
          <a:xfrm>
            <a:off x="287337" y="4643446"/>
            <a:ext cx="5653088" cy="1296989"/>
            <a:chOff x="251519" y="1187595"/>
            <a:chExt cx="5816400" cy="1296145"/>
          </a:xfrm>
        </p:grpSpPr>
        <p:grpSp>
          <p:nvGrpSpPr>
            <p:cNvPr id="14349" name="Группа 13"/>
            <p:cNvGrpSpPr>
              <a:grpSpLocks/>
            </p:cNvGrpSpPr>
            <p:nvPr/>
          </p:nvGrpSpPr>
          <p:grpSpPr bwMode="auto">
            <a:xfrm>
              <a:off x="251519" y="1187596"/>
              <a:ext cx="1007784" cy="1296144"/>
              <a:chOff x="-1" y="116128"/>
              <a:chExt cx="748568" cy="1069730"/>
            </a:xfrm>
          </p:grpSpPr>
          <p:sp>
            <p:nvSpPr>
              <p:cNvPr id="40" name="Нашивка 39"/>
              <p:cNvSpPr/>
              <p:nvPr/>
            </p:nvSpPr>
            <p:spPr>
              <a:xfrm rot="5400000">
                <a:off x="-160582" y="276709"/>
                <a:ext cx="1069730" cy="748567"/>
              </a:xfrm>
              <a:prstGeom prst="chevro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Нашивка 4"/>
              <p:cNvSpPr/>
              <p:nvPr/>
            </p:nvSpPr>
            <p:spPr>
              <a:xfrm>
                <a:off x="0" y="502387"/>
                <a:ext cx="748567" cy="3207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lIns="7620" tIns="7620" rIns="7620" bIns="7620" spcCol="1270" anchor="ctr"/>
              <a:lstStyle/>
              <a:p>
                <a:pPr algn="ctr" defTabSz="5334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12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01.07.2012</a:t>
                </a:r>
              </a:p>
            </p:txBody>
          </p:sp>
        </p:grpSp>
        <p:sp>
          <p:nvSpPr>
            <p:cNvPr id="38" name="Прямоугольник с двумя скругленными соседними углами 37"/>
            <p:cNvSpPr/>
            <p:nvPr/>
          </p:nvSpPr>
          <p:spPr bwMode="auto">
            <a:xfrm rot="5400000">
              <a:off x="3305357" y="-783319"/>
              <a:ext cx="791648" cy="4733476"/>
            </a:xfrm>
            <a:prstGeom prst="round2SameRect">
              <a:avLst/>
            </a:prstGeom>
            <a:solidFill>
              <a:schemeClr val="accent6">
                <a:lumMod val="40000"/>
                <a:lumOff val="60000"/>
                <a:alpha val="90000"/>
              </a:schemeClr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vert="vert270" lIns="36000" tIns="36000" rIns="36000" bIns="36000" anchor="ctr" anchorCtr="0"/>
            <a:lstStyle/>
            <a:p>
              <a:pPr marL="0" lvl="1" defTabSz="844550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ru-RU" sz="16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Вступление </a:t>
              </a:r>
              <a:r>
                <a:rPr lang="ru-RU" sz="16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в силу </a:t>
              </a:r>
              <a:r>
                <a:rPr lang="ru-RU" sz="1600" dirty="0" smtClean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новых тарифных решений</a:t>
              </a:r>
              <a:endParaRPr lang="ru-RU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343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9" name="Прямоугольник 38"/>
          <p:cNvSpPr/>
          <p:nvPr/>
        </p:nvSpPr>
        <p:spPr bwMode="auto">
          <a:xfrm>
            <a:off x="1322395" y="5572140"/>
            <a:ext cx="7535885" cy="7207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Для реализации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подготовлен проект постановления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Правительства Российской Федерации</a:t>
            </a:r>
          </a:p>
          <a:p>
            <a:pPr>
              <a:defRPr/>
            </a:pPr>
            <a:endParaRPr lang="ru-RU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 bwMode="auto">
          <a:xfrm>
            <a:off x="6443663" y="1412875"/>
            <a:ext cx="2414617" cy="2124075"/>
          </a:xfrm>
          <a:prstGeom prst="roundRect">
            <a:avLst/>
          </a:prstGeom>
          <a:solidFill>
            <a:schemeClr val="accent6">
              <a:lumMod val="40000"/>
              <a:lumOff val="60000"/>
              <a:alpha val="9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 lIns="36000" tIns="36000" rIns="36000" bIns="36000">
            <a:spAutoFit/>
          </a:bodyPr>
          <a:lstStyle/>
          <a:p>
            <a:pPr marL="0" lvl="1" algn="ctr" defTabSz="844550">
              <a:lnSpc>
                <a:spcPct val="90000"/>
              </a:lnSpc>
              <a:spcAft>
                <a:spcPct val="15000"/>
              </a:spcAft>
              <a:buClr>
                <a:srgbClr val="800000"/>
              </a:buClr>
              <a:defRPr/>
            </a:pP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Отсутствие</a:t>
            </a:r>
          </a:p>
          <a:p>
            <a:pPr marL="0" lvl="1" indent="182563" algn="just" defTabSz="844550">
              <a:lnSpc>
                <a:spcPct val="90000"/>
              </a:lnSpc>
              <a:spcAft>
                <a:spcPct val="15000"/>
              </a:spcAft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инвестпрограммы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до 2017 г.</a:t>
            </a:r>
          </a:p>
          <a:p>
            <a:pPr marL="0" lvl="1" indent="182563" algn="just" defTabSz="844550">
              <a:lnSpc>
                <a:spcPct val="90000"/>
              </a:lnSpc>
              <a:spcAft>
                <a:spcPct val="15000"/>
              </a:spcAft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согласования ФСТ России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долгосрочных параметров регулирования</a:t>
            </a:r>
          </a:p>
        </p:txBody>
      </p:sp>
      <p:sp>
        <p:nvSpPr>
          <p:cNvPr id="47" name="Скругленный прямоугольник 46"/>
          <p:cNvSpPr/>
          <p:nvPr/>
        </p:nvSpPr>
        <p:spPr bwMode="auto">
          <a:xfrm>
            <a:off x="6500826" y="4083050"/>
            <a:ext cx="2357454" cy="12065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90000"/>
            </a:schemeClr>
          </a:solidFill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>
            <a:spAutoFit/>
          </a:bodyPr>
          <a:lstStyle/>
          <a:p>
            <a:pPr marL="0" lvl="1" algn="ctr" defTabSz="844550">
              <a:lnSpc>
                <a:spcPct val="90000"/>
              </a:lnSpc>
              <a:spcAft>
                <a:spcPct val="15000"/>
              </a:spcAft>
              <a:buClr>
                <a:srgbClr val="800000"/>
              </a:buClr>
              <a:defRPr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Регулирование методом долгосрочной индексации НВВ</a:t>
            </a:r>
          </a:p>
        </p:txBody>
      </p:sp>
      <p:sp>
        <p:nvSpPr>
          <p:cNvPr id="48" name="Стрелка вниз 47"/>
          <p:cNvSpPr/>
          <p:nvPr/>
        </p:nvSpPr>
        <p:spPr bwMode="auto">
          <a:xfrm>
            <a:off x="7451725" y="3573463"/>
            <a:ext cx="433388" cy="503237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sp>
        <p:nvSpPr>
          <p:cNvPr id="49" name="Правая фигурная скобка 48"/>
          <p:cNvSpPr/>
          <p:nvPr/>
        </p:nvSpPr>
        <p:spPr bwMode="auto">
          <a:xfrm>
            <a:off x="6011863" y="2060575"/>
            <a:ext cx="360362" cy="1944688"/>
          </a:xfrm>
          <a:prstGeom prst="rightBrace">
            <a:avLst/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  <a:defRPr/>
            </a:pPr>
            <a:endParaRPr lang="ru-RU" sz="2800">
              <a:solidFill>
                <a:srgbClr val="392613"/>
              </a:solidFill>
              <a:latin typeface="Times New Roman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 bwMode="auto">
          <a:xfrm>
            <a:off x="357158" y="6357958"/>
            <a:ext cx="7929618" cy="71438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57158" y="6357958"/>
            <a:ext cx="5857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* Если тарифы утверждены на основе ДПР, отличных от согласованных ФСТ России, такие тарифы отменяются, утверждаются заново и действуют с начала периода регулирования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Номер слайда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1B59-9FEB-49DB-A4E9-67BB4BFB419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 bwMode="auto">
          <a:xfrm>
            <a:off x="755576" y="1268760"/>
            <a:ext cx="4680520" cy="1584176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20000"/>
              </a:spcBef>
              <a:buClr>
                <a:srgbClr val="800000"/>
              </a:buClr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Субъекты Российской Федерации, </a:t>
            </a:r>
            <a:r>
              <a:rPr lang="ru-RU" sz="2000" b="1" dirty="0" smtClean="0">
                <a:latin typeface="Times New Roman" pitchFamily="18" charset="0"/>
              </a:rPr>
              <a:t>установившие ЕКТ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на 2011 </a:t>
            </a:r>
            <a:r>
              <a:rPr lang="ru-RU" sz="2000" b="1" dirty="0" smtClean="0">
                <a:latin typeface="Times New Roman" pitchFamily="18" charset="0"/>
              </a:rPr>
              <a:t>г.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1115616" y="293747"/>
            <a:ext cx="79204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Предельные уровни тарифов на услуги по передаче электрической энергии на 2012 г.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 bwMode="auto">
          <a:xfrm rot="5400000">
            <a:off x="3779912" y="2780928"/>
            <a:ext cx="792088" cy="936104"/>
          </a:xfrm>
          <a:prstGeom prst="stripedRightArrow">
            <a:avLst/>
          </a:prstGeom>
          <a:solidFill>
            <a:srgbClr val="FFCCCC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971600" y="2204864"/>
            <a:ext cx="1872208" cy="576064"/>
          </a:xfrm>
          <a:prstGeom prst="roundRect">
            <a:avLst/>
          </a:prstGeom>
          <a:solidFill>
            <a:srgbClr val="CCFF99"/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≥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Lim MIN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3203848" y="2204864"/>
            <a:ext cx="2016224" cy="576064"/>
          </a:xfrm>
          <a:prstGeom prst="roundRect">
            <a:avLst/>
          </a:prstGeom>
          <a:solidFill>
            <a:srgbClr val="FFCCCC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  <a:buClr>
                <a:srgbClr val="800000"/>
              </a:buClr>
            </a:pPr>
            <a:r>
              <a:rPr lang="en-US" sz="1600" b="1" dirty="0" smtClean="0">
                <a:latin typeface="Times New Roman" pitchFamily="18" charset="0"/>
              </a:rPr>
              <a:t>&lt; Lim MIN</a:t>
            </a:r>
            <a:endParaRPr lang="ru-RU" sz="1600" b="1" dirty="0" smtClean="0">
              <a:latin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539552" y="3717032"/>
            <a:ext cx="8064896" cy="936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indent="1166813">
              <a:spcBef>
                <a:spcPct val="20000"/>
              </a:spcBef>
              <a:buClr>
                <a:srgbClr val="800000"/>
              </a:buClr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rPr>
              <a:t>Lim MIN</a:t>
            </a:r>
            <a:r>
              <a:rPr kumimoji="0" lang="en-US" b="1" i="0" u="none" strike="noStrike" cap="none" normalizeH="0" baseline="-25000" dirty="0" smtClean="0">
                <a:ln>
                  <a:noFill/>
                </a:ln>
                <a:effectLst/>
                <a:latin typeface="Times New Roman" pitchFamily="18" charset="0"/>
              </a:rPr>
              <a:t>2012</a:t>
            </a:r>
            <a:r>
              <a:rPr kumimoji="0" lang="en-US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=</a:t>
            </a:r>
            <a:endParaRPr kumimoji="0" lang="ru-RU" b="1" i="0" u="none" strike="noStrike" cap="none" normalizeH="0" baseline="-2500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 bwMode="auto">
          <a:xfrm>
            <a:off x="539552" y="4734039"/>
            <a:ext cx="8064896" cy="783193"/>
          </a:xfrm>
          <a:prstGeom prst="roundRect">
            <a:avLst/>
          </a:prstGeom>
          <a:solidFill>
            <a:srgbClr val="FFCCCC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tabLst/>
            </a:pPr>
            <a:r>
              <a:rPr lang="ru-RU" sz="2000" b="1" dirty="0" smtClean="0">
                <a:latin typeface="Times New Roman" pitchFamily="18" charset="0"/>
              </a:rPr>
              <a:t>По 49 субъектам Российской Федерации тарифные решения не соответствуют отчетным шаблонам, направленным в ФСТ России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539552" y="5602039"/>
            <a:ext cx="8064896" cy="85129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rgbClr val="800000"/>
              </a:buClr>
            </a:pPr>
            <a:r>
              <a:rPr lang="en-US" sz="2000" b="1" dirty="0" smtClean="0">
                <a:latin typeface="Times New Roman" pitchFamily="18" charset="0"/>
              </a:rPr>
              <a:t>Lim MIN</a:t>
            </a:r>
            <a:r>
              <a:rPr lang="en-US" sz="2000" b="1" baseline="-25000" dirty="0" smtClean="0">
                <a:latin typeface="Times New Roman" pitchFamily="18" charset="0"/>
              </a:rPr>
              <a:t>2012</a:t>
            </a:r>
            <a:r>
              <a:rPr lang="ru-RU" sz="2000" b="1" dirty="0" smtClean="0">
                <a:latin typeface="Times New Roman" pitchFamily="18" charset="0"/>
              </a:rPr>
              <a:t> – с 01.01.2012 на весь год</a:t>
            </a:r>
          </a:p>
          <a:p>
            <a:pPr>
              <a:spcBef>
                <a:spcPct val="20000"/>
              </a:spcBef>
              <a:buClr>
                <a:srgbClr val="800000"/>
              </a:buClr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Возможно: </a:t>
            </a:r>
            <a:r>
              <a:rPr lang="en-US" sz="2000" b="1" dirty="0" smtClean="0">
                <a:latin typeface="Times New Roman" pitchFamily="18" charset="0"/>
              </a:rPr>
              <a:t>Lim MAX</a:t>
            </a:r>
            <a:r>
              <a:rPr lang="en-US" sz="2000" b="1" baseline="-25000" dirty="0" smtClean="0">
                <a:latin typeface="Times New Roman" pitchFamily="18" charset="0"/>
              </a:rPr>
              <a:t>2012</a:t>
            </a:r>
            <a:r>
              <a:rPr lang="ru-RU" sz="2000" b="1" dirty="0" smtClean="0">
                <a:latin typeface="Times New Roman" pitchFamily="18" charset="0"/>
              </a:rPr>
              <a:t> – с 01.07.2012 (+11%)</a:t>
            </a:r>
            <a:endParaRPr kumimoji="0" lang="ru-RU" sz="2000" b="1" i="0" u="none" strike="noStrike" cap="none" normalizeH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5868144" y="1807044"/>
            <a:ext cx="2232248" cy="9738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20000"/>
              </a:spcBef>
              <a:buClr>
                <a:srgbClr val="800000"/>
              </a:buClr>
            </a:pPr>
            <a:r>
              <a:rPr lang="en-US" sz="1600" b="1" dirty="0" smtClean="0">
                <a:latin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</a:rPr>
              <a:t>Lim MIN</a:t>
            </a:r>
            <a:r>
              <a:rPr lang="en-US" sz="1600" baseline="-25000" dirty="0" smtClean="0">
                <a:latin typeface="Times New Roman" pitchFamily="18" charset="0"/>
              </a:rPr>
              <a:t>2012</a:t>
            </a:r>
            <a:r>
              <a:rPr lang="ru-RU" sz="1600" dirty="0" smtClean="0">
                <a:latin typeface="Times New Roman" pitchFamily="18" charset="0"/>
              </a:rPr>
              <a:t> не установлены</a:t>
            </a:r>
          </a:p>
          <a:p>
            <a:pPr algn="ctr">
              <a:spcBef>
                <a:spcPct val="20000"/>
              </a:spcBef>
              <a:buClr>
                <a:srgbClr val="800000"/>
              </a:buClr>
            </a:pPr>
            <a:r>
              <a:rPr lang="ru-RU" sz="1600" b="1" dirty="0" smtClean="0">
                <a:latin typeface="Times New Roman" pitchFamily="18" charset="0"/>
              </a:rPr>
              <a:t>13 субъектов</a:t>
            </a:r>
          </a:p>
        </p:txBody>
      </p:sp>
      <p:sp>
        <p:nvSpPr>
          <p:cNvPr id="18" name="Штриховая стрелка вправо 17"/>
          <p:cNvSpPr/>
          <p:nvPr/>
        </p:nvSpPr>
        <p:spPr bwMode="auto">
          <a:xfrm rot="5400000">
            <a:off x="1475656" y="2780928"/>
            <a:ext cx="792088" cy="936104"/>
          </a:xfrm>
          <a:prstGeom prst="stripedRightArrow">
            <a:avLst/>
          </a:prstGeom>
          <a:solidFill>
            <a:srgbClr val="CCFF99"/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indent="-342900" algn="ctr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1600" b="1" smtClean="0">
              <a:latin typeface="Times New Roman" pitchFamily="18" charset="0"/>
            </a:endParaRPr>
          </a:p>
        </p:txBody>
      </p:sp>
      <p:sp>
        <p:nvSpPr>
          <p:cNvPr id="20" name="Штриховая стрелка вправо 19"/>
          <p:cNvSpPr/>
          <p:nvPr/>
        </p:nvSpPr>
        <p:spPr bwMode="auto">
          <a:xfrm rot="5400000">
            <a:off x="6588224" y="2780928"/>
            <a:ext cx="792088" cy="936104"/>
          </a:xfrm>
          <a:prstGeom prst="stripedRightArrow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54837" y="3790781"/>
            <a:ext cx="479881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</a:rPr>
              <a:t>средний Т </a:t>
            </a:r>
            <a:r>
              <a:rPr lang="ru-RU" b="1" dirty="0" err="1" smtClean="0">
                <a:latin typeface="Times New Roman" pitchFamily="18" charset="0"/>
              </a:rPr>
              <a:t>утв</a:t>
            </a:r>
            <a:r>
              <a:rPr lang="ru-RU" b="1" dirty="0" smtClean="0">
                <a:latin typeface="Times New Roman" pitchFamily="18" charset="0"/>
              </a:rPr>
              <a:t> </a:t>
            </a:r>
            <a:r>
              <a:rPr lang="ru-RU" b="1" baseline="-25000" dirty="0" smtClean="0">
                <a:latin typeface="Times New Roman" pitchFamily="18" charset="0"/>
              </a:rPr>
              <a:t>2011</a:t>
            </a:r>
            <a:r>
              <a:rPr lang="ru-RU" b="1" dirty="0" smtClean="0">
                <a:latin typeface="Times New Roman" pitchFamily="18" charset="0"/>
              </a:rPr>
              <a:t> (прочие + население</a:t>
            </a:r>
            <a:r>
              <a:rPr lang="ru-RU" b="1" dirty="0" smtClean="0">
                <a:latin typeface="Times New Roman" pitchFamily="18" charset="0"/>
              </a:rPr>
              <a:t>)</a:t>
            </a:r>
          </a:p>
          <a:p>
            <a:pPr algn="ctr"/>
            <a:r>
              <a:rPr lang="ru-RU" sz="1600" dirty="0" smtClean="0">
                <a:latin typeface="Times New Roman" pitchFamily="18" charset="0"/>
              </a:rPr>
              <a:t>или</a:t>
            </a:r>
            <a:endParaRPr lang="ru-RU" sz="1600" dirty="0" smtClean="0">
              <a:latin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</a:rPr>
              <a:t>дифференцированный (прочие и население)</a:t>
            </a:r>
            <a:endParaRPr lang="ru-RU" dirty="0"/>
          </a:p>
        </p:txBody>
      </p:sp>
      <p:cxnSp>
        <p:nvCxnSpPr>
          <p:cNvPr id="23" name="Прямая соединительная линия 22"/>
          <p:cNvCxnSpPr/>
          <p:nvPr/>
        </p:nvCxnSpPr>
        <p:spPr bwMode="auto">
          <a:xfrm>
            <a:off x="3275856" y="3861048"/>
            <a:ext cx="0" cy="72008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1B59-9FEB-49DB-A4E9-67BB4BFB419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1115616" y="293747"/>
            <a:ext cx="79204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факторы роста НВВ при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-регулировании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6" y="1291952"/>
          <a:ext cx="8208909" cy="436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6"/>
                <a:gridCol w="792088"/>
                <a:gridCol w="936104"/>
                <a:gridCol w="864096"/>
                <a:gridCol w="792088"/>
                <a:gridCol w="864096"/>
                <a:gridCol w="720080"/>
                <a:gridCol w="720080"/>
                <a:gridCol w="648071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Показатель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Предложения РРО на 2012 год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Отклонение от 2011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доля фактора в общем отклонении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Прогноз СЭР, рост с 01.07.12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Рост </a:t>
                      </a:r>
                      <a:endParaRPr lang="ru-RU" sz="11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2011 г.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Отклонение от предложений РРО на 2012 год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5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5=4-3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9=7-4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9=7/4</a:t>
                      </a:r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НВВ на содержание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268 667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363 932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95 265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300 907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112,0%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-63 025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-17,3%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ОРЕХ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125 979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132 278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6 299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132 404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0,1%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НПР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60 595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63 625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3 030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63 686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105,1%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0,1%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Инвестиционная составляющая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126 972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189 726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62 755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66%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104 818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82,6%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-84 909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-44,8%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59 483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68 750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9 267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ДК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67 488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120 976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53 488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56%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Сглаживание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-44 879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-21 697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23 182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24%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0,0%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21 697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-100,0%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Справочно</a:t>
                      </a:r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: Инвестиционная составляющая с учетом сглаживания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82 093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168 029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85 936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90%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104 818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127,7%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-63 212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1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-37,6%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1B59-9FEB-49DB-A4E9-67BB4BFB419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1115616" y="293747"/>
            <a:ext cx="792043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Планирование и исполнение инвестиционных программ филиалами ОАО "Холдинг МРСК"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323528" y="980728"/>
            <a:ext cx="8820472" cy="5400600"/>
            <a:chOff x="323528" y="1340768"/>
            <a:chExt cx="8820472" cy="5517232"/>
          </a:xfrm>
        </p:grpSpPr>
        <p:sp>
          <p:nvSpPr>
            <p:cNvPr id="16386" name="Прямоугольник 34"/>
            <p:cNvSpPr>
              <a:spLocks noChangeArrowheads="1"/>
            </p:cNvSpPr>
            <p:nvPr/>
          </p:nvSpPr>
          <p:spPr bwMode="auto">
            <a:xfrm>
              <a:off x="9097963" y="6500813"/>
              <a:ext cx="46037" cy="357187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rgbClr val="800000"/>
                </a:buClr>
                <a:buFontTx/>
                <a:buChar char="•"/>
              </a:pPr>
              <a:endParaRPr lang="ru-RU" sz="2800">
                <a:solidFill>
                  <a:srgbClr val="392613"/>
                </a:solidFill>
                <a:latin typeface="Times New Roman" pitchFamily="18" charset="0"/>
                <a:cs typeface="Arial" charset="0"/>
              </a:endParaRPr>
            </a:p>
          </p:txBody>
        </p:sp>
        <p:graphicFrame>
          <p:nvGraphicFramePr>
            <p:cNvPr id="8" name="Диаграмма 7"/>
            <p:cNvGraphicFramePr/>
            <p:nvPr/>
          </p:nvGraphicFramePr>
          <p:xfrm>
            <a:off x="1259632" y="1411941"/>
            <a:ext cx="7488832" cy="489737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0" name="Диаграмма 9"/>
            <p:cNvGraphicFramePr/>
            <p:nvPr/>
          </p:nvGraphicFramePr>
          <p:xfrm>
            <a:off x="323528" y="1340768"/>
            <a:ext cx="1008112" cy="51845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971600" y="1412776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2,2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23928" y="3326100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1,8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63888" y="3326100"/>
              <a:ext cx="360040" cy="325812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2,1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03848" y="3326100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2,5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59832" y="303806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1,7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771800" y="278092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2,3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11760" y="2636912"/>
              <a:ext cx="360040" cy="318924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00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6,9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123728" y="2132856"/>
              <a:ext cx="360040" cy="318924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00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2,7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79712" y="170080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1,9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11960" y="3356992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2,2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55976" y="3830156"/>
              <a:ext cx="360040" cy="318924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00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3,6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3140968"/>
              <a:ext cx="360040" cy="318924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00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4,9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60032" y="350100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1,9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48064" y="350100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1,1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4088" y="386104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2,3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724128" y="3861048"/>
              <a:ext cx="360040" cy="318924"/>
            </a:xfrm>
            <a:prstGeom prst="rect">
              <a:avLst/>
            </a:prstGeom>
            <a:solidFill>
              <a:srgbClr val="FFCCCC"/>
            </a:solidFill>
            <a:ln w="28575">
              <a:solidFill>
                <a:srgbClr val="FF0000"/>
              </a:solidFill>
            </a:ln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3,5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84168" y="386104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1,7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228184" y="350100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2,7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516216" y="3933056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1,4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876256" y="386104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1,7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20272" y="411818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2,2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236296" y="386104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1,9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24328" y="411818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1,6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812360" y="422108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1,3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172400" y="4149080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1,8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460432" y="4221088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1,9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868144" y="2750036"/>
              <a:ext cx="360040" cy="318924"/>
            </a:xfrm>
            <a:prstGeom prst="rect">
              <a:avLst/>
            </a:prstGeom>
            <a:solidFill>
              <a:srgbClr val="FFCCCC"/>
            </a:solidFill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lang="ru-RU" sz="1600" b="1" dirty="0" smtClean="0">
                  <a:latin typeface="Times New Roman" pitchFamily="18" charset="0"/>
                  <a:cs typeface="Times New Roman" pitchFamily="18" charset="0"/>
                </a:rPr>
                <a:t>2,2</a:t>
              </a:r>
              <a:endParaRPr lang="ru-RU" sz="1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300192" y="2700209"/>
              <a:ext cx="2376264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Рост плана 2011 г. к факту вводов 2010 г.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23528" y="5879013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целом по Холдингу МРСК: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67944" y="6021288"/>
            <a:ext cx="360040" cy="318924"/>
          </a:xfrm>
          <a:prstGeom prst="rect">
            <a:avLst/>
          </a:prstGeom>
          <a:solidFill>
            <a:srgbClr val="FFCCCC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1,3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19872" y="6021288"/>
            <a:ext cx="504056" cy="318924"/>
          </a:xfrm>
          <a:prstGeom prst="rect">
            <a:avLst/>
          </a:prstGeom>
          <a:solidFill>
            <a:srgbClr val="C17179"/>
          </a:solidFill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123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915816" y="6021288"/>
            <a:ext cx="360040" cy="3189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92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411760" y="6021288"/>
            <a:ext cx="360040" cy="3189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0070C0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93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72000" y="5805264"/>
            <a:ext cx="3816424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Необходим пересмотр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инвестпрограмм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Номер слайда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1B59-9FEB-49DB-A4E9-67BB4BFB419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806450" y="365125"/>
            <a:ext cx="8229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Инструменты изменения долгосрочных параметров регулирования</a:t>
            </a:r>
          </a:p>
        </p:txBody>
      </p:sp>
      <p:sp>
        <p:nvSpPr>
          <p:cNvPr id="16386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29" name="Схема 28"/>
          <p:cNvGraphicFramePr/>
          <p:nvPr/>
        </p:nvGraphicFramePr>
        <p:xfrm>
          <a:off x="755576" y="1196752"/>
          <a:ext cx="792088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755576" y="5157192"/>
            <a:ext cx="7848872" cy="1323439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Если плановое увеличение капитала не учитывать, тариф с учетом фактических вводов (при их наличии) превысит прогнозный тариф (без роста капитала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учитывать план –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вводов 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инвестпрограмме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носка 1 (граница и черта) 5"/>
          <p:cNvSpPr/>
          <p:nvPr/>
        </p:nvSpPr>
        <p:spPr bwMode="auto">
          <a:xfrm>
            <a:off x="7020272" y="3212976"/>
            <a:ext cx="1512168" cy="1119143"/>
          </a:xfrm>
          <a:prstGeom prst="accentBorderCallout1">
            <a:avLst>
              <a:gd name="adj1" fmla="val 18750"/>
              <a:gd name="adj2" fmla="val -4352"/>
              <a:gd name="adj3" fmla="val 109751"/>
              <a:gd name="adj4" fmla="val -9721"/>
            </a:avLst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800000"/>
              </a:buClr>
              <a:buSzTx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392613"/>
                </a:solidFill>
                <a:effectLst/>
                <a:latin typeface="Times New Roman" pitchFamily="18" charset="0"/>
              </a:rPr>
              <a:t>Поручение Президента РФ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800000"/>
              </a:buClr>
              <a:buSzTx/>
              <a:tabLst/>
            </a:pP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rgbClr val="392613"/>
                </a:solidFill>
                <a:effectLst/>
                <a:latin typeface="Times New Roman" pitchFamily="18" charset="0"/>
              </a:rPr>
              <a:t>от 02.04.11 № Пр-846:</a:t>
            </a:r>
          </a:p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800000"/>
              </a:buClr>
              <a:buSzTx/>
              <a:tabLst/>
            </a:pP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rgbClr val="392613"/>
                </a:solidFill>
                <a:effectLst/>
                <a:latin typeface="Times New Roman" pitchFamily="18" charset="0"/>
              </a:rPr>
              <a:t>снизить затраты на 10% за 3 года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392613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1B59-9FEB-49DB-A4E9-67BB4BFB419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806450" y="365125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Прочие изменения в регулировании сетей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331640" y="2492896"/>
            <a:ext cx="6624736" cy="147732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Переход с долгосрочной индексации на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buSzPct val="85000"/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т.ч. в течение долгосрочного периода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buSzPct val="85000"/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согласованию с ФСТ России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buSzPct val="85000"/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утвержденных параметров надежности и качества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buSzPct val="85000"/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ОРЕХ</a:t>
            </a:r>
            <a:r>
              <a:rPr lang="en-US" baseline="-25000" dirty="0" smtClean="0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OPEX</a:t>
            </a:r>
            <a:r>
              <a:rPr lang="ru-RU" baseline="-25000" dirty="0" smtClean="0">
                <a:latin typeface="Times New Roman" pitchFamily="18" charset="0"/>
                <a:cs typeface="Times New Roman" pitchFamily="18" charset="0"/>
              </a:rPr>
              <a:t>долгоср.инд.</a:t>
            </a:r>
            <a:endParaRPr lang="ru-RU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196752"/>
            <a:ext cx="6624736" cy="646331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Регулирование новых организаций – метод ЭОЗ, долгосрочные методы не применяются! </a:t>
            </a:r>
            <a:endParaRPr lang="ru-RU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4111912"/>
            <a:ext cx="6624736" cy="1477328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Показатели надежности и качества: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buSzPct val="85000"/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устанавливаются до утверждения тарифов</a:t>
            </a:r>
          </a:p>
          <a:p>
            <a:pPr indent="177800" fontAlgn="auto">
              <a:spcBef>
                <a:spcPts val="0"/>
              </a:spcBef>
              <a:spcAft>
                <a:spcPts val="0"/>
              </a:spcAft>
              <a:buSzPct val="85000"/>
              <a:buFont typeface="Wingdings" pitchFamily="2" charset="2"/>
              <a:buChar char="§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предложения по показателям представляются сетями до 01.05. Если не представили – в случае их нарушения применяется максимальный штраф = 15%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31640" y="1979548"/>
            <a:ext cx="6624736" cy="369332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Переход на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RAB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с 01.07.2012.</a:t>
            </a:r>
            <a:endParaRPr lang="ru-RU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1B59-9FEB-49DB-A4E9-67BB4BFB419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806450" y="365125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Прочие изменения в регулировании сетей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Прямоугольник 34"/>
          <p:cNvSpPr>
            <a:spLocks noChangeArrowheads="1"/>
          </p:cNvSpPr>
          <p:nvPr/>
        </p:nvSpPr>
        <p:spPr bwMode="auto">
          <a:xfrm>
            <a:off x="9097963" y="5852741"/>
            <a:ext cx="46037" cy="52322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 bwMode="auto">
          <a:xfrm>
            <a:off x="827584" y="4725144"/>
            <a:ext cx="7920880" cy="16413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indent="19050">
              <a:spcBef>
                <a:spcPct val="20000"/>
              </a:spcBef>
              <a:buClr>
                <a:srgbClr val="800000"/>
              </a:buClr>
            </a:pPr>
            <a:r>
              <a:rPr lang="ru-RU" b="1" dirty="0" smtClean="0">
                <a:latin typeface="Times New Roman" pitchFamily="18" charset="0"/>
              </a:rPr>
              <a:t>Расходы, связанные с </a:t>
            </a:r>
            <a:r>
              <a:rPr lang="ru-RU" b="1" dirty="0" smtClean="0">
                <a:latin typeface="Times New Roman"/>
                <a:ea typeface="Times New Roman"/>
              </a:rPr>
              <a:t>арендой объектов </a:t>
            </a:r>
            <a:r>
              <a:rPr lang="ru-RU" b="1" dirty="0" err="1" smtClean="0">
                <a:latin typeface="Times New Roman"/>
                <a:ea typeface="Times New Roman"/>
              </a:rPr>
              <a:t>электросетевого</a:t>
            </a:r>
            <a:r>
              <a:rPr lang="ru-RU" b="1" dirty="0" smtClean="0">
                <a:latin typeface="Times New Roman"/>
                <a:ea typeface="Times New Roman"/>
              </a:rPr>
              <a:t> хозяйства, не учитываются:</a:t>
            </a:r>
          </a:p>
          <a:p>
            <a:pPr indent="1905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ru-RU" sz="1600" dirty="0" smtClean="0">
                <a:latin typeface="Times New Roman"/>
                <a:ea typeface="Times New Roman"/>
              </a:rPr>
              <a:t>собственник является </a:t>
            </a:r>
            <a:r>
              <a:rPr lang="ru-RU" sz="1600" dirty="0" err="1" smtClean="0">
                <a:latin typeface="Times New Roman"/>
                <a:ea typeface="Times New Roman"/>
              </a:rPr>
              <a:t>монопотребителем</a:t>
            </a:r>
            <a:r>
              <a:rPr lang="ru-RU" sz="1600" dirty="0" smtClean="0">
                <a:latin typeface="Times New Roman"/>
                <a:ea typeface="Times New Roman"/>
              </a:rPr>
              <a:t> услуг по передаче электрической энергии, оказываемых с использованием указанных объектов </a:t>
            </a:r>
          </a:p>
          <a:p>
            <a:pPr indent="19050">
              <a:spcBef>
                <a:spcPct val="20000"/>
              </a:spcBef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ru-RU" sz="1600" dirty="0" smtClean="0">
                <a:latin typeface="Times New Roman" pitchFamily="18" charset="0"/>
              </a:rPr>
              <a:t>по объектам, учтенным в базе инвестированного капитала иных сетевых организаций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331640" y="1054477"/>
            <a:ext cx="6624736" cy="646331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Особые случаи учета при расчете ЕКТ аренды объектов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электросетевого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хозяйства</a:t>
            </a:r>
            <a:endParaRPr lang="ru-RU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pic>
        <p:nvPicPr>
          <p:cNvPr id="1026" name="Picture 2" descr="C:\Documents and Settings\dmilyutin\Local Settings\Temporary Internet Files\Content.IE5\IGN5HA0S\MC900324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186322"/>
            <a:ext cx="1962758" cy="1962758"/>
          </a:xfrm>
          <a:prstGeom prst="rect">
            <a:avLst/>
          </a:prstGeom>
          <a:noFill/>
        </p:spPr>
      </p:pic>
      <p:pic>
        <p:nvPicPr>
          <p:cNvPr id="1027" name="Picture 3" descr="C:\Documents and Settings\dmilyutin\Local Settings\Temporary Internet Files\Content.IE5\LY5IZBN7\MC90023382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90335" y="1844824"/>
            <a:ext cx="1185721" cy="1184418"/>
          </a:xfrm>
          <a:prstGeom prst="rect">
            <a:avLst/>
          </a:prstGeom>
          <a:noFill/>
        </p:spPr>
      </p:pic>
      <p:pic>
        <p:nvPicPr>
          <p:cNvPr id="1029" name="Picture 5" descr="C:\Documents and Settings\dmilyutin\Local Settings\Temporary Internet Files\Content.IE5\3KSY3E1C\MC90043423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5" y="3789040"/>
            <a:ext cx="885371" cy="720080"/>
          </a:xfrm>
          <a:prstGeom prst="rect">
            <a:avLst/>
          </a:prstGeom>
          <a:noFill/>
        </p:spPr>
      </p:pic>
      <p:pic>
        <p:nvPicPr>
          <p:cNvPr id="24" name="Picture 5" descr="C:\Documents and Settings\dmilyutin\Local Settings\Temporary Internet Files\Content.IE5\3KSY3E1C\MC90043423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7" y="3501008"/>
            <a:ext cx="796834" cy="648072"/>
          </a:xfrm>
          <a:prstGeom prst="rect">
            <a:avLst/>
          </a:prstGeom>
          <a:noFill/>
        </p:spPr>
      </p:pic>
      <p:pic>
        <p:nvPicPr>
          <p:cNvPr id="25" name="Picture 5" descr="C:\Documents and Settings\dmilyutin\Local Settings\Temporary Internet Files\Content.IE5\3KSY3E1C\MC90043423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5" y="2996952"/>
            <a:ext cx="796834" cy="648072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076056" y="1844824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Монопотребитель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&gt;80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% отпуска э/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ТСО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 bwMode="auto">
          <a:xfrm>
            <a:off x="2915816" y="1844824"/>
            <a:ext cx="864096" cy="1244917"/>
          </a:xfrm>
          <a:prstGeom prst="rightArrow">
            <a:avLst>
              <a:gd name="adj1" fmla="val 50000"/>
              <a:gd name="adj2" fmla="val 31755"/>
            </a:avLst>
          </a:prstGeom>
          <a:noFill/>
          <a:ln w="2857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tabLst/>
            </a:pPr>
            <a:r>
              <a:rPr lang="ru-RU" sz="1200" b="1" dirty="0" err="1" smtClean="0">
                <a:solidFill>
                  <a:srgbClr val="392613"/>
                </a:solidFill>
                <a:latin typeface="Times New Roman" pitchFamily="18" charset="0"/>
              </a:rPr>
              <a:t>Экон</a:t>
            </a:r>
            <a:r>
              <a:rPr lang="ru-RU" sz="1200" b="1" dirty="0" smtClean="0">
                <a:solidFill>
                  <a:srgbClr val="392613"/>
                </a:solidFill>
                <a:latin typeface="Times New Roman" pitchFamily="18" charset="0"/>
              </a:rPr>
              <a:t> </a:t>
            </a:r>
            <a:r>
              <a:rPr lang="ru-RU" sz="1200" b="1" dirty="0" err="1" smtClean="0">
                <a:solidFill>
                  <a:srgbClr val="392613"/>
                </a:solidFill>
                <a:latin typeface="Times New Roman" pitchFamily="18" charset="0"/>
              </a:rPr>
              <a:t>о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rgbClr val="392613"/>
                </a:solidFill>
                <a:effectLst/>
                <a:latin typeface="Times New Roman" pitchFamily="18" charset="0"/>
              </a:rPr>
              <a:t>босн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392613"/>
                </a:solidFill>
                <a:effectLst/>
                <a:latin typeface="Times New Roman" pitchFamily="18" charset="0"/>
              </a:rPr>
              <a:t>. тариф</a:t>
            </a:r>
          </a:p>
        </p:txBody>
      </p:sp>
      <p:sp>
        <p:nvSpPr>
          <p:cNvPr id="28" name="Стрелка вправо 27"/>
          <p:cNvSpPr/>
          <p:nvPr/>
        </p:nvSpPr>
        <p:spPr bwMode="auto">
          <a:xfrm>
            <a:off x="2915816" y="3192195"/>
            <a:ext cx="864096" cy="1244917"/>
          </a:xfrm>
          <a:prstGeom prst="rightArrow">
            <a:avLst>
              <a:gd name="adj1" fmla="val 50000"/>
              <a:gd name="adj2" fmla="val 31755"/>
            </a:avLst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tabLst/>
            </a:pPr>
            <a:r>
              <a:rPr lang="ru-RU" sz="1200" b="1" dirty="0" smtClean="0">
                <a:solidFill>
                  <a:srgbClr val="392613"/>
                </a:solidFill>
                <a:latin typeface="Times New Roman" pitchFamily="18" charset="0"/>
              </a:rPr>
              <a:t>Единый котловой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392613"/>
                </a:solidFill>
                <a:effectLst/>
                <a:latin typeface="Times New Roman" pitchFamily="18" charset="0"/>
              </a:rPr>
              <a:t>тариф</a:t>
            </a:r>
          </a:p>
        </p:txBody>
      </p:sp>
      <p:sp>
        <p:nvSpPr>
          <p:cNvPr id="29" name="Овал 28"/>
          <p:cNvSpPr/>
          <p:nvPr/>
        </p:nvSpPr>
        <p:spPr bwMode="auto">
          <a:xfrm rot="20174142">
            <a:off x="3623544" y="2885576"/>
            <a:ext cx="3744416" cy="1441311"/>
          </a:xfrm>
          <a:prstGeom prst="ellipse">
            <a:avLst/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smtClean="0">
              <a:ln>
                <a:noFill/>
              </a:ln>
              <a:solidFill>
                <a:srgbClr val="392613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Стрелка вправо 30"/>
          <p:cNvSpPr/>
          <p:nvPr/>
        </p:nvSpPr>
        <p:spPr bwMode="auto">
          <a:xfrm>
            <a:off x="6732240" y="3637827"/>
            <a:ext cx="864096" cy="511253"/>
          </a:xfrm>
          <a:prstGeom prst="rightArrow">
            <a:avLst>
              <a:gd name="adj1" fmla="val 50000"/>
              <a:gd name="adj2" fmla="val 31755"/>
            </a:avLst>
          </a:prstGeom>
          <a:noFill/>
          <a:ln w="2857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Tx/>
              <a:tabLst/>
            </a:pPr>
            <a:r>
              <a:rPr lang="ru-RU" sz="1200" b="1" dirty="0" smtClean="0">
                <a:solidFill>
                  <a:srgbClr val="392613"/>
                </a:solidFill>
                <a:latin typeface="Times New Roman" pitchFamily="18" charset="0"/>
              </a:rPr>
              <a:t>затраты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392613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30" name="Picture 6" descr="C:\Documents and Settings\dmilyutin\Local Settings\Temporary Internet Files\Content.IE5\LY5IZBN7\MC90008482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6336" y="3613253"/>
            <a:ext cx="1224136" cy="1039883"/>
          </a:xfrm>
          <a:prstGeom prst="rect">
            <a:avLst/>
          </a:prstGeom>
          <a:noFill/>
        </p:spPr>
      </p:pic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D1B59-9FEB-49DB-A4E9-67BB4BFB419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2500298" y="2357430"/>
            <a:ext cx="442915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ru-RU" sz="4000" b="1" dirty="0" smtClean="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Благодарю за внимание!</a:t>
            </a:r>
            <a:endParaRPr lang="ru-RU" sz="4000" b="1" dirty="0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Прямоугольник 34"/>
          <p:cNvSpPr>
            <a:spLocks noChangeArrowheads="1"/>
          </p:cNvSpPr>
          <p:nvPr/>
        </p:nvSpPr>
        <p:spPr bwMode="auto">
          <a:xfrm>
            <a:off x="9097963" y="6500813"/>
            <a:ext cx="46037" cy="357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800000"/>
              </a:buClr>
              <a:buFontTx/>
              <a:buChar char="•"/>
            </a:pPr>
            <a:endParaRPr lang="ru-RU" sz="2800">
              <a:solidFill>
                <a:srgbClr val="392613"/>
              </a:solidFill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През_280306_фин">
  <a:themeElements>
    <a:clrScheme name="През_280306_фин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2_През_280306_фин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800000"/>
          </a:buClr>
          <a:buSzTx/>
          <a:buFontTx/>
          <a:buChar char="•"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rgbClr val="392613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800000"/>
          </a:buClr>
          <a:buSzTx/>
          <a:buFontTx/>
          <a:buChar char="•"/>
          <a:tabLst/>
          <a:defRPr kumimoji="0" lang="ru-RU" sz="2800" b="0" i="0" u="none" strike="noStrike" cap="none" normalizeH="0" baseline="0" smtClean="0">
            <a:ln>
              <a:noFill/>
            </a:ln>
            <a:solidFill>
              <a:srgbClr val="392613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През_280306_фин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_280306_фин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_280306_фин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2156</TotalTime>
  <Words>763</Words>
  <Application>Microsoft Office PowerPoint</Application>
  <PresentationFormat>Экран (4:3)</PresentationFormat>
  <Paragraphs>217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12_През_280306_фин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</dc:creator>
  <cp:lastModifiedBy>ДМ</cp:lastModifiedBy>
  <cp:revision>121</cp:revision>
  <dcterms:created xsi:type="dcterms:W3CDTF">2011-09-20T06:09:20Z</dcterms:created>
  <dcterms:modified xsi:type="dcterms:W3CDTF">2011-09-29T07:12:06Z</dcterms:modified>
</cp:coreProperties>
</file>