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417" r:id="rId2"/>
    <p:sldId id="568" r:id="rId3"/>
    <p:sldId id="569" r:id="rId4"/>
    <p:sldId id="571" r:id="rId5"/>
    <p:sldId id="575" r:id="rId6"/>
    <p:sldId id="576" r:id="rId7"/>
    <p:sldId id="498" r:id="rId8"/>
  </p:sldIdLst>
  <p:sldSz cx="9909175" cy="6859588"/>
  <p:notesSz cx="6669088" cy="9928225"/>
  <p:defaultTextStyle>
    <a:defPPr>
      <a:defRPr lang="en-US"/>
    </a:defPPr>
    <a:lvl1pPr algn="l" defTabSz="455613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5613" indent="1588" algn="l" defTabSz="455613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2813" indent="1588" algn="l" defTabSz="455613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0013" indent="1588" algn="l" defTabSz="455613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7213" indent="1588" algn="l" defTabSz="455613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F89E"/>
    <a:srgbClr val="CAE8AA"/>
    <a:srgbClr val="C6E6A2"/>
    <a:srgbClr val="94D9DC"/>
    <a:srgbClr val="D6D6F2"/>
    <a:srgbClr val="85F78A"/>
    <a:srgbClr val="9BFF9B"/>
    <a:srgbClr val="66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09" autoAdjust="0"/>
    <p:restoredTop sz="99714" autoAdjust="0"/>
  </p:normalViewPr>
  <p:slideViewPr>
    <p:cSldViewPr snapToObjects="1">
      <p:cViewPr varScale="1">
        <p:scale>
          <a:sx n="92" d="100"/>
          <a:sy n="92" d="100"/>
        </p:scale>
        <p:origin x="-696" y="-108"/>
      </p:cViewPr>
      <p:guideLst>
        <p:guide orient="horz" pos="2161"/>
        <p:guide pos="31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57157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6866" y="2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57157">
              <a:defRPr sz="1200"/>
            </a:lvl1pPr>
          </a:lstStyle>
          <a:p>
            <a:pPr>
              <a:defRPr/>
            </a:pPr>
            <a:fld id="{D2567DD3-9ADE-40DD-806C-9619F0DBC891}" type="datetimeFigureOut">
              <a:rPr lang="ru-RU"/>
              <a:pPr>
                <a:defRPr/>
              </a:pPr>
              <a:t>03.07.2012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57157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6866" y="942975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457157">
              <a:defRPr sz="1200"/>
            </a:lvl1pPr>
          </a:lstStyle>
          <a:p>
            <a:pPr>
              <a:defRPr/>
            </a:pPr>
            <a:fld id="{62318801-03D2-4847-B078-56867B471C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89066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157"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6866" y="2"/>
            <a:ext cx="289066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defTabSz="457157" eaLnBrk="0" hangingPunct="0">
              <a:defRPr sz="1200"/>
            </a:lvl1pPr>
          </a:lstStyle>
          <a:p>
            <a:pPr>
              <a:defRPr/>
            </a:pPr>
            <a:fld id="{C3E00505-13B7-4008-9785-DF03537C617E}" type="datetimeFigureOut">
              <a:rPr lang="ru-RU"/>
              <a:pPr>
                <a:defRPr/>
              </a:pPr>
              <a:t>03.07.2012</a:t>
            </a:fld>
            <a:endParaRPr lang="ru-RU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46113" y="744538"/>
            <a:ext cx="537686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598" y="4716465"/>
            <a:ext cx="5335893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9066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defTabSz="457157"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866" y="9429750"/>
            <a:ext cx="289066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defTabSz="457157" eaLnBrk="0" hangingPunct="0">
              <a:defRPr sz="1200"/>
            </a:lvl1pPr>
          </a:lstStyle>
          <a:p>
            <a:pPr>
              <a:defRPr/>
            </a:pPr>
            <a:fld id="{2CC992E5-8455-4D09-87A9-B7D4341ACB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5785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42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00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57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2130426"/>
            <a:ext cx="7772400" cy="1470025"/>
          </a:xfrm>
          <a:prstGeom prst="rect">
            <a:avLst/>
          </a:prstGeom>
        </p:spPr>
        <p:txBody>
          <a:bodyPr lIns="91431" tIns="45716" rIns="91431" bIns="45716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3886200"/>
            <a:ext cx="6400800" cy="1752600"/>
          </a:xfrm>
          <a:prstGeom prst="rect">
            <a:avLst/>
          </a:prstGeom>
        </p:spPr>
        <p:txBody>
          <a:bodyPr lIns="91431" tIns="45716" rIns="91431" bIns="45716"/>
          <a:lstStyle>
            <a:lvl1pPr marL="0" indent="0" algn="ctr">
              <a:buNone/>
              <a:defRPr/>
            </a:lvl1pPr>
            <a:lvl2pPr marL="457157" indent="0" algn="ctr">
              <a:buNone/>
              <a:defRPr/>
            </a:lvl2pPr>
            <a:lvl3pPr marL="914314" indent="0" algn="ctr">
              <a:buNone/>
              <a:defRPr/>
            </a:lvl3pPr>
            <a:lvl4pPr marL="1371472" indent="0" algn="ctr">
              <a:buNone/>
              <a:defRPr/>
            </a:lvl4pPr>
            <a:lvl5pPr marL="1828628" indent="0" algn="ctr">
              <a:buNone/>
              <a:defRPr/>
            </a:lvl5pPr>
            <a:lvl6pPr marL="2285785" indent="0" algn="ctr">
              <a:buNone/>
              <a:defRPr/>
            </a:lvl6pPr>
            <a:lvl7pPr marL="2742942" indent="0" algn="ctr">
              <a:buNone/>
              <a:defRPr/>
            </a:lvl7pPr>
            <a:lvl8pPr marL="3200100" indent="0" algn="ctr">
              <a:buNone/>
              <a:defRPr/>
            </a:lvl8pPr>
            <a:lvl9pPr marL="3657257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9"/>
            <a:ext cx="8229600" cy="1143000"/>
          </a:xfrm>
          <a:prstGeom prst="rect">
            <a:avLst/>
          </a:prstGeom>
        </p:spPr>
        <p:txBody>
          <a:bodyPr lIns="91431" tIns="45716" rIns="91431" bIns="45716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1600201"/>
            <a:ext cx="8229600" cy="4525963"/>
          </a:xfrm>
          <a:prstGeom prst="rect">
            <a:avLst/>
          </a:prstGeom>
        </p:spPr>
        <p:txBody>
          <a:bodyPr vert="eaVert" lIns="91431" tIns="45716" rIns="91431" bIns="45716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 lIns="91431" tIns="45716" rIns="91431" bIns="45716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 lIns="91431" tIns="45716" rIns="91431" bIns="45716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99" y="274639"/>
            <a:ext cx="8229600" cy="1143000"/>
          </a:xfrm>
          <a:prstGeom prst="rect">
            <a:avLst/>
          </a:prstGeom>
        </p:spPr>
        <p:txBody>
          <a:bodyPr lIns="91431" tIns="45716" rIns="91431" bIns="45716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199" y="1600201"/>
            <a:ext cx="8229600" cy="4525963"/>
          </a:xfrm>
          <a:prstGeom prst="rect">
            <a:avLst/>
          </a:prstGeom>
        </p:spPr>
        <p:txBody>
          <a:bodyPr lIns="91431" tIns="45716" rIns="91431" bIns="45716"/>
          <a:lstStyle/>
          <a:p>
            <a:pPr lvl="0"/>
            <a:endParaRPr lang="ru-RU" noProof="0" smtClean="0">
              <a:sym typeface="Arial" charset="0"/>
            </a:endParaRPr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1" y="274639"/>
            <a:ext cx="8918575" cy="1143000"/>
          </a:xfrm>
          <a:prstGeom prst="rect">
            <a:avLst/>
          </a:prstGeom>
        </p:spPr>
        <p:txBody>
          <a:bodyPr lIns="91431" tIns="45716" rIns="91431" bIns="45716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95301" y="1600200"/>
            <a:ext cx="8918575" cy="4527550"/>
          </a:xfrm>
          <a:prstGeom prst="rect">
            <a:avLst/>
          </a:prstGeom>
        </p:spPr>
        <p:txBody>
          <a:bodyPr lIns="91431" tIns="45716" rIns="91431" bIns="45716"/>
          <a:lstStyle/>
          <a:p>
            <a:pPr lvl="0"/>
            <a:endParaRPr lang="ru-RU" noProof="0">
              <a:sym typeface="Arial" pitchFamily="34" charset="0"/>
            </a:endParaRPr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95301" y="274638"/>
            <a:ext cx="8918575" cy="5853112"/>
          </a:xfrm>
          <a:prstGeom prst="rect">
            <a:avLst/>
          </a:prstGeom>
        </p:spPr>
        <p:txBody>
          <a:bodyPr lIns="91431" tIns="45716" rIns="91431" bIns="45716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1" y="274639"/>
            <a:ext cx="8918575" cy="1143000"/>
          </a:xfrm>
          <a:prstGeom prst="rect">
            <a:avLst/>
          </a:prstGeom>
        </p:spPr>
        <p:txBody>
          <a:bodyPr lIns="91431" tIns="45716" rIns="91431" bIns="45716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9"/>
            <a:ext cx="8229600" cy="1143000"/>
          </a:xfrm>
          <a:prstGeom prst="rect">
            <a:avLst/>
          </a:prstGeom>
        </p:spPr>
        <p:txBody>
          <a:bodyPr lIns="91431" tIns="45716" rIns="91431" bIns="45716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1"/>
            <a:ext cx="8229600" cy="4525963"/>
          </a:xfrm>
          <a:prstGeom prst="rect">
            <a:avLst/>
          </a:prstGeom>
        </p:spPr>
        <p:txBody>
          <a:bodyPr lIns="91431" tIns="45716" rIns="91431" bIns="45716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lIns="91431" tIns="45716" rIns="91431" bIns="45716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lIns="91431" tIns="45716" rIns="91431" bIns="45716" anchor="b"/>
          <a:lstStyle>
            <a:lvl1pPr marL="0" indent="0">
              <a:buNone/>
              <a:defRPr sz="2000"/>
            </a:lvl1pPr>
            <a:lvl2pPr marL="457157" indent="0">
              <a:buNone/>
              <a:defRPr sz="1800"/>
            </a:lvl2pPr>
            <a:lvl3pPr marL="914314" indent="0">
              <a:buNone/>
              <a:defRPr sz="1600"/>
            </a:lvl3pPr>
            <a:lvl4pPr marL="1371472" indent="0">
              <a:buNone/>
              <a:defRPr sz="1400"/>
            </a:lvl4pPr>
            <a:lvl5pPr marL="1828628" indent="0">
              <a:buNone/>
              <a:defRPr sz="1400"/>
            </a:lvl5pPr>
            <a:lvl6pPr marL="2285785" indent="0">
              <a:buNone/>
              <a:defRPr sz="1400"/>
            </a:lvl6pPr>
            <a:lvl7pPr marL="2742942" indent="0">
              <a:buNone/>
              <a:defRPr sz="1400"/>
            </a:lvl7pPr>
            <a:lvl8pPr marL="3200100" indent="0">
              <a:buNone/>
              <a:defRPr sz="1400"/>
            </a:lvl8pPr>
            <a:lvl9pPr marL="3657257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9"/>
            <a:ext cx="8229600" cy="1143000"/>
          </a:xfrm>
          <a:prstGeom prst="rect">
            <a:avLst/>
          </a:prstGeom>
        </p:spPr>
        <p:txBody>
          <a:bodyPr lIns="91431" tIns="45716" rIns="91431" bIns="45716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 lIns="91431" tIns="45716" rIns="91431" bIns="45716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 lIns="91431" tIns="45716" rIns="91431" bIns="45716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9"/>
            <a:ext cx="8229600" cy="1143000"/>
          </a:xfrm>
          <a:prstGeom prst="rect">
            <a:avLst/>
          </a:prstGeom>
        </p:spPr>
        <p:txBody>
          <a:bodyPr lIns="91431" tIns="45716" rIns="91431" bIns="45716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  <a:prstGeom prst="rect">
            <a:avLst/>
          </a:prstGeom>
        </p:spPr>
        <p:txBody>
          <a:bodyPr lIns="91431" tIns="45716" rIns="91431" bIns="45716" anchor="b"/>
          <a:lstStyle>
            <a:lvl1pPr marL="0" indent="0">
              <a:buNone/>
              <a:defRPr sz="2400" b="1"/>
            </a:lvl1pPr>
            <a:lvl2pPr marL="457157" indent="0">
              <a:buNone/>
              <a:defRPr sz="2000" b="1"/>
            </a:lvl2pPr>
            <a:lvl3pPr marL="914314" indent="0">
              <a:buNone/>
              <a:defRPr sz="1800" b="1"/>
            </a:lvl3pPr>
            <a:lvl4pPr marL="1371472" indent="0">
              <a:buNone/>
              <a:defRPr sz="1600" b="1"/>
            </a:lvl4pPr>
            <a:lvl5pPr marL="1828628" indent="0">
              <a:buNone/>
              <a:defRPr sz="1600" b="1"/>
            </a:lvl5pPr>
            <a:lvl6pPr marL="2285785" indent="0">
              <a:buNone/>
              <a:defRPr sz="1600" b="1"/>
            </a:lvl6pPr>
            <a:lvl7pPr marL="2742942" indent="0">
              <a:buNone/>
              <a:defRPr sz="1600" b="1"/>
            </a:lvl7pPr>
            <a:lvl8pPr marL="3200100" indent="0">
              <a:buNone/>
              <a:defRPr sz="1600" b="1"/>
            </a:lvl8pPr>
            <a:lvl9pPr marL="365725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6"/>
            <a:ext cx="4040188" cy="3951288"/>
          </a:xfrm>
          <a:prstGeom prst="rect">
            <a:avLst/>
          </a:prstGeom>
        </p:spPr>
        <p:txBody>
          <a:bodyPr lIns="91431" tIns="45716" rIns="91431" bIns="45716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lIns="91431" tIns="45716" rIns="91431" bIns="45716" anchor="b"/>
          <a:lstStyle>
            <a:lvl1pPr marL="0" indent="0">
              <a:buNone/>
              <a:defRPr sz="2400" b="1"/>
            </a:lvl1pPr>
            <a:lvl2pPr marL="457157" indent="0">
              <a:buNone/>
              <a:defRPr sz="2000" b="1"/>
            </a:lvl2pPr>
            <a:lvl3pPr marL="914314" indent="0">
              <a:buNone/>
              <a:defRPr sz="1800" b="1"/>
            </a:lvl3pPr>
            <a:lvl4pPr marL="1371472" indent="0">
              <a:buNone/>
              <a:defRPr sz="1600" b="1"/>
            </a:lvl4pPr>
            <a:lvl5pPr marL="1828628" indent="0">
              <a:buNone/>
              <a:defRPr sz="1600" b="1"/>
            </a:lvl5pPr>
            <a:lvl6pPr marL="2285785" indent="0">
              <a:buNone/>
              <a:defRPr sz="1600" b="1"/>
            </a:lvl6pPr>
            <a:lvl7pPr marL="2742942" indent="0">
              <a:buNone/>
              <a:defRPr sz="1600" b="1"/>
            </a:lvl7pPr>
            <a:lvl8pPr marL="3200100" indent="0">
              <a:buNone/>
              <a:defRPr sz="1600" b="1"/>
            </a:lvl8pPr>
            <a:lvl9pPr marL="365725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6"/>
            <a:ext cx="4041775" cy="3951288"/>
          </a:xfrm>
          <a:prstGeom prst="rect">
            <a:avLst/>
          </a:prstGeom>
        </p:spPr>
        <p:txBody>
          <a:bodyPr lIns="91431" tIns="45716" rIns="91431" bIns="45716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9"/>
            <a:ext cx="8229600" cy="1143000"/>
          </a:xfrm>
          <a:prstGeom prst="rect">
            <a:avLst/>
          </a:prstGeom>
        </p:spPr>
        <p:txBody>
          <a:bodyPr lIns="91431" tIns="45716" rIns="91431" bIns="45716"/>
          <a:lstStyle/>
          <a:p>
            <a:r>
              <a:rPr lang="en-US"/>
              <a:t>Click to edit Master title style</a:t>
            </a:r>
            <a:endParaRPr lang="ru-RU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1"/>
            <a:ext cx="3008313" cy="1162050"/>
          </a:xfrm>
          <a:prstGeom prst="rect">
            <a:avLst/>
          </a:prstGeom>
        </p:spPr>
        <p:txBody>
          <a:bodyPr lIns="91431" tIns="45716" rIns="91431" bIns="45716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0"/>
            <a:ext cx="5111750" cy="5853113"/>
          </a:xfrm>
          <a:prstGeom prst="rect">
            <a:avLst/>
          </a:prstGeom>
        </p:spPr>
        <p:txBody>
          <a:bodyPr lIns="91431" tIns="45716" rIns="91431" bIns="45716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  <a:prstGeom prst="rect">
            <a:avLst/>
          </a:prstGeom>
        </p:spPr>
        <p:txBody>
          <a:bodyPr lIns="91431" tIns="45716" rIns="91431" bIns="45716"/>
          <a:lstStyle>
            <a:lvl1pPr marL="0" indent="0">
              <a:buNone/>
              <a:defRPr sz="1400"/>
            </a:lvl1pPr>
            <a:lvl2pPr marL="457157" indent="0">
              <a:buNone/>
              <a:defRPr sz="1200"/>
            </a:lvl2pPr>
            <a:lvl3pPr marL="914314" indent="0">
              <a:buNone/>
              <a:defRPr sz="1000"/>
            </a:lvl3pPr>
            <a:lvl4pPr marL="1371472" indent="0">
              <a:buNone/>
              <a:defRPr sz="900"/>
            </a:lvl4pPr>
            <a:lvl5pPr marL="1828628" indent="0">
              <a:buNone/>
              <a:defRPr sz="900"/>
            </a:lvl5pPr>
            <a:lvl6pPr marL="2285785" indent="0">
              <a:buNone/>
              <a:defRPr sz="900"/>
            </a:lvl6pPr>
            <a:lvl7pPr marL="2742942" indent="0">
              <a:buNone/>
              <a:defRPr sz="900"/>
            </a:lvl7pPr>
            <a:lvl8pPr marL="3200100" indent="0">
              <a:buNone/>
              <a:defRPr sz="900"/>
            </a:lvl8pPr>
            <a:lvl9pPr marL="365725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  <a:prstGeom prst="rect">
            <a:avLst/>
          </a:prstGeom>
        </p:spPr>
        <p:txBody>
          <a:bodyPr lIns="91431" tIns="45716" rIns="91431" bIns="45716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lIns="91431" tIns="45716" rIns="91431" bIns="45716"/>
          <a:lstStyle>
            <a:lvl1pPr marL="0" indent="0">
              <a:buNone/>
              <a:defRPr sz="3200"/>
            </a:lvl1pPr>
            <a:lvl2pPr marL="457157" indent="0">
              <a:buNone/>
              <a:defRPr sz="2800"/>
            </a:lvl2pPr>
            <a:lvl3pPr marL="914314" indent="0">
              <a:buNone/>
              <a:defRPr sz="2400"/>
            </a:lvl3pPr>
            <a:lvl4pPr marL="1371472" indent="0">
              <a:buNone/>
              <a:defRPr sz="2000"/>
            </a:lvl4pPr>
            <a:lvl5pPr marL="1828628" indent="0">
              <a:buNone/>
              <a:defRPr sz="2000"/>
            </a:lvl5pPr>
            <a:lvl6pPr marL="2285785" indent="0">
              <a:buNone/>
              <a:defRPr sz="2000"/>
            </a:lvl6pPr>
            <a:lvl7pPr marL="2742942" indent="0">
              <a:buNone/>
              <a:defRPr sz="2000"/>
            </a:lvl7pPr>
            <a:lvl8pPr marL="3200100" indent="0">
              <a:buNone/>
              <a:defRPr sz="2000"/>
            </a:lvl8pPr>
            <a:lvl9pPr marL="3657257" indent="0">
              <a:buNone/>
              <a:defRPr sz="2000"/>
            </a:lvl9pPr>
          </a:lstStyle>
          <a:p>
            <a:pPr lvl="0"/>
            <a:endParaRPr lang="ru-RU" noProof="0">
              <a:sym typeface="Arial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lIns="91431" tIns="45716" rIns="91431" bIns="45716"/>
          <a:lstStyle>
            <a:lvl1pPr marL="0" indent="0">
              <a:buNone/>
              <a:defRPr sz="1400"/>
            </a:lvl1pPr>
            <a:lvl2pPr marL="457157" indent="0">
              <a:buNone/>
              <a:defRPr sz="1200"/>
            </a:lvl2pPr>
            <a:lvl3pPr marL="914314" indent="0">
              <a:buNone/>
              <a:defRPr sz="1000"/>
            </a:lvl3pPr>
            <a:lvl4pPr marL="1371472" indent="0">
              <a:buNone/>
              <a:defRPr sz="900"/>
            </a:lvl4pPr>
            <a:lvl5pPr marL="1828628" indent="0">
              <a:buNone/>
              <a:defRPr sz="900"/>
            </a:lvl5pPr>
            <a:lvl6pPr marL="2285785" indent="0">
              <a:buNone/>
              <a:defRPr sz="900"/>
            </a:lvl6pPr>
            <a:lvl7pPr marL="2742942" indent="0">
              <a:buNone/>
              <a:defRPr sz="900"/>
            </a:lvl7pPr>
            <a:lvl8pPr marL="3200100" indent="0">
              <a:buNone/>
              <a:defRPr sz="900"/>
            </a:lvl8pPr>
            <a:lvl9pPr marL="365725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/>
          </p:cNvSpPr>
          <p:nvPr/>
        </p:nvSpPr>
        <p:spPr bwMode="auto">
          <a:xfrm>
            <a:off x="0" y="357188"/>
            <a:ext cx="9909175" cy="74612"/>
          </a:xfrm>
          <a:prstGeom prst="rect">
            <a:avLst/>
          </a:prstGeom>
          <a:solidFill>
            <a:srgbClr val="EB0000"/>
          </a:solidFill>
          <a:ln w="9525">
            <a:noFill/>
            <a:miter lim="800000"/>
            <a:headEnd/>
            <a:tailEnd/>
          </a:ln>
        </p:spPr>
        <p:txBody>
          <a:bodyPr lIns="95758" tIns="47880" rIns="95758" bIns="47880"/>
          <a:lstStyle/>
          <a:p>
            <a:pPr defTabSz="958760">
              <a:defRPr/>
            </a:pPr>
            <a:endParaRPr lang="ru-RU" sz="2600" dirty="0">
              <a:solidFill>
                <a:srgbClr val="000000"/>
              </a:solidFill>
              <a:latin typeface="Times New Roman" pitchFamily="18" charset="0"/>
              <a:sym typeface="Times New Roman" pitchFamily="18" charset="0"/>
            </a:endParaRPr>
          </a:p>
        </p:txBody>
      </p:sp>
      <p:pic>
        <p:nvPicPr>
          <p:cNvPr id="2051" name="Picture 2"/>
          <p:cNvPicPr>
            <a:picLocks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9013825" y="6273800"/>
            <a:ext cx="89535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3"/>
          <p:cNvPicPr>
            <a:picLocks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196850" y="0"/>
            <a:ext cx="101123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</p:sldLayoutIdLst>
  <p:transition spd="med"/>
  <p:hf hdr="0" ftr="0" dt="0"/>
  <p:txStyles>
    <p:titleStyle>
      <a:lvl1pPr marL="44450" indent="-44450" algn="ctr" defTabSz="704850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+mj-lt"/>
          <a:ea typeface="+mj-ea"/>
          <a:cs typeface="+mj-cs"/>
          <a:sym typeface="Arial" pitchFamily="34" charset="0"/>
        </a:defRPr>
      </a:lvl1pPr>
      <a:lvl2pPr marL="44450" indent="-44450" algn="ctr" defTabSz="704850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charset="0"/>
          <a:sym typeface="Arial" pitchFamily="34" charset="0"/>
        </a:defRPr>
      </a:lvl2pPr>
      <a:lvl3pPr marL="44450" indent="-44450" algn="ctr" defTabSz="704850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charset="0"/>
          <a:sym typeface="Arial" pitchFamily="34" charset="0"/>
        </a:defRPr>
      </a:lvl3pPr>
      <a:lvl4pPr marL="44450" indent="-44450" algn="ctr" defTabSz="704850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charset="0"/>
          <a:sym typeface="Arial" pitchFamily="34" charset="0"/>
        </a:defRPr>
      </a:lvl4pPr>
      <a:lvl5pPr marL="44450" indent="-44450" algn="ctr" defTabSz="704850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charset="0"/>
          <a:sym typeface="Arial" pitchFamily="34" charset="0"/>
        </a:defRPr>
      </a:lvl5pPr>
      <a:lvl6pPr marL="500016" indent="-42859" algn="ctr" defTabSz="673037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  <a:sym typeface="Arial" charset="0"/>
        </a:defRPr>
      </a:lvl6pPr>
      <a:lvl7pPr marL="957173" indent="-42859" algn="ctr" defTabSz="673037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  <a:sym typeface="Arial" charset="0"/>
        </a:defRPr>
      </a:lvl7pPr>
      <a:lvl8pPr marL="1414331" indent="-42859" algn="ctr" defTabSz="673037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  <a:sym typeface="Arial" charset="0"/>
        </a:defRPr>
      </a:lvl8pPr>
      <a:lvl9pPr marL="1871488" indent="-42859" algn="ctr" defTabSz="673037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  <a:sym typeface="Arial" charset="0"/>
        </a:defRPr>
      </a:lvl9pPr>
    </p:titleStyle>
    <p:bodyStyle>
      <a:lvl1pPr marL="414338" indent="-368300" algn="l" defTabSz="704850" rtl="0" eaLnBrk="0" fontAlgn="base" hangingPunct="0">
        <a:spcBef>
          <a:spcPts val="850"/>
        </a:spcBef>
        <a:spcAft>
          <a:spcPct val="0"/>
        </a:spcAft>
        <a:buSzPct val="100000"/>
        <a:buFont typeface="Lucida Grande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Arial" pitchFamily="34" charset="0"/>
        </a:defRPr>
      </a:lvl1pPr>
      <a:lvl2pPr marL="858838" indent="-309563" algn="l" defTabSz="704850" rtl="0" eaLnBrk="0" fontAlgn="base" hangingPunct="0">
        <a:spcBef>
          <a:spcPts val="675"/>
        </a:spcBef>
        <a:spcAft>
          <a:spcPct val="0"/>
        </a:spcAft>
        <a:buSzPct val="100000"/>
        <a:buFont typeface="Lucida Grande"/>
        <a:buChar char="–"/>
        <a:defRPr sz="3000">
          <a:solidFill>
            <a:schemeClr val="tx1"/>
          </a:solidFill>
          <a:latin typeface="+mn-lt"/>
          <a:sym typeface="Arial" pitchFamily="34" charset="0"/>
        </a:defRPr>
      </a:lvl2pPr>
      <a:lvl3pPr marL="1301750" indent="-254000" algn="l" defTabSz="704850" rtl="0" eaLnBrk="0" fontAlgn="base" hangingPunct="0">
        <a:spcBef>
          <a:spcPts val="613"/>
        </a:spcBef>
        <a:spcAft>
          <a:spcPct val="0"/>
        </a:spcAft>
        <a:buSzPct val="100000"/>
        <a:buFont typeface="Lucida Grande"/>
        <a:buChar char="•"/>
        <a:defRPr sz="2600">
          <a:solidFill>
            <a:schemeClr val="tx1"/>
          </a:solidFill>
          <a:latin typeface="+mn-lt"/>
          <a:sym typeface="Arial" pitchFamily="34" charset="0"/>
        </a:defRPr>
      </a:lvl3pPr>
      <a:lvl4pPr marL="1803400" indent="-252413" algn="l" defTabSz="704850" rtl="0" eaLnBrk="0" fontAlgn="base" hangingPunct="0">
        <a:spcBef>
          <a:spcPts val="538"/>
        </a:spcBef>
        <a:spcAft>
          <a:spcPct val="0"/>
        </a:spcAft>
        <a:buSzPct val="100000"/>
        <a:buFont typeface="Lucida Grande"/>
        <a:buChar char="–"/>
        <a:defRPr sz="2200">
          <a:solidFill>
            <a:schemeClr val="tx1"/>
          </a:solidFill>
          <a:latin typeface="+mn-lt"/>
          <a:sym typeface="Arial" pitchFamily="34" charset="0"/>
        </a:defRPr>
      </a:lvl4pPr>
      <a:lvl5pPr marL="2301875" indent="-250825" algn="l" defTabSz="704850" rtl="0" eaLnBrk="0" fontAlgn="base" hangingPunct="0">
        <a:spcBef>
          <a:spcPts val="538"/>
        </a:spcBef>
        <a:spcAft>
          <a:spcPct val="0"/>
        </a:spcAft>
        <a:buSzPct val="100000"/>
        <a:buFont typeface="Lucida Grande"/>
        <a:buChar char="»"/>
        <a:defRPr sz="2200">
          <a:solidFill>
            <a:schemeClr val="tx1"/>
          </a:solidFill>
          <a:latin typeface="+mn-lt"/>
          <a:sym typeface="Arial" pitchFamily="34" charset="0"/>
        </a:defRPr>
      </a:lvl5pPr>
      <a:lvl6pPr marL="2657226" indent="-242865" algn="l" defTabSz="673037" rtl="0" fontAlgn="base">
        <a:spcBef>
          <a:spcPts val="513"/>
        </a:spcBef>
        <a:spcAft>
          <a:spcPct val="0"/>
        </a:spcAft>
        <a:buSzPct val="100000"/>
        <a:buFont typeface="Lucida Grande"/>
        <a:buChar char="»"/>
        <a:defRPr sz="2100">
          <a:solidFill>
            <a:schemeClr val="tx1"/>
          </a:solidFill>
          <a:latin typeface="+mn-lt"/>
          <a:sym typeface="Arial" charset="0"/>
        </a:defRPr>
      </a:lvl6pPr>
      <a:lvl7pPr marL="3114383" indent="-242865" algn="l" defTabSz="673037" rtl="0" fontAlgn="base">
        <a:spcBef>
          <a:spcPts val="513"/>
        </a:spcBef>
        <a:spcAft>
          <a:spcPct val="0"/>
        </a:spcAft>
        <a:buSzPct val="100000"/>
        <a:buFont typeface="Lucida Grande"/>
        <a:buChar char="»"/>
        <a:defRPr sz="2100">
          <a:solidFill>
            <a:schemeClr val="tx1"/>
          </a:solidFill>
          <a:latin typeface="+mn-lt"/>
          <a:sym typeface="Arial" charset="0"/>
        </a:defRPr>
      </a:lvl7pPr>
      <a:lvl8pPr marL="3571540" indent="-242865" algn="l" defTabSz="673037" rtl="0" fontAlgn="base">
        <a:spcBef>
          <a:spcPts val="513"/>
        </a:spcBef>
        <a:spcAft>
          <a:spcPct val="0"/>
        </a:spcAft>
        <a:buSzPct val="100000"/>
        <a:buFont typeface="Lucida Grande"/>
        <a:buChar char="»"/>
        <a:defRPr sz="2100">
          <a:solidFill>
            <a:schemeClr val="tx1"/>
          </a:solidFill>
          <a:latin typeface="+mn-lt"/>
          <a:sym typeface="Arial" charset="0"/>
        </a:defRPr>
      </a:lvl8pPr>
      <a:lvl9pPr marL="4028697" indent="-242865" algn="l" defTabSz="673037" rtl="0" fontAlgn="base">
        <a:spcBef>
          <a:spcPts val="513"/>
        </a:spcBef>
        <a:spcAft>
          <a:spcPct val="0"/>
        </a:spcAft>
        <a:buSzPct val="100000"/>
        <a:buFont typeface="Lucida Grande"/>
        <a:buChar char="»"/>
        <a:defRPr sz="2100">
          <a:solidFill>
            <a:schemeClr val="tx1"/>
          </a:solidFill>
          <a:latin typeface="+mn-lt"/>
          <a:sym typeface="Arial" charset="0"/>
        </a:defRPr>
      </a:lvl9pPr>
    </p:bodyStyle>
    <p:otherStyle>
      <a:defPPr>
        <a:defRPr lang="ru-RU"/>
      </a:defPPr>
      <a:lvl1pPr marL="0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7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4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2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8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85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42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00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57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Box 7"/>
          <p:cNvSpPr txBox="1">
            <a:spLocks noChangeArrowheads="1"/>
          </p:cNvSpPr>
          <p:nvPr/>
        </p:nvSpPr>
        <p:spPr bwMode="auto">
          <a:xfrm>
            <a:off x="3946525" y="6153150"/>
            <a:ext cx="1755334" cy="52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1" tIns="45716" rIns="91431" bIns="45716">
            <a:spAutoFit/>
          </a:bodyPr>
          <a:lstStyle/>
          <a:p>
            <a:pPr eaLnBrk="0" hangingPunct="0">
              <a:buClr>
                <a:srgbClr val="800000"/>
              </a:buClr>
            </a:pPr>
            <a:r>
              <a:rPr lang="ru-RU" sz="1400" dirty="0"/>
              <a:t>           г. Москва</a:t>
            </a:r>
          </a:p>
          <a:p>
            <a:pPr eaLnBrk="0" hangingPunct="0">
              <a:buClr>
                <a:srgbClr val="800000"/>
              </a:buClr>
            </a:pPr>
            <a:r>
              <a:rPr lang="ru-RU" sz="1400" dirty="0"/>
              <a:t>       </a:t>
            </a:r>
            <a:r>
              <a:rPr lang="ru-RU" sz="1400" dirty="0" smtClean="0"/>
              <a:t> 3 июля 2012 </a:t>
            </a:r>
            <a:r>
              <a:rPr lang="ru-RU" sz="1400" dirty="0"/>
              <a:t>г.</a:t>
            </a:r>
          </a:p>
        </p:txBody>
      </p:sp>
      <p:sp>
        <p:nvSpPr>
          <p:cNvPr id="3077" name="TextBox 4"/>
          <p:cNvSpPr txBox="1">
            <a:spLocks noChangeArrowheads="1"/>
          </p:cNvSpPr>
          <p:nvPr/>
        </p:nvSpPr>
        <p:spPr bwMode="auto">
          <a:xfrm>
            <a:off x="1349566" y="2133650"/>
            <a:ext cx="7762381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300" b="1" dirty="0" smtClean="0"/>
              <a:t>Ключевая регуляторная задача – баланс интересов</a:t>
            </a:r>
          </a:p>
          <a:p>
            <a:pPr algn="ctr"/>
            <a:r>
              <a:rPr lang="ru-RU" sz="2300" b="1" dirty="0" smtClean="0"/>
              <a:t> в инфраструктурных отраслях</a:t>
            </a:r>
            <a:endParaRPr lang="ru-RU" sz="2300" b="1" dirty="0"/>
          </a:p>
        </p:txBody>
      </p:sp>
      <p:sp>
        <p:nvSpPr>
          <p:cNvPr id="3078" name="TextBox 6"/>
          <p:cNvSpPr txBox="1">
            <a:spLocks noChangeArrowheads="1"/>
          </p:cNvSpPr>
          <p:nvPr/>
        </p:nvSpPr>
        <p:spPr bwMode="auto">
          <a:xfrm>
            <a:off x="2675565" y="5446713"/>
            <a:ext cx="468981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/>
              <a:t>Доклад Руководителя </a:t>
            </a:r>
            <a:r>
              <a:rPr lang="ru-RU" sz="2000" b="1" dirty="0"/>
              <a:t>ФСТ России </a:t>
            </a:r>
          </a:p>
          <a:p>
            <a:pPr algn="ctr"/>
            <a:r>
              <a:rPr lang="ru-RU" sz="2000" b="1" dirty="0"/>
              <a:t>С.Г. </a:t>
            </a:r>
            <a:r>
              <a:rPr lang="ru-RU" sz="2000" b="1" dirty="0" smtClean="0"/>
              <a:t>Новикова</a:t>
            </a:r>
            <a:endParaRPr lang="ru-RU" sz="20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58243" y="557749"/>
            <a:ext cx="6120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+mj-lt"/>
              </a:rPr>
              <a:t>«Внешние» граничные условия</a:t>
            </a:r>
            <a:endParaRPr lang="ru-RU" sz="2400" b="1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6075" y="1269554"/>
            <a:ext cx="9001000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AutoNum type="arabicPeriod"/>
            </a:pPr>
            <a:r>
              <a:rPr lang="ru-RU" dirty="0" smtClean="0"/>
              <a:t>Конкурентоспособность экономики. Задачи развития и устранение инфраструктурных «узких мест».</a:t>
            </a:r>
          </a:p>
          <a:p>
            <a:pPr marL="457200" indent="-457200" algn="just">
              <a:buAutoNum type="arabicPeriod"/>
            </a:pPr>
            <a:endParaRPr lang="ru-RU" dirty="0" smtClean="0"/>
          </a:p>
          <a:p>
            <a:pPr marL="457200" indent="-457200" algn="just">
              <a:buAutoNum type="arabicPeriod"/>
            </a:pPr>
            <a:endParaRPr lang="ru-RU" dirty="0" smtClean="0"/>
          </a:p>
          <a:p>
            <a:pPr marL="457200" indent="-457200" algn="just">
              <a:buAutoNum type="arabicPeriod"/>
            </a:pPr>
            <a:r>
              <a:rPr lang="ru-RU" dirty="0" smtClean="0"/>
              <a:t>Структурные изменения (преобразования) в регулируемых отраслях. Эффективность.</a:t>
            </a:r>
          </a:p>
          <a:p>
            <a:pPr marL="457200" indent="-457200" algn="just">
              <a:buAutoNum type="arabicPeriod"/>
            </a:pPr>
            <a:endParaRPr lang="ru-RU" dirty="0" smtClean="0"/>
          </a:p>
          <a:p>
            <a:pPr marL="457200" indent="-457200" algn="just">
              <a:buAutoNum type="arabicPeriod"/>
            </a:pPr>
            <a:endParaRPr lang="ru-RU" dirty="0" smtClean="0"/>
          </a:p>
          <a:p>
            <a:pPr marL="457200" indent="-457200" algn="just">
              <a:buAutoNum type="arabicPeriod"/>
            </a:pPr>
            <a:r>
              <a:rPr lang="ru-RU" dirty="0" smtClean="0"/>
              <a:t>Качество жизни. Социальные аспекты.</a:t>
            </a:r>
          </a:p>
          <a:p>
            <a:pPr marL="457200" indent="-457200" algn="just">
              <a:buAutoNum type="arabicPeriod"/>
            </a:pPr>
            <a:endParaRPr lang="ru-RU" dirty="0" smtClean="0"/>
          </a:p>
          <a:p>
            <a:pPr marL="457200" indent="-457200" algn="just">
              <a:buAutoNum type="arabicPeriod"/>
            </a:pPr>
            <a:endParaRPr lang="ru-RU" dirty="0" smtClean="0"/>
          </a:p>
          <a:p>
            <a:pPr marL="457200" indent="-457200" algn="just">
              <a:buAutoNum type="arabicPeriod"/>
            </a:pPr>
            <a:r>
              <a:rPr lang="ru-RU" dirty="0" smtClean="0"/>
              <a:t>Ресурсные ограничения.</a:t>
            </a:r>
          </a:p>
          <a:p>
            <a:pPr marL="457200" indent="-457200" algn="just">
              <a:buAutoNum type="arabicPeriod"/>
            </a:pPr>
            <a:endParaRPr lang="ru-RU" dirty="0" smtClean="0"/>
          </a:p>
          <a:p>
            <a:pPr marL="457200" indent="-457200" algn="just">
              <a:buAutoNum type="arabicPeriod"/>
            </a:pPr>
            <a:endParaRPr lang="ru-RU" dirty="0" smtClean="0"/>
          </a:p>
          <a:p>
            <a:pPr marL="457200" indent="-457200" algn="just">
              <a:buAutoNum type="arabicPeriod"/>
            </a:pPr>
            <a:r>
              <a:rPr lang="ru-RU" dirty="0" smtClean="0"/>
              <a:t>Мировой финансово-экономический кризис.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9628988" y="6582525"/>
            <a:ext cx="276868" cy="296811"/>
          </a:xfrm>
          <a:prstGeom prst="rect">
            <a:avLst/>
          </a:prstGeom>
          <a:noFill/>
        </p:spPr>
        <p:txBody>
          <a:bodyPr wrap="none" lIns="95820" tIns="47910" rIns="95820" bIns="47910" rtlCol="0">
            <a:spAutoFit/>
          </a:bodyPr>
          <a:lstStyle/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0211" y="349999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+mj-lt"/>
              </a:rPr>
              <a:t>Система регулирования. Комплексный подход.</a:t>
            </a:r>
            <a:endParaRPr lang="ru-RU" sz="2400" b="1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071" y="811664"/>
            <a:ext cx="9289032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ru-RU" dirty="0" smtClean="0"/>
              <a:t>Новый тип баланса интересов</a:t>
            </a:r>
            <a:r>
              <a:rPr lang="en-US" dirty="0" smtClean="0"/>
              <a:t>:</a:t>
            </a:r>
            <a:endParaRPr lang="ru-RU" dirty="0" smtClean="0"/>
          </a:p>
          <a:p>
            <a:pPr marL="457200" indent="288000">
              <a:lnSpc>
                <a:spcPct val="200000"/>
              </a:lnSpc>
              <a:buFont typeface="Arial" pitchFamily="34" charset="0"/>
              <a:buChar char="•"/>
            </a:pPr>
            <a:r>
              <a:rPr lang="ru-RU" dirty="0" smtClean="0"/>
              <a:t>«старый»</a:t>
            </a:r>
            <a:r>
              <a:rPr lang="en-US" dirty="0" smtClean="0"/>
              <a:t>:</a:t>
            </a:r>
            <a:r>
              <a:rPr lang="ru-RU" dirty="0" smtClean="0"/>
              <a:t>	производитель – потребитель</a:t>
            </a:r>
          </a:p>
          <a:p>
            <a:pPr marL="457200" indent="288000">
              <a:lnSpc>
                <a:spcPct val="200000"/>
              </a:lnSpc>
              <a:buFont typeface="Arial" pitchFamily="34" charset="0"/>
              <a:buChar char="•"/>
            </a:pPr>
            <a:r>
              <a:rPr lang="ru-RU" dirty="0" smtClean="0"/>
              <a:t>«новый»	</a:t>
            </a:r>
            <a:r>
              <a:rPr lang="en-US" dirty="0" smtClean="0"/>
              <a:t>:</a:t>
            </a:r>
            <a:r>
              <a:rPr lang="ru-RU" dirty="0" smtClean="0"/>
              <a:t>						  </a:t>
            </a:r>
            <a:r>
              <a:rPr lang="ru-RU" sz="2500" dirty="0" smtClean="0"/>
              <a:t>-</a:t>
            </a:r>
            <a:r>
              <a:rPr lang="ru-RU" dirty="0" smtClean="0"/>
              <a:t>					 </a:t>
            </a:r>
            <a:r>
              <a:rPr lang="ru-RU" sz="2500" dirty="0" smtClean="0"/>
              <a:t>-</a:t>
            </a:r>
          </a:p>
          <a:p>
            <a:pPr marL="457200" indent="-457200">
              <a:lnSpc>
                <a:spcPct val="200000"/>
              </a:lnSpc>
            </a:pPr>
            <a:r>
              <a:rPr lang="ru-RU" dirty="0" smtClean="0"/>
              <a:t>	</a:t>
            </a:r>
          </a:p>
          <a:p>
            <a:pPr marL="457200" indent="-457200" algn="just">
              <a:buAutoNum type="arabicPeriod" startAt="2"/>
            </a:pPr>
            <a:r>
              <a:rPr lang="ru-RU" dirty="0" smtClean="0"/>
              <a:t>Учет надежности и качества предоставляемых услуг. </a:t>
            </a:r>
            <a:r>
              <a:rPr lang="ru-RU" dirty="0" err="1" smtClean="0"/>
              <a:t>Энергоэффективность</a:t>
            </a:r>
            <a:r>
              <a:rPr lang="ru-RU" dirty="0" smtClean="0"/>
              <a:t>.</a:t>
            </a:r>
          </a:p>
          <a:p>
            <a:pPr marL="457200" indent="-457200" algn="just">
              <a:buAutoNum type="arabicPeriod" startAt="2"/>
            </a:pPr>
            <a:endParaRPr lang="ru-RU" dirty="0" smtClean="0"/>
          </a:p>
          <a:p>
            <a:pPr marL="457200" indent="-457200" algn="just">
              <a:buFontTx/>
              <a:buAutoNum type="arabicPeriod" startAt="2"/>
            </a:pPr>
            <a:r>
              <a:rPr lang="ru-RU" dirty="0" smtClean="0"/>
              <a:t>Регуляторная защита уязвимых категорий потребителей.</a:t>
            </a:r>
          </a:p>
          <a:p>
            <a:pPr marL="457200" indent="-457200" algn="just">
              <a:buAutoNum type="arabicPeriod" startAt="2"/>
            </a:pPr>
            <a:endParaRPr lang="ru-RU" dirty="0" smtClean="0"/>
          </a:p>
          <a:p>
            <a:pPr marL="457200" indent="-457200" algn="just">
              <a:buFontTx/>
              <a:buAutoNum type="arabicPeriod" startAt="2"/>
            </a:pPr>
            <a:r>
              <a:rPr lang="ru-RU" dirty="0" smtClean="0"/>
              <a:t>Стимулирующие методы регулирования. Долгосрочное регулирование (правила, процедуры, </a:t>
            </a:r>
            <a:r>
              <a:rPr lang="ru-RU" dirty="0" err="1" smtClean="0"/>
              <a:t>тарифообразование</a:t>
            </a:r>
            <a:r>
              <a:rPr lang="ru-RU" dirty="0" smtClean="0"/>
              <a:t>).</a:t>
            </a:r>
          </a:p>
          <a:p>
            <a:pPr marL="457200" indent="-457200" algn="just">
              <a:buFontTx/>
              <a:buAutoNum type="arabicPeriod" startAt="2"/>
            </a:pPr>
            <a:endParaRPr lang="ru-RU" dirty="0" smtClean="0"/>
          </a:p>
          <a:p>
            <a:pPr marL="457200" indent="-457200" algn="just">
              <a:buAutoNum type="arabicPeriod" startAt="2"/>
            </a:pPr>
            <a:r>
              <a:rPr lang="ru-RU" dirty="0" smtClean="0"/>
              <a:t>«</a:t>
            </a:r>
            <a:r>
              <a:rPr lang="ru-RU" dirty="0" err="1" smtClean="0"/>
              <a:t>Сомасштабность</a:t>
            </a:r>
            <a:r>
              <a:rPr lang="ru-RU" dirty="0" smtClean="0"/>
              <a:t>» органов регулирования и регулируемых организаций. Разграничение полномочий.	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362299" y="2061642"/>
            <a:ext cx="2592288" cy="73866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надежное текущее функционирование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314627" y="2061642"/>
            <a:ext cx="1944216" cy="73866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инвестиции и развитие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474868" y="2061642"/>
            <a:ext cx="2304256" cy="73866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интересы ПОТРЕБИТЕЛЯ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9628988" y="6582525"/>
            <a:ext cx="276868" cy="296811"/>
          </a:xfrm>
          <a:prstGeom prst="rect">
            <a:avLst/>
          </a:prstGeom>
          <a:noFill/>
        </p:spPr>
        <p:txBody>
          <a:bodyPr wrap="none" lIns="95820" tIns="47910" rIns="95820" bIns="47910" rtlCol="0">
            <a:spAutoFit/>
          </a:bodyPr>
          <a:lstStyle/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0171" y="405458"/>
            <a:ext cx="86990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+mj-lt"/>
              </a:rPr>
              <a:t>Система регулирования. Комплексный подход (Продолжение)</a:t>
            </a:r>
            <a:endParaRPr lang="ru-RU" sz="2400" b="1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6075" y="1413570"/>
            <a:ext cx="9289032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/>
            <a:r>
              <a:rPr lang="ru-RU" dirty="0" smtClean="0"/>
              <a:t>6.	Контроль </a:t>
            </a:r>
            <a:r>
              <a:rPr lang="ru-RU" dirty="0" smtClean="0"/>
              <a:t>и надзор (за установлением и применением тарифов). Административное производство. Отмена решений.</a:t>
            </a:r>
          </a:p>
          <a:p>
            <a:pPr marL="457200" indent="-457200" algn="just">
              <a:buAutoNum type="arabicPeriod" startAt="5"/>
            </a:pPr>
            <a:endParaRPr lang="ru-RU" dirty="0" smtClean="0"/>
          </a:p>
          <a:p>
            <a:pPr marL="457200" indent="-457200" algn="just"/>
            <a:r>
              <a:rPr lang="ru-RU" dirty="0" smtClean="0"/>
              <a:t>7.	Рассмотрение </a:t>
            </a:r>
            <a:r>
              <a:rPr lang="ru-RU" dirty="0" smtClean="0"/>
              <a:t>экономических споров. Разногласия. Досудебное урегулирование.</a:t>
            </a:r>
          </a:p>
          <a:p>
            <a:pPr marL="457200" indent="-457200" algn="just">
              <a:buAutoNum type="arabicPeriod" startAt="5"/>
            </a:pPr>
            <a:endParaRPr lang="ru-RU" dirty="0" smtClean="0"/>
          </a:p>
          <a:p>
            <a:pPr marL="457200" indent="-457200" algn="just"/>
            <a:r>
              <a:rPr lang="ru-RU" dirty="0" smtClean="0"/>
              <a:t>8.	Автоматизация</a:t>
            </a:r>
            <a:r>
              <a:rPr lang="ru-RU" dirty="0" smtClean="0"/>
              <a:t>. Единая информационно-аналитическая система (ЕИАС ФСТ России). Создание единой «электронной» регуляторной среды.</a:t>
            </a:r>
          </a:p>
          <a:p>
            <a:pPr marL="457200" indent="-457200" algn="just">
              <a:buAutoNum type="arabicPeriod" startAt="5"/>
            </a:pPr>
            <a:endParaRPr lang="ru-RU" dirty="0" smtClean="0"/>
          </a:p>
          <a:p>
            <a:pPr marL="457200" indent="-457200" algn="just"/>
            <a:r>
              <a:rPr lang="ru-RU" dirty="0" smtClean="0"/>
              <a:t>9.	Кадровое </a:t>
            </a:r>
            <a:r>
              <a:rPr lang="ru-RU" dirty="0" smtClean="0"/>
              <a:t>обеспечение. Квалификация сотрудников регулирующих органов. Образовательные программы.</a:t>
            </a:r>
          </a:p>
          <a:p>
            <a:pPr marL="457200" indent="-457200" algn="just">
              <a:buAutoNum type="arabicPeriod" startAt="5"/>
            </a:pPr>
            <a:endParaRPr lang="ru-RU" dirty="0" smtClean="0"/>
          </a:p>
          <a:p>
            <a:pPr marL="457200" indent="-457200" algn="just"/>
            <a:r>
              <a:rPr lang="ru-RU" dirty="0" smtClean="0"/>
              <a:t>10.	Прозрачность </a:t>
            </a:r>
            <a:r>
              <a:rPr lang="ru-RU" dirty="0" smtClean="0"/>
              <a:t>деятельности регулирующих органов. Публичный контроль. Стандарты раскрытия информации естественными монополиями и организациями коммунального комплекса.</a:t>
            </a:r>
          </a:p>
          <a:p>
            <a:pPr marL="457200" indent="-457200" algn="just">
              <a:buAutoNum type="arabicPeriod" startAt="5"/>
            </a:pPr>
            <a:endParaRPr lang="ru-RU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9628988" y="6582525"/>
            <a:ext cx="276868" cy="296811"/>
          </a:xfrm>
          <a:prstGeom prst="rect">
            <a:avLst/>
          </a:prstGeom>
          <a:noFill/>
        </p:spPr>
        <p:txBody>
          <a:bodyPr wrap="none" lIns="95820" tIns="47910" rIns="95820" bIns="47910" rtlCol="0">
            <a:spAutoFit/>
          </a:bodyPr>
          <a:lstStyle/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0171" y="405458"/>
            <a:ext cx="86990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+mj-lt"/>
              </a:rPr>
              <a:t>Задачи на среднесрочную перспективу</a:t>
            </a:r>
            <a:endParaRPr lang="ru-RU" sz="2400" b="1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4067" y="950278"/>
            <a:ext cx="9073008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AutoNum type="arabicPeriod"/>
            </a:pPr>
            <a:r>
              <a:rPr lang="ru-RU" sz="1900" dirty="0" err="1" smtClean="0"/>
              <a:t>Доформирование</a:t>
            </a:r>
            <a:r>
              <a:rPr lang="ru-RU" sz="1900" dirty="0" smtClean="0"/>
              <a:t> правовых основ системы регулирования с учетом</a:t>
            </a:r>
            <a:r>
              <a:rPr lang="en-US" sz="1900" dirty="0" smtClean="0"/>
              <a:t>:</a:t>
            </a:r>
            <a:endParaRPr lang="ru-RU" sz="1900" dirty="0" smtClean="0"/>
          </a:p>
          <a:p>
            <a:pPr marL="457200" indent="-457200" algn="just">
              <a:buAutoNum type="arabicPeriod"/>
            </a:pPr>
            <a:endParaRPr lang="ru-RU" sz="1000" dirty="0" smtClean="0"/>
          </a:p>
          <a:p>
            <a:pPr marL="457200" indent="-457200" algn="just">
              <a:buFont typeface="Wingdings" pitchFamily="2" charset="2"/>
              <a:buChar char="Ø"/>
            </a:pPr>
            <a:r>
              <a:rPr lang="ru-RU" sz="1900" dirty="0" smtClean="0"/>
              <a:t>Структурных изменений в регулируемых отраслях</a:t>
            </a:r>
          </a:p>
          <a:p>
            <a:pPr marL="457200" indent="-457200" algn="just">
              <a:buFont typeface="Wingdings" pitchFamily="2" charset="2"/>
              <a:buChar char="Ø"/>
            </a:pPr>
            <a:endParaRPr lang="ru-RU" sz="1000" dirty="0" smtClean="0"/>
          </a:p>
          <a:p>
            <a:pPr marL="457200" indent="-457200" algn="just">
              <a:buFont typeface="Wingdings" pitchFamily="2" charset="2"/>
              <a:buChar char="Ø"/>
            </a:pPr>
            <a:r>
              <a:rPr lang="ru-RU" sz="1900" dirty="0" smtClean="0"/>
              <a:t>Соглашений по ЕЭП (железнодорожный транспорт – исключительные тарифы</a:t>
            </a:r>
            <a:r>
              <a:rPr lang="en-US" sz="1900" dirty="0" smtClean="0"/>
              <a:t>;</a:t>
            </a:r>
            <a:r>
              <a:rPr lang="ru-RU" sz="1900" dirty="0" smtClean="0"/>
              <a:t> унификация тарифов</a:t>
            </a:r>
            <a:r>
              <a:rPr lang="en-US" sz="1900" dirty="0" smtClean="0"/>
              <a:t>;</a:t>
            </a:r>
            <a:r>
              <a:rPr lang="ru-RU" sz="1900" dirty="0" smtClean="0"/>
              <a:t> методика, определяющая возможность РЖД самостоятельно устанавливать ставки за инфраструктуру в рамках коридора)</a:t>
            </a:r>
          </a:p>
          <a:p>
            <a:pPr marL="457200" indent="-457200" algn="just">
              <a:buFont typeface="Wingdings" pitchFamily="2" charset="2"/>
              <a:buChar char="Ø"/>
            </a:pPr>
            <a:endParaRPr lang="ru-RU" sz="1000" dirty="0" smtClean="0"/>
          </a:p>
          <a:p>
            <a:pPr marL="457200" indent="-457200" algn="just">
              <a:buFont typeface="Wingdings" pitchFamily="2" charset="2"/>
              <a:buChar char="Ø"/>
            </a:pPr>
            <a:r>
              <a:rPr lang="ru-RU" sz="1900" dirty="0" smtClean="0"/>
              <a:t>Решений по переходу на долгосрочное </a:t>
            </a:r>
            <a:r>
              <a:rPr lang="ru-RU" sz="1900" dirty="0" err="1" smtClean="0"/>
              <a:t>тарифообразование</a:t>
            </a:r>
            <a:r>
              <a:rPr lang="ru-RU" sz="1900" dirty="0" smtClean="0"/>
              <a:t> (в т.ч. проект Федерального </a:t>
            </a:r>
            <a:r>
              <a:rPr lang="ru-RU" sz="1900" smtClean="0"/>
              <a:t>закона о </a:t>
            </a:r>
            <a:r>
              <a:rPr lang="ru-RU" sz="1900" dirty="0" smtClean="0"/>
              <a:t>внесении изменений в отдельные законодательные акты в части совершенствования тарифного регулирования в сфере электроснабжения, теплоснабжения, газоснабжения, водоснабжения и водоотведения)</a:t>
            </a:r>
          </a:p>
          <a:p>
            <a:pPr marL="457200" indent="-457200" algn="just">
              <a:buFont typeface="Wingdings" pitchFamily="2" charset="2"/>
              <a:buChar char="Ø"/>
            </a:pPr>
            <a:endParaRPr lang="ru-RU" sz="1000" dirty="0" smtClean="0"/>
          </a:p>
          <a:p>
            <a:pPr marL="457200" indent="-457200" algn="just">
              <a:buFont typeface="Wingdings" pitchFamily="2" charset="2"/>
              <a:buChar char="Ø"/>
            </a:pPr>
            <a:r>
              <a:rPr lang="ru-RU" sz="1900" dirty="0" smtClean="0"/>
              <a:t>Ужесточения контрольно-надзорных процедур (в т.ч. представления об освобождении руководителей региональных органов регулирования от должности</a:t>
            </a:r>
            <a:r>
              <a:rPr lang="en-US" sz="1900" dirty="0" smtClean="0"/>
              <a:t>; </a:t>
            </a:r>
            <a:r>
              <a:rPr lang="ru-RU" sz="1900" dirty="0" smtClean="0"/>
              <a:t>изменения в </a:t>
            </a:r>
            <a:r>
              <a:rPr lang="ru-RU" sz="1900" dirty="0" err="1" smtClean="0"/>
              <a:t>КоАП</a:t>
            </a:r>
            <a:r>
              <a:rPr lang="ru-RU" sz="1900" dirty="0" smtClean="0"/>
              <a:t> по увеличению срока давности по привлечению к административной ответственности до 2-х лет</a:t>
            </a:r>
            <a:r>
              <a:rPr lang="en-US" sz="1900" dirty="0" smtClean="0"/>
              <a:t>;</a:t>
            </a:r>
            <a:r>
              <a:rPr lang="ru-RU" sz="1900" dirty="0" smtClean="0"/>
              <a:t> исключения условий искусственного затягивания проведения административного расследования и др.)</a:t>
            </a: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9628988" y="6582525"/>
            <a:ext cx="276868" cy="296811"/>
          </a:xfrm>
          <a:prstGeom prst="rect">
            <a:avLst/>
          </a:prstGeom>
          <a:noFill/>
        </p:spPr>
        <p:txBody>
          <a:bodyPr wrap="none" lIns="95820" tIns="47910" rIns="95820" bIns="47910" rtlCol="0">
            <a:spAutoFit/>
          </a:bodyPr>
          <a:lstStyle/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0171" y="405458"/>
            <a:ext cx="86990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+mj-lt"/>
              </a:rPr>
              <a:t>Задачи на среднесрочную перспективу (продолжение)</a:t>
            </a:r>
            <a:endParaRPr lang="ru-RU" sz="24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4067" y="1485578"/>
            <a:ext cx="907300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AutoNum type="arabicPeriod" startAt="2"/>
            </a:pPr>
            <a:r>
              <a:rPr lang="ru-RU" sz="2000" dirty="0" smtClean="0"/>
              <a:t>Легализация и последующая ликвидация перекрестного субсидирования (часть – в «особенности ценообразования», часть – адресные субсидии</a:t>
            </a:r>
            <a:r>
              <a:rPr lang="en-US" sz="2000" dirty="0" smtClean="0"/>
              <a:t>;</a:t>
            </a:r>
            <a:r>
              <a:rPr lang="ru-RU" sz="2000" dirty="0" smtClean="0"/>
              <a:t> изменение системы адресных субсидий населению по платежам за коммунальные услуги).</a:t>
            </a:r>
          </a:p>
          <a:p>
            <a:pPr marL="457200" indent="-457200" algn="just">
              <a:buAutoNum type="arabicPeriod" startAt="2"/>
            </a:pPr>
            <a:endParaRPr lang="ru-RU" sz="2000" dirty="0" smtClean="0"/>
          </a:p>
          <a:p>
            <a:pPr marL="457200" indent="-457200" algn="just">
              <a:buAutoNum type="arabicPeriod" startAt="2"/>
            </a:pPr>
            <a:endParaRPr lang="ru-RU" sz="2000" dirty="0" smtClean="0"/>
          </a:p>
          <a:p>
            <a:pPr marL="457200" indent="-457200" algn="just">
              <a:buAutoNum type="arabicPeriod" startAt="2"/>
            </a:pPr>
            <a:r>
              <a:rPr lang="ru-RU" sz="2000" dirty="0" err="1" smtClean="0"/>
              <a:t>Доформирование</a:t>
            </a:r>
            <a:r>
              <a:rPr lang="ru-RU" sz="2000" dirty="0" smtClean="0"/>
              <a:t> единой системы органов регулирования инфраструктурных секторов с учетом необходимых организационно-штатных решений, квалификационных требований (достаточность ресурсов</a:t>
            </a:r>
            <a:r>
              <a:rPr lang="en-US" sz="2000" dirty="0" smtClean="0"/>
              <a:t>;</a:t>
            </a:r>
            <a:r>
              <a:rPr lang="ru-RU" sz="2000" dirty="0" smtClean="0"/>
              <a:t> образовательные программы подготовки, повышения квалификации).</a:t>
            </a:r>
          </a:p>
          <a:p>
            <a:pPr marL="457200" indent="-457200" algn="just">
              <a:buAutoNum type="arabicPeriod"/>
            </a:pPr>
            <a:endParaRPr lang="ru-RU" sz="2000" dirty="0" smtClean="0"/>
          </a:p>
          <a:p>
            <a:pPr marL="457200" indent="-457200" algn="just"/>
            <a:r>
              <a:rPr lang="ru-RU" sz="2000" dirty="0" smtClean="0"/>
              <a:t>	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9628988" y="6582525"/>
            <a:ext cx="276868" cy="296811"/>
          </a:xfrm>
          <a:prstGeom prst="rect">
            <a:avLst/>
          </a:prstGeom>
          <a:noFill/>
        </p:spPr>
        <p:txBody>
          <a:bodyPr wrap="none" lIns="95820" tIns="47910" rIns="95820" bIns="47910" rtlCol="0">
            <a:spAutoFit/>
          </a:bodyPr>
          <a:lstStyle/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493713" y="2500313"/>
            <a:ext cx="892175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5812" tIns="47906" rIns="95812" bIns="47906"/>
          <a:lstStyle/>
          <a:p>
            <a:pPr marL="46033" indent="-46033" algn="ctr" defTabSz="706372">
              <a:defRPr/>
            </a:pPr>
            <a:r>
              <a:rPr lang="ru-RU" sz="3600" b="1" kern="0" dirty="0">
                <a:latin typeface="+mj-lt"/>
                <a:ea typeface="+mj-ea"/>
                <a:cs typeface="+mj-cs"/>
                <a:sym typeface="Arial" pitchFamily="34" charset="0"/>
              </a:rPr>
              <a:t> Спасибо за внимание!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ециальное оформление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EE1E4"/>
      </a:accent1>
      <a:accent2>
        <a:srgbClr val="333399"/>
      </a:accent2>
      <a:accent3>
        <a:srgbClr val="FFFFFF"/>
      </a:accent3>
      <a:accent4>
        <a:srgbClr val="000000"/>
      </a:accent4>
      <a:accent5>
        <a:srgbClr val="D3EE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24041</TotalTime>
  <Words>298</Words>
  <Application>Microsoft Office PowerPoint</Application>
  <PresentationFormat>Произвольный</PresentationFormat>
  <Paragraphs>68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Специальное оформление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ФСТ России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Александр Бибиков</dc:creator>
  <cp:lastModifiedBy>Lenovo User</cp:lastModifiedBy>
  <cp:revision>926</cp:revision>
  <dcterms:created xsi:type="dcterms:W3CDTF">2009-09-01T17:39:31Z</dcterms:created>
  <dcterms:modified xsi:type="dcterms:W3CDTF">2012-07-03T11:56:57Z</dcterms:modified>
</cp:coreProperties>
</file>