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9" r:id="rId1"/>
  </p:sldMasterIdLst>
  <p:notesMasterIdLst>
    <p:notesMasterId r:id="rId25"/>
  </p:notesMasterIdLst>
  <p:sldIdLst>
    <p:sldId id="645" r:id="rId2"/>
    <p:sldId id="690" r:id="rId3"/>
    <p:sldId id="692" r:id="rId4"/>
    <p:sldId id="691" r:id="rId5"/>
    <p:sldId id="695" r:id="rId6"/>
    <p:sldId id="681" r:id="rId7"/>
    <p:sldId id="680" r:id="rId8"/>
    <p:sldId id="698" r:id="rId9"/>
    <p:sldId id="699" r:id="rId10"/>
    <p:sldId id="696" r:id="rId11"/>
    <p:sldId id="697" r:id="rId12"/>
    <p:sldId id="665" r:id="rId13"/>
    <p:sldId id="678" r:id="rId14"/>
    <p:sldId id="662" r:id="rId15"/>
    <p:sldId id="663" r:id="rId16"/>
    <p:sldId id="679" r:id="rId17"/>
    <p:sldId id="700" r:id="rId18"/>
    <p:sldId id="683" r:id="rId19"/>
    <p:sldId id="688" r:id="rId20"/>
    <p:sldId id="684" r:id="rId21"/>
    <p:sldId id="685" r:id="rId22"/>
    <p:sldId id="693" r:id="rId23"/>
    <p:sldId id="661" r:id="rId24"/>
  </p:sldIdLst>
  <p:sldSz cx="9909175" cy="6859588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6A3"/>
    <a:srgbClr val="C80000"/>
    <a:srgbClr val="245794"/>
    <a:srgbClr val="4C29E3"/>
    <a:srgbClr val="B3B3FF"/>
    <a:srgbClr val="C9C9FF"/>
    <a:srgbClr val="C448A9"/>
    <a:srgbClr val="385D8A"/>
    <a:srgbClr val="E7E7FF"/>
    <a:srgbClr val="D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9886" autoAdjust="0"/>
  </p:normalViewPr>
  <p:slideViewPr>
    <p:cSldViewPr snapToObjects="1">
      <p:cViewPr varScale="1">
        <p:scale>
          <a:sx n="118" d="100"/>
          <a:sy n="118" d="100"/>
        </p:scale>
        <p:origin x="-1092" y="-108"/>
      </p:cViewPr>
      <p:guideLst>
        <p:guide orient="horz" pos="2161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hapinskiy\Documents\&#1055;&#1088;&#1077;&#1079;&#1077;&#1085;&#1090;&#1072;&#1094;&#1080;&#1080;\&#1040;&#1087;&#1088;&#1077;&#1083;&#1100;%202015\&#1050;&#1086;&#1087;&#1080;&#1103;%20&#1050;&#1086;&#1087;&#1080;&#1103;%20&#1088;&#1072;&#1089;&#1095;&#1077;&#1090;&#1082;&#1080;%20&#1074;%20&#1089;&#1083;&#1072;&#1081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тарифы!$O$14</c:f>
              <c:strCache>
                <c:ptCount val="1"/>
                <c:pt idx="0">
                  <c:v>прирост цен на оптовом рынке,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759259259259259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925337632079971E-17"/>
                  <c:y val="0.2592592592592592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тарифы!$R$13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тарифы!$R$14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тарифы!$O$15</c:f>
              <c:strCache>
                <c:ptCount val="1"/>
                <c:pt idx="0">
                  <c:v>прирост регулируемых тарифов сетевых организаций, 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250000000000000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24999999999999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тарифы!$R$13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тарифы!$R$15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2"/>
          <c:order val="2"/>
          <c:tx>
            <c:strRef>
              <c:f>тарифы!$O$16</c:f>
              <c:strCache>
                <c:ptCount val="1"/>
                <c:pt idx="0">
                  <c:v>прирост необходимой валовой выручки гарантирующих поставщиков,%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27777777777777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03703703703704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тарифы!$R$13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тарифы!$R$16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822080"/>
        <c:axId val="85848448"/>
        <c:axId val="0"/>
      </c:bar3DChart>
      <c:catAx>
        <c:axId val="858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848448"/>
        <c:crosses val="autoZero"/>
        <c:auto val="1"/>
        <c:lblAlgn val="ctr"/>
        <c:lblOffset val="100"/>
        <c:noMultiLvlLbl val="0"/>
      </c:catAx>
      <c:valAx>
        <c:axId val="85848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5822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6400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3" tIns="45255" rIns="90513" bIns="4525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8"/>
            <a:ext cx="2946400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3" tIns="45255" rIns="90513" bIns="4525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E64707-3883-462D-B5C8-54CDD2F875C0}" type="datetimeFigureOut">
              <a:rPr lang="ru-RU"/>
              <a:pPr>
                <a:defRPr/>
              </a:pPr>
              <a:t>02.04.2015</a:t>
            </a:fld>
            <a:endParaRPr lang="ru-RU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9775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8" y="4690314"/>
            <a:ext cx="5438775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3" tIns="45255" rIns="90513" bIns="45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377456"/>
            <a:ext cx="2946400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3" tIns="45255" rIns="90513" bIns="4525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456"/>
            <a:ext cx="2946400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3" tIns="45255" rIns="90513" bIns="4525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2D1EC0-C0FB-4B85-A4C3-C4691C316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3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655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615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68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069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857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8575" cy="45275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232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8"/>
            <a:ext cx="8918575" cy="5853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520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857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99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594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051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45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189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008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69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3872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5567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0" y="357188"/>
            <a:ext cx="9909175" cy="74612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 lIns="95767" tIns="47884" rIns="95767" bIns="47884"/>
          <a:lstStyle/>
          <a:p>
            <a:pPr defTabSz="958850">
              <a:defRPr/>
            </a:pPr>
            <a:endParaRPr lang="ru-RU" sz="2600" dirty="0">
              <a:solidFill>
                <a:srgbClr val="000000"/>
              </a:solidFill>
              <a:latin typeface="Times New Roman" pitchFamily="18" charset="0"/>
              <a:cs typeface="+mn-cs"/>
              <a:sym typeface="Times New Roman" pitchFamily="18" charset="0"/>
            </a:endParaRPr>
          </a:p>
        </p:txBody>
      </p:sp>
      <p:pic>
        <p:nvPicPr>
          <p:cNvPr id="2051" name="Picture 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5" y="6273800"/>
            <a:ext cx="895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1011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/>
  <p:hf hdr="0" ftr="0" dt="0"/>
  <p:txStyles>
    <p:titleStyle>
      <a:lvl1pPr marL="46038" indent="-46038" algn="ctr" defTabSz="7064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46038" indent="-46038" algn="ctr" defTabSz="7064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2pPr>
      <a:lvl3pPr marL="46038" indent="-46038" algn="ctr" defTabSz="7064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3pPr>
      <a:lvl4pPr marL="46038" indent="-46038" algn="ctr" defTabSz="7064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4pPr>
      <a:lvl5pPr marL="46038" indent="-46038" algn="ctr" defTabSz="7064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sym typeface="Arial" pitchFamily="34" charset="0"/>
        </a:defRPr>
      </a:lvl5pPr>
      <a:lvl6pPr marL="500063" indent="-42863" algn="ctr" defTabSz="673100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6pPr>
      <a:lvl7pPr marL="957263" indent="-42863" algn="ctr" defTabSz="673100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7pPr>
      <a:lvl8pPr marL="1414463" indent="-42863" algn="ctr" defTabSz="673100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8pPr>
      <a:lvl9pPr marL="1871663" indent="-42863" algn="ctr" defTabSz="673100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415925" indent="-369888" algn="l" defTabSz="706438" rtl="0" eaLnBrk="0" fontAlgn="base" hangingPunct="0">
        <a:spcBef>
          <a:spcPts val="850"/>
        </a:spcBef>
        <a:spcAft>
          <a:spcPct val="0"/>
        </a:spcAft>
        <a:buSzPct val="100000"/>
        <a:buFont typeface="Lucida Grande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860425" indent="-311150" algn="l" defTabSz="706438" rtl="0" eaLnBrk="0" fontAlgn="base" hangingPunct="0">
        <a:spcBef>
          <a:spcPts val="675"/>
        </a:spcBef>
        <a:spcAft>
          <a:spcPct val="0"/>
        </a:spcAft>
        <a:buSzPct val="100000"/>
        <a:buFont typeface="Lucida Grande"/>
        <a:buChar char="–"/>
        <a:defRPr sz="3000">
          <a:solidFill>
            <a:schemeClr val="tx1"/>
          </a:solidFill>
          <a:latin typeface="+mn-lt"/>
          <a:sym typeface="Arial" pitchFamily="34" charset="0"/>
        </a:defRPr>
      </a:lvl2pPr>
      <a:lvl3pPr marL="1303338" indent="-255588" algn="l" defTabSz="706438" rtl="0" eaLnBrk="0" fontAlgn="base" hangingPunct="0">
        <a:spcBef>
          <a:spcPts val="613"/>
        </a:spcBef>
        <a:spcAft>
          <a:spcPct val="0"/>
        </a:spcAft>
        <a:buSzPct val="100000"/>
        <a:buFont typeface="Lucida Grande"/>
        <a:buChar char="•"/>
        <a:defRPr sz="2600">
          <a:solidFill>
            <a:schemeClr val="tx1"/>
          </a:solidFill>
          <a:latin typeface="+mn-lt"/>
          <a:sym typeface="Arial" pitchFamily="34" charset="0"/>
        </a:defRPr>
      </a:lvl3pPr>
      <a:lvl4pPr marL="1804988" indent="-254000" algn="l" defTabSz="706438" rtl="0" eaLnBrk="0" fontAlgn="base" hangingPunct="0">
        <a:spcBef>
          <a:spcPts val="538"/>
        </a:spcBef>
        <a:spcAft>
          <a:spcPct val="0"/>
        </a:spcAft>
        <a:buSzPct val="100000"/>
        <a:buFont typeface="Lucida Grande"/>
        <a:buChar char="–"/>
        <a:defRPr sz="2200">
          <a:solidFill>
            <a:schemeClr val="tx1"/>
          </a:solidFill>
          <a:latin typeface="+mn-lt"/>
          <a:sym typeface="Arial" pitchFamily="34" charset="0"/>
        </a:defRPr>
      </a:lvl4pPr>
      <a:lvl5pPr marL="2303463" indent="-252413" algn="l" defTabSz="706438" rtl="0" eaLnBrk="0" fontAlgn="base" hangingPunct="0">
        <a:spcBef>
          <a:spcPts val="538"/>
        </a:spcBef>
        <a:spcAft>
          <a:spcPct val="0"/>
        </a:spcAft>
        <a:buSzPct val="100000"/>
        <a:buFont typeface="Lucida Grande"/>
        <a:buChar char="»"/>
        <a:defRPr sz="2200">
          <a:solidFill>
            <a:schemeClr val="tx1"/>
          </a:solidFill>
          <a:latin typeface="+mn-lt"/>
          <a:sym typeface="Arial" pitchFamily="34" charset="0"/>
        </a:defRPr>
      </a:lvl5pPr>
      <a:lvl6pPr marL="2657475" indent="-242888" algn="l" defTabSz="673100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6pPr>
      <a:lvl7pPr marL="3114675" indent="-242888" algn="l" defTabSz="673100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7pPr>
      <a:lvl8pPr marL="3571875" indent="-242888" algn="l" defTabSz="673100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8pPr>
      <a:lvl9pPr marL="4029075" indent="-242888" algn="l" defTabSz="673100" rtl="0" fontAlgn="base">
        <a:spcBef>
          <a:spcPts val="513"/>
        </a:spcBef>
        <a:spcAft>
          <a:spcPct val="0"/>
        </a:spcAft>
        <a:buSzPct val="100000"/>
        <a:buFont typeface="Lucida Grande"/>
        <a:buChar char="»"/>
        <a:defRPr sz="21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9360" y="5085978"/>
            <a:ext cx="15789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М.Б. Егоров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123" y="256569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принятых решений в электроэнергетической отрасли и задачи на краткосрочную перспективу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075924" y="6310114"/>
            <a:ext cx="175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2-3 </a:t>
            </a:r>
            <a:r>
              <a:rPr lang="ru-RU" dirty="0"/>
              <a:t>апреля </a:t>
            </a:r>
            <a:r>
              <a:rPr lang="ru-RU" dirty="0" smtClean="0"/>
              <a:t>2015 </a:t>
            </a:r>
            <a:r>
              <a:rPr lang="ru-RU" dirty="0"/>
              <a:t>г.</a:t>
            </a:r>
          </a:p>
          <a:p>
            <a:r>
              <a:rPr lang="ru-RU" dirty="0" smtClean="0"/>
              <a:t>г. Москва</a:t>
            </a:r>
            <a:endParaRPr lang="ru-RU" dirty="0"/>
          </a:p>
        </p:txBody>
      </p:sp>
      <p:sp>
        <p:nvSpPr>
          <p:cNvPr id="7" name="TextBox 3"/>
          <p:cNvSpPr txBox="1"/>
          <p:nvPr/>
        </p:nvSpPr>
        <p:spPr>
          <a:xfrm>
            <a:off x="1282179" y="76549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Всероссийское совещание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«Итоги работы органов государственного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регулирования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задачи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 годы»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3" y="909514"/>
            <a:ext cx="3456384" cy="57375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2219" y="6189968"/>
            <a:ext cx="1091083" cy="477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94347" y="6192688"/>
            <a:ext cx="1080120" cy="477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79" y="3197746"/>
            <a:ext cx="3990975" cy="1600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79" y="5050904"/>
            <a:ext cx="3990975" cy="161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64" y="831258"/>
            <a:ext cx="2912803" cy="21664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88033" y="1260028"/>
            <a:ext cx="71178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8" idx="2"/>
            <a:endCxn id="7" idx="1"/>
          </p:cNvCxnSpPr>
          <p:nvPr/>
        </p:nvCxnSpPr>
        <p:spPr>
          <a:xfrm>
            <a:off x="1943925" y="1548060"/>
            <a:ext cx="3477739" cy="3664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9218" idx="1"/>
          </p:cNvCxnSpPr>
          <p:nvPr/>
        </p:nvCxnSpPr>
        <p:spPr>
          <a:xfrm flipV="1">
            <a:off x="3874467" y="5860529"/>
            <a:ext cx="1008112" cy="570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0"/>
            <a:endCxn id="6" idx="1"/>
          </p:cNvCxnSpPr>
          <p:nvPr/>
        </p:nvCxnSpPr>
        <p:spPr>
          <a:xfrm flipV="1">
            <a:off x="2187761" y="3997846"/>
            <a:ext cx="2694818" cy="21921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36103" y="333450"/>
            <a:ext cx="92030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регуляторного процесса и принятых тарифных решений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7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155" y="477466"/>
            <a:ext cx="8568952" cy="4112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252" tIns="43626" rIns="87252" bIns="43626">
            <a:spAutoFit/>
          </a:bodyPr>
          <a:lstStyle/>
          <a:p>
            <a:pPr algn="ctr">
              <a:spcAft>
                <a:spcPts val="477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7" y="1393233"/>
            <a:ext cx="3178868" cy="5276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2179" y="170160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5" y="2580297"/>
            <a:ext cx="1971675" cy="7232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>
            <a:off x="1606215" y="1989634"/>
            <a:ext cx="445778" cy="5906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3226395" y="2761915"/>
            <a:ext cx="504056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26" y="1498428"/>
            <a:ext cx="4562509" cy="50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31" y="1411948"/>
            <a:ext cx="2609850" cy="19621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072379" y="4759126"/>
            <a:ext cx="2281255" cy="1626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0"/>
            <a:endCxn id="14" idx="2"/>
          </p:cNvCxnSpPr>
          <p:nvPr/>
        </p:nvCxnSpPr>
        <p:spPr>
          <a:xfrm flipV="1">
            <a:off x="8213007" y="2393023"/>
            <a:ext cx="233968" cy="23661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42819" y="1970078"/>
            <a:ext cx="2808312" cy="422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203893" y="1175622"/>
            <a:ext cx="3312368" cy="15769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 по инфраструктурным организациям, регулирование деятельности которых осуществляется ФСТ России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3226395" y="2892242"/>
            <a:ext cx="3312368" cy="15769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раскрытия информации по филиалам ДЗО ОАО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1876245" y="4950841"/>
            <a:ext cx="3708412" cy="19087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разработке: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информации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 организациям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(запрос ФСТ России от 30.03.2015 №ЕП-3711/12)</a:t>
            </a:r>
          </a:p>
        </p:txBody>
      </p:sp>
      <p:cxnSp>
        <p:nvCxnSpPr>
          <p:cNvPr id="23" name="Прямая со стрелкой 22"/>
          <p:cNvCxnSpPr>
            <a:stCxn id="14" idx="1"/>
          </p:cNvCxnSpPr>
          <p:nvPr/>
        </p:nvCxnSpPr>
        <p:spPr>
          <a:xfrm flipH="1" flipV="1">
            <a:off x="5674667" y="1845618"/>
            <a:ext cx="1368152" cy="3359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1"/>
          </p:cNvCxnSpPr>
          <p:nvPr/>
        </p:nvCxnSpPr>
        <p:spPr>
          <a:xfrm flipH="1">
            <a:off x="5584657" y="2181551"/>
            <a:ext cx="1458162" cy="1341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522539" y="2181551"/>
            <a:ext cx="2520280" cy="35524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491091" y="6497796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7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4187" y="470584"/>
            <a:ext cx="3204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цены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067" y="5561198"/>
            <a:ext cx="5670940" cy="118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на сайте ФСТ России:</a:t>
            </a: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фактических ценах на электрическую энергию за 2014 год на основании данных, представленных субъектами электроэнергетики по формам статистической отчетности 46-ЭЭ:</a:t>
            </a:r>
          </a:p>
          <a:p>
            <a:pPr algn="ctr">
              <a:lnSpc>
                <a:spcPct val="12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www.fstrf.ru/tariffs/info_tarif/electro/actual_price/0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45" y="2229118"/>
            <a:ext cx="4129470" cy="2784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09" y="678333"/>
            <a:ext cx="3152117" cy="200100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994991" y="3278570"/>
            <a:ext cx="1440160" cy="937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0"/>
            <a:endCxn id="7" idx="2"/>
          </p:cNvCxnSpPr>
          <p:nvPr/>
        </p:nvCxnSpPr>
        <p:spPr>
          <a:xfrm flipH="1" flipV="1">
            <a:off x="6434168" y="2679336"/>
            <a:ext cx="1280903" cy="599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5" y="912354"/>
            <a:ext cx="3178868" cy="527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4" y="1814869"/>
            <a:ext cx="2806365" cy="11252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Стрелка вправо 17"/>
          <p:cNvSpPr/>
          <p:nvPr/>
        </p:nvSpPr>
        <p:spPr>
          <a:xfrm>
            <a:off x="3338043" y="2142248"/>
            <a:ext cx="941962" cy="49545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18577" y="5734051"/>
            <a:ext cx="102737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9" idx="0"/>
            <a:endCxn id="17" idx="2"/>
          </p:cNvCxnSpPr>
          <p:nvPr/>
        </p:nvCxnSpPr>
        <p:spPr>
          <a:xfrm flipH="1" flipV="1">
            <a:off x="1719317" y="2940094"/>
            <a:ext cx="312949" cy="27939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3" y="2978850"/>
            <a:ext cx="2775725" cy="26111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3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7" y="909514"/>
            <a:ext cx="3178868" cy="527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34" y="1086757"/>
            <a:ext cx="6143727" cy="41432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43205" y="6454130"/>
            <a:ext cx="682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сайте ФСТ России: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http://www.fstrf.ru/tariffs/info_tarif/electro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212" y="1086758"/>
            <a:ext cx="3888432" cy="146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" y="1701603"/>
            <a:ext cx="2530955" cy="12356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Стрелка вправо 9"/>
          <p:cNvSpPr/>
          <p:nvPr/>
        </p:nvSpPr>
        <p:spPr>
          <a:xfrm>
            <a:off x="2794347" y="2139409"/>
            <a:ext cx="504056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2179" y="5734050"/>
            <a:ext cx="1080120" cy="592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3" idx="0"/>
            <a:endCxn id="9" idx="2"/>
          </p:cNvCxnSpPr>
          <p:nvPr/>
        </p:nvCxnSpPr>
        <p:spPr>
          <a:xfrm flipH="1" flipV="1">
            <a:off x="1384854" y="2937255"/>
            <a:ext cx="437385" cy="27967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73448" y="350000"/>
            <a:ext cx="47452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Тарифные решения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43213" y="4138665"/>
            <a:ext cx="3888432" cy="146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3082379" y="742540"/>
            <a:ext cx="2670342" cy="13911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передаче электроэнергии, предельные уровни тарифов, единые (котловые) уровни тарифов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6041431" y="45418"/>
            <a:ext cx="1649460" cy="11683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Генерация, все регулируемые тарифы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2228376" y="2597884"/>
            <a:ext cx="3060340" cy="15407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регулируемые (цены) тарифы на электроэнергию, интервалы тарифных зон суток, предельные уровни тарифов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7435207" y="2548193"/>
            <a:ext cx="2352798" cy="13219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 тарифных зон суток, для населения, для прочих потребителей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блако 56"/>
          <p:cNvSpPr/>
          <p:nvPr/>
        </p:nvSpPr>
        <p:spPr>
          <a:xfrm>
            <a:off x="2690018" y="4871676"/>
            <a:ext cx="2598698" cy="1470767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Плата за ТП к ЕНЭС, принадлежащей ОАО «ФСК </a:t>
            </a:r>
            <a:r>
              <a:rPr lang="ru-RU" sz="10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ЕЭС»,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Плата за ТП к электрическим сетям прочих собственников, входящих в ЕНЭС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7764833" y="390345"/>
            <a:ext cx="2067388" cy="109523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Индикативные цены, в ЦЗ для населения, на территориях НЦЗ и особых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блако 55"/>
          <p:cNvSpPr/>
          <p:nvPr/>
        </p:nvSpPr>
        <p:spPr>
          <a:xfrm>
            <a:off x="5019302" y="3094213"/>
            <a:ext cx="2463725" cy="12241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ОАО «ФСК ЕЭС», 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ОАО «СО ЕЭС», ОАО «АТС», прочие собственники объектов ЕНЭС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5288716" y="1438095"/>
            <a:ext cx="9624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7114827" y="742540"/>
            <a:ext cx="720080" cy="8150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8798527" y="1341562"/>
            <a:ext cx="11650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8482979" y="2421682"/>
            <a:ext cx="7200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6538763" y="2061642"/>
            <a:ext cx="432048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4453649" y="2421682"/>
            <a:ext cx="143704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4666555" y="5302002"/>
            <a:ext cx="1103385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4666555" y="5302002"/>
            <a:ext cx="3384376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8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2179" y="386874"/>
            <a:ext cx="8307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калькулятор электрической энергии и мощности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1844" y="6220797"/>
            <a:ext cx="4131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размещен на сайте ФСТ России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калькулятор: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://www.fstrf.ru/calc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844" y="1158380"/>
            <a:ext cx="4635271" cy="5007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потребителю электроэнергии самостоятельно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 стоимости электроэнергии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расчет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производится в соответствии с ПП РФ от 04.05.2012 №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442, цена по первой ценовой категории рассчитывается как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из 5750 ЧЧИМ;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для раскрытия составляющих цены на электроэнергию и мощность, поставляемую гарантирующим поставщиком субъекта РФ: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электроэнергии и мощности на оптовом рынке; 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услуг по передаче; 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сбытовая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гарантирующего поставщика (в стоимости электроэнергии и мощности);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услуги (ОАО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«АТС»,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 ЕЭС»,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«ЦФР»);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ссылки на источники данных для расчета;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возможность разместить ссылку на калькулятор на сайте регионального регулятора.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3" y="909514"/>
            <a:ext cx="3456384" cy="57375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94347" y="6192688"/>
            <a:ext cx="1080120" cy="477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3" y="2011280"/>
            <a:ext cx="3990975" cy="161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Прямая со стрелкой 11"/>
          <p:cNvCxnSpPr>
            <a:stCxn id="10" idx="0"/>
            <a:endCxn id="11" idx="2"/>
          </p:cNvCxnSpPr>
          <p:nvPr/>
        </p:nvCxnSpPr>
        <p:spPr>
          <a:xfrm flipH="1" flipV="1">
            <a:off x="2894241" y="3630530"/>
            <a:ext cx="440166" cy="25621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7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5" y="1365030"/>
            <a:ext cx="3598481" cy="42094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07" y="1032982"/>
            <a:ext cx="3633417" cy="577309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234507" y="3109705"/>
            <a:ext cx="1152128" cy="7200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436" y="1069714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251" y="5486782"/>
            <a:ext cx="3313480" cy="103935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стоимость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раскрытие ее составляющих: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721" y="6518212"/>
            <a:ext cx="4299818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настоящий момент калькулятор работает в тестовом режиме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1926" y="4509914"/>
            <a:ext cx="377314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619075" y="4917686"/>
            <a:ext cx="3544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82179" y="329458"/>
            <a:ext cx="8307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калькулятор электрической энергии и мощности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6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562100" y="865018"/>
            <a:ext cx="8712966" cy="60728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83256" tIns="41628" rIns="83256" bIns="41628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федеральных законов, 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постановлений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указаний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28441" y="6508367"/>
            <a:ext cx="373322" cy="330290"/>
          </a:xfrm>
          <a:prstGeom prst="rect">
            <a:avLst/>
          </a:prstGeom>
          <a:noFill/>
        </p:spPr>
        <p:txBody>
          <a:bodyPr wrap="none" lIns="83256" tIns="41628" rIns="83256" bIns="41628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54786" y="2304578"/>
            <a:ext cx="2520280" cy="270939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87252" tIns="43626" rIns="87252" bIns="43626">
            <a:noAutofit/>
          </a:bodyPr>
          <a:lstStyle/>
          <a:p>
            <a:pPr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АНО «Агентство стратегических инициатив»: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проектов, предусмотренных Дорожной картой «Повышение доступности энергетической инфраструктуры», утвержденной распоряжением Правительства РФ от 30.06.2012 г. № 1144-р</a:t>
            </a:r>
            <a:endParaRPr lang="ru-RU" sz="13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2099" y="2304579"/>
            <a:ext cx="2952328" cy="2709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87252" tIns="43626" rIns="87252" bIns="43626">
            <a:noAutofit/>
          </a:bodyPr>
          <a:lstStyle/>
          <a:p>
            <a:pPr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Экспертный совет по электроэнергетике при ФСТ России (приказ ФСТ России от 24.07.2014 г. № 122):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выработка согласованных предложений по совершенствованию государственного регулирования цен (тарифов) в электроэнергетической отрасли, обеспечивающих соблюдение баланса интересов органов регулирования, регулируемых организаций и потребителей</a:t>
            </a:r>
            <a:endParaRPr lang="ru-RU" sz="13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730450" y="2304579"/>
            <a:ext cx="2808312" cy="27093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87252" tIns="43626" rIns="87252" bIns="43626">
            <a:noAutofit/>
          </a:bodyPr>
          <a:lstStyle/>
          <a:p>
            <a:pPr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Федеральные органы исполнительной власти, региональные органы регулирования, инфраструктурные организации, Сети, ЭСО, Производители, </a:t>
            </a:r>
            <a:r>
              <a:rPr lang="ru-RU" sz="13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обсуждение, согласительные совещания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 обсуждении сетевых вопросов участвуют, в 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сбыты и потребители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62099" y="5590034"/>
            <a:ext cx="8712967" cy="58054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87252" tIns="43626" rIns="87252" bIns="43626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Балансовые решения, тарифные решения, плата за ТП к ЕНЭС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прочим собственникам ЕНЭС</a:t>
            </a:r>
          </a:p>
        </p:txBody>
      </p:sp>
      <p:cxnSp>
        <p:nvCxnSpPr>
          <p:cNvPr id="58" name="Прямая со стрелкой 57"/>
          <p:cNvCxnSpPr>
            <a:stCxn id="52" idx="2"/>
            <a:endCxn id="54" idx="0"/>
          </p:cNvCxnSpPr>
          <p:nvPr/>
        </p:nvCxnSpPr>
        <p:spPr>
          <a:xfrm>
            <a:off x="4918583" y="1472307"/>
            <a:ext cx="3096343" cy="8322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2" idx="2"/>
            <a:endCxn id="55" idx="0"/>
          </p:cNvCxnSpPr>
          <p:nvPr/>
        </p:nvCxnSpPr>
        <p:spPr>
          <a:xfrm flipH="1">
            <a:off x="2038263" y="1472307"/>
            <a:ext cx="2880320" cy="832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2" idx="2"/>
            <a:endCxn id="56" idx="0"/>
          </p:cNvCxnSpPr>
          <p:nvPr/>
        </p:nvCxnSpPr>
        <p:spPr>
          <a:xfrm>
            <a:off x="4918583" y="1472307"/>
            <a:ext cx="216023" cy="832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7" idx="0"/>
            <a:endCxn id="56" idx="2"/>
          </p:cNvCxnSpPr>
          <p:nvPr/>
        </p:nvCxnSpPr>
        <p:spPr>
          <a:xfrm flipV="1">
            <a:off x="4918583" y="5013971"/>
            <a:ext cx="216023" cy="576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06655" y="410551"/>
            <a:ext cx="5895864" cy="391846"/>
          </a:xfrm>
          <a:prstGeom prst="rect">
            <a:avLst/>
          </a:prstGeom>
          <a:noFill/>
        </p:spPr>
        <p:txBody>
          <a:bodyPr wrap="square" lIns="83256" tIns="41628" rIns="83256" bIns="41628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среда регулирования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6135" y="19896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3: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1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14227" y="476672"/>
            <a:ext cx="777686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Методические указания по определению базового уровня операционных, подконтрольных расходов территориальных сетевых организаций, необходимых для осуществления регулируемой деятельности, и индекса эффективности операционных, подконтрольных расходов с применением метода сравнения аналогов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ФСТ России от 18.03.15 № 421-э, в настоящее время на регистрации в Минюсте России)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18083" y="1917626"/>
            <a:ext cx="4320000" cy="122413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Принцип оценки электросетевых компаний на основе следующих удельных показателей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приведенные операционные расходы на 1 км протяженности ЛЭП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приведенные операционные расходы на 1 МВА установленной трансформаторной мощности ПС</a:t>
            </a:r>
            <a:r>
              <a:rPr lang="en-US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приведенные операционные расходы на 1 точку присоединения потребителей услуг к электрической сети.</a:t>
            </a:r>
            <a:endParaRPr lang="ru-RU" sz="1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954587" y="1917626"/>
            <a:ext cx="4320000" cy="122413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Метод сравнения аналогов используется в целях определения и утверждения базового уровня операционных (подконтрольных) расходов и индекса эффективности операционных (подконтрольных) расходов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650331" y="1700808"/>
            <a:ext cx="576263" cy="216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19441" y="1700809"/>
            <a:ext cx="574675" cy="216816"/>
          </a:xfrm>
          <a:prstGeom prst="downArrow">
            <a:avLst>
              <a:gd name="adj1" fmla="val 50000"/>
              <a:gd name="adj2" fmla="val 6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5069" y="3253410"/>
            <a:ext cx="777602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Методических указаний по расчету тарифов на услуги по передаче электрической энергии, оказываемые потребителям, не относящимся к населению и приравненным к нему категориям потребителей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(направлен </a:t>
            </a: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согласование в </a:t>
            </a:r>
            <a:r>
              <a:rPr lang="ru-RU" sz="1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ФОИВы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Проектом предусматривается распределение НВВ по уровням напряжения, учет «перекрестки» и ее распределение, расчет тарифов для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моносетей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особенности расчета тарифа в территориально изолированных системах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8083" y="4365898"/>
            <a:ext cx="8856504" cy="231656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Проекты федеральных законов «О внесении изменений в Федеральный закон «Об электроэнергетике»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(приняты Государственной Думой в первом чтении 28.01.2015)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установления стандартизированных тарифных ставок единых по субъекту РФ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технологического присоединения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распредустройствам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производителей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э/энергии</a:t>
            </a:r>
          </a:p>
          <a:p>
            <a:pPr algn="just"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случае принятия данных федеральных законов внесение изменений в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Основы ценообразования в области регулируемых цен (тарифов) в электроэнергетике, утвержденные постановлением Правительства Российской Федерации от 29.12.2011г. № 1178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Правила технологического присоединения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энергоприниающих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устройств потребителей электрической энергии, утвержденные постановлением Правительства РФ от 27.12.2004 г. № 861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Методические указания по определению размера платы за технологическое присоединение к электрическим сетям, утвержденные приказом ФСТ России от 11.09.2012 г. № 209-э/1.</a:t>
            </a: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9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155" y="909514"/>
            <a:ext cx="7776864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постановления Правительства Российской Федерации «О внесении изменений в постановление Правительства Российской Федерации от 29 декабря 2011 г. № 1178 по вопросу установления сбытовых надбавок гарантирующих поставщиков с использованием метода сравнения аналогов»</a:t>
            </a:r>
          </a:p>
          <a:p>
            <a:pPr algn="ctr">
              <a:defRPr/>
            </a:pP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(внесен в Правительство РФ, в настоящее время дорабатывается в целях урегулирования имеющихся разногласий с </a:t>
            </a:r>
            <a:r>
              <a:rPr lang="ru-RU" sz="1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ФОИВами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38164" y="2205658"/>
            <a:ext cx="57626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186736" y="2205658"/>
            <a:ext cx="57626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90091" y="2637706"/>
            <a:ext cx="3672409" cy="122413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Предусматривается поэтапное введение модели эталонных затрат сбытовой компании на основе сравнительного анализа с учетом критериев качества обслуживания потребителей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602660" y="2637706"/>
            <a:ext cx="3744415" cy="122413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Изменения направлены на повышение прозрачности </a:t>
            </a:r>
            <a:r>
              <a:rPr lang="ru-RU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бизнесс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-процессов </a:t>
            </a:r>
            <a:r>
              <a:rPr lang="ru-RU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энергосбытовой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деятельности ГП и повышение качества </a:t>
            </a:r>
            <a:r>
              <a:rPr lang="ru-RU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энергосбытовой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91091" y="64977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163" y="4221882"/>
            <a:ext cx="7704856" cy="175432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обсуждения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доработка:</a:t>
            </a:r>
          </a:p>
          <a:p>
            <a:pPr marL="342900" indent="-34290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величин сбытовых надбавок (коп/кВтч)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подгруппам потребителей;</a:t>
            </a:r>
          </a:p>
          <a:p>
            <a:pPr marL="342900" indent="-34290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эталонных расходов по бизнес-процессам;</a:t>
            </a:r>
          </a:p>
          <a:p>
            <a:pPr marL="342900" indent="-34290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ограничения затрат на отдельные виды работ (услуг), выполняемых сторонними организациями.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643079" y="429389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8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107" y="1710988"/>
            <a:ext cx="8712968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1: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решения</a:t>
            </a:r>
          </a:p>
          <a:p>
            <a:pPr>
              <a:spcAft>
                <a:spcPts val="2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2: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регуляторного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принятых тарифных решений</a:t>
            </a:r>
          </a:p>
          <a:p>
            <a:pPr>
              <a:spcAft>
                <a:spcPts val="2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3: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0029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04704" y="477466"/>
            <a:ext cx="8358395" cy="706820"/>
          </a:xfrm>
          <a:prstGeom prst="rect">
            <a:avLst/>
          </a:prstGeom>
        </p:spPr>
        <p:txBody>
          <a:bodyPr lIns="95820" tIns="47910" rIns="95820" bIns="47910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изменению ценообразования </a:t>
            </a:r>
          </a:p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развития Дальнего Востока (</a:t>
            </a:r>
            <a:r>
              <a:rPr lang="en-US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endParaRPr lang="ru-RU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" y="1341563"/>
            <a:ext cx="2053832" cy="2101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6447" y="1547547"/>
            <a:ext cx="7578660" cy="1738231"/>
          </a:xfrm>
          <a:prstGeom prst="rect">
            <a:avLst/>
          </a:prstGeom>
          <a:noFill/>
        </p:spPr>
        <p:txBody>
          <a:bodyPr wrap="square" lIns="95820" tIns="47910" rIns="95820" bIns="47910" rtlCol="0">
            <a:spAutoFit/>
          </a:bodyPr>
          <a:lstStyle/>
          <a:p>
            <a:pPr marL="359325" indent="-359325" algn="just">
              <a:spcAft>
                <a:spcPts val="2000"/>
              </a:spcAft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цены (тарифы) на длительный период от 5 до 20 лет (условия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долгосрочного регулирования предусмотрено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законом);</a:t>
            </a:r>
          </a:p>
          <a:p>
            <a:pPr marL="359325" indent="-359325" algn="just">
              <a:spcAft>
                <a:spcPts val="2000"/>
              </a:spcAft>
              <a:buFont typeface="+mj-lt"/>
              <a:buAutoNum type="arabicPeriod" startAt="2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полномочиями субъектов РФ по утверждению тарифов на электрическую энергию на розничных рынках в виде предельных величин по отдельным (инвестиционным) договорам;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139" y="3645818"/>
            <a:ext cx="8712968" cy="1763879"/>
          </a:xfrm>
          <a:prstGeom prst="rect">
            <a:avLst/>
          </a:prstGeom>
          <a:noFill/>
        </p:spPr>
        <p:txBody>
          <a:bodyPr wrap="square" lIns="95820" tIns="47910" rIns="95820" bIns="47910" rtlCol="0">
            <a:spAutoFit/>
          </a:bodyPr>
          <a:lstStyle/>
          <a:p>
            <a:pPr marL="342900" indent="-342900" algn="just">
              <a:spcAft>
                <a:spcPts val="2000"/>
              </a:spcAft>
              <a:buFont typeface="+mj-lt"/>
              <a:buAutoNum type="arabicPeriod" startAt="3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конечных потребителей, за исключением населения, регулируемая цена (тариф) на электроэнергию в виде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формулы;</a:t>
            </a:r>
          </a:p>
          <a:p>
            <a:pPr marL="342900" indent="-342900" algn="just">
              <a:spcAft>
                <a:spcPts val="2000"/>
              </a:spcAft>
              <a:buFont typeface="+mj-lt"/>
              <a:buAutoNum type="arabicPeriod" startAt="3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за счет средств целевых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marL="342900" indent="-342900" algn="just">
              <a:spcAft>
                <a:spcPts val="2000"/>
              </a:spcAft>
              <a:buFont typeface="+mj-lt"/>
              <a:buAutoNum type="arabicPeriod" startAt="3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Увязка с долгосрочным прогнозом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5474" y="6509874"/>
            <a:ext cx="394217" cy="349714"/>
          </a:xfrm>
          <a:prstGeom prst="rect">
            <a:avLst/>
          </a:prstGeom>
          <a:noFill/>
        </p:spPr>
        <p:txBody>
          <a:bodyPr wrap="none" lIns="87252" tIns="43626" rIns="87252" bIns="43626" rtlCol="0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89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075" y="1197546"/>
            <a:ext cx="6336703" cy="2312747"/>
          </a:xfrm>
          <a:prstGeom prst="rect">
            <a:avLst/>
          </a:prstGeom>
          <a:noFill/>
          <a:ln w="28575">
            <a:noFill/>
          </a:ln>
        </p:spPr>
        <p:txBody>
          <a:bodyPr wrap="square" lIns="95820" tIns="47910" rIns="95820" bIns="4791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Генерация: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Адаптированный под неценовые зоны механизм ДПМ, действующий в ценовых зонах;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гарантирования инвестиций, реализуемый через проведение конкурсных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торгов;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новых объектов генерации может быть применен механизм ВИЭ (постановление Правительства РФ от 23.01.2015 № 47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(тариф) на долгосрочный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формулы без права изменения долгосрочных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1734" y="3065699"/>
            <a:ext cx="2873861" cy="743087"/>
          </a:xfrm>
          <a:prstGeom prst="rect">
            <a:avLst/>
          </a:prstGeom>
          <a:noFill/>
        </p:spPr>
        <p:txBody>
          <a:bodyPr wrap="none" lIns="95820" tIns="47910" rIns="95820" bIns="47910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должн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учитываться условия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вывода неэффективной генерации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&amp;Gcy;&amp;iecy;&amp;ncy;&amp;iecy;&amp;rcy;&amp;icy;&amp;rcy;&amp;ucy;&amp;yucy;&amp;shchcy;&amp;icy;&amp;iecy; &amp;kcy;&amp;ocy;&amp;mcy;&amp;pcy;&amp;acy;&amp;ncy;&amp;icy;&amp;icy; &amp;vcy;&amp;scy;&amp;iecy; &amp;chcy;&amp;acy;&amp;shchcy;&amp;iecy; &amp;dcy;&amp;ocy;&amp;bcy;&amp;icy;&amp;vcy;&amp;acy;&amp;yucy;&amp;tcy;&amp;scy;&amp;yacy; &amp;vcy;&amp;ocy;&amp;zcy;&amp;bcy;&amp;ucy;&amp;zhcy;&amp;dcy;&amp;iecy;&amp;ncy;&amp;icy;&amp;yacy; &amp;ucy;&amp;gcy;&amp;ocy;&amp;lcy;&amp;ocy;&amp;vcy;&amp;ncy;&amp;ycy;&amp;khcy; &amp;dcy;&amp;iecy;&amp;lcy; &amp;pcy;&amp;rcy;&amp;ocy;&amp;tcy;&amp;icy;&amp;vcy; &amp;dcy;&amp;ocy;&amp;lcy;&amp;zhcy;&amp;ncy;&amp;icy;&amp;kcy;&amp;ocy;&amp;vcy; - &amp;Rcy;&amp;Bcy;&amp;Kcy;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2" y="3933850"/>
            <a:ext cx="2662288" cy="15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30" y="1407136"/>
            <a:ext cx="2165226" cy="1658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396" y="3861842"/>
            <a:ext cx="6120680" cy="2805189"/>
          </a:xfrm>
          <a:prstGeom prst="rect">
            <a:avLst/>
          </a:prstGeom>
          <a:noFill/>
          <a:ln w="28575">
            <a:noFill/>
          </a:ln>
        </p:spPr>
        <p:txBody>
          <a:bodyPr wrap="square" lIns="95820" tIns="47910" rIns="95820" bIns="4791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организации: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территориях, отнесенных к неценовым зонам оптового рынка по действующему законодательству регулирование сетевых организаций производится на основе долгосрочных методов регулирования (изменения не требуются);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сроков более 5 лет по согласованию с Минэнерго России и Минэкономразвития России;</a:t>
            </a:r>
          </a:p>
          <a:p>
            <a:pPr marL="359325" indent="-359325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организации в территориально изолированных энергетических системах предлагается также регулировать на долгосрочный период – методом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упрощенных критериев.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5474" y="6509874"/>
            <a:ext cx="394217" cy="349714"/>
          </a:xfrm>
          <a:prstGeom prst="rect">
            <a:avLst/>
          </a:prstGeom>
          <a:noFill/>
        </p:spPr>
        <p:txBody>
          <a:bodyPr wrap="none" lIns="87252" tIns="43626" rIns="87252" bIns="43626" rtlCol="0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04704" y="346710"/>
            <a:ext cx="8358395" cy="706820"/>
          </a:xfrm>
          <a:prstGeom prst="rect">
            <a:avLst/>
          </a:prstGeom>
        </p:spPr>
        <p:txBody>
          <a:bodyPr lIns="95820" tIns="47910" rIns="95820" bIns="47910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изменению ценообразования </a:t>
            </a:r>
          </a:p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развития Дальнего Востока (</a:t>
            </a:r>
            <a:r>
              <a:rPr lang="en-US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endParaRPr lang="ru-RU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2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219" y="981522"/>
            <a:ext cx="9043879" cy="15841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Проработка первоочередных предложений по изменению законодательства, представленных ОАО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Россети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с целью повышения эффективности и улучшения финансово-экономического положения компаний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(предполагается внесение изменений в Федеральный закон № 35-ФЗ, постановления Правительства Российской Федерации № № 1178, 1179, 861, 977, 614, 442)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474" y="6509874"/>
            <a:ext cx="394217" cy="349714"/>
          </a:xfrm>
          <a:prstGeom prst="rect">
            <a:avLst/>
          </a:prstGeom>
          <a:noFill/>
        </p:spPr>
        <p:txBody>
          <a:bodyPr wrap="none" lIns="87252" tIns="43626" rIns="87252" bIns="43626" rtlCol="0">
            <a:spAutoFit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9" y="2709714"/>
            <a:ext cx="2923200" cy="1839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35" y="3561805"/>
            <a:ext cx="2923200" cy="1857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99" y="4653930"/>
            <a:ext cx="2923200" cy="1537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708920"/>
            <a:ext cx="7772400" cy="3387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928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195" y="705907"/>
            <a:ext cx="8208912" cy="934490"/>
          </a:xfrm>
          <a:prstGeom prst="rect">
            <a:avLst/>
          </a:prstGeom>
        </p:spPr>
        <p:txBody>
          <a:bodyPr wrap="square" lIns="87252" tIns="43626" rIns="87252" bIns="43626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прогнозный баланс на 2015 год утвержден приказом ФСТ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2014 года №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276-э/1;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 величина электропотребления в целом по Российской Федерации запланирована на уровне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1 042,8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кВтч,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население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156,97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кВтч;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в сводном прогнозном балансе учтены объемы электропотребления Крымского федерального округа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6,6 млрд. кВтч, в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население 2,76 млрд. кВтч.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6288" y="1644856"/>
            <a:ext cx="8476598" cy="272770"/>
          </a:xfrm>
          <a:prstGeom prst="rect">
            <a:avLst/>
          </a:prstGeom>
        </p:spPr>
        <p:txBody>
          <a:bodyPr wrap="square" lIns="87252" tIns="43626" rIns="87252" bIns="43626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электропотребления в целом по Российской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730" y="354229"/>
            <a:ext cx="7411715" cy="411269"/>
          </a:xfrm>
          <a:prstGeom prst="rect">
            <a:avLst/>
          </a:prstGeom>
          <a:noFill/>
        </p:spPr>
        <p:txBody>
          <a:bodyPr wrap="none" lIns="87252" tIns="43626" rIns="87252" bIns="43626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Балансовые решения и их учет в тарифном регулировании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1907" y="3199634"/>
            <a:ext cx="3489616" cy="241992"/>
          </a:xfrm>
          <a:prstGeom prst="rect">
            <a:avLst/>
          </a:prstGeom>
          <a:noFill/>
        </p:spPr>
        <p:txBody>
          <a:bodyPr wrap="none" lIns="87252" tIns="43626" rIns="87252" bIns="43626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- 2015 год с учетом электропотребления Крымского федерального округа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07079"/>
              </p:ext>
            </p:extLst>
          </p:nvPr>
        </p:nvGraphicFramePr>
        <p:xfrm>
          <a:off x="4666555" y="2222426"/>
          <a:ext cx="4752528" cy="971550"/>
        </p:xfrm>
        <a:graphic>
          <a:graphicData uri="http://schemas.openxmlformats.org/drawingml/2006/table">
            <a:tbl>
              <a:tblPr/>
              <a:tblGrid>
                <a:gridCol w="735220"/>
                <a:gridCol w="583289"/>
                <a:gridCol w="583289"/>
                <a:gridCol w="834506"/>
                <a:gridCol w="576064"/>
                <a:gridCol w="602586"/>
                <a:gridCol w="837574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 1 кв.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41532"/>
              </p:ext>
            </p:extLst>
          </p:nvPr>
        </p:nvGraphicFramePr>
        <p:xfrm>
          <a:off x="922139" y="1917626"/>
          <a:ext cx="3312368" cy="1524000"/>
        </p:xfrm>
        <a:graphic>
          <a:graphicData uri="http://schemas.openxmlformats.org/drawingml/2006/table">
            <a:tbl>
              <a:tblPr/>
              <a:tblGrid>
                <a:gridCol w="720080"/>
                <a:gridCol w="870097"/>
                <a:gridCol w="855095"/>
                <a:gridCol w="867096"/>
              </a:tblGrid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2010-2015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2012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46075" y="3483799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Основами ценообразования расчетный объем производства продукции и (или) услуг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расчета цен (тарифов) определяется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сводного прогнозного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проведенного мониторинга принятых региональными регуляторами тарифных решений на 2015 год выявлены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балансовым показателям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4067" y="3501802"/>
            <a:ext cx="9433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14627" y="4511537"/>
            <a:ext cx="3578400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 indent="-228600" algn="ctr">
              <a:buFont typeface="+mj-lt"/>
              <a:buAutoNum type="arabicPeriod" startAt="2"/>
            </a:pP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Заявленной мощности</a:t>
            </a:r>
          </a:p>
          <a:p>
            <a:pPr algn="ctr"/>
            <a:endParaRPr lang="ru-RU" sz="1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14627" y="5539730"/>
            <a:ext cx="3578400" cy="105841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 indent="-228600" algn="ctr">
              <a:buFont typeface="+mj-lt"/>
              <a:buAutoNum type="arabicPeriod" startAt="4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в комбинированном режиме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источниками с установленной мощностью &gt; 25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8155" y="5539730"/>
            <a:ext cx="3578400" cy="105841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 indent="-228600" algn="ctr">
              <a:buFont typeface="+mj-lt"/>
              <a:buAutoNum type="arabicPeriod" startAt="3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завышено соотношение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субъекта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228600" indent="-228600" algn="ctr">
              <a:buFont typeface="+mj-lt"/>
              <a:buAutoNum type="arabicPeriod" startAt="3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8155" y="4511537"/>
            <a:ext cx="3578400" cy="914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</a:t>
            </a:r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учитываемых при расчете котловых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субъектов РФ</a:t>
            </a:r>
            <a:endParaRPr 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6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59" y="132359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электрической энергии, учитываемых при расчете котловых тарифов: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116" y="132359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Заявленной мощности: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0691" y="3430407"/>
            <a:ext cx="3960440" cy="2375651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Хакасия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- Югра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Ямало-Ненецкий АО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Байконур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90691" y="132359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электрической мощности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0691" y="1839840"/>
            <a:ext cx="3960440" cy="707886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en-US"/>
            </a:defPPr>
            <a:lvl1pPr algn="just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Республика Марий Эл,</a:t>
            </a:r>
          </a:p>
          <a:p>
            <a:pPr algn="ctr"/>
            <a:r>
              <a:rPr lang="ru-RU" dirty="0" smtClean="0"/>
              <a:t>Краснодарский </a:t>
            </a:r>
            <a:r>
              <a:rPr lang="ru-RU" dirty="0"/>
              <a:t>край,</a:t>
            </a:r>
          </a:p>
          <a:p>
            <a:pPr algn="ctr"/>
            <a:r>
              <a:rPr lang="ru-RU" dirty="0"/>
              <a:t>Вологодская </a:t>
            </a:r>
            <a:r>
              <a:rPr lang="ru-RU" dirty="0" smtClean="0"/>
              <a:t>обл., </a:t>
            </a:r>
            <a:endParaRPr lang="ru-RU" dirty="0"/>
          </a:p>
          <a:p>
            <a:pPr algn="ctr"/>
            <a:r>
              <a:rPr lang="ru-RU" dirty="0" smtClean="0"/>
              <a:t>г</a:t>
            </a:r>
            <a:r>
              <a:rPr lang="ru-RU" dirty="0"/>
              <a:t>. Санкт-Петербург.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0691" y="2691743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в комбинированном режиме источниками с установленной мощностью &gt; 25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059" y="1323590"/>
            <a:ext cx="2880320" cy="448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6395" y="1323589"/>
            <a:ext cx="2524001" cy="4482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90691" y="1323590"/>
            <a:ext cx="396044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90691" y="2691742"/>
            <a:ext cx="3960440" cy="311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0115" y="2193782"/>
            <a:ext cx="2520281" cy="3612274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Кабардино-Балкарская Республика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Еврейская АО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6226" y="2193783"/>
            <a:ext cx="2876153" cy="3612273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Кабардино-Балкарская Республика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 Республика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Северная Осетия-Алания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Тыва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Брянская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Еврейская АО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АО - Югра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АО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Ямало-Ненецкий АО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8747" y="6038632"/>
            <a:ext cx="5699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направлена в КРУ ФСТ России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5016" y="746334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проведенного мониторинга принятых региональными регуляторами тарифных решений на 2015 год выявлены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балансовым показателям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172" y="405458"/>
            <a:ext cx="854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ценовых показателей на электрическую энергию (мощность) в 2015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47812"/>
              </p:ext>
            </p:extLst>
          </p:nvPr>
        </p:nvGraphicFramePr>
        <p:xfrm>
          <a:off x="274067" y="772274"/>
          <a:ext cx="5688632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544"/>
                <a:gridCol w="196736"/>
                <a:gridCol w="1944216"/>
                <a:gridCol w="1224136"/>
              </a:tblGrid>
              <a:tr h="253350">
                <a:tc gridSpan="2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июля 2015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43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Тарифы для населения и приравненных потребителей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регулирующими органами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Тарифы для потребителей за исключением населения в НЦЗ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Принято регулирующими органами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104,3%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108,3%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60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Сбытовые надбавки ГП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утверждается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Принято регулирующими органами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968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Тарифы на услуги по передаче электрической энергии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всех категорий потребителей: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Принято регулирующими органами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104,2%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111,3%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8447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населения и приравненных к нему потребителей:</a:t>
                      </a:r>
                      <a:endParaRPr lang="ru-RU" sz="10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Принято регулирующими органами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84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потребителей, за исключением  населения и приравненных к нему потребителей: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102,5%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107,5%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447"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регулирующими органами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103,1%*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110,0%*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47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перекрестного субсидирования учтенная, в тарифах на услуги по передаче электрической энергии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9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Предельное значение по стране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млрд. руб</a:t>
                      </a: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регулирующими органами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млрд. руб.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80675" y="5302002"/>
            <a:ext cx="36733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предельной величины перекрестного субсидирования: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Татарстан,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область,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область, Ханты-Мансийский АО - Югра, Ямало-Ненецкий АО, Чукотский АО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1388"/>
              </p:ext>
            </p:extLst>
          </p:nvPr>
        </p:nvGraphicFramePr>
        <p:xfrm>
          <a:off x="6250731" y="1203618"/>
          <a:ext cx="340711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09"/>
                <a:gridCol w="1281267"/>
                <a:gridCol w="129023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93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82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52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419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11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4734" y="890350"/>
            <a:ext cx="339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на услуги по передаче ОАО «ФСК ЕЭС»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67" y="6274948"/>
            <a:ext cx="46089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 превышение обусловлено инвестиционными программами (норма 35-ФЗ)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908842"/>
              </p:ext>
            </p:extLst>
          </p:nvPr>
        </p:nvGraphicFramePr>
        <p:xfrm>
          <a:off x="6256228" y="2997746"/>
          <a:ext cx="340161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91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/>
          <p:cNvSpPr txBox="1">
            <a:spLocks/>
          </p:cNvSpPr>
          <p:nvPr/>
        </p:nvSpPr>
        <p:spPr>
          <a:xfrm>
            <a:off x="788857" y="477466"/>
            <a:ext cx="8918258" cy="778278"/>
          </a:xfrm>
          <a:prstGeom prst="rect">
            <a:avLst/>
          </a:prstGeom>
        </p:spPr>
        <p:txBody>
          <a:bodyPr lIns="95820" tIns="47910" rIns="95820" bIns="47910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регулирования тарифов для населения </a:t>
            </a:r>
          </a:p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приравненных к нему категорий потребителей на 2015 год</a:t>
            </a:r>
            <a:endParaRPr lang="ru-RU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386160" y="1897725"/>
            <a:ext cx="9364040" cy="523957"/>
          </a:xfrm>
          <a:prstGeom prst="rect">
            <a:avLst/>
          </a:prstGeom>
        </p:spPr>
        <p:txBody>
          <a:bodyPr lIns="95820" tIns="47910" rIns="95820" bIns="47910" anchor="ctr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ru-RU" sz="18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полномочия субъектов по утверждению отдельных (различных) </a:t>
            </a:r>
            <a:r>
              <a:rPr lang="ru-RU" sz="18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</a:t>
            </a:r>
            <a:r>
              <a:rPr lang="ru-RU" sz="18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потребителям приравненным к населению </a:t>
            </a:r>
            <a:r>
              <a:rPr lang="ru-RU" sz="1800" i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(ПП РФ от 25.02.2014 № 136)</a:t>
            </a:r>
            <a:endParaRPr lang="ru-RU" sz="1800" i="1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5676" y="2481140"/>
            <a:ext cx="8037468" cy="1812750"/>
            <a:chOff x="305676" y="2294816"/>
            <a:chExt cx="8037468" cy="181275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676" y="2294816"/>
              <a:ext cx="8037468" cy="1812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Левая фигурная скобка 21"/>
            <p:cNvSpPr/>
            <p:nvPr/>
          </p:nvSpPr>
          <p:spPr>
            <a:xfrm>
              <a:off x="3829001" y="2410945"/>
              <a:ext cx="391222" cy="156669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51290" y="2413889"/>
              <a:ext cx="4291853" cy="1543572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marL="342900" indent="-342900">
                <a:buAutoNum type="arabicPeriod"/>
              </a:pP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садоводы – члены СНТ, ДНП;</a:t>
              </a:r>
            </a:p>
            <a:p>
              <a:pPr marL="342900" indent="-342900">
                <a:buAutoNum type="arabicPeriod"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юридические лица, приобретающие в целях энергоснабжения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осужденных;</a:t>
              </a:r>
            </a:p>
            <a:p>
              <a:pPr marL="342900" indent="-342900">
                <a:buAutoNum type="arabicPeriod"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религиозные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организации;</a:t>
              </a:r>
            </a:p>
            <a:p>
              <a:pPr marL="342900" indent="-342900">
                <a:buAutoNum type="arabicPeriod"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погреба, сараи, ГСК,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гаражи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6160" y="2413889"/>
              <a:ext cx="2608092" cy="1543572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algn="ctr"/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Тарифы могут быть различны по следующим группам (подгруппам) потребителей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3091218" y="3040655"/>
              <a:ext cx="525535" cy="29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460199" y="2481140"/>
            <a:ext cx="1293507" cy="3684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5820" tIns="47910" rIns="95820" bIns="4791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и коэффициенты подлежат опубликованию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1332" y="6120655"/>
            <a:ext cx="7666510" cy="619976"/>
          </a:xfrm>
          <a:prstGeom prst="rect">
            <a:avLst/>
          </a:prstGeom>
          <a:noFill/>
        </p:spPr>
        <p:txBody>
          <a:bodyPr wrap="square" lIns="95820" tIns="47910" rIns="95820" bIns="4791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требования по публикации объемов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ТОЛЬКО: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Орловская обл., Тамбовская обл., Вологодская обл., Тюменская обл.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05675" y="4384088"/>
            <a:ext cx="8037469" cy="1782010"/>
            <a:chOff x="305675" y="4263390"/>
            <a:chExt cx="8037469" cy="178201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5675" y="4263390"/>
              <a:ext cx="8037469" cy="17820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6161" y="4363081"/>
              <a:ext cx="2608092" cy="1584176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algn="ctr"/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Тарифы РАВНЫЕ тарифам населения по следующим группам (подгруппам) потребителей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3091217" y="5009375"/>
              <a:ext cx="525535" cy="29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1290" y="4291073"/>
              <a:ext cx="42918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исполнители ком. услуг, ТСЖ;</a:t>
              </a:r>
            </a:p>
            <a:p>
              <a:pPr marL="342900" indent="-342900" algn="just">
                <a:buAutoNum type="arabicPeriod"/>
              </a:pPr>
              <a:r>
                <a:rPr lang="ru-RU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наймодатели</a:t>
              </a: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спец. жилой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фонд;</a:t>
              </a:r>
            </a:p>
            <a:p>
              <a:pPr marL="342900" indent="-342900" algn="just">
                <a:buAutoNum type="arabicPeriod"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юридические лица, приобретающие в целях энергоснабжения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военных;</a:t>
              </a:r>
            </a:p>
            <a:p>
              <a:pPr marL="342900" indent="-342900" algn="just">
                <a:buAutoNum type="arabicPeriod"/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ГП, </a:t>
              </a:r>
              <a:r>
                <a:rPr lang="ru-RU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энергосбытовые</a:t>
              </a: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компании в </a:t>
              </a: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 объемов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населения.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Левая фигурная скобка 30"/>
            <p:cNvSpPr/>
            <p:nvPr/>
          </p:nvSpPr>
          <p:spPr>
            <a:xfrm>
              <a:off x="3829001" y="4315349"/>
              <a:ext cx="391222" cy="1646670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58461" y="1178962"/>
            <a:ext cx="88079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методические указания по расчету тарифов на электрическую энергию, поставляемую населению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определением ставок тарифа, дифференцированного по зонам суток посредством применения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нифицированных понижающих (повышающих) коэффициентов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ФСТ России от 16.09.2014 № 1442-э)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6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788857" y="331076"/>
            <a:ext cx="8918258" cy="778278"/>
          </a:xfrm>
          <a:prstGeom prst="rect">
            <a:avLst/>
          </a:prstGeom>
        </p:spPr>
        <p:txBody>
          <a:bodyPr lIns="95820" tIns="47910" rIns="95820" bIns="47910">
            <a:noAutofit/>
          </a:bodyPr>
          <a:lstStyle>
            <a:lvl1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2pPr>
            <a:lvl3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3pPr>
            <a:lvl4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4pPr>
            <a:lvl5pPr marL="46038" indent="-46038" algn="ctr" defTabSz="706438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Arial" charset="0"/>
                <a:sym typeface="Arial" pitchFamily="34" charset="0"/>
              </a:defRPr>
            </a:lvl5pPr>
            <a:lvl6pPr marL="5000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6pPr>
            <a:lvl7pPr marL="9572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7pPr>
            <a:lvl8pPr marL="14144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8pPr>
            <a:lvl9pPr marL="1871663" indent="-42863" algn="ctr" defTabSz="673100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регулирования тарифов на услуги </a:t>
            </a:r>
            <a:b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передаче электрической энергии на 2015 год</a:t>
            </a:r>
            <a:endParaRPr lang="ru-RU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87659" y="929917"/>
            <a:ext cx="9437787" cy="987709"/>
          </a:xfrm>
          <a:prstGeom prst="rect">
            <a:avLst/>
          </a:prstGeom>
        </p:spPr>
        <p:txBody>
          <a:bodyPr lIns="95820" tIns="47910" rIns="95820" bIns="47910" anchor="ctr">
            <a:noAutofit/>
          </a:bodyPr>
          <a:lstStyle>
            <a:lvl1pPr marL="415925" indent="-369888" algn="l" defTabSz="706438" rtl="0" eaLnBrk="0" fontAlgn="base" hangingPunct="0">
              <a:spcBef>
                <a:spcPts val="850"/>
              </a:spcBef>
              <a:spcAft>
                <a:spcPct val="0"/>
              </a:spcAft>
              <a:buSzPct val="100000"/>
              <a:buFont typeface="Lucida Grande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860425" indent="-311150" algn="l" defTabSz="706438" rtl="0" eaLnBrk="0" fontAlgn="base" hangingPunct="0">
              <a:spcBef>
                <a:spcPts val="675"/>
              </a:spcBef>
              <a:spcAft>
                <a:spcPct val="0"/>
              </a:spcAft>
              <a:buSzPct val="100000"/>
              <a:buFont typeface="Lucida Grande"/>
              <a:buChar char="–"/>
              <a:defRPr sz="3000">
                <a:solidFill>
                  <a:schemeClr val="tx1"/>
                </a:solidFill>
                <a:latin typeface="+mn-lt"/>
                <a:sym typeface="Arial" pitchFamily="34" charset="0"/>
              </a:defRPr>
            </a:lvl2pPr>
            <a:lvl3pPr marL="1303338" indent="-255588" algn="l" defTabSz="706438" rtl="0" eaLnBrk="0" fontAlgn="base" hangingPunct="0">
              <a:spcBef>
                <a:spcPts val="613"/>
              </a:spcBef>
              <a:spcAft>
                <a:spcPct val="0"/>
              </a:spcAft>
              <a:buSzPct val="100000"/>
              <a:buFont typeface="Lucida Grande"/>
              <a:buChar char="•"/>
              <a:defRPr sz="2600">
                <a:solidFill>
                  <a:schemeClr val="tx1"/>
                </a:solidFill>
                <a:latin typeface="+mn-lt"/>
                <a:sym typeface="Arial" pitchFamily="34" charset="0"/>
              </a:defRPr>
            </a:lvl3pPr>
            <a:lvl4pPr marL="1804988" indent="-254000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–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4pPr>
            <a:lvl5pPr marL="2303463" indent="-252413" algn="l" defTabSz="706438" rtl="0" eaLnBrk="0" fontAlgn="base" hangingPunct="0">
              <a:spcBef>
                <a:spcPts val="538"/>
              </a:spcBef>
              <a:spcAft>
                <a:spcPct val="0"/>
              </a:spcAft>
              <a:buSzPct val="100000"/>
              <a:buFont typeface="Lucida Grande"/>
              <a:buChar char="»"/>
              <a:defRPr sz="2200">
                <a:solidFill>
                  <a:schemeClr val="tx1"/>
                </a:solidFill>
                <a:latin typeface="+mn-lt"/>
                <a:sym typeface="Arial" pitchFamily="34" charset="0"/>
              </a:defRPr>
            </a:lvl5pPr>
            <a:lvl6pPr marL="26574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31146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5718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4029075" indent="-242888" algn="l" defTabSz="673100" rtl="0" fontAlgn="base">
              <a:spcBef>
                <a:spcPts val="513"/>
              </a:spcBef>
              <a:spcAft>
                <a:spcPct val="0"/>
              </a:spcAft>
              <a:buSzPct val="100000"/>
              <a:buFont typeface="Lucida Grande"/>
              <a:buChar char="»"/>
              <a:defRPr sz="21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pPr marL="388937" indent="-342900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величина перекрестного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субсидирования;</a:t>
            </a:r>
          </a:p>
          <a:p>
            <a:pPr marL="388937" indent="-342900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перекрестного субсидирования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тарифах;</a:t>
            </a:r>
          </a:p>
          <a:p>
            <a:pPr marL="388937" indent="-342900">
              <a:spcBef>
                <a:spcPts val="0"/>
              </a:spcBef>
              <a:buFont typeface="+mj-lt"/>
              <a:buAutoNum type="arabicPeriod"/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органов регулирования по публикации параметров расчета в решениях об установлении единых (котловых) тарифов.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972" y="6022082"/>
            <a:ext cx="9459163" cy="743087"/>
          </a:xfrm>
          <a:prstGeom prst="rect">
            <a:avLst/>
          </a:prstGeom>
          <a:noFill/>
        </p:spPr>
        <p:txBody>
          <a:bodyPr wrap="square" lIns="95820" tIns="47910" rIns="95820" bIns="4791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требования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27 Правил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Коми, Республика Марий Эл, Ставропольский край, Воронежская, Калужская,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Новосибирская, Омская, Орловская и Тульская области, г</a:t>
            </a:r>
            <a:r>
              <a:rPr lang="ru-RU" sz="1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0816" y="4567986"/>
            <a:ext cx="9145015" cy="1454095"/>
            <a:chOff x="600816" y="4418528"/>
            <a:chExt cx="9145015" cy="14540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0816" y="4418528"/>
              <a:ext cx="9145015" cy="14540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393" y="4562545"/>
              <a:ext cx="2490922" cy="1099498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Цены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(тарифы) на услуги по передаче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э/э по уровням напряжения ВН, СН1, СН2, НН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055769" y="4967274"/>
              <a:ext cx="525535" cy="29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9199" y="4450575"/>
              <a:ext cx="54836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экономически обоснованных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котловых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тарифов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уровням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напряжения, видам тарифов)</a:t>
              </a:r>
            </a:p>
            <a:p>
              <a:pPr marL="342900" indent="-342900" algn="just">
                <a:buFontTx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полезного отпуска электрической энергии и величин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мощности (по уровня напряжения)</a:t>
              </a:r>
            </a:p>
            <a:p>
              <a:pPr marL="342900" indent="-342900" algn="just">
                <a:buFontTx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Величина ПС (по уровням напряжения)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Левая фигурная скобка 14"/>
            <p:cNvSpPr/>
            <p:nvPr/>
          </p:nvSpPr>
          <p:spPr>
            <a:xfrm>
              <a:off x="3832235" y="4472975"/>
              <a:ext cx="391222" cy="1278638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5526" y="2859172"/>
            <a:ext cx="9120609" cy="1628114"/>
            <a:chOff x="615526" y="2524750"/>
            <a:chExt cx="9145015" cy="162811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15526" y="2524750"/>
              <a:ext cx="9145015" cy="16281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Левая фигурная скобка 6"/>
            <p:cNvSpPr/>
            <p:nvPr/>
          </p:nvSpPr>
          <p:spPr>
            <a:xfrm>
              <a:off x="3852035" y="2612662"/>
              <a:ext cx="391222" cy="145229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9941" y="2524750"/>
              <a:ext cx="5400600" cy="1628114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Ставка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тарифа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объектов ЕНЭС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Ставка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тарифа на оплату нормативных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потерь э/э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Норматив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потерь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э/э по сетям ЕНЭС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Ставка ПС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оэффициент снижения ставки ПС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Величина ПС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536" y="2801920"/>
              <a:ext cx="2360145" cy="1073774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Цены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(тарифы) на услуги по передаче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э/э по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уровню напряжения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ВН1 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055769" y="3193787"/>
              <a:ext cx="525535" cy="29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82703" y="2524750"/>
              <a:ext cx="369332" cy="16281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числовом выражении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6969" y="2859174"/>
            <a:ext cx="430887" cy="31629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27 Правил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61716" y="1635036"/>
            <a:ext cx="677108" cy="12241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15526" y="1910757"/>
            <a:ext cx="9145016" cy="876407"/>
            <a:chOff x="615526" y="1457629"/>
            <a:chExt cx="9145016" cy="87640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526" y="1468285"/>
              <a:ext cx="9145016" cy="8657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9536" y="1457629"/>
              <a:ext cx="3320807" cy="876407"/>
            </a:xfrm>
            <a:prstGeom prst="rect">
              <a:avLst/>
            </a:prstGeom>
            <a:noFill/>
          </p:spPr>
          <p:txBody>
            <a:bodyPr wrap="square" lIns="95820" tIns="47910" rIns="95820" bIns="47910" rtlCol="0">
              <a:no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Цены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(тарифы) на услуги по передаче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э/э по уровням напряжения ВН, СН1, СН2, НН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4069012" y="1750812"/>
              <a:ext cx="525535" cy="29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820" tIns="47910" rIns="95820" bIns="47910" rtlCol="0" anchor="ctr"/>
            <a:lstStyle/>
            <a:p>
              <a:pPr algn="ctr"/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4547" y="1480334"/>
              <a:ext cx="5165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Учтенные в НВВ расходы ТСО,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связанные с осуществлением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ТП к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электрическим сетям, не включенные в плату за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ТП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8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649" y="-26590"/>
            <a:ext cx="1001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8318" y="2304669"/>
            <a:ext cx="9392542" cy="1312621"/>
          </a:xfrm>
          <a:prstGeom prst="rect">
            <a:avLst/>
          </a:prstGeom>
        </p:spPr>
        <p:txBody>
          <a:bodyPr lIns="95812" tIns="47905" rIns="95812" bIns="47905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997373" y="369454"/>
            <a:ext cx="3914432" cy="615537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pPr marL="46033" indent="-46033" algn="ctr" defTabSz="706372" eaLnBrk="0" hangingPunct="0"/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Состав экспертных заключений</a:t>
            </a:r>
            <a:r>
              <a:rPr lang="en-US" sz="1800" b="1" dirty="0" smtClean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/>
            </a:r>
            <a:br>
              <a:rPr lang="en-US" sz="1800" b="1" dirty="0" smtClean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</a:br>
            <a:endParaRPr lang="ru-RU" sz="1400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23222" y="1179544"/>
            <a:ext cx="2862734" cy="369316"/>
          </a:xfrm>
          <a:prstGeom prst="rect">
            <a:avLst/>
          </a:prstGeom>
          <a:noFill/>
        </p:spPr>
        <p:txBody>
          <a:bodyPr vert="horz" wrap="none" lIns="91422" tIns="45712" rIns="91422" bIns="45712" rtlCol="0" anchor="ctr">
            <a:spAutoFit/>
          </a:bodyPr>
          <a:lstStyle/>
          <a:p>
            <a:pPr marL="46033" indent="-46033" algn="ctr" defTabSz="706372" eaLnBrk="0" hangingPunct="0"/>
            <a:r>
              <a:rPr lang="ru-RU" sz="1800" b="1" dirty="0" smtClean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Обязательное отражение</a:t>
            </a:r>
            <a:r>
              <a:rPr lang="en-US" sz="1800" b="1" dirty="0" smtClean="0"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:</a:t>
            </a:r>
            <a:endParaRPr lang="ru-RU" sz="1800" b="1" dirty="0">
              <a:latin typeface="Times New Roman" pitchFamily="18" charset="0"/>
              <a:ea typeface="+mj-ea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5883" y="983263"/>
            <a:ext cx="338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30150"/>
            <a:ext cx="990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3" indent="-46033" algn="ctr" defTabSz="706372" eaLnBrk="0" hangingPunct="0"/>
            <a:r>
              <a:rPr lang="ru-RU" sz="1400" i="1" dirty="0" smtClean="0">
                <a:latin typeface="Times New Roman" pitchFamily="18" charset="0"/>
                <a:cs typeface="Times New Roman" pitchFamily="18" charset="0"/>
                <a:sym typeface="Arial" pitchFamily="34" charset="0"/>
              </a:rPr>
              <a:t>п.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  <a:sym typeface="Arial" pitchFamily="34" charset="0"/>
              </a:rPr>
              <a:t>23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Правил государственного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регулирования (пересмотра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применения) цен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(тарифов) в электроэнергетике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утвержденных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29.12.2011 № 1178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1597" y="1539584"/>
            <a:ext cx="7904604" cy="450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предложений по полному составу технико-экономических показателей.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1597" y="2043009"/>
            <a:ext cx="7904604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фактических объемов и структуры полезного отпуска электроэнергии по сравнению с плановыми показателями соответствующего периода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41459" y="2670991"/>
            <a:ext cx="7904881" cy="3558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изменения состава потребителей.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41459" y="3080197"/>
            <a:ext cx="7904881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плановой структуры отпуска электроэнергии по различным категориям потребителей.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1459" y="3708179"/>
            <a:ext cx="7904881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экономически обоснованной величины расходов по видам продукции и величины их перераспределения между видами деятельности.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41459" y="4336161"/>
            <a:ext cx="7904881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отклонений (факт/план) при расчетах за услуги по передаче с РСК и ТСО.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41459" y="4964143"/>
            <a:ext cx="7904881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отклонений (факт/план) по величине перекрестного субсидирования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учтенного в сбытовой надбавке.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41459" y="5592125"/>
            <a:ext cx="7904881" cy="574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spcCol="0" rtlCol="0" anchor="ctr"/>
          <a:lstStyle>
            <a:defPPr>
              <a:defRPr lang="en-US"/>
            </a:defPPr>
            <a:lvl1pPr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57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15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472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631" algn="l" defTabSz="457157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788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945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103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260" algn="l" defTabSz="914315" rtl="0" eaLnBrk="1" latinLnBrk="0" hangingPunct="1"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работам (услугам)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выполняемым сторонними организациями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функций без задвоения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расходов не выше величины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ранее учитываемой в затратах компании.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6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135" y="198963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2: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регуляторного процесса и принятых тарифных решений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04007" y="64977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77737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27605</TotalTime>
  <Words>2665</Words>
  <Application>Microsoft Office PowerPoint</Application>
  <PresentationFormat>Произвольный</PresentationFormat>
  <Paragraphs>450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ФСТ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Александр Бибиков</dc:creator>
  <cp:lastModifiedBy>Шапинский Сергей Юрьевич</cp:lastModifiedBy>
  <cp:revision>1692</cp:revision>
  <cp:lastPrinted>2015-04-02T08:18:37Z</cp:lastPrinted>
  <dcterms:created xsi:type="dcterms:W3CDTF">2009-09-01T17:39:31Z</dcterms:created>
  <dcterms:modified xsi:type="dcterms:W3CDTF">2015-04-02T12:45:44Z</dcterms:modified>
</cp:coreProperties>
</file>