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62" r:id="rId2"/>
    <p:sldId id="282" r:id="rId3"/>
    <p:sldId id="280" r:id="rId4"/>
    <p:sldId id="283" r:id="rId5"/>
    <p:sldId id="290" r:id="rId6"/>
    <p:sldId id="285" r:id="rId7"/>
    <p:sldId id="291" r:id="rId8"/>
    <p:sldId id="286" r:id="rId9"/>
    <p:sldId id="289" r:id="rId10"/>
    <p:sldId id="288" r:id="rId11"/>
    <p:sldId id="274" r:id="rId12"/>
    <p:sldId id="276" r:id="rId13"/>
    <p:sldId id="278" r:id="rId14"/>
    <p:sldId id="292" r:id="rId15"/>
    <p:sldId id="279" r:id="rId16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anov.m.v" initials="B" lastIdx="1" clrIdx="0"/>
  <p:cmAuthor id="1" name="Baranov.m.v" initials="BM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53" autoAdjust="0"/>
    <p:restoredTop sz="93447" autoAdjust="0"/>
  </p:normalViewPr>
  <p:slideViewPr>
    <p:cSldViewPr snapToObjects="1">
      <p:cViewPr>
        <p:scale>
          <a:sx n="70" d="100"/>
          <a:sy n="70" d="100"/>
        </p:scale>
        <p:origin x="-1554" y="-54"/>
      </p:cViewPr>
      <p:guideLst>
        <p:guide orient="horz" pos="2568"/>
        <p:guide orient="horz" pos="754"/>
        <p:guide orient="horz" pos="119"/>
        <p:guide orient="horz" pos="4156"/>
        <p:guide orient="horz" pos="799"/>
        <p:guide pos="3120"/>
        <p:guide pos="6159"/>
        <p:guide pos="81"/>
        <p:guide pos="3256"/>
        <p:guide pos="2984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shov-sg\AppData\Local\Microsoft\Windows\Temporary%20Internet%20Files\Content.Outlook\Y9PF012W\Copy%20of%20&#1043;&#1055;%202010_&#1087;&#1077;&#1088;&#1077;&#1082;&#1088;&#1077;&#1089;&#1090;&#1082;&#1072;%20&#1074;%20&#1089;&#1073;&#1099;&#1090;&#1086;&#1074;&#1086;&#1081;_4%20(2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1274986730554786E-2"/>
          <c:y val="5.972244094488198E-2"/>
          <c:w val="0.92764420496407474"/>
          <c:h val="0.58136716766025143"/>
        </c:manualLayout>
      </c:layout>
      <c:barChart>
        <c:barDir val="col"/>
        <c:grouping val="stacked"/>
        <c:ser>
          <c:idx val="2"/>
          <c:order val="0"/>
          <c:tx>
            <c:v>СН прочих</c:v>
          </c:tx>
          <c:spPr>
            <a:solidFill>
              <a:schemeClr val="accent1"/>
            </a:solidFill>
            <a:ln w="12700">
              <a:noFill/>
              <a:prstDash val="solid"/>
            </a:ln>
          </c:spPr>
          <c:cat>
            <c:strRef>
              <c:f>'[Copy of ГП 2010_перекрестка в сбытовой_4 (2).xls]ГП 2010 (1)'!$B$3:$B$162</c:f>
              <c:strCache>
                <c:ptCount val="68"/>
                <c:pt idx="0">
                  <c:v>Алтайэнергосбыт (респ.)</c:v>
                </c:pt>
                <c:pt idx="1">
                  <c:v>Алтайэнергосбыт (край)</c:v>
                </c:pt>
                <c:pt idx="2">
                  <c:v>Дальневосточная энергетическая компания</c:v>
                </c:pt>
                <c:pt idx="3">
                  <c:v>Астраханская ЭСК</c:v>
                </c:pt>
                <c:pt idx="4">
                  <c:v>Башкирэнерго</c:v>
                </c:pt>
                <c:pt idx="5">
                  <c:v>Белгородская СК</c:v>
                </c:pt>
                <c:pt idx="6">
                  <c:v>Брянская СК</c:v>
                </c:pt>
                <c:pt idx="7">
                  <c:v>Бурятэнергосбыт</c:v>
                </c:pt>
                <c:pt idx="8">
                  <c:v>Владимирэнергосбыт</c:v>
                </c:pt>
                <c:pt idx="9">
                  <c:v>Волгоградэнергосбыт</c:v>
                </c:pt>
                <c:pt idx="10">
                  <c:v>Воронежская ЭСК</c:v>
                </c:pt>
                <c:pt idx="11">
                  <c:v>Дагестанская ЭСК</c:v>
                </c:pt>
                <c:pt idx="12">
                  <c:v>Читинская ЭСК</c:v>
                </c:pt>
                <c:pt idx="13">
                  <c:v>Энергосбыт (Иваново)</c:v>
                </c:pt>
                <c:pt idx="14">
                  <c:v>Ингушэнерго</c:v>
                </c:pt>
                <c:pt idx="15">
                  <c:v>Каббалкэнерго</c:v>
                </c:pt>
                <c:pt idx="16">
                  <c:v>Янтарьэнерго</c:v>
                </c:pt>
                <c:pt idx="17">
                  <c:v>Калмэнергосбыт</c:v>
                </c:pt>
                <c:pt idx="18">
                  <c:v>Калужская СК</c:v>
                </c:pt>
                <c:pt idx="19">
                  <c:v>Кар.-Черк.</c:v>
                </c:pt>
                <c:pt idx="20">
                  <c:v>Кузбассэнергосбыт</c:v>
                </c:pt>
                <c:pt idx="21">
                  <c:v>Кировэнергосбыт</c:v>
                </c:pt>
                <c:pt idx="22">
                  <c:v>Коми ЭСК</c:v>
                </c:pt>
                <c:pt idx="23">
                  <c:v>Костромская СК</c:v>
                </c:pt>
                <c:pt idx="24">
                  <c:v>НЭСК</c:v>
                </c:pt>
                <c:pt idx="25">
                  <c:v>Кубаньэнергосбыт</c:v>
                </c:pt>
                <c:pt idx="26">
                  <c:v>Красноярскэнергосбыт</c:v>
                </c:pt>
                <c:pt idx="27">
                  <c:v>Энергосбыт (Курган)</c:v>
                </c:pt>
                <c:pt idx="28">
                  <c:v>Курскэнергосбыт</c:v>
                </c:pt>
                <c:pt idx="29">
                  <c:v>Петербургская СК (обл.)</c:v>
                </c:pt>
                <c:pt idx="30">
                  <c:v>Липецкая ЭСК</c:v>
                </c:pt>
                <c:pt idx="31">
                  <c:v>Мариэнергосбыт</c:v>
                </c:pt>
                <c:pt idx="32">
                  <c:v>Мордовская ЭСК</c:v>
                </c:pt>
                <c:pt idx="33">
                  <c:v>Мосэнергосбыт (гор.)</c:v>
                </c:pt>
                <c:pt idx="34">
                  <c:v>Мосэнергосбыт (обл.)</c:v>
                </c:pt>
                <c:pt idx="35">
                  <c:v>Колэнергосбыт</c:v>
                </c:pt>
                <c:pt idx="36">
                  <c:v>Нижегородская СК</c:v>
                </c:pt>
                <c:pt idx="37">
                  <c:v>Сибирьэнерго</c:v>
                </c:pt>
                <c:pt idx="38">
                  <c:v>Омская ЭСК</c:v>
                </c:pt>
                <c:pt idx="39">
                  <c:v>Оренбургэнергосбыт</c:v>
                </c:pt>
                <c:pt idx="40">
                  <c:v>Орелэнергосбыт</c:v>
                </c:pt>
                <c:pt idx="41">
                  <c:v>Пензенская ЭСК</c:v>
                </c:pt>
                <c:pt idx="42">
                  <c:v>Пермэнергосбыт</c:v>
                </c:pt>
                <c:pt idx="43">
                  <c:v>Дальневосточная ЭК</c:v>
                </c:pt>
                <c:pt idx="44">
                  <c:v>Псковэнергосбыт</c:v>
                </c:pt>
                <c:pt idx="45">
                  <c:v>Энергосбыт Ростовэнерго</c:v>
                </c:pt>
                <c:pt idx="46">
                  <c:v>Самараэнерго</c:v>
                </c:pt>
                <c:pt idx="47">
                  <c:v>Петербургская СК (гор.)</c:v>
                </c:pt>
                <c:pt idx="48">
                  <c:v>Саратовэнерго</c:v>
                </c:pt>
                <c:pt idx="49">
                  <c:v>Свердловэнергосбыт</c:v>
                </c:pt>
                <c:pt idx="50">
                  <c:v>Севкавказэнерго</c:v>
                </c:pt>
                <c:pt idx="51">
                  <c:v>Смоленскэнергосбыт</c:v>
                </c:pt>
                <c:pt idx="52">
                  <c:v>Ставропольэнергосбыт</c:v>
                </c:pt>
                <c:pt idx="53">
                  <c:v>Тамбовская ЭСК</c:v>
                </c:pt>
                <c:pt idx="54">
                  <c:v>Татэнергосбыт</c:v>
                </c:pt>
                <c:pt idx="55">
                  <c:v>Тверская ЭСК</c:v>
                </c:pt>
                <c:pt idx="56">
                  <c:v>Томская ЭСК</c:v>
                </c:pt>
                <c:pt idx="57">
                  <c:v>Тульская ЭСК</c:v>
                </c:pt>
                <c:pt idx="58">
                  <c:v>Тульская СК</c:v>
                </c:pt>
                <c:pt idx="59">
                  <c:v>Тываэнергосбыт</c:v>
                </c:pt>
                <c:pt idx="60">
                  <c:v>Тюменьэнергосбыт</c:v>
                </c:pt>
                <c:pt idx="61">
                  <c:v>Удмуртская ЭСК</c:v>
                </c:pt>
                <c:pt idx="62">
                  <c:v>Ульяновскэнерго</c:v>
                </c:pt>
                <c:pt idx="63">
                  <c:v>Хакасэнергосбыт</c:v>
                </c:pt>
                <c:pt idx="64">
                  <c:v>Челябэнергосбыт</c:v>
                </c:pt>
                <c:pt idx="65">
                  <c:v>Чувашская ЭСК</c:v>
                </c:pt>
                <c:pt idx="66">
                  <c:v>Якутскэнерго АК</c:v>
                </c:pt>
                <c:pt idx="67">
                  <c:v>Ярославская СК</c:v>
                </c:pt>
              </c:strCache>
            </c:strRef>
          </c:cat>
          <c:val>
            <c:numRef>
              <c:f>'[Copy of ГП 2010_перекрестка в сбытовой_4 (2).xls]ГП 2010 (1)'!$J$3:$J$162</c:f>
              <c:numCache>
                <c:formatCode>_-* #,##0.0_р_._-;\-* #,##0.0_р_._-;_-* "-"??_р_._-;_-@_-</c:formatCode>
                <c:ptCount val="68"/>
                <c:pt idx="0">
                  <c:v>10.146213908287551</c:v>
                </c:pt>
                <c:pt idx="1">
                  <c:v>7.1462057703389545</c:v>
                </c:pt>
                <c:pt idx="2">
                  <c:v>9.0573094389183257</c:v>
                </c:pt>
                <c:pt idx="3">
                  <c:v>10.973731804745848</c:v>
                </c:pt>
                <c:pt idx="4">
                  <c:v>6.8448371270631085</c:v>
                </c:pt>
                <c:pt idx="5">
                  <c:v>3.5494672610917211</c:v>
                </c:pt>
                <c:pt idx="6">
                  <c:v>7.5597126020623833</c:v>
                </c:pt>
                <c:pt idx="7">
                  <c:v>8.6367321662230854</c:v>
                </c:pt>
                <c:pt idx="8">
                  <c:v>6.5743265850581434</c:v>
                </c:pt>
                <c:pt idx="9">
                  <c:v>4.8474592798319343</c:v>
                </c:pt>
                <c:pt idx="10">
                  <c:v>5.3871256959968674</c:v>
                </c:pt>
                <c:pt idx="11">
                  <c:v>5.4913369731301991</c:v>
                </c:pt>
                <c:pt idx="12">
                  <c:v>9.6260391358760327</c:v>
                </c:pt>
                <c:pt idx="13">
                  <c:v>9.2323182685880916</c:v>
                </c:pt>
                <c:pt idx="14">
                  <c:v>17.104590129672047</c:v>
                </c:pt>
                <c:pt idx="15">
                  <c:v>11.80160736262642</c:v>
                </c:pt>
                <c:pt idx="16">
                  <c:v>5.4764363269713598</c:v>
                </c:pt>
                <c:pt idx="17">
                  <c:v>21.65492202798703</c:v>
                </c:pt>
                <c:pt idx="18">
                  <c:v>4.4882536397744586</c:v>
                </c:pt>
                <c:pt idx="19">
                  <c:v>19.67459120028872</c:v>
                </c:pt>
                <c:pt idx="20">
                  <c:v>7.3499167483629879</c:v>
                </c:pt>
                <c:pt idx="21">
                  <c:v>7.417894611939456</c:v>
                </c:pt>
                <c:pt idx="22">
                  <c:v>8.1116216780334565</c:v>
                </c:pt>
                <c:pt idx="23">
                  <c:v>17.026364621719146</c:v>
                </c:pt>
                <c:pt idx="24">
                  <c:v>6.8649912297017046</c:v>
                </c:pt>
                <c:pt idx="25">
                  <c:v>8.5691945579600795</c:v>
                </c:pt>
                <c:pt idx="26">
                  <c:v>5.7214812857863784</c:v>
                </c:pt>
                <c:pt idx="27">
                  <c:v>3.2715769317278198</c:v>
                </c:pt>
                <c:pt idx="28">
                  <c:v>3.7984688187915192</c:v>
                </c:pt>
                <c:pt idx="29">
                  <c:v>5.4471185063885139</c:v>
                </c:pt>
                <c:pt idx="30">
                  <c:v>7.2876224860401582</c:v>
                </c:pt>
                <c:pt idx="31">
                  <c:v>4.4864369108020901</c:v>
                </c:pt>
                <c:pt idx="32">
                  <c:v>10.774716442140802</c:v>
                </c:pt>
                <c:pt idx="33">
                  <c:v>8.8877838556011373</c:v>
                </c:pt>
                <c:pt idx="34">
                  <c:v>7.3391228938802735</c:v>
                </c:pt>
                <c:pt idx="35">
                  <c:v>3.600623025304714</c:v>
                </c:pt>
                <c:pt idx="36">
                  <c:v>4.9601856127816744</c:v>
                </c:pt>
                <c:pt idx="37">
                  <c:v>4.9003321740156425</c:v>
                </c:pt>
                <c:pt idx="38">
                  <c:v>7.4645045744696192</c:v>
                </c:pt>
                <c:pt idx="39">
                  <c:v>5.4528797857052904</c:v>
                </c:pt>
                <c:pt idx="40">
                  <c:v>5.6999333866412885</c:v>
                </c:pt>
                <c:pt idx="41">
                  <c:v>6.0884681953583737</c:v>
                </c:pt>
                <c:pt idx="42">
                  <c:v>4.7632169020426174</c:v>
                </c:pt>
                <c:pt idx="43">
                  <c:v>9.3756199480136253</c:v>
                </c:pt>
                <c:pt idx="44">
                  <c:v>7.0380767917672999</c:v>
                </c:pt>
                <c:pt idx="45">
                  <c:v>8.8979416964262548</c:v>
                </c:pt>
                <c:pt idx="46">
                  <c:v>3.856798003476507</c:v>
                </c:pt>
                <c:pt idx="47">
                  <c:v>11.195767016219026</c:v>
                </c:pt>
                <c:pt idx="48">
                  <c:v>7.2459317568236008</c:v>
                </c:pt>
                <c:pt idx="49">
                  <c:v>17.713365539452507</c:v>
                </c:pt>
                <c:pt idx="50">
                  <c:v>12.384124607720592</c:v>
                </c:pt>
                <c:pt idx="51">
                  <c:v>7.8865654088498269</c:v>
                </c:pt>
                <c:pt idx="52">
                  <c:v>5.1236733593493851</c:v>
                </c:pt>
                <c:pt idx="53">
                  <c:v>7.958844040574812</c:v>
                </c:pt>
                <c:pt idx="54">
                  <c:v>4.6249339062823669</c:v>
                </c:pt>
                <c:pt idx="55">
                  <c:v>5.8476312903166905</c:v>
                </c:pt>
                <c:pt idx="56">
                  <c:v>6.2150067423894768</c:v>
                </c:pt>
                <c:pt idx="57">
                  <c:v>3.4210428820630927</c:v>
                </c:pt>
                <c:pt idx="58">
                  <c:v>2.8918166569956427</c:v>
                </c:pt>
                <c:pt idx="59">
                  <c:v>10.075649768120552</c:v>
                </c:pt>
                <c:pt idx="60">
                  <c:v>7.1807838072818715</c:v>
                </c:pt>
                <c:pt idx="61">
                  <c:v>2.2104922515746281</c:v>
                </c:pt>
                <c:pt idx="62">
                  <c:v>11.052650411698504</c:v>
                </c:pt>
                <c:pt idx="63">
                  <c:v>13.282426277922216</c:v>
                </c:pt>
                <c:pt idx="64">
                  <c:v>8.3713225228319512</c:v>
                </c:pt>
                <c:pt idx="65">
                  <c:v>3.749597776509765</c:v>
                </c:pt>
                <c:pt idx="66">
                  <c:v>34.34511467606945</c:v>
                </c:pt>
                <c:pt idx="67">
                  <c:v>8.0853225951300534</c:v>
                </c:pt>
              </c:numCache>
            </c:numRef>
          </c:val>
        </c:ser>
        <c:ser>
          <c:idx val="0"/>
          <c:order val="1"/>
          <c:tx>
            <c:v>Средняя СН</c:v>
          </c:tx>
          <c:spPr>
            <a:solidFill>
              <a:schemeClr val="accent2"/>
            </a:solidFill>
            <a:ln w="12700">
              <a:noFill/>
              <a:prstDash val="solid"/>
            </a:ln>
          </c:spPr>
          <c:cat>
            <c:strRef>
              <c:f>'[Copy of ГП 2010_перекрестка в сбытовой_4 (2).xls]ГП 2010 (1)'!$B$3:$B$162</c:f>
              <c:strCache>
                <c:ptCount val="68"/>
                <c:pt idx="0">
                  <c:v>Алтайэнергосбыт (респ.)</c:v>
                </c:pt>
                <c:pt idx="1">
                  <c:v>Алтайэнергосбыт (край)</c:v>
                </c:pt>
                <c:pt idx="2">
                  <c:v>Дальневосточная энергетическая компания</c:v>
                </c:pt>
                <c:pt idx="3">
                  <c:v>Астраханская ЭСК</c:v>
                </c:pt>
                <c:pt idx="4">
                  <c:v>Башкирэнерго</c:v>
                </c:pt>
                <c:pt idx="5">
                  <c:v>Белгородская СК</c:v>
                </c:pt>
                <c:pt idx="6">
                  <c:v>Брянская СК</c:v>
                </c:pt>
                <c:pt idx="7">
                  <c:v>Бурятэнергосбыт</c:v>
                </c:pt>
                <c:pt idx="8">
                  <c:v>Владимирэнергосбыт</c:v>
                </c:pt>
                <c:pt idx="9">
                  <c:v>Волгоградэнергосбыт</c:v>
                </c:pt>
                <c:pt idx="10">
                  <c:v>Воронежская ЭСК</c:v>
                </c:pt>
                <c:pt idx="11">
                  <c:v>Дагестанская ЭСК</c:v>
                </c:pt>
                <c:pt idx="12">
                  <c:v>Читинская ЭСК</c:v>
                </c:pt>
                <c:pt idx="13">
                  <c:v>Энергосбыт (Иваново)</c:v>
                </c:pt>
                <c:pt idx="14">
                  <c:v>Ингушэнерго</c:v>
                </c:pt>
                <c:pt idx="15">
                  <c:v>Каббалкэнерго</c:v>
                </c:pt>
                <c:pt idx="16">
                  <c:v>Янтарьэнерго</c:v>
                </c:pt>
                <c:pt idx="17">
                  <c:v>Калмэнергосбыт</c:v>
                </c:pt>
                <c:pt idx="18">
                  <c:v>Калужская СК</c:v>
                </c:pt>
                <c:pt idx="19">
                  <c:v>Кар.-Черк.</c:v>
                </c:pt>
                <c:pt idx="20">
                  <c:v>Кузбассэнергосбыт</c:v>
                </c:pt>
                <c:pt idx="21">
                  <c:v>Кировэнергосбыт</c:v>
                </c:pt>
                <c:pt idx="22">
                  <c:v>Коми ЭСК</c:v>
                </c:pt>
                <c:pt idx="23">
                  <c:v>Костромская СК</c:v>
                </c:pt>
                <c:pt idx="24">
                  <c:v>НЭСК</c:v>
                </c:pt>
                <c:pt idx="25">
                  <c:v>Кубаньэнергосбыт</c:v>
                </c:pt>
                <c:pt idx="26">
                  <c:v>Красноярскэнергосбыт</c:v>
                </c:pt>
                <c:pt idx="27">
                  <c:v>Энергосбыт (Курган)</c:v>
                </c:pt>
                <c:pt idx="28">
                  <c:v>Курскэнергосбыт</c:v>
                </c:pt>
                <c:pt idx="29">
                  <c:v>Петербургская СК (обл.)</c:v>
                </c:pt>
                <c:pt idx="30">
                  <c:v>Липецкая ЭСК</c:v>
                </c:pt>
                <c:pt idx="31">
                  <c:v>Мариэнергосбыт</c:v>
                </c:pt>
                <c:pt idx="32">
                  <c:v>Мордовская ЭСК</c:v>
                </c:pt>
                <c:pt idx="33">
                  <c:v>Мосэнергосбыт (гор.)</c:v>
                </c:pt>
                <c:pt idx="34">
                  <c:v>Мосэнергосбыт (обл.)</c:v>
                </c:pt>
                <c:pt idx="35">
                  <c:v>Колэнергосбыт</c:v>
                </c:pt>
                <c:pt idx="36">
                  <c:v>Нижегородская СК</c:v>
                </c:pt>
                <c:pt idx="37">
                  <c:v>Сибирьэнерго</c:v>
                </c:pt>
                <c:pt idx="38">
                  <c:v>Омская ЭСК</c:v>
                </c:pt>
                <c:pt idx="39">
                  <c:v>Оренбургэнергосбыт</c:v>
                </c:pt>
                <c:pt idx="40">
                  <c:v>Орелэнергосбыт</c:v>
                </c:pt>
                <c:pt idx="41">
                  <c:v>Пензенская ЭСК</c:v>
                </c:pt>
                <c:pt idx="42">
                  <c:v>Пермэнергосбыт</c:v>
                </c:pt>
                <c:pt idx="43">
                  <c:v>Дальневосточная ЭК</c:v>
                </c:pt>
                <c:pt idx="44">
                  <c:v>Псковэнергосбыт</c:v>
                </c:pt>
                <c:pt idx="45">
                  <c:v>Энергосбыт Ростовэнерго</c:v>
                </c:pt>
                <c:pt idx="46">
                  <c:v>Самараэнерго</c:v>
                </c:pt>
                <c:pt idx="47">
                  <c:v>Петербургская СК (гор.)</c:v>
                </c:pt>
                <c:pt idx="48">
                  <c:v>Саратовэнерго</c:v>
                </c:pt>
                <c:pt idx="49">
                  <c:v>Свердловэнергосбыт</c:v>
                </c:pt>
                <c:pt idx="50">
                  <c:v>Севкавказэнерго</c:v>
                </c:pt>
                <c:pt idx="51">
                  <c:v>Смоленскэнергосбыт</c:v>
                </c:pt>
                <c:pt idx="52">
                  <c:v>Ставропольэнергосбыт</c:v>
                </c:pt>
                <c:pt idx="53">
                  <c:v>Тамбовская ЭСК</c:v>
                </c:pt>
                <c:pt idx="54">
                  <c:v>Татэнергосбыт</c:v>
                </c:pt>
                <c:pt idx="55">
                  <c:v>Тверская ЭСК</c:v>
                </c:pt>
                <c:pt idx="56">
                  <c:v>Томская ЭСК</c:v>
                </c:pt>
                <c:pt idx="57">
                  <c:v>Тульская ЭСК</c:v>
                </c:pt>
                <c:pt idx="58">
                  <c:v>Тульская СК</c:v>
                </c:pt>
                <c:pt idx="59">
                  <c:v>Тываэнергосбыт</c:v>
                </c:pt>
                <c:pt idx="60">
                  <c:v>Тюменьэнергосбыт</c:v>
                </c:pt>
                <c:pt idx="61">
                  <c:v>Удмуртская ЭСК</c:v>
                </c:pt>
                <c:pt idx="62">
                  <c:v>Ульяновскэнерго</c:v>
                </c:pt>
                <c:pt idx="63">
                  <c:v>Хакасэнергосбыт</c:v>
                </c:pt>
                <c:pt idx="64">
                  <c:v>Челябэнергосбыт</c:v>
                </c:pt>
                <c:pt idx="65">
                  <c:v>Чувашская ЭСК</c:v>
                </c:pt>
                <c:pt idx="66">
                  <c:v>Якутскэнерго АК</c:v>
                </c:pt>
                <c:pt idx="67">
                  <c:v>Ярославская СК</c:v>
                </c:pt>
              </c:strCache>
            </c:strRef>
          </c:cat>
          <c:val>
            <c:numRef>
              <c:f>'[Copy of ГП 2010_перекрестка в сбытовой_4 (2).xls]ГП 2010 (1)'!$L$3:$L$162</c:f>
              <c:numCache>
                <c:formatCode>_-* #,##0.0_р_._-;\-* #,##0.0_р_._-;_-* "-"??_р_._-;_-@_-</c:formatCode>
                <c:ptCount val="68"/>
                <c:pt idx="0">
                  <c:v>86.373786091712418</c:v>
                </c:pt>
                <c:pt idx="1">
                  <c:v>77.093794229661043</c:v>
                </c:pt>
                <c:pt idx="2">
                  <c:v>89.752690561081678</c:v>
                </c:pt>
                <c:pt idx="3">
                  <c:v>102.51626819525416</c:v>
                </c:pt>
                <c:pt idx="4">
                  <c:v>76.615162872936807</c:v>
                </c:pt>
                <c:pt idx="5">
                  <c:v>42.970532738908318</c:v>
                </c:pt>
                <c:pt idx="6">
                  <c:v>90.520287397937608</c:v>
                </c:pt>
                <c:pt idx="7">
                  <c:v>92.963267833776911</c:v>
                </c:pt>
                <c:pt idx="8">
                  <c:v>83.885673414941849</c:v>
                </c:pt>
                <c:pt idx="9">
                  <c:v>45.41254072016806</c:v>
                </c:pt>
                <c:pt idx="10">
                  <c:v>63.60287430400313</c:v>
                </c:pt>
                <c:pt idx="11">
                  <c:v>37.338663026869803</c:v>
                </c:pt>
                <c:pt idx="12">
                  <c:v>88.783960864123969</c:v>
                </c:pt>
                <c:pt idx="13">
                  <c:v>86.307681731411918</c:v>
                </c:pt>
                <c:pt idx="14">
                  <c:v>94.745409870327961</c:v>
                </c:pt>
                <c:pt idx="15">
                  <c:v>104.21839263737358</c:v>
                </c:pt>
                <c:pt idx="16">
                  <c:v>46.343563673028605</c:v>
                </c:pt>
                <c:pt idx="17">
                  <c:v>173.82507797201308</c:v>
                </c:pt>
                <c:pt idx="18">
                  <c:v>44.701746360225542</c:v>
                </c:pt>
                <c:pt idx="19">
                  <c:v>100.13540879971124</c:v>
                </c:pt>
                <c:pt idx="20">
                  <c:v>68.720083251637007</c:v>
                </c:pt>
                <c:pt idx="21">
                  <c:v>72.442105388060583</c:v>
                </c:pt>
                <c:pt idx="22">
                  <c:v>103.62837832196645</c:v>
                </c:pt>
                <c:pt idx="23">
                  <c:v>148.86363537828083</c:v>
                </c:pt>
                <c:pt idx="24">
                  <c:v>72.525008770298243</c:v>
                </c:pt>
                <c:pt idx="25">
                  <c:v>69.970805442039918</c:v>
                </c:pt>
                <c:pt idx="26">
                  <c:v>60.368518714213629</c:v>
                </c:pt>
                <c:pt idx="27">
                  <c:v>59.838423068272157</c:v>
                </c:pt>
                <c:pt idx="28">
                  <c:v>37.601531181208458</c:v>
                </c:pt>
                <c:pt idx="29">
                  <c:v>58.292881493611453</c:v>
                </c:pt>
                <c:pt idx="30">
                  <c:v>98.402377513959735</c:v>
                </c:pt>
                <c:pt idx="31">
                  <c:v>55.503563089197904</c:v>
                </c:pt>
                <c:pt idx="32">
                  <c:v>114.4452835578592</c:v>
                </c:pt>
                <c:pt idx="33">
                  <c:v>80.652216144398878</c:v>
                </c:pt>
                <c:pt idx="34">
                  <c:v>69.960877106119653</c:v>
                </c:pt>
                <c:pt idx="35">
                  <c:v>26.899376974695286</c:v>
                </c:pt>
                <c:pt idx="36">
                  <c:v>65.029814387218323</c:v>
                </c:pt>
                <c:pt idx="37">
                  <c:v>48.409667825984343</c:v>
                </c:pt>
                <c:pt idx="38">
                  <c:v>78.215495425530392</c:v>
                </c:pt>
                <c:pt idx="39">
                  <c:v>71.957120214294704</c:v>
                </c:pt>
                <c:pt idx="40">
                  <c:v>61.930066613358704</c:v>
                </c:pt>
                <c:pt idx="41">
                  <c:v>72.601531804641539</c:v>
                </c:pt>
                <c:pt idx="42">
                  <c:v>53.846783097957363</c:v>
                </c:pt>
                <c:pt idx="43">
                  <c:v>85.224380051986358</c:v>
                </c:pt>
                <c:pt idx="44">
                  <c:v>63.2719232082327</c:v>
                </c:pt>
                <c:pt idx="45">
                  <c:v>60.602058303573784</c:v>
                </c:pt>
                <c:pt idx="46">
                  <c:v>47.453201996523497</c:v>
                </c:pt>
                <c:pt idx="47">
                  <c:v>102.69423298378098</c:v>
                </c:pt>
                <c:pt idx="48">
                  <c:v>73.384068243176401</c:v>
                </c:pt>
                <c:pt idx="49">
                  <c:v>67.756634460547545</c:v>
                </c:pt>
                <c:pt idx="50">
                  <c:v>109.59587539227937</c:v>
                </c:pt>
                <c:pt idx="51">
                  <c:v>82.763434591150187</c:v>
                </c:pt>
                <c:pt idx="52">
                  <c:v>48.626326640650618</c:v>
                </c:pt>
                <c:pt idx="53">
                  <c:v>77.121155959425181</c:v>
                </c:pt>
                <c:pt idx="54">
                  <c:v>51.375066093717585</c:v>
                </c:pt>
                <c:pt idx="55">
                  <c:v>76.032368709683254</c:v>
                </c:pt>
                <c:pt idx="56">
                  <c:v>61.104993257610474</c:v>
                </c:pt>
                <c:pt idx="57">
                  <c:v>35.308957117936906</c:v>
                </c:pt>
                <c:pt idx="58">
                  <c:v>42.498183343004378</c:v>
                </c:pt>
                <c:pt idx="59">
                  <c:v>74.414350231879467</c:v>
                </c:pt>
                <c:pt idx="60">
                  <c:v>48.92921619271813</c:v>
                </c:pt>
                <c:pt idx="61">
                  <c:v>70.369507748425349</c:v>
                </c:pt>
                <c:pt idx="62">
                  <c:v>97.847349588301526</c:v>
                </c:pt>
                <c:pt idx="63">
                  <c:v>107.45757372207784</c:v>
                </c:pt>
                <c:pt idx="64">
                  <c:v>81.978677477168048</c:v>
                </c:pt>
                <c:pt idx="65">
                  <c:v>64.700402223490201</c:v>
                </c:pt>
                <c:pt idx="66">
                  <c:v>44.874885323930528</c:v>
                </c:pt>
                <c:pt idx="67">
                  <c:v>83.354677404869918</c:v>
                </c:pt>
              </c:numCache>
            </c:numRef>
          </c:val>
        </c:ser>
        <c:ser>
          <c:idx val="1"/>
          <c:order val="2"/>
          <c:tx>
            <c:v>СН населения</c:v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noFill/>
              <a:prstDash val="solid"/>
            </a:ln>
          </c:spPr>
          <c:cat>
            <c:strRef>
              <c:f>'[Copy of ГП 2010_перекрестка в сбытовой_4 (2).xls]ГП 2010 (1)'!$B$3:$B$162</c:f>
              <c:strCache>
                <c:ptCount val="68"/>
                <c:pt idx="0">
                  <c:v>Алтайэнергосбыт (респ.)</c:v>
                </c:pt>
                <c:pt idx="1">
                  <c:v>Алтайэнергосбыт (край)</c:v>
                </c:pt>
                <c:pt idx="2">
                  <c:v>Дальневосточная энергетическая компания</c:v>
                </c:pt>
                <c:pt idx="3">
                  <c:v>Астраханская ЭСК</c:v>
                </c:pt>
                <c:pt idx="4">
                  <c:v>Башкирэнерго</c:v>
                </c:pt>
                <c:pt idx="5">
                  <c:v>Белгородская СК</c:v>
                </c:pt>
                <c:pt idx="6">
                  <c:v>Брянская СК</c:v>
                </c:pt>
                <c:pt idx="7">
                  <c:v>Бурятэнергосбыт</c:v>
                </c:pt>
                <c:pt idx="8">
                  <c:v>Владимирэнергосбыт</c:v>
                </c:pt>
                <c:pt idx="9">
                  <c:v>Волгоградэнергосбыт</c:v>
                </c:pt>
                <c:pt idx="10">
                  <c:v>Воронежская ЭСК</c:v>
                </c:pt>
                <c:pt idx="11">
                  <c:v>Дагестанская ЭСК</c:v>
                </c:pt>
                <c:pt idx="12">
                  <c:v>Читинская ЭСК</c:v>
                </c:pt>
                <c:pt idx="13">
                  <c:v>Энергосбыт (Иваново)</c:v>
                </c:pt>
                <c:pt idx="14">
                  <c:v>Ингушэнерго</c:v>
                </c:pt>
                <c:pt idx="15">
                  <c:v>Каббалкэнерго</c:v>
                </c:pt>
                <c:pt idx="16">
                  <c:v>Янтарьэнерго</c:v>
                </c:pt>
                <c:pt idx="17">
                  <c:v>Калмэнергосбыт</c:v>
                </c:pt>
                <c:pt idx="18">
                  <c:v>Калужская СК</c:v>
                </c:pt>
                <c:pt idx="19">
                  <c:v>Кар.-Черк.</c:v>
                </c:pt>
                <c:pt idx="20">
                  <c:v>Кузбассэнергосбыт</c:v>
                </c:pt>
                <c:pt idx="21">
                  <c:v>Кировэнергосбыт</c:v>
                </c:pt>
                <c:pt idx="22">
                  <c:v>Коми ЭСК</c:v>
                </c:pt>
                <c:pt idx="23">
                  <c:v>Костромская СК</c:v>
                </c:pt>
                <c:pt idx="24">
                  <c:v>НЭСК</c:v>
                </c:pt>
                <c:pt idx="25">
                  <c:v>Кубаньэнергосбыт</c:v>
                </c:pt>
                <c:pt idx="26">
                  <c:v>Красноярскэнергосбыт</c:v>
                </c:pt>
                <c:pt idx="27">
                  <c:v>Энергосбыт (Курган)</c:v>
                </c:pt>
                <c:pt idx="28">
                  <c:v>Курскэнергосбыт</c:v>
                </c:pt>
                <c:pt idx="29">
                  <c:v>Петербургская СК (обл.)</c:v>
                </c:pt>
                <c:pt idx="30">
                  <c:v>Липецкая ЭСК</c:v>
                </c:pt>
                <c:pt idx="31">
                  <c:v>Мариэнергосбыт</c:v>
                </c:pt>
                <c:pt idx="32">
                  <c:v>Мордовская ЭСК</c:v>
                </c:pt>
                <c:pt idx="33">
                  <c:v>Мосэнергосбыт (гор.)</c:v>
                </c:pt>
                <c:pt idx="34">
                  <c:v>Мосэнергосбыт (обл.)</c:v>
                </c:pt>
                <c:pt idx="35">
                  <c:v>Колэнергосбыт</c:v>
                </c:pt>
                <c:pt idx="36">
                  <c:v>Нижегородская СК</c:v>
                </c:pt>
                <c:pt idx="37">
                  <c:v>Сибирьэнерго</c:v>
                </c:pt>
                <c:pt idx="38">
                  <c:v>Омская ЭСК</c:v>
                </c:pt>
                <c:pt idx="39">
                  <c:v>Оренбургэнергосбыт</c:v>
                </c:pt>
                <c:pt idx="40">
                  <c:v>Орелэнергосбыт</c:v>
                </c:pt>
                <c:pt idx="41">
                  <c:v>Пензенская ЭСК</c:v>
                </c:pt>
                <c:pt idx="42">
                  <c:v>Пермэнергосбыт</c:v>
                </c:pt>
                <c:pt idx="43">
                  <c:v>Дальневосточная ЭК</c:v>
                </c:pt>
                <c:pt idx="44">
                  <c:v>Псковэнергосбыт</c:v>
                </c:pt>
                <c:pt idx="45">
                  <c:v>Энергосбыт Ростовэнерго</c:v>
                </c:pt>
                <c:pt idx="46">
                  <c:v>Самараэнерго</c:v>
                </c:pt>
                <c:pt idx="47">
                  <c:v>Петербургская СК (гор.)</c:v>
                </c:pt>
                <c:pt idx="48">
                  <c:v>Саратовэнерго</c:v>
                </c:pt>
                <c:pt idx="49">
                  <c:v>Свердловэнергосбыт</c:v>
                </c:pt>
                <c:pt idx="50">
                  <c:v>Севкавказэнерго</c:v>
                </c:pt>
                <c:pt idx="51">
                  <c:v>Смоленскэнергосбыт</c:v>
                </c:pt>
                <c:pt idx="52">
                  <c:v>Ставропольэнергосбыт</c:v>
                </c:pt>
                <c:pt idx="53">
                  <c:v>Тамбовская ЭСК</c:v>
                </c:pt>
                <c:pt idx="54">
                  <c:v>Татэнергосбыт</c:v>
                </c:pt>
                <c:pt idx="55">
                  <c:v>Тверская ЭСК</c:v>
                </c:pt>
                <c:pt idx="56">
                  <c:v>Томская ЭСК</c:v>
                </c:pt>
                <c:pt idx="57">
                  <c:v>Тульская ЭСК</c:v>
                </c:pt>
                <c:pt idx="58">
                  <c:v>Тульская СК</c:v>
                </c:pt>
                <c:pt idx="59">
                  <c:v>Тываэнергосбыт</c:v>
                </c:pt>
                <c:pt idx="60">
                  <c:v>Тюменьэнергосбыт</c:v>
                </c:pt>
                <c:pt idx="61">
                  <c:v>Удмуртская ЭСК</c:v>
                </c:pt>
                <c:pt idx="62">
                  <c:v>Ульяновскэнерго</c:v>
                </c:pt>
                <c:pt idx="63">
                  <c:v>Хакасэнергосбыт</c:v>
                </c:pt>
                <c:pt idx="64">
                  <c:v>Челябэнергосбыт</c:v>
                </c:pt>
                <c:pt idx="65">
                  <c:v>Чувашская ЭСК</c:v>
                </c:pt>
                <c:pt idx="66">
                  <c:v>Якутскэнерго АК</c:v>
                </c:pt>
                <c:pt idx="67">
                  <c:v>Ярославская СК</c:v>
                </c:pt>
              </c:strCache>
            </c:strRef>
          </c:cat>
          <c:val>
            <c:numRef>
              <c:f>'[Copy of ГП 2010_перекрестка в сбытовой_4 (2).xls]ГП 2010 (1)'!$M$3:$M$162</c:f>
              <c:numCache>
                <c:formatCode>_-* #,##0.0_р_._-;\-* #,##0.0_р_._-;_-* "-"??_р_._-;_-@_-</c:formatCode>
                <c:ptCount val="68"/>
                <c:pt idx="0">
                  <c:v>185.9921420834161</c:v>
                </c:pt>
                <c:pt idx="1">
                  <c:v>416.87277222951366</c:v>
                </c:pt>
                <c:pt idx="2">
                  <c:v>322.23774441762805</c:v>
                </c:pt>
                <c:pt idx="3">
                  <c:v>285.77859420683961</c:v>
                </c:pt>
                <c:pt idx="4">
                  <c:v>508.6189911967644</c:v>
                </c:pt>
                <c:pt idx="5">
                  <c:v>333.1972916024697</c:v>
                </c:pt>
                <c:pt idx="6">
                  <c:v>238.07759165924651</c:v>
                </c:pt>
                <c:pt idx="7">
                  <c:v>415.94885949036416</c:v>
                </c:pt>
                <c:pt idx="8">
                  <c:v>459.27363282730158</c:v>
                </c:pt>
                <c:pt idx="9">
                  <c:v>382.048637242773</c:v>
                </c:pt>
                <c:pt idx="10">
                  <c:v>141.51438560038116</c:v>
                </c:pt>
                <c:pt idx="11">
                  <c:v>46.945651211312374</c:v>
                </c:pt>
                <c:pt idx="12">
                  <c:v>243.66621161672217</c:v>
                </c:pt>
                <c:pt idx="13">
                  <c:v>120.88805056784135</c:v>
                </c:pt>
                <c:pt idx="14">
                  <c:v>84.041684163106467</c:v>
                </c:pt>
                <c:pt idx="15">
                  <c:v>245.28837924278167</c:v>
                </c:pt>
                <c:pt idx="16">
                  <c:v>97.150329664074533</c:v>
                </c:pt>
                <c:pt idx="17">
                  <c:v>295.73726231488172</c:v>
                </c:pt>
                <c:pt idx="18">
                  <c:v>163.76714211888947</c:v>
                </c:pt>
                <c:pt idx="19">
                  <c:v>374.26974545266899</c:v>
                </c:pt>
                <c:pt idx="20">
                  <c:v>184.6355547829707</c:v>
                </c:pt>
                <c:pt idx="21">
                  <c:v>242.79386101451658</c:v>
                </c:pt>
                <c:pt idx="22">
                  <c:v>672.95610091743117</c:v>
                </c:pt>
                <c:pt idx="23">
                  <c:v>468.97337464050128</c:v>
                </c:pt>
                <c:pt idx="24">
                  <c:v>137.51434614452245</c:v>
                </c:pt>
                <c:pt idx="25">
                  <c:v>205.22086030289614</c:v>
                </c:pt>
                <c:pt idx="26">
                  <c:v>283.88818180779128</c:v>
                </c:pt>
                <c:pt idx="27">
                  <c:v>252.82495288042801</c:v>
                </c:pt>
                <c:pt idx="28">
                  <c:v>58.646352090479319</c:v>
                </c:pt>
                <c:pt idx="29">
                  <c:v>285.76828725168315</c:v>
                </c:pt>
                <c:pt idx="30">
                  <c:v>450.98214866902509</c:v>
                </c:pt>
                <c:pt idx="31">
                  <c:v>239.55724661049467</c:v>
                </c:pt>
                <c:pt idx="32">
                  <c:v>548.56996335802887</c:v>
                </c:pt>
                <c:pt idx="33">
                  <c:v>205.71402455972034</c:v>
                </c:pt>
                <c:pt idx="34">
                  <c:v>211.66178508536061</c:v>
                </c:pt>
                <c:pt idx="35">
                  <c:v>235.5299845730309</c:v>
                </c:pt>
                <c:pt idx="36">
                  <c:v>205.93025476307432</c:v>
                </c:pt>
                <c:pt idx="37">
                  <c:v>164.41688248684392</c:v>
                </c:pt>
                <c:pt idx="38">
                  <c:v>223.72781410220497</c:v>
                </c:pt>
                <c:pt idx="39">
                  <c:v>232.1034520726827</c:v>
                </c:pt>
                <c:pt idx="40">
                  <c:v>409.98038353304838</c:v>
                </c:pt>
                <c:pt idx="41">
                  <c:v>228.94549711852093</c:v>
                </c:pt>
                <c:pt idx="42">
                  <c:v>269.27148808197819</c:v>
                </c:pt>
                <c:pt idx="43">
                  <c:v>218.54400673911931</c:v>
                </c:pt>
                <c:pt idx="44">
                  <c:v>160.13779002646018</c:v>
                </c:pt>
                <c:pt idx="45">
                  <c:v>120.37796681698907</c:v>
                </c:pt>
                <c:pt idx="46">
                  <c:v>516.98855701647813</c:v>
                </c:pt>
                <c:pt idx="47">
                  <c:v>270.71550011211031</c:v>
                </c:pt>
                <c:pt idx="48">
                  <c:v>279.91841917512477</c:v>
                </c:pt>
                <c:pt idx="49">
                  <c:v>507.72174035593224</c:v>
                </c:pt>
                <c:pt idx="50">
                  <c:v>258.88531368147403</c:v>
                </c:pt>
                <c:pt idx="51">
                  <c:v>371.82059313652337</c:v>
                </c:pt>
                <c:pt idx="52">
                  <c:v>169.56866041051941</c:v>
                </c:pt>
                <c:pt idx="53">
                  <c:v>231.35596787827572</c:v>
                </c:pt>
                <c:pt idx="54">
                  <c:v>327.9285007179401</c:v>
                </c:pt>
                <c:pt idx="55">
                  <c:v>261.41763823767417</c:v>
                </c:pt>
                <c:pt idx="56">
                  <c:v>538.01396065655456</c:v>
                </c:pt>
                <c:pt idx="57">
                  <c:v>63.578094867016283</c:v>
                </c:pt>
                <c:pt idx="58">
                  <c:v>267.53226154062867</c:v>
                </c:pt>
                <c:pt idx="59">
                  <c:v>108.4277631578947</c:v>
                </c:pt>
                <c:pt idx="60">
                  <c:v>55.607596925141713</c:v>
                </c:pt>
                <c:pt idx="61">
                  <c:v>207.55321536939201</c:v>
                </c:pt>
                <c:pt idx="62">
                  <c:v>230.12590046759954</c:v>
                </c:pt>
                <c:pt idx="63">
                  <c:v>410.71777333154171</c:v>
                </c:pt>
                <c:pt idx="64">
                  <c:v>275.17622701600101</c:v>
                </c:pt>
                <c:pt idx="65">
                  <c:v>234.00922352794149</c:v>
                </c:pt>
                <c:pt idx="66">
                  <c:v>8.9199883620490255</c:v>
                </c:pt>
                <c:pt idx="67">
                  <c:v>251.21400961979279</c:v>
                </c:pt>
              </c:numCache>
            </c:numRef>
          </c:val>
        </c:ser>
        <c:gapWidth val="54"/>
        <c:overlap val="100"/>
        <c:axId val="70593920"/>
        <c:axId val="70608000"/>
      </c:barChart>
      <c:catAx>
        <c:axId val="7059392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800"/>
            </a:pPr>
            <a:endParaRPr lang="ru-RU"/>
          </a:p>
        </c:txPr>
        <c:crossAx val="70608000"/>
        <c:crosses val="autoZero"/>
        <c:auto val="1"/>
        <c:lblAlgn val="ctr"/>
        <c:lblOffset val="100"/>
        <c:tickLblSkip val="1"/>
      </c:catAx>
      <c:valAx>
        <c:axId val="70608000"/>
        <c:scaling>
          <c:orientation val="minMax"/>
        </c:scaling>
        <c:axPos val="l"/>
        <c:majorGridlines/>
        <c:numFmt formatCode="0" sourceLinked="0"/>
        <c:tickLblPos val="nextTo"/>
        <c:crossAx val="70593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337141921397671E-2"/>
          <c:y val="0.1082647994065099"/>
          <c:w val="0.25324694802760045"/>
          <c:h val="7.7777996500437485E-2"/>
        </c:manualLayout>
      </c:layout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6789989118607184E-2"/>
          <c:y val="0.16119468108583221"/>
          <c:w val="0.94232861806311274"/>
          <c:h val="0.5990682235520518"/>
        </c:manualLayout>
      </c:layout>
      <c:barChart>
        <c:barDir val="col"/>
        <c:grouping val="stacked"/>
        <c:ser>
          <c:idx val="0"/>
          <c:order val="0"/>
          <c:dPt>
            <c:idx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Pt>
            <c:idx val="6"/>
            <c:spPr>
              <a:solidFill>
                <a:srgbClr val="C0000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8"/>
            <c:spPr>
              <a:solidFill>
                <a:srgbClr val="C00000"/>
              </a:solidFill>
            </c:spPr>
          </c:dPt>
          <c:dPt>
            <c:idx val="9"/>
            <c:spPr>
              <a:solidFill>
                <a:srgbClr val="00B050"/>
              </a:solidFill>
            </c:spPr>
          </c:dPt>
          <c:dPt>
            <c:idx val="10"/>
            <c:spPr>
              <a:solidFill>
                <a:srgbClr val="C00000"/>
              </a:solidFill>
            </c:spPr>
          </c:dPt>
          <c:dPt>
            <c:idx val="11"/>
            <c:spPr>
              <a:solidFill>
                <a:srgbClr val="00B050"/>
              </a:solidFill>
            </c:spPr>
          </c:dPt>
          <c:dPt>
            <c:idx val="12"/>
            <c:spPr>
              <a:solidFill>
                <a:srgbClr val="C00000"/>
              </a:solidFill>
            </c:spPr>
          </c:dPt>
          <c:dPt>
            <c:idx val="13"/>
            <c:spPr>
              <a:solidFill>
                <a:srgbClr val="00B050"/>
              </a:solidFill>
            </c:spPr>
          </c:dPt>
          <c:dPt>
            <c:idx val="14"/>
            <c:spPr>
              <a:solidFill>
                <a:srgbClr val="C00000"/>
              </a:solidFill>
            </c:spPr>
          </c:dPt>
          <c:dPt>
            <c:idx val="15"/>
            <c:spPr>
              <a:solidFill>
                <a:srgbClr val="00B050"/>
              </a:solidFill>
            </c:spPr>
          </c:dPt>
          <c:dPt>
            <c:idx val="16"/>
            <c:spPr>
              <a:solidFill>
                <a:srgbClr val="C00000"/>
              </a:solidFill>
            </c:spPr>
          </c:dPt>
          <c:dPt>
            <c:idx val="17"/>
            <c:spPr>
              <a:solidFill>
                <a:srgbClr val="00B050"/>
              </a:solidFill>
            </c:spPr>
          </c:dPt>
          <c:dPt>
            <c:idx val="18"/>
            <c:spPr>
              <a:solidFill>
                <a:srgbClr val="C00000"/>
              </a:solidFill>
            </c:spPr>
          </c:dPt>
          <c:dPt>
            <c:idx val="19"/>
            <c:spPr>
              <a:solidFill>
                <a:srgbClr val="00B050"/>
              </a:solidFill>
            </c:spPr>
          </c:dPt>
          <c:dPt>
            <c:idx val="20"/>
            <c:spPr>
              <a:solidFill>
                <a:srgbClr val="C00000"/>
              </a:solidFill>
            </c:spPr>
          </c:dPt>
          <c:dPt>
            <c:idx val="21"/>
            <c:spPr>
              <a:solidFill>
                <a:srgbClr val="00B050"/>
              </a:solidFill>
            </c:spPr>
          </c:dPt>
          <c:dPt>
            <c:idx val="22"/>
            <c:spPr>
              <a:solidFill>
                <a:srgbClr val="C00000"/>
              </a:solidFill>
            </c:spPr>
          </c:dPt>
          <c:dPt>
            <c:idx val="23"/>
            <c:spPr>
              <a:solidFill>
                <a:srgbClr val="00B050"/>
              </a:solidFill>
            </c:spPr>
          </c:dPt>
          <c:dPt>
            <c:idx val="24"/>
            <c:spPr>
              <a:solidFill>
                <a:srgbClr val="C00000"/>
              </a:solidFill>
            </c:spPr>
          </c:dPt>
          <c:dPt>
            <c:idx val="25"/>
            <c:spPr>
              <a:solidFill>
                <a:srgbClr val="00B050"/>
              </a:solidFill>
            </c:spPr>
          </c:dPt>
          <c:dPt>
            <c:idx val="26"/>
            <c:spPr>
              <a:solidFill>
                <a:srgbClr val="C00000"/>
              </a:solidFill>
            </c:spPr>
          </c:dPt>
          <c:dPt>
            <c:idx val="27"/>
            <c:spPr>
              <a:solidFill>
                <a:srgbClr val="00B050"/>
              </a:solidFill>
            </c:spPr>
          </c:dPt>
          <c:dPt>
            <c:idx val="28"/>
            <c:spPr>
              <a:solidFill>
                <a:srgbClr val="C00000"/>
              </a:solidFill>
            </c:spPr>
          </c:dPt>
          <c:dPt>
            <c:idx val="29"/>
            <c:spPr>
              <a:solidFill>
                <a:srgbClr val="00B050"/>
              </a:solidFill>
            </c:spPr>
          </c:dPt>
          <c:dPt>
            <c:idx val="30"/>
            <c:spPr>
              <a:solidFill>
                <a:srgbClr val="C00000"/>
              </a:solidFill>
            </c:spPr>
          </c:dPt>
          <c:dPt>
            <c:idx val="31"/>
            <c:spPr>
              <a:solidFill>
                <a:srgbClr val="00B050"/>
              </a:solidFill>
            </c:spPr>
          </c:dPt>
          <c:dPt>
            <c:idx val="32"/>
            <c:spPr>
              <a:solidFill>
                <a:srgbClr val="C00000"/>
              </a:solidFill>
            </c:spPr>
          </c:dPt>
          <c:dPt>
            <c:idx val="33"/>
            <c:spPr>
              <a:solidFill>
                <a:srgbClr val="00B050"/>
              </a:solidFill>
            </c:spPr>
          </c:dPt>
          <c:dPt>
            <c:idx val="34"/>
            <c:spPr>
              <a:solidFill>
                <a:srgbClr val="C00000"/>
              </a:solidFill>
            </c:spPr>
          </c:dPt>
          <c:dPt>
            <c:idx val="35"/>
            <c:spPr>
              <a:solidFill>
                <a:srgbClr val="00B050"/>
              </a:solidFill>
            </c:spPr>
          </c:dPt>
          <c:dPt>
            <c:idx val="36"/>
            <c:spPr>
              <a:solidFill>
                <a:srgbClr val="C00000"/>
              </a:solidFill>
            </c:spPr>
          </c:dPt>
          <c:dPt>
            <c:idx val="37"/>
            <c:spPr>
              <a:solidFill>
                <a:srgbClr val="00B050"/>
              </a:solidFill>
            </c:spPr>
          </c:dPt>
          <c:cat>
            <c:multiLvlStrRef>
              <c:f>ГП!$C$1:$AN$2</c:f>
              <c:multiLvlStrCache>
                <c:ptCount val="38"/>
                <c:lvl>
                  <c:pt idx="0">
                    <c:v>РРЭ</c:v>
                  </c:pt>
                  <c:pt idx="1">
                    <c:v>ОРЭМ, РСК</c:v>
                  </c:pt>
                  <c:pt idx="2">
                    <c:v>РРЭ</c:v>
                  </c:pt>
                  <c:pt idx="3">
                    <c:v>ОРЭМ, РСК</c:v>
                  </c:pt>
                  <c:pt idx="4">
                    <c:v>РРЭ</c:v>
                  </c:pt>
                  <c:pt idx="5">
                    <c:v>ОРЭМ, РСК</c:v>
                  </c:pt>
                  <c:pt idx="6">
                    <c:v>РРЭ</c:v>
                  </c:pt>
                  <c:pt idx="7">
                    <c:v>ОРЭМ, РСК</c:v>
                  </c:pt>
                  <c:pt idx="8">
                    <c:v>РРЭ</c:v>
                  </c:pt>
                  <c:pt idx="9">
                    <c:v>ОРЭМ, РСК</c:v>
                  </c:pt>
                  <c:pt idx="10">
                    <c:v>РРЭ</c:v>
                  </c:pt>
                  <c:pt idx="11">
                    <c:v>ОРЭМ, РСК</c:v>
                  </c:pt>
                  <c:pt idx="12">
                    <c:v>РРЭ</c:v>
                  </c:pt>
                  <c:pt idx="13">
                    <c:v>ОРЭМ, РСК</c:v>
                  </c:pt>
                  <c:pt idx="14">
                    <c:v>РРЭ</c:v>
                  </c:pt>
                  <c:pt idx="15">
                    <c:v>ОРЭМ, РСК</c:v>
                  </c:pt>
                  <c:pt idx="16">
                    <c:v>РРЭ</c:v>
                  </c:pt>
                  <c:pt idx="17">
                    <c:v>ОРЭМ, РСК</c:v>
                  </c:pt>
                  <c:pt idx="18">
                    <c:v>РРЭ</c:v>
                  </c:pt>
                  <c:pt idx="19">
                    <c:v>ОРЭМ, РСК</c:v>
                  </c:pt>
                  <c:pt idx="20">
                    <c:v>РРЭ</c:v>
                  </c:pt>
                  <c:pt idx="21">
                    <c:v>ОРЭМ, РСК</c:v>
                  </c:pt>
                  <c:pt idx="22">
                    <c:v>РРЭ</c:v>
                  </c:pt>
                  <c:pt idx="23">
                    <c:v>ОРЭМ, РСК</c:v>
                  </c:pt>
                  <c:pt idx="24">
                    <c:v>РРЭ</c:v>
                  </c:pt>
                  <c:pt idx="25">
                    <c:v>ОРЭМ, РСК</c:v>
                  </c:pt>
                  <c:pt idx="26">
                    <c:v>РРЭ</c:v>
                  </c:pt>
                  <c:pt idx="27">
                    <c:v>ОРЭМ, РСК</c:v>
                  </c:pt>
                  <c:pt idx="28">
                    <c:v>РРЭ</c:v>
                  </c:pt>
                  <c:pt idx="29">
                    <c:v>ОРЭМ, РСК</c:v>
                  </c:pt>
                  <c:pt idx="30">
                    <c:v>РРЭ</c:v>
                  </c:pt>
                  <c:pt idx="31">
                    <c:v>ОРЭМ, РСК</c:v>
                  </c:pt>
                  <c:pt idx="32">
                    <c:v>РРЭ</c:v>
                  </c:pt>
                  <c:pt idx="33">
                    <c:v>ОРЭМ, РСК</c:v>
                  </c:pt>
                  <c:pt idx="34">
                    <c:v>РРЭ</c:v>
                  </c:pt>
                  <c:pt idx="35">
                    <c:v>ОРЭМ, РСК</c:v>
                  </c:pt>
                  <c:pt idx="36">
                    <c:v>РРЭ</c:v>
                  </c:pt>
                  <c:pt idx="37">
                    <c:v>ОРЭМ, РСК</c:v>
                  </c:pt>
                </c:lvl>
                <c:lvl>
                  <c:pt idx="0">
                    <c:v>01.03.09</c:v>
                  </c:pt>
                  <c:pt idx="2">
                    <c:v>01.07.09</c:v>
                  </c:pt>
                  <c:pt idx="4">
                    <c:v>01.09.09</c:v>
                  </c:pt>
                  <c:pt idx="6">
                    <c:v>01.01.10</c:v>
                  </c:pt>
                  <c:pt idx="8">
                    <c:v>01.03.10</c:v>
                  </c:pt>
                  <c:pt idx="10">
                    <c:v>01.04.10</c:v>
                  </c:pt>
                  <c:pt idx="12">
                    <c:v>01.10.10</c:v>
                  </c:pt>
                  <c:pt idx="14">
                    <c:v>01.11.10</c:v>
                  </c:pt>
                  <c:pt idx="16">
                    <c:v>01.12.10</c:v>
                  </c:pt>
                  <c:pt idx="18">
                    <c:v>01.01.11</c:v>
                  </c:pt>
                  <c:pt idx="20">
                    <c:v>01.03.11</c:v>
                  </c:pt>
                  <c:pt idx="22">
                    <c:v>01.04.11</c:v>
                  </c:pt>
                  <c:pt idx="24">
                    <c:v>14.04.11</c:v>
                  </c:pt>
                  <c:pt idx="26">
                    <c:v>01.05.11</c:v>
                  </c:pt>
                  <c:pt idx="28">
                    <c:v>14.05.11</c:v>
                  </c:pt>
                  <c:pt idx="30">
                    <c:v>01.06.11</c:v>
                  </c:pt>
                  <c:pt idx="32">
                    <c:v>01.07.11</c:v>
                  </c:pt>
                  <c:pt idx="34">
                    <c:v>01.08.11</c:v>
                  </c:pt>
                  <c:pt idx="36">
                    <c:v>01.09.11</c:v>
                  </c:pt>
                </c:lvl>
              </c:multiLvlStrCache>
            </c:multiLvlStrRef>
          </c:cat>
          <c:val>
            <c:numRef>
              <c:f>ГП!$C$3:$AN$3</c:f>
              <c:numCache>
                <c:formatCode>General</c:formatCode>
                <c:ptCount val="38"/>
                <c:pt idx="0">
                  <c:v>90</c:v>
                </c:pt>
                <c:pt idx="1">
                  <c:v>21</c:v>
                </c:pt>
                <c:pt idx="2">
                  <c:v>68</c:v>
                </c:pt>
                <c:pt idx="3">
                  <c:v>31</c:v>
                </c:pt>
                <c:pt idx="4">
                  <c:v>70</c:v>
                </c:pt>
                <c:pt idx="5">
                  <c:v>32</c:v>
                </c:pt>
                <c:pt idx="6">
                  <c:v>73.400000000000006</c:v>
                </c:pt>
                <c:pt idx="7">
                  <c:v>30.1</c:v>
                </c:pt>
                <c:pt idx="8">
                  <c:v>131.19999999999999</c:v>
                </c:pt>
                <c:pt idx="9">
                  <c:v>23.626000000000001</c:v>
                </c:pt>
                <c:pt idx="10">
                  <c:v>117.7</c:v>
                </c:pt>
                <c:pt idx="11">
                  <c:v>25.125</c:v>
                </c:pt>
                <c:pt idx="12">
                  <c:v>97</c:v>
                </c:pt>
                <c:pt idx="13">
                  <c:v>24.390999999999988</c:v>
                </c:pt>
                <c:pt idx="14">
                  <c:v>107</c:v>
                </c:pt>
                <c:pt idx="15">
                  <c:v>25.847999999999999</c:v>
                </c:pt>
                <c:pt idx="16">
                  <c:v>106.4</c:v>
                </c:pt>
                <c:pt idx="17">
                  <c:v>27.231000000000005</c:v>
                </c:pt>
                <c:pt idx="18">
                  <c:v>91.1</c:v>
                </c:pt>
                <c:pt idx="19">
                  <c:v>20.927</c:v>
                </c:pt>
                <c:pt idx="20">
                  <c:v>148.6</c:v>
                </c:pt>
                <c:pt idx="21">
                  <c:v>21.9</c:v>
                </c:pt>
                <c:pt idx="22">
                  <c:v>140</c:v>
                </c:pt>
                <c:pt idx="23">
                  <c:v>25</c:v>
                </c:pt>
                <c:pt idx="24">
                  <c:v>154.80000000000001</c:v>
                </c:pt>
                <c:pt idx="25" formatCode="0.0">
                  <c:v>26.847000000000001</c:v>
                </c:pt>
                <c:pt idx="26">
                  <c:v>115</c:v>
                </c:pt>
                <c:pt idx="27">
                  <c:v>27</c:v>
                </c:pt>
                <c:pt idx="28">
                  <c:v>144.80000000000001</c:v>
                </c:pt>
                <c:pt idx="29">
                  <c:v>23.452999999999989</c:v>
                </c:pt>
                <c:pt idx="30">
                  <c:v>110</c:v>
                </c:pt>
                <c:pt idx="31">
                  <c:v>26</c:v>
                </c:pt>
                <c:pt idx="32">
                  <c:v>95</c:v>
                </c:pt>
                <c:pt idx="33">
                  <c:v>30</c:v>
                </c:pt>
                <c:pt idx="34">
                  <c:v>92</c:v>
                </c:pt>
                <c:pt idx="35">
                  <c:v>27</c:v>
                </c:pt>
                <c:pt idx="36">
                  <c:v>98</c:v>
                </c:pt>
                <c:pt idx="37">
                  <c:v>26</c:v>
                </c:pt>
              </c:numCache>
            </c:numRef>
          </c:val>
        </c:ser>
        <c:ser>
          <c:idx val="1"/>
          <c:order val="1"/>
          <c:cat>
            <c:multiLvlStrRef>
              <c:f>ГП!$C$1:$AN$2</c:f>
              <c:multiLvlStrCache>
                <c:ptCount val="38"/>
                <c:lvl>
                  <c:pt idx="0">
                    <c:v>РРЭ</c:v>
                  </c:pt>
                  <c:pt idx="1">
                    <c:v>ОРЭМ, РСК</c:v>
                  </c:pt>
                  <c:pt idx="2">
                    <c:v>РРЭ</c:v>
                  </c:pt>
                  <c:pt idx="3">
                    <c:v>ОРЭМ, РСК</c:v>
                  </c:pt>
                  <c:pt idx="4">
                    <c:v>РРЭ</c:v>
                  </c:pt>
                  <c:pt idx="5">
                    <c:v>ОРЭМ, РСК</c:v>
                  </c:pt>
                  <c:pt idx="6">
                    <c:v>РРЭ</c:v>
                  </c:pt>
                  <c:pt idx="7">
                    <c:v>ОРЭМ, РСК</c:v>
                  </c:pt>
                  <c:pt idx="8">
                    <c:v>РРЭ</c:v>
                  </c:pt>
                  <c:pt idx="9">
                    <c:v>ОРЭМ, РСК</c:v>
                  </c:pt>
                  <c:pt idx="10">
                    <c:v>РРЭ</c:v>
                  </c:pt>
                  <c:pt idx="11">
                    <c:v>ОРЭМ, РСК</c:v>
                  </c:pt>
                  <c:pt idx="12">
                    <c:v>РРЭ</c:v>
                  </c:pt>
                  <c:pt idx="13">
                    <c:v>ОРЭМ, РСК</c:v>
                  </c:pt>
                  <c:pt idx="14">
                    <c:v>РРЭ</c:v>
                  </c:pt>
                  <c:pt idx="15">
                    <c:v>ОРЭМ, РСК</c:v>
                  </c:pt>
                  <c:pt idx="16">
                    <c:v>РРЭ</c:v>
                  </c:pt>
                  <c:pt idx="17">
                    <c:v>ОРЭМ, РСК</c:v>
                  </c:pt>
                  <c:pt idx="18">
                    <c:v>РРЭ</c:v>
                  </c:pt>
                  <c:pt idx="19">
                    <c:v>ОРЭМ, РСК</c:v>
                  </c:pt>
                  <c:pt idx="20">
                    <c:v>РРЭ</c:v>
                  </c:pt>
                  <c:pt idx="21">
                    <c:v>ОРЭМ, РСК</c:v>
                  </c:pt>
                  <c:pt idx="22">
                    <c:v>РРЭ</c:v>
                  </c:pt>
                  <c:pt idx="23">
                    <c:v>ОРЭМ, РСК</c:v>
                  </c:pt>
                  <c:pt idx="24">
                    <c:v>РРЭ</c:v>
                  </c:pt>
                  <c:pt idx="25">
                    <c:v>ОРЭМ, РСК</c:v>
                  </c:pt>
                  <c:pt idx="26">
                    <c:v>РРЭ</c:v>
                  </c:pt>
                  <c:pt idx="27">
                    <c:v>ОРЭМ, РСК</c:v>
                  </c:pt>
                  <c:pt idx="28">
                    <c:v>РРЭ</c:v>
                  </c:pt>
                  <c:pt idx="29">
                    <c:v>ОРЭМ, РСК</c:v>
                  </c:pt>
                  <c:pt idx="30">
                    <c:v>РРЭ</c:v>
                  </c:pt>
                  <c:pt idx="31">
                    <c:v>ОРЭМ, РСК</c:v>
                  </c:pt>
                  <c:pt idx="32">
                    <c:v>РРЭ</c:v>
                  </c:pt>
                  <c:pt idx="33">
                    <c:v>ОРЭМ, РСК</c:v>
                  </c:pt>
                  <c:pt idx="34">
                    <c:v>РРЭ</c:v>
                  </c:pt>
                  <c:pt idx="35">
                    <c:v>ОРЭМ, РСК</c:v>
                  </c:pt>
                  <c:pt idx="36">
                    <c:v>РРЭ</c:v>
                  </c:pt>
                  <c:pt idx="37">
                    <c:v>ОРЭМ, РСК</c:v>
                  </c:pt>
                </c:lvl>
                <c:lvl>
                  <c:pt idx="0">
                    <c:v>01.03.09</c:v>
                  </c:pt>
                  <c:pt idx="2">
                    <c:v>01.07.09</c:v>
                  </c:pt>
                  <c:pt idx="4">
                    <c:v>01.09.09</c:v>
                  </c:pt>
                  <c:pt idx="6">
                    <c:v>01.01.10</c:v>
                  </c:pt>
                  <c:pt idx="8">
                    <c:v>01.03.10</c:v>
                  </c:pt>
                  <c:pt idx="10">
                    <c:v>01.04.10</c:v>
                  </c:pt>
                  <c:pt idx="12">
                    <c:v>01.10.10</c:v>
                  </c:pt>
                  <c:pt idx="14">
                    <c:v>01.11.10</c:v>
                  </c:pt>
                  <c:pt idx="16">
                    <c:v>01.12.10</c:v>
                  </c:pt>
                  <c:pt idx="18">
                    <c:v>01.01.11</c:v>
                  </c:pt>
                  <c:pt idx="20">
                    <c:v>01.03.11</c:v>
                  </c:pt>
                  <c:pt idx="22">
                    <c:v>01.04.11</c:v>
                  </c:pt>
                  <c:pt idx="24">
                    <c:v>14.04.11</c:v>
                  </c:pt>
                  <c:pt idx="26">
                    <c:v>01.05.11</c:v>
                  </c:pt>
                  <c:pt idx="28">
                    <c:v>14.05.11</c:v>
                  </c:pt>
                  <c:pt idx="30">
                    <c:v>01.06.11</c:v>
                  </c:pt>
                  <c:pt idx="32">
                    <c:v>01.07.11</c:v>
                  </c:pt>
                  <c:pt idx="34">
                    <c:v>01.08.11</c:v>
                  </c:pt>
                  <c:pt idx="36">
                    <c:v>01.09.11</c:v>
                  </c:pt>
                </c:lvl>
              </c:multiLvlStrCache>
            </c:multiLvlStrRef>
          </c:cat>
          <c:val>
            <c:numRef>
              <c:f>ГП!$C$4:$AN$4</c:f>
              <c:numCache>
                <c:formatCode>General</c:formatCode>
                <c:ptCount val="38"/>
                <c:pt idx="1">
                  <c:v>5</c:v>
                </c:pt>
                <c:pt idx="3">
                  <c:v>10</c:v>
                </c:pt>
                <c:pt idx="5">
                  <c:v>8</c:v>
                </c:pt>
                <c:pt idx="7">
                  <c:v>9.5</c:v>
                </c:pt>
                <c:pt idx="9">
                  <c:v>13.5</c:v>
                </c:pt>
                <c:pt idx="11">
                  <c:v>13.5</c:v>
                </c:pt>
                <c:pt idx="13">
                  <c:v>12.4</c:v>
                </c:pt>
                <c:pt idx="15">
                  <c:v>17.5</c:v>
                </c:pt>
                <c:pt idx="17">
                  <c:v>15.8</c:v>
                </c:pt>
                <c:pt idx="19">
                  <c:v>15.4</c:v>
                </c:pt>
                <c:pt idx="21">
                  <c:v>21.5</c:v>
                </c:pt>
                <c:pt idx="23">
                  <c:v>30</c:v>
                </c:pt>
                <c:pt idx="25">
                  <c:v>30</c:v>
                </c:pt>
                <c:pt idx="27">
                  <c:v>21</c:v>
                </c:pt>
                <c:pt idx="29">
                  <c:v>25</c:v>
                </c:pt>
                <c:pt idx="31">
                  <c:v>30</c:v>
                </c:pt>
                <c:pt idx="33">
                  <c:v>27</c:v>
                </c:pt>
                <c:pt idx="35">
                  <c:v>27</c:v>
                </c:pt>
                <c:pt idx="37">
                  <c:v>27</c:v>
                </c:pt>
              </c:numCache>
            </c:numRef>
          </c:val>
        </c:ser>
        <c:gapWidth val="55"/>
        <c:overlap val="100"/>
        <c:axId val="83387520"/>
        <c:axId val="83389056"/>
      </c:barChart>
      <c:catAx>
        <c:axId val="83387520"/>
        <c:scaling>
          <c:orientation val="minMax"/>
        </c:scaling>
        <c:axPos val="b"/>
        <c:numFmt formatCode="\О\с\н\о\в\н\о\й" sourceLinked="1"/>
        <c:maj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83389056"/>
        <c:crosses val="autoZero"/>
        <c:auto val="1"/>
        <c:lblAlgn val="ctr"/>
        <c:lblOffset val="100"/>
      </c:catAx>
      <c:valAx>
        <c:axId val="833890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3387520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Структура</a:t>
            </a:r>
            <a:r>
              <a:rPr lang="ru-RU" sz="1200" baseline="0" dirty="0" smtClean="0"/>
              <a:t> выручки</a:t>
            </a:r>
            <a:endParaRPr lang="ru-R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219067162472148"/>
          <c:y val="0.23218611664834685"/>
          <c:w val="0.51502529130750174"/>
          <c:h val="0.7557210000347620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Релизация</c:v>
                </c:pt>
                <c:pt idx="1">
                  <c:v>ДЗ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726911062169604"/>
          <c:y val="0.2674380971673993"/>
          <c:w val="0.32006737813445607"/>
          <c:h val="0.34761420723499314"/>
        </c:manualLayout>
      </c:layout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zero"/>
  </c:chart>
  <c:spPr>
    <a:solidFill>
      <a:schemeClr val="accent4">
        <a:lumMod val="40000"/>
        <a:lumOff val="60000"/>
      </a:schemeClr>
    </a:solidFill>
    <a:ln w="38100"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Структура</a:t>
            </a:r>
            <a:r>
              <a:rPr lang="ru-RU" sz="1200" baseline="0" dirty="0" smtClean="0"/>
              <a:t> выручки</a:t>
            </a:r>
            <a:endParaRPr lang="ru-R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219067162472148"/>
          <c:y val="0.23218611664834685"/>
          <c:w val="0.51502529130750174"/>
          <c:h val="0.7557210000347620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Релизация</c:v>
                </c:pt>
                <c:pt idx="1">
                  <c:v>ДЗ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7726911062169604"/>
          <c:y val="0.2674380971673993"/>
          <c:w val="0.32006737813445607"/>
          <c:h val="0.34761420723499314"/>
        </c:manualLayout>
      </c:layout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zero"/>
  </c:chart>
  <c:spPr>
    <a:solidFill>
      <a:schemeClr val="accent4">
        <a:lumMod val="40000"/>
        <a:lumOff val="60000"/>
      </a:schemeClr>
    </a:solidFill>
    <a:ln w="38100"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Структура</a:t>
            </a:r>
            <a:r>
              <a:rPr lang="ru-RU" sz="1200" baseline="0" dirty="0" smtClean="0"/>
              <a:t> задолженности</a:t>
            </a:r>
            <a:endParaRPr lang="ru-R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219067162472148"/>
          <c:y val="0.23218611664834685"/>
          <c:w val="0.51502529130750174"/>
          <c:h val="0.7557210000347620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Текущая</c:v>
                </c:pt>
                <c:pt idx="1">
                  <c:v>Просроченная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14511786272144"/>
          <c:y val="0.2674380971673993"/>
          <c:w val="0.35119137089343017"/>
          <c:h val="0.34761420723499314"/>
        </c:manualLayout>
      </c:layout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zero"/>
  </c:chart>
  <c:spPr>
    <a:solidFill>
      <a:schemeClr val="accent4">
        <a:lumMod val="40000"/>
        <a:lumOff val="60000"/>
      </a:schemeClr>
    </a:solidFill>
    <a:ln w="38100"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Структура</a:t>
            </a:r>
            <a:r>
              <a:rPr lang="ru-RU" sz="1200" baseline="0" dirty="0" smtClean="0"/>
              <a:t> задолженности</a:t>
            </a:r>
            <a:endParaRPr lang="ru-R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219067162472148"/>
          <c:y val="0.23218611664834685"/>
          <c:w val="0.51502529130750174"/>
          <c:h val="0.7557210000347620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Текущая</c:v>
                </c:pt>
                <c:pt idx="1">
                  <c:v>Просроченная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83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502112510374662"/>
          <c:y val="0.2674380971673993"/>
          <c:w val="0.38231536365240509"/>
          <c:h val="0.34761420723499314"/>
        </c:manualLayout>
      </c:layout>
      <c:spPr>
        <a:solidFill>
          <a:schemeClr val="bg1"/>
        </a:solidFill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zero"/>
  </c:chart>
  <c:spPr>
    <a:solidFill>
      <a:schemeClr val="accent4">
        <a:lumMod val="40000"/>
        <a:lumOff val="60000"/>
      </a:schemeClr>
    </a:solidFill>
    <a:ln w="38100"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</c:v>
                </c:pt>
                <c:pt idx="1">
                  <c:v>201</c:v>
                </c:pt>
                <c:pt idx="2">
                  <c:v>385</c:v>
                </c:pt>
                <c:pt idx="3">
                  <c:v>860</c:v>
                </c:pt>
              </c:numCache>
            </c:numRef>
          </c:val>
        </c:ser>
        <c:dLbls>
          <c:showVal val="1"/>
        </c:dLbls>
        <c:marker val="1"/>
        <c:axId val="113061248"/>
        <c:axId val="129467520"/>
      </c:lineChart>
      <c:catAx>
        <c:axId val="1130612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9467520"/>
        <c:crosses val="autoZero"/>
        <c:auto val="1"/>
        <c:lblAlgn val="ctr"/>
        <c:lblOffset val="100"/>
      </c:catAx>
      <c:valAx>
        <c:axId val="1294675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306124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0.04428</cdr:x>
      <cdr:y>0.25437</cdr:y>
    </cdr:from>
    <cdr:to>
      <cdr:x>0.98224</cdr:x>
      <cdr:y>0.76643</cdr:y>
    </cdr:to>
    <cdr:sp macro="" textlink="">
      <cdr:nvSpPr>
        <cdr:cNvPr id="6" name="Полилиния 5"/>
        <cdr:cNvSpPr/>
      </cdr:nvSpPr>
      <cdr:spPr>
        <a:xfrm xmlns:a="http://schemas.openxmlformats.org/drawingml/2006/main">
          <a:off x="402764" y="808037"/>
          <a:ext cx="8531644" cy="1626595"/>
        </a:xfrm>
        <a:custGeom xmlns:a="http://schemas.openxmlformats.org/drawingml/2006/main">
          <a:avLst/>
          <a:gdLst>
            <a:gd name="connsiteX0" fmla="*/ 81028 w 8531644"/>
            <a:gd name="connsiteY0" fmla="*/ 616351 h 1626595"/>
            <a:gd name="connsiteX1" fmla="*/ 162051 w 8531644"/>
            <a:gd name="connsiteY1" fmla="*/ 720523 h 1626595"/>
            <a:gd name="connsiteX2" fmla="*/ 185200 w 8531644"/>
            <a:gd name="connsiteY2" fmla="*/ 766822 h 1626595"/>
            <a:gd name="connsiteX3" fmla="*/ 254648 w 8531644"/>
            <a:gd name="connsiteY3" fmla="*/ 801546 h 1626595"/>
            <a:gd name="connsiteX4" fmla="*/ 289372 w 8531644"/>
            <a:gd name="connsiteY4" fmla="*/ 824695 h 1626595"/>
            <a:gd name="connsiteX5" fmla="*/ 416694 w 8531644"/>
            <a:gd name="connsiteY5" fmla="*/ 859419 h 1626595"/>
            <a:gd name="connsiteX6" fmla="*/ 868106 w 8531644"/>
            <a:gd name="connsiteY6" fmla="*/ 870994 h 1626595"/>
            <a:gd name="connsiteX7" fmla="*/ 1145899 w 8531644"/>
            <a:gd name="connsiteY7" fmla="*/ 870994 h 1626595"/>
            <a:gd name="connsiteX8" fmla="*/ 1192198 w 8531644"/>
            <a:gd name="connsiteY8" fmla="*/ 847845 h 1626595"/>
            <a:gd name="connsiteX9" fmla="*/ 1261646 w 8531644"/>
            <a:gd name="connsiteY9" fmla="*/ 836270 h 1626595"/>
            <a:gd name="connsiteX10" fmla="*/ 1319519 w 8531644"/>
            <a:gd name="connsiteY10" fmla="*/ 824695 h 1626595"/>
            <a:gd name="connsiteX11" fmla="*/ 1354243 w 8531644"/>
            <a:gd name="connsiteY11" fmla="*/ 789971 h 1626595"/>
            <a:gd name="connsiteX12" fmla="*/ 1400542 w 8531644"/>
            <a:gd name="connsiteY12" fmla="*/ 766822 h 1626595"/>
            <a:gd name="connsiteX13" fmla="*/ 1435266 w 8531644"/>
            <a:gd name="connsiteY13" fmla="*/ 743672 h 1626595"/>
            <a:gd name="connsiteX14" fmla="*/ 1527863 w 8531644"/>
            <a:gd name="connsiteY14" fmla="*/ 708948 h 1626595"/>
            <a:gd name="connsiteX15" fmla="*/ 1585737 w 8531644"/>
            <a:gd name="connsiteY15" fmla="*/ 616351 h 1626595"/>
            <a:gd name="connsiteX16" fmla="*/ 1632036 w 8531644"/>
            <a:gd name="connsiteY16" fmla="*/ 546903 h 1626595"/>
            <a:gd name="connsiteX17" fmla="*/ 1678334 w 8531644"/>
            <a:gd name="connsiteY17" fmla="*/ 489029 h 1626595"/>
            <a:gd name="connsiteX18" fmla="*/ 1689909 w 8531644"/>
            <a:gd name="connsiteY18" fmla="*/ 442731 h 1626595"/>
            <a:gd name="connsiteX19" fmla="*/ 1736208 w 8531644"/>
            <a:gd name="connsiteY19" fmla="*/ 350133 h 1626595"/>
            <a:gd name="connsiteX20" fmla="*/ 1770932 w 8531644"/>
            <a:gd name="connsiteY20" fmla="*/ 338558 h 1626595"/>
            <a:gd name="connsiteX21" fmla="*/ 1840380 w 8531644"/>
            <a:gd name="connsiteY21" fmla="*/ 292260 h 1626595"/>
            <a:gd name="connsiteX22" fmla="*/ 1863529 w 8531644"/>
            <a:gd name="connsiteY22" fmla="*/ 257536 h 1626595"/>
            <a:gd name="connsiteX23" fmla="*/ 2083448 w 8531644"/>
            <a:gd name="connsiteY23" fmla="*/ 245961 h 1626595"/>
            <a:gd name="connsiteX24" fmla="*/ 2199195 w 8531644"/>
            <a:gd name="connsiteY24" fmla="*/ 280685 h 1626595"/>
            <a:gd name="connsiteX25" fmla="*/ 2291793 w 8531644"/>
            <a:gd name="connsiteY25" fmla="*/ 303834 h 1626595"/>
            <a:gd name="connsiteX26" fmla="*/ 2430689 w 8531644"/>
            <a:gd name="connsiteY26" fmla="*/ 315409 h 1626595"/>
            <a:gd name="connsiteX27" fmla="*/ 2534861 w 8531644"/>
            <a:gd name="connsiteY27" fmla="*/ 361708 h 1626595"/>
            <a:gd name="connsiteX28" fmla="*/ 2569585 w 8531644"/>
            <a:gd name="connsiteY28" fmla="*/ 373283 h 1626595"/>
            <a:gd name="connsiteX29" fmla="*/ 2604309 w 8531644"/>
            <a:gd name="connsiteY29" fmla="*/ 408007 h 1626595"/>
            <a:gd name="connsiteX30" fmla="*/ 2627458 w 8531644"/>
            <a:gd name="connsiteY30" fmla="*/ 454305 h 1626595"/>
            <a:gd name="connsiteX31" fmla="*/ 2673757 w 8531644"/>
            <a:gd name="connsiteY31" fmla="*/ 512179 h 1626595"/>
            <a:gd name="connsiteX32" fmla="*/ 2708481 w 8531644"/>
            <a:gd name="connsiteY32" fmla="*/ 535328 h 1626595"/>
            <a:gd name="connsiteX33" fmla="*/ 2858952 w 8531644"/>
            <a:gd name="connsiteY33" fmla="*/ 546903 h 1626595"/>
            <a:gd name="connsiteX34" fmla="*/ 3009423 w 8531644"/>
            <a:gd name="connsiteY34" fmla="*/ 535328 h 1626595"/>
            <a:gd name="connsiteX35" fmla="*/ 3044147 w 8531644"/>
            <a:gd name="connsiteY35" fmla="*/ 512179 h 1626595"/>
            <a:gd name="connsiteX36" fmla="*/ 3333514 w 8531644"/>
            <a:gd name="connsiteY36" fmla="*/ 500604 h 1626595"/>
            <a:gd name="connsiteX37" fmla="*/ 3356663 w 8531644"/>
            <a:gd name="connsiteY37" fmla="*/ 465880 h 1626595"/>
            <a:gd name="connsiteX38" fmla="*/ 3391387 w 8531644"/>
            <a:gd name="connsiteY38" fmla="*/ 454305 h 1626595"/>
            <a:gd name="connsiteX39" fmla="*/ 3472410 w 8531644"/>
            <a:gd name="connsiteY39" fmla="*/ 419581 h 1626595"/>
            <a:gd name="connsiteX40" fmla="*/ 3703904 w 8531644"/>
            <a:gd name="connsiteY40" fmla="*/ 431156 h 1626595"/>
            <a:gd name="connsiteX41" fmla="*/ 3727053 w 8531644"/>
            <a:gd name="connsiteY41" fmla="*/ 465880 h 1626595"/>
            <a:gd name="connsiteX42" fmla="*/ 3761777 w 8531644"/>
            <a:gd name="connsiteY42" fmla="*/ 489029 h 1626595"/>
            <a:gd name="connsiteX43" fmla="*/ 3796501 w 8531644"/>
            <a:gd name="connsiteY43" fmla="*/ 500604 h 1626595"/>
            <a:gd name="connsiteX44" fmla="*/ 3877524 w 8531644"/>
            <a:gd name="connsiteY44" fmla="*/ 535328 h 1626595"/>
            <a:gd name="connsiteX45" fmla="*/ 4004846 w 8531644"/>
            <a:gd name="connsiteY45" fmla="*/ 546903 h 1626595"/>
            <a:gd name="connsiteX46" fmla="*/ 4062719 w 8531644"/>
            <a:gd name="connsiteY46" fmla="*/ 558477 h 1626595"/>
            <a:gd name="connsiteX47" fmla="*/ 4109018 w 8531644"/>
            <a:gd name="connsiteY47" fmla="*/ 570052 h 1626595"/>
            <a:gd name="connsiteX48" fmla="*/ 4236339 w 8531644"/>
            <a:gd name="connsiteY48" fmla="*/ 558477 h 1626595"/>
            <a:gd name="connsiteX49" fmla="*/ 4247914 w 8531644"/>
            <a:gd name="connsiteY49" fmla="*/ 512179 h 1626595"/>
            <a:gd name="connsiteX50" fmla="*/ 4294213 w 8531644"/>
            <a:gd name="connsiteY50" fmla="*/ 454305 h 1626595"/>
            <a:gd name="connsiteX51" fmla="*/ 4317362 w 8531644"/>
            <a:gd name="connsiteY51" fmla="*/ 408007 h 1626595"/>
            <a:gd name="connsiteX52" fmla="*/ 4386810 w 8531644"/>
            <a:gd name="connsiteY52" fmla="*/ 326984 h 1626595"/>
            <a:gd name="connsiteX53" fmla="*/ 4433109 w 8531644"/>
            <a:gd name="connsiteY53" fmla="*/ 269110 h 1626595"/>
            <a:gd name="connsiteX54" fmla="*/ 4444684 w 8531644"/>
            <a:gd name="connsiteY54" fmla="*/ 222812 h 1626595"/>
            <a:gd name="connsiteX55" fmla="*/ 4514132 w 8531644"/>
            <a:gd name="connsiteY55" fmla="*/ 141789 h 1626595"/>
            <a:gd name="connsiteX56" fmla="*/ 4560430 w 8531644"/>
            <a:gd name="connsiteY56" fmla="*/ 130214 h 1626595"/>
            <a:gd name="connsiteX57" fmla="*/ 4641453 w 8531644"/>
            <a:gd name="connsiteY57" fmla="*/ 72341 h 1626595"/>
            <a:gd name="connsiteX58" fmla="*/ 4722476 w 8531644"/>
            <a:gd name="connsiteY58" fmla="*/ 83915 h 1626595"/>
            <a:gd name="connsiteX59" fmla="*/ 4757200 w 8531644"/>
            <a:gd name="connsiteY59" fmla="*/ 95490 h 1626595"/>
            <a:gd name="connsiteX60" fmla="*/ 4791924 w 8531644"/>
            <a:gd name="connsiteY60" fmla="*/ 118640 h 1626595"/>
            <a:gd name="connsiteX61" fmla="*/ 4907671 w 8531644"/>
            <a:gd name="connsiteY61" fmla="*/ 107065 h 1626595"/>
            <a:gd name="connsiteX62" fmla="*/ 5069717 w 8531644"/>
            <a:gd name="connsiteY62" fmla="*/ 95490 h 1626595"/>
            <a:gd name="connsiteX63" fmla="*/ 5231762 w 8531644"/>
            <a:gd name="connsiteY63" fmla="*/ 60766 h 1626595"/>
            <a:gd name="connsiteX64" fmla="*/ 5289636 w 8531644"/>
            <a:gd name="connsiteY64" fmla="*/ 49191 h 1626595"/>
            <a:gd name="connsiteX65" fmla="*/ 5335934 w 8531644"/>
            <a:gd name="connsiteY65" fmla="*/ 37617 h 1626595"/>
            <a:gd name="connsiteX66" fmla="*/ 5463256 w 8531644"/>
            <a:gd name="connsiteY66" fmla="*/ 26042 h 1626595"/>
            <a:gd name="connsiteX67" fmla="*/ 5497980 w 8531644"/>
            <a:gd name="connsiteY67" fmla="*/ 2893 h 1626595"/>
            <a:gd name="connsiteX68" fmla="*/ 5798922 w 8531644"/>
            <a:gd name="connsiteY68" fmla="*/ 37617 h 1626595"/>
            <a:gd name="connsiteX69" fmla="*/ 5868370 w 8531644"/>
            <a:gd name="connsiteY69" fmla="*/ 95490 h 1626595"/>
            <a:gd name="connsiteX70" fmla="*/ 5914668 w 8531644"/>
            <a:gd name="connsiteY70" fmla="*/ 176513 h 1626595"/>
            <a:gd name="connsiteX71" fmla="*/ 6007266 w 8531644"/>
            <a:gd name="connsiteY71" fmla="*/ 245961 h 1626595"/>
            <a:gd name="connsiteX72" fmla="*/ 6041990 w 8531644"/>
            <a:gd name="connsiteY72" fmla="*/ 257536 h 1626595"/>
            <a:gd name="connsiteX73" fmla="*/ 6146162 w 8531644"/>
            <a:gd name="connsiteY73" fmla="*/ 222812 h 1626595"/>
            <a:gd name="connsiteX74" fmla="*/ 6204036 w 8531644"/>
            <a:gd name="connsiteY74" fmla="*/ 164938 h 1626595"/>
            <a:gd name="connsiteX75" fmla="*/ 6250334 w 8531644"/>
            <a:gd name="connsiteY75" fmla="*/ 130214 h 1626595"/>
            <a:gd name="connsiteX76" fmla="*/ 6354506 w 8531644"/>
            <a:gd name="connsiteY76" fmla="*/ 60766 h 1626595"/>
            <a:gd name="connsiteX77" fmla="*/ 6481828 w 8531644"/>
            <a:gd name="connsiteY77" fmla="*/ 72341 h 1626595"/>
            <a:gd name="connsiteX78" fmla="*/ 6493403 w 8531644"/>
            <a:gd name="connsiteY78" fmla="*/ 107065 h 1626595"/>
            <a:gd name="connsiteX79" fmla="*/ 6539701 w 8531644"/>
            <a:gd name="connsiteY79" fmla="*/ 141789 h 1626595"/>
            <a:gd name="connsiteX80" fmla="*/ 6643874 w 8531644"/>
            <a:gd name="connsiteY80" fmla="*/ 222812 h 1626595"/>
            <a:gd name="connsiteX81" fmla="*/ 6690172 w 8531644"/>
            <a:gd name="connsiteY81" fmla="*/ 234386 h 1626595"/>
            <a:gd name="connsiteX82" fmla="*/ 6713322 w 8531644"/>
            <a:gd name="connsiteY82" fmla="*/ 269110 h 1626595"/>
            <a:gd name="connsiteX83" fmla="*/ 6748046 w 8531644"/>
            <a:gd name="connsiteY83" fmla="*/ 292260 h 1626595"/>
            <a:gd name="connsiteX84" fmla="*/ 6771195 w 8531644"/>
            <a:gd name="connsiteY84" fmla="*/ 338558 h 1626595"/>
            <a:gd name="connsiteX85" fmla="*/ 6910091 w 8531644"/>
            <a:gd name="connsiteY85" fmla="*/ 408007 h 1626595"/>
            <a:gd name="connsiteX86" fmla="*/ 7037413 w 8531644"/>
            <a:gd name="connsiteY86" fmla="*/ 442731 h 1626595"/>
            <a:gd name="connsiteX87" fmla="*/ 7234182 w 8531644"/>
            <a:gd name="connsiteY87" fmla="*/ 454305 h 1626595"/>
            <a:gd name="connsiteX88" fmla="*/ 7361504 w 8531644"/>
            <a:gd name="connsiteY88" fmla="*/ 489029 h 1626595"/>
            <a:gd name="connsiteX89" fmla="*/ 7396228 w 8531644"/>
            <a:gd name="connsiteY89" fmla="*/ 512179 h 1626595"/>
            <a:gd name="connsiteX90" fmla="*/ 7500400 w 8531644"/>
            <a:gd name="connsiteY90" fmla="*/ 523753 h 1626595"/>
            <a:gd name="connsiteX91" fmla="*/ 7743468 w 8531644"/>
            <a:gd name="connsiteY91" fmla="*/ 535328 h 1626595"/>
            <a:gd name="connsiteX92" fmla="*/ 7778193 w 8531644"/>
            <a:gd name="connsiteY92" fmla="*/ 570052 h 1626595"/>
            <a:gd name="connsiteX93" fmla="*/ 8241180 w 8531644"/>
            <a:gd name="connsiteY93" fmla="*/ 593202 h 1626595"/>
            <a:gd name="connsiteX94" fmla="*/ 8495823 w 8531644"/>
            <a:gd name="connsiteY94" fmla="*/ 627926 h 1626595"/>
            <a:gd name="connsiteX95" fmla="*/ 8484248 w 8531644"/>
            <a:gd name="connsiteY95" fmla="*/ 697374 h 1626595"/>
            <a:gd name="connsiteX96" fmla="*/ 8507398 w 8531644"/>
            <a:gd name="connsiteY96" fmla="*/ 778396 h 1626595"/>
            <a:gd name="connsiteX97" fmla="*/ 8518972 w 8531644"/>
            <a:gd name="connsiteY97" fmla="*/ 963591 h 1626595"/>
            <a:gd name="connsiteX98" fmla="*/ 8518972 w 8531644"/>
            <a:gd name="connsiteY98" fmla="*/ 1067764 h 1626595"/>
            <a:gd name="connsiteX99" fmla="*/ 8229605 w 8531644"/>
            <a:gd name="connsiteY99" fmla="*/ 1056189 h 1626595"/>
            <a:gd name="connsiteX100" fmla="*/ 8160157 w 8531644"/>
            <a:gd name="connsiteY100" fmla="*/ 1021465 h 1626595"/>
            <a:gd name="connsiteX101" fmla="*/ 8044410 w 8531644"/>
            <a:gd name="connsiteY101" fmla="*/ 1009890 h 1626595"/>
            <a:gd name="connsiteX102" fmla="*/ 7917089 w 8531644"/>
            <a:gd name="connsiteY102" fmla="*/ 963591 h 1626595"/>
            <a:gd name="connsiteX103" fmla="*/ 7870790 w 8531644"/>
            <a:gd name="connsiteY103" fmla="*/ 940442 h 1626595"/>
            <a:gd name="connsiteX104" fmla="*/ 7836066 w 8531644"/>
            <a:gd name="connsiteY104" fmla="*/ 928867 h 1626595"/>
            <a:gd name="connsiteX105" fmla="*/ 7778193 w 8531644"/>
            <a:gd name="connsiteY105" fmla="*/ 905718 h 1626595"/>
            <a:gd name="connsiteX106" fmla="*/ 7604572 w 8531644"/>
            <a:gd name="connsiteY106" fmla="*/ 917293 h 1626595"/>
            <a:gd name="connsiteX107" fmla="*/ 7477251 w 8531644"/>
            <a:gd name="connsiteY107" fmla="*/ 940442 h 1626595"/>
            <a:gd name="connsiteX108" fmla="*/ 7442527 w 8531644"/>
            <a:gd name="connsiteY108" fmla="*/ 963591 h 1626595"/>
            <a:gd name="connsiteX109" fmla="*/ 7419377 w 8531644"/>
            <a:gd name="connsiteY109" fmla="*/ 986741 h 1626595"/>
            <a:gd name="connsiteX110" fmla="*/ 7361504 w 8531644"/>
            <a:gd name="connsiteY110" fmla="*/ 998315 h 1626595"/>
            <a:gd name="connsiteX111" fmla="*/ 7153160 w 8531644"/>
            <a:gd name="connsiteY111" fmla="*/ 1009890 h 1626595"/>
            <a:gd name="connsiteX112" fmla="*/ 7014263 w 8531644"/>
            <a:gd name="connsiteY112" fmla="*/ 1033040 h 1626595"/>
            <a:gd name="connsiteX113" fmla="*/ 6979539 w 8531644"/>
            <a:gd name="connsiteY113" fmla="*/ 1044614 h 1626595"/>
            <a:gd name="connsiteX114" fmla="*/ 6886942 w 8531644"/>
            <a:gd name="connsiteY114" fmla="*/ 1056189 h 1626595"/>
            <a:gd name="connsiteX115" fmla="*/ 6643874 w 8531644"/>
            <a:gd name="connsiteY115" fmla="*/ 1079338 h 1626595"/>
            <a:gd name="connsiteX116" fmla="*/ 6400805 w 8531644"/>
            <a:gd name="connsiteY116" fmla="*/ 1090913 h 1626595"/>
            <a:gd name="connsiteX117" fmla="*/ 6250334 w 8531644"/>
            <a:gd name="connsiteY117" fmla="*/ 1102488 h 1626595"/>
            <a:gd name="connsiteX118" fmla="*/ 6041990 w 8531644"/>
            <a:gd name="connsiteY118" fmla="*/ 1090913 h 1626595"/>
            <a:gd name="connsiteX119" fmla="*/ 5984117 w 8531644"/>
            <a:gd name="connsiteY119" fmla="*/ 1079338 h 1626595"/>
            <a:gd name="connsiteX120" fmla="*/ 5856795 w 8531644"/>
            <a:gd name="connsiteY120" fmla="*/ 975166 h 1626595"/>
            <a:gd name="connsiteX121" fmla="*/ 5798922 w 8531644"/>
            <a:gd name="connsiteY121" fmla="*/ 928867 h 1626595"/>
            <a:gd name="connsiteX122" fmla="*/ 5741048 w 8531644"/>
            <a:gd name="connsiteY122" fmla="*/ 1009890 h 1626595"/>
            <a:gd name="connsiteX123" fmla="*/ 5648451 w 8531644"/>
            <a:gd name="connsiteY123" fmla="*/ 1033040 h 1626595"/>
            <a:gd name="connsiteX124" fmla="*/ 5370658 w 8531644"/>
            <a:gd name="connsiteY124" fmla="*/ 1056189 h 1626595"/>
            <a:gd name="connsiteX125" fmla="*/ 5301210 w 8531644"/>
            <a:gd name="connsiteY125" fmla="*/ 1102488 h 1626595"/>
            <a:gd name="connsiteX126" fmla="*/ 4490982 w 8531644"/>
            <a:gd name="connsiteY126" fmla="*/ 1137212 h 1626595"/>
            <a:gd name="connsiteX127" fmla="*/ 4409960 w 8531644"/>
            <a:gd name="connsiteY127" fmla="*/ 1160361 h 1626595"/>
            <a:gd name="connsiteX128" fmla="*/ 4294213 w 8531644"/>
            <a:gd name="connsiteY128" fmla="*/ 1171936 h 1626595"/>
            <a:gd name="connsiteX129" fmla="*/ 4097443 w 8531644"/>
            <a:gd name="connsiteY129" fmla="*/ 1160361 h 1626595"/>
            <a:gd name="connsiteX130" fmla="*/ 4062719 w 8531644"/>
            <a:gd name="connsiteY130" fmla="*/ 1148786 h 1626595"/>
            <a:gd name="connsiteX131" fmla="*/ 3761777 w 8531644"/>
            <a:gd name="connsiteY131" fmla="*/ 1160361 h 1626595"/>
            <a:gd name="connsiteX132" fmla="*/ 3657605 w 8531644"/>
            <a:gd name="connsiteY132" fmla="*/ 1183510 h 1626595"/>
            <a:gd name="connsiteX133" fmla="*/ 3611306 w 8531644"/>
            <a:gd name="connsiteY133" fmla="*/ 1195085 h 1626595"/>
            <a:gd name="connsiteX134" fmla="*/ 3449261 w 8531644"/>
            <a:gd name="connsiteY134" fmla="*/ 1206660 h 1626595"/>
            <a:gd name="connsiteX135" fmla="*/ 3356663 w 8531644"/>
            <a:gd name="connsiteY135" fmla="*/ 1218234 h 1626595"/>
            <a:gd name="connsiteX136" fmla="*/ 1967701 w 8531644"/>
            <a:gd name="connsiteY136" fmla="*/ 1206660 h 1626595"/>
            <a:gd name="connsiteX137" fmla="*/ 1921403 w 8531644"/>
            <a:gd name="connsiteY137" fmla="*/ 1195085 h 1626595"/>
            <a:gd name="connsiteX138" fmla="*/ 1840380 w 8531644"/>
            <a:gd name="connsiteY138" fmla="*/ 1183510 h 1626595"/>
            <a:gd name="connsiteX139" fmla="*/ 1701484 w 8531644"/>
            <a:gd name="connsiteY139" fmla="*/ 1137212 h 1626595"/>
            <a:gd name="connsiteX140" fmla="*/ 1643610 w 8531644"/>
            <a:gd name="connsiteY140" fmla="*/ 1125637 h 1626595"/>
            <a:gd name="connsiteX141" fmla="*/ 1458415 w 8531644"/>
            <a:gd name="connsiteY141" fmla="*/ 1137212 h 1626595"/>
            <a:gd name="connsiteX142" fmla="*/ 1423691 w 8531644"/>
            <a:gd name="connsiteY142" fmla="*/ 1148786 h 1626595"/>
            <a:gd name="connsiteX143" fmla="*/ 1342668 w 8531644"/>
            <a:gd name="connsiteY143" fmla="*/ 1160361 h 1626595"/>
            <a:gd name="connsiteX144" fmla="*/ 1284795 w 8531644"/>
            <a:gd name="connsiteY144" fmla="*/ 1171936 h 1626595"/>
            <a:gd name="connsiteX145" fmla="*/ 798658 w 8531644"/>
            <a:gd name="connsiteY145" fmla="*/ 1183510 h 1626595"/>
            <a:gd name="connsiteX146" fmla="*/ 752360 w 8531644"/>
            <a:gd name="connsiteY146" fmla="*/ 1206660 h 1626595"/>
            <a:gd name="connsiteX147" fmla="*/ 694486 w 8531644"/>
            <a:gd name="connsiteY147" fmla="*/ 1218234 h 1626595"/>
            <a:gd name="connsiteX148" fmla="*/ 625038 w 8531644"/>
            <a:gd name="connsiteY148" fmla="*/ 1241384 h 1626595"/>
            <a:gd name="connsiteX149" fmla="*/ 578739 w 8531644"/>
            <a:gd name="connsiteY149" fmla="*/ 1264533 h 1626595"/>
            <a:gd name="connsiteX150" fmla="*/ 509291 w 8531644"/>
            <a:gd name="connsiteY150" fmla="*/ 1276108 h 1626595"/>
            <a:gd name="connsiteX151" fmla="*/ 405119 w 8531644"/>
            <a:gd name="connsiteY151" fmla="*/ 1310832 h 1626595"/>
            <a:gd name="connsiteX152" fmla="*/ 358820 w 8531644"/>
            <a:gd name="connsiteY152" fmla="*/ 1322407 h 1626595"/>
            <a:gd name="connsiteX153" fmla="*/ 324096 w 8531644"/>
            <a:gd name="connsiteY153" fmla="*/ 1333981 h 1626595"/>
            <a:gd name="connsiteX154" fmla="*/ 254648 w 8531644"/>
            <a:gd name="connsiteY154" fmla="*/ 1345556 h 1626595"/>
            <a:gd name="connsiteX155" fmla="*/ 219924 w 8531644"/>
            <a:gd name="connsiteY155" fmla="*/ 1357131 h 1626595"/>
            <a:gd name="connsiteX156" fmla="*/ 173625 w 8531644"/>
            <a:gd name="connsiteY156" fmla="*/ 1368705 h 1626595"/>
            <a:gd name="connsiteX157" fmla="*/ 138901 w 8531644"/>
            <a:gd name="connsiteY157" fmla="*/ 1391855 h 1626595"/>
            <a:gd name="connsiteX158" fmla="*/ 92603 w 8531644"/>
            <a:gd name="connsiteY158" fmla="*/ 1403429 h 1626595"/>
            <a:gd name="connsiteX159" fmla="*/ 81028 w 8531644"/>
            <a:gd name="connsiteY159" fmla="*/ 1438153 h 1626595"/>
            <a:gd name="connsiteX160" fmla="*/ 11580 w 8531644"/>
            <a:gd name="connsiteY160" fmla="*/ 1449728 h 1626595"/>
            <a:gd name="connsiteX161" fmla="*/ 46304 w 8531644"/>
            <a:gd name="connsiteY161" fmla="*/ 1484452 h 1626595"/>
            <a:gd name="connsiteX162" fmla="*/ 34729 w 8531644"/>
            <a:gd name="connsiteY162" fmla="*/ 1519176 h 1626595"/>
            <a:gd name="connsiteX163" fmla="*/ 46304 w 8531644"/>
            <a:gd name="connsiteY163" fmla="*/ 1623348 h 1626595"/>
            <a:gd name="connsiteX164" fmla="*/ 34729 w 8531644"/>
            <a:gd name="connsiteY164" fmla="*/ 1577050 h 1626595"/>
            <a:gd name="connsiteX165" fmla="*/ 23155 w 8531644"/>
            <a:gd name="connsiteY165" fmla="*/ 1542326 h 1626595"/>
            <a:gd name="connsiteX166" fmla="*/ 11580 w 8531644"/>
            <a:gd name="connsiteY166" fmla="*/ 1322407 h 1626595"/>
            <a:gd name="connsiteX167" fmla="*/ 5 w 8531644"/>
            <a:gd name="connsiteY167" fmla="*/ 1287683 h 1626595"/>
            <a:gd name="connsiteX168" fmla="*/ 23155 w 8531644"/>
            <a:gd name="connsiteY168" fmla="*/ 813121 h 1626595"/>
            <a:gd name="connsiteX169" fmla="*/ 46304 w 8531644"/>
            <a:gd name="connsiteY169" fmla="*/ 720523 h 1626595"/>
            <a:gd name="connsiteX170" fmla="*/ 46304 w 8531644"/>
            <a:gd name="connsiteY170" fmla="*/ 685799 h 162659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  <a:cxn ang="0">
              <a:pos x="connsiteX18" y="connsiteY18"/>
            </a:cxn>
            <a:cxn ang="0">
              <a:pos x="connsiteX19" y="connsiteY19"/>
            </a:cxn>
            <a:cxn ang="0">
              <a:pos x="connsiteX20" y="connsiteY20"/>
            </a:cxn>
            <a:cxn ang="0">
              <a:pos x="connsiteX21" y="connsiteY21"/>
            </a:cxn>
            <a:cxn ang="0">
              <a:pos x="connsiteX22" y="connsiteY22"/>
            </a:cxn>
            <a:cxn ang="0">
              <a:pos x="connsiteX23" y="connsiteY23"/>
            </a:cxn>
            <a:cxn ang="0">
              <a:pos x="connsiteX24" y="connsiteY24"/>
            </a:cxn>
            <a:cxn ang="0">
              <a:pos x="connsiteX25" y="connsiteY25"/>
            </a:cxn>
            <a:cxn ang="0">
              <a:pos x="connsiteX26" y="connsiteY26"/>
            </a:cxn>
            <a:cxn ang="0">
              <a:pos x="connsiteX27" y="connsiteY27"/>
            </a:cxn>
            <a:cxn ang="0">
              <a:pos x="connsiteX28" y="connsiteY28"/>
            </a:cxn>
            <a:cxn ang="0">
              <a:pos x="connsiteX29" y="connsiteY29"/>
            </a:cxn>
            <a:cxn ang="0">
              <a:pos x="connsiteX30" y="connsiteY30"/>
            </a:cxn>
            <a:cxn ang="0">
              <a:pos x="connsiteX31" y="connsiteY31"/>
            </a:cxn>
            <a:cxn ang="0">
              <a:pos x="connsiteX32" y="connsiteY32"/>
            </a:cxn>
            <a:cxn ang="0">
              <a:pos x="connsiteX33" y="connsiteY33"/>
            </a:cxn>
            <a:cxn ang="0">
              <a:pos x="connsiteX34" y="connsiteY34"/>
            </a:cxn>
            <a:cxn ang="0">
              <a:pos x="connsiteX35" y="connsiteY35"/>
            </a:cxn>
            <a:cxn ang="0">
              <a:pos x="connsiteX36" y="connsiteY36"/>
            </a:cxn>
            <a:cxn ang="0">
              <a:pos x="connsiteX37" y="connsiteY37"/>
            </a:cxn>
            <a:cxn ang="0">
              <a:pos x="connsiteX38" y="connsiteY38"/>
            </a:cxn>
            <a:cxn ang="0">
              <a:pos x="connsiteX39" y="connsiteY39"/>
            </a:cxn>
            <a:cxn ang="0">
              <a:pos x="connsiteX40" y="connsiteY40"/>
            </a:cxn>
            <a:cxn ang="0">
              <a:pos x="connsiteX41" y="connsiteY41"/>
            </a:cxn>
            <a:cxn ang="0">
              <a:pos x="connsiteX42" y="connsiteY42"/>
            </a:cxn>
            <a:cxn ang="0">
              <a:pos x="connsiteX43" y="connsiteY43"/>
            </a:cxn>
            <a:cxn ang="0">
              <a:pos x="connsiteX44" y="connsiteY44"/>
            </a:cxn>
            <a:cxn ang="0">
              <a:pos x="connsiteX45" y="connsiteY45"/>
            </a:cxn>
            <a:cxn ang="0">
              <a:pos x="connsiteX46" y="connsiteY46"/>
            </a:cxn>
            <a:cxn ang="0">
              <a:pos x="connsiteX47" y="connsiteY47"/>
            </a:cxn>
            <a:cxn ang="0">
              <a:pos x="connsiteX48" y="connsiteY48"/>
            </a:cxn>
            <a:cxn ang="0">
              <a:pos x="connsiteX49" y="connsiteY49"/>
            </a:cxn>
            <a:cxn ang="0">
              <a:pos x="connsiteX50" y="connsiteY50"/>
            </a:cxn>
            <a:cxn ang="0">
              <a:pos x="connsiteX51" y="connsiteY51"/>
            </a:cxn>
            <a:cxn ang="0">
              <a:pos x="connsiteX52" y="connsiteY52"/>
            </a:cxn>
            <a:cxn ang="0">
              <a:pos x="connsiteX53" y="connsiteY53"/>
            </a:cxn>
            <a:cxn ang="0">
              <a:pos x="connsiteX54" y="connsiteY54"/>
            </a:cxn>
            <a:cxn ang="0">
              <a:pos x="connsiteX55" y="connsiteY55"/>
            </a:cxn>
            <a:cxn ang="0">
              <a:pos x="connsiteX56" y="connsiteY56"/>
            </a:cxn>
            <a:cxn ang="0">
              <a:pos x="connsiteX57" y="connsiteY57"/>
            </a:cxn>
            <a:cxn ang="0">
              <a:pos x="connsiteX58" y="connsiteY58"/>
            </a:cxn>
            <a:cxn ang="0">
              <a:pos x="connsiteX59" y="connsiteY59"/>
            </a:cxn>
            <a:cxn ang="0">
              <a:pos x="connsiteX60" y="connsiteY60"/>
            </a:cxn>
            <a:cxn ang="0">
              <a:pos x="connsiteX61" y="connsiteY61"/>
            </a:cxn>
            <a:cxn ang="0">
              <a:pos x="connsiteX62" y="connsiteY62"/>
            </a:cxn>
            <a:cxn ang="0">
              <a:pos x="connsiteX63" y="connsiteY63"/>
            </a:cxn>
            <a:cxn ang="0">
              <a:pos x="connsiteX64" y="connsiteY64"/>
            </a:cxn>
            <a:cxn ang="0">
              <a:pos x="connsiteX65" y="connsiteY65"/>
            </a:cxn>
            <a:cxn ang="0">
              <a:pos x="connsiteX66" y="connsiteY66"/>
            </a:cxn>
            <a:cxn ang="0">
              <a:pos x="connsiteX67" y="connsiteY67"/>
            </a:cxn>
            <a:cxn ang="0">
              <a:pos x="connsiteX68" y="connsiteY68"/>
            </a:cxn>
            <a:cxn ang="0">
              <a:pos x="connsiteX69" y="connsiteY69"/>
            </a:cxn>
            <a:cxn ang="0">
              <a:pos x="connsiteX70" y="connsiteY70"/>
            </a:cxn>
            <a:cxn ang="0">
              <a:pos x="connsiteX71" y="connsiteY71"/>
            </a:cxn>
            <a:cxn ang="0">
              <a:pos x="connsiteX72" y="connsiteY72"/>
            </a:cxn>
            <a:cxn ang="0">
              <a:pos x="connsiteX73" y="connsiteY73"/>
            </a:cxn>
            <a:cxn ang="0">
              <a:pos x="connsiteX74" y="connsiteY74"/>
            </a:cxn>
            <a:cxn ang="0">
              <a:pos x="connsiteX75" y="connsiteY75"/>
            </a:cxn>
            <a:cxn ang="0">
              <a:pos x="connsiteX76" y="connsiteY76"/>
            </a:cxn>
            <a:cxn ang="0">
              <a:pos x="connsiteX77" y="connsiteY77"/>
            </a:cxn>
            <a:cxn ang="0">
              <a:pos x="connsiteX78" y="connsiteY78"/>
            </a:cxn>
            <a:cxn ang="0">
              <a:pos x="connsiteX79" y="connsiteY79"/>
            </a:cxn>
            <a:cxn ang="0">
              <a:pos x="connsiteX80" y="connsiteY80"/>
            </a:cxn>
            <a:cxn ang="0">
              <a:pos x="connsiteX81" y="connsiteY81"/>
            </a:cxn>
            <a:cxn ang="0">
              <a:pos x="connsiteX82" y="connsiteY82"/>
            </a:cxn>
            <a:cxn ang="0">
              <a:pos x="connsiteX83" y="connsiteY83"/>
            </a:cxn>
            <a:cxn ang="0">
              <a:pos x="connsiteX84" y="connsiteY84"/>
            </a:cxn>
            <a:cxn ang="0">
              <a:pos x="connsiteX85" y="connsiteY85"/>
            </a:cxn>
            <a:cxn ang="0">
              <a:pos x="connsiteX86" y="connsiteY86"/>
            </a:cxn>
            <a:cxn ang="0">
              <a:pos x="connsiteX87" y="connsiteY87"/>
            </a:cxn>
            <a:cxn ang="0">
              <a:pos x="connsiteX88" y="connsiteY88"/>
            </a:cxn>
            <a:cxn ang="0">
              <a:pos x="connsiteX89" y="connsiteY89"/>
            </a:cxn>
            <a:cxn ang="0">
              <a:pos x="connsiteX90" y="connsiteY90"/>
            </a:cxn>
            <a:cxn ang="0">
              <a:pos x="connsiteX91" y="connsiteY91"/>
            </a:cxn>
            <a:cxn ang="0">
              <a:pos x="connsiteX92" y="connsiteY92"/>
            </a:cxn>
            <a:cxn ang="0">
              <a:pos x="connsiteX93" y="connsiteY93"/>
            </a:cxn>
            <a:cxn ang="0">
              <a:pos x="connsiteX94" y="connsiteY94"/>
            </a:cxn>
            <a:cxn ang="0">
              <a:pos x="connsiteX95" y="connsiteY95"/>
            </a:cxn>
            <a:cxn ang="0">
              <a:pos x="connsiteX96" y="connsiteY96"/>
            </a:cxn>
            <a:cxn ang="0">
              <a:pos x="connsiteX97" y="connsiteY97"/>
            </a:cxn>
            <a:cxn ang="0">
              <a:pos x="connsiteX98" y="connsiteY98"/>
            </a:cxn>
            <a:cxn ang="0">
              <a:pos x="connsiteX99" y="connsiteY99"/>
            </a:cxn>
            <a:cxn ang="0">
              <a:pos x="connsiteX100" y="connsiteY100"/>
            </a:cxn>
            <a:cxn ang="0">
              <a:pos x="connsiteX101" y="connsiteY101"/>
            </a:cxn>
            <a:cxn ang="0">
              <a:pos x="connsiteX102" y="connsiteY102"/>
            </a:cxn>
            <a:cxn ang="0">
              <a:pos x="connsiteX103" y="connsiteY103"/>
            </a:cxn>
            <a:cxn ang="0">
              <a:pos x="connsiteX104" y="connsiteY104"/>
            </a:cxn>
            <a:cxn ang="0">
              <a:pos x="connsiteX105" y="connsiteY105"/>
            </a:cxn>
            <a:cxn ang="0">
              <a:pos x="connsiteX106" y="connsiteY106"/>
            </a:cxn>
            <a:cxn ang="0">
              <a:pos x="connsiteX107" y="connsiteY107"/>
            </a:cxn>
            <a:cxn ang="0">
              <a:pos x="connsiteX108" y="connsiteY108"/>
            </a:cxn>
            <a:cxn ang="0">
              <a:pos x="connsiteX109" y="connsiteY109"/>
            </a:cxn>
            <a:cxn ang="0">
              <a:pos x="connsiteX110" y="connsiteY110"/>
            </a:cxn>
            <a:cxn ang="0">
              <a:pos x="connsiteX111" y="connsiteY111"/>
            </a:cxn>
            <a:cxn ang="0">
              <a:pos x="connsiteX112" y="connsiteY112"/>
            </a:cxn>
            <a:cxn ang="0">
              <a:pos x="connsiteX113" y="connsiteY113"/>
            </a:cxn>
            <a:cxn ang="0">
              <a:pos x="connsiteX114" y="connsiteY114"/>
            </a:cxn>
            <a:cxn ang="0">
              <a:pos x="connsiteX115" y="connsiteY115"/>
            </a:cxn>
            <a:cxn ang="0">
              <a:pos x="connsiteX116" y="connsiteY116"/>
            </a:cxn>
            <a:cxn ang="0">
              <a:pos x="connsiteX117" y="connsiteY117"/>
            </a:cxn>
            <a:cxn ang="0">
              <a:pos x="connsiteX118" y="connsiteY118"/>
            </a:cxn>
            <a:cxn ang="0">
              <a:pos x="connsiteX119" y="connsiteY119"/>
            </a:cxn>
            <a:cxn ang="0">
              <a:pos x="connsiteX120" y="connsiteY120"/>
            </a:cxn>
            <a:cxn ang="0">
              <a:pos x="connsiteX121" y="connsiteY121"/>
            </a:cxn>
            <a:cxn ang="0">
              <a:pos x="connsiteX122" y="connsiteY122"/>
            </a:cxn>
            <a:cxn ang="0">
              <a:pos x="connsiteX123" y="connsiteY123"/>
            </a:cxn>
            <a:cxn ang="0">
              <a:pos x="connsiteX124" y="connsiteY124"/>
            </a:cxn>
            <a:cxn ang="0">
              <a:pos x="connsiteX125" y="connsiteY125"/>
            </a:cxn>
            <a:cxn ang="0">
              <a:pos x="connsiteX126" y="connsiteY126"/>
            </a:cxn>
            <a:cxn ang="0">
              <a:pos x="connsiteX127" y="connsiteY127"/>
            </a:cxn>
            <a:cxn ang="0">
              <a:pos x="connsiteX128" y="connsiteY128"/>
            </a:cxn>
            <a:cxn ang="0">
              <a:pos x="connsiteX129" y="connsiteY129"/>
            </a:cxn>
            <a:cxn ang="0">
              <a:pos x="connsiteX130" y="connsiteY130"/>
            </a:cxn>
            <a:cxn ang="0">
              <a:pos x="connsiteX131" y="connsiteY131"/>
            </a:cxn>
            <a:cxn ang="0">
              <a:pos x="connsiteX132" y="connsiteY132"/>
            </a:cxn>
            <a:cxn ang="0">
              <a:pos x="connsiteX133" y="connsiteY133"/>
            </a:cxn>
            <a:cxn ang="0">
              <a:pos x="connsiteX134" y="connsiteY134"/>
            </a:cxn>
            <a:cxn ang="0">
              <a:pos x="connsiteX135" y="connsiteY135"/>
            </a:cxn>
            <a:cxn ang="0">
              <a:pos x="connsiteX136" y="connsiteY136"/>
            </a:cxn>
            <a:cxn ang="0">
              <a:pos x="connsiteX137" y="connsiteY137"/>
            </a:cxn>
            <a:cxn ang="0">
              <a:pos x="connsiteX138" y="connsiteY138"/>
            </a:cxn>
            <a:cxn ang="0">
              <a:pos x="connsiteX139" y="connsiteY139"/>
            </a:cxn>
            <a:cxn ang="0">
              <a:pos x="connsiteX140" y="connsiteY140"/>
            </a:cxn>
            <a:cxn ang="0">
              <a:pos x="connsiteX141" y="connsiteY141"/>
            </a:cxn>
            <a:cxn ang="0">
              <a:pos x="connsiteX142" y="connsiteY142"/>
            </a:cxn>
            <a:cxn ang="0">
              <a:pos x="connsiteX143" y="connsiteY143"/>
            </a:cxn>
            <a:cxn ang="0">
              <a:pos x="connsiteX144" y="connsiteY144"/>
            </a:cxn>
            <a:cxn ang="0">
              <a:pos x="connsiteX145" y="connsiteY145"/>
            </a:cxn>
            <a:cxn ang="0">
              <a:pos x="connsiteX146" y="connsiteY146"/>
            </a:cxn>
            <a:cxn ang="0">
              <a:pos x="connsiteX147" y="connsiteY147"/>
            </a:cxn>
            <a:cxn ang="0">
              <a:pos x="connsiteX148" y="connsiteY148"/>
            </a:cxn>
            <a:cxn ang="0">
              <a:pos x="connsiteX149" y="connsiteY149"/>
            </a:cxn>
            <a:cxn ang="0">
              <a:pos x="connsiteX150" y="connsiteY150"/>
            </a:cxn>
            <a:cxn ang="0">
              <a:pos x="connsiteX151" y="connsiteY151"/>
            </a:cxn>
            <a:cxn ang="0">
              <a:pos x="connsiteX152" y="connsiteY152"/>
            </a:cxn>
            <a:cxn ang="0">
              <a:pos x="connsiteX153" y="connsiteY153"/>
            </a:cxn>
            <a:cxn ang="0">
              <a:pos x="connsiteX154" y="connsiteY154"/>
            </a:cxn>
            <a:cxn ang="0">
              <a:pos x="connsiteX155" y="connsiteY155"/>
            </a:cxn>
            <a:cxn ang="0">
              <a:pos x="connsiteX156" y="connsiteY156"/>
            </a:cxn>
            <a:cxn ang="0">
              <a:pos x="connsiteX157" y="connsiteY157"/>
            </a:cxn>
            <a:cxn ang="0">
              <a:pos x="connsiteX158" y="connsiteY158"/>
            </a:cxn>
            <a:cxn ang="0">
              <a:pos x="connsiteX159" y="connsiteY159"/>
            </a:cxn>
            <a:cxn ang="0">
              <a:pos x="connsiteX160" y="connsiteY160"/>
            </a:cxn>
            <a:cxn ang="0">
              <a:pos x="connsiteX161" y="connsiteY161"/>
            </a:cxn>
            <a:cxn ang="0">
              <a:pos x="connsiteX162" y="connsiteY162"/>
            </a:cxn>
            <a:cxn ang="0">
              <a:pos x="connsiteX163" y="connsiteY163"/>
            </a:cxn>
            <a:cxn ang="0">
              <a:pos x="connsiteX164" y="connsiteY164"/>
            </a:cxn>
            <a:cxn ang="0">
              <a:pos x="connsiteX165" y="connsiteY165"/>
            </a:cxn>
            <a:cxn ang="0">
              <a:pos x="connsiteX166" y="connsiteY166"/>
            </a:cxn>
            <a:cxn ang="0">
              <a:pos x="connsiteX167" y="connsiteY167"/>
            </a:cxn>
            <a:cxn ang="0">
              <a:pos x="connsiteX168" y="connsiteY168"/>
            </a:cxn>
            <a:cxn ang="0">
              <a:pos x="connsiteX169" y="connsiteY169"/>
            </a:cxn>
            <a:cxn ang="0">
              <a:pos x="connsiteX170" y="connsiteY170"/>
            </a:cxn>
          </a:cxnLst>
          <a:rect l="l" t="t" r="r" b="b"/>
          <a:pathLst>
            <a:path w="8531644" h="1626595">
              <a:moveTo>
                <a:pt x="81028" y="616351"/>
              </a:moveTo>
              <a:cubicBezTo>
                <a:pt x="108036" y="651075"/>
                <a:pt x="137011" y="684354"/>
                <a:pt x="162051" y="720523"/>
              </a:cubicBezTo>
              <a:cubicBezTo>
                <a:pt x="171872" y="734710"/>
                <a:pt x="174154" y="753567"/>
                <a:pt x="185200" y="766822"/>
              </a:cubicBezTo>
              <a:cubicBezTo>
                <a:pt x="208892" y="795253"/>
                <a:pt x="225306" y="786875"/>
                <a:pt x="254648" y="801546"/>
              </a:cubicBezTo>
              <a:cubicBezTo>
                <a:pt x="267090" y="807767"/>
                <a:pt x="276660" y="819045"/>
                <a:pt x="289372" y="824695"/>
              </a:cubicBezTo>
              <a:cubicBezTo>
                <a:pt x="313651" y="835486"/>
                <a:pt x="386356" y="858040"/>
                <a:pt x="416694" y="859419"/>
              </a:cubicBezTo>
              <a:cubicBezTo>
                <a:pt x="567059" y="866254"/>
                <a:pt x="717635" y="867136"/>
                <a:pt x="868106" y="870994"/>
              </a:cubicBezTo>
              <a:cubicBezTo>
                <a:pt x="985310" y="890528"/>
                <a:pt x="975927" y="894172"/>
                <a:pt x="1145899" y="870994"/>
              </a:cubicBezTo>
              <a:cubicBezTo>
                <a:pt x="1162995" y="868663"/>
                <a:pt x="1175671" y="852803"/>
                <a:pt x="1192198" y="847845"/>
              </a:cubicBezTo>
              <a:cubicBezTo>
                <a:pt x="1214677" y="841101"/>
                <a:pt x="1238556" y="840468"/>
                <a:pt x="1261646" y="836270"/>
              </a:cubicBezTo>
              <a:cubicBezTo>
                <a:pt x="1281002" y="832751"/>
                <a:pt x="1300228" y="828553"/>
                <a:pt x="1319519" y="824695"/>
              </a:cubicBezTo>
              <a:cubicBezTo>
                <a:pt x="1331094" y="813120"/>
                <a:pt x="1340923" y="799485"/>
                <a:pt x="1354243" y="789971"/>
              </a:cubicBezTo>
              <a:cubicBezTo>
                <a:pt x="1368284" y="779942"/>
                <a:pt x="1385561" y="775383"/>
                <a:pt x="1400542" y="766822"/>
              </a:cubicBezTo>
              <a:cubicBezTo>
                <a:pt x="1412620" y="759920"/>
                <a:pt x="1422824" y="749893"/>
                <a:pt x="1435266" y="743672"/>
              </a:cubicBezTo>
              <a:cubicBezTo>
                <a:pt x="1462942" y="729834"/>
                <a:pt x="1497813" y="718965"/>
                <a:pt x="1527863" y="708948"/>
              </a:cubicBezTo>
              <a:cubicBezTo>
                <a:pt x="1566360" y="631957"/>
                <a:pt x="1533147" y="691479"/>
                <a:pt x="1585737" y="616351"/>
              </a:cubicBezTo>
              <a:cubicBezTo>
                <a:pt x="1601692" y="593558"/>
                <a:pt x="1612363" y="566577"/>
                <a:pt x="1632036" y="546903"/>
              </a:cubicBezTo>
              <a:cubicBezTo>
                <a:pt x="1665021" y="513916"/>
                <a:pt x="1649132" y="532833"/>
                <a:pt x="1678334" y="489029"/>
              </a:cubicBezTo>
              <a:cubicBezTo>
                <a:pt x="1682192" y="473596"/>
                <a:pt x="1685338" y="457968"/>
                <a:pt x="1689909" y="442731"/>
              </a:cubicBezTo>
              <a:cubicBezTo>
                <a:pt x="1700045" y="408946"/>
                <a:pt x="1703167" y="369958"/>
                <a:pt x="1736208" y="350133"/>
              </a:cubicBezTo>
              <a:cubicBezTo>
                <a:pt x="1746670" y="343856"/>
                <a:pt x="1760267" y="344483"/>
                <a:pt x="1770932" y="338558"/>
              </a:cubicBezTo>
              <a:cubicBezTo>
                <a:pt x="1795253" y="325047"/>
                <a:pt x="1840380" y="292260"/>
                <a:pt x="1840380" y="292260"/>
              </a:cubicBezTo>
              <a:cubicBezTo>
                <a:pt x="1848096" y="280685"/>
                <a:pt x="1853693" y="267373"/>
                <a:pt x="1863529" y="257536"/>
              </a:cubicBezTo>
              <a:cubicBezTo>
                <a:pt x="1922678" y="198386"/>
                <a:pt x="2004589" y="241032"/>
                <a:pt x="2083448" y="245961"/>
              </a:cubicBezTo>
              <a:cubicBezTo>
                <a:pt x="2248510" y="300981"/>
                <a:pt x="2076729" y="245694"/>
                <a:pt x="2199195" y="280685"/>
              </a:cubicBezTo>
              <a:cubicBezTo>
                <a:pt x="2246491" y="294198"/>
                <a:pt x="2231778" y="296774"/>
                <a:pt x="2291793" y="303834"/>
              </a:cubicBezTo>
              <a:cubicBezTo>
                <a:pt x="2337934" y="309262"/>
                <a:pt x="2384390" y="311551"/>
                <a:pt x="2430689" y="315409"/>
              </a:cubicBezTo>
              <a:cubicBezTo>
                <a:pt x="2485716" y="352093"/>
                <a:pt x="2452216" y="334159"/>
                <a:pt x="2534861" y="361708"/>
              </a:cubicBezTo>
              <a:lnTo>
                <a:pt x="2569585" y="373283"/>
              </a:lnTo>
              <a:cubicBezTo>
                <a:pt x="2581160" y="384858"/>
                <a:pt x="2594795" y="394687"/>
                <a:pt x="2604309" y="408007"/>
              </a:cubicBezTo>
              <a:cubicBezTo>
                <a:pt x="2614338" y="422047"/>
                <a:pt x="2618897" y="439324"/>
                <a:pt x="2627458" y="454305"/>
              </a:cubicBezTo>
              <a:cubicBezTo>
                <a:pt x="2640121" y="476466"/>
                <a:pt x="2653747" y="496170"/>
                <a:pt x="2673757" y="512179"/>
              </a:cubicBezTo>
              <a:cubicBezTo>
                <a:pt x="2684620" y="520869"/>
                <a:pt x="2694808" y="532764"/>
                <a:pt x="2708481" y="535328"/>
              </a:cubicBezTo>
              <a:cubicBezTo>
                <a:pt x="2757925" y="544599"/>
                <a:pt x="2808795" y="543045"/>
                <a:pt x="2858952" y="546903"/>
              </a:cubicBezTo>
              <a:cubicBezTo>
                <a:pt x="2909109" y="543045"/>
                <a:pt x="2959979" y="544599"/>
                <a:pt x="3009423" y="535328"/>
              </a:cubicBezTo>
              <a:cubicBezTo>
                <a:pt x="3023096" y="532764"/>
                <a:pt x="3030315" y="513661"/>
                <a:pt x="3044147" y="512179"/>
              </a:cubicBezTo>
              <a:cubicBezTo>
                <a:pt x="3140130" y="501895"/>
                <a:pt x="3237058" y="504462"/>
                <a:pt x="3333514" y="500604"/>
              </a:cubicBezTo>
              <a:cubicBezTo>
                <a:pt x="3341230" y="489029"/>
                <a:pt x="3345800" y="474570"/>
                <a:pt x="3356663" y="465880"/>
              </a:cubicBezTo>
              <a:cubicBezTo>
                <a:pt x="3366190" y="458258"/>
                <a:pt x="3380474" y="459761"/>
                <a:pt x="3391387" y="454305"/>
              </a:cubicBezTo>
              <a:cubicBezTo>
                <a:pt x="3471320" y="414339"/>
                <a:pt x="3376053" y="443671"/>
                <a:pt x="3472410" y="419581"/>
              </a:cubicBezTo>
              <a:cubicBezTo>
                <a:pt x="3549575" y="423439"/>
                <a:pt x="3627889" y="417335"/>
                <a:pt x="3703904" y="431156"/>
              </a:cubicBezTo>
              <a:cubicBezTo>
                <a:pt x="3717591" y="433644"/>
                <a:pt x="3717216" y="456043"/>
                <a:pt x="3727053" y="465880"/>
              </a:cubicBezTo>
              <a:cubicBezTo>
                <a:pt x="3736890" y="475717"/>
                <a:pt x="3749335" y="482808"/>
                <a:pt x="3761777" y="489029"/>
              </a:cubicBezTo>
              <a:cubicBezTo>
                <a:pt x="3772690" y="494485"/>
                <a:pt x="3785287" y="495798"/>
                <a:pt x="3796501" y="500604"/>
              </a:cubicBezTo>
              <a:cubicBezTo>
                <a:pt x="3819841" y="510607"/>
                <a:pt x="3850382" y="531450"/>
                <a:pt x="3877524" y="535328"/>
              </a:cubicBezTo>
              <a:cubicBezTo>
                <a:pt x="3919711" y="541355"/>
                <a:pt x="3962405" y="543045"/>
                <a:pt x="4004846" y="546903"/>
              </a:cubicBezTo>
              <a:cubicBezTo>
                <a:pt x="4024137" y="550761"/>
                <a:pt x="4043514" y="554209"/>
                <a:pt x="4062719" y="558477"/>
              </a:cubicBezTo>
              <a:cubicBezTo>
                <a:pt x="4078248" y="561928"/>
                <a:pt x="4093110" y="570052"/>
                <a:pt x="4109018" y="570052"/>
              </a:cubicBezTo>
              <a:cubicBezTo>
                <a:pt x="4151633" y="570052"/>
                <a:pt x="4193899" y="562335"/>
                <a:pt x="4236339" y="558477"/>
              </a:cubicBezTo>
              <a:cubicBezTo>
                <a:pt x="4240197" y="543044"/>
                <a:pt x="4241648" y="526800"/>
                <a:pt x="4247914" y="512179"/>
              </a:cubicBezTo>
              <a:cubicBezTo>
                <a:pt x="4273144" y="453310"/>
                <a:pt x="4264343" y="499110"/>
                <a:pt x="4294213" y="454305"/>
              </a:cubicBezTo>
              <a:cubicBezTo>
                <a:pt x="4303784" y="439949"/>
                <a:pt x="4308217" y="422639"/>
                <a:pt x="4317362" y="408007"/>
              </a:cubicBezTo>
              <a:cubicBezTo>
                <a:pt x="4342110" y="368410"/>
                <a:pt x="4355244" y="358550"/>
                <a:pt x="4386810" y="326984"/>
              </a:cubicBezTo>
              <a:cubicBezTo>
                <a:pt x="4424650" y="213467"/>
                <a:pt x="4363302" y="373820"/>
                <a:pt x="4433109" y="269110"/>
              </a:cubicBezTo>
              <a:cubicBezTo>
                <a:pt x="4441933" y="255874"/>
                <a:pt x="4438418" y="237433"/>
                <a:pt x="4444684" y="222812"/>
              </a:cubicBezTo>
              <a:cubicBezTo>
                <a:pt x="4452957" y="203508"/>
                <a:pt x="4500330" y="145240"/>
                <a:pt x="4514132" y="141789"/>
              </a:cubicBezTo>
              <a:lnTo>
                <a:pt x="4560430" y="130214"/>
              </a:lnTo>
              <a:cubicBezTo>
                <a:pt x="4581339" y="109306"/>
                <a:pt x="4607937" y="75388"/>
                <a:pt x="4641453" y="72341"/>
              </a:cubicBezTo>
              <a:cubicBezTo>
                <a:pt x="4668623" y="69871"/>
                <a:pt x="4695468" y="80057"/>
                <a:pt x="4722476" y="83915"/>
              </a:cubicBezTo>
              <a:cubicBezTo>
                <a:pt x="4734051" y="87773"/>
                <a:pt x="4746287" y="90034"/>
                <a:pt x="4757200" y="95490"/>
              </a:cubicBezTo>
              <a:cubicBezTo>
                <a:pt x="4769642" y="101711"/>
                <a:pt x="4778054" y="117573"/>
                <a:pt x="4791924" y="118640"/>
              </a:cubicBezTo>
              <a:cubicBezTo>
                <a:pt x="4830585" y="121614"/>
                <a:pt x="4869030" y="110285"/>
                <a:pt x="4907671" y="107065"/>
              </a:cubicBezTo>
              <a:cubicBezTo>
                <a:pt x="4961637" y="102568"/>
                <a:pt x="5015702" y="99348"/>
                <a:pt x="5069717" y="95490"/>
              </a:cubicBezTo>
              <a:cubicBezTo>
                <a:pt x="5170548" y="78684"/>
                <a:pt x="5116397" y="89607"/>
                <a:pt x="5231762" y="60766"/>
              </a:cubicBezTo>
              <a:cubicBezTo>
                <a:pt x="5250848" y="55995"/>
                <a:pt x="5270431" y="53459"/>
                <a:pt x="5289636" y="49191"/>
              </a:cubicBezTo>
              <a:cubicBezTo>
                <a:pt x="5305165" y="45740"/>
                <a:pt x="5320166" y="39719"/>
                <a:pt x="5335934" y="37617"/>
              </a:cubicBezTo>
              <a:cubicBezTo>
                <a:pt x="5378176" y="31985"/>
                <a:pt x="5420815" y="29900"/>
                <a:pt x="5463256" y="26042"/>
              </a:cubicBezTo>
              <a:cubicBezTo>
                <a:pt x="5474831" y="18326"/>
                <a:pt x="5484083" y="3525"/>
                <a:pt x="5497980" y="2893"/>
              </a:cubicBezTo>
              <a:cubicBezTo>
                <a:pt x="5672508" y="-5040"/>
                <a:pt x="5675417" y="2329"/>
                <a:pt x="5798922" y="37617"/>
              </a:cubicBezTo>
              <a:cubicBezTo>
                <a:pt x="5826610" y="56075"/>
                <a:pt x="5848115" y="67133"/>
                <a:pt x="5868370" y="95490"/>
              </a:cubicBezTo>
              <a:cubicBezTo>
                <a:pt x="5947565" y="206364"/>
                <a:pt x="5841778" y="85402"/>
                <a:pt x="5914668" y="176513"/>
              </a:cubicBezTo>
              <a:cubicBezTo>
                <a:pt x="5934610" y="201440"/>
                <a:pt x="5987074" y="239230"/>
                <a:pt x="6007266" y="245961"/>
              </a:cubicBezTo>
              <a:lnTo>
                <a:pt x="6041990" y="257536"/>
              </a:lnTo>
              <a:lnTo>
                <a:pt x="6146162" y="222812"/>
              </a:lnTo>
              <a:cubicBezTo>
                <a:pt x="6172044" y="214185"/>
                <a:pt x="6184745" y="184229"/>
                <a:pt x="6204036" y="164938"/>
              </a:cubicBezTo>
              <a:cubicBezTo>
                <a:pt x="6217677" y="151297"/>
                <a:pt x="6235916" y="143030"/>
                <a:pt x="6250334" y="130214"/>
              </a:cubicBezTo>
              <a:cubicBezTo>
                <a:pt x="6331477" y="58088"/>
                <a:pt x="6274732" y="80710"/>
                <a:pt x="6354506" y="60766"/>
              </a:cubicBezTo>
              <a:cubicBezTo>
                <a:pt x="6396947" y="64624"/>
                <a:pt x="6441399" y="58865"/>
                <a:pt x="6481828" y="72341"/>
              </a:cubicBezTo>
              <a:cubicBezTo>
                <a:pt x="6493403" y="76199"/>
                <a:pt x="6485592" y="97692"/>
                <a:pt x="6493403" y="107065"/>
              </a:cubicBezTo>
              <a:cubicBezTo>
                <a:pt x="6505753" y="121885"/>
                <a:pt x="6525054" y="129235"/>
                <a:pt x="6539701" y="141789"/>
              </a:cubicBezTo>
              <a:cubicBezTo>
                <a:pt x="6634892" y="223382"/>
                <a:pt x="6491469" y="121209"/>
                <a:pt x="6643874" y="222812"/>
              </a:cubicBezTo>
              <a:cubicBezTo>
                <a:pt x="6657110" y="231636"/>
                <a:pt x="6674739" y="230528"/>
                <a:pt x="6690172" y="234386"/>
              </a:cubicBezTo>
              <a:cubicBezTo>
                <a:pt x="6697889" y="245961"/>
                <a:pt x="6703485" y="259273"/>
                <a:pt x="6713322" y="269110"/>
              </a:cubicBezTo>
              <a:cubicBezTo>
                <a:pt x="6723159" y="278947"/>
                <a:pt x="6739140" y="281573"/>
                <a:pt x="6748046" y="292260"/>
              </a:cubicBezTo>
              <a:cubicBezTo>
                <a:pt x="6759092" y="305515"/>
                <a:pt x="6758994" y="326357"/>
                <a:pt x="6771195" y="338558"/>
              </a:cubicBezTo>
              <a:cubicBezTo>
                <a:pt x="6816070" y="383433"/>
                <a:pt x="6853608" y="389179"/>
                <a:pt x="6910091" y="408007"/>
              </a:cubicBezTo>
              <a:cubicBezTo>
                <a:pt x="6947102" y="420344"/>
                <a:pt x="7005724" y="440867"/>
                <a:pt x="7037413" y="442731"/>
              </a:cubicBezTo>
              <a:lnTo>
                <a:pt x="7234182" y="454305"/>
              </a:lnTo>
              <a:cubicBezTo>
                <a:pt x="7312632" y="506606"/>
                <a:pt x="7215202" y="449129"/>
                <a:pt x="7361504" y="489029"/>
              </a:cubicBezTo>
              <a:cubicBezTo>
                <a:pt x="7374925" y="492689"/>
                <a:pt x="7382732" y="508805"/>
                <a:pt x="7396228" y="512179"/>
              </a:cubicBezTo>
              <a:cubicBezTo>
                <a:pt x="7430123" y="520653"/>
                <a:pt x="7465540" y="521429"/>
                <a:pt x="7500400" y="523753"/>
              </a:cubicBezTo>
              <a:cubicBezTo>
                <a:pt x="7581335" y="529149"/>
                <a:pt x="7662445" y="531470"/>
                <a:pt x="7743468" y="535328"/>
              </a:cubicBezTo>
              <a:cubicBezTo>
                <a:pt x="7755043" y="546903"/>
                <a:pt x="7761933" y="568161"/>
                <a:pt x="7778193" y="570052"/>
              </a:cubicBezTo>
              <a:cubicBezTo>
                <a:pt x="7931681" y="587900"/>
                <a:pt x="8241180" y="593202"/>
                <a:pt x="8241180" y="593202"/>
              </a:cubicBezTo>
              <a:cubicBezTo>
                <a:pt x="8386313" y="629485"/>
                <a:pt x="8302042" y="614084"/>
                <a:pt x="8495823" y="627926"/>
              </a:cubicBezTo>
              <a:cubicBezTo>
                <a:pt x="8491965" y="651075"/>
                <a:pt x="8484248" y="673905"/>
                <a:pt x="8484248" y="697374"/>
              </a:cubicBezTo>
              <a:cubicBezTo>
                <a:pt x="8484248" y="711907"/>
                <a:pt x="8501940" y="762022"/>
                <a:pt x="8507398" y="778396"/>
              </a:cubicBezTo>
              <a:cubicBezTo>
                <a:pt x="8511256" y="840128"/>
                <a:pt x="8512818" y="902046"/>
                <a:pt x="8518972" y="963591"/>
              </a:cubicBezTo>
              <a:cubicBezTo>
                <a:pt x="8528780" y="1061670"/>
                <a:pt x="8541753" y="953859"/>
                <a:pt x="8518972" y="1067764"/>
              </a:cubicBezTo>
              <a:cubicBezTo>
                <a:pt x="8422516" y="1063906"/>
                <a:pt x="8325892" y="1063067"/>
                <a:pt x="8229605" y="1056189"/>
              </a:cubicBezTo>
              <a:cubicBezTo>
                <a:pt x="8152783" y="1050702"/>
                <a:pt x="8237984" y="1039425"/>
                <a:pt x="8160157" y="1021465"/>
              </a:cubicBezTo>
              <a:cubicBezTo>
                <a:pt x="8122375" y="1012746"/>
                <a:pt x="8082992" y="1013748"/>
                <a:pt x="8044410" y="1009890"/>
              </a:cubicBezTo>
              <a:cubicBezTo>
                <a:pt x="7993070" y="992777"/>
                <a:pt x="7965416" y="985070"/>
                <a:pt x="7917089" y="963591"/>
              </a:cubicBezTo>
              <a:cubicBezTo>
                <a:pt x="7901322" y="956583"/>
                <a:pt x="7886649" y="947239"/>
                <a:pt x="7870790" y="940442"/>
              </a:cubicBezTo>
              <a:cubicBezTo>
                <a:pt x="7859576" y="935636"/>
                <a:pt x="7847490" y="933151"/>
                <a:pt x="7836066" y="928867"/>
              </a:cubicBezTo>
              <a:cubicBezTo>
                <a:pt x="7816612" y="921572"/>
                <a:pt x="7797484" y="913434"/>
                <a:pt x="7778193" y="905718"/>
              </a:cubicBezTo>
              <a:cubicBezTo>
                <a:pt x="7720319" y="909576"/>
                <a:pt x="7662313" y="911794"/>
                <a:pt x="7604572" y="917293"/>
              </a:cubicBezTo>
              <a:cubicBezTo>
                <a:pt x="7576289" y="919987"/>
                <a:pt x="7507363" y="934419"/>
                <a:pt x="7477251" y="940442"/>
              </a:cubicBezTo>
              <a:cubicBezTo>
                <a:pt x="7465676" y="948158"/>
                <a:pt x="7453390" y="954901"/>
                <a:pt x="7442527" y="963591"/>
              </a:cubicBezTo>
              <a:cubicBezTo>
                <a:pt x="7434005" y="970408"/>
                <a:pt x="7429408" y="982442"/>
                <a:pt x="7419377" y="986741"/>
              </a:cubicBezTo>
              <a:cubicBezTo>
                <a:pt x="7401295" y="994491"/>
                <a:pt x="7381103" y="996611"/>
                <a:pt x="7361504" y="998315"/>
              </a:cubicBezTo>
              <a:cubicBezTo>
                <a:pt x="7292210" y="1004340"/>
                <a:pt x="7222608" y="1006032"/>
                <a:pt x="7153160" y="1009890"/>
              </a:cubicBezTo>
              <a:cubicBezTo>
                <a:pt x="7071756" y="1037026"/>
                <a:pt x="7169322" y="1007197"/>
                <a:pt x="7014263" y="1033040"/>
              </a:cubicBezTo>
              <a:cubicBezTo>
                <a:pt x="7002228" y="1035046"/>
                <a:pt x="6991543" y="1042431"/>
                <a:pt x="6979539" y="1044614"/>
              </a:cubicBezTo>
              <a:cubicBezTo>
                <a:pt x="6948935" y="1050178"/>
                <a:pt x="6917883" y="1052988"/>
                <a:pt x="6886942" y="1056189"/>
              </a:cubicBezTo>
              <a:lnTo>
                <a:pt x="6643874" y="1079338"/>
              </a:lnTo>
              <a:cubicBezTo>
                <a:pt x="6563125" y="1087028"/>
                <a:pt x="6481780" y="1086150"/>
                <a:pt x="6400805" y="1090913"/>
              </a:cubicBezTo>
              <a:cubicBezTo>
                <a:pt x="6350587" y="1093867"/>
                <a:pt x="6300491" y="1098630"/>
                <a:pt x="6250334" y="1102488"/>
              </a:cubicBezTo>
              <a:cubicBezTo>
                <a:pt x="6180886" y="1098630"/>
                <a:pt x="6111284" y="1096939"/>
                <a:pt x="6041990" y="1090913"/>
              </a:cubicBezTo>
              <a:cubicBezTo>
                <a:pt x="6022391" y="1089209"/>
                <a:pt x="6002027" y="1087479"/>
                <a:pt x="5984117" y="1079338"/>
              </a:cubicBezTo>
              <a:cubicBezTo>
                <a:pt x="5948484" y="1063142"/>
                <a:pt x="5878922" y="1008358"/>
                <a:pt x="5856795" y="975166"/>
              </a:cubicBezTo>
              <a:cubicBezTo>
                <a:pt x="5826878" y="930290"/>
                <a:pt x="5846843" y="944841"/>
                <a:pt x="5798922" y="928867"/>
              </a:cubicBezTo>
              <a:cubicBezTo>
                <a:pt x="5741049" y="948159"/>
                <a:pt x="5768056" y="928867"/>
                <a:pt x="5741048" y="1009890"/>
              </a:cubicBezTo>
              <a:cubicBezTo>
                <a:pt x="5730987" y="1040073"/>
                <a:pt x="5678634" y="1022980"/>
                <a:pt x="5648451" y="1033040"/>
              </a:cubicBezTo>
              <a:cubicBezTo>
                <a:pt x="5536774" y="1070263"/>
                <a:pt x="5625914" y="1044034"/>
                <a:pt x="5370658" y="1056189"/>
              </a:cubicBezTo>
              <a:lnTo>
                <a:pt x="5301210" y="1102488"/>
              </a:lnTo>
              <a:cubicBezTo>
                <a:pt x="5051379" y="1269042"/>
                <a:pt x="5280327" y="1125430"/>
                <a:pt x="4490982" y="1137212"/>
              </a:cubicBezTo>
              <a:cubicBezTo>
                <a:pt x="4466252" y="1145455"/>
                <a:pt x="4435388" y="1156728"/>
                <a:pt x="4409960" y="1160361"/>
              </a:cubicBezTo>
              <a:cubicBezTo>
                <a:pt x="4371575" y="1165845"/>
                <a:pt x="4332795" y="1168078"/>
                <a:pt x="4294213" y="1171936"/>
              </a:cubicBezTo>
              <a:cubicBezTo>
                <a:pt x="4228623" y="1168078"/>
                <a:pt x="4162820" y="1166899"/>
                <a:pt x="4097443" y="1160361"/>
              </a:cubicBezTo>
              <a:cubicBezTo>
                <a:pt x="4085303" y="1159147"/>
                <a:pt x="4074920" y="1148786"/>
                <a:pt x="4062719" y="1148786"/>
              </a:cubicBezTo>
              <a:cubicBezTo>
                <a:pt x="3962331" y="1148786"/>
                <a:pt x="3862091" y="1156503"/>
                <a:pt x="3761777" y="1160361"/>
              </a:cubicBezTo>
              <a:cubicBezTo>
                <a:pt x="3648875" y="1188588"/>
                <a:pt x="3789844" y="1154124"/>
                <a:pt x="3657605" y="1183510"/>
              </a:cubicBezTo>
              <a:cubicBezTo>
                <a:pt x="3642076" y="1186961"/>
                <a:pt x="3627117" y="1193328"/>
                <a:pt x="3611306" y="1195085"/>
              </a:cubicBezTo>
              <a:cubicBezTo>
                <a:pt x="3557485" y="1201065"/>
                <a:pt x="3503191" y="1201757"/>
                <a:pt x="3449261" y="1206660"/>
              </a:cubicBezTo>
              <a:cubicBezTo>
                <a:pt x="3418283" y="1209476"/>
                <a:pt x="3387529" y="1214376"/>
                <a:pt x="3356663" y="1218234"/>
              </a:cubicBezTo>
              <a:lnTo>
                <a:pt x="1967701" y="1206660"/>
              </a:lnTo>
              <a:cubicBezTo>
                <a:pt x="1951795" y="1206403"/>
                <a:pt x="1937054" y="1197931"/>
                <a:pt x="1921403" y="1195085"/>
              </a:cubicBezTo>
              <a:cubicBezTo>
                <a:pt x="1894561" y="1190205"/>
                <a:pt x="1867056" y="1189226"/>
                <a:pt x="1840380" y="1183510"/>
              </a:cubicBezTo>
              <a:cubicBezTo>
                <a:pt x="1691134" y="1151529"/>
                <a:pt x="1821124" y="1173104"/>
                <a:pt x="1701484" y="1137212"/>
              </a:cubicBezTo>
              <a:cubicBezTo>
                <a:pt x="1682640" y="1131559"/>
                <a:pt x="1662901" y="1129495"/>
                <a:pt x="1643610" y="1125637"/>
              </a:cubicBezTo>
              <a:cubicBezTo>
                <a:pt x="1581878" y="1129495"/>
                <a:pt x="1519927" y="1130737"/>
                <a:pt x="1458415" y="1137212"/>
              </a:cubicBezTo>
              <a:cubicBezTo>
                <a:pt x="1446281" y="1138489"/>
                <a:pt x="1435655" y="1146393"/>
                <a:pt x="1423691" y="1148786"/>
              </a:cubicBezTo>
              <a:cubicBezTo>
                <a:pt x="1396939" y="1154136"/>
                <a:pt x="1369579" y="1155876"/>
                <a:pt x="1342668" y="1160361"/>
              </a:cubicBezTo>
              <a:cubicBezTo>
                <a:pt x="1323263" y="1163595"/>
                <a:pt x="1304450" y="1171100"/>
                <a:pt x="1284795" y="1171936"/>
              </a:cubicBezTo>
              <a:cubicBezTo>
                <a:pt x="1122850" y="1178827"/>
                <a:pt x="960704" y="1179652"/>
                <a:pt x="798658" y="1183510"/>
              </a:cubicBezTo>
              <a:cubicBezTo>
                <a:pt x="783225" y="1191227"/>
                <a:pt x="768729" y="1201204"/>
                <a:pt x="752360" y="1206660"/>
              </a:cubicBezTo>
              <a:cubicBezTo>
                <a:pt x="733696" y="1212881"/>
                <a:pt x="713466" y="1213058"/>
                <a:pt x="694486" y="1218234"/>
              </a:cubicBezTo>
              <a:cubicBezTo>
                <a:pt x="670944" y="1224654"/>
                <a:pt x="648187" y="1233667"/>
                <a:pt x="625038" y="1241384"/>
              </a:cubicBezTo>
              <a:cubicBezTo>
                <a:pt x="608669" y="1246841"/>
                <a:pt x="595266" y="1259575"/>
                <a:pt x="578739" y="1264533"/>
              </a:cubicBezTo>
              <a:cubicBezTo>
                <a:pt x="556260" y="1271277"/>
                <a:pt x="531967" y="1270061"/>
                <a:pt x="509291" y="1276108"/>
              </a:cubicBezTo>
              <a:cubicBezTo>
                <a:pt x="473925" y="1285539"/>
                <a:pt x="439843" y="1299257"/>
                <a:pt x="405119" y="1310832"/>
              </a:cubicBezTo>
              <a:cubicBezTo>
                <a:pt x="390027" y="1315863"/>
                <a:pt x="374116" y="1318037"/>
                <a:pt x="358820" y="1322407"/>
              </a:cubicBezTo>
              <a:cubicBezTo>
                <a:pt x="347089" y="1325759"/>
                <a:pt x="336006" y="1331334"/>
                <a:pt x="324096" y="1333981"/>
              </a:cubicBezTo>
              <a:cubicBezTo>
                <a:pt x="301186" y="1339072"/>
                <a:pt x="277558" y="1340465"/>
                <a:pt x="254648" y="1345556"/>
              </a:cubicBezTo>
              <a:cubicBezTo>
                <a:pt x="242738" y="1348203"/>
                <a:pt x="231655" y="1353779"/>
                <a:pt x="219924" y="1357131"/>
              </a:cubicBezTo>
              <a:cubicBezTo>
                <a:pt x="204628" y="1361501"/>
                <a:pt x="189058" y="1364847"/>
                <a:pt x="173625" y="1368705"/>
              </a:cubicBezTo>
              <a:cubicBezTo>
                <a:pt x="162050" y="1376422"/>
                <a:pt x="151687" y="1386375"/>
                <a:pt x="138901" y="1391855"/>
              </a:cubicBezTo>
              <a:cubicBezTo>
                <a:pt x="124280" y="1398121"/>
                <a:pt x="105025" y="1393492"/>
                <a:pt x="92603" y="1403429"/>
              </a:cubicBezTo>
              <a:cubicBezTo>
                <a:pt x="83076" y="1411051"/>
                <a:pt x="91621" y="1432100"/>
                <a:pt x="81028" y="1438153"/>
              </a:cubicBezTo>
              <a:cubicBezTo>
                <a:pt x="60652" y="1449797"/>
                <a:pt x="34729" y="1445870"/>
                <a:pt x="11580" y="1449728"/>
              </a:cubicBezTo>
              <a:cubicBezTo>
                <a:pt x="23155" y="1461303"/>
                <a:pt x="41128" y="1468923"/>
                <a:pt x="46304" y="1484452"/>
              </a:cubicBezTo>
              <a:cubicBezTo>
                <a:pt x="50162" y="1496027"/>
                <a:pt x="34729" y="1506975"/>
                <a:pt x="34729" y="1519176"/>
              </a:cubicBezTo>
              <a:cubicBezTo>
                <a:pt x="34729" y="1554114"/>
                <a:pt x="46304" y="1588410"/>
                <a:pt x="46304" y="1623348"/>
              </a:cubicBezTo>
              <a:cubicBezTo>
                <a:pt x="46304" y="1639256"/>
                <a:pt x="39099" y="1592346"/>
                <a:pt x="34729" y="1577050"/>
              </a:cubicBezTo>
              <a:cubicBezTo>
                <a:pt x="31377" y="1565319"/>
                <a:pt x="27013" y="1553901"/>
                <a:pt x="23155" y="1542326"/>
              </a:cubicBezTo>
              <a:cubicBezTo>
                <a:pt x="19297" y="1469020"/>
                <a:pt x="18226" y="1395513"/>
                <a:pt x="11580" y="1322407"/>
              </a:cubicBezTo>
              <a:cubicBezTo>
                <a:pt x="10475" y="1310256"/>
                <a:pt x="-272" y="1299881"/>
                <a:pt x="5" y="1287683"/>
              </a:cubicBezTo>
              <a:cubicBezTo>
                <a:pt x="3604" y="1129348"/>
                <a:pt x="12848" y="971161"/>
                <a:pt x="23155" y="813121"/>
              </a:cubicBezTo>
              <a:cubicBezTo>
                <a:pt x="30883" y="694630"/>
                <a:pt x="32377" y="804084"/>
                <a:pt x="46304" y="720523"/>
              </a:cubicBezTo>
              <a:cubicBezTo>
                <a:pt x="48207" y="709106"/>
                <a:pt x="46304" y="697374"/>
                <a:pt x="46304" y="685799"/>
              </a:cubicBezTo>
            </a:path>
          </a:pathLst>
        </a:custGeom>
        <a:solidFill xmlns:a="http://schemas.openxmlformats.org/drawingml/2006/main">
          <a:schemeClr val="accent3">
            <a:lumMod val="40000"/>
            <a:lumOff val="60000"/>
            <a:alpha val="34000"/>
          </a:schemeClr>
        </a:solidFill>
        <a:ln xmlns:a="http://schemas.openxmlformats.org/drawingml/2006/main">
          <a:solidFill>
            <a:schemeClr val="accent3">
              <a:lumMod val="20000"/>
              <a:lumOff val="80000"/>
            </a:schemeClr>
          </a:solidFill>
        </a:ln>
        <a:effectLst xmlns:a="http://schemas.openxmlformats.org/drawingml/2006/main">
          <a:outerShdw blurRad="50800" dist="50800" dir="5400000" algn="ctr" rotWithShape="0">
            <a:srgbClr val="000000">
              <a:alpha val="0"/>
            </a:srgb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solidFill>
              <a:schemeClr val="accent3">
                <a:lumMod val="40000"/>
                <a:lumOff val="6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0.83872</cdr:x>
      <cdr:y>0.18543</cdr:y>
    </cdr:from>
    <cdr:to>
      <cdr:x>0.85993</cdr:x>
      <cdr:y>0.44435</cdr:y>
    </cdr:to>
    <cdr:sp macro="" textlink="">
      <cdr:nvSpPr>
        <cdr:cNvPr id="11" name="Стрелка вправо 10"/>
        <cdr:cNvSpPr/>
      </cdr:nvSpPr>
      <cdr:spPr>
        <a:xfrm xmlns:a="http://schemas.openxmlformats.org/drawingml/2006/main" rot="7187167">
          <a:off x="7314203" y="903826"/>
          <a:ext cx="822482" cy="192925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D16F-DEA1-4A6A-AAC7-4B65552A9AA8}" type="datetimeFigureOut">
              <a:rPr lang="ru-RU" smtClean="0"/>
              <a:pPr/>
              <a:t>29.09.2011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5709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243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413F4-66CE-4BB8-B250-55B6923DB2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23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23556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1" tIns="45661" rIns="91321" bIns="45661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C886C1F-BD2D-4284-ABDB-E072F767A40B}" type="slidenum">
              <a:rPr lang="ru-RU" sz="1200">
                <a:latin typeface="Calibri" pitchFamily="34" charset="0"/>
              </a:rPr>
              <a:pPr algn="r" eaLnBrk="1" hangingPunct="1"/>
              <a:t>3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84" tIns="45792" rIns="91584" bIns="45792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EAB1E78-894B-462C-95C0-5394B3A88D5E}" type="slidenum">
              <a:rPr lang="ru-RU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584" tIns="45792" rIns="91584" bIns="45792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2788" y="744538"/>
            <a:ext cx="537686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30" tIns="45716" rIns="91430" bIns="45716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5963" y="744538"/>
            <a:ext cx="5370512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311" tIns="45657" rIns="91311" bIns="45657"/>
          <a:lstStyle/>
          <a:p>
            <a:endParaRPr lang="ru-RU" smtClean="0"/>
          </a:p>
        </p:txBody>
      </p:sp>
      <p:sp>
        <p:nvSpPr>
          <p:cNvPr id="26628" name="Номер слайда 3"/>
          <p:cNvSpPr txBox="1">
            <a:spLocks noGrp="1"/>
          </p:cNvSpPr>
          <p:nvPr/>
        </p:nvSpPr>
        <p:spPr bwMode="auto">
          <a:xfrm>
            <a:off x="3848100" y="9426575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7" rIns="91311" bIns="45657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4420D77-5ECE-41A7-80D0-111BCA2F6F25}" type="slidenum">
              <a:rPr lang="ru-RU" sz="1200">
                <a:latin typeface="Calibri" pitchFamily="34" charset="0"/>
              </a:rPr>
              <a:pPr algn="r" eaLnBrk="1" hangingPunct="1"/>
              <a:t>6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5963" y="744538"/>
            <a:ext cx="5370512" cy="37195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311" tIns="45657" rIns="91311" bIns="45657"/>
          <a:lstStyle/>
          <a:p>
            <a:endParaRPr lang="ru-RU" smtClean="0"/>
          </a:p>
        </p:txBody>
      </p:sp>
      <p:sp>
        <p:nvSpPr>
          <p:cNvPr id="27652" name="Номер слайда 3"/>
          <p:cNvSpPr txBox="1">
            <a:spLocks noGrp="1"/>
          </p:cNvSpPr>
          <p:nvPr/>
        </p:nvSpPr>
        <p:spPr bwMode="auto">
          <a:xfrm>
            <a:off x="3848100" y="9426575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7" rIns="91311" bIns="45657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24BEC868-54A9-4E8F-811C-AAC2588B1C0C}" type="slidenum">
              <a:rPr lang="ru-RU" sz="1200">
                <a:latin typeface="Calibri" pitchFamily="34" charset="0"/>
              </a:rPr>
              <a:pPr algn="r" eaLnBrk="1" hangingPunct="1"/>
              <a:t>8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dirty="0" smtClean="0"/>
          </a:p>
        </p:txBody>
      </p:sp>
      <p:sp>
        <p:nvSpPr>
          <p:cNvPr id="28676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21" tIns="45661" rIns="91321" bIns="45661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CB66FFB-C939-47B6-BF2B-02DD715E568A}" type="slidenum">
              <a:rPr lang="ru-RU" sz="1200">
                <a:latin typeface="Calibri" pitchFamily="34" charset="0"/>
              </a:rPr>
              <a:pPr algn="r" eaLnBrk="1" hangingPunct="1"/>
              <a:t>11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413F4-66CE-4BB8-B250-55B6923DB2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8253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1200" y="744538"/>
            <a:ext cx="537686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14686"/>
            <a:ext cx="8420100" cy="571504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03688"/>
            <a:ext cx="6934200" cy="54293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32EB-4FB4-4B44-9FF0-F8231B142DE1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24250" y="6292836"/>
            <a:ext cx="2857500" cy="285764"/>
          </a:xfrm>
        </p:spPr>
        <p:txBody>
          <a:bodyPr wrap="none" tIns="0" bIns="0" anchor="b" anchorCtr="0">
            <a:normAutofit/>
          </a:bodyPr>
          <a:lstStyle>
            <a:lvl1pPr algn="ctr">
              <a:buFontTx/>
              <a:buNone/>
              <a:defRPr sz="1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41912" y="5000636"/>
            <a:ext cx="5822176" cy="285750"/>
          </a:xfrm>
        </p:spPr>
        <p:txBody>
          <a:bodyPr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A5513-BB50-4D60-99AF-386F72D8E6EF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E5AE-B62E-4F45-A2B0-30DC96C5C1DD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4768" y="274641"/>
            <a:ext cx="214314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092" y="274641"/>
            <a:ext cx="7072362" cy="5851525"/>
          </a:xfrm>
        </p:spPr>
        <p:txBody>
          <a:bodyPr vert="eaVert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5073-3CDE-4F02-BB1B-5C0BD20E48AA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592" y="44624"/>
            <a:ext cx="8496821" cy="720081"/>
          </a:xfrm>
        </p:spPr>
        <p:txBody>
          <a:bodyPr>
            <a:normAutofit/>
          </a:bodyPr>
          <a:lstStyle>
            <a:lvl1pPr algn="r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94438-C702-4A90-9C2D-44210AEC1DA4}" type="datetime1">
              <a:rPr lang="ru-RU" smtClean="0"/>
              <a:pPr>
                <a:defRPr/>
              </a:pPr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5C4D6-ED37-4C87-B79A-9A8D763FA3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7325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9DEE-1AA6-416E-84A1-712380EFD8DB}" type="datetime1">
              <a:rPr lang="ru-RU" smtClean="0"/>
              <a:pPr>
                <a:defRPr/>
              </a:pPr>
              <a:t>29.09.2011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D47A-6BE9-4475-BD97-F1E0F24BE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279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" y="188914"/>
            <a:ext cx="9648825" cy="100806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AE07-351C-4220-A6C9-152ABDD4D587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3593" y="6715148"/>
            <a:ext cx="323820" cy="142876"/>
          </a:xfrm>
        </p:spPr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8588" y="1268413"/>
            <a:ext cx="6985000" cy="269875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1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28589" y="1538288"/>
            <a:ext cx="9648824" cy="5040311"/>
          </a:xfrm>
        </p:spPr>
        <p:txBody>
          <a:bodyPr/>
          <a:lstStyle>
            <a:lvl1pPr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587" y="188914"/>
            <a:ext cx="9648825" cy="100806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 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6334-E3E9-4606-9747-75E52BEFD61F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28588" y="1268413"/>
            <a:ext cx="6985000" cy="269875"/>
          </a:xfr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0" baseline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" y="188914"/>
            <a:ext cx="9648825" cy="100806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441A-72AC-4D14-B819-04BB9504A06B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FC29-26D3-45F5-BC1B-50A01809C0EB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tIns="46800"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lIns="0" rIns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F7DC-5953-4A76-BE61-78541149C4A1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6654" y="1831995"/>
            <a:ext cx="4703796" cy="4525963"/>
          </a:xfr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ru-RU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831995"/>
            <a:ext cx="4703796" cy="4525963"/>
          </a:xfr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0000"/>
              </a:lnSpc>
              <a:buClr>
                <a:srgbClr val="C00000"/>
              </a:buClr>
              <a:defRPr lang="ru-RU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D26B-43D4-4C75-99C7-0554D9808A82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53" y="260350"/>
            <a:ext cx="9610759" cy="10080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654" y="1571612"/>
            <a:ext cx="4705516" cy="6032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54" y="2174874"/>
            <a:ext cx="4705516" cy="41116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71611"/>
            <a:ext cx="4707234" cy="6032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4"/>
            <a:ext cx="4707234" cy="41116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6761-3322-46B0-A144-63F69D0011C2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57166"/>
            <a:ext cx="3259006" cy="12858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357166"/>
            <a:ext cx="5537729" cy="607223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643050"/>
            <a:ext cx="3259006" cy="47863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3793-1680-4FA5-B647-5EB55A804B82}" type="datetime1">
              <a:rPr lang="ru-RU" smtClean="0"/>
              <a:pPr/>
              <a:t>29.09.2011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588" y="188914"/>
            <a:ext cx="9648825" cy="100806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9" y="1584324"/>
            <a:ext cx="9648824" cy="49942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0604" y="6708818"/>
            <a:ext cx="711220" cy="14920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algn="ctr" defTabSz="914400" rtl="0" eaLnBrk="1" latinLnBrk="0" hangingPunct="1">
              <a:defRPr lang="ru-RU" sz="800" b="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3ED15B2-8D7E-4FB8-900E-21463BB287C3}" type="datetime1">
              <a:rPr lang="ru-RU" smtClean="0"/>
              <a:pPr/>
              <a:t>29.09.2011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24700" y="6715148"/>
            <a:ext cx="2357454" cy="14287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algn="r" defTabSz="914400" rtl="0" eaLnBrk="1" latinLnBrk="0" hangingPunct="1">
              <a:defRPr lang="ru-RU" sz="800" b="0" kern="1200" spc="-30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53593" y="6715148"/>
            <a:ext cx="323819" cy="14287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4483696-CE01-4CEE-8061-DBDB877E690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55" r:id="rId5"/>
    <p:sldLayoutId id="2147483651" r:id="rId6"/>
    <p:sldLayoutId id="2147483652" r:id="rId7"/>
    <p:sldLayoutId id="2147483653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800" indent="-226800" algn="l" defTabSz="914400" rtl="0" eaLnBrk="1" latinLnBrk="0" hangingPunct="1">
        <a:lnSpc>
          <a:spcPct val="90000"/>
        </a:lnSpc>
        <a:spcBef>
          <a:spcPts val="1300"/>
        </a:spcBef>
        <a:buClr>
          <a:srgbClr val="C00000"/>
        </a:buClr>
        <a:buSzPct val="115000"/>
        <a:buFont typeface="Wingdings 2" pitchFamily="18" charset="2"/>
        <a:buChar char="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180000" algn="l" defTabSz="914400" rtl="0" eaLnBrk="1" latinLnBrk="0" hangingPunct="1">
        <a:lnSpc>
          <a:spcPct val="90000"/>
        </a:lnSpc>
        <a:spcBef>
          <a:spcPts val="800"/>
        </a:spcBef>
        <a:buClr>
          <a:srgbClr val="C00000"/>
        </a:buClr>
        <a:buSzPct val="115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08400" indent="-1800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115000"/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79388" algn="l" defTabSz="914400" rtl="0" eaLnBrk="1" latinLnBrk="0" hangingPunct="1">
        <a:lnSpc>
          <a:spcPct val="90000"/>
        </a:lnSpc>
        <a:spcBef>
          <a:spcPts val="200"/>
        </a:spcBef>
        <a:buClr>
          <a:srgbClr val="C0000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84250" indent="-138113" algn="l" defTabSz="914400" rtl="0" eaLnBrk="1" latinLnBrk="0" hangingPunct="1">
        <a:lnSpc>
          <a:spcPct val="90000"/>
        </a:lnSpc>
        <a:spcBef>
          <a:spcPts val="100"/>
        </a:spcBef>
        <a:buClr>
          <a:srgbClr val="C00000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2.xls"/><Relationship Id="rId4" Type="http://schemas.openxmlformats.org/officeDocument/2006/relationships/oleObject" Target="../embeddings/_____Microsoft_Office_Excel_97-2003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44488" y="2636912"/>
            <a:ext cx="8818562" cy="114927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Угрозы розничного рынка электроэнергии</a:t>
            </a:r>
            <a:r>
              <a:rPr lang="ru-RU" sz="3200" dirty="0">
                <a:solidFill>
                  <a:srgbClr val="002060"/>
                </a:solidFill>
              </a:rPr>
              <a:t/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3524250" y="5949280"/>
            <a:ext cx="2857500" cy="62932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600" dirty="0">
                <a:solidFill>
                  <a:srgbClr val="002060"/>
                </a:solidFill>
              </a:rPr>
              <a:t>30 сентября 2011г.  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rgbClr val="002060"/>
                </a:solidFill>
              </a:rPr>
              <a:t>г. Сочи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28850" y="4558432"/>
            <a:ext cx="6934200" cy="909488"/>
          </a:xfrm>
        </p:spPr>
        <p:txBody>
          <a:bodyPr>
            <a:normAutofit/>
          </a:bodyPr>
          <a:lstStyle/>
          <a:p>
            <a:pPr algn="r"/>
            <a:r>
              <a:rPr lang="ru-RU" i="1" dirty="0">
                <a:solidFill>
                  <a:srgbClr val="002060"/>
                </a:solidFill>
              </a:rPr>
              <a:t>Председатель Правления НП ГП и ЭСК</a:t>
            </a:r>
          </a:p>
          <a:p>
            <a:pPr algn="r"/>
            <a:r>
              <a:rPr lang="ru-RU" i="1" dirty="0">
                <a:solidFill>
                  <a:srgbClr val="002060"/>
                </a:solidFill>
              </a:rPr>
              <a:t>Юрий Анатольевич Желябовский</a:t>
            </a:r>
          </a:p>
          <a:p>
            <a:pPr algn="r"/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4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194338" y="-242888"/>
            <a:ext cx="9439936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endParaRPr lang="ru-RU" sz="1600" b="1">
              <a:solidFill>
                <a:schemeClr val="hlink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algn="r"/>
            <a:r>
              <a:rPr lang="ru-RU" sz="2800" dirty="0"/>
              <a:t>Дебиторская задолженность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36976" y="1124744"/>
            <a:ext cx="4449566" cy="48605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64568" y="1124744"/>
            <a:ext cx="3291830" cy="119935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solidFill>
                  <a:schemeClr val="accent1"/>
                </a:solidFill>
                <a:cs typeface="Arial" charset="0"/>
              </a:rPr>
              <a:t>Водный </a:t>
            </a:r>
            <a:r>
              <a:rPr lang="ru-RU" sz="2000" dirty="0">
                <a:solidFill>
                  <a:schemeClr val="accent1"/>
                </a:solidFill>
                <a:cs typeface="Arial" charset="0"/>
              </a:rPr>
              <a:t>холдинг Дон ВК </a:t>
            </a:r>
            <a:r>
              <a:rPr lang="ru-RU" sz="2000" dirty="0" smtClean="0">
                <a:solidFill>
                  <a:schemeClr val="accent1"/>
                </a:solidFill>
                <a:cs typeface="Arial" charset="0"/>
              </a:rPr>
              <a:t>Юг </a:t>
            </a:r>
            <a:r>
              <a:rPr lang="ru-RU" sz="2000" dirty="0">
                <a:solidFill>
                  <a:schemeClr val="accent1"/>
                </a:solidFill>
                <a:cs typeface="Arial" charset="0"/>
              </a:rPr>
              <a:t>направлял такие </a:t>
            </a:r>
            <a:r>
              <a:rPr lang="ru-RU" sz="2000" dirty="0" smtClean="0">
                <a:solidFill>
                  <a:schemeClr val="accent1"/>
                </a:solidFill>
                <a:cs typeface="Arial" charset="0"/>
              </a:rPr>
              <a:t>письма, когда долг составлял </a:t>
            </a:r>
            <a:endParaRPr lang="ru-RU" sz="2000" dirty="0" smtClean="0">
              <a:solidFill>
                <a:schemeClr val="accent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accent1"/>
                </a:solidFill>
                <a:cs typeface="Arial" charset="0"/>
              </a:rPr>
              <a:t>99</a:t>
            </a:r>
            <a:r>
              <a:rPr lang="ru-RU" sz="2000" b="1" dirty="0" smtClean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accent1"/>
                </a:solidFill>
                <a:cs typeface="Arial" charset="0"/>
              </a:rPr>
              <a:t>млн. руб.</a:t>
            </a:r>
            <a:endParaRPr lang="ru-RU" sz="2000" b="1" dirty="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28724" y="2617006"/>
            <a:ext cx="3276204" cy="120032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Долг Водного холдинга </a:t>
            </a:r>
            <a:endParaRPr lang="ru-RU" sz="2400" b="1" dirty="0" smtClean="0">
              <a:solidFill>
                <a:schemeClr val="accent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860</a:t>
            </a:r>
            <a:r>
              <a:rPr lang="ru-RU" sz="2400" b="1" dirty="0" smtClean="0">
                <a:solidFill>
                  <a:schemeClr val="accent1"/>
                </a:solidFill>
              </a:rPr>
              <a:t> </a:t>
            </a:r>
            <a:r>
              <a:rPr lang="ru-RU" sz="2400" b="1" dirty="0" smtClean="0">
                <a:solidFill>
                  <a:schemeClr val="accent1"/>
                </a:solidFill>
              </a:rPr>
              <a:t>млн.руб.  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6200000">
            <a:off x="249010" y="1462026"/>
            <a:ext cx="983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1"/>
                </a:solidFill>
                <a:cs typeface="Arial" charset="0"/>
              </a:rPr>
              <a:t>2008 </a:t>
            </a:r>
            <a:r>
              <a:rPr lang="ru-RU" sz="2400" b="1" dirty="0">
                <a:solidFill>
                  <a:schemeClr val="accent1"/>
                </a:solidFill>
                <a:cs typeface="Arial" charset="0"/>
              </a:rPr>
              <a:t>г. </a:t>
            </a: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144380" y="3020028"/>
            <a:ext cx="1172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1"/>
                </a:solidFill>
                <a:cs typeface="Arial" charset="0"/>
              </a:rPr>
              <a:t>Сегодня </a:t>
            </a:r>
            <a:endParaRPr lang="ru-RU" sz="2400" b="1" dirty="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36776" y="3817335"/>
            <a:ext cx="1800200" cy="12961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Рост </a:t>
            </a:r>
            <a:r>
              <a:rPr lang="ru-RU" b="1" dirty="0" smtClean="0"/>
              <a:t> задолженности</a:t>
            </a:r>
            <a:r>
              <a:rPr lang="ru-RU" b="1" dirty="0" smtClean="0"/>
              <a:t> </a:t>
            </a:r>
            <a:r>
              <a:rPr lang="ru-RU" b="1" dirty="0" smtClean="0"/>
              <a:t>в 9</a:t>
            </a:r>
            <a:r>
              <a:rPr lang="ru-RU" b="1" dirty="0" smtClean="0"/>
              <a:t> раз !</a:t>
            </a:r>
            <a:endParaRPr lang="ru-RU" b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91118" y="6169949"/>
            <a:ext cx="8594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И так по всей стране …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0" y="3947178"/>
          <a:ext cx="2936776" cy="233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Стрелка вправо 20"/>
          <p:cNvSpPr/>
          <p:nvPr/>
        </p:nvSpPr>
        <p:spPr>
          <a:xfrm>
            <a:off x="4304928" y="1448780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4304928" y="3068960"/>
            <a:ext cx="43204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3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Grp="1" noChangeArrowheads="1"/>
          </p:cNvSpPr>
          <p:nvPr/>
        </p:nvSpPr>
        <p:spPr bwMode="auto">
          <a:xfrm>
            <a:off x="6949148" y="3457178"/>
            <a:ext cx="2571927" cy="476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EDB671-A473-4EFF-9E79-C98FE4BC76FB}" type="slidenum">
              <a:rPr lang="ru-RU" sz="1400"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400">
              <a:cs typeface="+mn-cs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28588" y="188640"/>
            <a:ext cx="9648825" cy="8531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dirty="0" smtClean="0"/>
              <a:t>Меры по борьбе –</a:t>
            </a:r>
          </a:p>
          <a:p>
            <a:pPr algn="r"/>
            <a:r>
              <a:rPr lang="ru-RU" sz="2800" dirty="0" smtClean="0"/>
              <a:t> изменения в законодательство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8463" y="1052736"/>
            <a:ext cx="9583201" cy="923330"/>
          </a:xfrm>
          <a:prstGeom prst="rect">
            <a:avLst/>
          </a:prstGeom>
          <a:solidFill>
            <a:schemeClr val="accent4">
              <a:lumMod val="25000"/>
            </a:schemeClr>
          </a:solidFill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358775" indent="-358775" algn="just"/>
            <a:r>
              <a:rPr lang="ru-RU" dirty="0"/>
              <a:t> </a:t>
            </a:r>
            <a:r>
              <a:rPr lang="ru-RU" dirty="0" smtClean="0"/>
              <a:t>     Инициировать </a:t>
            </a:r>
            <a:r>
              <a:rPr lang="ru-RU" dirty="0"/>
              <a:t>изменения в нормативно-правовую базу (в ЖК, КОАП, ФЗ-35 «Об электроэнергетике» и подзаконные акты) по вопросам улучшения платежной дисциплины на розничном рынке;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2828" y="2709292"/>
            <a:ext cx="2816696" cy="1655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Умный учет:</a:t>
            </a:r>
          </a:p>
          <a:p>
            <a:pPr marL="266700" lvl="1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Предоплата</a:t>
            </a:r>
          </a:p>
          <a:p>
            <a:pPr marL="266700" lvl="1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Управляемый кредит (население)</a:t>
            </a:r>
          </a:p>
          <a:p>
            <a:pPr marL="266700" lvl="1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Дистанционное ограничение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46664" y="2709292"/>
            <a:ext cx="3462520" cy="1655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Право на «неотключение» должно быть подкреплено бюджетными гарантиями</a:t>
            </a:r>
          </a:p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Развитие долгосрочных отношений – фиксированная цена повышает шансы на своевременное исполнение бюджета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772700" y="2709292"/>
            <a:ext cx="2964600" cy="1655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Система финансовых гарантий</a:t>
            </a:r>
          </a:p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Развитие долгосрочных отношений</a:t>
            </a:r>
          </a:p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Административная ответственность за противодействие введению ограничений</a:t>
            </a:r>
          </a:p>
          <a:p>
            <a:pPr marL="92075" lvl="0" indent="-92075">
              <a:buFont typeface="Arial" pitchFamily="34" charset="0"/>
              <a:buChar char="•"/>
            </a:pPr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Пени – 3 ставки ЦБ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2828" y="2205236"/>
            <a:ext cx="2816696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Мелкие потребители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146664" y="2205236"/>
            <a:ext cx="3462520" cy="3887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Бюджетные потребители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747064" y="2205236"/>
            <a:ext cx="2964600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Крупные потребители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28588" y="5085184"/>
            <a:ext cx="2880196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Осуществляют оказание коммунальных услуг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если не имеют долга перед ГП (ЭСК)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– иначе: прямые договоры с гражданами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146664" y="5085184"/>
            <a:ext cx="34625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Экономическая нецелесообразность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многоэтажных конструкций: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При долге – расторжение договоров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Конкуренция за качество обслуживания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Конкуренция за сбытовую надбавку – если она дифференцирована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747064" y="5085184"/>
            <a:ext cx="2989301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Система финансовых гарантий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(в том числе бюджетных)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По мере преобразований в отрасли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(приватизация, концессия)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– ответственность имуществом </a:t>
            </a:r>
          </a:p>
          <a:p>
            <a:pPr lvl="0"/>
            <a:r>
              <a:rPr lang="ru-RU" sz="1400" dirty="0">
                <a:solidFill>
                  <a:schemeClr val="accent4">
                    <a:lumMod val="25000"/>
                  </a:schemeClr>
                </a:solidFill>
              </a:rPr>
              <a:t>вплоть до банкротства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8464" y="4581128"/>
            <a:ext cx="2880320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Управляющие компании в сфере ЖКХ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52800" y="4581128"/>
            <a:ext cx="345638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ОПП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747064" y="4581128"/>
            <a:ext cx="2989301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ЖКХ </a:t>
            </a:r>
          </a:p>
          <a:p>
            <a:pPr lvl="0" algn="ctr"/>
            <a:r>
              <a:rPr lang="ru-RU" dirty="0"/>
              <a:t>(котельные, водоканалы)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1750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229" y="1413571"/>
            <a:ext cx="8982471" cy="3959645"/>
          </a:xfrm>
        </p:spPr>
        <p:txBody>
          <a:bodyPr>
            <a:noAutofit/>
          </a:bodyPr>
          <a:lstStyle/>
          <a:p>
            <a:pPr marL="990600" lvl="1" indent="-533400">
              <a:lnSpc>
                <a:spcPct val="80000"/>
              </a:lnSpc>
            </a:pPr>
            <a:r>
              <a:rPr lang="ru-RU" sz="1800" b="1" dirty="0" smtClean="0">
                <a:solidFill>
                  <a:srgbClr val="202062"/>
                </a:solidFill>
              </a:rPr>
              <a:t>Включать расходы на оплату электроэнергии в тариф предприятий ЖКХ в полном объеме;</a:t>
            </a:r>
          </a:p>
          <a:p>
            <a:pPr marL="990600" lvl="1" indent="-533400">
              <a:lnSpc>
                <a:spcPct val="80000"/>
              </a:lnSpc>
            </a:pPr>
            <a:endParaRPr lang="ru-RU" sz="1800" b="1" dirty="0" smtClean="0">
              <a:solidFill>
                <a:srgbClr val="20206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ru-RU" sz="1800" b="1" dirty="0" smtClean="0">
                <a:solidFill>
                  <a:srgbClr val="202062"/>
                </a:solidFill>
              </a:rPr>
              <a:t>Ужесточить условия конкурсов на аренду муниципального имущества: установление нормативной ответственности муниципальных властей за выбор на таком конкурсе недобросовестной организации + уполномоченные органы исполнительной власти субъекта РФ,  прокуратура  должны   принимать меры к  главам муниципальных образований, передающим в аренду социально значимые объекты ЖКХ фирмам-однодневкам.</a:t>
            </a:r>
          </a:p>
          <a:p>
            <a:pPr marL="990600" lvl="1" indent="-533400">
              <a:lnSpc>
                <a:spcPct val="80000"/>
              </a:lnSpc>
            </a:pPr>
            <a:endParaRPr lang="ru-RU" sz="1800" b="1" dirty="0" smtClean="0">
              <a:solidFill>
                <a:srgbClr val="20206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ru-RU" sz="1800" b="1" dirty="0" smtClean="0">
                <a:solidFill>
                  <a:srgbClr val="202062"/>
                </a:solidFill>
              </a:rPr>
              <a:t>Провести анализ неэффективной работы предприятий ЖКХ с привлечение специалистов гарантирующих поставщиков по выяснению причин регулярного банкротства ;</a:t>
            </a:r>
          </a:p>
          <a:p>
            <a:pPr marL="990600" lvl="1" indent="-533400">
              <a:lnSpc>
                <a:spcPct val="80000"/>
              </a:lnSpc>
            </a:pPr>
            <a:endParaRPr lang="ru-RU" sz="1800" b="1" dirty="0" smtClean="0">
              <a:solidFill>
                <a:srgbClr val="202062"/>
              </a:solidFill>
            </a:endParaRPr>
          </a:p>
          <a:p>
            <a:pPr marL="990600" lvl="1" indent="-533400">
              <a:lnSpc>
                <a:spcPct val="80000"/>
              </a:lnSpc>
            </a:pPr>
            <a:r>
              <a:rPr lang="ru-RU" sz="1800" b="1" dirty="0" smtClean="0">
                <a:solidFill>
                  <a:srgbClr val="202062"/>
                </a:solidFill>
              </a:rPr>
              <a:t>Органам Прокуратуры рекомендовать применять обеспечительные меры по отношению к неплательщикам из сферы ЖКХ только в случае действительной необходимости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v"/>
            </a:pPr>
            <a:endParaRPr lang="ru-RU" sz="1800" b="1" dirty="0" smtClean="0">
              <a:solidFill>
                <a:srgbClr val="202062"/>
              </a:solidFill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194338" y="-99392"/>
            <a:ext cx="9439936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r>
              <a:rPr lang="ru-RU" sz="2800" b="1" dirty="0">
                <a:latin typeface="+mj-lt"/>
                <a:ea typeface="+mj-ea"/>
                <a:cs typeface="+mj-cs"/>
              </a:rPr>
              <a:t/>
            </a:r>
            <a:br>
              <a:rPr lang="ru-RU" sz="2800" b="1" dirty="0">
                <a:latin typeface="+mj-lt"/>
                <a:ea typeface="+mj-ea"/>
                <a:cs typeface="+mj-cs"/>
              </a:rPr>
            </a:br>
            <a:r>
              <a:rPr lang="ru-RU" sz="2800" b="1" dirty="0" smtClean="0">
                <a:latin typeface="+mj-lt"/>
                <a:ea typeface="+mj-ea"/>
                <a:cs typeface="+mj-cs"/>
              </a:rPr>
              <a:t>Просьба </a:t>
            </a:r>
            <a:r>
              <a:rPr lang="ru-RU" sz="2800" b="1" dirty="0">
                <a:latin typeface="+mj-lt"/>
                <a:ea typeface="+mj-ea"/>
                <a:cs typeface="+mj-cs"/>
              </a:rPr>
              <a:t>к Региональным органам исполнительной </a:t>
            </a:r>
          </a:p>
          <a:p>
            <a:pPr algn="r" eaLnBrk="0" hangingPunct="0"/>
            <a:r>
              <a:rPr lang="ru-RU" sz="2800" b="1" dirty="0">
                <a:latin typeface="+mj-lt"/>
                <a:ea typeface="+mj-ea"/>
                <a:cs typeface="+mj-cs"/>
              </a:rPr>
              <a:t>власти по борьбе с неплатежами ЖКХ и УК </a:t>
            </a:r>
            <a:br>
              <a:rPr lang="ru-RU" sz="2800" b="1" dirty="0">
                <a:latin typeface="+mj-lt"/>
                <a:ea typeface="+mj-ea"/>
                <a:cs typeface="+mj-cs"/>
              </a:rPr>
            </a:br>
            <a:r>
              <a:rPr lang="ru-RU" sz="2800" b="1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5C4D6-ED37-4C87-B79A-9A8D763FA3D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28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268413"/>
            <a:ext cx="8915400" cy="475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u="sng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Под </a:t>
            </a:r>
            <a:r>
              <a:rPr lang="ru-RU" sz="3200" b="1" u="sng" dirty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угрозой </a:t>
            </a:r>
            <a:r>
              <a:rPr lang="ru-RU" sz="2800" b="1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не просто экономика сбытовых компаний</a:t>
            </a:r>
            <a:r>
              <a:rPr lang="ru-RU" sz="2800" b="1" dirty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–</a:t>
            </a:r>
          </a:p>
          <a:p>
            <a:pPr marL="0" indent="0" algn="ctr">
              <a:buNone/>
            </a:pPr>
            <a:endParaRPr lang="ru-RU" sz="2800" b="1" dirty="0" smtClean="0">
              <a:solidFill>
                <a:srgbClr val="25257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а стабильность платежей на оптовый рынок и сетевым организациям  </a:t>
            </a:r>
          </a:p>
          <a:p>
            <a:pPr marL="0" indent="0" algn="ctr">
              <a:buNone/>
            </a:pPr>
            <a:endParaRPr lang="ru-RU" sz="2800" b="1" dirty="0">
              <a:solidFill>
                <a:srgbClr val="25257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, следовательно, </a:t>
            </a:r>
            <a:endParaRPr lang="ru-RU" sz="2800" b="1" dirty="0">
              <a:solidFill>
                <a:srgbClr val="25257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b="1" u="sng" dirty="0" smtClean="0">
                <a:solidFill>
                  <a:srgbClr val="252571"/>
                </a:solidFill>
                <a:latin typeface="Arial" pitchFamily="34" charset="0"/>
                <a:cs typeface="Arial" pitchFamily="34" charset="0"/>
              </a:rPr>
              <a:t>надежность всей энергетики.</a:t>
            </a:r>
            <a:endParaRPr lang="ru-RU" sz="2800" u="sng" dirty="0" smtClean="0">
              <a:solidFill>
                <a:srgbClr val="252571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endParaRPr lang="ru-RU" sz="20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/>
            <a:endParaRPr lang="ru-RU" sz="2000" dirty="0" smtClean="0">
              <a:solidFill>
                <a:schemeClr val="accent2"/>
              </a:solidFill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194338" y="-242888"/>
            <a:ext cx="9439936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endParaRPr lang="ru-RU" sz="1600" b="1">
              <a:solidFill>
                <a:schemeClr val="hlink"/>
              </a:solidFill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350838" y="-26988"/>
            <a:ext cx="9439937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eaLnBrk="0" hangingPunct="0"/>
            <a:endParaRPr lang="ru-RU" sz="1600" b="1" dirty="0">
              <a:solidFill>
                <a:schemeClr val="hlin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5C4D6-ED37-4C87-B79A-9A8D763FA3D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5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</p:spPr>
        <p:txBody>
          <a:bodyPr anchor="ctr"/>
          <a:lstStyle/>
          <a:p>
            <a:pPr eaLnBrk="0" hangingPunct="0"/>
            <a:r>
              <a:rPr lang="ru-RU" sz="2800" dirty="0" smtClean="0">
                <a:solidFill>
                  <a:schemeClr val="tx1"/>
                </a:solidFill>
              </a:rPr>
              <a:t>Необходимые решения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503" y="1584324"/>
            <a:ext cx="8712969" cy="49942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/>
              <a:t>Принятие Порядка в редакции ФСТ России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Взвешенный подход к проблеме «последней мили»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Дифференциация сбытовой надбавки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ПЛАТЕЖНАЯ ДИСЦИПЛИНА ПОТРЕБИТЕЛЕЙ 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5C4D6-ED37-4C87-B79A-9A8D763FA3D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144581" y="2781300"/>
            <a:ext cx="549473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 b="1" i="1" dirty="0">
                <a:solidFill>
                  <a:srgbClr val="252571"/>
                </a:solidFill>
              </a:rPr>
              <a:t>Спасибо за внимание</a:t>
            </a:r>
            <a:r>
              <a:rPr lang="ru-RU" sz="2400" b="1" i="1" dirty="0">
                <a:solidFill>
                  <a:schemeClr val="accent2"/>
                </a:solidFill>
              </a:rPr>
              <a:t>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109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6496" y="1268413"/>
            <a:ext cx="9047823" cy="5446735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С 1 января 2011 года начали действовать Основные положения функционирования розничных рынков, принятые Постановлением Правительства РФ от 31 декабря 2010 года №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1242:</a:t>
            </a:r>
            <a:endParaRPr lang="ru-RU" sz="1800" i="1" dirty="0" smtClean="0">
              <a:solidFill>
                <a:srgbClr val="002060"/>
              </a:solidFill>
            </a:endParaRPr>
          </a:p>
          <a:p>
            <a:pPr lvl="2" algn="just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Утверждены основные правила ценообразования</a:t>
            </a:r>
          </a:p>
          <a:p>
            <a:pPr lvl="2" algn="just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Дано поручение профильным министерствам и ведомствам в срок до 1 апреля 2011 года внести в Правительство Порядок определения и применения гарантирующими поставщиками нерегулируемых цен на электрическую энергию (мощность) </a:t>
            </a:r>
            <a:r>
              <a:rPr lang="ru-RU" sz="1800" i="1" dirty="0" smtClean="0">
                <a:solidFill>
                  <a:srgbClr val="002060"/>
                </a:solidFill>
              </a:rPr>
              <a:t>  </a:t>
            </a:r>
          </a:p>
          <a:p>
            <a:pPr lvl="2" algn="just">
              <a:lnSpc>
                <a:spcPct val="90000"/>
              </a:lnSpc>
              <a:spcBef>
                <a:spcPct val="10000"/>
              </a:spcBef>
              <a:buFont typeface="Arial" pitchFamily="34" charset="0"/>
              <a:buChar char="•"/>
            </a:pPr>
            <a:endParaRPr lang="ru-RU" sz="1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(!)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i="1" u="sng" dirty="0" smtClean="0">
                <a:solidFill>
                  <a:srgbClr val="002060"/>
                </a:solidFill>
              </a:rPr>
              <a:t>Порядок </a:t>
            </a:r>
            <a:r>
              <a:rPr lang="ru-RU" sz="1800" i="1" dirty="0" smtClean="0">
                <a:solidFill>
                  <a:srgbClr val="002060"/>
                </a:solidFill>
              </a:rPr>
              <a:t>- </a:t>
            </a:r>
            <a:r>
              <a:rPr lang="ru-RU" sz="1800" dirty="0" smtClean="0">
                <a:solidFill>
                  <a:srgbClr val="002060"/>
                </a:solidFill>
              </a:rPr>
              <a:t>очень нужный документ для участников розничных рынков, который ждут все субъекты - </a:t>
            </a:r>
            <a:r>
              <a:rPr lang="ru-RU" sz="1800" i="1" dirty="0" smtClean="0">
                <a:solidFill>
                  <a:srgbClr val="FF0000"/>
                </a:solidFill>
              </a:rPr>
              <a:t>еще не принят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(!)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Порядок необходимо принять на уровне Постановления Правительства, включая </a:t>
            </a:r>
            <a:r>
              <a:rPr lang="ru-RU" sz="1800" i="1" u="sng" dirty="0" smtClean="0">
                <a:solidFill>
                  <a:srgbClr val="002060"/>
                </a:solidFill>
              </a:rPr>
              <a:t>раздел с  формулами для расчета АТС средневзвешенных нерегулируемых цен на электрическую энергию (мощность),</a:t>
            </a:r>
            <a:r>
              <a:rPr lang="ru-RU" sz="1800" i="1" dirty="0" smtClean="0">
                <a:solidFill>
                  <a:srgbClr val="002060"/>
                </a:solidFill>
              </a:rPr>
              <a:t> </a:t>
            </a:r>
            <a:r>
              <a:rPr lang="ru-RU" sz="1800" i="1" dirty="0" smtClean="0">
                <a:solidFill>
                  <a:srgbClr val="FF0000"/>
                </a:solidFill>
              </a:rPr>
              <a:t>чтобы исключить юридическую коллизию, когда договор между </a:t>
            </a:r>
            <a:r>
              <a:rPr lang="ru-RU" sz="1800" i="1" dirty="0" smtClean="0">
                <a:solidFill>
                  <a:srgbClr val="FF0000"/>
                </a:solidFill>
              </a:rPr>
              <a:t>двумя по сути </a:t>
            </a:r>
            <a:r>
              <a:rPr lang="ru-RU" sz="1800" i="1" dirty="0" smtClean="0">
                <a:solidFill>
                  <a:srgbClr val="FF0000"/>
                </a:solidFill>
              </a:rPr>
              <a:t>субъектами </a:t>
            </a:r>
            <a:r>
              <a:rPr lang="ru-RU" sz="1800" i="1" dirty="0" smtClean="0">
                <a:solidFill>
                  <a:srgbClr val="FF0000"/>
                </a:solidFill>
              </a:rPr>
              <a:t>(инфраструктурой рынка и </a:t>
            </a:r>
            <a:r>
              <a:rPr lang="ru-RU" sz="1800" i="1" dirty="0" smtClean="0">
                <a:solidFill>
                  <a:srgbClr val="FF0000"/>
                </a:solidFill>
              </a:rPr>
              <a:t>гарантирующим поставщиком), чем является Договор о присоединении (ДОП), определяет права третьих лиц – это невозможно по закону. При этом третьи лица здесь –  потребители всей страны.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378473" y="3356645"/>
            <a:ext cx="4915165" cy="432742"/>
          </a:xfrm>
          <a:prstGeom prst="downArrow">
            <a:avLst>
              <a:gd name="adj1" fmla="val 80721"/>
              <a:gd name="adj2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0715" y="188640"/>
            <a:ext cx="8496821" cy="86409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Порядок расчета цен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на розничных рынках электроэнергии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5C4D6-ED37-4C87-B79A-9A8D763FA3D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06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4488" y="6093296"/>
            <a:ext cx="9417496" cy="62185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В связи с постоянным изменением тарифов  и пересчетом цен оптового рынка - серьезный рост неплатежей и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дебиторской задолженности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8" y="55564"/>
            <a:ext cx="9648825" cy="853156"/>
          </a:xfrm>
        </p:spPr>
        <p:txBody>
          <a:bodyPr>
            <a:normAutofit/>
          </a:bodyPr>
          <a:lstStyle/>
          <a:p>
            <a:pPr algn="r"/>
            <a:r>
              <a:rPr lang="ru-RU" sz="2800" dirty="0"/>
              <a:t>Итоги 1 полугодия 2011 года: </a:t>
            </a:r>
            <a:br>
              <a:rPr lang="ru-RU" sz="2800" dirty="0"/>
            </a:br>
            <a:r>
              <a:rPr lang="ru-RU" sz="2800" dirty="0"/>
              <a:t>работа гарантирующих поставщиков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458" y="1628800"/>
            <a:ext cx="2496278" cy="2000548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24246E"/>
                </a:solidFill>
                <a:cs typeface="Arial" charset="0"/>
              </a:rPr>
              <a:t>Постановления </a:t>
            </a:r>
            <a:r>
              <a:rPr lang="ru-RU" b="1" dirty="0">
                <a:solidFill>
                  <a:srgbClr val="24246E"/>
                </a:solidFill>
                <a:cs typeface="Arial" charset="0"/>
              </a:rPr>
              <a:t>Правительства РФ </a:t>
            </a:r>
            <a:endParaRPr lang="ru-RU" b="1" dirty="0" smtClean="0">
              <a:solidFill>
                <a:srgbClr val="24246E"/>
              </a:solidFill>
              <a:cs typeface="Arial" charset="0"/>
            </a:endParaRPr>
          </a:p>
          <a:p>
            <a:pPr algn="ctr"/>
            <a:r>
              <a:rPr lang="ru-RU" dirty="0" smtClean="0">
                <a:solidFill>
                  <a:srgbClr val="24246E"/>
                </a:solidFill>
                <a:cs typeface="Arial" charset="0"/>
              </a:rPr>
              <a:t>   </a:t>
            </a:r>
            <a:r>
              <a:rPr lang="ru-RU" b="1" dirty="0" smtClean="0">
                <a:solidFill>
                  <a:srgbClr val="24246E"/>
                </a:solidFill>
                <a:cs typeface="Arial" charset="0"/>
              </a:rPr>
              <a:t>№ </a:t>
            </a:r>
            <a:r>
              <a:rPr lang="ru-RU" b="1" dirty="0">
                <a:solidFill>
                  <a:srgbClr val="24246E"/>
                </a:solidFill>
                <a:cs typeface="Arial" charset="0"/>
              </a:rPr>
              <a:t>1242 и №1172 </a:t>
            </a:r>
            <a:endParaRPr lang="ru-RU" b="1" dirty="0" smtClean="0">
              <a:solidFill>
                <a:srgbClr val="24246E"/>
              </a:solidFill>
              <a:cs typeface="Arial" charset="0"/>
            </a:endParaRPr>
          </a:p>
          <a:p>
            <a:pPr algn="just"/>
            <a:r>
              <a:rPr lang="ru-RU" sz="1400" dirty="0" smtClean="0">
                <a:solidFill>
                  <a:srgbClr val="24246E"/>
                </a:solidFill>
                <a:cs typeface="Arial" charset="0"/>
              </a:rPr>
              <a:t>по </a:t>
            </a:r>
            <a:r>
              <a:rPr lang="ru-RU" sz="1400" dirty="0">
                <a:solidFill>
                  <a:srgbClr val="24246E"/>
                </a:solidFill>
                <a:cs typeface="Arial" charset="0"/>
              </a:rPr>
              <a:t>пересмотру порядка формирования нерегулируемых цен и по пересмотру тарифно-балансовых решений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0458" y="1187460"/>
            <a:ext cx="2496278" cy="369332"/>
          </a:xfrm>
          <a:prstGeom prst="rect">
            <a:avLst/>
          </a:prstGeom>
          <a:solidFill>
            <a:schemeClr val="accent4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Государство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40832" y="2924944"/>
            <a:ext cx="3312368" cy="378624"/>
          </a:xfrm>
          <a:prstGeom prst="rect">
            <a:avLst/>
          </a:prstGeom>
          <a:solidFill>
            <a:schemeClr val="accent4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ГП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4488" y="3786250"/>
            <a:ext cx="9361040" cy="201901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>
              <a:spcBef>
                <a:spcPct val="10000"/>
              </a:spcBef>
              <a:spcAft>
                <a:spcPts val="600"/>
              </a:spcAft>
              <a:defRPr/>
            </a:pPr>
            <a:r>
              <a:rPr lang="ru-RU" b="1" dirty="0" smtClean="0">
                <a:solidFill>
                  <a:srgbClr val="24246E"/>
                </a:solidFill>
                <a:cs typeface="Arial" charset="0"/>
              </a:rPr>
              <a:t>1. Поддержка </a:t>
            </a:r>
            <a:r>
              <a:rPr lang="ru-RU" b="1" dirty="0">
                <a:solidFill>
                  <a:srgbClr val="24246E"/>
                </a:solidFill>
                <a:cs typeface="Arial" charset="0"/>
              </a:rPr>
              <a:t>платежной дисциплины на Оптовом рынке</a:t>
            </a:r>
          </a:p>
          <a:p>
            <a:pPr algn="just"/>
            <a:r>
              <a:rPr lang="ru-RU" b="1" dirty="0" smtClean="0">
                <a:solidFill>
                  <a:srgbClr val="24246E"/>
                </a:solidFill>
                <a:cs typeface="Arial" charset="0"/>
              </a:rPr>
              <a:t>2. Мероприятия</a:t>
            </a:r>
            <a:r>
              <a:rPr lang="ru-RU" b="1" dirty="0">
                <a:solidFill>
                  <a:srgbClr val="24246E"/>
                </a:solidFill>
                <a:cs typeface="Arial" charset="0"/>
              </a:rPr>
              <a:t>:</a:t>
            </a:r>
          </a:p>
          <a:p>
            <a:pPr marL="82550" lvl="2" indent="190500" algn="just">
              <a:spcBef>
                <a:spcPct val="1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выставляли (или </a:t>
            </a:r>
            <a:r>
              <a:rPr lang="ru-RU" sz="1400" dirty="0" err="1">
                <a:solidFill>
                  <a:srgbClr val="002060"/>
                </a:solidFill>
              </a:rPr>
              <a:t>перевыставили</a:t>
            </a:r>
            <a:r>
              <a:rPr lang="ru-RU" sz="1400" dirty="0">
                <a:solidFill>
                  <a:srgbClr val="002060"/>
                </a:solidFill>
              </a:rPr>
              <a:t>) платежные документы потребителям с новыми тарифами с мая 2011 года (по некоторым регионам с 1 января 2011г.)</a:t>
            </a:r>
          </a:p>
          <a:p>
            <a:pPr marL="177800" lvl="2" algn="just">
              <a:spcBef>
                <a:spcPct val="1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 в апреле-мае ГП выставляли (потом </a:t>
            </a:r>
            <a:r>
              <a:rPr lang="ru-RU" sz="1400" dirty="0" err="1">
                <a:solidFill>
                  <a:srgbClr val="002060"/>
                </a:solidFill>
              </a:rPr>
              <a:t>перевыставляли</a:t>
            </a:r>
            <a:r>
              <a:rPr lang="ru-RU" sz="1400" dirty="0">
                <a:solidFill>
                  <a:srgbClr val="002060"/>
                </a:solidFill>
              </a:rPr>
              <a:t> фактические) прогнозные цены из-за запаздывания фактических цен на оптовом рынке </a:t>
            </a:r>
          </a:p>
          <a:p>
            <a:pPr marL="177800" lvl="2" algn="just">
              <a:spcBef>
                <a:spcPct val="1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2060"/>
                </a:solidFill>
              </a:rPr>
              <a:t> одновременно ГП вели разъяснительную работу с потребителями для обеспечения платежей на розничном </a:t>
            </a:r>
            <a:r>
              <a:rPr lang="ru-RU" sz="1400" dirty="0" smtClean="0">
                <a:solidFill>
                  <a:srgbClr val="002060"/>
                </a:solidFill>
              </a:rPr>
              <a:t>рынке</a:t>
            </a:r>
            <a:endParaRPr lang="ru-RU" b="1" dirty="0">
              <a:solidFill>
                <a:srgbClr val="24246E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57256" y="1124744"/>
            <a:ext cx="2390527" cy="369332"/>
          </a:xfrm>
          <a:prstGeom prst="rect">
            <a:avLst/>
          </a:prstGeom>
          <a:solidFill>
            <a:schemeClr val="accent4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Потребители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7256" y="1844243"/>
            <a:ext cx="2390527" cy="646331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cs typeface="Arial" charset="0"/>
              </a:rPr>
              <a:t>Рост неплатежей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cs typeface="Arial" charset="0"/>
              </a:rPr>
              <a:t>Рост ДЗ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2252432">
            <a:off x="3051515" y="1943972"/>
            <a:ext cx="1354642" cy="246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Savina-IA\AppData\Local\Microsoft\Windows\Temporary Internet Files\Content.Outlook\KO547XQI\нпг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8944" y="2261668"/>
            <a:ext cx="1266825" cy="53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трелка вниз 15"/>
          <p:cNvSpPr/>
          <p:nvPr/>
        </p:nvSpPr>
        <p:spPr>
          <a:xfrm rot="16200000">
            <a:off x="4851206" y="-650944"/>
            <a:ext cx="221297" cy="4050157"/>
          </a:xfrm>
          <a:prstGeom prst="downArrow">
            <a:avLst/>
          </a:prstGeom>
          <a:solidFill>
            <a:schemeClr val="accent4">
              <a:alpha val="23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8537873">
            <a:off x="5692314" y="1927387"/>
            <a:ext cx="1347393" cy="287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0800000">
            <a:off x="3728864" y="3501008"/>
            <a:ext cx="2736304" cy="128340"/>
          </a:xfrm>
          <a:prstGeom prst="triangl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0D47A-6BE9-4475-BD97-F1E0F24BED3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2060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442906" y="4421038"/>
            <a:ext cx="8191367" cy="592138"/>
          </a:xfrm>
          <a:prstGeom prst="roundRect">
            <a:avLst/>
          </a:prstGeom>
          <a:solidFill>
            <a:schemeClr val="accent4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«Выход» на оптовый рынок: в условиях отсутствия дифференциации  сбытовой надбавки это – рост цены для остальных потребителей региона</a:t>
            </a:r>
          </a:p>
        </p:txBody>
      </p:sp>
      <p:sp>
        <p:nvSpPr>
          <p:cNvPr id="2" name="Скругленный прямоугольник 8"/>
          <p:cNvSpPr/>
          <p:nvPr/>
        </p:nvSpPr>
        <p:spPr>
          <a:xfrm>
            <a:off x="1442906" y="1124744"/>
            <a:ext cx="8191367" cy="576262"/>
          </a:xfrm>
          <a:prstGeom prst="roundRect">
            <a:avLst/>
          </a:prstGeom>
          <a:solidFill>
            <a:schemeClr val="accent4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 «Последняя» миля – экономические последствия ложатся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на потребителей среднего и малого бизнеса и бюджетников</a:t>
            </a:r>
          </a:p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505619" y="5190291"/>
            <a:ext cx="9128654" cy="830997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Пример: Тюменская область. Полезный отпуск гарантирующих поставщиков уменьшился практически на треть за счет выхода на оптовый рынок крупных потребителей. Сбытовая надбавка при том, что НВВ не изменяется, вырастает </a:t>
            </a:r>
            <a:r>
              <a:rPr lang="ru-RU" sz="1600" dirty="0" smtClean="0">
                <a:solidFill>
                  <a:srgbClr val="002060"/>
                </a:solidFill>
              </a:rPr>
              <a:t>на </a:t>
            </a:r>
            <a:r>
              <a:rPr lang="ru-RU" sz="1600" dirty="0">
                <a:solidFill>
                  <a:srgbClr val="002060"/>
                </a:solidFill>
              </a:rPr>
              <a:t>20% </a:t>
            </a:r>
          </a:p>
        </p:txBody>
      </p:sp>
      <p:sp>
        <p:nvSpPr>
          <p:cNvPr id="231468" name="Rectangle 44"/>
          <p:cNvSpPr>
            <a:spLocks noChangeArrowheads="1"/>
          </p:cNvSpPr>
          <p:nvPr/>
        </p:nvSpPr>
        <p:spPr bwMode="auto">
          <a:xfrm>
            <a:off x="507339" y="1844824"/>
            <a:ext cx="9126934" cy="2215991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В среднем по стране около 20% собственного НВВ территориальных сетевых организаций приходится на всех потребителей на «последней мили». 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При уходе таких потребителей с «последней мили»  эти расходы «переложатся» в тарифы на передачу в основном на средних уровнях напряжения, где для потребителей вырастут конечные цены: особенно это затрагивает малый бизнес и бюджетников для которых установлены лимиты обязательств. В итоге вырастет </a:t>
            </a:r>
            <a:r>
              <a:rPr lang="ru-RU" sz="1600" dirty="0" err="1">
                <a:solidFill>
                  <a:srgbClr val="002060"/>
                </a:solidFill>
              </a:rPr>
              <a:t>дебиторка</a:t>
            </a:r>
            <a:r>
              <a:rPr lang="ru-RU" sz="1600" dirty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</a:rPr>
              <a:t>В 2011 году сложная ситуация сложилась в таких регионах как: Красноярский край, Свердловская и Челябинская области, Забайкальский край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5619" y="1124744"/>
            <a:ext cx="624285" cy="5762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339" y="4421039"/>
            <a:ext cx="622565" cy="5762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2724" y="44624"/>
            <a:ext cx="8424812" cy="864095"/>
          </a:xfrm>
        </p:spPr>
        <p:txBody>
          <a:bodyPr>
            <a:normAutofit/>
          </a:bodyPr>
          <a:lstStyle/>
          <a:p>
            <a:pPr algn="r"/>
            <a:r>
              <a:rPr lang="ru-RU" sz="2800" dirty="0"/>
              <a:t>Отдельные вопросы рынка, ведущие к </a:t>
            </a:r>
            <a:br>
              <a:rPr lang="ru-RU" sz="2800" dirty="0"/>
            </a:br>
            <a:r>
              <a:rPr lang="ru-RU" sz="2800" dirty="0"/>
              <a:t>тяжелым последствиям на розничном рынке 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20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 noChangeArrowheads="1"/>
          </p:cNvSpPr>
          <p:nvPr/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B0AB1A66-3AA5-49FF-8960-285ECF504869}" type="slidenum">
              <a:rPr lang="ru-RU" sz="1400"/>
              <a:pPr algn="r" eaLnBrk="1" hangingPunct="1"/>
              <a:t>5</a:t>
            </a:fld>
            <a:endParaRPr lang="ru-RU" sz="1400"/>
          </a:p>
        </p:txBody>
      </p:sp>
      <p:sp>
        <p:nvSpPr>
          <p:cNvPr id="9" name="Прямоугольник 8"/>
          <p:cNvSpPr/>
          <p:nvPr/>
        </p:nvSpPr>
        <p:spPr>
          <a:xfrm>
            <a:off x="1496615" y="5805264"/>
            <a:ext cx="7981157" cy="9445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ru-RU" sz="1400" b="1" dirty="0">
                <a:solidFill>
                  <a:schemeClr val="accent1"/>
                </a:solidFill>
                <a:cs typeface="Arial" charset="0"/>
              </a:rPr>
              <a:t>Необходима дифференциация сбытовой надбавки по группам: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ru-RU" sz="1400" b="1" dirty="0">
                <a:solidFill>
                  <a:schemeClr val="accent1"/>
                </a:solidFill>
                <a:cs typeface="Arial" charset="0"/>
              </a:rPr>
              <a:t>Сетевые организации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ru-RU" sz="1400" b="1" dirty="0">
                <a:solidFill>
                  <a:schemeClr val="accent1"/>
                </a:solidFill>
                <a:cs typeface="Arial" charset="0"/>
              </a:rPr>
              <a:t>Население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ru-RU" sz="1400" b="1" dirty="0">
                <a:solidFill>
                  <a:schemeClr val="accent1"/>
                </a:solidFill>
                <a:cs typeface="Arial" charset="0"/>
              </a:rPr>
              <a:t>Прочие потребители 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272480" y="1178749"/>
            <a:ext cx="9634273" cy="95410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accent1"/>
                </a:solidFill>
              </a:rPr>
              <a:t>Дифференциация сбытовой (СН) надбавки по группам  потребителей должна соответствовать экономически обоснованным затратам на каждую группу.</a:t>
            </a:r>
          </a:p>
          <a:p>
            <a:r>
              <a:rPr lang="ru-RU" sz="1400" b="1" dirty="0">
                <a:solidFill>
                  <a:schemeClr val="accent1"/>
                </a:solidFill>
              </a:rPr>
              <a:t>На рисунке – сравнение по регионам установленной СН (средней) и рассчитанной по расходам на население и прочих потребителей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60" y="44625"/>
            <a:ext cx="8424812" cy="863426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Сбытовая надбавка ГП содержит</a:t>
            </a:r>
            <a:br>
              <a:rPr lang="ru-RU" sz="2800" dirty="0" smtClean="0"/>
            </a:br>
            <a:r>
              <a:rPr lang="ru-RU" sz="2800" dirty="0" smtClean="0"/>
              <a:t>скрытое перекрестное субсидирование</a:t>
            </a:r>
            <a:endParaRPr lang="ru-RU" sz="28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8198710"/>
              </p:ext>
            </p:extLst>
          </p:nvPr>
        </p:nvGraphicFramePr>
        <p:xfrm>
          <a:off x="72008" y="2030343"/>
          <a:ext cx="8712968" cy="4495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8677272" y="3341556"/>
            <a:ext cx="1028256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677272" y="4137454"/>
            <a:ext cx="1028256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677272" y="3952106"/>
            <a:ext cx="1028256" cy="0"/>
          </a:xfrm>
          <a:prstGeom prst="line">
            <a:avLst/>
          </a:prstGeom>
          <a:ln w="158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28180" y="5661248"/>
            <a:ext cx="64044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ru-RU" sz="7200" b="1" cap="none" spc="0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201472" y="3323084"/>
            <a:ext cx="0" cy="629022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9201472" y="3952106"/>
            <a:ext cx="0" cy="196974"/>
          </a:xfrm>
          <a:prstGeom prst="straightConnector1">
            <a:avLst/>
          </a:prstGeom>
          <a:ln w="25400">
            <a:solidFill>
              <a:srgbClr val="FF0000"/>
            </a:solidFill>
            <a:headEnd type="triangle" w="lg" len="sm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25008" y="2001614"/>
            <a:ext cx="4180579" cy="9233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Экономически обоснованная СН для разных групп потребителей существенно отличается от средней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9201472" y="2633509"/>
            <a:ext cx="360040" cy="1318597"/>
          </a:xfrm>
          <a:prstGeom prst="curved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5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815739"/>
              </p:ext>
            </p:extLst>
          </p:nvPr>
        </p:nvGraphicFramePr>
        <p:xfrm>
          <a:off x="395884" y="1249364"/>
          <a:ext cx="9095979" cy="3176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428229" y="4437064"/>
            <a:ext cx="8982471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457200"/>
            <a:r>
              <a:rPr lang="ru-RU" sz="1600" b="1" dirty="0"/>
              <a:t>Задолженность перед ГП на РРЭ на апрель составляла более 150 млрд. руб</a:t>
            </a:r>
            <a:r>
              <a:rPr lang="ru-RU" sz="1600" b="1" dirty="0" smtClean="0"/>
              <a:t>. </a:t>
            </a:r>
            <a:endParaRPr lang="ru-RU" sz="1600" dirty="0"/>
          </a:p>
          <a:p>
            <a:pPr indent="457200" algn="just" eaLnBrk="0" hangingPunct="0"/>
            <a:endParaRPr lang="ru-RU" sz="1600" dirty="0"/>
          </a:p>
          <a:p>
            <a:pPr indent="457200" algn="just" eaLnBrk="0" hangingPunct="0"/>
            <a:r>
              <a:rPr lang="ru-RU" sz="1600" dirty="0"/>
              <a:t>В условиях стабильного уровня задолженности на ОРЭМ происходит рост дебиторской задолженности на </a:t>
            </a:r>
            <a:r>
              <a:rPr lang="ru-RU" sz="1600" b="1" dirty="0"/>
              <a:t>розничном рынке перед гарантирующими поставщиками</a:t>
            </a:r>
            <a:r>
              <a:rPr lang="ru-RU" sz="1600" dirty="0"/>
              <a:t> со стороны потребителей, что приводит к потере устойчивости ГП и надежности платежей. </a:t>
            </a:r>
          </a:p>
          <a:p>
            <a:pPr indent="457200" algn="just" eaLnBrk="0" hangingPunct="0"/>
            <a:endParaRPr lang="ru-RU" sz="1600" dirty="0"/>
          </a:p>
          <a:p>
            <a:pPr indent="457200" algn="just" eaLnBrk="0" hangingPunct="0"/>
            <a:r>
              <a:rPr lang="ru-RU" b="1" i="1" dirty="0" smtClean="0">
                <a:solidFill>
                  <a:srgbClr val="FF0000"/>
                </a:solidFill>
              </a:rPr>
              <a:t>Крупнейшими должниками </a:t>
            </a:r>
            <a:r>
              <a:rPr lang="ru-RU" b="1" i="1" dirty="0">
                <a:solidFill>
                  <a:srgbClr val="FF0000"/>
                </a:solidFill>
              </a:rPr>
              <a:t>на розничном рынке становятся те потребители, в отношении которых сложно провести ограничения подачи энергии</a:t>
            </a:r>
            <a:r>
              <a:rPr lang="en-US" b="1" i="1" dirty="0">
                <a:solidFill>
                  <a:srgbClr val="FF0000"/>
                </a:solidFill>
              </a:rPr>
              <a:t>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48544" y="116633"/>
            <a:ext cx="8856984" cy="864095"/>
          </a:xfrm>
        </p:spPr>
        <p:txBody>
          <a:bodyPr>
            <a:noAutofit/>
          </a:bodyPr>
          <a:lstStyle/>
          <a:p>
            <a:pPr algn="r"/>
            <a:r>
              <a:rPr lang="ru-RU" sz="2800" dirty="0"/>
              <a:t>Дебиторская задолженность потребителей перед </a:t>
            </a:r>
            <a:r>
              <a:rPr lang="ru-RU" sz="2800" dirty="0" smtClean="0"/>
              <a:t>ГП и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дебиторская задолженность ГП перед рынком и сетями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40832" y="1229271"/>
            <a:ext cx="6336581" cy="615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Финансирование разницы между « мы должны» и  «нам должны»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!!! Осуществляет ГП за счет кредитных источников !!!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18164" y="1011826"/>
            <a:ext cx="7303412" cy="261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99" b="1" i="0" u="none" strike="noStrike" kern="1200" baseline="0">
                <a:solidFill>
                  <a:srgbClr val="2A4A75"/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accent1"/>
                </a:solidFill>
              </a:rPr>
              <a:t>Сравнение неплатежей потребителей РРЭ сбытовым компаниям и сбытовых компаний ОРЭ и РСК, млрд. руб.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38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2920" y="188914"/>
            <a:ext cx="5544492" cy="1008061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Что такое 150 млрд. руб.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7</a:t>
            </a:fld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344488" y="1412777"/>
            <a:ext cx="9417496" cy="3816424"/>
            <a:chOff x="344488" y="1412776"/>
            <a:chExt cx="9417496" cy="4248545"/>
          </a:xfrm>
        </p:grpSpPr>
        <p:sp>
          <p:nvSpPr>
            <p:cNvPr id="12" name="Овал 11"/>
            <p:cNvSpPr/>
            <p:nvPr/>
          </p:nvSpPr>
          <p:spPr>
            <a:xfrm>
              <a:off x="1352600" y="3476331"/>
              <a:ext cx="2160240" cy="1216584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accent2"/>
                  </a:solidFill>
                </a:rPr>
                <a:t>35 млрд. руб. «мертвой»</a:t>
              </a:r>
              <a:endParaRPr lang="ru-RU" b="1" dirty="0">
                <a:solidFill>
                  <a:schemeClr val="accent2"/>
                </a:solidFill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488504" y="1988840"/>
              <a:ext cx="2808312" cy="172819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/>
                <a:t>150 </a:t>
              </a:r>
            </a:p>
            <a:p>
              <a:pPr algn="ctr"/>
              <a:r>
                <a:rPr lang="ru-RU" sz="2800" b="1" dirty="0" smtClean="0"/>
                <a:t>млрд. руб.</a:t>
              </a:r>
              <a:endParaRPr lang="ru-RU" sz="28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296816" y="1412776"/>
              <a:ext cx="13098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000" dirty="0" smtClean="0"/>
                <a:t>=</a:t>
              </a:r>
              <a:endParaRPr lang="ru-RU" sz="60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606686" y="1412776"/>
              <a:ext cx="4846907" cy="10156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/>
                <a:t>9% от ОБОРОТА ВСЕЙ ЭНЕРГЕТИКИ</a:t>
              </a:r>
              <a:endParaRPr lang="ru-RU" sz="24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96816" y="3068960"/>
              <a:ext cx="13098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6000" dirty="0" smtClean="0"/>
                <a:t>=</a:t>
              </a:r>
              <a:endParaRPr lang="ru-RU" sz="600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06686" y="3068960"/>
              <a:ext cx="4846907" cy="10156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err="1" smtClean="0"/>
                <a:t>ТРЕХкратная</a:t>
              </a:r>
              <a:r>
                <a:rPr lang="ru-RU" sz="2000" b="1" dirty="0" smtClean="0"/>
                <a:t> ГОДОВАЯ сбытовая надбавка всех гарантирующих поставщиков </a:t>
              </a:r>
              <a:endParaRPr lang="ru-RU" sz="2000" b="1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4488" y="4941092"/>
              <a:ext cx="9417496" cy="7202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 smtClean="0">
                  <a:solidFill>
                    <a:schemeClr val="accent3">
                      <a:lumMod val="50000"/>
                    </a:schemeClr>
                  </a:solidFill>
                </a:rPr>
                <a:t>Кредитный долг многих гарантирующих поставщиков составляет сегодня 5*</a:t>
              </a:r>
              <a:r>
                <a:rPr lang="en-US" sz="2000" dirty="0" smtClean="0">
                  <a:solidFill>
                    <a:schemeClr val="accent3">
                      <a:lumMod val="50000"/>
                    </a:schemeClr>
                  </a:solidFill>
                </a:rPr>
                <a:t>EBITDA</a:t>
              </a:r>
              <a:r>
                <a:rPr lang="ru-RU" sz="2000" dirty="0" smtClean="0">
                  <a:solidFill>
                    <a:schemeClr val="accent3">
                      <a:lumMod val="50000"/>
                    </a:schemeClr>
                  </a:solidFill>
                </a:rPr>
                <a:t>, когда для банков 3</a:t>
              </a:r>
              <a:r>
                <a:rPr lang="en-US" sz="2000" dirty="0" smtClean="0">
                  <a:solidFill>
                    <a:schemeClr val="accent3">
                      <a:lumMod val="50000"/>
                    </a:schemeClr>
                  </a:solidFill>
                </a:rPr>
                <a:t>*EBITDA </a:t>
              </a:r>
              <a:r>
                <a:rPr lang="ru-RU" sz="2000" dirty="0" smtClean="0">
                  <a:solidFill>
                    <a:schemeClr val="accent3">
                      <a:lumMod val="50000"/>
                    </a:schemeClr>
                  </a:solidFill>
                </a:rPr>
                <a:t>– предел.</a:t>
              </a:r>
              <a:endParaRPr lang="ru-RU" sz="20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Стрелка вниз 12"/>
          <p:cNvSpPr/>
          <p:nvPr/>
        </p:nvSpPr>
        <p:spPr>
          <a:xfrm>
            <a:off x="2378473" y="5516538"/>
            <a:ext cx="4915165" cy="432742"/>
          </a:xfrm>
          <a:prstGeom prst="downArrow">
            <a:avLst>
              <a:gd name="adj1" fmla="val 80721"/>
              <a:gd name="adj2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91117" y="6169949"/>
            <a:ext cx="906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Бремя долгов становится непомерным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08778" y="130845"/>
            <a:ext cx="8268758" cy="777875"/>
          </a:xfrm>
        </p:spPr>
        <p:txBody>
          <a:bodyPr vert="horz" lIns="0" tIns="0" rIns="0" bIns="0" rtlCol="0" anchor="t">
            <a:normAutofit/>
          </a:bodyPr>
          <a:lstStyle/>
          <a:p>
            <a:pPr algn="r"/>
            <a:r>
              <a:rPr lang="ru-RU" sz="2800" dirty="0"/>
              <a:t>Структура дебиторской задолженности по группам потребителей: усредненные данные по всем ГП</a:t>
            </a:r>
          </a:p>
        </p:txBody>
      </p:sp>
      <p:sp>
        <p:nvSpPr>
          <p:cNvPr id="8196" name="TextBox 22"/>
          <p:cNvSpPr txBox="1">
            <a:spLocks noChangeArrowheads="1"/>
          </p:cNvSpPr>
          <p:nvPr/>
        </p:nvSpPr>
        <p:spPr bwMode="auto">
          <a:xfrm>
            <a:off x="665560" y="4868864"/>
            <a:ext cx="87485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Aft>
                <a:spcPts val="600"/>
              </a:spcAft>
              <a:buClr>
                <a:srgbClr val="C00000"/>
              </a:buClr>
              <a:buFont typeface="Arial" charset="0"/>
              <a:buChar char="•"/>
            </a:pPr>
            <a:r>
              <a:rPr lang="ru-RU" sz="1400" dirty="0">
                <a:solidFill>
                  <a:srgbClr val="252571"/>
                </a:solidFill>
              </a:rPr>
              <a:t>В целом за 1</a:t>
            </a:r>
            <a:r>
              <a:rPr lang="ru-RU" sz="1400" dirty="0">
                <a:solidFill>
                  <a:srgbClr val="2A2A7E"/>
                </a:solidFill>
              </a:rPr>
              <a:t> </a:t>
            </a:r>
            <a:r>
              <a:rPr lang="ru-RU" sz="1400" dirty="0">
                <a:solidFill>
                  <a:srgbClr val="252571"/>
                </a:solidFill>
              </a:rPr>
              <a:t>квартал 2011 г. объем дебиторской задолженности на розничном рынке электроэнергии вырос на</a:t>
            </a:r>
            <a:r>
              <a:rPr lang="ru-RU" sz="1400" dirty="0">
                <a:solidFill>
                  <a:srgbClr val="2A2A7E"/>
                </a:solidFill>
              </a:rPr>
              <a:t> </a:t>
            </a:r>
            <a:r>
              <a:rPr lang="ru-RU" sz="1400" b="1" dirty="0">
                <a:solidFill>
                  <a:srgbClr val="A50021"/>
                </a:solidFill>
              </a:rPr>
              <a:t>33,26%</a:t>
            </a:r>
            <a:r>
              <a:rPr lang="ru-RU" sz="1400" dirty="0">
                <a:solidFill>
                  <a:srgbClr val="A50021"/>
                </a:solidFill>
              </a:rPr>
              <a:t>.</a:t>
            </a:r>
          </a:p>
          <a:p>
            <a:pPr algn="just" eaLnBrk="1" hangingPunct="1">
              <a:spcAft>
                <a:spcPts val="600"/>
              </a:spcAft>
              <a:buClr>
                <a:srgbClr val="C00000"/>
              </a:buClr>
              <a:buFont typeface="Arial" charset="0"/>
              <a:buChar char="•"/>
            </a:pPr>
            <a:r>
              <a:rPr lang="ru-RU" sz="1400" dirty="0">
                <a:solidFill>
                  <a:srgbClr val="252571"/>
                </a:solidFill>
              </a:rPr>
              <a:t>Основной вклад в прирост дебиторской задолженности вносят</a:t>
            </a:r>
            <a:r>
              <a:rPr lang="ru-RU" sz="1400" dirty="0">
                <a:solidFill>
                  <a:srgbClr val="2A2A7E"/>
                </a:solidFill>
              </a:rPr>
              <a:t> </a:t>
            </a:r>
            <a:r>
              <a:rPr lang="ru-RU" sz="1400" b="1" dirty="0">
                <a:solidFill>
                  <a:srgbClr val="A50021"/>
                </a:solidFill>
              </a:rPr>
              <a:t>ЖКХ, и </a:t>
            </a:r>
            <a:r>
              <a:rPr lang="ru-RU" sz="1400" b="1" dirty="0" smtClean="0">
                <a:solidFill>
                  <a:srgbClr val="A50021"/>
                </a:solidFill>
              </a:rPr>
              <a:t>промышленность</a:t>
            </a:r>
            <a:r>
              <a:rPr lang="ru-RU" sz="1400" dirty="0" smtClean="0">
                <a:solidFill>
                  <a:srgbClr val="2A2A7E"/>
                </a:solidFill>
              </a:rPr>
              <a:t> </a:t>
            </a:r>
            <a:r>
              <a:rPr lang="ru-RU" dirty="0" smtClean="0"/>
              <a:t> </a:t>
            </a:r>
            <a:endParaRPr lang="ru-RU" sz="1400" dirty="0">
              <a:solidFill>
                <a:srgbClr val="2A2A7E"/>
              </a:solidFill>
            </a:endParaRPr>
          </a:p>
          <a:p>
            <a:pPr algn="just" eaLnBrk="1" hangingPunct="1">
              <a:spcAft>
                <a:spcPts val="600"/>
              </a:spcAft>
              <a:buClr>
                <a:srgbClr val="C00000"/>
              </a:buClr>
              <a:buFont typeface="Arial" charset="0"/>
              <a:buChar char="•"/>
            </a:pPr>
            <a:r>
              <a:rPr lang="ru-RU" sz="1400" dirty="0">
                <a:solidFill>
                  <a:srgbClr val="2A2A7E"/>
                </a:solidFill>
              </a:rPr>
              <a:t>Кроме того </a:t>
            </a:r>
            <a:r>
              <a:rPr lang="ru-RU" sz="1400" b="1" dirty="0">
                <a:solidFill>
                  <a:srgbClr val="A50021"/>
                </a:solidFill>
              </a:rPr>
              <a:t>ухудшается качество ДЗ</a:t>
            </a:r>
            <a:r>
              <a:rPr lang="ru-RU" sz="1400" dirty="0">
                <a:solidFill>
                  <a:srgbClr val="2A2A7E"/>
                </a:solidFill>
              </a:rPr>
              <a:t>: Дебиторская задолженность «стареет» и перетекает в </a:t>
            </a:r>
            <a:r>
              <a:rPr lang="ru-RU" sz="1400" dirty="0" err="1">
                <a:solidFill>
                  <a:srgbClr val="2A2A7E"/>
                </a:solidFill>
              </a:rPr>
              <a:t>нереструктурированную</a:t>
            </a:r>
            <a:r>
              <a:rPr lang="ru-RU" sz="1400" dirty="0">
                <a:solidFill>
                  <a:srgbClr val="2A2A7E"/>
                </a:solidFill>
              </a:rPr>
              <a:t> рабочую и «мертвую».</a:t>
            </a:r>
          </a:p>
        </p:txBody>
      </p:sp>
      <p:grpSp>
        <p:nvGrpSpPr>
          <p:cNvPr id="8197" name="Группа 1"/>
          <p:cNvGrpSpPr>
            <a:grpSpLocks/>
          </p:cNvGrpSpPr>
          <p:nvPr/>
        </p:nvGrpSpPr>
        <p:grpSpPr bwMode="auto">
          <a:xfrm>
            <a:off x="508000" y="1193800"/>
            <a:ext cx="9029700" cy="3517900"/>
            <a:chOff x="468923" y="1193316"/>
            <a:chExt cx="8335108" cy="4053026"/>
          </a:xfrm>
        </p:grpSpPr>
        <p:graphicFrame>
          <p:nvGraphicFramePr>
            <p:cNvPr id="8198" name="Диаграмма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="" val="2470205601"/>
                </p:ext>
              </p:extLst>
            </p:nvPr>
          </p:nvGraphicFramePr>
          <p:xfrm>
            <a:off x="468923" y="1196974"/>
            <a:ext cx="3342543" cy="3835378"/>
          </p:xfrm>
          <a:graphic>
            <a:graphicData uri="http://schemas.openxmlformats.org/presentationml/2006/ole">
              <p:oleObj spid="_x0000_s3124" name="Лист" r:id="rId4" imgW="3343343" imgH="3838485" progId="Excel.Sheet.8">
                <p:embed/>
              </p:oleObj>
            </a:graphicData>
          </a:graphic>
        </p:graphicFrame>
        <p:cxnSp>
          <p:nvCxnSpPr>
            <p:cNvPr id="8" name="Прямая соединительная линия 7"/>
            <p:cNvCxnSpPr/>
            <p:nvPr/>
          </p:nvCxnSpPr>
          <p:spPr>
            <a:xfrm>
              <a:off x="985838" y="2923535"/>
              <a:ext cx="24003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0" name="TextBox 8"/>
            <p:cNvSpPr txBox="1">
              <a:spLocks noChangeArrowheads="1"/>
            </p:cNvSpPr>
            <p:nvPr/>
          </p:nvSpPr>
          <p:spPr bwMode="auto">
            <a:xfrm>
              <a:off x="2522538" y="2452688"/>
              <a:ext cx="892552" cy="425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dirty="0">
                  <a:solidFill>
                    <a:srgbClr val="FFFFFF"/>
                  </a:solidFill>
                </a:rPr>
                <a:t>33,26%</a:t>
              </a:r>
            </a:p>
          </p:txBody>
        </p:sp>
        <p:graphicFrame>
          <p:nvGraphicFramePr>
            <p:cNvPr id="8201" name="Диаграмма 9"/>
            <p:cNvGraphicFramePr>
              <a:graphicFrameLocks/>
            </p:cNvGraphicFramePr>
            <p:nvPr/>
          </p:nvGraphicFramePr>
          <p:xfrm>
            <a:off x="3774831" y="1193316"/>
            <a:ext cx="5029200" cy="4053026"/>
          </p:xfrm>
          <a:graphic>
            <a:graphicData uri="http://schemas.openxmlformats.org/presentationml/2006/ole">
              <p:oleObj spid="_x0000_s3125" name="Worksheet" r:id="rId5" imgW="5041829" imgH="4066384" progId="Excel.Sheet.8">
                <p:embed/>
              </p:oleObj>
            </a:graphicData>
          </a:graphic>
        </p:graphicFrame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3390900" y="1699946"/>
              <a:ext cx="2620963" cy="610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3400425" y="2910733"/>
              <a:ext cx="2611438" cy="18143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Скругленный прямоугольник 24"/>
            <p:cNvSpPr/>
            <p:nvPr/>
          </p:nvSpPr>
          <p:spPr>
            <a:xfrm>
              <a:off x="5867400" y="3249094"/>
              <a:ext cx="2233613" cy="1475990"/>
            </a:xfrm>
            <a:prstGeom prst="roundRect">
              <a:avLst/>
            </a:prstGeom>
            <a:noFill/>
            <a:ln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" name="Shape 91"/>
            <p:cNvSpPr/>
            <p:nvPr/>
          </p:nvSpPr>
          <p:spPr>
            <a:xfrm rot="18572863" flipV="1">
              <a:off x="1046509" y="2113690"/>
              <a:ext cx="1437581" cy="774700"/>
            </a:xfrm>
            <a:prstGeom prst="swooshArrow">
              <a:avLst>
                <a:gd name="adj1" fmla="val 16310"/>
                <a:gd name="adj2" fmla="val 3137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4788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algn="r"/>
            <a:r>
              <a:rPr lang="ru-RU" sz="2800" dirty="0"/>
              <a:t>Параметры дебиторской </a:t>
            </a:r>
            <a:r>
              <a:rPr lang="ru-RU" sz="2800" dirty="0" smtClean="0"/>
              <a:t>задолженности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по отдельным субъектам РФ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992560" y="1188042"/>
            <a:ext cx="8424936" cy="4849298"/>
            <a:chOff x="992560" y="1188041"/>
            <a:chExt cx="8424936" cy="5601527"/>
          </a:xfrm>
        </p:grpSpPr>
        <p:sp>
          <p:nvSpPr>
            <p:cNvPr id="243720" name="Rectangle 8"/>
            <p:cNvSpPr>
              <a:spLocks noChangeArrowheads="1"/>
            </p:cNvSpPr>
            <p:nvPr/>
          </p:nvSpPr>
          <p:spPr bwMode="auto">
            <a:xfrm>
              <a:off x="1280716" y="1188041"/>
              <a:ext cx="3096344" cy="584775"/>
            </a:xfrm>
            <a:prstGeom prst="rect">
              <a:avLst/>
            </a:prstGeom>
            <a:noFill/>
            <a:ln>
              <a:noFill/>
            </a:ln>
            <a:effectLst>
              <a:prstShdw prst="shdw13" dist="53882" dir="135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accent1"/>
                  </a:solidFill>
                </a:rPr>
                <a:t>ОАО «Волгоградэнергосбыт»</a:t>
              </a:r>
              <a:r>
                <a:rPr lang="ru-RU" sz="1600" dirty="0">
                  <a:solidFill>
                    <a:schemeClr val="accent1"/>
                  </a:solidFill>
                </a:rPr>
                <a:t> </a:t>
              </a:r>
            </a:p>
            <a:p>
              <a:pPr algn="ctr"/>
              <a:r>
                <a:rPr lang="ru-RU" sz="1600" b="1" dirty="0" smtClean="0">
                  <a:solidFill>
                    <a:schemeClr val="accent1"/>
                  </a:solidFill>
                </a:rPr>
                <a:t>СВВ </a:t>
              </a:r>
              <a:r>
                <a:rPr lang="ru-RU" sz="1600" b="1" dirty="0">
                  <a:solidFill>
                    <a:schemeClr val="accent1"/>
                  </a:solidFill>
                </a:rPr>
                <a:t>= 1,6% от годовой </a:t>
              </a:r>
              <a:r>
                <a:rPr lang="ru-RU" sz="1600" b="1" dirty="0" smtClean="0">
                  <a:solidFill>
                    <a:schemeClr val="accent1"/>
                  </a:solidFill>
                </a:rPr>
                <a:t>выручки</a:t>
              </a:r>
              <a:endParaRPr lang="ru-RU" sz="1600" b="1" dirty="0">
                <a:solidFill>
                  <a:schemeClr val="accent1"/>
                </a:solidFill>
              </a:endParaRPr>
            </a:p>
          </p:txBody>
        </p:sp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xmlns="" val="528820815"/>
                </p:ext>
              </p:extLst>
            </p:nvPr>
          </p:nvGraphicFramePr>
          <p:xfrm>
            <a:off x="1568748" y="1760498"/>
            <a:ext cx="2448272" cy="16685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Пятиугольник 2"/>
            <p:cNvSpPr/>
            <p:nvPr/>
          </p:nvSpPr>
          <p:spPr>
            <a:xfrm>
              <a:off x="992807" y="2264554"/>
              <a:ext cx="863972" cy="576064"/>
            </a:xfrm>
            <a:prstGeom prst="homePlate">
              <a:avLst>
                <a:gd name="adj" fmla="val 26852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7,5 млрд руб.</a:t>
              </a:r>
              <a:endParaRPr lang="ru-RU" sz="1200" b="1" dirty="0"/>
            </a:p>
          </p:txBody>
        </p:sp>
        <p:graphicFrame>
          <p:nvGraphicFramePr>
            <p:cNvPr id="11" name="Диаграмма 10"/>
            <p:cNvGraphicFramePr/>
            <p:nvPr>
              <p:extLst>
                <p:ext uri="{D42A27DB-BD31-4B8C-83A1-F6EECF244321}">
                  <p14:modId xmlns:p14="http://schemas.microsoft.com/office/powerpoint/2010/main" xmlns="" val="2041138627"/>
                </p:ext>
              </p:extLst>
            </p:nvPr>
          </p:nvGraphicFramePr>
          <p:xfrm>
            <a:off x="6105128" y="1760498"/>
            <a:ext cx="2448272" cy="16685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Пятиугольник 14"/>
            <p:cNvSpPr/>
            <p:nvPr/>
          </p:nvSpPr>
          <p:spPr>
            <a:xfrm>
              <a:off x="5529188" y="2276872"/>
              <a:ext cx="863972" cy="576064"/>
            </a:xfrm>
            <a:prstGeom prst="homePlate">
              <a:avLst>
                <a:gd name="adj" fmla="val 26852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3,96 млрд руб.</a:t>
              </a:r>
              <a:endParaRPr lang="ru-RU" sz="1200" b="1" dirty="0"/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5745088" y="1188041"/>
              <a:ext cx="3096344" cy="584775"/>
            </a:xfrm>
            <a:prstGeom prst="rect">
              <a:avLst/>
            </a:prstGeom>
            <a:noFill/>
            <a:ln>
              <a:noFill/>
            </a:ln>
            <a:effectLst>
              <a:prstShdw prst="shdw13" dist="53882" dir="135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accent1"/>
                  </a:solidFill>
                </a:rPr>
                <a:t>ОАО «</a:t>
              </a:r>
              <a:r>
                <a:rPr lang="ru-RU" sz="1600" b="1" dirty="0" err="1">
                  <a:solidFill>
                    <a:schemeClr val="accent1"/>
                  </a:solidFill>
                </a:rPr>
                <a:t>Колэнергосбыт</a:t>
              </a:r>
              <a:r>
                <a:rPr lang="ru-RU" sz="1600" b="1" dirty="0">
                  <a:solidFill>
                    <a:schemeClr val="accent1"/>
                  </a:solidFill>
                </a:rPr>
                <a:t>» </a:t>
              </a:r>
            </a:p>
            <a:p>
              <a:pPr algn="ctr"/>
              <a:r>
                <a:rPr lang="ru-RU" sz="1600" b="1" dirty="0">
                  <a:solidFill>
                    <a:schemeClr val="accent1"/>
                  </a:solidFill>
                </a:rPr>
                <a:t>СВВ = 400 млн. руб.</a:t>
              </a:r>
            </a:p>
          </p:txBody>
        </p: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1280469" y="3594502"/>
              <a:ext cx="3096344" cy="338554"/>
            </a:xfrm>
            <a:prstGeom prst="rect">
              <a:avLst/>
            </a:prstGeom>
            <a:noFill/>
            <a:ln>
              <a:noFill/>
            </a:ln>
            <a:effectLst>
              <a:prstShdw prst="shdw13" dist="53882" dir="135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accent1"/>
                  </a:solidFill>
                </a:rPr>
                <a:t>ОАО «</a:t>
              </a:r>
              <a:r>
                <a:rPr lang="ru-RU" sz="1600" b="1" dirty="0" err="1">
                  <a:solidFill>
                    <a:schemeClr val="accent1"/>
                  </a:solidFill>
                </a:rPr>
                <a:t>Свердловэнергосбыт</a:t>
              </a:r>
              <a:r>
                <a:rPr lang="ru-RU" sz="1600" b="1" dirty="0">
                  <a:solidFill>
                    <a:schemeClr val="accent1"/>
                  </a:solidFill>
                </a:rPr>
                <a:t>»</a:t>
              </a:r>
            </a:p>
          </p:txBody>
        </p:sp>
        <p:graphicFrame>
          <p:nvGraphicFramePr>
            <p:cNvPr id="19" name="Диаграмма 18"/>
            <p:cNvGraphicFramePr/>
            <p:nvPr>
              <p:extLst>
                <p:ext uri="{D42A27DB-BD31-4B8C-83A1-F6EECF244321}">
                  <p14:modId xmlns:p14="http://schemas.microsoft.com/office/powerpoint/2010/main" xmlns="" val="2862894555"/>
                </p:ext>
              </p:extLst>
            </p:nvPr>
          </p:nvGraphicFramePr>
          <p:xfrm>
            <a:off x="1568501" y="3920738"/>
            <a:ext cx="2448272" cy="16685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" name="Пятиугольник 19"/>
            <p:cNvSpPr/>
            <p:nvPr/>
          </p:nvSpPr>
          <p:spPr>
            <a:xfrm>
              <a:off x="992560" y="4424794"/>
              <a:ext cx="863972" cy="576064"/>
            </a:xfrm>
            <a:prstGeom prst="homePlate">
              <a:avLst>
                <a:gd name="adj" fmla="val 26852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4,3 млрд руб.</a:t>
              </a:r>
              <a:endParaRPr lang="ru-RU" sz="1200" b="1" dirty="0"/>
            </a:p>
          </p:txBody>
        </p:sp>
        <p:graphicFrame>
          <p:nvGraphicFramePr>
            <p:cNvPr id="21" name="Диаграмма 20"/>
            <p:cNvGraphicFramePr/>
            <p:nvPr>
              <p:extLst>
                <p:ext uri="{D42A27DB-BD31-4B8C-83A1-F6EECF244321}">
                  <p14:modId xmlns:p14="http://schemas.microsoft.com/office/powerpoint/2010/main" xmlns="" val="1639545754"/>
                </p:ext>
              </p:extLst>
            </p:nvPr>
          </p:nvGraphicFramePr>
          <p:xfrm>
            <a:off x="6104881" y="3920738"/>
            <a:ext cx="2448272" cy="166850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2" name="Пятиугольник 21"/>
            <p:cNvSpPr/>
            <p:nvPr/>
          </p:nvSpPr>
          <p:spPr>
            <a:xfrm>
              <a:off x="5528941" y="4437112"/>
              <a:ext cx="863972" cy="576064"/>
            </a:xfrm>
            <a:prstGeom prst="homePlate">
              <a:avLst>
                <a:gd name="adj" fmla="val 26852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4,78 млрд руб.</a:t>
              </a:r>
              <a:endParaRPr lang="ru-RU" sz="1200" b="1" dirty="0"/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5744841" y="3594502"/>
              <a:ext cx="3096344" cy="338554"/>
            </a:xfrm>
            <a:prstGeom prst="rect">
              <a:avLst/>
            </a:prstGeom>
            <a:noFill/>
            <a:ln>
              <a:noFill/>
            </a:ln>
            <a:effectLst>
              <a:prstShdw prst="shdw13" dist="53882" dir="135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accent1"/>
                  </a:solidFill>
                </a:rPr>
                <a:t>ОАО </a:t>
              </a:r>
              <a:r>
                <a:rPr lang="ru-RU" sz="1600" b="1" dirty="0" smtClean="0">
                  <a:solidFill>
                    <a:schemeClr val="accent1"/>
                  </a:solidFill>
                </a:rPr>
                <a:t>«Тверьэнергосбыт»</a:t>
              </a:r>
              <a:endParaRPr lang="ru-RU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105375" y="5733256"/>
              <a:ext cx="3312121" cy="91229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accent1"/>
                  </a:solidFill>
                </a:rPr>
                <a:t>Уличное освещение в г. Тверь </a:t>
              </a:r>
              <a:r>
                <a:rPr lang="ru-RU" sz="1200" dirty="0" smtClean="0">
                  <a:solidFill>
                    <a:schemeClr val="accent1"/>
                  </a:solidFill>
                </a:rPr>
                <a:t>не оплачивается в </a:t>
              </a:r>
              <a:r>
                <a:rPr lang="ru-RU" sz="1200" dirty="0">
                  <a:solidFill>
                    <a:schemeClr val="accent1"/>
                  </a:solidFill>
                </a:rPr>
                <a:t>течение 1,5 лет. Прокуратура рассматривает вопрос о привлечение виновных к уголовной ответственности.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464684" y="5589239"/>
              <a:ext cx="640444" cy="120032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7200" b="1" cap="none" spc="0" dirty="0" smtClean="0">
                  <a:ln w="18000">
                    <a:solidFill>
                      <a:srgbClr val="FF0000"/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!</a:t>
              </a:r>
              <a:endParaRPr lang="ru-RU" sz="7200" b="1" cap="none" spc="0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83696-CE01-4CEE-8061-DBDB877E690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4488" y="6093296"/>
            <a:ext cx="9417496" cy="504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Неплатежи в этих ранее стабильных регионах  сегодня сопоставимы с долгами на Северном </a:t>
            </a:r>
            <a:r>
              <a:rPr lang="ru-RU" sz="2000" b="1" dirty="0" smtClean="0">
                <a:solidFill>
                  <a:srgbClr val="FF0000"/>
                </a:solidFill>
              </a:rPr>
              <a:t>Кавказе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2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RMZ_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A4A75"/>
      </a:accent1>
      <a:accent2>
        <a:srgbClr val="FF8119"/>
      </a:accent2>
      <a:accent3>
        <a:srgbClr val="648EC7"/>
      </a:accent3>
      <a:accent4>
        <a:srgbClr val="CBD9EC"/>
      </a:accent4>
      <a:accent5>
        <a:srgbClr val="FFE5D1"/>
      </a:accent5>
      <a:accent6>
        <a:srgbClr val="F2F2F2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6382</TotalTime>
  <Words>1235</Words>
  <Application>Microsoft Office PowerPoint</Application>
  <PresentationFormat>Лист A4 (210x297 мм)</PresentationFormat>
  <Paragraphs>176</Paragraphs>
  <Slides>15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Blank</vt:lpstr>
      <vt:lpstr>Лист</vt:lpstr>
      <vt:lpstr>Лист Microsoft Office Excel 97-2003</vt:lpstr>
      <vt:lpstr>Угрозы розничного рынка электроэнергии </vt:lpstr>
      <vt:lpstr>Порядок расчета цен  на розничных рынках электроэнергии</vt:lpstr>
      <vt:lpstr>Итоги 1 полугодия 2011 года:  работа гарантирующих поставщиков </vt:lpstr>
      <vt:lpstr>Отдельные вопросы рынка, ведущие к  тяжелым последствиям на розничном рынке </vt:lpstr>
      <vt:lpstr>Сбытовая надбавка ГП содержит скрытое перекрестное субсидирование</vt:lpstr>
      <vt:lpstr>Дебиторская задолженность потребителей перед ГП и  дебиторская задолженность ГП перед рынком и сетями</vt:lpstr>
      <vt:lpstr>Что такое 150 млрд. руб.</vt:lpstr>
      <vt:lpstr>Структура дебиторской задолженности по группам потребителей: усредненные данные по всем ГП</vt:lpstr>
      <vt:lpstr>Параметры дебиторской задолженности  по отдельным субъектам РФ</vt:lpstr>
      <vt:lpstr>Дебиторская задолженность</vt:lpstr>
      <vt:lpstr>Слайд 11</vt:lpstr>
      <vt:lpstr>Слайд 12</vt:lpstr>
      <vt:lpstr>Слайд 13</vt:lpstr>
      <vt:lpstr>Необходимые решения</vt:lpstr>
      <vt:lpstr>Слайд 15</vt:lpstr>
    </vt:vector>
  </TitlesOfParts>
  <Company>OAO 'ARMZ'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Балансовая комиссия</dc:title>
  <dc:creator>Baranov.m.v</dc:creator>
  <cp:lastModifiedBy>Татьяна</cp:lastModifiedBy>
  <cp:revision>277</cp:revision>
  <cp:lastPrinted>2011-09-07T09:11:34Z</cp:lastPrinted>
  <dcterms:created xsi:type="dcterms:W3CDTF">2009-07-09T14:01:29Z</dcterms:created>
  <dcterms:modified xsi:type="dcterms:W3CDTF">2011-09-30T04:04:25Z</dcterms:modified>
</cp:coreProperties>
</file>