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Default Extension="jpeg" ContentType="image/jpeg"/>
  <Override PartName="/ppt/slideMasters/slideMaster2.xml" ContentType="application/vnd.openxmlformats-officedocument.presentationml.slideMaster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73" r:id="rId4"/>
    <p:sldId id="262" r:id="rId5"/>
    <p:sldId id="263" r:id="rId6"/>
    <p:sldId id="265" r:id="rId7"/>
    <p:sldId id="266" r:id="rId8"/>
    <p:sldId id="267" r:id="rId9"/>
    <p:sldId id="268" r:id="rId10"/>
    <p:sldId id="270" r:id="rId11"/>
    <p:sldId id="257" r:id="rId12"/>
    <p:sldId id="261" r:id="rId13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434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-264" y="-112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Sms\&#1078;&#1082;&#1093;\&#1050;&#1072;&#1073;&#1080;&#1088;&#1086;&#1074;&#1072;\&#1055;&#1088;&#1077;&#1079;&#1077;&#1085;&#1090;&#1072;&#1094;&#1080;&#1080;\&#1058;&#1057;%202010(&#1076;&#1077;&#1087;&#1091;&#1090;&#1072;&#1090;&#1099;)\&#1056;&#1072;&#1089;&#1095;&#1077;&#1090;%20&#1053;&#1042;&#1042;%20&#1087;&#1086;&#1092;&#1072;&#1082;&#1090;&#1086;&#1088;&#1085;&#1086;%20&#1076;&#1083;&#1103;%20&#1076;&#1077;&#1087;&#1091;&#1090;&#1072;&#1090;&#1086;&#1074;.xlsx" TargetMode="External"/><Relationship Id="rId3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0745777559055119"/>
          <c:y val="0.094326334208224"/>
          <c:w val="0.801631211630948"/>
          <c:h val="0.698240091716532"/>
        </c:manualLayout>
      </c:layout>
      <c:bar3DChart>
        <c:barDir val="col"/>
        <c:grouping val="percentStacked"/>
        <c:ser>
          <c:idx val="0"/>
          <c:order val="0"/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(2)'!$I$6:$L$6</c:f>
            </c:numRef>
          </c:val>
        </c:ser>
        <c:ser>
          <c:idx val="1"/>
          <c:order val="1"/>
          <c:tx>
            <c:strRef>
              <c:f>'Теплоэнергия (с транзитом) (2)'!$B$7</c:f>
              <c:strCache>
                <c:ptCount val="1"/>
                <c:pt idx="0">
                  <c:v>Затраты на электрическую энергию</c:v>
                </c:pt>
              </c:strCache>
            </c:strRef>
          </c:tx>
          <c:spPr>
            <a:solidFill>
              <a:srgbClr val="FF7C8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20,4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8,0 </a:t>
                    </a:r>
                    <a:r>
                      <a:rPr lang="ru-RU" dirty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(2)'!$I$7:$L$7</c:f>
              <c:numCache>
                <c:formatCode>0.0%</c:formatCode>
                <c:ptCount val="2"/>
                <c:pt idx="0">
                  <c:v>0.203745675962769</c:v>
                </c:pt>
                <c:pt idx="1">
                  <c:v>0.203745675962769</c:v>
                </c:pt>
              </c:numCache>
            </c:numRef>
          </c:val>
        </c:ser>
        <c:ser>
          <c:idx val="2"/>
          <c:order val="2"/>
          <c:tx>
            <c:strRef>
              <c:f>'Теплоэнергия (с транзитом) (2)'!$B$8</c:f>
              <c:strCache>
                <c:ptCount val="1"/>
                <c:pt idx="0">
                  <c:v>Затраты на оплату труда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5,1 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(2)'!$I$8:$L$8</c:f>
              <c:numCache>
                <c:formatCode>0.0%</c:formatCode>
                <c:ptCount val="2"/>
                <c:pt idx="0">
                  <c:v>0.147782561707736</c:v>
                </c:pt>
                <c:pt idx="1">
                  <c:v>0.147782561707736</c:v>
                </c:pt>
              </c:numCache>
            </c:numRef>
          </c:val>
        </c:ser>
        <c:ser>
          <c:idx val="3"/>
          <c:order val="3"/>
          <c:tx>
            <c:strRef>
              <c:f>'Теплоэнергия (с транзитом) (2)'!$B$9</c:f>
              <c:strCache>
                <c:ptCount val="1"/>
                <c:pt idx="0">
                  <c:v>Отчисления на социальные нужды 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5,1 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(2)'!$I$9:$L$9</c:f>
              <c:numCache>
                <c:formatCode>0.0%</c:formatCode>
                <c:ptCount val="2"/>
                <c:pt idx="0">
                  <c:v>0.0453630612208561</c:v>
                </c:pt>
                <c:pt idx="1">
                  <c:v>0.0453630612208561</c:v>
                </c:pt>
              </c:numCache>
            </c:numRef>
          </c:val>
        </c:ser>
        <c:ser>
          <c:idx val="4"/>
          <c:order val="4"/>
          <c:tx>
            <c:strRef>
              <c:f>'Теплоэнергия (с транзитом) (2)'!$B$10</c:f>
              <c:strCache>
                <c:ptCount val="1"/>
                <c:pt idx="0">
                  <c:v>Амортизационные отчисления</c:v>
                </c:pt>
              </c:strCache>
            </c:strRef>
          </c:tx>
          <c:spPr>
            <a:solidFill>
              <a:srgbClr val="FFCC99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0,0 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(2)'!$I$10:$L$10</c:f>
              <c:numCache>
                <c:formatCode>0.0%</c:formatCode>
                <c:ptCount val="2"/>
                <c:pt idx="0">
                  <c:v>0.061179554160936</c:v>
                </c:pt>
                <c:pt idx="1">
                  <c:v>0.061179554160936</c:v>
                </c:pt>
              </c:numCache>
            </c:numRef>
          </c:val>
        </c:ser>
        <c:ser>
          <c:idx val="5"/>
          <c:order val="5"/>
          <c:tx>
            <c:strRef>
              <c:f>'Теплоэнергия (с транзитом) (2)'!$B$11</c:f>
              <c:strCache>
                <c:ptCount val="1"/>
                <c:pt idx="0">
                  <c:v>Прочие затраты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(2)'!$I$11:$L$11</c:f>
              <c:numCache>
                <c:formatCode>0.0%</c:formatCode>
                <c:ptCount val="2"/>
                <c:pt idx="0">
                  <c:v>0.495658382591626</c:v>
                </c:pt>
                <c:pt idx="1">
                  <c:v>0.495658382591626</c:v>
                </c:pt>
              </c:numCache>
            </c:numRef>
          </c:val>
        </c:ser>
        <c:ser>
          <c:idx val="6"/>
          <c:order val="6"/>
          <c:tx>
            <c:strRef>
              <c:f>'Теплоэнергия (с транзитом) (2)'!$B$12</c:f>
              <c:strCache>
                <c:ptCount val="1"/>
                <c:pt idx="0">
                  <c:v>Затраты на оплату труда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на 0,6 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(2)'!$I$12:$L$12</c:f>
            </c:numRef>
          </c:val>
        </c:ser>
        <c:ser>
          <c:idx val="7"/>
          <c:order val="7"/>
          <c:tx>
            <c:strRef>
              <c:f>'Теплоэнергия (с транзитом) (2)'!$B$13</c:f>
              <c:strCache>
                <c:ptCount val="1"/>
                <c:pt idx="0">
                  <c:v>Капвложения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на 0,3 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(2)'!$I$13:$L$13</c:f>
            </c:numRef>
          </c:val>
        </c:ser>
        <c:ser>
          <c:idx val="8"/>
          <c:order val="8"/>
          <c:tx>
            <c:strRef>
              <c:f>'Теплоэнергия (с транзитом) (2)'!$B$14</c:f>
              <c:strCache>
                <c:ptCount val="1"/>
                <c:pt idx="0">
                  <c:v>Валовая прибыль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4,6%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на</a:t>
                    </a:r>
                    <a:r>
                      <a:rPr lang="ru-RU" baseline="0" dirty="0" smtClean="0"/>
                      <a:t> 5,1 </a:t>
                    </a:r>
                    <a:r>
                      <a:rPr lang="ru-RU" baseline="0" dirty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(2)'!$I$14:$L$14</c:f>
              <c:numCache>
                <c:formatCode>0.0%</c:formatCode>
                <c:ptCount val="2"/>
                <c:pt idx="0">
                  <c:v>0.046</c:v>
                </c:pt>
                <c:pt idx="1">
                  <c:v>0.046</c:v>
                </c:pt>
              </c:numCache>
            </c:numRef>
          </c:val>
        </c:ser>
        <c:shape val="box"/>
        <c:axId val="561689384"/>
        <c:axId val="565822808"/>
        <c:axId val="0"/>
      </c:bar3DChart>
      <c:catAx>
        <c:axId val="5616893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565822808"/>
        <c:crosses val="autoZero"/>
        <c:auto val="1"/>
        <c:lblAlgn val="ctr"/>
        <c:lblOffset val="100"/>
      </c:catAx>
      <c:valAx>
        <c:axId val="56582280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561689384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0"/>
          <c:y val="0.900517533218632"/>
          <c:w val="1.0"/>
          <c:h val="0.0803021396552676"/>
        </c:manualLayout>
      </c:layout>
      <c:txPr>
        <a:bodyPr/>
        <a:lstStyle/>
        <a:p>
          <a:pPr>
            <a:defRPr lang="ru-RU" sz="1400"/>
          </a:pPr>
          <a:endParaRPr lang="en-US"/>
        </a:p>
      </c:txPr>
    </c:legend>
    <c:plotVisOnly val="1"/>
  </c:chart>
  <c:txPr>
    <a:bodyPr/>
    <a:lstStyle/>
    <a:p>
      <a:pPr>
        <a:defRPr sz="1200" b="1"/>
      </a:pPr>
      <a:endParaRPr lang="en-U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0.17187</cdr:x>
      <cdr:y>0.79167</cdr:y>
    </cdr:from>
    <cdr:to>
      <cdr:x>0.42187</cdr:x>
      <cdr:y>0.86459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1571603" y="5429264"/>
          <a:ext cx="2286016" cy="50006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Структура среднего по РФ тарифа на 2011</a:t>
          </a:r>
          <a:r>
            <a:rPr lang="ru-RU" sz="1400" b="1" baseline="0" dirty="0" smtClean="0"/>
            <a:t> год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0.00405</cdr:x>
      <cdr:y>1.45815E-7</cdr:y>
    </cdr:from>
    <cdr:to>
      <cdr:x>1</cdr:x>
      <cdr:y>0.04851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033" y="1"/>
          <a:ext cx="9106967" cy="332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1" dirty="0" smtClean="0"/>
            <a:t>Прогноз роста тарифов на услуги водоснабжения и водоотведения на 2012 год</a:t>
          </a:r>
          <a:endParaRPr lang="ru-RU" sz="1800" b="1" i="1" dirty="0"/>
        </a:p>
      </cdr:txBody>
    </cdr:sp>
  </cdr:relSizeAnchor>
  <cdr:relSizeAnchor xmlns:cdr="http://schemas.openxmlformats.org/drawingml/2006/chartDrawing">
    <cdr:from>
      <cdr:x>0.73625</cdr:x>
      <cdr:y>0.04851</cdr:y>
    </cdr:from>
    <cdr:to>
      <cdr:x>0.98037</cdr:x>
      <cdr:y>0.4265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732240" y="332656"/>
          <a:ext cx="2232248" cy="259228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800" b="1" i="1" dirty="0" smtClean="0"/>
            <a:t>112,4</a:t>
          </a:r>
          <a:r>
            <a:rPr lang="ru-RU" sz="1800" b="1" i="1" dirty="0"/>
            <a:t>% </a:t>
          </a:r>
          <a:endParaRPr lang="ru-RU" sz="1800" b="1" i="1" dirty="0" smtClean="0"/>
        </a:p>
        <a:p xmlns:a="http://schemas.openxmlformats.org/drawingml/2006/main">
          <a:pPr algn="l"/>
          <a:r>
            <a:rPr lang="ru-RU" sz="1200" b="1" i="1" dirty="0" smtClean="0"/>
            <a:t>рост тарифа учитывает: </a:t>
          </a:r>
        </a:p>
        <a:p xmlns:a="http://schemas.openxmlformats.org/drawingml/2006/main">
          <a:pPr algn="l"/>
          <a:endParaRPr lang="ru-RU" sz="1200" b="1" i="1" dirty="0" smtClean="0"/>
        </a:p>
        <a:p xmlns:a="http://schemas.openxmlformats.org/drawingml/2006/main">
          <a:pPr algn="l"/>
          <a:r>
            <a:rPr lang="ru-RU" sz="1200" b="1" i="1" dirty="0" smtClean="0"/>
            <a:t>-убытки предыдущих периодов, обусловленные более высокими темпами роста цен на </a:t>
          </a:r>
          <a:r>
            <a:rPr lang="ru-RU" sz="1200" b="1" i="1" dirty="0" err="1" smtClean="0"/>
            <a:t>эл</a:t>
          </a:r>
          <a:r>
            <a:rPr lang="ru-RU" sz="1200" b="1" i="1" dirty="0" smtClean="0"/>
            <a:t>/энергию </a:t>
          </a:r>
        </a:p>
        <a:p xmlns:a="http://schemas.openxmlformats.org/drawingml/2006/main">
          <a:pPr algn="l"/>
          <a:r>
            <a:rPr lang="ru-RU" sz="1200" b="1" i="1" dirty="0" smtClean="0"/>
            <a:t>(в размере 9,11 млрд.руб.), </a:t>
          </a:r>
        </a:p>
        <a:p xmlns:a="http://schemas.openxmlformats.org/drawingml/2006/main">
          <a:pPr algn="l"/>
          <a:endParaRPr lang="ru-RU" sz="1200" b="1" i="1" dirty="0" smtClean="0"/>
        </a:p>
        <a:p xmlns:a="http://schemas.openxmlformats.org/drawingml/2006/main">
          <a:pPr algn="l"/>
          <a:r>
            <a:rPr lang="ru-RU" sz="1200" b="1" i="1" dirty="0" smtClean="0"/>
            <a:t>-доп.увеличение заработной платы при доведении до уровня ОТС </a:t>
          </a:r>
        </a:p>
        <a:p xmlns:a="http://schemas.openxmlformats.org/drawingml/2006/main">
          <a:pPr algn="l"/>
          <a:r>
            <a:rPr lang="ru-RU" sz="1200" b="1" i="1" dirty="0" smtClean="0"/>
            <a:t>(в размере 3,3 млрд.руб.)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0.09051</cdr:x>
      <cdr:y>0.647</cdr:y>
    </cdr:from>
    <cdr:to>
      <cdr:x>0.21552</cdr:x>
      <cdr:y>0.752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827584" y="4437112"/>
          <a:ext cx="1143091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300" b="1" dirty="0" smtClean="0"/>
            <a:t>Покупная </a:t>
          </a:r>
          <a:r>
            <a:rPr lang="ru-RU" sz="1300" b="1" dirty="0" err="1" smtClean="0"/>
            <a:t>электро</a:t>
          </a:r>
          <a:r>
            <a:rPr lang="ru-RU" sz="1300" b="1" dirty="0" smtClean="0"/>
            <a:t>- энергия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0.07476</cdr:x>
      <cdr:y>0.248</cdr:y>
    </cdr:from>
    <cdr:to>
      <cdr:x>0.2147</cdr:x>
      <cdr:y>0.4685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83568" y="1700808"/>
          <a:ext cx="1279611" cy="151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300" b="1" dirty="0"/>
            <a:t>Прочие</a:t>
          </a:r>
          <a:r>
            <a:rPr lang="ru-RU" sz="1300" b="1" baseline="0" dirty="0"/>
            <a:t> </a:t>
          </a:r>
          <a:r>
            <a:rPr lang="ru-RU" sz="1300" b="1" baseline="0" dirty="0" smtClean="0"/>
            <a:t>расходы ОКК, в т.ч. на выполнение ремонтных работ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0.09051</cdr:x>
      <cdr:y>0.563</cdr:y>
    </cdr:from>
    <cdr:to>
      <cdr:x>0.20863</cdr:x>
      <cdr:y>0.6365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827585" y="3861048"/>
          <a:ext cx="108012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300" b="1" dirty="0" smtClean="0"/>
            <a:t>Заработная плата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0.07476</cdr:x>
      <cdr:y>0.521</cdr:y>
    </cdr:from>
    <cdr:to>
      <cdr:x>0.22065</cdr:x>
      <cdr:y>0.56403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83568" y="3573016"/>
          <a:ext cx="1334018" cy="295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Соц.отчисления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0.08593</cdr:x>
      <cdr:y>0.47746</cdr:y>
    </cdr:from>
    <cdr:to>
      <cdr:x>0.22438</cdr:x>
      <cdr:y>0.52083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785744" y="3274421"/>
          <a:ext cx="1265976" cy="297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300" b="1" dirty="0" smtClean="0"/>
            <a:t>Амортизация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0.09051</cdr:x>
      <cdr:y>0.164</cdr:y>
    </cdr:from>
    <cdr:to>
      <cdr:x>0.21407</cdr:x>
      <cdr:y>0.20909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827584" y="1124744"/>
          <a:ext cx="1129833" cy="30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300" b="1" dirty="0" smtClean="0"/>
            <a:t>Прибыль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0.42125</cdr:x>
      <cdr:y>0.1745</cdr:y>
    </cdr:from>
    <cdr:to>
      <cdr:x>0.54822</cdr:x>
      <cdr:y>0.3635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3851920" y="1196752"/>
          <a:ext cx="1161014" cy="129616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  <a:prstDash val="sysDot"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 prstMaterial="plastic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i="1" dirty="0" smtClean="0"/>
            <a:t>106,0% </a:t>
          </a:r>
          <a:r>
            <a:rPr lang="ru-RU" sz="1600" b="1" i="1" dirty="0"/>
            <a:t>-  </a:t>
          </a:r>
          <a:r>
            <a:rPr lang="ru-RU" sz="1200" b="1" i="1" dirty="0" smtClean="0"/>
            <a:t>рост тарифа с учетом индексов-дефляторов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0.437</cdr:x>
      <cdr:y>0.1745</cdr:y>
    </cdr:from>
    <cdr:to>
      <cdr:x>0.73176</cdr:x>
      <cdr:y>0.17477</cdr:y>
    </cdr:to>
    <cdr:sp macro="" textlink="">
      <cdr:nvSpPr>
        <cdr:cNvPr id="28" name="Прямая со стрелкой 27"/>
        <cdr:cNvSpPr/>
      </cdr:nvSpPr>
      <cdr:spPr>
        <a:xfrm xmlns:a="http://schemas.openxmlformats.org/drawingml/2006/main">
          <a:off x="3995936" y="1196752"/>
          <a:ext cx="2695286" cy="185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9050" cap="rnd" cmpd="sng" algn="ctr">
          <a:solidFill>
            <a:sysClr val="windowText" lastClr="000000"/>
          </a:solidFill>
          <a:prstDash val="solid"/>
          <a:headEnd type="oval" w="lg" len="lg"/>
          <a:tailEnd type="stealth" w="lg" len="lg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endParaRPr lang="ru-RU" sz="1100">
            <a:ln w="38100">
              <a:solidFill>
                <a:sysClr val="windowText" lastClr="000000"/>
              </a:solidFill>
            </a:ln>
            <a:solidFill>
              <a:sysClr val="windowText" lastClr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0.53906</cdr:x>
      <cdr:y>0.79167</cdr:y>
    </cdr:from>
    <cdr:to>
      <cdr:x>0.95674</cdr:x>
      <cdr:y>0.90949</cdr:y>
    </cdr:to>
    <cdr:sp macro="" textlink="">
      <cdr:nvSpPr>
        <cdr:cNvPr id="18" name="TextBox 2"/>
        <cdr:cNvSpPr txBox="1"/>
      </cdr:nvSpPr>
      <cdr:spPr>
        <a:xfrm xmlns:a="http://schemas.openxmlformats.org/drawingml/2006/main">
          <a:off x="4929164" y="5429273"/>
          <a:ext cx="3819299" cy="80803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Рост тарифа по каждой статье затрат, предусмотренный Прогнозом социально-экономического развития с 1 июля 2012</a:t>
          </a:r>
          <a:r>
            <a:rPr lang="ru-RU" sz="1400" b="1" baseline="0" dirty="0" smtClean="0"/>
            <a:t> </a:t>
          </a:r>
          <a:r>
            <a:rPr lang="ru-RU" sz="1400" b="1" baseline="0" dirty="0"/>
            <a:t>г. 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5EFD0-D701-416F-9411-6CA6C6D25594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E4149-0C75-4F1F-A318-03EB9CD8A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411108-073E-4DB8-9D43-B9B15B9B7A0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A11B1-BA6B-4BC3-B506-B74D947DED46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108FB-E296-49FA-9D72-FFF56F16D892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6C735C-BB87-4924-9CD9-7F578827A98F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6D282-0D82-43EE-9B0C-9401632166DC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04382B-B059-45FA-9FA5-497BDE4B8DC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E0BB1-5444-4448-9DAB-86BA2A6944F6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5E2CB-5FF1-4F75-925A-35E3CF2A42AF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246DB-E56C-4238-B893-900251BF44EC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7EEB75-E602-4043-A51B-B8169A410496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03CD0-CD02-499C-8D4A-199711EC4ECD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AE277-1C8F-4327-B8A0-11D6C0413900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C6A9C4-5D75-4B03-A690-7CD29906CE60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1E9373-E281-44E9-BAAA-9A0359651033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6474D-369A-425B-B4B0-3839196F0689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E646BF-2422-4778-AF8C-D81D81CC6E2F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7C34616C-5ED5-438F-B569-6E0EA7E6547D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6DF88914-B9F3-45B6-9531-D40AFE2A6849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D76D8-1F4E-4202-A096-889E9357A2B3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2A89A5-AE49-4065-9ACF-100C5BCA5C6D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D63AB-AC7E-4EB8-BF8A-67E11C87E7D6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75FE20-973E-4340-A747-C597000CE484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9EB8F-E66B-4580-A247-EF5E4BD3CCA7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A991-2851-4138-838A-6D7026AA0529}" type="datetimeFigureOut">
              <a:rPr lang="ru-RU" smtClean="0"/>
              <a:pPr/>
              <a:t>10/1/11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4E769-7A68-41C4-8C1E-E1BC4E33E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D61EB8-9F1E-45FB-8A92-19B1D7C9DF96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10/1/11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5BE127-4C6F-49CB-9716-E5D5E59E25DC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C0A2C-4BC4-418E-B0F3-5BD54390B0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10/1/11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6D122-D4C3-4934-8A56-0CB825A541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«Предварительные итоги регулирования в сфере жилищно-коммунального комплекса за 2011 год и задачи на 2012 год»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79530" y="616530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Сочи 2011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357563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Заместитель начальника Управления регулирования в сфере жилищно-коммунального комплекса  </a:t>
            </a:r>
          </a:p>
          <a:p>
            <a:endParaRPr lang="ru-RU" dirty="0" smtClean="0"/>
          </a:p>
          <a:p>
            <a:r>
              <a:rPr lang="ru-RU" dirty="0" smtClean="0"/>
              <a:t>А. Т. Медведь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4035" y="133648"/>
            <a:ext cx="245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Калькулятор ЖКХ</a:t>
            </a: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Documents and Settings\atamantsev\Рабочий стол\ыы.jpg"/>
          <p:cNvPicPr>
            <a:picLocks noChangeAspect="1" noChangeArrowheads="1"/>
          </p:cNvPicPr>
          <p:nvPr/>
        </p:nvPicPr>
        <p:blipFill>
          <a:blip r:embed="rId2" cstate="print">
            <a:lum bright="-41000" contrast="57000"/>
          </a:blip>
          <a:stretch>
            <a:fillRect/>
          </a:stretch>
        </p:blipFill>
        <p:spPr bwMode="auto">
          <a:xfrm>
            <a:off x="3761533" y="591293"/>
            <a:ext cx="5318967" cy="57262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9512" y="1772816"/>
            <a:ext cx="33123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prstClr val="black"/>
                </a:solidFill>
              </a:rPr>
              <a:t>Калькулятор коммунальных </a:t>
            </a:r>
            <a:r>
              <a:rPr lang="ru-RU" sz="1400" dirty="0" smtClean="0">
                <a:solidFill>
                  <a:prstClr val="black"/>
                </a:solidFill>
              </a:rPr>
              <a:t>платежей позволяет </a:t>
            </a:r>
            <a:r>
              <a:rPr lang="ru-RU" sz="1400" dirty="0">
                <a:solidFill>
                  <a:prstClr val="black"/>
                </a:solidFill>
              </a:rPr>
              <a:t>рассчитать стоимость </a:t>
            </a:r>
            <a:r>
              <a:rPr lang="ru-RU" sz="1400" dirty="0" smtClean="0">
                <a:solidFill>
                  <a:prstClr val="black"/>
                </a:solidFill>
              </a:rPr>
              <a:t>платы за </a:t>
            </a:r>
            <a:r>
              <a:rPr lang="ru-RU" sz="1400" dirty="0">
                <a:solidFill>
                  <a:prstClr val="black"/>
                </a:solidFill>
              </a:rPr>
              <a:t>коммунальные услуги с </a:t>
            </a:r>
            <a:r>
              <a:rPr lang="ru-RU" sz="1400" dirty="0" smtClean="0">
                <a:solidFill>
                  <a:prstClr val="black"/>
                </a:solidFill>
              </a:rPr>
              <a:t>учетом условий </a:t>
            </a:r>
            <a:r>
              <a:rPr lang="ru-RU" sz="1400" dirty="0">
                <a:solidFill>
                  <a:prstClr val="black"/>
                </a:solidFill>
              </a:rPr>
              <a:t>проживания, поставщиков, </a:t>
            </a:r>
            <a:r>
              <a:rPr lang="ru-RU" sz="1400" dirty="0" smtClean="0">
                <a:solidFill>
                  <a:prstClr val="black"/>
                </a:solidFill>
              </a:rPr>
              <a:t>оказывающих коммунальные </a:t>
            </a:r>
            <a:r>
              <a:rPr lang="ru-RU" sz="1400" dirty="0">
                <a:solidFill>
                  <a:prstClr val="black"/>
                </a:solidFill>
              </a:rPr>
              <a:t>услуги, </a:t>
            </a:r>
            <a:r>
              <a:rPr lang="ru-RU" sz="1400" dirty="0" smtClean="0">
                <a:solidFill>
                  <a:prstClr val="black"/>
                </a:solidFill>
              </a:rPr>
              <a:t>установленных </a:t>
            </a:r>
            <a:r>
              <a:rPr lang="ru-RU" sz="1400" dirty="0">
                <a:solidFill>
                  <a:prstClr val="black"/>
                </a:solidFill>
              </a:rPr>
              <a:t>тарифов и нормативов </a:t>
            </a:r>
            <a:r>
              <a:rPr lang="ru-RU" sz="1400" dirty="0" smtClean="0">
                <a:solidFill>
                  <a:prstClr val="black"/>
                </a:solidFill>
              </a:rPr>
              <a:t>потребления</a:t>
            </a:r>
            <a:r>
              <a:rPr lang="ru-RU" sz="14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3412739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</a:rPr>
              <a:t>Расчет производится автоматически на основании тарифов, установленных для соответствующих РСО, показаний индивидуальных приборов учета или установленных нормативах потребления коммунальных  услуг.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764704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</a:rPr>
              <a:t>В целях предоставления гражданам информации о расчете платы за коммунальные услуги, ФСТ России разработан «Калькулятор ЖКХ».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501317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Ориентировочный срок запуска в эксплуатацию – ноябрь 2011 года.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684213" y="5670550"/>
            <a:ext cx="7562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 dirty="0">
                <a:latin typeface="Calibri" pitchFamily="34" charset="0"/>
              </a:rPr>
              <a:t>Согласно распоряжению Правительства Российской Федерации от 05.09.2011 № 1553-р ФСТ России поручено в срок до 1 ноября утвердить предельные индексы максимального изменения тарифов в сфере водоснабжения и водоотведения на 2012 год.</a:t>
            </a: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747713" y="146050"/>
            <a:ext cx="8298666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Calibri" pitchFamily="34" charset="0"/>
              </a:rPr>
              <a:t>Параметры, применяемые при расчете предельных </a:t>
            </a:r>
            <a:r>
              <a:rPr lang="ru-RU" sz="2400" dirty="0">
                <a:latin typeface="Calibri" pitchFamily="34" charset="0"/>
              </a:rPr>
              <a:t>индексов</a:t>
            </a:r>
            <a:r>
              <a:rPr lang="ru-RU" sz="2400" dirty="0" smtClean="0">
                <a:latin typeface="Calibri" pitchFamily="34" charset="0"/>
              </a:rPr>
              <a:t> </a:t>
            </a:r>
          </a:p>
          <a:p>
            <a:pPr algn="ctr"/>
            <a:r>
              <a:rPr lang="ru-RU" sz="2400" dirty="0" smtClean="0">
                <a:latin typeface="Calibri" pitchFamily="34" charset="0"/>
              </a:rPr>
              <a:t>изменения </a:t>
            </a:r>
            <a:r>
              <a:rPr lang="ru-RU" sz="2400" dirty="0">
                <a:latin typeface="Calibri" pitchFamily="34" charset="0"/>
              </a:rPr>
              <a:t>тарифов</a:t>
            </a:r>
            <a:r>
              <a:rPr lang="ru-RU" sz="2400" dirty="0" smtClean="0">
                <a:latin typeface="Calibri" pitchFamily="34" charset="0"/>
              </a:rPr>
              <a:t> на </a:t>
            </a:r>
            <a:r>
              <a:rPr lang="ru-RU" sz="2400" dirty="0">
                <a:latin typeface="Calibri" pitchFamily="34" charset="0"/>
              </a:rPr>
              <a:t>2012 год</a:t>
            </a:r>
          </a:p>
          <a:p>
            <a:pPr algn="ctr"/>
            <a:endParaRPr lang="ru-RU" sz="2400" dirty="0">
              <a:latin typeface="Calibri" pitchFamily="34" charset="0"/>
            </a:endParaRPr>
          </a:p>
        </p:txBody>
      </p:sp>
      <p:graphicFrame>
        <p:nvGraphicFramePr>
          <p:cNvPr id="17507" name="Group 99"/>
          <p:cNvGraphicFramePr>
            <a:graphicFrameLocks noGrp="1"/>
          </p:cNvGraphicFramePr>
          <p:nvPr/>
        </p:nvGraphicFramePr>
        <p:xfrm>
          <a:off x="755650" y="1268413"/>
          <a:ext cx="8007350" cy="4369753"/>
        </p:xfrm>
        <a:graphic>
          <a:graphicData uri="http://schemas.openxmlformats.org/drawingml/2006/table">
            <a:tbl>
              <a:tblPr/>
              <a:tblGrid>
                <a:gridCol w="4554040"/>
                <a:gridCol w="3453310"/>
              </a:tblGrid>
              <a:tr h="3984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Параметры прогноза на 2012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Природный газ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115,0%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Электрическая энергия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108,0%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Уголь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105,1%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Мазут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100,9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Индекс потребительских цен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105,1%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Индекс цен производителей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103,0 %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672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 учетом вышеуказанных сценарных условий,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рост тарифов на тепловую энергию по каждому субъекту Российской Федерации не превысит с 1 июля 2012 года 106,0%, дополнительный прирост с 1 сентября 2012 года составит 6%, при этом среднегодовой рост составит 104,8%.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рост тарифов в сфере водоснабжения и водоотведения и очистки сточных вод должен сложиться с 1 июля 2012 года на уровне 106,0 %, дополнительный прирост с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1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сентября 2012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года не более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6%.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6350" y="-635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Исполнение плана первоочередных мероприятий по реализации положений Федерального закона </a:t>
            </a:r>
            <a:br>
              <a:rPr lang="ru-RU" sz="2400" dirty="0" smtClean="0"/>
            </a:br>
            <a:r>
              <a:rPr lang="ru-RU" sz="2400" dirty="0" smtClean="0"/>
              <a:t>«О теплоснабжении»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556992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В настоящее время утверждены: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348880"/>
            <a:ext cx="7560840" cy="9361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Правила согласования цен (тарифов) в сфере теплоснабжения, устанавливаемых органами исполнительной власти субъектов Российской Федерации в области государственного регулирования цен (тарифов), если </a:t>
            </a:r>
            <a:r>
              <a:rPr lang="ru-RU" sz="1400" dirty="0" err="1" smtClean="0">
                <a:solidFill>
                  <a:schemeClr val="tx1"/>
                </a:solidFill>
              </a:rPr>
              <a:t>теплопотребляющая</a:t>
            </a:r>
            <a:r>
              <a:rPr lang="ru-RU" sz="1400" dirty="0" smtClean="0">
                <a:solidFill>
                  <a:schemeClr val="tx1"/>
                </a:solidFill>
              </a:rPr>
              <a:t> установка и источник тепловой энергии расположены в разных субъектах Российской Федерации (ППРФ от 19.08.11 № 706)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429000"/>
            <a:ext cx="7560840" cy="1080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Порядок рассмотрения разногласий, возникающих между органами регулирования цен (тарифов) в сфере теплоснабжения и организациями, осуществляющими регулируемые виды деятельности в сфере теплоснабжения, в связи с выбором метода регулирования цен (тарифов)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Правила рассмотрения разногласий в связи с выбором метода регулирования цен (тарифов)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653136"/>
            <a:ext cx="7560840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Типовое положение об органе исполнительной власти субъекта Российской Федерации в области государственного регулирования тарифов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Исполнение плана первоочередных мероприятий по реализации положений Федерального закона </a:t>
            </a:r>
            <a:br>
              <a:rPr lang="ru-RU" sz="2400" dirty="0" smtClean="0"/>
            </a:br>
            <a:r>
              <a:rPr lang="ru-RU" sz="2400" dirty="0" smtClean="0"/>
              <a:t>«О теплоснабжении»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6832"/>
            <a:ext cx="8229600" cy="514116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Высокая степень готовности документов: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996952"/>
            <a:ext cx="7560840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Основы ценообразования в сфере теплоснабжения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(Внесены в Правительство Российской Федерации) Минэкономразвития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697782"/>
            <a:ext cx="7560840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Правила организации теплоснабжения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(на этапе согласования) Минрегион России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137942"/>
            <a:ext cx="7560840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Порядок согласования и утверждения инвестиционных программ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(на этапе согласования) Минрегион России</a:t>
            </a:r>
          </a:p>
          <a:p>
            <a:pPr algn="ctr"/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398612"/>
            <a:ext cx="7560840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Правила подключения к системам теплоснабжения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(на этапе согласования) Минрегион России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805264"/>
            <a:ext cx="7560840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Стандарты раскрытия информации теплоснабжающими организациями,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теплосетевыми организациями и органами регулирования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(на этапе согласования) ФСТ России</a:t>
            </a:r>
          </a:p>
          <a:p>
            <a:pPr algn="ctr"/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276872"/>
            <a:ext cx="7560840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Требования к схемам теплоснабжения, порядку их разработки и утверждения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(Внесены в Правительство Российской Федерации и направлены на доработку) Минрегион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2532" y="877416"/>
            <a:ext cx="669674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Организации в сфере теплоснабжения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03648" y="1597496"/>
            <a:ext cx="5328592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 ценах (тарифах) в сфере теплоснабжения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401768" y="1920593"/>
            <a:ext cx="5330472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Основные показатели финансово-хозяйственной деятельности, включая структуру основных производственных затрат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401768" y="2540957"/>
            <a:ext cx="5330472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Основные потребительские характеристики регулируемых товаров и услуг и их соответствие государственным и иным утвержденным стандартам качества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401768" y="3361692"/>
            <a:ext cx="5330472" cy="3960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Инвестиционные программы и отчеты об их реализации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01768" y="3785444"/>
            <a:ext cx="5330472" cy="76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Информации о наличии (отсутствии) технической возможности доступа к регулируемым товарам и услугам, а также о регистрации и ходе реализации заявок на подключение к системе теплоснабжения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401768" y="4618073"/>
            <a:ext cx="5330472" cy="3960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Условия, на которых осуществляется поставка регулируемых товаров и услуг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401768" y="5077828"/>
            <a:ext cx="5330472" cy="3960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Порядок выполнения технологических, технических и других мероприятий, связанных с подключением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401768" y="5537584"/>
            <a:ext cx="5330472" cy="5502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Информация о заявлении регулируемой организации на установление цен (тарифов) в сфере теплоснабжения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632" y="188640"/>
            <a:ext cx="7695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Стандарты раскрытия информации организациями в сфере теплоснабжения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811604" y="1579024"/>
            <a:ext cx="1296144" cy="288032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В течение 30 от принятия решения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804248" y="4621832"/>
            <a:ext cx="1296144" cy="387748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В течение 30 от принятия решения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804248" y="5079708"/>
            <a:ext cx="1296144" cy="387748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В течение 30 от принятия решения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804248" y="1929828"/>
            <a:ext cx="1296144" cy="531764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В течение 30 от принятия решения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04248" y="2533600"/>
            <a:ext cx="1296144" cy="792088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В течение 30 от принятия решения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804248" y="3366310"/>
            <a:ext cx="1296144" cy="409898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В течение 30 от принятия решения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804248" y="3829744"/>
            <a:ext cx="1296144" cy="72008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Ежеквартально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804248" y="5557936"/>
            <a:ext cx="1296144" cy="504056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В течение 5ти рабочих дней с даты подачи заявления </a:t>
            </a:r>
            <a:endParaRPr lang="ru-RU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1363717" y="1268760"/>
            <a:ext cx="6736673" cy="3149880"/>
            <a:chOff x="4355975" y="548680"/>
            <a:chExt cx="4501929" cy="314988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55975" y="548680"/>
              <a:ext cx="4501929" cy="6480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Органы регулирования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55976" y="1268760"/>
              <a:ext cx="3600400" cy="2880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Общая информация об органе регулирования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355976" y="1628800"/>
              <a:ext cx="3600400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Перечень организаций, в отношении которых орган осуществляет регулирование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55976" y="2132856"/>
              <a:ext cx="3600400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Дата, место, время заседаний коллегии по рассмотрению дел об установлении тарифов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355976" y="2636912"/>
              <a:ext cx="3600400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Информация о принятом решении о выборе метода регулирования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355976" y="3139088"/>
              <a:ext cx="3600400" cy="55947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Информация о решении об установлении (изменении) тарифов в с указанием оснований принятия такого решения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044976" y="2132856"/>
              <a:ext cx="792088" cy="432048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dirty="0" smtClean="0">
                  <a:solidFill>
                    <a:schemeClr val="tx1"/>
                  </a:solidFill>
                </a:rPr>
                <a:t>за 3 дня до проведения </a:t>
              </a:r>
              <a:endParaRPr lang="ru-RU" sz="1050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044976" y="2636912"/>
              <a:ext cx="792088" cy="432048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dirty="0" smtClean="0">
                  <a:solidFill>
                    <a:schemeClr val="tx1"/>
                  </a:solidFill>
                </a:rPr>
                <a:t>в течение 3х дней</a:t>
              </a:r>
              <a:endParaRPr lang="ru-RU" sz="1050" dirty="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044976" y="3140968"/>
              <a:ext cx="792088" cy="504056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dirty="0" smtClean="0">
                  <a:solidFill>
                    <a:schemeClr val="tx1"/>
                  </a:solidFill>
                </a:rPr>
                <a:t>в течение 3х дней</a:t>
              </a:r>
              <a:endParaRPr lang="ru-RU" sz="1050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044976" y="1268760"/>
              <a:ext cx="792088" cy="792088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dirty="0" smtClean="0">
                  <a:solidFill>
                    <a:schemeClr val="tx1"/>
                  </a:solidFill>
                </a:rPr>
                <a:t>На постоянной основе</a:t>
              </a:r>
              <a:endParaRPr lang="ru-RU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46426" y="395372"/>
            <a:ext cx="869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Стандарты раскрытия информации органами регулирования в сфере теплоснабжения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751" y="332656"/>
            <a:ext cx="7953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Спорные моменты проекта Основ ценообразования в сфере теплоснабжения</a:t>
            </a:r>
            <a:endParaRPr lang="ru-RU" dirty="0"/>
          </a:p>
        </p:txBody>
      </p:sp>
      <p:grpSp>
        <p:nvGrpSpPr>
          <p:cNvPr id="2" name="Группа 24"/>
          <p:cNvGrpSpPr/>
          <p:nvPr/>
        </p:nvGrpSpPr>
        <p:grpSpPr>
          <a:xfrm>
            <a:off x="971600" y="980728"/>
            <a:ext cx="7200800" cy="5400600"/>
            <a:chOff x="971600" y="764704"/>
            <a:chExt cx="7200800" cy="54006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971600" y="764704"/>
              <a:ext cx="7200800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Ограничение НВВ организации предельной НВВ, рассчитанной </a:t>
              </a:r>
            </a:p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по «альтернативной котельной»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971600" y="1484784"/>
              <a:ext cx="7200800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Применение сметных нормативов капитальных затрат на этапе формирования тарифов,</a:t>
              </a:r>
            </a:p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 а не на этапе утверждения инвестиционной программы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971600" y="2204864"/>
              <a:ext cx="7200800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Исключение возможности применения метода затраты плюс после 2013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71600" y="2919952"/>
              <a:ext cx="7200800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Осуществление регулирования методом сравнения аналогов органами исполнительной власти субъектов Российской Федерации совместно с ФСТ России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971600" y="3645024"/>
              <a:ext cx="7200800" cy="72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Установление скидки на подключение объектов комплексной застройки жилья эконом класса с последующей компенсацией расходов за счет тарифов на тепловую энергию для этих потребителей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971600" y="4509120"/>
              <a:ext cx="7200800" cy="9361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Единовременный возврат </a:t>
              </a:r>
              <a:r>
                <a:rPr lang="ru-RU" sz="1400" dirty="0">
                  <a:solidFill>
                    <a:schemeClr val="tx1"/>
                  </a:solidFill>
                </a:rPr>
                <a:t>инвестированного капитала в случае, если на очередной долгосрочный период регулирования до окончания срока возврата инвестированного капитала происходит отказ от применения метода обеспечения доходности инвестированного </a:t>
              </a:r>
              <a:r>
                <a:rPr lang="ru-RU" sz="1400" dirty="0" smtClean="0">
                  <a:solidFill>
                    <a:schemeClr val="tx1"/>
                  </a:solidFill>
                </a:rPr>
                <a:t>капитала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971600" y="5589240"/>
              <a:ext cx="7200800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Срок утверждения тарифов в сфере теплоснабжения – 1 ноября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640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+mn-lt"/>
              </a:rPr>
              <a:t>Паспорт субъекта Российской Федерации</a:t>
            </a:r>
            <a:endParaRPr lang="ru-RU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852936"/>
            <a:ext cx="8352928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        На основе полученных и проанализированных от органов исполнительной власти субъектов Российской Федерации данных, ФСТ России планируется создание </a:t>
            </a:r>
            <a:r>
              <a:rPr lang="ru-RU" sz="1400" b="1" dirty="0" smtClean="0">
                <a:solidFill>
                  <a:schemeClr val="bg1"/>
                </a:solidFill>
              </a:rPr>
              <a:t>модуля «Паспорт субъекта РФ», </a:t>
            </a:r>
            <a:r>
              <a:rPr lang="ru-RU" sz="1400" dirty="0" smtClean="0">
                <a:solidFill>
                  <a:schemeClr val="bg1"/>
                </a:solidFill>
              </a:rPr>
              <a:t>в котором будет содержаться краткая информация о субъекте РФ, в части:</a:t>
            </a:r>
          </a:p>
          <a:p>
            <a:pPr>
              <a:buFont typeface="Wingdings" pitchFamily="2" charset="2"/>
              <a:buChar char="ü"/>
            </a:pPr>
            <a:r>
              <a:rPr lang="ru-RU" sz="1300" i="1" dirty="0" smtClean="0">
                <a:solidFill>
                  <a:schemeClr val="bg1"/>
                </a:solidFill>
              </a:rPr>
              <a:t>установленных тарифов, </a:t>
            </a:r>
          </a:p>
          <a:p>
            <a:pPr>
              <a:buFont typeface="Wingdings" pitchFamily="2" charset="2"/>
              <a:buChar char="ü"/>
            </a:pPr>
            <a:r>
              <a:rPr lang="ru-RU" sz="1300" i="1" dirty="0" smtClean="0">
                <a:solidFill>
                  <a:schemeClr val="bg1"/>
                </a:solidFill>
              </a:rPr>
              <a:t>полезного отпуска продукции,</a:t>
            </a:r>
          </a:p>
          <a:p>
            <a:pPr>
              <a:buFont typeface="Wingdings" pitchFamily="2" charset="2"/>
              <a:buChar char="ü"/>
            </a:pPr>
            <a:r>
              <a:rPr lang="ru-RU" sz="1300" i="1" dirty="0" smtClean="0">
                <a:solidFill>
                  <a:schemeClr val="bg1"/>
                </a:solidFill>
              </a:rPr>
              <a:t>финансовой деятельности организаций коммунального комплекса,</a:t>
            </a:r>
          </a:p>
          <a:p>
            <a:pPr>
              <a:buFont typeface="Wingdings" pitchFamily="2" charset="2"/>
              <a:buChar char="ü"/>
            </a:pPr>
            <a:r>
              <a:rPr lang="ru-RU" sz="1300" i="1" dirty="0" smtClean="0">
                <a:solidFill>
                  <a:schemeClr val="bg1"/>
                </a:solidFill>
              </a:rPr>
              <a:t>сведения о топливном балансе организаций,</a:t>
            </a:r>
          </a:p>
          <a:p>
            <a:pPr>
              <a:buFont typeface="Wingdings" pitchFamily="2" charset="2"/>
              <a:buChar char="ü"/>
            </a:pPr>
            <a:r>
              <a:rPr lang="ru-RU" sz="1300" i="1" dirty="0" smtClean="0">
                <a:solidFill>
                  <a:schemeClr val="bg1"/>
                </a:solidFill>
              </a:rPr>
              <a:t>выполнение инвестиционных программ, </a:t>
            </a:r>
          </a:p>
          <a:p>
            <a:pPr>
              <a:buFont typeface="Wingdings" pitchFamily="2" charset="2"/>
              <a:buChar char="ü"/>
            </a:pPr>
            <a:r>
              <a:rPr lang="ru-RU" sz="1300" i="1" dirty="0" smtClean="0">
                <a:solidFill>
                  <a:schemeClr val="bg1"/>
                </a:solidFill>
              </a:rPr>
              <a:t>об изменении платы граждан за коммунальные услуги и др.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Паспорт субъекта Российской Федерации позволит руководителям органов исполнительной власти, руководителю ФСТ России, а также вышестоящим органам в режиме </a:t>
            </a:r>
            <a:r>
              <a:rPr lang="en-US" sz="1800" i="1" dirty="0" smtClean="0">
                <a:solidFill>
                  <a:schemeClr val="bg1"/>
                </a:solidFill>
              </a:rPr>
              <a:t>online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(через региональный сегмент удаленного доступа) получить актуальную макроинформацию о состоянии коммунальной инфраструктуры в разрезе сфер деятельности.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7564" y="908720"/>
            <a:ext cx="784887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Ежегодно собирается и анализируется более 25 000 шаблонов в рамках ЕИАС ФСТ России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628800"/>
            <a:ext cx="201622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Модуль ЖКХ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132856"/>
            <a:ext cx="201622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Контроль (аудит)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1628800"/>
            <a:ext cx="201622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Плата ЖКУ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1628800"/>
            <a:ext cx="201622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Мониторинг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2132856"/>
            <a:ext cx="201622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Реестр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2132856"/>
            <a:ext cx="201622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Форма 46-ТЭ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1163</Words>
  <Application>Microsoft Macintosh PowerPoint</Application>
  <PresentationFormat>On-screen Show (4:3)</PresentationFormat>
  <Paragraphs>141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Тема Office</vt:lpstr>
      <vt:lpstr>Техническая</vt:lpstr>
      <vt:lpstr>1_Тема Office</vt:lpstr>
      <vt:lpstr>Slide 1</vt:lpstr>
      <vt:lpstr>Slide 2</vt:lpstr>
      <vt:lpstr>Slide 3</vt:lpstr>
      <vt:lpstr>Исполнение плана первоочередных мероприятий по реализации положений Федерального закона  «О теплоснабжении»</vt:lpstr>
      <vt:lpstr>Исполнение плана первоочередных мероприятий по реализации положений Федерального закона  «О теплоснабжении»</vt:lpstr>
      <vt:lpstr>Slide 6</vt:lpstr>
      <vt:lpstr>Slide 7</vt:lpstr>
      <vt:lpstr>Slide 8</vt:lpstr>
      <vt:lpstr>Паспорт субъекта Российской Федерации</vt:lpstr>
      <vt:lpstr>Slide 10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tamantsev</dc:creator>
  <cp:lastModifiedBy>1234 234564</cp:lastModifiedBy>
  <cp:revision>47</cp:revision>
  <dcterms:created xsi:type="dcterms:W3CDTF">2011-10-01T05:52:05Z</dcterms:created>
  <dcterms:modified xsi:type="dcterms:W3CDTF">2011-10-01T06:02:58Z</dcterms:modified>
</cp:coreProperties>
</file>