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6" r:id="rId4"/>
    <p:sldId id="265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5FE"/>
    <a:srgbClr val="F49F42"/>
    <a:srgbClr val="DA780C"/>
    <a:srgbClr val="FF4747"/>
    <a:srgbClr val="F20000"/>
    <a:srgbClr val="FFE1E1"/>
    <a:srgbClr val="FFD5D5"/>
    <a:srgbClr val="FFC9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E4AADE-3CC9-4A29-9B9D-12F21A49D90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056EA6-812B-4F3A-A99D-C40466B7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517526-6C11-4F1B-9A15-97600CF772E5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17CA85-665C-439E-80B2-378CDA8AD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D75EB-DE9C-420D-8702-8FA13792D6F3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23CF1C-5FC1-48AB-B821-2EBD2E2DB726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35F5-182C-4049-89F1-E9E416F1B1AD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607F-3E15-4D5E-B389-6BE7A063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8BCA-C5DC-4616-87EF-9D2587B97347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88A5-7774-49D1-BB6C-4F8589BD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465D-2C77-4C70-8287-B9BC63CCD77C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FD60-D820-44C3-906D-1C3A52442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4CC8-7066-4990-BA79-786B844E13E0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4A62-FC6F-4F03-B49D-0499B9373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893C-D204-4ED3-AAF2-34DB880CF0F0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0945-3771-492C-A512-F36A5C67C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BBC8-A0D6-4EAC-80E7-04B34445351C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D3BC-7055-4B6B-BF6B-7C10D887A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BC2B-3DE0-49BC-8C0B-08F4A6BD719A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D5B8-E302-4A23-999D-634918D38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A195-45F4-46CB-99E0-B1B07AD823D3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7C0F-2833-49BE-9E5A-B9B40E9B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AE43-52B5-4D78-B590-710076D614DF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A2BF-4CE7-4500-916D-E43DA3AA3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7D60-3A1B-45EA-82AF-84ED43C03FB7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5CA6-9F5D-40F6-9619-C6710ED5A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30DB-54DD-4C34-B0AF-8AEB5F1AB86D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19B3-237C-4F38-A643-35069EC48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14E57C-EC6C-4398-9280-DF0FEF81F126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C3170B-F763-4122-B415-E3FD5084A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3.xls"/><Relationship Id="rId3" Type="http://schemas.openxmlformats.org/officeDocument/2006/relationships/image" Target="../media/image3.jpeg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oleObject" Target="../embeddings/_____Microsoft_Office_Excel_97-2003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3" name="Рисунок 13" descr="фон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0298" y="785794"/>
              <a:ext cx="4214842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Рисунок 5" descr="главный фон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940423"/>
              <a:ext cx="9144000" cy="1917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Рисунок 8" descr="заголовок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81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857356" y="142852"/>
              <a:ext cx="678661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>
                  <a:latin typeface="Book Antiqua" pitchFamily="18" charset="0"/>
                  <a:cs typeface="Arial" pitchFamily="34" charset="0"/>
                </a:rPr>
                <a:t>Региональная служба по тарифам Нижегородской области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2349500"/>
            <a:ext cx="7597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Impact" pitchFamily="34" charset="0"/>
              </a:rPr>
              <a:t>СОЦИАЛЬНАЯ НОРМА ЭЛЕКТРОПОТРЕБЛЕНИЯ </a:t>
            </a:r>
          </a:p>
          <a:p>
            <a:pPr algn="ctr"/>
            <a:r>
              <a:rPr lang="ru-RU" sz="3200">
                <a:solidFill>
                  <a:srgbClr val="002060"/>
                </a:solidFill>
                <a:latin typeface="Impact" pitchFamily="34" charset="0"/>
              </a:rPr>
              <a:t>В НИЖЕГОРОДСКОЙ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pic>
          <p:nvPicPr>
            <p:cNvPr id="16389" name="Рисунок 12" descr="заголовок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81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Рисунок 9" descr="фон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504" y="1071570"/>
              <a:ext cx="5786454" cy="578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57356" y="142852"/>
              <a:ext cx="6786610" cy="369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>
                  <a:latin typeface="Book Antiqua" pitchFamily="18" charset="0"/>
                  <a:cs typeface="Arial" pitchFamily="34" charset="0"/>
                </a:rPr>
                <a:t>Региональная служба по тарифам Нижегородской области</a:t>
              </a:r>
            </a:p>
          </p:txBody>
        </p:sp>
        <p:pic>
          <p:nvPicPr>
            <p:cNvPr id="16394" name="Рисунок 7" descr="фон страниц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725719"/>
              <a:ext cx="5643570" cy="113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765175"/>
            <a:ext cx="3954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История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75" y="1285875"/>
            <a:ext cx="8001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/>
              <a:t>1996г. – введение понятия «социальная норма» законом «О ветеранах и инвалидах»</a:t>
            </a:r>
          </a:p>
          <a:p>
            <a:endParaRPr lang="ru-RU" sz="1000"/>
          </a:p>
          <a:p>
            <a:pPr>
              <a:buFontTx/>
              <a:buChar char="•"/>
            </a:pPr>
            <a:r>
              <a:rPr lang="ru-RU" sz="2400"/>
              <a:t>1999г. - введено понятие «экономически обоснованный тариф» для населения, установлена социальная норма в размере 40 кВт.ч. на человека  в месяц. </a:t>
            </a:r>
          </a:p>
          <a:p>
            <a:endParaRPr lang="ru-RU" sz="1000"/>
          </a:p>
          <a:p>
            <a:pPr>
              <a:buFontTx/>
              <a:buChar char="•"/>
            </a:pPr>
            <a:r>
              <a:rPr lang="ru-RU" sz="2400"/>
              <a:t>2004г. - социальная норма увеличена до 50 кВт.ч. на человека в месяц. </a:t>
            </a:r>
          </a:p>
          <a:p>
            <a:endParaRPr lang="ru-RU" sz="1000"/>
          </a:p>
          <a:p>
            <a:pPr>
              <a:buFontTx/>
              <a:buChar char="•"/>
            </a:pPr>
            <a:r>
              <a:rPr lang="ru-RU" sz="2400"/>
              <a:t>2005г. – социальная норма в размере 50 кВт.ч. на человека в месяц закреплена Постановлением Правительства Нижегородской области.</a:t>
            </a:r>
          </a:p>
          <a:p>
            <a:endParaRPr lang="ru-RU"/>
          </a:p>
          <a:p>
            <a:pPr algn="just">
              <a:spcAft>
                <a:spcPts val="900"/>
              </a:spcAft>
            </a:pPr>
            <a:endParaRPr lang="ru-RU" sz="1400">
              <a:solidFill>
                <a:srgbClr val="632523"/>
              </a:solidFill>
              <a:latin typeface="Calibri" pitchFamily="34" charset="0"/>
            </a:endParaRPr>
          </a:p>
        </p:txBody>
      </p:sp>
      <p:sp>
        <p:nvSpPr>
          <p:cNvPr id="15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179388" y="6308725"/>
            <a:ext cx="936625" cy="365125"/>
          </a:xfrm>
        </p:spPr>
        <p:txBody>
          <a:bodyPr/>
          <a:lstStyle/>
          <a:p>
            <a:pPr algn="l">
              <a:defRPr/>
            </a:pPr>
            <a:fld id="{6472AFE5-71ED-4885-8BB1-A9EDBF0FF70E}" type="slidenum">
              <a:rPr lang="ru-RU" sz="28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l">
                <a:defRPr/>
              </a:pPr>
              <a:t>2</a:t>
            </a:fld>
            <a:endParaRPr lang="ru-RU" sz="2800" b="1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pic>
          <p:nvPicPr>
            <p:cNvPr id="18438" name="Рисунок 10" descr="фон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4" y="1071570"/>
              <a:ext cx="5786454" cy="578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Рисунок 9" descr="заголовок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81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57356" y="142852"/>
              <a:ext cx="6786610" cy="369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>
                  <a:latin typeface="Book Antiqua" pitchFamily="18" charset="0"/>
                  <a:cs typeface="Arial" pitchFamily="34" charset="0"/>
                </a:rPr>
                <a:t>Региональная служба по тарифам Нижегородской области</a:t>
              </a:r>
            </a:p>
          </p:txBody>
        </p:sp>
        <p:pic>
          <p:nvPicPr>
            <p:cNvPr id="18443" name="Рисунок 12" descr="фон страниц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725719"/>
              <a:ext cx="5643570" cy="113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7950" y="981075"/>
            <a:ext cx="875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Цели введения социальной нормы</a:t>
            </a:r>
          </a:p>
        </p:txBody>
      </p:sp>
      <p:sp>
        <p:nvSpPr>
          <p:cNvPr id="18" name="Номер слайда 23"/>
          <p:cNvSpPr txBox="1">
            <a:spLocks/>
          </p:cNvSpPr>
          <p:nvPr/>
        </p:nvSpPr>
        <p:spPr>
          <a:xfrm>
            <a:off x="179388" y="6308725"/>
            <a:ext cx="93662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A6DB430A-6AF1-4CBA-8615-A11DF51BA13D}" type="slidenum">
              <a:rPr lang="ru-RU" sz="28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ru-RU" sz="2800" b="1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52"/>
          <p:cNvSpPr>
            <a:spLocks noChangeArrowheads="1"/>
          </p:cNvSpPr>
          <p:nvPr/>
        </p:nvSpPr>
        <p:spPr bwMode="auto">
          <a:xfrm>
            <a:off x="971550" y="1484313"/>
            <a:ext cx="72009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200"/>
              <a:t>Стимулирование потребителей к установке приборов учета;</a:t>
            </a:r>
          </a:p>
          <a:p>
            <a:pPr marL="342900" indent="-342900">
              <a:buFontTx/>
              <a:buAutoNum type="arabicPeriod"/>
            </a:pPr>
            <a:r>
              <a:rPr lang="ru-RU" sz="2200"/>
              <a:t>Создание условий для экономии электроэнергии; </a:t>
            </a:r>
          </a:p>
          <a:p>
            <a:pPr marL="342900" indent="-342900">
              <a:buFontTx/>
              <a:buAutoNum type="arabicPeriod"/>
            </a:pPr>
            <a:r>
              <a:rPr lang="ru-RU" sz="2200"/>
              <a:t>Стимулирование регистрации по месту пребывания в органах ФМС; </a:t>
            </a:r>
          </a:p>
          <a:p>
            <a:pPr marL="342900" indent="-342900">
              <a:buFontTx/>
              <a:buAutoNum type="arabicPeriod"/>
            </a:pPr>
            <a:r>
              <a:rPr lang="ru-RU" sz="2200"/>
              <a:t>Сокращение перекрестного субсидирования в электроэнергетике;</a:t>
            </a:r>
          </a:p>
          <a:p>
            <a:pPr marL="342900" indent="-342900">
              <a:buFontTx/>
              <a:buAutoNum type="arabicPeriod"/>
            </a:pPr>
            <a:r>
              <a:rPr lang="ru-RU" sz="2200"/>
              <a:t>Доведение тарифа на электрическую энергию для населения до экономически обоснованного уровня;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5214938"/>
            <a:ext cx="875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Цели введения социальной нормы в Нижегородской области соответствуют целям, задекларированным при утверждении постановления Правительства №614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pic>
          <p:nvPicPr>
            <p:cNvPr id="20496" name="Рисунок 10" descr="заголовок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81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Рисунок 9" descr="фон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504" y="1071570"/>
              <a:ext cx="5786454" cy="578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57356" y="142852"/>
              <a:ext cx="6786610" cy="369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>
                  <a:latin typeface="Book Antiqua" pitchFamily="18" charset="0"/>
                  <a:cs typeface="Arial" pitchFamily="34" charset="0"/>
                </a:rPr>
                <a:t>Региональная служба по тарифам Нижегородской области</a:t>
              </a:r>
            </a:p>
          </p:txBody>
        </p:sp>
        <p:pic>
          <p:nvPicPr>
            <p:cNvPr id="20501" name="Рисунок 7" descr="фон страниц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725719"/>
              <a:ext cx="5643570" cy="113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785813"/>
            <a:ext cx="602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Franklin Gothic Heavy" pitchFamily="34" charset="0"/>
              </a:rPr>
              <a:t>Тарифы</a:t>
            </a:r>
          </a:p>
        </p:txBody>
      </p:sp>
      <p:sp>
        <p:nvSpPr>
          <p:cNvPr id="16" name="Номер слайда 23"/>
          <p:cNvSpPr txBox="1">
            <a:spLocks/>
          </p:cNvSpPr>
          <p:nvPr/>
        </p:nvSpPr>
        <p:spPr>
          <a:xfrm>
            <a:off x="179388" y="6308725"/>
            <a:ext cx="93662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24EA80ED-281D-4F51-A0FC-F55D7D9AA4CC}" type="slidenum">
              <a:rPr lang="ru-RU" sz="28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ru-RU" sz="2800" b="1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4" name="Диаграмма 17"/>
          <p:cNvGraphicFramePr>
            <a:graphicFrameLocks/>
          </p:cNvGraphicFramePr>
          <p:nvPr/>
        </p:nvGraphicFramePr>
        <p:xfrm>
          <a:off x="755650" y="836612"/>
          <a:ext cx="8056563" cy="2592387"/>
        </p:xfrm>
        <a:graphic>
          <a:graphicData uri="http://schemas.openxmlformats.org/presentationml/2006/ole">
            <p:oleObj spid="_x0000_s20484" name="Worksheet" r:id="rId6" imgW="8058066" imgH="2428920" progId="Excel.Sheet.8">
              <p:embed/>
            </p:oleObj>
          </a:graphicData>
        </a:graphic>
      </p:graphicFrame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107950" y="2133600"/>
            <a:ext cx="730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 err="1"/>
              <a:t>руб</a:t>
            </a:r>
            <a:r>
              <a:rPr lang="ru-RU" sz="1000" dirty="0"/>
              <a:t>/</a:t>
            </a:r>
            <a:r>
              <a:rPr lang="ru-RU" sz="1000" dirty="0" err="1"/>
              <a:t>кВт.ч</a:t>
            </a:r>
            <a:endParaRPr lang="ru-RU" sz="1000" dirty="0"/>
          </a:p>
        </p:txBody>
      </p:sp>
      <p:graphicFrame>
        <p:nvGraphicFramePr>
          <p:cNvPr id="20486" name="Диаграмма 13"/>
          <p:cNvGraphicFramePr>
            <a:graphicFrameLocks/>
          </p:cNvGraphicFramePr>
          <p:nvPr/>
        </p:nvGraphicFramePr>
        <p:xfrm>
          <a:off x="395288" y="3357563"/>
          <a:ext cx="1901825" cy="2549525"/>
        </p:xfrm>
        <a:graphic>
          <a:graphicData uri="http://schemas.openxmlformats.org/presentationml/2006/ole">
            <p:oleObj spid="_x0000_s20486" r:id="rId7" imgW="1902117" imgH="2548349" progId="Excel.Sheet.8">
              <p:embed/>
            </p:oleObj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2124075" y="3933825"/>
            <a:ext cx="0" cy="647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2" name="TextBox 25"/>
          <p:cNvSpPr txBox="1">
            <a:spLocks noChangeArrowheads="1"/>
          </p:cNvSpPr>
          <p:nvPr/>
        </p:nvSpPr>
        <p:spPr bwMode="auto">
          <a:xfrm>
            <a:off x="2071688" y="4071938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∆Т</a:t>
            </a:r>
            <a:r>
              <a:rPr lang="ru-RU" sz="1200"/>
              <a:t>нас</a:t>
            </a:r>
            <a:endParaRPr lang="ru-RU"/>
          </a:p>
        </p:txBody>
      </p:sp>
      <p:sp>
        <p:nvSpPr>
          <p:cNvPr id="20493" name="TextBox 28"/>
          <p:cNvSpPr txBox="1">
            <a:spLocks noChangeArrowheads="1"/>
          </p:cNvSpPr>
          <p:nvPr/>
        </p:nvSpPr>
        <p:spPr bwMode="auto">
          <a:xfrm>
            <a:off x="2857500" y="3429000"/>
            <a:ext cx="61436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Объем перекрестного субсидирования (варианты):</a:t>
            </a:r>
          </a:p>
          <a:p>
            <a:pPr algn="ctr">
              <a:buFontTx/>
              <a:buAutoNum type="arabicPeriod"/>
            </a:pPr>
            <a:endParaRPr lang="ru-RU" sz="1000" dirty="0"/>
          </a:p>
          <a:p>
            <a:pPr algn="ctr">
              <a:buFontTx/>
              <a:buAutoNum type="arabicPeriod"/>
            </a:pPr>
            <a:r>
              <a:rPr lang="ru-RU" dirty="0"/>
              <a:t> Тарифы установлены в пределах и сверх</a:t>
            </a:r>
          </a:p>
          <a:p>
            <a:pPr algn="ctr"/>
            <a:r>
              <a:rPr lang="ru-RU" dirty="0"/>
              <a:t>социальной нормы</a:t>
            </a:r>
          </a:p>
          <a:p>
            <a:pPr algn="ctr"/>
            <a:r>
              <a:rPr lang="ru-RU" sz="2000" dirty="0" err="1"/>
              <a:t>П</a:t>
            </a:r>
            <a:r>
              <a:rPr lang="ru-RU" dirty="0" err="1"/>
              <a:t>=∆Т</a:t>
            </a:r>
            <a:r>
              <a:rPr lang="ru-RU" sz="1400" dirty="0" err="1"/>
              <a:t>нас</a:t>
            </a:r>
            <a:r>
              <a:rPr lang="ru-RU" dirty="0"/>
              <a:t>*</a:t>
            </a:r>
            <a:r>
              <a:rPr lang="en-US" dirty="0"/>
              <a:t>V</a:t>
            </a:r>
            <a:r>
              <a:rPr lang="ru-RU" sz="1400" dirty="0"/>
              <a:t>соц.нормы</a:t>
            </a:r>
            <a:r>
              <a:rPr lang="ru-RU" dirty="0"/>
              <a:t>=5,75 млрд.руб.</a:t>
            </a:r>
          </a:p>
          <a:p>
            <a:endParaRPr lang="ru-RU" sz="1000" dirty="0"/>
          </a:p>
          <a:p>
            <a:pPr algn="ctr"/>
            <a:r>
              <a:rPr lang="ru-RU" dirty="0"/>
              <a:t>2. Экономически обоснованные тарифы не установлены</a:t>
            </a:r>
          </a:p>
          <a:p>
            <a:pPr algn="ctr"/>
            <a:r>
              <a:rPr lang="ru-RU" sz="2000" dirty="0"/>
              <a:t>П</a:t>
            </a:r>
            <a:r>
              <a:rPr lang="ru-RU" dirty="0"/>
              <a:t>= ∆</a:t>
            </a:r>
            <a:r>
              <a:rPr lang="ru-RU" dirty="0" err="1"/>
              <a:t>Т</a:t>
            </a:r>
            <a:r>
              <a:rPr lang="ru-RU" sz="1400" dirty="0" err="1"/>
              <a:t>нас</a:t>
            </a:r>
            <a:r>
              <a:rPr lang="ru-RU" dirty="0"/>
              <a:t>*</a:t>
            </a:r>
            <a:r>
              <a:rPr lang="en-US" dirty="0"/>
              <a:t>V</a:t>
            </a:r>
            <a:r>
              <a:rPr lang="ru-RU" sz="1400" dirty="0"/>
              <a:t>нас</a:t>
            </a:r>
            <a:r>
              <a:rPr lang="ru-RU" dirty="0"/>
              <a:t>=7,0 млрд.руб.</a:t>
            </a:r>
          </a:p>
          <a:p>
            <a:endParaRPr lang="ru-RU" sz="1100" dirty="0"/>
          </a:p>
          <a:p>
            <a:r>
              <a:rPr lang="ru-RU" u="sng" dirty="0"/>
              <a:t>Эффект от введения социальной нормы 1,2</a:t>
            </a:r>
            <a:r>
              <a:rPr lang="en-US" u="sng" dirty="0"/>
              <a:t>5</a:t>
            </a:r>
            <a:r>
              <a:rPr lang="ru-RU" u="sng" dirty="0"/>
              <a:t> млрд.руб.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27088" y="3933825"/>
            <a:ext cx="13573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088" y="4581525"/>
            <a:ext cx="13573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7" name="Диаграмма 13"/>
          <p:cNvGraphicFramePr>
            <a:graphicFrameLocks/>
          </p:cNvGraphicFramePr>
          <p:nvPr/>
        </p:nvGraphicFramePr>
        <p:xfrm>
          <a:off x="395288" y="3357563"/>
          <a:ext cx="1901825" cy="2549525"/>
        </p:xfrm>
        <a:graphic>
          <a:graphicData uri="http://schemas.openxmlformats.org/presentationml/2006/ole">
            <p:oleObj spid="_x0000_s20517" r:id="rId8" imgW="1902117" imgH="2548349" progId="Excel.Sheet.8">
              <p:embed/>
            </p:oleObj>
          </a:graphicData>
        </a:graphic>
      </p:graphicFrame>
      <p:sp>
        <p:nvSpPr>
          <p:cNvPr id="20518" name="TextBox 25"/>
          <p:cNvSpPr txBox="1">
            <a:spLocks noChangeArrowheads="1"/>
          </p:cNvSpPr>
          <p:nvPr/>
        </p:nvSpPr>
        <p:spPr bwMode="auto">
          <a:xfrm>
            <a:off x="2071688" y="4071938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∆Т</a:t>
            </a:r>
            <a:r>
              <a:rPr lang="ru-RU" sz="1200"/>
              <a:t>нас</a:t>
            </a:r>
            <a:endParaRPr lang="ru-RU"/>
          </a:p>
        </p:txBody>
      </p:sp>
      <p:graphicFrame>
        <p:nvGraphicFramePr>
          <p:cNvPr id="20519" name="Диаграмма 13"/>
          <p:cNvGraphicFramePr>
            <a:graphicFrameLocks/>
          </p:cNvGraphicFramePr>
          <p:nvPr/>
        </p:nvGraphicFramePr>
        <p:xfrm>
          <a:off x="395288" y="3357563"/>
          <a:ext cx="1901825" cy="2549525"/>
        </p:xfrm>
        <a:graphic>
          <a:graphicData uri="http://schemas.openxmlformats.org/presentationml/2006/ole">
            <p:oleObj spid="_x0000_s20519" r:id="rId9" imgW="1902117" imgH="2548349" progId="Excel.Sheet.8">
              <p:embed/>
            </p:oleObj>
          </a:graphicData>
        </a:graphic>
      </p:graphicFrame>
      <p:sp>
        <p:nvSpPr>
          <p:cNvPr id="20520" name="TextBox 25"/>
          <p:cNvSpPr txBox="1">
            <a:spLocks noChangeArrowheads="1"/>
          </p:cNvSpPr>
          <p:nvPr/>
        </p:nvSpPr>
        <p:spPr bwMode="auto">
          <a:xfrm>
            <a:off x="2071688" y="4071938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∆Т</a:t>
            </a:r>
            <a:r>
              <a:rPr lang="ru-RU" sz="1200"/>
              <a:t>нас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3" grpId="0"/>
      <p:bldP spid="20518" grpId="0"/>
      <p:bldP spid="205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pic>
          <p:nvPicPr>
            <p:cNvPr id="21518" name="Рисунок 19" descr="заголовок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81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Рисунок 13" descr="фон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4" y="1071570"/>
              <a:ext cx="5786454" cy="578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Рисунок 12" descr="фон страниц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725719"/>
              <a:ext cx="5643570" cy="113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857356" y="142852"/>
              <a:ext cx="6786610" cy="3693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>
                  <a:latin typeface="Book Antiqua" pitchFamily="18" charset="0"/>
                  <a:cs typeface="Arial" pitchFamily="34" charset="0"/>
                </a:rPr>
                <a:t>Региональная служба по тарифам Нижегородской области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1563" y="78581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Результаты применения социальной нормы электропотребления </a:t>
            </a:r>
          </a:p>
        </p:txBody>
      </p:sp>
      <p:sp>
        <p:nvSpPr>
          <p:cNvPr id="27" name="Номер слайда 23"/>
          <p:cNvSpPr txBox="1">
            <a:spLocks/>
          </p:cNvSpPr>
          <p:nvPr/>
        </p:nvSpPr>
        <p:spPr>
          <a:xfrm>
            <a:off x="179388" y="6308725"/>
            <a:ext cx="93662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E574ABE7-6A77-46A8-A857-C0983CD1BE2D}" type="slidenum">
              <a:rPr lang="ru-RU" sz="28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ru-RU" sz="2800" b="1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42988" y="4652963"/>
            <a:ext cx="7705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/>
          </a:p>
          <a:p>
            <a:pPr algn="ctr"/>
            <a:r>
              <a:rPr lang="ru-RU" sz="2000" b="1"/>
              <a:t>Необходимо срочно утвердить методические указания по расчету тарифов для населения и тарифов на услуги по передаче электроэнергии для населения!</a:t>
            </a:r>
          </a:p>
          <a:p>
            <a:pPr lvl="1"/>
            <a:endParaRPr lang="ru-RU" sz="1600"/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39750" y="1268413"/>
            <a:ext cx="7056438" cy="714375"/>
            <a:chOff x="1587694" y="2117008"/>
            <a:chExt cx="7056785" cy="713740"/>
          </a:xfrm>
        </p:grpSpPr>
        <p:sp>
          <p:nvSpPr>
            <p:cNvPr id="4" name="Прямоугольник 12"/>
            <p:cNvSpPr>
              <a:spLocks noChangeArrowheads="1"/>
            </p:cNvSpPr>
            <p:nvPr/>
          </p:nvSpPr>
          <p:spPr bwMode="auto">
            <a:xfrm>
              <a:off x="1587694" y="2117008"/>
              <a:ext cx="7056785" cy="71374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17" name="TextBox 35"/>
            <p:cNvSpPr txBox="1">
              <a:spLocks noChangeArrowheads="1"/>
            </p:cNvSpPr>
            <p:nvPr/>
          </p:nvSpPr>
          <p:spPr bwMode="auto">
            <a:xfrm>
              <a:off x="1587694" y="2117010"/>
              <a:ext cx="6840760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Снижение объема перекрестного субсидирования при обеспечении экономически обоснованного уровня роста тарифов</a:t>
              </a:r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9750" y="2133600"/>
            <a:ext cx="7056438" cy="504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11" name="TextBox 36"/>
          <p:cNvSpPr txBox="1">
            <a:spLocks noChangeArrowheads="1"/>
          </p:cNvSpPr>
          <p:nvPr/>
        </p:nvSpPr>
        <p:spPr bwMode="auto">
          <a:xfrm>
            <a:off x="611188" y="2205038"/>
            <a:ext cx="432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latin typeface="Calibri" pitchFamily="34" charset="0"/>
              </a:rPr>
              <a:t>Стимулирование энергосбережения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31913" y="2781300"/>
            <a:ext cx="7285037" cy="719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13" name="TextBox 33"/>
          <p:cNvSpPr txBox="1">
            <a:spLocks noChangeArrowheads="1"/>
          </p:cNvSpPr>
          <p:nvPr/>
        </p:nvSpPr>
        <p:spPr bwMode="auto">
          <a:xfrm>
            <a:off x="1573213" y="2921000"/>
            <a:ext cx="728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Неудовлетворенность населения величиной социальной нормы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331913" y="3644900"/>
            <a:ext cx="7285037" cy="719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15" name="TextBox 33"/>
          <p:cNvSpPr txBox="1">
            <a:spLocks noChangeArrowheads="1"/>
          </p:cNvSpPr>
          <p:nvPr/>
        </p:nvSpPr>
        <p:spPr bwMode="auto">
          <a:xfrm>
            <a:off x="1573213" y="3646488"/>
            <a:ext cx="7285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Сложность расчета и применения тарифов для населения с учетом социальной нормы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539750" y="2133600"/>
            <a:ext cx="7056438" cy="5048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26" name="TextBox 36"/>
          <p:cNvSpPr txBox="1">
            <a:spLocks noChangeArrowheads="1"/>
          </p:cNvSpPr>
          <p:nvPr/>
        </p:nvSpPr>
        <p:spPr bwMode="auto">
          <a:xfrm>
            <a:off x="611188" y="2205038"/>
            <a:ext cx="432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latin typeface="Calibri" pitchFamily="34" charset="0"/>
              </a:rPr>
              <a:t>Стимулирование энергосбережения</a:t>
            </a:r>
          </a:p>
        </p:txBody>
      </p:sp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539750" y="2133600"/>
            <a:ext cx="7056438" cy="504825"/>
            <a:chOff x="340" y="1344"/>
            <a:chExt cx="4445" cy="318"/>
          </a:xfrm>
        </p:grpSpPr>
        <p:sp>
          <p:nvSpPr>
            <p:cNvPr id="6" name="Прямоугольник 14"/>
            <p:cNvSpPr>
              <a:spLocks noChangeArrowheads="1"/>
            </p:cNvSpPr>
            <p:nvPr/>
          </p:nvSpPr>
          <p:spPr bwMode="auto">
            <a:xfrm>
              <a:off x="340" y="1344"/>
              <a:ext cx="4445" cy="318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28" name="TextBox 36"/>
            <p:cNvSpPr txBox="1">
              <a:spLocks noChangeArrowheads="1"/>
            </p:cNvSpPr>
            <p:nvPr/>
          </p:nvSpPr>
          <p:spPr bwMode="auto">
            <a:xfrm>
              <a:off x="385" y="1389"/>
              <a:ext cx="27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>
                  <a:latin typeface="Calibri" pitchFamily="34" charset="0"/>
                </a:rPr>
                <a:t>Стимулирование энергосбережения</a:t>
              </a:r>
            </a:p>
          </p:txBody>
        </p:sp>
      </p:grpSp>
      <p:grpSp>
        <p:nvGrpSpPr>
          <p:cNvPr id="21532" name="Group 28"/>
          <p:cNvGrpSpPr>
            <a:grpSpLocks/>
          </p:cNvGrpSpPr>
          <p:nvPr/>
        </p:nvGrpSpPr>
        <p:grpSpPr bwMode="auto">
          <a:xfrm>
            <a:off x="1331913" y="2781300"/>
            <a:ext cx="7526337" cy="719138"/>
            <a:chOff x="839" y="1752"/>
            <a:chExt cx="4741" cy="453"/>
          </a:xfrm>
        </p:grpSpPr>
        <p:sp>
          <p:nvSpPr>
            <p:cNvPr id="7" name="Прямоугольник 19"/>
            <p:cNvSpPr>
              <a:spLocks noChangeArrowheads="1"/>
            </p:cNvSpPr>
            <p:nvPr/>
          </p:nvSpPr>
          <p:spPr bwMode="auto">
            <a:xfrm>
              <a:off x="839" y="1752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31" name="TextBox 33"/>
            <p:cNvSpPr txBox="1">
              <a:spLocks noChangeArrowheads="1"/>
            </p:cNvSpPr>
            <p:nvPr/>
          </p:nvSpPr>
          <p:spPr bwMode="auto">
            <a:xfrm>
              <a:off x="991" y="1840"/>
              <a:ext cx="4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Неудовлетворенность населения величиной социальной нормы</a:t>
              </a:r>
            </a:p>
          </p:txBody>
        </p:sp>
      </p:grpSp>
      <p:sp>
        <p:nvSpPr>
          <p:cNvPr id="8" name="Прямоугольник 20"/>
          <p:cNvSpPr>
            <a:spLocks noChangeArrowheads="1"/>
          </p:cNvSpPr>
          <p:nvPr/>
        </p:nvSpPr>
        <p:spPr bwMode="auto">
          <a:xfrm>
            <a:off x="1331913" y="3644900"/>
            <a:ext cx="7285037" cy="719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34" name="TextBox 33"/>
          <p:cNvSpPr txBox="1">
            <a:spLocks noChangeArrowheads="1"/>
          </p:cNvSpPr>
          <p:nvPr/>
        </p:nvSpPr>
        <p:spPr bwMode="auto">
          <a:xfrm>
            <a:off x="1573213" y="3646488"/>
            <a:ext cx="7285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Сложность расчета и применения тарифов для населения с учетом социальной нормы</a:t>
            </a:r>
          </a:p>
        </p:txBody>
      </p: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1331913" y="3644900"/>
            <a:ext cx="7526337" cy="719138"/>
            <a:chOff x="839" y="2296"/>
            <a:chExt cx="4741" cy="453"/>
          </a:xfrm>
        </p:grpSpPr>
        <p:sp>
          <p:nvSpPr>
            <p:cNvPr id="9" name="Прямоугольник 20"/>
            <p:cNvSpPr>
              <a:spLocks noChangeArrowheads="1"/>
            </p:cNvSpPr>
            <p:nvPr/>
          </p:nvSpPr>
          <p:spPr bwMode="auto">
            <a:xfrm>
              <a:off x="839" y="2296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36" name="TextBox 33"/>
            <p:cNvSpPr txBox="1">
              <a:spLocks noChangeArrowheads="1"/>
            </p:cNvSpPr>
            <p:nvPr/>
          </p:nvSpPr>
          <p:spPr bwMode="auto">
            <a:xfrm>
              <a:off x="991" y="2297"/>
              <a:ext cx="45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Сложность расчета и применения тарифов для населения с учетом социальной нормы</a:t>
              </a:r>
            </a:p>
          </p:txBody>
        </p:sp>
      </p:grp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539750" y="1268413"/>
            <a:ext cx="7056438" cy="714375"/>
            <a:chOff x="1587694" y="2117008"/>
            <a:chExt cx="7056785" cy="713740"/>
          </a:xfrm>
        </p:grpSpPr>
        <p:sp>
          <p:nvSpPr>
            <p:cNvPr id="11" name="Прямоугольник 12"/>
            <p:cNvSpPr>
              <a:spLocks noChangeArrowheads="1"/>
            </p:cNvSpPr>
            <p:nvPr/>
          </p:nvSpPr>
          <p:spPr bwMode="auto">
            <a:xfrm>
              <a:off x="1587694" y="2117008"/>
              <a:ext cx="7056785" cy="71374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40" name="TextBox 35"/>
            <p:cNvSpPr txBox="1">
              <a:spLocks noChangeArrowheads="1"/>
            </p:cNvSpPr>
            <p:nvPr/>
          </p:nvSpPr>
          <p:spPr bwMode="auto">
            <a:xfrm>
              <a:off x="1587694" y="2117010"/>
              <a:ext cx="6840760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Снижение объема перекрестного субсидирования при обеспечении экономически обоснованного уровня роста тарифов</a:t>
              </a:r>
            </a:p>
          </p:txBody>
        </p:sp>
      </p:grpSp>
      <p:grpSp>
        <p:nvGrpSpPr>
          <p:cNvPr id="21541" name="Group 37"/>
          <p:cNvGrpSpPr>
            <a:grpSpLocks/>
          </p:cNvGrpSpPr>
          <p:nvPr/>
        </p:nvGrpSpPr>
        <p:grpSpPr bwMode="auto">
          <a:xfrm>
            <a:off x="539750" y="2133600"/>
            <a:ext cx="7056438" cy="504825"/>
            <a:chOff x="340" y="1344"/>
            <a:chExt cx="4445" cy="318"/>
          </a:xfrm>
        </p:grpSpPr>
        <p:sp>
          <p:nvSpPr>
            <p:cNvPr id="12" name="Прямоугольник 14"/>
            <p:cNvSpPr>
              <a:spLocks noChangeArrowheads="1"/>
            </p:cNvSpPr>
            <p:nvPr/>
          </p:nvSpPr>
          <p:spPr bwMode="auto">
            <a:xfrm>
              <a:off x="340" y="1344"/>
              <a:ext cx="4445" cy="318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43" name="TextBox 36"/>
            <p:cNvSpPr txBox="1">
              <a:spLocks noChangeArrowheads="1"/>
            </p:cNvSpPr>
            <p:nvPr/>
          </p:nvSpPr>
          <p:spPr bwMode="auto">
            <a:xfrm>
              <a:off x="385" y="1389"/>
              <a:ext cx="27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>
                  <a:latin typeface="Calibri" pitchFamily="34" charset="0"/>
                </a:rPr>
                <a:t>Стимулирование энергосбережения</a:t>
              </a:r>
            </a:p>
          </p:txBody>
        </p:sp>
      </p:grpSp>
      <p:grpSp>
        <p:nvGrpSpPr>
          <p:cNvPr id="14" name="Группа 18"/>
          <p:cNvGrpSpPr>
            <a:grpSpLocks/>
          </p:cNvGrpSpPr>
          <p:nvPr/>
        </p:nvGrpSpPr>
        <p:grpSpPr bwMode="auto">
          <a:xfrm>
            <a:off x="539750" y="1268413"/>
            <a:ext cx="7056438" cy="714375"/>
            <a:chOff x="1587694" y="2117008"/>
            <a:chExt cx="7056785" cy="713740"/>
          </a:xfrm>
        </p:grpSpPr>
        <p:sp>
          <p:nvSpPr>
            <p:cNvPr id="16" name="Прямоугольник 12"/>
            <p:cNvSpPr>
              <a:spLocks noChangeArrowheads="1"/>
            </p:cNvSpPr>
            <p:nvPr/>
          </p:nvSpPr>
          <p:spPr bwMode="auto">
            <a:xfrm>
              <a:off x="1587694" y="2117008"/>
              <a:ext cx="7056785" cy="71374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46" name="TextBox 35"/>
            <p:cNvSpPr txBox="1">
              <a:spLocks noChangeArrowheads="1"/>
            </p:cNvSpPr>
            <p:nvPr/>
          </p:nvSpPr>
          <p:spPr bwMode="auto">
            <a:xfrm>
              <a:off x="1587694" y="2117010"/>
              <a:ext cx="6840760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Снижение объема перекрестного субсидирования при обеспечении экономически обоснованного уровня роста тарифов</a:t>
              </a:r>
            </a:p>
          </p:txBody>
        </p:sp>
      </p:grp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1331913" y="2781300"/>
            <a:ext cx="7526337" cy="719138"/>
            <a:chOff x="839" y="1752"/>
            <a:chExt cx="4741" cy="453"/>
          </a:xfrm>
        </p:grpSpPr>
        <p:sp>
          <p:nvSpPr>
            <p:cNvPr id="19" name="Прямоугольник 19"/>
            <p:cNvSpPr>
              <a:spLocks noChangeArrowheads="1"/>
            </p:cNvSpPr>
            <p:nvPr/>
          </p:nvSpPr>
          <p:spPr bwMode="auto">
            <a:xfrm>
              <a:off x="839" y="1752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49" name="TextBox 33"/>
            <p:cNvSpPr txBox="1">
              <a:spLocks noChangeArrowheads="1"/>
            </p:cNvSpPr>
            <p:nvPr/>
          </p:nvSpPr>
          <p:spPr bwMode="auto">
            <a:xfrm>
              <a:off x="991" y="1840"/>
              <a:ext cx="4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Неудовлетворенность населения величиной социальной нормы</a:t>
              </a:r>
            </a:p>
          </p:txBody>
        </p:sp>
      </p:grpSp>
      <p:grpSp>
        <p:nvGrpSpPr>
          <p:cNvPr id="21550" name="Group 46"/>
          <p:cNvGrpSpPr>
            <a:grpSpLocks/>
          </p:cNvGrpSpPr>
          <p:nvPr/>
        </p:nvGrpSpPr>
        <p:grpSpPr bwMode="auto">
          <a:xfrm>
            <a:off x="539750" y="2133600"/>
            <a:ext cx="7056438" cy="504825"/>
            <a:chOff x="340" y="1344"/>
            <a:chExt cx="4445" cy="318"/>
          </a:xfrm>
        </p:grpSpPr>
        <p:sp>
          <p:nvSpPr>
            <p:cNvPr id="23" name="Прямоугольник 14"/>
            <p:cNvSpPr>
              <a:spLocks noChangeArrowheads="1"/>
            </p:cNvSpPr>
            <p:nvPr/>
          </p:nvSpPr>
          <p:spPr bwMode="auto">
            <a:xfrm>
              <a:off x="340" y="1344"/>
              <a:ext cx="4445" cy="318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52" name="TextBox 36"/>
            <p:cNvSpPr txBox="1">
              <a:spLocks noChangeArrowheads="1"/>
            </p:cNvSpPr>
            <p:nvPr/>
          </p:nvSpPr>
          <p:spPr bwMode="auto">
            <a:xfrm>
              <a:off x="385" y="1389"/>
              <a:ext cx="27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>
                  <a:latin typeface="Calibri" pitchFamily="34" charset="0"/>
                </a:rPr>
                <a:t>Стимулирование энергосбережения</a:t>
              </a:r>
            </a:p>
          </p:txBody>
        </p:sp>
      </p:grpSp>
      <p:grpSp>
        <p:nvGrpSpPr>
          <p:cNvPr id="24" name="Группа 18"/>
          <p:cNvGrpSpPr>
            <a:grpSpLocks/>
          </p:cNvGrpSpPr>
          <p:nvPr/>
        </p:nvGrpSpPr>
        <p:grpSpPr bwMode="auto">
          <a:xfrm>
            <a:off x="539750" y="1268413"/>
            <a:ext cx="7056438" cy="714375"/>
            <a:chOff x="1587694" y="2117008"/>
            <a:chExt cx="7056785" cy="713740"/>
          </a:xfrm>
        </p:grpSpPr>
        <p:sp>
          <p:nvSpPr>
            <p:cNvPr id="25" name="Прямоугольник 12"/>
            <p:cNvSpPr>
              <a:spLocks noChangeArrowheads="1"/>
            </p:cNvSpPr>
            <p:nvPr/>
          </p:nvSpPr>
          <p:spPr bwMode="auto">
            <a:xfrm>
              <a:off x="1587694" y="2117008"/>
              <a:ext cx="7056785" cy="71374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55" name="TextBox 35"/>
            <p:cNvSpPr txBox="1">
              <a:spLocks noChangeArrowheads="1"/>
            </p:cNvSpPr>
            <p:nvPr/>
          </p:nvSpPr>
          <p:spPr bwMode="auto">
            <a:xfrm>
              <a:off x="1587694" y="2117010"/>
              <a:ext cx="6840760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Снижение объема перекрестного субсидирования при обеспечении экономически обоснованного уровня роста тарифов</a:t>
              </a:r>
            </a:p>
          </p:txBody>
        </p:sp>
      </p:grpSp>
      <p:grpSp>
        <p:nvGrpSpPr>
          <p:cNvPr id="21582" name="Group 78"/>
          <p:cNvGrpSpPr>
            <a:grpSpLocks/>
          </p:cNvGrpSpPr>
          <p:nvPr/>
        </p:nvGrpSpPr>
        <p:grpSpPr bwMode="auto">
          <a:xfrm>
            <a:off x="1331913" y="3644900"/>
            <a:ext cx="7526337" cy="719138"/>
            <a:chOff x="839" y="2296"/>
            <a:chExt cx="4741" cy="453"/>
          </a:xfrm>
        </p:grpSpPr>
        <p:sp>
          <p:nvSpPr>
            <p:cNvPr id="26" name="Прямоугольник 20"/>
            <p:cNvSpPr>
              <a:spLocks noChangeArrowheads="1"/>
            </p:cNvSpPr>
            <p:nvPr/>
          </p:nvSpPr>
          <p:spPr bwMode="auto">
            <a:xfrm>
              <a:off x="839" y="2296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58" name="TextBox 33"/>
            <p:cNvSpPr txBox="1">
              <a:spLocks noChangeArrowheads="1"/>
            </p:cNvSpPr>
            <p:nvPr/>
          </p:nvSpPr>
          <p:spPr bwMode="auto">
            <a:xfrm>
              <a:off x="991" y="2298"/>
              <a:ext cx="45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Сложность расчета и применения тарифов для населения с учетом социальной нормы</a:t>
              </a:r>
            </a:p>
          </p:txBody>
        </p:sp>
      </p:grpSp>
      <p:grpSp>
        <p:nvGrpSpPr>
          <p:cNvPr id="21572" name="Group 68"/>
          <p:cNvGrpSpPr>
            <a:grpSpLocks/>
          </p:cNvGrpSpPr>
          <p:nvPr/>
        </p:nvGrpSpPr>
        <p:grpSpPr bwMode="auto">
          <a:xfrm>
            <a:off x="1331913" y="2781300"/>
            <a:ext cx="7526337" cy="719138"/>
            <a:chOff x="839" y="1752"/>
            <a:chExt cx="4741" cy="453"/>
          </a:xfrm>
        </p:grpSpPr>
        <p:sp>
          <p:nvSpPr>
            <p:cNvPr id="28" name="Прямоугольник 19"/>
            <p:cNvSpPr>
              <a:spLocks noChangeArrowheads="1"/>
            </p:cNvSpPr>
            <p:nvPr/>
          </p:nvSpPr>
          <p:spPr bwMode="auto">
            <a:xfrm>
              <a:off x="839" y="1752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61" name="TextBox 33"/>
            <p:cNvSpPr txBox="1">
              <a:spLocks noChangeArrowheads="1"/>
            </p:cNvSpPr>
            <p:nvPr/>
          </p:nvSpPr>
          <p:spPr bwMode="auto">
            <a:xfrm>
              <a:off x="991" y="1840"/>
              <a:ext cx="4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Неудовлетворенность населения величиной социальной нормы</a:t>
              </a:r>
            </a:p>
          </p:txBody>
        </p:sp>
      </p:grpSp>
      <p:grpSp>
        <p:nvGrpSpPr>
          <p:cNvPr id="21568" name="Group 64"/>
          <p:cNvGrpSpPr>
            <a:grpSpLocks/>
          </p:cNvGrpSpPr>
          <p:nvPr/>
        </p:nvGrpSpPr>
        <p:grpSpPr bwMode="auto">
          <a:xfrm>
            <a:off x="539750" y="2133600"/>
            <a:ext cx="7056438" cy="504825"/>
            <a:chOff x="340" y="1344"/>
            <a:chExt cx="4445" cy="318"/>
          </a:xfrm>
        </p:grpSpPr>
        <p:sp>
          <p:nvSpPr>
            <p:cNvPr id="29" name="Прямоугольник 14"/>
            <p:cNvSpPr>
              <a:spLocks noChangeArrowheads="1"/>
            </p:cNvSpPr>
            <p:nvPr/>
          </p:nvSpPr>
          <p:spPr bwMode="auto">
            <a:xfrm>
              <a:off x="340" y="1344"/>
              <a:ext cx="4445" cy="318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64" name="TextBox 36"/>
            <p:cNvSpPr txBox="1">
              <a:spLocks noChangeArrowheads="1"/>
            </p:cNvSpPr>
            <p:nvPr/>
          </p:nvSpPr>
          <p:spPr bwMode="auto">
            <a:xfrm>
              <a:off x="385" y="1389"/>
              <a:ext cx="27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>
                  <a:latin typeface="Calibri" pitchFamily="34" charset="0"/>
                </a:rPr>
                <a:t>Стимулирование энергосбережения</a:t>
              </a:r>
            </a:p>
          </p:txBody>
        </p:sp>
      </p:grpSp>
      <p:grpSp>
        <p:nvGrpSpPr>
          <p:cNvPr id="30" name="Группа 18"/>
          <p:cNvGrpSpPr>
            <a:grpSpLocks/>
          </p:cNvGrpSpPr>
          <p:nvPr/>
        </p:nvGrpSpPr>
        <p:grpSpPr bwMode="auto">
          <a:xfrm>
            <a:off x="539750" y="1268413"/>
            <a:ext cx="7056438" cy="714375"/>
            <a:chOff x="1587694" y="2117008"/>
            <a:chExt cx="7056785" cy="713740"/>
          </a:xfrm>
        </p:grpSpPr>
        <p:sp>
          <p:nvSpPr>
            <p:cNvPr id="13" name="Прямоугольник 12"/>
            <p:cNvSpPr>
              <a:spLocks noChangeArrowheads="1"/>
            </p:cNvSpPr>
            <p:nvPr/>
          </p:nvSpPr>
          <p:spPr bwMode="auto">
            <a:xfrm>
              <a:off x="1587694" y="2117008"/>
              <a:ext cx="7056785" cy="71374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67" name="TextBox 35"/>
            <p:cNvSpPr txBox="1">
              <a:spLocks noChangeArrowheads="1"/>
            </p:cNvSpPr>
            <p:nvPr/>
          </p:nvSpPr>
          <p:spPr bwMode="auto">
            <a:xfrm>
              <a:off x="1587694" y="2117010"/>
              <a:ext cx="6840760" cy="64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Снижение объема перекрестного субсидирования при обеспечении экономически обоснованного уровня роста тарифов</a:t>
              </a:r>
            </a:p>
          </p:txBody>
        </p:sp>
      </p:grpSp>
      <p:grpSp>
        <p:nvGrpSpPr>
          <p:cNvPr id="21569" name="Group 65"/>
          <p:cNvGrpSpPr>
            <a:grpSpLocks/>
          </p:cNvGrpSpPr>
          <p:nvPr/>
        </p:nvGrpSpPr>
        <p:grpSpPr bwMode="auto">
          <a:xfrm>
            <a:off x="539750" y="2133600"/>
            <a:ext cx="7056438" cy="504825"/>
            <a:chOff x="340" y="1344"/>
            <a:chExt cx="4445" cy="318"/>
          </a:xfrm>
        </p:grpSpPr>
        <p:sp>
          <p:nvSpPr>
            <p:cNvPr id="31" name="Прямоугольник 14"/>
            <p:cNvSpPr>
              <a:spLocks noChangeArrowheads="1"/>
            </p:cNvSpPr>
            <p:nvPr/>
          </p:nvSpPr>
          <p:spPr bwMode="auto">
            <a:xfrm>
              <a:off x="340" y="1344"/>
              <a:ext cx="4445" cy="318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71" name="TextBox 36"/>
            <p:cNvSpPr txBox="1">
              <a:spLocks noChangeArrowheads="1"/>
            </p:cNvSpPr>
            <p:nvPr/>
          </p:nvSpPr>
          <p:spPr bwMode="auto">
            <a:xfrm>
              <a:off x="385" y="1389"/>
              <a:ext cx="27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>
                  <a:latin typeface="Calibri" pitchFamily="34" charset="0"/>
                </a:rPr>
                <a:t>Стимулирование энергосбережения</a:t>
              </a:r>
            </a:p>
          </p:txBody>
        </p:sp>
      </p:grpSp>
      <p:grpSp>
        <p:nvGrpSpPr>
          <p:cNvPr id="21573" name="Group 69"/>
          <p:cNvGrpSpPr>
            <a:grpSpLocks/>
          </p:cNvGrpSpPr>
          <p:nvPr/>
        </p:nvGrpSpPr>
        <p:grpSpPr bwMode="auto">
          <a:xfrm>
            <a:off x="1331913" y="2781300"/>
            <a:ext cx="7526337" cy="719138"/>
            <a:chOff x="839" y="1752"/>
            <a:chExt cx="4741" cy="453"/>
          </a:xfrm>
        </p:grpSpPr>
        <p:sp>
          <p:nvSpPr>
            <p:cNvPr id="21504" name="Прямоугольник 19"/>
            <p:cNvSpPr>
              <a:spLocks noChangeArrowheads="1"/>
            </p:cNvSpPr>
            <p:nvPr/>
          </p:nvSpPr>
          <p:spPr bwMode="auto">
            <a:xfrm>
              <a:off x="839" y="1752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75" name="TextBox 33"/>
            <p:cNvSpPr txBox="1">
              <a:spLocks noChangeArrowheads="1"/>
            </p:cNvSpPr>
            <p:nvPr/>
          </p:nvSpPr>
          <p:spPr bwMode="auto">
            <a:xfrm>
              <a:off x="991" y="1840"/>
              <a:ext cx="4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Неудовлетворенность населения величиной социальной нормы</a:t>
              </a:r>
            </a:p>
          </p:txBody>
        </p:sp>
      </p:grpSp>
      <p:grpSp>
        <p:nvGrpSpPr>
          <p:cNvPr id="21576" name="Group 72"/>
          <p:cNvGrpSpPr>
            <a:grpSpLocks/>
          </p:cNvGrpSpPr>
          <p:nvPr/>
        </p:nvGrpSpPr>
        <p:grpSpPr bwMode="auto">
          <a:xfrm>
            <a:off x="1331913" y="2781300"/>
            <a:ext cx="7526337" cy="719138"/>
            <a:chOff x="839" y="1752"/>
            <a:chExt cx="4741" cy="453"/>
          </a:xfrm>
        </p:grpSpPr>
        <p:sp>
          <p:nvSpPr>
            <p:cNvPr id="21505" name="Прямоугольник 19"/>
            <p:cNvSpPr>
              <a:spLocks noChangeArrowheads="1"/>
            </p:cNvSpPr>
            <p:nvPr/>
          </p:nvSpPr>
          <p:spPr bwMode="auto">
            <a:xfrm>
              <a:off x="839" y="1752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78" name="TextBox 33"/>
            <p:cNvSpPr txBox="1">
              <a:spLocks noChangeArrowheads="1"/>
            </p:cNvSpPr>
            <p:nvPr/>
          </p:nvSpPr>
          <p:spPr bwMode="auto">
            <a:xfrm>
              <a:off x="991" y="1840"/>
              <a:ext cx="4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Неудовлетворенность населения величиной социальной нормы</a:t>
              </a:r>
            </a:p>
          </p:txBody>
        </p:sp>
      </p:grpSp>
      <p:grpSp>
        <p:nvGrpSpPr>
          <p:cNvPr id="21579" name="Group 75"/>
          <p:cNvGrpSpPr>
            <a:grpSpLocks/>
          </p:cNvGrpSpPr>
          <p:nvPr/>
        </p:nvGrpSpPr>
        <p:grpSpPr bwMode="auto">
          <a:xfrm>
            <a:off x="1331913" y="2781300"/>
            <a:ext cx="7526337" cy="719138"/>
            <a:chOff x="839" y="1752"/>
            <a:chExt cx="4741" cy="453"/>
          </a:xfrm>
        </p:grpSpPr>
        <p:sp>
          <p:nvSpPr>
            <p:cNvPr id="21506" name="Прямоугольник 19"/>
            <p:cNvSpPr>
              <a:spLocks noChangeArrowheads="1"/>
            </p:cNvSpPr>
            <p:nvPr/>
          </p:nvSpPr>
          <p:spPr bwMode="auto">
            <a:xfrm>
              <a:off x="839" y="1752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81" name="TextBox 33"/>
            <p:cNvSpPr txBox="1">
              <a:spLocks noChangeArrowheads="1"/>
            </p:cNvSpPr>
            <p:nvPr/>
          </p:nvSpPr>
          <p:spPr bwMode="auto">
            <a:xfrm>
              <a:off x="991" y="1840"/>
              <a:ext cx="4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Неудовлетворенность населения величиной социальной нормы</a:t>
              </a:r>
            </a:p>
          </p:txBody>
        </p:sp>
      </p:grpSp>
      <p:grpSp>
        <p:nvGrpSpPr>
          <p:cNvPr id="21583" name="Group 79"/>
          <p:cNvGrpSpPr>
            <a:grpSpLocks/>
          </p:cNvGrpSpPr>
          <p:nvPr/>
        </p:nvGrpSpPr>
        <p:grpSpPr bwMode="auto">
          <a:xfrm>
            <a:off x="1331913" y="3644900"/>
            <a:ext cx="7526337" cy="719138"/>
            <a:chOff x="839" y="2296"/>
            <a:chExt cx="4741" cy="453"/>
          </a:xfrm>
        </p:grpSpPr>
        <p:sp>
          <p:nvSpPr>
            <p:cNvPr id="21507" name="Прямоугольник 20"/>
            <p:cNvSpPr>
              <a:spLocks noChangeArrowheads="1"/>
            </p:cNvSpPr>
            <p:nvPr/>
          </p:nvSpPr>
          <p:spPr bwMode="auto">
            <a:xfrm>
              <a:off x="839" y="2296"/>
              <a:ext cx="4589" cy="453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1585" name="TextBox 33"/>
            <p:cNvSpPr txBox="1">
              <a:spLocks noChangeArrowheads="1"/>
            </p:cNvSpPr>
            <p:nvPr/>
          </p:nvSpPr>
          <p:spPr bwMode="auto">
            <a:xfrm>
              <a:off x="991" y="2298"/>
              <a:ext cx="45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Сложность расчета и применения тарифов для населения с учетом социальной нормы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5" grpId="0" animBg="1"/>
      <p:bldP spid="21511" grpId="0"/>
      <p:bldP spid="20" grpId="0" animBg="1"/>
      <p:bldP spid="21513" grpId="0"/>
      <p:bldP spid="21" grpId="0" animBg="1"/>
      <p:bldP spid="21515" grpId="0"/>
      <p:bldP spid="5" grpId="0" animBg="1"/>
      <p:bldP spid="21526" grpId="0"/>
      <p:bldP spid="8" grpId="0" animBg="1"/>
      <p:bldP spid="215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2" name="Рисунок 9" descr="заголовок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81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Рисунок 8" descr="главный фон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940423"/>
              <a:ext cx="9144000" cy="1917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Рисунок 3" descr="фон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836712"/>
              <a:ext cx="4214842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57356" y="142852"/>
              <a:ext cx="678661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>
                  <a:latin typeface="Book Antiqua" pitchFamily="18" charset="0"/>
                  <a:cs typeface="Arial" pitchFamily="34" charset="0"/>
                </a:rPr>
                <a:t>Региональная служба по тарифам Нижегородской области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0" y="2714625"/>
            <a:ext cx="5103813" cy="7080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СПАСИБО ЗА ВНИМАНИЕ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657850"/>
            <a:ext cx="65865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E6E0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Верхне-Волжская набережная 8, г. Нижний Новгород, 603082 </a:t>
            </a:r>
          </a:p>
          <a:p>
            <a:pPr>
              <a:defRPr/>
            </a:pPr>
            <a:r>
              <a:rPr lang="ru-RU" b="1">
                <a:solidFill>
                  <a:srgbClr val="E6E0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тел/факс (831) 419-98-08</a:t>
            </a:r>
          </a:p>
          <a:p>
            <a:pPr>
              <a:defRPr/>
            </a:pPr>
            <a:r>
              <a:rPr lang="ru-RU" b="1">
                <a:solidFill>
                  <a:srgbClr val="E6E0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http://www.</a:t>
            </a:r>
            <a:r>
              <a:rPr lang="en-US" b="1">
                <a:solidFill>
                  <a:srgbClr val="E6E0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rst</a:t>
            </a:r>
            <a:r>
              <a:rPr lang="ru-RU" b="1">
                <a:solidFill>
                  <a:srgbClr val="E6E0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no.ru</a:t>
            </a:r>
          </a:p>
          <a:p>
            <a:pPr>
              <a:defRPr/>
            </a:pPr>
            <a:endParaRPr lang="ru-RU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449</Words>
  <Application>Microsoft Office PowerPoint</Application>
  <PresentationFormat>Экран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 Грашкин</dc:creator>
  <cp:lastModifiedBy>adminnnov</cp:lastModifiedBy>
  <cp:revision>202</cp:revision>
  <dcterms:created xsi:type="dcterms:W3CDTF">2012-07-04T06:59:54Z</dcterms:created>
  <dcterms:modified xsi:type="dcterms:W3CDTF">2013-10-15T10:38:20Z</dcterms:modified>
</cp:coreProperties>
</file>