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56" r:id="rId3"/>
    <p:sldId id="320" r:id="rId4"/>
    <p:sldId id="326" r:id="rId5"/>
    <p:sldId id="303" r:id="rId6"/>
    <p:sldId id="301" r:id="rId7"/>
    <p:sldId id="299" r:id="rId8"/>
    <p:sldId id="300" r:id="rId9"/>
    <p:sldId id="304" r:id="rId10"/>
    <p:sldId id="305" r:id="rId11"/>
    <p:sldId id="272" r:id="rId12"/>
    <p:sldId id="273" r:id="rId13"/>
    <p:sldId id="307" r:id="rId14"/>
    <p:sldId id="271" r:id="rId15"/>
    <p:sldId id="329" r:id="rId16"/>
    <p:sldId id="302" r:id="rId17"/>
    <p:sldId id="274" r:id="rId1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6000" autoAdjust="0"/>
  </p:normalViewPr>
  <p:slideViewPr>
    <p:cSldViewPr>
      <p:cViewPr>
        <p:scale>
          <a:sx n="90" d="100"/>
          <a:sy n="90" d="100"/>
        </p:scale>
        <p:origin x="-22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aplevskaya_dv\Documents\1.%20&#1056;&#1086;&#1089;&#1089;&#1077;&#1090;&#1080;\4.%20&#1042;&#1099;&#1087;&#1072;&#1076;&#1072;&#1102;&#1097;&#1080;&#1077;%20&#1076;&#1086;&#1093;&#1086;&#1076;&#1099;%20&#1087;&#1086;%20&#1058;&#1055;\C&#1074;&#1086;&#1076;_&#1086;&#1073;&#1088;&#1072;&#1073;&#1086;&#109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815645403468951E-2"/>
          <c:y val="8.0180697539848161E-2"/>
          <c:w val="0.69466131019336863"/>
          <c:h val="0.85800797956555719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'Для графика Выпадающие'!$AC$8</c:f>
              <c:strCache>
                <c:ptCount val="1"/>
                <c:pt idx="0">
                  <c:v>Недополученный доход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4"/>
            <c:invertIfNegative val="0"/>
            <c:bubble3D val="0"/>
            <c:spPr>
              <a:pattFill prst="dkDnDiag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  <c:spPr>
              <a:pattFill prst="dkDnDiag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bg1"/>
                </a:bgClr>
              </a:pattFill>
            </c:spPr>
          </c:dPt>
          <c:dPt>
            <c:idx val="6"/>
            <c:invertIfNegative val="0"/>
            <c:bubble3D val="0"/>
            <c:spPr>
              <a:pattFill prst="dkDnDiag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bg1"/>
                </a:bgClr>
              </a:pattFill>
            </c:spPr>
          </c:dPt>
          <c:dPt>
            <c:idx val="7"/>
            <c:invertIfNegative val="0"/>
            <c:bubble3D val="0"/>
            <c:spPr>
              <a:pattFill prst="dkDnDiag">
                <a:fgClr>
                  <a:schemeClr val="tx1"/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-8.2392876172881734E-3"/>
                  <c:y val="4.383734591172912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486322350722164E-5"/>
                  <c:y val="2.5997299619491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520670832081831E-3"/>
                  <c:y val="6.0667818127619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334351063259959E-3"/>
                  <c:y val="4.8135345310938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229364186619556E-4"/>
                  <c:y val="4.198239925891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5314571957968441E-3"/>
                  <c:y val="1.1156166161075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5086145306368556E-2"/>
                  <c:y val="-2.6086952949407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9297034851052737E-3"/>
                  <c:y val="-3.304347373591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7367331365947463E-2"/>
                  <c:y val="-3.1304343539288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1.565217176964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1.9130432162898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9.6485174255263647E-3"/>
                  <c:y val="-1.7391301966271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'Для графика Выпадающие'!$B$6:$B$19</c:f>
              <c:strCache>
                <c:ptCount val="14"/>
                <c:pt idx="0">
                  <c:v>МРСК Северного Кавказа</c:v>
                </c:pt>
                <c:pt idx="1">
                  <c:v>МРСК Центра</c:v>
                </c:pt>
                <c:pt idx="2">
                  <c:v>МРСК Северо-Запада</c:v>
                </c:pt>
                <c:pt idx="3">
                  <c:v>МРСК Сибири</c:v>
                </c:pt>
                <c:pt idx="4">
                  <c:v>МРСК Урала</c:v>
                </c:pt>
                <c:pt idx="5">
                  <c:v>МРСК Юга</c:v>
                </c:pt>
                <c:pt idx="6">
                  <c:v>МРСК Центра и Приволжья</c:v>
                </c:pt>
                <c:pt idx="7">
                  <c:v>МРСК Волги</c:v>
                </c:pt>
                <c:pt idx="8">
                  <c:v>МОЭСК</c:v>
                </c:pt>
                <c:pt idx="9">
                  <c:v>Ленэнерго</c:v>
                </c:pt>
                <c:pt idx="10">
                  <c:v>Тюменьэнерго</c:v>
                </c:pt>
                <c:pt idx="11">
                  <c:v>Янтарьэнерго</c:v>
                </c:pt>
                <c:pt idx="12">
                  <c:v>Кубаньэнерго</c:v>
                </c:pt>
                <c:pt idx="13">
                  <c:v>Томская РК</c:v>
                </c:pt>
              </c:strCache>
            </c:strRef>
          </c:cat>
          <c:val>
            <c:numRef>
              <c:f>'Для графика Выпадающие'!$AD$8:$AK$8</c:f>
              <c:numCache>
                <c:formatCode>#,##0.00</c:formatCode>
                <c:ptCount val="8"/>
                <c:pt idx="0">
                  <c:v>-2.1314872353014023</c:v>
                </c:pt>
                <c:pt idx="1">
                  <c:v>1.6845100822079542</c:v>
                </c:pt>
                <c:pt idx="2">
                  <c:v>4.2512562903836519</c:v>
                </c:pt>
                <c:pt idx="3">
                  <c:v>10.538132163372893</c:v>
                </c:pt>
                <c:pt idx="4">
                  <c:v>10.538132163372893</c:v>
                </c:pt>
                <c:pt idx="5">
                  <c:v>13.337346849223559</c:v>
                </c:pt>
                <c:pt idx="6">
                  <c:v>14.736954192148893</c:v>
                </c:pt>
                <c:pt idx="7">
                  <c:v>16.136561535074225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1892352"/>
        <c:axId val="111893888"/>
      </c:barChart>
      <c:lineChart>
        <c:grouping val="standard"/>
        <c:varyColors val="0"/>
        <c:ser>
          <c:idx val="0"/>
          <c:order val="0"/>
          <c:tx>
            <c:strRef>
              <c:f>'Для графика Выпадающие'!$AC$6</c:f>
              <c:strCache>
                <c:ptCount val="1"/>
                <c:pt idx="0">
                  <c:v>Учтёно при тарифном регулировании</c:v>
                </c:pt>
              </c:strCache>
            </c:strRef>
          </c:tx>
          <c:dLbls>
            <c:dLbl>
              <c:idx val="1"/>
              <c:layout>
                <c:manualLayout>
                  <c:x val="-1.1931165205606555E-2"/>
                  <c:y val="-4.6595153343036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144023747273501E-3"/>
                  <c:y val="-1.8224061442424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'Для графика Выпадающие'!$AD$5:$AK$5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'Для графика Выпадающие'!$AD$6:$AK$6</c:f>
              <c:numCache>
                <c:formatCode>#,##0.00</c:formatCode>
                <c:ptCount val="8"/>
                <c:pt idx="0">
                  <c:v>6.2570501586000002</c:v>
                </c:pt>
                <c:pt idx="1">
                  <c:v>5.0685416691181278</c:v>
                </c:pt>
                <c:pt idx="2">
                  <c:v>5.7353157528999992</c:v>
                </c:pt>
                <c:pt idx="3">
                  <c:v>3.6305750971999311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'Для графика Выпадающие'!$AC$7</c:f>
              <c:strCache>
                <c:ptCount val="1"/>
                <c:pt idx="0">
                  <c:v>Фактически сложившиеся расходы</c:v>
                </c:pt>
              </c:strCache>
            </c:strRef>
          </c:tx>
          <c:spPr>
            <a:ln>
              <a:prstDash val="dash"/>
            </a:ln>
          </c:spPr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6.0843662944767798E-2"/>
                  <c:y val="-4.5109505690087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'Для графика Выпадающие'!$AD$5:$AK$5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'Для графика Выпадающие'!$AD$7:$AK$7</c:f>
              <c:numCache>
                <c:formatCode>#,##0.00</c:formatCode>
                <c:ptCount val="8"/>
                <c:pt idx="0">
                  <c:v>4.1255629232985971</c:v>
                </c:pt>
                <c:pt idx="1">
                  <c:v>6.7530517513260824</c:v>
                </c:pt>
                <c:pt idx="2">
                  <c:v>9.9865720432836476</c:v>
                </c:pt>
                <c:pt idx="3">
                  <c:v>14.168707260572823</c:v>
                </c:pt>
                <c:pt idx="4">
                  <c:v>14.168707260572823</c:v>
                </c:pt>
                <c:pt idx="5">
                  <c:v>16.967921946423488</c:v>
                </c:pt>
                <c:pt idx="6">
                  <c:v>18.367529289348823</c:v>
                </c:pt>
                <c:pt idx="7">
                  <c:v>19.767136632274156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892352"/>
        <c:axId val="111893888"/>
      </c:lineChart>
      <c:catAx>
        <c:axId val="111892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 i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11893888"/>
        <c:crosses val="autoZero"/>
        <c:auto val="1"/>
        <c:lblAlgn val="ctr"/>
        <c:lblOffset val="100"/>
        <c:noMultiLvlLbl val="0"/>
      </c:catAx>
      <c:valAx>
        <c:axId val="111893888"/>
        <c:scaling>
          <c:orientation val="minMax"/>
          <c:max val="20"/>
          <c:min val="-3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i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1189235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5360177678633622"/>
          <c:y val="0.29418734031953542"/>
          <c:w val="0.24354427125180786"/>
          <c:h val="0.65794186073108496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ABCF8-F231-4F8E-8071-7846D18908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79A35D1-0B19-4F1A-A4AD-3D60BE276CF0}">
      <dgm:prSet phldrT="[Текст]" custT="1"/>
      <dgm:spPr>
        <a:ln w="12700">
          <a:solidFill>
            <a:srgbClr val="4B5661"/>
          </a:solidFill>
        </a:ln>
      </dgm:spPr>
      <dgm:t>
        <a:bodyPr/>
        <a:lstStyle/>
        <a:p>
          <a:pPr marL="93663" indent="0" algn="just"/>
          <a:r>
            <a:rPr lang="ru-RU" sz="900" dirty="0" smtClean="0">
              <a:solidFill>
                <a:schemeClr val="tx2">
                  <a:lumMod val="50000"/>
                </a:schemeClr>
              </a:solidFill>
            </a:rPr>
            <a:t>Программа инновационного развития ОАО «ФСК ЕЭС» вошла в тройку лучших программ инновационного развития среди российских компаний</a:t>
          </a:r>
          <a:endParaRPr lang="ru-RU" sz="900" b="0" dirty="0">
            <a:solidFill>
              <a:schemeClr val="tx1"/>
            </a:solidFill>
          </a:endParaRPr>
        </a:p>
      </dgm:t>
    </dgm:pt>
    <dgm:pt modelId="{7C4B4531-7C62-4D12-9AE2-44AA6F50C70F}" type="parTrans" cxnId="{C0577405-A576-4EA8-9D20-106B5F13743B}">
      <dgm:prSet/>
      <dgm:spPr/>
      <dgm:t>
        <a:bodyPr/>
        <a:lstStyle/>
        <a:p>
          <a:endParaRPr lang="ru-RU"/>
        </a:p>
      </dgm:t>
    </dgm:pt>
    <dgm:pt modelId="{6D359E9F-9188-4213-949E-0B913FAC8D3D}" type="sibTrans" cxnId="{C0577405-A576-4EA8-9D20-106B5F13743B}">
      <dgm:prSet/>
      <dgm:spPr>
        <a:ln w="12700">
          <a:solidFill>
            <a:srgbClr val="4B5661"/>
          </a:solidFill>
        </a:ln>
      </dgm:spPr>
      <dgm:t>
        <a:bodyPr/>
        <a:lstStyle/>
        <a:p>
          <a:endParaRPr lang="ru-RU"/>
        </a:p>
      </dgm:t>
    </dgm:pt>
    <dgm:pt modelId="{6E7EE8E5-2AB8-4CFB-9140-A17911B32C92}" type="pres">
      <dgm:prSet presAssocID="{B7CABCF8-F231-4F8E-8071-7846D18908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EC4256-C8A8-4717-A71D-49EA2F72491F}" type="pres">
      <dgm:prSet presAssocID="{B7CABCF8-F231-4F8E-8071-7846D189088C}" presName="Name1" presStyleCnt="0"/>
      <dgm:spPr/>
    </dgm:pt>
    <dgm:pt modelId="{5B3EA829-B057-4B73-8B22-6BBD3773F18E}" type="pres">
      <dgm:prSet presAssocID="{B7CABCF8-F231-4F8E-8071-7846D189088C}" presName="cycle" presStyleCnt="0"/>
      <dgm:spPr/>
    </dgm:pt>
    <dgm:pt modelId="{1A40354D-73DD-43AB-B955-9778413244A0}" type="pres">
      <dgm:prSet presAssocID="{B7CABCF8-F231-4F8E-8071-7846D189088C}" presName="srcNode" presStyleLbl="node1" presStyleIdx="0" presStyleCnt="1"/>
      <dgm:spPr/>
    </dgm:pt>
    <dgm:pt modelId="{14683892-F79B-476E-A1DA-A2546233F387}" type="pres">
      <dgm:prSet presAssocID="{B7CABCF8-F231-4F8E-8071-7846D189088C}" presName="conn" presStyleLbl="parChTrans1D2" presStyleIdx="0" presStyleCnt="1" custScaleX="123921" custScaleY="156552" custLinFactNeighborX="-1151" custLinFactNeighborY="1770"/>
      <dgm:spPr/>
      <dgm:t>
        <a:bodyPr/>
        <a:lstStyle/>
        <a:p>
          <a:endParaRPr lang="ru-RU"/>
        </a:p>
      </dgm:t>
    </dgm:pt>
    <dgm:pt modelId="{65537DD6-9E18-436E-A88F-8643F406C821}" type="pres">
      <dgm:prSet presAssocID="{B7CABCF8-F231-4F8E-8071-7846D189088C}" presName="extraNode" presStyleLbl="node1" presStyleIdx="0" presStyleCnt="1"/>
      <dgm:spPr/>
    </dgm:pt>
    <dgm:pt modelId="{D3018E5A-8B1F-417A-B217-3497C0330E8A}" type="pres">
      <dgm:prSet presAssocID="{B7CABCF8-F231-4F8E-8071-7846D189088C}" presName="dstNode" presStyleLbl="node1" presStyleIdx="0" presStyleCnt="1"/>
      <dgm:spPr/>
    </dgm:pt>
    <dgm:pt modelId="{7E231392-9B42-4DFA-A235-247C7F5B78AB}" type="pres">
      <dgm:prSet presAssocID="{D79A35D1-0B19-4F1A-A4AD-3D60BE276CF0}" presName="text_1" presStyleLbl="node1" presStyleIdx="0" presStyleCnt="1" custScaleY="153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CE0B7-42AF-48C2-9B3C-9433736CFF1F}" type="pres">
      <dgm:prSet presAssocID="{D79A35D1-0B19-4F1A-A4AD-3D60BE276CF0}" presName="accent_1" presStyleCnt="0"/>
      <dgm:spPr/>
    </dgm:pt>
    <dgm:pt modelId="{3E0E01E6-D685-4669-9D1F-3920731F24E9}" type="pres">
      <dgm:prSet presAssocID="{D79A35D1-0B19-4F1A-A4AD-3D60BE276CF0}" presName="accentRepeatNode" presStyleLbl="solidFgAcc1" presStyleIdx="0" presStyleCnt="1" custScaleX="138800" custScaleY="138800" custLinFactNeighborY="5004"/>
      <dgm:spPr>
        <a:ln w="12700">
          <a:solidFill>
            <a:srgbClr val="4B5661"/>
          </a:solidFill>
        </a:ln>
      </dgm:spPr>
    </dgm:pt>
  </dgm:ptLst>
  <dgm:cxnLst>
    <dgm:cxn modelId="{4A9A4681-363F-4438-99E7-103C0D5A9B2E}" type="presOf" srcId="{D79A35D1-0B19-4F1A-A4AD-3D60BE276CF0}" destId="{7E231392-9B42-4DFA-A235-247C7F5B78AB}" srcOrd="0" destOrd="0" presId="urn:microsoft.com/office/officeart/2008/layout/VerticalCurvedList"/>
    <dgm:cxn modelId="{EB344FAC-21CC-44F6-BFD1-DE6ECFA4493D}" type="presOf" srcId="{B7CABCF8-F231-4F8E-8071-7846D189088C}" destId="{6E7EE8E5-2AB8-4CFB-9140-A17911B32C92}" srcOrd="0" destOrd="0" presId="urn:microsoft.com/office/officeart/2008/layout/VerticalCurvedList"/>
    <dgm:cxn modelId="{C0577405-A576-4EA8-9D20-106B5F13743B}" srcId="{B7CABCF8-F231-4F8E-8071-7846D189088C}" destId="{D79A35D1-0B19-4F1A-A4AD-3D60BE276CF0}" srcOrd="0" destOrd="0" parTransId="{7C4B4531-7C62-4D12-9AE2-44AA6F50C70F}" sibTransId="{6D359E9F-9188-4213-949E-0B913FAC8D3D}"/>
    <dgm:cxn modelId="{A02CD0F7-44F1-44DD-9111-D5905B1C7E61}" type="presOf" srcId="{6D359E9F-9188-4213-949E-0B913FAC8D3D}" destId="{14683892-F79B-476E-A1DA-A2546233F387}" srcOrd="0" destOrd="0" presId="urn:microsoft.com/office/officeart/2008/layout/VerticalCurvedList"/>
    <dgm:cxn modelId="{BE562437-C787-4D0F-AC0A-CD2538CEAC47}" type="presParOf" srcId="{6E7EE8E5-2AB8-4CFB-9140-A17911B32C92}" destId="{D1EC4256-C8A8-4717-A71D-49EA2F72491F}" srcOrd="0" destOrd="0" presId="urn:microsoft.com/office/officeart/2008/layout/VerticalCurvedList"/>
    <dgm:cxn modelId="{87088ECF-9CDB-4921-B09D-AC013E55A892}" type="presParOf" srcId="{D1EC4256-C8A8-4717-A71D-49EA2F72491F}" destId="{5B3EA829-B057-4B73-8B22-6BBD3773F18E}" srcOrd="0" destOrd="0" presId="urn:microsoft.com/office/officeart/2008/layout/VerticalCurvedList"/>
    <dgm:cxn modelId="{FF5B8D8A-0FA0-444F-85FD-905D78F15B24}" type="presParOf" srcId="{5B3EA829-B057-4B73-8B22-6BBD3773F18E}" destId="{1A40354D-73DD-43AB-B955-9778413244A0}" srcOrd="0" destOrd="0" presId="urn:microsoft.com/office/officeart/2008/layout/VerticalCurvedList"/>
    <dgm:cxn modelId="{EB74A841-D19B-45BC-B9A8-62CFBD3AB74D}" type="presParOf" srcId="{5B3EA829-B057-4B73-8B22-6BBD3773F18E}" destId="{14683892-F79B-476E-A1DA-A2546233F387}" srcOrd="1" destOrd="0" presId="urn:microsoft.com/office/officeart/2008/layout/VerticalCurvedList"/>
    <dgm:cxn modelId="{221324F8-B2C7-4025-B856-E6542A84EE63}" type="presParOf" srcId="{5B3EA829-B057-4B73-8B22-6BBD3773F18E}" destId="{65537DD6-9E18-436E-A88F-8643F406C821}" srcOrd="2" destOrd="0" presId="urn:microsoft.com/office/officeart/2008/layout/VerticalCurvedList"/>
    <dgm:cxn modelId="{D1872963-F304-42EC-9A0D-3215C033A287}" type="presParOf" srcId="{5B3EA829-B057-4B73-8B22-6BBD3773F18E}" destId="{D3018E5A-8B1F-417A-B217-3497C0330E8A}" srcOrd="3" destOrd="0" presId="urn:microsoft.com/office/officeart/2008/layout/VerticalCurvedList"/>
    <dgm:cxn modelId="{344F9D3D-090B-40AD-95EE-EDF8374AD326}" type="presParOf" srcId="{D1EC4256-C8A8-4717-A71D-49EA2F72491F}" destId="{7E231392-9B42-4DFA-A235-247C7F5B78AB}" srcOrd="1" destOrd="0" presId="urn:microsoft.com/office/officeart/2008/layout/VerticalCurvedList"/>
    <dgm:cxn modelId="{6AE60241-D09B-4903-A307-C5DDA896FEE5}" type="presParOf" srcId="{D1EC4256-C8A8-4717-A71D-49EA2F72491F}" destId="{EEBCE0B7-42AF-48C2-9B3C-9433736CFF1F}" srcOrd="2" destOrd="0" presId="urn:microsoft.com/office/officeart/2008/layout/VerticalCurvedList"/>
    <dgm:cxn modelId="{D2817FD2-2855-4210-A6DF-017F147382F8}" type="presParOf" srcId="{EEBCE0B7-42AF-48C2-9B3C-9433736CFF1F}" destId="{3E0E01E6-D685-4669-9D1F-3920731F24E9}" srcOrd="0" destOrd="0" presId="urn:microsoft.com/office/officeart/2008/layout/VerticalCurvedList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CABCF8-F231-4F8E-8071-7846D18908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C7B6124-56B3-413E-ADC8-BC24F679D888}">
      <dgm:prSet phldrT="[Текст]" custT="1"/>
      <dgm:spPr>
        <a:ln w="12700">
          <a:solidFill>
            <a:srgbClr val="4B5661"/>
          </a:solidFill>
        </a:ln>
      </dgm:spPr>
      <dgm:t>
        <a:bodyPr/>
        <a:lstStyle/>
        <a:p>
          <a:pPr algn="just"/>
          <a:r>
            <a:rPr lang="ru-RU" sz="900" dirty="0" smtClean="0"/>
            <a:t>Показатель </a:t>
          </a:r>
          <a:r>
            <a:rPr lang="ru-RU" sz="900" b="1" dirty="0" smtClean="0">
              <a:solidFill>
                <a:srgbClr val="C00000"/>
              </a:solidFill>
            </a:rPr>
            <a:t>удельной аварийности</a:t>
          </a:r>
          <a:r>
            <a:rPr lang="ru-RU" sz="900" b="1" dirty="0" smtClean="0"/>
            <a:t> магистрального сетевого комплекса </a:t>
          </a:r>
          <a:r>
            <a:rPr lang="ru-RU" sz="900" dirty="0" smtClean="0"/>
            <a:t>по итогам прохождения ОЗП 2012/13 гг. </a:t>
          </a:r>
          <a:r>
            <a:rPr lang="ru-RU" sz="900" b="1" dirty="0" smtClean="0">
              <a:solidFill>
                <a:srgbClr val="C00000"/>
              </a:solidFill>
            </a:rPr>
            <a:t>снизился </a:t>
          </a:r>
          <a:r>
            <a:rPr lang="ru-RU" sz="900" dirty="0" smtClean="0"/>
            <a:t>по отношению к аналогичному показателю ОЗП 2010/11 гг. на </a:t>
          </a:r>
          <a:r>
            <a:rPr lang="ru-RU" sz="900" b="1" dirty="0" smtClean="0">
              <a:solidFill>
                <a:srgbClr val="C00000"/>
              </a:solidFill>
            </a:rPr>
            <a:t>37,7 %</a:t>
          </a:r>
          <a:endParaRPr lang="ru-RU" sz="900" dirty="0">
            <a:solidFill>
              <a:srgbClr val="C00000"/>
            </a:solidFill>
          </a:endParaRPr>
        </a:p>
      </dgm:t>
    </dgm:pt>
    <dgm:pt modelId="{4C473289-6968-4636-8150-3DAE472288F4}" type="parTrans" cxnId="{29BB63C1-E877-40B0-AB54-27BCFF5C8799}">
      <dgm:prSet/>
      <dgm:spPr/>
      <dgm:t>
        <a:bodyPr/>
        <a:lstStyle/>
        <a:p>
          <a:endParaRPr lang="ru-RU"/>
        </a:p>
      </dgm:t>
    </dgm:pt>
    <dgm:pt modelId="{A7484A39-69CC-4AB9-8276-37676D291165}" type="sibTrans" cxnId="{29BB63C1-E877-40B0-AB54-27BCFF5C8799}">
      <dgm:prSet/>
      <dgm:spPr>
        <a:ln w="12700">
          <a:solidFill>
            <a:srgbClr val="4B5661"/>
          </a:solidFill>
        </a:ln>
      </dgm:spPr>
      <dgm:t>
        <a:bodyPr/>
        <a:lstStyle/>
        <a:p>
          <a:endParaRPr lang="ru-RU"/>
        </a:p>
      </dgm:t>
    </dgm:pt>
    <dgm:pt modelId="{D79A35D1-0B19-4F1A-A4AD-3D60BE276CF0}">
      <dgm:prSet phldrT="[Текст]" custT="1"/>
      <dgm:spPr>
        <a:ln w="12700">
          <a:solidFill>
            <a:srgbClr val="4B5661"/>
          </a:solidFill>
        </a:ln>
      </dgm:spPr>
      <dgm:t>
        <a:bodyPr/>
        <a:lstStyle/>
        <a:p>
          <a:pPr algn="just"/>
          <a:r>
            <a:rPr lang="ru-RU" sz="900" b="1" dirty="0" smtClean="0">
              <a:solidFill>
                <a:srgbClr val="C00000"/>
              </a:solidFill>
            </a:rPr>
            <a:t>Потери</a:t>
          </a:r>
          <a:r>
            <a:rPr lang="ru-RU" sz="900" dirty="0" smtClean="0"/>
            <a:t> при передаче электроэнергии в магистральном электросетевом комплексе  по сравнению с показателем 2009 года </a:t>
          </a:r>
          <a:r>
            <a:rPr lang="ru-RU" sz="900" b="1" dirty="0" smtClean="0">
              <a:solidFill>
                <a:srgbClr val="C00000"/>
              </a:solidFill>
            </a:rPr>
            <a:t>сократились на 6 %	</a:t>
          </a:r>
          <a:endParaRPr lang="ru-RU" sz="900" dirty="0">
            <a:solidFill>
              <a:srgbClr val="C00000"/>
            </a:solidFill>
          </a:endParaRPr>
        </a:p>
      </dgm:t>
    </dgm:pt>
    <dgm:pt modelId="{7C4B4531-7C62-4D12-9AE2-44AA6F50C70F}" type="parTrans" cxnId="{C0577405-A576-4EA8-9D20-106B5F13743B}">
      <dgm:prSet/>
      <dgm:spPr/>
      <dgm:t>
        <a:bodyPr/>
        <a:lstStyle/>
        <a:p>
          <a:endParaRPr lang="ru-RU"/>
        </a:p>
      </dgm:t>
    </dgm:pt>
    <dgm:pt modelId="{6D359E9F-9188-4213-949E-0B913FAC8D3D}" type="sibTrans" cxnId="{C0577405-A576-4EA8-9D20-106B5F13743B}">
      <dgm:prSet/>
      <dgm:spPr/>
      <dgm:t>
        <a:bodyPr/>
        <a:lstStyle/>
        <a:p>
          <a:endParaRPr lang="ru-RU"/>
        </a:p>
      </dgm:t>
    </dgm:pt>
    <dgm:pt modelId="{40FFA266-45AA-4D8F-B108-1BB349AB2430}">
      <dgm:prSet phldrT="[Текст]"/>
      <dgm:spPr>
        <a:ln w="12700">
          <a:solidFill>
            <a:srgbClr val="4B5661"/>
          </a:solidFill>
        </a:ln>
      </dgm:spPr>
      <dgm:t>
        <a:bodyPr/>
        <a:lstStyle/>
        <a:p>
          <a:pPr algn="just"/>
          <a:r>
            <a:rPr lang="ru-RU" b="1" dirty="0" smtClean="0">
              <a:solidFill>
                <a:srgbClr val="C00000"/>
              </a:solidFill>
            </a:rPr>
            <a:t>Недоотпуск</a:t>
          </a:r>
          <a:r>
            <a:rPr lang="ru-RU" dirty="0" smtClean="0"/>
            <a:t> электроэнергии потребителям из ЕНЭС за период 2009-2013 гг. </a:t>
          </a:r>
          <a:r>
            <a:rPr lang="ru-RU" b="1" dirty="0" smtClean="0">
              <a:solidFill>
                <a:srgbClr val="C00000"/>
              </a:solidFill>
            </a:rPr>
            <a:t>составил  19,89 тыс. МВт*час</a:t>
          </a:r>
          <a:r>
            <a:rPr lang="ru-RU" dirty="0" smtClean="0"/>
            <a:t>, при этом недоотпуск за по итогам 2012 года </a:t>
          </a:r>
          <a:r>
            <a:rPr lang="ru-RU" b="1" dirty="0" smtClean="0">
              <a:solidFill>
                <a:srgbClr val="C00000"/>
              </a:solidFill>
            </a:rPr>
            <a:t>сопоставим </a:t>
          </a:r>
          <a:r>
            <a:rPr lang="ru-RU" dirty="0" smtClean="0"/>
            <a:t>со значением 2009 года</a:t>
          </a:r>
          <a:endParaRPr lang="ru-RU" dirty="0"/>
        </a:p>
      </dgm:t>
    </dgm:pt>
    <dgm:pt modelId="{6D23C5B0-A32D-47A9-B61B-3F04F578530A}" type="parTrans" cxnId="{14200F42-450E-439B-BCAD-78CEE3584382}">
      <dgm:prSet/>
      <dgm:spPr/>
      <dgm:t>
        <a:bodyPr/>
        <a:lstStyle/>
        <a:p>
          <a:endParaRPr lang="ru-RU"/>
        </a:p>
      </dgm:t>
    </dgm:pt>
    <dgm:pt modelId="{5A076AE8-368B-4C8E-9490-BA59FFF7544A}" type="sibTrans" cxnId="{14200F42-450E-439B-BCAD-78CEE3584382}">
      <dgm:prSet/>
      <dgm:spPr/>
      <dgm:t>
        <a:bodyPr/>
        <a:lstStyle/>
        <a:p>
          <a:endParaRPr lang="ru-RU"/>
        </a:p>
      </dgm:t>
    </dgm:pt>
    <dgm:pt modelId="{6E7EE8E5-2AB8-4CFB-9140-A17911B32C92}" type="pres">
      <dgm:prSet presAssocID="{B7CABCF8-F231-4F8E-8071-7846D18908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EC4256-C8A8-4717-A71D-49EA2F72491F}" type="pres">
      <dgm:prSet presAssocID="{B7CABCF8-F231-4F8E-8071-7846D189088C}" presName="Name1" presStyleCnt="0"/>
      <dgm:spPr/>
    </dgm:pt>
    <dgm:pt modelId="{5B3EA829-B057-4B73-8B22-6BBD3773F18E}" type="pres">
      <dgm:prSet presAssocID="{B7CABCF8-F231-4F8E-8071-7846D189088C}" presName="cycle" presStyleCnt="0"/>
      <dgm:spPr/>
    </dgm:pt>
    <dgm:pt modelId="{1A40354D-73DD-43AB-B955-9778413244A0}" type="pres">
      <dgm:prSet presAssocID="{B7CABCF8-F231-4F8E-8071-7846D189088C}" presName="srcNode" presStyleLbl="node1" presStyleIdx="0" presStyleCnt="3"/>
      <dgm:spPr/>
    </dgm:pt>
    <dgm:pt modelId="{14683892-F79B-476E-A1DA-A2546233F387}" type="pres">
      <dgm:prSet presAssocID="{B7CABCF8-F231-4F8E-8071-7846D189088C}" presName="conn" presStyleLbl="parChTrans1D2" presStyleIdx="0" presStyleCnt="1"/>
      <dgm:spPr/>
      <dgm:t>
        <a:bodyPr/>
        <a:lstStyle/>
        <a:p>
          <a:endParaRPr lang="ru-RU"/>
        </a:p>
      </dgm:t>
    </dgm:pt>
    <dgm:pt modelId="{65537DD6-9E18-436E-A88F-8643F406C821}" type="pres">
      <dgm:prSet presAssocID="{B7CABCF8-F231-4F8E-8071-7846D189088C}" presName="extraNode" presStyleLbl="node1" presStyleIdx="0" presStyleCnt="3"/>
      <dgm:spPr/>
    </dgm:pt>
    <dgm:pt modelId="{D3018E5A-8B1F-417A-B217-3497C0330E8A}" type="pres">
      <dgm:prSet presAssocID="{B7CABCF8-F231-4F8E-8071-7846D189088C}" presName="dstNode" presStyleLbl="node1" presStyleIdx="0" presStyleCnt="3"/>
      <dgm:spPr/>
    </dgm:pt>
    <dgm:pt modelId="{17984C3B-F152-4C7D-969E-1399E1B76144}" type="pres">
      <dgm:prSet presAssocID="{DC7B6124-56B3-413E-ADC8-BC24F679D888}" presName="text_1" presStyleLbl="node1" presStyleIdx="0" presStyleCnt="3" custScaleY="119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B5C23-98F3-4932-A38F-209A015006ED}" type="pres">
      <dgm:prSet presAssocID="{DC7B6124-56B3-413E-ADC8-BC24F679D888}" presName="accent_1" presStyleCnt="0"/>
      <dgm:spPr/>
    </dgm:pt>
    <dgm:pt modelId="{874D48AD-C131-4D92-9549-0CF1448CE9A8}" type="pres">
      <dgm:prSet presAssocID="{DC7B6124-56B3-413E-ADC8-BC24F679D888}" presName="accentRepeatNode" presStyleLbl="solidFgAcc1" presStyleIdx="0" presStyleCnt="3"/>
      <dgm:spPr>
        <a:ln w="12700">
          <a:solidFill>
            <a:srgbClr val="4B5661"/>
          </a:solidFill>
        </a:ln>
      </dgm:spPr>
    </dgm:pt>
    <dgm:pt modelId="{23D7C0BD-06A5-48A9-9783-3381096CBAAE}" type="pres">
      <dgm:prSet presAssocID="{D79A35D1-0B19-4F1A-A4AD-3D60BE276CF0}" presName="text_2" presStyleLbl="node1" presStyleIdx="1" presStyleCnt="3" custScaleY="119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8FB84-7178-4F3D-BFFA-D920C8D3EB4A}" type="pres">
      <dgm:prSet presAssocID="{D79A35D1-0B19-4F1A-A4AD-3D60BE276CF0}" presName="accent_2" presStyleCnt="0"/>
      <dgm:spPr/>
    </dgm:pt>
    <dgm:pt modelId="{3E0E01E6-D685-4669-9D1F-3920731F24E9}" type="pres">
      <dgm:prSet presAssocID="{D79A35D1-0B19-4F1A-A4AD-3D60BE276CF0}" presName="accentRepeatNode" presStyleLbl="solidFgAcc1" presStyleIdx="1" presStyleCnt="3"/>
      <dgm:spPr>
        <a:ln w="12700">
          <a:solidFill>
            <a:srgbClr val="4B5661"/>
          </a:solidFill>
        </a:ln>
      </dgm:spPr>
    </dgm:pt>
    <dgm:pt modelId="{635F90A9-BD3C-4F0A-A72F-E730672C7358}" type="pres">
      <dgm:prSet presAssocID="{40FFA266-45AA-4D8F-B108-1BB349AB2430}" presName="text_3" presStyleLbl="node1" presStyleIdx="2" presStyleCnt="3" custScaleY="124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AA706-BD6E-4048-A3C1-26E1AC28A3BE}" type="pres">
      <dgm:prSet presAssocID="{40FFA266-45AA-4D8F-B108-1BB349AB2430}" presName="accent_3" presStyleCnt="0"/>
      <dgm:spPr/>
    </dgm:pt>
    <dgm:pt modelId="{0FDA2B89-2557-4106-BB43-1EA19BC2EE91}" type="pres">
      <dgm:prSet presAssocID="{40FFA266-45AA-4D8F-B108-1BB349AB2430}" presName="accentRepeatNode" presStyleLbl="solidFgAcc1" presStyleIdx="2" presStyleCnt="3"/>
      <dgm:spPr>
        <a:ln w="12700">
          <a:solidFill>
            <a:srgbClr val="4B5661"/>
          </a:solidFill>
        </a:ln>
      </dgm:spPr>
    </dgm:pt>
  </dgm:ptLst>
  <dgm:cxnLst>
    <dgm:cxn modelId="{753F0BE9-0968-4F26-8A7A-586717A5E80C}" type="presOf" srcId="{40FFA266-45AA-4D8F-B108-1BB349AB2430}" destId="{635F90A9-BD3C-4F0A-A72F-E730672C7358}" srcOrd="0" destOrd="0" presId="urn:microsoft.com/office/officeart/2008/layout/VerticalCurvedList"/>
    <dgm:cxn modelId="{14200F42-450E-439B-BCAD-78CEE3584382}" srcId="{B7CABCF8-F231-4F8E-8071-7846D189088C}" destId="{40FFA266-45AA-4D8F-B108-1BB349AB2430}" srcOrd="2" destOrd="0" parTransId="{6D23C5B0-A32D-47A9-B61B-3F04F578530A}" sibTransId="{5A076AE8-368B-4C8E-9490-BA59FFF7544A}"/>
    <dgm:cxn modelId="{C0577405-A576-4EA8-9D20-106B5F13743B}" srcId="{B7CABCF8-F231-4F8E-8071-7846D189088C}" destId="{D79A35D1-0B19-4F1A-A4AD-3D60BE276CF0}" srcOrd="1" destOrd="0" parTransId="{7C4B4531-7C62-4D12-9AE2-44AA6F50C70F}" sibTransId="{6D359E9F-9188-4213-949E-0B913FAC8D3D}"/>
    <dgm:cxn modelId="{224DAE3D-CA06-493F-90DC-EC57F51002E0}" type="presOf" srcId="{DC7B6124-56B3-413E-ADC8-BC24F679D888}" destId="{17984C3B-F152-4C7D-969E-1399E1B76144}" srcOrd="0" destOrd="0" presId="urn:microsoft.com/office/officeart/2008/layout/VerticalCurvedList"/>
    <dgm:cxn modelId="{77BD6AA3-9C33-4C45-AC3E-D997398CC45A}" type="presOf" srcId="{D79A35D1-0B19-4F1A-A4AD-3D60BE276CF0}" destId="{23D7C0BD-06A5-48A9-9783-3381096CBAAE}" srcOrd="0" destOrd="0" presId="urn:microsoft.com/office/officeart/2008/layout/VerticalCurvedList"/>
    <dgm:cxn modelId="{29BB63C1-E877-40B0-AB54-27BCFF5C8799}" srcId="{B7CABCF8-F231-4F8E-8071-7846D189088C}" destId="{DC7B6124-56B3-413E-ADC8-BC24F679D888}" srcOrd="0" destOrd="0" parTransId="{4C473289-6968-4636-8150-3DAE472288F4}" sibTransId="{A7484A39-69CC-4AB9-8276-37676D291165}"/>
    <dgm:cxn modelId="{60369CF7-92AF-4775-A810-A35546F7770F}" type="presOf" srcId="{B7CABCF8-F231-4F8E-8071-7846D189088C}" destId="{6E7EE8E5-2AB8-4CFB-9140-A17911B32C92}" srcOrd="0" destOrd="0" presId="urn:microsoft.com/office/officeart/2008/layout/VerticalCurvedList"/>
    <dgm:cxn modelId="{1DCE855E-23DB-416B-A09A-3B829DDF1100}" type="presOf" srcId="{A7484A39-69CC-4AB9-8276-37676D291165}" destId="{14683892-F79B-476E-A1DA-A2546233F387}" srcOrd="0" destOrd="0" presId="urn:microsoft.com/office/officeart/2008/layout/VerticalCurvedList"/>
    <dgm:cxn modelId="{649F2CB3-3B70-42CD-9A08-6541C93C5376}" type="presParOf" srcId="{6E7EE8E5-2AB8-4CFB-9140-A17911B32C92}" destId="{D1EC4256-C8A8-4717-A71D-49EA2F72491F}" srcOrd="0" destOrd="0" presId="urn:microsoft.com/office/officeart/2008/layout/VerticalCurvedList"/>
    <dgm:cxn modelId="{723CE082-B2C8-4F2A-BEB7-EEC7772594DB}" type="presParOf" srcId="{D1EC4256-C8A8-4717-A71D-49EA2F72491F}" destId="{5B3EA829-B057-4B73-8B22-6BBD3773F18E}" srcOrd="0" destOrd="0" presId="urn:microsoft.com/office/officeart/2008/layout/VerticalCurvedList"/>
    <dgm:cxn modelId="{79922A44-76C1-4BA9-A780-6E3B863E9C43}" type="presParOf" srcId="{5B3EA829-B057-4B73-8B22-6BBD3773F18E}" destId="{1A40354D-73DD-43AB-B955-9778413244A0}" srcOrd="0" destOrd="0" presId="urn:microsoft.com/office/officeart/2008/layout/VerticalCurvedList"/>
    <dgm:cxn modelId="{C7B84925-CBAF-47FF-8BA1-9CDA0D492BD3}" type="presParOf" srcId="{5B3EA829-B057-4B73-8B22-6BBD3773F18E}" destId="{14683892-F79B-476E-A1DA-A2546233F387}" srcOrd="1" destOrd="0" presId="urn:microsoft.com/office/officeart/2008/layout/VerticalCurvedList"/>
    <dgm:cxn modelId="{4E393B57-BCAB-4E19-B149-6861272D5F1D}" type="presParOf" srcId="{5B3EA829-B057-4B73-8B22-6BBD3773F18E}" destId="{65537DD6-9E18-436E-A88F-8643F406C821}" srcOrd="2" destOrd="0" presId="urn:microsoft.com/office/officeart/2008/layout/VerticalCurvedList"/>
    <dgm:cxn modelId="{1223098B-0D0A-4EB3-BA47-C20C117C6441}" type="presParOf" srcId="{5B3EA829-B057-4B73-8B22-6BBD3773F18E}" destId="{D3018E5A-8B1F-417A-B217-3497C0330E8A}" srcOrd="3" destOrd="0" presId="urn:microsoft.com/office/officeart/2008/layout/VerticalCurvedList"/>
    <dgm:cxn modelId="{64743DC8-FD10-4547-959C-0892868645E0}" type="presParOf" srcId="{D1EC4256-C8A8-4717-A71D-49EA2F72491F}" destId="{17984C3B-F152-4C7D-969E-1399E1B76144}" srcOrd="1" destOrd="0" presId="urn:microsoft.com/office/officeart/2008/layout/VerticalCurvedList"/>
    <dgm:cxn modelId="{CD3D4336-ABCD-4E44-B0AD-8E2592F0F1A5}" type="presParOf" srcId="{D1EC4256-C8A8-4717-A71D-49EA2F72491F}" destId="{3F8B5C23-98F3-4932-A38F-209A015006ED}" srcOrd="2" destOrd="0" presId="urn:microsoft.com/office/officeart/2008/layout/VerticalCurvedList"/>
    <dgm:cxn modelId="{893B8671-D7E9-4AB1-A07E-501ED53D1639}" type="presParOf" srcId="{3F8B5C23-98F3-4932-A38F-209A015006ED}" destId="{874D48AD-C131-4D92-9549-0CF1448CE9A8}" srcOrd="0" destOrd="0" presId="urn:microsoft.com/office/officeart/2008/layout/VerticalCurvedList"/>
    <dgm:cxn modelId="{3248D6E7-D44B-4E4C-B65C-FCF5D7448093}" type="presParOf" srcId="{D1EC4256-C8A8-4717-A71D-49EA2F72491F}" destId="{23D7C0BD-06A5-48A9-9783-3381096CBAAE}" srcOrd="3" destOrd="0" presId="urn:microsoft.com/office/officeart/2008/layout/VerticalCurvedList"/>
    <dgm:cxn modelId="{39D4D48A-EED8-46B7-9709-35EFFC57A4AA}" type="presParOf" srcId="{D1EC4256-C8A8-4717-A71D-49EA2F72491F}" destId="{4AA8FB84-7178-4F3D-BFFA-D920C8D3EB4A}" srcOrd="4" destOrd="0" presId="urn:microsoft.com/office/officeart/2008/layout/VerticalCurvedList"/>
    <dgm:cxn modelId="{9F48C733-EF9C-43A9-B081-4FEFB3E1B9AC}" type="presParOf" srcId="{4AA8FB84-7178-4F3D-BFFA-D920C8D3EB4A}" destId="{3E0E01E6-D685-4669-9D1F-3920731F24E9}" srcOrd="0" destOrd="0" presId="urn:microsoft.com/office/officeart/2008/layout/VerticalCurvedList"/>
    <dgm:cxn modelId="{81CB2539-C092-4D1C-A0A7-01674244CEDC}" type="presParOf" srcId="{D1EC4256-C8A8-4717-A71D-49EA2F72491F}" destId="{635F90A9-BD3C-4F0A-A72F-E730672C7358}" srcOrd="5" destOrd="0" presId="urn:microsoft.com/office/officeart/2008/layout/VerticalCurvedList"/>
    <dgm:cxn modelId="{0E642BA2-19D1-4BED-835D-C5CE35C83302}" type="presParOf" srcId="{D1EC4256-C8A8-4717-A71D-49EA2F72491F}" destId="{F9EAA706-BD6E-4048-A3C1-26E1AC28A3BE}" srcOrd="6" destOrd="0" presId="urn:microsoft.com/office/officeart/2008/layout/VerticalCurvedList"/>
    <dgm:cxn modelId="{C18652C4-63E7-4A24-B75A-E104662ED8AF}" type="presParOf" srcId="{F9EAA706-BD6E-4048-A3C1-26E1AC28A3BE}" destId="{0FDA2B89-2557-4106-BB43-1EA19BC2EE91}" srcOrd="0" destOrd="0" presId="urn:microsoft.com/office/officeart/2008/layout/VerticalCurvedList"/>
  </dgm:cxnLst>
  <dgm:bg/>
  <dgm:whole>
    <a:ln w="12700"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CABCF8-F231-4F8E-8071-7846D18908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79A35D1-0B19-4F1A-A4AD-3D60BE276CF0}">
      <dgm:prSet phldrT="[Текст]" custT="1"/>
      <dgm:spPr>
        <a:ln w="127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800" dirty="0" smtClean="0">
              <a:solidFill>
                <a:schemeClr val="tx2">
                  <a:lumMod val="50000"/>
                </a:schemeClr>
              </a:solidFill>
            </a:rPr>
            <a:t>С 2009 - 2012 гг. при росте отпуска в сеть на </a:t>
          </a:r>
          <a:r>
            <a:rPr lang="ru-RU" sz="800" b="1" dirty="0" smtClean="0">
              <a:solidFill>
                <a:schemeClr val="tx2">
                  <a:lumMod val="50000"/>
                </a:schemeClr>
              </a:solidFill>
            </a:rPr>
            <a:t>41 млрд. кВт*ч, </a:t>
          </a:r>
          <a:r>
            <a:rPr lang="ru-RU" sz="800" b="1" dirty="0" smtClean="0">
              <a:solidFill>
                <a:srgbClr val="C00000"/>
              </a:solidFill>
            </a:rPr>
            <a:t>потери</a:t>
          </a:r>
          <a:r>
            <a:rPr lang="ru-RU" sz="800" b="1" dirty="0" smtClean="0">
              <a:solidFill>
                <a:schemeClr val="tx2">
                  <a:lumMod val="50000"/>
                </a:schemeClr>
              </a:solidFill>
            </a:rPr>
            <a:t> в сетях распределительных сетевых компаний снижены </a:t>
          </a:r>
          <a:r>
            <a:rPr lang="ru-RU" sz="800" b="1" dirty="0" smtClean="0">
              <a:solidFill>
                <a:srgbClr val="C00000"/>
              </a:solidFill>
            </a:rPr>
            <a:t>на 2,8 млрд. кВт*ч (0,43% ) </a:t>
          </a:r>
          <a:r>
            <a:rPr lang="ru-RU" sz="800" dirty="0" smtClean="0">
              <a:solidFill>
                <a:schemeClr val="tx2">
                  <a:lumMod val="75000"/>
                </a:schemeClr>
              </a:solidFill>
            </a:rPr>
            <a:t>или</a:t>
          </a:r>
          <a:r>
            <a:rPr lang="ru-RU" sz="800" dirty="0" smtClean="0">
              <a:solidFill>
                <a:srgbClr val="1D4576"/>
              </a:solidFill>
            </a:rPr>
            <a:t> </a:t>
          </a:r>
          <a:r>
            <a:rPr lang="ru-RU" sz="800" b="1" dirty="0" smtClean="0">
              <a:solidFill>
                <a:srgbClr val="C00000"/>
              </a:solidFill>
            </a:rPr>
            <a:t>на 0,91% </a:t>
          </a:r>
          <a:r>
            <a:rPr lang="ru-RU" sz="800" dirty="0" smtClean="0">
              <a:solidFill>
                <a:srgbClr val="1D4576"/>
              </a:solidFill>
            </a:rPr>
            <a:t>в </a:t>
          </a:r>
          <a:r>
            <a:rPr lang="ru-RU" sz="800" dirty="0" smtClean="0">
              <a:solidFill>
                <a:schemeClr val="tx2">
                  <a:lumMod val="50000"/>
                </a:schemeClr>
              </a:solidFill>
            </a:rPr>
            <a:t>сопоставимых условиях с 2009 годом  с учетом возврата объемов «последней мили», исключенных в период 2010-2012гг. </a:t>
          </a:r>
          <a:endParaRPr lang="ru-RU" sz="800" dirty="0">
            <a:solidFill>
              <a:srgbClr val="C00000"/>
            </a:solidFill>
          </a:endParaRPr>
        </a:p>
      </dgm:t>
    </dgm:pt>
    <dgm:pt modelId="{7C4B4531-7C62-4D12-9AE2-44AA6F50C70F}" type="parTrans" cxnId="{C0577405-A576-4EA8-9D20-106B5F13743B}">
      <dgm:prSet/>
      <dgm:spPr/>
      <dgm:t>
        <a:bodyPr/>
        <a:lstStyle/>
        <a:p>
          <a:endParaRPr lang="ru-RU"/>
        </a:p>
      </dgm:t>
    </dgm:pt>
    <dgm:pt modelId="{6D359E9F-9188-4213-949E-0B913FAC8D3D}" type="sibTrans" cxnId="{C0577405-A576-4EA8-9D20-106B5F13743B}">
      <dgm:prSet/>
      <dgm:spPr>
        <a:ln w="127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0FFA266-45AA-4D8F-B108-1BB349AB2430}">
      <dgm:prSet phldrT="[Текст]" custT="1"/>
      <dgm:spPr>
        <a:ln w="12700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9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rPr>
            <a:t>Средняя </a:t>
          </a:r>
          <a:r>
            <a:rPr lang="ru-RU" sz="900" b="1" dirty="0" smtClean="0">
              <a:solidFill>
                <a:srgbClr val="C00000"/>
              </a:solidFill>
              <a:cs typeface="Arial" pitchFamily="34" charset="0"/>
            </a:rPr>
            <a:t>длительность перерывов</a:t>
          </a:r>
          <a:r>
            <a:rPr lang="ru-RU" sz="9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rPr>
            <a:t> электроснабжения потребителей в РСК </a:t>
          </a:r>
          <a:r>
            <a:rPr lang="ru-RU" sz="900" b="1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rPr>
            <a:t>сократилась более чем в 2 раза</a:t>
          </a:r>
          <a:r>
            <a:rPr lang="ru-RU" sz="9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rPr>
            <a:t>:  с 4,8  час. на технологическое нарушение в 2009 году до ожидаемых 2,15 час. в 2013 году</a:t>
          </a:r>
          <a:endParaRPr lang="ru-RU" sz="900" dirty="0"/>
        </a:p>
      </dgm:t>
    </dgm:pt>
    <dgm:pt modelId="{6D23C5B0-A32D-47A9-B61B-3F04F578530A}" type="parTrans" cxnId="{14200F42-450E-439B-BCAD-78CEE3584382}">
      <dgm:prSet/>
      <dgm:spPr/>
      <dgm:t>
        <a:bodyPr/>
        <a:lstStyle/>
        <a:p>
          <a:endParaRPr lang="ru-RU"/>
        </a:p>
      </dgm:t>
    </dgm:pt>
    <dgm:pt modelId="{5A076AE8-368B-4C8E-9490-BA59FFF7544A}" type="sibTrans" cxnId="{14200F42-450E-439B-BCAD-78CEE3584382}">
      <dgm:prSet/>
      <dgm:spPr/>
      <dgm:t>
        <a:bodyPr/>
        <a:lstStyle/>
        <a:p>
          <a:endParaRPr lang="ru-RU"/>
        </a:p>
      </dgm:t>
    </dgm:pt>
    <dgm:pt modelId="{6E7EE8E5-2AB8-4CFB-9140-A17911B32C92}" type="pres">
      <dgm:prSet presAssocID="{B7CABCF8-F231-4F8E-8071-7846D18908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EC4256-C8A8-4717-A71D-49EA2F72491F}" type="pres">
      <dgm:prSet presAssocID="{B7CABCF8-F231-4F8E-8071-7846D189088C}" presName="Name1" presStyleCnt="0"/>
      <dgm:spPr/>
    </dgm:pt>
    <dgm:pt modelId="{5B3EA829-B057-4B73-8B22-6BBD3773F18E}" type="pres">
      <dgm:prSet presAssocID="{B7CABCF8-F231-4F8E-8071-7846D189088C}" presName="cycle" presStyleCnt="0"/>
      <dgm:spPr/>
    </dgm:pt>
    <dgm:pt modelId="{1A40354D-73DD-43AB-B955-9778413244A0}" type="pres">
      <dgm:prSet presAssocID="{B7CABCF8-F231-4F8E-8071-7846D189088C}" presName="srcNode" presStyleLbl="node1" presStyleIdx="0" presStyleCnt="2"/>
      <dgm:spPr/>
    </dgm:pt>
    <dgm:pt modelId="{14683892-F79B-476E-A1DA-A2546233F387}" type="pres">
      <dgm:prSet presAssocID="{B7CABCF8-F231-4F8E-8071-7846D189088C}" presName="conn" presStyleLbl="parChTrans1D2" presStyleIdx="0" presStyleCnt="1"/>
      <dgm:spPr/>
      <dgm:t>
        <a:bodyPr/>
        <a:lstStyle/>
        <a:p>
          <a:endParaRPr lang="ru-RU"/>
        </a:p>
      </dgm:t>
    </dgm:pt>
    <dgm:pt modelId="{65537DD6-9E18-436E-A88F-8643F406C821}" type="pres">
      <dgm:prSet presAssocID="{B7CABCF8-F231-4F8E-8071-7846D189088C}" presName="extraNode" presStyleLbl="node1" presStyleIdx="0" presStyleCnt="2"/>
      <dgm:spPr/>
    </dgm:pt>
    <dgm:pt modelId="{D3018E5A-8B1F-417A-B217-3497C0330E8A}" type="pres">
      <dgm:prSet presAssocID="{B7CABCF8-F231-4F8E-8071-7846D189088C}" presName="dstNode" presStyleLbl="node1" presStyleIdx="0" presStyleCnt="2"/>
      <dgm:spPr/>
    </dgm:pt>
    <dgm:pt modelId="{578ADC6B-2714-430D-B695-7A267CE39AF9}" type="pres">
      <dgm:prSet presAssocID="{D79A35D1-0B19-4F1A-A4AD-3D60BE276CF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E2BDC-EE16-448B-9258-1CFABB2917CA}" type="pres">
      <dgm:prSet presAssocID="{D79A35D1-0B19-4F1A-A4AD-3D60BE276CF0}" presName="accent_1" presStyleCnt="0"/>
      <dgm:spPr/>
    </dgm:pt>
    <dgm:pt modelId="{3E0E01E6-D685-4669-9D1F-3920731F24E9}" type="pres">
      <dgm:prSet presAssocID="{D79A35D1-0B19-4F1A-A4AD-3D60BE276CF0}" presName="accentRepeatNode" presStyleLbl="solidFgAcc1" presStyleIdx="0" presStyleCnt="2" custScaleX="77870" custScaleY="81898"/>
      <dgm:spPr>
        <a:ln w="12700">
          <a:solidFill>
            <a:schemeClr val="accent6">
              <a:lumMod val="50000"/>
            </a:schemeClr>
          </a:solidFill>
        </a:ln>
      </dgm:spPr>
    </dgm:pt>
    <dgm:pt modelId="{C226F13E-0851-4254-8282-A6676D7062E4}" type="pres">
      <dgm:prSet presAssocID="{40FFA266-45AA-4D8F-B108-1BB349AB243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D7BC2-A582-4B3A-BBFC-E944B8A27289}" type="pres">
      <dgm:prSet presAssocID="{40FFA266-45AA-4D8F-B108-1BB349AB2430}" presName="accent_2" presStyleCnt="0"/>
      <dgm:spPr/>
    </dgm:pt>
    <dgm:pt modelId="{0FDA2B89-2557-4106-BB43-1EA19BC2EE91}" type="pres">
      <dgm:prSet presAssocID="{40FFA266-45AA-4D8F-B108-1BB349AB2430}" presName="accentRepeatNode" presStyleLbl="solidFgAcc1" presStyleIdx="1" presStyleCnt="2" custScaleX="77870" custScaleY="79468"/>
      <dgm:spPr>
        <a:ln w="12700">
          <a:solidFill>
            <a:schemeClr val="accent6">
              <a:lumMod val="50000"/>
            </a:schemeClr>
          </a:solidFill>
        </a:ln>
      </dgm:spPr>
    </dgm:pt>
  </dgm:ptLst>
  <dgm:cxnLst>
    <dgm:cxn modelId="{14200F42-450E-439B-BCAD-78CEE3584382}" srcId="{B7CABCF8-F231-4F8E-8071-7846D189088C}" destId="{40FFA266-45AA-4D8F-B108-1BB349AB2430}" srcOrd="1" destOrd="0" parTransId="{6D23C5B0-A32D-47A9-B61B-3F04F578530A}" sibTransId="{5A076AE8-368B-4C8E-9490-BA59FFF7544A}"/>
    <dgm:cxn modelId="{A403A60C-F07F-4AFF-807C-6FCDFAC0E214}" type="presOf" srcId="{B7CABCF8-F231-4F8E-8071-7846D189088C}" destId="{6E7EE8E5-2AB8-4CFB-9140-A17911B32C92}" srcOrd="0" destOrd="0" presId="urn:microsoft.com/office/officeart/2008/layout/VerticalCurvedList"/>
    <dgm:cxn modelId="{F51E3487-C495-4DDD-B592-B7956E9BDF49}" type="presOf" srcId="{D79A35D1-0B19-4F1A-A4AD-3D60BE276CF0}" destId="{578ADC6B-2714-430D-B695-7A267CE39AF9}" srcOrd="0" destOrd="0" presId="urn:microsoft.com/office/officeart/2008/layout/VerticalCurvedList"/>
    <dgm:cxn modelId="{C0577405-A576-4EA8-9D20-106B5F13743B}" srcId="{B7CABCF8-F231-4F8E-8071-7846D189088C}" destId="{D79A35D1-0B19-4F1A-A4AD-3D60BE276CF0}" srcOrd="0" destOrd="0" parTransId="{7C4B4531-7C62-4D12-9AE2-44AA6F50C70F}" sibTransId="{6D359E9F-9188-4213-949E-0B913FAC8D3D}"/>
    <dgm:cxn modelId="{E0C0A57F-B416-4DA5-9970-E1E14D1B5365}" type="presOf" srcId="{6D359E9F-9188-4213-949E-0B913FAC8D3D}" destId="{14683892-F79B-476E-A1DA-A2546233F387}" srcOrd="0" destOrd="0" presId="urn:microsoft.com/office/officeart/2008/layout/VerticalCurvedList"/>
    <dgm:cxn modelId="{6B84E7D1-92E2-49C7-8E92-1588AC99710C}" type="presOf" srcId="{40FFA266-45AA-4D8F-B108-1BB349AB2430}" destId="{C226F13E-0851-4254-8282-A6676D7062E4}" srcOrd="0" destOrd="0" presId="urn:microsoft.com/office/officeart/2008/layout/VerticalCurvedList"/>
    <dgm:cxn modelId="{4C27A6A5-F09B-453D-9F86-BEA2C6FCD047}" type="presParOf" srcId="{6E7EE8E5-2AB8-4CFB-9140-A17911B32C92}" destId="{D1EC4256-C8A8-4717-A71D-49EA2F72491F}" srcOrd="0" destOrd="0" presId="urn:microsoft.com/office/officeart/2008/layout/VerticalCurvedList"/>
    <dgm:cxn modelId="{0C6650D9-16AE-48AD-8AF4-E3370CB28AE1}" type="presParOf" srcId="{D1EC4256-C8A8-4717-A71D-49EA2F72491F}" destId="{5B3EA829-B057-4B73-8B22-6BBD3773F18E}" srcOrd="0" destOrd="0" presId="urn:microsoft.com/office/officeart/2008/layout/VerticalCurvedList"/>
    <dgm:cxn modelId="{0D6B0E11-FEA6-4E85-9625-AAB2D2CBFB93}" type="presParOf" srcId="{5B3EA829-B057-4B73-8B22-6BBD3773F18E}" destId="{1A40354D-73DD-43AB-B955-9778413244A0}" srcOrd="0" destOrd="0" presId="urn:microsoft.com/office/officeart/2008/layout/VerticalCurvedList"/>
    <dgm:cxn modelId="{C820EDEF-469A-4EF7-9321-FA8C4088A7A5}" type="presParOf" srcId="{5B3EA829-B057-4B73-8B22-6BBD3773F18E}" destId="{14683892-F79B-476E-A1DA-A2546233F387}" srcOrd="1" destOrd="0" presId="urn:microsoft.com/office/officeart/2008/layout/VerticalCurvedList"/>
    <dgm:cxn modelId="{FAFECFFF-664C-473D-8FFA-31D76A4050D3}" type="presParOf" srcId="{5B3EA829-B057-4B73-8B22-6BBD3773F18E}" destId="{65537DD6-9E18-436E-A88F-8643F406C821}" srcOrd="2" destOrd="0" presId="urn:microsoft.com/office/officeart/2008/layout/VerticalCurvedList"/>
    <dgm:cxn modelId="{D1ED4824-7846-462F-9513-FDF5C0BBCCA9}" type="presParOf" srcId="{5B3EA829-B057-4B73-8B22-6BBD3773F18E}" destId="{D3018E5A-8B1F-417A-B217-3497C0330E8A}" srcOrd="3" destOrd="0" presId="urn:microsoft.com/office/officeart/2008/layout/VerticalCurvedList"/>
    <dgm:cxn modelId="{65517487-F273-434E-879F-B7DD26769587}" type="presParOf" srcId="{D1EC4256-C8A8-4717-A71D-49EA2F72491F}" destId="{578ADC6B-2714-430D-B695-7A267CE39AF9}" srcOrd="1" destOrd="0" presId="urn:microsoft.com/office/officeart/2008/layout/VerticalCurvedList"/>
    <dgm:cxn modelId="{F6519E0D-E5A0-4400-ADDB-7695C944B6AC}" type="presParOf" srcId="{D1EC4256-C8A8-4717-A71D-49EA2F72491F}" destId="{A70E2BDC-EE16-448B-9258-1CFABB2917CA}" srcOrd="2" destOrd="0" presId="urn:microsoft.com/office/officeart/2008/layout/VerticalCurvedList"/>
    <dgm:cxn modelId="{8A1D6455-D5C1-4908-8F1C-732754A5284B}" type="presParOf" srcId="{A70E2BDC-EE16-448B-9258-1CFABB2917CA}" destId="{3E0E01E6-D685-4669-9D1F-3920731F24E9}" srcOrd="0" destOrd="0" presId="urn:microsoft.com/office/officeart/2008/layout/VerticalCurvedList"/>
    <dgm:cxn modelId="{C58895F0-41ED-4BDC-8D8D-C641462293D0}" type="presParOf" srcId="{D1EC4256-C8A8-4717-A71D-49EA2F72491F}" destId="{C226F13E-0851-4254-8282-A6676D7062E4}" srcOrd="3" destOrd="0" presId="urn:microsoft.com/office/officeart/2008/layout/VerticalCurvedList"/>
    <dgm:cxn modelId="{D345B368-D99D-4B46-B7BA-23C17263071B}" type="presParOf" srcId="{D1EC4256-C8A8-4717-A71D-49EA2F72491F}" destId="{527D7BC2-A582-4B3A-BBFC-E944B8A27289}" srcOrd="4" destOrd="0" presId="urn:microsoft.com/office/officeart/2008/layout/VerticalCurvedList"/>
    <dgm:cxn modelId="{1E2A4342-845A-408D-8C4F-3829C23D1ECF}" type="presParOf" srcId="{527D7BC2-A582-4B3A-BBFC-E944B8A27289}" destId="{0FDA2B89-2557-4106-BB43-1EA19BC2EE91}" srcOrd="0" destOrd="0" presId="urn:microsoft.com/office/officeart/2008/layout/VerticalCurvedList"/>
  </dgm:cxnLst>
  <dgm:bg/>
  <dgm:whole>
    <a:ln w="12700"/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ABCF8-F231-4F8E-8071-7846D18908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C7B6124-56B3-413E-ADC8-BC24F679D888}">
      <dgm:prSet phldrT="[Текст]"/>
      <dgm:spPr>
        <a:ln w="12700">
          <a:solidFill>
            <a:srgbClr val="4B5661"/>
          </a:solidFill>
        </a:ln>
      </dgm:spPr>
      <dgm:t>
        <a:bodyPr/>
        <a:lstStyle/>
        <a:p>
          <a:pPr algn="just"/>
          <a:r>
            <a:rPr lang="ru-RU" dirty="0" smtClean="0"/>
            <a:t>За период 2009-2013 гг. поступило </a:t>
          </a:r>
          <a:r>
            <a:rPr lang="ru-RU" b="1" dirty="0" smtClean="0">
              <a:solidFill>
                <a:srgbClr val="C00000"/>
              </a:solidFill>
            </a:rPr>
            <a:t>4 003 заявки </a:t>
          </a:r>
          <a:r>
            <a:rPr lang="ru-RU" dirty="0" smtClean="0"/>
            <a:t>на технологическое присоединение общей мощностью </a:t>
          </a:r>
          <a:r>
            <a:rPr lang="ru-RU" b="1" dirty="0" smtClean="0">
              <a:solidFill>
                <a:srgbClr val="C00000"/>
              </a:solidFill>
            </a:rPr>
            <a:t>125,2 тыс. МВт</a:t>
          </a:r>
          <a:endParaRPr lang="ru-RU" b="1" dirty="0">
            <a:solidFill>
              <a:srgbClr val="C00000"/>
            </a:solidFill>
          </a:endParaRPr>
        </a:p>
      </dgm:t>
    </dgm:pt>
    <dgm:pt modelId="{4C473289-6968-4636-8150-3DAE472288F4}" type="parTrans" cxnId="{29BB63C1-E877-40B0-AB54-27BCFF5C8799}">
      <dgm:prSet/>
      <dgm:spPr/>
      <dgm:t>
        <a:bodyPr/>
        <a:lstStyle/>
        <a:p>
          <a:endParaRPr lang="ru-RU"/>
        </a:p>
      </dgm:t>
    </dgm:pt>
    <dgm:pt modelId="{A7484A39-69CC-4AB9-8276-37676D291165}" type="sibTrans" cxnId="{29BB63C1-E877-40B0-AB54-27BCFF5C8799}">
      <dgm:prSet/>
      <dgm:spPr>
        <a:ln w="12700">
          <a:solidFill>
            <a:srgbClr val="4B5661"/>
          </a:solidFill>
        </a:ln>
      </dgm:spPr>
      <dgm:t>
        <a:bodyPr/>
        <a:lstStyle/>
        <a:p>
          <a:endParaRPr lang="ru-RU"/>
        </a:p>
      </dgm:t>
    </dgm:pt>
    <dgm:pt modelId="{D79A35D1-0B19-4F1A-A4AD-3D60BE276CF0}">
      <dgm:prSet phldrT="[Текст]"/>
      <dgm:spPr>
        <a:ln w="12700">
          <a:solidFill>
            <a:srgbClr val="4B5661"/>
          </a:solidFill>
        </a:ln>
      </dgm:spPr>
      <dgm:t>
        <a:bodyPr/>
        <a:lstStyle/>
        <a:p>
          <a:pPr algn="just"/>
          <a:r>
            <a:rPr lang="ru-RU" b="0" dirty="0" smtClean="0">
              <a:solidFill>
                <a:schemeClr val="tx1"/>
              </a:solidFill>
            </a:rPr>
            <a:t>За период 2009-2013 гг. </a:t>
          </a:r>
          <a:r>
            <a:rPr lang="ru-RU" b="1" dirty="0" smtClean="0">
              <a:solidFill>
                <a:srgbClr val="C00000"/>
              </a:solidFill>
            </a:rPr>
            <a:t>заключено 1 817 договора </a:t>
          </a:r>
          <a:r>
            <a:rPr lang="ru-RU" b="0" dirty="0" smtClean="0">
              <a:solidFill>
                <a:schemeClr val="tx1"/>
              </a:solidFill>
            </a:rPr>
            <a:t>на технологическое присоединение суммарной мощностью </a:t>
          </a:r>
          <a:r>
            <a:rPr lang="ru-RU" b="1" dirty="0" smtClean="0">
              <a:solidFill>
                <a:srgbClr val="C00000"/>
              </a:solidFill>
            </a:rPr>
            <a:t>51,1 тыс. МВт</a:t>
          </a:r>
          <a:endParaRPr lang="ru-RU" b="1" dirty="0">
            <a:solidFill>
              <a:srgbClr val="C00000"/>
            </a:solidFill>
          </a:endParaRPr>
        </a:p>
      </dgm:t>
    </dgm:pt>
    <dgm:pt modelId="{7C4B4531-7C62-4D12-9AE2-44AA6F50C70F}" type="parTrans" cxnId="{C0577405-A576-4EA8-9D20-106B5F13743B}">
      <dgm:prSet/>
      <dgm:spPr/>
      <dgm:t>
        <a:bodyPr/>
        <a:lstStyle/>
        <a:p>
          <a:endParaRPr lang="ru-RU"/>
        </a:p>
      </dgm:t>
    </dgm:pt>
    <dgm:pt modelId="{6D359E9F-9188-4213-949E-0B913FAC8D3D}" type="sibTrans" cxnId="{C0577405-A576-4EA8-9D20-106B5F13743B}">
      <dgm:prSet/>
      <dgm:spPr/>
      <dgm:t>
        <a:bodyPr/>
        <a:lstStyle/>
        <a:p>
          <a:endParaRPr lang="ru-RU"/>
        </a:p>
      </dgm:t>
    </dgm:pt>
    <dgm:pt modelId="{40FFA266-45AA-4D8F-B108-1BB349AB2430}">
      <dgm:prSet phldrT="[Текст]"/>
      <dgm:spPr>
        <a:ln w="12700">
          <a:solidFill>
            <a:srgbClr val="4B5661"/>
          </a:solidFill>
        </a:ln>
      </dgm:spPr>
      <dgm:t>
        <a:bodyPr/>
        <a:lstStyle/>
        <a:p>
          <a:pPr algn="just"/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В 2012 году количество </a:t>
          </a:r>
          <a:r>
            <a:rPr lang="ru-RU" b="1" dirty="0" smtClean="0">
              <a:solidFill>
                <a:srgbClr val="C00000"/>
              </a:solidFill>
            </a:rPr>
            <a:t>«закрытых» центров питания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по отношению к 2009 году </a:t>
          </a:r>
          <a:r>
            <a:rPr lang="ru-RU" b="1" dirty="0" smtClean="0">
              <a:solidFill>
                <a:srgbClr val="C00000"/>
              </a:solidFill>
            </a:rPr>
            <a:t>на 33,2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% </a:t>
          </a:r>
          <a:endParaRPr lang="ru-RU" dirty="0"/>
        </a:p>
      </dgm:t>
    </dgm:pt>
    <dgm:pt modelId="{6D23C5B0-A32D-47A9-B61B-3F04F578530A}" type="parTrans" cxnId="{14200F42-450E-439B-BCAD-78CEE3584382}">
      <dgm:prSet/>
      <dgm:spPr/>
      <dgm:t>
        <a:bodyPr/>
        <a:lstStyle/>
        <a:p>
          <a:endParaRPr lang="ru-RU"/>
        </a:p>
      </dgm:t>
    </dgm:pt>
    <dgm:pt modelId="{5A076AE8-368B-4C8E-9490-BA59FFF7544A}" type="sibTrans" cxnId="{14200F42-450E-439B-BCAD-78CEE3584382}">
      <dgm:prSet/>
      <dgm:spPr/>
      <dgm:t>
        <a:bodyPr/>
        <a:lstStyle/>
        <a:p>
          <a:endParaRPr lang="ru-RU"/>
        </a:p>
      </dgm:t>
    </dgm:pt>
    <dgm:pt modelId="{6E7EE8E5-2AB8-4CFB-9140-A17911B32C92}" type="pres">
      <dgm:prSet presAssocID="{B7CABCF8-F231-4F8E-8071-7846D18908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EC4256-C8A8-4717-A71D-49EA2F72491F}" type="pres">
      <dgm:prSet presAssocID="{B7CABCF8-F231-4F8E-8071-7846D189088C}" presName="Name1" presStyleCnt="0"/>
      <dgm:spPr/>
    </dgm:pt>
    <dgm:pt modelId="{5B3EA829-B057-4B73-8B22-6BBD3773F18E}" type="pres">
      <dgm:prSet presAssocID="{B7CABCF8-F231-4F8E-8071-7846D189088C}" presName="cycle" presStyleCnt="0"/>
      <dgm:spPr/>
    </dgm:pt>
    <dgm:pt modelId="{1A40354D-73DD-43AB-B955-9778413244A0}" type="pres">
      <dgm:prSet presAssocID="{B7CABCF8-F231-4F8E-8071-7846D189088C}" presName="srcNode" presStyleLbl="node1" presStyleIdx="0" presStyleCnt="3"/>
      <dgm:spPr/>
    </dgm:pt>
    <dgm:pt modelId="{14683892-F79B-476E-A1DA-A2546233F387}" type="pres">
      <dgm:prSet presAssocID="{B7CABCF8-F231-4F8E-8071-7846D189088C}" presName="conn" presStyleLbl="parChTrans1D2" presStyleIdx="0" presStyleCnt="1"/>
      <dgm:spPr/>
      <dgm:t>
        <a:bodyPr/>
        <a:lstStyle/>
        <a:p>
          <a:endParaRPr lang="ru-RU"/>
        </a:p>
      </dgm:t>
    </dgm:pt>
    <dgm:pt modelId="{65537DD6-9E18-436E-A88F-8643F406C821}" type="pres">
      <dgm:prSet presAssocID="{B7CABCF8-F231-4F8E-8071-7846D189088C}" presName="extraNode" presStyleLbl="node1" presStyleIdx="0" presStyleCnt="3"/>
      <dgm:spPr/>
    </dgm:pt>
    <dgm:pt modelId="{D3018E5A-8B1F-417A-B217-3497C0330E8A}" type="pres">
      <dgm:prSet presAssocID="{B7CABCF8-F231-4F8E-8071-7846D189088C}" presName="dstNode" presStyleLbl="node1" presStyleIdx="0" presStyleCnt="3"/>
      <dgm:spPr/>
    </dgm:pt>
    <dgm:pt modelId="{17984C3B-F152-4C7D-969E-1399E1B76144}" type="pres">
      <dgm:prSet presAssocID="{DC7B6124-56B3-413E-ADC8-BC24F679D888}" presName="text_1" presStyleLbl="node1" presStyleIdx="0" presStyleCnt="3" custScaleY="119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B5C23-98F3-4932-A38F-209A015006ED}" type="pres">
      <dgm:prSet presAssocID="{DC7B6124-56B3-413E-ADC8-BC24F679D888}" presName="accent_1" presStyleCnt="0"/>
      <dgm:spPr/>
    </dgm:pt>
    <dgm:pt modelId="{874D48AD-C131-4D92-9549-0CF1448CE9A8}" type="pres">
      <dgm:prSet presAssocID="{DC7B6124-56B3-413E-ADC8-BC24F679D888}" presName="accentRepeatNode" presStyleLbl="solidFgAcc1" presStyleIdx="0" presStyleCnt="3"/>
      <dgm:spPr>
        <a:ln w="12700">
          <a:solidFill>
            <a:srgbClr val="4B5661"/>
          </a:solidFill>
        </a:ln>
      </dgm:spPr>
    </dgm:pt>
    <dgm:pt modelId="{23D7C0BD-06A5-48A9-9783-3381096CBAAE}" type="pres">
      <dgm:prSet presAssocID="{D79A35D1-0B19-4F1A-A4AD-3D60BE276CF0}" presName="text_2" presStyleLbl="node1" presStyleIdx="1" presStyleCnt="3" custScaleY="119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8FB84-7178-4F3D-BFFA-D920C8D3EB4A}" type="pres">
      <dgm:prSet presAssocID="{D79A35D1-0B19-4F1A-A4AD-3D60BE276CF0}" presName="accent_2" presStyleCnt="0"/>
      <dgm:spPr/>
    </dgm:pt>
    <dgm:pt modelId="{3E0E01E6-D685-4669-9D1F-3920731F24E9}" type="pres">
      <dgm:prSet presAssocID="{D79A35D1-0B19-4F1A-A4AD-3D60BE276CF0}" presName="accentRepeatNode" presStyleLbl="solidFgAcc1" presStyleIdx="1" presStyleCnt="3"/>
      <dgm:spPr>
        <a:ln w="12700">
          <a:solidFill>
            <a:srgbClr val="4B5661"/>
          </a:solidFill>
        </a:ln>
      </dgm:spPr>
    </dgm:pt>
    <dgm:pt modelId="{635F90A9-BD3C-4F0A-A72F-E730672C7358}" type="pres">
      <dgm:prSet presAssocID="{40FFA266-45AA-4D8F-B108-1BB349AB2430}" presName="text_3" presStyleLbl="node1" presStyleIdx="2" presStyleCnt="3" custScaleY="124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AA706-BD6E-4048-A3C1-26E1AC28A3BE}" type="pres">
      <dgm:prSet presAssocID="{40FFA266-45AA-4D8F-B108-1BB349AB2430}" presName="accent_3" presStyleCnt="0"/>
      <dgm:spPr/>
    </dgm:pt>
    <dgm:pt modelId="{0FDA2B89-2557-4106-BB43-1EA19BC2EE91}" type="pres">
      <dgm:prSet presAssocID="{40FFA266-45AA-4D8F-B108-1BB349AB2430}" presName="accentRepeatNode" presStyleLbl="solidFgAcc1" presStyleIdx="2" presStyleCnt="3"/>
      <dgm:spPr>
        <a:ln w="12700">
          <a:solidFill>
            <a:srgbClr val="4B5661"/>
          </a:solidFill>
        </a:ln>
      </dgm:spPr>
    </dgm:pt>
  </dgm:ptLst>
  <dgm:cxnLst>
    <dgm:cxn modelId="{14200F42-450E-439B-BCAD-78CEE3584382}" srcId="{B7CABCF8-F231-4F8E-8071-7846D189088C}" destId="{40FFA266-45AA-4D8F-B108-1BB349AB2430}" srcOrd="2" destOrd="0" parTransId="{6D23C5B0-A32D-47A9-B61B-3F04F578530A}" sibTransId="{5A076AE8-368B-4C8E-9490-BA59FFF7544A}"/>
    <dgm:cxn modelId="{C0577405-A576-4EA8-9D20-106B5F13743B}" srcId="{B7CABCF8-F231-4F8E-8071-7846D189088C}" destId="{D79A35D1-0B19-4F1A-A4AD-3D60BE276CF0}" srcOrd="1" destOrd="0" parTransId="{7C4B4531-7C62-4D12-9AE2-44AA6F50C70F}" sibTransId="{6D359E9F-9188-4213-949E-0B913FAC8D3D}"/>
    <dgm:cxn modelId="{03A3B8E9-8825-4BBD-A025-AEC727259D76}" type="presOf" srcId="{D79A35D1-0B19-4F1A-A4AD-3D60BE276CF0}" destId="{23D7C0BD-06A5-48A9-9783-3381096CBAAE}" srcOrd="0" destOrd="0" presId="urn:microsoft.com/office/officeart/2008/layout/VerticalCurvedList"/>
    <dgm:cxn modelId="{A35544B5-056D-4156-A5F5-676A96C2D488}" type="presOf" srcId="{B7CABCF8-F231-4F8E-8071-7846D189088C}" destId="{6E7EE8E5-2AB8-4CFB-9140-A17911B32C92}" srcOrd="0" destOrd="0" presId="urn:microsoft.com/office/officeart/2008/layout/VerticalCurvedList"/>
    <dgm:cxn modelId="{29BB63C1-E877-40B0-AB54-27BCFF5C8799}" srcId="{B7CABCF8-F231-4F8E-8071-7846D189088C}" destId="{DC7B6124-56B3-413E-ADC8-BC24F679D888}" srcOrd="0" destOrd="0" parTransId="{4C473289-6968-4636-8150-3DAE472288F4}" sibTransId="{A7484A39-69CC-4AB9-8276-37676D291165}"/>
    <dgm:cxn modelId="{B01C0102-036C-4CFE-B511-432E11AB6627}" type="presOf" srcId="{DC7B6124-56B3-413E-ADC8-BC24F679D888}" destId="{17984C3B-F152-4C7D-969E-1399E1B76144}" srcOrd="0" destOrd="0" presId="urn:microsoft.com/office/officeart/2008/layout/VerticalCurvedList"/>
    <dgm:cxn modelId="{068BE0C1-D148-45A8-BD72-49F51356E254}" type="presOf" srcId="{A7484A39-69CC-4AB9-8276-37676D291165}" destId="{14683892-F79B-476E-A1DA-A2546233F387}" srcOrd="0" destOrd="0" presId="urn:microsoft.com/office/officeart/2008/layout/VerticalCurvedList"/>
    <dgm:cxn modelId="{B554F45B-7B1E-4AF5-B838-8A33103BB1C6}" type="presOf" srcId="{40FFA266-45AA-4D8F-B108-1BB349AB2430}" destId="{635F90A9-BD3C-4F0A-A72F-E730672C7358}" srcOrd="0" destOrd="0" presId="urn:microsoft.com/office/officeart/2008/layout/VerticalCurvedList"/>
    <dgm:cxn modelId="{DB39068F-0F4A-4E2B-A03B-717839E7D07C}" type="presParOf" srcId="{6E7EE8E5-2AB8-4CFB-9140-A17911B32C92}" destId="{D1EC4256-C8A8-4717-A71D-49EA2F72491F}" srcOrd="0" destOrd="0" presId="urn:microsoft.com/office/officeart/2008/layout/VerticalCurvedList"/>
    <dgm:cxn modelId="{31217818-96B8-44E9-8727-48979A239A37}" type="presParOf" srcId="{D1EC4256-C8A8-4717-A71D-49EA2F72491F}" destId="{5B3EA829-B057-4B73-8B22-6BBD3773F18E}" srcOrd="0" destOrd="0" presId="urn:microsoft.com/office/officeart/2008/layout/VerticalCurvedList"/>
    <dgm:cxn modelId="{31610FE9-C061-45C0-BB7F-37730613F654}" type="presParOf" srcId="{5B3EA829-B057-4B73-8B22-6BBD3773F18E}" destId="{1A40354D-73DD-43AB-B955-9778413244A0}" srcOrd="0" destOrd="0" presId="urn:microsoft.com/office/officeart/2008/layout/VerticalCurvedList"/>
    <dgm:cxn modelId="{8A95F229-96B9-41B0-BC81-B8D357693DB1}" type="presParOf" srcId="{5B3EA829-B057-4B73-8B22-6BBD3773F18E}" destId="{14683892-F79B-476E-A1DA-A2546233F387}" srcOrd="1" destOrd="0" presId="urn:microsoft.com/office/officeart/2008/layout/VerticalCurvedList"/>
    <dgm:cxn modelId="{5D37D7EA-FDBE-44FD-AD92-04F31F71A5F6}" type="presParOf" srcId="{5B3EA829-B057-4B73-8B22-6BBD3773F18E}" destId="{65537DD6-9E18-436E-A88F-8643F406C821}" srcOrd="2" destOrd="0" presId="urn:microsoft.com/office/officeart/2008/layout/VerticalCurvedList"/>
    <dgm:cxn modelId="{0F2B8FFB-27F5-424E-A49B-F93D835B0CFB}" type="presParOf" srcId="{5B3EA829-B057-4B73-8B22-6BBD3773F18E}" destId="{D3018E5A-8B1F-417A-B217-3497C0330E8A}" srcOrd="3" destOrd="0" presId="urn:microsoft.com/office/officeart/2008/layout/VerticalCurvedList"/>
    <dgm:cxn modelId="{30082B1C-0152-4D16-B734-C6F8FF934CD6}" type="presParOf" srcId="{D1EC4256-C8A8-4717-A71D-49EA2F72491F}" destId="{17984C3B-F152-4C7D-969E-1399E1B76144}" srcOrd="1" destOrd="0" presId="urn:microsoft.com/office/officeart/2008/layout/VerticalCurvedList"/>
    <dgm:cxn modelId="{7CD25465-D497-41CF-87D5-726C275AC4C7}" type="presParOf" srcId="{D1EC4256-C8A8-4717-A71D-49EA2F72491F}" destId="{3F8B5C23-98F3-4932-A38F-209A015006ED}" srcOrd="2" destOrd="0" presId="urn:microsoft.com/office/officeart/2008/layout/VerticalCurvedList"/>
    <dgm:cxn modelId="{603C9A9B-FE7B-449D-B24B-0AD831D43439}" type="presParOf" srcId="{3F8B5C23-98F3-4932-A38F-209A015006ED}" destId="{874D48AD-C131-4D92-9549-0CF1448CE9A8}" srcOrd="0" destOrd="0" presId="urn:microsoft.com/office/officeart/2008/layout/VerticalCurvedList"/>
    <dgm:cxn modelId="{5697B1FF-1F04-46F2-999F-C438198D2984}" type="presParOf" srcId="{D1EC4256-C8A8-4717-A71D-49EA2F72491F}" destId="{23D7C0BD-06A5-48A9-9783-3381096CBAAE}" srcOrd="3" destOrd="0" presId="urn:microsoft.com/office/officeart/2008/layout/VerticalCurvedList"/>
    <dgm:cxn modelId="{13A0A6AE-24BF-4758-9A67-064E52A58F05}" type="presParOf" srcId="{D1EC4256-C8A8-4717-A71D-49EA2F72491F}" destId="{4AA8FB84-7178-4F3D-BFFA-D920C8D3EB4A}" srcOrd="4" destOrd="0" presId="urn:microsoft.com/office/officeart/2008/layout/VerticalCurvedList"/>
    <dgm:cxn modelId="{3EE5C77F-D588-4317-8DF5-470AC1477166}" type="presParOf" srcId="{4AA8FB84-7178-4F3D-BFFA-D920C8D3EB4A}" destId="{3E0E01E6-D685-4669-9D1F-3920731F24E9}" srcOrd="0" destOrd="0" presId="urn:microsoft.com/office/officeart/2008/layout/VerticalCurvedList"/>
    <dgm:cxn modelId="{43626C88-5823-48B6-83B3-30F6157E7B07}" type="presParOf" srcId="{D1EC4256-C8A8-4717-A71D-49EA2F72491F}" destId="{635F90A9-BD3C-4F0A-A72F-E730672C7358}" srcOrd="5" destOrd="0" presId="urn:microsoft.com/office/officeart/2008/layout/VerticalCurvedList"/>
    <dgm:cxn modelId="{F2F1E941-05A4-4785-AC08-72E75548B536}" type="presParOf" srcId="{D1EC4256-C8A8-4717-A71D-49EA2F72491F}" destId="{F9EAA706-BD6E-4048-A3C1-26E1AC28A3BE}" srcOrd="6" destOrd="0" presId="urn:microsoft.com/office/officeart/2008/layout/VerticalCurvedList"/>
    <dgm:cxn modelId="{F5DEAD82-33E0-48ED-9A5A-79B0F5BB6E4E}" type="presParOf" srcId="{F9EAA706-BD6E-4048-A3C1-26E1AC28A3BE}" destId="{0FDA2B89-2557-4106-BB43-1EA19BC2EE91}" srcOrd="0" destOrd="0" presId="urn:microsoft.com/office/officeart/2008/layout/VerticalCurvedList"/>
  </dgm:cxnLst>
  <dgm:bg/>
  <dgm:whole>
    <a:ln w="12700"/>
  </dgm:whole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CABCF8-F231-4F8E-8071-7846D18908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C7B6124-56B3-413E-ADC8-BC24F679D888}">
      <dgm:prSet phldrT="[Текст]"/>
      <dgm:spPr>
        <a:ln w="12700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just"/>
          <a:r>
            <a:rPr lang="ru-RU" dirty="0" smtClean="0"/>
            <a:t>За период 2009-2013 гг. поступило более </a:t>
          </a:r>
          <a:r>
            <a:rPr lang="ru-RU" b="1" dirty="0" smtClean="0">
              <a:solidFill>
                <a:srgbClr val="C00000"/>
              </a:solidFill>
            </a:rPr>
            <a:t>1 518 тыс. заявок </a:t>
          </a:r>
          <a:r>
            <a:rPr lang="ru-RU" dirty="0" smtClean="0"/>
            <a:t>на технологическое присоединение общей мощностью </a:t>
          </a:r>
          <a:r>
            <a:rPr lang="ru-RU" b="1" dirty="0" smtClean="0">
              <a:solidFill>
                <a:srgbClr val="C00000"/>
              </a:solidFill>
            </a:rPr>
            <a:t>118,8 тыс. МВт</a:t>
          </a:r>
          <a:endParaRPr lang="ru-RU" b="1" dirty="0">
            <a:solidFill>
              <a:srgbClr val="C00000"/>
            </a:solidFill>
          </a:endParaRPr>
        </a:p>
      </dgm:t>
    </dgm:pt>
    <dgm:pt modelId="{4C473289-6968-4636-8150-3DAE472288F4}" type="parTrans" cxnId="{29BB63C1-E877-40B0-AB54-27BCFF5C8799}">
      <dgm:prSet/>
      <dgm:spPr/>
      <dgm:t>
        <a:bodyPr/>
        <a:lstStyle/>
        <a:p>
          <a:endParaRPr lang="ru-RU"/>
        </a:p>
      </dgm:t>
    </dgm:pt>
    <dgm:pt modelId="{A7484A39-69CC-4AB9-8276-37676D291165}" type="sibTrans" cxnId="{29BB63C1-E877-40B0-AB54-27BCFF5C8799}">
      <dgm:prSet/>
      <dgm:spPr>
        <a:ln w="12700">
          <a:solidFill>
            <a:srgbClr val="4B5661"/>
          </a:solidFill>
        </a:ln>
      </dgm:spPr>
      <dgm:t>
        <a:bodyPr/>
        <a:lstStyle/>
        <a:p>
          <a:endParaRPr lang="ru-RU"/>
        </a:p>
      </dgm:t>
    </dgm:pt>
    <dgm:pt modelId="{D79A35D1-0B19-4F1A-A4AD-3D60BE276CF0}">
      <dgm:prSet phldrT="[Текст]"/>
      <dgm:spPr>
        <a:ln w="12700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just"/>
          <a:r>
            <a:rPr lang="ru-RU" b="0" dirty="0" smtClean="0">
              <a:solidFill>
                <a:schemeClr val="tx1"/>
              </a:solidFill>
            </a:rPr>
            <a:t>За период 2009-2013 гг. заключено </a:t>
          </a:r>
          <a:r>
            <a:rPr lang="ru-RU" b="1" dirty="0" smtClean="0">
              <a:solidFill>
                <a:srgbClr val="C00000"/>
              </a:solidFill>
            </a:rPr>
            <a:t>1 151,8 тыс. договоров </a:t>
          </a:r>
          <a:r>
            <a:rPr lang="ru-RU" b="0" dirty="0" smtClean="0">
              <a:solidFill>
                <a:schemeClr val="tx1"/>
              </a:solidFill>
            </a:rPr>
            <a:t>на технологическое присоединение суммарной мощностью </a:t>
          </a:r>
          <a:r>
            <a:rPr lang="ru-RU" b="1" dirty="0" smtClean="0">
              <a:solidFill>
                <a:srgbClr val="C00000"/>
              </a:solidFill>
            </a:rPr>
            <a:t>48,7 тыс. МВт</a:t>
          </a:r>
          <a:endParaRPr lang="ru-RU" b="1" dirty="0">
            <a:solidFill>
              <a:srgbClr val="C00000"/>
            </a:solidFill>
          </a:endParaRPr>
        </a:p>
      </dgm:t>
    </dgm:pt>
    <dgm:pt modelId="{7C4B4531-7C62-4D12-9AE2-44AA6F50C70F}" type="parTrans" cxnId="{C0577405-A576-4EA8-9D20-106B5F13743B}">
      <dgm:prSet/>
      <dgm:spPr/>
      <dgm:t>
        <a:bodyPr/>
        <a:lstStyle/>
        <a:p>
          <a:endParaRPr lang="ru-RU"/>
        </a:p>
      </dgm:t>
    </dgm:pt>
    <dgm:pt modelId="{6D359E9F-9188-4213-949E-0B913FAC8D3D}" type="sibTrans" cxnId="{C0577405-A576-4EA8-9D20-106B5F13743B}">
      <dgm:prSet/>
      <dgm:spPr/>
      <dgm:t>
        <a:bodyPr/>
        <a:lstStyle/>
        <a:p>
          <a:endParaRPr lang="ru-RU"/>
        </a:p>
      </dgm:t>
    </dgm:pt>
    <dgm:pt modelId="{40FFA266-45AA-4D8F-B108-1BB349AB2430}">
      <dgm:prSet phldrT="[Текст]"/>
      <dgm:spPr>
        <a:ln w="12700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just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В 2012 году количество </a:t>
          </a:r>
          <a:r>
            <a:rPr lang="ru-RU" b="1" dirty="0" smtClean="0">
              <a:solidFill>
                <a:srgbClr val="C00000"/>
              </a:solidFill>
            </a:rPr>
            <a:t>«закрытых» центров питания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по отношению к 2009 году </a:t>
          </a:r>
          <a:r>
            <a:rPr lang="ru-RU" b="1" dirty="0" smtClean="0">
              <a:solidFill>
                <a:srgbClr val="C00000"/>
              </a:solidFill>
            </a:rPr>
            <a:t>на 7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% </a:t>
          </a:r>
          <a:endParaRPr lang="ru-RU" dirty="0"/>
        </a:p>
      </dgm:t>
    </dgm:pt>
    <dgm:pt modelId="{6D23C5B0-A32D-47A9-B61B-3F04F578530A}" type="parTrans" cxnId="{14200F42-450E-439B-BCAD-78CEE3584382}">
      <dgm:prSet/>
      <dgm:spPr/>
      <dgm:t>
        <a:bodyPr/>
        <a:lstStyle/>
        <a:p>
          <a:endParaRPr lang="ru-RU"/>
        </a:p>
      </dgm:t>
    </dgm:pt>
    <dgm:pt modelId="{5A076AE8-368B-4C8E-9490-BA59FFF7544A}" type="sibTrans" cxnId="{14200F42-450E-439B-BCAD-78CEE3584382}">
      <dgm:prSet/>
      <dgm:spPr/>
      <dgm:t>
        <a:bodyPr/>
        <a:lstStyle/>
        <a:p>
          <a:endParaRPr lang="ru-RU"/>
        </a:p>
      </dgm:t>
    </dgm:pt>
    <dgm:pt modelId="{6E7EE8E5-2AB8-4CFB-9140-A17911B32C92}" type="pres">
      <dgm:prSet presAssocID="{B7CABCF8-F231-4F8E-8071-7846D18908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EC4256-C8A8-4717-A71D-49EA2F72491F}" type="pres">
      <dgm:prSet presAssocID="{B7CABCF8-F231-4F8E-8071-7846D189088C}" presName="Name1" presStyleCnt="0"/>
      <dgm:spPr/>
    </dgm:pt>
    <dgm:pt modelId="{5B3EA829-B057-4B73-8B22-6BBD3773F18E}" type="pres">
      <dgm:prSet presAssocID="{B7CABCF8-F231-4F8E-8071-7846D189088C}" presName="cycle" presStyleCnt="0"/>
      <dgm:spPr/>
    </dgm:pt>
    <dgm:pt modelId="{1A40354D-73DD-43AB-B955-9778413244A0}" type="pres">
      <dgm:prSet presAssocID="{B7CABCF8-F231-4F8E-8071-7846D189088C}" presName="srcNode" presStyleLbl="node1" presStyleIdx="0" presStyleCnt="3"/>
      <dgm:spPr/>
    </dgm:pt>
    <dgm:pt modelId="{14683892-F79B-476E-A1DA-A2546233F387}" type="pres">
      <dgm:prSet presAssocID="{B7CABCF8-F231-4F8E-8071-7846D189088C}" presName="conn" presStyleLbl="parChTrans1D2" presStyleIdx="0" presStyleCnt="1"/>
      <dgm:spPr/>
      <dgm:t>
        <a:bodyPr/>
        <a:lstStyle/>
        <a:p>
          <a:endParaRPr lang="ru-RU"/>
        </a:p>
      </dgm:t>
    </dgm:pt>
    <dgm:pt modelId="{65537DD6-9E18-436E-A88F-8643F406C821}" type="pres">
      <dgm:prSet presAssocID="{B7CABCF8-F231-4F8E-8071-7846D189088C}" presName="extraNode" presStyleLbl="node1" presStyleIdx="0" presStyleCnt="3"/>
      <dgm:spPr/>
    </dgm:pt>
    <dgm:pt modelId="{D3018E5A-8B1F-417A-B217-3497C0330E8A}" type="pres">
      <dgm:prSet presAssocID="{B7CABCF8-F231-4F8E-8071-7846D189088C}" presName="dstNode" presStyleLbl="node1" presStyleIdx="0" presStyleCnt="3"/>
      <dgm:spPr/>
    </dgm:pt>
    <dgm:pt modelId="{17984C3B-F152-4C7D-969E-1399E1B76144}" type="pres">
      <dgm:prSet presAssocID="{DC7B6124-56B3-413E-ADC8-BC24F679D888}" presName="text_1" presStyleLbl="node1" presStyleIdx="0" presStyleCnt="3" custScaleY="119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B5C23-98F3-4932-A38F-209A015006ED}" type="pres">
      <dgm:prSet presAssocID="{DC7B6124-56B3-413E-ADC8-BC24F679D888}" presName="accent_1" presStyleCnt="0"/>
      <dgm:spPr/>
    </dgm:pt>
    <dgm:pt modelId="{874D48AD-C131-4D92-9549-0CF1448CE9A8}" type="pres">
      <dgm:prSet presAssocID="{DC7B6124-56B3-413E-ADC8-BC24F679D888}" presName="accentRepeatNode" presStyleLbl="solidFgAcc1" presStyleIdx="0" presStyleCnt="3"/>
      <dgm:spPr>
        <a:ln w="12700">
          <a:solidFill>
            <a:schemeClr val="accent6">
              <a:lumMod val="50000"/>
            </a:schemeClr>
          </a:solidFill>
        </a:ln>
      </dgm:spPr>
    </dgm:pt>
    <dgm:pt modelId="{23D7C0BD-06A5-48A9-9783-3381096CBAAE}" type="pres">
      <dgm:prSet presAssocID="{D79A35D1-0B19-4F1A-A4AD-3D60BE276CF0}" presName="text_2" presStyleLbl="node1" presStyleIdx="1" presStyleCnt="3" custScaleY="119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8FB84-7178-4F3D-BFFA-D920C8D3EB4A}" type="pres">
      <dgm:prSet presAssocID="{D79A35D1-0B19-4F1A-A4AD-3D60BE276CF0}" presName="accent_2" presStyleCnt="0"/>
      <dgm:spPr/>
    </dgm:pt>
    <dgm:pt modelId="{3E0E01E6-D685-4669-9D1F-3920731F24E9}" type="pres">
      <dgm:prSet presAssocID="{D79A35D1-0B19-4F1A-A4AD-3D60BE276CF0}" presName="accentRepeatNode" presStyleLbl="solidFgAcc1" presStyleIdx="1" presStyleCnt="3"/>
      <dgm:spPr>
        <a:ln w="12700">
          <a:solidFill>
            <a:schemeClr val="accent6">
              <a:lumMod val="50000"/>
            </a:schemeClr>
          </a:solidFill>
        </a:ln>
      </dgm:spPr>
    </dgm:pt>
    <dgm:pt modelId="{635F90A9-BD3C-4F0A-A72F-E730672C7358}" type="pres">
      <dgm:prSet presAssocID="{40FFA266-45AA-4D8F-B108-1BB349AB2430}" presName="text_3" presStyleLbl="node1" presStyleIdx="2" presStyleCnt="3" custScaleY="124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AA706-BD6E-4048-A3C1-26E1AC28A3BE}" type="pres">
      <dgm:prSet presAssocID="{40FFA266-45AA-4D8F-B108-1BB349AB2430}" presName="accent_3" presStyleCnt="0"/>
      <dgm:spPr/>
    </dgm:pt>
    <dgm:pt modelId="{0FDA2B89-2557-4106-BB43-1EA19BC2EE91}" type="pres">
      <dgm:prSet presAssocID="{40FFA266-45AA-4D8F-B108-1BB349AB2430}" presName="accentRepeatNode" presStyleLbl="solidFgAcc1" presStyleIdx="2" presStyleCnt="3"/>
      <dgm:spPr>
        <a:ln w="12700">
          <a:solidFill>
            <a:schemeClr val="accent6">
              <a:lumMod val="50000"/>
            </a:schemeClr>
          </a:solidFill>
        </a:ln>
      </dgm:spPr>
    </dgm:pt>
  </dgm:ptLst>
  <dgm:cxnLst>
    <dgm:cxn modelId="{282D665F-6D04-4CC1-A43B-691740E53C94}" type="presOf" srcId="{40FFA266-45AA-4D8F-B108-1BB349AB2430}" destId="{635F90A9-BD3C-4F0A-A72F-E730672C7358}" srcOrd="0" destOrd="0" presId="urn:microsoft.com/office/officeart/2008/layout/VerticalCurvedList"/>
    <dgm:cxn modelId="{2A63783A-1A46-41B2-84DA-1050F68C9632}" type="presOf" srcId="{DC7B6124-56B3-413E-ADC8-BC24F679D888}" destId="{17984C3B-F152-4C7D-969E-1399E1B76144}" srcOrd="0" destOrd="0" presId="urn:microsoft.com/office/officeart/2008/layout/VerticalCurvedList"/>
    <dgm:cxn modelId="{C0577405-A576-4EA8-9D20-106B5F13743B}" srcId="{B7CABCF8-F231-4F8E-8071-7846D189088C}" destId="{D79A35D1-0B19-4F1A-A4AD-3D60BE276CF0}" srcOrd="1" destOrd="0" parTransId="{7C4B4531-7C62-4D12-9AE2-44AA6F50C70F}" sibTransId="{6D359E9F-9188-4213-949E-0B913FAC8D3D}"/>
    <dgm:cxn modelId="{14200F42-450E-439B-BCAD-78CEE3584382}" srcId="{B7CABCF8-F231-4F8E-8071-7846D189088C}" destId="{40FFA266-45AA-4D8F-B108-1BB349AB2430}" srcOrd="2" destOrd="0" parTransId="{6D23C5B0-A32D-47A9-B61B-3F04F578530A}" sibTransId="{5A076AE8-368B-4C8E-9490-BA59FFF7544A}"/>
    <dgm:cxn modelId="{5A10D047-D8FC-4F38-97B5-E3EFA7B3ED19}" type="presOf" srcId="{A7484A39-69CC-4AB9-8276-37676D291165}" destId="{14683892-F79B-476E-A1DA-A2546233F387}" srcOrd="0" destOrd="0" presId="urn:microsoft.com/office/officeart/2008/layout/VerticalCurvedList"/>
    <dgm:cxn modelId="{29BB63C1-E877-40B0-AB54-27BCFF5C8799}" srcId="{B7CABCF8-F231-4F8E-8071-7846D189088C}" destId="{DC7B6124-56B3-413E-ADC8-BC24F679D888}" srcOrd="0" destOrd="0" parTransId="{4C473289-6968-4636-8150-3DAE472288F4}" sibTransId="{A7484A39-69CC-4AB9-8276-37676D291165}"/>
    <dgm:cxn modelId="{D61CD1A1-90B6-4DDD-8FED-6B22569521E3}" type="presOf" srcId="{B7CABCF8-F231-4F8E-8071-7846D189088C}" destId="{6E7EE8E5-2AB8-4CFB-9140-A17911B32C92}" srcOrd="0" destOrd="0" presId="urn:microsoft.com/office/officeart/2008/layout/VerticalCurvedList"/>
    <dgm:cxn modelId="{83CCFE6F-FE92-47E4-A553-DD17601A830E}" type="presOf" srcId="{D79A35D1-0B19-4F1A-A4AD-3D60BE276CF0}" destId="{23D7C0BD-06A5-48A9-9783-3381096CBAAE}" srcOrd="0" destOrd="0" presId="urn:microsoft.com/office/officeart/2008/layout/VerticalCurvedList"/>
    <dgm:cxn modelId="{4D150030-2E0E-440F-936A-FE28EE907EA9}" type="presParOf" srcId="{6E7EE8E5-2AB8-4CFB-9140-A17911B32C92}" destId="{D1EC4256-C8A8-4717-A71D-49EA2F72491F}" srcOrd="0" destOrd="0" presId="urn:microsoft.com/office/officeart/2008/layout/VerticalCurvedList"/>
    <dgm:cxn modelId="{32460212-7CF9-4CCF-9E41-3B2E5EFF3D1B}" type="presParOf" srcId="{D1EC4256-C8A8-4717-A71D-49EA2F72491F}" destId="{5B3EA829-B057-4B73-8B22-6BBD3773F18E}" srcOrd="0" destOrd="0" presId="urn:microsoft.com/office/officeart/2008/layout/VerticalCurvedList"/>
    <dgm:cxn modelId="{4DC21E2D-E7A6-4371-925E-4034708FBCF5}" type="presParOf" srcId="{5B3EA829-B057-4B73-8B22-6BBD3773F18E}" destId="{1A40354D-73DD-43AB-B955-9778413244A0}" srcOrd="0" destOrd="0" presId="urn:microsoft.com/office/officeart/2008/layout/VerticalCurvedList"/>
    <dgm:cxn modelId="{BED48DF5-68D6-4A07-9AE1-8DB206F4EF31}" type="presParOf" srcId="{5B3EA829-B057-4B73-8B22-6BBD3773F18E}" destId="{14683892-F79B-476E-A1DA-A2546233F387}" srcOrd="1" destOrd="0" presId="urn:microsoft.com/office/officeart/2008/layout/VerticalCurvedList"/>
    <dgm:cxn modelId="{936051FA-BEC7-40EC-8BF9-C9DEEC60D23F}" type="presParOf" srcId="{5B3EA829-B057-4B73-8B22-6BBD3773F18E}" destId="{65537DD6-9E18-436E-A88F-8643F406C821}" srcOrd="2" destOrd="0" presId="urn:microsoft.com/office/officeart/2008/layout/VerticalCurvedList"/>
    <dgm:cxn modelId="{EF67FDCB-28BB-440D-B320-67EF5B18A3D3}" type="presParOf" srcId="{5B3EA829-B057-4B73-8B22-6BBD3773F18E}" destId="{D3018E5A-8B1F-417A-B217-3497C0330E8A}" srcOrd="3" destOrd="0" presId="urn:microsoft.com/office/officeart/2008/layout/VerticalCurvedList"/>
    <dgm:cxn modelId="{78B4E750-B276-4F8B-8F8F-BAD6B9F9A559}" type="presParOf" srcId="{D1EC4256-C8A8-4717-A71D-49EA2F72491F}" destId="{17984C3B-F152-4C7D-969E-1399E1B76144}" srcOrd="1" destOrd="0" presId="urn:microsoft.com/office/officeart/2008/layout/VerticalCurvedList"/>
    <dgm:cxn modelId="{CC237188-063F-4C5A-AE79-1A2A4A2816A8}" type="presParOf" srcId="{D1EC4256-C8A8-4717-A71D-49EA2F72491F}" destId="{3F8B5C23-98F3-4932-A38F-209A015006ED}" srcOrd="2" destOrd="0" presId="urn:microsoft.com/office/officeart/2008/layout/VerticalCurvedList"/>
    <dgm:cxn modelId="{BA75A1AA-036D-4CE7-9715-57326141799C}" type="presParOf" srcId="{3F8B5C23-98F3-4932-A38F-209A015006ED}" destId="{874D48AD-C131-4D92-9549-0CF1448CE9A8}" srcOrd="0" destOrd="0" presId="urn:microsoft.com/office/officeart/2008/layout/VerticalCurvedList"/>
    <dgm:cxn modelId="{25A49F6D-69E5-4C21-BD23-017904733263}" type="presParOf" srcId="{D1EC4256-C8A8-4717-A71D-49EA2F72491F}" destId="{23D7C0BD-06A5-48A9-9783-3381096CBAAE}" srcOrd="3" destOrd="0" presId="urn:microsoft.com/office/officeart/2008/layout/VerticalCurvedList"/>
    <dgm:cxn modelId="{A6832CAC-1563-4401-AE79-9F1115B77FF3}" type="presParOf" srcId="{D1EC4256-C8A8-4717-A71D-49EA2F72491F}" destId="{4AA8FB84-7178-4F3D-BFFA-D920C8D3EB4A}" srcOrd="4" destOrd="0" presId="urn:microsoft.com/office/officeart/2008/layout/VerticalCurvedList"/>
    <dgm:cxn modelId="{34509926-6EDD-4732-B5B1-009AF014E5C7}" type="presParOf" srcId="{4AA8FB84-7178-4F3D-BFFA-D920C8D3EB4A}" destId="{3E0E01E6-D685-4669-9D1F-3920731F24E9}" srcOrd="0" destOrd="0" presId="urn:microsoft.com/office/officeart/2008/layout/VerticalCurvedList"/>
    <dgm:cxn modelId="{58F09879-6CCA-4222-8B35-1D4E064BFE66}" type="presParOf" srcId="{D1EC4256-C8A8-4717-A71D-49EA2F72491F}" destId="{635F90A9-BD3C-4F0A-A72F-E730672C7358}" srcOrd="5" destOrd="0" presId="urn:microsoft.com/office/officeart/2008/layout/VerticalCurvedList"/>
    <dgm:cxn modelId="{84B1B53A-5E52-4196-BB20-6793D89D7F9B}" type="presParOf" srcId="{D1EC4256-C8A8-4717-A71D-49EA2F72491F}" destId="{F9EAA706-BD6E-4048-A3C1-26E1AC28A3BE}" srcOrd="6" destOrd="0" presId="urn:microsoft.com/office/officeart/2008/layout/VerticalCurvedList"/>
    <dgm:cxn modelId="{9D25D32A-B75C-460E-BD64-E6E7616BEF20}" type="presParOf" srcId="{F9EAA706-BD6E-4048-A3C1-26E1AC28A3BE}" destId="{0FDA2B89-2557-4106-BB43-1EA19BC2EE91}" srcOrd="0" destOrd="0" presId="urn:microsoft.com/office/officeart/2008/layout/VerticalCurvedList"/>
  </dgm:cxnLst>
  <dgm:bg/>
  <dgm:whole>
    <a:ln w="12700"/>
  </dgm:whole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83892-F79B-476E-A1DA-A2546233F387}">
      <dsp:nvSpPr>
        <dsp:cNvPr id="0" name=""/>
        <dsp:cNvSpPr/>
      </dsp:nvSpPr>
      <dsp:spPr>
        <a:xfrm>
          <a:off x="-606849" y="-274769"/>
          <a:ext cx="911198" cy="1151136"/>
        </a:xfrm>
        <a:prstGeom prst="blockArc">
          <a:avLst>
            <a:gd name="adj1" fmla="val 18900000"/>
            <a:gd name="adj2" fmla="val 2700000"/>
            <a:gd name="adj3" fmla="val 2938"/>
          </a:avLst>
        </a:prstGeom>
        <a:noFill/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31392-9B42-4DFA-A235-247C7F5B78AB}">
      <dsp:nvSpPr>
        <dsp:cNvPr id="0" name=""/>
        <dsp:cNvSpPr/>
      </dsp:nvSpPr>
      <dsp:spPr>
        <a:xfrm>
          <a:off x="212133" y="69137"/>
          <a:ext cx="3878445" cy="4372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428" tIns="22860" rIns="22860" bIns="22860" numCol="1" spcCol="1270" anchor="ctr" anchorCtr="0">
          <a:noAutofit/>
        </a:bodyPr>
        <a:lstStyle/>
        <a:p>
          <a:pPr marL="93663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2">
                  <a:lumMod val="50000"/>
                </a:schemeClr>
              </a:solidFill>
            </a:rPr>
            <a:t>Программа инновационного развития ОАО «ФСК ЕЭС» вошла в тройку лучших программ инновационного развития среди российских компаний</a:t>
          </a:r>
          <a:endParaRPr lang="ru-RU" sz="900" b="0" kern="1200" dirty="0">
            <a:solidFill>
              <a:schemeClr val="tx1"/>
            </a:solidFill>
          </a:endParaRPr>
        </a:p>
      </dsp:txBody>
      <dsp:txXfrm>
        <a:off x="212133" y="69137"/>
        <a:ext cx="3878445" cy="437292"/>
      </dsp:txXfrm>
    </dsp:sp>
    <dsp:sp modelId="{3E0E01E6-D685-4669-9D1F-3920731F24E9}">
      <dsp:nvSpPr>
        <dsp:cNvPr id="0" name=""/>
        <dsp:cNvSpPr/>
      </dsp:nvSpPr>
      <dsp:spPr>
        <a:xfrm>
          <a:off x="-34467" y="58963"/>
          <a:ext cx="493201" cy="4932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83892-F79B-476E-A1DA-A2546233F387}">
      <dsp:nvSpPr>
        <dsp:cNvPr id="0" name=""/>
        <dsp:cNvSpPr/>
      </dsp:nvSpPr>
      <dsp:spPr>
        <a:xfrm>
          <a:off x="-2220653" y="-343545"/>
          <a:ext cx="2653052" cy="2653052"/>
        </a:xfrm>
        <a:prstGeom prst="blockArc">
          <a:avLst>
            <a:gd name="adj1" fmla="val 18900000"/>
            <a:gd name="adj2" fmla="val 2700000"/>
            <a:gd name="adj3" fmla="val 814"/>
          </a:avLst>
        </a:prstGeom>
        <a:noFill/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84C3B-F152-4C7D-969E-1399E1B76144}">
      <dsp:nvSpPr>
        <dsp:cNvPr id="0" name=""/>
        <dsp:cNvSpPr/>
      </dsp:nvSpPr>
      <dsp:spPr>
        <a:xfrm>
          <a:off x="277955" y="157839"/>
          <a:ext cx="3756106" cy="470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96" tIns="22860" rIns="22860" bIns="22860" numCol="1" spcCol="1270" anchor="ctr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Показатель </a:t>
          </a:r>
          <a:r>
            <a:rPr lang="ru-RU" sz="900" b="1" kern="1200" dirty="0" smtClean="0">
              <a:solidFill>
                <a:srgbClr val="C00000"/>
              </a:solidFill>
            </a:rPr>
            <a:t>удельной аварийности</a:t>
          </a:r>
          <a:r>
            <a:rPr lang="ru-RU" sz="900" b="1" kern="1200" dirty="0" smtClean="0"/>
            <a:t> магистрального сетевого комплекса </a:t>
          </a:r>
          <a:r>
            <a:rPr lang="ru-RU" sz="900" kern="1200" dirty="0" smtClean="0"/>
            <a:t>по итогам прохождения ОЗП 2012/13 гг. </a:t>
          </a:r>
          <a:r>
            <a:rPr lang="ru-RU" sz="900" b="1" kern="1200" dirty="0" smtClean="0">
              <a:solidFill>
                <a:srgbClr val="C00000"/>
              </a:solidFill>
            </a:rPr>
            <a:t>снизился </a:t>
          </a:r>
          <a:r>
            <a:rPr lang="ru-RU" sz="900" kern="1200" dirty="0" smtClean="0"/>
            <a:t>по отношению к аналогичному показателю ОЗП 2010/11 гг. на </a:t>
          </a:r>
          <a:r>
            <a:rPr lang="ru-RU" sz="900" b="1" kern="1200" dirty="0" smtClean="0">
              <a:solidFill>
                <a:srgbClr val="C00000"/>
              </a:solidFill>
            </a:rPr>
            <a:t>37,7 %</a:t>
          </a:r>
          <a:endParaRPr lang="ru-RU" sz="900" kern="1200" dirty="0">
            <a:solidFill>
              <a:srgbClr val="C00000"/>
            </a:solidFill>
          </a:endParaRPr>
        </a:p>
      </dsp:txBody>
      <dsp:txXfrm>
        <a:off x="277955" y="157839"/>
        <a:ext cx="3756106" cy="470706"/>
      </dsp:txXfrm>
    </dsp:sp>
    <dsp:sp modelId="{874D48AD-C131-4D92-9549-0CF1448CE9A8}">
      <dsp:nvSpPr>
        <dsp:cNvPr id="0" name=""/>
        <dsp:cNvSpPr/>
      </dsp:nvSpPr>
      <dsp:spPr>
        <a:xfrm>
          <a:off x="32210" y="147447"/>
          <a:ext cx="491490" cy="49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7C0BD-06A5-48A9-9783-3381096CBAAE}">
      <dsp:nvSpPr>
        <dsp:cNvPr id="0" name=""/>
        <dsp:cNvSpPr/>
      </dsp:nvSpPr>
      <dsp:spPr>
        <a:xfrm>
          <a:off x="420880" y="748363"/>
          <a:ext cx="3613180" cy="469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96" tIns="22860" rIns="22860" bIns="22860" numCol="1" spcCol="1270" anchor="ctr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C00000"/>
              </a:solidFill>
            </a:rPr>
            <a:t>Потери</a:t>
          </a:r>
          <a:r>
            <a:rPr lang="ru-RU" sz="900" kern="1200" dirty="0" smtClean="0"/>
            <a:t> при передаче электроэнергии в магистральном электросетевом комплексе  по сравнению с показателем 2009 года </a:t>
          </a:r>
          <a:r>
            <a:rPr lang="ru-RU" sz="900" b="1" kern="1200" dirty="0" smtClean="0">
              <a:solidFill>
                <a:srgbClr val="C00000"/>
              </a:solidFill>
            </a:rPr>
            <a:t>сократились на 6 %	</a:t>
          </a:r>
          <a:endParaRPr lang="ru-RU" sz="900" kern="1200" dirty="0">
            <a:solidFill>
              <a:srgbClr val="C00000"/>
            </a:solidFill>
          </a:endParaRPr>
        </a:p>
      </dsp:txBody>
      <dsp:txXfrm>
        <a:off x="420880" y="748363"/>
        <a:ext cx="3613180" cy="469235"/>
      </dsp:txXfrm>
    </dsp:sp>
    <dsp:sp modelId="{3E0E01E6-D685-4669-9D1F-3920731F24E9}">
      <dsp:nvSpPr>
        <dsp:cNvPr id="0" name=""/>
        <dsp:cNvSpPr/>
      </dsp:nvSpPr>
      <dsp:spPr>
        <a:xfrm>
          <a:off x="175135" y="737235"/>
          <a:ext cx="491490" cy="49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F90A9-BD3C-4F0A-A72F-E730672C7358}">
      <dsp:nvSpPr>
        <dsp:cNvPr id="0" name=""/>
        <dsp:cNvSpPr/>
      </dsp:nvSpPr>
      <dsp:spPr>
        <a:xfrm>
          <a:off x="277955" y="1328949"/>
          <a:ext cx="3756106" cy="487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96" tIns="22860" rIns="22860" bIns="22860" numCol="1" spcCol="1270" anchor="ctr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C00000"/>
              </a:solidFill>
            </a:rPr>
            <a:t>Недоотпуск</a:t>
          </a:r>
          <a:r>
            <a:rPr lang="ru-RU" sz="900" kern="1200" dirty="0" smtClean="0"/>
            <a:t> электроэнергии потребителям из ЕНЭС за период 2009-2013 гг. </a:t>
          </a:r>
          <a:r>
            <a:rPr lang="ru-RU" sz="900" b="1" kern="1200" dirty="0" smtClean="0">
              <a:solidFill>
                <a:srgbClr val="C00000"/>
              </a:solidFill>
            </a:rPr>
            <a:t>составил  19,89 тыс. МВт*час</a:t>
          </a:r>
          <a:r>
            <a:rPr lang="ru-RU" sz="900" kern="1200" dirty="0" smtClean="0"/>
            <a:t>, при этом недоотпуск за по итогам 2012 года </a:t>
          </a:r>
          <a:r>
            <a:rPr lang="ru-RU" sz="900" b="1" kern="1200" dirty="0" smtClean="0">
              <a:solidFill>
                <a:srgbClr val="C00000"/>
              </a:solidFill>
            </a:rPr>
            <a:t>сопоставим </a:t>
          </a:r>
          <a:r>
            <a:rPr lang="ru-RU" sz="900" kern="1200" dirty="0" smtClean="0"/>
            <a:t>со значением 2009 года</a:t>
          </a:r>
          <a:endParaRPr lang="ru-RU" sz="900" kern="1200" dirty="0"/>
        </a:p>
      </dsp:txBody>
      <dsp:txXfrm>
        <a:off x="277955" y="1328949"/>
        <a:ext cx="3756106" cy="487641"/>
      </dsp:txXfrm>
    </dsp:sp>
    <dsp:sp modelId="{0FDA2B89-2557-4106-BB43-1EA19BC2EE91}">
      <dsp:nvSpPr>
        <dsp:cNvPr id="0" name=""/>
        <dsp:cNvSpPr/>
      </dsp:nvSpPr>
      <dsp:spPr>
        <a:xfrm>
          <a:off x="32210" y="1327024"/>
          <a:ext cx="491490" cy="49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83892-F79B-476E-A1DA-A2546233F387}">
      <dsp:nvSpPr>
        <dsp:cNvPr id="0" name=""/>
        <dsp:cNvSpPr/>
      </dsp:nvSpPr>
      <dsp:spPr>
        <a:xfrm>
          <a:off x="-2212181" y="-342257"/>
          <a:ext cx="2642989" cy="2642989"/>
        </a:xfrm>
        <a:prstGeom prst="blockArc">
          <a:avLst>
            <a:gd name="adj1" fmla="val 18900000"/>
            <a:gd name="adj2" fmla="val 2700000"/>
            <a:gd name="adj3" fmla="val 817"/>
          </a:avLst>
        </a:pr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ADC6B-2714-430D-B695-7A267CE39AF9}">
      <dsp:nvSpPr>
        <dsp:cNvPr id="0" name=""/>
        <dsp:cNvSpPr/>
      </dsp:nvSpPr>
      <dsp:spPr>
        <a:xfrm>
          <a:off x="348415" y="279787"/>
          <a:ext cx="3685764" cy="559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101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>
                  <a:lumMod val="50000"/>
                </a:schemeClr>
              </a:solidFill>
            </a:rPr>
            <a:t>С 2009 - 2012 гг. при росте отпуска в сеть на </a:t>
          </a:r>
          <a:r>
            <a:rPr lang="ru-RU" sz="800" b="1" kern="1200" dirty="0" smtClean="0">
              <a:solidFill>
                <a:schemeClr val="tx2">
                  <a:lumMod val="50000"/>
                </a:schemeClr>
              </a:solidFill>
            </a:rPr>
            <a:t>41 млрд. кВт*ч, </a:t>
          </a:r>
          <a:r>
            <a:rPr lang="ru-RU" sz="800" b="1" kern="1200" dirty="0" smtClean="0">
              <a:solidFill>
                <a:srgbClr val="C00000"/>
              </a:solidFill>
            </a:rPr>
            <a:t>потери</a:t>
          </a:r>
          <a:r>
            <a:rPr lang="ru-RU" sz="800" b="1" kern="1200" dirty="0" smtClean="0">
              <a:solidFill>
                <a:schemeClr val="tx2">
                  <a:lumMod val="50000"/>
                </a:schemeClr>
              </a:solidFill>
            </a:rPr>
            <a:t> в сетях распределительных сетевых компаний снижены </a:t>
          </a:r>
          <a:r>
            <a:rPr lang="ru-RU" sz="800" b="1" kern="1200" dirty="0" smtClean="0">
              <a:solidFill>
                <a:srgbClr val="C00000"/>
              </a:solidFill>
            </a:rPr>
            <a:t>на 2,8 млрд. кВт*ч (0,43% ) </a:t>
          </a:r>
          <a:r>
            <a:rPr lang="ru-RU" sz="800" kern="1200" dirty="0" smtClean="0">
              <a:solidFill>
                <a:schemeClr val="tx2">
                  <a:lumMod val="75000"/>
                </a:schemeClr>
              </a:solidFill>
            </a:rPr>
            <a:t>или</a:t>
          </a:r>
          <a:r>
            <a:rPr lang="ru-RU" sz="800" kern="1200" dirty="0" smtClean="0">
              <a:solidFill>
                <a:srgbClr val="1D4576"/>
              </a:solidFill>
            </a:rPr>
            <a:t> </a:t>
          </a:r>
          <a:r>
            <a:rPr lang="ru-RU" sz="800" b="1" kern="1200" dirty="0" smtClean="0">
              <a:solidFill>
                <a:srgbClr val="C00000"/>
              </a:solidFill>
            </a:rPr>
            <a:t>на 0,91% </a:t>
          </a:r>
          <a:r>
            <a:rPr lang="ru-RU" sz="800" kern="1200" dirty="0" smtClean="0">
              <a:solidFill>
                <a:srgbClr val="1D4576"/>
              </a:solidFill>
            </a:rPr>
            <a:t>в </a:t>
          </a:r>
          <a:r>
            <a:rPr lang="ru-RU" sz="800" kern="1200" dirty="0" smtClean="0">
              <a:solidFill>
                <a:schemeClr val="tx2">
                  <a:lumMod val="50000"/>
                </a:schemeClr>
              </a:solidFill>
            </a:rPr>
            <a:t>сопоставимых условиях с 2009 годом  с учетом возврата объемов «последней мили», исключенных в период 2010-2012гг. </a:t>
          </a:r>
          <a:endParaRPr lang="ru-RU" sz="800" kern="1200" dirty="0">
            <a:solidFill>
              <a:srgbClr val="C00000"/>
            </a:solidFill>
          </a:endParaRPr>
        </a:p>
      </dsp:txBody>
      <dsp:txXfrm>
        <a:off x="348415" y="279787"/>
        <a:ext cx="3685764" cy="559496"/>
      </dsp:txXfrm>
    </dsp:sp>
    <dsp:sp modelId="{3E0E01E6-D685-4669-9D1F-3920731F24E9}">
      <dsp:nvSpPr>
        <dsp:cNvPr id="0" name=""/>
        <dsp:cNvSpPr/>
      </dsp:nvSpPr>
      <dsp:spPr>
        <a:xfrm>
          <a:off x="76115" y="273150"/>
          <a:ext cx="544600" cy="5727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6F13E-0851-4254-8282-A6676D7062E4}">
      <dsp:nvSpPr>
        <dsp:cNvPr id="0" name=""/>
        <dsp:cNvSpPr/>
      </dsp:nvSpPr>
      <dsp:spPr>
        <a:xfrm>
          <a:off x="348415" y="1119189"/>
          <a:ext cx="3685764" cy="559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101" tIns="22860" rIns="22860" bIns="22860" numCol="1" spcCol="1270" anchor="ctr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rPr>
            <a:t>Средняя </a:t>
          </a:r>
          <a:r>
            <a:rPr lang="ru-RU" sz="900" b="1" kern="1200" dirty="0" smtClean="0">
              <a:solidFill>
                <a:srgbClr val="C00000"/>
              </a:solidFill>
              <a:cs typeface="Arial" pitchFamily="34" charset="0"/>
            </a:rPr>
            <a:t>длительность перерывов</a:t>
          </a:r>
          <a:r>
            <a:rPr lang="ru-RU" sz="900" kern="12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rPr>
            <a:t> электроснабжения потребителей в РСК </a:t>
          </a:r>
          <a:r>
            <a:rPr lang="ru-RU" sz="900" b="1" kern="12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rPr>
            <a:t>сократилась более чем в 2 раза</a:t>
          </a:r>
          <a:r>
            <a:rPr lang="ru-RU" sz="900" kern="12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rPr>
            <a:t>:  с 4,8  час. на технологическое нарушение в 2009 году до ожидаемых 2,15 час. в 2013 году</a:t>
          </a:r>
          <a:endParaRPr lang="ru-RU" sz="900" kern="1200" dirty="0"/>
        </a:p>
      </dsp:txBody>
      <dsp:txXfrm>
        <a:off x="348415" y="1119189"/>
        <a:ext cx="3685764" cy="559496"/>
      </dsp:txXfrm>
    </dsp:sp>
    <dsp:sp modelId="{0FDA2B89-2557-4106-BB43-1EA19BC2EE91}">
      <dsp:nvSpPr>
        <dsp:cNvPr id="0" name=""/>
        <dsp:cNvSpPr/>
      </dsp:nvSpPr>
      <dsp:spPr>
        <a:xfrm>
          <a:off x="76115" y="1121049"/>
          <a:ext cx="544600" cy="555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83892-F79B-476E-A1DA-A2546233F387}">
      <dsp:nvSpPr>
        <dsp:cNvPr id="0" name=""/>
        <dsp:cNvSpPr/>
      </dsp:nvSpPr>
      <dsp:spPr>
        <a:xfrm>
          <a:off x="-2220244" y="-343483"/>
          <a:ext cx="2652566" cy="2652566"/>
        </a:xfrm>
        <a:prstGeom prst="blockArc">
          <a:avLst>
            <a:gd name="adj1" fmla="val 18900000"/>
            <a:gd name="adj2" fmla="val 2700000"/>
            <a:gd name="adj3" fmla="val 814"/>
          </a:avLst>
        </a:prstGeom>
        <a:noFill/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84C3B-F152-4C7D-969E-1399E1B76144}">
      <dsp:nvSpPr>
        <dsp:cNvPr id="0" name=""/>
        <dsp:cNvSpPr/>
      </dsp:nvSpPr>
      <dsp:spPr>
        <a:xfrm>
          <a:off x="277905" y="157810"/>
          <a:ext cx="3756161" cy="4706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39" tIns="22860" rIns="22860" bIns="22860" numCol="1" spcCol="1270" anchor="ctr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За период 2009-2013 гг. поступило </a:t>
          </a:r>
          <a:r>
            <a:rPr lang="ru-RU" sz="900" b="1" kern="1200" dirty="0" smtClean="0">
              <a:solidFill>
                <a:srgbClr val="C00000"/>
              </a:solidFill>
            </a:rPr>
            <a:t>4 003 заявки </a:t>
          </a:r>
          <a:r>
            <a:rPr lang="ru-RU" sz="900" kern="1200" dirty="0" smtClean="0"/>
            <a:t>на технологическое присоединение общей мощностью </a:t>
          </a:r>
          <a:r>
            <a:rPr lang="ru-RU" sz="900" b="1" kern="1200" dirty="0" smtClean="0">
              <a:solidFill>
                <a:srgbClr val="C00000"/>
              </a:solidFill>
            </a:rPr>
            <a:t>125,2 тыс. МВт</a:t>
          </a:r>
          <a:endParaRPr lang="ru-RU" sz="900" b="1" kern="1200" dirty="0">
            <a:solidFill>
              <a:srgbClr val="C00000"/>
            </a:solidFill>
          </a:endParaRPr>
        </a:p>
      </dsp:txBody>
      <dsp:txXfrm>
        <a:off x="277905" y="157810"/>
        <a:ext cx="3756161" cy="470619"/>
      </dsp:txXfrm>
    </dsp:sp>
    <dsp:sp modelId="{874D48AD-C131-4D92-9549-0CF1448CE9A8}">
      <dsp:nvSpPr>
        <dsp:cNvPr id="0" name=""/>
        <dsp:cNvSpPr/>
      </dsp:nvSpPr>
      <dsp:spPr>
        <a:xfrm>
          <a:off x="32205" y="147420"/>
          <a:ext cx="491400" cy="491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7C0BD-06A5-48A9-9783-3381096CBAAE}">
      <dsp:nvSpPr>
        <dsp:cNvPr id="0" name=""/>
        <dsp:cNvSpPr/>
      </dsp:nvSpPr>
      <dsp:spPr>
        <a:xfrm>
          <a:off x="420805" y="748225"/>
          <a:ext cx="3613262" cy="469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39" tIns="22860" rIns="22860" bIns="22860" numCol="1" spcCol="1270" anchor="ctr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</a:rPr>
            <a:t>За период 2009-2013 гг. </a:t>
          </a:r>
          <a:r>
            <a:rPr lang="ru-RU" sz="900" b="1" kern="1200" dirty="0" smtClean="0">
              <a:solidFill>
                <a:srgbClr val="C00000"/>
              </a:solidFill>
            </a:rPr>
            <a:t>заключено 1 817 договора </a:t>
          </a:r>
          <a:r>
            <a:rPr lang="ru-RU" sz="900" b="0" kern="1200" dirty="0" smtClean="0">
              <a:solidFill>
                <a:schemeClr val="tx1"/>
              </a:solidFill>
            </a:rPr>
            <a:t>на технологическое присоединение суммарной мощностью </a:t>
          </a:r>
          <a:r>
            <a:rPr lang="ru-RU" sz="900" b="1" kern="1200" dirty="0" smtClean="0">
              <a:solidFill>
                <a:srgbClr val="C00000"/>
              </a:solidFill>
            </a:rPr>
            <a:t>51,1 тыс. МВт</a:t>
          </a:r>
          <a:endParaRPr lang="ru-RU" sz="900" b="1" kern="1200" dirty="0">
            <a:solidFill>
              <a:srgbClr val="C00000"/>
            </a:solidFill>
          </a:endParaRPr>
        </a:p>
      </dsp:txBody>
      <dsp:txXfrm>
        <a:off x="420805" y="748225"/>
        <a:ext cx="3613262" cy="469149"/>
      </dsp:txXfrm>
    </dsp:sp>
    <dsp:sp modelId="{3E0E01E6-D685-4669-9D1F-3920731F24E9}">
      <dsp:nvSpPr>
        <dsp:cNvPr id="0" name=""/>
        <dsp:cNvSpPr/>
      </dsp:nvSpPr>
      <dsp:spPr>
        <a:xfrm>
          <a:off x="175105" y="737100"/>
          <a:ext cx="491400" cy="491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F90A9-BD3C-4F0A-A72F-E730672C7358}">
      <dsp:nvSpPr>
        <dsp:cNvPr id="0" name=""/>
        <dsp:cNvSpPr/>
      </dsp:nvSpPr>
      <dsp:spPr>
        <a:xfrm>
          <a:off x="277905" y="1328704"/>
          <a:ext cx="3756161" cy="4875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39" tIns="22860" rIns="22860" bIns="22860" numCol="1" spcCol="1270" anchor="ctr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2">
                  <a:lumMod val="75000"/>
                </a:schemeClr>
              </a:solidFill>
            </a:rPr>
            <a:t>В 2012 году количество </a:t>
          </a:r>
          <a:r>
            <a:rPr lang="ru-RU" sz="900" b="1" kern="1200" dirty="0" smtClean="0">
              <a:solidFill>
                <a:srgbClr val="C00000"/>
              </a:solidFill>
            </a:rPr>
            <a:t>«закрытых» центров питания</a:t>
          </a:r>
          <a:r>
            <a:rPr lang="ru-RU" sz="9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900" kern="1200" dirty="0" smtClean="0">
              <a:solidFill>
                <a:schemeClr val="tx2">
                  <a:lumMod val="50000"/>
                </a:schemeClr>
              </a:solidFill>
            </a:rPr>
            <a:t>по отношению к 2009 году </a:t>
          </a:r>
          <a:r>
            <a:rPr lang="ru-RU" sz="900" b="1" kern="1200" dirty="0" smtClean="0">
              <a:solidFill>
                <a:srgbClr val="C00000"/>
              </a:solidFill>
            </a:rPr>
            <a:t>на 33,2</a:t>
          </a:r>
          <a:r>
            <a:rPr lang="ru-RU" sz="900" b="1" kern="1200" dirty="0" smtClean="0">
              <a:solidFill>
                <a:schemeClr val="tx2">
                  <a:lumMod val="75000"/>
                </a:schemeClr>
              </a:solidFill>
            </a:rPr>
            <a:t>% </a:t>
          </a:r>
          <a:endParaRPr lang="ru-RU" sz="900" kern="1200" dirty="0"/>
        </a:p>
      </dsp:txBody>
      <dsp:txXfrm>
        <a:off x="277905" y="1328704"/>
        <a:ext cx="3756161" cy="487551"/>
      </dsp:txXfrm>
    </dsp:sp>
    <dsp:sp modelId="{0FDA2B89-2557-4106-BB43-1EA19BC2EE91}">
      <dsp:nvSpPr>
        <dsp:cNvPr id="0" name=""/>
        <dsp:cNvSpPr/>
      </dsp:nvSpPr>
      <dsp:spPr>
        <a:xfrm>
          <a:off x="32205" y="1326780"/>
          <a:ext cx="491400" cy="491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83892-F79B-476E-A1DA-A2546233F387}">
      <dsp:nvSpPr>
        <dsp:cNvPr id="0" name=""/>
        <dsp:cNvSpPr/>
      </dsp:nvSpPr>
      <dsp:spPr>
        <a:xfrm>
          <a:off x="-2220244" y="-343483"/>
          <a:ext cx="2652566" cy="2652566"/>
        </a:xfrm>
        <a:prstGeom prst="blockArc">
          <a:avLst>
            <a:gd name="adj1" fmla="val 18900000"/>
            <a:gd name="adj2" fmla="val 2700000"/>
            <a:gd name="adj3" fmla="val 814"/>
          </a:avLst>
        </a:prstGeom>
        <a:noFill/>
        <a:ln w="12700" cap="flat" cmpd="sng" algn="ctr">
          <a:solidFill>
            <a:srgbClr val="4B566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84C3B-F152-4C7D-969E-1399E1B76144}">
      <dsp:nvSpPr>
        <dsp:cNvPr id="0" name=""/>
        <dsp:cNvSpPr/>
      </dsp:nvSpPr>
      <dsp:spPr>
        <a:xfrm>
          <a:off x="277905" y="157810"/>
          <a:ext cx="3756161" cy="4706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39" tIns="22860" rIns="22860" bIns="22860" numCol="1" spcCol="1270" anchor="ctr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За период 2009-2013 гг. поступило более </a:t>
          </a:r>
          <a:r>
            <a:rPr lang="ru-RU" sz="900" b="1" kern="1200" dirty="0" smtClean="0">
              <a:solidFill>
                <a:srgbClr val="C00000"/>
              </a:solidFill>
            </a:rPr>
            <a:t>1 518 тыс. заявок </a:t>
          </a:r>
          <a:r>
            <a:rPr lang="ru-RU" sz="900" kern="1200" dirty="0" smtClean="0"/>
            <a:t>на технологическое присоединение общей мощностью </a:t>
          </a:r>
          <a:r>
            <a:rPr lang="ru-RU" sz="900" b="1" kern="1200" dirty="0" smtClean="0">
              <a:solidFill>
                <a:srgbClr val="C00000"/>
              </a:solidFill>
            </a:rPr>
            <a:t>118,8 тыс. МВт</a:t>
          </a:r>
          <a:endParaRPr lang="ru-RU" sz="900" b="1" kern="1200" dirty="0">
            <a:solidFill>
              <a:srgbClr val="C00000"/>
            </a:solidFill>
          </a:endParaRPr>
        </a:p>
      </dsp:txBody>
      <dsp:txXfrm>
        <a:off x="277905" y="157810"/>
        <a:ext cx="3756161" cy="470619"/>
      </dsp:txXfrm>
    </dsp:sp>
    <dsp:sp modelId="{874D48AD-C131-4D92-9549-0CF1448CE9A8}">
      <dsp:nvSpPr>
        <dsp:cNvPr id="0" name=""/>
        <dsp:cNvSpPr/>
      </dsp:nvSpPr>
      <dsp:spPr>
        <a:xfrm>
          <a:off x="32205" y="147420"/>
          <a:ext cx="491400" cy="491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7C0BD-06A5-48A9-9783-3381096CBAAE}">
      <dsp:nvSpPr>
        <dsp:cNvPr id="0" name=""/>
        <dsp:cNvSpPr/>
      </dsp:nvSpPr>
      <dsp:spPr>
        <a:xfrm>
          <a:off x="420805" y="748225"/>
          <a:ext cx="3613262" cy="469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39" tIns="22860" rIns="22860" bIns="22860" numCol="1" spcCol="1270" anchor="ctr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</a:rPr>
            <a:t>За период 2009-2013 гг. заключено </a:t>
          </a:r>
          <a:r>
            <a:rPr lang="ru-RU" sz="900" b="1" kern="1200" dirty="0" smtClean="0">
              <a:solidFill>
                <a:srgbClr val="C00000"/>
              </a:solidFill>
            </a:rPr>
            <a:t>1 151,8 тыс. договоров </a:t>
          </a:r>
          <a:r>
            <a:rPr lang="ru-RU" sz="900" b="0" kern="1200" dirty="0" smtClean="0">
              <a:solidFill>
                <a:schemeClr val="tx1"/>
              </a:solidFill>
            </a:rPr>
            <a:t>на технологическое присоединение суммарной мощностью </a:t>
          </a:r>
          <a:r>
            <a:rPr lang="ru-RU" sz="900" b="1" kern="1200" dirty="0" smtClean="0">
              <a:solidFill>
                <a:srgbClr val="C00000"/>
              </a:solidFill>
            </a:rPr>
            <a:t>48,7 тыс. МВт</a:t>
          </a:r>
          <a:endParaRPr lang="ru-RU" sz="900" b="1" kern="1200" dirty="0">
            <a:solidFill>
              <a:srgbClr val="C00000"/>
            </a:solidFill>
          </a:endParaRPr>
        </a:p>
      </dsp:txBody>
      <dsp:txXfrm>
        <a:off x="420805" y="748225"/>
        <a:ext cx="3613262" cy="469149"/>
      </dsp:txXfrm>
    </dsp:sp>
    <dsp:sp modelId="{3E0E01E6-D685-4669-9D1F-3920731F24E9}">
      <dsp:nvSpPr>
        <dsp:cNvPr id="0" name=""/>
        <dsp:cNvSpPr/>
      </dsp:nvSpPr>
      <dsp:spPr>
        <a:xfrm>
          <a:off x="175105" y="737100"/>
          <a:ext cx="491400" cy="491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F90A9-BD3C-4F0A-A72F-E730672C7358}">
      <dsp:nvSpPr>
        <dsp:cNvPr id="0" name=""/>
        <dsp:cNvSpPr/>
      </dsp:nvSpPr>
      <dsp:spPr>
        <a:xfrm>
          <a:off x="277905" y="1328704"/>
          <a:ext cx="3756161" cy="4875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39" tIns="22860" rIns="22860" bIns="22860" numCol="1" spcCol="1270" anchor="ctr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2">
                  <a:lumMod val="50000"/>
                </a:schemeClr>
              </a:solidFill>
            </a:rPr>
            <a:t>В 2012 году количество </a:t>
          </a:r>
          <a:r>
            <a:rPr lang="ru-RU" sz="900" b="1" kern="1200" dirty="0" smtClean="0">
              <a:solidFill>
                <a:srgbClr val="C00000"/>
              </a:solidFill>
            </a:rPr>
            <a:t>«закрытых» центров питания</a:t>
          </a:r>
          <a:r>
            <a:rPr lang="ru-RU" sz="9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900" kern="1200" dirty="0" smtClean="0">
              <a:solidFill>
                <a:schemeClr val="tx2">
                  <a:lumMod val="50000"/>
                </a:schemeClr>
              </a:solidFill>
            </a:rPr>
            <a:t>по отношению к 2009 году </a:t>
          </a:r>
          <a:r>
            <a:rPr lang="ru-RU" sz="900" b="1" kern="1200" dirty="0" smtClean="0">
              <a:solidFill>
                <a:srgbClr val="C00000"/>
              </a:solidFill>
            </a:rPr>
            <a:t>на 7</a:t>
          </a:r>
          <a:r>
            <a:rPr lang="ru-RU" sz="900" b="1" kern="1200" dirty="0" smtClean="0">
              <a:solidFill>
                <a:schemeClr val="tx2">
                  <a:lumMod val="75000"/>
                </a:schemeClr>
              </a:solidFill>
            </a:rPr>
            <a:t>% </a:t>
          </a:r>
          <a:endParaRPr lang="ru-RU" sz="900" kern="1200" dirty="0"/>
        </a:p>
      </dsp:txBody>
      <dsp:txXfrm>
        <a:off x="277905" y="1328704"/>
        <a:ext cx="3756161" cy="487551"/>
      </dsp:txXfrm>
    </dsp:sp>
    <dsp:sp modelId="{0FDA2B89-2557-4106-BB43-1EA19BC2EE91}">
      <dsp:nvSpPr>
        <dsp:cNvPr id="0" name=""/>
        <dsp:cNvSpPr/>
      </dsp:nvSpPr>
      <dsp:spPr>
        <a:xfrm>
          <a:off x="32205" y="1326780"/>
          <a:ext cx="491400" cy="491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0.75879</cdr:x>
      <cdr:y>0.20061</cdr:y>
    </cdr:from>
    <cdr:to>
      <cdr:x>0.7935</cdr:x>
      <cdr:y>0.22168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30838" y="512231"/>
          <a:ext cx="234704" cy="53800"/>
        </a:xfrm>
        <a:prstGeom xmlns:a="http://schemas.openxmlformats.org/drawingml/2006/main" prst="rect">
          <a:avLst/>
        </a:prstGeom>
        <a:pattFill xmlns:a="http://schemas.openxmlformats.org/drawingml/2006/main" prst="dkUpDiag">
          <a:fgClr>
            <a:schemeClr val="tx2">
              <a:lumMod val="75000"/>
            </a:schemeClr>
          </a:fgClr>
          <a:bgClr>
            <a:schemeClr val="bg1"/>
          </a:bgClr>
        </a:patt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0.79401</cdr:x>
      <cdr:y>0</cdr:y>
    </cdr:from>
    <cdr:to>
      <cdr:x>0.98585</cdr:x>
      <cdr:y>0.37467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16757" y="0"/>
          <a:ext cx="1139611" cy="750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0" rIns="36000" bIns="0" rtlCol="0"/>
        <a:lstStyle xmlns:a="http://schemas.openxmlformats.org/drawingml/2006/main"/>
        <a:p xmlns:a="http://schemas.openxmlformats.org/drawingml/2006/main">
          <a:pPr algn="l">
            <a:lnSpc>
              <a:spcPct val="80000"/>
            </a:lnSpc>
          </a:pPr>
          <a:r>
            <a:rPr lang="ru-RU" dirty="0" smtClean="0"/>
            <a:t>Прогноз объема </a:t>
          </a:r>
          <a:r>
            <a:rPr lang="ru-RU" sz="1100" dirty="0" smtClean="0"/>
            <a:t>недополученного </a:t>
          </a:r>
          <a:r>
            <a:rPr lang="ru-RU" sz="1100" dirty="0"/>
            <a:t>дохода с учетом </a:t>
          </a:r>
          <a:r>
            <a:rPr lang="ru-RU" sz="1100" dirty="0" smtClean="0"/>
            <a:t>законопроекта </a:t>
          </a:r>
        </a:p>
        <a:p xmlns:a="http://schemas.openxmlformats.org/drawingml/2006/main">
          <a:pPr algn="l">
            <a:lnSpc>
              <a:spcPct val="80000"/>
            </a:lnSpc>
          </a:pPr>
          <a:r>
            <a:rPr lang="ru-RU" sz="1100" dirty="0" smtClean="0"/>
            <a:t>№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272867-6</a:t>
          </a:r>
          <a:endParaRPr lang="ru-RU" sz="11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10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710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D6F40250-0DB7-47A8-9FB7-F3BA2FF38865}" type="datetimeFigureOut">
              <a:rPr lang="ru-RU" smtClean="0"/>
              <a:t>16.10.2013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26"/>
            <a:ext cx="2919565" cy="49370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1026"/>
            <a:ext cx="2919565" cy="49370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07BD599C-7525-485D-92A8-497971407D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352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4B177E19-4D15-48C8-8F45-05D6057311E2}" type="datetimeFigureOut">
              <a:rPr lang="ru-RU" smtClean="0"/>
              <a:t>16.10.2013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3EFC6FB9-1BF9-4C39-B976-1BA7E7306C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73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6FB9-1BF9-4C39-B976-1BA7E7306C7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252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6FB9-1BF9-4C39-B976-1BA7E7306C7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951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6FB9-1BF9-4C39-B976-1BA7E7306C7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955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E5C8B-7F2B-4762-A0E5-6B4586A6CD5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51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30F56-529C-4BEF-B153-459D36D58B7B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708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6FB9-1BF9-4C39-B976-1BA7E7306C7A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25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6FB9-1BF9-4C39-B976-1BA7E7306C7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89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16411" y="9371421"/>
            <a:ext cx="2916208" cy="4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39" tIns="44323" rIns="88639" bIns="44323" anchor="b"/>
          <a:lstStyle>
            <a:lvl1pPr defTabSz="1057275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defTabSz="1057275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defTabSz="1057275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defTabSz="1057275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defTabSz="1057275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/>
            <a:fld id="{EC739928-AC6A-4E85-9DC1-AC6680F5AA5F}" type="slidenum">
              <a:rPr lang="en-US" sz="1200">
                <a:solidFill>
                  <a:prstClr val="black"/>
                </a:solidFill>
              </a:rPr>
              <a:pPr algn="r"/>
              <a:t>16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6600"/>
            <a:ext cx="4938713" cy="37052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550FC-630B-4F75-B4F7-076CB3B049B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46A6A-DF95-44E2-9937-FA03F0A9F72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4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46A6A-DF95-44E2-9937-FA03F0A9F72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4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6FB9-1BF9-4C39-B976-1BA7E7306C7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80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Слайд 8. План мероприятий по ограничению стоимости услуг сетевых компаний при сохранении их финансовой устойчивости</a:t>
            </a:r>
          </a:p>
          <a:p>
            <a:endParaRPr lang="ru-RU" dirty="0" smtClean="0"/>
          </a:p>
          <a:p>
            <a:r>
              <a:rPr lang="ru-RU" dirty="0" smtClean="0"/>
              <a:t>Предполагаемые мероприятия:</a:t>
            </a:r>
          </a:p>
          <a:p>
            <a:r>
              <a:rPr lang="ru-RU" dirty="0" smtClean="0"/>
              <a:t>1. Пересмотр ДПР ТСО (для метода: долгосрочная индексации) с НВВ не менее 500 млн. рублей, обеспечивающий среднегодовой рост тарифов на уровне 0% на 2014-2016 годов.</a:t>
            </a:r>
          </a:p>
          <a:p>
            <a:r>
              <a:rPr lang="ru-RU" dirty="0" smtClean="0"/>
              <a:t>Ожидаемый результат: Сокращение темпов роста сетевого тарифа.</a:t>
            </a:r>
          </a:p>
          <a:p>
            <a:endParaRPr lang="ru-RU" dirty="0" smtClean="0"/>
          </a:p>
          <a:p>
            <a:r>
              <a:rPr lang="ru-RU" dirty="0" smtClean="0"/>
              <a:t>2. Определение критериев для ТСО, обслуживающих одного потребителя, и установление порядка оплаты их услуг с исключением затрат таких организаций из котлового принципа ценообразования.</a:t>
            </a:r>
          </a:p>
          <a:p>
            <a:r>
              <a:rPr lang="ru-RU" dirty="0" smtClean="0"/>
              <a:t>Ожидаемый результат: Сокращение темпов роста сетевого тарифа (значительно снижаются стимулы монопотребителей для создания сетевых организаций с целью перекладывания затрат по поддержанию своей инфраструктуры на всех потребителей региона).</a:t>
            </a:r>
          </a:p>
          <a:p>
            <a:endParaRPr lang="ru-RU" dirty="0" smtClean="0"/>
          </a:p>
          <a:p>
            <a:r>
              <a:rPr lang="ru-RU" dirty="0" smtClean="0"/>
              <a:t>3. Сохранение оплаты услуг ФСК ЕЭС по заявленной мощности с 01.07.2014 с учетом особенностей межсистемных услуг по передаче.</a:t>
            </a:r>
          </a:p>
          <a:p>
            <a:r>
              <a:rPr lang="ru-RU" dirty="0" smtClean="0"/>
              <a:t>Ожидаемый результат: Сохранение тарифа на уровне предыдущих лет.</a:t>
            </a:r>
          </a:p>
          <a:p>
            <a:endParaRPr lang="ru-RU" dirty="0" smtClean="0"/>
          </a:p>
          <a:p>
            <a:r>
              <a:rPr lang="ru-RU" dirty="0" smtClean="0"/>
              <a:t>4. Установление льготы по налогу на имущество на электросетевые активы с 01.01.2014.</a:t>
            </a:r>
          </a:p>
          <a:p>
            <a:r>
              <a:rPr lang="ru-RU" dirty="0" smtClean="0"/>
              <a:t>Ожидаемый результат: Повышение финансовой устойчивости сетевых компаний.</a:t>
            </a:r>
          </a:p>
          <a:p>
            <a:endParaRPr lang="ru-RU" dirty="0" smtClean="0"/>
          </a:p>
          <a:p>
            <a:r>
              <a:rPr lang="ru-RU" dirty="0" smtClean="0"/>
              <a:t>5. Синхронизация решений о дивидендных выплатах с тарифными решениями.</a:t>
            </a:r>
          </a:p>
          <a:p>
            <a:r>
              <a:rPr lang="ru-RU" dirty="0" smtClean="0"/>
              <a:t>Ожидаемый результат: Повышение финансовой устойчивости сетевых компаний.</a:t>
            </a:r>
          </a:p>
          <a:p>
            <a:endParaRPr lang="ru-RU" dirty="0" smtClean="0"/>
          </a:p>
          <a:p>
            <a:r>
              <a:rPr lang="ru-RU" dirty="0" smtClean="0"/>
              <a:t>6. Сохранение возможности заключения договоров «последней мили» только в критичных регионах</a:t>
            </a:r>
          </a:p>
          <a:p>
            <a:r>
              <a:rPr lang="ru-RU" dirty="0" smtClean="0"/>
              <a:t>Ожидаемый результат: Постепенное снижение объемов перекрестного субсидирования.</a:t>
            </a:r>
          </a:p>
          <a:p>
            <a:endParaRPr lang="ru-RU" dirty="0" smtClean="0"/>
          </a:p>
          <a:p>
            <a:r>
              <a:rPr lang="ru-RU" dirty="0" smtClean="0"/>
              <a:t>7. Снижение количества ТСО на территории Российской Федерации.</a:t>
            </a:r>
          </a:p>
          <a:p>
            <a:r>
              <a:rPr lang="ru-RU" dirty="0" smtClean="0"/>
              <a:t>Ожидаемый результат: Повышение эффективности сетевых организаций за счет эффекта синергии, оптимизация расходов.</a:t>
            </a:r>
          </a:p>
          <a:p>
            <a:endParaRPr lang="ru-RU" dirty="0" smtClean="0"/>
          </a:p>
          <a:p>
            <a:r>
              <a:rPr lang="ru-RU" b="1" dirty="0" smtClean="0"/>
              <a:t>Реализации комплекса данных мероприятий направлена на эффективную деятельность электросетевого комплекса Российской Федерации.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6FB9-1BF9-4C39-B976-1BA7E7306C7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20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6FB9-1BF9-4C39-B976-1BA7E7306C7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694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6FB9-1BF9-4C39-B976-1BA7E7306C7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05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/>
          <p:cNvPicPr>
            <a:picLocks noChangeAspect="1"/>
          </p:cNvPicPr>
          <p:nvPr userDrawn="1"/>
        </p:nvPicPr>
        <p:blipFill rotWithShape="1">
          <a:blip r:embed="rId2"/>
          <a:srcRect l="6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Тема презентации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90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Тема презентации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14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/>
          <p:cNvPicPr>
            <a:picLocks noChangeAspect="1"/>
          </p:cNvPicPr>
          <p:nvPr userDrawn="1"/>
        </p:nvPicPr>
        <p:blipFill rotWithShape="1">
          <a:blip r:embed="rId2"/>
          <a:srcRect l="6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Тема презентации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65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Тема презентации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83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4397202"/>
            <a:ext cx="9144000" cy="2460798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Спасибо за внимание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548680"/>
            <a:ext cx="3600400" cy="32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308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57"/>
            <a:ext cx="8229600" cy="50014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fld id="{B46D4F38-256B-4A23-941A-1AF549F72CB6}" type="datetimeFigureOut">
              <a:rPr lang="ru-RU" smtClean="0">
                <a:solidFill>
                  <a:prstClr val="black"/>
                </a:solidFill>
              </a:rPr>
              <a:pPr/>
              <a:t>16.10.2013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04DA-D09F-47BB-9F68-DF69A0C4C3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81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fld id="{B46D4F38-256B-4A23-941A-1AF549F72CB6}" type="datetimeFigureOut">
              <a:rPr lang="ru-RU" smtClean="0">
                <a:solidFill>
                  <a:prstClr val="black"/>
                </a:solidFill>
              </a:rPr>
              <a:pPr/>
              <a:t>16.10.2013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04DA-D09F-47BB-9F68-DF69A0C4C3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06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48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3422" tIns="41712" rIns="83422" bIns="41712"/>
          <a:lstStyle/>
          <a:p>
            <a:pPr>
              <a:defRPr/>
            </a:pPr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46" y="6356456"/>
            <a:ext cx="2132707" cy="364629"/>
          </a:xfrm>
          <a:prstGeom prst="rect">
            <a:avLst/>
          </a:prstGeom>
        </p:spPr>
        <p:txBody>
          <a:bodyPr lIns="88979" tIns="44489" rIns="88979" bIns="44489" anchor="ctr"/>
          <a:lstStyle>
            <a:lvl1pPr algn="l">
              <a:defRPr/>
            </a:lvl1pPr>
          </a:lstStyle>
          <a:p>
            <a:pPr defTabSz="889780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85" y="-1399"/>
            <a:ext cx="8230195" cy="1143001"/>
          </a:xfrm>
          <a:prstGeom prst="rect">
            <a:avLst/>
          </a:prstGeom>
        </p:spPr>
        <p:txBody>
          <a:bodyPr lIns="83448" tIns="41724" rIns="83448" bIns="41724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510" y="6356132"/>
            <a:ext cx="2133927" cy="365881"/>
          </a:xfrm>
          <a:prstGeom prst="rect">
            <a:avLst/>
          </a:prstGeom>
        </p:spPr>
        <p:txBody>
          <a:bodyPr lIns="83448" tIns="41724" rIns="83448" bIns="41724"/>
          <a:lstStyle>
            <a:lvl1pPr algn="l">
              <a:defRPr/>
            </a:lvl1pPr>
          </a:lstStyle>
          <a:p>
            <a:pPr>
              <a:defRPr/>
            </a:pPr>
            <a:fld id="{159025A8-FEA9-47CD-A080-A04B2CC2CF0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3570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F1B685-8544-4657-A55A-AF7DB9EA1FFF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4D3E20-7B83-4D88-A68E-30E9E542C38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84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</p:spPr>
        <p:txBody>
          <a:bodyPr lIns="92996" tIns="46493" rIns="92996" bIns="4649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5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4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5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4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1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82058" tIns="41029" rIns="82058" bIns="41029"/>
          <a:lstStyle>
            <a:lvl1pPr defTabSz="90536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38A1D4-743B-4049-BA79-284EDDE21C19}" type="datetime1">
              <a:rPr lang="ru-RU">
                <a:solidFill>
                  <a:prstClr val="black"/>
                </a:solidFill>
              </a:rPr>
              <a:pPr>
                <a:defRPr/>
              </a:pPr>
              <a:t>16.10.2013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fld id="{EF9ECCE6-8552-4E6A-973B-54C97C48EB4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3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Тема презентации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45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55E9C-9E85-4151-BB1F-36DF90984E7D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4D3E20-7B83-4D88-A68E-30E9E542C38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5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4397202"/>
            <a:ext cx="9144000" cy="2460798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Спасибо за внимание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548680"/>
            <a:ext cx="3600400" cy="32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6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32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57"/>
            <a:ext cx="8229600" cy="50014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fld id="{B46D4F38-256B-4A23-941A-1AF549F72CB6}" type="datetimeFigureOut">
              <a:rPr lang="ru-RU" smtClean="0">
                <a:solidFill>
                  <a:prstClr val="black"/>
                </a:solidFill>
              </a:rPr>
              <a:pPr/>
              <a:t>16.10.2013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04DA-D09F-47BB-9F68-DF69A0C4C3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4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fld id="{B46D4F38-256B-4A23-941A-1AF549F72CB6}" type="datetimeFigureOut">
              <a:rPr lang="ru-RU" smtClean="0">
                <a:solidFill>
                  <a:prstClr val="black"/>
                </a:solidFill>
              </a:rPr>
              <a:pPr/>
              <a:t>16.10.2013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04DA-D09F-47BB-9F68-DF69A0C4C3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5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48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3422" tIns="41712" rIns="83422" bIns="41712"/>
          <a:lstStyle/>
          <a:p>
            <a:pPr>
              <a:defRPr/>
            </a:pPr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46" y="6356456"/>
            <a:ext cx="2132707" cy="364629"/>
          </a:xfrm>
          <a:prstGeom prst="rect">
            <a:avLst/>
          </a:prstGeom>
        </p:spPr>
        <p:txBody>
          <a:bodyPr lIns="88979" tIns="44489" rIns="88979" bIns="44489" anchor="ctr"/>
          <a:lstStyle>
            <a:lvl1pPr algn="l">
              <a:defRPr/>
            </a:lvl1pPr>
          </a:lstStyle>
          <a:p>
            <a:pPr defTabSz="889780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85" y="-1399"/>
            <a:ext cx="8230195" cy="1143001"/>
          </a:xfrm>
          <a:prstGeom prst="rect">
            <a:avLst/>
          </a:prstGeom>
        </p:spPr>
        <p:txBody>
          <a:bodyPr lIns="83448" tIns="41724" rIns="83448" bIns="41724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510" y="6356132"/>
            <a:ext cx="2133927" cy="365881"/>
          </a:xfrm>
          <a:prstGeom prst="rect">
            <a:avLst/>
          </a:prstGeom>
        </p:spPr>
        <p:txBody>
          <a:bodyPr lIns="83448" tIns="41724" rIns="83448" bIns="41724"/>
          <a:lstStyle>
            <a:lvl1pPr algn="l">
              <a:defRPr/>
            </a:lvl1pPr>
          </a:lstStyle>
          <a:p>
            <a:pPr>
              <a:defRPr/>
            </a:pPr>
            <a:fld id="{159025A8-FEA9-47CD-A080-A04B2CC2CF0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452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F1B685-8544-4657-A55A-AF7DB9EA1FFF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4D3E20-7B83-4D88-A68E-30E9E542C38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</p:spPr>
        <p:txBody>
          <a:bodyPr lIns="92996" tIns="46493" rIns="92996" bIns="4649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5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4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5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4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1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82058" tIns="41029" rIns="82058" bIns="41029"/>
          <a:lstStyle>
            <a:lvl1pPr defTabSz="90536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38A1D4-743B-4049-BA79-284EDDE21C19}" type="datetime1">
              <a:rPr lang="ru-RU">
                <a:solidFill>
                  <a:prstClr val="black"/>
                </a:solidFill>
              </a:rPr>
              <a:pPr>
                <a:defRPr/>
              </a:pPr>
              <a:t>16.10.2013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fld id="{EF9ECCE6-8552-4E6A-973B-54C97C48EB4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2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5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9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EE22177389E06675FE888C459BAB70377599E01C0D0CC2E863350A1E4DB35C5FE5519442961A8t5g1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6.jpeg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Layout" Target="../diagrams/layout5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31" Type="http://schemas.openxmlformats.org/officeDocument/2006/relationships/image" Target="../media/image13.gif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928992" cy="1944216"/>
          </a:xfrm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Актуальные вопросы тарифного регулирования электросетевого комплекса </a:t>
            </a:r>
            <a:br>
              <a:rPr lang="ru-RU" sz="2800" b="1" dirty="0" smtClean="0"/>
            </a:br>
            <a:r>
              <a:rPr lang="ru-RU" sz="2800" b="1" dirty="0" smtClean="0"/>
              <a:t>и </a:t>
            </a:r>
            <a:br>
              <a:rPr lang="ru-RU" sz="2800" b="1" dirty="0" smtClean="0"/>
            </a:br>
            <a:r>
              <a:rPr lang="ru-RU" sz="2800" b="1" dirty="0" smtClean="0"/>
              <a:t>предложения по совершенствованию регуляторной среды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1999" y="5690409"/>
            <a:ext cx="4454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Заместитель Генерального директора по экономике и финансам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Шатохина Оксана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2687" y="5322975"/>
            <a:ext cx="2062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17 октября 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201</a:t>
            </a:r>
            <a:r>
              <a:rPr lang="ru-RU" sz="1600" b="1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года</a:t>
            </a:r>
            <a:endParaRPr lang="ru-RU" sz="1600" b="1" dirty="0">
              <a:solidFill>
                <a:schemeClr val="tx2"/>
              </a:solidFill>
              <a:latin typeface="+mj-lt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pPr lvl="1" algn="l" defTabSz="937319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Новый подход к установлению платы за технологическое присоединение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59550" y="1148316"/>
            <a:ext cx="3540642" cy="5613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80753" y="1584239"/>
            <a:ext cx="88675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73658" y="1636116"/>
            <a:ext cx="8957736" cy="895109"/>
            <a:chOff x="95699" y="1691951"/>
            <a:chExt cx="8957736" cy="1028099"/>
          </a:xfrm>
        </p:grpSpPr>
        <p:sp>
          <p:nvSpPr>
            <p:cNvPr id="30" name="Пятиугольник 29"/>
            <p:cNvSpPr/>
            <p:nvPr/>
          </p:nvSpPr>
          <p:spPr>
            <a:xfrm>
              <a:off x="148852" y="1712707"/>
              <a:ext cx="3019649" cy="909671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5699" y="1691951"/>
              <a:ext cx="2885199" cy="972137"/>
            </a:xfrm>
            <a:prstGeom prst="rect">
              <a:avLst/>
            </a:prstGeom>
            <a:noFill/>
          </p:spPr>
          <p:txBody>
            <a:bodyPr wrap="square" lIns="10800" rIns="1080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cs typeface="Tahoma" pitchFamily="34" charset="0"/>
                </a:rPr>
                <a:t>Отсутствие процедуры выбора заявителем способа расчета платы: </a:t>
              </a:r>
              <a:r>
                <a:rPr lang="ru-RU" sz="1400" dirty="0" smtClean="0">
                  <a:solidFill>
                    <a:schemeClr val="bg1"/>
                  </a:solidFill>
                  <a:cs typeface="Tahoma" pitchFamily="34" charset="0"/>
                </a:rPr>
                <a:t>ставка за мощность, стандартизованные ставки, индивидуальный проект</a:t>
              </a:r>
              <a:endParaRPr lang="ru-RU" sz="1400" dirty="0">
                <a:solidFill>
                  <a:schemeClr val="bg1"/>
                </a:solidFill>
                <a:cs typeface="Tahoma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837273" y="1741455"/>
              <a:ext cx="3211033" cy="86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endParaRPr lang="ru-RU" sz="1600" b="1" dirty="0">
                <a:cs typeface="Tahoma" pitchFamily="34" charset="0"/>
              </a:endParaRPr>
            </a:p>
          </p:txBody>
        </p:sp>
        <p:sp>
          <p:nvSpPr>
            <p:cNvPr id="33" name="Нашивка 32"/>
            <p:cNvSpPr/>
            <p:nvPr/>
          </p:nvSpPr>
          <p:spPr>
            <a:xfrm>
              <a:off x="2679410" y="1712707"/>
              <a:ext cx="3833655" cy="909671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02433" y="1692604"/>
              <a:ext cx="2551002" cy="1027446"/>
            </a:xfrm>
            <a:prstGeom prst="rect">
              <a:avLst/>
            </a:prstGeom>
            <a:noFill/>
          </p:spPr>
          <p:txBody>
            <a:bodyPr wrap="square" lIns="10800" rIns="10800" rtlCol="0">
              <a:spAutoFit/>
            </a:bodyPr>
            <a:lstStyle/>
            <a:p>
              <a:pPr marL="108000" indent="-108000">
                <a:lnSpc>
                  <a:spcPct val="7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bg1"/>
                  </a:solidFill>
                  <a:cs typeface="Tahoma" pitchFamily="34" charset="0"/>
                </a:rPr>
                <a:t>Соблюдение сроков направления оферты</a:t>
              </a:r>
            </a:p>
            <a:p>
              <a:pPr marL="108000" indent="-108000">
                <a:lnSpc>
                  <a:spcPct val="7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bg1"/>
                  </a:solidFill>
                  <a:cs typeface="Tahoma" pitchFamily="34" charset="0"/>
                </a:rPr>
                <a:t>Заявитель принимает решение о целесообразности ТП, исходя из стоимости</a:t>
              </a:r>
              <a:endParaRPr lang="ru-RU" sz="1400" dirty="0">
                <a:solidFill>
                  <a:schemeClr val="bg1"/>
                </a:solidFill>
                <a:cs typeface="Tahom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02926" y="1778304"/>
              <a:ext cx="3040914" cy="781751"/>
            </a:xfrm>
            <a:prstGeom prst="rect">
              <a:avLst/>
            </a:prstGeom>
            <a:noFill/>
          </p:spPr>
          <p:txBody>
            <a:bodyPr wrap="square" lIns="10800" rIns="10800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dirty="0" smtClean="0">
                  <a:cs typeface="Tahoma" pitchFamily="34" charset="0"/>
                </a:rPr>
                <a:t>Закрепить </a:t>
              </a:r>
              <a:r>
                <a:rPr lang="ru-RU" sz="1400" b="1" dirty="0" smtClean="0">
                  <a:cs typeface="Tahoma" pitchFamily="34" charset="0"/>
                </a:rPr>
                <a:t>право выбора </a:t>
              </a:r>
              <a:r>
                <a:rPr lang="ru-RU" sz="1400" dirty="0" smtClean="0">
                  <a:cs typeface="Tahoma" pitchFamily="34" charset="0"/>
                </a:rPr>
                <a:t>заявителем на этапе </a:t>
              </a:r>
              <a:r>
                <a:rPr lang="ru-RU" sz="1400" b="1" dirty="0" smtClean="0">
                  <a:cs typeface="Tahoma" pitchFamily="34" charset="0"/>
                </a:rPr>
                <a:t>согласования условий договора ТП</a:t>
              </a:r>
              <a:r>
                <a:rPr lang="ru-RU" sz="1400" dirty="0" smtClean="0">
                  <a:cs typeface="Tahoma" pitchFamily="34" charset="0"/>
                </a:rPr>
                <a:t> (предварительная цена по стандартизированным ставкам)</a:t>
              </a:r>
              <a:endParaRPr lang="ru-RU" sz="1400" dirty="0">
                <a:cs typeface="Tahoma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26811" y="2698575"/>
            <a:ext cx="8935697" cy="791999"/>
            <a:chOff x="117738" y="1712707"/>
            <a:chExt cx="8935697" cy="909671"/>
          </a:xfrm>
        </p:grpSpPr>
        <p:sp>
          <p:nvSpPr>
            <p:cNvPr id="37" name="Пятиугольник 36"/>
            <p:cNvSpPr/>
            <p:nvPr/>
          </p:nvSpPr>
          <p:spPr>
            <a:xfrm>
              <a:off x="148852" y="1712707"/>
              <a:ext cx="3019649" cy="90967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7738" y="1767316"/>
              <a:ext cx="2746971" cy="452486"/>
            </a:xfrm>
            <a:prstGeom prst="rect">
              <a:avLst/>
            </a:prstGeom>
            <a:noFill/>
          </p:spPr>
          <p:txBody>
            <a:bodyPr wrap="square" lIns="10800" rIns="10800" rtlCol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cs typeface="Tahoma" pitchFamily="34" charset="0"/>
                </a:rPr>
                <a:t>Оплата развития инфраструктуры,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cs typeface="Tahoma" pitchFamily="34" charset="0"/>
                </a:rPr>
                <a:t>создаваемой в целях ТП конкретных заявителей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cs typeface="Tahoma" pitchFamily="34" charset="0"/>
                </a:rPr>
                <a:t>всеми потребителями услуг по передаче</a:t>
              </a:r>
              <a:endParaRPr lang="ru-RU" sz="1400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837273" y="1741455"/>
              <a:ext cx="3211033" cy="864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endParaRPr lang="ru-RU" sz="1600" b="1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40" name="Нашивка 39"/>
            <p:cNvSpPr/>
            <p:nvPr/>
          </p:nvSpPr>
          <p:spPr>
            <a:xfrm>
              <a:off x="2679410" y="1712707"/>
              <a:ext cx="3833655" cy="909671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02433" y="1778093"/>
              <a:ext cx="2551002" cy="798921"/>
            </a:xfrm>
            <a:prstGeom prst="rect">
              <a:avLst/>
            </a:prstGeom>
            <a:noFill/>
          </p:spPr>
          <p:txBody>
            <a:bodyPr wrap="square" lIns="10800" rIns="10800" rtlCol="0">
              <a:spAutoFit/>
            </a:bodyPr>
            <a:lstStyle/>
            <a:p>
              <a:pPr marL="108000" indent="-1080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cs typeface="Tahoma" pitchFamily="34" charset="0"/>
                </a:rPr>
                <a:t>Оплата расходов на реализацию инвестиционных проектов выгодоприобретателем</a:t>
              </a:r>
              <a:endParaRPr lang="ru-RU" sz="1400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02926" y="1778304"/>
              <a:ext cx="3040914" cy="781751"/>
            </a:xfrm>
            <a:prstGeom prst="rect">
              <a:avLst/>
            </a:prstGeom>
            <a:noFill/>
          </p:spPr>
          <p:txBody>
            <a:bodyPr wrap="square" lIns="10800" rIns="10800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dirty="0" smtClean="0">
                  <a:cs typeface="Tahoma" pitchFamily="34" charset="0"/>
                </a:rPr>
                <a:t>Включение в </a:t>
              </a:r>
              <a:r>
                <a:rPr lang="ru-RU" sz="1400" b="1" dirty="0" smtClean="0">
                  <a:cs typeface="Tahoma" pitchFamily="34" charset="0"/>
                </a:rPr>
                <a:t>плату за ТП полного объема расходов</a:t>
              </a:r>
              <a:r>
                <a:rPr lang="ru-RU" sz="1400" dirty="0" smtClean="0">
                  <a:cs typeface="Tahoma" pitchFamily="34" charset="0"/>
                </a:rPr>
                <a:t>, необходимых для осуществления его присоединения к сетям</a:t>
              </a:r>
              <a:endParaRPr lang="ru-RU" sz="1400" dirty="0">
                <a:cs typeface="Tahoma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3658" y="3657925"/>
            <a:ext cx="8957736" cy="894540"/>
            <a:chOff x="95699" y="1680391"/>
            <a:chExt cx="8957736" cy="1027443"/>
          </a:xfrm>
        </p:grpSpPr>
        <p:sp>
          <p:nvSpPr>
            <p:cNvPr id="44" name="Пятиугольник 43"/>
            <p:cNvSpPr/>
            <p:nvPr/>
          </p:nvSpPr>
          <p:spPr>
            <a:xfrm>
              <a:off x="148852" y="1712707"/>
              <a:ext cx="3019649" cy="909671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99" y="1728589"/>
              <a:ext cx="2885199" cy="972139"/>
            </a:xfrm>
            <a:prstGeom prst="rect">
              <a:avLst/>
            </a:prstGeom>
            <a:noFill/>
          </p:spPr>
          <p:txBody>
            <a:bodyPr wrap="square" lIns="10800" rIns="1080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cs typeface="Tahoma" pitchFamily="34" charset="0"/>
                </a:rPr>
                <a:t>Злоупотребление льготами со стороны бизнеса и отсутствие преференций социально значимым видам деятельности</a:t>
              </a:r>
            </a:p>
            <a:p>
              <a:pPr algn="ctr">
                <a:lnSpc>
                  <a:spcPct val="70000"/>
                </a:lnSpc>
              </a:pPr>
              <a:endParaRPr lang="ru-RU" sz="1400" dirty="0">
                <a:solidFill>
                  <a:schemeClr val="bg1"/>
                </a:solidFill>
                <a:cs typeface="Tahoma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837273" y="1741455"/>
              <a:ext cx="3211033" cy="86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endParaRPr lang="ru-RU" sz="1600" b="1" dirty="0">
                <a:cs typeface="Tahoma" pitchFamily="34" charset="0"/>
              </a:endParaRPr>
            </a:p>
          </p:txBody>
        </p:sp>
        <p:sp>
          <p:nvSpPr>
            <p:cNvPr id="47" name="Нашивка 46"/>
            <p:cNvSpPr/>
            <p:nvPr/>
          </p:nvSpPr>
          <p:spPr>
            <a:xfrm>
              <a:off x="2679410" y="1712707"/>
              <a:ext cx="3833655" cy="909671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02433" y="1680391"/>
              <a:ext cx="2551002" cy="1027443"/>
            </a:xfrm>
            <a:prstGeom prst="rect">
              <a:avLst/>
            </a:prstGeom>
            <a:noFill/>
          </p:spPr>
          <p:txBody>
            <a:bodyPr wrap="square" lIns="10800" rIns="10800" rtlCol="0">
              <a:spAutoFit/>
            </a:bodyPr>
            <a:lstStyle/>
            <a:p>
              <a:pPr marL="108000" indent="-108000">
                <a:lnSpc>
                  <a:spcPct val="7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bg1"/>
                  </a:solidFill>
                  <a:cs typeface="Tahoma" pitchFamily="34" charset="0"/>
                </a:rPr>
                <a:t>Уменьшение объема выпадающих доходов от предоставления льгот</a:t>
              </a:r>
            </a:p>
            <a:p>
              <a:pPr marL="108000" indent="-108000">
                <a:lnSpc>
                  <a:spcPct val="7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bg1"/>
                  </a:solidFill>
                  <a:cs typeface="Tahoma" pitchFamily="34" charset="0"/>
                </a:rPr>
                <a:t>Поддержка социально значимых видов деятельности</a:t>
              </a:r>
              <a:endParaRPr lang="ru-RU" sz="1400" dirty="0">
                <a:solidFill>
                  <a:schemeClr val="bg1"/>
                </a:solidFill>
                <a:cs typeface="Tahoma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00898" y="1692815"/>
              <a:ext cx="3506610" cy="844075"/>
            </a:xfrm>
            <a:prstGeom prst="rect">
              <a:avLst/>
            </a:prstGeom>
            <a:noFill/>
          </p:spPr>
          <p:txBody>
            <a:bodyPr wrap="square" lIns="10800" rIns="10800" rtlCol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400" b="1" dirty="0" smtClean="0">
                  <a:cs typeface="Tahoma" pitchFamily="34" charset="0"/>
                </a:rPr>
                <a:t>Ограничение</a:t>
              </a:r>
              <a:r>
                <a:rPr lang="ru-RU" sz="1400" dirty="0" smtClean="0">
                  <a:cs typeface="Tahoma" pitchFamily="34" charset="0"/>
                </a:rPr>
                <a:t> категории заявителей, имеющий право </a:t>
              </a:r>
              <a:r>
                <a:rPr lang="ru-RU" sz="1400" b="1" dirty="0" smtClean="0">
                  <a:cs typeface="Tahoma" pitchFamily="34" charset="0"/>
                </a:rPr>
                <a:t>на льготу в оплате ТП</a:t>
              </a:r>
              <a:r>
                <a:rPr lang="ru-RU" sz="1400" dirty="0" smtClean="0">
                  <a:cs typeface="Tahoma" pitchFamily="34" charset="0"/>
                </a:rPr>
                <a:t>:</a:t>
              </a:r>
            </a:p>
            <a:p>
              <a:pPr marL="360000" indent="-144000">
                <a:lnSpc>
                  <a:spcPct val="70000"/>
                </a:lnSpc>
                <a:buFontTx/>
                <a:buChar char="-"/>
              </a:pPr>
              <a:r>
                <a:rPr lang="ru-RU" sz="1400" dirty="0" smtClean="0">
                  <a:cs typeface="Tahoma" pitchFamily="34" charset="0"/>
                </a:rPr>
                <a:t>по кругу лиц (социальная значимость);</a:t>
              </a:r>
            </a:p>
            <a:p>
              <a:pPr marL="360000" indent="-144000">
                <a:lnSpc>
                  <a:spcPct val="70000"/>
                </a:lnSpc>
                <a:buFontTx/>
                <a:buChar char="-"/>
              </a:pPr>
              <a:r>
                <a:rPr lang="ru-RU" sz="1400" dirty="0" smtClean="0">
                  <a:cs typeface="Tahoma" pitchFamily="34" charset="0"/>
                </a:rPr>
                <a:t>количеству раз использования (1 раз);</a:t>
              </a:r>
            </a:p>
            <a:p>
              <a:pPr marL="360000" indent="-144000">
                <a:lnSpc>
                  <a:spcPct val="70000"/>
                </a:lnSpc>
                <a:buFontTx/>
                <a:buChar char="-"/>
              </a:pPr>
              <a:r>
                <a:rPr lang="ru-RU" sz="1400" dirty="0" smtClean="0">
                  <a:cs typeface="Tahoma" pitchFamily="34" charset="0"/>
                </a:rPr>
                <a:t> объектам для присоединения (ТП/РП)</a:t>
              </a:r>
              <a:endParaRPr lang="ru-RU" sz="1400" dirty="0">
                <a:cs typeface="Tahoma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95697" y="4719816"/>
            <a:ext cx="8935697" cy="846387"/>
            <a:chOff x="117738" y="1704816"/>
            <a:chExt cx="8935697" cy="972139"/>
          </a:xfrm>
        </p:grpSpPr>
        <p:sp>
          <p:nvSpPr>
            <p:cNvPr id="51" name="Пятиугольник 50"/>
            <p:cNvSpPr/>
            <p:nvPr/>
          </p:nvSpPr>
          <p:spPr>
            <a:xfrm>
              <a:off x="148852" y="1712707"/>
              <a:ext cx="3019649" cy="90967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7738" y="1767315"/>
              <a:ext cx="2746971" cy="792739"/>
            </a:xfrm>
            <a:prstGeom prst="rect">
              <a:avLst/>
            </a:prstGeom>
            <a:noFill/>
          </p:spPr>
          <p:txBody>
            <a:bodyPr wrap="square" lIns="10800" rIns="10800" rtlCol="0" anchor="ctr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cs typeface="Tahoma" pitchFamily="34" charset="0"/>
                </a:rPr>
                <a:t>Разнонаправленные принципы установления ставок по оплате ТП в разных регионах для разных сетевых компаний</a:t>
              </a:r>
              <a:endParaRPr lang="ru-RU" sz="1400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837273" y="1741455"/>
              <a:ext cx="3211033" cy="864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endParaRPr lang="ru-RU" sz="1600" b="1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54" name="Нашивка 53"/>
            <p:cNvSpPr/>
            <p:nvPr/>
          </p:nvSpPr>
          <p:spPr>
            <a:xfrm>
              <a:off x="2679410" y="1712707"/>
              <a:ext cx="3833655" cy="909671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02433" y="1704816"/>
              <a:ext cx="2551002" cy="972139"/>
            </a:xfrm>
            <a:prstGeom prst="rect">
              <a:avLst/>
            </a:prstGeom>
            <a:noFill/>
          </p:spPr>
          <p:txBody>
            <a:bodyPr wrap="square" lIns="10800" rIns="10800" rtlCol="0">
              <a:spAutoFit/>
            </a:bodyPr>
            <a:lstStyle/>
            <a:p>
              <a:pPr marL="108000" indent="-1080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cs typeface="Tahoma" pitchFamily="34" charset="0"/>
                </a:rPr>
                <a:t>Повышение прозрачности ценообразования ТП</a:t>
              </a:r>
            </a:p>
            <a:p>
              <a:pPr marL="108000" indent="-1080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cs typeface="Tahoma" pitchFamily="34" charset="0"/>
                </a:rPr>
                <a:t>Переход к оплате за фактически необходимый объем сетевого строительства</a:t>
              </a:r>
              <a:endParaRPr lang="ru-RU" sz="1400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925" y="1741667"/>
              <a:ext cx="3226233" cy="781751"/>
            </a:xfrm>
            <a:prstGeom prst="rect">
              <a:avLst/>
            </a:prstGeom>
            <a:noFill/>
          </p:spPr>
          <p:txBody>
            <a:bodyPr wrap="square" lIns="10800" rIns="10800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dirty="0" smtClean="0">
                  <a:cs typeface="Tahoma" pitchFamily="34" charset="0"/>
                </a:rPr>
                <a:t>Установление единых принципов оплаты за ТП в регионе для всех действующих компаний на основе </a:t>
              </a:r>
              <a:r>
                <a:rPr lang="ru-RU" sz="1400" b="1" dirty="0" smtClean="0">
                  <a:cs typeface="Tahoma" pitchFamily="34" charset="0"/>
                </a:rPr>
                <a:t>единых стандартизированных тарифных ставок</a:t>
              </a:r>
              <a:endParaRPr lang="ru-RU" sz="1400" b="1" dirty="0">
                <a:cs typeface="Tahoma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31940" y="5733553"/>
            <a:ext cx="8899454" cy="800651"/>
            <a:chOff x="131940" y="5733553"/>
            <a:chExt cx="8899454" cy="800651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31940" y="5733553"/>
              <a:ext cx="8899454" cy="800651"/>
              <a:chOff x="148852" y="1737132"/>
              <a:chExt cx="8899454" cy="919608"/>
            </a:xfrm>
          </p:grpSpPr>
          <p:sp>
            <p:nvSpPr>
              <p:cNvPr id="16" name="Пятиугольник 15"/>
              <p:cNvSpPr/>
              <p:nvPr/>
            </p:nvSpPr>
            <p:spPr>
              <a:xfrm>
                <a:off x="148852" y="1737132"/>
                <a:ext cx="3019649" cy="864096"/>
              </a:xfrm>
              <a:prstGeom prst="homePlate">
                <a:avLst/>
              </a:prstGeom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8319" y="1758839"/>
                <a:ext cx="2461093" cy="897901"/>
              </a:xfrm>
              <a:prstGeom prst="rect">
                <a:avLst/>
              </a:prstGeom>
              <a:noFill/>
            </p:spPr>
            <p:txBody>
              <a:bodyPr wrap="square" lIns="10800" rIns="1080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400" b="1" dirty="0" smtClean="0">
                    <a:solidFill>
                      <a:schemeClr val="bg1"/>
                    </a:solidFill>
                    <a:cs typeface="Tahoma" pitchFamily="34" charset="0"/>
                  </a:rPr>
                  <a:t>Отсутствие возможности использования тарифных и нетарифных источников финансирования</a:t>
                </a:r>
                <a:endParaRPr lang="ru-RU" sz="1400" b="1" dirty="0">
                  <a:solidFill>
                    <a:schemeClr val="bg1"/>
                  </a:solidFill>
                  <a:cs typeface="Tahoma" pitchFamily="34" charset="0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837273" y="1741455"/>
                <a:ext cx="3211033" cy="86400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pPr algn="ctr"/>
                <a:endParaRPr lang="ru-RU" sz="1600" b="1" dirty="0">
                  <a:cs typeface="Tahoma" pitchFamily="34" charset="0"/>
                </a:endParaRPr>
              </a:p>
            </p:txBody>
          </p:sp>
          <p:sp>
            <p:nvSpPr>
              <p:cNvPr id="24" name="Нашивка 23"/>
              <p:cNvSpPr/>
              <p:nvPr/>
            </p:nvSpPr>
            <p:spPr>
              <a:xfrm>
                <a:off x="2679410" y="1737132"/>
                <a:ext cx="3758459" cy="864096"/>
              </a:xfrm>
              <a:prstGeom prst="chevron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013559" y="1758839"/>
                <a:ext cx="3040914" cy="609398"/>
              </a:xfrm>
              <a:prstGeom prst="rect">
                <a:avLst/>
              </a:prstGeom>
              <a:noFill/>
            </p:spPr>
            <p:txBody>
              <a:bodyPr wrap="square" lIns="10800" rIns="10800" rtlCol="0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400" dirty="0" smtClean="0">
                    <a:cs typeface="Tahoma" pitchFamily="34" charset="0"/>
                  </a:rPr>
                  <a:t>Оплата расходов на ТП крупных заявителей в рамках </a:t>
                </a:r>
                <a:r>
                  <a:rPr lang="ru-RU" sz="1400" b="1" dirty="0" smtClean="0">
                    <a:cs typeface="Tahoma" pitchFamily="34" charset="0"/>
                  </a:rPr>
                  <a:t>долгосрочного индивидуального тарифа на передачу  </a:t>
                </a:r>
                <a:r>
                  <a:rPr lang="ru-RU" sz="1400" dirty="0" smtClean="0">
                    <a:cs typeface="Tahoma" pitchFamily="34" charset="0"/>
                  </a:rPr>
                  <a:t>электрической энергии</a:t>
                </a:r>
                <a:endParaRPr lang="ru-RU" sz="1400" dirty="0">
                  <a:cs typeface="Tahoma" pitchFamily="34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417157" y="5783128"/>
              <a:ext cx="2551002" cy="705258"/>
            </a:xfrm>
            <a:prstGeom prst="rect">
              <a:avLst/>
            </a:prstGeom>
            <a:noFill/>
          </p:spPr>
          <p:txBody>
            <a:bodyPr wrap="square" lIns="10800" rIns="10800" rtlCol="0">
              <a:spAutoFit/>
            </a:bodyPr>
            <a:lstStyle/>
            <a:p>
              <a:pPr marL="108000" indent="-108000">
                <a:lnSpc>
                  <a:spcPct val="7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bg1"/>
                  </a:solidFill>
                  <a:cs typeface="Tahoma" pitchFamily="34" charset="0"/>
                </a:rPr>
                <a:t>Финансовая заинтересованность заявителя в использовании мощности, заявленной при ТП</a:t>
              </a:r>
              <a:endParaRPr lang="ru-RU" sz="1400" dirty="0">
                <a:solidFill>
                  <a:schemeClr val="bg1"/>
                </a:solidFill>
                <a:cs typeface="Tahoma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0" y="1218238"/>
            <a:ext cx="275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ТЕКУЩИЕ НЕДОСТАТКИ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59550" y="1201361"/>
            <a:ext cx="3540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ПРЕДЛАГАЕМЫЕ ИЗМЕНЕНИЯ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00191" y="1148316"/>
            <a:ext cx="27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ЭФФЕКТ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</p:spPr>
        <p:txBody>
          <a:bodyPr/>
          <a:lstStyle/>
          <a:p>
            <a:pPr>
              <a:defRPr/>
            </a:pPr>
            <a:fld id="{F2E3388A-311F-4654-9935-71A7C3ECA5F7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7141569" cy="900469"/>
          </a:xfrm>
        </p:spPr>
        <p:txBody>
          <a:bodyPr>
            <a:noAutofit/>
          </a:bodyPr>
          <a:lstStyle/>
          <a:p>
            <a:pPr marL="0" lvl="1" algn="l" defTabSz="937319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Предлагаемые изменения нормативной правовой базы по технологическому присоединению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2113333" y="1216239"/>
            <a:ext cx="4305085" cy="28931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cs typeface="Tahoma" pitchFamily="34" charset="0"/>
              </a:rPr>
              <a:t>Содержание изменений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546011" y="1196792"/>
            <a:ext cx="1675739" cy="36000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" tIns="3600" rIns="10800" bIns="360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chemeClr val="tx2"/>
                </a:solidFill>
                <a:latin typeface="+mn-lt"/>
              </a:rPr>
              <a:t>Ожидаемый результат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16" y="1574682"/>
            <a:ext cx="1692000" cy="14560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" tIns="3600" rIns="10800" bIns="36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  <a:t>Пересмотр принципов предоставления льгот по ТП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193" y="3104272"/>
            <a:ext cx="1692000" cy="1071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" tIns="3600" rIns="10800" bIns="36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  <a:t>Включение в плату за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  <a:t>ТП полного объема расходов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816" y="4263651"/>
            <a:ext cx="1692000" cy="11893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" tIns="3600" rIns="10800" bIns="36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  <a:t>Единая плата за ТП в регионе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07126" y="1574683"/>
            <a:ext cx="1692000" cy="171030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" rIns="36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300" dirty="0"/>
              <a:t>Снижение тарифов на услуги по передаче </a:t>
            </a:r>
            <a:r>
              <a:rPr lang="ru-RU" sz="1300" dirty="0" smtClean="0"/>
              <a:t>электроэнергии</a:t>
            </a:r>
          </a:p>
          <a:p>
            <a:pPr algn="ctr">
              <a:lnSpc>
                <a:spcPct val="80000"/>
              </a:lnSpc>
            </a:pPr>
            <a:endParaRPr lang="ru-RU" sz="1300" dirty="0"/>
          </a:p>
          <a:p>
            <a:pPr algn="ctr">
              <a:lnSpc>
                <a:spcPct val="80000"/>
              </a:lnSpc>
            </a:pPr>
            <a:r>
              <a:rPr lang="ru-RU" sz="1300" dirty="0" smtClean="0"/>
              <a:t>Сокращение </a:t>
            </a:r>
            <a:r>
              <a:rPr lang="ru-RU" sz="1300" dirty="0"/>
              <a:t>необоснованных затрат в составе инвестиционных программ</a:t>
            </a:r>
            <a:endParaRPr lang="ru-RU" sz="1300" dirty="0">
              <a:solidFill>
                <a:prstClr val="black"/>
              </a:solidFill>
              <a:cs typeface="Tahom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889602"/>
              </p:ext>
            </p:extLst>
          </p:nvPr>
        </p:nvGraphicFramePr>
        <p:xfrm>
          <a:off x="1857360" y="1574682"/>
          <a:ext cx="4499531" cy="145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/>
                <a:gridCol w="3815531"/>
              </a:tblGrid>
              <a:tr h="4853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35-ФЗ</a:t>
                      </a:r>
                    </a:p>
                  </a:txBody>
                  <a:tcPr marL="10800" marR="10800" marT="3600" marB="3600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08000" indent="-108000" algn="l">
                        <a:lnSpc>
                          <a:spcPct val="70000"/>
                        </a:lnSpc>
                        <a:buFont typeface="+mj-lt"/>
                        <a:buAutoNum type="arabicPeriod"/>
                      </a:pPr>
                      <a:r>
                        <a:rPr lang="ru-RU" sz="12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Ограничение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количества льготников:</a:t>
                      </a:r>
                    </a:p>
                    <a:p>
                      <a:pPr marL="216000" lvl="1" indent="-108000" algn="l">
                        <a:lnSpc>
                          <a:spcPct val="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раз 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лицу в 1 субъекте РФ </a:t>
                      </a:r>
                    </a:p>
                    <a:p>
                      <a:pPr marL="216000" lvl="1" indent="-108000" algn="l">
                        <a:lnSpc>
                          <a:spcPct val="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собственнику участка</a:t>
                      </a:r>
                    </a:p>
                    <a:p>
                      <a:pPr marL="216000" lvl="1" indent="-108000" algn="l">
                        <a:lnSpc>
                          <a:spcPct val="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только к трансформаторной ПС или РП</a:t>
                      </a:r>
                    </a:p>
                    <a:p>
                      <a:pPr marL="108000" indent="-108000" algn="l">
                        <a:lnSpc>
                          <a:spcPct val="70000"/>
                        </a:lnSpc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Плата </a:t>
                      </a:r>
                      <a:r>
                        <a:rPr lang="ru-RU" sz="12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 550 руб.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 только малоимущим и многодетных</a:t>
                      </a:r>
                    </a:p>
                    <a:p>
                      <a:pPr marL="108000" indent="-108000" algn="l">
                        <a:lnSpc>
                          <a:spcPct val="70000"/>
                        </a:lnSpc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Оплата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 размере другим льготникам в размере ставки </a:t>
                      </a:r>
                      <a:r>
                        <a:rPr lang="en-US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C1 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 организационные мероприятия (≈3000 руб. за кВт)</a:t>
                      </a:r>
                    </a:p>
                    <a:p>
                      <a:pPr marL="108000" indent="-108000" algn="l">
                        <a:lnSpc>
                          <a:spcPct val="70000"/>
                        </a:lnSpc>
                        <a:buFont typeface="+mj-lt"/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Льгота </a:t>
                      </a:r>
                      <a:r>
                        <a:rPr lang="ru-RU" sz="12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 предоставляется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  <a:p>
                      <a:pPr marL="216000" marR="0" lvl="1" indent="-10800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 многоквартирных домах</a:t>
                      </a:r>
                      <a:endParaRPr lang="ru-RU" sz="12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6000" marR="0" lvl="1" indent="-10800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</a:t>
                      </a:r>
                      <a:r>
                        <a:rPr lang="ru-RU" sz="12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аренде земельного участка менее года или имеющим неопределенный срок</a:t>
                      </a: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0800" marR="10800" marT="36000" marB="3600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3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prstClr val="white"/>
                          </a:solidFill>
                        </a:rPr>
                        <a:t>ПП 1178</a:t>
                      </a:r>
                    </a:p>
                  </a:txBody>
                  <a:tcPr marL="10800" marR="10800" marT="3600" marB="3600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3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prstClr val="white"/>
                          </a:solidFill>
                        </a:rPr>
                        <a:t>ПП 861</a:t>
                      </a:r>
                    </a:p>
                  </a:txBody>
                  <a:tcPr marL="10800" marR="10800" marT="3600" marB="3600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 bwMode="auto">
          <a:xfrm>
            <a:off x="113020" y="1225161"/>
            <a:ext cx="1944000" cy="29418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cs typeface="Tahoma" pitchFamily="34" charset="0"/>
              </a:rPr>
              <a:t>Мероприятия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50620"/>
              </p:ext>
            </p:extLst>
          </p:nvPr>
        </p:nvGraphicFramePr>
        <p:xfrm>
          <a:off x="1869368" y="3104278"/>
          <a:ext cx="4499532" cy="1071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/>
                <a:gridCol w="3815532"/>
              </a:tblGrid>
              <a:tr h="357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35-ФЗ</a:t>
                      </a:r>
                    </a:p>
                  </a:txBody>
                  <a:tcPr marL="10800" marR="10800" marT="3600" marB="3600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08000" indent="-108000" algn="l">
                        <a:lnSpc>
                          <a:spcPct val="70000"/>
                        </a:lnSpc>
                        <a:buFont typeface="+mj-lt"/>
                        <a:buAutoNum type="arabicPeriod"/>
                      </a:pPr>
                      <a:r>
                        <a:rPr lang="ru-RU" sz="12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Расходы на </a:t>
                      </a:r>
                      <a:r>
                        <a:rPr lang="ru-RU" sz="12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развитие сети,</a:t>
                      </a:r>
                      <a:r>
                        <a:rPr lang="ru-RU" sz="12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необходимые для обеспечения</a:t>
                      </a:r>
                      <a:r>
                        <a:rPr lang="ru-RU" sz="12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ТП </a:t>
                      </a:r>
                      <a:r>
                        <a:rPr lang="ru-RU" sz="12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(в том числе по мероприятиям на объектах 3-х лиц), </a:t>
                      </a:r>
                      <a:r>
                        <a:rPr lang="ru-RU" sz="12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включаются в плату за ТП</a:t>
                      </a:r>
                    </a:p>
                    <a:p>
                      <a:pPr marL="108000" indent="-108000" algn="l">
                        <a:lnSpc>
                          <a:spcPct val="70000"/>
                        </a:lnSpc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При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расторжении Договора 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(отказе в его заключении) Заявитель </a:t>
                      </a:r>
                      <a:r>
                        <a:rPr lang="ru-RU" sz="12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возмещает все фактически понесенные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расходы сетевой организации</a:t>
                      </a:r>
                    </a:p>
                    <a:p>
                      <a:pPr marL="108000" indent="-108000" algn="l">
                        <a:lnSpc>
                          <a:spcPct val="70000"/>
                        </a:lnSpc>
                        <a:buFont typeface="+mj-lt"/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Оплата заявителем стоимости ТП с учетом 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налога на прибыль</a:t>
                      </a:r>
                    </a:p>
                  </a:txBody>
                  <a:tcPr marL="10800" marR="10800" marT="36000" marB="3600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prstClr val="white"/>
                          </a:solidFill>
                        </a:rPr>
                        <a:t>ПП 1178</a:t>
                      </a:r>
                    </a:p>
                  </a:txBody>
                  <a:tcPr marL="10800" marR="10800" marT="3600" marB="3600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prstClr val="white"/>
                          </a:solidFill>
                        </a:rPr>
                        <a:t>ПП 861</a:t>
                      </a:r>
                    </a:p>
                  </a:txBody>
                  <a:tcPr marL="10800" marR="10800" marT="3600" marB="3600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6513414" y="3356991"/>
            <a:ext cx="1692000" cy="82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" tIns="3600" rIns="3600" bIns="3600" rtlCol="0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1300" dirty="0" smtClean="0"/>
              <a:t>Повышение </a:t>
            </a:r>
            <a:r>
              <a:rPr lang="ru-RU" sz="1300" dirty="0"/>
              <a:t>ответственности потребителей за излишне заказываемую мощность</a:t>
            </a:r>
            <a:endParaRPr lang="ru-RU" sz="1300" dirty="0">
              <a:solidFill>
                <a:prstClr val="black"/>
              </a:solidFill>
              <a:cs typeface="Tahoma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043779"/>
              </p:ext>
            </p:extLst>
          </p:nvPr>
        </p:nvGraphicFramePr>
        <p:xfrm>
          <a:off x="1880001" y="4242391"/>
          <a:ext cx="4499532" cy="119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/>
                <a:gridCol w="3815532"/>
              </a:tblGrid>
              <a:tr h="297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35-ФЗ</a:t>
                      </a:r>
                    </a:p>
                  </a:txBody>
                  <a:tcPr marL="10800" marR="10800" marT="3600" marB="3600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08000" indent="-108000" algn="l">
                        <a:lnSpc>
                          <a:spcPct val="70000"/>
                        </a:lnSpc>
                        <a:buFont typeface="+mj-lt"/>
                        <a:buAutoNum type="arabicPeriod"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Единый тариф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в одном субъекте РФ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всех 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</a:rPr>
                        <a:t>действующий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сетевых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</a:rPr>
                        <a:t> организаций</a:t>
                      </a:r>
                      <a:endParaRPr lang="ru-RU" sz="12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08000" indent="-108000" algn="l">
                        <a:lnSpc>
                          <a:spcPct val="70000"/>
                        </a:lnSpc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Формирование платы за ТП </a:t>
                      </a:r>
                      <a:r>
                        <a:rPr lang="ru-RU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основе формулы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по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стандартизированным тарифным ставкам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(СТС) с учетом </a:t>
                      </a:r>
                      <a:r>
                        <a:rPr lang="ru-RU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регионального коэффициента </a:t>
                      </a:r>
                    </a:p>
                    <a:p>
                      <a:pPr marL="108000" indent="-108000" algn="l">
                        <a:lnSpc>
                          <a:spcPct val="70000"/>
                        </a:lnSpc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ТП </a:t>
                      </a:r>
                      <a:r>
                        <a:rPr lang="ru-RU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670 до 5 МВт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может быть как по СТС, так и индивидуальным проектом</a:t>
                      </a:r>
                    </a:p>
                    <a:p>
                      <a:pPr marL="108000" indent="-108000" algn="l">
                        <a:lnSpc>
                          <a:spcPct val="70000"/>
                        </a:lnSpc>
                        <a:buFont typeface="+mj-lt"/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ТП </a:t>
                      </a:r>
                      <a:r>
                        <a:rPr lang="ru-RU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5 МВт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только индивидуальный проект</a:t>
                      </a:r>
                    </a:p>
                  </a:txBody>
                  <a:tcPr marL="10800" marR="10800" marT="36000" marB="3600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7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prstClr val="white"/>
                          </a:solidFill>
                        </a:rPr>
                        <a:t>ПП 1178</a:t>
                      </a:r>
                    </a:p>
                  </a:txBody>
                  <a:tcPr marL="10800" marR="10800" marT="3600" marB="3600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prstClr val="white"/>
                          </a:solidFill>
                        </a:rPr>
                        <a:t>ПП 861</a:t>
                      </a:r>
                    </a:p>
                  </a:txBody>
                  <a:tcPr marL="10800" marR="10800" marT="3600" marB="3600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prstClr val="white"/>
                          </a:solidFill>
                        </a:rPr>
                        <a:t>МУ</a:t>
                      </a:r>
                    </a:p>
                  </a:txBody>
                  <a:tcPr marL="10800" marR="10800" marT="3600" marB="3600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6507126" y="4242392"/>
            <a:ext cx="1692000" cy="11917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" tIns="3600" rIns="3600" bIns="3600" rtlCol="0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1300" dirty="0" smtClean="0"/>
              <a:t>Повышение прозрачности тарифообразования </a:t>
            </a:r>
          </a:p>
          <a:p>
            <a:pPr algn="ctr">
              <a:lnSpc>
                <a:spcPct val="70000"/>
              </a:lnSpc>
            </a:pPr>
            <a:endParaRPr lang="ru-RU" sz="1300" dirty="0"/>
          </a:p>
          <a:p>
            <a:pPr algn="ctr">
              <a:lnSpc>
                <a:spcPct val="70000"/>
              </a:lnSpc>
            </a:pPr>
            <a:r>
              <a:rPr lang="ru-RU" sz="1300" dirty="0" smtClean="0"/>
              <a:t>Возможность оперативного формирования стоимости ТП</a:t>
            </a:r>
            <a:endParaRPr lang="ru-RU" sz="1300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1" y="5871093"/>
            <a:ext cx="1692000" cy="853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" tIns="3600" rIns="10800" bIns="36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  <a:t>Индивидуальные долгосрочные тарифные решения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cs typeface="Tahoma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58227"/>
              </p:ext>
            </p:extLst>
          </p:nvPr>
        </p:nvGraphicFramePr>
        <p:xfrm>
          <a:off x="1874756" y="5829238"/>
          <a:ext cx="4499532" cy="863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/>
                <a:gridCol w="3815532"/>
              </a:tblGrid>
              <a:tr h="4318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prstClr val="white"/>
                          </a:solidFill>
                        </a:rPr>
                        <a:t>ПП 1178</a:t>
                      </a:r>
                    </a:p>
                  </a:txBody>
                  <a:tcPr marL="10800" marR="10800" marT="3600" marB="3600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 исполнение </a:t>
                      </a:r>
                      <a:r>
                        <a:rPr lang="ru-RU" sz="12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поручения Президента 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РФ В.В. Путина (Пр-2192 от 27.08.2013)</a:t>
                      </a:r>
                    </a:p>
                    <a:p>
                      <a:pPr marL="108000" marR="0" indent="-10800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Перенос инвестиционной 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нагрузки по отдельным инвестиционным проектам на конкретного выгодоприобретателя такого проекта через тарифное решение</a:t>
                      </a:r>
                    </a:p>
                  </a:txBody>
                  <a:tcPr marL="10800" marR="10800" marT="36000" marB="3600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18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prstClr val="white"/>
                          </a:solidFill>
                        </a:rPr>
                        <a:t>ПП 861</a:t>
                      </a:r>
                    </a:p>
                  </a:txBody>
                  <a:tcPr marL="10800" marR="10800" marT="3600" marB="3600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501881" y="5742880"/>
            <a:ext cx="1692000" cy="100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" tIns="3600" rIns="3600" bIns="3600" rtlCol="0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1250" dirty="0" smtClean="0"/>
              <a:t>Уменьшение потребности в собственных средствах </a:t>
            </a:r>
            <a:endParaRPr lang="ru-RU" sz="1250" dirty="0"/>
          </a:p>
          <a:p>
            <a:pPr algn="ctr">
              <a:lnSpc>
                <a:spcPct val="70000"/>
              </a:lnSpc>
              <a:spcAft>
                <a:spcPts val="600"/>
              </a:spcAft>
            </a:pPr>
            <a:r>
              <a:rPr lang="ru-RU" sz="1250" dirty="0" smtClean="0"/>
              <a:t>Сетевой компании</a:t>
            </a:r>
          </a:p>
          <a:p>
            <a:pPr algn="ctr">
              <a:lnSpc>
                <a:spcPct val="70000"/>
              </a:lnSpc>
            </a:pPr>
            <a:r>
              <a:rPr lang="ru-RU" sz="1250" dirty="0" smtClean="0"/>
              <a:t>Повышение доступности энергетической инфраструктуры</a:t>
            </a:r>
          </a:p>
        </p:txBody>
      </p:sp>
      <p:sp>
        <p:nvSpPr>
          <p:cNvPr id="12" name="Минус 11"/>
          <p:cNvSpPr/>
          <p:nvPr/>
        </p:nvSpPr>
        <p:spPr>
          <a:xfrm>
            <a:off x="-297731" y="5453019"/>
            <a:ext cx="8793126" cy="3004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8277414" y="2161225"/>
            <a:ext cx="869783" cy="3600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" tIns="3600" rIns="10800" bIns="360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rgbClr val="00B050"/>
                </a:solidFill>
                <a:latin typeface="+mn-lt"/>
              </a:rPr>
              <a:t>12.2013</a:t>
            </a:r>
            <a:endParaRPr lang="ru-RU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8244408" y="3629631"/>
            <a:ext cx="869783" cy="3600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" tIns="3600" rIns="10800" bIns="360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rgbClr val="00B050"/>
                </a:solidFill>
                <a:latin typeface="+mn-lt"/>
              </a:rPr>
              <a:t>12.2013</a:t>
            </a:r>
            <a:endParaRPr lang="ru-RU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8237345" y="4658264"/>
            <a:ext cx="869783" cy="3600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" tIns="3600" rIns="10800" bIns="360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pPr algn="ctr">
              <a:lnSpc>
                <a:spcPct val="70000"/>
              </a:lnSpc>
            </a:pPr>
            <a:endParaRPr lang="ru-RU" b="1" dirty="0">
              <a:solidFill>
                <a:srgbClr val="00B050"/>
              </a:solidFill>
              <a:latin typeface="+mn-lt"/>
            </a:endParaRPr>
          </a:p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rgbClr val="00B050"/>
                </a:solidFill>
                <a:latin typeface="+mn-lt"/>
              </a:rPr>
              <a:t>08.2014</a:t>
            </a:r>
            <a:endParaRPr lang="ru-RU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8236153" y="6021288"/>
            <a:ext cx="869783" cy="3600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" tIns="3600" rIns="10800" bIns="360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rgbClr val="00B050"/>
                </a:solidFill>
                <a:latin typeface="+mn-lt"/>
              </a:rPr>
              <a:t>12.2013</a:t>
            </a:r>
            <a:endParaRPr lang="ru-RU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8236153" y="1196792"/>
            <a:ext cx="869783" cy="3600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" tIns="3600" rIns="10800" bIns="360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chemeClr val="tx2"/>
                </a:solidFill>
                <a:latin typeface="+mn-lt"/>
              </a:rPr>
              <a:t>СРОК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</p:spPr>
        <p:txBody>
          <a:bodyPr/>
          <a:lstStyle/>
          <a:p>
            <a:pPr>
              <a:defRPr/>
            </a:pPr>
            <a:fld id="{F2E3388A-311F-4654-9935-71A7C3ECA5F7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3137834" y="6456757"/>
            <a:ext cx="5495801" cy="36000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56879" y="6413933"/>
            <a:ext cx="54767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lvl="1" algn="l" defTabSz="937319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Виды действующих льгот на услуги по технологическому присоединению и их влияние на тариф на услуги по передаче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61506" y="4725144"/>
            <a:ext cx="2808313" cy="196702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80000"/>
              </a:lnSpc>
              <a:defRPr/>
            </a:pPr>
            <a:endParaRPr lang="ru-RU" sz="1400" dirty="0" smtClean="0">
              <a:solidFill>
                <a:srgbClr val="000000"/>
              </a:solidFill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300" dirty="0" smtClean="0">
                <a:solidFill>
                  <a:srgbClr val="000000"/>
                </a:solidFill>
                <a:cs typeface="Tahoma" pitchFamily="34" charset="0"/>
              </a:rPr>
              <a:t>Введено </a:t>
            </a:r>
            <a:r>
              <a:rPr lang="ru-RU" sz="1300" dirty="0" smtClean="0">
                <a:solidFill>
                  <a:prstClr val="black"/>
                </a:solidFill>
              </a:rPr>
              <a:t>Федеральным </a:t>
            </a:r>
            <a:r>
              <a:rPr lang="ru-RU" sz="1300" dirty="0" smtClean="0">
                <a:solidFill>
                  <a:prstClr val="black"/>
                </a:solidFill>
                <a:hlinkClick r:id="rId3"/>
              </a:rPr>
              <a:t>законом  от </a:t>
            </a:r>
            <a:r>
              <a:rPr lang="ru-RU" sz="1300" dirty="0">
                <a:solidFill>
                  <a:prstClr val="black"/>
                </a:solidFill>
                <a:hlinkClick r:id="rId3"/>
              </a:rPr>
              <a:t>04.11.2007 N </a:t>
            </a:r>
            <a:r>
              <a:rPr lang="ru-RU" sz="1300" dirty="0" smtClean="0">
                <a:solidFill>
                  <a:prstClr val="black"/>
                </a:solidFill>
                <a:hlinkClick r:id="rId3"/>
              </a:rPr>
              <a:t>250-ФЗ</a:t>
            </a:r>
            <a:r>
              <a:rPr lang="ru-RU" sz="1300" dirty="0" smtClean="0">
                <a:solidFill>
                  <a:prstClr val="black"/>
                </a:solidFill>
              </a:rPr>
              <a:t> с оговоркой, что срок действия с </a:t>
            </a:r>
            <a:r>
              <a:rPr lang="ru-RU" sz="1300" dirty="0">
                <a:solidFill>
                  <a:prstClr val="black"/>
                </a:solidFill>
              </a:rPr>
              <a:t>1 января 2011 </a:t>
            </a:r>
            <a:endParaRPr lang="ru-RU" sz="1300" dirty="0">
              <a:solidFill>
                <a:prstClr val="black"/>
              </a:solidFill>
              <a:hlinkClick r:id="rId3"/>
            </a:endParaRPr>
          </a:p>
          <a:p>
            <a:pPr>
              <a:lnSpc>
                <a:spcPct val="80000"/>
              </a:lnSpc>
              <a:defRPr/>
            </a:pPr>
            <a:endParaRPr lang="ru-RU" sz="12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Регулятор не </a:t>
            </a:r>
            <a:r>
              <a:rPr lang="ru-RU" sz="1200" dirty="0">
                <a:solidFill>
                  <a:prstClr val="black"/>
                </a:solidFill>
              </a:rPr>
              <a:t>вправе отказать в установлении платы за </a:t>
            </a:r>
            <a:r>
              <a:rPr lang="ru-RU" sz="1200" dirty="0" smtClean="0">
                <a:solidFill>
                  <a:prstClr val="black"/>
                </a:solidFill>
              </a:rPr>
              <a:t>ТП по </a:t>
            </a:r>
            <a:r>
              <a:rPr lang="ru-RU" sz="1200" dirty="0">
                <a:solidFill>
                  <a:prstClr val="black"/>
                </a:solidFill>
              </a:rPr>
              <a:t>индивидуальному проекту по причине отсутствия включения объектов электросетевого хозяйства в инвестиционные программы сетевой организации</a:t>
            </a:r>
          </a:p>
          <a:p>
            <a:pPr>
              <a:lnSpc>
                <a:spcPct val="80000"/>
              </a:lnSpc>
              <a:defRPr/>
            </a:pPr>
            <a:r>
              <a:rPr lang="ru-RU" sz="1200" kern="0" dirty="0" smtClean="0">
                <a:solidFill>
                  <a:srgbClr val="000000"/>
                </a:solidFill>
                <a:cs typeface="Arial" pitchFamily="34" charset="0"/>
              </a:rPr>
              <a:t>(письмо ФАС России от </a:t>
            </a:r>
            <a:r>
              <a:rPr lang="ru-RU" sz="1200" dirty="0" smtClean="0">
                <a:solidFill>
                  <a:prstClr val="black"/>
                </a:solidFill>
              </a:rPr>
              <a:t>о14 </a:t>
            </a:r>
            <a:r>
              <a:rPr lang="ru-RU" sz="1200" dirty="0">
                <a:solidFill>
                  <a:prstClr val="black"/>
                </a:solidFill>
              </a:rPr>
              <a:t>декабря 2011 г. N АГ/46581 </a:t>
            </a:r>
            <a:r>
              <a:rPr lang="ru-RU" sz="1200" dirty="0" smtClean="0">
                <a:solidFill>
                  <a:prstClr val="black"/>
                </a:solidFill>
              </a:rPr>
              <a:t>)</a:t>
            </a:r>
            <a:endParaRPr lang="ru-RU" sz="11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56880" y="4757050"/>
            <a:ext cx="2808313" cy="14779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300" dirty="0" smtClean="0">
                <a:solidFill>
                  <a:prstClr val="black"/>
                </a:solidFill>
              </a:rPr>
              <a:t>Введено в Правила ТП </a:t>
            </a:r>
            <a:r>
              <a:rPr lang="ru-RU" sz="1300" u="sng" dirty="0">
                <a:solidFill>
                  <a:srgbClr val="0000FF"/>
                </a:solidFill>
              </a:rPr>
              <a:t>ПП РФ от 14.02.2009 №118</a:t>
            </a:r>
          </a:p>
          <a:p>
            <a:pPr>
              <a:lnSpc>
                <a:spcPct val="80000"/>
              </a:lnSpc>
            </a:pPr>
            <a:endParaRPr lang="ru-RU" sz="12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Ограничение по расстоянию </a:t>
            </a:r>
            <a:r>
              <a:rPr lang="ru-RU" sz="1200" b="1" dirty="0" smtClean="0">
                <a:solidFill>
                  <a:prstClr val="black"/>
                </a:solidFill>
              </a:rPr>
              <a:t>от </a:t>
            </a:r>
            <a:r>
              <a:rPr lang="ru-RU" sz="1200" b="1" dirty="0">
                <a:solidFill>
                  <a:prstClr val="black"/>
                </a:solidFill>
              </a:rPr>
              <a:t>границ участка заявителя до </a:t>
            </a:r>
            <a:r>
              <a:rPr lang="ru-RU" sz="1200" b="1" dirty="0" smtClean="0">
                <a:solidFill>
                  <a:prstClr val="black"/>
                </a:solidFill>
              </a:rPr>
              <a:t>сетевых объектов соответствующего класса:</a:t>
            </a:r>
            <a:endParaRPr lang="ru-RU" sz="1200" b="1" dirty="0">
              <a:solidFill>
                <a:prstClr val="black"/>
              </a:solidFill>
            </a:endParaRPr>
          </a:p>
          <a:p>
            <a:pPr marL="171450" indent="-171450">
              <a:lnSpc>
                <a:spcPct val="80000"/>
              </a:lnSpc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300 м в городе</a:t>
            </a:r>
          </a:p>
          <a:p>
            <a:pPr marL="171450" indent="-171450">
              <a:lnSpc>
                <a:spcPct val="80000"/>
              </a:lnSpc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500 м в сельской местности </a:t>
            </a:r>
            <a:endParaRPr lang="ru-RU" sz="11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учетом ранее присоединенной мощности</a:t>
            </a:r>
            <a:endParaRPr lang="ru-RU" sz="1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3946807" y="6413933"/>
            <a:ext cx="4229630" cy="4413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Отсутствие учета налога на прибыль в плате ТП</a:t>
            </a: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 6,9 </a:t>
            </a:r>
            <a:r>
              <a:rPr lang="ru-RU" sz="1400" b="1" dirty="0">
                <a:solidFill>
                  <a:srgbClr val="C00000"/>
                </a:solidFill>
              </a:rPr>
              <a:t>млрд. </a:t>
            </a:r>
            <a:r>
              <a:rPr lang="ru-RU" sz="1400" b="1" dirty="0" smtClean="0">
                <a:solidFill>
                  <a:srgbClr val="C00000"/>
                </a:solidFill>
              </a:rPr>
              <a:t>рублей – 2013 г.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26527" y="4757050"/>
            <a:ext cx="2808313" cy="14779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sz="1300" dirty="0" smtClean="0">
                <a:solidFill>
                  <a:prstClr val="black"/>
                </a:solidFill>
              </a:rPr>
              <a:t>Введено в Правила ТП </a:t>
            </a:r>
            <a:r>
              <a:rPr lang="ru-RU" sz="1300" u="sng" dirty="0">
                <a:solidFill>
                  <a:srgbClr val="0000FF"/>
                </a:solidFill>
              </a:rPr>
              <a:t>ПП РФ от 14.02.2009 №</a:t>
            </a:r>
            <a:r>
              <a:rPr lang="ru-RU" sz="1300" u="sng" dirty="0" smtClean="0">
                <a:solidFill>
                  <a:srgbClr val="0000FF"/>
                </a:solidFill>
              </a:rPr>
              <a:t>118 – до 100 кВт</a:t>
            </a:r>
            <a:r>
              <a:rPr lang="ru-RU" sz="1300" dirty="0">
                <a:solidFill>
                  <a:prstClr val="black"/>
                </a:solidFill>
              </a:rPr>
              <a:t> для субъектов малого и среднего </a:t>
            </a:r>
            <a:r>
              <a:rPr lang="ru-RU" sz="1300" dirty="0" smtClean="0">
                <a:solidFill>
                  <a:prstClr val="black"/>
                </a:solidFill>
              </a:rPr>
              <a:t>предпринимательства, увеличено </a:t>
            </a:r>
          </a:p>
          <a:p>
            <a:pPr>
              <a:lnSpc>
                <a:spcPct val="70000"/>
              </a:lnSpc>
            </a:pPr>
            <a:r>
              <a:rPr lang="ru-RU" sz="1300" u="sng" dirty="0">
                <a:solidFill>
                  <a:srgbClr val="0000FF"/>
                </a:solidFill>
              </a:rPr>
              <a:t>ПП РФ от </a:t>
            </a:r>
            <a:r>
              <a:rPr lang="ru-RU" sz="1300" u="sng" dirty="0" smtClean="0">
                <a:solidFill>
                  <a:srgbClr val="0000FF"/>
                </a:solidFill>
              </a:rPr>
              <a:t>05.10.2012 </a:t>
            </a:r>
            <a:r>
              <a:rPr lang="ru-RU" sz="1300" u="sng" dirty="0">
                <a:solidFill>
                  <a:srgbClr val="0000FF"/>
                </a:solidFill>
              </a:rPr>
              <a:t>№</a:t>
            </a:r>
            <a:r>
              <a:rPr lang="ru-RU" sz="1300" u="sng" dirty="0" smtClean="0">
                <a:solidFill>
                  <a:srgbClr val="0000FF"/>
                </a:solidFill>
              </a:rPr>
              <a:t>1015 </a:t>
            </a:r>
            <a:r>
              <a:rPr lang="ru-RU" sz="1300" u="sng" dirty="0">
                <a:solidFill>
                  <a:srgbClr val="0000FF"/>
                </a:solidFill>
              </a:rPr>
              <a:t>– </a:t>
            </a:r>
            <a:endParaRPr lang="ru-RU" sz="1300" u="sng" dirty="0" smtClean="0">
              <a:solidFill>
                <a:srgbClr val="0000FF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1300" u="sng" dirty="0" smtClean="0">
                <a:solidFill>
                  <a:srgbClr val="0000FF"/>
                </a:solidFill>
              </a:rPr>
              <a:t>до 150 кВ</a:t>
            </a:r>
          </a:p>
          <a:p>
            <a:pPr>
              <a:lnSpc>
                <a:spcPct val="70000"/>
              </a:lnSpc>
            </a:pPr>
            <a:endParaRPr lang="ru-RU" sz="1300" u="sng" dirty="0">
              <a:solidFill>
                <a:srgbClr val="0000FF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Беспроцентная </a:t>
            </a:r>
            <a:r>
              <a:rPr lang="ru-RU" sz="1200" dirty="0">
                <a:solidFill>
                  <a:prstClr val="black"/>
                </a:solidFill>
              </a:rPr>
              <a:t>рассрочка платежа в размере </a:t>
            </a:r>
            <a:r>
              <a:rPr lang="ru-RU" sz="1200" b="1" dirty="0">
                <a:solidFill>
                  <a:prstClr val="black"/>
                </a:solidFill>
              </a:rPr>
              <a:t>95 </a:t>
            </a:r>
            <a:r>
              <a:rPr lang="ru-RU" sz="1200" b="1" dirty="0" smtClean="0">
                <a:solidFill>
                  <a:prstClr val="black"/>
                </a:solidFill>
              </a:rPr>
              <a:t>% </a:t>
            </a:r>
            <a:r>
              <a:rPr lang="ru-RU" sz="1200" dirty="0">
                <a:solidFill>
                  <a:prstClr val="black"/>
                </a:solidFill>
              </a:rPr>
              <a:t>платы за </a:t>
            </a:r>
            <a:r>
              <a:rPr lang="ru-RU" sz="1200" dirty="0" smtClean="0">
                <a:solidFill>
                  <a:prstClr val="black"/>
                </a:solidFill>
              </a:rPr>
              <a:t>ТП </a:t>
            </a:r>
            <a:r>
              <a:rPr lang="ru-RU" sz="1200" dirty="0">
                <a:solidFill>
                  <a:prstClr val="black"/>
                </a:solidFill>
              </a:rPr>
              <a:t>с условием ежеквартального внесения </a:t>
            </a:r>
            <a:r>
              <a:rPr lang="ru-RU" sz="1200" dirty="0" smtClean="0">
                <a:solidFill>
                  <a:prstClr val="black"/>
                </a:solidFill>
              </a:rPr>
              <a:t>равными </a:t>
            </a:r>
            <a:r>
              <a:rPr lang="ru-RU" sz="1200" dirty="0">
                <a:solidFill>
                  <a:prstClr val="black"/>
                </a:solidFill>
              </a:rPr>
              <a:t>долями </a:t>
            </a:r>
            <a:r>
              <a:rPr lang="ru-RU" sz="1200" b="1" dirty="0" smtClean="0">
                <a:solidFill>
                  <a:prstClr val="black"/>
                </a:solidFill>
              </a:rPr>
              <a:t>с </a:t>
            </a:r>
            <a:r>
              <a:rPr lang="ru-RU" sz="1200" b="1" dirty="0">
                <a:solidFill>
                  <a:prstClr val="black"/>
                </a:solidFill>
              </a:rPr>
              <a:t>даты</a:t>
            </a:r>
            <a:r>
              <a:rPr lang="ru-RU" sz="1200" dirty="0">
                <a:solidFill>
                  <a:prstClr val="black"/>
                </a:solidFill>
              </a:rPr>
              <a:t> подписания </a:t>
            </a:r>
            <a:r>
              <a:rPr lang="ru-RU" sz="1200" b="1" dirty="0" smtClean="0">
                <a:solidFill>
                  <a:prstClr val="black"/>
                </a:solidFill>
              </a:rPr>
              <a:t>акта ТП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r="20333" b="50000"/>
          <a:stretch/>
        </p:blipFill>
        <p:spPr bwMode="auto">
          <a:xfrm>
            <a:off x="2987824" y="6309320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447229"/>
              </p:ext>
            </p:extLst>
          </p:nvPr>
        </p:nvGraphicFramePr>
        <p:xfrm>
          <a:off x="123818" y="1150960"/>
          <a:ext cx="2792560" cy="2713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376000"/>
              </a:tblGrid>
              <a:tr h="3338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Развитие существующей инфраструктуры за счет сетей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293">
                <a:tc>
                  <a:txBody>
                    <a:bodyPr/>
                    <a:lstStyle/>
                    <a:p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Tahoma" pitchFamily="34" charset="0"/>
                        </a:rPr>
                        <a:t>1.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0800" marR="1080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Абзац 4 пункта 2 статьи 23.2 ФЗ от 26.03.2003 №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35-ФЗ «Об электроэнергетике»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0800" marR="10800" marT="36000" marB="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3293">
                <a:tc>
                  <a:txBody>
                    <a:bodyPr/>
                    <a:lstStyle/>
                    <a:p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Tahoma" pitchFamily="34" charset="0"/>
                        </a:rPr>
                        <a:t>2.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0800" marR="1080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Абзац 2 пункта 87 Основ ценообразования, утв. ПП РФ от 29.12.2011 №1178</a:t>
                      </a:r>
                    </a:p>
                  </a:txBody>
                  <a:tcPr marL="10800" marR="10800" marT="36000" marB="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3293">
                <a:tc>
                  <a:txBody>
                    <a:bodyPr/>
                    <a:lstStyle/>
                    <a:p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Tahoma" pitchFamily="34" charset="0"/>
                        </a:rPr>
                        <a:t>3.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0800" marR="1080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Абзац 3 пункта 17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Правил ТП,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утв. ПП РФ от 27.12.2004 №861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10800" marR="10800" marT="36000" marB="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3293">
                <a:tc>
                  <a:txBody>
                    <a:bodyPr/>
                    <a:lstStyle/>
                    <a:p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Tahoma" pitchFamily="34" charset="0"/>
                        </a:rPr>
                        <a:t>4.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0800" marR="10800" marT="3600" marB="360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Пункт 12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Методических указаний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по определению размера платы за ТП, утв. Приказом ФСТ России от 11.09.2012 №209-э/1</a:t>
                      </a:r>
                    </a:p>
                  </a:txBody>
                  <a:tcPr marL="10800" marR="10800" marT="36000" marB="36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32805"/>
              </p:ext>
            </p:extLst>
          </p:nvPr>
        </p:nvGraphicFramePr>
        <p:xfrm>
          <a:off x="3166141" y="1167780"/>
          <a:ext cx="2792560" cy="217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376000"/>
              </a:tblGrid>
              <a:tr h="31700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ТП до 15 кВт – 550 руб.</a:t>
                      </a:r>
                      <a:endParaRPr lang="ru-RU" sz="1400" b="1" kern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9098">
                <a:tc>
                  <a:txBody>
                    <a:bodyPr/>
                    <a:lstStyle/>
                    <a:p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Tahoma" pitchFamily="34" charset="0"/>
                        </a:rPr>
                        <a:t>1.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0800" marR="1080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Абзац 7 пункта 87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Основ ценообразования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, утв. ПП РФ от 29.12.2011 №1178</a:t>
                      </a:r>
                    </a:p>
                  </a:txBody>
                  <a:tcPr marL="10800" marR="10800" marT="36000" marB="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800">
                <a:tc>
                  <a:txBody>
                    <a:bodyPr/>
                    <a:lstStyle/>
                    <a:p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Tahoma" pitchFamily="34" charset="0"/>
                        </a:rPr>
                        <a:t>2.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0800" marR="1080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Абзац 1 пункта 17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Правил ТП,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утв. ПП РФ от 27.12.2004 №861</a:t>
                      </a:r>
                    </a:p>
                  </a:txBody>
                  <a:tcPr marL="10800" marR="10800" marT="36000" marB="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3293">
                <a:tc>
                  <a:txBody>
                    <a:bodyPr/>
                    <a:lstStyle/>
                    <a:p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Tahoma" pitchFamily="34" charset="0"/>
                        </a:rPr>
                        <a:t>3.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0800" marR="10800" marT="3600" marB="360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Пункт 18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Методических указаний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по определению размера платы за ТП, утв. Приказом ФСТ России от 11.09.2012 №209-э/1</a:t>
                      </a:r>
                    </a:p>
                  </a:txBody>
                  <a:tcPr marL="10800" marR="10800" marT="36000" marB="36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6497"/>
              </p:ext>
            </p:extLst>
          </p:nvPr>
        </p:nvGraphicFramePr>
        <p:xfrm>
          <a:off x="6126527" y="1167780"/>
          <a:ext cx="2792560" cy="13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376000"/>
              </a:tblGrid>
              <a:tr h="31700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Рассрочка платежа  от 15 кВт  до 150 кВт</a:t>
                      </a:r>
                      <a:endParaRPr lang="ru-RU" sz="1400" b="1" kern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9098">
                <a:tc>
                  <a:txBody>
                    <a:bodyPr/>
                    <a:lstStyle/>
                    <a:p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Tahoma" pitchFamily="34" charset="0"/>
                        </a:rPr>
                        <a:t>1.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0800" marR="1080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Абзац 9 пункта 87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Основ ценообразования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, утв. ПП РФ от 29.12.2011 №1178</a:t>
                      </a:r>
                    </a:p>
                  </a:txBody>
                  <a:tcPr marL="10800" marR="10800" marT="36000" marB="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800">
                <a:tc>
                  <a:txBody>
                    <a:bodyPr/>
                    <a:lstStyle/>
                    <a:p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Tahoma" pitchFamily="34" charset="0"/>
                        </a:rPr>
                        <a:t>2.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0800" marR="1080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Абзац 2 пункта 17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Правил ТП,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утв. ПП РФ от 27.12.2004 №861</a:t>
                      </a:r>
                    </a:p>
                  </a:txBody>
                  <a:tcPr marL="10800" marR="10800" marT="36000" marB="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6627096" y="2708920"/>
            <a:ext cx="2006540" cy="11014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t"/>
          <a:lstStyle/>
          <a:p>
            <a:pPr algn="ctr" defTabSz="889836">
              <a:buClr>
                <a:srgbClr val="1F497D"/>
              </a:buClr>
            </a:pPr>
            <a:r>
              <a:rPr lang="ru-RU" altLang="ko-KR" sz="1200" b="1" dirty="0">
                <a:solidFill>
                  <a:prstClr val="white"/>
                </a:solidFill>
                <a:cs typeface="Arial" pitchFamily="34" charset="0"/>
              </a:rPr>
              <a:t>Предоставление льгот по оплате ТП приводит к увеличению выпадающих доходов от оказания услуги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4049077"/>
            <a:ext cx="2981562" cy="576000"/>
            <a:chOff x="0" y="4049077"/>
            <a:chExt cx="2981562" cy="576000"/>
          </a:xfrm>
        </p:grpSpPr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153633" y="4144242"/>
              <a:ext cx="2827929" cy="360000"/>
            </a:xfrm>
            <a:prstGeom prst="rect">
              <a:avLst/>
            </a:prstGeom>
            <a:solidFill>
              <a:srgbClr val="BBA34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Text Box 9"/>
            <p:cNvSpPr txBox="1">
              <a:spLocks noChangeArrowheads="1"/>
            </p:cNvSpPr>
            <p:nvPr/>
          </p:nvSpPr>
          <p:spPr bwMode="auto">
            <a:xfrm>
              <a:off x="787911" y="4118556"/>
              <a:ext cx="2055422" cy="4370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dirty="0" smtClean="0">
                  <a:solidFill>
                    <a:prstClr val="white"/>
                  </a:solidFill>
                </a:rPr>
                <a:t>Реконструкция для ТП  </a:t>
              </a:r>
            </a:p>
            <a:p>
              <a:pPr algn="ctr">
                <a:lnSpc>
                  <a:spcPct val="80000"/>
                </a:lnSpc>
              </a:pPr>
              <a:r>
                <a:rPr lang="ru-RU" sz="1400" b="1" dirty="0" smtClean="0">
                  <a:solidFill>
                    <a:prstClr val="white"/>
                  </a:solidFill>
                </a:rPr>
                <a:t>3 млрд</a:t>
              </a:r>
              <a:r>
                <a:rPr lang="ru-RU" sz="1400" b="1" dirty="0">
                  <a:solidFill>
                    <a:prstClr val="white"/>
                  </a:solidFill>
                </a:rPr>
                <a:t>. рублей </a:t>
              </a:r>
              <a:r>
                <a:rPr lang="ru-RU" sz="1400" b="1" dirty="0" smtClean="0">
                  <a:solidFill>
                    <a:prstClr val="white"/>
                  </a:solidFill>
                </a:rPr>
                <a:t>– 2012 г.</a:t>
              </a:r>
              <a:endParaRPr lang="ru-RU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27" name="Picture 2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3" r="20333" b="50000"/>
            <a:stretch/>
          </p:blipFill>
          <p:spPr bwMode="auto">
            <a:xfrm>
              <a:off x="0" y="4049077"/>
              <a:ext cx="576000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3064510" y="4049751"/>
            <a:ext cx="2875642" cy="576000"/>
            <a:chOff x="2966469" y="4049751"/>
            <a:chExt cx="2875642" cy="576000"/>
          </a:xfrm>
        </p:grpSpPr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3070111" y="4134121"/>
              <a:ext cx="2772000" cy="360000"/>
            </a:xfrm>
            <a:prstGeom prst="rect">
              <a:avLst/>
            </a:prstGeom>
            <a:solidFill>
              <a:srgbClr val="BBA34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3424243" y="4097802"/>
              <a:ext cx="2417868" cy="360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dirty="0" smtClean="0">
                  <a:solidFill>
                    <a:prstClr val="white"/>
                  </a:solidFill>
                </a:rPr>
                <a:t>9,9 </a:t>
              </a:r>
              <a:r>
                <a:rPr lang="ru-RU" sz="1400" b="1" dirty="0">
                  <a:solidFill>
                    <a:prstClr val="white"/>
                  </a:solidFill>
                </a:rPr>
                <a:t>млрд. </a:t>
              </a:r>
              <a:r>
                <a:rPr lang="ru-RU" sz="1400" b="1" dirty="0" smtClean="0">
                  <a:solidFill>
                    <a:prstClr val="white"/>
                  </a:solidFill>
                </a:rPr>
                <a:t>рублей – 2012 г. </a:t>
              </a:r>
            </a:p>
            <a:p>
              <a:pPr algn="ctr">
                <a:lnSpc>
                  <a:spcPct val="80000"/>
                </a:lnSpc>
              </a:pPr>
              <a:r>
                <a:rPr lang="ru-RU" sz="1400" b="1" dirty="0" smtClean="0">
                  <a:solidFill>
                    <a:prstClr val="white"/>
                  </a:solidFill>
                </a:rPr>
                <a:t>13,8 </a:t>
              </a:r>
              <a:r>
                <a:rPr lang="ru-RU" sz="1400" b="1" dirty="0">
                  <a:solidFill>
                    <a:prstClr val="white"/>
                  </a:solidFill>
                </a:rPr>
                <a:t>млрд. рублей </a:t>
              </a:r>
              <a:r>
                <a:rPr lang="ru-RU" sz="1400" b="1" dirty="0" smtClean="0">
                  <a:solidFill>
                    <a:prstClr val="white"/>
                  </a:solidFill>
                </a:rPr>
                <a:t>– 2013 г.</a:t>
              </a:r>
              <a:endParaRPr lang="ru-RU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Picture 2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3" r="20333" b="50000"/>
            <a:stretch/>
          </p:blipFill>
          <p:spPr bwMode="auto">
            <a:xfrm>
              <a:off x="2966469" y="4049751"/>
              <a:ext cx="576000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6013489" y="4070707"/>
            <a:ext cx="3095015" cy="576000"/>
            <a:chOff x="5885734" y="4070707"/>
            <a:chExt cx="3095015" cy="576000"/>
          </a:xfrm>
        </p:grpSpPr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6060139" y="4139440"/>
              <a:ext cx="2827929" cy="360000"/>
            </a:xfrm>
            <a:prstGeom prst="rect">
              <a:avLst/>
            </a:prstGeom>
            <a:solidFill>
              <a:srgbClr val="BBA34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6562881" y="4119230"/>
              <a:ext cx="2417868" cy="4370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dirty="0" smtClean="0">
                  <a:solidFill>
                    <a:prstClr val="white"/>
                  </a:solidFill>
                </a:rPr>
                <a:t>0,1 </a:t>
              </a:r>
              <a:r>
                <a:rPr lang="ru-RU" sz="1400" b="1" dirty="0">
                  <a:solidFill>
                    <a:prstClr val="white"/>
                  </a:solidFill>
                </a:rPr>
                <a:t>млрд. </a:t>
              </a:r>
              <a:r>
                <a:rPr lang="ru-RU" sz="1400" b="1" dirty="0" smtClean="0">
                  <a:solidFill>
                    <a:prstClr val="white"/>
                  </a:solidFill>
                </a:rPr>
                <a:t>рублей – 2012 г. </a:t>
              </a:r>
            </a:p>
            <a:p>
              <a:pPr algn="ctr">
                <a:lnSpc>
                  <a:spcPct val="80000"/>
                </a:lnSpc>
              </a:pPr>
              <a:r>
                <a:rPr lang="ru-RU" sz="1400" b="1" dirty="0" smtClean="0">
                  <a:solidFill>
                    <a:prstClr val="white"/>
                  </a:solidFill>
                </a:rPr>
                <a:t>0,3 </a:t>
              </a:r>
              <a:r>
                <a:rPr lang="ru-RU" sz="1400" b="1" dirty="0">
                  <a:solidFill>
                    <a:prstClr val="white"/>
                  </a:solidFill>
                </a:rPr>
                <a:t>млрд. рублей </a:t>
              </a:r>
              <a:r>
                <a:rPr lang="ru-RU" sz="1400" b="1" dirty="0" smtClean="0">
                  <a:solidFill>
                    <a:prstClr val="white"/>
                  </a:solidFill>
                </a:rPr>
                <a:t>– 2013 г.</a:t>
              </a:r>
              <a:endParaRPr lang="ru-RU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30" name="Picture 2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3" r="20333" b="50000"/>
            <a:stretch/>
          </p:blipFill>
          <p:spPr bwMode="auto">
            <a:xfrm>
              <a:off x="5885734" y="4070707"/>
              <a:ext cx="576000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</p:spPr>
        <p:txBody>
          <a:bodyPr/>
          <a:lstStyle/>
          <a:p>
            <a:pPr>
              <a:defRPr/>
            </a:pPr>
            <a:fld id="{F2E3388A-311F-4654-9935-71A7C3ECA5F7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630" y="0"/>
            <a:ext cx="7141569" cy="900469"/>
          </a:xfrm>
        </p:spPr>
        <p:txBody>
          <a:bodyPr anchor="ctr">
            <a:normAutofit/>
          </a:bodyPr>
          <a:lstStyle/>
          <a:p>
            <a:pPr marL="0" lvl="1" algn="l" defTabSz="937319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Льготное технологическое присоединение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093150" y="1844423"/>
            <a:ext cx="1602397" cy="648072"/>
          </a:xfrm>
          <a:prstGeom prst="wedgeRoundRectCallout">
            <a:avLst>
              <a:gd name="adj1" fmla="val -34992"/>
              <a:gd name="adj2" fmla="val 66680"/>
              <a:gd name="adj3" fmla="val 16667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" tIns="3600" rIns="10800" bIns="3600" rtlCol="0" anchor="ctr"/>
          <a:lstStyle/>
          <a:p>
            <a:pPr algn="ctr">
              <a:lnSpc>
                <a:spcPct val="80000"/>
              </a:lnSpc>
            </a:pP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Тариф на передачу электроэнергии как 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источник возмещения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ru-RU" sz="1200" b="1" kern="0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не работает</a:t>
            </a:r>
            <a:endParaRPr lang="en-US" sz="1200" b="1" kern="0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689469" y="1795912"/>
            <a:ext cx="403681" cy="2137144"/>
          </a:xfrm>
          <a:prstGeom prst="rightBrace">
            <a:avLst>
              <a:gd name="adj1" fmla="val 66279"/>
              <a:gd name="adj2" fmla="val 47512"/>
            </a:avLst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426" y="5050465"/>
            <a:ext cx="2592000" cy="14885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algn="ctr">
              <a:defRPr sz="1050">
                <a:cs typeface="Tahoma" pitchFamily="34" charset="0"/>
              </a:defRPr>
            </a:lvl1pPr>
          </a:lstStyle>
          <a:p>
            <a:r>
              <a:rPr lang="ru-RU" sz="1200" b="1" u="sng" dirty="0" smtClean="0"/>
              <a:t>ожидаемые </a:t>
            </a:r>
            <a:r>
              <a:rPr lang="ru-RU" sz="1200" b="1" u="sng" dirty="0"/>
              <a:t>выпадающие доходы</a:t>
            </a:r>
            <a:r>
              <a:rPr lang="ru-RU" sz="1200" dirty="0"/>
              <a:t> от </a:t>
            </a:r>
            <a:r>
              <a:rPr lang="ru-RU" sz="1200" dirty="0" smtClean="0"/>
              <a:t>ТП </a:t>
            </a:r>
            <a:r>
              <a:rPr lang="ru-RU" sz="1200" dirty="0"/>
              <a:t>по итогам 2013 года составят </a:t>
            </a:r>
            <a:r>
              <a:rPr lang="ru-RU" sz="1200" b="1" dirty="0">
                <a:solidFill>
                  <a:srgbClr val="C00000"/>
                </a:solidFill>
              </a:rPr>
              <a:t>14,2 млрд. руб., что в 3,9 раза </a:t>
            </a:r>
            <a:r>
              <a:rPr lang="ru-RU" sz="1200" dirty="0"/>
              <a:t>превышает объем денежных средств, </a:t>
            </a:r>
            <a:r>
              <a:rPr lang="ru-RU" sz="1200" b="1" dirty="0"/>
              <a:t>учтенных при регулировании</a:t>
            </a:r>
            <a:r>
              <a:rPr lang="ru-RU" sz="1200" dirty="0"/>
              <a:t>  (3,6 млрд. руб.), и составляет </a:t>
            </a:r>
            <a:r>
              <a:rPr lang="ru-RU" sz="1200" b="1" dirty="0"/>
              <a:t>5%</a:t>
            </a:r>
            <a:r>
              <a:rPr lang="ru-RU" sz="1200" dirty="0"/>
              <a:t> от собственной </a:t>
            </a:r>
            <a:r>
              <a:rPr lang="ru-RU" sz="1200" dirty="0" smtClean="0"/>
              <a:t>НВВ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169114" y="5050465"/>
            <a:ext cx="2592000" cy="14885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algn="ctr">
              <a:defRPr sz="1050">
                <a:cs typeface="Tahoma" pitchFamily="34" charset="0"/>
              </a:defRPr>
            </a:lvl1pPr>
          </a:lstStyle>
          <a:p>
            <a:r>
              <a:rPr lang="ru-RU" sz="1200" dirty="0"/>
              <a:t>исключение инвестиционной составляющей из платы за ТП до 150кВт (законопроект №272867-6) </a:t>
            </a:r>
            <a:r>
              <a:rPr lang="ru-RU" sz="1200" b="1" u="sng" dirty="0"/>
              <a:t>дополнительно нагрузит тариф на передачу </a:t>
            </a:r>
            <a:r>
              <a:rPr lang="ru-RU" sz="1200" dirty="0"/>
              <a:t>электрической энергии на </a:t>
            </a:r>
            <a:r>
              <a:rPr lang="ru-RU" sz="1200" b="1" dirty="0">
                <a:solidFill>
                  <a:srgbClr val="C00000"/>
                </a:solidFill>
              </a:rPr>
              <a:t>2,8 млрд. руб. </a:t>
            </a:r>
            <a:r>
              <a:rPr lang="ru-RU" sz="1200" dirty="0"/>
              <a:t>с 01.07.2015 </a:t>
            </a:r>
            <a:r>
              <a:rPr lang="ru-RU" sz="1200" dirty="0" smtClean="0"/>
              <a:t>и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на </a:t>
            </a:r>
            <a:r>
              <a:rPr lang="ru-RU" sz="1200" b="1" dirty="0">
                <a:solidFill>
                  <a:srgbClr val="C00000"/>
                </a:solidFill>
              </a:rPr>
              <a:t>5,6 млрд. руб. </a:t>
            </a:r>
            <a:r>
              <a:rPr lang="ru-RU" sz="1200" dirty="0"/>
              <a:t>с </a:t>
            </a:r>
            <a:r>
              <a:rPr lang="ru-RU" sz="1200" dirty="0" smtClean="0"/>
              <a:t>01.07.2017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97375" y="5050465"/>
            <a:ext cx="2592000" cy="14885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algn="ctr">
              <a:defRPr sz="1050">
                <a:cs typeface="Tahoma" pitchFamily="34" charset="0"/>
              </a:defRPr>
            </a:lvl1pPr>
          </a:lstStyle>
          <a:p>
            <a:r>
              <a:rPr lang="ru-RU" sz="1200" b="1" u="sng" dirty="0"/>
              <a:t>недополученный доход </a:t>
            </a:r>
            <a:r>
              <a:rPr lang="ru-RU" sz="1200" dirty="0"/>
              <a:t>(разница между фактически сложившимися расходами и расходами, учтенными при тарифном регулировании) от предоставления льгот составит: </a:t>
            </a:r>
            <a:endParaRPr lang="ru-RU" sz="1200" dirty="0" smtClean="0"/>
          </a:p>
          <a:p>
            <a:r>
              <a:rPr lang="ru-RU" sz="1200" dirty="0" smtClean="0"/>
              <a:t>в </a:t>
            </a:r>
            <a:r>
              <a:rPr lang="ru-RU" sz="1200" dirty="0"/>
              <a:t>2013 году – </a:t>
            </a:r>
            <a:r>
              <a:rPr lang="ru-RU" sz="1200" b="1" dirty="0">
                <a:solidFill>
                  <a:srgbClr val="C00000"/>
                </a:solidFill>
              </a:rPr>
              <a:t>4%</a:t>
            </a:r>
            <a:r>
              <a:rPr lang="ru-RU" sz="1200" dirty="0"/>
              <a:t>, в 2015 году – </a:t>
            </a:r>
            <a:r>
              <a:rPr lang="ru-RU" sz="1200" b="1" dirty="0">
                <a:solidFill>
                  <a:srgbClr val="C00000"/>
                </a:solidFill>
              </a:rPr>
              <a:t>5 %</a:t>
            </a:r>
            <a:r>
              <a:rPr lang="ru-RU" sz="1200" dirty="0"/>
              <a:t>, в 2017 году – </a:t>
            </a:r>
            <a:r>
              <a:rPr lang="ru-RU" sz="1200" b="1" dirty="0">
                <a:solidFill>
                  <a:srgbClr val="C00000"/>
                </a:solidFill>
              </a:rPr>
              <a:t>6%</a:t>
            </a:r>
            <a:r>
              <a:rPr lang="ru-RU" sz="1200" dirty="0"/>
              <a:t> от собственной НВВ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16200000" flipV="1">
            <a:off x="4423453" y="2193555"/>
            <a:ext cx="12700" cy="5730949"/>
          </a:xfrm>
          <a:prstGeom prst="bentConnector3">
            <a:avLst>
              <a:gd name="adj1" fmla="val 4311630"/>
            </a:avLst>
          </a:prstGeom>
          <a:ln w="38100">
            <a:solidFill>
              <a:schemeClr val="tx2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узел 11"/>
          <p:cNvSpPr/>
          <p:nvPr/>
        </p:nvSpPr>
        <p:spPr>
          <a:xfrm>
            <a:off x="4401982" y="4458777"/>
            <a:ext cx="111849" cy="104887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5400000" flipH="1" flipV="1">
            <a:off x="3972280" y="4562697"/>
            <a:ext cx="978461" cy="7212"/>
          </a:xfrm>
          <a:prstGeom prst="bentConnector3">
            <a:avLst>
              <a:gd name="adj1" fmla="val 50000"/>
            </a:avLst>
          </a:prstGeom>
          <a:ln w="38100">
            <a:solidFill>
              <a:schemeClr val="tx2">
                <a:lumMod val="75000"/>
              </a:schemeClr>
            </a:solidFill>
            <a:headEnd type="stealth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" b="9653"/>
          <a:stretch/>
        </p:blipFill>
        <p:spPr>
          <a:xfrm>
            <a:off x="64229" y="4797152"/>
            <a:ext cx="426276" cy="41099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" b="9653"/>
          <a:stretch/>
        </p:blipFill>
        <p:spPr>
          <a:xfrm>
            <a:off x="2955976" y="4859881"/>
            <a:ext cx="426276" cy="41099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" b="9653"/>
          <a:stretch/>
        </p:blipFill>
        <p:spPr>
          <a:xfrm>
            <a:off x="5784237" y="4827788"/>
            <a:ext cx="426276" cy="41099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7020272" y="2864484"/>
            <a:ext cx="2006540" cy="134961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00" tIns="48720" rIns="10800" bIns="48720" anchor="t"/>
          <a:lstStyle/>
          <a:p>
            <a:pPr algn="ctr" defTabSz="889836">
              <a:buClr>
                <a:srgbClr val="1F497D"/>
              </a:buClr>
            </a:pPr>
            <a:r>
              <a:rPr lang="ru-RU" altLang="ko-KR" sz="1200" b="1" dirty="0">
                <a:solidFill>
                  <a:prstClr val="white"/>
                </a:solidFill>
                <a:cs typeface="Arial" pitchFamily="34" charset="0"/>
              </a:rPr>
              <a:t>Необходимо </a:t>
            </a:r>
            <a:r>
              <a:rPr lang="ru-RU" altLang="ko-KR" sz="1200" b="1" dirty="0" smtClean="0">
                <a:solidFill>
                  <a:prstClr val="white"/>
                </a:solidFill>
                <a:cs typeface="Arial" pitchFamily="34" charset="0"/>
              </a:rPr>
              <a:t>скорректировать законопроект </a:t>
            </a:r>
            <a:r>
              <a:rPr lang="ru-RU" altLang="ko-KR" sz="1200" b="1" dirty="0">
                <a:solidFill>
                  <a:prstClr val="white"/>
                </a:solidFill>
                <a:cs typeface="Arial" pitchFamily="34" charset="0"/>
              </a:rPr>
              <a:t>№</a:t>
            </a:r>
            <a:r>
              <a:rPr lang="ru-RU" sz="1200" b="1" dirty="0">
                <a:solidFill>
                  <a:prstClr val="white"/>
                </a:solidFill>
                <a:cs typeface="Arial" pitchFamily="34" charset="0"/>
              </a:rPr>
              <a:t> 272867-6</a:t>
            </a:r>
            <a:r>
              <a:rPr lang="ru-RU" altLang="ko-KR" sz="1200" b="1" dirty="0">
                <a:solidFill>
                  <a:prstClr val="white"/>
                </a:solidFill>
                <a:cs typeface="Arial" pitchFamily="34" charset="0"/>
              </a:rPr>
              <a:t> о переносе инвестиционной составляющей </a:t>
            </a:r>
            <a:r>
              <a:rPr lang="ru-RU" altLang="ko-KR" sz="1200" b="1" dirty="0" smtClean="0">
                <a:solidFill>
                  <a:prstClr val="white"/>
                </a:solidFill>
                <a:cs typeface="Arial" pitchFamily="34" charset="0"/>
              </a:rPr>
              <a:t>в </a:t>
            </a:r>
            <a:r>
              <a:rPr lang="ru-RU" altLang="ko-KR" sz="1200" b="1" dirty="0">
                <a:solidFill>
                  <a:prstClr val="white"/>
                </a:solidFill>
                <a:cs typeface="Arial" pitchFamily="34" charset="0"/>
              </a:rPr>
              <a:t>тариф на </a:t>
            </a:r>
            <a:r>
              <a:rPr lang="ru-RU" altLang="ko-KR" sz="1200" b="1" dirty="0" smtClean="0">
                <a:solidFill>
                  <a:prstClr val="white"/>
                </a:solidFill>
                <a:cs typeface="Arial" pitchFamily="34" charset="0"/>
              </a:rPr>
              <a:t>передачу </a:t>
            </a:r>
            <a:endParaRPr lang="ru-RU" altLang="ko-KR" sz="1200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1" r="16511"/>
          <a:stretch/>
        </p:blipFill>
        <p:spPr>
          <a:xfrm>
            <a:off x="4263654" y="4274561"/>
            <a:ext cx="371175" cy="419131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06634" y="1124744"/>
            <a:ext cx="6985646" cy="648072"/>
          </a:xfrm>
          <a:prstGeom prst="roundRect">
            <a:avLst/>
          </a:prstGeom>
          <a:solidFill>
            <a:schemeClr val="lt1"/>
          </a:solidFill>
          <a:ln>
            <a:solidFill>
              <a:srgbClr val="1F49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 defTabSz="889836">
              <a:lnSpc>
                <a:spcPct val="80000"/>
              </a:lnSpc>
              <a:buClr>
                <a:srgbClr val="1F497D"/>
              </a:buClr>
            </a:pPr>
            <a:r>
              <a:rPr lang="ru-RU" altLang="zh-CN" sz="1200" b="1" dirty="0">
                <a:solidFill>
                  <a:schemeClr val="accent1">
                    <a:lumMod val="50000"/>
                  </a:schemeClr>
                </a:solidFill>
              </a:rPr>
              <a:t>Законопроект №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272867-6</a:t>
            </a:r>
            <a:r>
              <a:rPr lang="ru-RU" sz="1200" dirty="0">
                <a:solidFill>
                  <a:srgbClr val="1F497D"/>
                </a:solidFill>
              </a:rPr>
              <a:t> </a:t>
            </a:r>
            <a:r>
              <a:rPr lang="ru-RU" altLang="zh-CN" sz="1200" dirty="0">
                <a:solidFill>
                  <a:srgbClr val="1F497D"/>
                </a:solidFill>
              </a:rPr>
              <a:t>во исп. </a:t>
            </a:r>
            <a:r>
              <a:rPr lang="ru-RU" altLang="zh-CN" sz="1200" dirty="0" smtClean="0">
                <a:solidFill>
                  <a:srgbClr val="1F497D"/>
                </a:solidFill>
              </a:rPr>
              <a:t>Пункта 19 Дорожной карты </a:t>
            </a:r>
            <a:r>
              <a:rPr lang="ru-RU" sz="1200" dirty="0" smtClean="0">
                <a:solidFill>
                  <a:srgbClr val="1F497D"/>
                </a:solidFill>
              </a:rPr>
              <a:t>«</a:t>
            </a:r>
            <a:r>
              <a:rPr lang="ru-RU" sz="1200" dirty="0">
                <a:solidFill>
                  <a:srgbClr val="1F497D"/>
                </a:solidFill>
              </a:rPr>
              <a:t>Повышение доступности энергетической инфраструктуры</a:t>
            </a:r>
            <a:r>
              <a:rPr lang="ru-RU" sz="1200" dirty="0" smtClean="0">
                <a:solidFill>
                  <a:srgbClr val="1F497D"/>
                </a:solidFill>
              </a:rPr>
              <a:t>» (</a:t>
            </a:r>
            <a:r>
              <a:rPr lang="ru-RU" sz="1200" dirty="0">
                <a:solidFill>
                  <a:srgbClr val="1F497D"/>
                </a:solidFill>
              </a:rPr>
              <a:t>на рассмотрении в ГосДуме</a:t>
            </a:r>
            <a:r>
              <a:rPr lang="ru-RU" sz="1200" dirty="0" smtClean="0">
                <a:solidFill>
                  <a:srgbClr val="1F497D"/>
                </a:solidFill>
              </a:rPr>
              <a:t>) устанавливает снижение платы за счет </a:t>
            </a:r>
          </a:p>
          <a:p>
            <a:pPr algn="ctr" defTabSz="889836">
              <a:lnSpc>
                <a:spcPct val="80000"/>
              </a:lnSpc>
              <a:buClr>
                <a:srgbClr val="1F497D"/>
              </a:buClr>
            </a:pPr>
            <a:r>
              <a:rPr lang="ru-RU" sz="1200" b="1" dirty="0" smtClean="0">
                <a:solidFill>
                  <a:srgbClr val="1F497D"/>
                </a:solidFill>
              </a:rPr>
              <a:t>исключения инвестиционной составляющей для ТП до 150 кВт</a:t>
            </a:r>
            <a:r>
              <a:rPr lang="ru-RU" sz="1200" dirty="0" smtClean="0">
                <a:solidFill>
                  <a:srgbClr val="1F497D"/>
                </a:solidFill>
              </a:rPr>
              <a:t>: </a:t>
            </a:r>
          </a:p>
          <a:p>
            <a:pPr algn="ctr" defTabSz="889836">
              <a:lnSpc>
                <a:spcPct val="80000"/>
              </a:lnSpc>
              <a:buClr>
                <a:srgbClr val="1F497D"/>
              </a:buClr>
            </a:pPr>
            <a:r>
              <a:rPr lang="ru-RU" altLang="ko-KR" sz="1200" b="1" i="1" dirty="0" smtClean="0">
                <a:solidFill>
                  <a:schemeClr val="accent1">
                    <a:lumMod val="50000"/>
                  </a:schemeClr>
                </a:solidFill>
              </a:rPr>
              <a:t>с 01.07.2015 </a:t>
            </a:r>
            <a:r>
              <a:rPr lang="ru-RU" altLang="ko-KR" sz="1200" b="1" i="1" dirty="0">
                <a:solidFill>
                  <a:schemeClr val="accent1">
                    <a:lumMod val="50000"/>
                  </a:schemeClr>
                </a:solidFill>
              </a:rPr>
              <a:t>г </a:t>
            </a:r>
            <a:r>
              <a:rPr lang="ru-RU" altLang="ko-KR" sz="1200" b="1" i="1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altLang="ko-KR" sz="1200" b="1" i="1" dirty="0">
                <a:solidFill>
                  <a:schemeClr val="accent1">
                    <a:lumMod val="50000"/>
                  </a:schemeClr>
                </a:solidFill>
              </a:rPr>
              <a:t>50% </a:t>
            </a:r>
            <a:r>
              <a:rPr lang="ru-RU" altLang="ko-KR" sz="1200" b="1" i="1" dirty="0" smtClean="0">
                <a:solidFill>
                  <a:schemeClr val="accent1">
                    <a:lumMod val="50000"/>
                  </a:schemeClr>
                </a:solidFill>
              </a:rPr>
              <a:t>, а с </a:t>
            </a:r>
            <a:r>
              <a:rPr lang="ru-RU" altLang="ko-KR" sz="1200" b="1" i="1" dirty="0">
                <a:solidFill>
                  <a:schemeClr val="accent1">
                    <a:lumMod val="50000"/>
                  </a:schemeClr>
                </a:solidFill>
              </a:rPr>
              <a:t>01.07.2017 – </a:t>
            </a:r>
            <a:r>
              <a:rPr lang="ru-RU" altLang="ko-KR" sz="1200" b="1" i="1" dirty="0" smtClean="0">
                <a:solidFill>
                  <a:schemeClr val="accent1">
                    <a:lumMod val="50000"/>
                  </a:schemeClr>
                </a:solidFill>
              </a:rPr>
              <a:t>полностью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346888329"/>
              </p:ext>
            </p:extLst>
          </p:nvPr>
        </p:nvGraphicFramePr>
        <p:xfrm>
          <a:off x="624482" y="1916832"/>
          <a:ext cx="5949950" cy="225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</p:spPr>
        <p:txBody>
          <a:bodyPr/>
          <a:lstStyle/>
          <a:p>
            <a:pPr>
              <a:defRPr/>
            </a:pPr>
            <a:fld id="{F2E3388A-311F-4654-9935-71A7C3ECA5F7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503" y="4"/>
            <a:ext cx="6984777" cy="846235"/>
          </a:xfrm>
          <a:prstGeom prst="rect">
            <a:avLst/>
          </a:prstGeom>
          <a:extLst/>
        </p:spPr>
        <p:txBody>
          <a:bodyPr lIns="93773" tIns="46884" rIns="93773" bIns="46884" anchor="ctr"/>
          <a:lstStyle/>
          <a:p>
            <a:pPr marL="0" lvl="1" defTabSz="93731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Переход к оплате сетевых услуг по фактической мощности с учетом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платы за резерв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391" y="1351854"/>
            <a:ext cx="3960440" cy="439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Предлагаемые изменения в НПА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3148" y="1949931"/>
            <a:ext cx="4104683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Для новых потребителей, максимальная мощность которых не менее 150 кВт, 100% оплата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максимальной мощности в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течение 5 лет после завершения ТП, с 5-летним мораторием на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ее уменьшение по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инициативе потребителя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23528" y="1977592"/>
            <a:ext cx="43924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70849" y="2003306"/>
            <a:ext cx="497398" cy="342952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>
            <a:off x="4356756" y="1556710"/>
            <a:ext cx="648073" cy="42051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1682890"/>
            <a:ext cx="720080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8136" y="2724731"/>
            <a:ext cx="3671856" cy="7293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Признать услуги по передаче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электроэнергии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как деятельность не только по передаче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но по поддержанию  сетевой мощности, обеспечивающей необходимую величину резервируемой максимальной мощности потребителя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8802" y="3445929"/>
            <a:ext cx="3809029" cy="9110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Наделить Правительство РФ полномочиями по установлению критериев и порядка отнесения субъектов электроэнергетики и потребителей к кругу лиц, в отношении которых сетевая организация осуществляет действия по поддержанию резервируемой максимальной мощности, а также порядка ее оплаты</a:t>
            </a:r>
            <a:endParaRPr lang="ru-RU" sz="10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7504" y="5412125"/>
            <a:ext cx="108012" cy="32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29675" y="2230868"/>
            <a:ext cx="3745496" cy="363930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t">
            <a:noAutofit/>
          </a:bodyPr>
          <a:lstStyle/>
          <a:p>
            <a:pPr marL="228600" indent="-228600">
              <a:spcAft>
                <a:spcPts val="1800"/>
              </a:spcAft>
              <a:buClr>
                <a:srgbClr val="4F81BD"/>
              </a:buClr>
              <a:buSzPct val="100000"/>
              <a:buFont typeface="Symbol" panose="05050102010706020507" pitchFamily="18" charset="2"/>
              <a:buChar char="Þ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Снижение потенциала роста перекрёстного субсидирования</a:t>
            </a:r>
          </a:p>
          <a:p>
            <a:pPr marL="228600" indent="-228600">
              <a:spcAft>
                <a:spcPts val="1800"/>
              </a:spcAft>
              <a:buClr>
                <a:srgbClr val="4F81BD"/>
              </a:buClr>
              <a:buSzPct val="100000"/>
              <a:buFont typeface="Symbol" panose="05050102010706020507" pitchFamily="18" charset="2"/>
              <a:buChar char="Þ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Позволит обеспечить получение сетевыми организациями в полном объеме необходимой валовой выручки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28600" indent="-228600">
              <a:spcAft>
                <a:spcPts val="1800"/>
              </a:spcAft>
              <a:buClr>
                <a:srgbClr val="4F81BD"/>
              </a:buClr>
              <a:buSzPct val="100000"/>
              <a:buFont typeface="Symbol" panose="05050102010706020507" pitchFamily="18" charset="2"/>
              <a:buChar char="Þ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Возможность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привлечь нетарифные источники финансирования инвестпрограмм в части доступности электроэнергетической инфраструктуры, надежности и качества энергоснабжения потребителей</a:t>
            </a:r>
          </a:p>
        </p:txBody>
      </p:sp>
      <p:sp>
        <p:nvSpPr>
          <p:cNvPr id="39" name="Фигура, имеющая форму буквы L 38"/>
          <p:cNvSpPr/>
          <p:nvPr/>
        </p:nvSpPr>
        <p:spPr>
          <a:xfrm>
            <a:off x="5875935" y="6354407"/>
            <a:ext cx="504056" cy="424792"/>
          </a:xfrm>
          <a:prstGeom prst="corner">
            <a:avLst>
              <a:gd name="adj1" fmla="val 2395"/>
              <a:gd name="adj2" fmla="val 4465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Фигура, имеющая форму буквы L 39"/>
          <p:cNvSpPr/>
          <p:nvPr/>
        </p:nvSpPr>
        <p:spPr>
          <a:xfrm rot="10800000">
            <a:off x="8320106" y="6019341"/>
            <a:ext cx="504056" cy="424792"/>
          </a:xfrm>
          <a:prstGeom prst="corner">
            <a:avLst>
              <a:gd name="adj1" fmla="val 2395"/>
              <a:gd name="adj2" fmla="val 4465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02458" y="6197471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Итого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654586" y="6000904"/>
            <a:ext cx="3169576" cy="80629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>Обеспечение баланса интересов поставщиков и потребителей электроэнергии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43671" y="1417980"/>
            <a:ext cx="576000" cy="576000"/>
            <a:chOff x="3059832" y="1382477"/>
            <a:chExt cx="576000" cy="576000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059832" y="1382477"/>
              <a:ext cx="576000" cy="576000"/>
              <a:chOff x="6440440" y="2276872"/>
              <a:chExt cx="720000" cy="720000"/>
            </a:xfrm>
          </p:grpSpPr>
          <p:sp>
            <p:nvSpPr>
              <p:cNvPr id="29" name="Блок-схема: узел 28"/>
              <p:cNvSpPr/>
              <p:nvPr/>
            </p:nvSpPr>
            <p:spPr>
              <a:xfrm>
                <a:off x="6440440" y="2276872"/>
                <a:ext cx="720000" cy="720000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Кольцо 29"/>
              <p:cNvSpPr/>
              <p:nvPr/>
            </p:nvSpPr>
            <p:spPr>
              <a:xfrm>
                <a:off x="6440440" y="2276872"/>
                <a:ext cx="720000" cy="720000"/>
              </a:xfrm>
              <a:prstGeom prst="donut">
                <a:avLst>
                  <a:gd name="adj" fmla="val 1029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3131888" y="1458580"/>
              <a:ext cx="432000" cy="432000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5" name="Прямоугольник 44"/>
          <p:cNvSpPr/>
          <p:nvPr/>
        </p:nvSpPr>
        <p:spPr>
          <a:xfrm>
            <a:off x="5004829" y="1351854"/>
            <a:ext cx="3960440" cy="43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Ожидаемый результат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860032" y="1988840"/>
            <a:ext cx="40324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rot="16200000" flipH="1">
            <a:off x="-945793" y="3447452"/>
            <a:ext cx="2515573" cy="327841"/>
          </a:xfrm>
          <a:prstGeom prst="bentConnector3">
            <a:avLst>
              <a:gd name="adj1" fmla="val 10002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76109" y="4581128"/>
            <a:ext cx="4104683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 отношении потребителей,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максимальная мощность которых не менее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670 кВт (с поэтапным снижением до 15 кВт), применение штрафных санкций за неиспользование зарезервированной сетевой мощности</a:t>
            </a:r>
            <a:endParaRPr lang="ru-RU" sz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56" name="Соединительная линия уступом 55"/>
          <p:cNvCxnSpPr>
            <a:endCxn id="62" idx="1"/>
          </p:cNvCxnSpPr>
          <p:nvPr/>
        </p:nvCxnSpPr>
        <p:spPr>
          <a:xfrm rot="16200000" flipH="1">
            <a:off x="-260972" y="5204214"/>
            <a:ext cx="1209569" cy="39148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трелка вправо 59"/>
          <p:cNvSpPr/>
          <p:nvPr/>
        </p:nvSpPr>
        <p:spPr>
          <a:xfrm>
            <a:off x="577913" y="2905677"/>
            <a:ext cx="220889" cy="10512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39552" y="5589240"/>
            <a:ext cx="4104683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Доход, полученный в виде штрафов, не включается в НВВ сетевой организации, и используется как нетарифный источник мероприятий по повышению доступности, качества и надежности электроснабжения</a:t>
            </a:r>
            <a:endParaRPr lang="ru-RU" sz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577913" y="3717021"/>
            <a:ext cx="220889" cy="10512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</p:spPr>
        <p:txBody>
          <a:bodyPr/>
          <a:lstStyle/>
          <a:p>
            <a:pPr>
              <a:defRPr/>
            </a:pPr>
            <a:fld id="{F2E3388A-311F-4654-9935-71A7C3ECA5F7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503" y="4"/>
            <a:ext cx="6984777" cy="846235"/>
          </a:xfrm>
          <a:prstGeom prst="rect">
            <a:avLst/>
          </a:prstGeom>
          <a:extLst/>
        </p:spPr>
        <p:txBody>
          <a:bodyPr lIns="93773" tIns="46884" rIns="93773" bIns="46884" anchor="ctr"/>
          <a:lstStyle/>
          <a:p>
            <a:pPr lvl="1" defTabSz="93731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Предложения по первоочередным мероприятиям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416374" y="4365104"/>
            <a:ext cx="6413629" cy="22137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85714" tIns="42857" rIns="85714" bIns="42857" rtlCol="0" anchor="ctr">
            <a:noAutofit/>
          </a:bodyPr>
          <a:lstStyle>
            <a:lvl1pPr marL="352234" indent="-352234" algn="l" defTabSz="9392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172" indent="-293528" algn="l" defTabSz="93928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4111" indent="-234822" algn="l" defTabSz="9392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755" indent="-234822" algn="l" defTabSz="93928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3400" indent="-234822" algn="l" defTabSz="93928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044" indent="-234822" algn="l" defTabSz="9392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2688" indent="-234822" algn="l" defTabSz="9392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2333" indent="-234822" algn="l" defTabSz="9392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77" indent="-234822" algn="l" defTabSz="9392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Продлить действие договоров «последней мили»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в критичных регионах с введением нового уровня напряжения ВН1 для потребителей, присоединенных к ЕНЭС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Осуществить перерегулирование ТСО с НВВ более 500 млн. рублей на основании бенчмаркинга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Обеспечить рост тарифов с 01.01.2014 до 7% по регионам с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ПМ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Исключить из котлового тарифа моносети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396334" y="1124744"/>
            <a:ext cx="6468348" cy="28083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7200" tIns="42857" rIns="85714" bIns="42857" rtlCol="0" anchor="ctr">
            <a:noAutofit/>
          </a:bodyPr>
          <a:lstStyle>
            <a:defPPr>
              <a:defRPr lang="ru-RU"/>
            </a:defPPr>
            <a:lvl1pPr indent="0" defTabSz="939289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1800">
                <a:solidFill>
                  <a:schemeClr val="tx2">
                    <a:lumMod val="75000"/>
                  </a:schemeClr>
                </a:solidFill>
                <a:cs typeface="Tahoma" pitchFamily="34" charset="0"/>
              </a:defRPr>
            </a:lvl1pPr>
            <a:lvl2pPr marL="763172" indent="-293528" defTabSz="939289">
              <a:spcBef>
                <a:spcPct val="20000"/>
              </a:spcBef>
              <a:buFont typeface="Arial" pitchFamily="34" charset="0"/>
              <a:buChar char="–"/>
              <a:defRPr sz="2900"/>
            </a:lvl2pPr>
            <a:lvl3pPr marL="1174111" indent="-234822" defTabSz="939289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43755" indent="-234822" defTabSz="939289">
              <a:spcBef>
                <a:spcPct val="20000"/>
              </a:spcBef>
              <a:buFont typeface="Arial" pitchFamily="34" charset="0"/>
              <a:buChar char="–"/>
              <a:defRPr sz="2100"/>
            </a:lvl4pPr>
            <a:lvl5pPr marL="2113400" indent="-234822" defTabSz="939289">
              <a:spcBef>
                <a:spcPct val="20000"/>
              </a:spcBef>
              <a:buFont typeface="Arial" pitchFamily="34" charset="0"/>
              <a:buChar char="»"/>
              <a:defRPr sz="2100"/>
            </a:lvl5pPr>
            <a:lvl6pPr marL="2583044" indent="-234822" defTabSz="939289">
              <a:spcBef>
                <a:spcPct val="20000"/>
              </a:spcBef>
              <a:buFont typeface="Arial" pitchFamily="34" charset="0"/>
              <a:buChar char="•"/>
              <a:defRPr sz="2100"/>
            </a:lvl6pPr>
            <a:lvl7pPr marL="3052688" indent="-234822" defTabSz="939289">
              <a:spcBef>
                <a:spcPct val="20000"/>
              </a:spcBef>
              <a:buFont typeface="Arial" pitchFamily="34" charset="0"/>
              <a:buChar char="•"/>
              <a:defRPr sz="2100"/>
            </a:lvl7pPr>
            <a:lvl8pPr marL="3522333" indent="-234822" defTabSz="939289">
              <a:spcBef>
                <a:spcPct val="20000"/>
              </a:spcBef>
              <a:buFont typeface="Arial" pitchFamily="34" charset="0"/>
              <a:buChar char="•"/>
              <a:defRPr sz="2100"/>
            </a:lvl8pPr>
            <a:lvl9pPr marL="3991977" indent="-234822" defTabSz="939289">
              <a:spcBef>
                <a:spcPct val="20000"/>
              </a:spcBef>
              <a:buFont typeface="Arial" pitchFamily="34" charset="0"/>
              <a:buChar char="•"/>
              <a:defRPr sz="2100"/>
            </a:lvl9pPr>
          </a:lstStyle>
          <a:p>
            <a:pPr marL="260758" indent="-260758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Ввести плату за резерв или оплату потребителем максимальной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мощности, заявленной при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ТП</a:t>
            </a:r>
          </a:p>
          <a:p>
            <a:pPr marL="260758" indent="-260758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Сохранить принципы тарифного регулирования и оплаты услуг ФСК по заявленной мощности</a:t>
            </a:r>
            <a:endParaRPr lang="ru-RU" sz="1600" dirty="0">
              <a:solidFill>
                <a:srgbClr val="1F497D">
                  <a:lumMod val="75000"/>
                </a:srgbClr>
              </a:solidFill>
            </a:endParaRPr>
          </a:p>
          <a:p>
            <a:pPr marL="260758" indent="-260758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Установить индивидуальные тарифы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для крупных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потребителей</a:t>
            </a:r>
          </a:p>
          <a:p>
            <a:pPr marL="260758" indent="-260758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Сократить количества льготников при ТП</a:t>
            </a:r>
          </a:p>
          <a:p>
            <a:pPr marL="260758" indent="-260758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Включить в плату за ТП все расходы, связанные с подключением потребителей, с учетом ограничения роста тарифов на передачу</a:t>
            </a:r>
          </a:p>
          <a:p>
            <a:pPr marL="260758" indent="-260758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Использовать альтернативные нетарифные источники финансирования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60509" y="1892487"/>
            <a:ext cx="2231322" cy="1425481"/>
          </a:xfrm>
          <a:prstGeom prst="homePlat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43" tIns="41721" rIns="83443" bIns="41721" rtlCol="0" anchor="ctr"/>
          <a:lstStyle/>
          <a:p>
            <a:pPr defTabSz="914224"/>
            <a:r>
              <a:rPr lang="ru-RU" b="1" dirty="0" smtClean="0">
                <a:solidFill>
                  <a:srgbClr val="1F497D"/>
                </a:solidFill>
                <a:cs typeface="Tahoma" pitchFamily="34" charset="0"/>
              </a:rPr>
              <a:t>Новые принципы тарифного регулирования</a:t>
            </a:r>
            <a:endParaRPr lang="ru-RU" b="1" dirty="0">
              <a:solidFill>
                <a:srgbClr val="1F497D"/>
              </a:solidFill>
              <a:cs typeface="Tahoma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65013" y="4595167"/>
            <a:ext cx="2231320" cy="1508738"/>
          </a:xfrm>
          <a:prstGeom prst="homePlat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43" tIns="41721" rIns="83443" bIns="41721" rtlCol="0" anchor="ctr"/>
          <a:lstStyle/>
          <a:p>
            <a:pPr defTabSz="914224"/>
            <a:r>
              <a:rPr lang="ru-RU" b="1" dirty="0" smtClean="0">
                <a:solidFill>
                  <a:schemeClr val="tx2"/>
                </a:solidFill>
                <a:cs typeface="Tahoma" pitchFamily="34" charset="0"/>
              </a:rPr>
              <a:t>Решение вопроса «последней </a:t>
            </a:r>
            <a:r>
              <a:rPr lang="ru-RU" b="1" dirty="0">
                <a:solidFill>
                  <a:schemeClr val="tx2"/>
                </a:solidFill>
                <a:cs typeface="Tahoma" pitchFamily="34" charset="0"/>
              </a:rPr>
              <a:t>мили</a:t>
            </a:r>
            <a:r>
              <a:rPr lang="ru-RU" b="1" dirty="0" smtClean="0">
                <a:solidFill>
                  <a:schemeClr val="tx2"/>
                </a:solidFill>
                <a:cs typeface="Tahoma" pitchFamily="34" charset="0"/>
              </a:rPr>
              <a:t>»</a:t>
            </a:r>
            <a:endParaRPr lang="ru-RU" b="1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</p:spPr>
        <p:txBody>
          <a:bodyPr/>
          <a:lstStyle/>
          <a:p>
            <a:pPr>
              <a:defRPr/>
            </a:pPr>
            <a:fld id="{F2E3388A-311F-4654-9935-71A7C3ECA5F7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2420553" y="2492896"/>
            <a:ext cx="4380473" cy="1315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3448" tIns="41724" rIns="83448" bIns="41724">
            <a:spAutoFit/>
          </a:bodyPr>
          <a:lstStyle/>
          <a:p>
            <a:pPr algn="ctr" defTabSz="828686"/>
            <a:r>
              <a:rPr lang="ru-RU" sz="4000" b="1" dirty="0">
                <a:solidFill>
                  <a:schemeClr val="tx2"/>
                </a:solidFill>
              </a:rPr>
              <a:t>Спасибо за внимание!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</p:spPr>
        <p:txBody>
          <a:bodyPr/>
          <a:lstStyle/>
          <a:p>
            <a:pPr>
              <a:defRPr/>
            </a:pPr>
            <a:fld id="{F2E3388A-311F-4654-9935-71A7C3ECA5F7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44"/>
          <p:cNvSpPr>
            <a:spLocks noChangeArrowheads="1"/>
          </p:cNvSpPr>
          <p:nvPr/>
        </p:nvSpPr>
        <p:spPr bwMode="auto">
          <a:xfrm>
            <a:off x="0" y="11861"/>
            <a:ext cx="8963472" cy="106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1" tIns="45655" rIns="91311" bIns="45655" anchor="ctr"/>
          <a:lstStyle/>
          <a:p>
            <a:pPr marL="0" lvl="1" defTabSz="93731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Основные этапы изменения управления электросетевым </a:t>
            </a:r>
          </a:p>
          <a:p>
            <a:pPr marL="0" lvl="1" defTabSz="93731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комплексом</a:t>
            </a:r>
          </a:p>
        </p:txBody>
      </p:sp>
      <p:sp>
        <p:nvSpPr>
          <p:cNvPr id="90" name="Полилиния 89"/>
          <p:cNvSpPr/>
          <p:nvPr/>
        </p:nvSpPr>
        <p:spPr>
          <a:xfrm>
            <a:off x="1257" y="2699084"/>
            <a:ext cx="9130715" cy="3998409"/>
          </a:xfrm>
          <a:custGeom>
            <a:avLst/>
            <a:gdLst>
              <a:gd name="connsiteX0" fmla="*/ 0 w 9307629"/>
              <a:gd name="connsiteY0" fmla="*/ 3724977 h 3734602"/>
              <a:gd name="connsiteX1" fmla="*/ 2252311 w 9307629"/>
              <a:gd name="connsiteY1" fmla="*/ 3474720 h 3734602"/>
              <a:gd name="connsiteX2" fmla="*/ 3869356 w 9307629"/>
              <a:gd name="connsiteY2" fmla="*/ 3118585 h 3734602"/>
              <a:gd name="connsiteX3" fmla="*/ 5101389 w 9307629"/>
              <a:gd name="connsiteY3" fmla="*/ 2204185 h 3734602"/>
              <a:gd name="connsiteX4" fmla="*/ 7238198 w 9307629"/>
              <a:gd name="connsiteY4" fmla="*/ 1617044 h 3734602"/>
              <a:gd name="connsiteX5" fmla="*/ 8287351 w 9307629"/>
              <a:gd name="connsiteY5" fmla="*/ 510139 h 3734602"/>
              <a:gd name="connsiteX6" fmla="*/ 8999621 w 9307629"/>
              <a:gd name="connsiteY6" fmla="*/ 308009 h 3734602"/>
              <a:gd name="connsiteX7" fmla="*/ 9307629 w 9307629"/>
              <a:gd name="connsiteY7" fmla="*/ 0 h 3734602"/>
              <a:gd name="connsiteX8" fmla="*/ 9307629 w 9307629"/>
              <a:gd name="connsiteY8" fmla="*/ 3734602 h 3734602"/>
              <a:gd name="connsiteX9" fmla="*/ 0 w 9307629"/>
              <a:gd name="connsiteY9" fmla="*/ 3724977 h 3734602"/>
              <a:gd name="connsiteX0" fmla="*/ 0 w 9307629"/>
              <a:gd name="connsiteY0" fmla="*/ 3724977 h 3734602"/>
              <a:gd name="connsiteX1" fmla="*/ 2252311 w 9307629"/>
              <a:gd name="connsiteY1" fmla="*/ 3474720 h 3734602"/>
              <a:gd name="connsiteX2" fmla="*/ 3869356 w 9307629"/>
              <a:gd name="connsiteY2" fmla="*/ 3118585 h 3734602"/>
              <a:gd name="connsiteX3" fmla="*/ 5101389 w 9307629"/>
              <a:gd name="connsiteY3" fmla="*/ 2204185 h 3734602"/>
              <a:gd name="connsiteX4" fmla="*/ 7238198 w 9307629"/>
              <a:gd name="connsiteY4" fmla="*/ 1617044 h 3734602"/>
              <a:gd name="connsiteX5" fmla="*/ 7661709 w 9307629"/>
              <a:gd name="connsiteY5" fmla="*/ 818148 h 3734602"/>
              <a:gd name="connsiteX6" fmla="*/ 8999621 w 9307629"/>
              <a:gd name="connsiteY6" fmla="*/ 308009 h 3734602"/>
              <a:gd name="connsiteX7" fmla="*/ 9307629 w 9307629"/>
              <a:gd name="connsiteY7" fmla="*/ 0 h 3734602"/>
              <a:gd name="connsiteX8" fmla="*/ 9307629 w 9307629"/>
              <a:gd name="connsiteY8" fmla="*/ 3734602 h 3734602"/>
              <a:gd name="connsiteX9" fmla="*/ 0 w 9307629"/>
              <a:gd name="connsiteY9" fmla="*/ 3724977 h 3734602"/>
              <a:gd name="connsiteX0" fmla="*/ 0 w 9307629"/>
              <a:gd name="connsiteY0" fmla="*/ 3724977 h 3734602"/>
              <a:gd name="connsiteX1" fmla="*/ 2252311 w 9307629"/>
              <a:gd name="connsiteY1" fmla="*/ 3474720 h 3734602"/>
              <a:gd name="connsiteX2" fmla="*/ 3869356 w 9307629"/>
              <a:gd name="connsiteY2" fmla="*/ 3118585 h 3734602"/>
              <a:gd name="connsiteX3" fmla="*/ 5101389 w 9307629"/>
              <a:gd name="connsiteY3" fmla="*/ 2204185 h 3734602"/>
              <a:gd name="connsiteX4" fmla="*/ 7238198 w 9307629"/>
              <a:gd name="connsiteY4" fmla="*/ 1617044 h 3734602"/>
              <a:gd name="connsiteX5" fmla="*/ 7661709 w 9307629"/>
              <a:gd name="connsiteY5" fmla="*/ 818148 h 3734602"/>
              <a:gd name="connsiteX6" fmla="*/ 8816741 w 9307629"/>
              <a:gd name="connsiteY6" fmla="*/ 587141 h 3734602"/>
              <a:gd name="connsiteX7" fmla="*/ 9307629 w 9307629"/>
              <a:gd name="connsiteY7" fmla="*/ 0 h 3734602"/>
              <a:gd name="connsiteX8" fmla="*/ 9307629 w 9307629"/>
              <a:gd name="connsiteY8" fmla="*/ 3734602 h 3734602"/>
              <a:gd name="connsiteX9" fmla="*/ 0 w 9307629"/>
              <a:gd name="connsiteY9" fmla="*/ 3724977 h 3734602"/>
              <a:gd name="connsiteX0" fmla="*/ 0 w 9307629"/>
              <a:gd name="connsiteY0" fmla="*/ 3724977 h 3734602"/>
              <a:gd name="connsiteX1" fmla="*/ 2252311 w 9307629"/>
              <a:gd name="connsiteY1" fmla="*/ 3474720 h 3734602"/>
              <a:gd name="connsiteX2" fmla="*/ 3869356 w 9307629"/>
              <a:gd name="connsiteY2" fmla="*/ 3118585 h 3734602"/>
              <a:gd name="connsiteX3" fmla="*/ 5101389 w 9307629"/>
              <a:gd name="connsiteY3" fmla="*/ 2204185 h 3734602"/>
              <a:gd name="connsiteX4" fmla="*/ 6275672 w 9307629"/>
              <a:gd name="connsiteY4" fmla="*/ 1790299 h 3734602"/>
              <a:gd name="connsiteX5" fmla="*/ 7661709 w 9307629"/>
              <a:gd name="connsiteY5" fmla="*/ 818148 h 3734602"/>
              <a:gd name="connsiteX6" fmla="*/ 8816741 w 9307629"/>
              <a:gd name="connsiteY6" fmla="*/ 587141 h 3734602"/>
              <a:gd name="connsiteX7" fmla="*/ 9307629 w 9307629"/>
              <a:gd name="connsiteY7" fmla="*/ 0 h 3734602"/>
              <a:gd name="connsiteX8" fmla="*/ 9307629 w 9307629"/>
              <a:gd name="connsiteY8" fmla="*/ 3734602 h 3734602"/>
              <a:gd name="connsiteX9" fmla="*/ 0 w 9307629"/>
              <a:gd name="connsiteY9" fmla="*/ 3724977 h 3734602"/>
              <a:gd name="connsiteX0" fmla="*/ 0 w 9307629"/>
              <a:gd name="connsiteY0" fmla="*/ 3724977 h 3734602"/>
              <a:gd name="connsiteX1" fmla="*/ 2252311 w 9307629"/>
              <a:gd name="connsiteY1" fmla="*/ 3474720 h 3734602"/>
              <a:gd name="connsiteX2" fmla="*/ 3869356 w 9307629"/>
              <a:gd name="connsiteY2" fmla="*/ 3118585 h 3734602"/>
              <a:gd name="connsiteX3" fmla="*/ 5101389 w 9307629"/>
              <a:gd name="connsiteY3" fmla="*/ 2204185 h 3734602"/>
              <a:gd name="connsiteX4" fmla="*/ 6574055 w 9307629"/>
              <a:gd name="connsiteY4" fmla="*/ 1790299 h 3734602"/>
              <a:gd name="connsiteX5" fmla="*/ 7661709 w 9307629"/>
              <a:gd name="connsiteY5" fmla="*/ 818148 h 3734602"/>
              <a:gd name="connsiteX6" fmla="*/ 8816741 w 9307629"/>
              <a:gd name="connsiteY6" fmla="*/ 587141 h 3734602"/>
              <a:gd name="connsiteX7" fmla="*/ 9307629 w 9307629"/>
              <a:gd name="connsiteY7" fmla="*/ 0 h 3734602"/>
              <a:gd name="connsiteX8" fmla="*/ 9307629 w 9307629"/>
              <a:gd name="connsiteY8" fmla="*/ 3734602 h 3734602"/>
              <a:gd name="connsiteX9" fmla="*/ 0 w 9307629"/>
              <a:gd name="connsiteY9" fmla="*/ 3724977 h 3734602"/>
              <a:gd name="connsiteX0" fmla="*/ 0 w 9307629"/>
              <a:gd name="connsiteY0" fmla="*/ 3724977 h 3734602"/>
              <a:gd name="connsiteX1" fmla="*/ 2252311 w 9307629"/>
              <a:gd name="connsiteY1" fmla="*/ 3474720 h 3734602"/>
              <a:gd name="connsiteX2" fmla="*/ 3869356 w 9307629"/>
              <a:gd name="connsiteY2" fmla="*/ 3118585 h 3734602"/>
              <a:gd name="connsiteX3" fmla="*/ 4694989 w 9307629"/>
              <a:gd name="connsiteY3" fmla="*/ 2350346 h 3734602"/>
              <a:gd name="connsiteX4" fmla="*/ 6574055 w 9307629"/>
              <a:gd name="connsiteY4" fmla="*/ 1790299 h 3734602"/>
              <a:gd name="connsiteX5" fmla="*/ 7661709 w 9307629"/>
              <a:gd name="connsiteY5" fmla="*/ 818148 h 3734602"/>
              <a:gd name="connsiteX6" fmla="*/ 8816741 w 9307629"/>
              <a:gd name="connsiteY6" fmla="*/ 587141 h 3734602"/>
              <a:gd name="connsiteX7" fmla="*/ 9307629 w 9307629"/>
              <a:gd name="connsiteY7" fmla="*/ 0 h 3734602"/>
              <a:gd name="connsiteX8" fmla="*/ 9307629 w 9307629"/>
              <a:gd name="connsiteY8" fmla="*/ 3734602 h 3734602"/>
              <a:gd name="connsiteX9" fmla="*/ 0 w 9307629"/>
              <a:gd name="connsiteY9" fmla="*/ 3724977 h 3734602"/>
              <a:gd name="connsiteX0" fmla="*/ 0 w 9307629"/>
              <a:gd name="connsiteY0" fmla="*/ 3724977 h 3734602"/>
              <a:gd name="connsiteX1" fmla="*/ 2252311 w 9307629"/>
              <a:gd name="connsiteY1" fmla="*/ 3474720 h 3734602"/>
              <a:gd name="connsiteX2" fmla="*/ 3221656 w 9307629"/>
              <a:gd name="connsiteY2" fmla="*/ 3362188 h 3734602"/>
              <a:gd name="connsiteX3" fmla="*/ 4694989 w 9307629"/>
              <a:gd name="connsiteY3" fmla="*/ 2350346 h 3734602"/>
              <a:gd name="connsiteX4" fmla="*/ 6574055 w 9307629"/>
              <a:gd name="connsiteY4" fmla="*/ 1790299 h 3734602"/>
              <a:gd name="connsiteX5" fmla="*/ 7661709 w 9307629"/>
              <a:gd name="connsiteY5" fmla="*/ 818148 h 3734602"/>
              <a:gd name="connsiteX6" fmla="*/ 8816741 w 9307629"/>
              <a:gd name="connsiteY6" fmla="*/ 587141 h 3734602"/>
              <a:gd name="connsiteX7" fmla="*/ 9307629 w 9307629"/>
              <a:gd name="connsiteY7" fmla="*/ 0 h 3734602"/>
              <a:gd name="connsiteX8" fmla="*/ 9307629 w 9307629"/>
              <a:gd name="connsiteY8" fmla="*/ 3734602 h 3734602"/>
              <a:gd name="connsiteX9" fmla="*/ 0 w 9307629"/>
              <a:gd name="connsiteY9" fmla="*/ 3724977 h 3734602"/>
              <a:gd name="connsiteX0" fmla="*/ 0 w 9739429"/>
              <a:gd name="connsiteY0" fmla="*/ 4090380 h 4090380"/>
              <a:gd name="connsiteX1" fmla="*/ 2684111 w 9739429"/>
              <a:gd name="connsiteY1" fmla="*/ 3474720 h 4090380"/>
              <a:gd name="connsiteX2" fmla="*/ 3653456 w 9739429"/>
              <a:gd name="connsiteY2" fmla="*/ 3362188 h 4090380"/>
              <a:gd name="connsiteX3" fmla="*/ 5126789 w 9739429"/>
              <a:gd name="connsiteY3" fmla="*/ 2350346 h 4090380"/>
              <a:gd name="connsiteX4" fmla="*/ 7005855 w 9739429"/>
              <a:gd name="connsiteY4" fmla="*/ 1790299 h 4090380"/>
              <a:gd name="connsiteX5" fmla="*/ 8093509 w 9739429"/>
              <a:gd name="connsiteY5" fmla="*/ 818148 h 4090380"/>
              <a:gd name="connsiteX6" fmla="*/ 9248541 w 9739429"/>
              <a:gd name="connsiteY6" fmla="*/ 587141 h 4090380"/>
              <a:gd name="connsiteX7" fmla="*/ 9739429 w 9739429"/>
              <a:gd name="connsiteY7" fmla="*/ 0 h 4090380"/>
              <a:gd name="connsiteX8" fmla="*/ 9739429 w 9739429"/>
              <a:gd name="connsiteY8" fmla="*/ 3734602 h 4090380"/>
              <a:gd name="connsiteX9" fmla="*/ 0 w 9739429"/>
              <a:gd name="connsiteY9" fmla="*/ 4090380 h 4090380"/>
              <a:gd name="connsiteX0" fmla="*/ 0 w 9739429"/>
              <a:gd name="connsiteY0" fmla="*/ 4090380 h 4090380"/>
              <a:gd name="connsiteX1" fmla="*/ 2684111 w 9739429"/>
              <a:gd name="connsiteY1" fmla="*/ 3474720 h 4090380"/>
              <a:gd name="connsiteX2" fmla="*/ 3653456 w 9739429"/>
              <a:gd name="connsiteY2" fmla="*/ 3362188 h 4090380"/>
              <a:gd name="connsiteX3" fmla="*/ 5126789 w 9739429"/>
              <a:gd name="connsiteY3" fmla="*/ 2350346 h 4090380"/>
              <a:gd name="connsiteX4" fmla="*/ 7005855 w 9739429"/>
              <a:gd name="connsiteY4" fmla="*/ 1790299 h 4090380"/>
              <a:gd name="connsiteX5" fmla="*/ 8093509 w 9739429"/>
              <a:gd name="connsiteY5" fmla="*/ 818148 h 4090380"/>
              <a:gd name="connsiteX6" fmla="*/ 9248541 w 9739429"/>
              <a:gd name="connsiteY6" fmla="*/ 587141 h 4090380"/>
              <a:gd name="connsiteX7" fmla="*/ 9739429 w 9739429"/>
              <a:gd name="connsiteY7" fmla="*/ 0 h 4090380"/>
              <a:gd name="connsiteX8" fmla="*/ 9739429 w 9739429"/>
              <a:gd name="connsiteY8" fmla="*/ 3734602 h 4090380"/>
              <a:gd name="connsiteX9" fmla="*/ 0 w 9739429"/>
              <a:gd name="connsiteY9" fmla="*/ 4090380 h 409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39429" h="4090380">
                <a:moveTo>
                  <a:pt x="0" y="4090380"/>
                </a:moveTo>
                <a:cubicBezTo>
                  <a:pt x="1593204" y="3763359"/>
                  <a:pt x="1789407" y="3679940"/>
                  <a:pt x="2684111" y="3474720"/>
                </a:cubicBezTo>
                <a:lnTo>
                  <a:pt x="3653456" y="3362188"/>
                </a:lnTo>
                <a:lnTo>
                  <a:pt x="5126789" y="2350346"/>
                </a:lnTo>
                <a:lnTo>
                  <a:pt x="7005855" y="1790299"/>
                </a:lnTo>
                <a:lnTo>
                  <a:pt x="8093509" y="818148"/>
                </a:lnTo>
                <a:lnTo>
                  <a:pt x="9248541" y="587141"/>
                </a:lnTo>
                <a:lnTo>
                  <a:pt x="9739429" y="0"/>
                </a:lnTo>
                <a:lnTo>
                  <a:pt x="9739429" y="3734602"/>
                </a:lnTo>
                <a:lnTo>
                  <a:pt x="0" y="409038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8000"/>
                </a:schemeClr>
              </a:gs>
              <a:gs pos="84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76" tIns="42841" rIns="85676" bIns="42841" rtlCol="0" anchor="ctr"/>
          <a:lstStyle/>
          <a:p>
            <a:pPr algn="ctr"/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148" name="Полилиния 147"/>
          <p:cNvSpPr/>
          <p:nvPr/>
        </p:nvSpPr>
        <p:spPr>
          <a:xfrm>
            <a:off x="26987" y="2434649"/>
            <a:ext cx="9153525" cy="4436976"/>
          </a:xfrm>
          <a:custGeom>
            <a:avLst/>
            <a:gdLst>
              <a:gd name="connsiteX0" fmla="*/ 0 w 9763125"/>
              <a:gd name="connsiteY0" fmla="*/ 3857625 h 4352925"/>
              <a:gd name="connsiteX1" fmla="*/ 2066925 w 9763125"/>
              <a:gd name="connsiteY1" fmla="*/ 3600450 h 4352925"/>
              <a:gd name="connsiteX2" fmla="*/ 3619500 w 9763125"/>
              <a:gd name="connsiteY2" fmla="*/ 3238500 h 4352925"/>
              <a:gd name="connsiteX3" fmla="*/ 5038725 w 9763125"/>
              <a:gd name="connsiteY3" fmla="*/ 2562225 h 4352925"/>
              <a:gd name="connsiteX4" fmla="*/ 6762750 w 9763125"/>
              <a:gd name="connsiteY4" fmla="*/ 2133600 h 4352925"/>
              <a:gd name="connsiteX5" fmla="*/ 7905750 w 9763125"/>
              <a:gd name="connsiteY5" fmla="*/ 1314450 h 4352925"/>
              <a:gd name="connsiteX6" fmla="*/ 9305925 w 9763125"/>
              <a:gd name="connsiteY6" fmla="*/ 628650 h 4352925"/>
              <a:gd name="connsiteX7" fmla="*/ 9753600 w 9763125"/>
              <a:gd name="connsiteY7" fmla="*/ 0 h 4352925"/>
              <a:gd name="connsiteX8" fmla="*/ 9763125 w 9763125"/>
              <a:gd name="connsiteY8" fmla="*/ 4352925 h 4352925"/>
              <a:gd name="connsiteX9" fmla="*/ 0 w 9763125"/>
              <a:gd name="connsiteY9" fmla="*/ 4352925 h 4352925"/>
              <a:gd name="connsiteX10" fmla="*/ 0 w 9763125"/>
              <a:gd name="connsiteY10" fmla="*/ 3857625 h 4352925"/>
              <a:gd name="connsiteX0" fmla="*/ 0 w 9763125"/>
              <a:gd name="connsiteY0" fmla="*/ 4019550 h 4352925"/>
              <a:gd name="connsiteX1" fmla="*/ 2066925 w 9763125"/>
              <a:gd name="connsiteY1" fmla="*/ 3600450 h 4352925"/>
              <a:gd name="connsiteX2" fmla="*/ 3619500 w 9763125"/>
              <a:gd name="connsiteY2" fmla="*/ 3238500 h 4352925"/>
              <a:gd name="connsiteX3" fmla="*/ 5038725 w 9763125"/>
              <a:gd name="connsiteY3" fmla="*/ 2562225 h 4352925"/>
              <a:gd name="connsiteX4" fmla="*/ 6762750 w 9763125"/>
              <a:gd name="connsiteY4" fmla="*/ 2133600 h 4352925"/>
              <a:gd name="connsiteX5" fmla="*/ 7905750 w 9763125"/>
              <a:gd name="connsiteY5" fmla="*/ 1314450 h 4352925"/>
              <a:gd name="connsiteX6" fmla="*/ 9305925 w 9763125"/>
              <a:gd name="connsiteY6" fmla="*/ 628650 h 4352925"/>
              <a:gd name="connsiteX7" fmla="*/ 9753600 w 9763125"/>
              <a:gd name="connsiteY7" fmla="*/ 0 h 4352925"/>
              <a:gd name="connsiteX8" fmla="*/ 9763125 w 9763125"/>
              <a:gd name="connsiteY8" fmla="*/ 4352925 h 4352925"/>
              <a:gd name="connsiteX9" fmla="*/ 0 w 9763125"/>
              <a:gd name="connsiteY9" fmla="*/ 4352925 h 4352925"/>
              <a:gd name="connsiteX10" fmla="*/ 0 w 9763125"/>
              <a:gd name="connsiteY10" fmla="*/ 4019550 h 4352925"/>
              <a:gd name="connsiteX0" fmla="*/ 0 w 9763125"/>
              <a:gd name="connsiteY0" fmla="*/ 4019550 h 4352925"/>
              <a:gd name="connsiteX1" fmla="*/ 2066925 w 9763125"/>
              <a:gd name="connsiteY1" fmla="*/ 3762375 h 4352925"/>
              <a:gd name="connsiteX2" fmla="*/ 3619500 w 9763125"/>
              <a:gd name="connsiteY2" fmla="*/ 3238500 h 4352925"/>
              <a:gd name="connsiteX3" fmla="*/ 5038725 w 9763125"/>
              <a:gd name="connsiteY3" fmla="*/ 2562225 h 4352925"/>
              <a:gd name="connsiteX4" fmla="*/ 6762750 w 9763125"/>
              <a:gd name="connsiteY4" fmla="*/ 2133600 h 4352925"/>
              <a:gd name="connsiteX5" fmla="*/ 7905750 w 9763125"/>
              <a:gd name="connsiteY5" fmla="*/ 1314450 h 4352925"/>
              <a:gd name="connsiteX6" fmla="*/ 9305925 w 9763125"/>
              <a:gd name="connsiteY6" fmla="*/ 628650 h 4352925"/>
              <a:gd name="connsiteX7" fmla="*/ 9753600 w 9763125"/>
              <a:gd name="connsiteY7" fmla="*/ 0 h 4352925"/>
              <a:gd name="connsiteX8" fmla="*/ 9763125 w 9763125"/>
              <a:gd name="connsiteY8" fmla="*/ 4352925 h 4352925"/>
              <a:gd name="connsiteX9" fmla="*/ 0 w 9763125"/>
              <a:gd name="connsiteY9" fmla="*/ 4352925 h 4352925"/>
              <a:gd name="connsiteX10" fmla="*/ 0 w 9763125"/>
              <a:gd name="connsiteY10" fmla="*/ 4019550 h 4352925"/>
              <a:gd name="connsiteX0" fmla="*/ 0 w 9763125"/>
              <a:gd name="connsiteY0" fmla="*/ 4019550 h 4352925"/>
              <a:gd name="connsiteX1" fmla="*/ 2066925 w 9763125"/>
              <a:gd name="connsiteY1" fmla="*/ 3762375 h 4352925"/>
              <a:gd name="connsiteX2" fmla="*/ 3619500 w 9763125"/>
              <a:gd name="connsiteY2" fmla="*/ 3390900 h 4352925"/>
              <a:gd name="connsiteX3" fmla="*/ 5038725 w 9763125"/>
              <a:gd name="connsiteY3" fmla="*/ 2562225 h 4352925"/>
              <a:gd name="connsiteX4" fmla="*/ 6762750 w 9763125"/>
              <a:gd name="connsiteY4" fmla="*/ 2133600 h 4352925"/>
              <a:gd name="connsiteX5" fmla="*/ 7905750 w 9763125"/>
              <a:gd name="connsiteY5" fmla="*/ 1314450 h 4352925"/>
              <a:gd name="connsiteX6" fmla="*/ 9305925 w 9763125"/>
              <a:gd name="connsiteY6" fmla="*/ 628650 h 4352925"/>
              <a:gd name="connsiteX7" fmla="*/ 9753600 w 9763125"/>
              <a:gd name="connsiteY7" fmla="*/ 0 h 4352925"/>
              <a:gd name="connsiteX8" fmla="*/ 9763125 w 9763125"/>
              <a:gd name="connsiteY8" fmla="*/ 4352925 h 4352925"/>
              <a:gd name="connsiteX9" fmla="*/ 0 w 9763125"/>
              <a:gd name="connsiteY9" fmla="*/ 4352925 h 4352925"/>
              <a:gd name="connsiteX10" fmla="*/ 0 w 9763125"/>
              <a:gd name="connsiteY10" fmla="*/ 4019550 h 4352925"/>
              <a:gd name="connsiteX0" fmla="*/ 0 w 9763125"/>
              <a:gd name="connsiteY0" fmla="*/ 4019550 h 4352925"/>
              <a:gd name="connsiteX1" fmla="*/ 2066925 w 9763125"/>
              <a:gd name="connsiteY1" fmla="*/ 3762375 h 4352925"/>
              <a:gd name="connsiteX2" fmla="*/ 3619500 w 9763125"/>
              <a:gd name="connsiteY2" fmla="*/ 3390900 h 4352925"/>
              <a:gd name="connsiteX3" fmla="*/ 5038725 w 9763125"/>
              <a:gd name="connsiteY3" fmla="*/ 2562225 h 4352925"/>
              <a:gd name="connsiteX4" fmla="*/ 6762750 w 9763125"/>
              <a:gd name="connsiteY4" fmla="*/ 1828800 h 4352925"/>
              <a:gd name="connsiteX5" fmla="*/ 7905750 w 9763125"/>
              <a:gd name="connsiteY5" fmla="*/ 1314450 h 4352925"/>
              <a:gd name="connsiteX6" fmla="*/ 9305925 w 9763125"/>
              <a:gd name="connsiteY6" fmla="*/ 628650 h 4352925"/>
              <a:gd name="connsiteX7" fmla="*/ 9753600 w 9763125"/>
              <a:gd name="connsiteY7" fmla="*/ 0 h 4352925"/>
              <a:gd name="connsiteX8" fmla="*/ 9763125 w 9763125"/>
              <a:gd name="connsiteY8" fmla="*/ 4352925 h 4352925"/>
              <a:gd name="connsiteX9" fmla="*/ 0 w 9763125"/>
              <a:gd name="connsiteY9" fmla="*/ 4352925 h 4352925"/>
              <a:gd name="connsiteX10" fmla="*/ 0 w 9763125"/>
              <a:gd name="connsiteY10" fmla="*/ 4019550 h 4352925"/>
              <a:gd name="connsiteX0" fmla="*/ 0 w 9763125"/>
              <a:gd name="connsiteY0" fmla="*/ 4019550 h 4352925"/>
              <a:gd name="connsiteX1" fmla="*/ 2066925 w 9763125"/>
              <a:gd name="connsiteY1" fmla="*/ 3762375 h 4352925"/>
              <a:gd name="connsiteX2" fmla="*/ 3619500 w 9763125"/>
              <a:gd name="connsiteY2" fmla="*/ 3390900 h 4352925"/>
              <a:gd name="connsiteX3" fmla="*/ 5038725 w 9763125"/>
              <a:gd name="connsiteY3" fmla="*/ 2381250 h 4352925"/>
              <a:gd name="connsiteX4" fmla="*/ 6762750 w 9763125"/>
              <a:gd name="connsiteY4" fmla="*/ 1828800 h 4352925"/>
              <a:gd name="connsiteX5" fmla="*/ 7905750 w 9763125"/>
              <a:gd name="connsiteY5" fmla="*/ 1314450 h 4352925"/>
              <a:gd name="connsiteX6" fmla="*/ 9305925 w 9763125"/>
              <a:gd name="connsiteY6" fmla="*/ 628650 h 4352925"/>
              <a:gd name="connsiteX7" fmla="*/ 9753600 w 9763125"/>
              <a:gd name="connsiteY7" fmla="*/ 0 h 4352925"/>
              <a:gd name="connsiteX8" fmla="*/ 9763125 w 9763125"/>
              <a:gd name="connsiteY8" fmla="*/ 4352925 h 4352925"/>
              <a:gd name="connsiteX9" fmla="*/ 0 w 9763125"/>
              <a:gd name="connsiteY9" fmla="*/ 4352925 h 4352925"/>
              <a:gd name="connsiteX10" fmla="*/ 0 w 9763125"/>
              <a:gd name="connsiteY10" fmla="*/ 4019550 h 4352925"/>
              <a:gd name="connsiteX0" fmla="*/ 0 w 9763125"/>
              <a:gd name="connsiteY0" fmla="*/ 4019550 h 4352925"/>
              <a:gd name="connsiteX1" fmla="*/ 2066925 w 9763125"/>
              <a:gd name="connsiteY1" fmla="*/ 3762375 h 4352925"/>
              <a:gd name="connsiteX2" fmla="*/ 3619500 w 9763125"/>
              <a:gd name="connsiteY2" fmla="*/ 3390900 h 4352925"/>
              <a:gd name="connsiteX3" fmla="*/ 5038725 w 9763125"/>
              <a:gd name="connsiteY3" fmla="*/ 2381250 h 4352925"/>
              <a:gd name="connsiteX4" fmla="*/ 6762750 w 9763125"/>
              <a:gd name="connsiteY4" fmla="*/ 1828800 h 4352925"/>
              <a:gd name="connsiteX5" fmla="*/ 8020050 w 9763125"/>
              <a:gd name="connsiteY5" fmla="*/ 971550 h 4352925"/>
              <a:gd name="connsiteX6" fmla="*/ 9305925 w 9763125"/>
              <a:gd name="connsiteY6" fmla="*/ 628650 h 4352925"/>
              <a:gd name="connsiteX7" fmla="*/ 9753600 w 9763125"/>
              <a:gd name="connsiteY7" fmla="*/ 0 h 4352925"/>
              <a:gd name="connsiteX8" fmla="*/ 9763125 w 9763125"/>
              <a:gd name="connsiteY8" fmla="*/ 4352925 h 4352925"/>
              <a:gd name="connsiteX9" fmla="*/ 0 w 9763125"/>
              <a:gd name="connsiteY9" fmla="*/ 4352925 h 4352925"/>
              <a:gd name="connsiteX10" fmla="*/ 0 w 9763125"/>
              <a:gd name="connsiteY10" fmla="*/ 4019550 h 4352925"/>
              <a:gd name="connsiteX0" fmla="*/ 0 w 9763125"/>
              <a:gd name="connsiteY0" fmla="*/ 4019550 h 4352925"/>
              <a:gd name="connsiteX1" fmla="*/ 2066925 w 9763125"/>
              <a:gd name="connsiteY1" fmla="*/ 3762375 h 4352925"/>
              <a:gd name="connsiteX2" fmla="*/ 3619500 w 9763125"/>
              <a:gd name="connsiteY2" fmla="*/ 3390900 h 4352925"/>
              <a:gd name="connsiteX3" fmla="*/ 5038725 w 9763125"/>
              <a:gd name="connsiteY3" fmla="*/ 2381250 h 4352925"/>
              <a:gd name="connsiteX4" fmla="*/ 6762750 w 9763125"/>
              <a:gd name="connsiteY4" fmla="*/ 1828800 h 4352925"/>
              <a:gd name="connsiteX5" fmla="*/ 8020050 w 9763125"/>
              <a:gd name="connsiteY5" fmla="*/ 971550 h 4352925"/>
              <a:gd name="connsiteX6" fmla="*/ 9305925 w 9763125"/>
              <a:gd name="connsiteY6" fmla="*/ 238125 h 4352925"/>
              <a:gd name="connsiteX7" fmla="*/ 9753600 w 9763125"/>
              <a:gd name="connsiteY7" fmla="*/ 0 h 4352925"/>
              <a:gd name="connsiteX8" fmla="*/ 9763125 w 9763125"/>
              <a:gd name="connsiteY8" fmla="*/ 4352925 h 4352925"/>
              <a:gd name="connsiteX9" fmla="*/ 0 w 9763125"/>
              <a:gd name="connsiteY9" fmla="*/ 4352925 h 4352925"/>
              <a:gd name="connsiteX10" fmla="*/ 0 w 9763125"/>
              <a:gd name="connsiteY10" fmla="*/ 4019550 h 4352925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619500 w 9763125"/>
              <a:gd name="connsiteY2" fmla="*/ 3724275 h 4686300"/>
              <a:gd name="connsiteX3" fmla="*/ 5038725 w 9763125"/>
              <a:gd name="connsiteY3" fmla="*/ 2714625 h 4686300"/>
              <a:gd name="connsiteX4" fmla="*/ 6762750 w 9763125"/>
              <a:gd name="connsiteY4" fmla="*/ 2162175 h 4686300"/>
              <a:gd name="connsiteX5" fmla="*/ 8020050 w 9763125"/>
              <a:gd name="connsiteY5" fmla="*/ 1304925 h 4686300"/>
              <a:gd name="connsiteX6" fmla="*/ 930592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619500 w 9763125"/>
              <a:gd name="connsiteY2" fmla="*/ 3724275 h 4686300"/>
              <a:gd name="connsiteX3" fmla="*/ 5038725 w 9763125"/>
              <a:gd name="connsiteY3" fmla="*/ 2714625 h 4686300"/>
              <a:gd name="connsiteX4" fmla="*/ 6762750 w 9763125"/>
              <a:gd name="connsiteY4" fmla="*/ 2162175 h 4686300"/>
              <a:gd name="connsiteX5" fmla="*/ 8020050 w 9763125"/>
              <a:gd name="connsiteY5" fmla="*/ 1095375 h 4686300"/>
              <a:gd name="connsiteX6" fmla="*/ 930592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619500 w 9763125"/>
              <a:gd name="connsiteY2" fmla="*/ 3724275 h 4686300"/>
              <a:gd name="connsiteX3" fmla="*/ 5038725 w 9763125"/>
              <a:gd name="connsiteY3" fmla="*/ 2714625 h 4686300"/>
              <a:gd name="connsiteX4" fmla="*/ 6762750 w 9763125"/>
              <a:gd name="connsiteY4" fmla="*/ 2162175 h 4686300"/>
              <a:gd name="connsiteX5" fmla="*/ 7905750 w 9763125"/>
              <a:gd name="connsiteY5" fmla="*/ 1095375 h 4686300"/>
              <a:gd name="connsiteX6" fmla="*/ 930592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619500 w 9763125"/>
              <a:gd name="connsiteY2" fmla="*/ 3724275 h 4686300"/>
              <a:gd name="connsiteX3" fmla="*/ 5038725 w 9763125"/>
              <a:gd name="connsiteY3" fmla="*/ 2714625 h 4686300"/>
              <a:gd name="connsiteX4" fmla="*/ 6762750 w 9763125"/>
              <a:gd name="connsiteY4" fmla="*/ 2162175 h 4686300"/>
              <a:gd name="connsiteX5" fmla="*/ 7905750 w 9763125"/>
              <a:gd name="connsiteY5" fmla="*/ 1562100 h 4686300"/>
              <a:gd name="connsiteX6" fmla="*/ 930592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619500 w 9763125"/>
              <a:gd name="connsiteY2" fmla="*/ 3724275 h 4686300"/>
              <a:gd name="connsiteX3" fmla="*/ 5038725 w 9763125"/>
              <a:gd name="connsiteY3" fmla="*/ 2714625 h 4686300"/>
              <a:gd name="connsiteX4" fmla="*/ 6762750 w 9763125"/>
              <a:gd name="connsiteY4" fmla="*/ 2162175 h 4686300"/>
              <a:gd name="connsiteX5" fmla="*/ 7905750 w 9763125"/>
              <a:gd name="connsiteY5" fmla="*/ 971550 h 4686300"/>
              <a:gd name="connsiteX6" fmla="*/ 930592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619500 w 9763125"/>
              <a:gd name="connsiteY2" fmla="*/ 3724275 h 4686300"/>
              <a:gd name="connsiteX3" fmla="*/ 5038725 w 9763125"/>
              <a:gd name="connsiteY3" fmla="*/ 2714625 h 4686300"/>
              <a:gd name="connsiteX4" fmla="*/ 6762750 w 9763125"/>
              <a:gd name="connsiteY4" fmla="*/ 2162175 h 4686300"/>
              <a:gd name="connsiteX5" fmla="*/ 9010650 w 9763125"/>
              <a:gd name="connsiteY5" fmla="*/ 1428750 h 4686300"/>
              <a:gd name="connsiteX6" fmla="*/ 930592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619500 w 9763125"/>
              <a:gd name="connsiteY2" fmla="*/ 3724275 h 4686300"/>
              <a:gd name="connsiteX3" fmla="*/ 5038725 w 9763125"/>
              <a:gd name="connsiteY3" fmla="*/ 2714625 h 4686300"/>
              <a:gd name="connsiteX4" fmla="*/ 6762750 w 9763125"/>
              <a:gd name="connsiteY4" fmla="*/ 2162175 h 4686300"/>
              <a:gd name="connsiteX5" fmla="*/ 7972425 w 9763125"/>
              <a:gd name="connsiteY5" fmla="*/ 885825 h 4686300"/>
              <a:gd name="connsiteX6" fmla="*/ 930592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619500 w 9763125"/>
              <a:gd name="connsiteY2" fmla="*/ 3724275 h 4686300"/>
              <a:gd name="connsiteX3" fmla="*/ 5038725 w 9763125"/>
              <a:gd name="connsiteY3" fmla="*/ 2714625 h 4686300"/>
              <a:gd name="connsiteX4" fmla="*/ 6762750 w 9763125"/>
              <a:gd name="connsiteY4" fmla="*/ 2162175 h 4686300"/>
              <a:gd name="connsiteX5" fmla="*/ 8705850 w 9763125"/>
              <a:gd name="connsiteY5" fmla="*/ 1276350 h 4686300"/>
              <a:gd name="connsiteX6" fmla="*/ 930592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619500 w 9763125"/>
              <a:gd name="connsiteY2" fmla="*/ 3724275 h 4686300"/>
              <a:gd name="connsiteX3" fmla="*/ 5038725 w 9763125"/>
              <a:gd name="connsiteY3" fmla="*/ 2714625 h 4686300"/>
              <a:gd name="connsiteX4" fmla="*/ 6762750 w 9763125"/>
              <a:gd name="connsiteY4" fmla="*/ 2162175 h 4686300"/>
              <a:gd name="connsiteX5" fmla="*/ 7962900 w 9763125"/>
              <a:gd name="connsiteY5" fmla="*/ 971550 h 4686300"/>
              <a:gd name="connsiteX6" fmla="*/ 930592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619500 w 9763125"/>
              <a:gd name="connsiteY2" fmla="*/ 3724275 h 4686300"/>
              <a:gd name="connsiteX3" fmla="*/ 5038725 w 9763125"/>
              <a:gd name="connsiteY3" fmla="*/ 2714625 h 4686300"/>
              <a:gd name="connsiteX4" fmla="*/ 7229475 w 9763125"/>
              <a:gd name="connsiteY4" fmla="*/ 2162175 h 4686300"/>
              <a:gd name="connsiteX5" fmla="*/ 7962900 w 9763125"/>
              <a:gd name="connsiteY5" fmla="*/ 971550 h 4686300"/>
              <a:gd name="connsiteX6" fmla="*/ 930592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619500 w 9763125"/>
              <a:gd name="connsiteY2" fmla="*/ 3724275 h 4686300"/>
              <a:gd name="connsiteX3" fmla="*/ 5038725 w 9763125"/>
              <a:gd name="connsiteY3" fmla="*/ 2714625 h 4686300"/>
              <a:gd name="connsiteX4" fmla="*/ 6715125 w 9763125"/>
              <a:gd name="connsiteY4" fmla="*/ 2162175 h 4686300"/>
              <a:gd name="connsiteX5" fmla="*/ 7962900 w 9763125"/>
              <a:gd name="connsiteY5" fmla="*/ 971550 h 4686300"/>
              <a:gd name="connsiteX6" fmla="*/ 930592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619500 w 9763125"/>
              <a:gd name="connsiteY2" fmla="*/ 3724275 h 4686300"/>
              <a:gd name="connsiteX3" fmla="*/ 5686425 w 9763125"/>
              <a:gd name="connsiteY3" fmla="*/ 2714625 h 4686300"/>
              <a:gd name="connsiteX4" fmla="*/ 6715125 w 9763125"/>
              <a:gd name="connsiteY4" fmla="*/ 2162175 h 4686300"/>
              <a:gd name="connsiteX5" fmla="*/ 7962900 w 9763125"/>
              <a:gd name="connsiteY5" fmla="*/ 971550 h 4686300"/>
              <a:gd name="connsiteX6" fmla="*/ 930592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619500 w 9763125"/>
              <a:gd name="connsiteY2" fmla="*/ 3724275 h 4686300"/>
              <a:gd name="connsiteX3" fmla="*/ 4962525 w 9763125"/>
              <a:gd name="connsiteY3" fmla="*/ 2714625 h 4686300"/>
              <a:gd name="connsiteX4" fmla="*/ 6715125 w 9763125"/>
              <a:gd name="connsiteY4" fmla="*/ 2162175 h 4686300"/>
              <a:gd name="connsiteX5" fmla="*/ 7962900 w 9763125"/>
              <a:gd name="connsiteY5" fmla="*/ 971550 h 4686300"/>
              <a:gd name="connsiteX6" fmla="*/ 930592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857625 w 9763125"/>
              <a:gd name="connsiteY2" fmla="*/ 3724275 h 4686300"/>
              <a:gd name="connsiteX3" fmla="*/ 4962525 w 9763125"/>
              <a:gd name="connsiteY3" fmla="*/ 2714625 h 4686300"/>
              <a:gd name="connsiteX4" fmla="*/ 6715125 w 9763125"/>
              <a:gd name="connsiteY4" fmla="*/ 2162175 h 4686300"/>
              <a:gd name="connsiteX5" fmla="*/ 7962900 w 9763125"/>
              <a:gd name="connsiteY5" fmla="*/ 971550 h 4686300"/>
              <a:gd name="connsiteX6" fmla="*/ 930592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533775 w 9763125"/>
              <a:gd name="connsiteY2" fmla="*/ 3724275 h 4686300"/>
              <a:gd name="connsiteX3" fmla="*/ 4962525 w 9763125"/>
              <a:gd name="connsiteY3" fmla="*/ 2714625 h 4686300"/>
              <a:gd name="connsiteX4" fmla="*/ 6715125 w 9763125"/>
              <a:gd name="connsiteY4" fmla="*/ 2162175 h 4686300"/>
              <a:gd name="connsiteX5" fmla="*/ 7962900 w 9763125"/>
              <a:gd name="connsiteY5" fmla="*/ 971550 h 4686300"/>
              <a:gd name="connsiteX6" fmla="*/ 930592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533775 w 9763125"/>
              <a:gd name="connsiteY2" fmla="*/ 3724275 h 4686300"/>
              <a:gd name="connsiteX3" fmla="*/ 4962525 w 9763125"/>
              <a:gd name="connsiteY3" fmla="*/ 2714625 h 4686300"/>
              <a:gd name="connsiteX4" fmla="*/ 6715125 w 9763125"/>
              <a:gd name="connsiteY4" fmla="*/ 2162175 h 4686300"/>
              <a:gd name="connsiteX5" fmla="*/ 7962900 w 9763125"/>
              <a:gd name="connsiteY5" fmla="*/ 971550 h 4686300"/>
              <a:gd name="connsiteX6" fmla="*/ 9544050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533775 w 9763125"/>
              <a:gd name="connsiteY2" fmla="*/ 3724275 h 4686300"/>
              <a:gd name="connsiteX3" fmla="*/ 4962525 w 9763125"/>
              <a:gd name="connsiteY3" fmla="*/ 2714625 h 4686300"/>
              <a:gd name="connsiteX4" fmla="*/ 6715125 w 9763125"/>
              <a:gd name="connsiteY4" fmla="*/ 2162175 h 4686300"/>
              <a:gd name="connsiteX5" fmla="*/ 7962900 w 9763125"/>
              <a:gd name="connsiteY5" fmla="*/ 971550 h 4686300"/>
              <a:gd name="connsiteX6" fmla="*/ 936307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533775 w 9763125"/>
              <a:gd name="connsiteY2" fmla="*/ 3724275 h 4686300"/>
              <a:gd name="connsiteX3" fmla="*/ 4962525 w 9763125"/>
              <a:gd name="connsiteY3" fmla="*/ 2714625 h 4686300"/>
              <a:gd name="connsiteX4" fmla="*/ 7007225 w 9763125"/>
              <a:gd name="connsiteY4" fmla="*/ 1930753 h 4686300"/>
              <a:gd name="connsiteX5" fmla="*/ 7962900 w 9763125"/>
              <a:gd name="connsiteY5" fmla="*/ 971550 h 4686300"/>
              <a:gd name="connsiteX6" fmla="*/ 936307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2066925 w 9763125"/>
              <a:gd name="connsiteY1" fmla="*/ 4095750 h 4686300"/>
              <a:gd name="connsiteX2" fmla="*/ 3533775 w 9763125"/>
              <a:gd name="connsiteY2" fmla="*/ 3724275 h 4686300"/>
              <a:gd name="connsiteX3" fmla="*/ 4962525 w 9763125"/>
              <a:gd name="connsiteY3" fmla="*/ 2714625 h 4686300"/>
              <a:gd name="connsiteX4" fmla="*/ 7007225 w 9763125"/>
              <a:gd name="connsiteY4" fmla="*/ 1930753 h 4686300"/>
              <a:gd name="connsiteX5" fmla="*/ 8280400 w 9763125"/>
              <a:gd name="connsiteY5" fmla="*/ 825389 h 4686300"/>
              <a:gd name="connsiteX6" fmla="*/ 936307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1724025 w 9763125"/>
              <a:gd name="connsiteY1" fmla="*/ 4290632 h 4686300"/>
              <a:gd name="connsiteX2" fmla="*/ 3533775 w 9763125"/>
              <a:gd name="connsiteY2" fmla="*/ 3724275 h 4686300"/>
              <a:gd name="connsiteX3" fmla="*/ 4962525 w 9763125"/>
              <a:gd name="connsiteY3" fmla="*/ 2714625 h 4686300"/>
              <a:gd name="connsiteX4" fmla="*/ 7007225 w 9763125"/>
              <a:gd name="connsiteY4" fmla="*/ 1930753 h 4686300"/>
              <a:gd name="connsiteX5" fmla="*/ 8280400 w 9763125"/>
              <a:gd name="connsiteY5" fmla="*/ 825389 h 4686300"/>
              <a:gd name="connsiteX6" fmla="*/ 936307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1724025 w 9763125"/>
              <a:gd name="connsiteY1" fmla="*/ 4290632 h 4686300"/>
              <a:gd name="connsiteX2" fmla="*/ 3216275 w 9763125"/>
              <a:gd name="connsiteY2" fmla="*/ 3833896 h 4686300"/>
              <a:gd name="connsiteX3" fmla="*/ 4962525 w 9763125"/>
              <a:gd name="connsiteY3" fmla="*/ 2714625 h 4686300"/>
              <a:gd name="connsiteX4" fmla="*/ 7007225 w 9763125"/>
              <a:gd name="connsiteY4" fmla="*/ 1930753 h 4686300"/>
              <a:gd name="connsiteX5" fmla="*/ 8280400 w 9763125"/>
              <a:gd name="connsiteY5" fmla="*/ 825389 h 4686300"/>
              <a:gd name="connsiteX6" fmla="*/ 936307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1724025 w 9763125"/>
              <a:gd name="connsiteY1" fmla="*/ 4290632 h 4686300"/>
              <a:gd name="connsiteX2" fmla="*/ 3216275 w 9763125"/>
              <a:gd name="connsiteY2" fmla="*/ 3833896 h 4686300"/>
              <a:gd name="connsiteX3" fmla="*/ 4479925 w 9763125"/>
              <a:gd name="connsiteY3" fmla="*/ 2872966 h 4686300"/>
              <a:gd name="connsiteX4" fmla="*/ 7007225 w 9763125"/>
              <a:gd name="connsiteY4" fmla="*/ 1930753 h 4686300"/>
              <a:gd name="connsiteX5" fmla="*/ 8280400 w 9763125"/>
              <a:gd name="connsiteY5" fmla="*/ 825389 h 4686300"/>
              <a:gd name="connsiteX6" fmla="*/ 936307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1724025 w 9763125"/>
              <a:gd name="connsiteY1" fmla="*/ 4290632 h 4686300"/>
              <a:gd name="connsiteX2" fmla="*/ 3216275 w 9763125"/>
              <a:gd name="connsiteY2" fmla="*/ 3833896 h 4686300"/>
              <a:gd name="connsiteX3" fmla="*/ 4479925 w 9763125"/>
              <a:gd name="connsiteY3" fmla="*/ 2872966 h 4686300"/>
              <a:gd name="connsiteX4" fmla="*/ 7007225 w 9763125"/>
              <a:gd name="connsiteY4" fmla="*/ 1930753 h 4686300"/>
              <a:gd name="connsiteX5" fmla="*/ 8280400 w 9763125"/>
              <a:gd name="connsiteY5" fmla="*/ 825389 h 4686300"/>
              <a:gd name="connsiteX6" fmla="*/ 936307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1724025 w 9763125"/>
              <a:gd name="connsiteY1" fmla="*/ 4290632 h 4686300"/>
              <a:gd name="connsiteX2" fmla="*/ 3216275 w 9763125"/>
              <a:gd name="connsiteY2" fmla="*/ 3833896 h 4686300"/>
              <a:gd name="connsiteX3" fmla="*/ 4479925 w 9763125"/>
              <a:gd name="connsiteY3" fmla="*/ 2872966 h 4686300"/>
              <a:gd name="connsiteX4" fmla="*/ 6981825 w 9763125"/>
              <a:gd name="connsiteY4" fmla="*/ 1845492 h 4686300"/>
              <a:gd name="connsiteX5" fmla="*/ 8280400 w 9763125"/>
              <a:gd name="connsiteY5" fmla="*/ 825389 h 4686300"/>
              <a:gd name="connsiteX6" fmla="*/ 9363075 w 9763125"/>
              <a:gd name="connsiteY6" fmla="*/ 571500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  <a:gd name="connsiteX0" fmla="*/ 0 w 9763125"/>
              <a:gd name="connsiteY0" fmla="*/ 4352925 h 4686300"/>
              <a:gd name="connsiteX1" fmla="*/ 1724025 w 9763125"/>
              <a:gd name="connsiteY1" fmla="*/ 4290632 h 4686300"/>
              <a:gd name="connsiteX2" fmla="*/ 3216275 w 9763125"/>
              <a:gd name="connsiteY2" fmla="*/ 3833896 h 4686300"/>
              <a:gd name="connsiteX3" fmla="*/ 4479925 w 9763125"/>
              <a:gd name="connsiteY3" fmla="*/ 2872966 h 4686300"/>
              <a:gd name="connsiteX4" fmla="*/ 6981825 w 9763125"/>
              <a:gd name="connsiteY4" fmla="*/ 1845492 h 4686300"/>
              <a:gd name="connsiteX5" fmla="*/ 8280400 w 9763125"/>
              <a:gd name="connsiteY5" fmla="*/ 825389 h 4686300"/>
              <a:gd name="connsiteX6" fmla="*/ 9286875 w 9763125"/>
              <a:gd name="connsiteY6" fmla="*/ 486239 h 4686300"/>
              <a:gd name="connsiteX7" fmla="*/ 9753600 w 9763125"/>
              <a:gd name="connsiteY7" fmla="*/ 0 h 4686300"/>
              <a:gd name="connsiteX8" fmla="*/ 9763125 w 9763125"/>
              <a:gd name="connsiteY8" fmla="*/ 4686300 h 4686300"/>
              <a:gd name="connsiteX9" fmla="*/ 0 w 9763125"/>
              <a:gd name="connsiteY9" fmla="*/ 4686300 h 4686300"/>
              <a:gd name="connsiteX10" fmla="*/ 0 w 9763125"/>
              <a:gd name="connsiteY10" fmla="*/ 4352925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3125" h="4686300">
                <a:moveTo>
                  <a:pt x="0" y="4352925"/>
                </a:moveTo>
                <a:lnTo>
                  <a:pt x="1724025" y="4290632"/>
                </a:lnTo>
                <a:lnTo>
                  <a:pt x="3216275" y="3833896"/>
                </a:lnTo>
                <a:lnTo>
                  <a:pt x="4479925" y="2872966"/>
                </a:lnTo>
                <a:cubicBezTo>
                  <a:pt x="5639858" y="2132591"/>
                  <a:pt x="6139392" y="2159563"/>
                  <a:pt x="6981825" y="1845492"/>
                </a:cubicBezTo>
                <a:lnTo>
                  <a:pt x="8280400" y="825389"/>
                </a:lnTo>
                <a:lnTo>
                  <a:pt x="9286875" y="486239"/>
                </a:lnTo>
                <a:lnTo>
                  <a:pt x="9753600" y="0"/>
                </a:lnTo>
                <a:lnTo>
                  <a:pt x="9763125" y="4686300"/>
                </a:lnTo>
                <a:lnTo>
                  <a:pt x="0" y="4686300"/>
                </a:lnTo>
                <a:lnTo>
                  <a:pt x="0" y="435292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76" tIns="42841" rIns="85676" bIns="42841" rtlCol="0" anchor="ctr"/>
          <a:lstStyle/>
          <a:p>
            <a:pPr algn="ctr"/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1472182" y="2391565"/>
            <a:ext cx="7674428" cy="4089188"/>
          </a:xfrm>
          <a:custGeom>
            <a:avLst/>
            <a:gdLst>
              <a:gd name="connsiteX0" fmla="*/ 0 w 8026400"/>
              <a:gd name="connsiteY0" fmla="*/ 4457700 h 4457700"/>
              <a:gd name="connsiteX1" fmla="*/ 1460500 w 8026400"/>
              <a:gd name="connsiteY1" fmla="*/ 4013200 h 4457700"/>
              <a:gd name="connsiteX2" fmla="*/ 2781300 w 8026400"/>
              <a:gd name="connsiteY2" fmla="*/ 2959100 h 4457700"/>
              <a:gd name="connsiteX3" fmla="*/ 3962400 w 8026400"/>
              <a:gd name="connsiteY3" fmla="*/ 2349500 h 4457700"/>
              <a:gd name="connsiteX4" fmla="*/ 5295900 w 8026400"/>
              <a:gd name="connsiteY4" fmla="*/ 1917700 h 4457700"/>
              <a:gd name="connsiteX5" fmla="*/ 6565900 w 8026400"/>
              <a:gd name="connsiteY5" fmla="*/ 838200 h 4457700"/>
              <a:gd name="connsiteX6" fmla="*/ 7569200 w 8026400"/>
              <a:gd name="connsiteY6" fmla="*/ 495300 h 4457700"/>
              <a:gd name="connsiteX7" fmla="*/ 8026400 w 8026400"/>
              <a:gd name="connsiteY7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26400" h="4457700">
                <a:moveTo>
                  <a:pt x="0" y="4457700"/>
                </a:moveTo>
                <a:lnTo>
                  <a:pt x="1460500" y="4013200"/>
                </a:lnTo>
                <a:lnTo>
                  <a:pt x="2781300" y="2959100"/>
                </a:lnTo>
                <a:lnTo>
                  <a:pt x="3962400" y="2349500"/>
                </a:lnTo>
                <a:lnTo>
                  <a:pt x="5295900" y="1917700"/>
                </a:lnTo>
                <a:lnTo>
                  <a:pt x="6565900" y="838200"/>
                </a:lnTo>
                <a:lnTo>
                  <a:pt x="7569200" y="495300"/>
                </a:lnTo>
                <a:lnTo>
                  <a:pt x="8026400" y="0"/>
                </a:lnTo>
              </a:path>
            </a:pathLst>
          </a:custGeom>
          <a:noFill/>
          <a:ln w="127000"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76" tIns="42841" rIns="85676" bIns="42841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63" name="Прямая соединительная линия 162"/>
          <p:cNvCxnSpPr/>
          <p:nvPr/>
        </p:nvCxnSpPr>
        <p:spPr>
          <a:xfrm flipH="1">
            <a:off x="827584" y="5661044"/>
            <a:ext cx="5572" cy="792088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flipH="1">
            <a:off x="4265194" y="5224209"/>
            <a:ext cx="805" cy="344159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5" name="Прямоугольник 164"/>
          <p:cNvSpPr/>
          <p:nvPr/>
        </p:nvSpPr>
        <p:spPr>
          <a:xfrm>
            <a:off x="3609801" y="5652641"/>
            <a:ext cx="1696985" cy="332758"/>
          </a:xfrm>
          <a:prstGeom prst="rect">
            <a:avLst/>
          </a:prstGeom>
        </p:spPr>
        <p:txBody>
          <a:bodyPr wrap="square" lIns="85676" tIns="42841" rIns="85676" bIns="42841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22 ноября </a:t>
            </a: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2012</a:t>
            </a:r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>
            <a:off x="6372199" y="4339378"/>
            <a:ext cx="1" cy="42206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7" name="Прямоугольник 166"/>
          <p:cNvSpPr/>
          <p:nvPr/>
        </p:nvSpPr>
        <p:spPr>
          <a:xfrm>
            <a:off x="348552" y="4306016"/>
            <a:ext cx="1369818" cy="332764"/>
          </a:xfrm>
          <a:prstGeom prst="rect">
            <a:avLst/>
          </a:prstGeom>
        </p:spPr>
        <p:txBody>
          <a:bodyPr wrap="square" lIns="85682" tIns="42844" rIns="85682" bIns="42844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8 мая 2012</a:t>
            </a:r>
            <a:endParaRPr lang="ru-RU" sz="1600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177" name="Рисунок 176" descr="clock_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23746"/>
            <a:ext cx="234254" cy="234254"/>
          </a:xfrm>
          <a:prstGeom prst="rect">
            <a:avLst/>
          </a:prstGeom>
        </p:spPr>
      </p:pic>
      <p:grpSp>
        <p:nvGrpSpPr>
          <p:cNvPr id="179" name="Группа 178"/>
          <p:cNvGrpSpPr/>
          <p:nvPr/>
        </p:nvGrpSpPr>
        <p:grpSpPr>
          <a:xfrm>
            <a:off x="683568" y="5733257"/>
            <a:ext cx="877336" cy="835212"/>
            <a:chOff x="7741238" y="2453573"/>
            <a:chExt cx="935825" cy="890893"/>
          </a:xfrm>
        </p:grpSpPr>
        <p:sp>
          <p:nvSpPr>
            <p:cNvPr id="180" name="Овал 179"/>
            <p:cNvSpPr/>
            <p:nvPr/>
          </p:nvSpPr>
          <p:spPr>
            <a:xfrm>
              <a:off x="7741238" y="2453573"/>
              <a:ext cx="905492" cy="89089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181" name="Picture 2" descr="http://www.elec.ru/files/2012/05/12/184046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10013" y="2722525"/>
              <a:ext cx="667050" cy="557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Рисунок 181" descr="logo3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1540" y="2506207"/>
              <a:ext cx="605826" cy="582824"/>
            </a:xfrm>
            <a:prstGeom prst="rect">
              <a:avLst/>
            </a:prstGeom>
          </p:spPr>
        </p:pic>
      </p:grpSp>
      <p:cxnSp>
        <p:nvCxnSpPr>
          <p:cNvPr id="187" name="Прямая соединительная линия 186"/>
          <p:cNvCxnSpPr>
            <a:stCxn id="190" idx="2"/>
          </p:cNvCxnSpPr>
          <p:nvPr/>
        </p:nvCxnSpPr>
        <p:spPr>
          <a:xfrm>
            <a:off x="2838739" y="4830177"/>
            <a:ext cx="0" cy="1031856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3306164" y="6055799"/>
            <a:ext cx="2304257" cy="640541"/>
          </a:xfrm>
          <a:prstGeom prst="rect">
            <a:avLst/>
          </a:prstGeom>
          <a:noFill/>
        </p:spPr>
        <p:txBody>
          <a:bodyPr wrap="square" lIns="85703" tIns="42853" rIns="85703" bIns="42853" rtlCol="0">
            <a:spAutoFit/>
          </a:bodyPr>
          <a:lstStyle/>
          <a:p>
            <a:pPr algn="just" defTabSz="913520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000" kern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Президентом России </a:t>
            </a:r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В.В.Путиным </a:t>
            </a:r>
            <a:r>
              <a:rPr lang="ru-RU" sz="1000" kern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подписан указ о создании открытого акционерного общества «Российские сети»</a:t>
            </a:r>
          </a:p>
        </p:txBody>
      </p:sp>
      <p:sp>
        <p:nvSpPr>
          <p:cNvPr id="189" name="Прямоугольник 188"/>
          <p:cNvSpPr/>
          <p:nvPr/>
        </p:nvSpPr>
        <p:spPr>
          <a:xfrm>
            <a:off x="2020775" y="3280972"/>
            <a:ext cx="1582577" cy="332758"/>
          </a:xfrm>
          <a:prstGeom prst="rect">
            <a:avLst/>
          </a:prstGeom>
        </p:spPr>
        <p:txBody>
          <a:bodyPr wrap="square" lIns="85676" tIns="42841" rIns="85676" bIns="42841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10 июля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2012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1974643" y="3635638"/>
            <a:ext cx="1728191" cy="1194539"/>
          </a:xfrm>
          <a:prstGeom prst="rect">
            <a:avLst/>
          </a:prstGeom>
          <a:noFill/>
        </p:spPr>
        <p:txBody>
          <a:bodyPr wrap="square" lIns="85703" tIns="42853" rIns="85703" bIns="42853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000" kern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Подписан договор о передаче полномочий исполнительного органа ОАО «Холдинг МРСК»,  одобренный годовым Общим собранием акционеров </a:t>
            </a:r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Общества </a:t>
            </a:r>
            <a:r>
              <a:rPr lang="ru-RU" sz="1000" kern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30 июня 2012 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-36512" y="4653137"/>
            <a:ext cx="2088233" cy="1056039"/>
          </a:xfrm>
          <a:prstGeom prst="rect">
            <a:avLst/>
          </a:prstGeom>
          <a:noFill/>
        </p:spPr>
        <p:txBody>
          <a:bodyPr wrap="square" lIns="85703" tIns="42853" rIns="85703" bIns="42853" rtlCol="0">
            <a:spAutoFit/>
          </a:bodyPr>
          <a:lstStyle/>
          <a:p>
            <a:pPr algn="just" defTabSz="913520">
              <a:lnSpc>
                <a:spcPct val="90000"/>
              </a:lnSpc>
              <a:defRPr/>
            </a:pPr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Подписана директива </a:t>
            </a:r>
            <a:r>
              <a:rPr lang="ru-RU" sz="1000" kern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Правительства Российской </a:t>
            </a:r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Федерации, предусматривающая передачу полномочий </a:t>
            </a:r>
            <a:r>
              <a:rPr lang="ru-RU" sz="1000" kern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единоличного исполнительного органа ОАО «Холдинг МРСК» </a:t>
            </a:r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ОАО </a:t>
            </a:r>
            <a:r>
              <a:rPr lang="ru-RU" sz="1000" kern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«ФСК ЕЭС»</a:t>
            </a:r>
          </a:p>
        </p:txBody>
      </p:sp>
      <p:cxnSp>
        <p:nvCxnSpPr>
          <p:cNvPr id="193" name="Прямая соединительная линия 192"/>
          <p:cNvCxnSpPr/>
          <p:nvPr/>
        </p:nvCxnSpPr>
        <p:spPr>
          <a:xfrm>
            <a:off x="4705323" y="4216324"/>
            <a:ext cx="0" cy="512147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5" name="Прямоугольник 194"/>
          <p:cNvSpPr/>
          <p:nvPr/>
        </p:nvSpPr>
        <p:spPr>
          <a:xfrm>
            <a:off x="5821898" y="4802286"/>
            <a:ext cx="1582577" cy="332758"/>
          </a:xfrm>
          <a:prstGeom prst="rect">
            <a:avLst/>
          </a:prstGeom>
        </p:spPr>
        <p:txBody>
          <a:bodyPr wrap="square" lIns="85676" tIns="42841" rIns="85676" bIns="42841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06 мая </a:t>
            </a: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2013</a:t>
            </a:r>
            <a:endParaRPr 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52297" y="2088773"/>
            <a:ext cx="1798601" cy="1009873"/>
          </a:xfrm>
          <a:prstGeom prst="rect">
            <a:avLst/>
          </a:prstGeom>
          <a:noFill/>
        </p:spPr>
        <p:txBody>
          <a:bodyPr wrap="square" lIns="85703" tIns="42853" rIns="85703" bIns="42853" rtlCol="0">
            <a:spAutoFit/>
          </a:bodyPr>
          <a:lstStyle/>
          <a:p>
            <a:pPr algn="just"/>
            <a:r>
              <a:rPr lang="ru-RU" sz="1000" kern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Распоряжением Правительства Российской Федерации утверждена Стратегия развития электросетевого комплекса Российской Федерации</a:t>
            </a:r>
          </a:p>
        </p:txBody>
      </p:sp>
      <p:sp>
        <p:nvSpPr>
          <p:cNvPr id="197" name="Прямоугольник 196"/>
          <p:cNvSpPr/>
          <p:nvPr/>
        </p:nvSpPr>
        <p:spPr>
          <a:xfrm>
            <a:off x="3528425" y="2221547"/>
            <a:ext cx="1859733" cy="332758"/>
          </a:xfrm>
          <a:prstGeom prst="rect">
            <a:avLst/>
          </a:prstGeom>
        </p:spPr>
        <p:txBody>
          <a:bodyPr wrap="square" lIns="85676" tIns="42841" rIns="85676" bIns="42841">
            <a:spAutoFit/>
          </a:bodyPr>
          <a:lstStyle/>
          <a:p>
            <a:pPr algn="r"/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4 апреля 2013</a:t>
            </a:r>
            <a:endParaRPr lang="ru-RU" sz="1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745073" y="2549588"/>
            <a:ext cx="1865348" cy="1038743"/>
          </a:xfrm>
          <a:prstGeom prst="rect">
            <a:avLst/>
          </a:prstGeom>
          <a:noFill/>
        </p:spPr>
        <p:txBody>
          <a:bodyPr wrap="square" lIns="85703" tIns="42853" rIns="85703" bIns="42853" rtlCol="0">
            <a:spAutoFit/>
          </a:bodyPr>
          <a:lstStyle/>
          <a:p>
            <a:pPr algn="just"/>
            <a:r>
              <a:rPr lang="ru-RU" sz="1000" kern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Внесена запись в ЕГРЮЛ о государственной регистрации изменений и дополнений, вносимых в Устав Общества, в связи с созданием ОАО «Россети»</a:t>
            </a:r>
          </a:p>
        </p:txBody>
      </p:sp>
      <p:cxnSp>
        <p:nvCxnSpPr>
          <p:cNvPr id="199" name="Прямая соединительная линия 198"/>
          <p:cNvCxnSpPr/>
          <p:nvPr/>
        </p:nvCxnSpPr>
        <p:spPr>
          <a:xfrm>
            <a:off x="6372200" y="3177292"/>
            <a:ext cx="1" cy="732455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0" name="Прямоугольник 199"/>
          <p:cNvSpPr/>
          <p:nvPr/>
        </p:nvSpPr>
        <p:spPr>
          <a:xfrm>
            <a:off x="7499816" y="3602228"/>
            <a:ext cx="1582577" cy="332758"/>
          </a:xfrm>
          <a:prstGeom prst="rect">
            <a:avLst/>
          </a:prstGeom>
        </p:spPr>
        <p:txBody>
          <a:bodyPr wrap="square" lIns="85676" tIns="42841" rIns="85676" bIns="42841">
            <a:spAutoFit/>
          </a:bodyPr>
          <a:lstStyle/>
          <a:p>
            <a:pPr algn="r"/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14 июня 2013</a:t>
            </a:r>
            <a:endParaRPr 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400469" y="3909747"/>
            <a:ext cx="1798601" cy="562650"/>
          </a:xfrm>
          <a:prstGeom prst="rect">
            <a:avLst/>
          </a:prstGeom>
          <a:noFill/>
        </p:spPr>
        <p:txBody>
          <a:bodyPr wrap="square" lIns="85703" tIns="42853" rIns="85703" bIns="42853" rtlCol="0">
            <a:spAutoFit/>
          </a:bodyPr>
          <a:lstStyle/>
          <a:p>
            <a:pPr algn="just"/>
            <a:r>
              <a:rPr lang="ru-RU" sz="1000" kern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Акции ОАО «ФСК ЕЭС» внесены в уставный капитал ОАО «Россети»</a:t>
            </a:r>
          </a:p>
        </p:txBody>
      </p:sp>
      <p:cxnSp>
        <p:nvCxnSpPr>
          <p:cNvPr id="202" name="Прямая соединительная линия 201"/>
          <p:cNvCxnSpPr/>
          <p:nvPr/>
        </p:nvCxnSpPr>
        <p:spPr>
          <a:xfrm>
            <a:off x="8284692" y="3263491"/>
            <a:ext cx="0" cy="280028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763827" y="1771755"/>
            <a:ext cx="1575539" cy="332740"/>
          </a:xfrm>
          <a:prstGeom prst="rect">
            <a:avLst/>
          </a:prstGeom>
        </p:spPr>
        <p:txBody>
          <a:bodyPr wrap="square" lIns="85676" tIns="42841" rIns="85676" bIns="42841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06 мая 2013</a:t>
            </a:r>
            <a:endParaRPr lang="ru-RU" sz="1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08253" y="5160195"/>
            <a:ext cx="1798601" cy="1317649"/>
          </a:xfrm>
          <a:prstGeom prst="rect">
            <a:avLst/>
          </a:prstGeom>
          <a:noFill/>
        </p:spPr>
        <p:txBody>
          <a:bodyPr wrap="square" lIns="85703" tIns="42853" rIns="85703" bIns="42853" rtlCol="0">
            <a:spAutoFit/>
          </a:bodyPr>
          <a:lstStyle/>
          <a:p>
            <a:pPr algn="just"/>
            <a:r>
              <a:rPr lang="ru-RU" sz="1000" kern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Внеочередным Общим собранием акционеров ОАО «Россети» одобрено увеличение уставного капитала и соглашение о порядке управления и голосования акциями ОАО «ФСК ЕСЭ»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525526" y="1080036"/>
            <a:ext cx="1575539" cy="332740"/>
          </a:xfrm>
          <a:prstGeom prst="rect">
            <a:avLst/>
          </a:prstGeom>
        </p:spPr>
        <p:txBody>
          <a:bodyPr wrap="square" lIns="85676" tIns="42841" rIns="85676" bIns="42841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17 июня 2013</a:t>
            </a:r>
            <a:endParaRPr lang="ru-RU" sz="1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25526" y="1371380"/>
            <a:ext cx="1571082" cy="1163761"/>
          </a:xfrm>
          <a:prstGeom prst="rect">
            <a:avLst/>
          </a:prstGeom>
          <a:noFill/>
        </p:spPr>
        <p:txBody>
          <a:bodyPr wrap="square" lIns="85703" tIns="42853" rIns="85703" bIns="42853" rtlCol="0">
            <a:spAutoFit/>
          </a:bodyPr>
          <a:lstStyle/>
          <a:p>
            <a:pPr algn="just"/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Между ОАО «Россети» и Росимуществом заключено акционерное соглашение о порядке управления и голосования акциями ОАО «ФСК ЕЭС» </a:t>
            </a:r>
            <a:endParaRPr lang="ru-RU" sz="1000" kern="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8460432" y="2699083"/>
            <a:ext cx="0" cy="238265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</p:spPr>
        <p:txBody>
          <a:bodyPr/>
          <a:lstStyle/>
          <a:p>
            <a:pPr>
              <a:defRPr/>
            </a:pPr>
            <a:fld id="{F2E3388A-311F-4654-9935-71A7C3ECA5F7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/>
          </p:nvPr>
        </p:nvGraphicFramePr>
        <p:xfrm>
          <a:off x="1314584" y="70598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Заголовок 1"/>
          <p:cNvSpPr txBox="1">
            <a:spLocks/>
          </p:cNvSpPr>
          <p:nvPr/>
        </p:nvSpPr>
        <p:spPr>
          <a:xfrm>
            <a:off x="7941" y="0"/>
            <a:ext cx="6292251" cy="1052736"/>
          </a:xfrm>
          <a:prstGeom prst="rect">
            <a:avLst/>
          </a:prstGeom>
        </p:spPr>
        <p:txBody>
          <a:bodyPr lIns="93829" tIns="46913" rIns="93829" bIns="46913" anchor="ctr"/>
          <a:lstStyle>
            <a:lvl1pPr algn="ctr" defTabSz="937319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37319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37319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37319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37319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Calibri" pitchFamily="34" charset="0"/>
              </a:defRPr>
            </a:lvl5pPr>
            <a:lvl6pPr marL="456764" algn="ctr" defTabSz="937319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Calibri" pitchFamily="34" charset="0"/>
              </a:defRPr>
            </a:lvl6pPr>
            <a:lvl7pPr marL="913529" algn="ctr" defTabSz="937319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Calibri" pitchFamily="34" charset="0"/>
              </a:defRPr>
            </a:lvl7pPr>
            <a:lvl8pPr marL="1370296" algn="ctr" defTabSz="937319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Calibri" pitchFamily="34" charset="0"/>
              </a:defRPr>
            </a:lvl8pPr>
            <a:lvl9pPr marL="1827060" algn="ctr" defTabSz="937319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Указ Президента от 22 ноября 2012 года -</a:t>
            </a:r>
          </a:p>
          <a:p>
            <a:pPr algn="l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Реформа и новая Стратегия развития ЭСК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7008" y="1137819"/>
            <a:ext cx="8729905" cy="4830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/>
          <a:p>
            <a:pPr algn="ctr" defTabSz="889836">
              <a:lnSpc>
                <a:spcPct val="80000"/>
              </a:lnSpc>
              <a:buClr>
                <a:srgbClr val="1F497D"/>
              </a:buClr>
            </a:pPr>
            <a:r>
              <a:rPr lang="ru-RU" sz="1600" b="1" dirty="0">
                <a:solidFill>
                  <a:prstClr val="white"/>
                </a:solidFill>
                <a:cs typeface="Arial" pitchFamily="34" charset="0"/>
              </a:rPr>
              <a:t>Указом Президента от 22.11.2012 №1567 и утвержденной Стратегией развития электросетевого комплекса установлены ключевые  задачи и целевые ориентиры для компаний Комплекса: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7009" y="2110649"/>
            <a:ext cx="4333091" cy="8915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83448" tIns="41724" rIns="83448" bIns="41724" anchor="ctr" anchorCtr="0">
            <a:noAutofit/>
          </a:bodyPr>
          <a:lstStyle/>
          <a:p>
            <a:pPr algn="ctr" defTabSz="834481" fontAlgn="base">
              <a:spcBef>
                <a:spcPct val="0"/>
              </a:spcBef>
              <a:spcAft>
                <a:spcPct val="0"/>
              </a:spcAft>
              <a:tabLst>
                <a:tab pos="738864" algn="l"/>
              </a:tabLst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Повышение надежности и качества электроснабжения до уровня, соответствующего запросу потребителей: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571266" y="2110649"/>
            <a:ext cx="4205648" cy="8915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83448" tIns="41724" rIns="83448" bIns="41724" anchor="ctr" anchorCtr="0">
            <a:noAutofit/>
          </a:bodyPr>
          <a:lstStyle/>
          <a:p>
            <a:pPr algn="ctr" defTabSz="834481" fontAlgn="base">
              <a:spcBef>
                <a:spcPct val="0"/>
              </a:spcBef>
              <a:spcAft>
                <a:spcPct val="0"/>
              </a:spcAft>
              <a:tabLst>
                <a:tab pos="738864" algn="l"/>
              </a:tabLst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Повышение эффективности электросетевого комплекса: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7010" y="3002177"/>
            <a:ext cx="4396813" cy="2885030"/>
          </a:xfrm>
          <a:prstGeom prst="rect">
            <a:avLst/>
          </a:prstGeom>
        </p:spPr>
        <p:txBody>
          <a:bodyPr wrap="square" lIns="83448" tIns="41724" rIns="83448" bIns="41724">
            <a:spAutoFit/>
          </a:bodyPr>
          <a:lstStyle/>
          <a:p>
            <a:pPr marL="312931" indent="-312931"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Повышение качества обслуживания потребителей (в том числе снижение количества этапов, необходимых для технологического присоединения к электрическим сетям , к 2015 году с 10 до 6 и к 2018 году – до 5);</a:t>
            </a:r>
          </a:p>
          <a:p>
            <a:pPr marL="312931" indent="-312931"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Снижение недоотпуска электрической энергии;</a:t>
            </a:r>
          </a:p>
          <a:p>
            <a:pPr marL="312931" indent="-312931"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Увеличение безопасности энергоснабжения, в том числе снижение общего количества несчастных случаев;</a:t>
            </a:r>
          </a:p>
          <a:p>
            <a:pPr marL="312931" indent="-312931"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Снижение стоимости технологического присоединения для малого и среднего бизнеса;</a:t>
            </a:r>
          </a:p>
          <a:p>
            <a:pPr marL="312931" indent="-312931"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Уменьшение зон свободного перетока электрической энергии с 27 до 18 к 2017 году.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507544" y="3002729"/>
            <a:ext cx="4444556" cy="3315917"/>
          </a:xfrm>
          <a:prstGeom prst="rect">
            <a:avLst/>
          </a:prstGeom>
        </p:spPr>
        <p:txBody>
          <a:bodyPr wrap="square" lIns="83448" tIns="41724" rIns="83448" bIns="41724">
            <a:spAutoFit/>
          </a:bodyPr>
          <a:lstStyle/>
          <a:p>
            <a:pPr marL="312931" indent="-312931"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Повышение загрузки мощностей;</a:t>
            </a:r>
          </a:p>
          <a:p>
            <a:pPr marL="312931" indent="-312931"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Снижение удельных инвестиционных расходов на 30 процентов относительно уровня 2012 года;</a:t>
            </a:r>
          </a:p>
          <a:p>
            <a:pPr marL="312931" indent="-312931"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Снижение операционных расходов на 15 процентов к 2017 году с учетом инфляции относительно уровня 2012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года в расчете на единицу обслуживаемого оборудования;</a:t>
            </a:r>
            <a:endParaRPr lang="ru-RU" sz="14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312931" indent="-312931"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Снижение к 2017 году величины потерь на 11 процентов по отношению к уровню 2012 года;</a:t>
            </a:r>
          </a:p>
          <a:p>
            <a:pPr marL="312931" indent="-312931"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Обеспечение конкурентного уровня тарифов для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бизнеса;</a:t>
            </a:r>
          </a:p>
          <a:p>
            <a:pPr marL="312931" indent="-312931">
              <a:buFont typeface="+mj-lt"/>
              <a:buAutoNum type="arabicPeriod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Снижение перекрестного субсидирования  в сетевом тарифе;</a:t>
            </a:r>
          </a:p>
          <a:p>
            <a:pPr marL="312931" indent="-312931">
              <a:buFont typeface="+mj-lt"/>
              <a:buAutoNum type="arabicPeriod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Снижение количества ТСО на 50% к 2017 году от уровня 2012 г. и на 50% к 2030 г. от уровня 2017 г.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2" name="Стрелка вниз 51"/>
          <p:cNvSpPr/>
          <p:nvPr/>
        </p:nvSpPr>
        <p:spPr>
          <a:xfrm>
            <a:off x="2022389" y="1836333"/>
            <a:ext cx="764663" cy="274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48" tIns="41724" rIns="83448" bIns="41724" rtlCol="0" anchor="ctr"/>
          <a:lstStyle/>
          <a:p>
            <a:pPr algn="ctr"/>
            <a:endParaRPr lang="ru-RU" dirty="0"/>
          </a:p>
        </p:txBody>
      </p:sp>
      <p:sp>
        <p:nvSpPr>
          <p:cNvPr id="53" name="Стрелка вниз 52"/>
          <p:cNvSpPr/>
          <p:nvPr/>
        </p:nvSpPr>
        <p:spPr>
          <a:xfrm>
            <a:off x="6100592" y="1836333"/>
            <a:ext cx="764663" cy="274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48" tIns="41724" rIns="83448" bIns="41724" rtlCol="0" anchor="ctr"/>
          <a:lstStyle/>
          <a:p>
            <a:pPr algn="ctr"/>
            <a:endParaRPr lang="ru-RU" dirty="0"/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115357" y="6292483"/>
            <a:ext cx="8633107" cy="4830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/>
          <a:p>
            <a:pPr algn="ctr" defTabSz="889836">
              <a:lnSpc>
                <a:spcPct val="80000"/>
              </a:lnSpc>
              <a:buClr>
                <a:srgbClr val="1F497D"/>
              </a:buClr>
            </a:pPr>
            <a:r>
              <a:rPr lang="ru-RU" sz="1600" b="1" dirty="0">
                <a:solidFill>
                  <a:prstClr val="white"/>
                </a:solidFill>
                <a:cs typeface="Arial" pitchFamily="34" charset="0"/>
              </a:rPr>
              <a:t>Позиционирование «Россети» как квази-регулятора отрасли и общегосударственного центра компетенции по внедрению передовых экономических и технических решений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</p:spPr>
        <p:txBody>
          <a:bodyPr/>
          <a:lstStyle/>
          <a:p>
            <a:pPr>
              <a:defRPr/>
            </a:pPr>
            <a:fld id="{F2E3388A-311F-4654-9935-71A7C3ECA5F7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-36507" y="4"/>
            <a:ext cx="7416819" cy="846235"/>
          </a:xfrm>
          <a:prstGeom prst="rect">
            <a:avLst/>
          </a:prstGeom>
          <a:extLst/>
        </p:spPr>
        <p:txBody>
          <a:bodyPr lIns="93773" tIns="46884" rIns="93773" bIns="46884" anchor="ctr"/>
          <a:lstStyle/>
          <a:p>
            <a:pPr indent="180975"/>
            <a:r>
              <a:rPr lang="ru-RU" sz="2000" b="1" dirty="0">
                <a:solidFill>
                  <a:schemeClr val="bg1"/>
                </a:solidFill>
              </a:rPr>
              <a:t>Характеристики электросетевого комплекса</a:t>
            </a:r>
          </a:p>
        </p:txBody>
      </p:sp>
      <p:sp>
        <p:nvSpPr>
          <p:cNvPr id="9" name="Rounded Rectangle 247"/>
          <p:cNvSpPr/>
          <p:nvPr/>
        </p:nvSpPr>
        <p:spPr bwMode="auto">
          <a:xfrm>
            <a:off x="35496" y="1124744"/>
            <a:ext cx="4160134" cy="2282010"/>
          </a:xfrm>
          <a:prstGeom prst="roundRect">
            <a:avLst>
              <a:gd name="adj" fmla="val 9026"/>
            </a:avLst>
          </a:prstGeom>
          <a:gradFill>
            <a:gsLst>
              <a:gs pos="0">
                <a:schemeClr val="tx2"/>
              </a:gs>
              <a:gs pos="48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3978" tIns="41990" rIns="83978" bIns="41990" anchor="ctr"/>
          <a:lstStyle/>
          <a:p>
            <a:pPr algn="ctr" defTabSz="839776">
              <a:spcBef>
                <a:spcPct val="50000"/>
              </a:spcBef>
              <a:defRPr/>
            </a:pPr>
            <a:endParaRPr lang="en-US" sz="15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ound Same Side Corner Rectangle 248"/>
          <p:cNvSpPr/>
          <p:nvPr/>
        </p:nvSpPr>
        <p:spPr>
          <a:xfrm>
            <a:off x="45777" y="1124744"/>
            <a:ext cx="4144450" cy="419159"/>
          </a:xfrm>
          <a:prstGeom prst="round2SameRect">
            <a:avLst>
              <a:gd name="adj1" fmla="val 41508"/>
              <a:gd name="adj2" fmla="val 0"/>
            </a:avLst>
          </a:prstGeom>
          <a:solidFill>
            <a:schemeClr val="tx2"/>
          </a:solidFill>
          <a:ln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3978" tIns="41990" rIns="83978" bIns="41990" anchor="ctr"/>
          <a:lstStyle/>
          <a:p>
            <a:pPr algn="ctr" defTabSz="839776">
              <a:spcBef>
                <a:spcPct val="50000"/>
              </a:spcBef>
              <a:defRPr/>
            </a:pPr>
            <a:endParaRPr lang="en-GB" sz="1500" dirty="0">
              <a:solidFill>
                <a:prstClr val="white"/>
              </a:solidFill>
              <a:latin typeface="Calibri" pitchFamily="34" charset="0"/>
            </a:endParaRPr>
          </a:p>
        </p:txBody>
      </p:sp>
      <p:graphicFrame>
        <p:nvGraphicFramePr>
          <p:cNvPr id="11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835364"/>
              </p:ext>
            </p:extLst>
          </p:nvPr>
        </p:nvGraphicFramePr>
        <p:xfrm>
          <a:off x="107225" y="1247446"/>
          <a:ext cx="4050254" cy="2015291"/>
        </p:xfrm>
        <a:graphic>
          <a:graphicData uri="http://schemas.openxmlformats.org/drawingml/2006/table">
            <a:tbl>
              <a:tblPr/>
              <a:tblGrid>
                <a:gridCol w="3225711"/>
                <a:gridCol w="824543"/>
              </a:tblGrid>
              <a:tr h="3152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Линии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электропередачи, тыс. км.</a:t>
                      </a: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32,3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Подстанции</a:t>
                      </a: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8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Трансформаторная мощность, ГВА</a:t>
                      </a: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4,8</a:t>
                      </a: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Отпуск электроэнергии из ЕНЭС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(за 2012 г.), млрд. кВт*ч.</a:t>
                      </a: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498,3</a:t>
                      </a: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Количество сотрудников, тыс. человек</a:t>
                      </a: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Tahoma" pitchFamily="34" charset="0"/>
                        </a:rPr>
                        <a:t>25</a:t>
                      </a: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Потери за 2012 год, в % от отпуска из сети</a:t>
                      </a: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4,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Количество филиалов МЭС</a:t>
                      </a: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117359" marR="117359" marT="21660" marB="21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76" y="1145340"/>
            <a:ext cx="4144438" cy="310361"/>
          </a:xfrm>
          <a:prstGeom prst="rect">
            <a:avLst/>
          </a:prstGeom>
          <a:noFill/>
        </p:spPr>
        <p:txBody>
          <a:bodyPr wrap="square" lIns="78759" tIns="39380" rIns="78759" bIns="39380" rtlCol="0">
            <a:spAutoFit/>
          </a:bodyPr>
          <a:lstStyle/>
          <a:p>
            <a:pPr algn="ctr" defTabSz="839336"/>
            <a:r>
              <a:rPr lang="ru-RU" sz="1500" b="1" dirty="0" smtClean="0">
                <a:solidFill>
                  <a:prstClr val="white"/>
                </a:solidFill>
                <a:latin typeface="Calibri" pitchFamily="34" charset="0"/>
              </a:rPr>
              <a:t>Магистральный сетевой комплекс</a:t>
            </a:r>
            <a:endParaRPr lang="ru-RU" sz="15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3" name="Rounded Rectangle 247"/>
          <p:cNvSpPr/>
          <p:nvPr/>
        </p:nvSpPr>
        <p:spPr bwMode="auto">
          <a:xfrm>
            <a:off x="5210193" y="4293096"/>
            <a:ext cx="3898311" cy="2274527"/>
          </a:xfrm>
          <a:prstGeom prst="roundRect">
            <a:avLst>
              <a:gd name="adj" fmla="val 9026"/>
            </a:avLst>
          </a:prstGeom>
          <a:gradFill>
            <a:gsLst>
              <a:gs pos="0">
                <a:schemeClr val="tx2"/>
              </a:gs>
              <a:gs pos="48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3978" tIns="41990" rIns="83978" bIns="41990" anchor="ctr"/>
          <a:lstStyle/>
          <a:p>
            <a:pPr algn="ctr" defTabSz="839776">
              <a:spcBef>
                <a:spcPct val="50000"/>
              </a:spcBef>
              <a:defRPr/>
            </a:pPr>
            <a:endParaRPr lang="en-US" sz="15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4" name="Round Same Side Corner Rectangle 248"/>
          <p:cNvSpPr/>
          <p:nvPr/>
        </p:nvSpPr>
        <p:spPr>
          <a:xfrm>
            <a:off x="5224353" y="4293097"/>
            <a:ext cx="3883614" cy="392779"/>
          </a:xfrm>
          <a:prstGeom prst="round2SameRect">
            <a:avLst>
              <a:gd name="adj1" fmla="val 41508"/>
              <a:gd name="adj2" fmla="val 0"/>
            </a:avLst>
          </a:prstGeom>
          <a:solidFill>
            <a:schemeClr val="tx2"/>
          </a:solidFill>
          <a:ln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3978" tIns="41990" rIns="83978" bIns="41990" anchor="ctr"/>
          <a:lstStyle/>
          <a:p>
            <a:pPr algn="ctr" defTabSz="839776">
              <a:spcBef>
                <a:spcPct val="50000"/>
              </a:spcBef>
              <a:defRPr/>
            </a:pPr>
            <a:endParaRPr lang="en-GB" sz="1500" dirty="0">
              <a:solidFill>
                <a:prstClr val="white"/>
              </a:solidFill>
              <a:latin typeface="Calibri" pitchFamily="34" charset="0"/>
            </a:endParaRPr>
          </a:p>
        </p:txBody>
      </p:sp>
      <p:graphicFrame>
        <p:nvGraphicFramePr>
          <p:cNvPr id="16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590922"/>
              </p:ext>
            </p:extLst>
          </p:nvPr>
        </p:nvGraphicFramePr>
        <p:xfrm>
          <a:off x="5283105" y="4415106"/>
          <a:ext cx="3795347" cy="2047381"/>
        </p:xfrm>
        <a:graphic>
          <a:graphicData uri="http://schemas.openxmlformats.org/drawingml/2006/table">
            <a:tbl>
              <a:tblPr/>
              <a:tblGrid>
                <a:gridCol w="2884563"/>
                <a:gridCol w="910784"/>
              </a:tblGrid>
              <a:tr h="295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Линии электропередачи, тыс. км.</a:t>
                      </a: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2 210</a:t>
                      </a: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Подстанции 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3-6(10)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-220 кВ</a:t>
                      </a: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45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000</a:t>
                      </a: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Трансформаторная мощность, ГВА</a:t>
                      </a: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403</a:t>
                      </a: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Отпуск электроэнергии из сетей РСК,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(за 2012 года), млрд. кВтч</a:t>
                      </a: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603</a:t>
                      </a: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Количество сотрудников, тыс. человек</a:t>
                      </a: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Tahoma" pitchFamily="34" charset="0"/>
                        </a:rPr>
                        <a:t>205,1</a:t>
                      </a: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Потери за 2012 год, в % от отпуска в сеть</a:t>
                      </a: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8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,4</a:t>
                      </a: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Количество РСК</a:t>
                      </a: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71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109972" marR="109972" marT="20296" marB="20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11881" y="4313815"/>
            <a:ext cx="3883606" cy="310361"/>
          </a:xfrm>
          <a:prstGeom prst="rect">
            <a:avLst/>
          </a:prstGeom>
          <a:noFill/>
        </p:spPr>
        <p:txBody>
          <a:bodyPr wrap="square" lIns="78759" tIns="39380" rIns="78759" bIns="39380" rtlCol="0">
            <a:spAutoFit/>
          </a:bodyPr>
          <a:lstStyle/>
          <a:p>
            <a:pPr algn="ctr" defTabSz="839336"/>
            <a:r>
              <a:rPr lang="ru-RU" sz="1500" b="1" dirty="0" smtClean="0">
                <a:solidFill>
                  <a:prstClr val="white"/>
                </a:solidFill>
              </a:rPr>
              <a:t>Распределительный сетевой комплекс</a:t>
            </a:r>
            <a:endParaRPr lang="ru-RU" sz="1500" b="1" dirty="0">
              <a:solidFill>
                <a:prstClr val="whit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" y="3320557"/>
            <a:ext cx="4796518" cy="331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46" y="1131534"/>
            <a:ext cx="4878454" cy="330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407724" y="6494844"/>
            <a:ext cx="1994400" cy="271622"/>
          </a:xfrm>
          <a:prstGeom prst="roundRect">
            <a:avLst/>
          </a:prstGeom>
          <a:ln>
            <a:solidFill>
              <a:srgbClr val="1F49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 fontAlgn="base"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ru-RU" sz="1100" i="1" dirty="0" smtClean="0">
                <a:solidFill>
                  <a:srgbClr val="1F497D"/>
                </a:solidFill>
                <a:cs typeface="Times New Roman" pitchFamily="18" charset="0"/>
              </a:rPr>
              <a:t>73 </a:t>
            </a:r>
            <a:r>
              <a:rPr lang="ru-RU" sz="1100" i="1" dirty="0">
                <a:solidFill>
                  <a:srgbClr val="1F497D"/>
                </a:solidFill>
                <a:cs typeface="Times New Roman" pitchFamily="18" charset="0"/>
              </a:rPr>
              <a:t>региона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87554" y="3921433"/>
            <a:ext cx="1957212" cy="227647"/>
          </a:xfrm>
          <a:prstGeom prst="roundRect">
            <a:avLst/>
          </a:prstGeom>
          <a:solidFill>
            <a:schemeClr val="lt1"/>
          </a:solidFill>
          <a:ln>
            <a:solidFill>
              <a:srgbClr val="1F49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 fontAlgn="base"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ru-RU" sz="1100" i="1" dirty="0" smtClean="0">
                <a:solidFill>
                  <a:srgbClr val="1F497D"/>
                </a:solidFill>
                <a:cs typeface="Times New Roman" pitchFamily="18" charset="0"/>
              </a:rPr>
              <a:t>68 </a:t>
            </a:r>
            <a:r>
              <a:rPr lang="ru-RU" sz="1100" i="1" dirty="0">
                <a:solidFill>
                  <a:srgbClr val="1F497D"/>
                </a:solidFill>
                <a:cs typeface="Times New Roman" pitchFamily="18" charset="0"/>
              </a:rPr>
              <a:t>регионов</a:t>
            </a: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</p:spPr>
        <p:txBody>
          <a:bodyPr/>
          <a:lstStyle/>
          <a:p>
            <a:pPr>
              <a:defRPr/>
            </a:pPr>
            <a:fld id="{F2E3388A-311F-4654-9935-71A7C3ECA5F7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03006"/>
              </p:ext>
            </p:extLst>
          </p:nvPr>
        </p:nvGraphicFramePr>
        <p:xfrm>
          <a:off x="238534" y="1628800"/>
          <a:ext cx="4072165" cy="5219248"/>
        </p:xfrm>
        <a:graphic>
          <a:graphicData uri="http://schemas.openxmlformats.org/drawingml/2006/table">
            <a:tbl>
              <a:tblPr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1356279"/>
                <a:gridCol w="2715886"/>
              </a:tblGrid>
              <a:tr h="203271"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RAB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 регулирование</a:t>
                      </a:r>
                    </a:p>
                  </a:txBody>
                  <a:tcPr marL="72000" marR="0" marT="1800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endParaRPr lang="ru-RU" sz="98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 gridSpan="2">
                  <a:txBody>
                    <a:bodyPr/>
                    <a:lstStyle/>
                    <a:p>
                      <a:pPr marL="180000" marR="36195" lvl="1" indent="-1800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ru-RU" sz="1050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долгосрочный метод тарифного регулирования, обеспечивающий возврат на вложенный капитал</a:t>
                      </a:r>
                    </a:p>
                    <a:p>
                      <a:pPr marL="180000" marR="36195" lvl="1" indent="-1800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ru-RU" sz="1050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тариф установлен с учетом показателей надежности и качества услуг</a:t>
                      </a:r>
                    </a:p>
                  </a:txBody>
                  <a:tcPr marL="72000" marR="0" marT="1800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endParaRPr lang="ru-RU" sz="98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1008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компании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субъекты РФ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9072">
                <a:tc>
                  <a:txBody>
                    <a:bodyPr/>
                    <a:lstStyle/>
                    <a:p>
                      <a:pPr algn="l" fontAlgn="t">
                        <a:lnSpc>
                          <a:spcPct val="75000"/>
                        </a:lnSpc>
                      </a:pPr>
                      <a:r>
                        <a:rPr lang="ru-RU" sz="1050" b="1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МРСК Северного Кавказа</a:t>
                      </a:r>
                      <a:endParaRPr lang="ru-RU" sz="105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Республика Кабардино-Балкария; Республика Карачаево-Черкессия; Республика Северная</a:t>
                      </a:r>
                      <a:r>
                        <a:rPr lang="ru-RU" sz="98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Осетия-Алания</a:t>
                      </a: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; Ставропольский</a:t>
                      </a:r>
                      <a:r>
                        <a:rPr lang="ru-RU" sz="98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край</a:t>
                      </a:r>
                      <a:endParaRPr lang="ru-RU" sz="98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9295">
                <a:tc>
                  <a:txBody>
                    <a:bodyPr/>
                    <a:lstStyle/>
                    <a:p>
                      <a:pPr algn="l" fontAlgn="t">
                        <a:lnSpc>
                          <a:spcPct val="75000"/>
                        </a:lnSpc>
                      </a:pPr>
                      <a:r>
                        <a:rPr lang="ru-RU" sz="1050" b="1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МРСК Центра</a:t>
                      </a:r>
                      <a:endParaRPr lang="ru-RU" sz="105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Белгородская область; Воронежская область; Костромская область; Курская область; Орловская область; Смоленская область; Тамбовская область; Ярославская область</a:t>
                      </a:r>
                      <a:endParaRPr lang="ru-RU" sz="98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ctr">
                    <a:solidFill>
                      <a:schemeClr val="bg1"/>
                    </a:solidFill>
                  </a:tcPr>
                </a:tc>
              </a:tr>
              <a:tr h="298848">
                <a:tc>
                  <a:txBody>
                    <a:bodyPr/>
                    <a:lstStyle/>
                    <a:p>
                      <a:pPr algn="l" fontAlgn="t">
                        <a:lnSpc>
                          <a:spcPct val="75000"/>
                        </a:lnSpc>
                      </a:pPr>
                      <a:r>
                        <a:rPr lang="ru-RU" sz="1050" b="1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МРСК Северо-Запада</a:t>
                      </a:r>
                      <a:endParaRPr lang="ru-RU" sz="105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Вологодская область; Республика Карелия; Новгородская область; Псковская область</a:t>
                      </a:r>
                      <a:endParaRPr lang="ru-RU" sz="98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848">
                <a:tc>
                  <a:txBody>
                    <a:bodyPr/>
                    <a:lstStyle/>
                    <a:p>
                      <a:pPr algn="l" fontAlgn="t">
                        <a:lnSpc>
                          <a:spcPct val="75000"/>
                        </a:lnSpc>
                      </a:pPr>
                      <a:r>
                        <a:rPr lang="ru-RU" sz="1050" b="1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МРСК Юга</a:t>
                      </a:r>
                      <a:endParaRPr lang="ru-RU" sz="105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Астраханская область; Республика Калмыкия; Ростовская область</a:t>
                      </a:r>
                      <a:endParaRPr lang="ru-RU" sz="98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ctr">
                    <a:solidFill>
                      <a:schemeClr val="bg1"/>
                    </a:solidFill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 algn="l" fontAlgn="t">
                        <a:lnSpc>
                          <a:spcPct val="75000"/>
                        </a:lnSpc>
                      </a:pPr>
                      <a:r>
                        <a:rPr lang="ru-RU" sz="1050" b="1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МРСК Сибири</a:t>
                      </a:r>
                      <a:endParaRPr lang="ru-RU" sz="105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Алтайский край</a:t>
                      </a:r>
                      <a:endParaRPr lang="ru-RU" sz="98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9295">
                <a:tc>
                  <a:txBody>
                    <a:bodyPr/>
                    <a:lstStyle/>
                    <a:p>
                      <a:pPr algn="l" fontAlgn="t">
                        <a:lnSpc>
                          <a:spcPct val="75000"/>
                        </a:lnSpc>
                      </a:pPr>
                      <a:r>
                        <a:rPr lang="ru-RU" sz="1050" b="1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МРСК Центра и Приволжья</a:t>
                      </a:r>
                      <a:endParaRPr lang="ru-RU" sz="105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Владимирская область; Ивановская</a:t>
                      </a:r>
                      <a:r>
                        <a:rPr lang="ru-RU" sz="98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область</a:t>
                      </a: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; Калужская область; Кировская область; Республика Марий Эл; Нижегородская область; Рязанская область; Тульская область; Удмуртская Республика</a:t>
                      </a:r>
                      <a:r>
                        <a:rPr lang="ru-RU" sz="98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98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ctr">
                    <a:solidFill>
                      <a:schemeClr val="bg1"/>
                    </a:solidFill>
                  </a:tcPr>
                </a:tc>
              </a:tr>
              <a:tr h="439072">
                <a:tc>
                  <a:txBody>
                    <a:bodyPr/>
                    <a:lstStyle/>
                    <a:p>
                      <a:pPr algn="l" fontAlgn="t">
                        <a:lnSpc>
                          <a:spcPct val="75000"/>
                        </a:lnSpc>
                      </a:pPr>
                      <a:r>
                        <a:rPr lang="ru-RU" sz="1050" b="1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МРСК Волги</a:t>
                      </a:r>
                      <a:endParaRPr lang="ru-RU" sz="105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Самарская область; Саратовская область; Ульяновская область; Республика</a:t>
                      </a:r>
                      <a:r>
                        <a:rPr lang="ru-RU" sz="98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Мордовия; Оренбургская область; Пензенская область; Республика Чувашия</a:t>
                      </a:r>
                      <a:endParaRPr lang="ru-RU" sz="98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848">
                <a:tc>
                  <a:txBody>
                    <a:bodyPr/>
                    <a:lstStyle/>
                    <a:p>
                      <a:pPr algn="l" fontAlgn="t">
                        <a:lnSpc>
                          <a:spcPct val="75000"/>
                        </a:lnSpc>
                      </a:pPr>
                      <a:r>
                        <a:rPr lang="ru-RU" sz="1050" b="1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МРСК Урала</a:t>
                      </a:r>
                      <a:endParaRPr lang="ru-RU" sz="105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Пермская</a:t>
                      </a:r>
                      <a:r>
                        <a:rPr lang="ru-RU" sz="98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область</a:t>
                      </a: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; Свердловская область; Челябинская область</a:t>
                      </a:r>
                      <a:endParaRPr lang="ru-RU" sz="98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ctr">
                    <a:solidFill>
                      <a:schemeClr val="bg1"/>
                    </a:solidFill>
                  </a:tcPr>
                </a:tc>
              </a:tr>
              <a:tr h="205453">
                <a:tc>
                  <a:txBody>
                    <a:bodyPr/>
                    <a:lstStyle/>
                    <a:p>
                      <a:pPr algn="l" fontAlgn="t">
                        <a:lnSpc>
                          <a:spcPct val="75000"/>
                        </a:lnSpc>
                      </a:pPr>
                      <a:r>
                        <a:rPr lang="ru-RU" sz="1050" b="1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МОЭСК</a:t>
                      </a:r>
                      <a:endParaRPr lang="ru-RU" sz="105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г. Москва</a:t>
                      </a:r>
                      <a:r>
                        <a:rPr lang="ru-RU" sz="98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; Московская </a:t>
                      </a: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область</a:t>
                      </a:r>
                      <a:endParaRPr lang="ru-RU" sz="98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453">
                <a:tc>
                  <a:txBody>
                    <a:bodyPr/>
                    <a:lstStyle/>
                    <a:p>
                      <a:pPr algn="l" fontAlgn="t">
                        <a:lnSpc>
                          <a:spcPct val="75000"/>
                        </a:lnSpc>
                      </a:pPr>
                      <a:r>
                        <a:rPr lang="ru-RU" sz="1050" b="1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Ленэнерго</a:t>
                      </a:r>
                      <a:endParaRPr lang="ru-RU" sz="105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г. Санкт-Петербург</a:t>
                      </a:r>
                      <a:r>
                        <a:rPr lang="ru-RU" sz="98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; Ленинградская </a:t>
                      </a: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область</a:t>
                      </a:r>
                      <a:endParaRPr lang="ru-RU" sz="98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ctr">
                    <a:solidFill>
                      <a:schemeClr val="bg1"/>
                    </a:solidFill>
                  </a:tcPr>
                </a:tc>
              </a:tr>
              <a:tr h="205453">
                <a:tc>
                  <a:txBody>
                    <a:bodyPr/>
                    <a:lstStyle/>
                    <a:p>
                      <a:pPr algn="l" fontAlgn="t">
                        <a:lnSpc>
                          <a:spcPct val="75000"/>
                        </a:lnSpc>
                      </a:pPr>
                      <a:r>
                        <a:rPr lang="ru-RU" sz="1050" b="1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Кубаньэнерго</a:t>
                      </a:r>
                      <a:endParaRPr lang="ru-RU" sz="105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98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Краснодарский</a:t>
                      </a:r>
                      <a:r>
                        <a:rPr lang="ru-RU" sz="98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край и Республика Адыгея</a:t>
                      </a:r>
                      <a:endParaRPr lang="ru-RU" sz="98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625">
                <a:tc>
                  <a:txBody>
                    <a:bodyPr/>
                    <a:lstStyle/>
                    <a:p>
                      <a:pPr algn="l" fontAlgn="b">
                        <a:lnSpc>
                          <a:spcPct val="75000"/>
                        </a:lnSpc>
                      </a:pPr>
                      <a:endParaRPr lang="ru-RU" sz="105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5000"/>
                        </a:lnSpc>
                      </a:pPr>
                      <a:r>
                        <a:rPr lang="ru-RU" sz="105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ИТОГО 45 субъектов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b">
                    <a:solidFill>
                      <a:schemeClr val="bg1"/>
                    </a:solidFill>
                  </a:tcPr>
                </a:tc>
              </a:tr>
              <a:tr h="158625">
                <a:tc>
                  <a:txBody>
                    <a:bodyPr/>
                    <a:lstStyle/>
                    <a:p>
                      <a:pPr algn="l" fontAlgn="b">
                        <a:lnSpc>
                          <a:spcPct val="75000"/>
                        </a:lnSpc>
                      </a:pPr>
                      <a:r>
                        <a:rPr lang="ru-RU" sz="105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ФСК</a:t>
                      </a:r>
                      <a:r>
                        <a:rPr lang="ru-RU" sz="1050" b="1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ЕЭС</a:t>
                      </a:r>
                      <a:endParaRPr lang="ru-RU" sz="105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5000"/>
                        </a:lnSpc>
                      </a:pPr>
                      <a:endParaRPr lang="ru-RU" sz="98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180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-36507" y="4"/>
            <a:ext cx="7416819" cy="846235"/>
          </a:xfrm>
          <a:prstGeom prst="rect">
            <a:avLst/>
          </a:prstGeom>
          <a:extLst/>
        </p:spPr>
        <p:txBody>
          <a:bodyPr lIns="93773" tIns="46884" rIns="93773" bIns="46884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ea typeface="+mj-ea"/>
                <a:cs typeface="Arial" pitchFamily="34" charset="0"/>
              </a:rPr>
              <a:t>Тарифное регулирование в </a:t>
            </a:r>
            <a:r>
              <a:rPr lang="ru-RU" sz="2000" b="1" dirty="0" smtClean="0">
                <a:solidFill>
                  <a:prstClr val="white"/>
                </a:solidFill>
                <a:ea typeface="+mj-ea"/>
                <a:cs typeface="Arial" pitchFamily="34" charset="0"/>
              </a:rPr>
              <a:t>сетевом </a:t>
            </a:r>
            <a:r>
              <a:rPr lang="ru-RU" sz="2000" b="1" dirty="0">
                <a:solidFill>
                  <a:prstClr val="white"/>
                </a:solidFill>
                <a:ea typeface="+mj-ea"/>
                <a:cs typeface="Arial" pitchFamily="34" charset="0"/>
              </a:rPr>
              <a:t>комплексе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80951"/>
              </p:ext>
            </p:extLst>
          </p:nvPr>
        </p:nvGraphicFramePr>
        <p:xfrm>
          <a:off x="4415066" y="1628800"/>
          <a:ext cx="4564460" cy="3702069"/>
        </p:xfrm>
        <a:graphic>
          <a:graphicData uri="http://schemas.openxmlformats.org/drawingml/2006/table">
            <a:tbl>
              <a:tblPr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1460377"/>
                <a:gridCol w="3104083"/>
              </a:tblGrid>
              <a:tr h="216024"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Индексное регулирование</a:t>
                      </a:r>
                    </a:p>
                  </a:txBody>
                  <a:tcPr marL="72000" marR="0" marT="1800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 gridSpan="2">
                  <a:txBody>
                    <a:bodyPr/>
                    <a:lstStyle/>
                    <a:p>
                      <a:pPr marL="180000" marR="36195" lvl="1" indent="-1800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ru-RU" sz="1050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долгосрочный метод регулирования с применением индексации тарифа</a:t>
                      </a:r>
                    </a:p>
                    <a:p>
                      <a:pPr marL="180000" marR="36195" lvl="1" indent="-1800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ru-RU" sz="1050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прибыль на развитие не более 12% от выручки «на содержание»</a:t>
                      </a:r>
                    </a:p>
                  </a:txBody>
                  <a:tcPr marL="72000" marR="0" marT="1800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endParaRPr lang="ru-RU" sz="980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компании</a:t>
                      </a:r>
                    </a:p>
                  </a:txBody>
                  <a:tcPr marL="72000" marR="0" marT="1800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субъекты РФ</a:t>
                      </a:r>
                    </a:p>
                  </a:txBody>
                  <a:tcPr marL="72000" marR="0" marT="1800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06207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050" b="1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МРСК Северного Кавказа</a:t>
                      </a: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98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Республика Дагестан; Республика Ингушетия; Республика Чечня</a:t>
                      </a:r>
                      <a:endParaRPr lang="ru-RU" sz="980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661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050" b="1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МРСК Центра</a:t>
                      </a:r>
                    </a:p>
                  </a:txBody>
                  <a:tcPr marL="72000" marR="0" marT="180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98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Брянская область; Липецкая область; Тверская область</a:t>
                      </a:r>
                      <a:endParaRPr lang="ru-RU" sz="980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050" b="1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МРСК Северо-Запада</a:t>
                      </a: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98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Архангельская область; Мурманская область; Республика Коми</a:t>
                      </a:r>
                      <a:endParaRPr lang="ru-RU" sz="980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216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050" b="1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МРСК </a:t>
                      </a:r>
                      <a:r>
                        <a:rPr lang="ru-RU" sz="1050" b="1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Юга*</a:t>
                      </a:r>
                      <a:endParaRPr lang="ru-RU" sz="1050" b="1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98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Волгоградская область</a:t>
                      </a:r>
                      <a:endParaRPr lang="ru-RU" sz="980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bg1"/>
                    </a:solidFill>
                  </a:tcPr>
                </a:tc>
              </a:tr>
              <a:tr h="403763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050" b="1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МРСК Сибири</a:t>
                      </a: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98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Республика Алтай; Республика Бурятия; Красноярский край; Кемеровская область; Омская область; Республика Тыва; Республика Хакасия; Забайкальский край;</a:t>
                      </a:r>
                      <a:endParaRPr lang="ru-RU" sz="980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954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ru-RU" sz="1050" b="1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Тюменьэнерго</a:t>
                      </a:r>
                    </a:p>
                  </a:txBody>
                  <a:tcPr marL="72000" marR="0" marT="180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98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Тюменская область, ХМАО, ЯНАО</a:t>
                      </a:r>
                      <a:endParaRPr lang="ru-RU" sz="980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ru-RU" sz="1050" b="1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Янтарьэнерго*</a:t>
                      </a:r>
                      <a:endParaRPr lang="ru-RU" sz="1050" b="1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98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Калининградская область</a:t>
                      </a:r>
                      <a:endParaRPr lang="ru-RU" sz="980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954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ru-RU" sz="1050" b="1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Томская РК</a:t>
                      </a:r>
                    </a:p>
                  </a:txBody>
                  <a:tcPr marL="72000" marR="0" marT="180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98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Томская </a:t>
                      </a:r>
                      <a:r>
                        <a:rPr lang="ru-RU" sz="98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область</a:t>
                      </a:r>
                      <a:endParaRPr lang="ru-RU" sz="980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18000" marB="0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050" b="1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180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05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ИТОГО 23 субъекта</a:t>
                      </a:r>
                      <a:endParaRPr lang="ru-RU" sz="105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180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11592" y="6165304"/>
            <a:ext cx="4616310" cy="21696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3366"/>
              </a:buClr>
              <a:buSzPct val="75000"/>
              <a:tabLst>
                <a:tab pos="182517" algn="l"/>
              </a:tabLst>
            </a:pPr>
            <a:r>
              <a:rPr lang="ru-RU" sz="900" i="1" dirty="0" smtClean="0">
                <a:solidFill>
                  <a:schemeClr val="accent1"/>
                </a:solidFill>
                <a:cs typeface="Arial" pitchFamily="34" charset="0"/>
              </a:rPr>
              <a:t>*рассматривается </a:t>
            </a:r>
            <a:r>
              <a:rPr lang="ru-RU" sz="900" i="1" dirty="0">
                <a:solidFill>
                  <a:schemeClr val="accent1"/>
                </a:solidFill>
                <a:cs typeface="Arial" pitchFamily="34" charset="0"/>
              </a:rPr>
              <a:t>переход с 2014 года на </a:t>
            </a:r>
            <a:r>
              <a:rPr lang="ru-RU" sz="900" i="1" dirty="0" smtClean="0">
                <a:solidFill>
                  <a:schemeClr val="accent1"/>
                </a:solidFill>
                <a:cs typeface="Arial" pitchFamily="34" charset="0"/>
              </a:rPr>
              <a:t>RAB</a:t>
            </a:r>
            <a:endParaRPr lang="ru-RU" sz="900" i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511592" y="6152390"/>
            <a:ext cx="4353575" cy="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2417" y="980728"/>
            <a:ext cx="8722071" cy="648072"/>
          </a:xfrm>
          <a:prstGeom prst="rect">
            <a:avLst/>
          </a:prstGeom>
          <a:solidFill>
            <a:schemeClr val="lt1"/>
          </a:solidFill>
          <a:ln>
            <a:solidFill>
              <a:srgbClr val="1F49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>
            <a:defPPr>
              <a:defRPr lang="ru-RU"/>
            </a:defPPr>
            <a:lvl1pPr algn="ctr" defTabSz="889836">
              <a:lnSpc>
                <a:spcPct val="80000"/>
              </a:lnSpc>
              <a:buClr>
                <a:srgbClr val="1F497D"/>
              </a:buClr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Во всех ДЗО ОАО «Россети» с 2011 года применяется долгосрочное  тарифное регулирование</a:t>
            </a:r>
          </a:p>
          <a:p>
            <a:r>
              <a:rPr lang="ru-RU" dirty="0"/>
              <a:t>Постановлением </a:t>
            </a:r>
            <a:r>
              <a:rPr lang="ru-RU" dirty="0" smtClean="0"/>
              <a:t>Правительства </a:t>
            </a:r>
            <a:r>
              <a:rPr lang="ru-RU" dirty="0"/>
              <a:t>РФ № 1178 по филиалам, применяющим </a:t>
            </a:r>
            <a:r>
              <a:rPr lang="en-US" dirty="0"/>
              <a:t>RAB</a:t>
            </a:r>
            <a:r>
              <a:rPr lang="ru-RU" dirty="0"/>
              <a:t>, произведена «перезагрузка» долгосрочных параметров </a:t>
            </a:r>
          </a:p>
          <a:p>
            <a:r>
              <a:rPr lang="ru-RU" dirty="0"/>
              <a:t>на 01.07.12/ 01.11.12 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</p:spPr>
        <p:txBody>
          <a:bodyPr/>
          <a:lstStyle/>
          <a:p>
            <a:pPr>
              <a:defRPr/>
            </a:pPr>
            <a:fld id="{F2E3388A-311F-4654-9935-71A7C3ECA5F7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3347863" y="1958477"/>
            <a:ext cx="2670404" cy="1398515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08000" tIns="108000" rIns="72000" bIns="17996" rtlCol="0" anchor="ctr"/>
          <a:lstStyle/>
          <a:p>
            <a:pPr marL="180000" indent="-1800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объем инвестиций для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развития и модернизации электросетевого комплекса Российской Федерации, а также </a:t>
            </a: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источники финансирования определяются исходя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из темпов, опережающих естественное старение сетевого хозяйства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1894639"/>
            <a:ext cx="2670404" cy="1443892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08000" tIns="108000" rIns="72000" bIns="17996" rtlCol="0" anchor="ctr"/>
          <a:lstStyle/>
          <a:p>
            <a:pPr marL="180000" indent="-1800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при принятии решений, направленных на регулирование тарифов естественных монополий, обеспечить ограничение их роста на пятилетний период, начиная с 2014 года, темпами, не превышающими величины фактической инфляции за предыдущий год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511" y="134493"/>
            <a:ext cx="6984777" cy="846235"/>
          </a:xfrm>
          <a:prstGeom prst="rect">
            <a:avLst/>
          </a:prstGeom>
          <a:extLst/>
        </p:spPr>
        <p:txBody>
          <a:bodyPr lIns="93773" tIns="46884" rIns="93773" bIns="46884" anchor="ctr"/>
          <a:lstStyle/>
          <a:p>
            <a:pPr marL="0" lvl="1" defTabSz="93731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Параметры социально-экономического прогноза и пути их достижения </a:t>
            </a:r>
          </a:p>
        </p:txBody>
      </p:sp>
      <p:sp>
        <p:nvSpPr>
          <p:cNvPr id="5" name="Номер слайда 16"/>
          <p:cNvSpPr txBox="1">
            <a:spLocks/>
          </p:cNvSpPr>
          <p:nvPr/>
        </p:nvSpPr>
        <p:spPr bwMode="auto">
          <a:xfrm>
            <a:off x="8936037" y="6554068"/>
            <a:ext cx="4159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2" tIns="45205" rIns="90402" bIns="45205"/>
          <a:lstStyle>
            <a:defPPr>
              <a:defRPr lang="ru-RU"/>
            </a:defPPr>
            <a:lvl1pPr defTabSz="912813">
              <a:defRPr sz="1200">
                <a:solidFill>
                  <a:prstClr val="white">
                    <a:lumMod val="50000"/>
                  </a:prstClr>
                </a:solidFill>
                <a:cs typeface="Arial" charset="0"/>
              </a:defRPr>
            </a:lvl1pPr>
            <a:lvl2pPr marL="742950" indent="-285750" defTabSz="912813">
              <a:defRPr>
                <a:latin typeface="Arial" charset="0"/>
                <a:cs typeface="Arial" charset="0"/>
              </a:defRPr>
            </a:lvl2pPr>
            <a:lvl3pPr marL="1143000" indent="-228600" defTabSz="912813">
              <a:defRPr>
                <a:latin typeface="Arial" charset="0"/>
                <a:cs typeface="Arial" charset="0"/>
              </a:defRPr>
            </a:lvl3pPr>
            <a:lvl4pPr marL="1600200" indent="-228600" defTabSz="912813">
              <a:defRPr>
                <a:latin typeface="Arial" charset="0"/>
                <a:cs typeface="Arial" charset="0"/>
              </a:defRPr>
            </a:lvl4pPr>
            <a:lvl5pPr marL="2057400" indent="-228600" defTabSz="912813">
              <a:defRPr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fld id="{E632C76D-DF84-4B16-B51D-305DAD4FF7EA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68054" y="1250353"/>
            <a:ext cx="174554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Потребительские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766" y="1488047"/>
            <a:ext cx="2700000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>
            <a:defPPr>
              <a:defRPr lang="ru-RU"/>
            </a:defPPr>
            <a:lvl1pPr algn="just" defTabSz="889836">
              <a:defRPr sz="1200">
                <a:solidFill>
                  <a:schemeClr val="bg1"/>
                </a:solidFill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16000" algn="ctr">
              <a:lnSpc>
                <a:spcPct val="80000"/>
              </a:lnSpc>
              <a:buClr>
                <a:srgbClr val="1F497D"/>
              </a:buClr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Петербургский международный экономический форум</a:t>
            </a:r>
            <a:endParaRPr lang="ru-RU" b="1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5496" y="1412840"/>
            <a:ext cx="576000" cy="576000"/>
            <a:chOff x="6440440" y="2276872"/>
            <a:chExt cx="720000" cy="720000"/>
          </a:xfrm>
        </p:grpSpPr>
        <p:sp>
          <p:nvSpPr>
            <p:cNvPr id="23" name="Блок-схема: узел 22"/>
            <p:cNvSpPr/>
            <p:nvPr/>
          </p:nvSpPr>
          <p:spPr>
            <a:xfrm>
              <a:off x="6440440" y="2276872"/>
              <a:ext cx="720000" cy="720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6440440" y="2276872"/>
              <a:ext cx="720000" cy="720000"/>
              <a:chOff x="6903960" y="1915469"/>
              <a:chExt cx="1007999" cy="1007999"/>
            </a:xfrm>
          </p:grpSpPr>
          <p:sp>
            <p:nvSpPr>
              <p:cNvPr id="20" name="Кольцо 19"/>
              <p:cNvSpPr/>
              <p:nvPr/>
            </p:nvSpPr>
            <p:spPr>
              <a:xfrm>
                <a:off x="6903960" y="1915469"/>
                <a:ext cx="1007999" cy="1007999"/>
              </a:xfrm>
              <a:prstGeom prst="donut">
                <a:avLst>
                  <a:gd name="adj" fmla="val 1029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Рисунок 17"/>
              <p:cNvPicPr>
                <a:picLocks/>
              </p:cNvPicPr>
              <p:nvPr/>
            </p:nvPicPr>
            <p:blipFill>
              <a:blip r:embed="rId3" cstate="print">
                <a:clrChange>
                  <a:clrFrom>
                    <a:srgbClr val="FEFFF9"/>
                  </a:clrFrom>
                  <a:clrTo>
                    <a:srgbClr val="FEFFF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7964" y="2059470"/>
                <a:ext cx="720000" cy="720000"/>
              </a:xfrm>
              <a:prstGeom prst="rect">
                <a:avLst/>
              </a:prstGeom>
            </p:spPr>
          </p:pic>
        </p:grpSp>
      </p:grpSp>
      <p:sp>
        <p:nvSpPr>
          <p:cNvPr id="48" name="TextBox 47"/>
          <p:cNvSpPr txBox="1"/>
          <p:nvPr/>
        </p:nvSpPr>
        <p:spPr>
          <a:xfrm>
            <a:off x="3326102" y="1488047"/>
            <a:ext cx="2700000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>
            <a:defPPr>
              <a:defRPr lang="ru-RU"/>
            </a:defPPr>
            <a:lvl1pPr algn="just" defTabSz="889836">
              <a:defRPr sz="1200">
                <a:solidFill>
                  <a:schemeClr val="bg1"/>
                </a:solidFill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16000" algn="ctr">
              <a:lnSpc>
                <a:spcPct val="70000"/>
              </a:lnSpc>
              <a:buClr>
                <a:srgbClr val="1F497D"/>
              </a:buClr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Совещание от 20.03.2013 </a:t>
            </a:r>
          </a:p>
          <a:p>
            <a:pPr marL="216000" algn="ctr">
              <a:lnSpc>
                <a:spcPct val="70000"/>
              </a:lnSpc>
              <a:buClr>
                <a:srgbClr val="1F497D"/>
              </a:buClr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«О Стратегии Развития электросетевого комплекса РФ» </a:t>
            </a:r>
            <a:endParaRPr lang="ru-RU" b="1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3059832" y="1412840"/>
            <a:ext cx="576000" cy="576000"/>
            <a:chOff x="3059832" y="1382477"/>
            <a:chExt cx="576000" cy="576000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3059832" y="1382477"/>
              <a:ext cx="576000" cy="576000"/>
              <a:chOff x="6440440" y="2276872"/>
              <a:chExt cx="720000" cy="720000"/>
            </a:xfrm>
          </p:grpSpPr>
          <p:sp>
            <p:nvSpPr>
              <p:cNvPr id="50" name="Блок-схема: узел 49"/>
              <p:cNvSpPr/>
              <p:nvPr/>
            </p:nvSpPr>
            <p:spPr>
              <a:xfrm>
                <a:off x="6440440" y="2276872"/>
                <a:ext cx="720000" cy="720000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2" name="Кольцо 51"/>
              <p:cNvSpPr/>
              <p:nvPr/>
            </p:nvSpPr>
            <p:spPr>
              <a:xfrm>
                <a:off x="6440440" y="2276872"/>
                <a:ext cx="720000" cy="720000"/>
              </a:xfrm>
              <a:prstGeom prst="donut">
                <a:avLst>
                  <a:gd name="adj" fmla="val 1029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3131888" y="1458580"/>
              <a:ext cx="432000" cy="432000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8" name="Прямоугольник 67"/>
          <p:cNvSpPr/>
          <p:nvPr/>
        </p:nvSpPr>
        <p:spPr>
          <a:xfrm>
            <a:off x="6300192" y="1865522"/>
            <a:ext cx="2670404" cy="1995525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08000" tIns="108000" rIns="72000" bIns="17996" rtlCol="0" anchor="ctr"/>
          <a:lstStyle/>
          <a:p>
            <a:pPr marL="180000" indent="-1800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/>
                </a:solidFill>
              </a:rPr>
              <a:t>«Решение </a:t>
            </a:r>
            <a:r>
              <a:rPr lang="ru-RU" sz="1200" dirty="0">
                <a:solidFill>
                  <a:schemeClr val="tx2"/>
                </a:solidFill>
              </a:rPr>
              <a:t>правительства заморозить тарифы должно дать монополиям ясный сигнал работать над повышением своей </a:t>
            </a:r>
            <a:r>
              <a:rPr lang="ru-RU" sz="1200" dirty="0" smtClean="0">
                <a:solidFill>
                  <a:schemeClr val="tx2"/>
                </a:solidFill>
              </a:rPr>
              <a:t>эффективности. Хочу </a:t>
            </a:r>
            <a:r>
              <a:rPr lang="ru-RU" sz="1200" dirty="0">
                <a:solidFill>
                  <a:schemeClr val="tx2"/>
                </a:solidFill>
              </a:rPr>
              <a:t>подчеркнуть: инвестпрограммы компаний с госучастием должны исполняться в этих условиях, но за счет снижения внутренних издержек. Над ними нужно самым активным образом работать — над снижением этих издержек»</a:t>
            </a:r>
            <a:endParaRPr lang="ru-RU" sz="1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350438" y="1458931"/>
            <a:ext cx="2700000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>
            <a:defPPr>
              <a:defRPr lang="ru-RU"/>
            </a:defPPr>
            <a:lvl1pPr algn="just" defTabSz="889836">
              <a:defRPr sz="1200">
                <a:solidFill>
                  <a:schemeClr val="bg1"/>
                </a:solidFill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16000" algn="ctr">
              <a:lnSpc>
                <a:spcPct val="70000"/>
              </a:lnSpc>
              <a:buClr>
                <a:srgbClr val="1F497D"/>
              </a:buClr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Форум ВТБ Капитал – Россия зовет!</a:t>
            </a:r>
            <a:endParaRPr lang="ru-RU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1" name="Блок-схема: узел 70"/>
          <p:cNvSpPr/>
          <p:nvPr/>
        </p:nvSpPr>
        <p:spPr>
          <a:xfrm>
            <a:off x="6156168" y="1413564"/>
            <a:ext cx="576000" cy="576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038378" y="4401108"/>
            <a:ext cx="4038556" cy="1584276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72000" tIns="108000" rIns="72000" bIns="17996" rtlCol="0" anchor="ctr"/>
          <a:lstStyle/>
          <a:p>
            <a:pPr marL="180000" indent="-1800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использование механизма «бери </a:t>
            </a: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или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плати» при заключении договоров </a:t>
            </a: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ТП с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новыми потребителями;</a:t>
            </a:r>
          </a:p>
          <a:p>
            <a:pPr marL="180000" indent="-1800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введение индивидуальных долгосрочных тарифов, позволяющих определить уровень цен на период окупаемости проекта;</a:t>
            </a:r>
          </a:p>
          <a:p>
            <a:pPr marL="180000" indent="-1800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включение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расходов на развитие </a:t>
            </a: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инфраструктуры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в плату за технологическое присоединение;</a:t>
            </a:r>
          </a:p>
          <a:p>
            <a:pPr marL="180000" indent="-1800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установление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индивидуальных гибких тарифов для крупных промышленных потребителей с учётом необходимости сохранения их </a:t>
            </a: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конкурентоспособности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38378" y="4005064"/>
            <a:ext cx="4038556" cy="396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>
            <a:defPPr>
              <a:defRPr lang="ru-RU"/>
            </a:defPPr>
            <a:lvl1pPr algn="just" defTabSz="889836">
              <a:defRPr sz="1200">
                <a:solidFill>
                  <a:schemeClr val="bg1"/>
                </a:solidFill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Основные направления </a:t>
            </a:r>
            <a:r>
              <a:rPr lang="ru-RU" b="1" dirty="0" smtClean="0"/>
              <a:t>Плана мероприятий по итогам совещания по развитию Сибири и Дальнего Востока</a:t>
            </a:r>
            <a:r>
              <a:rPr lang="ru-RU" dirty="0"/>
              <a:t> </a:t>
            </a:r>
            <a:endParaRPr lang="ru-RU" b="1" dirty="0">
              <a:solidFill>
                <a:prstClr val="white"/>
              </a:solidFill>
              <a:cs typeface="Arial" pitchFamily="34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311074"/>
              </p:ext>
            </p:extLst>
          </p:nvPr>
        </p:nvGraphicFramePr>
        <p:xfrm>
          <a:off x="35496" y="4077072"/>
          <a:ext cx="4526289" cy="1908312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646289"/>
                <a:gridCol w="576000"/>
                <a:gridCol w="576000"/>
                <a:gridCol w="576000"/>
                <a:gridCol w="576000"/>
                <a:gridCol w="576000"/>
              </a:tblGrid>
              <a:tr h="320534">
                <a:tc row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Показатели социально-экономического развития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ru-RU" sz="1050" b="0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2013 </a:t>
                      </a:r>
                      <a:endParaRPr lang="ru-RU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Прогноз</a:t>
                      </a:r>
                      <a:endParaRPr lang="ru-RU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ru-RU" sz="1050" b="0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050" b="0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050" b="0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57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 цен </a:t>
                      </a:r>
                      <a:r>
                        <a:rPr kumimoji="0" lang="ru-RU" sz="9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kumimoji="0" lang="ru-RU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всех потребителей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110-111,5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904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9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</a:t>
                      </a:r>
                      <a:r>
                        <a:rPr kumimoji="0" lang="ru-RU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 </a:t>
                      </a:r>
                      <a:r>
                        <a:rPr kumimoji="0" lang="ru-RU" sz="9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kumimoji="0" lang="ru-RU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потребителей, исключая население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111-112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4904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9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 </a:t>
                      </a:r>
                      <a:r>
                        <a:rPr kumimoji="0" lang="ru-RU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регулируемых тарифов для сетевых организаций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1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Индексация с июля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0%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05273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Поручения Президента России В.В. Путина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654829" y="4941167"/>
            <a:ext cx="320983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://www.vtbcapital.ru/upload/iblock/4f9/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44" y="1474035"/>
            <a:ext cx="439248" cy="45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трелка вправо 27"/>
          <p:cNvSpPr/>
          <p:nvPr/>
        </p:nvSpPr>
        <p:spPr>
          <a:xfrm rot="5400000">
            <a:off x="6879556" y="5747480"/>
            <a:ext cx="2444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38378" y="6193750"/>
            <a:ext cx="3932218" cy="531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" rIns="10800" rtlCol="0" anchor="ctr"/>
          <a:lstStyle/>
          <a:p>
            <a:pPr algn="ctr">
              <a:lnSpc>
                <a:spcPct val="90000"/>
              </a:lnSpc>
            </a:pPr>
            <a:r>
              <a:rPr lang="ru-RU" sz="1200" b="1" dirty="0" smtClean="0"/>
              <a:t>Предлагаем рассмотреть возможность реализации данных мероприятий для развития и других субъектов РФ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0921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560" y="116632"/>
            <a:ext cx="7490056" cy="846235"/>
          </a:xfrm>
          <a:prstGeom prst="rect">
            <a:avLst/>
          </a:prstGeom>
          <a:extLst/>
        </p:spPr>
        <p:txBody>
          <a:bodyPr lIns="93773" tIns="46884" rIns="93773" bIns="46884" anchor="ctr"/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План мероприятий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по ограничению </a:t>
            </a:r>
            <a:r>
              <a:rPr lang="ru-RU" sz="2000" b="1" dirty="0" smtClean="0">
                <a:solidFill>
                  <a:schemeClr val="bg1"/>
                </a:solidFill>
              </a:rPr>
              <a:t>стоимости услуг сетевых компаний при сохранении их финансовой устойчивости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126304"/>
            <a:ext cx="3888432" cy="439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Основные предложения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148" y="1628800"/>
            <a:ext cx="4104683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Пересмотр ДПР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ТСО (для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метода: долгосрочная индексации)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НВВ не менее 500 млн. рублей, обеспечивающий среднегодовой рост тарифов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на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уровне 0% на 2014-2016 годов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3147" y="2420888"/>
            <a:ext cx="4104684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Определение критериев для ТСО, обслуживающих одного потребителя, и установление порядка оплаты их услуг с исключением затрат таких организаций из котлового принципа ценообразования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323528" y="1594356"/>
            <a:ext cx="43924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endCxn id="6" idx="1"/>
          </p:cNvCxnSpPr>
          <p:nvPr/>
        </p:nvCxnSpPr>
        <p:spPr>
          <a:xfrm rot="16200000" flipH="1">
            <a:off x="82973" y="1624124"/>
            <a:ext cx="497398" cy="342952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endCxn id="8" idx="1"/>
          </p:cNvCxnSpPr>
          <p:nvPr/>
        </p:nvCxnSpPr>
        <p:spPr>
          <a:xfrm rot="16200000" flipH="1">
            <a:off x="-313072" y="2020168"/>
            <a:ext cx="1289486" cy="342951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921846" y="1155156"/>
            <a:ext cx="3960440" cy="43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Ожидаемый результат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283967" y="1279364"/>
            <a:ext cx="648073" cy="42051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779912" y="1405544"/>
            <a:ext cx="720080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04000" y="3214101"/>
            <a:ext cx="4104684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Сохранение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оплаты услуг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ФСК ЕЭС по заявленной мощности с 01.07.2014 с учетом особенностей межсистемных услуг по передаче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04000" y="3830887"/>
            <a:ext cx="410468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Установление льготы по налогу на имущество на электросетевые активы с 01.01.2014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04000" y="4293876"/>
            <a:ext cx="410468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Синхронизация решений о дивидендных выплатах с тарифными решениями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04000" y="4725618"/>
            <a:ext cx="4104000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Сохранение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возможности заключения договоров «последней мили»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только в критичных регионах</a:t>
            </a:r>
            <a:endParaRPr lang="ru-RU" sz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4000" y="5157192"/>
            <a:ext cx="4104000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Консолидация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ТСО на территории Российской Федерации </a:t>
            </a:r>
          </a:p>
        </p:txBody>
      </p:sp>
      <p:cxnSp>
        <p:nvCxnSpPr>
          <p:cNvPr id="45" name="Соединительная линия уступом 44"/>
          <p:cNvCxnSpPr>
            <a:endCxn id="39" idx="1"/>
          </p:cNvCxnSpPr>
          <p:nvPr/>
        </p:nvCxnSpPr>
        <p:spPr>
          <a:xfrm rot="16200000" flipH="1">
            <a:off x="-663085" y="2370182"/>
            <a:ext cx="1990366" cy="343804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endCxn id="40" idx="1"/>
          </p:cNvCxnSpPr>
          <p:nvPr/>
        </p:nvCxnSpPr>
        <p:spPr>
          <a:xfrm rot="16200000" flipH="1">
            <a:off x="-925311" y="2632408"/>
            <a:ext cx="2514819" cy="343804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endCxn id="41" idx="1"/>
          </p:cNvCxnSpPr>
          <p:nvPr/>
        </p:nvCxnSpPr>
        <p:spPr>
          <a:xfrm rot="16200000" flipH="1">
            <a:off x="-1156806" y="2863903"/>
            <a:ext cx="2977808" cy="343804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endCxn id="42" idx="1"/>
          </p:cNvCxnSpPr>
          <p:nvPr/>
        </p:nvCxnSpPr>
        <p:spPr>
          <a:xfrm rot="16200000" flipH="1">
            <a:off x="-1372677" y="3079774"/>
            <a:ext cx="3409550" cy="343804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endCxn id="43" idx="1"/>
          </p:cNvCxnSpPr>
          <p:nvPr/>
        </p:nvCxnSpPr>
        <p:spPr>
          <a:xfrm rot="16200000" flipH="1">
            <a:off x="-1588464" y="3295561"/>
            <a:ext cx="3841124" cy="343804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4632735" y="1630346"/>
            <a:ext cx="3745496" cy="83099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228600" indent="-228600">
              <a:buClr>
                <a:schemeClr val="accent1"/>
              </a:buClr>
              <a:buSzPct val="100000"/>
              <a:buFont typeface="Symbol" panose="05050102010706020507" pitchFamily="18" charset="2"/>
              <a:buChar char="Þ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Сокращение темпов роста сетевого тарифа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632733" y="2422078"/>
            <a:ext cx="3745497" cy="82980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171450" indent="-171450">
              <a:buClr>
                <a:schemeClr val="accent1"/>
              </a:buClr>
              <a:buSzPct val="100000"/>
              <a:buFont typeface="Symbol" panose="05050102010706020507" pitchFamily="18" charset="2"/>
              <a:buChar char="Þ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Сокращение темпов роста сетевого тарифа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633586" y="3212976"/>
            <a:ext cx="3745497" cy="64633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171450" indent="-171450">
              <a:buClr>
                <a:schemeClr val="accent1"/>
              </a:buClr>
              <a:buFont typeface="Symbol" panose="05050102010706020507" pitchFamily="18" charset="2"/>
              <a:buChar char="Þ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Сохранение тарифа на уровне предыдущих лет</a:t>
            </a:r>
            <a:endParaRPr lang="ru-RU" sz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633586" y="3831431"/>
            <a:ext cx="3745497" cy="46166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171450" indent="-171450">
              <a:buClr>
                <a:schemeClr val="accent1"/>
              </a:buClr>
              <a:buFont typeface="Symbol" panose="05050102010706020507" pitchFamily="18" charset="2"/>
              <a:buChar char="Þ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Повышение финансовой устойчивости сетевых компаний</a:t>
            </a:r>
            <a:endParaRPr lang="ru-RU" sz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633586" y="4293096"/>
            <a:ext cx="3745497" cy="46166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171450" indent="-171450">
              <a:buClr>
                <a:schemeClr val="accent1"/>
              </a:buClr>
              <a:buFont typeface="Symbol" panose="05050102010706020507" pitchFamily="18" charset="2"/>
              <a:buChar char="Þ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Повышение финансовой устойчивости сетевых компаний</a:t>
            </a:r>
            <a:endParaRPr lang="ru-RU" sz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633586" y="4725144"/>
            <a:ext cx="3744873" cy="46166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171450" indent="-171450">
              <a:buClr>
                <a:schemeClr val="accent1"/>
              </a:buClr>
              <a:buFont typeface="Symbol" panose="05050102010706020507" pitchFamily="18" charset="2"/>
              <a:buChar char="Þ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Постепенное снижение объемов перекрестного субсидирования</a:t>
            </a:r>
            <a:endParaRPr lang="ru-RU" sz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633586" y="5158253"/>
            <a:ext cx="3744873" cy="46166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171450" indent="-171450">
              <a:buClr>
                <a:schemeClr val="accent1"/>
              </a:buClr>
              <a:buFont typeface="Symbol" panose="05050102010706020507" pitchFamily="18" charset="2"/>
              <a:buChar char="Þ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Повышение эффективности сетевых организаций за счет эффекта синергии, оптимизации расходов</a:t>
            </a:r>
            <a:endParaRPr lang="ru-RU" sz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004048" y="1594356"/>
            <a:ext cx="40324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Фигура, имеющая форму буквы L 107"/>
          <p:cNvSpPr/>
          <p:nvPr/>
        </p:nvSpPr>
        <p:spPr>
          <a:xfrm>
            <a:off x="4932040" y="6062811"/>
            <a:ext cx="504056" cy="424792"/>
          </a:xfrm>
          <a:prstGeom prst="corner">
            <a:avLst>
              <a:gd name="adj1" fmla="val 2395"/>
              <a:gd name="adj2" fmla="val 4465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Фигура, имеющая форму буквы L 110"/>
          <p:cNvSpPr/>
          <p:nvPr/>
        </p:nvSpPr>
        <p:spPr>
          <a:xfrm rot="10800000">
            <a:off x="7597560" y="5699142"/>
            <a:ext cx="504056" cy="424792"/>
          </a:xfrm>
          <a:prstGeom prst="corner">
            <a:avLst>
              <a:gd name="adj1" fmla="val 2395"/>
              <a:gd name="adj2" fmla="val 4465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1560" y="5877272"/>
            <a:ext cx="410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cs typeface="Arial" panose="020B0604020202020204" pitchFamily="34" charset="0"/>
              </a:rPr>
              <a:t>Итого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930816" y="5661248"/>
            <a:ext cx="3169576" cy="80629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cs typeface="Arial" panose="020B0604020202020204" pitchFamily="34" charset="0"/>
              </a:rPr>
              <a:t>Эффективная деятельность электросетевого комплекса</a:t>
            </a:r>
            <a:br>
              <a:rPr lang="ru-RU" sz="1200" b="1" dirty="0" smtClean="0">
                <a:cs typeface="Arial" panose="020B0604020202020204" pitchFamily="34" charset="0"/>
              </a:rPr>
            </a:br>
            <a:r>
              <a:rPr lang="ru-RU" sz="1200" b="1" dirty="0" smtClean="0">
                <a:cs typeface="Arial" panose="020B0604020202020204" pitchFamily="34" charset="0"/>
              </a:rPr>
              <a:t>Российской </a:t>
            </a:r>
            <a:r>
              <a:rPr lang="ru-RU" sz="1200" b="1" dirty="0">
                <a:cs typeface="Arial" panose="020B0604020202020204" pitchFamily="34" charset="0"/>
              </a:rPr>
              <a:t>Федерации 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5560" y="1196752"/>
            <a:ext cx="576000" cy="576000"/>
            <a:chOff x="3059832" y="1382477"/>
            <a:chExt cx="576000" cy="576000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3059832" y="1382477"/>
              <a:ext cx="576000" cy="576000"/>
              <a:chOff x="6440440" y="2276872"/>
              <a:chExt cx="720000" cy="720000"/>
            </a:xfrm>
          </p:grpSpPr>
          <p:sp>
            <p:nvSpPr>
              <p:cNvPr id="44" name="Блок-схема: узел 43"/>
              <p:cNvSpPr/>
              <p:nvPr/>
            </p:nvSpPr>
            <p:spPr>
              <a:xfrm>
                <a:off x="6440440" y="2276872"/>
                <a:ext cx="720000" cy="720000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6" name="Кольцо 45"/>
              <p:cNvSpPr/>
              <p:nvPr/>
            </p:nvSpPr>
            <p:spPr>
              <a:xfrm>
                <a:off x="6440440" y="2276872"/>
                <a:ext cx="720000" cy="720000"/>
              </a:xfrm>
              <a:prstGeom prst="donut">
                <a:avLst>
                  <a:gd name="adj" fmla="val 1029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Овал 37"/>
            <p:cNvSpPr/>
            <p:nvPr/>
          </p:nvSpPr>
          <p:spPr>
            <a:xfrm>
              <a:off x="3131888" y="1458580"/>
              <a:ext cx="432000" cy="432000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</p:spPr>
        <p:txBody>
          <a:bodyPr/>
          <a:lstStyle/>
          <a:p>
            <a:pPr>
              <a:defRPr/>
            </a:pPr>
            <a:fld id="{F2E3388A-311F-4654-9935-71A7C3ECA5F7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2204"/>
            <a:ext cx="7490056" cy="846235"/>
          </a:xfrm>
          <a:prstGeom prst="rect">
            <a:avLst/>
          </a:prstGeom>
          <a:extLst/>
        </p:spPr>
        <p:txBody>
          <a:bodyPr lIns="93773" tIns="46884" rIns="93773" bIns="46884" anchor="ctr"/>
          <a:lstStyle/>
          <a:p>
            <a:pPr indent="180975">
              <a:defRPr/>
            </a:pPr>
            <a:r>
              <a:rPr lang="ru-RU" sz="2000" b="1" dirty="0">
                <a:solidFill>
                  <a:schemeClr val="bg1"/>
                </a:solidFill>
              </a:rPr>
              <a:t>Повышение эффективности </a:t>
            </a:r>
            <a:r>
              <a:rPr lang="ru-RU" sz="2000" b="1" u="sng" dirty="0">
                <a:solidFill>
                  <a:schemeClr val="bg1"/>
                </a:solidFill>
              </a:rPr>
              <a:t>производственной</a:t>
            </a:r>
            <a:r>
              <a:rPr lang="ru-RU" sz="2000" b="1" dirty="0">
                <a:solidFill>
                  <a:schemeClr val="bg1"/>
                </a:solidFill>
              </a:rPr>
              <a:t> деятельности</a:t>
            </a:r>
          </a:p>
        </p:txBody>
      </p:sp>
      <p:sp>
        <p:nvSpPr>
          <p:cNvPr id="5" name="Номер слайда 16"/>
          <p:cNvSpPr txBox="1">
            <a:spLocks/>
          </p:cNvSpPr>
          <p:nvPr/>
        </p:nvSpPr>
        <p:spPr bwMode="auto">
          <a:xfrm>
            <a:off x="8862232" y="6618427"/>
            <a:ext cx="4159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2" tIns="45205" rIns="90402" bIns="45205"/>
          <a:lstStyle>
            <a:defPPr>
              <a:defRPr lang="ru-RU"/>
            </a:defPPr>
            <a:lvl1pPr defTabSz="912813">
              <a:defRPr sz="1200">
                <a:solidFill>
                  <a:prstClr val="white">
                    <a:lumMod val="50000"/>
                  </a:prstClr>
                </a:solidFill>
                <a:cs typeface="Arial" charset="0"/>
              </a:defRPr>
            </a:lvl1pPr>
            <a:lvl2pPr marL="742950" indent="-285750" defTabSz="912813">
              <a:defRPr>
                <a:latin typeface="Arial" charset="0"/>
                <a:cs typeface="Arial" charset="0"/>
              </a:defRPr>
            </a:lvl2pPr>
            <a:lvl3pPr marL="1143000" indent="-228600" defTabSz="912813">
              <a:defRPr>
                <a:latin typeface="Arial" charset="0"/>
                <a:cs typeface="Arial" charset="0"/>
              </a:defRPr>
            </a:lvl3pPr>
            <a:lvl4pPr marL="1600200" indent="-228600" defTabSz="912813">
              <a:defRPr>
                <a:latin typeface="Arial" charset="0"/>
                <a:cs typeface="Arial" charset="0"/>
              </a:defRPr>
            </a:lvl4pPr>
            <a:lvl5pPr marL="2057400" indent="-228600" defTabSz="912813">
              <a:defRPr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fld id="{E632C76D-DF84-4B16-B51D-305DAD4FF7EA}" type="slidenum">
              <a:rPr lang="en-US"/>
              <a:pPr/>
              <a:t>8</a:t>
            </a:fld>
            <a:endParaRPr lang="en-US" dirty="0"/>
          </a:p>
        </p:txBody>
      </p:sp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3608330743"/>
              </p:ext>
            </p:extLst>
          </p:nvPr>
        </p:nvGraphicFramePr>
        <p:xfrm>
          <a:off x="4855829" y="6260148"/>
          <a:ext cx="4056112" cy="575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280410" y="1280858"/>
            <a:ext cx="6570146" cy="274110"/>
          </a:xfrm>
          <a:prstGeom prst="rect">
            <a:avLst/>
          </a:prstGeom>
        </p:spPr>
        <p:txBody>
          <a:bodyPr wrap="square" lIns="85703" tIns="42853" rIns="85703" bIns="42853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Надежность электросетевого комплекса </a:t>
            </a:r>
            <a:r>
              <a:rPr lang="ru-RU" sz="1200" b="1" dirty="0">
                <a:solidFill>
                  <a:schemeClr val="bg1"/>
                </a:solidFill>
              </a:rPr>
              <a:t>за последние </a:t>
            </a:r>
            <a:r>
              <a:rPr lang="ru-RU" sz="1200" b="1" dirty="0" smtClean="0">
                <a:solidFill>
                  <a:schemeClr val="bg1"/>
                </a:solidFill>
              </a:rPr>
              <a:t>5 лет </a:t>
            </a:r>
            <a:endParaRPr lang="ru-RU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52" name="Схема 51"/>
          <p:cNvGraphicFramePr/>
          <p:nvPr>
            <p:extLst>
              <p:ext uri="{D42A27DB-BD31-4B8C-83A1-F6EECF244321}">
                <p14:modId xmlns:p14="http://schemas.microsoft.com/office/powerpoint/2010/main" val="2831202248"/>
              </p:ext>
            </p:extLst>
          </p:nvPr>
        </p:nvGraphicFramePr>
        <p:xfrm>
          <a:off x="336267" y="1120549"/>
          <a:ext cx="4056112" cy="196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3" name="Стрелка вниз 52"/>
          <p:cNvSpPr/>
          <p:nvPr/>
        </p:nvSpPr>
        <p:spPr>
          <a:xfrm>
            <a:off x="526586" y="1393700"/>
            <a:ext cx="179679" cy="27337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03" tIns="42853" rIns="85703" bIns="42853" rtlCol="0" anchor="ctr"/>
          <a:lstStyle/>
          <a:p>
            <a:pPr algn="ctr"/>
            <a:endParaRPr lang="ru-RU" sz="1600" dirty="0"/>
          </a:p>
        </p:txBody>
      </p:sp>
      <p:sp>
        <p:nvSpPr>
          <p:cNvPr id="54" name="Половина рамки 53"/>
          <p:cNvSpPr/>
          <p:nvPr/>
        </p:nvSpPr>
        <p:spPr>
          <a:xfrm rot="8121033">
            <a:off x="446514" y="2553615"/>
            <a:ext cx="261911" cy="267563"/>
          </a:xfrm>
          <a:prstGeom prst="halfFram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03" tIns="42853" rIns="85703" bIns="42853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2296859764"/>
              </p:ext>
            </p:extLst>
          </p:nvPr>
        </p:nvGraphicFramePr>
        <p:xfrm>
          <a:off x="4985373" y="1120550"/>
          <a:ext cx="4056112" cy="1958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57" name="Рисунок 56" descr="logo3.jpg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851820"/>
            <a:ext cx="516678" cy="49706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 flipH="1">
            <a:off x="5203180" y="2249717"/>
            <a:ext cx="23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0" name="Стрелка вниз 59"/>
          <p:cNvSpPr/>
          <p:nvPr/>
        </p:nvSpPr>
        <p:spPr>
          <a:xfrm>
            <a:off x="663055" y="1968221"/>
            <a:ext cx="179679" cy="27337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03" tIns="42853" rIns="85703" bIns="42853" rtlCol="0" anchor="ctr"/>
          <a:lstStyle/>
          <a:p>
            <a:pPr algn="ctr"/>
            <a:endParaRPr lang="ru-RU" sz="1600" dirty="0"/>
          </a:p>
        </p:txBody>
      </p:sp>
      <p:sp>
        <p:nvSpPr>
          <p:cNvPr id="61" name="Стрелка вниз 60"/>
          <p:cNvSpPr/>
          <p:nvPr/>
        </p:nvSpPr>
        <p:spPr>
          <a:xfrm>
            <a:off x="5252109" y="1533004"/>
            <a:ext cx="179679" cy="27337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03" tIns="42853" rIns="85703" bIns="42853" rtlCol="0" anchor="ctr"/>
          <a:lstStyle/>
          <a:p>
            <a:pPr algn="ctr"/>
            <a:endParaRPr lang="ru-RU" sz="1600" dirty="0"/>
          </a:p>
        </p:txBody>
      </p:sp>
      <p:graphicFrame>
        <p:nvGraphicFramePr>
          <p:cNvPr id="63" name="Схема 62"/>
          <p:cNvGraphicFramePr/>
          <p:nvPr>
            <p:extLst>
              <p:ext uri="{D42A27DB-BD31-4B8C-83A1-F6EECF244321}">
                <p14:modId xmlns:p14="http://schemas.microsoft.com/office/powerpoint/2010/main" val="1937468755"/>
              </p:ext>
            </p:extLst>
          </p:nvPr>
        </p:nvGraphicFramePr>
        <p:xfrm>
          <a:off x="340531" y="3155158"/>
          <a:ext cx="4056112" cy="19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71" name="Рисунок 70" descr="logo3.jpg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4" y="3861048"/>
            <a:ext cx="516678" cy="497060"/>
          </a:xfrm>
          <a:prstGeom prst="rect">
            <a:avLst/>
          </a:prstGeom>
        </p:spPr>
      </p:pic>
      <p:graphicFrame>
        <p:nvGraphicFramePr>
          <p:cNvPr id="73" name="Схема 72"/>
          <p:cNvGraphicFramePr/>
          <p:nvPr>
            <p:extLst>
              <p:ext uri="{D42A27DB-BD31-4B8C-83A1-F6EECF244321}">
                <p14:modId xmlns:p14="http://schemas.microsoft.com/office/powerpoint/2010/main" val="2234266321"/>
              </p:ext>
            </p:extLst>
          </p:nvPr>
        </p:nvGraphicFramePr>
        <p:xfrm>
          <a:off x="4974539" y="3140968"/>
          <a:ext cx="4056112" cy="19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1024"/>
            <a:ext cx="573587" cy="49408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Стрелка вниз 74"/>
          <p:cNvSpPr/>
          <p:nvPr/>
        </p:nvSpPr>
        <p:spPr>
          <a:xfrm>
            <a:off x="534178" y="4615227"/>
            <a:ext cx="179679" cy="27337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03" tIns="42853" rIns="85703" bIns="42853" rtlCol="0" anchor="ctr"/>
          <a:lstStyle/>
          <a:p>
            <a:pPr algn="ctr"/>
            <a:endParaRPr lang="ru-RU" sz="1600" dirty="0"/>
          </a:p>
        </p:txBody>
      </p:sp>
      <p:sp>
        <p:nvSpPr>
          <p:cNvPr id="76" name="Стрелка вниз 75"/>
          <p:cNvSpPr/>
          <p:nvPr/>
        </p:nvSpPr>
        <p:spPr>
          <a:xfrm>
            <a:off x="5167886" y="4581359"/>
            <a:ext cx="179679" cy="27337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03" tIns="42853" rIns="85703" bIns="42853" rtlCol="0" anchor="ctr"/>
          <a:lstStyle/>
          <a:p>
            <a:pPr algn="ctr"/>
            <a:endParaRPr lang="ru-RU" sz="1600" dirty="0"/>
          </a:p>
        </p:txBody>
      </p:sp>
      <p:sp>
        <p:nvSpPr>
          <p:cNvPr id="77" name="Половина рамки 76"/>
          <p:cNvSpPr/>
          <p:nvPr/>
        </p:nvSpPr>
        <p:spPr>
          <a:xfrm rot="8121033">
            <a:off x="438930" y="3427582"/>
            <a:ext cx="261911" cy="267563"/>
          </a:xfrm>
          <a:prstGeom prst="halfFram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03" tIns="42853" rIns="85703" bIns="42853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8" name="Половина рамки 77"/>
          <p:cNvSpPr/>
          <p:nvPr/>
        </p:nvSpPr>
        <p:spPr>
          <a:xfrm rot="8121033">
            <a:off x="572883" y="4018364"/>
            <a:ext cx="261911" cy="267563"/>
          </a:xfrm>
          <a:prstGeom prst="halfFram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03" tIns="42853" rIns="85703" bIns="42853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9" name="Половина рамки 78"/>
          <p:cNvSpPr/>
          <p:nvPr/>
        </p:nvSpPr>
        <p:spPr>
          <a:xfrm rot="8121033">
            <a:off x="5072225" y="3402180"/>
            <a:ext cx="261911" cy="267563"/>
          </a:xfrm>
          <a:prstGeom prst="halfFram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03" tIns="42853" rIns="85703" bIns="42853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0" name="Половина рамки 79"/>
          <p:cNvSpPr/>
          <p:nvPr/>
        </p:nvSpPr>
        <p:spPr>
          <a:xfrm rot="8121033">
            <a:off x="5218267" y="3988188"/>
            <a:ext cx="261911" cy="267563"/>
          </a:xfrm>
          <a:prstGeom prst="halfFram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03" tIns="42853" rIns="85703" bIns="42853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651916" y="5971619"/>
            <a:ext cx="4418277" cy="2683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/>
          <a:p>
            <a:pPr algn="ctr">
              <a:lnSpc>
                <a:spcPct val="120000"/>
              </a:lnSpc>
              <a:buClr>
                <a:srgbClr val="1F497D"/>
              </a:buClr>
            </a:pPr>
            <a:r>
              <a:rPr lang="ru-RU" sz="1200" b="1" dirty="0" smtClean="0">
                <a:solidFill>
                  <a:schemeClr val="bg1"/>
                </a:solidFill>
              </a:rPr>
              <a:t>Программа инновационного развития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91459" y="5013176"/>
            <a:ext cx="4308533" cy="2493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/>
          <a:p>
            <a:pPr algn="ctr">
              <a:lnSpc>
                <a:spcPct val="120000"/>
              </a:lnSpc>
              <a:buClr>
                <a:srgbClr val="1F497D"/>
              </a:buClr>
            </a:pPr>
            <a:r>
              <a:rPr lang="ru-RU" sz="1200" b="1" dirty="0" smtClean="0">
                <a:solidFill>
                  <a:schemeClr val="bg1"/>
                </a:solidFill>
              </a:rPr>
              <a:t>Развитие электротехнического производства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42819" y="5347738"/>
            <a:ext cx="37131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0835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</a:rPr>
              <a:t>Заключены </a:t>
            </a:r>
            <a:r>
              <a:rPr lang="ru-RU" sz="900" b="1" dirty="0">
                <a:solidFill>
                  <a:srgbClr val="C00000"/>
                </a:solidFill>
              </a:rPr>
              <a:t>93 соглашения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</a:rPr>
              <a:t>о сотрудничестве, в том числе, с 72 отечественными производителями оборудования с общим числом работников </a:t>
            </a:r>
            <a:r>
              <a:rPr lang="ru-RU" sz="900" b="1" dirty="0">
                <a:solidFill>
                  <a:srgbClr val="C00000"/>
                </a:solidFill>
              </a:rPr>
              <a:t>167 886 человек</a:t>
            </a:r>
          </a:p>
        </p:txBody>
      </p:sp>
      <p:sp>
        <p:nvSpPr>
          <p:cNvPr id="84" name="Половина рамки 83"/>
          <p:cNvSpPr/>
          <p:nvPr/>
        </p:nvSpPr>
        <p:spPr>
          <a:xfrm rot="8121033">
            <a:off x="232613" y="5440153"/>
            <a:ext cx="261911" cy="267563"/>
          </a:xfrm>
          <a:prstGeom prst="halfFram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03" tIns="42853" rIns="85703" bIns="42853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75415" y="1030290"/>
            <a:ext cx="8761081" cy="23847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/>
          <a:p>
            <a:pPr algn="ctr">
              <a:lnSpc>
                <a:spcPct val="120000"/>
              </a:lnSpc>
              <a:buClr>
                <a:srgbClr val="1F497D"/>
              </a:buClr>
            </a:pPr>
            <a:r>
              <a:rPr lang="ru-RU" sz="1200" b="1" dirty="0">
                <a:solidFill>
                  <a:schemeClr val="bg1"/>
                </a:solidFill>
              </a:rPr>
              <a:t>Показатели надежности электросетевого комплекса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09114" y="2996952"/>
            <a:ext cx="8761081" cy="2414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/>
          <a:p>
            <a:pPr algn="ctr">
              <a:lnSpc>
                <a:spcPct val="120000"/>
              </a:lnSpc>
              <a:buClr>
                <a:srgbClr val="1F497D"/>
              </a:buClr>
            </a:pPr>
            <a:r>
              <a:rPr lang="ru-RU" sz="1200" b="1" dirty="0" smtClean="0">
                <a:solidFill>
                  <a:schemeClr val="bg1"/>
                </a:solidFill>
              </a:rPr>
              <a:t>Технологическое присоединение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7" name="Picture 2" descr="http://poetograd.ru/archive/2013_29/02_2.gif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81" y="6430140"/>
            <a:ext cx="432617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 87"/>
          <p:cNvSpPr/>
          <p:nvPr/>
        </p:nvSpPr>
        <p:spPr>
          <a:xfrm>
            <a:off x="191459" y="5999508"/>
            <a:ext cx="4308534" cy="2404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/>
          <a:p>
            <a:pPr algn="ctr">
              <a:lnSpc>
                <a:spcPct val="120000"/>
              </a:lnSpc>
              <a:buClr>
                <a:srgbClr val="1F497D"/>
              </a:buClr>
            </a:pPr>
            <a:r>
              <a:rPr lang="ru-RU" sz="1200" b="1" dirty="0" smtClean="0">
                <a:solidFill>
                  <a:schemeClr val="bg1"/>
                </a:solidFill>
              </a:rPr>
              <a:t>Принятие статуса гарантирующего поставщика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63055" y="6330372"/>
            <a:ext cx="37341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Уровень сбора денежных средств на РРЭ с момента «подхвата» ГП в феврале 2013 года </a:t>
            </a:r>
            <a:r>
              <a:rPr lang="ru-RU" sz="900" b="1" dirty="0">
                <a:solidFill>
                  <a:srgbClr val="C00000"/>
                </a:solidFill>
                <a:cs typeface="Times New Roman" pitchFamily="18" charset="0"/>
              </a:rPr>
              <a:t>увеличился с 38,2% до 97,3 %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 августе 2013 года </a:t>
            </a:r>
            <a:r>
              <a:rPr lang="ru-RU" sz="900" b="1" dirty="0">
                <a:solidFill>
                  <a:srgbClr val="C00000"/>
                </a:solidFill>
                <a:cs typeface="Times New Roman" pitchFamily="18" charset="0"/>
              </a:rPr>
              <a:t>при 100% оплате на ОРЭМ</a:t>
            </a:r>
          </a:p>
        </p:txBody>
      </p:sp>
      <p:sp>
        <p:nvSpPr>
          <p:cNvPr id="90" name="Половина рамки 89"/>
          <p:cNvSpPr/>
          <p:nvPr/>
        </p:nvSpPr>
        <p:spPr>
          <a:xfrm rot="8121033">
            <a:off x="267031" y="6450506"/>
            <a:ext cx="261911" cy="267563"/>
          </a:xfrm>
          <a:prstGeom prst="halfFram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03" tIns="42853" rIns="85703" bIns="42853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651917" y="5001026"/>
            <a:ext cx="4418278" cy="2493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/>
          <a:p>
            <a:pPr algn="ctr">
              <a:lnSpc>
                <a:spcPct val="120000"/>
              </a:lnSpc>
              <a:buClr>
                <a:srgbClr val="1F497D"/>
              </a:buClr>
            </a:pPr>
            <a:r>
              <a:rPr lang="ru-RU" sz="1200" b="1" dirty="0" smtClean="0">
                <a:solidFill>
                  <a:schemeClr val="bg1"/>
                </a:solidFill>
              </a:rPr>
              <a:t>Техническая политика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689654" y="5237966"/>
            <a:ext cx="43468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Обеспечит:</a:t>
            </a:r>
          </a:p>
          <a:p>
            <a:pPr marL="171450" lvl="1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Снижение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</a:rPr>
              <a:t>вероятности системных аварий на 30%</a:t>
            </a:r>
          </a:p>
          <a:p>
            <a:pPr marL="171450" lvl="1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Снижение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</a:rPr>
              <a:t>потерь электроэнергии на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11% к 2017 г. от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</a:rPr>
              <a:t>существующих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показателей</a:t>
            </a: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  <a:p>
            <a:pPr marL="171450" lvl="1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Сокращение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</a:rPr>
              <a:t>площадей, занимаемых ПС, в 3-5 раз</a:t>
            </a:r>
          </a:p>
          <a:p>
            <a:pPr marL="171450" lvl="1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Сокращение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</a:rPr>
              <a:t>объемов вырубки лесов для новых ВЛ до 3 раз</a:t>
            </a:r>
          </a:p>
        </p:txBody>
      </p:sp>
      <p:sp>
        <p:nvSpPr>
          <p:cNvPr id="37" name="Стрелка вниз 36"/>
          <p:cNvSpPr/>
          <p:nvPr/>
        </p:nvSpPr>
        <p:spPr>
          <a:xfrm>
            <a:off x="5255040" y="2343859"/>
            <a:ext cx="179679" cy="27337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03" tIns="42853" rIns="85703" bIns="42853" rtlCol="0" anchor="ctr"/>
          <a:lstStyle/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179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2204"/>
            <a:ext cx="7490056" cy="846235"/>
          </a:xfrm>
          <a:prstGeom prst="rect">
            <a:avLst/>
          </a:prstGeom>
          <a:extLst/>
        </p:spPr>
        <p:txBody>
          <a:bodyPr lIns="93773" tIns="46884" rIns="93773" bIns="46884" anchor="ctr"/>
          <a:lstStyle/>
          <a:p>
            <a:pPr indent="180975">
              <a:defRPr/>
            </a:pPr>
            <a:r>
              <a:rPr lang="ru-RU" sz="2000" b="1" dirty="0">
                <a:solidFill>
                  <a:schemeClr val="bg1"/>
                </a:solidFill>
              </a:rPr>
              <a:t>Повышение эффективности </a:t>
            </a:r>
            <a:r>
              <a:rPr lang="ru-RU" sz="2000" b="1" u="sng" dirty="0" smtClean="0">
                <a:solidFill>
                  <a:schemeClr val="bg1"/>
                </a:solidFill>
              </a:rPr>
              <a:t>инвестиционной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деятельности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62420" y="2862511"/>
            <a:ext cx="7424040" cy="240407"/>
          </a:xfrm>
          <a:prstGeom prst="rect">
            <a:avLst/>
          </a:prstGeom>
        </p:spPr>
        <p:txBody>
          <a:bodyPr wrap="square" lIns="85676" tIns="42841" rIns="85676" bIns="42841">
            <a:spAutoFit/>
          </a:bodyPr>
          <a:lstStyle/>
          <a:p>
            <a:pPr marL="0" lvl="1" algn="just" defTabSz="913064"/>
            <a:r>
              <a:rPr lang="ru-RU" sz="1000" b="1" dirty="0" smtClean="0">
                <a:solidFill>
                  <a:srgbClr val="C00000"/>
                </a:solidFill>
              </a:rPr>
              <a:t>Удельная </a:t>
            </a:r>
            <a:r>
              <a:rPr lang="ru-RU" sz="1000" b="1" dirty="0">
                <a:solidFill>
                  <a:srgbClr val="C00000"/>
                </a:solidFill>
              </a:rPr>
              <a:t>стоимость</a:t>
            </a:r>
            <a:r>
              <a:rPr lang="ru-RU" sz="1000" dirty="0">
                <a:solidFill>
                  <a:srgbClr val="C00000"/>
                </a:solidFill>
              </a:rPr>
              <a:t>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строительства ЛЭП  в 2012 году по сравнению с 2009 годом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снизилась </a:t>
            </a:r>
            <a:r>
              <a:rPr lang="ru-RU" sz="1000" b="1" dirty="0">
                <a:solidFill>
                  <a:srgbClr val="C00000"/>
                </a:solidFill>
              </a:rPr>
              <a:t>на </a:t>
            </a:r>
            <a:r>
              <a:rPr lang="ru-RU" sz="1000" b="1" dirty="0" smtClean="0">
                <a:solidFill>
                  <a:srgbClr val="C00000"/>
                </a:solidFill>
              </a:rPr>
              <a:t>14 %</a:t>
            </a:r>
            <a:endParaRPr lang="ru-RU" sz="1000" dirty="0" smtClean="0">
              <a:solidFill>
                <a:srgbClr val="C00000"/>
              </a:solidFill>
            </a:endParaRPr>
          </a:p>
        </p:txBody>
      </p:sp>
      <p:sp>
        <p:nvSpPr>
          <p:cNvPr id="40" name="Половина рамки 39"/>
          <p:cNvSpPr/>
          <p:nvPr/>
        </p:nvSpPr>
        <p:spPr>
          <a:xfrm rot="8121033">
            <a:off x="221846" y="4592003"/>
            <a:ext cx="261911" cy="2675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76" tIns="42841" rIns="85676" bIns="42841" rtlCol="0" anchor="ctr"/>
          <a:lstStyle/>
          <a:p>
            <a:pPr algn="ctr" defTabSz="91306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Половина рамки 40"/>
          <p:cNvSpPr/>
          <p:nvPr/>
        </p:nvSpPr>
        <p:spPr>
          <a:xfrm rot="8121033">
            <a:off x="238064" y="1523836"/>
            <a:ext cx="261911" cy="2675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76" tIns="42841" rIns="85676" bIns="42841" rtlCol="0" anchor="ctr"/>
          <a:lstStyle/>
          <a:p>
            <a:pPr algn="ctr" defTabSz="91306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Половина рамки 41"/>
          <p:cNvSpPr/>
          <p:nvPr/>
        </p:nvSpPr>
        <p:spPr>
          <a:xfrm rot="8121033">
            <a:off x="241189" y="5124236"/>
            <a:ext cx="261911" cy="2675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76" tIns="42841" rIns="85676" bIns="42841" rtlCol="0" anchor="ctr"/>
          <a:lstStyle/>
          <a:p>
            <a:pPr algn="ctr" defTabSz="91306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62420" y="3223845"/>
            <a:ext cx="74240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913064"/>
            <a:r>
              <a:rPr lang="ru-RU" sz="1000" b="1" dirty="0" smtClean="0">
                <a:solidFill>
                  <a:srgbClr val="C00000"/>
                </a:solidFill>
              </a:rPr>
              <a:t>Удельная </a:t>
            </a:r>
            <a:r>
              <a:rPr lang="ru-RU" sz="1000" b="1" dirty="0">
                <a:solidFill>
                  <a:srgbClr val="C00000"/>
                </a:solidFill>
              </a:rPr>
              <a:t>стоимость</a:t>
            </a:r>
            <a:r>
              <a:rPr lang="ru-RU" sz="1000" dirty="0">
                <a:solidFill>
                  <a:srgbClr val="C00000"/>
                </a:solidFill>
              </a:rPr>
              <a:t>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строительства  ПС  в 2012 году по отношению к 2009 году  снизилась </a:t>
            </a:r>
            <a:r>
              <a:rPr lang="ru-RU" sz="1000" b="1" dirty="0">
                <a:solidFill>
                  <a:srgbClr val="C00000"/>
                </a:solidFill>
              </a:rPr>
              <a:t>на </a:t>
            </a:r>
            <a:r>
              <a:rPr lang="ru-RU" sz="1000" b="1" dirty="0" smtClean="0">
                <a:solidFill>
                  <a:srgbClr val="C00000"/>
                </a:solidFill>
              </a:rPr>
              <a:t>14,5 %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62420" y="3583885"/>
            <a:ext cx="7424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913064"/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В результате внедрения Сборника укрупненных показателей стоимости строительства (реконструкции) подстанций и линий электропередачи, утвержденного приказом от 20.09.2012 №488,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планируемые </a:t>
            </a:r>
            <a:r>
              <a:rPr lang="ru-RU" sz="1000" b="1" dirty="0">
                <a:solidFill>
                  <a:srgbClr val="C00000"/>
                </a:solidFill>
              </a:rPr>
              <a:t>затраты на строительство, начиная с 2012 года</a:t>
            </a:r>
            <a:r>
              <a:rPr lang="ru-RU" sz="1000" dirty="0">
                <a:solidFill>
                  <a:srgbClr val="C00000"/>
                </a:solidFill>
              </a:rPr>
              <a:t>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снизились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000" b="1" dirty="0">
                <a:solidFill>
                  <a:srgbClr val="C00000"/>
                </a:solidFill>
              </a:rPr>
              <a:t>на </a:t>
            </a:r>
            <a:r>
              <a:rPr lang="ru-RU" sz="1000" b="1" dirty="0" smtClean="0">
                <a:solidFill>
                  <a:srgbClr val="C00000"/>
                </a:solidFill>
              </a:rPr>
              <a:t>18-30 %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62420" y="5045114"/>
            <a:ext cx="74150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913064"/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Экономический эффект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sz="1000" b="1" dirty="0" smtClean="0">
                <a:solidFill>
                  <a:srgbClr val="C00000"/>
                </a:solidFill>
              </a:rPr>
              <a:t>снижения </a:t>
            </a:r>
            <a:r>
              <a:rPr lang="ru-RU" sz="1000" b="1" dirty="0">
                <a:solidFill>
                  <a:srgbClr val="C00000"/>
                </a:solidFill>
              </a:rPr>
              <a:t>предельной цены</a:t>
            </a:r>
            <a:r>
              <a:rPr lang="ru-RU" sz="1000" dirty="0">
                <a:solidFill>
                  <a:srgbClr val="C00000"/>
                </a:solidFill>
              </a:rPr>
              <a:t>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лота в рамках исполнения поручения Президента РФ «О снижении затрат на приобретение товаров (работ, услуг) в расчете на единицу продукции не менее чем на 10 процентов в год в течение трех лет в реальном выражении в ценах 2010 года» за 2012 год составил </a:t>
            </a:r>
            <a:r>
              <a:rPr lang="ru-RU" sz="1000" b="1" dirty="0">
                <a:solidFill>
                  <a:srgbClr val="C00000"/>
                </a:solidFill>
              </a:rPr>
              <a:t>4,5 млрд. руб. (</a:t>
            </a:r>
            <a:r>
              <a:rPr lang="ru-RU" sz="1000" b="1" dirty="0" smtClean="0">
                <a:solidFill>
                  <a:srgbClr val="C00000"/>
                </a:solidFill>
              </a:rPr>
              <a:t>2,5 %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от объема планируемых закупок);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28731" y="1382579"/>
            <a:ext cx="7365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913064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В 2009-2012 гг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. план по </a:t>
            </a:r>
            <a:r>
              <a:rPr lang="ru-RU" sz="1000" b="1" dirty="0">
                <a:solidFill>
                  <a:srgbClr val="C00000"/>
                </a:solidFill>
              </a:rPr>
              <a:t>вводу ЛЭП и трансформаторной мощности</a:t>
            </a:r>
            <a:r>
              <a:rPr lang="ru-RU" sz="1000" dirty="0">
                <a:solidFill>
                  <a:srgbClr val="C00000"/>
                </a:solidFill>
              </a:rPr>
              <a:t>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перевыполнен </a:t>
            </a:r>
            <a:r>
              <a:rPr lang="ru-RU" sz="1000" b="1" dirty="0">
                <a:solidFill>
                  <a:srgbClr val="C00000"/>
                </a:solidFill>
              </a:rPr>
              <a:t>на 14,3 тыс. км, 6 тыс. МВА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соответственно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8731" y="1584652"/>
            <a:ext cx="7365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913064"/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При </a:t>
            </a:r>
            <a:r>
              <a:rPr lang="ru-RU" sz="1000" b="1" dirty="0">
                <a:solidFill>
                  <a:srgbClr val="C00000"/>
                </a:solidFill>
              </a:rPr>
              <a:t>росте объема капитальных вложений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в 2012 году по отношению к 2009 году </a:t>
            </a:r>
            <a:r>
              <a:rPr lang="ru-RU" sz="1000" b="1" dirty="0">
                <a:solidFill>
                  <a:srgbClr val="C00000"/>
                </a:solidFill>
              </a:rPr>
              <a:t>на 77%, прирост объема незавершенного строительства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 составил </a:t>
            </a:r>
            <a:r>
              <a:rPr lang="ru-RU" sz="1000" b="1" dirty="0">
                <a:solidFill>
                  <a:srgbClr val="C00000"/>
                </a:solidFill>
              </a:rPr>
              <a:t>6%</a:t>
            </a:r>
            <a:r>
              <a:rPr lang="ru-RU" sz="1000" dirty="0">
                <a:solidFill>
                  <a:srgbClr val="1D4576"/>
                </a:solidFill>
              </a:rPr>
              <a:t>;</a:t>
            </a:r>
          </a:p>
        </p:txBody>
      </p:sp>
      <p:sp>
        <p:nvSpPr>
          <p:cNvPr id="49" name="Стрелка вниз 48"/>
          <p:cNvSpPr/>
          <p:nvPr/>
        </p:nvSpPr>
        <p:spPr>
          <a:xfrm>
            <a:off x="279195" y="2945716"/>
            <a:ext cx="281618" cy="105934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03" tIns="42853" rIns="85703" bIns="42853" rtlCol="0" anchor="ctr"/>
          <a:lstStyle/>
          <a:p>
            <a:pPr algn="ctr"/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62420" y="4498534"/>
            <a:ext cx="7486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913064"/>
            <a:r>
              <a:rPr lang="ru-RU" sz="1000" b="1" dirty="0">
                <a:solidFill>
                  <a:srgbClr val="C00000"/>
                </a:solidFill>
              </a:rPr>
              <a:t>Демонополизирована закупочная </a:t>
            </a:r>
            <a:r>
              <a:rPr lang="ru-RU" sz="1000" b="1" dirty="0" smtClean="0">
                <a:solidFill>
                  <a:srgbClr val="C00000"/>
                </a:solidFill>
              </a:rPr>
              <a:t>деятельность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открытость закупочных процедур за 1-е полугодие 2013 года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составила </a:t>
            </a:r>
            <a:r>
              <a:rPr lang="ru-RU" sz="1000" b="1" dirty="0" smtClean="0">
                <a:solidFill>
                  <a:srgbClr val="C00000"/>
                </a:solidFill>
              </a:rPr>
              <a:t>94 %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" name="Половина рамки 63"/>
          <p:cNvSpPr/>
          <p:nvPr/>
        </p:nvSpPr>
        <p:spPr>
          <a:xfrm rot="8121033">
            <a:off x="238064" y="2114273"/>
            <a:ext cx="261911" cy="2675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76" tIns="42841" rIns="85676" bIns="42841" rtlCol="0" anchor="ctr"/>
          <a:lstStyle/>
          <a:p>
            <a:pPr algn="ctr" defTabSz="91306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42879" y="2095385"/>
            <a:ext cx="7365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913064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Среднегодовой </a:t>
            </a:r>
            <a:r>
              <a:rPr lang="ru-RU" sz="1000" b="1" dirty="0" smtClean="0">
                <a:solidFill>
                  <a:srgbClr val="C00000"/>
                </a:solidFill>
              </a:rPr>
              <a:t>темп роста финансирования</a:t>
            </a:r>
            <a:r>
              <a:rPr lang="ru-RU" sz="1000" dirty="0" smtClean="0">
                <a:solidFill>
                  <a:srgbClr val="C00000"/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составляет </a:t>
            </a:r>
            <a:r>
              <a:rPr lang="ru-RU" sz="1000" b="1" dirty="0" smtClean="0">
                <a:solidFill>
                  <a:srgbClr val="C00000"/>
                </a:solidFill>
              </a:rPr>
              <a:t>13 %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, при этом среднегодовой </a:t>
            </a:r>
            <a:r>
              <a:rPr lang="ru-RU" sz="1000" b="1" dirty="0" smtClean="0">
                <a:solidFill>
                  <a:srgbClr val="C00000"/>
                </a:solidFill>
              </a:rPr>
              <a:t>темп ввода основных средств</a:t>
            </a:r>
            <a:r>
              <a:rPr lang="ru-RU" sz="1000" dirty="0" smtClean="0">
                <a:solidFill>
                  <a:srgbClr val="C00000"/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составляет </a:t>
            </a:r>
            <a:r>
              <a:rPr lang="ru-RU" sz="1000" b="1" dirty="0" smtClean="0">
                <a:solidFill>
                  <a:srgbClr val="C00000"/>
                </a:solidFill>
              </a:rPr>
              <a:t>26,6 %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 в денежном выражении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62420" y="5981218"/>
            <a:ext cx="77143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3064"/>
            <a:r>
              <a:rPr lang="ru-RU" sz="1000" b="1" dirty="0">
                <a:solidFill>
                  <a:srgbClr val="C00000"/>
                </a:solidFill>
              </a:rPr>
              <a:t>Удельная стоимость</a:t>
            </a:r>
            <a:r>
              <a:rPr lang="ru-RU" sz="1000" dirty="0">
                <a:solidFill>
                  <a:srgbClr val="C00000"/>
                </a:solidFill>
              </a:rPr>
              <a:t>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организации одной точки коммерческого учета в реальном выражении за 3 года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снизилась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000" b="1" dirty="0">
                <a:solidFill>
                  <a:srgbClr val="C00000"/>
                </a:solidFill>
              </a:rPr>
              <a:t>на 5,6%</a:t>
            </a:r>
            <a:r>
              <a:rPr lang="ru-RU" sz="1000" dirty="0">
                <a:solidFill>
                  <a:srgbClr val="1D4576">
                    <a:lumMod val="75000"/>
                  </a:srgbClr>
                </a:solidFill>
              </a:rPr>
              <a:t>;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62420" y="6269250"/>
            <a:ext cx="7759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913064">
              <a:spcBef>
                <a:spcPts val="281"/>
              </a:spcBef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Начиная с 2012 года в результате проведения работ способом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«под ключ» вырос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 физический объем ежегодно вводимых в эксплуатацию точек коммерческого учета </a:t>
            </a:r>
            <a:r>
              <a:rPr lang="ru-RU" sz="1000" b="1" dirty="0">
                <a:solidFill>
                  <a:srgbClr val="C00000"/>
                </a:solidFill>
              </a:rPr>
              <a:t>на 50% до 838 тыс</a:t>
            </a:r>
            <a:r>
              <a:rPr lang="ru-RU" sz="1000" b="1" dirty="0" smtClean="0">
                <a:solidFill>
                  <a:srgbClr val="C00000"/>
                </a:solidFill>
              </a:rPr>
              <a:t>. штук</a:t>
            </a:r>
            <a:r>
              <a:rPr lang="ru-RU" sz="1000" dirty="0">
                <a:solidFill>
                  <a:srgbClr val="C00000"/>
                </a:solidFill>
              </a:rPr>
              <a:t>.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68" name="Половина рамки 67"/>
          <p:cNvSpPr/>
          <p:nvPr/>
        </p:nvSpPr>
        <p:spPr>
          <a:xfrm rot="8121033">
            <a:off x="215215" y="6236294"/>
            <a:ext cx="261911" cy="2675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76" tIns="42841" rIns="85676" bIns="42841" rtlCol="0" anchor="ctr"/>
          <a:lstStyle/>
          <a:p>
            <a:pPr algn="ctr" defTabSz="91306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75415" y="1124744"/>
            <a:ext cx="8761081" cy="23847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/>
          <a:p>
            <a:pPr algn="ctr">
              <a:lnSpc>
                <a:spcPct val="120000"/>
              </a:lnSpc>
              <a:buClr>
                <a:srgbClr val="1F497D"/>
              </a:buClr>
            </a:pPr>
            <a:r>
              <a:rPr lang="ru-RU" sz="1200" b="1" dirty="0">
                <a:solidFill>
                  <a:schemeClr val="bg1"/>
                </a:solidFill>
              </a:rPr>
              <a:t>Ввод электросетевых объектов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82857" y="2564904"/>
            <a:ext cx="8761081" cy="23847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/>
          <a:p>
            <a:pPr algn="ctr">
              <a:lnSpc>
                <a:spcPct val="120000"/>
              </a:lnSpc>
              <a:buClr>
                <a:srgbClr val="1F497D"/>
              </a:buClr>
            </a:pPr>
            <a:r>
              <a:rPr lang="ru-RU" sz="1200" b="1" dirty="0">
                <a:solidFill>
                  <a:schemeClr val="bg1"/>
                </a:solidFill>
              </a:rPr>
              <a:t>Снижение стоимости строительства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99046" y="4160329"/>
            <a:ext cx="8761081" cy="23847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/>
          <a:p>
            <a:pPr algn="ctr">
              <a:lnSpc>
                <a:spcPct val="120000"/>
              </a:lnSpc>
              <a:buClr>
                <a:srgbClr val="1F497D"/>
              </a:buClr>
            </a:pPr>
            <a:r>
              <a:rPr lang="ru-RU" sz="1200" b="1" dirty="0">
                <a:solidFill>
                  <a:schemeClr val="bg1"/>
                </a:solidFill>
              </a:rPr>
              <a:t>Повышение прозрачности закупочной деятельности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82856" y="5765194"/>
            <a:ext cx="8761081" cy="23847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40" tIns="48720" rIns="97440" bIns="48720" anchor="ctr"/>
          <a:lstStyle/>
          <a:p>
            <a:pPr algn="ctr">
              <a:lnSpc>
                <a:spcPct val="120000"/>
              </a:lnSpc>
              <a:buClr>
                <a:srgbClr val="1F497D"/>
              </a:buClr>
            </a:pPr>
            <a:r>
              <a:rPr lang="ru-RU" sz="1200" b="1" dirty="0">
                <a:solidFill>
                  <a:schemeClr val="bg1"/>
                </a:solidFill>
              </a:rPr>
              <a:t>Организация коммерческого учета</a:t>
            </a: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</p:spPr>
        <p:txBody>
          <a:bodyPr/>
          <a:lstStyle/>
          <a:p>
            <a:pPr>
              <a:defRPr/>
            </a:pPr>
            <a:fld id="{F2E3388A-311F-4654-9935-71A7C3ECA5F7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3798</Words>
  <Application>Microsoft Office PowerPoint</Application>
  <PresentationFormat>Экран (4:3)</PresentationFormat>
  <Paragraphs>465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1_Тема Office</vt:lpstr>
      <vt:lpstr>Тема Office</vt:lpstr>
      <vt:lpstr>Актуальные вопросы тарифного регулирования электросетевого комплекса  и  предложения по совершенствованию регуляторной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подход к установлению платы за технологическое присоединение</vt:lpstr>
      <vt:lpstr>Предлагаемые изменения нормативной правовой базы по технологическому присоединению</vt:lpstr>
      <vt:lpstr>Виды действующих льгот на услуги по технологическому присоединению и их влияние на тариф на услуги по передаче</vt:lpstr>
      <vt:lpstr>Льготное технологическое присоединение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Хазов И.Н.</dc:creator>
  <cp:lastModifiedBy>Шатохина</cp:lastModifiedBy>
  <cp:revision>127</cp:revision>
  <cp:lastPrinted>2013-10-15T14:05:22Z</cp:lastPrinted>
  <dcterms:created xsi:type="dcterms:W3CDTF">2013-10-01T07:02:14Z</dcterms:created>
  <dcterms:modified xsi:type="dcterms:W3CDTF">2013-10-16T08:17:21Z</dcterms:modified>
</cp:coreProperties>
</file>