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14"/>
  </p:notesMasterIdLst>
  <p:sldIdLst>
    <p:sldId id="388" r:id="rId2"/>
    <p:sldId id="451" r:id="rId3"/>
    <p:sldId id="452" r:id="rId4"/>
    <p:sldId id="453" r:id="rId5"/>
    <p:sldId id="454" r:id="rId6"/>
    <p:sldId id="438" r:id="rId7"/>
    <p:sldId id="455" r:id="rId8"/>
    <p:sldId id="426" r:id="rId9"/>
    <p:sldId id="427" r:id="rId10"/>
    <p:sldId id="428" r:id="rId11"/>
    <p:sldId id="449" r:id="rId12"/>
    <p:sldId id="402" r:id="rId13"/>
  </p:sldIdLst>
  <p:sldSz cx="9909175" cy="6859588"/>
  <p:notesSz cx="6797675" cy="992822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B3FF"/>
    <a:srgbClr val="E7E7FF"/>
    <a:srgbClr val="D9D9FF"/>
    <a:srgbClr val="C9C9FF"/>
    <a:srgbClr val="DDDDFF"/>
    <a:srgbClr val="9999FF"/>
    <a:srgbClr val="08A832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80" autoAdjust="0"/>
    <p:restoredTop sz="99886" autoAdjust="0"/>
  </p:normalViewPr>
  <p:slideViewPr>
    <p:cSldViewPr snapToObjects="1">
      <p:cViewPr varScale="1">
        <p:scale>
          <a:sx n="92" d="100"/>
          <a:sy n="92" d="100"/>
        </p:scale>
        <p:origin x="-1014" y="-102"/>
      </p:cViewPr>
      <p:guideLst>
        <p:guide orient="horz" pos="2160"/>
        <p:guide pos="31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1221710968384497E-3"/>
          <c:y val="1.7950033894674963E-2"/>
          <c:w val="0.94043741195651798"/>
          <c:h val="0.51877037595306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 1 полугодия 2013 года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Калужская область</c:v>
                </c:pt>
                <c:pt idx="1">
                  <c:v>Костромская область</c:v>
                </c:pt>
                <c:pt idx="2">
                  <c:v>Астраханская область</c:v>
                </c:pt>
                <c:pt idx="3">
                  <c:v>Чувашская республика</c:v>
                </c:pt>
                <c:pt idx="4">
                  <c:v>Тюменская область</c:v>
                </c:pt>
                <c:pt idx="5">
                  <c:v>Красноярский край</c:v>
                </c:pt>
                <c:pt idx="6">
                  <c:v>Кемеровская область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241.23596120894746</c:v>
                </c:pt>
                <c:pt idx="1">
                  <c:v>258.30668528299105</c:v>
                </c:pt>
                <c:pt idx="2">
                  <c:v>274.93934901659856</c:v>
                </c:pt>
                <c:pt idx="3">
                  <c:v>174.3590509250875</c:v>
                </c:pt>
                <c:pt idx="4">
                  <c:v>139.43226943628221</c:v>
                </c:pt>
                <c:pt idx="5">
                  <c:v>145.49749194755697</c:v>
                </c:pt>
                <c:pt idx="6">
                  <c:v>163.81639712877796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фактические данные по форме 46-ээ (полезный отпуск)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Калужская область</c:v>
                </c:pt>
                <c:pt idx="1">
                  <c:v>Костромская область</c:v>
                </c:pt>
                <c:pt idx="2">
                  <c:v>Астраханская область</c:v>
                </c:pt>
                <c:pt idx="3">
                  <c:v>Чувашская республика</c:v>
                </c:pt>
                <c:pt idx="4">
                  <c:v>Тюменская область</c:v>
                </c:pt>
                <c:pt idx="5">
                  <c:v>Красноярский край</c:v>
                </c:pt>
                <c:pt idx="6">
                  <c:v>Кемеровская область</c:v>
                </c:pt>
              </c:strCache>
            </c:strRef>
          </c:cat>
          <c:val>
            <c:numRef>
              <c:f>Лист1!$C$2:$C$8</c:f>
              <c:numCache>
                <c:formatCode>#,##0.0</c:formatCode>
                <c:ptCount val="7"/>
                <c:pt idx="0">
                  <c:v>286.00856639999995</c:v>
                </c:pt>
                <c:pt idx="1">
                  <c:v>270.95744739999998</c:v>
                </c:pt>
                <c:pt idx="2">
                  <c:v>292.8952387999999</c:v>
                </c:pt>
                <c:pt idx="3">
                  <c:v>194.56457439999994</c:v>
                </c:pt>
                <c:pt idx="4">
                  <c:v>145.8431392</c:v>
                </c:pt>
                <c:pt idx="5">
                  <c:v>171.5202649</c:v>
                </c:pt>
                <c:pt idx="6">
                  <c:v>171.73168539999998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7541632"/>
        <c:axId val="39957632"/>
      </c:barChart>
      <c:catAx>
        <c:axId val="47541632"/>
        <c:scaling>
          <c:orientation val="minMax"/>
        </c:scaling>
        <c:delete val="0"/>
        <c:axPos val="b"/>
        <c:numFmt formatCode="#,##0.00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39957632"/>
        <c:crosses val="autoZero"/>
        <c:auto val="1"/>
        <c:lblAlgn val="ctr"/>
        <c:lblOffset val="100"/>
        <c:noMultiLvlLbl val="0"/>
      </c:catAx>
      <c:valAx>
        <c:axId val="39957632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one"/>
        <c:crossAx val="47541632"/>
        <c:crosses val="autoZero"/>
        <c:crossBetween val="between"/>
      </c:valAx>
      <c:spPr>
        <a:ln>
          <a:noFill/>
        </a:ln>
      </c:spPr>
    </c:plotArea>
    <c:legend>
      <c:legendPos val="b"/>
      <c:layout>
        <c:manualLayout>
          <c:xMode val="edge"/>
          <c:yMode val="edge"/>
          <c:x val="1.5852462674027963E-2"/>
          <c:y val="0.92516096182075469"/>
          <c:w val="0.98287104922226243"/>
          <c:h val="6.8423801638865633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6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 1 полугодия 2013 года</c:v>
                </c:pt>
              </c:strCache>
            </c:strRef>
          </c:tx>
          <c:invertIfNegative val="0"/>
          <c:cat>
            <c:strRef>
              <c:f>Лист1!$A$2:$A$11</c:f>
              <c:strCache>
                <c:ptCount val="10"/>
                <c:pt idx="0">
                  <c:v>Московская область</c:v>
                </c:pt>
                <c:pt idx="1">
                  <c:v>Тверская область</c:v>
                </c:pt>
                <c:pt idx="2">
                  <c:v>Архангельская область</c:v>
                </c:pt>
                <c:pt idx="3">
                  <c:v>Республика Башкортостан</c:v>
                </c:pt>
                <c:pt idx="4">
                  <c:v>Республика Марий Эл</c:v>
                </c:pt>
                <c:pt idx="5">
                  <c:v>Нижегородская область</c:v>
                </c:pt>
                <c:pt idx="6">
                  <c:v>Республика Татарстан</c:v>
                </c:pt>
                <c:pt idx="7">
                  <c:v>Республика Алтай</c:v>
                </c:pt>
                <c:pt idx="8">
                  <c:v>Приморский край</c:v>
                </c:pt>
                <c:pt idx="9">
                  <c:v>Хабаровский край</c:v>
                </c:pt>
              </c:strCache>
            </c:strRef>
          </c:cat>
          <c:val>
            <c:numRef>
              <c:f>Лист1!$B$2:$B$11</c:f>
              <c:numCache>
                <c:formatCode>#,##0.0</c:formatCode>
                <c:ptCount val="10"/>
                <c:pt idx="0">
                  <c:v>320.56070029849786</c:v>
                </c:pt>
                <c:pt idx="1">
                  <c:v>290.47178186594533</c:v>
                </c:pt>
                <c:pt idx="2">
                  <c:v>300.65533913122016</c:v>
                </c:pt>
                <c:pt idx="3">
                  <c:v>171.36021103073762</c:v>
                </c:pt>
                <c:pt idx="4">
                  <c:v>227.69622430834119</c:v>
                </c:pt>
                <c:pt idx="5">
                  <c:v>252.87404130437523</c:v>
                </c:pt>
                <c:pt idx="6">
                  <c:v>247.25248000000011</c:v>
                </c:pt>
                <c:pt idx="7">
                  <c:v>300.65188887864173</c:v>
                </c:pt>
                <c:pt idx="8">
                  <c:v>208.09474791219864</c:v>
                </c:pt>
                <c:pt idx="9">
                  <c:v>271.86192798660085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фактические данные по форме 46-ээ (полезный отпуск)</c:v>
                </c:pt>
              </c:strCache>
            </c:strRef>
          </c:tx>
          <c:invertIfNegative val="0"/>
          <c:cat>
            <c:strRef>
              <c:f>Лист1!$A$2:$A$11</c:f>
              <c:strCache>
                <c:ptCount val="10"/>
                <c:pt idx="0">
                  <c:v>Московская область</c:v>
                </c:pt>
                <c:pt idx="1">
                  <c:v>Тверская область</c:v>
                </c:pt>
                <c:pt idx="2">
                  <c:v>Архангельская область</c:v>
                </c:pt>
                <c:pt idx="3">
                  <c:v>Республика Башкортостан</c:v>
                </c:pt>
                <c:pt idx="4">
                  <c:v>Республика Марий Эл</c:v>
                </c:pt>
                <c:pt idx="5">
                  <c:v>Нижегородская область</c:v>
                </c:pt>
                <c:pt idx="6">
                  <c:v>Республика Татарстан</c:v>
                </c:pt>
                <c:pt idx="7">
                  <c:v>Республика Алтай</c:v>
                </c:pt>
                <c:pt idx="8">
                  <c:v>Приморский край</c:v>
                </c:pt>
                <c:pt idx="9">
                  <c:v>Хабаровский край</c:v>
                </c:pt>
              </c:strCache>
            </c:strRef>
          </c:cat>
          <c:val>
            <c:numRef>
              <c:f>Лист1!$C$2:$C$11</c:f>
              <c:numCache>
                <c:formatCode>#,##0.0</c:formatCode>
                <c:ptCount val="10"/>
                <c:pt idx="0">
                  <c:v>298.22788980000001</c:v>
                </c:pt>
                <c:pt idx="1">
                  <c:v>264.4464926</c:v>
                </c:pt>
                <c:pt idx="2">
                  <c:v>264.66532969999997</c:v>
                </c:pt>
                <c:pt idx="3">
                  <c:v>162.58572990000005</c:v>
                </c:pt>
                <c:pt idx="4">
                  <c:v>217.66844660000007</c:v>
                </c:pt>
                <c:pt idx="5">
                  <c:v>188.58515159999999</c:v>
                </c:pt>
                <c:pt idx="6">
                  <c:v>231.21636619999998</c:v>
                </c:pt>
                <c:pt idx="7">
                  <c:v>261.14796880000011</c:v>
                </c:pt>
                <c:pt idx="8">
                  <c:v>182.19775339999998</c:v>
                </c:pt>
                <c:pt idx="9">
                  <c:v>252.15682810000001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825792"/>
        <c:axId val="41827328"/>
      </c:barChart>
      <c:catAx>
        <c:axId val="41825792"/>
        <c:scaling>
          <c:orientation val="minMax"/>
        </c:scaling>
        <c:delete val="0"/>
        <c:axPos val="b"/>
        <c:numFmt formatCode="#,##0.00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41827328"/>
        <c:crosses val="autoZero"/>
        <c:auto val="1"/>
        <c:lblAlgn val="ctr"/>
        <c:lblOffset val="100"/>
        <c:noMultiLvlLbl val="0"/>
      </c:catAx>
      <c:valAx>
        <c:axId val="41827328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one"/>
        <c:crossAx val="4182579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7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6400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89E64707-3883-462D-B5C8-54CDD2F875C0}" type="datetimeFigureOut">
              <a:rPr lang="ru-RU"/>
              <a:pPr>
                <a:defRPr/>
              </a:pPr>
              <a:t>17.10.2013</a:t>
            </a:fld>
            <a:endParaRPr lang="ru-RU" dirty="0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8025" y="739775"/>
            <a:ext cx="538162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5" y="4716705"/>
            <a:ext cx="5438775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30222"/>
            <a:ext cx="2946400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0222"/>
            <a:ext cx="2946400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0E2D1EC0-C0FB-4B85-A4C3-C4691C31636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8230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16558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26156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61686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ru-RU" noProof="0" dirty="0" smtClean="0"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90693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8575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95300" y="1600200"/>
            <a:ext cx="8918575" cy="4527550"/>
          </a:xfrm>
          <a:prstGeom prst="rect">
            <a:avLst/>
          </a:prstGeom>
        </p:spPr>
        <p:txBody>
          <a:bodyPr/>
          <a:lstStyle/>
          <a:p>
            <a:pPr lvl="0"/>
            <a:endParaRPr lang="ru-RU" noProof="0" dirty="0"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223287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95300" y="274638"/>
            <a:ext cx="8918575" cy="58531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352087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8575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39921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55946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7405182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04556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51899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10087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416990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138724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>
              <a:sym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055675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/>
          </p:cNvSpPr>
          <p:nvPr/>
        </p:nvSpPr>
        <p:spPr bwMode="auto">
          <a:xfrm>
            <a:off x="0" y="357188"/>
            <a:ext cx="9909175" cy="74612"/>
          </a:xfrm>
          <a:prstGeom prst="rect">
            <a:avLst/>
          </a:prstGeom>
          <a:solidFill>
            <a:srgbClr val="EB0000"/>
          </a:solidFill>
          <a:ln w="9525">
            <a:noFill/>
            <a:miter lim="800000"/>
            <a:headEnd/>
            <a:tailEnd/>
          </a:ln>
        </p:spPr>
        <p:txBody>
          <a:bodyPr lIns="95767" tIns="47884" rIns="95767" bIns="47884"/>
          <a:lstStyle/>
          <a:p>
            <a:pPr defTabSz="958850">
              <a:defRPr/>
            </a:pPr>
            <a:endParaRPr lang="ru-RU" sz="2600" dirty="0">
              <a:solidFill>
                <a:srgbClr val="000000"/>
              </a:solidFill>
              <a:latin typeface="Times New Roman" pitchFamily="18" charset="0"/>
              <a:cs typeface="+mn-cs"/>
              <a:sym typeface="Times New Roman" pitchFamily="18" charset="0"/>
            </a:endParaRPr>
          </a:p>
        </p:txBody>
      </p:sp>
      <p:pic>
        <p:nvPicPr>
          <p:cNvPr id="2051" name="Picture 2"/>
          <p:cNvPicPr>
            <a:picLocks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3825" y="6273800"/>
            <a:ext cx="89535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3"/>
          <p:cNvPicPr>
            <a:picLocks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0" y="0"/>
            <a:ext cx="101123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</p:sldLayoutIdLst>
  <p:transition/>
  <p:hf hdr="0" ftr="0" dt="0"/>
  <p:txStyles>
    <p:titleStyle>
      <a:lvl1pPr marL="46038" indent="-46038" algn="ctr" defTabSz="7064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+mj-lt"/>
          <a:ea typeface="+mj-ea"/>
          <a:cs typeface="+mj-cs"/>
          <a:sym typeface="Arial" pitchFamily="34" charset="0"/>
        </a:defRPr>
      </a:lvl1pPr>
      <a:lvl2pPr marL="46038" indent="-46038" algn="ctr" defTabSz="7064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pitchFamily="34" charset="0"/>
        </a:defRPr>
      </a:lvl2pPr>
      <a:lvl3pPr marL="46038" indent="-46038" algn="ctr" defTabSz="7064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pitchFamily="34" charset="0"/>
        </a:defRPr>
      </a:lvl3pPr>
      <a:lvl4pPr marL="46038" indent="-46038" algn="ctr" defTabSz="7064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pitchFamily="34" charset="0"/>
        </a:defRPr>
      </a:lvl4pPr>
      <a:lvl5pPr marL="46038" indent="-46038" algn="ctr" defTabSz="7064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pitchFamily="34" charset="0"/>
        </a:defRPr>
      </a:lvl5pPr>
      <a:lvl6pPr marL="500063" indent="-42863" algn="ctr" defTabSz="673100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6pPr>
      <a:lvl7pPr marL="957263" indent="-42863" algn="ctr" defTabSz="673100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7pPr>
      <a:lvl8pPr marL="1414463" indent="-42863" algn="ctr" defTabSz="673100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8pPr>
      <a:lvl9pPr marL="1871663" indent="-42863" algn="ctr" defTabSz="673100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9pPr>
    </p:titleStyle>
    <p:bodyStyle>
      <a:lvl1pPr marL="415925" indent="-369888" algn="l" defTabSz="706438" rtl="0" eaLnBrk="0" fontAlgn="base" hangingPunct="0">
        <a:spcBef>
          <a:spcPts val="850"/>
        </a:spcBef>
        <a:spcAft>
          <a:spcPct val="0"/>
        </a:spcAft>
        <a:buSzPct val="100000"/>
        <a:buFont typeface="Lucida Grande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1pPr>
      <a:lvl2pPr marL="860425" indent="-311150" algn="l" defTabSz="706438" rtl="0" eaLnBrk="0" fontAlgn="base" hangingPunct="0">
        <a:spcBef>
          <a:spcPts val="675"/>
        </a:spcBef>
        <a:spcAft>
          <a:spcPct val="0"/>
        </a:spcAft>
        <a:buSzPct val="100000"/>
        <a:buFont typeface="Lucida Grande"/>
        <a:buChar char="–"/>
        <a:defRPr sz="3000">
          <a:solidFill>
            <a:schemeClr val="tx1"/>
          </a:solidFill>
          <a:latin typeface="+mn-lt"/>
          <a:sym typeface="Arial" pitchFamily="34" charset="0"/>
        </a:defRPr>
      </a:lvl2pPr>
      <a:lvl3pPr marL="1303338" indent="-255588" algn="l" defTabSz="706438" rtl="0" eaLnBrk="0" fontAlgn="base" hangingPunct="0">
        <a:spcBef>
          <a:spcPts val="613"/>
        </a:spcBef>
        <a:spcAft>
          <a:spcPct val="0"/>
        </a:spcAft>
        <a:buSzPct val="100000"/>
        <a:buFont typeface="Lucida Grande"/>
        <a:buChar char="•"/>
        <a:defRPr sz="2600">
          <a:solidFill>
            <a:schemeClr val="tx1"/>
          </a:solidFill>
          <a:latin typeface="+mn-lt"/>
          <a:sym typeface="Arial" pitchFamily="34" charset="0"/>
        </a:defRPr>
      </a:lvl3pPr>
      <a:lvl4pPr marL="1804988" indent="-254000" algn="l" defTabSz="706438" rtl="0" eaLnBrk="0" fontAlgn="base" hangingPunct="0">
        <a:spcBef>
          <a:spcPts val="538"/>
        </a:spcBef>
        <a:spcAft>
          <a:spcPct val="0"/>
        </a:spcAft>
        <a:buSzPct val="100000"/>
        <a:buFont typeface="Lucida Grande"/>
        <a:buChar char="–"/>
        <a:defRPr sz="2200">
          <a:solidFill>
            <a:schemeClr val="tx1"/>
          </a:solidFill>
          <a:latin typeface="+mn-lt"/>
          <a:sym typeface="Arial" pitchFamily="34" charset="0"/>
        </a:defRPr>
      </a:lvl4pPr>
      <a:lvl5pPr marL="2303463" indent="-252413" algn="l" defTabSz="706438" rtl="0" eaLnBrk="0" fontAlgn="base" hangingPunct="0">
        <a:spcBef>
          <a:spcPts val="538"/>
        </a:spcBef>
        <a:spcAft>
          <a:spcPct val="0"/>
        </a:spcAft>
        <a:buSzPct val="100000"/>
        <a:buFont typeface="Lucida Grande"/>
        <a:buChar char="»"/>
        <a:defRPr sz="2200">
          <a:solidFill>
            <a:schemeClr val="tx1"/>
          </a:solidFill>
          <a:latin typeface="+mn-lt"/>
          <a:sym typeface="Arial" pitchFamily="34" charset="0"/>
        </a:defRPr>
      </a:lvl5pPr>
      <a:lvl6pPr marL="2657475" indent="-242888" algn="l" defTabSz="673100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6pPr>
      <a:lvl7pPr marL="3114675" indent="-242888" algn="l" defTabSz="673100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7pPr>
      <a:lvl8pPr marL="3571875" indent="-242888" algn="l" defTabSz="673100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8pPr>
      <a:lvl9pPr marL="4029075" indent="-242888" algn="l" defTabSz="673100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12.png"/><Relationship Id="rId5" Type="http://schemas.openxmlformats.org/officeDocument/2006/relationships/image" Target="../media/image10.png"/><Relationship Id="rId10" Type="http://schemas.openxmlformats.org/officeDocument/2006/relationships/image" Target="../media/image11.png"/><Relationship Id="rId4" Type="http://schemas.openxmlformats.org/officeDocument/2006/relationships/image" Target="../media/image9.png"/><Relationship Id="rId9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 idx="4294967295"/>
          </p:nvPr>
        </p:nvSpPr>
        <p:spPr bwMode="auto">
          <a:xfrm>
            <a:off x="706115" y="1125538"/>
            <a:ext cx="8509000" cy="313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820" tIns="47910" rIns="95820" bIns="47910" anchor="ctr"/>
          <a:lstStyle/>
          <a:p>
            <a:pPr marL="0" indent="0"/>
            <a:r>
              <a:rPr lang="ru-RU" sz="2900" b="1" dirty="0" smtClean="0">
                <a:cs typeface="Times New Roman" pitchFamily="18" charset="0"/>
              </a:rPr>
              <a:t>Всероссийский семинар-совещание</a:t>
            </a:r>
            <a:br>
              <a:rPr lang="ru-RU" sz="2900" b="1" dirty="0" smtClean="0">
                <a:cs typeface="Times New Roman" pitchFamily="18" charset="0"/>
              </a:rPr>
            </a:br>
            <a:r>
              <a:rPr lang="ru-RU" sz="2900" b="1" dirty="0" smtClean="0">
                <a:cs typeface="Times New Roman" pitchFamily="18" charset="0"/>
              </a:rPr>
              <a:t>«Тарифное регулирование в 2013 году и</a:t>
            </a:r>
            <a:br>
              <a:rPr lang="ru-RU" sz="2900" b="1" dirty="0" smtClean="0">
                <a:cs typeface="Times New Roman" pitchFamily="18" charset="0"/>
              </a:rPr>
            </a:br>
            <a:r>
              <a:rPr lang="ru-RU" sz="2900" b="1" dirty="0" smtClean="0">
                <a:cs typeface="Times New Roman" pitchFamily="18" charset="0"/>
              </a:rPr>
              <a:t>задачи органов государственного</a:t>
            </a:r>
            <a:br>
              <a:rPr lang="ru-RU" sz="2900" b="1" dirty="0" smtClean="0">
                <a:cs typeface="Times New Roman" pitchFamily="18" charset="0"/>
              </a:rPr>
            </a:br>
            <a:r>
              <a:rPr lang="ru-RU" sz="2900" b="1" dirty="0" smtClean="0">
                <a:cs typeface="Times New Roman" pitchFamily="18" charset="0"/>
              </a:rPr>
              <a:t>регулирования на 2014 год»</a:t>
            </a:r>
          </a:p>
        </p:txBody>
      </p:sp>
      <p:sp>
        <p:nvSpPr>
          <p:cNvPr id="2052" name="Subtitle 2"/>
          <p:cNvSpPr>
            <a:spLocks/>
          </p:cNvSpPr>
          <p:nvPr/>
        </p:nvSpPr>
        <p:spPr bwMode="auto">
          <a:xfrm>
            <a:off x="1066155" y="5981700"/>
            <a:ext cx="7518400" cy="554038"/>
          </a:xfrm>
          <a:prstGeom prst="rect">
            <a:avLst/>
          </a:prstGeom>
          <a:noFill/>
          <a:ln>
            <a:noFill/>
          </a:ln>
          <a:extLst/>
        </p:spPr>
        <p:txBody>
          <a:bodyPr lIns="100401" tIns="50201" rIns="100401" bIns="50201"/>
          <a:lstStyle/>
          <a:p>
            <a:pPr algn="ctr" defTabSz="501650">
              <a:lnSpc>
                <a:spcPct val="80000"/>
              </a:lnSpc>
              <a:spcBef>
                <a:spcPts val="888"/>
              </a:spcBef>
              <a:buSzPct val="100000"/>
              <a:defRPr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  <a:sym typeface="Arial" pitchFamily="34" charset="0"/>
              </a:rPr>
              <a:t>г.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Arial" pitchFamily="34" charset="0"/>
              </a:rPr>
              <a:t>Сочи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  <a:sym typeface="Arial" pitchFamily="34" charset="0"/>
            </a:endParaRPr>
          </a:p>
          <a:p>
            <a:pPr algn="ctr" defTabSz="501650">
              <a:lnSpc>
                <a:spcPct val="80000"/>
              </a:lnSpc>
              <a:spcBef>
                <a:spcPts val="888"/>
              </a:spcBef>
              <a:buSzPct val="100000"/>
              <a:defRPr/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Arial" pitchFamily="34" charset="0"/>
              </a:rPr>
              <a:t>октябрь 2013 г.</a:t>
            </a:r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  <a:sym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54787" y="4437906"/>
            <a:ext cx="157895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М.Б. Егоров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1416185" y="3070442"/>
            <a:ext cx="8362937" cy="3599713"/>
            <a:chOff x="1416185" y="3070442"/>
            <a:chExt cx="8362937" cy="3599713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2786387" y="4797947"/>
              <a:ext cx="6992733" cy="187220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0"/>
              <a:endParaRPr lang="ru-RU" sz="135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2786388" y="3070442"/>
              <a:ext cx="6992734" cy="172750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0"/>
              <a:endParaRPr lang="ru-RU" sz="135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endParaRPr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1416185" y="3070442"/>
              <a:ext cx="1298137" cy="359971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0"/>
              <a:endParaRPr lang="ru-RU" sz="135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4" name="Прямоугольник 33"/>
          <p:cNvSpPr/>
          <p:nvPr/>
        </p:nvSpPr>
        <p:spPr>
          <a:xfrm>
            <a:off x="1416185" y="2138403"/>
            <a:ext cx="8362937" cy="8935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lvl="0"/>
            <a:endParaRPr lang="ru-RU" sz="135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99274" y="1004505"/>
            <a:ext cx="1254913" cy="10784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72000" rIns="72000" anchor="ctr"/>
          <a:lstStyle/>
          <a:p>
            <a:pPr lvl="0" algn="ctr"/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 обоснованные тарифы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50131" y="333450"/>
            <a:ext cx="9059044" cy="712309"/>
          </a:xfrm>
          <a:prstGeom prst="rect">
            <a:avLst/>
          </a:prstGeom>
          <a:noFill/>
        </p:spPr>
        <p:txBody>
          <a:bodyPr wrap="square" lIns="95820" tIns="47910" rIns="95820" bIns="47910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Новая концепция расчета тарифов на услуги по передаче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электрической энергии с учетом введения ВН-1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99273" y="3069755"/>
            <a:ext cx="1254914" cy="36003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sz="13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Прочие потребители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89265" y="2133650"/>
            <a:ext cx="1264922" cy="8974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lvl="0"/>
            <a:r>
              <a:rPr lang="ru-RU" sz="135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Население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1426195" y="1017526"/>
            <a:ext cx="8352928" cy="10670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lvl="0"/>
            <a:endParaRPr lang="ru-RU" sz="135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Прямоугольник 39"/>
              <p:cNvSpPr/>
              <p:nvPr/>
            </p:nvSpPr>
            <p:spPr>
              <a:xfrm>
                <a:off x="1416186" y="1325023"/>
                <a:ext cx="4680520" cy="4521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16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ru-RU" sz="1600" i="1">
                              <a:latin typeface="Cambria Math"/>
                            </a:rPr>
                            <m:t>НВВ</m:t>
                          </m:r>
                        </m:e>
                        <m:sub>
                          <m:eqArr>
                            <m:eqArrPr>
                              <m:ctrlPr>
                                <a:rPr lang="ru-RU" sz="16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ru-RU" sz="160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60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600" i="1">
                                  <a:latin typeface="Cambria Math"/>
                                </a:rPr>
                                <m:t>ТСО</m:t>
                              </m:r>
                            </m:e>
                          </m:eqArr>
                        </m:sub>
                        <m:sup>
                          <m:r>
                            <a:rPr lang="ru-RU" sz="1600" i="1">
                              <a:latin typeface="Cambria Math"/>
                            </a:rPr>
                            <m:t>ЭОТ</m:t>
                          </m:r>
                        </m:sup>
                      </m:sSubSup>
                      <m:r>
                        <a:rPr lang="ru-RU" sz="1600" i="1">
                          <a:latin typeface="Cambria Math"/>
                        </a:rPr>
                        <m:t>=ФСК+</m:t>
                      </m:r>
                      <m:sSub>
                        <m:sSubPr>
                          <m:ctrlPr>
                            <a:rPr lang="ru-RU" sz="1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𝑂𝑃𝐸𝑋</m:t>
                          </m:r>
                        </m:e>
                        <m:sub>
                          <m:r>
                            <a:rPr lang="ru-RU" sz="1600" i="1">
                              <a:latin typeface="Cambria Math"/>
                            </a:rPr>
                            <m:t>ТСО</m:t>
                          </m:r>
                        </m:sub>
                      </m:sSub>
                      <m:r>
                        <a:rPr lang="ru-RU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ru-RU" sz="1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НР</m:t>
                          </m:r>
                        </m:e>
                        <m:sub>
                          <m:r>
                            <a:rPr lang="ru-RU" sz="1600" i="1">
                              <a:latin typeface="Cambria Math"/>
                            </a:rPr>
                            <m:t>ТСО</m:t>
                          </m:r>
                        </m:sub>
                      </m:sSub>
                      <m:r>
                        <a:rPr lang="ru-RU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ru-RU" sz="1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1600" i="1">
                              <a:latin typeface="Cambria Math"/>
                            </a:rPr>
                            <m:t>НВВ</m:t>
                          </m:r>
                        </m:e>
                        <m:sub>
                          <m:r>
                            <a:rPr lang="ru-RU" sz="1600" i="1">
                              <a:latin typeface="Cambria Math"/>
                            </a:rPr>
                            <m:t>потери</m:t>
                          </m:r>
                        </m:sub>
                      </m:sSub>
                    </m:oMath>
                  </m:oMathPara>
                </a14:m>
                <a:endPara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6186" y="1325023"/>
                <a:ext cx="4680520" cy="4521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/>
              <p:cNvSpPr/>
              <p:nvPr/>
            </p:nvSpPr>
            <p:spPr>
              <a:xfrm>
                <a:off x="6466755" y="1017600"/>
                <a:ext cx="3274807" cy="10670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lin"/>
                          <m:ctrlPr>
                            <a:rPr lang="ru-RU" sz="1600" i="1">
                              <a:latin typeface="Cambria Math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ru-RU" sz="16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ru-RU" sz="1600" i="1">
                                  <a:latin typeface="Cambria Math"/>
                                </a:rPr>
                                <m:t>НВВ</m:t>
                              </m:r>
                            </m:e>
                            <m:sub>
                              <m:eqArr>
                                <m:eqArrPr>
                                  <m:ctrlPr>
                                    <a:rPr lang="ru-RU" sz="1600" i="1">
                                      <a:latin typeface="Cambria Math"/>
                                    </a:rPr>
                                  </m:ctrlPr>
                                </m:eqArrPr>
                                <m:e>
                                  <m:r>
                                    <a:rPr lang="ru-RU" sz="1600" i="1">
                                      <a:latin typeface="Cambria Math"/>
                                    </a:rPr>
                                    <m:t> </m:t>
                                  </m:r>
                                </m:e>
                                <m:e>
                                  <m:r>
                                    <a:rPr lang="ru-RU" sz="1600" i="1">
                                      <a:latin typeface="Cambria Math"/>
                                    </a:rPr>
                                    <m:t> </m:t>
                                  </m:r>
                                </m:e>
                                <m:e>
                                  <m:r>
                                    <a:rPr lang="ru-RU" sz="1600" i="1">
                                      <a:latin typeface="Cambria Math"/>
                                    </a:rPr>
                                    <m:t>ВН</m:t>
                                  </m:r>
                                </m:e>
                                <m:e>
                                  <m:r>
                                    <a:rPr lang="ru-RU" sz="1600" i="1">
                                      <a:latin typeface="Cambria Math"/>
                                    </a:rPr>
                                    <m:t>СН1</m:t>
                                  </m:r>
                                </m:e>
                                <m:e>
                                  <m:r>
                                    <a:rPr lang="ru-RU" sz="1600" i="1">
                                      <a:latin typeface="Cambria Math"/>
                                    </a:rPr>
                                    <m:t>СН2</m:t>
                                  </m:r>
                                </m:e>
                                <m:e>
                                  <m:r>
                                    <a:rPr lang="ru-RU" sz="1600" i="1">
                                      <a:latin typeface="Cambria Math"/>
                                    </a:rPr>
                                    <m:t>НН</m:t>
                                  </m:r>
                                </m:e>
                              </m:eqArr>
                            </m:sub>
                            <m:sup>
                              <m:r>
                                <a:rPr lang="ru-RU" sz="1600" i="1">
                                  <a:latin typeface="Cambria Math"/>
                                </a:rPr>
                                <m:t>ЭОТ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ru-RU" sz="16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ru-RU" sz="1600" i="1"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eqArr>
                                <m:eqArrPr>
                                  <m:ctrlPr>
                                    <a:rPr lang="ru-RU" sz="1600" i="1">
                                      <a:latin typeface="Cambria Math"/>
                                    </a:rPr>
                                  </m:ctrlPr>
                                </m:eqArrPr>
                                <m:e>
                                  <m:r>
                                    <a:rPr lang="ru-RU" sz="1600" i="1">
                                      <a:latin typeface="Cambria Math"/>
                                    </a:rPr>
                                    <m:t> </m:t>
                                  </m:r>
                                </m:e>
                                <m:e>
                                  <m:r>
                                    <a:rPr lang="ru-RU" sz="1600" i="1">
                                      <a:latin typeface="Cambria Math"/>
                                    </a:rPr>
                                    <m:t> </m:t>
                                  </m:r>
                                </m:e>
                                <m:e>
                                  <m:r>
                                    <a:rPr lang="ru-RU" sz="1600" i="1">
                                      <a:latin typeface="Cambria Math"/>
                                    </a:rPr>
                                    <m:t>ВН</m:t>
                                  </m:r>
                                </m:e>
                                <m:e>
                                  <m:r>
                                    <a:rPr lang="ru-RU" sz="1600" i="1">
                                      <a:latin typeface="Cambria Math"/>
                                    </a:rPr>
                                    <m:t>СН1</m:t>
                                  </m:r>
                                </m:e>
                                <m:e>
                                  <m:r>
                                    <a:rPr lang="ru-RU" sz="1600" i="1">
                                      <a:latin typeface="Cambria Math"/>
                                    </a:rPr>
                                    <m:t>СН2</m:t>
                                  </m:r>
                                </m:e>
                                <m:e>
                                  <m:r>
                                    <a:rPr lang="ru-RU" sz="1600" i="1">
                                      <a:latin typeface="Cambria Math"/>
                                    </a:rPr>
                                    <m:t>НН</m:t>
                                  </m:r>
                                </m:e>
                              </m:eqArr>
                            </m:sub>
                            <m:sup>
                              <m:r>
                                <a:rPr lang="ru-RU" sz="1600" i="1">
                                  <a:latin typeface="Cambria Math"/>
                                </a:rPr>
                                <m:t>𝑐</m:t>
                              </m:r>
                              <m:r>
                                <a:rPr lang="ru-RU" sz="1600" i="1">
                                  <a:latin typeface="Cambria Math"/>
                                </a:rPr>
                                <m:t> учетом перетоков</m:t>
                              </m:r>
                            </m:sup>
                          </m:sSubSup>
                        </m:den>
                      </m:f>
                      <m:r>
                        <a:rPr lang="ru-RU" sz="1600" i="1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ru-RU" sz="16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ru-RU" sz="1600" i="1">
                              <a:latin typeface="Cambria Math"/>
                            </a:rPr>
                            <m:t>Т</m:t>
                          </m:r>
                        </m:e>
                        <m:sub>
                          <m:eqArr>
                            <m:eqArrPr>
                              <m:ctrlPr>
                                <a:rPr lang="ru-RU" sz="16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ru-RU" sz="160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60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600" i="1">
                                  <a:latin typeface="Cambria Math"/>
                                </a:rPr>
                                <m:t>ВН</m:t>
                              </m:r>
                            </m:e>
                            <m:e>
                              <m:r>
                                <a:rPr lang="ru-RU" sz="1600" i="1">
                                  <a:latin typeface="Cambria Math"/>
                                </a:rPr>
                                <m:t>СН1</m:t>
                              </m:r>
                            </m:e>
                            <m:e>
                              <m:r>
                                <a:rPr lang="ru-RU" sz="1600" i="1">
                                  <a:latin typeface="Cambria Math"/>
                                </a:rPr>
                                <m:t>СН2</m:t>
                              </m:r>
                            </m:e>
                            <m:e>
                              <m:r>
                                <a:rPr lang="ru-RU" sz="1600" i="1">
                                  <a:latin typeface="Cambria Math"/>
                                </a:rPr>
                                <m:t>НН</m:t>
                              </m:r>
                            </m:e>
                          </m:eqArr>
                        </m:sub>
                        <m:sup>
                          <m:r>
                            <a:rPr lang="ru-RU" sz="1600" i="1">
                              <a:latin typeface="Cambria Math"/>
                            </a:rPr>
                            <m:t>ЭОТ</m:t>
                          </m:r>
                        </m:sup>
                      </m:sSubSup>
                    </m:oMath>
                  </m:oMathPara>
                </a14:m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6755" y="1017600"/>
                <a:ext cx="3274807" cy="106702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Прямоугольник 41"/>
              <p:cNvSpPr/>
              <p:nvPr/>
            </p:nvSpPr>
            <p:spPr>
              <a:xfrm>
                <a:off x="1449399" y="2098908"/>
                <a:ext cx="8266484" cy="9330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1400" b="0" i="1">
                              <a:latin typeface="Cambria Math"/>
                            </a:rPr>
                            <m:t>НВВ</m:t>
                          </m:r>
                        </m:e>
                        <m:sub>
                          <m:eqArr>
                            <m:eqArrPr>
                              <m:ctrlPr>
                                <a:rPr lang="ru-RU" sz="14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ru-RU" sz="1400" b="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400" b="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400" b="0" i="1">
                                  <a:latin typeface="Cambria Math"/>
                                </a:rPr>
                                <m:t>нас</m:t>
                              </m:r>
                            </m:e>
                          </m:eqArr>
                        </m:sub>
                      </m:sSub>
                      <m:r>
                        <a:rPr lang="ru-RU" sz="1400" b="0" i="1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ru-RU" sz="14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ru-RU" sz="1400" b="0" i="1">
                              <a:latin typeface="Cambria Math"/>
                            </a:rPr>
                            <m:t>Т</m:t>
                          </m:r>
                        </m:e>
                        <m:sub>
                          <m:eqArr>
                            <m:eqArrPr>
                              <m:ctrlPr>
                                <a:rPr lang="ru-RU" sz="14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ru-RU" sz="1400" b="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400" b="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400" b="0" i="1">
                                  <a:latin typeface="Cambria Math"/>
                                </a:rPr>
                                <m:t>нас</m:t>
                              </m:r>
                            </m:e>
                          </m:eqArr>
                        </m:sub>
                        <m:sup>
                          <m:r>
                            <a:rPr lang="ru-RU" sz="1400" b="0" i="1">
                              <a:latin typeface="Cambria Math"/>
                            </a:rPr>
                            <m:t>утв</m:t>
                          </m:r>
                        </m:sup>
                      </m:sSubSup>
                      <m:r>
                        <a:rPr lang="ru-RU" sz="1400" b="0" i="1">
                          <a:latin typeface="Cambria Math"/>
                        </a:rPr>
                        <m:t>∗</m:t>
                      </m:r>
                      <m:sSub>
                        <m:sSubPr>
                          <m:ctrlPr>
                            <a:rPr lang="ru-RU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1400" b="0" i="1">
                              <a:latin typeface="Cambria Math"/>
                            </a:rPr>
                            <m:t>𝑉</m:t>
                          </m:r>
                        </m:e>
                        <m:sub>
                          <m:eqArr>
                            <m:eqArrPr>
                              <m:ctrlPr>
                                <a:rPr lang="ru-RU" sz="14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ru-RU" sz="1400" b="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400" b="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400" b="0" i="1">
                                  <a:latin typeface="Cambria Math"/>
                                </a:rPr>
                                <m:t>нас</m:t>
                              </m:r>
                            </m:e>
                          </m:eqArr>
                        </m:sub>
                      </m:sSub>
                      <m:r>
                        <a:rPr lang="ru-RU" sz="1400" b="0" i="1">
                          <a:latin typeface="Cambria Math"/>
                        </a:rPr>
                        <m:t>, </m:t>
                      </m:r>
                      <m:r>
                        <a:rPr lang="ru-RU" sz="1400" b="0" i="1" smtClean="0">
                          <a:latin typeface="Cambria Math"/>
                        </a:rPr>
                        <m:t>             </m:t>
                      </m:r>
                      <m:r>
                        <a:rPr lang="ru-RU" sz="1400" b="0" i="1">
                          <a:latin typeface="Cambria Math"/>
                        </a:rPr>
                        <m:t>при этом  </m:t>
                      </m:r>
                      <m:r>
                        <a:rPr lang="ru-RU" sz="1400" b="0" i="1" smtClean="0">
                          <a:latin typeface="Cambria Math"/>
                        </a:rPr>
                        <m:t>                                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ru-RU" sz="1400" i="1">
                              <a:latin typeface="Cambria Math"/>
                            </a:rPr>
                          </m:ctrlPr>
                        </m:mPr>
                        <m:m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ru-RU" sz="1400" i="1">
                                    <a:latin typeface="Cambria Math"/>
                                  </a:rPr>
                                </m:ctrlPr>
                              </m:mPr>
                              <m:mr>
                                <m:e>
                                  <m:sSubSup>
                                    <m:sSubSupPr>
                                      <m:ctrlPr>
                                        <a:rPr lang="ru-RU" sz="1400" i="1"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ru-RU" sz="1400" b="0" i="1">
                                          <a:latin typeface="Cambria Math"/>
                                        </a:rPr>
                                        <m:t>Т</m:t>
                                      </m:r>
                                    </m:e>
                                    <m:sub>
                                      <m:eqArr>
                                        <m:eqArrPr>
                                          <m:ctrlPr>
                                            <a:rPr lang="ru-RU" sz="1400" i="1">
                                              <a:latin typeface="Cambria Math"/>
                                            </a:rPr>
                                          </m:ctrlPr>
                                        </m:eqArrPr>
                                        <m:e>
                                          <m:r>
                                            <a:rPr lang="ru-RU" sz="1400" b="0" i="1">
                                              <a:latin typeface="Cambria Math"/>
                                            </a:rPr>
                                            <m:t> </m:t>
                                          </m:r>
                                        </m:e>
                                        <m:e>
                                          <m:r>
                                            <a:rPr lang="ru-RU" sz="1400" b="0" i="1">
                                              <a:latin typeface="Cambria Math"/>
                                            </a:rPr>
                                            <m:t> </m:t>
                                          </m:r>
                                        </m:e>
                                        <m:e>
                                          <m:r>
                                            <a:rPr lang="ru-RU" sz="1400" b="0" i="1">
                                              <a:latin typeface="Cambria Math"/>
                                            </a:rPr>
                                            <m:t>нас</m:t>
                                          </m:r>
                                        </m:e>
                                      </m:eqArr>
                                    </m:sub>
                                    <m:sup>
                                      <m:r>
                                        <a:rPr lang="ru-RU" sz="1400" b="0" i="1">
                                          <a:latin typeface="Cambria Math"/>
                                        </a:rPr>
                                        <m:t>утв</m:t>
                                      </m:r>
                                    </m:sup>
                                  </m:sSubSup>
                                  <m:r>
                                    <a:rPr lang="ru-RU" sz="1400" b="0" i="1">
                                      <a:latin typeface="Cambria Math"/>
                                    </a:rPr>
                                    <m:t>&lt;</m:t>
                                  </m:r>
                                  <m:sSubSup>
                                    <m:sSubSupPr>
                                      <m:ctrlPr>
                                        <a:rPr lang="ru-RU" sz="1400" i="1"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ru-RU" sz="1400" b="0" i="1">
                                          <a:latin typeface="Cambria Math"/>
                                        </a:rPr>
                                        <m:t>Т</m:t>
                                      </m:r>
                                    </m:e>
                                    <m:sub>
                                      <m:eqArr>
                                        <m:eqArrPr>
                                          <m:ctrlPr>
                                            <a:rPr lang="ru-RU" sz="1400" i="1">
                                              <a:latin typeface="Cambria Math"/>
                                            </a:rPr>
                                          </m:ctrlPr>
                                        </m:eqArrPr>
                                        <m:e>
                                          <m:r>
                                            <a:rPr lang="ru-RU" sz="1400" b="0" i="1">
                                              <a:latin typeface="Cambria Math"/>
                                            </a:rPr>
                                            <m:t> </m:t>
                                          </m:r>
                                        </m:e>
                                        <m:e>
                                          <m:r>
                                            <a:rPr lang="ru-RU" sz="1400" b="0" i="1">
                                              <a:latin typeface="Cambria Math"/>
                                            </a:rPr>
                                            <m:t> </m:t>
                                          </m:r>
                                        </m:e>
                                        <m:e>
                                          <m:r>
                                            <a:rPr lang="ru-RU" sz="1400" b="0" i="1">
                                              <a:latin typeface="Cambria Math"/>
                                            </a:rPr>
                                            <m:t>НН</m:t>
                                          </m:r>
                                        </m:e>
                                      </m:eqArr>
                                    </m:sub>
                                    <m:sup>
                                      <m:r>
                                        <a:rPr lang="ru-RU" sz="1400" b="0" i="1">
                                          <a:latin typeface="Cambria Math"/>
                                        </a:rPr>
                                        <m:t>ЭОТ</m:t>
                                      </m:r>
                                    </m:sup>
                                  </m:sSubSup>
                                </m:e>
                              </m:mr>
                              <m:mr>
                                <m:e>
                                  <m:r>
                                    <a:rPr lang="ru-RU" sz="1400" b="0" i="1">
                                      <a:latin typeface="Cambria Math"/>
                                    </a:rPr>
                                    <m:t> </m:t>
                                  </m:r>
                                </m:e>
                              </m:mr>
                            </m:m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ru-RU" sz="1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1400" b="0" i="1">
                                    <a:latin typeface="Cambria Math"/>
                                  </a:rPr>
                                  <m:t>∆ПС</m:t>
                                </m:r>
                              </m:e>
                              <m:sub>
                                <m:r>
                                  <a:rPr lang="ru-RU" sz="1400" b="0" i="1">
                                    <a:latin typeface="Cambria Math"/>
                                  </a:rPr>
                                  <m:t>Всего</m:t>
                                </m:r>
                              </m:sub>
                            </m:sSub>
                            <m:r>
                              <a:rPr lang="ru-RU" sz="1400" b="0" i="1">
                                <a:latin typeface="Cambria Math"/>
                              </a:rPr>
                              <m:t>=</m:t>
                            </m:r>
                            <m:d>
                              <m:dPr>
                                <m:ctrlPr>
                                  <a:rPr lang="ru-RU" sz="1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bSup>
                                  <m:sSubSupPr>
                                    <m:ctrlPr>
                                      <a:rPr lang="ru-RU" sz="1400" i="1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sSubSup>
                                      <m:sSubSupPr>
                                        <m:ctrlPr>
                                          <a:rPr lang="ru-RU" sz="1400" i="1">
                                            <a:latin typeface="Cambria Math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ru-RU" sz="1400" b="0" i="1">
                                            <a:latin typeface="Cambria Math"/>
                                          </a:rPr>
                                          <m:t>Т</m:t>
                                        </m:r>
                                      </m:e>
                                      <m:sub>
                                        <m:eqArr>
                                          <m:eqArrPr>
                                            <m:ctrlPr>
                                              <a:rPr lang="ru-RU" sz="1400" i="1">
                                                <a:latin typeface="Cambria Math"/>
                                              </a:rPr>
                                            </m:ctrlPr>
                                          </m:eqArrPr>
                                          <m:e>
                                            <m:r>
                                              <a:rPr lang="ru-RU" sz="1400" b="0" i="1">
                                                <a:latin typeface="Cambria Math"/>
                                              </a:rPr>
                                              <m:t> </m:t>
                                            </m:r>
                                          </m:e>
                                          <m:e>
                                            <m:r>
                                              <a:rPr lang="ru-RU" sz="1400" b="0" i="1">
                                                <a:latin typeface="Cambria Math"/>
                                              </a:rPr>
                                              <m:t> </m:t>
                                            </m:r>
                                          </m:e>
                                          <m:e>
                                            <m:r>
                                              <a:rPr lang="ru-RU" sz="1400" b="0" i="1">
                                                <a:latin typeface="Cambria Math"/>
                                              </a:rPr>
                                              <m:t>НН</m:t>
                                            </m:r>
                                          </m:e>
                                        </m:eqArr>
                                      </m:sub>
                                      <m:sup>
                                        <m:r>
                                          <a:rPr lang="ru-RU" sz="1400" b="0" i="1">
                                            <a:latin typeface="Cambria Math"/>
                                          </a:rPr>
                                          <m:t>ЭОТ</m:t>
                                        </m:r>
                                      </m:sup>
                                    </m:sSubSup>
                                    <m:r>
                                      <a:rPr lang="ru-RU" sz="1400" b="0" i="1">
                                        <a:latin typeface="Cambria Math"/>
                                      </a:rPr>
                                      <m:t>−Т</m:t>
                                    </m:r>
                                  </m:e>
                                  <m:sub>
                                    <m:eqArr>
                                      <m:eqArrPr>
                                        <m:ctrlPr>
                                          <a:rPr lang="ru-RU" sz="1400" i="1">
                                            <a:latin typeface="Cambria Math"/>
                                          </a:rPr>
                                        </m:ctrlPr>
                                      </m:eqArrPr>
                                      <m:e>
                                        <m:r>
                                          <a:rPr lang="ru-RU" sz="1400" b="0" i="1">
                                            <a:latin typeface="Cambria Math"/>
                                          </a:rPr>
                                          <m:t> </m:t>
                                        </m:r>
                                      </m:e>
                                      <m:e>
                                        <m:r>
                                          <a:rPr lang="ru-RU" sz="1400" b="0" i="1">
                                            <a:latin typeface="Cambria Math"/>
                                          </a:rPr>
                                          <m:t> </m:t>
                                        </m:r>
                                      </m:e>
                                      <m:e>
                                        <m:r>
                                          <a:rPr lang="ru-RU" sz="1400" b="0" i="1">
                                            <a:latin typeface="Cambria Math"/>
                                          </a:rPr>
                                          <m:t>нас</m:t>
                                        </m:r>
                                      </m:e>
                                    </m:eqArr>
                                  </m:sub>
                                  <m:sup>
                                    <m:r>
                                      <a:rPr lang="ru-RU" sz="1400" b="0" i="1">
                                        <a:latin typeface="Cambria Math"/>
                                      </a:rPr>
                                      <m:t>утв</m:t>
                                    </m:r>
                                  </m:sup>
                                </m:sSubSup>
                              </m:e>
                            </m:d>
                            <m:r>
                              <a:rPr lang="ru-RU" sz="1400" b="0" i="1">
                                <a:latin typeface="Cambria Math"/>
                              </a:rPr>
                              <m:t>∗</m:t>
                            </m:r>
                            <m:sSub>
                              <m:sSubPr>
                                <m:ctrlPr>
                                  <a:rPr lang="ru-RU" sz="1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1400" b="0" i="1">
                                    <a:latin typeface="Cambria Math"/>
                                  </a:rPr>
                                  <m:t>𝑉</m:t>
                                </m:r>
                              </m:e>
                              <m:sub>
                                <m:eqArr>
                                  <m:eqArrPr>
                                    <m:ctrlPr>
                                      <a:rPr lang="ru-RU" sz="1400" i="1">
                                        <a:latin typeface="Cambria Math"/>
                                      </a:rPr>
                                    </m:ctrlPr>
                                  </m:eqArrPr>
                                  <m:e>
                                    <m:r>
                                      <a:rPr lang="ru-RU" sz="1400" b="0" i="1">
                                        <a:latin typeface="Cambria Math"/>
                                      </a:rPr>
                                      <m:t> </m:t>
                                    </m:r>
                                  </m:e>
                                  <m:e>
                                    <m:r>
                                      <a:rPr lang="ru-RU" sz="1400" b="0" i="1">
                                        <a:latin typeface="Cambria Math"/>
                                      </a:rPr>
                                      <m:t> </m:t>
                                    </m:r>
                                  </m:e>
                                  <m:e>
                                    <m:r>
                                      <a:rPr lang="ru-RU" sz="1400" b="0" i="1">
                                        <a:latin typeface="Cambria Math"/>
                                      </a:rPr>
                                      <m:t>нас</m:t>
                                    </m:r>
                                  </m:e>
                                </m:eqArr>
                              </m:sub>
                            </m:sSub>
                          </m:e>
                        </m:mr>
                      </m:m>
                    </m:oMath>
                  </m:oMathPara>
                </a14:m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2" name="Прямоугольник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9399" y="2098908"/>
                <a:ext cx="8266484" cy="93307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Прямоугольник 42"/>
              <p:cNvSpPr/>
              <p:nvPr/>
            </p:nvSpPr>
            <p:spPr>
              <a:xfrm>
                <a:off x="4018484" y="3735213"/>
                <a:ext cx="3849247" cy="4186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1400" i="1">
                              <a:latin typeface="Cambria Math"/>
                            </a:rPr>
                            <m:t>НВВ</m:t>
                          </m:r>
                        </m:e>
                        <m:sub>
                          <m:eqArr>
                            <m:eqArrPr>
                              <m:ctrlPr>
                                <a:rPr lang="ru-RU" sz="14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Прочие</m:t>
                              </m:r>
                            </m:e>
                          </m:eqArr>
                        </m:sub>
                      </m:sSub>
                      <m:r>
                        <a:rPr lang="ru-RU" sz="1400" i="1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ru-RU" sz="14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ru-RU" sz="1400" i="1">
                              <a:latin typeface="Cambria Math"/>
                            </a:rPr>
                            <m:t>НВВ</m:t>
                          </m:r>
                        </m:e>
                        <m:sub>
                          <m:eqArr>
                            <m:eqArrPr>
                              <m:ctrlPr>
                                <a:rPr lang="ru-RU" sz="14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ТСО</m:t>
                              </m:r>
                            </m:e>
                          </m:eqArr>
                        </m:sub>
                        <m:sup>
                          <m:r>
                            <a:rPr lang="ru-RU" sz="1400" i="1">
                              <a:latin typeface="Cambria Math"/>
                            </a:rPr>
                            <m:t>ЭОТ</m:t>
                          </m:r>
                        </m:sup>
                      </m:sSubSup>
                      <m:r>
                        <a:rPr lang="ru-RU" sz="1400" i="1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ru-RU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1400" i="1">
                              <a:latin typeface="Cambria Math"/>
                            </a:rPr>
                            <m:t>НВВ</m:t>
                          </m:r>
                        </m:e>
                        <m:sub>
                          <m:eqArr>
                            <m:eqArrPr>
                              <m:ctrlPr>
                                <a:rPr lang="ru-RU" sz="14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нас</m:t>
                              </m:r>
                            </m:e>
                          </m:eqArr>
                        </m:sub>
                      </m:sSub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43" name="Прямоугольник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8484" y="3735213"/>
                <a:ext cx="3849247" cy="418641"/>
              </a:xfrm>
              <a:prstGeom prst="rect">
                <a:avLst/>
              </a:prstGeom>
              <a:blipFill rotWithShape="1">
                <a:blip r:embed="rId5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4" name="Группа 43"/>
          <p:cNvGrpSpPr/>
          <p:nvPr/>
        </p:nvGrpSpPr>
        <p:grpSpPr>
          <a:xfrm>
            <a:off x="2939258" y="5338962"/>
            <a:ext cx="5662400" cy="489991"/>
            <a:chOff x="2939258" y="5338962"/>
            <a:chExt cx="5662400" cy="48999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Прямоугольник 44"/>
                <p:cNvSpPr/>
                <p:nvPr/>
              </p:nvSpPr>
              <p:spPr>
                <a:xfrm>
                  <a:off x="2939258" y="5338962"/>
                  <a:ext cx="1595180" cy="40523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sz="1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1400" i="1">
                                <a:latin typeface="Cambria Math"/>
                              </a:rPr>
                              <m:t>Т</m:t>
                            </m:r>
                          </m:e>
                          <m:sub>
                            <m:eqArr>
                              <m:eqArrPr>
                                <m:ctrlPr>
                                  <a:rPr lang="ru-RU" sz="1400" i="1">
                                    <a:latin typeface="Cambria Math"/>
                                  </a:rPr>
                                </m:ctrlPr>
                              </m:eqArrPr>
                              <m:e>
                                <m:r>
                                  <a:rPr lang="ru-RU" sz="1400" i="1">
                                    <a:latin typeface="Cambria Math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ru-RU" sz="1400" i="1">
                                    <a:latin typeface="Cambria Math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ru-RU" sz="1400" i="1">
                                    <a:latin typeface="Cambria Math"/>
                                  </a:rPr>
                                  <m:t>ВН</m:t>
                                </m:r>
                              </m:e>
                            </m:eqArr>
                          </m:sub>
                        </m:sSub>
                        <m:r>
                          <a:rPr lang="ru-RU" sz="1400" i="1">
                            <a:latin typeface="Cambria Math"/>
                          </a:rPr>
                          <m:t>=</m:t>
                        </m:r>
                        <m:sSubSup>
                          <m:sSubSupPr>
                            <m:ctrlPr>
                              <a:rPr lang="ru-RU" sz="140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ru-RU" sz="1400" i="1">
                                <a:latin typeface="Cambria Math"/>
                              </a:rPr>
                              <m:t>Т</m:t>
                            </m:r>
                          </m:e>
                          <m:sub>
                            <m:eqArr>
                              <m:eqArrPr>
                                <m:ctrlPr>
                                  <a:rPr lang="ru-RU" sz="1400" i="1">
                                    <a:latin typeface="Cambria Math"/>
                                  </a:rPr>
                                </m:ctrlPr>
                              </m:eqArrPr>
                              <m:e>
                                <m:r>
                                  <a:rPr lang="ru-RU" sz="1400" i="1">
                                    <a:latin typeface="Cambria Math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ru-RU" sz="1400" i="1">
                                    <a:latin typeface="Cambria Math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ru-RU" sz="1400" i="1">
                                    <a:latin typeface="Cambria Math"/>
                                  </a:rPr>
                                  <m:t>ВН</m:t>
                                </m:r>
                              </m:e>
                            </m:eqArr>
                          </m:sub>
                          <m:sup>
                            <m:r>
                              <a:rPr lang="ru-RU" sz="1400" i="1">
                                <a:latin typeface="Cambria Math"/>
                              </a:rPr>
                              <m:t>ЭОТ</m:t>
                            </m:r>
                          </m:sup>
                        </m:sSubSup>
                        <m:r>
                          <a:rPr lang="ru-RU" sz="1400" i="1">
                            <a:latin typeface="Cambria Math"/>
                          </a:rPr>
                          <m:t>+</m:t>
                        </m:r>
                        <m:sSubSup>
                          <m:sSubSupPr>
                            <m:ctrlPr>
                              <a:rPr lang="ru-RU" sz="140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ru-RU" sz="1400" i="1">
                                <a:latin typeface="Cambria Math"/>
                              </a:rPr>
                              <m:t>Т</m:t>
                            </m:r>
                          </m:e>
                          <m:sub>
                            <m:eqArr>
                              <m:eqArrPr>
                                <m:ctrlPr>
                                  <a:rPr lang="ru-RU" sz="1400" i="1">
                                    <a:latin typeface="Cambria Math"/>
                                  </a:rPr>
                                </m:ctrlPr>
                              </m:eqArrPr>
                              <m:e>
                                <m:r>
                                  <a:rPr lang="ru-RU" sz="1400" i="1">
                                    <a:latin typeface="Cambria Math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ru-RU" sz="1400" i="1">
                                    <a:latin typeface="Cambria Math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ru-RU" sz="1400" i="1">
                                    <a:latin typeface="Cambria Math"/>
                                  </a:rPr>
                                  <m:t>ВН</m:t>
                                </m:r>
                              </m:e>
                            </m:eqArr>
                          </m:sub>
                          <m:sup>
                            <m:r>
                              <a:rPr lang="ru-RU" sz="1400" i="1">
                                <a:latin typeface="Cambria Math"/>
                              </a:rPr>
                              <m:t>ПС</m:t>
                            </m:r>
                          </m:sup>
                        </m:sSubSup>
                      </m:oMath>
                    </m:oMathPara>
                  </a14:m>
                  <a:endPara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45" name="Прямоугольник 4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39258" y="5338962"/>
                  <a:ext cx="1595180" cy="405239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Прямоугольник 45"/>
                <p:cNvSpPr/>
                <p:nvPr/>
              </p:nvSpPr>
              <p:spPr>
                <a:xfrm>
                  <a:off x="6679144" y="5382292"/>
                  <a:ext cx="1922514" cy="44666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ru-RU" sz="140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ru-RU" sz="1400" i="1">
                                <a:latin typeface="Cambria Math"/>
                              </a:rPr>
                              <m:t>Т</m:t>
                            </m:r>
                          </m:e>
                          <m:sub>
                            <m:eqArr>
                              <m:eqArrPr>
                                <m:ctrlPr>
                                  <a:rPr lang="ru-RU" sz="1400" i="1">
                                    <a:latin typeface="Cambria Math"/>
                                  </a:rPr>
                                </m:ctrlPr>
                              </m:eqArrPr>
                              <m:e>
                                <m:r>
                                  <a:rPr lang="ru-RU" sz="1400" i="1">
                                    <a:latin typeface="Cambria Math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ru-RU" sz="1400" i="1">
                                    <a:latin typeface="Cambria Math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ru-RU" sz="1400" i="1">
                                    <a:latin typeface="Cambria Math"/>
                                  </a:rPr>
                                  <m:t>ВН</m:t>
                                </m:r>
                              </m:e>
                            </m:eqArr>
                          </m:sub>
                          <m:sup>
                            <m:r>
                              <a:rPr lang="ru-RU" sz="1400" i="1">
                                <a:latin typeface="Cambria Math"/>
                              </a:rPr>
                              <m:t>ПС</m:t>
                            </m:r>
                          </m:sup>
                        </m:sSubSup>
                        <m:r>
                          <a:rPr lang="ru-RU" sz="1400" i="1">
                            <a:latin typeface="Cambria Math"/>
                          </a:rPr>
                          <m:t>=</m:t>
                        </m:r>
                        <m:f>
                          <m:fPr>
                            <m:type m:val="lin"/>
                            <m:ctrlPr>
                              <a:rPr lang="ru-RU" sz="1400" i="1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ru-RU" sz="1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1400" i="1">
                                    <a:latin typeface="Cambria Math"/>
                                  </a:rPr>
                                  <m:t>∆ПС</m:t>
                                </m:r>
                              </m:e>
                              <m:sub>
                                <m:eqArr>
                                  <m:eqArrPr>
                                    <m:ctrlPr>
                                      <a:rPr lang="ru-RU" sz="1400" i="1">
                                        <a:latin typeface="Cambria Math"/>
                                      </a:rPr>
                                    </m:ctrlPr>
                                  </m:eqArrPr>
                                  <m:e>
                                    <m:r>
                                      <a:rPr lang="ru-RU" sz="1400" i="1">
                                        <a:latin typeface="Cambria Math"/>
                                      </a:rPr>
                                      <m:t> </m:t>
                                    </m:r>
                                  </m:e>
                                  <m:e>
                                    <m:r>
                                      <a:rPr lang="ru-RU" sz="1400" i="1">
                                        <a:latin typeface="Cambria Math"/>
                                      </a:rPr>
                                      <m:t> </m:t>
                                    </m:r>
                                  </m:e>
                                  <m:e>
                                    <m:r>
                                      <a:rPr lang="ru-RU" sz="1400" i="1">
                                        <a:latin typeface="Cambria Math"/>
                                      </a:rPr>
                                      <m:t> </m:t>
                                    </m:r>
                                  </m:e>
                                  <m:e>
                                    <m:r>
                                      <a:rPr lang="ru-RU" sz="1400" i="1">
                                        <a:latin typeface="Cambria Math"/>
                                      </a:rPr>
                                      <m:t>ВН</m:t>
                                    </m:r>
                                  </m:e>
                                </m:eqArr>
                              </m:sub>
                            </m:sSub>
                          </m:num>
                          <m:den>
                            <m:sSubSup>
                              <m:sSubSupPr>
                                <m:ctrlPr>
                                  <a:rPr lang="ru-RU" sz="1400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𝑉</m:t>
                                </m:r>
                              </m:e>
                              <m:sub>
                                <m:eqArr>
                                  <m:eqArrPr>
                                    <m:ctrlPr>
                                      <a:rPr lang="ru-RU" sz="1400" i="1">
                                        <a:latin typeface="Cambria Math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 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 </m:t>
                                    </m:r>
                                  </m:e>
                                  <m:e>
                                    <m:r>
                                      <a:rPr lang="ru-RU" sz="1400" i="1">
                                        <a:latin typeface="Cambria Math"/>
                                      </a:rPr>
                                      <m:t>ВН</m:t>
                                    </m:r>
                                  </m:e>
                                </m:eqArr>
                              </m:sub>
                              <m:sup>
                                <m:r>
                                  <a:rPr lang="ru-RU" sz="1400" i="1">
                                    <a:latin typeface="Cambria Math"/>
                                  </a:rPr>
                                  <m:t>Прочие</m:t>
                                </m:r>
                              </m:sup>
                            </m:sSubSup>
                          </m:den>
                        </m:f>
                      </m:oMath>
                    </m:oMathPara>
                  </a14:m>
                  <a:endPara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46" name="Прямоугольник 4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79144" y="5382292"/>
                  <a:ext cx="1922514" cy="446661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t="-89041" r="-317" b="-12876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7" name="Стрелка вниз 46"/>
            <p:cNvSpPr/>
            <p:nvPr/>
          </p:nvSpPr>
          <p:spPr>
            <a:xfrm rot="16200000">
              <a:off x="5591239" y="4780999"/>
              <a:ext cx="325972" cy="1600431"/>
            </a:xfrm>
            <a:prstGeom prst="down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5820" tIns="47910" rIns="95820" bIns="47910" rtlCol="0" anchor="ctr"/>
            <a:lstStyle/>
            <a:p>
              <a:pPr algn="ctr"/>
              <a:endParaRPr lang="ru-RU"/>
            </a:p>
          </p:txBody>
        </p:sp>
      </p:grpSp>
      <p:sp>
        <p:nvSpPr>
          <p:cNvPr id="48" name="Прямоугольник 47"/>
          <p:cNvSpPr/>
          <p:nvPr/>
        </p:nvSpPr>
        <p:spPr>
          <a:xfrm>
            <a:off x="1354186" y="4425628"/>
            <a:ext cx="1360135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Действующая конструкция</a:t>
            </a:r>
          </a:p>
        </p:txBody>
      </p:sp>
      <p:grpSp>
        <p:nvGrpSpPr>
          <p:cNvPr id="49" name="Группа 48"/>
          <p:cNvGrpSpPr/>
          <p:nvPr/>
        </p:nvGrpSpPr>
        <p:grpSpPr>
          <a:xfrm>
            <a:off x="1426195" y="5418228"/>
            <a:ext cx="8352928" cy="1139975"/>
            <a:chOff x="644115" y="2607841"/>
            <a:chExt cx="8352929" cy="2376263"/>
          </a:xfrm>
        </p:grpSpPr>
        <p:sp>
          <p:nvSpPr>
            <p:cNvPr id="50" name="Прямоугольник 49"/>
            <p:cNvSpPr/>
            <p:nvPr/>
          </p:nvSpPr>
          <p:spPr>
            <a:xfrm>
              <a:off x="2004310" y="2607841"/>
              <a:ext cx="6992734" cy="160498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0"/>
              <a:endParaRPr lang="ru-RU" sz="135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endParaRPr>
            </a:p>
          </p:txBody>
        </p:sp>
        <p:sp>
          <p:nvSpPr>
            <p:cNvPr id="51" name="Прямоугольник 50"/>
            <p:cNvSpPr/>
            <p:nvPr/>
          </p:nvSpPr>
          <p:spPr>
            <a:xfrm>
              <a:off x="644115" y="2607841"/>
              <a:ext cx="1288127" cy="237626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0"/>
              <a:endParaRPr lang="ru-RU" sz="135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Прямоугольник 51"/>
            <p:cNvSpPr/>
            <p:nvPr/>
          </p:nvSpPr>
          <p:spPr>
            <a:xfrm>
              <a:off x="2004310" y="4282263"/>
              <a:ext cx="6992733" cy="70184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0"/>
              <a:endParaRPr lang="ru-RU" sz="135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endParaRPr>
            </a:p>
          </p:txBody>
        </p:sp>
      </p:grpSp>
      <p:grpSp>
        <p:nvGrpSpPr>
          <p:cNvPr id="53" name="Группа 52"/>
          <p:cNvGrpSpPr/>
          <p:nvPr/>
        </p:nvGrpSpPr>
        <p:grpSpPr>
          <a:xfrm>
            <a:off x="2948434" y="4909133"/>
            <a:ext cx="6758680" cy="1465936"/>
            <a:chOff x="2139854" y="4543994"/>
            <a:chExt cx="6734616" cy="138149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Прямоугольник 53"/>
                <p:cNvSpPr/>
                <p:nvPr/>
              </p:nvSpPr>
              <p:spPr>
                <a:xfrm>
                  <a:off x="5890704" y="5456509"/>
                  <a:ext cx="2983766" cy="46897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ru-RU" sz="140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ru-RU" sz="1400" i="1">
                                <a:latin typeface="Cambria Math"/>
                              </a:rPr>
                              <m:t>Т</m:t>
                            </m:r>
                          </m:e>
                          <m:sub>
                            <m:eqArr>
                              <m:eqArrPr>
                                <m:ctrlPr>
                                  <a:rPr lang="ru-RU" sz="1400" i="1">
                                    <a:latin typeface="Cambria Math"/>
                                  </a:rPr>
                                </m:ctrlPr>
                              </m:eqArrPr>
                              <m:e>
                                <m:r>
                                  <a:rPr lang="ru-RU" sz="1400" i="1">
                                    <a:latin typeface="Cambria Math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ru-RU" sz="1400" i="1">
                                    <a:latin typeface="Cambria Math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ru-RU" sz="1400" i="1">
                                    <a:latin typeface="Cambria Math"/>
                                  </a:rPr>
                                  <m:t>ВН1</m:t>
                                </m:r>
                              </m:e>
                            </m:eqArr>
                          </m:sub>
                          <m:sup>
                            <m:r>
                              <a:rPr lang="ru-RU" sz="1400" i="1">
                                <a:latin typeface="Cambria Math"/>
                              </a:rPr>
                              <m:t>ПС</m:t>
                            </m:r>
                          </m:sup>
                        </m:sSubSup>
                        <m:r>
                          <a:rPr lang="ru-RU" sz="1400" i="1">
                            <a:latin typeface="Cambria Math"/>
                          </a:rPr>
                          <m:t>=</m:t>
                        </m:r>
                        <m:f>
                          <m:fPr>
                            <m:type m:val="lin"/>
                            <m:ctrlPr>
                              <a:rPr lang="ru-RU" sz="1400" i="1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ru-RU" sz="1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1400" i="1">
                                    <a:latin typeface="Cambria Math"/>
                                  </a:rPr>
                                  <m:t>∆ПС</m:t>
                                </m:r>
                              </m:e>
                              <m:sub>
                                <m:r>
                                  <a:rPr lang="ru-RU" sz="1400" i="1">
                                    <a:latin typeface="Cambria Math"/>
                                  </a:rPr>
                                  <m:t>Всего</m:t>
                                </m:r>
                              </m:sub>
                            </m:sSub>
                          </m:num>
                          <m:den>
                            <m:d>
                              <m:dPr>
                                <m:ctrlPr>
                                  <a:rPr lang="ru-RU" sz="1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ru-RU" sz="1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sSub>
                                      <m:sSubPr>
                                        <m:ctrlPr>
                                          <a:rPr lang="ru-RU" sz="14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400" i="1">
                                            <a:latin typeface="Cambria Math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eqArr>
                                          <m:eqArrPr>
                                            <m:ctrlPr>
                                              <a:rPr lang="ru-RU" sz="1400" i="1">
                                                <a:latin typeface="Cambria Math"/>
                                              </a:rPr>
                                            </m:ctrlPr>
                                          </m:eqArrPr>
                                          <m:e>
                                            <m:r>
                                              <a:rPr lang="ru-RU" sz="1400" i="1">
                                                <a:latin typeface="Cambria Math"/>
                                              </a:rPr>
                                              <m:t> </m:t>
                                            </m:r>
                                          </m:e>
                                          <m:e>
                                            <m:r>
                                              <a:rPr lang="ru-RU" sz="1400" i="1">
                                                <a:latin typeface="Cambria Math"/>
                                              </a:rPr>
                                              <m:t> </m:t>
                                            </m:r>
                                          </m:e>
                                          <m:e>
                                            <m:r>
                                              <a:rPr lang="ru-RU" sz="1400" i="1">
                                                <a:latin typeface="Cambria Math"/>
                                              </a:rPr>
                                              <m:t>котловой</m:t>
                                            </m:r>
                                          </m:e>
                                        </m:eqArr>
                                      </m:sub>
                                    </m:sSub>
                                    <m:r>
                                      <a:rPr lang="ru-RU" sz="1400" i="1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ru-RU" sz="1400" i="1">
                                        <a:latin typeface="Cambria Math"/>
                                      </a:rPr>
                                      <m:t>𝑉</m:t>
                                    </m:r>
                                  </m:e>
                                  <m:sub>
                                    <m:eqArr>
                                      <m:eqArrPr>
                                        <m:ctrlPr>
                                          <a:rPr lang="ru-RU" sz="1400" i="1">
                                            <a:latin typeface="Cambria Math"/>
                                          </a:rPr>
                                        </m:ctrlPr>
                                      </m:eqArrPr>
                                      <m:e>
                                        <m:r>
                                          <a:rPr lang="ru-RU" sz="1400" i="1">
                                            <a:latin typeface="Cambria Math"/>
                                          </a:rPr>
                                          <m:t> </m:t>
                                        </m:r>
                                      </m:e>
                                      <m:e>
                                        <m:r>
                                          <a:rPr lang="ru-RU" sz="1400" i="1">
                                            <a:latin typeface="Cambria Math"/>
                                          </a:rPr>
                                          <m:t> </m:t>
                                        </m:r>
                                      </m:e>
                                      <m:e>
                                        <m:r>
                                          <a:rPr lang="ru-RU" sz="1400" i="1">
                                            <a:latin typeface="Cambria Math"/>
                                          </a:rPr>
                                          <m:t>нас</m:t>
                                        </m:r>
                                      </m:e>
                                    </m:eqArr>
                                  </m:sub>
                                </m:sSub>
                              </m:e>
                            </m:d>
                          </m:den>
                        </m:f>
                      </m:oMath>
                    </m:oMathPara>
                  </a14:m>
                  <a:endParaRPr 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71" name="Прямоугольник 7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90704" y="5456509"/>
                  <a:ext cx="2983766" cy="468975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t="-75610" b="-10731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Прямоугольник 54"/>
                <p:cNvSpPr/>
                <p:nvPr/>
              </p:nvSpPr>
              <p:spPr>
                <a:xfrm>
                  <a:off x="2139854" y="4973150"/>
                  <a:ext cx="1768305" cy="4062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1400" i="1">
                                <a:latin typeface="Cambria Math"/>
                              </a:rPr>
                              <m:t>Т</m:t>
                            </m:r>
                          </m:e>
                          <m:sub>
                            <m:eqArr>
                              <m:eqArrPr>
                                <m:ctrlPr>
                                  <a:rPr lang="ru-RU" sz="1400" i="1">
                                    <a:latin typeface="Cambria Math"/>
                                  </a:rPr>
                                </m:ctrlPr>
                              </m:eqArrPr>
                              <m:e>
                                <m:r>
                                  <a:rPr lang="ru-RU" sz="1400" i="1">
                                    <a:latin typeface="Cambria Math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ru-RU" sz="1400" i="1">
                                    <a:latin typeface="Cambria Math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ru-RU" sz="1400" i="1">
                                    <a:latin typeface="Cambria Math"/>
                                  </a:rPr>
                                  <m:t>ВН1</m:t>
                                </m:r>
                              </m:e>
                            </m:eqArr>
                          </m:sub>
                        </m:sSub>
                        <m:r>
                          <a:rPr lang="ru-RU" sz="1400" i="1"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ru-RU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1400" i="1">
                                <a:latin typeface="Cambria Math"/>
                              </a:rPr>
                              <m:t>Т</m:t>
                            </m:r>
                          </m:e>
                          <m:sub>
                            <m:eqArr>
                              <m:eqArrPr>
                                <m:ctrlPr>
                                  <a:rPr lang="ru-RU" sz="1400" i="1">
                                    <a:latin typeface="Cambria Math"/>
                                  </a:rPr>
                                </m:ctrlPr>
                              </m:eqArrPr>
                              <m:e>
                                <m:r>
                                  <a:rPr lang="ru-RU" sz="1400" i="1">
                                    <a:latin typeface="Cambria Math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ru-RU" sz="1400" i="1">
                                    <a:latin typeface="Cambria Math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ru-RU" sz="1400" i="1">
                                    <a:latin typeface="Cambria Math"/>
                                  </a:rPr>
                                  <m:t>ФСК</m:t>
                                </m:r>
                              </m:e>
                            </m:eqArr>
                          </m:sub>
                        </m:sSub>
                        <m:r>
                          <a:rPr lang="ru-RU" sz="1400" i="1">
                            <a:latin typeface="Cambria Math"/>
                          </a:rPr>
                          <m:t>+</m:t>
                        </m:r>
                        <m:sSubSup>
                          <m:sSubSupPr>
                            <m:ctrlPr>
                              <a:rPr lang="ru-RU" sz="140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ru-RU" sz="1400" i="1">
                                <a:latin typeface="Cambria Math"/>
                              </a:rPr>
                              <m:t>Т</m:t>
                            </m:r>
                          </m:e>
                          <m:sub>
                            <m:eqArr>
                              <m:eqArrPr>
                                <m:ctrlPr>
                                  <a:rPr lang="ru-RU" sz="1400" i="1">
                                    <a:latin typeface="Cambria Math"/>
                                  </a:rPr>
                                </m:ctrlPr>
                              </m:eqArrPr>
                              <m:e>
                                <m:r>
                                  <a:rPr lang="ru-RU" sz="1400" i="1">
                                    <a:latin typeface="Cambria Math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ru-RU" sz="1400" i="1">
                                    <a:latin typeface="Cambria Math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ru-RU" sz="1400" i="1">
                                    <a:latin typeface="Cambria Math"/>
                                  </a:rPr>
                                  <m:t>ВН1</m:t>
                                </m:r>
                              </m:e>
                            </m:eqArr>
                          </m:sub>
                          <m:sup>
                            <m:r>
                              <a:rPr lang="ru-RU" sz="1400" i="1">
                                <a:latin typeface="Cambria Math"/>
                              </a:rPr>
                              <m:t>ПС</m:t>
                            </m:r>
                          </m:sup>
                        </m:sSubSup>
                      </m:oMath>
                    </m:oMathPara>
                  </a14:m>
                  <a:endParaRPr 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72" name="Прямоугольник 7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39854" y="4973150"/>
                  <a:ext cx="1768305" cy="406265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Прямоугольник 55"/>
                <p:cNvSpPr/>
                <p:nvPr/>
              </p:nvSpPr>
              <p:spPr>
                <a:xfrm>
                  <a:off x="5896913" y="4543994"/>
                  <a:ext cx="2848536" cy="85831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ru-RU" sz="1400" i="1">
                                <a:latin typeface="Cambria Math"/>
                              </a:rPr>
                            </m:ctrlPr>
                          </m:sSubSupPr>
                          <m:e>
                            <m:sSup>
                              <m:sSupPr>
                                <m:ctrlPr>
                                  <a:rPr lang="ru-RU" sz="1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ru-RU" sz="1400" i="1">
                                    <a:latin typeface="Cambria Math"/>
                                  </a:rPr>
                                  <m:t>Т</m:t>
                                </m:r>
                              </m:e>
                              <m:sup>
                                <m:r>
                                  <a:rPr lang="ru-RU" sz="1400" i="1">
                                    <a:latin typeface="Cambria Math"/>
                                  </a:rPr>
                                  <m:t> ′  </m:t>
                                </m:r>
                              </m:sup>
                            </m:sSup>
                          </m:e>
                          <m:sub>
                            <m:eqArr>
                              <m:eqArrPr>
                                <m:ctrlPr>
                                  <a:rPr lang="ru-RU" sz="1400" i="1">
                                    <a:latin typeface="Cambria Math"/>
                                  </a:rPr>
                                </m:ctrlPr>
                              </m:eqArrPr>
                              <m:e>
                                <m:r>
                                  <a:rPr lang="ru-RU" sz="1400" i="1">
                                    <a:latin typeface="Cambria Math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ru-RU" sz="1400" i="1">
                                    <a:latin typeface="Cambria Math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ru-RU" sz="1400" i="1">
                                    <a:latin typeface="Cambria Math"/>
                                  </a:rPr>
                                  <m:t>ВН</m:t>
                                </m:r>
                              </m:e>
                            </m:eqArr>
                          </m:sub>
                          <m:sup>
                            <m:r>
                              <a:rPr lang="ru-RU" sz="1400" i="1">
                                <a:latin typeface="Cambria Math"/>
                              </a:rPr>
                              <m:t>ПС</m:t>
                            </m:r>
                          </m:sup>
                        </m:sSubSup>
                        <m:r>
                          <a:rPr lang="ru-RU" sz="1400" i="1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ru-RU" sz="1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sz="1400" i="1">
                                <a:latin typeface="Cambria Math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ru-RU" sz="1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1400" i="1">
                                    <a:latin typeface="Cambria Math"/>
                                  </a:rPr>
                                  <m:t>∆ПС</m:t>
                                </m:r>
                              </m:e>
                              <m:sub>
                                <m:r>
                                  <a:rPr lang="ru-RU" sz="1400" i="1">
                                    <a:latin typeface="Cambria Math"/>
                                  </a:rPr>
                                  <m:t>Всего</m:t>
                                </m:r>
                              </m:sub>
                            </m:sSub>
                            <m:r>
                              <a:rPr lang="ru-RU" sz="1400" i="1"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ru-RU" sz="1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sSubSup>
                                  <m:sSubSupPr>
                                    <m:ctrlPr>
                                      <a:rPr lang="ru-RU" sz="1400" i="1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ru-RU" sz="1400" i="1">
                                        <a:latin typeface="Cambria Math"/>
                                      </a:rPr>
                                      <m:t>Т</m:t>
                                    </m:r>
                                  </m:e>
                                  <m:sub>
                                    <m:eqArr>
                                      <m:eqArrPr>
                                        <m:ctrlPr>
                                          <a:rPr lang="ru-RU" sz="1400" i="1">
                                            <a:latin typeface="Cambria Math"/>
                                          </a:rPr>
                                        </m:ctrlPr>
                                      </m:eqArrPr>
                                      <m:e>
                                        <m:r>
                                          <a:rPr lang="ru-RU" sz="1400" i="1">
                                            <a:latin typeface="Cambria Math"/>
                                          </a:rPr>
                                          <m:t> </m:t>
                                        </m:r>
                                      </m:e>
                                      <m:e>
                                        <m:r>
                                          <a:rPr lang="ru-RU" sz="1400" i="1">
                                            <a:latin typeface="Cambria Math"/>
                                          </a:rPr>
                                          <m:t> </m:t>
                                        </m:r>
                                      </m:e>
                                      <m:e>
                                        <m:r>
                                          <a:rPr lang="ru-RU" sz="1400" i="1">
                                            <a:latin typeface="Cambria Math"/>
                                          </a:rPr>
                                          <m:t>ВН1</m:t>
                                        </m:r>
                                      </m:e>
                                    </m:eqArr>
                                  </m:sub>
                                  <m:sup>
                                    <m:r>
                                      <a:rPr lang="ru-RU" sz="1400" i="1">
                                        <a:latin typeface="Cambria Math"/>
                                      </a:rPr>
                                      <m:t>ПС</m:t>
                                    </m:r>
                                  </m:sup>
                                </m:sSubSup>
                                <m:r>
                                  <a:rPr lang="ru-RU" sz="1400" i="1">
                                    <a:latin typeface="Cambria Math"/>
                                  </a:rPr>
                                  <m:t>∗</m:t>
                                </m:r>
                                <m:r>
                                  <a:rPr lang="ru-RU" sz="1400" i="1">
                                    <a:latin typeface="Cambria Math"/>
                                  </a:rPr>
                                  <m:t>𝑉</m:t>
                                </m:r>
                              </m:e>
                              <m:sub>
                                <m:eqArr>
                                  <m:eqArrPr>
                                    <m:ctrlPr>
                                      <a:rPr lang="ru-RU" sz="1400" i="1">
                                        <a:latin typeface="Cambria Math"/>
                                      </a:rPr>
                                    </m:ctrlPr>
                                  </m:eqArrPr>
                                  <m:e>
                                    <m:r>
                                      <a:rPr lang="ru-RU" sz="1400" i="1">
                                        <a:latin typeface="Cambria Math"/>
                                      </a:rPr>
                                      <m:t> </m:t>
                                    </m:r>
                                  </m:e>
                                  <m:e>
                                    <m:r>
                                      <a:rPr lang="ru-RU" sz="1400" i="1">
                                        <a:latin typeface="Cambria Math"/>
                                      </a:rPr>
                                      <m:t> </m:t>
                                    </m:r>
                                  </m:e>
                                  <m:e>
                                    <m:r>
                                      <a:rPr lang="ru-RU" sz="1400" i="1">
                                        <a:latin typeface="Cambria Math"/>
                                      </a:rPr>
                                      <m:t>ВН1</m:t>
                                    </m:r>
                                  </m:e>
                                </m:eqArr>
                              </m:sub>
                            </m:sSub>
                            <m:r>
                              <a:rPr lang="ru-RU" sz="1400" i="1">
                                <a:latin typeface="Cambria Math"/>
                              </a:rPr>
                              <m:t>)</m:t>
                            </m:r>
                          </m:num>
                          <m:den>
                            <m:d>
                              <m:dPr>
                                <m:ctrlPr>
                                  <a:rPr lang="ru-RU" sz="1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ru-RU" sz="1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sSub>
                                      <m:sSubPr>
                                        <m:ctrlPr>
                                          <a:rPr lang="ru-RU" sz="14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400" i="1">
                                            <a:latin typeface="Cambria Math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eqArr>
                                          <m:eqArrPr>
                                            <m:ctrlPr>
                                              <a:rPr lang="ru-RU" sz="1400" i="1">
                                                <a:latin typeface="Cambria Math"/>
                                              </a:rPr>
                                            </m:ctrlPr>
                                          </m:eqArrPr>
                                          <m:e>
                                            <m:r>
                                              <a:rPr lang="ru-RU" sz="1400" i="1">
                                                <a:latin typeface="Cambria Math"/>
                                              </a:rPr>
                                              <m:t> </m:t>
                                            </m:r>
                                          </m:e>
                                          <m:e>
                                            <m:r>
                                              <a:rPr lang="ru-RU" sz="1400" i="1">
                                                <a:latin typeface="Cambria Math"/>
                                              </a:rPr>
                                              <m:t> </m:t>
                                            </m:r>
                                          </m:e>
                                          <m:e>
                                            <m:r>
                                              <a:rPr lang="ru-RU" sz="1400" i="1">
                                                <a:latin typeface="Cambria Math"/>
                                              </a:rPr>
                                              <m:t>котловой</m:t>
                                            </m:r>
                                          </m:e>
                                        </m:eqArr>
                                      </m:sub>
                                    </m:sSub>
                                    <m:r>
                                      <a:rPr lang="ru-RU" sz="1400" i="1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ru-RU" sz="1400" i="1">
                                        <a:latin typeface="Cambria Math"/>
                                      </a:rPr>
                                      <m:t>𝑉</m:t>
                                    </m:r>
                                  </m:e>
                                  <m:sub>
                                    <m:eqArr>
                                      <m:eqArrPr>
                                        <m:ctrlPr>
                                          <a:rPr lang="ru-RU" sz="1400" i="1">
                                            <a:latin typeface="Cambria Math"/>
                                          </a:rPr>
                                        </m:ctrlPr>
                                      </m:eqArrPr>
                                      <m:e>
                                        <m:r>
                                          <a:rPr lang="ru-RU" sz="1400" i="1">
                                            <a:latin typeface="Cambria Math"/>
                                          </a:rPr>
                                          <m:t> </m:t>
                                        </m:r>
                                      </m:e>
                                      <m:e>
                                        <m:r>
                                          <a:rPr lang="ru-RU" sz="1400" i="1">
                                            <a:latin typeface="Cambria Math"/>
                                          </a:rPr>
                                          <m:t> </m:t>
                                        </m:r>
                                      </m:e>
                                      <m:e>
                                        <m:r>
                                          <a:rPr lang="ru-RU" sz="1400" i="1">
                                            <a:latin typeface="Cambria Math"/>
                                          </a:rPr>
                                          <m:t>нас</m:t>
                                        </m:r>
                                      </m:e>
                                    </m:eqArr>
                                  </m:sub>
                                </m:sSub>
                                <m:r>
                                  <a:rPr lang="ru-RU" sz="1400" i="1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ru-RU" sz="1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1400" i="1">
                                        <a:latin typeface="Cambria Math"/>
                                      </a:rPr>
                                      <m:t>𝑉</m:t>
                                    </m:r>
                                  </m:e>
                                  <m:sub>
                                    <m:eqArr>
                                      <m:eqArrPr>
                                        <m:ctrlPr>
                                          <a:rPr lang="ru-RU" sz="1400" i="1">
                                            <a:latin typeface="Cambria Math"/>
                                          </a:rPr>
                                        </m:ctrlPr>
                                      </m:eqArrPr>
                                      <m:e>
                                        <m:r>
                                          <a:rPr lang="ru-RU" sz="1400" i="1">
                                            <a:latin typeface="Cambria Math"/>
                                          </a:rPr>
                                          <m:t> </m:t>
                                        </m:r>
                                      </m:e>
                                      <m:e>
                                        <m:r>
                                          <a:rPr lang="ru-RU" sz="1400" i="1">
                                            <a:latin typeface="Cambria Math"/>
                                          </a:rPr>
                                          <m:t> </m:t>
                                        </m:r>
                                      </m:e>
                                      <m:e>
                                        <m:r>
                                          <a:rPr lang="ru-RU" sz="1400" i="1">
                                            <a:latin typeface="Cambria Math"/>
                                          </a:rPr>
                                          <m:t>ВН1</m:t>
                                        </m:r>
                                      </m:e>
                                    </m:eqArr>
                                  </m:sub>
                                </m:sSub>
                              </m:e>
                            </m:d>
                          </m:den>
                        </m:f>
                      </m:oMath>
                    </m:oMathPara>
                  </a14:m>
                  <a:endParaRPr lang="ru-RU" sz="1400" dirty="0"/>
                </a:p>
              </p:txBody>
            </p:sp>
          </mc:Choice>
          <mc:Fallback xmlns="">
            <p:sp>
              <p:nvSpPr>
                <p:cNvPr id="73" name="Прямоугольник 7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96913" y="4543994"/>
                  <a:ext cx="2848536" cy="85831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Прямоугольник 56"/>
              <p:cNvSpPr/>
              <p:nvPr/>
            </p:nvSpPr>
            <p:spPr>
              <a:xfrm>
                <a:off x="4096125" y="6528168"/>
                <a:ext cx="3490767" cy="4211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ru-RU" sz="1400" i="1">
                            <a:latin typeface="Cambria Math"/>
                          </a:rPr>
                          <m:t>НВВ</m:t>
                        </m:r>
                      </m:e>
                      <m:sub>
                        <m:eqArr>
                          <m:eqArrPr>
                            <m:ctrlPr>
                              <a:rPr lang="ru-RU" sz="1400" i="1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ru-RU" sz="1400" i="1">
                                <a:latin typeface="Cambria Math"/>
                              </a:rPr>
                              <m:t> </m:t>
                            </m:r>
                          </m:e>
                          <m:e>
                            <m:r>
                              <a:rPr lang="ru-RU" sz="1400" i="1">
                                <a:latin typeface="Cambria Math"/>
                              </a:rPr>
                              <m:t> </m:t>
                            </m:r>
                          </m:e>
                          <m:e>
                            <m:r>
                              <a:rPr lang="ru-RU" sz="1400" i="1">
                                <a:latin typeface="Cambria Math"/>
                              </a:rPr>
                              <m:t>Прочие</m:t>
                            </m:r>
                          </m:e>
                        </m:eqArr>
                      </m:sub>
                    </m:sSub>
                    <m:r>
                      <a:rPr lang="ru-RU" sz="1400" i="1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ru-RU" sz="1400" i="1">
                            <a:latin typeface="Cambria Math"/>
                          </a:rPr>
                        </m:ctrlPr>
                      </m:sSubSupPr>
                      <m:e>
                        <m:r>
                          <a:rPr lang="ru-RU" sz="1400" i="1">
                            <a:latin typeface="Cambria Math"/>
                          </a:rPr>
                          <m:t>НВВ</m:t>
                        </m:r>
                      </m:e>
                      <m:sub>
                        <m:eqArr>
                          <m:eqArrPr>
                            <m:ctrlPr>
                              <a:rPr lang="ru-RU" sz="1400" i="1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ru-RU" sz="1400" i="1">
                                <a:latin typeface="Cambria Math"/>
                              </a:rPr>
                              <m:t> </m:t>
                            </m:r>
                          </m:e>
                          <m:e>
                            <m:r>
                              <a:rPr lang="ru-RU" sz="1400" i="1">
                                <a:latin typeface="Cambria Math"/>
                              </a:rPr>
                              <m:t> </m:t>
                            </m:r>
                          </m:e>
                          <m:e>
                            <m:r>
                              <a:rPr lang="ru-RU" sz="1400" i="1">
                                <a:latin typeface="Cambria Math"/>
                              </a:rPr>
                              <m:t>ТСО</m:t>
                            </m:r>
                          </m:e>
                        </m:eqArr>
                      </m:sub>
                      <m:sup>
                        <m:r>
                          <a:rPr lang="ru-RU" sz="1400" i="1">
                            <a:latin typeface="Cambria Math"/>
                          </a:rPr>
                          <m:t>ЭОТ</m:t>
                        </m:r>
                      </m:sup>
                    </m:sSubSup>
                    <m:r>
                      <a:rPr lang="ru-RU" sz="1400" i="1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ru-RU" sz="14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1400" i="1">
                            <a:latin typeface="Cambria Math"/>
                          </a:rPr>
                          <m:t>НВВ</m:t>
                        </m:r>
                      </m:e>
                      <m:sub>
                        <m:eqArr>
                          <m:eqArrPr>
                            <m:ctrlPr>
                              <a:rPr lang="ru-RU" sz="1400" i="1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ru-RU" sz="1400" i="1">
                                <a:latin typeface="Cambria Math"/>
                              </a:rPr>
                              <m:t> </m:t>
                            </m:r>
                          </m:e>
                          <m:e>
                            <m:r>
                              <a:rPr lang="ru-RU" sz="1400" i="1">
                                <a:latin typeface="Cambria Math"/>
                              </a:rPr>
                              <m:t> </m:t>
                            </m:r>
                          </m:e>
                          <m:e>
                            <m:r>
                              <a:rPr lang="ru-RU" sz="1400" i="1">
                                <a:latin typeface="Cambria Math"/>
                              </a:rPr>
                              <m:t>нас</m:t>
                            </m:r>
                          </m:e>
                        </m:eqArr>
                      </m:sub>
                    </m:sSub>
                  </m:oMath>
                </a14:m>
                <a:r>
                  <a:rPr lang="ru-RU" sz="1400" dirty="0"/>
                  <a:t> </a:t>
                </a:r>
                <a14:m>
                  <m:oMath xmlns:m="http://schemas.openxmlformats.org/officeDocument/2006/math">
                    <m:r>
                      <a:rPr lang="ru-RU" sz="1400" i="1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ru-RU" sz="14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1400" i="1">
                            <a:latin typeface="Cambria Math"/>
                          </a:rPr>
                          <m:t>НВВ</m:t>
                        </m:r>
                      </m:e>
                      <m:sub>
                        <m:eqArr>
                          <m:eqArrPr>
                            <m:ctrlPr>
                              <a:rPr lang="ru-RU" sz="1400" i="1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ru-RU" sz="1400" i="1">
                                <a:latin typeface="Cambria Math"/>
                              </a:rPr>
                              <m:t> </m:t>
                            </m:r>
                          </m:e>
                          <m:e>
                            <m:r>
                              <a:rPr lang="ru-RU" sz="1400" i="1">
                                <a:latin typeface="Cambria Math"/>
                              </a:rPr>
                              <m:t> </m:t>
                            </m:r>
                          </m:e>
                          <m:e>
                            <m:r>
                              <a:rPr lang="ru-RU" sz="1400" b="0" i="1" smtClean="0">
                                <a:latin typeface="Cambria Math"/>
                              </a:rPr>
                              <m:t>ВН1</m:t>
                            </m:r>
                          </m:e>
                        </m:eqArr>
                      </m:sub>
                    </m:sSub>
                  </m:oMath>
                </a14:m>
                <a:endParaRPr lang="ru-RU" sz="1400" dirty="0"/>
              </a:p>
            </p:txBody>
          </p:sp>
        </mc:Choice>
        <mc:Fallback xmlns="">
          <p:sp>
            <p:nvSpPr>
              <p:cNvPr id="57" name="Прямоугольник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6125" y="6528168"/>
                <a:ext cx="3490767" cy="421125"/>
              </a:xfrm>
              <a:prstGeom prst="rect">
                <a:avLst/>
              </a:prstGeom>
              <a:blipFill rotWithShape="1">
                <a:blip r:embed="rId11"/>
                <a:stretch>
                  <a:fillRect b="-14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Прямоугольник 57"/>
          <p:cNvSpPr/>
          <p:nvPr/>
        </p:nvSpPr>
        <p:spPr>
          <a:xfrm>
            <a:off x="1480472" y="5720805"/>
            <a:ext cx="122850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Новая конструкция</a:t>
            </a:r>
          </a:p>
        </p:txBody>
      </p:sp>
      <p:sp>
        <p:nvSpPr>
          <p:cNvPr id="59" name="Стрелка вниз 58"/>
          <p:cNvSpPr/>
          <p:nvPr/>
        </p:nvSpPr>
        <p:spPr>
          <a:xfrm rot="17221393">
            <a:off x="5459275" y="3490400"/>
            <a:ext cx="294193" cy="1964677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820" tIns="47910" rIns="95820" bIns="47910" rtlCol="0" anchor="ctr"/>
          <a:lstStyle/>
          <a:p>
            <a:pPr algn="ctr"/>
            <a:endParaRPr lang="ru-RU"/>
          </a:p>
        </p:txBody>
      </p:sp>
      <p:sp>
        <p:nvSpPr>
          <p:cNvPr id="60" name="Стрелка вниз 59"/>
          <p:cNvSpPr/>
          <p:nvPr/>
        </p:nvSpPr>
        <p:spPr>
          <a:xfrm rot="17221393">
            <a:off x="5434565" y="4220881"/>
            <a:ext cx="294193" cy="1987035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820" tIns="47910" rIns="95820" bIns="47910" rtlCol="0" anchor="ctr"/>
          <a:lstStyle/>
          <a:p>
            <a:pPr algn="ctr"/>
            <a:endParaRPr lang="ru-RU"/>
          </a:p>
        </p:txBody>
      </p:sp>
      <p:sp>
        <p:nvSpPr>
          <p:cNvPr id="61" name="Умножение 60"/>
          <p:cNvSpPr/>
          <p:nvPr/>
        </p:nvSpPr>
        <p:spPr>
          <a:xfrm>
            <a:off x="4666128" y="3615630"/>
            <a:ext cx="2088659" cy="648072"/>
          </a:xfrm>
          <a:prstGeom prst="mathMultiply">
            <a:avLst/>
          </a:prstGeom>
          <a:solidFill>
            <a:srgbClr val="FF0000">
              <a:alpha val="4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TextBox 61"/>
          <p:cNvSpPr txBox="1"/>
          <p:nvPr/>
        </p:nvSpPr>
        <p:spPr>
          <a:xfrm>
            <a:off x="9597409" y="6599810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406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03E-6 3.45211E-6 L -3.0503E-6 -0.1679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39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Scale>
                                      <p:cBhvr>
                                        <p:cTn id="8" dur="1900" fill="hold"/>
                                        <p:tgtEl>
                                          <p:spTgt spid="30"/>
                                        </p:tgtEl>
                                      </p:cBhvr>
                                      <p:by x="100000" y="35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4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9789E-6 -3.6372E-6 L 4.59789E-6 -0.2387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93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45114E-6 4.23415E-6 L 2.45114E-6 -0.0851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257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68504E-6 -1.62425E-6 L -2.68504E-6 -0.1402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011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7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path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-3.66549E-6 0.01551 L -3.66549E-6 -0.07751 " pathEditMode="relative" rAng="0" ptsTypes="AA">
                                      <p:cBhvr>
                                        <p:cTn id="21" dur="7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651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6" presetClass="emph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Scale>
                                      <p:cBhvr>
                                        <p:cTn id="23" dur="700" fill="hold"/>
                                        <p:tgtEl>
                                          <p:spTgt spid="49"/>
                                        </p:tgtEl>
                                      </p:cBhvr>
                                      <p:by x="100000" y="210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7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path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8.68311E-7 4.53494E-7 L 8.68311E-7 -0.07751 " pathEditMode="relative" rAng="0" ptsTypes="AA">
                                      <p:cBhvr>
                                        <p:cTn id="30" dur="7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87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7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path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8.68311E-7 4.53494E-7 L 8.68311E-7 -0.07751 " pathEditMode="relative" rAng="0" ptsTypes="AA">
                                      <p:cBhvr>
                                        <p:cTn id="37" dur="7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87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7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path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8.68311E-7 4.53494E-7 L 8.68311E-7 -0.07751 " pathEditMode="relative" rAng="0" ptsTypes="AA">
                                      <p:cBhvr>
                                        <p:cTn id="44" dur="7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1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11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1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1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6" presetClass="emph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200"/>
                            </p:stCondLst>
                            <p:childTnLst>
                              <p:par>
                                <p:cTn id="5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700"/>
                            </p:stCondLst>
                            <p:childTnLst>
                              <p:par>
                                <p:cTn id="63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 tmFilter="0, 0; .2, .5; .8, .5; 1, 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250" autoRev="1" fill="hold"/>
                                        <p:tgtEl>
                                          <p:spTgt spid="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8" grpId="0"/>
      <p:bldP spid="57" grpId="0" animBg="1"/>
      <p:bldP spid="57" grpId="1" animBg="1"/>
      <p:bldP spid="58" grpId="0"/>
      <p:bldP spid="58" grpId="1"/>
      <p:bldP spid="59" grpId="0" animBg="1"/>
      <p:bldP spid="60" grpId="0" animBg="1"/>
      <p:bldP spid="61" grpId="0" animBg="1"/>
      <p:bldP spid="61" grpId="1" animBg="1"/>
      <p:bldP spid="61" grpId="2" animBg="1"/>
      <p:bldP spid="61" grpId="3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86388" y="3645818"/>
            <a:ext cx="6992733" cy="5876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lvl="0"/>
            <a:endParaRPr lang="ru-RU" sz="135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86389" y="4293890"/>
            <a:ext cx="6992734" cy="16049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lvl="0"/>
            <a:endParaRPr lang="ru-RU" sz="135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86389" y="3069755"/>
            <a:ext cx="6992734" cy="5395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lvl="0"/>
            <a:endParaRPr lang="ru-RU" sz="135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16185" y="2138403"/>
            <a:ext cx="8362937" cy="8935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lvl="0"/>
            <a:endParaRPr lang="ru-RU" sz="135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9274" y="1004505"/>
            <a:ext cx="1254913" cy="10784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lvl="0"/>
            <a:r>
              <a:rPr lang="ru-RU" sz="135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ЭОТ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50131" y="321726"/>
            <a:ext cx="9059044" cy="743087"/>
          </a:xfrm>
          <a:prstGeom prst="rect">
            <a:avLst/>
          </a:prstGeom>
          <a:noFill/>
        </p:spPr>
        <p:txBody>
          <a:bodyPr wrap="square" lIns="95820" tIns="47910" rIns="95820" bIns="47910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Новая концепция расчета тарифов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 услуги по передаче электрической энергии с учетом введения ВН-1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9273" y="3069755"/>
            <a:ext cx="1254914" cy="3600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lvl="0"/>
            <a:r>
              <a:rPr lang="ru-RU" sz="135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Прочие потребители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9265" y="2133650"/>
            <a:ext cx="1264922" cy="8974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lvl="0"/>
            <a:r>
              <a:rPr lang="ru-RU" sz="135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Население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426195" y="1017526"/>
            <a:ext cx="8352928" cy="10670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lvl="0"/>
            <a:endParaRPr lang="ru-RU" sz="135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1416186" y="1325023"/>
                <a:ext cx="4680520" cy="4521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16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ru-RU" sz="1600" i="1">
                              <a:latin typeface="Cambria Math"/>
                            </a:rPr>
                            <m:t>НВВ</m:t>
                          </m:r>
                        </m:e>
                        <m:sub>
                          <m:eqArr>
                            <m:eqArrPr>
                              <m:ctrlPr>
                                <a:rPr lang="ru-RU" sz="16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ru-RU" sz="160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60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600" i="1">
                                  <a:latin typeface="Cambria Math"/>
                                </a:rPr>
                                <m:t>ТСО</m:t>
                              </m:r>
                            </m:e>
                          </m:eqArr>
                        </m:sub>
                        <m:sup>
                          <m:r>
                            <a:rPr lang="ru-RU" sz="1600" i="1">
                              <a:latin typeface="Cambria Math"/>
                            </a:rPr>
                            <m:t>ЭОТ</m:t>
                          </m:r>
                        </m:sup>
                      </m:sSubSup>
                      <m:r>
                        <a:rPr lang="ru-RU" sz="1600" i="1">
                          <a:latin typeface="Cambria Math"/>
                        </a:rPr>
                        <m:t>=ФСК+</m:t>
                      </m:r>
                      <m:sSub>
                        <m:sSubPr>
                          <m:ctrlPr>
                            <a:rPr lang="ru-RU" sz="1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𝑂𝑃𝐸𝑋</m:t>
                          </m:r>
                        </m:e>
                        <m:sub>
                          <m:r>
                            <a:rPr lang="ru-RU" sz="1600" i="1">
                              <a:latin typeface="Cambria Math"/>
                            </a:rPr>
                            <m:t>ТСО</m:t>
                          </m:r>
                        </m:sub>
                      </m:sSub>
                      <m:r>
                        <a:rPr lang="ru-RU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ru-RU" sz="1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НР</m:t>
                          </m:r>
                        </m:e>
                        <m:sub>
                          <m:r>
                            <a:rPr lang="ru-RU" sz="1600" i="1">
                              <a:latin typeface="Cambria Math"/>
                            </a:rPr>
                            <m:t>ТСО</m:t>
                          </m:r>
                        </m:sub>
                      </m:sSub>
                      <m:r>
                        <a:rPr lang="ru-RU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ru-RU" sz="1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1600" i="1">
                              <a:latin typeface="Cambria Math"/>
                            </a:rPr>
                            <m:t>НВВ</m:t>
                          </m:r>
                        </m:e>
                        <m:sub>
                          <m:r>
                            <a:rPr lang="ru-RU" sz="1600" i="1">
                              <a:latin typeface="Cambria Math"/>
                            </a:rPr>
                            <m:t>потери</m:t>
                          </m:r>
                        </m:sub>
                      </m:sSub>
                    </m:oMath>
                  </m:oMathPara>
                </a14:m>
                <a:endPara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6186" y="1325023"/>
                <a:ext cx="4680520" cy="4521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6466755" y="1017600"/>
                <a:ext cx="3274807" cy="10670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lin"/>
                          <m:ctrlPr>
                            <a:rPr lang="ru-RU" sz="1600" i="1">
                              <a:latin typeface="Cambria Math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ru-RU" sz="16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ru-RU" sz="1600" i="1">
                                  <a:latin typeface="Cambria Math"/>
                                </a:rPr>
                                <m:t>НВВ</m:t>
                              </m:r>
                            </m:e>
                            <m:sub>
                              <m:eqArr>
                                <m:eqArrPr>
                                  <m:ctrlPr>
                                    <a:rPr lang="ru-RU" sz="1600" i="1">
                                      <a:latin typeface="Cambria Math"/>
                                    </a:rPr>
                                  </m:ctrlPr>
                                </m:eqArrPr>
                                <m:e>
                                  <m:r>
                                    <a:rPr lang="ru-RU" sz="1600" i="1">
                                      <a:latin typeface="Cambria Math"/>
                                    </a:rPr>
                                    <m:t> </m:t>
                                  </m:r>
                                </m:e>
                                <m:e>
                                  <m:r>
                                    <a:rPr lang="ru-RU" sz="1600" i="1">
                                      <a:latin typeface="Cambria Math"/>
                                    </a:rPr>
                                    <m:t> </m:t>
                                  </m:r>
                                </m:e>
                                <m:e>
                                  <m:r>
                                    <a:rPr lang="ru-RU" sz="1600" i="1">
                                      <a:latin typeface="Cambria Math"/>
                                    </a:rPr>
                                    <m:t>ВН</m:t>
                                  </m:r>
                                </m:e>
                                <m:e>
                                  <m:r>
                                    <a:rPr lang="ru-RU" sz="1600" i="1">
                                      <a:latin typeface="Cambria Math"/>
                                    </a:rPr>
                                    <m:t>СН1</m:t>
                                  </m:r>
                                </m:e>
                                <m:e>
                                  <m:r>
                                    <a:rPr lang="ru-RU" sz="1600" i="1">
                                      <a:latin typeface="Cambria Math"/>
                                    </a:rPr>
                                    <m:t>СН2</m:t>
                                  </m:r>
                                </m:e>
                                <m:e>
                                  <m:r>
                                    <a:rPr lang="ru-RU" sz="1600" i="1">
                                      <a:latin typeface="Cambria Math"/>
                                    </a:rPr>
                                    <m:t>НН</m:t>
                                  </m:r>
                                </m:e>
                              </m:eqArr>
                            </m:sub>
                            <m:sup>
                              <m:r>
                                <a:rPr lang="ru-RU" sz="1600" i="1">
                                  <a:latin typeface="Cambria Math"/>
                                </a:rPr>
                                <m:t>ЭОТ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ru-RU" sz="16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ru-RU" sz="1600" i="1"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eqArr>
                                <m:eqArrPr>
                                  <m:ctrlPr>
                                    <a:rPr lang="ru-RU" sz="1600" i="1">
                                      <a:latin typeface="Cambria Math"/>
                                    </a:rPr>
                                  </m:ctrlPr>
                                </m:eqArrPr>
                                <m:e>
                                  <m:r>
                                    <a:rPr lang="ru-RU" sz="1600" i="1">
                                      <a:latin typeface="Cambria Math"/>
                                    </a:rPr>
                                    <m:t> </m:t>
                                  </m:r>
                                </m:e>
                                <m:e>
                                  <m:r>
                                    <a:rPr lang="ru-RU" sz="1600" i="1">
                                      <a:latin typeface="Cambria Math"/>
                                    </a:rPr>
                                    <m:t> </m:t>
                                  </m:r>
                                </m:e>
                                <m:e>
                                  <m:r>
                                    <a:rPr lang="ru-RU" sz="1600" i="1">
                                      <a:latin typeface="Cambria Math"/>
                                    </a:rPr>
                                    <m:t>ВН</m:t>
                                  </m:r>
                                </m:e>
                                <m:e>
                                  <m:r>
                                    <a:rPr lang="ru-RU" sz="1600" i="1">
                                      <a:latin typeface="Cambria Math"/>
                                    </a:rPr>
                                    <m:t>СН1</m:t>
                                  </m:r>
                                </m:e>
                                <m:e>
                                  <m:r>
                                    <a:rPr lang="ru-RU" sz="1600" i="1">
                                      <a:latin typeface="Cambria Math"/>
                                    </a:rPr>
                                    <m:t>СН2</m:t>
                                  </m:r>
                                </m:e>
                                <m:e>
                                  <m:r>
                                    <a:rPr lang="ru-RU" sz="1600" i="1">
                                      <a:latin typeface="Cambria Math"/>
                                    </a:rPr>
                                    <m:t>НН</m:t>
                                  </m:r>
                                </m:e>
                              </m:eqArr>
                            </m:sub>
                            <m:sup>
                              <m:r>
                                <a:rPr lang="ru-RU" sz="1600" i="1">
                                  <a:latin typeface="Cambria Math"/>
                                </a:rPr>
                                <m:t>𝑐</m:t>
                              </m:r>
                              <m:r>
                                <a:rPr lang="ru-RU" sz="1600" i="1">
                                  <a:latin typeface="Cambria Math"/>
                                </a:rPr>
                                <m:t> учетом перетоков</m:t>
                              </m:r>
                            </m:sup>
                          </m:sSubSup>
                        </m:den>
                      </m:f>
                      <m:r>
                        <a:rPr lang="ru-RU" sz="1600" i="1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ru-RU" sz="16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ru-RU" sz="1600" i="1">
                              <a:latin typeface="Cambria Math"/>
                            </a:rPr>
                            <m:t>Т</m:t>
                          </m:r>
                        </m:e>
                        <m:sub>
                          <m:eqArr>
                            <m:eqArrPr>
                              <m:ctrlPr>
                                <a:rPr lang="ru-RU" sz="16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ru-RU" sz="160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60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600" i="1">
                                  <a:latin typeface="Cambria Math"/>
                                </a:rPr>
                                <m:t>ВН</m:t>
                              </m:r>
                            </m:e>
                            <m:e>
                              <m:r>
                                <a:rPr lang="ru-RU" sz="1600" i="1">
                                  <a:latin typeface="Cambria Math"/>
                                </a:rPr>
                                <m:t>СН1</m:t>
                              </m:r>
                            </m:e>
                            <m:e>
                              <m:r>
                                <a:rPr lang="ru-RU" sz="1600" i="1">
                                  <a:latin typeface="Cambria Math"/>
                                </a:rPr>
                                <m:t>СН2</m:t>
                              </m:r>
                            </m:e>
                            <m:e>
                              <m:r>
                                <a:rPr lang="ru-RU" sz="1600" i="1">
                                  <a:latin typeface="Cambria Math"/>
                                </a:rPr>
                                <m:t>НН</m:t>
                              </m:r>
                            </m:e>
                          </m:eqArr>
                        </m:sub>
                        <m:sup>
                          <m:r>
                            <a:rPr lang="ru-RU" sz="1600" i="1">
                              <a:latin typeface="Cambria Math"/>
                            </a:rPr>
                            <m:t>ЭОТ</m:t>
                          </m:r>
                        </m:sup>
                      </m:sSubSup>
                    </m:oMath>
                  </m:oMathPara>
                </a14:m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6755" y="1017600"/>
                <a:ext cx="3274807" cy="106702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1449399" y="2098908"/>
                <a:ext cx="8266484" cy="9330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1400" b="0" i="1">
                              <a:latin typeface="Cambria Math"/>
                            </a:rPr>
                            <m:t>НВВ</m:t>
                          </m:r>
                        </m:e>
                        <m:sub>
                          <m:eqArr>
                            <m:eqArrPr>
                              <m:ctrlPr>
                                <a:rPr lang="ru-RU" sz="14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ru-RU" sz="1400" b="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400" b="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400" b="0" i="1">
                                  <a:latin typeface="Cambria Math"/>
                                </a:rPr>
                                <m:t>нас</m:t>
                              </m:r>
                            </m:e>
                          </m:eqArr>
                        </m:sub>
                      </m:sSub>
                      <m:r>
                        <a:rPr lang="ru-RU" sz="1400" b="0" i="1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ru-RU" sz="14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ru-RU" sz="1400" b="0" i="1">
                              <a:latin typeface="Cambria Math"/>
                            </a:rPr>
                            <m:t>Т</m:t>
                          </m:r>
                        </m:e>
                        <m:sub>
                          <m:eqArr>
                            <m:eqArrPr>
                              <m:ctrlPr>
                                <a:rPr lang="ru-RU" sz="14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ru-RU" sz="1400" b="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400" b="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400" b="0" i="1">
                                  <a:latin typeface="Cambria Math"/>
                                </a:rPr>
                                <m:t>нас</m:t>
                              </m:r>
                            </m:e>
                          </m:eqArr>
                        </m:sub>
                        <m:sup>
                          <m:r>
                            <a:rPr lang="ru-RU" sz="1400" b="0" i="1">
                              <a:latin typeface="Cambria Math"/>
                            </a:rPr>
                            <m:t>утв</m:t>
                          </m:r>
                        </m:sup>
                      </m:sSubSup>
                      <m:r>
                        <a:rPr lang="ru-RU" sz="1400" b="0" i="1">
                          <a:latin typeface="Cambria Math"/>
                        </a:rPr>
                        <m:t>∗</m:t>
                      </m:r>
                      <m:sSub>
                        <m:sSubPr>
                          <m:ctrlPr>
                            <a:rPr lang="ru-RU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1400" b="0" i="1">
                              <a:latin typeface="Cambria Math"/>
                            </a:rPr>
                            <m:t>𝑉</m:t>
                          </m:r>
                        </m:e>
                        <m:sub>
                          <m:eqArr>
                            <m:eqArrPr>
                              <m:ctrlPr>
                                <a:rPr lang="ru-RU" sz="14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ru-RU" sz="1400" b="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400" b="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400" b="0" i="1">
                                  <a:latin typeface="Cambria Math"/>
                                </a:rPr>
                                <m:t>нас</m:t>
                              </m:r>
                            </m:e>
                          </m:eqArr>
                        </m:sub>
                      </m:sSub>
                      <m:r>
                        <a:rPr lang="ru-RU" sz="1400" b="0" i="1">
                          <a:latin typeface="Cambria Math"/>
                        </a:rPr>
                        <m:t>, </m:t>
                      </m:r>
                      <m:r>
                        <a:rPr lang="ru-RU" sz="1400" b="0" i="1" smtClean="0">
                          <a:latin typeface="Cambria Math"/>
                        </a:rPr>
                        <m:t>             </m:t>
                      </m:r>
                      <m:r>
                        <a:rPr lang="ru-RU" sz="1400" b="0" i="1">
                          <a:latin typeface="Cambria Math"/>
                        </a:rPr>
                        <m:t>при этом  </m:t>
                      </m:r>
                      <m:r>
                        <a:rPr lang="ru-RU" sz="1400" b="0" i="1" smtClean="0">
                          <a:latin typeface="Cambria Math"/>
                        </a:rPr>
                        <m:t>                                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ru-RU" sz="1400" i="1">
                              <a:latin typeface="Cambria Math"/>
                            </a:rPr>
                          </m:ctrlPr>
                        </m:mPr>
                        <m:m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ru-RU" sz="1400" i="1">
                                    <a:latin typeface="Cambria Math"/>
                                  </a:rPr>
                                </m:ctrlPr>
                              </m:mPr>
                              <m:mr>
                                <m:e>
                                  <m:sSubSup>
                                    <m:sSubSupPr>
                                      <m:ctrlPr>
                                        <a:rPr lang="ru-RU" sz="1400" i="1"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ru-RU" sz="1400" b="0" i="1">
                                          <a:latin typeface="Cambria Math"/>
                                        </a:rPr>
                                        <m:t>Т</m:t>
                                      </m:r>
                                    </m:e>
                                    <m:sub>
                                      <m:eqArr>
                                        <m:eqArrPr>
                                          <m:ctrlPr>
                                            <a:rPr lang="ru-RU" sz="1400" i="1">
                                              <a:latin typeface="Cambria Math"/>
                                            </a:rPr>
                                          </m:ctrlPr>
                                        </m:eqArrPr>
                                        <m:e>
                                          <m:r>
                                            <a:rPr lang="ru-RU" sz="1400" b="0" i="1">
                                              <a:latin typeface="Cambria Math"/>
                                            </a:rPr>
                                            <m:t> </m:t>
                                          </m:r>
                                        </m:e>
                                        <m:e>
                                          <m:r>
                                            <a:rPr lang="ru-RU" sz="1400" b="0" i="1">
                                              <a:latin typeface="Cambria Math"/>
                                            </a:rPr>
                                            <m:t> </m:t>
                                          </m:r>
                                        </m:e>
                                        <m:e>
                                          <m:r>
                                            <a:rPr lang="ru-RU" sz="1400" b="0" i="1">
                                              <a:latin typeface="Cambria Math"/>
                                            </a:rPr>
                                            <m:t>нас</m:t>
                                          </m:r>
                                        </m:e>
                                      </m:eqArr>
                                    </m:sub>
                                    <m:sup>
                                      <m:r>
                                        <a:rPr lang="ru-RU" sz="1400" b="0" i="1">
                                          <a:latin typeface="Cambria Math"/>
                                        </a:rPr>
                                        <m:t>утв</m:t>
                                      </m:r>
                                    </m:sup>
                                  </m:sSubSup>
                                  <m:r>
                                    <a:rPr lang="ru-RU" sz="1400" b="0" i="1">
                                      <a:latin typeface="Cambria Math"/>
                                    </a:rPr>
                                    <m:t>&lt;</m:t>
                                  </m:r>
                                  <m:sSubSup>
                                    <m:sSubSupPr>
                                      <m:ctrlPr>
                                        <a:rPr lang="ru-RU" sz="1400" i="1"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ru-RU" sz="1400" b="0" i="1">
                                          <a:latin typeface="Cambria Math"/>
                                        </a:rPr>
                                        <m:t>Т</m:t>
                                      </m:r>
                                    </m:e>
                                    <m:sub>
                                      <m:eqArr>
                                        <m:eqArrPr>
                                          <m:ctrlPr>
                                            <a:rPr lang="ru-RU" sz="1400" i="1">
                                              <a:latin typeface="Cambria Math"/>
                                            </a:rPr>
                                          </m:ctrlPr>
                                        </m:eqArrPr>
                                        <m:e>
                                          <m:r>
                                            <a:rPr lang="ru-RU" sz="1400" b="0" i="1">
                                              <a:latin typeface="Cambria Math"/>
                                            </a:rPr>
                                            <m:t> </m:t>
                                          </m:r>
                                        </m:e>
                                        <m:e>
                                          <m:r>
                                            <a:rPr lang="ru-RU" sz="1400" b="0" i="1">
                                              <a:latin typeface="Cambria Math"/>
                                            </a:rPr>
                                            <m:t> </m:t>
                                          </m:r>
                                        </m:e>
                                        <m:e>
                                          <m:r>
                                            <a:rPr lang="ru-RU" sz="1400" b="0" i="1">
                                              <a:latin typeface="Cambria Math"/>
                                            </a:rPr>
                                            <m:t>НН</m:t>
                                          </m:r>
                                        </m:e>
                                      </m:eqArr>
                                    </m:sub>
                                    <m:sup>
                                      <m:r>
                                        <a:rPr lang="ru-RU" sz="1400" b="0" i="1">
                                          <a:latin typeface="Cambria Math"/>
                                        </a:rPr>
                                        <m:t>ЭОТ</m:t>
                                      </m:r>
                                    </m:sup>
                                  </m:sSubSup>
                                </m:e>
                              </m:mr>
                              <m:mr>
                                <m:e>
                                  <m:r>
                                    <a:rPr lang="ru-RU" sz="1400" b="0" i="1">
                                      <a:latin typeface="Cambria Math"/>
                                    </a:rPr>
                                    <m:t> </m:t>
                                  </m:r>
                                </m:e>
                              </m:mr>
                            </m:m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ru-RU" sz="1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1400" b="0" i="1">
                                    <a:latin typeface="Cambria Math"/>
                                  </a:rPr>
                                  <m:t>∆ПС</m:t>
                                </m:r>
                              </m:e>
                              <m:sub>
                                <m:r>
                                  <a:rPr lang="ru-RU" sz="1400" b="0" i="1">
                                    <a:latin typeface="Cambria Math"/>
                                  </a:rPr>
                                  <m:t>Всего</m:t>
                                </m:r>
                              </m:sub>
                            </m:sSub>
                            <m:r>
                              <a:rPr lang="ru-RU" sz="1400" b="0" i="1">
                                <a:latin typeface="Cambria Math"/>
                              </a:rPr>
                              <m:t>=</m:t>
                            </m:r>
                            <m:d>
                              <m:dPr>
                                <m:ctrlPr>
                                  <a:rPr lang="ru-RU" sz="1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bSup>
                                  <m:sSubSupPr>
                                    <m:ctrlPr>
                                      <a:rPr lang="ru-RU" sz="1400" i="1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sSubSup>
                                      <m:sSubSupPr>
                                        <m:ctrlPr>
                                          <a:rPr lang="ru-RU" sz="1400" i="1">
                                            <a:latin typeface="Cambria Math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ru-RU" sz="1400" b="0" i="1">
                                            <a:latin typeface="Cambria Math"/>
                                          </a:rPr>
                                          <m:t>Т</m:t>
                                        </m:r>
                                      </m:e>
                                      <m:sub>
                                        <m:eqArr>
                                          <m:eqArrPr>
                                            <m:ctrlPr>
                                              <a:rPr lang="ru-RU" sz="1400" i="1">
                                                <a:latin typeface="Cambria Math"/>
                                              </a:rPr>
                                            </m:ctrlPr>
                                          </m:eqArrPr>
                                          <m:e>
                                            <m:r>
                                              <a:rPr lang="ru-RU" sz="1400" b="0" i="1">
                                                <a:latin typeface="Cambria Math"/>
                                              </a:rPr>
                                              <m:t> </m:t>
                                            </m:r>
                                          </m:e>
                                          <m:e>
                                            <m:r>
                                              <a:rPr lang="ru-RU" sz="1400" b="0" i="1">
                                                <a:latin typeface="Cambria Math"/>
                                              </a:rPr>
                                              <m:t> </m:t>
                                            </m:r>
                                          </m:e>
                                          <m:e>
                                            <m:r>
                                              <a:rPr lang="ru-RU" sz="1400" b="0" i="1">
                                                <a:latin typeface="Cambria Math"/>
                                              </a:rPr>
                                              <m:t>НН</m:t>
                                            </m:r>
                                          </m:e>
                                        </m:eqArr>
                                      </m:sub>
                                      <m:sup>
                                        <m:r>
                                          <a:rPr lang="ru-RU" sz="1400" b="0" i="1">
                                            <a:latin typeface="Cambria Math"/>
                                          </a:rPr>
                                          <m:t>ЭОТ</m:t>
                                        </m:r>
                                      </m:sup>
                                    </m:sSubSup>
                                    <m:r>
                                      <a:rPr lang="ru-RU" sz="1400" b="0" i="1">
                                        <a:latin typeface="Cambria Math"/>
                                      </a:rPr>
                                      <m:t>−Т</m:t>
                                    </m:r>
                                  </m:e>
                                  <m:sub>
                                    <m:eqArr>
                                      <m:eqArrPr>
                                        <m:ctrlPr>
                                          <a:rPr lang="ru-RU" sz="1400" i="1">
                                            <a:latin typeface="Cambria Math"/>
                                          </a:rPr>
                                        </m:ctrlPr>
                                      </m:eqArrPr>
                                      <m:e>
                                        <m:r>
                                          <a:rPr lang="ru-RU" sz="1400" b="0" i="1">
                                            <a:latin typeface="Cambria Math"/>
                                          </a:rPr>
                                          <m:t> </m:t>
                                        </m:r>
                                      </m:e>
                                      <m:e>
                                        <m:r>
                                          <a:rPr lang="ru-RU" sz="1400" b="0" i="1">
                                            <a:latin typeface="Cambria Math"/>
                                          </a:rPr>
                                          <m:t> </m:t>
                                        </m:r>
                                      </m:e>
                                      <m:e>
                                        <m:r>
                                          <a:rPr lang="ru-RU" sz="1400" b="0" i="1">
                                            <a:latin typeface="Cambria Math"/>
                                          </a:rPr>
                                          <m:t>нас</m:t>
                                        </m:r>
                                      </m:e>
                                    </m:eqArr>
                                  </m:sub>
                                  <m:sup>
                                    <m:r>
                                      <a:rPr lang="ru-RU" sz="1400" b="0" i="1">
                                        <a:latin typeface="Cambria Math"/>
                                      </a:rPr>
                                      <m:t>утв</m:t>
                                    </m:r>
                                  </m:sup>
                                </m:sSubSup>
                              </m:e>
                            </m:d>
                            <m:r>
                              <a:rPr lang="ru-RU" sz="1400" b="0" i="1">
                                <a:latin typeface="Cambria Math"/>
                              </a:rPr>
                              <m:t>∗</m:t>
                            </m:r>
                            <m:sSub>
                              <m:sSubPr>
                                <m:ctrlPr>
                                  <a:rPr lang="ru-RU" sz="1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1400" b="0" i="1">
                                    <a:latin typeface="Cambria Math"/>
                                  </a:rPr>
                                  <m:t>𝑉</m:t>
                                </m:r>
                              </m:e>
                              <m:sub>
                                <m:eqArr>
                                  <m:eqArrPr>
                                    <m:ctrlPr>
                                      <a:rPr lang="ru-RU" sz="1400" i="1">
                                        <a:latin typeface="Cambria Math"/>
                                      </a:rPr>
                                    </m:ctrlPr>
                                  </m:eqArrPr>
                                  <m:e>
                                    <m:r>
                                      <a:rPr lang="ru-RU" sz="1400" b="0" i="1">
                                        <a:latin typeface="Cambria Math"/>
                                      </a:rPr>
                                      <m:t> </m:t>
                                    </m:r>
                                  </m:e>
                                  <m:e>
                                    <m:r>
                                      <a:rPr lang="ru-RU" sz="1400" b="0" i="1">
                                        <a:latin typeface="Cambria Math"/>
                                      </a:rPr>
                                      <m:t> </m:t>
                                    </m:r>
                                  </m:e>
                                  <m:e>
                                    <m:r>
                                      <a:rPr lang="ru-RU" sz="1400" b="0" i="1">
                                        <a:latin typeface="Cambria Math"/>
                                      </a:rPr>
                                      <m:t>нас</m:t>
                                    </m:r>
                                  </m:e>
                                </m:eqArr>
                              </m:sub>
                            </m:sSub>
                          </m:e>
                        </m:mr>
                      </m:m>
                    </m:oMath>
                  </m:oMathPara>
                </a14:m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9399" y="2098908"/>
                <a:ext cx="8266484" cy="93307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2966461" y="3781595"/>
                <a:ext cx="1599990" cy="4052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1400" i="1">
                              <a:latin typeface="Cambria Math"/>
                            </a:rPr>
                            <m:t>Т</m:t>
                          </m:r>
                        </m:e>
                        <m:sub>
                          <m:eqArr>
                            <m:eqArrPr>
                              <m:ctrlPr>
                                <a:rPr lang="ru-RU" sz="14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ВН</m:t>
                              </m:r>
                            </m:e>
                          </m:eqArr>
                        </m:sub>
                      </m:sSub>
                      <m:r>
                        <a:rPr lang="ru-RU" sz="1400" i="1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ru-RU" sz="14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ru-RU" sz="1400" i="1">
                              <a:latin typeface="Cambria Math"/>
                            </a:rPr>
                            <m:t>Т</m:t>
                          </m:r>
                        </m:e>
                        <m:sub>
                          <m:eqArr>
                            <m:eqArrPr>
                              <m:ctrlPr>
                                <a:rPr lang="ru-RU" sz="14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ВН</m:t>
                              </m:r>
                            </m:e>
                          </m:eqArr>
                        </m:sub>
                        <m:sup>
                          <m:r>
                            <a:rPr lang="ru-RU" sz="1400" i="1">
                              <a:latin typeface="Cambria Math"/>
                            </a:rPr>
                            <m:t>ЭОТ</m:t>
                          </m:r>
                        </m:sup>
                      </m:sSubSup>
                      <m:r>
                        <a:rPr lang="ru-RU" sz="1400" i="1">
                          <a:latin typeface="Cambria Math"/>
                        </a:rPr>
                        <m:t>+</m:t>
                      </m:r>
                      <m:sSubSup>
                        <m:sSubSupPr>
                          <m:ctrlPr>
                            <a:rPr lang="ru-RU" sz="14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ru-RU" sz="1400" i="1">
                              <a:latin typeface="Cambria Math"/>
                            </a:rPr>
                            <m:t>Т</m:t>
                          </m:r>
                        </m:e>
                        <m:sub>
                          <m:eqArr>
                            <m:eqArrPr>
                              <m:ctrlPr>
                                <a:rPr lang="ru-RU" sz="14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ВН</m:t>
                              </m:r>
                            </m:e>
                          </m:eqArr>
                        </m:sub>
                        <m:sup>
                          <m:r>
                            <a:rPr lang="ru-RU" sz="1400" i="1">
                              <a:latin typeface="Cambria Math"/>
                            </a:rPr>
                            <m:t>ПС</m:t>
                          </m:r>
                        </m:sup>
                      </m:sSubSup>
                    </m:oMath>
                  </m:oMathPara>
                </a14:m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6461" y="3781595"/>
                <a:ext cx="1599990" cy="40523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6538764" y="3781595"/>
                <a:ext cx="1917384" cy="4519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14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ru-RU" sz="1400" i="1">
                              <a:latin typeface="Cambria Math"/>
                            </a:rPr>
                            <m:t>Т</m:t>
                          </m:r>
                        </m:e>
                        <m:sub>
                          <m:eqArr>
                            <m:eqArrPr>
                              <m:ctrlPr>
                                <a:rPr lang="ru-RU" sz="14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ВН</m:t>
                              </m:r>
                            </m:e>
                          </m:eqArr>
                        </m:sub>
                        <m:sup>
                          <m:r>
                            <a:rPr lang="ru-RU" sz="1400" i="1">
                              <a:latin typeface="Cambria Math"/>
                            </a:rPr>
                            <m:t>ПС</m:t>
                          </m:r>
                        </m:sup>
                      </m:sSubSup>
                      <m:r>
                        <a:rPr lang="ru-RU" sz="1400" i="1">
                          <a:latin typeface="Cambria Math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ru-RU" sz="14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∆ПС</m:t>
                              </m:r>
                            </m:e>
                            <m:sub>
                              <m:eqArr>
                                <m:eqArrPr>
                                  <m:ctrlPr>
                                    <a:rPr lang="ru-RU" sz="1400" i="1">
                                      <a:latin typeface="Cambria Math"/>
                                    </a:rPr>
                                  </m:ctrlPr>
                                </m:eqArrPr>
                                <m:e>
                                  <m:r>
                                    <a:rPr lang="ru-RU" sz="1400" i="1">
                                      <a:latin typeface="Cambria Math"/>
                                    </a:rPr>
                                    <m:t> </m:t>
                                  </m:r>
                                </m:e>
                                <m:e>
                                  <m:r>
                                    <a:rPr lang="ru-RU" sz="1400" i="1">
                                      <a:latin typeface="Cambria Math"/>
                                    </a:rPr>
                                    <m:t> </m:t>
                                  </m:r>
                                </m:e>
                                <m:e>
                                  <m:r>
                                    <a:rPr lang="ru-RU" sz="1400" i="1">
                                      <a:latin typeface="Cambria Math"/>
                                    </a:rPr>
                                    <m:t> </m:t>
                                  </m:r>
                                </m:e>
                                <m:e>
                                  <m:r>
                                    <a:rPr lang="ru-RU" sz="1400" i="1">
                                      <a:latin typeface="Cambria Math"/>
                                    </a:rPr>
                                    <m:t>ВН</m:t>
                                  </m:r>
                                </m:e>
                              </m:eqAr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ru-RU" sz="14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eqArr>
                                <m:eqArrPr>
                                  <m:ctrlPr>
                                    <a:rPr lang="ru-RU" sz="1400" i="1">
                                      <a:latin typeface="Cambria Math"/>
                                    </a:rPr>
                                  </m:ctrlPr>
                                </m:eqArrPr>
                                <m:e>
                                  <m:r>
                                    <a:rPr lang="en-US" sz="1400" i="1">
                                      <a:latin typeface="Cambria Math"/>
                                    </a:rPr>
                                    <m:t> </m:t>
                                  </m:r>
                                </m:e>
                                <m:e>
                                  <m:r>
                                    <a:rPr lang="en-US" sz="1400" i="1">
                                      <a:latin typeface="Cambria Math"/>
                                    </a:rPr>
                                    <m:t> </m:t>
                                  </m:r>
                                </m:e>
                                <m:e>
                                  <m:r>
                                    <a:rPr lang="ru-RU" sz="1400" i="1">
                                      <a:latin typeface="Cambria Math"/>
                                    </a:rPr>
                                    <m:t>ВН</m:t>
                                  </m:r>
                                </m:e>
                              </m:eqArr>
                            </m:sub>
                            <m:sup>
                              <m:r>
                                <a:rPr lang="ru-RU" sz="1400" i="1">
                                  <a:latin typeface="Cambria Math"/>
                                </a:rPr>
                                <m:t>Прочие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8764" y="3781595"/>
                <a:ext cx="1917384" cy="451919"/>
              </a:xfrm>
              <a:prstGeom prst="rect">
                <a:avLst/>
              </a:prstGeom>
              <a:blipFill rotWithShape="1">
                <a:blip r:embed="rId6"/>
                <a:stretch>
                  <a:fillRect t="-87838" r="-637" b="-1256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6641922" y="5407027"/>
                <a:ext cx="2983766" cy="4689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14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ru-RU" sz="1400" i="1">
                              <a:latin typeface="Cambria Math"/>
                            </a:rPr>
                            <m:t>Т</m:t>
                          </m:r>
                        </m:e>
                        <m:sub>
                          <m:eqArr>
                            <m:eqArrPr>
                              <m:ctrlPr>
                                <a:rPr lang="ru-RU" sz="14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ВН1</m:t>
                              </m:r>
                            </m:e>
                          </m:eqArr>
                        </m:sub>
                        <m:sup>
                          <m:r>
                            <a:rPr lang="ru-RU" sz="1400" i="1">
                              <a:latin typeface="Cambria Math"/>
                            </a:rPr>
                            <m:t>ПС</m:t>
                          </m:r>
                        </m:sup>
                      </m:sSubSup>
                      <m:r>
                        <a:rPr lang="ru-RU" sz="1400" i="1">
                          <a:latin typeface="Cambria Math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ru-RU" sz="14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∆ПС</m:t>
                              </m:r>
                            </m:e>
                            <m:sub>
                              <m:r>
                                <a:rPr lang="ru-RU" sz="1400" i="1">
                                  <a:latin typeface="Cambria Math"/>
                                </a:rPr>
                                <m:t>Всего</m:t>
                              </m:r>
                            </m:sub>
                          </m:sSub>
                        </m:num>
                        <m:den>
                          <m:d>
                            <m:dPr>
                              <m:ctrlPr>
                                <a:rPr lang="ru-RU" sz="1400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ru-RU" sz="1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ru-RU" sz="14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latin typeface="Cambria Math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eqArr>
                                        <m:eqArrPr>
                                          <m:ctrlPr>
                                            <a:rPr lang="ru-RU" sz="1400" i="1">
                                              <a:latin typeface="Cambria Math"/>
                                            </a:rPr>
                                          </m:ctrlPr>
                                        </m:eqArrPr>
                                        <m:e>
                                          <m:r>
                                            <a:rPr lang="ru-RU" sz="1400" i="1">
                                              <a:latin typeface="Cambria Math"/>
                                            </a:rPr>
                                            <m:t> </m:t>
                                          </m:r>
                                        </m:e>
                                        <m:e>
                                          <m:r>
                                            <a:rPr lang="ru-RU" sz="1400" i="1">
                                              <a:latin typeface="Cambria Math"/>
                                            </a:rPr>
                                            <m:t> </m:t>
                                          </m:r>
                                        </m:e>
                                        <m:e>
                                          <m:r>
                                            <a:rPr lang="ru-RU" sz="1400" i="1">
                                              <a:latin typeface="Cambria Math"/>
                                            </a:rPr>
                                            <m:t>котловой</m:t>
                                          </m:r>
                                        </m:e>
                                      </m:eqArr>
                                    </m:sub>
                                  </m:sSub>
                                  <m:r>
                                    <a:rPr lang="ru-RU" sz="1400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ru-RU" sz="14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eqArr>
                                    <m:eqArrPr>
                                      <m:ctrlPr>
                                        <a:rPr lang="ru-RU" sz="1400" i="1">
                                          <a:latin typeface="Cambria Math"/>
                                        </a:rPr>
                                      </m:ctrlPr>
                                    </m:eqArrPr>
                                    <m:e>
                                      <m:r>
                                        <a:rPr lang="ru-RU" sz="1400" i="1">
                                          <a:latin typeface="Cambria Math"/>
                                        </a:rPr>
                                        <m:t> </m:t>
                                      </m:r>
                                    </m:e>
                                    <m:e>
                                      <m:r>
                                        <a:rPr lang="ru-RU" sz="1400" i="1">
                                          <a:latin typeface="Cambria Math"/>
                                        </a:rPr>
                                        <m:t> </m:t>
                                      </m:r>
                                    </m:e>
                                    <m:e>
                                      <m:r>
                                        <a:rPr lang="ru-RU" sz="1400" i="1">
                                          <a:latin typeface="Cambria Math"/>
                                        </a:rPr>
                                        <m:t>нас</m:t>
                                      </m:r>
                                    </m:e>
                                  </m:eqAr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1922" y="5407027"/>
                <a:ext cx="2983766" cy="468975"/>
              </a:xfrm>
              <a:prstGeom prst="rect">
                <a:avLst/>
              </a:prstGeom>
              <a:blipFill rotWithShape="1">
                <a:blip r:embed="rId7"/>
                <a:stretch>
                  <a:fillRect t="-80519" b="-1207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2872293" y="4720536"/>
                <a:ext cx="1768305" cy="4062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1400" i="1">
                              <a:latin typeface="Cambria Math"/>
                            </a:rPr>
                            <m:t>Т</m:t>
                          </m:r>
                        </m:e>
                        <m:sub>
                          <m:eqArr>
                            <m:eqArrPr>
                              <m:ctrlPr>
                                <a:rPr lang="ru-RU" sz="14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ВН1</m:t>
                              </m:r>
                            </m:e>
                          </m:eqArr>
                        </m:sub>
                      </m:sSub>
                      <m:r>
                        <a:rPr lang="ru-RU" sz="1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ru-RU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1400" i="1">
                              <a:latin typeface="Cambria Math"/>
                            </a:rPr>
                            <m:t>Т</m:t>
                          </m:r>
                        </m:e>
                        <m:sub>
                          <m:eqArr>
                            <m:eqArrPr>
                              <m:ctrlPr>
                                <a:rPr lang="ru-RU" sz="14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ФСК</m:t>
                              </m:r>
                            </m:e>
                          </m:eqArr>
                        </m:sub>
                      </m:sSub>
                      <m:r>
                        <a:rPr lang="ru-RU" sz="1400" i="1">
                          <a:latin typeface="Cambria Math"/>
                        </a:rPr>
                        <m:t>+</m:t>
                      </m:r>
                      <m:sSubSup>
                        <m:sSubSupPr>
                          <m:ctrlPr>
                            <a:rPr lang="ru-RU" sz="14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ru-RU" sz="1400" i="1">
                              <a:latin typeface="Cambria Math"/>
                            </a:rPr>
                            <m:t>Т</m:t>
                          </m:r>
                        </m:e>
                        <m:sub>
                          <m:eqArr>
                            <m:eqArrPr>
                              <m:ctrlPr>
                                <a:rPr lang="ru-RU" sz="14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ВН1</m:t>
                              </m:r>
                            </m:e>
                          </m:eqArr>
                        </m:sub>
                        <m:sup>
                          <m:r>
                            <a:rPr lang="ru-RU" sz="1400" i="1">
                              <a:latin typeface="Cambria Math"/>
                            </a:rPr>
                            <m:t>ПС</m:t>
                          </m:r>
                        </m:sup>
                      </m:sSubSup>
                    </m:oMath>
                  </m:oMathPara>
                </a14:m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2293" y="4720536"/>
                <a:ext cx="1768305" cy="4062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Прямоугольник 17"/>
          <p:cNvSpPr/>
          <p:nvPr/>
        </p:nvSpPr>
        <p:spPr>
          <a:xfrm>
            <a:off x="1426194" y="4293890"/>
            <a:ext cx="1288127" cy="23762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lvl="0"/>
            <a:r>
              <a:rPr lang="ru-RU" sz="135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Новая конструкция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6709537" y="4353729"/>
                <a:ext cx="2848536" cy="8583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1400" i="1">
                              <a:latin typeface="Cambria Math"/>
                            </a:rPr>
                          </m:ctrlPr>
                        </m:sSubSupPr>
                        <m:e>
                          <m:sSup>
                            <m:sSupPr>
                              <m:ctrlPr>
                                <a:rPr lang="ru-RU" sz="14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Т</m:t>
                              </m:r>
                            </m:e>
                            <m:sup>
                              <m:r>
                                <a:rPr lang="ru-RU" sz="1400" i="1">
                                  <a:latin typeface="Cambria Math"/>
                                </a:rPr>
                                <m:t> ′  </m:t>
                              </m:r>
                            </m:sup>
                          </m:sSup>
                        </m:e>
                        <m:sub>
                          <m:eqArr>
                            <m:eqArrPr>
                              <m:ctrlPr>
                                <a:rPr lang="ru-RU" sz="14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ВН</m:t>
                              </m:r>
                            </m:e>
                          </m:eqArr>
                        </m:sub>
                        <m:sup>
                          <m:r>
                            <a:rPr lang="ru-RU" sz="1400" i="1">
                              <a:latin typeface="Cambria Math"/>
                            </a:rPr>
                            <m:t>ПС</m:t>
                          </m:r>
                        </m:sup>
                      </m:sSubSup>
                      <m:r>
                        <a:rPr lang="ru-RU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1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400" i="1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ru-RU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∆ПС</m:t>
                              </m:r>
                            </m:e>
                            <m:sub>
                              <m:r>
                                <a:rPr lang="ru-RU" sz="1400" i="1">
                                  <a:latin typeface="Cambria Math"/>
                                </a:rPr>
                                <m:t>Всего</m:t>
                              </m:r>
                            </m:sub>
                          </m:sSub>
                          <m:r>
                            <a:rPr lang="ru-RU" sz="1400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ru-RU" sz="1400" i="1">
                                  <a:latin typeface="Cambria Math"/>
                                </a:rPr>
                              </m:ctrlPr>
                            </m:sSubPr>
                            <m:e>
                              <m:sSubSup>
                                <m:sSubSupPr>
                                  <m:ctrlPr>
                                    <a:rPr lang="ru-RU" sz="14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ru-RU" sz="1400" i="1">
                                      <a:latin typeface="Cambria Math"/>
                                    </a:rPr>
                                    <m:t>Т</m:t>
                                  </m:r>
                                </m:e>
                                <m:sub>
                                  <m:eqArr>
                                    <m:eqArrPr>
                                      <m:ctrlPr>
                                        <a:rPr lang="ru-RU" sz="1400" i="1">
                                          <a:latin typeface="Cambria Math"/>
                                        </a:rPr>
                                      </m:ctrlPr>
                                    </m:eqArrPr>
                                    <m:e>
                                      <m:r>
                                        <a:rPr lang="ru-RU" sz="1400" i="1">
                                          <a:latin typeface="Cambria Math"/>
                                        </a:rPr>
                                        <m:t> </m:t>
                                      </m:r>
                                    </m:e>
                                    <m:e>
                                      <m:r>
                                        <a:rPr lang="ru-RU" sz="1400" i="1">
                                          <a:latin typeface="Cambria Math"/>
                                        </a:rPr>
                                        <m:t> </m:t>
                                      </m:r>
                                    </m:e>
                                    <m:e>
                                      <m:r>
                                        <a:rPr lang="ru-RU" sz="1400" i="1">
                                          <a:latin typeface="Cambria Math"/>
                                        </a:rPr>
                                        <m:t>ВН1</m:t>
                                      </m:r>
                                    </m:e>
                                  </m:eqArr>
                                </m:sub>
                                <m:sup>
                                  <m:r>
                                    <a:rPr lang="ru-RU" sz="1400" i="1">
                                      <a:latin typeface="Cambria Math"/>
                                    </a:rPr>
                                    <m:t>ПС</m:t>
                                  </m:r>
                                </m:sup>
                              </m:sSubSup>
                              <m:r>
                                <a:rPr lang="ru-RU" sz="1400" i="1">
                                  <a:latin typeface="Cambria Math"/>
                                </a:rPr>
                                <m:t>∗</m:t>
                              </m:r>
                              <m:r>
                                <a:rPr lang="ru-RU" sz="1400" i="1"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eqArr>
                                <m:eqArrPr>
                                  <m:ctrlPr>
                                    <a:rPr lang="ru-RU" sz="1400" i="1">
                                      <a:latin typeface="Cambria Math"/>
                                    </a:rPr>
                                  </m:ctrlPr>
                                </m:eqArrPr>
                                <m:e>
                                  <m:r>
                                    <a:rPr lang="ru-RU" sz="1400" i="1">
                                      <a:latin typeface="Cambria Math"/>
                                    </a:rPr>
                                    <m:t> </m:t>
                                  </m:r>
                                </m:e>
                                <m:e>
                                  <m:r>
                                    <a:rPr lang="ru-RU" sz="1400" i="1">
                                      <a:latin typeface="Cambria Math"/>
                                    </a:rPr>
                                    <m:t> </m:t>
                                  </m:r>
                                </m:e>
                                <m:e>
                                  <m:r>
                                    <a:rPr lang="ru-RU" sz="1400" i="1">
                                      <a:latin typeface="Cambria Math"/>
                                    </a:rPr>
                                    <m:t>ВН1</m:t>
                                  </m:r>
                                </m:e>
                              </m:eqArr>
                            </m:sub>
                          </m:sSub>
                          <m:r>
                            <a:rPr lang="ru-RU" sz="1400" i="1">
                              <a:latin typeface="Cambria Math"/>
                            </a:rPr>
                            <m:t>)</m:t>
                          </m:r>
                        </m:num>
                        <m:den>
                          <m:d>
                            <m:dPr>
                              <m:ctrlPr>
                                <a:rPr lang="ru-RU" sz="1400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ru-RU" sz="1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ru-RU" sz="14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latin typeface="Cambria Math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eqArr>
                                        <m:eqArrPr>
                                          <m:ctrlPr>
                                            <a:rPr lang="ru-RU" sz="1400" i="1">
                                              <a:latin typeface="Cambria Math"/>
                                            </a:rPr>
                                          </m:ctrlPr>
                                        </m:eqArrPr>
                                        <m:e>
                                          <m:r>
                                            <a:rPr lang="ru-RU" sz="1400" i="1">
                                              <a:latin typeface="Cambria Math"/>
                                            </a:rPr>
                                            <m:t> </m:t>
                                          </m:r>
                                        </m:e>
                                        <m:e>
                                          <m:r>
                                            <a:rPr lang="ru-RU" sz="1400" i="1">
                                              <a:latin typeface="Cambria Math"/>
                                            </a:rPr>
                                            <m:t> </m:t>
                                          </m:r>
                                        </m:e>
                                        <m:e>
                                          <m:r>
                                            <a:rPr lang="ru-RU" sz="1400" i="1">
                                              <a:latin typeface="Cambria Math"/>
                                            </a:rPr>
                                            <m:t>котловой</m:t>
                                          </m:r>
                                        </m:e>
                                      </m:eqArr>
                                    </m:sub>
                                  </m:sSub>
                                  <m:r>
                                    <a:rPr lang="ru-RU" sz="1400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ru-RU" sz="14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eqArr>
                                    <m:eqArrPr>
                                      <m:ctrlPr>
                                        <a:rPr lang="ru-RU" sz="1400" i="1">
                                          <a:latin typeface="Cambria Math"/>
                                        </a:rPr>
                                      </m:ctrlPr>
                                    </m:eqArrPr>
                                    <m:e>
                                      <m:r>
                                        <a:rPr lang="ru-RU" sz="1400" i="1">
                                          <a:latin typeface="Cambria Math"/>
                                        </a:rPr>
                                        <m:t> </m:t>
                                      </m:r>
                                    </m:e>
                                    <m:e>
                                      <m:r>
                                        <a:rPr lang="ru-RU" sz="1400" i="1">
                                          <a:latin typeface="Cambria Math"/>
                                        </a:rPr>
                                        <m:t> </m:t>
                                      </m:r>
                                    </m:e>
                                    <m:e>
                                      <m:r>
                                        <a:rPr lang="ru-RU" sz="1400" i="1">
                                          <a:latin typeface="Cambria Math"/>
                                        </a:rPr>
                                        <m:t>нас</m:t>
                                      </m:r>
                                    </m:e>
                                  </m:eqArr>
                                </m:sub>
                              </m:sSub>
                              <m:r>
                                <a:rPr lang="ru-RU" sz="14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ru-RU" sz="1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ru-RU" sz="14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eqArr>
                                    <m:eqArrPr>
                                      <m:ctrlPr>
                                        <a:rPr lang="ru-RU" sz="1400" i="1">
                                          <a:latin typeface="Cambria Math"/>
                                        </a:rPr>
                                      </m:ctrlPr>
                                    </m:eqArrPr>
                                    <m:e>
                                      <m:r>
                                        <a:rPr lang="ru-RU" sz="1400" i="1">
                                          <a:latin typeface="Cambria Math"/>
                                        </a:rPr>
                                        <m:t> </m:t>
                                      </m:r>
                                    </m:e>
                                    <m:e>
                                      <m:r>
                                        <a:rPr lang="ru-RU" sz="1400" i="1">
                                          <a:latin typeface="Cambria Math"/>
                                        </a:rPr>
                                        <m:t> </m:t>
                                      </m:r>
                                    </m:e>
                                    <m:e>
                                      <m:r>
                                        <a:rPr lang="ru-RU" sz="1400" i="1">
                                          <a:latin typeface="Cambria Math"/>
                                        </a:rPr>
                                        <m:t>ВН1</m:t>
                                      </m:r>
                                    </m:e>
                                  </m:eqAr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9537" y="4353729"/>
                <a:ext cx="2848536" cy="85831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Прямоугольник 19"/>
          <p:cNvSpPr/>
          <p:nvPr/>
        </p:nvSpPr>
        <p:spPr>
          <a:xfrm>
            <a:off x="1416186" y="3069755"/>
            <a:ext cx="1298137" cy="11637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lvl="0"/>
            <a:r>
              <a:rPr lang="ru-RU" sz="135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Действующая конструкция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4284560" y="3183905"/>
                <a:ext cx="2636200" cy="4254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1400" i="1">
                              <a:latin typeface="Cambria Math"/>
                            </a:rPr>
                            <m:t>НВВ</m:t>
                          </m:r>
                        </m:e>
                        <m:sub>
                          <m:eqArr>
                            <m:eqArrPr>
                              <m:ctrlPr>
                                <a:rPr lang="ru-RU" sz="14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Прочие</m:t>
                              </m:r>
                            </m:e>
                          </m:eqArr>
                        </m:sub>
                      </m:sSub>
                      <m:r>
                        <a:rPr lang="ru-RU" sz="1400" i="1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ru-RU" sz="14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ru-RU" sz="1400" i="1">
                              <a:latin typeface="Cambria Math"/>
                            </a:rPr>
                            <m:t>НВВ</m:t>
                          </m:r>
                        </m:e>
                        <m:sub>
                          <m:eqArr>
                            <m:eqArrPr>
                              <m:ctrlPr>
                                <a:rPr lang="ru-RU" sz="14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ТСО</m:t>
                              </m:r>
                            </m:e>
                          </m:eqArr>
                        </m:sub>
                        <m:sup>
                          <m:r>
                            <a:rPr lang="ru-RU" sz="1400" i="1">
                              <a:latin typeface="Cambria Math"/>
                            </a:rPr>
                            <m:t>ЭОТ</m:t>
                          </m:r>
                        </m:sup>
                      </m:sSubSup>
                      <m:r>
                        <a:rPr lang="ru-RU" sz="1400" i="1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ru-RU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1400" i="1">
                              <a:latin typeface="Cambria Math"/>
                            </a:rPr>
                            <m:t>НВВ</m:t>
                          </m:r>
                        </m:e>
                        <m:sub>
                          <m:eqArr>
                            <m:eqArrPr>
                              <m:ctrlPr>
                                <a:rPr lang="ru-RU" sz="14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ru-RU" sz="1400" i="1">
                                  <a:latin typeface="Cambria Math"/>
                                </a:rPr>
                                <m:t>нас</m:t>
                              </m:r>
                            </m:e>
                          </m:eqArr>
                        </m:sub>
                      </m:sSub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4560" y="3183905"/>
                <a:ext cx="2636200" cy="42543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Прямоугольник 21"/>
          <p:cNvSpPr/>
          <p:nvPr/>
        </p:nvSpPr>
        <p:spPr>
          <a:xfrm>
            <a:off x="2786389" y="5968312"/>
            <a:ext cx="6992733" cy="7018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lvl="0"/>
            <a:endParaRPr lang="ru-RU" sz="135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4314204" y="6106513"/>
                <a:ext cx="3478339" cy="4254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ru-RU" sz="1400" i="1">
                            <a:latin typeface="Cambria Math"/>
                          </a:rPr>
                          <m:t>НВВ</m:t>
                        </m:r>
                      </m:e>
                      <m:sub>
                        <m:eqArr>
                          <m:eqArrPr>
                            <m:ctrlPr>
                              <a:rPr lang="ru-RU" sz="1400" i="1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ru-RU" sz="1400" i="1">
                                <a:latin typeface="Cambria Math"/>
                              </a:rPr>
                              <m:t> </m:t>
                            </m:r>
                          </m:e>
                          <m:e>
                            <m:r>
                              <a:rPr lang="ru-RU" sz="1400" i="1">
                                <a:latin typeface="Cambria Math"/>
                              </a:rPr>
                              <m:t> </m:t>
                            </m:r>
                          </m:e>
                          <m:e>
                            <m:r>
                              <a:rPr lang="ru-RU" sz="1400" i="1">
                                <a:latin typeface="Cambria Math"/>
                              </a:rPr>
                              <m:t>Прочие</m:t>
                            </m:r>
                          </m:e>
                        </m:eqArr>
                      </m:sub>
                    </m:sSub>
                    <m:r>
                      <a:rPr lang="ru-RU" sz="1400" i="1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ru-RU" sz="1400" i="1">
                            <a:latin typeface="Cambria Math"/>
                          </a:rPr>
                        </m:ctrlPr>
                      </m:sSubSupPr>
                      <m:e>
                        <m:r>
                          <a:rPr lang="ru-RU" sz="1400" i="1">
                            <a:latin typeface="Cambria Math"/>
                          </a:rPr>
                          <m:t>НВВ</m:t>
                        </m:r>
                      </m:e>
                      <m:sub>
                        <m:eqArr>
                          <m:eqArrPr>
                            <m:ctrlPr>
                              <a:rPr lang="ru-RU" sz="1400" i="1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ru-RU" sz="1400" i="1">
                                <a:latin typeface="Cambria Math"/>
                              </a:rPr>
                              <m:t> </m:t>
                            </m:r>
                          </m:e>
                          <m:e>
                            <m:r>
                              <a:rPr lang="ru-RU" sz="1400" i="1">
                                <a:latin typeface="Cambria Math"/>
                              </a:rPr>
                              <m:t> </m:t>
                            </m:r>
                          </m:e>
                          <m:e>
                            <m:r>
                              <a:rPr lang="ru-RU" sz="1400" i="1">
                                <a:latin typeface="Cambria Math"/>
                              </a:rPr>
                              <m:t>ТСО</m:t>
                            </m:r>
                          </m:e>
                        </m:eqArr>
                      </m:sub>
                      <m:sup>
                        <m:r>
                          <a:rPr lang="ru-RU" sz="1400" i="1">
                            <a:latin typeface="Cambria Math"/>
                          </a:rPr>
                          <m:t>ЭОТ</m:t>
                        </m:r>
                      </m:sup>
                    </m:sSubSup>
                    <m:r>
                      <a:rPr lang="ru-RU" sz="1400" i="1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ru-RU" sz="14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1400" i="1">
                            <a:latin typeface="Cambria Math"/>
                          </a:rPr>
                          <m:t>НВВ</m:t>
                        </m:r>
                      </m:e>
                      <m:sub>
                        <m:eqArr>
                          <m:eqArrPr>
                            <m:ctrlPr>
                              <a:rPr lang="ru-RU" sz="1400" i="1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ru-RU" sz="1400" i="1">
                                <a:latin typeface="Cambria Math"/>
                              </a:rPr>
                              <m:t> </m:t>
                            </m:r>
                          </m:e>
                          <m:e>
                            <m:r>
                              <a:rPr lang="ru-RU" sz="1400" i="1">
                                <a:latin typeface="Cambria Math"/>
                              </a:rPr>
                              <m:t> </m:t>
                            </m:r>
                          </m:e>
                          <m:e>
                            <m:r>
                              <a:rPr lang="ru-RU" sz="1400" i="1">
                                <a:latin typeface="Cambria Math"/>
                              </a:rPr>
                              <m:t>нас</m:t>
                            </m:r>
                          </m:e>
                        </m:eqArr>
                      </m:sub>
                    </m:sSub>
                  </m:oMath>
                </a14:m>
                <a:r>
                  <a:rPr lang="ru-RU" sz="1400" dirty="0"/>
                  <a:t> </a:t>
                </a:r>
                <a14:m>
                  <m:oMath xmlns:m="http://schemas.openxmlformats.org/officeDocument/2006/math">
                    <m:r>
                      <a:rPr lang="ru-RU" sz="1400" i="1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ru-RU" sz="14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1400" i="1">
                            <a:latin typeface="Cambria Math"/>
                          </a:rPr>
                          <m:t>НВВ</m:t>
                        </m:r>
                      </m:e>
                      <m:sub>
                        <m:eqArr>
                          <m:eqArrPr>
                            <m:ctrlPr>
                              <a:rPr lang="ru-RU" sz="1400" i="1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ru-RU" sz="1400" i="1">
                                <a:latin typeface="Cambria Math"/>
                              </a:rPr>
                              <m:t> </m:t>
                            </m:r>
                          </m:e>
                          <m:e>
                            <m:r>
                              <a:rPr lang="ru-RU" sz="1400" i="1">
                                <a:latin typeface="Cambria Math"/>
                              </a:rPr>
                              <m:t> </m:t>
                            </m:r>
                          </m:e>
                          <m:e>
                            <m:r>
                              <a:rPr lang="ru-RU" sz="1400" b="0" i="1" smtClean="0">
                                <a:latin typeface="Cambria Math"/>
                              </a:rPr>
                              <m:t>ВН1</m:t>
                            </m:r>
                          </m:e>
                        </m:eqArr>
                      </m:sub>
                    </m:sSub>
                  </m:oMath>
                </a14:m>
                <a:endParaRPr lang="ru-RU" sz="1400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4204" y="6106513"/>
                <a:ext cx="3478339" cy="42543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Стрелка вниз 23"/>
          <p:cNvSpPr/>
          <p:nvPr/>
        </p:nvSpPr>
        <p:spPr>
          <a:xfrm rot="16200000">
            <a:off x="5454526" y="2993627"/>
            <a:ext cx="296270" cy="1872206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820" tIns="47910" rIns="95820" bIns="47910" rtlCol="0" anchor="ctr"/>
          <a:lstStyle/>
          <a:p>
            <a:pPr algn="ctr"/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 rot="17221393">
            <a:off x="5459275" y="3490400"/>
            <a:ext cx="294193" cy="1964677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820" tIns="47910" rIns="95820" bIns="47910" rtlCol="0" anchor="ctr"/>
          <a:lstStyle/>
          <a:p>
            <a:pPr algn="ctr"/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 rot="17221393">
            <a:off x="5434565" y="4220881"/>
            <a:ext cx="294193" cy="1987035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820" tIns="47910" rIns="95820" bIns="47910" rtlCol="0" anchor="ctr"/>
          <a:lstStyle/>
          <a:p>
            <a:pPr algn="ctr"/>
            <a:endParaRPr lang="ru-RU"/>
          </a:p>
        </p:txBody>
      </p:sp>
      <p:sp>
        <p:nvSpPr>
          <p:cNvPr id="27" name="Умножение 26"/>
          <p:cNvSpPr/>
          <p:nvPr/>
        </p:nvSpPr>
        <p:spPr>
          <a:xfrm>
            <a:off x="4553263" y="3615630"/>
            <a:ext cx="2088659" cy="648072"/>
          </a:xfrm>
          <a:prstGeom prst="mathMultiply">
            <a:avLst/>
          </a:prstGeom>
          <a:solidFill>
            <a:srgbClr val="FF0000">
              <a:alpha val="4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9597409" y="6599810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0827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3"/>
          <p:cNvSpPr>
            <a:spLocks noGrp="1"/>
          </p:cNvSpPr>
          <p:nvPr>
            <p:ph type="title"/>
          </p:nvPr>
        </p:nvSpPr>
        <p:spPr bwMode="auto">
          <a:xfrm>
            <a:off x="839787" y="2493963"/>
            <a:ext cx="8229600" cy="1143000"/>
          </a:xfrm>
          <a:extLst/>
        </p:spPr>
        <p:txBody>
          <a:bodyPr vert="horz" wrap="square" lIns="95820" tIns="47910" rIns="95820" bIns="47910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z="3500" b="1" dirty="0" smtClean="0">
                <a:latin typeface="+mn-lt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ransition advTm="2153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029283" y="-26590"/>
            <a:ext cx="5879892" cy="432048"/>
          </a:xfrm>
          <a:prstGeom prst="rect">
            <a:avLst/>
          </a:prstGeom>
        </p:spPr>
        <p:txBody>
          <a:bodyPr lIns="87252" tIns="43626" rIns="87252" bIns="43626">
            <a:noAutofit/>
          </a:bodyPr>
          <a:lstStyle>
            <a:lvl1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+mj-lt"/>
                <a:ea typeface="+mj-ea"/>
                <a:cs typeface="+mj-cs"/>
                <a:sym typeface="Arial" pitchFamily="34" charset="0"/>
              </a:defRPr>
            </a:lvl1pPr>
            <a:lvl2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2pPr>
            <a:lvl3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3pPr>
            <a:lvl4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4pPr>
            <a:lvl5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5pPr>
            <a:lvl6pPr marL="5000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6pPr>
            <a:lvl7pPr marL="9572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7pPr>
            <a:lvl8pPr marL="14144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8pPr>
            <a:lvl9pPr marL="18716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9pPr>
          </a:lstStyle>
          <a:p>
            <a:pPr algn="l"/>
            <a:r>
              <a:rPr lang="ru-RU" sz="1200" b="1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Новое в тарифном регулировании в связи с принятием ПП РФ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22.07.13 № 614 </a:t>
            </a:r>
            <a:endPara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порядке установления и применения социальной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нормы потребления…»</a:t>
            </a:r>
            <a:endParaRPr lang="ru-RU" sz="1200" b="1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6801" y="909514"/>
            <a:ext cx="9176298" cy="16004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indent="714375"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принятием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постановления Правительства Российской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 от 22.07.2013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614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порядке установления и применения социальной нормы потребления электрической энергии (мощности) и о внесении изменений в некоторые акты Правительства Российской Федерации по вопросам установления и применения социальной нормы потребления электрической энергии (мощности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)» (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с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«Положением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установлении и применении социальной нормы потребления электрической энергии (мощности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)»)</a:t>
            </a:r>
          </a:p>
          <a:p>
            <a:pPr algn="ctr"/>
            <a:endParaRPr lang="ru-RU" sz="1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служба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тарифам готовит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следующие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ведомственные акты: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8466" y="5518026"/>
            <a:ext cx="8712968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зменения в Порядок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сводного прогнозного баланса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производства и поставок электрической энергии (мощности) в рамках ЕЭС России по субъектам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8466" y="3454183"/>
            <a:ext cx="8712968" cy="7386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методологию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расчета </a:t>
            </a:r>
            <a:r>
              <a:rPr lang="ru-RU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тарифов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электрическую энергию (мощность) для населения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приравненных к нему категорий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потребителей </a:t>
            </a:r>
            <a:r>
              <a:rPr lang="ru-RU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пределах социальной нормы потребления и сверх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 нормы потребления;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8466" y="4486104"/>
            <a:ext cx="8712968" cy="7386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методологию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расчета </a:t>
            </a:r>
            <a:r>
              <a:rPr lang="ru-RU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тарифов на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 по передаче электрической энергии, поставляемой населению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приравненным к нему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категориям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потребителей,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пределах социальной нормы потребления и сверх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 нормы потребления;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8466" y="2637706"/>
            <a:ext cx="8712968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форме принятия решений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органом исполнительной власти субъектов РФ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государственного регулирования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тарифов;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656891" y="6599810"/>
            <a:ext cx="2551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3751489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801" y="1989634"/>
            <a:ext cx="5071842" cy="4608512"/>
          </a:xfrm>
          <a:prstGeom prst="rect">
            <a:avLst/>
          </a:prstGeom>
          <a:ln>
            <a:solidFill>
              <a:sysClr val="windowText" lastClr="000000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5683066" y="1993697"/>
            <a:ext cx="3888432" cy="954107"/>
          </a:xfrm>
          <a:prstGeom prst="rect">
            <a:avLst/>
          </a:prstGeom>
          <a:solidFill>
            <a:srgbClr val="E7E7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дополняется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Приложением №8.1</a:t>
            </a:r>
            <a:r>
              <a:rPr lang="ru-RU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установлению единых (котловых) тарифов на услуги по передаче эл/энергии по сетям субъекта РФ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6801" y="1125538"/>
            <a:ext cx="9176298" cy="7386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регулирование цен (тарифов)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эл/энергии, поставляемой населению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приравненным к нему категориям потребителей,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устанавливается раздельно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эл/энергии </a:t>
            </a:r>
            <a:r>
              <a:rPr lang="ru-RU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пределах социальной нормы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потребления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сверх такой социальной нормы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 каждой дифференциации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тарифов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74667" y="3126080"/>
            <a:ext cx="3888432" cy="1815882"/>
          </a:xfrm>
          <a:prstGeom prst="rect">
            <a:avLst/>
          </a:prstGeom>
          <a:solidFill>
            <a:srgbClr val="E7E7FF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dirty="0">
                <a:solidFill>
                  <a:srgbClr val="FF0000"/>
                </a:solidFill>
              </a:rPr>
              <a:t>вносятся изменения в Приложение № 15</a:t>
            </a:r>
            <a:r>
              <a:rPr lang="ru-RU" dirty="0"/>
              <a:t> к форме принятия решений органом исполнительной власти субъектов РФ в области государственного регулирования тарифов в части установления цен (тарифов) на эл/энергию раздельно в пределах социальной нормы потребления и сверх социальной нормы потребления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660219" y="6601120"/>
            <a:ext cx="2551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10937" y="624050"/>
            <a:ext cx="6728026" cy="3343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87252" tIns="43626" rIns="87252" bIns="43626" rtlCol="0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форме принятия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тарифных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решениях (регламент 313-э) 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029283" y="-29435"/>
            <a:ext cx="5879892" cy="432048"/>
          </a:xfrm>
          <a:prstGeom prst="rect">
            <a:avLst/>
          </a:prstGeom>
        </p:spPr>
        <p:txBody>
          <a:bodyPr lIns="87252" tIns="43626" rIns="87252" bIns="43626">
            <a:noAutofit/>
          </a:bodyPr>
          <a:lstStyle>
            <a:lvl1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+mj-lt"/>
                <a:ea typeface="+mj-ea"/>
                <a:cs typeface="+mj-cs"/>
                <a:sym typeface="Arial" pitchFamily="34" charset="0"/>
              </a:defRPr>
            </a:lvl1pPr>
            <a:lvl2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2pPr>
            <a:lvl3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3pPr>
            <a:lvl4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4pPr>
            <a:lvl5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5pPr>
            <a:lvl6pPr marL="5000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6pPr>
            <a:lvl7pPr marL="9572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7pPr>
            <a:lvl8pPr marL="14144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8pPr>
            <a:lvl9pPr marL="18716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9pPr>
          </a:lstStyle>
          <a:p>
            <a:r>
              <a:rPr lang="ru-RU" sz="1200" b="1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Новое в тарифном регулировании в связи с принятием ПП РФ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22.07.13 № 614 </a:t>
            </a:r>
            <a:endPara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порядке установления и применения социальной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нормы потребления…»</a:t>
            </a:r>
            <a:endParaRPr lang="ru-RU" sz="1200" b="1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83066" y="5085978"/>
            <a:ext cx="3888432" cy="1169551"/>
          </a:xfrm>
          <a:prstGeom prst="rect">
            <a:avLst/>
          </a:prstGeom>
          <a:solidFill>
            <a:srgbClr val="E7E7FF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dirty="0">
                <a:solidFill>
                  <a:srgbClr val="FF0000"/>
                </a:solidFill>
              </a:rPr>
              <a:t>вносятся изменения в Приложение № 15</a:t>
            </a:r>
            <a:r>
              <a:rPr lang="ru-RU" dirty="0"/>
              <a:t> </a:t>
            </a:r>
            <a:r>
              <a:rPr lang="ru-RU" dirty="0" smtClean="0"/>
              <a:t>в части отражения в тарифном решении понижающих коэффициентов в целях определения тарифов для населения с электроплитами и сельского населения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68595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77134" y="1437534"/>
            <a:ext cx="0" cy="468052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57237" y="1531822"/>
            <a:ext cx="4176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Одноставочны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тарифы для населения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71689" y="1510336"/>
            <a:ext cx="41764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Тарифы для городского населения в домах с электроплитами и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электроотопительными установками и для сельского населения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0092" y="2046344"/>
            <a:ext cx="42929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пределах </a:t>
            </a:r>
            <a:r>
              <a:rPr lang="ru-RU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оциальной нормы потребления (</a:t>
            </a:r>
            <a:r>
              <a:rPr lang="ru-RU" sz="14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СоцН</a:t>
            </a:r>
            <a:r>
              <a:rPr lang="ru-RU" sz="1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endParaRPr lang="ru-RU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49651" y="2710684"/>
            <a:ext cx="4355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пределах и сверх </a:t>
            </a:r>
            <a:r>
              <a:rPr lang="ru-RU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оциальной нормы потребления устанавливаются:</a:t>
            </a:r>
            <a:endParaRPr lang="ru-RU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0091" y="4226895"/>
            <a:ext cx="3856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Сверх социальной </a:t>
            </a:r>
            <a:r>
              <a:rPr lang="ru-RU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нормы потребления </a:t>
            </a:r>
            <a:r>
              <a:rPr lang="ru-RU" sz="1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4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СоцН</a:t>
            </a:r>
            <a:r>
              <a:rPr lang="ru-RU" sz="1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endParaRPr lang="ru-RU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0091" y="2384898"/>
            <a:ext cx="4415035" cy="954107"/>
          </a:xfrm>
          <a:prstGeom prst="rect">
            <a:avLst/>
          </a:prstGeom>
          <a:solidFill>
            <a:srgbClr val="DDDDFF"/>
          </a:solidFill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Одноставочный тариф на электрическую энергию (мощность) для населения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устанавливается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предельных уровней тарифов, установленных ФСТ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0091" y="3517281"/>
            <a:ext cx="4415035" cy="33855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lvl="1" algn="ctr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Пред.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тариф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≤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тариф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рамках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СоцН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≤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Пред.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тариф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90091" y="4533878"/>
            <a:ext cx="4415035" cy="1600438"/>
          </a:xfrm>
          <a:prstGeom prst="rect">
            <a:avLst/>
          </a:prstGeom>
          <a:solidFill>
            <a:srgbClr val="DDDDFF"/>
          </a:solidFill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Одноставочный тариф сверх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Одноставочный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тариф в рамках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Тариф на передачу в рамках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Тариф на передачу НН (экономически обоснованный тариф на НН, определяемый в соответствии с МУ №20-э/2); </a:t>
            </a:r>
          </a:p>
          <a:p>
            <a:r>
              <a:rPr lang="ru-RU" sz="1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130% x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Одноставочный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тариф в рамках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078435" y="3225399"/>
            <a:ext cx="2113304" cy="2677656"/>
          </a:xfrm>
          <a:prstGeom prst="rect">
            <a:avLst/>
          </a:prstGeom>
          <a:solidFill>
            <a:srgbClr val="DDDDFF"/>
          </a:solidFill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городского </a:t>
            </a:r>
          </a:p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с электроплитами и э/о установками:</a:t>
            </a:r>
          </a:p>
          <a:p>
            <a:pPr algn="ctr"/>
            <a:endPara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устанавливаются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путем применения к одноставочным тарифам  понижающих коэффициентов от 0,7 до 1 (могут быть различными в пределах и сверх социальной нормы) согласно решению РЭК.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7219164" y="3225399"/>
            <a:ext cx="2160241" cy="2677656"/>
          </a:xfrm>
          <a:prstGeom prst="rect">
            <a:avLst/>
          </a:prstGeom>
          <a:solidFill>
            <a:srgbClr val="DDDDFF"/>
          </a:solidFill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населения, проживающего в сельских населенных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пунктах:</a:t>
            </a: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устанавливаются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путем применения понижающего коэффициента от 0,7 до 1  (единый  коэффициент в пределах и сверх социальной нормы) в зависимости от региональных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особенностей,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решению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РЭК.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490091" y="6107466"/>
            <a:ext cx="8889314" cy="0"/>
          </a:xfrm>
          <a:prstGeom prst="line">
            <a:avLst/>
          </a:prstGeom>
          <a:ln w="28575" cmpd="sng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Заголовок 1"/>
          <p:cNvSpPr txBox="1">
            <a:spLocks/>
          </p:cNvSpPr>
          <p:nvPr/>
        </p:nvSpPr>
        <p:spPr>
          <a:xfrm>
            <a:off x="994147" y="837506"/>
            <a:ext cx="8236477" cy="3600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noAutofit/>
          </a:bodyPr>
          <a:lstStyle>
            <a:lvl1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+mj-lt"/>
                <a:ea typeface="+mj-ea"/>
                <a:cs typeface="+mj-cs"/>
                <a:sym typeface="Arial" pitchFamily="34" charset="0"/>
              </a:defRPr>
            </a:lvl1pPr>
            <a:lvl2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2pPr>
            <a:lvl3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3pPr>
            <a:lvl4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4pPr>
            <a:lvl5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5pPr>
            <a:lvl6pPr marL="5000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6pPr>
            <a:lvl7pPr marL="9572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7pPr>
            <a:lvl8pPr marL="14144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8pPr>
            <a:lvl9pPr marL="18716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9pPr>
          </a:lstStyle>
          <a:p>
            <a:r>
              <a:rPr lang="ru-RU" sz="16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установления тарифов в пределах и сверх социальной нормы потребления</a:t>
            </a:r>
            <a:br>
              <a:rPr lang="ru-RU" sz="16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b="1" kern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604351" y="1426946"/>
            <a:ext cx="8715810" cy="5691"/>
          </a:xfrm>
          <a:prstGeom prst="line">
            <a:avLst/>
          </a:prstGeom>
          <a:ln w="28575" cmpd="sng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9643434" y="6984608"/>
            <a:ext cx="2551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4029283" y="-59657"/>
            <a:ext cx="5879892" cy="432048"/>
          </a:xfrm>
          <a:prstGeom prst="rect">
            <a:avLst/>
          </a:prstGeom>
        </p:spPr>
        <p:txBody>
          <a:bodyPr lIns="87252" tIns="43626" rIns="87252" bIns="43626">
            <a:noAutofit/>
          </a:bodyPr>
          <a:lstStyle>
            <a:lvl1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+mj-lt"/>
                <a:ea typeface="+mj-ea"/>
                <a:cs typeface="+mj-cs"/>
                <a:sym typeface="Arial" pitchFamily="34" charset="0"/>
              </a:defRPr>
            </a:lvl1pPr>
            <a:lvl2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2pPr>
            <a:lvl3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3pPr>
            <a:lvl4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4pPr>
            <a:lvl5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5pPr>
            <a:lvl6pPr marL="5000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6pPr>
            <a:lvl7pPr marL="9572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7pPr>
            <a:lvl8pPr marL="14144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8pPr>
            <a:lvl9pPr marL="18716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9pPr>
          </a:lstStyle>
          <a:p>
            <a:r>
              <a:rPr lang="ru-RU" sz="1200" b="1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Новое в тарифном регулировании в связи с принятием ПП РФ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22.07.13 № 614 </a:t>
            </a:r>
            <a:endPara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порядке установления и применения социальной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нормы потребления…»</a:t>
            </a:r>
            <a:endParaRPr lang="ru-RU" sz="1200" b="1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5842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2009320" y="549474"/>
            <a:ext cx="5890535" cy="40766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lIns="87252" tIns="43626" rIns="87252" bIns="43626">
            <a:noAutofit/>
          </a:bodyPr>
          <a:lstStyle>
            <a:lvl1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+mj-lt"/>
                <a:ea typeface="+mj-ea"/>
                <a:cs typeface="+mj-cs"/>
                <a:sym typeface="Arial" pitchFamily="34" charset="0"/>
              </a:defRPr>
            </a:lvl1pPr>
            <a:lvl2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2pPr>
            <a:lvl3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3pPr>
            <a:lvl4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4pPr>
            <a:lvl5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5pPr>
            <a:lvl6pPr marL="5000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6pPr>
            <a:lvl7pPr marL="9572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7pPr>
            <a:lvl8pPr marL="14144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8pPr>
            <a:lvl9pPr marL="18716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9pPr>
          </a:lstStyle>
          <a:p>
            <a:r>
              <a:rPr lang="ru-RU" sz="1600" b="1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установления </a:t>
            </a:r>
            <a:r>
              <a:rPr lang="ru-RU" sz="16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зонных тарифов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142718"/>
            <a:ext cx="4176000" cy="2524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928" y="3789835"/>
            <a:ext cx="4176000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Содержимое 2"/>
          <p:cNvSpPr txBox="1">
            <a:spLocks/>
          </p:cNvSpPr>
          <p:nvPr/>
        </p:nvSpPr>
        <p:spPr>
          <a:xfrm>
            <a:off x="-108520" y="1429969"/>
            <a:ext cx="4248472" cy="5428031"/>
          </a:xfrm>
          <a:prstGeom prst="rect">
            <a:avLst/>
          </a:prstGeom>
        </p:spPr>
        <p:txBody>
          <a:bodyPr lIns="87252" tIns="43626" rIns="87252" bIns="43626">
            <a:normAutofit/>
          </a:bodyPr>
          <a:lstStyle>
            <a:lvl1pPr marL="415925" indent="-369888" algn="l" defTabSz="706438" rtl="0" eaLnBrk="0" fontAlgn="base" hangingPunct="0">
              <a:spcBef>
                <a:spcPts val="850"/>
              </a:spcBef>
              <a:spcAft>
                <a:spcPct val="0"/>
              </a:spcAft>
              <a:buSzPct val="100000"/>
              <a:buFont typeface="Lucida Grande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  <a:sym typeface="Arial" pitchFamily="34" charset="0"/>
              </a:defRPr>
            </a:lvl1pPr>
            <a:lvl2pPr marL="860425" indent="-311150" algn="l" defTabSz="706438" rtl="0" eaLnBrk="0" fontAlgn="base" hangingPunct="0">
              <a:spcBef>
                <a:spcPts val="675"/>
              </a:spcBef>
              <a:spcAft>
                <a:spcPct val="0"/>
              </a:spcAft>
              <a:buSzPct val="100000"/>
              <a:buFont typeface="Lucida Grande"/>
              <a:buChar char="–"/>
              <a:defRPr sz="3000">
                <a:solidFill>
                  <a:schemeClr val="tx1"/>
                </a:solidFill>
                <a:latin typeface="+mn-lt"/>
                <a:sym typeface="Arial" pitchFamily="34" charset="0"/>
              </a:defRPr>
            </a:lvl2pPr>
            <a:lvl3pPr marL="1303338" indent="-255588" algn="l" defTabSz="706438" rtl="0" eaLnBrk="0" fontAlgn="base" hangingPunct="0">
              <a:spcBef>
                <a:spcPts val="613"/>
              </a:spcBef>
              <a:spcAft>
                <a:spcPct val="0"/>
              </a:spcAft>
              <a:buSzPct val="100000"/>
              <a:buFont typeface="Lucida Grande"/>
              <a:buChar char="•"/>
              <a:defRPr sz="2600">
                <a:solidFill>
                  <a:schemeClr val="tx1"/>
                </a:solidFill>
                <a:latin typeface="+mn-lt"/>
                <a:sym typeface="Arial" pitchFamily="34" charset="0"/>
              </a:defRPr>
            </a:lvl3pPr>
            <a:lvl4pPr marL="1804988" indent="-254000" algn="l" defTabSz="706438" rtl="0" eaLnBrk="0" fontAlgn="base" hangingPunct="0">
              <a:spcBef>
                <a:spcPts val="538"/>
              </a:spcBef>
              <a:spcAft>
                <a:spcPct val="0"/>
              </a:spcAft>
              <a:buSzPct val="100000"/>
              <a:buFont typeface="Lucida Grande"/>
              <a:buChar char="–"/>
              <a:defRPr sz="2200">
                <a:solidFill>
                  <a:schemeClr val="tx1"/>
                </a:solidFill>
                <a:latin typeface="+mn-lt"/>
                <a:sym typeface="Arial" pitchFamily="34" charset="0"/>
              </a:defRPr>
            </a:lvl4pPr>
            <a:lvl5pPr marL="2303463" indent="-252413" algn="l" defTabSz="706438" rtl="0" eaLnBrk="0" fontAlgn="base" hangingPunct="0">
              <a:spcBef>
                <a:spcPts val="538"/>
              </a:spcBef>
              <a:spcAft>
                <a:spcPct val="0"/>
              </a:spcAft>
              <a:buSzPct val="100000"/>
              <a:buFont typeface="Lucida Grande"/>
              <a:buChar char="»"/>
              <a:defRPr sz="2200">
                <a:solidFill>
                  <a:schemeClr val="tx1"/>
                </a:solidFill>
                <a:latin typeface="+mn-lt"/>
                <a:sym typeface="Arial" pitchFamily="34" charset="0"/>
              </a:defRPr>
            </a:lvl5pPr>
            <a:lvl6pPr marL="2657475" indent="-242888" algn="l" defTabSz="673100" rtl="0" fontAlgn="base">
              <a:spcBef>
                <a:spcPts val="513"/>
              </a:spcBef>
              <a:spcAft>
                <a:spcPct val="0"/>
              </a:spcAft>
              <a:buSzPct val="100000"/>
              <a:buFont typeface="Lucida Grande"/>
              <a:buChar char="»"/>
              <a:defRPr sz="2100">
                <a:solidFill>
                  <a:schemeClr val="tx1"/>
                </a:solidFill>
                <a:latin typeface="+mn-lt"/>
                <a:sym typeface="Arial" charset="0"/>
              </a:defRPr>
            </a:lvl6pPr>
            <a:lvl7pPr marL="3114675" indent="-242888" algn="l" defTabSz="673100" rtl="0" fontAlgn="base">
              <a:spcBef>
                <a:spcPts val="513"/>
              </a:spcBef>
              <a:spcAft>
                <a:spcPct val="0"/>
              </a:spcAft>
              <a:buSzPct val="100000"/>
              <a:buFont typeface="Lucida Grande"/>
              <a:buChar char="»"/>
              <a:defRPr sz="2100">
                <a:solidFill>
                  <a:schemeClr val="tx1"/>
                </a:solidFill>
                <a:latin typeface="+mn-lt"/>
                <a:sym typeface="Arial" charset="0"/>
              </a:defRPr>
            </a:lvl7pPr>
            <a:lvl8pPr marL="3571875" indent="-242888" algn="l" defTabSz="673100" rtl="0" fontAlgn="base">
              <a:spcBef>
                <a:spcPts val="513"/>
              </a:spcBef>
              <a:spcAft>
                <a:spcPct val="0"/>
              </a:spcAft>
              <a:buSzPct val="100000"/>
              <a:buFont typeface="Lucida Grande"/>
              <a:buChar char="»"/>
              <a:defRPr sz="2100">
                <a:solidFill>
                  <a:schemeClr val="tx1"/>
                </a:solidFill>
                <a:latin typeface="+mn-lt"/>
                <a:sym typeface="Arial" charset="0"/>
              </a:defRPr>
            </a:lvl8pPr>
            <a:lvl9pPr marL="4029075" indent="-242888" algn="l" defTabSz="673100" rtl="0" fontAlgn="base">
              <a:spcBef>
                <a:spcPts val="513"/>
              </a:spcBef>
              <a:spcAft>
                <a:spcPct val="0"/>
              </a:spcAft>
              <a:buSzPct val="100000"/>
              <a:buFont typeface="Lucida Grande"/>
              <a:buChar char="»"/>
              <a:defRPr sz="2100">
                <a:solidFill>
                  <a:schemeClr val="tx1"/>
                </a:solidFill>
                <a:latin typeface="+mn-lt"/>
                <a:sym typeface="Arial" charset="0"/>
              </a:defRPr>
            </a:lvl9pPr>
          </a:lstStyle>
          <a:p>
            <a:pPr>
              <a:buFont typeface="Lucida Grande"/>
              <a:buNone/>
            </a:pPr>
            <a:endParaRPr lang="ru-RU" sz="1700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88024" y="1142718"/>
            <a:ext cx="4176000" cy="252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46037" indent="0" algn="ctr">
              <a:buNone/>
            </a:pPr>
            <a:r>
              <a:rPr lang="ru-RU" sz="150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5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зонных тарифов во всех субъектах </a:t>
            </a:r>
            <a:r>
              <a:rPr lang="ru-RU" sz="150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 </a:t>
            </a:r>
            <a:r>
              <a:rPr lang="ru-RU" sz="15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применяются </a:t>
            </a:r>
            <a:r>
              <a:rPr lang="ru-RU" sz="1500" b="1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Единые коэффициенты</a:t>
            </a:r>
            <a:r>
              <a:rPr lang="ru-RU" sz="150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 </a:t>
            </a:r>
            <a:r>
              <a:rPr lang="ru-RU" sz="15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одноставочным </a:t>
            </a:r>
            <a:r>
              <a:rPr lang="ru-RU" sz="150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тарифам:</a:t>
            </a:r>
          </a:p>
          <a:p>
            <a:pPr marL="46037" indent="0">
              <a:buNone/>
            </a:pPr>
            <a:r>
              <a:rPr lang="ru-RU" sz="150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6037" indent="0" algn="ctr">
              <a:buNone/>
            </a:pPr>
            <a:r>
              <a:rPr lang="ru-RU" sz="150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Дифференцированные по двум зонам суток: </a:t>
            </a:r>
            <a:r>
              <a:rPr lang="ru-RU" sz="15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ночь </a:t>
            </a:r>
            <a:r>
              <a:rPr lang="ru-RU" sz="15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0,8</a:t>
            </a:r>
            <a:r>
              <a:rPr lang="ru-RU" sz="15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день </a:t>
            </a:r>
            <a:r>
              <a:rPr lang="ru-RU" sz="1500" b="1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1,15</a:t>
            </a:r>
            <a:r>
              <a:rPr lang="ru-RU" sz="150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6037" indent="0" algn="ctr">
              <a:buNone/>
            </a:pPr>
            <a:r>
              <a:rPr lang="ru-RU" sz="15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Дифференцированные по </a:t>
            </a:r>
            <a:r>
              <a:rPr lang="ru-RU" sz="150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трем зонам суток: </a:t>
            </a:r>
            <a:r>
              <a:rPr lang="ru-RU" sz="15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ночь </a:t>
            </a:r>
            <a:r>
              <a:rPr lang="ru-RU" sz="15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0,8</a:t>
            </a:r>
            <a:r>
              <a:rPr lang="ru-RU" sz="15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полупик</a:t>
            </a:r>
            <a:r>
              <a:rPr lang="ru-RU" sz="15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5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пик </a:t>
            </a:r>
            <a:r>
              <a:rPr lang="ru-RU" sz="15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1,3</a:t>
            </a:r>
            <a:r>
              <a:rPr lang="ru-RU" sz="150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500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788024" y="3789834"/>
            <a:ext cx="4176000" cy="252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46037" indent="0" algn="ctr">
              <a:buNone/>
            </a:pPr>
            <a:r>
              <a:rPr lang="ru-RU" sz="150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целью сдерживания резкого роста зонных тарифов </a:t>
            </a:r>
            <a:r>
              <a:rPr lang="ru-RU" sz="15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относительно существующего </a:t>
            </a:r>
            <a:r>
              <a:rPr lang="ru-RU" sz="150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при переходе к единым коэффициентам </a:t>
            </a:r>
          </a:p>
          <a:p>
            <a:pPr marL="46037" indent="0" algn="ctr">
              <a:buNone/>
            </a:pPr>
            <a:r>
              <a:rPr lang="ru-RU" sz="1500" b="1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вводится</a:t>
            </a:r>
            <a:r>
              <a:rPr lang="ru-RU" sz="150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ограничение размером </a:t>
            </a:r>
          </a:p>
          <a:p>
            <a:pPr marL="46037" indent="0" algn="ctr">
              <a:buNone/>
            </a:pPr>
            <a:r>
              <a:rPr lang="ru-RU" sz="1500" b="1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чем две </a:t>
            </a:r>
            <a:r>
              <a:rPr lang="ru-RU" sz="15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величины инфляции </a:t>
            </a:r>
            <a:r>
              <a:rPr lang="ru-RU" sz="15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ru-RU" sz="1500" b="1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037" indent="0">
              <a:buNone/>
            </a:pPr>
            <a:endParaRPr lang="ru-RU" sz="1400" kern="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037" indent="0" algn="ctr">
              <a:buNone/>
            </a:pP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редельный мах уровень 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тарифов 2 п/г расчетного </a:t>
            </a:r>
            <a:r>
              <a:rPr lang="ru-RU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периода</a:t>
            </a:r>
          </a:p>
          <a:p>
            <a:pPr marL="46037" indent="0" algn="ctr">
              <a:buNone/>
            </a:pPr>
            <a:r>
              <a:rPr lang="ru-RU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6037" indent="0" algn="ctr">
              <a:buNone/>
            </a:pPr>
            <a:r>
              <a:rPr lang="ru-RU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одноставочный тариф 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п/г текущего периода регулирования</a:t>
            </a:r>
            <a:r>
              <a:rPr lang="ru-RU" sz="14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6037" indent="0" algn="ctr">
              <a:buNone/>
            </a:pPr>
            <a:endParaRPr lang="ru-RU" sz="1700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Деление 8"/>
          <p:cNvSpPr/>
          <p:nvPr/>
        </p:nvSpPr>
        <p:spPr>
          <a:xfrm>
            <a:off x="6719565" y="5444757"/>
            <a:ext cx="361960" cy="144949"/>
          </a:xfrm>
          <a:prstGeom prst="mathDivide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 extrusionH="76200">
            <a:bevelT/>
            <a:extrusionClr>
              <a:schemeClr val="tx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942527" y="5507177"/>
            <a:ext cx="38779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Заголовок 1"/>
          <p:cNvSpPr txBox="1">
            <a:spLocks/>
          </p:cNvSpPr>
          <p:nvPr/>
        </p:nvSpPr>
        <p:spPr>
          <a:xfrm>
            <a:off x="4032385" y="-26590"/>
            <a:ext cx="5879892" cy="432048"/>
          </a:xfrm>
          <a:prstGeom prst="rect">
            <a:avLst/>
          </a:prstGeom>
        </p:spPr>
        <p:txBody>
          <a:bodyPr lIns="87252" tIns="43626" rIns="87252" bIns="43626">
            <a:noAutofit/>
          </a:bodyPr>
          <a:lstStyle>
            <a:lvl1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+mj-lt"/>
                <a:ea typeface="+mj-ea"/>
                <a:cs typeface="+mj-cs"/>
                <a:sym typeface="Arial" pitchFamily="34" charset="0"/>
              </a:defRPr>
            </a:lvl1pPr>
            <a:lvl2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2pPr>
            <a:lvl3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3pPr>
            <a:lvl4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4pPr>
            <a:lvl5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5pPr>
            <a:lvl6pPr marL="5000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6pPr>
            <a:lvl7pPr marL="9572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7pPr>
            <a:lvl8pPr marL="14144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8pPr>
            <a:lvl9pPr marL="18716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9pPr>
          </a:lstStyle>
          <a:p>
            <a:r>
              <a:rPr lang="ru-RU" sz="1200" b="1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Новое в тарифном регулировании в связи с принятием ПП РФ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22.07.13 № 614 </a:t>
            </a:r>
            <a:endPara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порядке установления и применения социальной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нормы потребления…»</a:t>
            </a:r>
            <a:endParaRPr lang="ru-RU" sz="1200" b="1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660219" y="6601120"/>
            <a:ext cx="2551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0574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3359138" y="447663"/>
            <a:ext cx="3190899" cy="389049"/>
          </a:xfrm>
          <a:prstGeom prst="rect">
            <a:avLst/>
          </a:prstGeom>
        </p:spPr>
        <p:txBody>
          <a:bodyPr>
            <a:noAutofit/>
          </a:bodyPr>
          <a:lstStyle>
            <a:lvl1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+mj-lt"/>
                <a:ea typeface="+mj-ea"/>
                <a:cs typeface="+mj-cs"/>
                <a:sym typeface="Arial" pitchFamily="34" charset="0"/>
              </a:defRPr>
            </a:lvl1pPr>
            <a:lvl2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2pPr>
            <a:lvl3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3pPr>
            <a:lvl4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4pPr>
            <a:lvl5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5pPr>
            <a:lvl6pPr marL="5000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6pPr>
            <a:lvl7pPr marL="9572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7pPr>
            <a:lvl8pPr marL="14144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8pPr>
            <a:lvl9pPr marL="18716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9pPr>
          </a:lstStyle>
          <a:p>
            <a:r>
              <a:rPr lang="ru-RU" sz="21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Тарифы для населения</a:t>
            </a:r>
            <a:endParaRPr lang="ru-RU" sz="2100" b="1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048769"/>
              </p:ext>
            </p:extLst>
          </p:nvPr>
        </p:nvGraphicFramePr>
        <p:xfrm>
          <a:off x="394632" y="896441"/>
          <a:ext cx="9096462" cy="2173313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010718"/>
                <a:gridCol w="1010718"/>
                <a:gridCol w="1010718"/>
                <a:gridCol w="1010718"/>
                <a:gridCol w="1010718"/>
                <a:gridCol w="1386386"/>
                <a:gridCol w="784275"/>
                <a:gridCol w="852048"/>
                <a:gridCol w="1020163"/>
              </a:tblGrid>
              <a:tr h="108231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Субъект РФ</a:t>
                      </a:r>
                      <a:endParaRPr lang="ru-RU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80" marR="6580" marT="7129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Тариф, утвержденный органами исполнительной власти </a:t>
                      </a:r>
                      <a:r>
                        <a:rPr lang="ru-RU" sz="85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регионов без учета особенностей ценообразования, </a:t>
                      </a:r>
                      <a:r>
                        <a:rPr lang="ru-RU" sz="8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коп/кВтч                </a:t>
                      </a:r>
                      <a:endParaRPr lang="ru-RU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80" marR="6580" marT="71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Средневзвешенная цена (тариф) для категории «Население» с учетом особенностей ценообразования за 1 кВтч, по данным </a:t>
                      </a:r>
                      <a:r>
                        <a:rPr lang="ru-RU" sz="85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РЭКов</a:t>
                      </a:r>
                      <a:endParaRPr lang="ru-RU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80" marR="6580" marT="7129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80" marR="6580" marT="7129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Средневзвешенная цена (тариф) для категории «Население» с учетом особенностей ценообразования за 1 кВтч (по данным форм федеральной статистической отчетности),</a:t>
                      </a:r>
                    </a:p>
                    <a:p>
                      <a:pPr algn="ctr" fontAlgn="ctr"/>
                      <a:r>
                        <a:rPr lang="ru-RU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коп./</a:t>
                      </a:r>
                      <a:r>
                        <a:rPr lang="ru-RU" sz="8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кВтч</a:t>
                      </a:r>
                      <a:endParaRPr lang="ru-RU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80" marR="6580" marT="7129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Тариф экономически обоснованный по данным </a:t>
                      </a:r>
                      <a:r>
                        <a:rPr lang="ru-RU" sz="85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РЭКов</a:t>
                      </a:r>
                      <a:r>
                        <a:rPr lang="ru-RU" sz="8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коп/кВтч </a:t>
                      </a:r>
                      <a:endParaRPr lang="ru-RU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80" marR="6580" marT="71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Величина перераспределения НВВ между категориями потребителей и уровнями напряжения, </a:t>
                      </a:r>
                      <a:r>
                        <a:rPr lang="ru-RU" sz="85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млрд.</a:t>
                      </a:r>
                      <a:r>
                        <a:rPr lang="en-US" sz="85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85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r>
                        <a:rPr lang="ru-RU" sz="8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            </a:t>
                      </a:r>
                      <a:endParaRPr lang="ru-RU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80" marR="6580" marT="7129" marB="0" anchor="ctr"/>
                </a:tc>
              </a:tr>
              <a:tr h="3586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01.01.2013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80" marR="6580" marT="71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01.07.2013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80" marR="6580" marT="71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01.01.2013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80" marR="6580" marT="71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01.07.2013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80" marR="6580" marT="7129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80" marR="6580" marT="71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01.01.2013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80" marR="6580" marT="71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01.07.2013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80" marR="6580" marT="7129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94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80" marR="6580" marT="71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80" marR="6580" marT="71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80" marR="6580" marT="71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80" marR="6580" marT="71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80" marR="6580" marT="71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80" marR="6580" marT="71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80" marR="6580" marT="71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80" marR="6580" marT="71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80" marR="6580" marT="7129" marB="0" anchor="ctr"/>
                </a:tc>
              </a:tr>
              <a:tr h="5728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по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РФ </a:t>
                      </a:r>
                    </a:p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(с НДС)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80" marR="6580" marT="71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271,2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309,9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227,0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258,3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221,4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408,8</a:t>
                      </a:r>
                      <a:endParaRPr lang="ru-RU" sz="1600" b="1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580" marR="6580" marT="71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450,6</a:t>
                      </a:r>
                      <a:endParaRPr lang="ru-RU" sz="1600" b="1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580" marR="6580" marT="71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275,9</a:t>
                      </a:r>
                      <a:endParaRPr lang="ru-RU" sz="1600" b="1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580" marR="6580" marT="7129" marB="0"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94629" y="3136612"/>
            <a:ext cx="9096463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среднем по Российской Федерации фактический платеж населения за 1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кВтч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отклоняется от планируемых величин на 2,5% 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 rot="18681570">
            <a:off x="6434728" y="3686909"/>
            <a:ext cx="572208" cy="557012"/>
          </a:xfrm>
          <a:prstGeom prst="down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94629" y="4254981"/>
            <a:ext cx="446540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следующим регионам систематически завышается  объем перекрестного субсидирования (отклонения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5 до 18%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что  возможно приводит к дополнительной выручке гарантирующих поставщиков и увеличению нагрузки для прочих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потребителей.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4785552"/>
              </p:ext>
            </p:extLst>
          </p:nvPr>
        </p:nvGraphicFramePr>
        <p:xfrm>
          <a:off x="394632" y="4941962"/>
          <a:ext cx="4465401" cy="1917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026595" y="4254980"/>
            <a:ext cx="4464499" cy="8316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just"/>
            <a:r>
              <a:rPr lang="ru-RU" dirty="0"/>
              <a:t>По следующим регионам систематически занижается объем перекрестного субсидирования (отклонения от </a:t>
            </a:r>
            <a:r>
              <a:rPr lang="ru-RU" b="1" dirty="0"/>
              <a:t>- 25 до - 5</a:t>
            </a:r>
            <a:r>
              <a:rPr lang="ru-RU" b="1" dirty="0" smtClean="0"/>
              <a:t>%</a:t>
            </a:r>
            <a:r>
              <a:rPr lang="ru-RU" dirty="0" smtClean="0"/>
              <a:t>), </a:t>
            </a:r>
            <a:br>
              <a:rPr lang="ru-RU" dirty="0" smtClean="0"/>
            </a:br>
            <a:r>
              <a:rPr lang="ru-RU" dirty="0" smtClean="0"/>
              <a:t>что </a:t>
            </a:r>
            <a:r>
              <a:rPr lang="ru-RU" dirty="0"/>
              <a:t>возможно приводит к выпадающим доходам организаций </a:t>
            </a:r>
            <a:r>
              <a:rPr lang="ru-RU" dirty="0" smtClean="0"/>
              <a:t>(</a:t>
            </a:r>
            <a:r>
              <a:rPr lang="ru-RU" dirty="0"/>
              <a:t>сети и ГП)</a:t>
            </a:r>
          </a:p>
        </p:txBody>
      </p:sp>
      <p:graphicFrame>
        <p:nvGraphicFramePr>
          <p:cNvPr id="10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0391349"/>
              </p:ext>
            </p:extLst>
          </p:nvPr>
        </p:nvGraphicFramePr>
        <p:xfrm>
          <a:off x="5026594" y="5027403"/>
          <a:ext cx="4464498" cy="17859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9656891" y="6599810"/>
            <a:ext cx="2551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12" name="Стрелка вниз 11"/>
          <p:cNvSpPr/>
          <p:nvPr/>
        </p:nvSpPr>
        <p:spPr>
          <a:xfrm rot="3218023">
            <a:off x="2974160" y="3690826"/>
            <a:ext cx="572208" cy="557012"/>
          </a:xfrm>
          <a:prstGeom prst="down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0808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502088" y="549474"/>
            <a:ext cx="4943196" cy="38428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>
            <a:noAutofit/>
          </a:bodyPr>
          <a:lstStyle>
            <a:lvl1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+mj-lt"/>
                <a:ea typeface="+mj-ea"/>
                <a:cs typeface="+mj-cs"/>
                <a:sym typeface="Arial" pitchFamily="34" charset="0"/>
              </a:defRPr>
            </a:lvl1pPr>
            <a:lvl2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2pPr>
            <a:lvl3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3pPr>
            <a:lvl4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4pPr>
            <a:lvl5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5pPr>
            <a:lvl6pPr marL="5000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6pPr>
            <a:lvl7pPr marL="9572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7pPr>
            <a:lvl8pPr marL="14144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8pPr>
            <a:lvl9pPr marL="18716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9pPr>
          </a:lstStyle>
          <a:p>
            <a:r>
              <a:rPr lang="ru-RU" sz="16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тарифов на услуги по передаче </a:t>
            </a: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706115" y="933759"/>
            <a:ext cx="8807525" cy="576064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415925" indent="-369888" algn="l" defTabSz="706438" rtl="0" eaLnBrk="0" fontAlgn="base" hangingPunct="0">
              <a:spcBef>
                <a:spcPts val="850"/>
              </a:spcBef>
              <a:spcAft>
                <a:spcPct val="0"/>
              </a:spcAft>
              <a:buSzPct val="100000"/>
              <a:buFont typeface="Lucida Grande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  <a:sym typeface="Arial" pitchFamily="34" charset="0"/>
              </a:defRPr>
            </a:lvl1pPr>
            <a:lvl2pPr marL="860425" indent="-311150" algn="l" defTabSz="706438" rtl="0" eaLnBrk="0" fontAlgn="base" hangingPunct="0">
              <a:spcBef>
                <a:spcPts val="675"/>
              </a:spcBef>
              <a:spcAft>
                <a:spcPct val="0"/>
              </a:spcAft>
              <a:buSzPct val="100000"/>
              <a:buFont typeface="Lucida Grande"/>
              <a:buChar char="–"/>
              <a:defRPr sz="3000">
                <a:solidFill>
                  <a:schemeClr val="tx1"/>
                </a:solidFill>
                <a:latin typeface="+mn-lt"/>
                <a:sym typeface="Arial" pitchFamily="34" charset="0"/>
              </a:defRPr>
            </a:lvl2pPr>
            <a:lvl3pPr marL="1303338" indent="-255588" algn="l" defTabSz="706438" rtl="0" eaLnBrk="0" fontAlgn="base" hangingPunct="0">
              <a:spcBef>
                <a:spcPts val="613"/>
              </a:spcBef>
              <a:spcAft>
                <a:spcPct val="0"/>
              </a:spcAft>
              <a:buSzPct val="100000"/>
              <a:buFont typeface="Lucida Grande"/>
              <a:buChar char="•"/>
              <a:defRPr sz="2600">
                <a:solidFill>
                  <a:schemeClr val="tx1"/>
                </a:solidFill>
                <a:latin typeface="+mn-lt"/>
                <a:sym typeface="Arial" pitchFamily="34" charset="0"/>
              </a:defRPr>
            </a:lvl3pPr>
            <a:lvl4pPr marL="1804988" indent="-254000" algn="l" defTabSz="706438" rtl="0" eaLnBrk="0" fontAlgn="base" hangingPunct="0">
              <a:spcBef>
                <a:spcPts val="538"/>
              </a:spcBef>
              <a:spcAft>
                <a:spcPct val="0"/>
              </a:spcAft>
              <a:buSzPct val="100000"/>
              <a:buFont typeface="Lucida Grande"/>
              <a:buChar char="–"/>
              <a:defRPr sz="2200">
                <a:solidFill>
                  <a:schemeClr val="tx1"/>
                </a:solidFill>
                <a:latin typeface="+mn-lt"/>
                <a:sym typeface="Arial" pitchFamily="34" charset="0"/>
              </a:defRPr>
            </a:lvl4pPr>
            <a:lvl5pPr marL="2303463" indent="-252413" algn="l" defTabSz="706438" rtl="0" eaLnBrk="0" fontAlgn="base" hangingPunct="0">
              <a:spcBef>
                <a:spcPts val="538"/>
              </a:spcBef>
              <a:spcAft>
                <a:spcPct val="0"/>
              </a:spcAft>
              <a:buSzPct val="100000"/>
              <a:buFont typeface="Lucida Grande"/>
              <a:buChar char="»"/>
              <a:defRPr sz="2200">
                <a:solidFill>
                  <a:schemeClr val="tx1"/>
                </a:solidFill>
                <a:latin typeface="+mn-lt"/>
                <a:sym typeface="Arial" pitchFamily="34" charset="0"/>
              </a:defRPr>
            </a:lvl5pPr>
            <a:lvl6pPr marL="2657475" indent="-242888" algn="l" defTabSz="673100" rtl="0" fontAlgn="base">
              <a:spcBef>
                <a:spcPts val="513"/>
              </a:spcBef>
              <a:spcAft>
                <a:spcPct val="0"/>
              </a:spcAft>
              <a:buSzPct val="100000"/>
              <a:buFont typeface="Lucida Grande"/>
              <a:buChar char="»"/>
              <a:defRPr sz="2100">
                <a:solidFill>
                  <a:schemeClr val="tx1"/>
                </a:solidFill>
                <a:latin typeface="+mn-lt"/>
                <a:sym typeface="Arial" charset="0"/>
              </a:defRPr>
            </a:lvl6pPr>
            <a:lvl7pPr marL="3114675" indent="-242888" algn="l" defTabSz="673100" rtl="0" fontAlgn="base">
              <a:spcBef>
                <a:spcPts val="513"/>
              </a:spcBef>
              <a:spcAft>
                <a:spcPct val="0"/>
              </a:spcAft>
              <a:buSzPct val="100000"/>
              <a:buFont typeface="Lucida Grande"/>
              <a:buChar char="»"/>
              <a:defRPr sz="2100">
                <a:solidFill>
                  <a:schemeClr val="tx1"/>
                </a:solidFill>
                <a:latin typeface="+mn-lt"/>
                <a:sym typeface="Arial" charset="0"/>
              </a:defRPr>
            </a:lvl7pPr>
            <a:lvl8pPr marL="3571875" indent="-242888" algn="l" defTabSz="673100" rtl="0" fontAlgn="base">
              <a:spcBef>
                <a:spcPts val="513"/>
              </a:spcBef>
              <a:spcAft>
                <a:spcPct val="0"/>
              </a:spcAft>
              <a:buSzPct val="100000"/>
              <a:buFont typeface="Lucida Grande"/>
              <a:buChar char="»"/>
              <a:defRPr sz="2100">
                <a:solidFill>
                  <a:schemeClr val="tx1"/>
                </a:solidFill>
                <a:latin typeface="+mn-lt"/>
                <a:sym typeface="Arial" charset="0"/>
              </a:defRPr>
            </a:lvl8pPr>
            <a:lvl9pPr marL="4029075" indent="-242888" algn="l" defTabSz="673100" rtl="0" fontAlgn="base">
              <a:spcBef>
                <a:spcPts val="513"/>
              </a:spcBef>
              <a:spcAft>
                <a:spcPct val="0"/>
              </a:spcAft>
              <a:buSzPct val="100000"/>
              <a:buFont typeface="Lucida Grande"/>
              <a:buChar char="»"/>
              <a:defRPr sz="2100">
                <a:solidFill>
                  <a:schemeClr val="tx1"/>
                </a:solidFill>
                <a:latin typeface="+mn-lt"/>
                <a:sym typeface="Arial" charset="0"/>
              </a:defRPr>
            </a:lvl9pPr>
          </a:lstStyle>
          <a:p>
            <a:pPr marL="0" indent="0">
              <a:lnSpc>
                <a:spcPct val="90000"/>
              </a:lnSpc>
              <a:buFont typeface="Lucida Grande"/>
              <a:buNone/>
            </a:pPr>
            <a:r>
              <a:rPr lang="ru-RU" sz="15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Тарифы на передачу определяются в пределах и сверх соцнормы отдельно по группам населения и приравненных к нему категорий потребителей: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0" y="5298303"/>
            <a:ext cx="8807523" cy="830997"/>
          </a:xfrm>
          <a:prstGeom prst="rect">
            <a:avLst/>
          </a:prstGeom>
          <a:solidFill>
            <a:srgbClr val="DDDDFF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Тарифы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передачу для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населения, оплачивающего э/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зонным тарифам, соответствуют тарифам на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передачу для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соответствующей группы (город,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город-электроплиты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село).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 startAt="2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6155" y="1413645"/>
            <a:ext cx="372448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Население в городах без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электроплит;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Население в городах с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электроплитами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64652" y="1413645"/>
            <a:ext cx="320773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Население в сельской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местности;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Приравненные к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населению.</a:t>
            </a:r>
            <a:endParaRPr lang="ru-RU" sz="1500" dirty="0"/>
          </a:p>
        </p:txBody>
      </p:sp>
      <p:sp>
        <p:nvSpPr>
          <p:cNvPr id="7" name="TextBox 6"/>
          <p:cNvSpPr txBox="1"/>
          <p:nvPr/>
        </p:nvSpPr>
        <p:spPr>
          <a:xfrm>
            <a:off x="3134858" y="1953707"/>
            <a:ext cx="3639458" cy="4001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Стоимость услуг по передаче: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6195" y="2747165"/>
            <a:ext cx="3168352" cy="3847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пределах соцнормы:</a:t>
            </a:r>
            <a:endParaRPr lang="ru-RU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97743" y="2746646"/>
            <a:ext cx="295232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Сверх соцнормы :</a:t>
            </a:r>
            <a:endParaRPr lang="ru-RU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551" y="3141762"/>
            <a:ext cx="5620019" cy="20621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Тариф на услуги по передаче = обратным счетом от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одноставочного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тарифа для населения как средневзвешенная величина по всем ГП региона, полученных следующим образом:</a:t>
            </a:r>
          </a:p>
          <a:p>
            <a:r>
              <a:rPr lang="ru-RU" sz="1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Одноставочный тариф </a:t>
            </a:r>
            <a:r>
              <a:rPr lang="ru-RU" sz="1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- стоимость </a:t>
            </a:r>
            <a:r>
              <a:rPr lang="ru-RU" sz="1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покупки единицы электроэнергии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 учетом мощности) по РД (</a:t>
            </a: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индикативная цена)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-сбытовая </a:t>
            </a:r>
            <a:r>
              <a:rPr lang="ru-RU" sz="1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надбавка ГП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 соответствии с п.65(1) ПП1178 и МУ ФСТ</a:t>
            </a: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цены </a:t>
            </a:r>
            <a:r>
              <a:rPr lang="ru-RU" sz="1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иные услуги, оказание которых является неотъемлемой частью процесса снабжения </a:t>
            </a:r>
            <a:r>
              <a:rPr lang="ru-RU" sz="1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электрической </a:t>
            </a:r>
            <a:r>
              <a:rPr lang="ru-RU" sz="1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энергией потребителей</a:t>
            </a:r>
            <a:r>
              <a:rPr lang="ru-RU" sz="1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 не менее 1 коп./кВтч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94747" y="3141762"/>
            <a:ext cx="2952327" cy="20313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dirty="0"/>
              <a:t>определяется по аналогичной формуле, с применением данных сверх социальной нормы </a:t>
            </a:r>
            <a:r>
              <a:rPr lang="ru-RU" dirty="0" smtClean="0"/>
              <a:t>потребления.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cxnSp>
        <p:nvCxnSpPr>
          <p:cNvPr id="12" name="Прямая со стрелкой 11"/>
          <p:cNvCxnSpPr>
            <a:stCxn id="7" idx="2"/>
          </p:cNvCxnSpPr>
          <p:nvPr/>
        </p:nvCxnSpPr>
        <p:spPr>
          <a:xfrm flipH="1">
            <a:off x="3154387" y="2353817"/>
            <a:ext cx="1800200" cy="35589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7" idx="2"/>
          </p:cNvCxnSpPr>
          <p:nvPr/>
        </p:nvCxnSpPr>
        <p:spPr>
          <a:xfrm>
            <a:off x="4954587" y="2353817"/>
            <a:ext cx="2013934" cy="39282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656891" y="6599810"/>
            <a:ext cx="2551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4032197" y="-50879"/>
            <a:ext cx="5879892" cy="432048"/>
          </a:xfrm>
          <a:prstGeom prst="rect">
            <a:avLst/>
          </a:prstGeom>
        </p:spPr>
        <p:txBody>
          <a:bodyPr lIns="87252" tIns="43626" rIns="87252" bIns="43626">
            <a:noAutofit/>
          </a:bodyPr>
          <a:lstStyle>
            <a:lvl1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+mj-lt"/>
                <a:ea typeface="+mj-ea"/>
                <a:cs typeface="+mj-cs"/>
                <a:sym typeface="Arial" pitchFamily="34" charset="0"/>
              </a:defRPr>
            </a:lvl1pPr>
            <a:lvl2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2pPr>
            <a:lvl3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3pPr>
            <a:lvl4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4pPr>
            <a:lvl5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5pPr>
            <a:lvl6pPr marL="5000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6pPr>
            <a:lvl7pPr marL="9572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7pPr>
            <a:lvl8pPr marL="14144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8pPr>
            <a:lvl9pPr marL="18716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9pPr>
          </a:lstStyle>
          <a:p>
            <a:r>
              <a:rPr lang="ru-RU" sz="1200" b="1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Новое в тарифном регулировании в связи с принятием ПП РФ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22.07.13 № 614 </a:t>
            </a:r>
            <a:endPara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порядке установления и применения социальной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нормы потребления…»</a:t>
            </a:r>
            <a:endParaRPr lang="ru-RU" sz="1200" b="1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2947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4707" y="495052"/>
            <a:ext cx="7339760" cy="419921"/>
          </a:xfrm>
          <a:prstGeom prst="rect">
            <a:avLst/>
          </a:prstGeom>
          <a:noFill/>
        </p:spPr>
        <p:txBody>
          <a:bodyPr wrap="square" lIns="95820" tIns="47910" rIns="95820" bIns="47910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Изменения в Основы ценообразования (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6075" y="1053531"/>
            <a:ext cx="2455862" cy="12961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lvl="0"/>
            <a:r>
              <a:rPr lang="ru-RU" sz="135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Применение методологии сравнительного анализа</a:t>
            </a:r>
            <a:endParaRPr lang="ru-RU" sz="135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81641" y="1053531"/>
            <a:ext cx="6925474" cy="12961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3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Базовый уровень ОРЕХ (подконтрольных) расходов на 2-й и последующие долгосрочные периоды регулирования устанавливается с использованием метода сравнения аналогов (методология </a:t>
            </a:r>
            <a:r>
              <a:rPr lang="ru-RU" sz="135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бенчмаркинга</a:t>
            </a:r>
            <a:r>
              <a:rPr lang="ru-RU" sz="13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3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3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определении базового уровня ОРЕХ (подконтрольных) расходов ТСО с применением метода сравнения </a:t>
            </a:r>
            <a:r>
              <a:rPr lang="ru-RU" sz="13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аналогов, </a:t>
            </a:r>
            <a:r>
              <a:rPr lang="ru-RU" sz="13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индекс эффективности ОРЕХ (подконтрольных) расходов может устанавливаться в размере более 3%.</a:t>
            </a:r>
            <a:endParaRPr lang="ru-RU" sz="135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6075" y="3085410"/>
            <a:ext cx="2455862" cy="7232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sz="135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Дополнительные критерии перехода на </a:t>
            </a:r>
            <a:r>
              <a:rPr lang="en-US" sz="135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RAB-</a:t>
            </a:r>
            <a:r>
              <a:rPr lang="ru-RU" sz="135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регулирование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781641" y="3085410"/>
            <a:ext cx="6925474" cy="72321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3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Наличие нормативов потерь, утвержденных Минэнерго России;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3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Наличие утвержденной программы в области энергосбережения и повышения энергетической эффективности.</a:t>
            </a:r>
            <a:endParaRPr lang="ru-RU" sz="135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46075" y="5085979"/>
            <a:ext cx="2455862" cy="12961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lvl="0"/>
            <a:r>
              <a:rPr lang="ru-RU" sz="135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Изменения в постановление Правительства Российской Федерации</a:t>
            </a:r>
          </a:p>
          <a:p>
            <a:pPr lvl="0"/>
            <a:r>
              <a:rPr lang="ru-RU" sz="135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 1178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781641" y="5085979"/>
            <a:ext cx="6925474" cy="129614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3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территориальных сетевых организаций, регулирование деятельности которых осуществляется с применением метода долгосрочной индексации необходимой валовой выручки, расходы на амортизацию определяются только в отношении объектов электросетевого хозяйства, участвующих в процессе передачи электрической энергии.</a:t>
            </a:r>
            <a:endParaRPr lang="ru-RU" sz="135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46075" y="2448295"/>
            <a:ext cx="2455862" cy="5384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lvl="0"/>
            <a:r>
              <a:rPr lang="ru-RU" sz="135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Лизинговые платежи</a:t>
            </a:r>
            <a:endParaRPr lang="ru-RU" sz="135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81641" y="2448295"/>
            <a:ext cx="6925474" cy="5384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3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Приобретение объектов электросетевого хозяйства по средствам лизинговых платежей рассматривается только как источник ИПР.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46075" y="3907240"/>
            <a:ext cx="2455862" cy="10347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lvl="0"/>
            <a:r>
              <a:rPr lang="ru-RU" sz="135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Тарифы на услуги по передаче электрической энергии</a:t>
            </a:r>
            <a:endParaRPr lang="ru-RU" sz="1350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81641" y="3907240"/>
            <a:ext cx="6925474" cy="10347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3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Начиная с 2016 года установление одноставочных тарифов в 1-ом полугодии очередного периода регулирования отличных от установленных на 2-ое полугодие предыдущего года из-за изменения соотношения электроэнергии и мощности, при этом, </a:t>
            </a:r>
            <a:r>
              <a:rPr lang="ru-RU" sz="135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двухставочный</a:t>
            </a:r>
            <a:r>
              <a:rPr lang="ru-RU" sz="13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тариф не может превышать тарифы второго полугодия.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656029" y="6599810"/>
            <a:ext cx="2551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5005541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6043" y="3645818"/>
            <a:ext cx="2455862" cy="26642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lvl="0"/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случае отсутствия Заявления: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21609" y="3645818"/>
            <a:ext cx="6597474" cy="26642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400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Уровень подконтрольных расходов на 2014 год</a:t>
            </a:r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выше величины, определенной как произведение наименьшей из удельных стоимостей подконтрольных расходов организаций в соответствующем субъекте Российской Федерации и количества активов организации, в отношении которой осуществляется установление (пересмотр) параметров.</a:t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400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Величина неподконтрольных расходов на 2014 год и последующие годы</a:t>
            </a:r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расходы на оплату продукции (услуг) организаций, осуществляющих регулируемые виды деятельности, рассчитанных исходя из размера тарифов, установленных в отношении товаров и услуг указанных организаций + оплата налога на прибыль, имущество и иных налогов.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69992" y="1012987"/>
            <a:ext cx="144016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до 01.11.2013</a:t>
            </a:r>
            <a:endParaRPr lang="ru-RU" sz="16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88393" y="1556024"/>
            <a:ext cx="2549970" cy="11536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Подача Заявления на согласование долгосрочных параметров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040863" y="1556025"/>
            <a:ext cx="2160240" cy="11536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Согласование </a:t>
            </a:r>
          </a:p>
          <a:p>
            <a:pPr lvl="0"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ФСТ России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14627" y="1556025"/>
            <a:ext cx="3600400" cy="11536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Принятие решений об установлении (пересмотре) тарифов на услуги </a:t>
            </a:r>
          </a:p>
          <a:p>
            <a:pPr algn="ctr"/>
            <a:r>
              <a:rPr lang="ru-RU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передаче электрической энергии </a:t>
            </a:r>
          </a:p>
          <a:p>
            <a:pPr algn="ctr"/>
            <a:r>
              <a:rPr lang="ru-RU" sz="13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1 января 2014 года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89161" y="489593"/>
            <a:ext cx="7330852" cy="419921"/>
          </a:xfrm>
          <a:prstGeom prst="rect">
            <a:avLst/>
          </a:prstGeom>
          <a:noFill/>
        </p:spPr>
        <p:txBody>
          <a:bodyPr wrap="square" lIns="95820" tIns="47910" rIns="95820" bIns="47910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Изменения в Основы ценообразования (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40125" y="1009693"/>
            <a:ext cx="144016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до 15.12.2013</a:t>
            </a:r>
            <a:endParaRPr lang="ru-RU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8266955" y="1019262"/>
            <a:ext cx="144016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до 20.12.2013</a:t>
            </a:r>
            <a:endParaRPr lang="ru-RU" sz="1600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990072" y="1359560"/>
            <a:ext cx="0" cy="1494170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260205" y="1377558"/>
            <a:ext cx="0" cy="1476172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8987035" y="1377558"/>
            <a:ext cx="0" cy="1476172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9652693" y="6599810"/>
            <a:ext cx="2551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ятиугольник 19"/>
          <p:cNvSpPr/>
          <p:nvPr/>
        </p:nvSpPr>
        <p:spPr>
          <a:xfrm>
            <a:off x="386043" y="2841168"/>
            <a:ext cx="848730" cy="64807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79 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ТСО</a:t>
            </a:r>
          </a:p>
        </p:txBody>
      </p:sp>
      <p:sp>
        <p:nvSpPr>
          <p:cNvPr id="21" name="Нашивка 20"/>
          <p:cNvSpPr/>
          <p:nvPr/>
        </p:nvSpPr>
        <p:spPr>
          <a:xfrm>
            <a:off x="1066155" y="2853730"/>
            <a:ext cx="8352928" cy="635510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Корректировка базового уровня подконтрольных расходов крупных ТСО по согласованию </a:t>
            </a:r>
          </a:p>
          <a:p>
            <a:pPr lvl="0" algn="ctr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ФСТ России (НВВ на содержание </a:t>
            </a:r>
            <a:r>
              <a:rPr lang="en-US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&gt; 500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млн. руб., без учета затрат на оплату потерь)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269992" y="993245"/>
            <a:ext cx="1440160" cy="3780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540125" y="989951"/>
            <a:ext cx="1440160" cy="3780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8266955" y="999520"/>
            <a:ext cx="1440160" cy="3780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6354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17856</TotalTime>
  <Words>2095</Words>
  <Application>Microsoft Office PowerPoint</Application>
  <PresentationFormat>Произвольный</PresentationFormat>
  <Paragraphs>185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Специальное оформление</vt:lpstr>
      <vt:lpstr>Всероссийский семинар-совещание «Тарифное регулирование в 2013 году и задачи органов государственного регулирования на 2014 год»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>ФСТ России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Александр Бибиков</dc:creator>
  <cp:lastModifiedBy>samsung</cp:lastModifiedBy>
  <cp:revision>1153</cp:revision>
  <cp:lastPrinted>2013-10-16T07:03:05Z</cp:lastPrinted>
  <dcterms:created xsi:type="dcterms:W3CDTF">2009-09-01T17:39:31Z</dcterms:created>
  <dcterms:modified xsi:type="dcterms:W3CDTF">2013-10-17T06:08:26Z</dcterms:modified>
</cp:coreProperties>
</file>