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3"/>
  </p:notesMasterIdLst>
  <p:sldIdLst>
    <p:sldId id="317" r:id="rId2"/>
    <p:sldId id="328" r:id="rId3"/>
    <p:sldId id="318" r:id="rId4"/>
    <p:sldId id="319" r:id="rId5"/>
    <p:sldId id="320" r:id="rId6"/>
    <p:sldId id="329" r:id="rId7"/>
    <p:sldId id="323" r:id="rId8"/>
    <p:sldId id="322" r:id="rId9"/>
    <p:sldId id="325" r:id="rId10"/>
    <p:sldId id="326" r:id="rId11"/>
    <p:sldId id="327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990099"/>
    <a:srgbClr val="0000FF"/>
    <a:srgbClr val="BE4D4A"/>
    <a:srgbClr val="003300"/>
    <a:srgbClr val="33CC33"/>
    <a:srgbClr val="FF6D6D"/>
    <a:srgbClr val="003399"/>
    <a:srgbClr val="FF33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5337" autoAdjust="0"/>
  </p:normalViewPr>
  <p:slideViewPr>
    <p:cSldViewPr>
      <p:cViewPr>
        <p:scale>
          <a:sx n="70" d="100"/>
          <a:sy n="70" d="100"/>
        </p:scale>
        <p:origin x="-7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4F656-8945-4028-AC03-22ABF1AE6089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30094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430094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5ABE2-7712-44A4-93A9-0CD6F735D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97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F8FDF-5B14-4521-82ED-7F70E46CE7D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F8FDF-5B14-4521-82ED-7F70E46CE7D7}" type="datetimeFigureOut">
              <a:rPr lang="ru-RU" smtClean="0"/>
              <a:pPr/>
              <a:t>17.10.2013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67216-868A-4916-934E-4779BD45A8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3.jpeg"/><Relationship Id="rId7" Type="http://schemas.openxmlformats.org/officeDocument/2006/relationships/image" Target="../media/image25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16.png"/><Relationship Id="rId9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ytatuzov@fstrf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79512" y="1628800"/>
            <a:ext cx="8856984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Новые подходы к регулированию операционных расходов территориальных сетевых организаций с учетом зарубежной практики их применения при тарифном регулировании.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171105" y="5661248"/>
            <a:ext cx="13613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Ю.К. Татузов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237312"/>
            <a:ext cx="9144000" cy="540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г. Сочи</a:t>
            </a:r>
          </a:p>
          <a:p>
            <a:pPr algn="ctr" defTabSz="501650">
              <a:lnSpc>
                <a:spcPct val="80000"/>
              </a:lnSpc>
              <a:spcBef>
                <a:spcPts val="888"/>
              </a:spcBef>
              <a:buSzPct val="100000"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  <a:sym typeface="Arial" pitchFamily="34" charset="0"/>
              </a:rPr>
              <a:t>октябрь 2013 г.</a:t>
            </a:r>
            <a:endParaRPr lang="en-US" sz="1200" dirty="0">
              <a:latin typeface="Times New Roman" pitchFamily="18" charset="0"/>
              <a:cs typeface="Times New Roman" pitchFamily="18" charset="0"/>
              <a:sym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88" name="Picture 20" descr="\\Sms\форэм\Отд плата за передачу\Шагина\Презентации\Совещание по ДВФО\Материалы к презентации Шагина\image_big_12488842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764704"/>
            <a:ext cx="1584176" cy="1188132"/>
          </a:xfrm>
          <a:prstGeom prst="rect">
            <a:avLst/>
          </a:prstGeom>
          <a:noFill/>
        </p:spPr>
      </p:pic>
      <p:sp>
        <p:nvSpPr>
          <p:cNvPr id="3" name="Скругленный прямоугольник 2"/>
          <p:cNvSpPr/>
          <p:nvPr/>
        </p:nvSpPr>
        <p:spPr>
          <a:xfrm>
            <a:off x="2051720" y="836712"/>
            <a:ext cx="6768752" cy="5760640"/>
          </a:xfrm>
          <a:prstGeom prst="roundRect">
            <a:avLst/>
          </a:prstGeom>
          <a:solidFill>
            <a:schemeClr val="lt1">
              <a:alpha val="59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995936" y="2636912"/>
            <a:ext cx="4392488" cy="1368152"/>
          </a:xfrm>
          <a:prstGeom prst="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2" name="Рисунок 41" descr="produce_type_pic_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484784"/>
            <a:ext cx="1152128" cy="1302791"/>
          </a:xfrm>
          <a:prstGeom prst="rect">
            <a:avLst/>
          </a:prstGeom>
        </p:spPr>
      </p:pic>
      <p:sp>
        <p:nvSpPr>
          <p:cNvPr id="2" name="Скругленный прямоугольник 1"/>
          <p:cNvSpPr/>
          <p:nvPr/>
        </p:nvSpPr>
        <p:spPr>
          <a:xfrm>
            <a:off x="251520" y="2348880"/>
            <a:ext cx="1584176" cy="35283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Сетевая организация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67744" y="1268760"/>
            <a:ext cx="1656184" cy="2736304"/>
          </a:xfrm>
          <a:prstGeom prst="roundRect">
            <a:avLst/>
          </a:prstGeom>
          <a:solidFill>
            <a:schemeClr val="tx2">
              <a:lumMod val="20000"/>
              <a:lumOff val="80000"/>
              <a:alpha val="9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НВВ более 500 млн.руб.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67744" y="4221088"/>
            <a:ext cx="1656184" cy="2016224"/>
          </a:xfrm>
          <a:prstGeom prst="roundRect">
            <a:avLst/>
          </a:prstGeom>
          <a:solidFill>
            <a:schemeClr val="tx2">
              <a:lumMod val="20000"/>
              <a:lumOff val="80000"/>
              <a:alpha val="9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НВВ менее 500 млн.руб.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47864" y="836712"/>
            <a:ext cx="3746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Региональный орган регулирования</a:t>
            </a:r>
            <a:endParaRPr lang="ru-RU" u="sng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3995936" y="2543327"/>
            <a:ext cx="4464496" cy="21577"/>
          </a:xfrm>
          <a:prstGeom prst="lin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499992" y="2636912"/>
            <a:ext cx="3438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ИНДИВИДУАЛЬНЫЙ ПОДХОД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3" descr="\\Sms\форэм\Отд плата за передачу\Шагина\Презентации\Татузов\Элиста бенчмаркинг\Материалы\Форма представления материалов первый запрос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045748"/>
            <a:ext cx="1152128" cy="865731"/>
          </a:xfrm>
          <a:prstGeom prst="rect">
            <a:avLst/>
          </a:prstGeom>
          <a:noFill/>
        </p:spPr>
      </p:pic>
      <p:sp>
        <p:nvSpPr>
          <p:cNvPr id="14" name="Скругленный прямоугольник 13"/>
          <p:cNvSpPr/>
          <p:nvPr/>
        </p:nvSpPr>
        <p:spPr>
          <a:xfrm>
            <a:off x="5940152" y="2996951"/>
            <a:ext cx="1080120" cy="914527"/>
          </a:xfrm>
          <a:prstGeom prst="roundRect">
            <a:avLst/>
          </a:prstGeom>
          <a:solidFill>
            <a:schemeClr val="tx2">
              <a:lumMod val="20000"/>
              <a:lumOff val="80000"/>
              <a:alpha val="9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Системный продукт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трелка вправо с вырезом 14"/>
          <p:cNvSpPr/>
          <p:nvPr/>
        </p:nvSpPr>
        <p:spPr>
          <a:xfrm>
            <a:off x="5364088" y="3290145"/>
            <a:ext cx="432048" cy="261293"/>
          </a:xfrm>
          <a:prstGeom prst="notchedRightArrow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81" name="Picture 13" descr="\\Sms\форэм\Отд плата за передачу\Шагина\Презентации\Совещание по ДВФО\Материалы к презентации Шагина\бетта-коэффициенты.bm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96994" y="2998955"/>
            <a:ext cx="619422" cy="934101"/>
          </a:xfrm>
          <a:prstGeom prst="rect">
            <a:avLst/>
          </a:prstGeom>
          <a:noFill/>
        </p:spPr>
      </p:pic>
      <p:sp>
        <p:nvSpPr>
          <p:cNvPr id="30" name="Стрелка вправо с вырезом 29"/>
          <p:cNvSpPr/>
          <p:nvPr/>
        </p:nvSpPr>
        <p:spPr>
          <a:xfrm>
            <a:off x="7164288" y="3290145"/>
            <a:ext cx="432048" cy="261293"/>
          </a:xfrm>
          <a:prstGeom prst="notchedRightArrow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Выгнутая влево стрелка 30"/>
          <p:cNvSpPr/>
          <p:nvPr/>
        </p:nvSpPr>
        <p:spPr>
          <a:xfrm rot="11005389">
            <a:off x="8506721" y="1775596"/>
            <a:ext cx="530119" cy="1551238"/>
          </a:xfrm>
          <a:prstGeom prst="curvedRightArrow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4139952" y="4365104"/>
            <a:ext cx="453650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Среднее значению индекса эффективности операционных (подконтрольных) расходов: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82" name="Picture 1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5013176"/>
            <a:ext cx="1645897" cy="360040"/>
          </a:xfrm>
          <a:prstGeom prst="rect">
            <a:avLst/>
          </a:prstGeom>
          <a:noFill/>
        </p:spPr>
      </p:pic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0" y="47255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ectangle 15"/>
          <p:cNvSpPr>
            <a:spLocks noChangeArrowheads="1"/>
          </p:cNvSpPr>
          <p:nvPr/>
        </p:nvSpPr>
        <p:spPr bwMode="auto">
          <a:xfrm>
            <a:off x="4211960" y="5445224"/>
            <a:ext cx="446449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Усредненное значение эффективного размера операционных/подконтрольных</a:t>
            </a: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расходов ТСО Российской Федерации составляет порядка 86% от утвержденных </a:t>
            </a: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значение операционных/подконтрольных расходов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Стрелка вправо с вырезом 38"/>
          <p:cNvSpPr/>
          <p:nvPr/>
        </p:nvSpPr>
        <p:spPr>
          <a:xfrm>
            <a:off x="1691680" y="3861048"/>
            <a:ext cx="576064" cy="576064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59632" y="332656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Порядок применение Методических указаний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1844824"/>
            <a:ext cx="2592288" cy="136436"/>
          </a:xfrm>
          <a:prstGeom prst="rect">
            <a:avLst/>
          </a:prstGeom>
          <a:noFill/>
        </p:spPr>
      </p:pic>
      <p:pic>
        <p:nvPicPr>
          <p:cNvPr id="2051" name="Picture 3" descr="\\Sms\форэм\Отд плата за передачу\Шагина\Презентации\Сочи\Сочи 2013\Материалы\Формула.bmp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83968" y="1268760"/>
            <a:ext cx="3571595" cy="504056"/>
          </a:xfrm>
          <a:prstGeom prst="rect">
            <a:avLst/>
          </a:prstGeom>
          <a:noFill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2132856"/>
            <a:ext cx="3648075" cy="209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2721114"/>
            <a:ext cx="64602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55976" y="5301208"/>
            <a:ext cx="437793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Контакты:</a:t>
            </a: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эл.почта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ytatuzov@fstrf.ru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тел. – 8-495-620-50-96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1589049" cy="22468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052736"/>
            <a:ext cx="1152128" cy="115212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259632" y="332656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Ограничение роста тарифов на услуги по передаче электрической энергии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497" y="2060848"/>
            <a:ext cx="746561" cy="81872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618" y="2990394"/>
            <a:ext cx="1088318" cy="870654"/>
          </a:xfrm>
          <a:prstGeom prst="rect">
            <a:avLst/>
          </a:prstGeom>
        </p:spPr>
      </p:pic>
      <p:sp>
        <p:nvSpPr>
          <p:cNvPr id="8" name="Равнобедренный треугольник 7"/>
          <p:cNvSpPr/>
          <p:nvPr/>
        </p:nvSpPr>
        <p:spPr>
          <a:xfrm rot="5400000">
            <a:off x="2735795" y="2312876"/>
            <a:ext cx="1944216" cy="432048"/>
          </a:xfrm>
          <a:prstGeom prst="triangle">
            <a:avLst>
              <a:gd name="adj" fmla="val 5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067944" y="1196752"/>
            <a:ext cx="4896543" cy="324036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indent="-274320">
              <a:spcAft>
                <a:spcPts val="300"/>
              </a:spcAft>
            </a:pPr>
            <a:r>
              <a:rPr lang="ru-RU" sz="1100" dirty="0" smtClean="0">
                <a:solidFill>
                  <a:srgbClr val="000000"/>
                </a:solidFill>
                <a:latin typeface="Georgia" pitchFamily="18" charset="0"/>
              </a:rPr>
              <a:t>Согласно ряду поручений, предусмотрена обязанность разработки и принятия методологии проведения сравнительного анализа (бенчмаркинга) </a:t>
            </a:r>
            <a:r>
              <a:rPr lang="ru-RU" sz="1100" dirty="0" err="1" smtClean="0">
                <a:solidFill>
                  <a:srgbClr val="000000"/>
                </a:solidFill>
                <a:latin typeface="Georgia" pitchFamily="18" charset="0"/>
              </a:rPr>
              <a:t>электросетевых</a:t>
            </a:r>
            <a:r>
              <a:rPr lang="ru-RU" sz="1100" dirty="0" smtClean="0">
                <a:solidFill>
                  <a:srgbClr val="000000"/>
                </a:solidFill>
                <a:latin typeface="Georgia" pitchFamily="18" charset="0"/>
              </a:rPr>
              <a:t> организаций по соответствующим показателям и использования его результатов для установления данных показателей в целях тарифного регулирования для усиления финансовой ответственности </a:t>
            </a:r>
            <a:r>
              <a:rPr lang="ru-RU" sz="1100" dirty="0" err="1" smtClean="0">
                <a:solidFill>
                  <a:srgbClr val="000000"/>
                </a:solidFill>
                <a:latin typeface="Georgia" pitchFamily="18" charset="0"/>
              </a:rPr>
              <a:t>электросетевых</a:t>
            </a:r>
            <a:r>
              <a:rPr lang="ru-RU" sz="1100" dirty="0" smtClean="0">
                <a:solidFill>
                  <a:srgbClr val="000000"/>
                </a:solidFill>
                <a:latin typeface="Georgia" pitchFamily="18" charset="0"/>
              </a:rPr>
              <a:t> организаций за качество и надежность энергоснабжения.</a:t>
            </a:r>
          </a:p>
          <a:p>
            <a:pPr indent="-274320">
              <a:spcAft>
                <a:spcPts val="300"/>
              </a:spcAft>
            </a:pPr>
            <a:endParaRPr lang="ru-RU" sz="1100" dirty="0">
              <a:solidFill>
                <a:srgbClr val="000000"/>
              </a:solidFill>
              <a:latin typeface="Georgia" pitchFamily="18" charset="0"/>
            </a:endParaRPr>
          </a:p>
          <a:p>
            <a:pPr indent="-274320" defTabSz="914400">
              <a:spcAft>
                <a:spcPts val="300"/>
              </a:spcAft>
            </a:pPr>
            <a:r>
              <a:rPr lang="ru-RU" sz="1100" dirty="0" smtClean="0">
                <a:solidFill>
                  <a:srgbClr val="000000"/>
                </a:solidFill>
                <a:latin typeface="Georgia" pitchFamily="18" charset="0"/>
              </a:rPr>
              <a:t>Методические указания на основе принципов сравнительного анализа (бенчмаркинга) разрабатываются в отношении следующих показателей:</a:t>
            </a:r>
          </a:p>
          <a:p>
            <a:pPr lvl="2" indent="-274320" defTabSz="914400">
              <a:spcAft>
                <a:spcPts val="300"/>
              </a:spcAft>
              <a:buAutoNum type="arabicPeriod"/>
            </a:pPr>
            <a:endParaRPr lang="ru-RU" sz="4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lvl="2" indent="-274320">
              <a:spcAft>
                <a:spcPts val="300"/>
              </a:spcAft>
              <a:buFontTx/>
              <a:buAutoNum type="arabicPeriod"/>
            </a:pPr>
            <a:r>
              <a:rPr lang="ru-RU" sz="1100" b="1" dirty="0" smtClean="0">
                <a:solidFill>
                  <a:srgbClr val="000000"/>
                </a:solidFill>
                <a:latin typeface="Georgia" pitchFamily="18" charset="0"/>
              </a:rPr>
              <a:t>Операционные (подконтрольные) расходы </a:t>
            </a:r>
            <a:r>
              <a:rPr lang="ru-RU" sz="1100" dirty="0" err="1" smtClean="0">
                <a:solidFill>
                  <a:srgbClr val="000000"/>
                </a:solidFill>
                <a:latin typeface="Georgia" pitchFamily="18" charset="0"/>
              </a:rPr>
              <a:t>электросетевых</a:t>
            </a:r>
            <a:r>
              <a:rPr lang="ru-RU" sz="1100" dirty="0" smtClean="0">
                <a:solidFill>
                  <a:srgbClr val="000000"/>
                </a:solidFill>
                <a:latin typeface="Georgia" pitchFamily="18" charset="0"/>
              </a:rPr>
              <a:t> компаний (методология определения которых разрабатывается ФСТ России)</a:t>
            </a:r>
          </a:p>
          <a:p>
            <a:pPr lvl="2" indent="-274320" defTabSz="914400">
              <a:spcAft>
                <a:spcPts val="300"/>
              </a:spcAft>
              <a:buAutoNum type="arabicPeriod"/>
            </a:pPr>
            <a:r>
              <a:rPr lang="ru-RU" sz="1100" dirty="0" smtClean="0">
                <a:solidFill>
                  <a:srgbClr val="000000"/>
                </a:solidFill>
                <a:latin typeface="Georgia" pitchFamily="18" charset="0"/>
              </a:rPr>
              <a:t>Капитальные расходы;</a:t>
            </a:r>
          </a:p>
          <a:p>
            <a:pPr lvl="2" indent="-274320" defTabSz="914400">
              <a:spcAft>
                <a:spcPts val="300"/>
              </a:spcAft>
              <a:buAutoNum type="arabicPeriod"/>
            </a:pPr>
            <a:r>
              <a:rPr lang="ru-RU" sz="1100" dirty="0" smtClean="0">
                <a:solidFill>
                  <a:srgbClr val="000000"/>
                </a:solidFill>
                <a:latin typeface="Georgia" pitchFamily="18" charset="0"/>
              </a:rPr>
              <a:t>Потери при передаче электрической энергии (будут учитываться по методике разрабатываемой Минэнерго РФ, на основе накопленной статистики);</a:t>
            </a:r>
          </a:p>
          <a:p>
            <a:pPr lvl="2" indent="-274320" defTabSz="914400">
              <a:spcAft>
                <a:spcPts val="300"/>
              </a:spcAft>
              <a:buAutoNum type="arabicPeriod"/>
            </a:pPr>
            <a:endParaRPr lang="ru-RU" sz="11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lvl="2" indent="-274320" defTabSz="914400">
              <a:spcAft>
                <a:spcPts val="300"/>
              </a:spcAft>
              <a:buAutoNum type="arabicPeriod"/>
            </a:pPr>
            <a:endParaRPr lang="ru-RU" sz="11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-274320" defTabSz="914400">
              <a:spcAft>
                <a:spcPts val="300"/>
              </a:spcAft>
              <a:buAutoNum type="arabicPeriod"/>
            </a:pPr>
            <a:endParaRPr lang="ru-RU" sz="1100" dirty="0">
              <a:solidFill>
                <a:srgbClr val="000000"/>
              </a:solidFill>
              <a:latin typeface="Georgia" pitchFamily="18" charset="0"/>
            </a:endParaRPr>
          </a:p>
          <a:p>
            <a:pPr indent="-274320" defTabSz="914400">
              <a:spcAft>
                <a:spcPts val="300"/>
              </a:spcAft>
            </a:pPr>
            <a:endParaRPr lang="ru-RU" sz="1100" dirty="0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4437112"/>
            <a:ext cx="8640960" cy="242432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indent="-274320">
              <a:spcAft>
                <a:spcPts val="300"/>
              </a:spcAft>
            </a:pPr>
            <a:r>
              <a:rPr lang="ru-RU" sz="1100" b="1" i="1" u="sng" dirty="0" smtClean="0">
                <a:solidFill>
                  <a:srgbClr val="000000"/>
                </a:solidFill>
                <a:latin typeface="Georgia" pitchFamily="18" charset="0"/>
              </a:rPr>
              <a:t>Разработка методологии сравнительного анализа (бенчмаркинга) операционных (подконтрольных) расходов сетевых организаций:</a:t>
            </a:r>
          </a:p>
          <a:p>
            <a:pPr indent="180000">
              <a:spcAft>
                <a:spcPts val="300"/>
              </a:spcAft>
            </a:pPr>
            <a:r>
              <a:rPr lang="ru-RU" sz="1100" dirty="0" smtClean="0">
                <a:solidFill>
                  <a:srgbClr val="000000"/>
                </a:solidFill>
                <a:latin typeface="Georgia" pitchFamily="18" charset="0"/>
              </a:rPr>
              <a:t>Таким образом, с 2014 года планируется внедрить методику сравнительного анализа деятельности сетевых организаций, в том числе с использованием международных показателей. Регуляторный сравнительный анализ определит эталонный уровень эффективности операционных затрат, а также будет способствовать созданию условий </a:t>
            </a:r>
            <a:r>
              <a:rPr lang="ru-RU" sz="1100" dirty="0" err="1" smtClean="0">
                <a:solidFill>
                  <a:srgbClr val="000000"/>
                </a:solidFill>
                <a:latin typeface="Georgia" pitchFamily="18" charset="0"/>
              </a:rPr>
              <a:t>квазиконкуренции</a:t>
            </a:r>
            <a:r>
              <a:rPr lang="ru-RU" sz="1100" dirty="0" smtClean="0">
                <a:solidFill>
                  <a:srgbClr val="000000"/>
                </a:solidFill>
                <a:latin typeface="Georgia" pitchFamily="18" charset="0"/>
              </a:rPr>
              <a:t> в монопольной отрасли. Сравнительный анализ также позволит выявить и снизить неоправданную внешними факторами вариативность тарифов по регионам. </a:t>
            </a:r>
          </a:p>
          <a:p>
            <a:pPr indent="180000">
              <a:spcAft>
                <a:spcPts val="300"/>
              </a:spcAft>
            </a:pPr>
            <a:r>
              <a:rPr lang="ru-RU" sz="1100" dirty="0" smtClean="0">
                <a:solidFill>
                  <a:srgbClr val="000000"/>
                </a:solidFill>
                <a:latin typeface="Georgia" pitchFamily="18" charset="0"/>
              </a:rPr>
              <a:t>В долгосрочной перспективе, до 2030 года, будут реализованы меры по выравниванию сетевой составляющей тарифов в части операционных расходов в пределах федеральных округов и (или) зон обслуживания каждой из межрегиональных сетевых организаций.</a:t>
            </a:r>
          </a:p>
          <a:p>
            <a:pPr indent="180000">
              <a:spcAft>
                <a:spcPts val="300"/>
              </a:spcAft>
            </a:pPr>
            <a:r>
              <a:rPr lang="ru-RU" sz="1100" dirty="0" smtClean="0">
                <a:solidFill>
                  <a:srgbClr val="000000"/>
                </a:solidFill>
                <a:latin typeface="Georgia" pitchFamily="18" charset="0"/>
              </a:rPr>
              <a:t>Для организаций, перешедших на метод доходности инвестированного капитала, эталонные затраты на основании сравнительного анализа могут применяться в следующем долгосрочном периоде регулирования, для остальных организаций </a:t>
            </a:r>
            <a:br>
              <a:rPr lang="ru-RU" sz="1100" dirty="0" smtClean="0">
                <a:solidFill>
                  <a:srgbClr val="000000"/>
                </a:solidFill>
                <a:latin typeface="Georgia" pitchFamily="18" charset="0"/>
              </a:rPr>
            </a:br>
            <a:r>
              <a:rPr lang="ru-RU" sz="1100" dirty="0" smtClean="0">
                <a:solidFill>
                  <a:srgbClr val="000000"/>
                </a:solidFill>
                <a:latin typeface="Georgia" pitchFamily="18" charset="0"/>
              </a:rPr>
              <a:t>- с 2014 года. </a:t>
            </a:r>
          </a:p>
          <a:p>
            <a:pPr lvl="2" indent="-274320">
              <a:spcAft>
                <a:spcPts val="300"/>
              </a:spcAft>
              <a:buAutoNum type="arabicPeriod"/>
            </a:pPr>
            <a:endParaRPr lang="ru-RU" sz="11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-274320">
              <a:spcAft>
                <a:spcPts val="300"/>
              </a:spcAft>
            </a:pPr>
            <a:endParaRPr lang="ru-RU" sz="1100" dirty="0" smtClean="0">
              <a:solidFill>
                <a:srgbClr val="000000"/>
              </a:solidFill>
              <a:latin typeface="Georgia" pitchFamily="18" charset="0"/>
            </a:endParaRPr>
          </a:p>
        </p:txBody>
      </p:sp>
      <p:pic>
        <p:nvPicPr>
          <p:cNvPr id="6" name="Picture 28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80" t="3624" r="25020" b="5356"/>
          <a:stretch/>
        </p:blipFill>
        <p:spPr bwMode="auto">
          <a:xfrm>
            <a:off x="0" y="1412776"/>
            <a:ext cx="1566556" cy="22234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1800200" cy="22093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\\Sms\форэм\Отд плата за передачу\Шагина\Презентации\Сочи\Сочи 2013\Материалы\68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434358" flipH="1">
            <a:off x="8133881" y="5407780"/>
            <a:ext cx="987448" cy="501130"/>
          </a:xfrm>
          <a:prstGeom prst="rect">
            <a:avLst/>
          </a:prstGeom>
          <a:noFill/>
        </p:spPr>
      </p:pic>
      <p:pic>
        <p:nvPicPr>
          <p:cNvPr id="10241" name="Picture 1" descr="\\Sms\форэм\Отд плата за передачу\Шагина\Презентации\Сочи\Сочи 2013\Материалы\66845c92513dcca2388197d13b2ebd9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18354">
            <a:off x="8031241" y="2237502"/>
            <a:ext cx="1008112" cy="1008112"/>
          </a:xfrm>
          <a:prstGeom prst="rect">
            <a:avLst/>
          </a:prstGeom>
          <a:noFill/>
        </p:spPr>
      </p:pic>
      <p:pic>
        <p:nvPicPr>
          <p:cNvPr id="10243" name="Picture 3" descr="\\Sms\форэм\Отд плата за передачу\Шагина\Презентации\Сочи\Сочи 2013\Материалы\80af6a6b84027ff6d1578343b9166a5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514407">
            <a:off x="8287896" y="2701638"/>
            <a:ext cx="575812" cy="997569"/>
          </a:xfrm>
          <a:prstGeom prst="rect">
            <a:avLst/>
          </a:prstGeom>
          <a:noFill/>
        </p:spPr>
      </p:pic>
      <p:pic>
        <p:nvPicPr>
          <p:cNvPr id="10242" name="Picture 2" descr="\\Sms\форэм\Отд плата за передачу\Шагина\Презентации\Сочи\Сочи 2013\Материалы\1892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37008" y="4221088"/>
            <a:ext cx="1506992" cy="1106761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179512" y="3573016"/>
            <a:ext cx="8208912" cy="8640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79512" y="4509120"/>
            <a:ext cx="8208912" cy="8640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79512" y="5445224"/>
            <a:ext cx="8208912" cy="8640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79512" y="2636912"/>
            <a:ext cx="8208912" cy="8640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51521" y="836712"/>
            <a:ext cx="8496944" cy="56886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Georgia" pitchFamily="18" charset="0"/>
              </a:rPr>
              <a:t>В целях наиболее полного понимания разрабатываемых Методических указаний по определению базового уровня операционных, подконтрольных расходов территориальных сетевых организаций, необходимых для осуществления регулируемой деятельности, и индекса эффективности операционных, подконтрольных расходов с применением метода сравнения аналогов могут использоваться следующие понятия и сокращения:</a:t>
            </a:r>
          </a:p>
          <a:p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500" b="1" u="sng" dirty="0" smtClean="0">
                <a:solidFill>
                  <a:srgbClr val="000000"/>
                </a:solidFill>
                <a:latin typeface="Georgia" pitchFamily="18" charset="0"/>
              </a:rPr>
              <a:t>Метод сравнения аналогов</a:t>
            </a:r>
            <a:r>
              <a:rPr lang="ru-RU" sz="1500" dirty="0" smtClean="0">
                <a:solidFill>
                  <a:srgbClr val="000000"/>
                </a:solidFill>
                <a:latin typeface="Georgia" pitchFamily="18" charset="0"/>
              </a:rPr>
              <a:t> - метод, применяемый для установления долгосрочных параметров регулирования, основанный на сравнении (</a:t>
            </a:r>
            <a:r>
              <a:rPr lang="ru-RU" sz="1500" dirty="0" err="1" smtClean="0">
                <a:solidFill>
                  <a:srgbClr val="000000"/>
                </a:solidFill>
                <a:latin typeface="Georgia" pitchFamily="18" charset="0"/>
              </a:rPr>
              <a:t>бенчмаркинге</a:t>
            </a:r>
            <a:r>
              <a:rPr lang="ru-RU" sz="1500" dirty="0" smtClean="0">
                <a:solidFill>
                  <a:srgbClr val="000000"/>
                </a:solidFill>
                <a:latin typeface="Georgia" pitchFamily="18" charset="0"/>
              </a:rPr>
              <a:t>) показателей деятельности ТСО, с аналогичными показателями других ТСО;</a:t>
            </a:r>
          </a:p>
          <a:p>
            <a:pPr>
              <a:buFont typeface="Wingdings" pitchFamily="2" charset="2"/>
              <a:buChar char="Ø"/>
            </a:pPr>
            <a:endParaRPr lang="ru-RU" sz="1500" dirty="0" smtClean="0">
              <a:solidFill>
                <a:srgbClr val="000000"/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500" b="1" u="sng" dirty="0" smtClean="0">
                <a:solidFill>
                  <a:srgbClr val="000000"/>
                </a:solidFill>
                <a:latin typeface="Georgia" pitchFamily="18" charset="0"/>
              </a:rPr>
              <a:t>Нетипичные компании («</a:t>
            </a:r>
            <a:r>
              <a:rPr lang="ru-RU" sz="1500" b="1" u="sng" dirty="0" err="1" smtClean="0">
                <a:solidFill>
                  <a:srgbClr val="000000"/>
                </a:solidFill>
                <a:latin typeface="Georgia" pitchFamily="18" charset="0"/>
              </a:rPr>
              <a:t>аутлаер</a:t>
            </a:r>
            <a:r>
              <a:rPr lang="ru-RU" sz="1500" b="1" u="sng" dirty="0" smtClean="0">
                <a:solidFill>
                  <a:srgbClr val="000000"/>
                </a:solidFill>
                <a:latin typeface="Georgia" pitchFamily="18" charset="0"/>
              </a:rPr>
              <a:t>»)</a:t>
            </a:r>
            <a:r>
              <a:rPr lang="ru-RU" sz="1500" dirty="0" smtClean="0">
                <a:solidFill>
                  <a:srgbClr val="000000"/>
                </a:solidFill>
                <a:latin typeface="Georgia" pitchFamily="18" charset="0"/>
              </a:rPr>
              <a:t> - </a:t>
            </a:r>
            <a:r>
              <a:rPr lang="ru-RU" sz="1500" dirty="0" err="1" smtClean="0">
                <a:solidFill>
                  <a:srgbClr val="000000"/>
                </a:solidFill>
                <a:latin typeface="Georgia" pitchFamily="18" charset="0"/>
              </a:rPr>
              <a:t>компании</a:t>
            </a:r>
            <a:r>
              <a:rPr lang="ru-RU" sz="1500" dirty="0" smtClean="0">
                <a:solidFill>
                  <a:srgbClr val="000000"/>
                </a:solidFill>
                <a:latin typeface="Georgia" pitchFamily="18" charset="0"/>
              </a:rPr>
              <a:t>, существенно изменяющие коэффициенты и результаты эффективности по всем компаниям при их добавлении в выборку;</a:t>
            </a:r>
          </a:p>
          <a:p>
            <a:pPr>
              <a:buFont typeface="Wingdings" pitchFamily="2" charset="2"/>
              <a:buChar char="Ø"/>
            </a:pPr>
            <a:endParaRPr lang="ru-RU" sz="1500" dirty="0" smtClean="0">
              <a:solidFill>
                <a:srgbClr val="000000"/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500" b="1" u="sng" dirty="0" smtClean="0">
                <a:solidFill>
                  <a:srgbClr val="000000"/>
                </a:solidFill>
                <a:latin typeface="Georgia" pitchFamily="18" charset="0"/>
              </a:rPr>
              <a:t>Эффективный уровень операционных, подконтрольных расходов</a:t>
            </a:r>
            <a:r>
              <a:rPr lang="ru-RU" sz="1500" dirty="0" smtClean="0">
                <a:solidFill>
                  <a:srgbClr val="000000"/>
                </a:solidFill>
                <a:latin typeface="Georgia" pitchFamily="18" charset="0"/>
              </a:rPr>
              <a:t> - целевое значение показателя операционных, подконтрольных расходов </a:t>
            </a:r>
            <a:r>
              <a:rPr lang="ru-RU" sz="1500" dirty="0" err="1" smtClean="0">
                <a:solidFill>
                  <a:srgbClr val="000000"/>
                </a:solidFill>
                <a:latin typeface="Georgia" pitchFamily="18" charset="0"/>
              </a:rPr>
              <a:t>электросетевой</a:t>
            </a:r>
            <a:r>
              <a:rPr lang="ru-RU" sz="1500" dirty="0" smtClean="0">
                <a:solidFill>
                  <a:srgbClr val="000000"/>
                </a:solidFill>
                <a:latin typeface="Georgia" pitchFamily="18" charset="0"/>
              </a:rPr>
              <a:t> компании, определяемое на основе лучших практик сравниваемых компаний;</a:t>
            </a:r>
          </a:p>
          <a:p>
            <a:pPr>
              <a:buFont typeface="Wingdings" pitchFamily="2" charset="2"/>
              <a:buChar char="Ø"/>
            </a:pPr>
            <a:endParaRPr lang="ru-RU" sz="1500" dirty="0" smtClean="0">
              <a:solidFill>
                <a:srgbClr val="000000"/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500" b="1" u="sng" dirty="0" err="1" smtClean="0">
                <a:solidFill>
                  <a:srgbClr val="000000"/>
                </a:solidFill>
                <a:latin typeface="Georgia" pitchFamily="18" charset="0"/>
              </a:rPr>
              <a:t>ß-коэффициенты</a:t>
            </a:r>
            <a:r>
              <a:rPr lang="ru-RU" sz="1500" dirty="0" err="1" smtClean="0">
                <a:solidFill>
                  <a:srgbClr val="000000"/>
                </a:solidFill>
                <a:latin typeface="Georgia" pitchFamily="18" charset="0"/>
              </a:rPr>
              <a:t> </a:t>
            </a:r>
            <a:r>
              <a:rPr lang="ru-RU" sz="1500" dirty="0" smtClean="0">
                <a:solidFill>
                  <a:srgbClr val="000000"/>
                </a:solidFill>
                <a:latin typeface="Georgia" pitchFamily="18" charset="0"/>
              </a:rPr>
              <a:t>– коэффициенты эластичности, рассчитанные с применением модифицированного метода наименьших квадратов и характеризующие среднее значение</a:t>
            </a:r>
            <a:br>
              <a:rPr lang="ru-RU" sz="1500" dirty="0" smtClean="0">
                <a:solidFill>
                  <a:srgbClr val="000000"/>
                </a:solidFill>
                <a:latin typeface="Georgia" pitchFamily="18" charset="0"/>
              </a:rPr>
            </a:br>
            <a:r>
              <a:rPr lang="ru-RU" sz="1500" dirty="0" smtClean="0">
                <a:solidFill>
                  <a:srgbClr val="000000"/>
                </a:solidFill>
                <a:latin typeface="Georgia" pitchFamily="18" charset="0"/>
              </a:rPr>
              <a:t>по территории Российской Федерации.</a:t>
            </a:r>
          </a:p>
          <a:p>
            <a:pPr>
              <a:buFont typeface="Wingdings" pitchFamily="2" charset="2"/>
              <a:buChar char="Ø"/>
            </a:pPr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-274320" defTabSz="914400">
              <a:spcAft>
                <a:spcPts val="300"/>
              </a:spcAft>
            </a:pPr>
            <a:endParaRPr lang="ru-RU" sz="1600" dirty="0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59632" y="332656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Основные определения и понятия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Sms\форэм\Отд плата за передачу\Шагина\Презентации\Татузов\Элиста бенчмаркинг\Материалы\1354858429o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04530">
            <a:off x="5672240" y="4855951"/>
            <a:ext cx="1393349" cy="1048676"/>
          </a:xfrm>
          <a:prstGeom prst="rect">
            <a:avLst/>
          </a:prstGeom>
          <a:noFill/>
        </p:spPr>
      </p:pic>
      <p:pic>
        <p:nvPicPr>
          <p:cNvPr id="18" name="Рисунок 17" descr="produce_type_pic_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3140968"/>
            <a:ext cx="691133" cy="781512"/>
          </a:xfrm>
          <a:prstGeom prst="rect">
            <a:avLst/>
          </a:prstGeom>
        </p:spPr>
      </p:pic>
      <p:pic>
        <p:nvPicPr>
          <p:cNvPr id="19" name="Рисунок 18" descr="Fotolia_14996856_XS-bbe5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26798" y="4293096"/>
            <a:ext cx="897130" cy="961402"/>
          </a:xfrm>
          <a:prstGeom prst="rect">
            <a:avLst/>
          </a:prstGeom>
        </p:spPr>
      </p:pic>
      <p:pic>
        <p:nvPicPr>
          <p:cNvPr id="20" name="Рисунок 19" descr="mikrofinansy-i-mikrozajmy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31840" y="1556792"/>
            <a:ext cx="792088" cy="5936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59632" y="332656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Запрос данных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764704"/>
            <a:ext cx="8496944" cy="7200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indent="-274320">
              <a:spcAft>
                <a:spcPts val="300"/>
              </a:spcAft>
            </a:pPr>
            <a:r>
              <a:rPr lang="ru-RU" sz="11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связи с разработкой  методологии сравнительного анализа (бенчмаркинга) операционных (подконтрольных) расходов сетевых организаций ФСТ России был сделан запрос от 01.04.2013 г. № 12-65 в рамках которого органам исполнительной власти субъектов Российской Федерации в области государственного регулирования тарифов было предложено заполнить необходимую информацию в формате прилагаемого шаблона. </a:t>
            </a:r>
          </a:p>
          <a:p>
            <a:pPr lvl="2" indent="-274320" defTabSz="914400">
              <a:spcAft>
                <a:spcPts val="300"/>
              </a:spcAft>
              <a:buAutoNum type="arabicPeriod"/>
            </a:pPr>
            <a:endParaRPr lang="ru-RU" sz="11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274320" defTabSz="914400">
              <a:spcAft>
                <a:spcPts val="300"/>
              </a:spcAft>
              <a:buAutoNum type="arabicPeriod"/>
            </a:pPr>
            <a:endParaRPr lang="ru-RU" sz="11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274320" defTabSz="914400">
              <a:spcAft>
                <a:spcPts val="300"/>
              </a:spcAft>
            </a:pPr>
            <a:endParaRPr lang="ru-RU" sz="11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\\Sms\форэм\Отд плата за передачу\Шагина\Презентации\Татузов\Элиста бенчмаркинг\Материалы\Форма представления материалов первый запрос.bmp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36250" y="1844824"/>
            <a:ext cx="3656230" cy="302850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220072" y="1484784"/>
            <a:ext cx="2448272" cy="21602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indent="-274320">
              <a:spcAft>
                <a:spcPts val="300"/>
              </a:spcAft>
            </a:pP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Форма запроса</a:t>
            </a:r>
          </a:p>
        </p:txBody>
      </p:sp>
      <p:sp>
        <p:nvSpPr>
          <p:cNvPr id="8" name="Правая фигурная скобка 7"/>
          <p:cNvSpPr/>
          <p:nvPr/>
        </p:nvSpPr>
        <p:spPr>
          <a:xfrm rot="10800000">
            <a:off x="5004048" y="1988840"/>
            <a:ext cx="216024" cy="2088233"/>
          </a:xfrm>
          <a:prstGeom prst="rightBrace">
            <a:avLst>
              <a:gd name="adj1" fmla="val 8333"/>
              <a:gd name="adj2" fmla="val 80800"/>
            </a:avLst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sp>
        <p:nvSpPr>
          <p:cNvPr id="9" name="TextBox 8"/>
          <p:cNvSpPr txBox="1"/>
          <p:nvPr/>
        </p:nvSpPr>
        <p:spPr>
          <a:xfrm>
            <a:off x="3491880" y="1988840"/>
            <a:ext cx="1440161" cy="129614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indent="-274320" algn="ctr">
              <a:spcAft>
                <a:spcPts val="300"/>
              </a:spcAft>
            </a:pPr>
            <a:r>
              <a:rPr lang="ru-RU" sz="1050" u="sng" dirty="0" smtClean="0">
                <a:solidFill>
                  <a:srgbClr val="000000"/>
                </a:solidFill>
                <a:latin typeface="Georgia" pitchFamily="18" charset="0"/>
              </a:rPr>
              <a:t>Финансовые показатели </a:t>
            </a:r>
            <a:r>
              <a:rPr lang="ru-RU" sz="1050" dirty="0" smtClean="0">
                <a:solidFill>
                  <a:srgbClr val="000000"/>
                </a:solidFill>
                <a:latin typeface="Georgia" pitchFamily="18" charset="0"/>
              </a:rPr>
              <a:t>(необходимая валовая выручка, фонд оплаты труда, прибыль и т.д.)</a:t>
            </a:r>
          </a:p>
        </p:txBody>
      </p:sp>
      <p:sp>
        <p:nvSpPr>
          <p:cNvPr id="10" name="Правая фигурная скобка 9"/>
          <p:cNvSpPr/>
          <p:nvPr/>
        </p:nvSpPr>
        <p:spPr>
          <a:xfrm rot="10800000">
            <a:off x="5004048" y="4149080"/>
            <a:ext cx="216024" cy="432048"/>
          </a:xfrm>
          <a:prstGeom prst="rightBrac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sp>
        <p:nvSpPr>
          <p:cNvPr id="11" name="TextBox 10"/>
          <p:cNvSpPr txBox="1"/>
          <p:nvPr/>
        </p:nvSpPr>
        <p:spPr>
          <a:xfrm>
            <a:off x="3563888" y="3429000"/>
            <a:ext cx="1368152" cy="112729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indent="-274320" algn="ctr">
              <a:spcAft>
                <a:spcPts val="300"/>
              </a:spcAft>
            </a:pPr>
            <a:r>
              <a:rPr lang="ru-RU" sz="1050" u="sng" dirty="0" smtClean="0">
                <a:solidFill>
                  <a:srgbClr val="000000"/>
                </a:solidFill>
                <a:latin typeface="Georgia" pitchFamily="18" charset="0"/>
              </a:rPr>
              <a:t>Технические показатели </a:t>
            </a:r>
            <a:r>
              <a:rPr lang="ru-RU" sz="1050" dirty="0" smtClean="0">
                <a:solidFill>
                  <a:srgbClr val="000000"/>
                </a:solidFill>
                <a:latin typeface="Georgia" pitchFamily="18" charset="0"/>
              </a:rPr>
              <a:t>(точки подключения, протяженность линий и т.д.)</a:t>
            </a:r>
          </a:p>
        </p:txBody>
      </p:sp>
      <p:sp>
        <p:nvSpPr>
          <p:cNvPr id="12" name="Правая фигурная скобка 11"/>
          <p:cNvSpPr/>
          <p:nvPr/>
        </p:nvSpPr>
        <p:spPr>
          <a:xfrm rot="10800000">
            <a:off x="5004049" y="4628304"/>
            <a:ext cx="216023" cy="240855"/>
          </a:xfrm>
          <a:prstGeom prst="rightBrac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sp>
        <p:nvSpPr>
          <p:cNvPr id="13" name="TextBox 12"/>
          <p:cNvSpPr txBox="1"/>
          <p:nvPr/>
        </p:nvSpPr>
        <p:spPr>
          <a:xfrm>
            <a:off x="3563888" y="4653136"/>
            <a:ext cx="1368153" cy="93610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indent="-274320" algn="ctr">
              <a:spcAft>
                <a:spcPts val="300"/>
              </a:spcAft>
            </a:pPr>
            <a:r>
              <a:rPr lang="ru-RU" sz="1050" u="sng" dirty="0" smtClean="0">
                <a:solidFill>
                  <a:srgbClr val="000000"/>
                </a:solidFill>
                <a:latin typeface="Georgia" pitchFamily="18" charset="0"/>
              </a:rPr>
              <a:t>Региональные показатели </a:t>
            </a:r>
            <a:r>
              <a:rPr lang="ru-RU" sz="1050" dirty="0" smtClean="0">
                <a:solidFill>
                  <a:srgbClr val="000000"/>
                </a:solidFill>
                <a:latin typeface="Georgia" pitchFamily="18" charset="0"/>
              </a:rPr>
              <a:t>(климат, уровень заработной платы и т.д.)</a:t>
            </a:r>
          </a:p>
        </p:txBody>
      </p:sp>
      <p:sp>
        <p:nvSpPr>
          <p:cNvPr id="14" name="Правая фигурная скобка 13"/>
          <p:cNvSpPr/>
          <p:nvPr/>
        </p:nvSpPr>
        <p:spPr>
          <a:xfrm rot="5400000">
            <a:off x="7560332" y="3825044"/>
            <a:ext cx="216024" cy="2448272"/>
          </a:xfrm>
          <a:prstGeom prst="rightBrac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sp>
        <p:nvSpPr>
          <p:cNvPr id="15" name="TextBox 14"/>
          <p:cNvSpPr txBox="1">
            <a:spLocks/>
          </p:cNvSpPr>
          <p:nvPr/>
        </p:nvSpPr>
        <p:spPr>
          <a:xfrm>
            <a:off x="6444000" y="5229201"/>
            <a:ext cx="2592288" cy="360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indent="-274320" algn="ctr">
              <a:spcAft>
                <a:spcPts val="300"/>
              </a:spcAft>
            </a:pPr>
            <a:r>
              <a:rPr lang="ru-RU" sz="1100" dirty="0" smtClean="0">
                <a:solidFill>
                  <a:srgbClr val="000000"/>
                </a:solidFill>
                <a:latin typeface="Georgia" pitchFamily="18" charset="0"/>
              </a:rPr>
              <a:t>Периоды (2008-2011 года)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7544" y="6093296"/>
            <a:ext cx="8352927" cy="5040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indent="-274320">
              <a:spcAft>
                <a:spcPts val="300"/>
              </a:spcAft>
            </a:pPr>
            <a:r>
              <a:rPr lang="ru-RU" sz="11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рамках анализа представленной информации был выявлен ряд </a:t>
            </a:r>
            <a:r>
              <a:rPr lang="ru-RU" sz="11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несоответствий</a:t>
            </a:r>
            <a:r>
              <a:rPr lang="ru-RU" sz="11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которые не позволяют в полной мере использовать данную информацию при разработке вышеуказанного проекта методических указаний.</a:t>
            </a:r>
          </a:p>
          <a:p>
            <a:pPr indent="-274320" defTabSz="914400">
              <a:spcAft>
                <a:spcPts val="300"/>
              </a:spcAft>
              <a:buAutoNum type="arabicPeriod"/>
            </a:pPr>
            <a:endParaRPr lang="ru-RU" sz="11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274320" defTabSz="914400">
              <a:spcAft>
                <a:spcPts val="300"/>
              </a:spcAft>
            </a:pPr>
            <a:endParaRPr lang="ru-RU" sz="11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5536" y="1772816"/>
            <a:ext cx="2664296" cy="17281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72000" tIns="72000" rIns="72000" bIns="72000" rtlCol="0" anchor="ctr">
            <a:noAutofit/>
          </a:bodyPr>
          <a:lstStyle/>
          <a:p>
            <a:pPr indent="-274320">
              <a:spcAft>
                <a:spcPts val="30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Качественное представление данных:</a:t>
            </a:r>
          </a:p>
          <a:p>
            <a:pPr indent="-274320">
              <a:spcAft>
                <a:spcPts val="30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Воронежская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область;</a:t>
            </a:r>
          </a:p>
          <a:p>
            <a:pPr indent="-274320">
              <a:spcAft>
                <a:spcPts val="30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Краснодарский край и другие.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3528" y="3645024"/>
            <a:ext cx="2736304" cy="1800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72000" tIns="72000" rIns="72000" bIns="72000" rtlCol="0" anchor="ctr">
            <a:noAutofit/>
          </a:bodyPr>
          <a:lstStyle/>
          <a:p>
            <a:pPr indent="-274320">
              <a:spcAft>
                <a:spcPts val="30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Некачественное представление данных:</a:t>
            </a:r>
          </a:p>
          <a:p>
            <a:pPr indent="-274320">
              <a:spcAft>
                <a:spcPts val="30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г. Москва;</a:t>
            </a:r>
          </a:p>
          <a:p>
            <a:pPr indent="-274320">
              <a:spcAft>
                <a:spcPts val="30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Свердловская область;</a:t>
            </a:r>
          </a:p>
          <a:p>
            <a:pPr indent="-274320">
              <a:spcAft>
                <a:spcPts val="30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Республика Коми;</a:t>
            </a:r>
          </a:p>
          <a:p>
            <a:pPr indent="-274320">
              <a:spcAft>
                <a:spcPts val="30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Тверская область и другие.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332656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Повторный запрос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764704"/>
            <a:ext cx="8496944" cy="7200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2" indent="-274320" defTabSz="914400">
              <a:spcAft>
                <a:spcPts val="300"/>
              </a:spcAft>
              <a:buAutoNum type="arabicPeriod"/>
            </a:pPr>
            <a:endParaRPr lang="ru-RU" sz="11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-274320" defTabSz="914400">
              <a:spcAft>
                <a:spcPts val="300"/>
              </a:spcAft>
              <a:buAutoNum type="arabicPeriod"/>
            </a:pPr>
            <a:endParaRPr lang="ru-RU" sz="1100" dirty="0">
              <a:solidFill>
                <a:srgbClr val="000000"/>
              </a:solidFill>
              <a:latin typeface="Georgia" pitchFamily="18" charset="0"/>
            </a:endParaRPr>
          </a:p>
          <a:p>
            <a:pPr indent="-274320" defTabSz="914400">
              <a:spcAft>
                <a:spcPts val="300"/>
              </a:spcAft>
            </a:pPr>
            <a:endParaRPr lang="ru-RU" sz="1100" dirty="0" smtClean="0">
              <a:solidFill>
                <a:srgbClr val="000000"/>
              </a:solidFill>
              <a:latin typeface="Georgia" pitchFamily="18" charset="0"/>
            </a:endParaRPr>
          </a:p>
        </p:txBody>
      </p:sp>
      <p:pic>
        <p:nvPicPr>
          <p:cNvPr id="2050" name="Picture 2" descr="\\Sms\форэм\Отд плата за передачу\Шагина\Презентации\Татузов\Элиста бенчмаркинг\Материалы\Неточности КЧР до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268760"/>
            <a:ext cx="3240360" cy="1454577"/>
          </a:xfrm>
          <a:prstGeom prst="rect">
            <a:avLst/>
          </a:prstGeom>
          <a:noFill/>
          <a:effectLst>
            <a:outerShdw blurRad="38100" dist="38100" dir="5400000" algn="ctr" rotWithShape="0">
              <a:schemeClr val="tx1">
                <a:lumMod val="65000"/>
                <a:lumOff val="35000"/>
                <a:alpha val="28000"/>
              </a:schemeClr>
            </a:outerShdw>
          </a:effectLst>
        </p:spPr>
      </p:pic>
      <p:pic>
        <p:nvPicPr>
          <p:cNvPr id="2051" name="Picture 3" descr="\\Sms\форэм\Отд плата за передачу\Шагина\Презентации\Татузов\Элиста бенчмаркинг\Материалы\Неточности КЧР после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268760"/>
            <a:ext cx="3240360" cy="1444703"/>
          </a:xfrm>
          <a:prstGeom prst="rect">
            <a:avLst/>
          </a:prstGeom>
          <a:noFill/>
          <a:effectLst>
            <a:outerShdw blurRad="38100" dist="38100" dir="5400000" algn="ctr" rotWithShape="0">
              <a:schemeClr val="tx1">
                <a:lumMod val="65000"/>
                <a:lumOff val="35000"/>
                <a:alpha val="28000"/>
              </a:schemeClr>
            </a:outerShdw>
          </a:effectLst>
        </p:spPr>
      </p:pic>
      <p:sp>
        <p:nvSpPr>
          <p:cNvPr id="6" name="Скругленный прямоугольник 5"/>
          <p:cNvSpPr/>
          <p:nvPr/>
        </p:nvSpPr>
        <p:spPr>
          <a:xfrm>
            <a:off x="4499992" y="1556792"/>
            <a:ext cx="360040" cy="1152128"/>
          </a:xfrm>
          <a:prstGeom prst="round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172400" y="1556792"/>
            <a:ext cx="360040" cy="1152128"/>
          </a:xfrm>
          <a:prstGeom prst="round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5076056" y="1916832"/>
            <a:ext cx="2952328" cy="432048"/>
          </a:xfrm>
          <a:prstGeom prst="rightArrow">
            <a:avLst/>
          </a:prstGeom>
          <a:solidFill>
            <a:schemeClr val="accent2">
              <a:alpha val="40000"/>
            </a:schemeClr>
          </a:solidFill>
          <a:ln w="0">
            <a:solidFill>
              <a:schemeClr val="accent2">
                <a:shade val="50000"/>
                <a:alpha val="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2" name="Picture 4" descr="\\Sms\форэм\Отд плата за передачу\Шагина\Презентации\Татузов\Элиста бенчмаркинг\Материалы\Неточности Ставрополь нет ОПЕКСА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6313" y="3140968"/>
            <a:ext cx="3780183" cy="3529718"/>
          </a:xfrm>
          <a:prstGeom prst="rect">
            <a:avLst/>
          </a:prstGeom>
          <a:noFill/>
          <a:effectLst>
            <a:outerShdw blurRad="38100" dist="38100" dir="5400000" algn="ctr" rotWithShape="0">
              <a:schemeClr val="tx1">
                <a:lumMod val="65000"/>
                <a:lumOff val="35000"/>
                <a:alpha val="28000"/>
              </a:schemeClr>
            </a:outerShdw>
          </a:effectLst>
        </p:spPr>
      </p:pic>
      <p:sp>
        <p:nvSpPr>
          <p:cNvPr id="12" name="Скругленный прямоугольник 11"/>
          <p:cNvSpPr/>
          <p:nvPr/>
        </p:nvSpPr>
        <p:spPr>
          <a:xfrm>
            <a:off x="6948264" y="3861048"/>
            <a:ext cx="432048" cy="216024"/>
          </a:xfrm>
          <a:prstGeom prst="round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16200000">
            <a:off x="6192180" y="4941168"/>
            <a:ext cx="1872208" cy="432048"/>
          </a:xfrm>
          <a:prstGeom prst="rightArrow">
            <a:avLst/>
          </a:prstGeom>
          <a:solidFill>
            <a:schemeClr val="accent2">
              <a:alpha val="40000"/>
            </a:schemeClr>
          </a:solidFill>
          <a:ln w="0">
            <a:solidFill>
              <a:schemeClr val="accent2">
                <a:shade val="50000"/>
                <a:alpha val="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3" name="Picture 5" descr="\\Sms\форэм\Отд плата за передачу\Шагина\Презентации\Татузов\Элиста бенчмаркинг\Материалы\Неточности Ростов до.bm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3933056"/>
            <a:ext cx="2843808" cy="2667174"/>
          </a:xfrm>
          <a:prstGeom prst="rect">
            <a:avLst/>
          </a:prstGeom>
          <a:noFill/>
          <a:effectLst>
            <a:outerShdw blurRad="38100" dist="38100" dir="5400000" algn="ctr" rotWithShape="0">
              <a:schemeClr val="tx1">
                <a:lumMod val="65000"/>
                <a:lumOff val="35000"/>
                <a:alpha val="28000"/>
              </a:schemeClr>
            </a:outerShdw>
          </a:effectLst>
        </p:spPr>
      </p:pic>
      <p:pic>
        <p:nvPicPr>
          <p:cNvPr id="2054" name="Picture 6" descr="\\Sms\форэм\Отд плата за передачу\Шагина\Презентации\Татузов\Элиста бенчмаркинг\Материалы\Неточности Ростов после.bmp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79712" y="3501008"/>
            <a:ext cx="3096344" cy="2026121"/>
          </a:xfrm>
          <a:prstGeom prst="rect">
            <a:avLst/>
          </a:prstGeom>
          <a:noFill/>
          <a:effectLst>
            <a:outerShdw blurRad="38100" dist="38100" dir="5400000" algn="ctr" rotWithShape="0">
              <a:schemeClr val="tx1">
                <a:lumMod val="65000"/>
                <a:lumOff val="35000"/>
                <a:alpha val="28000"/>
              </a:schemeClr>
            </a:outerShdw>
          </a:effectLst>
        </p:spPr>
      </p:pic>
      <p:sp>
        <p:nvSpPr>
          <p:cNvPr id="17" name="Скругленный прямоугольник 16"/>
          <p:cNvSpPr/>
          <p:nvPr/>
        </p:nvSpPr>
        <p:spPr>
          <a:xfrm>
            <a:off x="1547664" y="6093296"/>
            <a:ext cx="360040" cy="576064"/>
          </a:xfrm>
          <a:prstGeom prst="round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16200000">
            <a:off x="1457654" y="5319210"/>
            <a:ext cx="900100" cy="432048"/>
          </a:xfrm>
          <a:prstGeom prst="rightArrow">
            <a:avLst/>
          </a:prstGeom>
          <a:solidFill>
            <a:schemeClr val="accent2">
              <a:alpha val="40000"/>
            </a:schemeClr>
          </a:solidFill>
          <a:ln w="0">
            <a:solidFill>
              <a:schemeClr val="accent2">
                <a:shade val="50000"/>
                <a:alpha val="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547664" y="4437112"/>
            <a:ext cx="360040" cy="576064"/>
          </a:xfrm>
          <a:prstGeom prst="round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18836651">
            <a:off x="1717622" y="5389389"/>
            <a:ext cx="2193161" cy="432048"/>
          </a:xfrm>
          <a:prstGeom prst="rightArrow">
            <a:avLst/>
          </a:prstGeom>
          <a:solidFill>
            <a:schemeClr val="accent2">
              <a:alpha val="40000"/>
            </a:schemeClr>
          </a:solidFill>
          <a:ln w="0">
            <a:solidFill>
              <a:schemeClr val="accent2">
                <a:shade val="50000"/>
                <a:alpha val="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707904" y="4437112"/>
            <a:ext cx="432048" cy="936104"/>
          </a:xfrm>
          <a:prstGeom prst="round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179512" y="908720"/>
            <a:ext cx="18722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Повторный запрос способствовал выявлению допущенных неточностей и их устранению.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332656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Уточнение параметров расчета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764704"/>
            <a:ext cx="8496944" cy="7200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2" indent="-274320" defTabSz="914400">
              <a:spcAft>
                <a:spcPts val="300"/>
              </a:spcAft>
              <a:buAutoNum type="arabicPeriod"/>
            </a:pPr>
            <a:endParaRPr lang="ru-RU" sz="1100" dirty="0" smtClean="0">
              <a:solidFill>
                <a:srgbClr val="000000"/>
              </a:solidFill>
              <a:latin typeface="Georgia" pitchFamily="18" charset="0"/>
            </a:endParaRPr>
          </a:p>
          <a:p>
            <a:pPr indent="-274320" defTabSz="914400">
              <a:spcAft>
                <a:spcPts val="300"/>
              </a:spcAft>
              <a:buAutoNum type="arabicPeriod"/>
            </a:pPr>
            <a:endParaRPr lang="ru-RU" sz="1100" dirty="0">
              <a:solidFill>
                <a:srgbClr val="000000"/>
              </a:solidFill>
              <a:latin typeface="Georgia" pitchFamily="18" charset="0"/>
            </a:endParaRPr>
          </a:p>
          <a:p>
            <a:pPr indent="-274320" defTabSz="914400">
              <a:spcAft>
                <a:spcPts val="300"/>
              </a:spcAft>
            </a:pPr>
            <a:endParaRPr lang="ru-RU" sz="1100" dirty="0" smtClean="0">
              <a:solidFill>
                <a:srgbClr val="000000"/>
              </a:solidFill>
              <a:latin typeface="Georgia" pitchFamily="18" charset="0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107504" y="1615511"/>
          <a:ext cx="8496945" cy="4971579"/>
        </p:xfrm>
        <a:graphic>
          <a:graphicData uri="http://schemas.openxmlformats.org/drawingml/2006/table">
            <a:tbl>
              <a:tblPr/>
              <a:tblGrid>
                <a:gridCol w="360040"/>
                <a:gridCol w="2762342"/>
                <a:gridCol w="1184286"/>
                <a:gridCol w="1396759"/>
                <a:gridCol w="1396759"/>
                <a:gridCol w="1396759"/>
              </a:tblGrid>
              <a:tr h="519052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 п.п.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Коэффициент</a:t>
                      </a:r>
                      <a:endParaRPr lang="ru-RU" sz="14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ММНК</a:t>
                      </a:r>
                      <a:br>
                        <a:rPr lang="ru-RU" sz="14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 один год</a:t>
                      </a:r>
                      <a:endParaRPr lang="ru-RU" sz="14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ММНК </a:t>
                      </a:r>
                      <a:br>
                        <a:rPr lang="ru-RU" sz="14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 несколько лет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ММНК</a:t>
                      </a:r>
                      <a:br>
                        <a:rPr lang="ru-RU" sz="14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 один год</a:t>
                      </a:r>
                      <a:endParaRPr lang="ru-RU" sz="14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ММНК </a:t>
                      </a:r>
                      <a:br>
                        <a:rPr lang="ru-RU" sz="14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 несколько лет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197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Стоимость потребительской корзины </a:t>
                      </a:r>
                      <a:endParaRPr lang="ru-RU" sz="13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1,4029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0,0723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0,66655</a:t>
                      </a:r>
                    </a:p>
                  </a:txBody>
                  <a:tcPr marL="67810" marR="6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0,65657</a:t>
                      </a:r>
                    </a:p>
                  </a:txBody>
                  <a:tcPr marL="67810" marR="6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109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Средняя зарплата</a:t>
                      </a:r>
                      <a:endParaRPr lang="ru-RU" sz="13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0,3725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0,5573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0,33345</a:t>
                      </a:r>
                    </a:p>
                  </a:txBody>
                  <a:tcPr marL="67810" marR="6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0,34343</a:t>
                      </a:r>
                    </a:p>
                  </a:txBody>
                  <a:tcPr marL="67810" marR="6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493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Число точек присоединения </a:t>
                      </a:r>
                      <a:endParaRPr lang="ru-RU" sz="13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0,5528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0,3886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0,25364</a:t>
                      </a:r>
                    </a:p>
                  </a:txBody>
                  <a:tcPr marL="67810" marR="6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0,31505</a:t>
                      </a:r>
                    </a:p>
                  </a:txBody>
                  <a:tcPr marL="67810" marR="6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197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Протяженность линий электропередач</a:t>
                      </a:r>
                      <a:endParaRPr lang="ru-RU" sz="13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-0,3047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-0,3007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-0,15999</a:t>
                      </a:r>
                    </a:p>
                  </a:txBody>
                  <a:tcPr marL="67810" marR="6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-0,21364</a:t>
                      </a:r>
                    </a:p>
                  </a:txBody>
                  <a:tcPr marL="67810" marR="6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493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Трансформаторная мощность </a:t>
                      </a:r>
                      <a:endParaRPr lang="ru-RU" sz="13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0,2001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0,4782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0,57925 </a:t>
                      </a:r>
                    </a:p>
                  </a:txBody>
                  <a:tcPr marL="67810" marR="6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0,53219</a:t>
                      </a:r>
                    </a:p>
                  </a:txBody>
                  <a:tcPr marL="67810" marR="6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052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Трансформаторная мощность высокого напряжения</a:t>
                      </a:r>
                      <a:endParaRPr lang="ru-RU" sz="13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0,0973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-0,2184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-0,98546</a:t>
                      </a:r>
                    </a:p>
                  </a:txBody>
                  <a:tcPr marL="67810" marR="6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-0,82475</a:t>
                      </a:r>
                    </a:p>
                  </a:txBody>
                  <a:tcPr marL="67810" marR="6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609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Протяженность линий электропередач </a:t>
                      </a:r>
                      <a:b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высокого напряжения</a:t>
                      </a:r>
                      <a:endParaRPr lang="ru-RU" sz="13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1,3043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1,3180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1,87471</a:t>
                      </a:r>
                    </a:p>
                  </a:txBody>
                  <a:tcPr marL="67810" marR="6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1,61583</a:t>
                      </a:r>
                    </a:p>
                  </a:txBody>
                  <a:tcPr marL="67810" marR="6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941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Объем </a:t>
                      </a:r>
                      <a:r>
                        <a:rPr lang="ru-RU" sz="13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недоотпуска</a:t>
                      </a: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3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-0,1279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-0,0261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3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810" marR="678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endParaRPr lang="ru-RU" sz="13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7810" marR="6781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2197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Количество переходов через ноль</a:t>
                      </a:r>
                      <a:endParaRPr lang="ru-RU" sz="13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0,5342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0,5395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0,25737</a:t>
                      </a:r>
                    </a:p>
                  </a:txBody>
                  <a:tcPr marL="67810" marR="6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0,29989</a:t>
                      </a:r>
                    </a:p>
                  </a:txBody>
                  <a:tcPr marL="67810" marR="6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997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Средняя температура января </a:t>
                      </a:r>
                      <a:endParaRPr lang="ru-RU" sz="13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0,8982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0,7185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0,08112</a:t>
                      </a:r>
                    </a:p>
                  </a:txBody>
                  <a:tcPr marL="67810" marR="6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0,32671</a:t>
                      </a:r>
                    </a:p>
                  </a:txBody>
                  <a:tcPr marL="67810" marR="6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197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Показатель толщины стенки гололеда</a:t>
                      </a:r>
                      <a:endParaRPr lang="ru-RU" sz="130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0,1706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0,0646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0,04723</a:t>
                      </a:r>
                    </a:p>
                  </a:txBody>
                  <a:tcPr marL="67810" marR="6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0,07466</a:t>
                      </a:r>
                    </a:p>
                  </a:txBody>
                  <a:tcPr marL="67810" marR="678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9" name="Прямоугольник 48"/>
          <p:cNvSpPr/>
          <p:nvPr/>
        </p:nvSpPr>
        <p:spPr>
          <a:xfrm>
            <a:off x="3131840" y="908720"/>
            <a:ext cx="2592288" cy="576064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Первоначальный проект Методических указаний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107504" y="909591"/>
            <a:ext cx="30963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Приложение к Методическим указаниям</a:t>
            </a:r>
          </a:p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Значения коэффициентов для расчета эффективного уровня операционных затрат.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868144" y="908720"/>
            <a:ext cx="2808312" cy="5760640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rIns="72000" rtlCol="0" anchor="t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Скорректированный проект 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Методических указаний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724128" y="4941168"/>
            <a:ext cx="2952328" cy="5040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исключен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332656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Базовая модель расчета эффективных операционных (подконтрольных) расходов</a:t>
            </a:r>
          </a:p>
        </p:txBody>
      </p:sp>
      <p:graphicFrame>
        <p:nvGraphicFramePr>
          <p:cNvPr id="19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77675"/>
              </p:ext>
            </p:extLst>
          </p:nvPr>
        </p:nvGraphicFramePr>
        <p:xfrm>
          <a:off x="507006" y="2418754"/>
          <a:ext cx="8385473" cy="3291702"/>
        </p:xfrm>
        <a:graphic>
          <a:graphicData uri="http://schemas.openxmlformats.org/drawingml/2006/table">
            <a:tbl>
              <a:tblPr firstRow="1" bandRow="1"/>
              <a:tblGrid>
                <a:gridCol w="632866"/>
                <a:gridCol w="3072088"/>
                <a:gridCol w="720080"/>
                <a:gridCol w="3960439"/>
              </a:tblGrid>
              <a:tr h="274662">
                <a:tc>
                  <a:txBody>
                    <a:bodyPr/>
                    <a:lstStyle/>
                    <a:p>
                      <a:pPr algn="ctr">
                        <a:tabLst>
                          <a:tab pos="712788" algn="l"/>
                        </a:tabLst>
                      </a:pP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Обозн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Описание переменных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Ед. 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изм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Источник данных, форма раскрытия информации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654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OPEX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Подконтрольные</a:t>
                      </a:r>
                      <a:r>
                        <a:rPr lang="ru-RU" sz="10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 операционные затраты</a:t>
                      </a:r>
                      <a:endParaRPr lang="ru-RU" sz="1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Отчетность на официальном сайте РСК в соответствии с п.9 Постановления правительства РФ от 21.01.2004 №24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40">
                <a:tc>
                  <a:txBody>
                    <a:bodyPr/>
                    <a:lstStyle/>
                    <a:p>
                      <a:pPr algn="ctr"/>
                      <a:r>
                        <a:rPr lang="en-US" sz="10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endParaRPr lang="ru-RU" sz="10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Протяженность 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линий 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км.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Информация</a:t>
                      </a:r>
                      <a:r>
                        <a:rPr lang="ru-RU" sz="10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 РСК</a:t>
                      </a:r>
                      <a:endParaRPr lang="ru-RU" sz="1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4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Количество точек подключения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шт.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Информация</a:t>
                      </a:r>
                      <a:r>
                        <a:rPr lang="ru-RU" sz="10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 РСК</a:t>
                      </a:r>
                      <a:endParaRPr lang="ru-RU" sz="1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4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Трансформаторная емкость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МВА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Информация</a:t>
                      </a:r>
                      <a:r>
                        <a:rPr lang="ru-RU" sz="10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 РСК</a:t>
                      </a:r>
                      <a:endParaRPr lang="ru-RU" sz="1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654">
                <a:tc>
                  <a:txBody>
                    <a:bodyPr/>
                    <a:lstStyle/>
                    <a:p>
                      <a:pPr marL="177800" indent="-177800"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Средняя зарплата в регионе в отрасли генерации и распределения электроэнергии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Данные Федеральной службы государственной статистики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40">
                <a:tc>
                  <a:txBody>
                    <a:bodyPr/>
                    <a:lstStyle/>
                    <a:p>
                      <a:pPr marL="177800" indent="-177800"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Стоимость  потребительской корзины в регионе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Данные Федеральной службы государственной статистики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4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lang="ru-RU" sz="1000" b="1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переходов через ноль</a:t>
                      </a:r>
                      <a:endParaRPr lang="ru-RU" sz="1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дн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1000" kern="1200" baseline="300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СНиП 23-01-99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4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lang="ru-RU" sz="1000" b="1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Средняя температура</a:t>
                      </a:r>
                      <a:r>
                        <a:rPr lang="ru-RU" sz="1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января</a:t>
                      </a:r>
                      <a:endParaRPr lang="ru-RU" sz="1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kern="120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</a:t>
                      </a:r>
                      <a:endParaRPr lang="ru-RU" sz="1000" kern="1200" baseline="300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СНиП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 23-01-99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74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lang="ru-RU" sz="1000" b="1" baseline="-25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Показатель толщины стенки гололеда</a:t>
                      </a:r>
                      <a:endParaRPr lang="ru-RU" sz="10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мм.</a:t>
                      </a:r>
                      <a:endParaRPr lang="ru-RU" sz="1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СНиП 2.01.07-85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672"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2"/>
                      <a:stretch>
                        <a:fillRect t="-698387" r="-1224510" b="-285484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b="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Трансформаторная </a:t>
                      </a:r>
                      <a:r>
                        <a:rPr lang="ru-RU" sz="1000" b="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ёмкость 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высокого напряжения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Информация</a:t>
                      </a:r>
                      <a:r>
                        <a:rPr lang="ru-RU" sz="10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 РСК</a:t>
                      </a:r>
                      <a:endParaRPr lang="ru-RU" sz="1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672"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rotWithShape="1">
                      <a:blip r:embed="rId2"/>
                      <a:stretch>
                        <a:fillRect t="-1337838" r="-1224510" b="-378378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Протяженность линий высокого напряжения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км.</a:t>
                      </a: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Информация</a:t>
                      </a:r>
                      <a:r>
                        <a:rPr lang="ru-RU" sz="10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j-ea"/>
                          <a:cs typeface="Times New Roman" pitchFamily="18" charset="0"/>
                        </a:rPr>
                        <a:t> РСК</a:t>
                      </a:r>
                      <a:endParaRPr lang="ru-RU" sz="1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j-ea"/>
                        <a:cs typeface="Times New Roman" pitchFamily="18" charset="0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20" name="Straight Connector 23"/>
          <p:cNvCxnSpPr/>
          <p:nvPr/>
        </p:nvCxnSpPr>
        <p:spPr>
          <a:xfrm>
            <a:off x="539552" y="2276872"/>
            <a:ext cx="835292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3" name="Picture 5" descr="\\Sms\форэм\Отд плата за передачу\Шагина\Презентации\Сочи\Сочи 2013\Материалы\Формула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052736"/>
            <a:ext cx="8107056" cy="11441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8" y="2276872"/>
            <a:ext cx="8996199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59632" y="332656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Анализ показателей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1196752"/>
            <a:ext cx="8784975" cy="108012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indent="-274320">
              <a:spcAft>
                <a:spcPts val="300"/>
              </a:spcAft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Первоначальный анализ был проведен на основе данных филиалов ОАО «</a:t>
            </a:r>
            <a:r>
              <a:rPr lang="ru-RU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Россети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». </a:t>
            </a:r>
            <a:b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результате были выявлены эффективные филиалы, неэффективные филиалы и филиалы, результаты которых данной моделью объяснить не представилось возможным.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5949280"/>
            <a:ext cx="8784975" cy="7200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indent="-274320">
              <a:spcAft>
                <a:spcPts val="300"/>
              </a:spcAft>
            </a:pP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1) – определенное количество самых эффективных компаний, в отношении которых подконтрольные/операционные расходы не пересматриваются.</a:t>
            </a: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2348880"/>
            <a:ext cx="5472616" cy="288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\\Sms\форэм\Отд плата за передачу\Шагина\Презентации\Татузов\Элиста бенчмаркинг\Материалы\Результат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96952"/>
            <a:ext cx="9036496" cy="295275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71600" y="332656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Первые результаты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1628800"/>
            <a:ext cx="8784975" cy="79208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indent="-274320">
              <a:spcAft>
                <a:spcPts val="30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Специфика данных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-274320"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существенное изменение величины подконтрольных/операционных расходов при неизменной величине полезного отпуска или точек поставки и др.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1600" y="2420888"/>
            <a:ext cx="7416824" cy="504056"/>
          </a:xfrm>
          <a:prstGeom prst="round2Same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noAutofit/>
          </a:bodyPr>
          <a:lstStyle/>
          <a:p>
            <a:pPr indent="-274320" algn="ctr">
              <a:spcAft>
                <a:spcPts val="300"/>
              </a:spcAft>
            </a:pPr>
            <a:r>
              <a:rPr lang="ru-RU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Пути решения </a:t>
            </a: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2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установление в целях использования модели сравнительного анализа</a:t>
            </a:r>
          </a:p>
          <a:p>
            <a:pPr indent="-274320" algn="ctr">
              <a:spcAft>
                <a:spcPts val="300"/>
              </a:spcAft>
            </a:pPr>
            <a:r>
              <a:rPr lang="ru-RU" sz="12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НАИХУДШЕГО</a:t>
            </a:r>
            <a:r>
              <a:rPr lang="ru-RU" sz="12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значения по региону.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908720"/>
            <a:ext cx="8784975" cy="79208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indent="-274320">
              <a:spcAft>
                <a:spcPts val="30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Предложения организаций и органов регулирования: </a:t>
            </a:r>
          </a:p>
          <a:p>
            <a:pPr indent="-274320"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учитывать протяженность сетей, по аналогии с трансформаторной емкостью; климатические коэффициенты применять единые для всего субъекта;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увчесть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структуру сетей в части ВН и др.</a:t>
            </a:r>
          </a:p>
          <a:p>
            <a:pPr indent="-274320">
              <a:spcAft>
                <a:spcPts val="300"/>
              </a:spcAft>
            </a:pPr>
            <a:endParaRPr lang="ru-RU" sz="1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274320">
              <a:spcAft>
                <a:spcPts val="300"/>
              </a:spcAft>
            </a:pPr>
            <a:endParaRPr lang="ru-RU" sz="1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274320">
              <a:spcAft>
                <a:spcPts val="300"/>
              </a:spcAft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9023</TotalTime>
  <Words>1018</Words>
  <Application>Microsoft Office PowerPoint</Application>
  <PresentationFormat>Экран (4:3)</PresentationFormat>
  <Paragraphs>197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asemikolenov</dc:creator>
  <cp:lastModifiedBy>User</cp:lastModifiedBy>
  <cp:revision>1274</cp:revision>
  <dcterms:created xsi:type="dcterms:W3CDTF">2011-05-30T08:02:12Z</dcterms:created>
  <dcterms:modified xsi:type="dcterms:W3CDTF">2013-10-17T07:52:02Z</dcterms:modified>
</cp:coreProperties>
</file>