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302" r:id="rId2"/>
    <p:sldId id="306" r:id="rId3"/>
    <p:sldId id="305" r:id="rId4"/>
    <p:sldId id="298" r:id="rId5"/>
    <p:sldId id="300" r:id="rId6"/>
    <p:sldId id="295" r:id="rId7"/>
    <p:sldId id="299" r:id="rId8"/>
    <p:sldId id="304" r:id="rId9"/>
    <p:sldId id="307" r:id="rId10"/>
    <p:sldId id="301" r:id="rId11"/>
    <p:sldId id="290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0FDB1"/>
    <a:srgbClr val="B2B2B2"/>
    <a:srgbClr val="0000FF"/>
    <a:srgbClr val="9AF8AA"/>
    <a:srgbClr val="FB8181"/>
    <a:srgbClr val="FF3300"/>
    <a:srgbClr val="90EE90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950" autoAdjust="0"/>
    <p:restoredTop sz="94660"/>
  </p:normalViewPr>
  <p:slideViewPr>
    <p:cSldViewPr snapToGrid="0">
      <p:cViewPr>
        <p:scale>
          <a:sx n="100" d="100"/>
          <a:sy n="100" d="100"/>
        </p:scale>
        <p:origin x="-7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D5D350-E142-439F-98E2-EE08B70A2B00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45491EF-1B82-4FBB-95A6-0149EEEA4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87E92-EED4-4F27-BB2B-41C369C7E6F7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03563-3B32-43FF-BD3F-FB1E35E8F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BCAFA-5E5E-4CB4-ADD2-B3A126DB9E26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CBCDD-8CFE-4F43-AD1B-C4F85D450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4DB4A-BD7F-4573-847B-0274AF2D383C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9261F-2FC9-4410-AB63-90F7EA2C1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35C38-DD79-45A1-86FC-A48E4AC14F24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4B27-4C6D-4D65-91A8-16E4E89FF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AD2B1-BE5C-410B-B47F-F61CA8F3AD89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CBB5D-AF08-49F7-A795-A792F0A3D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95ECA-6C5A-4DC4-9105-6EB4FE264D88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6CEC8-EEE0-4B01-8E76-D32A59489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7D4F9-76AB-4E24-A64C-9FA4C39391D9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F9D1C-AC81-42F1-B6C5-FCF81C8B4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C598C-1B7F-4020-A9E1-EB180AF6347F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0900B-0FAF-4849-85DC-ED02B7047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E9BA3-D616-4BA3-8C34-4B915CFD515F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A35F0-02A5-43AD-B1F9-E0892A995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CF98-49B8-43BB-BB4E-A8434A7A333E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45615-367A-43CA-BE18-37503AD858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19C96-7F20-49A3-BEC3-F0A828CD8F6B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10C15-B304-4FFC-8D94-4707FF4967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8FA4F09D-8B41-419A-9EF3-90BA8069241A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CBEE7AEA-C324-429D-AB9D-5A8FD40899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00850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B9A795-BD87-4374-AB96-05FB857D9D2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  <p:sp>
        <p:nvSpPr>
          <p:cNvPr id="14338" name="TextBox 14"/>
          <p:cNvSpPr txBox="1">
            <a:spLocks noChangeArrowheads="1"/>
          </p:cNvSpPr>
          <p:nvPr/>
        </p:nvSpPr>
        <p:spPr bwMode="auto">
          <a:xfrm>
            <a:off x="2786063" y="6072188"/>
            <a:ext cx="38576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  <a:cs typeface="Times New Roman" pitchFamily="18" charset="0"/>
              </a:rPr>
              <a:t>г. Москва</a:t>
            </a:r>
          </a:p>
          <a:p>
            <a:pPr algn="ctr"/>
            <a:r>
              <a:rPr lang="ru-RU" sz="1400">
                <a:latin typeface="Times New Roman" pitchFamily="18" charset="0"/>
                <a:cs typeface="Times New Roman" pitchFamily="18" charset="0"/>
              </a:rPr>
              <a:t>16-17 апреля 2012 год</a:t>
            </a:r>
          </a:p>
          <a:p>
            <a:pPr algn="ctr"/>
            <a:r>
              <a:rPr lang="ru-RU" sz="1400"/>
              <a:t>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5000" y="4071938"/>
            <a:ext cx="3033713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170" dirty="0">
                <a:latin typeface="Times New Roman" pitchFamily="18" charset="0"/>
                <a:cs typeface="Times New Roman" pitchFamily="18" charset="0"/>
              </a:rPr>
              <a:t>Управление регулирования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электроэнергетической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отрасли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Гудкова С. В.</a:t>
            </a:r>
          </a:p>
        </p:txBody>
      </p:sp>
      <p:sp>
        <p:nvSpPr>
          <p:cNvPr id="14340" name="Прямоугольник 7"/>
          <p:cNvSpPr>
            <a:spLocks noChangeArrowheads="1"/>
          </p:cNvSpPr>
          <p:nvPr/>
        </p:nvSpPr>
        <p:spPr bwMode="auto">
          <a:xfrm>
            <a:off x="2457450" y="368300"/>
            <a:ext cx="4110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Федеральная служба по тарифам 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1285875" y="1874838"/>
            <a:ext cx="66770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Изменение подходов к регулированию</a:t>
            </a:r>
          </a:p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цен (тарифов) на розничных рынках электроэнергии.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950" y="1209675"/>
          <a:ext cx="8920163" cy="4638675"/>
        </p:xfrm>
        <a:graphic>
          <a:graphicData uri="http://schemas.openxmlformats.org/drawingml/2006/table">
            <a:tbl>
              <a:tblPr/>
              <a:tblGrid>
                <a:gridCol w="1683398"/>
                <a:gridCol w="1759922"/>
                <a:gridCol w="335295"/>
                <a:gridCol w="414582"/>
                <a:gridCol w="384216"/>
                <a:gridCol w="347104"/>
                <a:gridCol w="325174"/>
                <a:gridCol w="414582"/>
                <a:gridCol w="409521"/>
                <a:gridCol w="325174"/>
                <a:gridCol w="394339"/>
                <a:gridCol w="330234"/>
                <a:gridCol w="411207"/>
                <a:gridCol w="325174"/>
                <a:gridCol w="284687"/>
                <a:gridCol w="387692"/>
                <a:gridCol w="387692"/>
              </a:tblGrid>
              <a:tr h="18201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Субъект РФ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Организация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Янв.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Февр.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Апр.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Июль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Авг.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Сент.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Окт.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Нояб</a:t>
                      </a:r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Дек.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Янв.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Февр.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Владимирская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ОАО "РЭСК"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5839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Волгоградская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ОАО "Промышленная энергетика"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801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ОАО "</a:t>
                      </a:r>
                      <a:r>
                        <a:rPr lang="ru-RU" sz="1100" b="0" i="0" u="none" strike="noStrike" dirty="0" smtClean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СУАЛ</a:t>
                      </a:r>
                      <a:endParaRPr lang="ru-RU" sz="1100" b="0" i="0" u="none" strike="noStrike" dirty="0">
                        <a:solidFill>
                          <a:srgbClr val="201F35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58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"Торговый дом "</a:t>
                      </a:r>
                      <a:r>
                        <a:rPr lang="ru-RU" sz="1100" b="0" i="0" u="none" strike="noStrike" dirty="0" err="1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Энергосервис</a:t>
                      </a:r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58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Кемеровская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Кемеровский филиал ООО "МЕЧЕЛ-ЭНЕРГО"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</a:tr>
              <a:tr h="358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100" b="0" i="0" u="none" strike="noStrike" dirty="0" err="1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НЕФТЕХИМ-ЭнергоТрейд</a:t>
                      </a:r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</a:tr>
              <a:tr h="2486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Курская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"Сбытэнерго"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3801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Оренбургская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ОАО </a:t>
                      </a:r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"Свердловская </a:t>
                      </a:r>
                      <a:r>
                        <a:rPr lang="ru-RU" sz="1100" b="0" i="0" u="none" strike="noStrike" dirty="0" err="1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энергогазовая</a:t>
                      </a:r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компания</a:t>
                      </a:r>
                      <a:r>
                        <a:rPr lang="ru-RU" sz="1100" b="0" i="0" u="none" strike="noStrike" dirty="0" smtClean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100" b="0" i="0" u="none" strike="noStrike" dirty="0">
                        <a:solidFill>
                          <a:srgbClr val="201F35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Свердловская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ЗАО "МАРЭМ+"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</a:tr>
              <a:tr h="4943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Тверская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"Центральная </a:t>
                      </a:r>
                      <a:r>
                        <a:rPr lang="ru-RU" sz="1100" b="0" i="0" u="none" strike="noStrike" dirty="0" err="1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Энергосбытовая</a:t>
                      </a:r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Компания"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48956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Тюменская область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100" b="0" i="0" u="none" strike="noStrike" dirty="0" err="1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Сургутская</a:t>
                      </a:r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энергосбытовая</a:t>
                      </a:r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компания"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</a:tr>
              <a:tr h="393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100" b="0" i="0" u="none" strike="noStrike" dirty="0" err="1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Транснефтьэнерго</a:t>
                      </a:r>
                      <a:r>
                        <a:rPr lang="ru-RU" sz="1100" b="0" i="0" u="none" strike="noStrike" dirty="0">
                          <a:solidFill>
                            <a:srgbClr val="201F35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64B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8484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66" marR="5366" marT="5366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</a:tbl>
          </a:graphicData>
        </a:graphic>
      </p:graphicFrame>
      <p:sp>
        <p:nvSpPr>
          <p:cNvPr id="23826" name="TextBox 2"/>
          <p:cNvSpPr txBox="1">
            <a:spLocks noChangeArrowheads="1"/>
          </p:cNvSpPr>
          <p:nvPr/>
        </p:nvSpPr>
        <p:spPr bwMode="auto">
          <a:xfrm>
            <a:off x="733425" y="352425"/>
            <a:ext cx="8172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Динамика представления отчетности по форме 46-ЭЭ</a:t>
            </a:r>
          </a:p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независимыми сбытовыми организациями, субъектами ОРЭ.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1123950" y="5962650"/>
            <a:ext cx="952500" cy="438150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3300"/>
              </a:solidFill>
            </a:endParaRPr>
          </a:p>
        </p:txBody>
      </p:sp>
      <p:sp>
        <p:nvSpPr>
          <p:cNvPr id="23828" name="TextBox 4"/>
          <p:cNvSpPr txBox="1">
            <a:spLocks noChangeArrowheads="1"/>
          </p:cNvSpPr>
          <p:nvPr/>
        </p:nvSpPr>
        <p:spPr bwMode="auto">
          <a:xfrm>
            <a:off x="2114550" y="5981700"/>
            <a:ext cx="4908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Необходимость усиления ответственности.</a:t>
            </a:r>
          </a:p>
        </p:txBody>
      </p:sp>
      <p:sp>
        <p:nvSpPr>
          <p:cNvPr id="2382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38950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A36C1E-FD43-47F0-8A3A-3A8B54846AE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08275"/>
            <a:ext cx="7772400" cy="3387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СПАСИБО ЗА ВНИМАНИЕ!</a:t>
            </a:r>
          </a:p>
        </p:txBody>
      </p:sp>
      <p:sp>
        <p:nvSpPr>
          <p:cNvPr id="24578" name="Прямоугольник 3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457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38950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5CD900-F691-457F-B06B-A35E609EEDA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7"/>
          <p:cNvSpPr txBox="1">
            <a:spLocks noChangeArrowheads="1"/>
          </p:cNvSpPr>
          <p:nvPr/>
        </p:nvSpPr>
        <p:spPr bwMode="auto">
          <a:xfrm>
            <a:off x="495300" y="1514475"/>
            <a:ext cx="82867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Новый порядок формирования сводного прогнозного баланса.</a:t>
            </a:r>
          </a:p>
          <a:p>
            <a:pPr marL="457200" indent="-457200">
              <a:buFontTx/>
              <a:buAutoNum type="arabicPeriod"/>
            </a:pP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Изменение регулирования сбытовых надбавок.</a:t>
            </a:r>
          </a:p>
          <a:p>
            <a:pPr marL="457200" indent="-457200">
              <a:buFontTx/>
              <a:buAutoNum type="arabicPeriod"/>
            </a:pP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Новации в законодательстве по электроэнергетике.</a:t>
            </a:r>
          </a:p>
          <a:p>
            <a:pPr marL="457200" indent="-457200">
              <a:buFontTx/>
              <a:buAutoNum type="arabicPeriod"/>
            </a:pP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Мониторинг ценовых показателей на розничных рынках.</a:t>
            </a:r>
          </a:p>
        </p:txBody>
      </p:sp>
      <p:sp>
        <p:nvSpPr>
          <p:cNvPr id="15362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829425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9FC12F-13CD-4914-ACC9-F06B9DDB1BC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Группа 22"/>
          <p:cNvGrpSpPr>
            <a:grpSpLocks/>
          </p:cNvGrpSpPr>
          <p:nvPr/>
        </p:nvGrpSpPr>
        <p:grpSpPr bwMode="auto">
          <a:xfrm>
            <a:off x="5800725" y="4014788"/>
            <a:ext cx="3095625" cy="2338387"/>
            <a:chOff x="5905500" y="4252913"/>
            <a:chExt cx="2971800" cy="2290688"/>
          </a:xfrm>
        </p:grpSpPr>
        <p:pic>
          <p:nvPicPr>
            <p:cNvPr id="16400" name="Рисунок 13" descr="item_3855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05500" y="4252913"/>
              <a:ext cx="2971800" cy="2290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6000751" y="4518891"/>
              <a:ext cx="2781300" cy="1569660"/>
            </a:xfrm>
            <a:prstGeom prst="rect">
              <a:avLst/>
            </a:prstGeom>
            <a:noFill/>
          </p:spPr>
          <p:txBody>
            <a:bodyPr numCol="2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Порядок определения соотношения электрической энергии и мощности в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части поставок населению и приравненным к нему категориям.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Скругленный прямоугольник 15"/>
          <p:cNvSpPr/>
          <p:nvPr/>
        </p:nvSpPr>
        <p:spPr>
          <a:xfrm>
            <a:off x="438150" y="4829175"/>
            <a:ext cx="4962525" cy="1428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385763" y="503238"/>
            <a:ext cx="8426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Новый порядок формирования сводного прогнозного баланса.</a:t>
            </a:r>
          </a:p>
        </p:txBody>
      </p:sp>
      <p:grpSp>
        <p:nvGrpSpPr>
          <p:cNvPr id="16388" name="Группа 8"/>
          <p:cNvGrpSpPr>
            <a:grpSpLocks/>
          </p:cNvGrpSpPr>
          <p:nvPr/>
        </p:nvGrpSpPr>
        <p:grpSpPr bwMode="auto">
          <a:xfrm>
            <a:off x="457200" y="1423988"/>
            <a:ext cx="3600450" cy="2738437"/>
            <a:chOff x="130557" y="1233087"/>
            <a:chExt cx="3650735" cy="3631371"/>
          </a:xfrm>
        </p:grpSpPr>
        <p:pic>
          <p:nvPicPr>
            <p:cNvPr id="16398" name="Рисунок 3" descr="item_3855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0667" y="1353179"/>
              <a:ext cx="3640625" cy="3511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130557" y="1233087"/>
              <a:ext cx="3616024" cy="2752558"/>
            </a:xfrm>
            <a:prstGeom prst="rect">
              <a:avLst/>
            </a:prstGeom>
            <a:noFill/>
          </p:spPr>
          <p:txBody>
            <a:bodyPr numCol="2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750" dirty="0"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950" dirty="0">
                  <a:latin typeface="Times New Roman" pitchFamily="18" charset="0"/>
                  <a:cs typeface="Times New Roman" pitchFamily="18" charset="0"/>
                </a:rPr>
                <a:t>Порядок формирования сводного прогнозного баланса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950" dirty="0"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950" dirty="0"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950" dirty="0"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950" dirty="0">
                  <a:latin typeface="Times New Roman" pitchFamily="18" charset="0"/>
                  <a:cs typeface="Times New Roman" pitchFamily="18" charset="0"/>
                </a:rPr>
                <a:t> утвержден приказом ФСТ России от 10.06.2009 года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950" dirty="0">
                  <a:latin typeface="Times New Roman" pitchFamily="18" charset="0"/>
                  <a:cs typeface="Times New Roman" pitchFamily="18" charset="0"/>
                </a:rPr>
                <a:t>№ 125-э/1.</a:t>
              </a:r>
              <a:endParaRPr lang="ru-RU" sz="195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Стрелка вправо 9"/>
          <p:cNvSpPr/>
          <p:nvPr/>
        </p:nvSpPr>
        <p:spPr>
          <a:xfrm>
            <a:off x="4171950" y="3048000"/>
            <a:ext cx="1514475" cy="733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6390" name="Группа 21"/>
          <p:cNvGrpSpPr>
            <a:grpSpLocks/>
          </p:cNvGrpSpPr>
          <p:nvPr/>
        </p:nvGrpSpPr>
        <p:grpSpPr bwMode="auto">
          <a:xfrm>
            <a:off x="5762625" y="985838"/>
            <a:ext cx="3208338" cy="2557462"/>
            <a:chOff x="5743623" y="1023939"/>
            <a:chExt cx="3207991" cy="2557462"/>
          </a:xfrm>
        </p:grpSpPr>
        <p:pic>
          <p:nvPicPr>
            <p:cNvPr id="16396" name="Рисунок 10" descr="item_3855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43623" y="1023939"/>
              <a:ext cx="3207991" cy="255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5762625" y="1254234"/>
              <a:ext cx="3114675" cy="1815882"/>
            </a:xfrm>
            <a:prstGeom prst="rect">
              <a:avLst/>
            </a:prstGeom>
            <a:noFill/>
          </p:spPr>
          <p:txBody>
            <a:bodyPr numCol="2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Порядок формирования сводного прогнозного баланса производства и поставок электрической энергии (мощности) в рамках ЕЭС России по субъектам РФ.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люс 12"/>
          <p:cNvSpPr/>
          <p:nvPr/>
        </p:nvSpPr>
        <p:spPr>
          <a:xfrm>
            <a:off x="6991350" y="3571875"/>
            <a:ext cx="685800" cy="54292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2" name="TextBox 16"/>
          <p:cNvSpPr txBox="1">
            <a:spLocks noChangeArrowheads="1"/>
          </p:cNvSpPr>
          <p:nvPr/>
        </p:nvSpPr>
        <p:spPr bwMode="auto">
          <a:xfrm>
            <a:off x="381000" y="5118100"/>
            <a:ext cx="49625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Утверждено решением Правления ФСТ России от 12.04.12г. – направлено на регистрацию в Минюст России.</a:t>
            </a:r>
          </a:p>
        </p:txBody>
      </p:sp>
      <p:sp>
        <p:nvSpPr>
          <p:cNvPr id="16393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6810375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8DF3A8-5B94-4428-828D-4D52C74011F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  <p:sp>
        <p:nvSpPr>
          <p:cNvPr id="16394" name="TextBox 23"/>
          <p:cNvSpPr txBox="1">
            <a:spLocks noChangeArrowheads="1"/>
          </p:cNvSpPr>
          <p:nvPr/>
        </p:nvSpPr>
        <p:spPr bwMode="auto">
          <a:xfrm>
            <a:off x="5867400" y="1019175"/>
            <a:ext cx="287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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TextBox 24"/>
          <p:cNvSpPr txBox="1">
            <a:spLocks noChangeArrowheads="1"/>
          </p:cNvSpPr>
          <p:nvPr/>
        </p:nvSpPr>
        <p:spPr bwMode="auto">
          <a:xfrm>
            <a:off x="5895975" y="4019550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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50" y="1190625"/>
          <a:ext cx="8928100" cy="5534025"/>
        </p:xfrm>
        <a:graphic>
          <a:graphicData uri="http://schemas.openxmlformats.org/drawingml/2006/table">
            <a:tbl>
              <a:tblPr/>
              <a:tblGrid>
                <a:gridCol w="2470271"/>
                <a:gridCol w="2156149"/>
                <a:gridCol w="2718398"/>
                <a:gridCol w="1584175"/>
              </a:tblGrid>
              <a:tr h="232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Кто представляет      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Кому </a:t>
                      </a:r>
                      <a:r>
                        <a:rPr lang="ru-RU" sz="12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представляет</a:t>
                      </a:r>
                      <a:endParaRPr lang="ru-RU" sz="12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Вид информации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Сроки представления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0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Покупатели  - субъекты оптового рынка,  </a:t>
                      </a:r>
                      <a:r>
                        <a:rPr lang="ru-RU" sz="8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энергоснабжающие</a:t>
                      </a:r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8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энергосбытовые</a:t>
                      </a:r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организации на изолированных территориях, сетевые организации, поставщики оптового и розничного рынков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 исполнительной власти субъекта Российской Федерации,                                                         Системный оператор (РДУ</a:t>
                      </a:r>
                      <a:r>
                        <a:rPr lang="ru-RU" sz="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), Совет </a:t>
                      </a:r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рынка (АТС)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Предложения по сводному </a:t>
                      </a:r>
                      <a:r>
                        <a:rPr lang="ru-RU" sz="8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пронозному</a:t>
                      </a:r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балансу 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позднее 1 апреля предшествующего года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Органы исполнительной власти субъекта Российской Федерации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Сводные по субъекту Российской Федерации предложения по сводным прогнозным балансам (форма 15) 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позднее 20 апреля предшествующего года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9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 исполнительной власти субъекта Российской Федерации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ФСТ России                                                 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Сводные по субъекту Российской Федерации предложения по сводным прогнозным балансам (остальные формы) 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позднее 20 мая предшествующего года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Утверждение сводного прогнозного </a:t>
                      </a:r>
                      <a:r>
                        <a:rPr lang="ru-RU" sz="12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баланса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(только укрепленные показатели) </a:t>
                      </a:r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NEW!!!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позднее  1 июля предшествующего года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6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Покупатели  - субъекты оптового рынка,  </a:t>
                      </a:r>
                      <a:r>
                        <a:rPr lang="ru-RU" sz="1200" b="1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энергоснабжающие</a:t>
                      </a:r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1200" b="1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энергосбытовые</a:t>
                      </a:r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организации на изолированных территориях, сетевые организации, поставщики оптового и розничного рынков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 исполнительной власти субъекта Российской Федерации,                                                         Системный оператор (РДУ),            Совет рынка (АТС)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Уточненные предложения по сводному прогнозному балансу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позднее 15 августа предшествующего года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Органы исполнительной власти субъекта Российской Федерации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Сводные по субъекту Российской Федерации уточненные предложения по сводным прогнозным балансам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позднее 1 сентября предшествующего года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Утверждение сводного прогнозного баланса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позднее 1 ноября предшествующего года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Органы исполнительной власти субъекта Российской Федерации, ОАО «Концерн </a:t>
                      </a:r>
                      <a:r>
                        <a:rPr lang="ru-RU" sz="8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Росэнергоатом</a:t>
                      </a:r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», организации, осуществляющие </a:t>
                      </a:r>
                      <a:r>
                        <a:rPr lang="ru-RU" sz="8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экспортно</a:t>
                      </a:r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- импортные операции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Выписки из утвержденного сводного прогнозного баланса, в том числе с учетом изменений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позднее 14 дней после утверждения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Органы исполнительной власти субъекта Российской Федерации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Участники оптового и розничного рынков 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Выписки из утвержденного сводного прогнозного баланса, в том числе с учетом изменений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 течение 5  дней после получения из ФСТ России выписок из утвержденного сводного прогнозного баланса</a:t>
                      </a:r>
                    </a:p>
                  </a:txBody>
                  <a:tcPr marL="3753" marR="3753" marT="3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66" name="TextBox 5"/>
          <p:cNvSpPr txBox="1">
            <a:spLocks noChangeArrowheads="1"/>
          </p:cNvSpPr>
          <p:nvPr/>
        </p:nvSpPr>
        <p:spPr bwMode="auto">
          <a:xfrm>
            <a:off x="790575" y="266700"/>
            <a:ext cx="83534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/>
            <a:r>
              <a:rPr lang="el-GR" sz="2000" b="1">
                <a:latin typeface="Times New Roman" pitchFamily="18" charset="0"/>
                <a:cs typeface="Times New Roman" pitchFamily="18" charset="0"/>
              </a:rPr>
              <a:t>Ι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. Порядок формирования сводного прогнозного баланса производства и поставок электрической энергии (мощности) в рамках ЕЭС России по субъектам РФ.</a:t>
            </a:r>
            <a:endParaRPr lang="ru-RU" b="1"/>
          </a:p>
        </p:txBody>
      </p:sp>
      <p:sp>
        <p:nvSpPr>
          <p:cNvPr id="1746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19900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F797AA-3E14-43DB-AA72-10522B68B08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5425" y="1255713"/>
          <a:ext cx="4456113" cy="3054350"/>
        </p:xfrm>
        <a:graphic>
          <a:graphicData uri="http://schemas.openxmlformats.org/drawingml/2006/table">
            <a:tbl>
              <a:tblPr/>
              <a:tblGrid>
                <a:gridCol w="855095"/>
                <a:gridCol w="945105"/>
                <a:gridCol w="900100"/>
                <a:gridCol w="900100"/>
                <a:gridCol w="855095"/>
              </a:tblGrid>
              <a:tr h="1798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Регион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2011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2012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Предложение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регулятора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Отклонение от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5000 час.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Предложение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регулятора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Отклонения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5000 час.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Белгородская область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7415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-2415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5592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-592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Смоленская область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-1043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6291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-1291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Тамбовская область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6134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-1134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4717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6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Калининградская область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6103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-1103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6946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-1946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02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Астраханская область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7559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-2559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6350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-1350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Челябинская область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7707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-2707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4867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Алтайский край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6319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-1319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5795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-795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6099175" y="1100138"/>
            <a:ext cx="2463800" cy="1319212"/>
          </a:xfrm>
          <a:prstGeom prst="roundRect">
            <a:avLst/>
          </a:prstGeom>
          <a:solidFill>
            <a:srgbClr val="D0FDB1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2010 года требование: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3500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5000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53125" y="2851150"/>
            <a:ext cx="2819400" cy="1492250"/>
          </a:xfrm>
          <a:prstGeom prst="roundRect">
            <a:avLst/>
          </a:prstGeom>
          <a:solidFill>
            <a:srgbClr val="D0FDB1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/>
              <a:t>Не было</a:t>
            </a:r>
            <a:r>
              <a:rPr lang="ru-RU" dirty="0"/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единого понимания;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единого подхода;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порядка расчета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94" name="TextBox 5"/>
          <p:cNvSpPr txBox="1">
            <a:spLocks noChangeArrowheads="1"/>
          </p:cNvSpPr>
          <p:nvPr/>
        </p:nvSpPr>
        <p:spPr bwMode="auto">
          <a:xfrm>
            <a:off x="893763" y="368300"/>
            <a:ext cx="7991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b="1">
                <a:latin typeface="Times New Roman" pitchFamily="18" charset="0"/>
                <a:cs typeface="Times New Roman" pitchFamily="18" charset="0"/>
              </a:rPr>
              <a:t>ΙΙ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. Порядок определения соотношения электрической энергии и мощности в части поставок населению и приравненным к нему категориям.</a:t>
            </a:r>
          </a:p>
        </p:txBody>
      </p:sp>
      <p:sp>
        <p:nvSpPr>
          <p:cNvPr id="9" name="Стрелка вправо 8"/>
          <p:cNvSpPr/>
          <p:nvPr/>
        </p:nvSpPr>
        <p:spPr>
          <a:xfrm rot="10800000">
            <a:off x="4776788" y="1447800"/>
            <a:ext cx="1169987" cy="541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4800600" y="3298825"/>
            <a:ext cx="1104900" cy="539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97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848475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92FA78-CD10-400A-884C-3CD8F97B660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43000" y="4524375"/>
            <a:ext cx="6915150" cy="185737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В новом Порядке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единые правила и формулы расчета;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возможность учета специфики региона;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определение соотношения по итогам проведения замеров;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отражение сезонного характера потребления.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Овал 95"/>
          <p:cNvSpPr/>
          <p:nvPr/>
        </p:nvSpPr>
        <p:spPr>
          <a:xfrm>
            <a:off x="7645400" y="908050"/>
            <a:ext cx="1223963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8005763" y="2133600"/>
            <a:ext cx="935037" cy="719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7500938" y="2781300"/>
            <a:ext cx="647700" cy="503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0400" y="1268413"/>
            <a:ext cx="1008063" cy="4897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16163" y="1268413"/>
            <a:ext cx="1008062" cy="4897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72150" y="1268413"/>
            <a:ext cx="1008063" cy="4897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324225" y="3716338"/>
            <a:ext cx="2447925" cy="17287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подхода формирования сбытовой надбавки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2711450" y="309563"/>
            <a:ext cx="40179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Формирование сбытовых надбавок.</a:t>
            </a:r>
          </a:p>
        </p:txBody>
      </p:sp>
      <p:sp>
        <p:nvSpPr>
          <p:cNvPr id="19465" name="TextBox 17"/>
          <p:cNvSpPr txBox="1">
            <a:spLocks noChangeArrowheads="1"/>
          </p:cNvSpPr>
          <p:nvPr/>
        </p:nvSpPr>
        <p:spPr bwMode="auto">
          <a:xfrm>
            <a:off x="641350" y="6937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Удельная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выручка</a:t>
            </a:r>
          </a:p>
        </p:txBody>
      </p:sp>
      <p:sp>
        <p:nvSpPr>
          <p:cNvPr id="19466" name="TextBox 18"/>
          <p:cNvSpPr txBox="1">
            <a:spLocks noChangeArrowheads="1"/>
          </p:cNvSpPr>
          <p:nvPr/>
        </p:nvSpPr>
        <p:spPr bwMode="auto">
          <a:xfrm>
            <a:off x="2268538" y="674688"/>
            <a:ext cx="11604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Удельные расходы</a:t>
            </a:r>
          </a:p>
        </p:txBody>
      </p:sp>
      <p:sp>
        <p:nvSpPr>
          <p:cNvPr id="19467" name="TextBox 19"/>
          <p:cNvSpPr txBox="1">
            <a:spLocks/>
          </p:cNvSpPr>
          <p:nvPr/>
        </p:nvSpPr>
        <p:spPr bwMode="auto">
          <a:xfrm>
            <a:off x="660400" y="1773238"/>
            <a:ext cx="1008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Прочие потребители</a:t>
            </a:r>
          </a:p>
        </p:txBody>
      </p:sp>
      <p:sp>
        <p:nvSpPr>
          <p:cNvPr id="19468" name="TextBox 20"/>
          <p:cNvSpPr txBox="1">
            <a:spLocks noChangeArrowheads="1"/>
          </p:cNvSpPr>
          <p:nvPr/>
        </p:nvSpPr>
        <p:spPr bwMode="auto">
          <a:xfrm>
            <a:off x="660400" y="3429000"/>
            <a:ext cx="1008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Сетевые организации</a:t>
            </a:r>
          </a:p>
        </p:txBody>
      </p:sp>
      <p:sp>
        <p:nvSpPr>
          <p:cNvPr id="19469" name="TextBox 21"/>
          <p:cNvSpPr txBox="1">
            <a:spLocks noChangeArrowheads="1"/>
          </p:cNvSpPr>
          <p:nvPr/>
        </p:nvSpPr>
        <p:spPr bwMode="auto">
          <a:xfrm>
            <a:off x="660400" y="5157788"/>
            <a:ext cx="1008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Население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660400" y="2852738"/>
            <a:ext cx="1008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60400" y="4581525"/>
            <a:ext cx="1008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316163" y="2276475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316163" y="3141663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772150" y="2276475"/>
            <a:ext cx="1008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772150" y="3141663"/>
            <a:ext cx="1008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68463" y="1268413"/>
            <a:ext cx="647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1668463" y="2276475"/>
            <a:ext cx="647700" cy="576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1668463" y="3141663"/>
            <a:ext cx="647700" cy="1439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668463" y="6165850"/>
            <a:ext cx="647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0" name="TextBox 50"/>
          <p:cNvSpPr txBox="1">
            <a:spLocks/>
          </p:cNvSpPr>
          <p:nvPr/>
        </p:nvSpPr>
        <p:spPr bwMode="auto">
          <a:xfrm>
            <a:off x="5772150" y="1557338"/>
            <a:ext cx="10080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Прочие потребители</a:t>
            </a:r>
          </a:p>
        </p:txBody>
      </p:sp>
      <p:sp>
        <p:nvSpPr>
          <p:cNvPr id="19481" name="TextBox 51"/>
          <p:cNvSpPr txBox="1">
            <a:spLocks/>
          </p:cNvSpPr>
          <p:nvPr/>
        </p:nvSpPr>
        <p:spPr bwMode="auto">
          <a:xfrm>
            <a:off x="2316163" y="1557338"/>
            <a:ext cx="1008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Прочие потребители</a:t>
            </a:r>
          </a:p>
        </p:txBody>
      </p:sp>
      <p:sp>
        <p:nvSpPr>
          <p:cNvPr id="19482" name="TextBox 53"/>
          <p:cNvSpPr txBox="1">
            <a:spLocks noChangeArrowheads="1"/>
          </p:cNvSpPr>
          <p:nvPr/>
        </p:nvSpPr>
        <p:spPr bwMode="auto">
          <a:xfrm>
            <a:off x="5772150" y="2492375"/>
            <a:ext cx="1008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Сетевые организации</a:t>
            </a:r>
          </a:p>
        </p:txBody>
      </p:sp>
      <p:sp>
        <p:nvSpPr>
          <p:cNvPr id="19483" name="TextBox 54"/>
          <p:cNvSpPr txBox="1">
            <a:spLocks noChangeArrowheads="1"/>
          </p:cNvSpPr>
          <p:nvPr/>
        </p:nvSpPr>
        <p:spPr bwMode="auto">
          <a:xfrm>
            <a:off x="2316163" y="2492375"/>
            <a:ext cx="1008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Сетевые организации</a:t>
            </a:r>
          </a:p>
        </p:txBody>
      </p:sp>
      <p:sp>
        <p:nvSpPr>
          <p:cNvPr id="19484" name="TextBox 56"/>
          <p:cNvSpPr txBox="1">
            <a:spLocks noChangeArrowheads="1"/>
          </p:cNvSpPr>
          <p:nvPr/>
        </p:nvSpPr>
        <p:spPr bwMode="auto">
          <a:xfrm>
            <a:off x="5772150" y="4365625"/>
            <a:ext cx="1008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Население</a:t>
            </a:r>
          </a:p>
        </p:txBody>
      </p:sp>
      <p:sp>
        <p:nvSpPr>
          <p:cNvPr id="19485" name="TextBox 57"/>
          <p:cNvSpPr txBox="1">
            <a:spLocks noChangeArrowheads="1"/>
          </p:cNvSpPr>
          <p:nvPr/>
        </p:nvSpPr>
        <p:spPr bwMode="auto">
          <a:xfrm>
            <a:off x="2316163" y="4508500"/>
            <a:ext cx="10080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Население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3324225" y="2276475"/>
            <a:ext cx="2447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52788" y="3141663"/>
            <a:ext cx="25193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3324225" y="1268413"/>
            <a:ext cx="2447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3324225" y="6165850"/>
            <a:ext cx="2447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7140575" y="4581525"/>
            <a:ext cx="1439863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Сбытовая надбавка установлена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Прямая со стрелкой 71"/>
          <p:cNvCxnSpPr>
            <a:stCxn id="19484" idx="3"/>
            <a:endCxn id="70" idx="1"/>
          </p:cNvCxnSpPr>
          <p:nvPr/>
        </p:nvCxnSpPr>
        <p:spPr>
          <a:xfrm>
            <a:off x="6780213" y="4503738"/>
            <a:ext cx="360362" cy="581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7140575" y="3500438"/>
            <a:ext cx="1439863" cy="865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Сбытовая надбавка </a:t>
            </a:r>
            <a:r>
              <a:rPr lang="ru-RU" sz="1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устанавливается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Прямая со стрелкой 75"/>
          <p:cNvCxnSpPr>
            <a:stCxn id="19482" idx="3"/>
            <a:endCxn id="74" idx="1"/>
          </p:cNvCxnSpPr>
          <p:nvPr/>
        </p:nvCxnSpPr>
        <p:spPr>
          <a:xfrm>
            <a:off x="6780213" y="2724150"/>
            <a:ext cx="360362" cy="1209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94" name="Picture 20" descr="Персонал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9863" y="1125538"/>
            <a:ext cx="960437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5" name="Picture 23" descr="cover_igrovoi-nabor-pekarnya-s-_350_350_426390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2952" b="15762"/>
          <a:stretch>
            <a:fillRect/>
          </a:stretch>
        </p:blipFill>
        <p:spPr bwMode="auto">
          <a:xfrm>
            <a:off x="8148638" y="2276475"/>
            <a:ext cx="649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6" name="Picture 19" descr="600_metod_kontrol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515" t="56694" r="4340" b="19360"/>
          <a:stretch>
            <a:fillRect/>
          </a:stretch>
        </p:blipFill>
        <p:spPr bwMode="auto">
          <a:xfrm>
            <a:off x="7500938" y="2916238"/>
            <a:ext cx="647700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7" name="Прямая со стрелкой 86"/>
          <p:cNvCxnSpPr>
            <a:stCxn id="19480" idx="3"/>
            <a:endCxn id="85" idx="1"/>
          </p:cNvCxnSpPr>
          <p:nvPr/>
        </p:nvCxnSpPr>
        <p:spPr>
          <a:xfrm>
            <a:off x="6780213" y="1787525"/>
            <a:ext cx="815975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8" name="TextBox 87"/>
          <p:cNvSpPr txBox="1">
            <a:spLocks noChangeArrowheads="1"/>
          </p:cNvSpPr>
          <p:nvPr/>
        </p:nvSpPr>
        <p:spPr bwMode="auto">
          <a:xfrm rot="3136354">
            <a:off x="6919912" y="2225676"/>
            <a:ext cx="9001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>
                <a:latin typeface="Times New Roman" pitchFamily="18" charset="0"/>
                <a:cs typeface="Times New Roman" pitchFamily="18" charset="0"/>
              </a:rPr>
              <a:t>Потребители</a:t>
            </a:r>
          </a:p>
        </p:txBody>
      </p:sp>
      <p:cxnSp>
        <p:nvCxnSpPr>
          <p:cNvPr id="92" name="Прямая со стрелкой 91"/>
          <p:cNvCxnSpPr>
            <a:stCxn id="19480" idx="3"/>
            <a:endCxn id="90" idx="1"/>
          </p:cNvCxnSpPr>
          <p:nvPr/>
        </p:nvCxnSpPr>
        <p:spPr>
          <a:xfrm>
            <a:off x="6780213" y="1787525"/>
            <a:ext cx="1362075" cy="450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0" name="TextBox 92"/>
          <p:cNvSpPr txBox="1">
            <a:spLocks noChangeArrowheads="1"/>
          </p:cNvSpPr>
          <p:nvPr/>
        </p:nvSpPr>
        <p:spPr bwMode="auto">
          <a:xfrm rot="930095">
            <a:off x="7019925" y="1744663"/>
            <a:ext cx="1450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00">
                <a:latin typeface="Times New Roman" pitchFamily="18" charset="0"/>
                <a:cs typeface="Times New Roman" pitchFamily="18" charset="0"/>
              </a:rPr>
              <a:t>Малый и средний бизнес, </a:t>
            </a:r>
          </a:p>
          <a:p>
            <a:pPr algn="ctr"/>
            <a:r>
              <a:rPr lang="ru-RU" sz="900">
                <a:latin typeface="Times New Roman" pitchFamily="18" charset="0"/>
                <a:cs typeface="Times New Roman" pitchFamily="18" charset="0"/>
              </a:rPr>
              <a:t>сельхозпроизводители</a:t>
            </a:r>
          </a:p>
        </p:txBody>
      </p:sp>
      <p:cxnSp>
        <p:nvCxnSpPr>
          <p:cNvPr id="98" name="Прямая со стрелкой 97"/>
          <p:cNvCxnSpPr>
            <a:stCxn id="19480" idx="3"/>
            <a:endCxn id="96" idx="2"/>
          </p:cNvCxnSpPr>
          <p:nvPr/>
        </p:nvCxnSpPr>
        <p:spPr>
          <a:xfrm flipV="1">
            <a:off x="6780213" y="1376363"/>
            <a:ext cx="865187" cy="411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2" name="TextBox 100"/>
          <p:cNvSpPr txBox="1">
            <a:spLocks noChangeArrowheads="1"/>
          </p:cNvSpPr>
          <p:nvPr/>
        </p:nvSpPr>
        <p:spPr bwMode="auto">
          <a:xfrm rot="-1555542">
            <a:off x="6691313" y="1101725"/>
            <a:ext cx="12747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900">
                <a:latin typeface="Times New Roman" pitchFamily="18" charset="0"/>
                <a:cs typeface="Times New Roman" pitchFamily="18" charset="0"/>
              </a:rPr>
              <a:t>Социально-значимые </a:t>
            </a:r>
          </a:p>
          <a:p>
            <a:pPr algn="ctr"/>
            <a:r>
              <a:rPr lang="ru-RU" sz="900">
                <a:latin typeface="Times New Roman" pitchFamily="18" charset="0"/>
                <a:cs typeface="Times New Roman" pitchFamily="18" charset="0"/>
              </a:rPr>
              <a:t>объекты</a:t>
            </a:r>
          </a:p>
        </p:txBody>
      </p:sp>
      <p:sp>
        <p:nvSpPr>
          <p:cNvPr id="19503" name="Номер слайда 52"/>
          <p:cNvSpPr>
            <a:spLocks noGrp="1"/>
          </p:cNvSpPr>
          <p:nvPr>
            <p:ph type="sldNum" sz="quarter" idx="12"/>
          </p:nvPr>
        </p:nvSpPr>
        <p:spPr>
          <a:xfrm>
            <a:off x="6800850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CABF08-7D95-4406-AC1B-6E1FB5E081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  <p:sp>
        <p:nvSpPr>
          <p:cNvPr id="19504" name="TextBox 55"/>
          <p:cNvSpPr txBox="1">
            <a:spLocks noChangeArrowheads="1"/>
          </p:cNvSpPr>
          <p:nvPr/>
        </p:nvSpPr>
        <p:spPr bwMode="auto">
          <a:xfrm>
            <a:off x="5727700" y="684213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Удельная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выручка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52"/>
          <p:cNvSpPr txBox="1">
            <a:spLocks noChangeArrowheads="1"/>
          </p:cNvSpPr>
          <p:nvPr/>
        </p:nvSpPr>
        <p:spPr bwMode="auto">
          <a:xfrm>
            <a:off x="1243013" y="361950"/>
            <a:ext cx="7419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Величина сбытовой надбавки в 2011 году и 1-ом полугодии 2012 года.</a:t>
            </a:r>
          </a:p>
        </p:txBody>
      </p:sp>
      <p:sp>
        <p:nvSpPr>
          <p:cNvPr id="20482" name="TextBox 236"/>
          <p:cNvSpPr txBox="1">
            <a:spLocks noChangeArrowheads="1"/>
          </p:cNvSpPr>
          <p:nvPr/>
        </p:nvSpPr>
        <p:spPr bwMode="auto">
          <a:xfrm>
            <a:off x="4356100" y="3570288"/>
            <a:ext cx="4608513" cy="227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ru-RU" sz="120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В первом полугодии 2012 года:  </a:t>
            </a:r>
            <a:r>
              <a:rPr lang="ru-RU" sz="1400" u="sng">
                <a:latin typeface="Times New Roman" pitchFamily="18" charset="0"/>
                <a:cs typeface="Times New Roman" pitchFamily="18" charset="0"/>
              </a:rPr>
              <a:t>не установили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 самостоятельную сбытовую надбавку «на потери»:</a:t>
            </a:r>
          </a:p>
          <a:p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- Республика Башкортостан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- Удмуртская республика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- Астраханская область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- Ярославская область (ООО "Русэнергосбыт")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- Оренбургская область (ОАО "Оренбургэнергосбыт")</a:t>
            </a:r>
          </a:p>
          <a:p>
            <a:endParaRPr lang="ru-RU"/>
          </a:p>
        </p:txBody>
      </p:sp>
      <p:grpSp>
        <p:nvGrpSpPr>
          <p:cNvPr id="20483" name="Группа 66"/>
          <p:cNvGrpSpPr>
            <a:grpSpLocks/>
          </p:cNvGrpSpPr>
          <p:nvPr/>
        </p:nvGrpSpPr>
        <p:grpSpPr bwMode="auto">
          <a:xfrm>
            <a:off x="107950" y="908050"/>
            <a:ext cx="6381750" cy="4392613"/>
            <a:chOff x="0" y="548680"/>
            <a:chExt cx="6382863" cy="4392488"/>
          </a:xfrm>
        </p:grpSpPr>
        <p:grpSp>
          <p:nvGrpSpPr>
            <p:cNvPr id="20485" name="Группа 237"/>
            <p:cNvGrpSpPr>
              <a:grpSpLocks/>
            </p:cNvGrpSpPr>
            <p:nvPr/>
          </p:nvGrpSpPr>
          <p:grpSpPr bwMode="auto">
            <a:xfrm>
              <a:off x="0" y="548680"/>
              <a:ext cx="6382863" cy="4392488"/>
              <a:chOff x="0" y="1052736"/>
              <a:chExt cx="6382863" cy="4392488"/>
            </a:xfrm>
          </p:grpSpPr>
          <p:grpSp>
            <p:nvGrpSpPr>
              <p:cNvPr id="20494" name="Группа 233"/>
              <p:cNvGrpSpPr>
                <a:grpSpLocks/>
              </p:cNvGrpSpPr>
              <p:nvPr/>
            </p:nvGrpSpPr>
            <p:grpSpPr bwMode="auto">
              <a:xfrm>
                <a:off x="0" y="1124744"/>
                <a:ext cx="6382863" cy="4320480"/>
                <a:chOff x="0" y="764704"/>
                <a:chExt cx="6382863" cy="4320480"/>
              </a:xfrm>
            </p:grpSpPr>
            <p:sp>
              <p:nvSpPr>
                <p:cNvPr id="20496" name="TextBox 170"/>
                <p:cNvSpPr txBox="1">
                  <a:spLocks noChangeArrowheads="1"/>
                </p:cNvSpPr>
                <p:nvPr/>
              </p:nvSpPr>
              <p:spPr bwMode="auto">
                <a:xfrm>
                  <a:off x="3635896" y="764704"/>
                  <a:ext cx="1872208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Ленинградская область</a:t>
                  </a:r>
                </a:p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ОАО «Русэнергосбыт»</a:t>
                  </a:r>
                  <a:endParaRPr lang="ru-RU" sz="1200"/>
                </a:p>
              </p:txBody>
            </p:sp>
            <p:sp>
              <p:nvSpPr>
                <p:cNvPr id="20497" name="TextBox 177"/>
                <p:cNvSpPr txBox="1">
                  <a:spLocks noChangeArrowheads="1"/>
                </p:cNvSpPr>
                <p:nvPr/>
              </p:nvSpPr>
              <p:spPr bwMode="auto">
                <a:xfrm>
                  <a:off x="3275856" y="1628800"/>
                  <a:ext cx="162987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Ивановская область</a:t>
                  </a:r>
                </a:p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ОАО «Ивэнергосбыт»</a:t>
                  </a:r>
                  <a:endParaRPr lang="ru-RU" sz="1200"/>
                </a:p>
              </p:txBody>
            </p:sp>
            <p:sp>
              <p:nvSpPr>
                <p:cNvPr id="20498" name="TextBox 180"/>
                <p:cNvSpPr txBox="1">
                  <a:spLocks noChangeArrowheads="1"/>
                </p:cNvSpPr>
                <p:nvPr/>
              </p:nvSpPr>
              <p:spPr bwMode="auto">
                <a:xfrm>
                  <a:off x="2987824" y="2060848"/>
                  <a:ext cx="2843664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Костромская область</a:t>
                  </a:r>
                </a:p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ОАО «Костромская сбытовая компания»</a:t>
                  </a:r>
                  <a:endParaRPr lang="ru-RU" sz="1200"/>
                </a:p>
              </p:txBody>
            </p:sp>
            <p:sp>
              <p:nvSpPr>
                <p:cNvPr id="20499" name="TextBox 181"/>
                <p:cNvSpPr txBox="1">
                  <a:spLocks noChangeArrowheads="1"/>
                </p:cNvSpPr>
                <p:nvPr/>
              </p:nvSpPr>
              <p:spPr bwMode="auto">
                <a:xfrm>
                  <a:off x="2915816" y="2492896"/>
                  <a:ext cx="179453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Республика Калмыкия</a:t>
                  </a:r>
                </a:p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ОАО «Калмэнергосбыт»</a:t>
                  </a:r>
                  <a:endParaRPr lang="ru-RU" sz="1200"/>
                </a:p>
              </p:txBody>
            </p:sp>
            <p:sp>
              <p:nvSpPr>
                <p:cNvPr id="20500" name="TextBox 189"/>
                <p:cNvSpPr txBox="1">
                  <a:spLocks noChangeArrowheads="1"/>
                </p:cNvSpPr>
                <p:nvPr/>
              </p:nvSpPr>
              <p:spPr bwMode="auto">
                <a:xfrm>
                  <a:off x="2483768" y="3501008"/>
                  <a:ext cx="165898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Мурманская область</a:t>
                  </a:r>
                </a:p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ОАО «Арктик-энерго»</a:t>
                  </a:r>
                  <a:endParaRPr lang="ru-RU" sz="1200"/>
                </a:p>
              </p:txBody>
            </p:sp>
            <p:sp>
              <p:nvSpPr>
                <p:cNvPr id="20501" name="TextBox 190"/>
                <p:cNvSpPr txBox="1">
                  <a:spLocks noChangeArrowheads="1"/>
                </p:cNvSpPr>
                <p:nvPr/>
              </p:nvSpPr>
              <p:spPr bwMode="auto">
                <a:xfrm>
                  <a:off x="2267744" y="3933056"/>
                  <a:ext cx="167982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Мурманская область</a:t>
                  </a:r>
                </a:p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ОАО «Русэнергосбыт»</a:t>
                  </a:r>
                  <a:endParaRPr lang="ru-RU" sz="1200"/>
                </a:p>
              </p:txBody>
            </p:sp>
            <p:sp>
              <p:nvSpPr>
                <p:cNvPr id="20502" name="TextBox 191"/>
                <p:cNvSpPr txBox="1">
                  <a:spLocks noChangeArrowheads="1"/>
                </p:cNvSpPr>
                <p:nvPr/>
              </p:nvSpPr>
              <p:spPr bwMode="auto">
                <a:xfrm>
                  <a:off x="2123728" y="4437112"/>
                  <a:ext cx="1718292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Иркутская область</a:t>
                  </a:r>
                </a:p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ОАО  «Русэнергосбыт»</a:t>
                  </a:r>
                  <a:endParaRPr lang="ru-RU" sz="1200"/>
                </a:p>
              </p:txBody>
            </p:sp>
            <p:sp>
              <p:nvSpPr>
                <p:cNvPr id="153" name="Равнобедренный треугольник 152"/>
                <p:cNvSpPr/>
                <p:nvPr/>
              </p:nvSpPr>
              <p:spPr>
                <a:xfrm rot="10800000">
                  <a:off x="0" y="980026"/>
                  <a:ext cx="3672528" cy="4105158"/>
                </a:xfrm>
                <a:prstGeom prst="triangl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cxnSp>
              <p:nvCxnSpPr>
                <p:cNvPr id="207" name="Прямая соединительная линия 206"/>
                <p:cNvCxnSpPr/>
                <p:nvPr/>
              </p:nvCxnSpPr>
              <p:spPr>
                <a:xfrm>
                  <a:off x="98442" y="1195920"/>
                  <a:ext cx="518409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Прямая соединительная линия 210"/>
                <p:cNvCxnSpPr/>
                <p:nvPr/>
              </p:nvCxnSpPr>
              <p:spPr>
                <a:xfrm>
                  <a:off x="304853" y="1627707"/>
                  <a:ext cx="597639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506" name="TextBox 173"/>
                <p:cNvSpPr txBox="1">
                  <a:spLocks noChangeArrowheads="1"/>
                </p:cNvSpPr>
                <p:nvPr/>
              </p:nvSpPr>
              <p:spPr bwMode="auto">
                <a:xfrm>
                  <a:off x="3419872" y="1196752"/>
                  <a:ext cx="2962991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Ленинградская область</a:t>
                  </a:r>
                </a:p>
                <a:p>
                  <a:pPr algn="ctr"/>
                  <a:r>
                    <a:rPr lang="ru-RU" sz="1200">
                      <a:latin typeface="Times New Roman" pitchFamily="18" charset="0"/>
                    </a:rPr>
                    <a:t>ОАО «Петербургская сбытовая компания»</a:t>
                  </a:r>
                  <a:endParaRPr lang="ru-RU" sz="1200"/>
                </a:p>
              </p:txBody>
            </p:sp>
            <p:cxnSp>
              <p:nvCxnSpPr>
                <p:cNvPr id="213" name="Прямая соединительная линия 212"/>
                <p:cNvCxnSpPr/>
                <p:nvPr/>
              </p:nvCxnSpPr>
              <p:spPr>
                <a:xfrm>
                  <a:off x="476333" y="2061082"/>
                  <a:ext cx="439337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Прямая соединительная линия 214"/>
                <p:cNvCxnSpPr/>
                <p:nvPr/>
              </p:nvCxnSpPr>
              <p:spPr>
                <a:xfrm>
                  <a:off x="684332" y="2492870"/>
                  <a:ext cx="503960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Прямая соединительная линия 216"/>
                <p:cNvCxnSpPr/>
                <p:nvPr/>
              </p:nvCxnSpPr>
              <p:spPr>
                <a:xfrm>
                  <a:off x="881217" y="2924658"/>
                  <a:ext cx="3743978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Прямая соединительная линия 223"/>
                <p:cNvCxnSpPr/>
                <p:nvPr/>
              </p:nvCxnSpPr>
              <p:spPr>
                <a:xfrm>
                  <a:off x="1116208" y="3500904"/>
                  <a:ext cx="14401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Прямая соединительная линия 225"/>
                <p:cNvCxnSpPr/>
                <p:nvPr/>
              </p:nvCxnSpPr>
              <p:spPr>
                <a:xfrm>
                  <a:off x="1332145" y="3932692"/>
                  <a:ext cx="273573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Прямая соединительная линия 227"/>
                <p:cNvCxnSpPr/>
                <p:nvPr/>
              </p:nvCxnSpPr>
              <p:spPr>
                <a:xfrm>
                  <a:off x="1519503" y="4364480"/>
                  <a:ext cx="230386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Прямая соединительная линия 230"/>
                <p:cNvCxnSpPr>
                  <a:stCxn id="153" idx="0"/>
                </p:cNvCxnSpPr>
                <p:nvPr/>
              </p:nvCxnSpPr>
              <p:spPr>
                <a:xfrm>
                  <a:off x="1835470" y="5085184"/>
                  <a:ext cx="1871989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495" name="TextBox 234"/>
              <p:cNvSpPr txBox="1">
                <a:spLocks noChangeArrowheads="1"/>
              </p:cNvSpPr>
              <p:nvPr/>
            </p:nvSpPr>
            <p:spPr bwMode="auto">
              <a:xfrm>
                <a:off x="1043608" y="1052736"/>
                <a:ext cx="18989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Население, руб./МВтч</a:t>
                </a:r>
              </a:p>
            </p:txBody>
          </p:sp>
        </p:grpSp>
        <p:sp>
          <p:nvSpPr>
            <p:cNvPr id="20486" name="TextBox 55"/>
            <p:cNvSpPr txBox="1">
              <a:spLocks noChangeArrowheads="1"/>
            </p:cNvSpPr>
            <p:nvPr/>
          </p:nvSpPr>
          <p:spPr bwMode="auto">
            <a:xfrm>
              <a:off x="1619672" y="764704"/>
              <a:ext cx="49244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600">
                  <a:latin typeface="Times New Roman" pitchFamily="18" charset="0"/>
                  <a:cs typeface="Times New Roman" pitchFamily="18" charset="0"/>
                </a:rPr>
                <a:t>210</a:t>
              </a:r>
            </a:p>
          </p:txBody>
        </p:sp>
        <p:sp>
          <p:nvSpPr>
            <p:cNvPr id="20487" name="TextBox 56"/>
            <p:cNvSpPr txBox="1">
              <a:spLocks noChangeArrowheads="1"/>
            </p:cNvSpPr>
            <p:nvPr/>
          </p:nvSpPr>
          <p:spPr bwMode="auto">
            <a:xfrm>
              <a:off x="1619672" y="1124744"/>
              <a:ext cx="5495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>
                  <a:latin typeface="Times New Roman" pitchFamily="18" charset="0"/>
                  <a:cs typeface="Times New Roman" pitchFamily="18" charset="0"/>
                </a:rPr>
                <a:t>210</a:t>
              </a:r>
            </a:p>
          </p:txBody>
        </p:sp>
        <p:sp>
          <p:nvSpPr>
            <p:cNvPr id="20488" name="TextBox 57"/>
            <p:cNvSpPr txBox="1">
              <a:spLocks noChangeArrowheads="1"/>
            </p:cNvSpPr>
            <p:nvPr/>
          </p:nvSpPr>
          <p:spPr bwMode="auto">
            <a:xfrm>
              <a:off x="1629181" y="1538790"/>
              <a:ext cx="5400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>
                  <a:latin typeface="Times New Roman" pitchFamily="18" charset="0"/>
                  <a:cs typeface="Times New Roman" pitchFamily="18" charset="0"/>
                </a:rPr>
                <a:t>193</a:t>
              </a:r>
            </a:p>
          </p:txBody>
        </p:sp>
        <p:sp>
          <p:nvSpPr>
            <p:cNvPr id="20489" name="TextBox 59"/>
            <p:cNvSpPr txBox="1">
              <a:spLocks noChangeArrowheads="1"/>
            </p:cNvSpPr>
            <p:nvPr/>
          </p:nvSpPr>
          <p:spPr bwMode="auto">
            <a:xfrm>
              <a:off x="1619671" y="1988840"/>
              <a:ext cx="5495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>
                  <a:latin typeface="Times New Roman" pitchFamily="18" charset="0"/>
                  <a:cs typeface="Times New Roman" pitchFamily="18" charset="0"/>
                </a:rPr>
                <a:t>167</a:t>
              </a:r>
            </a:p>
          </p:txBody>
        </p:sp>
        <p:sp>
          <p:nvSpPr>
            <p:cNvPr id="20490" name="TextBox 62"/>
            <p:cNvSpPr txBox="1">
              <a:spLocks noChangeArrowheads="1"/>
            </p:cNvSpPr>
            <p:nvPr/>
          </p:nvSpPr>
          <p:spPr bwMode="auto">
            <a:xfrm>
              <a:off x="1629180" y="2420888"/>
              <a:ext cx="58506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>
                  <a:latin typeface="Times New Roman" pitchFamily="18" charset="0"/>
                  <a:cs typeface="Times New Roman" pitchFamily="18" charset="0"/>
                </a:rPr>
                <a:t>160</a:t>
              </a:r>
            </a:p>
          </p:txBody>
        </p:sp>
        <p:sp>
          <p:nvSpPr>
            <p:cNvPr id="20491" name="TextBox 63"/>
            <p:cNvSpPr txBox="1">
              <a:spLocks noChangeArrowheads="1"/>
            </p:cNvSpPr>
            <p:nvPr/>
          </p:nvSpPr>
          <p:spPr bwMode="auto">
            <a:xfrm>
              <a:off x="1629181" y="3429000"/>
              <a:ext cx="49454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20492" name="TextBox 64"/>
            <p:cNvSpPr txBox="1">
              <a:spLocks noChangeArrowheads="1"/>
            </p:cNvSpPr>
            <p:nvPr/>
          </p:nvSpPr>
          <p:spPr bwMode="auto">
            <a:xfrm>
              <a:off x="1629181" y="3789040"/>
              <a:ext cx="49454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0493" name="TextBox 65"/>
            <p:cNvSpPr txBox="1">
              <a:spLocks noChangeArrowheads="1"/>
            </p:cNvSpPr>
            <p:nvPr/>
          </p:nvSpPr>
          <p:spPr bwMode="auto">
            <a:xfrm>
              <a:off x="1629181" y="4149080"/>
              <a:ext cx="56655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</p:grpSp>
      <p:sp>
        <p:nvSpPr>
          <p:cNvPr id="20484" name="Номер слайда 33"/>
          <p:cNvSpPr>
            <a:spLocks noGrp="1"/>
          </p:cNvSpPr>
          <p:nvPr>
            <p:ph type="sldNum" sz="quarter" idx="12"/>
          </p:nvPr>
        </p:nvSpPr>
        <p:spPr>
          <a:xfrm>
            <a:off x="6829425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820C0A-4FF3-4CFB-9D2E-7434D1B4667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3"/>
          <p:cNvSpPr>
            <a:spLocks noGrp="1"/>
          </p:cNvSpPr>
          <p:nvPr>
            <p:ph type="title"/>
          </p:nvPr>
        </p:nvSpPr>
        <p:spPr>
          <a:xfrm>
            <a:off x="657225" y="304800"/>
            <a:ext cx="8229600" cy="627063"/>
          </a:xfrm>
        </p:spPr>
        <p:txBody>
          <a:bodyPr/>
          <a:lstStyle/>
          <a:p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Проект: сбытовая надбавка для потребителей группы «Прочие».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792163" y="1989138"/>
            <a:ext cx="1439862" cy="41036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595313" y="6165850"/>
            <a:ext cx="20034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latin typeface="Times New Roman" pitchFamily="18" charset="0"/>
                <a:cs typeface="Times New Roman" pitchFamily="18" charset="0"/>
              </a:rPr>
              <a:t>до 192,54 руб/мВтч </a:t>
            </a:r>
          </a:p>
          <a:p>
            <a:pPr algn="ctr"/>
            <a:r>
              <a:rPr lang="ru-RU" sz="1400" b="1">
                <a:latin typeface="Times New Roman" pitchFamily="18" charset="0"/>
                <a:cs typeface="Times New Roman" pitchFamily="18" charset="0"/>
              </a:rPr>
              <a:t>( Ивановская область)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368425" y="2349500"/>
            <a:ext cx="287338" cy="374332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1196752"/>
            <a:ext cx="416589" cy="5256584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Все платят одинаково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TextBox 12"/>
          <p:cNvSpPr txBox="1">
            <a:spLocks noChangeArrowheads="1"/>
          </p:cNvSpPr>
          <p:nvPr/>
        </p:nvSpPr>
        <p:spPr bwMode="auto">
          <a:xfrm>
            <a:off x="322263" y="3789363"/>
            <a:ext cx="24876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latin typeface="Times New Roman" pitchFamily="18" charset="0"/>
                <a:cs typeface="Times New Roman" pitchFamily="18" charset="0"/>
              </a:rPr>
              <a:t>77,90 руб/мВтч</a:t>
            </a:r>
          </a:p>
          <a:p>
            <a:pPr algn="ctr"/>
            <a:r>
              <a:rPr lang="ru-RU" sz="1400" b="1">
                <a:latin typeface="Times New Roman" pitchFamily="18" charset="0"/>
                <a:cs typeface="Times New Roman" pitchFamily="18" charset="0"/>
              </a:rPr>
              <a:t>средняя сбытовая надбавка 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284538" y="3100388"/>
          <a:ext cx="5688012" cy="2560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584176"/>
                <a:gridCol w="165618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Категория потребителей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от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до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потребители свыше 10мВА </a:t>
                      </a:r>
                      <a:endParaRPr lang="ru-RU" sz="16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1% </a:t>
                      </a:r>
                    </a:p>
                    <a:p>
                      <a:pPr algn="ctr"/>
                      <a:r>
                        <a:rPr lang="ru-RU" sz="1600" dirty="0" smtClean="0"/>
                        <a:t>( 9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руб</a:t>
                      </a:r>
                      <a:r>
                        <a:rPr lang="ru-RU" sz="1600" baseline="0" dirty="0" smtClean="0"/>
                        <a:t>/мВтч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1,5%</a:t>
                      </a:r>
                    </a:p>
                    <a:p>
                      <a:pPr algn="ctr"/>
                      <a:r>
                        <a:rPr lang="ru-RU" sz="1600" dirty="0" smtClean="0"/>
                        <a:t>(46 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/мВтч)</a:t>
                      </a:r>
                      <a:endParaRPr lang="ru-RU" sz="16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потребители свыше 750 </a:t>
                      </a:r>
                      <a:r>
                        <a:rPr lang="ru-RU" sz="1600" dirty="0" err="1" smtClean="0"/>
                        <a:t>кВА</a:t>
                      </a:r>
                      <a:r>
                        <a:rPr lang="ru-RU" sz="1600" dirty="0" smtClean="0"/>
                        <a:t> до 10мВА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( 9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руб</a:t>
                      </a:r>
                      <a:r>
                        <a:rPr lang="ru-RU" sz="1600" baseline="0" dirty="0" smtClean="0"/>
                        <a:t>/мВтч</a:t>
                      </a:r>
                      <a:r>
                        <a:rPr lang="ru-RU" sz="1600" dirty="0" smtClean="0"/>
                        <a:t>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2,3%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(49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руб</a:t>
                      </a:r>
                      <a:r>
                        <a:rPr lang="ru-RU" sz="1600" baseline="0" dirty="0" smtClean="0"/>
                        <a:t>/мВтч</a:t>
                      </a:r>
                      <a:r>
                        <a:rPr lang="ru-RU" sz="1600" dirty="0" smtClean="0"/>
                        <a:t>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потребители менее 750 </a:t>
                      </a:r>
                      <a:r>
                        <a:rPr lang="ru-RU" sz="1600" dirty="0" err="1" smtClean="0"/>
                        <a:t>кВА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4%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baseline="0" dirty="0" smtClean="0"/>
                        <a:t>32,3руб/мВтч</a:t>
                      </a:r>
                      <a:r>
                        <a:rPr lang="ru-RU" sz="1600" dirty="0" smtClean="0"/>
                        <a:t>)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(100,4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руб</a:t>
                      </a:r>
                      <a:r>
                        <a:rPr lang="ru-RU" sz="1600" baseline="0" dirty="0" smtClean="0"/>
                        <a:t>/мВтч</a:t>
                      </a:r>
                      <a:r>
                        <a:rPr lang="ru-RU" sz="1600" dirty="0" smtClean="0"/>
                        <a:t>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Стрелка вправо 15"/>
          <p:cNvSpPr/>
          <p:nvPr/>
        </p:nvSpPr>
        <p:spPr>
          <a:xfrm>
            <a:off x="2263775" y="3500438"/>
            <a:ext cx="9366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4" name="Содержимое 4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2016125" cy="8651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от 10,51 руб/мВтч </a:t>
            </a:r>
          </a:p>
          <a:p>
            <a:pPr algn="ctr">
              <a:buFontTx/>
              <a:buNone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(Иркутская область)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05175" y="1543050"/>
            <a:ext cx="5629275" cy="10096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Сбытовая надбавка = процент от стоимости: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/>
              <a:t> покупки электроэнергии (мощности)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/>
              <a:t> покупка + регулируемые услуги</a:t>
            </a:r>
            <a:endParaRPr lang="ru-RU" dirty="0"/>
          </a:p>
        </p:txBody>
      </p:sp>
      <p:sp>
        <p:nvSpPr>
          <p:cNvPr id="21536" name="TextBox 17"/>
          <p:cNvSpPr txBox="1">
            <a:spLocks noChangeArrowheads="1"/>
          </p:cNvSpPr>
          <p:nvPr/>
        </p:nvSpPr>
        <p:spPr bwMode="auto">
          <a:xfrm>
            <a:off x="3181350" y="2695575"/>
            <a:ext cx="1133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Пример*:</a:t>
            </a:r>
          </a:p>
        </p:txBody>
      </p:sp>
      <p:sp>
        <p:nvSpPr>
          <p:cNvPr id="2153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6810375" y="6381750"/>
            <a:ext cx="2133600" cy="47625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6817CF-324A-4F0A-BDF1-61C604A9239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  <p:sp>
        <p:nvSpPr>
          <p:cNvPr id="21538" name="TextBox 19"/>
          <p:cNvSpPr txBox="1">
            <a:spLocks noChangeArrowheads="1"/>
          </p:cNvSpPr>
          <p:nvPr/>
        </p:nvSpPr>
        <p:spPr bwMode="auto">
          <a:xfrm>
            <a:off x="3276600" y="5848350"/>
            <a:ext cx="52276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*оценочные данные НПГП по усредненным показателям.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5"/>
          <p:cNvSpPr txBox="1">
            <a:spLocks noChangeArrowheads="1"/>
          </p:cNvSpPr>
          <p:nvPr/>
        </p:nvSpPr>
        <p:spPr bwMode="auto">
          <a:xfrm>
            <a:off x="1143000" y="404813"/>
            <a:ext cx="800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Новации в законодательстве по электроэнергетике.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962025"/>
            <a:ext cx="7858125" cy="5078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Принято в Основах ценообразования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66700" indent="276225" algn="just" fontAlgn="auto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Установление с 1 июля 2012г. понижающего коэффициента к тарифам на электроэнергию для населения, проживающего в городских населенных пунктах в домах, оборудованных в установленном порядке стационарными электроплитами и ЭНУ, в интервале от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0,7 до 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решению регионального регулятора;</a:t>
            </a:r>
          </a:p>
          <a:p>
            <a:pPr marL="266700" indent="276225" algn="just" fontAlgn="auto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Установление цен (тарифов) на электроэнергию в неценовых зонах без учета ЧЧИМ;</a:t>
            </a:r>
          </a:p>
          <a:p>
            <a:pPr marL="266700" indent="276225" algn="just" fontAlgn="auto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Установление цен (тарифов) на электроэнергию в технологически изолированных системах без дифференциации по уровням напряжения и ЧЧИМ.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Доработка в 2012 г.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66700" indent="276225" fontAlgn="auto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Внесение изменений в стандарты раскрытия информации:</a:t>
            </a:r>
          </a:p>
          <a:p>
            <a:pPr marL="714375" indent="180975" algn="just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Times New Roman" pitchFamily="18" charset="0"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соответствие набора прогнозных цен Основным положениям функционирования розничных рынков;</a:t>
            </a:r>
          </a:p>
          <a:p>
            <a:pPr marL="714375" indent="180975" algn="just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Times New Roman" pitchFamily="18" charset="0"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актуализация годового прогноза цен, ежемесячно до конца года, с учетом принимаемых решений.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овикову для шувалова">
  <a:themeElements>
    <a:clrScheme name="Другая 7">
      <a:dk1>
        <a:srgbClr val="000000"/>
      </a:dk1>
      <a:lt1>
        <a:srgbClr val="D0FDB1"/>
      </a:lt1>
      <a:dk2>
        <a:srgbClr val="92F6AA"/>
      </a:dk2>
      <a:lt2>
        <a:srgbClr val="92F6AA"/>
      </a:lt2>
      <a:accent1>
        <a:srgbClr val="92F6AA"/>
      </a:accent1>
      <a:accent2>
        <a:srgbClr val="CCFF66"/>
      </a:accent2>
      <a:accent3>
        <a:srgbClr val="F3DB85"/>
      </a:accent3>
      <a:accent4>
        <a:srgbClr val="D5BBF7"/>
      </a:accent4>
      <a:accent5>
        <a:srgbClr val="FDB1C3"/>
      </a:accent5>
      <a:accent6>
        <a:srgbClr val="70B7FF"/>
      </a:accent6>
      <a:hlink>
        <a:srgbClr val="71B0FF"/>
      </a:hlink>
      <a:folHlink>
        <a:srgbClr val="8484E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4389</TotalTime>
  <Words>874</Words>
  <Application>Microsoft Office PowerPoint</Application>
  <PresentationFormat>Экран (4:3)</PresentationFormat>
  <Paragraphs>447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Symbol</vt:lpstr>
      <vt:lpstr>Wingdings</vt:lpstr>
      <vt:lpstr>новикову для шувалова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Проект: сбытовая надбавка для потребителей группы «Прочие».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Эдвард</dc:creator>
  <cp:lastModifiedBy>Сергей</cp:lastModifiedBy>
  <cp:revision>252</cp:revision>
  <dcterms:modified xsi:type="dcterms:W3CDTF">2012-04-16T07:43:11Z</dcterms:modified>
</cp:coreProperties>
</file>