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5"/>
  </p:notesMasterIdLst>
  <p:sldIdLst>
    <p:sldId id="423" r:id="rId2"/>
    <p:sldId id="417" r:id="rId3"/>
    <p:sldId id="418" r:id="rId4"/>
    <p:sldId id="433" r:id="rId5"/>
    <p:sldId id="435" r:id="rId6"/>
    <p:sldId id="428" r:id="rId7"/>
    <p:sldId id="426" r:id="rId8"/>
    <p:sldId id="438" r:id="rId9"/>
    <p:sldId id="439" r:id="rId10"/>
    <p:sldId id="425" r:id="rId11"/>
    <p:sldId id="436" r:id="rId12"/>
    <p:sldId id="437" r:id="rId13"/>
    <p:sldId id="432" r:id="rId14"/>
  </p:sldIdLst>
  <p:sldSz cx="9909175" cy="6859588"/>
  <p:notesSz cx="6797675" cy="9928225"/>
  <p:defaultTextStyle>
    <a:defPPr>
      <a:defRPr lang="en-US"/>
    </a:defPPr>
    <a:lvl1pPr algn="l" defTabSz="457157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157" algn="l" defTabSz="457157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315" algn="l" defTabSz="457157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472" algn="l" defTabSz="457157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631" algn="l" defTabSz="457157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5788" algn="l" defTabSz="914315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2945" algn="l" defTabSz="914315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103" algn="l" defTabSz="914315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260" algn="l" defTabSz="914315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C20A"/>
    <a:srgbClr val="0BE600"/>
    <a:srgbClr val="E7E7FF"/>
    <a:srgbClr val="C9C9FF"/>
    <a:srgbClr val="9999FF"/>
    <a:srgbClr val="D9D9FF"/>
    <a:srgbClr val="DDDDFF"/>
    <a:srgbClr val="B3B3FF"/>
    <a:srgbClr val="08A83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8687" autoAdjust="0"/>
  </p:normalViewPr>
  <p:slideViewPr>
    <p:cSldViewPr snapToObjects="1">
      <p:cViewPr>
        <p:scale>
          <a:sx n="100" d="100"/>
          <a:sy n="100" d="100"/>
        </p:scale>
        <p:origin x="-1644" y="-774"/>
      </p:cViewPr>
      <p:guideLst>
        <p:guide orient="horz" pos="2161"/>
        <p:guide pos="31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t.ru\storage\&#1060;&#1054;&#1056;&#1069;&#1052;\&#1055;&#1086;&#1082;&#1086;&#1090;&#1080;&#1083;&#1086;\!&#1057;&#1083;&#1091;&#1078;&#1077;&#1073;&#1082;&#1080;\2015\&#1057;&#1087;&#1088;&#1072;&#1074;&#1082;&#1080;\&#1055;&#1088;&#1077;&#1079;&#1077;&#1085;&#1090;&#1072;&#1094;&#1080;&#1080;\&#1082;&#1086;&#1083;-&#1074;&#1086;%20&#1087;&#1088;&#1080;&#1082;&#1072;&#1079;&#1086;&#107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t.ru\storage\&#1060;&#1054;&#1056;&#1069;&#1052;\&#1055;&#1086;&#1082;&#1086;&#1090;&#1080;&#1083;&#1086;\!&#1057;&#1083;&#1091;&#1078;&#1077;&#1073;&#1082;&#1080;\2015\&#1057;&#1087;&#1088;&#1072;&#1074;&#1082;&#1080;\&#1055;&#1088;&#1077;&#1079;&#1077;&#1085;&#1090;&#1072;&#1094;&#1080;&#1080;\&#1082;&#1086;&#1083;-&#1074;&#1086;%20&#1087;&#1088;&#1080;&#1082;&#1072;&#1079;&#1086;&#107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t.ru\storage\&#1060;&#1054;&#1056;&#1069;&#1052;\&#1055;&#1086;&#1082;&#1086;&#1090;&#1080;&#1083;&#1086;\!&#1057;&#1083;&#1091;&#1078;&#1077;&#1073;&#1082;&#1080;\2015\&#1057;&#1087;&#1088;&#1072;&#1074;&#1082;&#1080;\&#1055;&#1088;&#1077;&#1079;&#1077;&#1085;&#1090;&#1072;&#1094;&#1080;&#1080;\&#1082;&#1086;&#1083;-&#1074;&#1086;%20&#1087;&#1088;&#1080;&#1082;&#1072;&#1079;&#1086;&#107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408369640855478E-2"/>
          <c:y val="9.3354361592673282E-2"/>
          <c:w val="0.92959163035914449"/>
          <c:h val="0.772885188682738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Лист1!$B$6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Лист1!$D$5</c:f>
              <c:strCache>
                <c:ptCount val="1"/>
                <c:pt idx="0">
                  <c:v> По регулируемым договорам</c:v>
                </c:pt>
              </c:strCache>
            </c:strRef>
          </c:cat>
          <c:val>
            <c:numRef>
              <c:f>Лист1!$D$6</c:f>
              <c:numCache>
                <c:formatCode>General</c:formatCode>
                <c:ptCount val="1"/>
                <c:pt idx="0">
                  <c:v>1398</c:v>
                </c:pt>
              </c:numCache>
            </c:numRef>
          </c:val>
        </c:ser>
        <c:ser>
          <c:idx val="1"/>
          <c:order val="1"/>
          <c:tx>
            <c:strRef>
              <c:f>Лист1!$B$7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Лист1!$D$5</c:f>
              <c:strCache>
                <c:ptCount val="1"/>
                <c:pt idx="0">
                  <c:v> По регулируемым договорам</c:v>
                </c:pt>
              </c:strCache>
            </c:strRef>
          </c:cat>
          <c:val>
            <c:numRef>
              <c:f>Лист1!$D$7</c:f>
              <c:numCache>
                <c:formatCode>General</c:formatCode>
                <c:ptCount val="1"/>
                <c:pt idx="0">
                  <c:v>1376</c:v>
                </c:pt>
              </c:numCache>
            </c:numRef>
          </c:val>
        </c:ser>
        <c:ser>
          <c:idx val="2"/>
          <c:order val="2"/>
          <c:tx>
            <c:strRef>
              <c:f>Лист1!$B$8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Лист1!$D$5</c:f>
              <c:strCache>
                <c:ptCount val="1"/>
                <c:pt idx="0">
                  <c:v> По регулируемым договорам</c:v>
                </c:pt>
              </c:strCache>
            </c:strRef>
          </c:cat>
          <c:val>
            <c:numRef>
              <c:f>Лист1!$D$8</c:f>
              <c:numCache>
                <c:formatCode>General</c:formatCode>
                <c:ptCount val="1"/>
                <c:pt idx="0">
                  <c:v>1252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1983488"/>
        <c:axId val="183365632"/>
        <c:axId val="0"/>
      </c:bar3DChart>
      <c:catAx>
        <c:axId val="18198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83365632"/>
        <c:crosses val="autoZero"/>
        <c:auto val="1"/>
        <c:lblAlgn val="ctr"/>
        <c:lblOffset val="100"/>
        <c:noMultiLvlLbl val="0"/>
      </c:catAx>
      <c:valAx>
        <c:axId val="1833656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81983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1308137881304677E-3"/>
          <c:y val="0.13894667105600655"/>
          <c:w val="0.10795811393435732"/>
          <c:h val="0.45637991068068728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depthPercent val="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2571356704574249E-2"/>
          <c:w val="0.81623162351786793"/>
          <c:h val="0.864322198517234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Лист1!$B$6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Лист1!$F$5</c:f>
              <c:strCache>
                <c:ptCount val="1"/>
                <c:pt idx="0">
                  <c:v>"Вынужденные"</c:v>
                </c:pt>
              </c:strCache>
            </c:strRef>
          </c:cat>
          <c:val>
            <c:numRef>
              <c:f>Лист1!$F$6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</c:ser>
        <c:ser>
          <c:idx val="1"/>
          <c:order val="1"/>
          <c:tx>
            <c:strRef>
              <c:f>Лист1!$B$7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Лист1!$F$5</c:f>
              <c:strCache>
                <c:ptCount val="1"/>
                <c:pt idx="0">
                  <c:v>"Вынужденные"</c:v>
                </c:pt>
              </c:strCache>
            </c:strRef>
          </c:cat>
          <c:val>
            <c:numRef>
              <c:f>Лист1!$F$7</c:f>
              <c:numCache>
                <c:formatCode>General</c:formatCode>
                <c:ptCount val="1"/>
                <c:pt idx="0">
                  <c:v>92</c:v>
                </c:pt>
              </c:numCache>
            </c:numRef>
          </c:val>
        </c:ser>
        <c:ser>
          <c:idx val="2"/>
          <c:order val="2"/>
          <c:tx>
            <c:strRef>
              <c:f>Лист1!$B$8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Лист1!$F$5</c:f>
              <c:strCache>
                <c:ptCount val="1"/>
                <c:pt idx="0">
                  <c:v>"Вынужденные"</c:v>
                </c:pt>
              </c:strCache>
            </c:strRef>
          </c:cat>
          <c:val>
            <c:numRef>
              <c:f>Лист1!$F$8</c:f>
              <c:numCache>
                <c:formatCode>General</c:formatCode>
                <c:ptCount val="1"/>
                <c:pt idx="0">
                  <c:v>318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3486720"/>
        <c:axId val="183492608"/>
        <c:axId val="0"/>
      </c:bar3DChart>
      <c:catAx>
        <c:axId val="1834867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83492608"/>
        <c:crosses val="autoZero"/>
        <c:auto val="1"/>
        <c:lblAlgn val="ctr"/>
        <c:lblOffset val="100"/>
        <c:noMultiLvlLbl val="0"/>
      </c:catAx>
      <c:valAx>
        <c:axId val="1834926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83486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643235979183343"/>
          <c:y val="0.39350702642759311"/>
          <c:w val="0.11980509419104372"/>
          <c:h val="0.2654496032372608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359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769817438125027E-2"/>
          <c:y val="6.0626944228419063E-2"/>
          <c:w val="0.86547717212514752"/>
          <c:h val="0.620951650038373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Лист1!$B$6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Лист1!$C$5</c:f>
              <c:strCache>
                <c:ptCount val="1"/>
                <c:pt idx="0">
                  <c:v>Режим госрегулирования</c:v>
                </c:pt>
              </c:strCache>
            </c:strRef>
          </c:cat>
          <c:val>
            <c:numRef>
              <c:f>Лист1!$C$6</c:f>
              <c:numCache>
                <c:formatCode>General</c:formatCode>
                <c:ptCount val="1"/>
                <c:pt idx="0">
                  <c:v>5035</c:v>
                </c:pt>
              </c:numCache>
            </c:numRef>
          </c:val>
        </c:ser>
        <c:ser>
          <c:idx val="1"/>
          <c:order val="1"/>
          <c:tx>
            <c:strRef>
              <c:f>Лист1!$B$7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Лист1!$C$5</c:f>
              <c:strCache>
                <c:ptCount val="1"/>
                <c:pt idx="0">
                  <c:v>Режим госрегулирования</c:v>
                </c:pt>
              </c:strCache>
            </c:strRef>
          </c:cat>
          <c:val>
            <c:numRef>
              <c:f>Лист1!$C$7</c:f>
              <c:numCache>
                <c:formatCode>General</c:formatCode>
                <c:ptCount val="1"/>
                <c:pt idx="0">
                  <c:v>5413</c:v>
                </c:pt>
              </c:numCache>
            </c:numRef>
          </c:val>
        </c:ser>
        <c:ser>
          <c:idx val="2"/>
          <c:order val="2"/>
          <c:tx>
            <c:strRef>
              <c:f>Лист1!$B$8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Лист1!$C$5</c:f>
              <c:strCache>
                <c:ptCount val="1"/>
                <c:pt idx="0">
                  <c:v>Режим госрегулирования</c:v>
                </c:pt>
              </c:strCache>
            </c:strRef>
          </c:cat>
          <c:val>
            <c:numRef>
              <c:f>Лист1!$C$8</c:f>
              <c:numCache>
                <c:formatCode>General</c:formatCode>
                <c:ptCount val="1"/>
                <c:pt idx="0">
                  <c:v>5598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3547776"/>
        <c:axId val="183547392"/>
        <c:axId val="0"/>
      </c:bar3DChart>
      <c:catAx>
        <c:axId val="183547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83547392"/>
        <c:crosses val="autoZero"/>
        <c:auto val="1"/>
        <c:lblAlgn val="ctr"/>
        <c:lblOffset val="100"/>
        <c:noMultiLvlLbl val="0"/>
      </c:catAx>
      <c:valAx>
        <c:axId val="183547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3547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5567614465812207E-2"/>
          <c:y val="0.64482615872754667"/>
          <c:w val="0.11687390737088676"/>
          <c:h val="0.32258020971001594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678146-343B-4734-949C-E089550E4700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0B88C7-496B-4F3D-872D-0C2733451D7F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особенности при принятии тарифных решений на 2015 год</a:t>
          </a:r>
        </a:p>
      </dgm:t>
    </dgm:pt>
    <dgm:pt modelId="{4A72EA4E-D9CE-4568-A870-3C3817E1D4F6}" type="parTrans" cxnId="{BDB387B4-0062-46C0-A0C1-E8458AE183FA}">
      <dgm:prSet/>
      <dgm:spPr/>
      <dgm:t>
        <a:bodyPr/>
        <a:lstStyle/>
        <a:p>
          <a:endParaRPr lang="ru-RU"/>
        </a:p>
      </dgm:t>
    </dgm:pt>
    <dgm:pt modelId="{556FECCC-CE1F-40D4-A525-290EA9872C19}" type="sibTrans" cxnId="{BDB387B4-0062-46C0-A0C1-E8458AE183FA}">
      <dgm:prSet/>
      <dgm:spPr/>
      <dgm:t>
        <a:bodyPr/>
        <a:lstStyle/>
        <a:p>
          <a:endParaRPr lang="ru-RU"/>
        </a:p>
      </dgm:t>
    </dgm:pt>
    <dgm:pt modelId="{837EED65-D213-45A7-B0BC-0CD8AB4C7E2F}">
      <dgm:prSet phldrT="[Текст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pPr marL="18000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Расчеты произведены в соответствии со Сводным прогнозным балансом;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E7D562-6AFE-40EA-8422-C50227465C2D}" type="parTrans" cxnId="{B73E4B4F-1A06-44A1-B420-FE87915B1563}">
      <dgm:prSet/>
      <dgm:spPr/>
      <dgm:t>
        <a:bodyPr/>
        <a:lstStyle/>
        <a:p>
          <a:endParaRPr lang="ru-RU"/>
        </a:p>
      </dgm:t>
    </dgm:pt>
    <dgm:pt modelId="{7D17AFC2-C4B3-4620-A196-F99BB210A4CB}" type="sibTrans" cxnId="{B73E4B4F-1A06-44A1-B420-FE87915B1563}">
      <dgm:prSet/>
      <dgm:spPr/>
      <dgm:t>
        <a:bodyPr/>
        <a:lstStyle/>
        <a:p>
          <a:endParaRPr lang="ru-RU"/>
        </a:p>
      </dgm:t>
    </dgm:pt>
    <dgm:pt modelId="{259DC90A-EDB1-466B-A2A1-541DA4FCC79F}">
      <dgm:prSet phldrT="[Текст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pPr marL="17145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Учет НУРУТ в соответствии с приказами Минэнерго России от 30.06.2014 № 394, от 18.09.2014 № 624, от 30.10.2014 № 803;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410A19-4198-4D31-847B-41CA1C56BA4B}" type="parTrans" cxnId="{EB81B10E-1F76-4B7B-8F8C-434A574372B6}">
      <dgm:prSet/>
      <dgm:spPr/>
      <dgm:t>
        <a:bodyPr/>
        <a:lstStyle/>
        <a:p>
          <a:endParaRPr lang="ru-RU"/>
        </a:p>
      </dgm:t>
    </dgm:pt>
    <dgm:pt modelId="{0D1A6385-534A-4C0E-9CD2-2981BF1CC248}" type="sibTrans" cxnId="{EB81B10E-1F76-4B7B-8F8C-434A574372B6}">
      <dgm:prSet/>
      <dgm:spPr/>
      <dgm:t>
        <a:bodyPr/>
        <a:lstStyle/>
        <a:p>
          <a:endParaRPr lang="ru-RU"/>
        </a:p>
      </dgm:t>
    </dgm:pt>
    <dgm:pt modelId="{F4370D21-FB54-4EFB-825D-563001DFFAC1}">
      <dgm:prSet phldrT="[Текст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pPr marL="17145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при установлении цен на мощность и цена топлива рассчитаны без применения индексов.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207402-83B1-4DFA-9F24-46CBC23ADD71}" type="parTrans" cxnId="{3B77D6F6-38EA-40A8-B230-04334F3A803D}">
      <dgm:prSet/>
      <dgm:spPr/>
      <dgm:t>
        <a:bodyPr/>
        <a:lstStyle/>
        <a:p>
          <a:endParaRPr lang="ru-RU"/>
        </a:p>
      </dgm:t>
    </dgm:pt>
    <dgm:pt modelId="{A742051E-A2F0-4AD7-9D0C-96FD893666C9}" type="sibTrans" cxnId="{3B77D6F6-38EA-40A8-B230-04334F3A803D}">
      <dgm:prSet/>
      <dgm:spPr/>
      <dgm:t>
        <a:bodyPr/>
        <a:lstStyle/>
        <a:p>
          <a:endParaRPr lang="ru-RU"/>
        </a:p>
      </dgm:t>
    </dgm:pt>
    <dgm:pt modelId="{53D22957-6C91-451F-8E48-C08BB3718FDB}">
      <dgm:prSet phldrT="[Текст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pPr marL="17145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Цены на  мощность ограничиваются ценой, указанной в заявке на КОМ и/или ценой, рассчитанной в соответствии с постановлением Правительства Российской Федерации от 13.04.2010 № 238 (аналогичного объекта ДПМ);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E89F32-454D-43E7-81E6-56D2A887918E}" type="parTrans" cxnId="{0AC001F7-3E7F-4BD2-82D7-CDA227E42DBD}">
      <dgm:prSet/>
      <dgm:spPr/>
      <dgm:t>
        <a:bodyPr/>
        <a:lstStyle/>
        <a:p>
          <a:endParaRPr lang="ru-RU"/>
        </a:p>
      </dgm:t>
    </dgm:pt>
    <dgm:pt modelId="{7D63E914-D129-4AAF-82BC-08164BBC39D4}" type="sibTrans" cxnId="{0AC001F7-3E7F-4BD2-82D7-CDA227E42DBD}">
      <dgm:prSet/>
      <dgm:spPr/>
      <dgm:t>
        <a:bodyPr/>
        <a:lstStyle/>
        <a:p>
          <a:endParaRPr lang="ru-RU"/>
        </a:p>
      </dgm:t>
    </dgm:pt>
    <dgm:pt modelId="{81275C63-C37B-45E0-90CB-8F9B6D473A19}">
      <dgm:prSet phldrT="[Текст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pPr marL="17145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Учет прогнозной прибыли от продажи электроэнергии на РСВ в 2015 году при расчете «Вынужденных» и «Самых дорогих»;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0134CD-2C51-40F0-976D-AD11364ED474}" type="parTrans" cxnId="{95690A90-9C4A-4A80-A6E3-63BC2112D61D}">
      <dgm:prSet/>
      <dgm:spPr/>
      <dgm:t>
        <a:bodyPr/>
        <a:lstStyle/>
        <a:p>
          <a:endParaRPr lang="ru-RU"/>
        </a:p>
      </dgm:t>
    </dgm:pt>
    <dgm:pt modelId="{51AD3BE3-02BE-44EB-9315-77389B59F410}" type="sibTrans" cxnId="{95690A90-9C4A-4A80-A6E3-63BC2112D61D}">
      <dgm:prSet/>
      <dgm:spPr/>
      <dgm:t>
        <a:bodyPr/>
        <a:lstStyle/>
        <a:p>
          <a:endParaRPr lang="ru-RU"/>
        </a:p>
      </dgm:t>
    </dgm:pt>
    <dgm:pt modelId="{8B5F0C27-8372-4BFB-9036-E061ABAD2CAA}" type="pres">
      <dgm:prSet presAssocID="{FE678146-343B-4734-949C-E089550E47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8E3C28-91AD-4FEB-BEEE-4940F92F6151}" type="pres">
      <dgm:prSet presAssocID="{F00B88C7-496B-4F3D-872D-0C2733451D7F}" presName="parentLin" presStyleCnt="0"/>
      <dgm:spPr/>
    </dgm:pt>
    <dgm:pt modelId="{50CB21CE-3688-46F8-AAAD-F1D5D9D94469}" type="pres">
      <dgm:prSet presAssocID="{F00B88C7-496B-4F3D-872D-0C2733451D7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B7F2A9E5-0EFE-44C5-A492-E55C0DFCEEE1}" type="pres">
      <dgm:prSet presAssocID="{F00B88C7-496B-4F3D-872D-0C2733451D7F}" presName="parentText" presStyleLbl="node1" presStyleIdx="0" presStyleCnt="1" custScaleX="90063" custScaleY="22455" custLinFactX="2942" custLinFactNeighborX="100000" custLinFactNeighborY="-336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39F1D-B461-46F6-A11E-6EA6A2682193}" type="pres">
      <dgm:prSet presAssocID="{F00B88C7-496B-4F3D-872D-0C2733451D7F}" presName="negativeSpace" presStyleCnt="0"/>
      <dgm:spPr/>
    </dgm:pt>
    <dgm:pt modelId="{B8879782-A421-4FF5-8DA8-84B1543F0F9F}" type="pres">
      <dgm:prSet presAssocID="{F00B88C7-496B-4F3D-872D-0C2733451D7F}" presName="childText" presStyleLbl="conFgAcc1" presStyleIdx="0" presStyleCnt="1" custScaleY="86831" custLinFactNeighborX="-1415" custLinFactNeighborY="8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674E5B-4894-4978-A499-39EDFE20B553}" type="presOf" srcId="{F00B88C7-496B-4F3D-872D-0C2733451D7F}" destId="{B7F2A9E5-0EFE-44C5-A492-E55C0DFCEEE1}" srcOrd="1" destOrd="0" presId="urn:microsoft.com/office/officeart/2005/8/layout/list1"/>
    <dgm:cxn modelId="{9B1B2499-DAFF-4DF0-9A67-CBCDEAE063C1}" type="presOf" srcId="{837EED65-D213-45A7-B0BC-0CD8AB4C7E2F}" destId="{B8879782-A421-4FF5-8DA8-84B1543F0F9F}" srcOrd="0" destOrd="0" presId="urn:microsoft.com/office/officeart/2005/8/layout/list1"/>
    <dgm:cxn modelId="{EB81B10E-1F76-4B7B-8F8C-434A574372B6}" srcId="{F00B88C7-496B-4F3D-872D-0C2733451D7F}" destId="{259DC90A-EDB1-466B-A2A1-541DA4FCC79F}" srcOrd="1" destOrd="0" parTransId="{FB410A19-4198-4D31-847B-41CA1C56BA4B}" sibTransId="{0D1A6385-534A-4C0E-9CD2-2981BF1CC248}"/>
    <dgm:cxn modelId="{A050829D-D84E-4637-A4F3-E4E485A0AAA1}" type="presOf" srcId="{81275C63-C37B-45E0-90CB-8F9B6D473A19}" destId="{B8879782-A421-4FF5-8DA8-84B1543F0F9F}" srcOrd="0" destOrd="2" presId="urn:microsoft.com/office/officeart/2005/8/layout/list1"/>
    <dgm:cxn modelId="{83527D8E-DFCE-463C-B664-A09E09D24005}" type="presOf" srcId="{259DC90A-EDB1-466B-A2A1-541DA4FCC79F}" destId="{B8879782-A421-4FF5-8DA8-84B1543F0F9F}" srcOrd="0" destOrd="1" presId="urn:microsoft.com/office/officeart/2005/8/layout/list1"/>
    <dgm:cxn modelId="{B73E4B4F-1A06-44A1-B420-FE87915B1563}" srcId="{F00B88C7-496B-4F3D-872D-0C2733451D7F}" destId="{837EED65-D213-45A7-B0BC-0CD8AB4C7E2F}" srcOrd="0" destOrd="0" parTransId="{09E7D562-6AFE-40EA-8422-C50227465C2D}" sibTransId="{7D17AFC2-C4B3-4620-A196-F99BB210A4CB}"/>
    <dgm:cxn modelId="{B3A6AB0B-EB2E-4CAE-A2B1-3306CA5CF261}" type="presOf" srcId="{53D22957-6C91-451F-8E48-C08BB3718FDB}" destId="{B8879782-A421-4FF5-8DA8-84B1543F0F9F}" srcOrd="0" destOrd="3" presId="urn:microsoft.com/office/officeart/2005/8/layout/list1"/>
    <dgm:cxn modelId="{95690A90-9C4A-4A80-A6E3-63BC2112D61D}" srcId="{F00B88C7-496B-4F3D-872D-0C2733451D7F}" destId="{81275C63-C37B-45E0-90CB-8F9B6D473A19}" srcOrd="2" destOrd="0" parTransId="{1E0134CD-2C51-40F0-976D-AD11364ED474}" sibTransId="{51AD3BE3-02BE-44EB-9315-77389B59F410}"/>
    <dgm:cxn modelId="{BDB387B4-0062-46C0-A0C1-E8458AE183FA}" srcId="{FE678146-343B-4734-949C-E089550E4700}" destId="{F00B88C7-496B-4F3D-872D-0C2733451D7F}" srcOrd="0" destOrd="0" parTransId="{4A72EA4E-D9CE-4568-A870-3C3817E1D4F6}" sibTransId="{556FECCC-CE1F-40D4-A525-290EA9872C19}"/>
    <dgm:cxn modelId="{9DB00A26-1424-4723-9D62-74094AC8E501}" type="presOf" srcId="{FE678146-343B-4734-949C-E089550E4700}" destId="{8B5F0C27-8372-4BFB-9036-E061ABAD2CAA}" srcOrd="0" destOrd="0" presId="urn:microsoft.com/office/officeart/2005/8/layout/list1"/>
    <dgm:cxn modelId="{0AC001F7-3E7F-4BD2-82D7-CDA227E42DBD}" srcId="{F00B88C7-496B-4F3D-872D-0C2733451D7F}" destId="{53D22957-6C91-451F-8E48-C08BB3718FDB}" srcOrd="3" destOrd="0" parTransId="{A6E89F32-454D-43E7-81E6-56D2A887918E}" sibTransId="{7D63E914-D129-4AAF-82BC-08164BBC39D4}"/>
    <dgm:cxn modelId="{3B77D6F6-38EA-40A8-B230-04334F3A803D}" srcId="{F00B88C7-496B-4F3D-872D-0C2733451D7F}" destId="{F4370D21-FB54-4EFB-825D-563001DFFAC1}" srcOrd="4" destOrd="0" parTransId="{B5207402-83B1-4DFA-9F24-46CBC23ADD71}" sibTransId="{A742051E-A2F0-4AD7-9D0C-96FD893666C9}"/>
    <dgm:cxn modelId="{A8B74DF8-B242-420C-83A9-C060ACEBA63A}" type="presOf" srcId="{F00B88C7-496B-4F3D-872D-0C2733451D7F}" destId="{50CB21CE-3688-46F8-AAAD-F1D5D9D94469}" srcOrd="0" destOrd="0" presId="urn:microsoft.com/office/officeart/2005/8/layout/list1"/>
    <dgm:cxn modelId="{DE58D636-1540-4656-89F6-4B53FB0A10CD}" type="presOf" srcId="{F4370D21-FB54-4EFB-825D-563001DFFAC1}" destId="{B8879782-A421-4FF5-8DA8-84B1543F0F9F}" srcOrd="0" destOrd="4" presId="urn:microsoft.com/office/officeart/2005/8/layout/list1"/>
    <dgm:cxn modelId="{C936C177-F58C-4145-932A-3AB3AA81B5E1}" type="presParOf" srcId="{8B5F0C27-8372-4BFB-9036-E061ABAD2CAA}" destId="{EB8E3C28-91AD-4FEB-BEEE-4940F92F6151}" srcOrd="0" destOrd="0" presId="urn:microsoft.com/office/officeart/2005/8/layout/list1"/>
    <dgm:cxn modelId="{8EFBE3EA-6E8D-4D6E-AC58-1D5594D4EE65}" type="presParOf" srcId="{EB8E3C28-91AD-4FEB-BEEE-4940F92F6151}" destId="{50CB21CE-3688-46F8-AAAD-F1D5D9D94469}" srcOrd="0" destOrd="0" presId="urn:microsoft.com/office/officeart/2005/8/layout/list1"/>
    <dgm:cxn modelId="{12D84BE2-5F2B-4518-8E74-98444A8C3B3B}" type="presParOf" srcId="{EB8E3C28-91AD-4FEB-BEEE-4940F92F6151}" destId="{B7F2A9E5-0EFE-44C5-A492-E55C0DFCEEE1}" srcOrd="1" destOrd="0" presId="urn:microsoft.com/office/officeart/2005/8/layout/list1"/>
    <dgm:cxn modelId="{35DD6ABA-B1E8-40B2-BAD1-6CE9285A39FE}" type="presParOf" srcId="{8B5F0C27-8372-4BFB-9036-E061ABAD2CAA}" destId="{C4B39F1D-B461-46F6-A11E-6EA6A2682193}" srcOrd="1" destOrd="0" presId="urn:microsoft.com/office/officeart/2005/8/layout/list1"/>
    <dgm:cxn modelId="{102414EE-2A95-4CCC-A574-2E349A20900D}" type="presParOf" srcId="{8B5F0C27-8372-4BFB-9036-E061ABAD2CAA}" destId="{B8879782-A421-4FF5-8DA8-84B1543F0F9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79782-A421-4FF5-8DA8-84B1543F0F9F}">
      <dsp:nvSpPr>
        <dsp:cNvPr id="0" name=""/>
        <dsp:cNvSpPr/>
      </dsp:nvSpPr>
      <dsp:spPr>
        <a:xfrm>
          <a:off x="0" y="489239"/>
          <a:ext cx="6840759" cy="4551333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919" tIns="708152" rIns="530919" bIns="128016" numCol="1" spcCol="1270" anchor="t" anchorCtr="0">
          <a:noAutofit/>
        </a:bodyPr>
        <a:lstStyle/>
        <a:p>
          <a:pPr marL="1800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Расчеты произведены в соответствии со Сводным прогнозным балансом;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Учет НУРУТ в соответствии с приказами Минэнерго России от 30.06.2014 № 394, от 18.09.2014 № 624, от 30.10.2014 № 803;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Учет прогнозной прибыли от продажи электроэнергии на РСВ в 2015 году при расчете «Вынужденных» и «Самых дорогих»;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Цены на  мощность ограничиваются ценой, указанной в заявке на КОМ и/или ценой, рассчитанной в соответствии с постановлением Правительства Российской Федерации от 13.04.2010 № 238 (аналогичного объекта ДПМ);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при установлении цен на мощность и цена топлива рассчитаны без применения индексов.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89239"/>
        <a:ext cx="6840759" cy="4551333"/>
      </dsp:txXfrm>
    </dsp:sp>
    <dsp:sp modelId="{B7F2A9E5-0EFE-44C5-A492-E55C0DFCEEE1}">
      <dsp:nvSpPr>
        <dsp:cNvPr id="0" name=""/>
        <dsp:cNvSpPr/>
      </dsp:nvSpPr>
      <dsp:spPr>
        <a:xfrm>
          <a:off x="824954" y="291110"/>
          <a:ext cx="4312695" cy="4242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0995" tIns="0" rIns="18099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особенности при принятии тарифных решений на 2015 год</a:t>
          </a:r>
        </a:p>
      </dsp:txBody>
      <dsp:txXfrm>
        <a:off x="845664" y="311820"/>
        <a:ext cx="4271275" cy="382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46400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9E64707-3883-462D-B5C8-54CDD2F875C0}" type="datetimeFigureOut">
              <a:rPr lang="ru-RU"/>
              <a:pPr>
                <a:defRPr/>
              </a:pPr>
              <a:t>01.04.2015</a:t>
            </a:fld>
            <a:endParaRPr lang="ru-RU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39775"/>
            <a:ext cx="538162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5" y="4716705"/>
            <a:ext cx="5438775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30222"/>
            <a:ext cx="2946400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0222"/>
            <a:ext cx="2946400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E2D1EC0-C0FB-4B85-A4C3-C4691C3163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230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15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31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47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63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5788" algn="l" defTabSz="9143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03" algn="l" defTabSz="9143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60" algn="l" defTabSz="9143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6438" y="739775"/>
            <a:ext cx="5384800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DAF67-4E0B-4A68-933F-B77B2AB04123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628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6438" y="739775"/>
            <a:ext cx="5384800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2D1EC0-C0FB-4B85-A4C3-C4691C31636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64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130425"/>
            <a:ext cx="7772400" cy="1470026"/>
          </a:xfrm>
          <a:prstGeom prst="rect">
            <a:avLst/>
          </a:prstGeom>
        </p:spPr>
        <p:txBody>
          <a:bodyPr lIns="91432" tIns="45715" rIns="91432" bIns="45715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6400800" cy="1752600"/>
          </a:xfrm>
          <a:prstGeom prst="rect">
            <a:avLst/>
          </a:prstGeom>
        </p:spPr>
        <p:txBody>
          <a:bodyPr lIns="91432" tIns="45715" rIns="91432" bIns="45715"/>
          <a:lstStyle>
            <a:lvl1pPr marL="0" indent="0" algn="ctr">
              <a:buNone/>
              <a:defRPr/>
            </a:lvl1pPr>
            <a:lvl2pPr marL="457157" indent="0" algn="ctr">
              <a:buNone/>
              <a:defRPr/>
            </a:lvl2pPr>
            <a:lvl3pPr marL="914315" indent="0" algn="ctr">
              <a:buNone/>
              <a:defRPr/>
            </a:lvl3pPr>
            <a:lvl4pPr marL="1371472" indent="0" algn="ctr">
              <a:buNone/>
              <a:defRPr/>
            </a:lvl4pPr>
            <a:lvl5pPr marL="1828631" indent="0" algn="ctr">
              <a:buNone/>
              <a:defRPr/>
            </a:lvl5pPr>
            <a:lvl6pPr marL="2285788" indent="0" algn="ctr">
              <a:buNone/>
              <a:defRPr/>
            </a:lvl6pPr>
            <a:lvl7pPr marL="2742945" indent="0" algn="ctr">
              <a:buNone/>
              <a:defRPr/>
            </a:lvl7pPr>
            <a:lvl8pPr marL="3200103" indent="0" algn="ctr">
              <a:buNone/>
              <a:defRPr/>
            </a:lvl8pPr>
            <a:lvl9pPr marL="365726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16558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0" cy="1143001"/>
          </a:xfrm>
          <a:prstGeom prst="rect">
            <a:avLst/>
          </a:prstGeom>
        </p:spPr>
        <p:txBody>
          <a:bodyPr lIns="91432" tIns="45715" rIns="91432" bIns="45715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1600201"/>
            <a:ext cx="8229600" cy="4525962"/>
          </a:xfrm>
          <a:prstGeom prst="rect">
            <a:avLst/>
          </a:prstGeom>
        </p:spPr>
        <p:txBody>
          <a:bodyPr vert="eaVert" lIns="91432" tIns="45715" rIns="91432" bIns="4571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26156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 lIns="91432" tIns="45715" rIns="91432" bIns="45715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 lIns="91432" tIns="45715" rIns="91432" bIns="4571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6168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0" cy="1143001"/>
          </a:xfrm>
          <a:prstGeom prst="rect">
            <a:avLst/>
          </a:prstGeom>
        </p:spPr>
        <p:txBody>
          <a:bodyPr lIns="91432" tIns="45715" rIns="91432" bIns="4571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199" y="1600201"/>
            <a:ext cx="8229600" cy="4525962"/>
          </a:xfrm>
          <a:prstGeom prst="rect">
            <a:avLst/>
          </a:prstGeom>
        </p:spPr>
        <p:txBody>
          <a:bodyPr lIns="91432" tIns="45715" rIns="91432" bIns="45715"/>
          <a:lstStyle/>
          <a:p>
            <a:pPr lvl="0"/>
            <a:endParaRPr lang="ru-RU" noProof="0" dirty="0" smtClean="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069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8575" cy="1143001"/>
          </a:xfrm>
          <a:prstGeom prst="rect">
            <a:avLst/>
          </a:prstGeom>
        </p:spPr>
        <p:txBody>
          <a:bodyPr lIns="91432" tIns="45715" rIns="91432" bIns="4571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95301" y="1600200"/>
            <a:ext cx="8918575" cy="4527549"/>
          </a:xfrm>
          <a:prstGeom prst="rect">
            <a:avLst/>
          </a:prstGeom>
        </p:spPr>
        <p:txBody>
          <a:bodyPr lIns="91432" tIns="45715" rIns="91432" bIns="45715"/>
          <a:lstStyle/>
          <a:p>
            <a:pPr lvl="0"/>
            <a:endParaRPr lang="ru-RU" noProof="0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2232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1" y="274638"/>
            <a:ext cx="8918575" cy="5853112"/>
          </a:xfrm>
          <a:prstGeom prst="rect">
            <a:avLst/>
          </a:prstGeom>
        </p:spPr>
        <p:txBody>
          <a:bodyPr lIns="91432" tIns="45715" rIns="91432" bIns="4571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35208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8575" cy="1143001"/>
          </a:xfrm>
          <a:prstGeom prst="rect">
            <a:avLst/>
          </a:prstGeom>
        </p:spPr>
        <p:txBody>
          <a:bodyPr lIns="91432" tIns="45715" rIns="91432" bIns="4571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3992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0" cy="1143001"/>
          </a:xfrm>
          <a:prstGeom prst="rect">
            <a:avLst/>
          </a:prstGeom>
        </p:spPr>
        <p:txBody>
          <a:bodyPr lIns="91432" tIns="45715" rIns="91432" bIns="45715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229600" cy="4525962"/>
          </a:xfrm>
          <a:prstGeom prst="rect">
            <a:avLst/>
          </a:prstGeom>
        </p:spPr>
        <p:txBody>
          <a:bodyPr lIns="91432" tIns="45715" rIns="91432" bIns="4571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55946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lIns="91432" tIns="45715" rIns="91432" bIns="45715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432" tIns="45715" rIns="91432" bIns="45715" anchor="b"/>
          <a:lstStyle>
            <a:lvl1pPr marL="0" indent="0">
              <a:buNone/>
              <a:defRPr sz="2000"/>
            </a:lvl1pPr>
            <a:lvl2pPr marL="457157" indent="0">
              <a:buNone/>
              <a:defRPr sz="1800"/>
            </a:lvl2pPr>
            <a:lvl3pPr marL="914315" indent="0">
              <a:buNone/>
              <a:defRPr sz="1600"/>
            </a:lvl3pPr>
            <a:lvl4pPr marL="1371472" indent="0">
              <a:buNone/>
              <a:defRPr sz="1400"/>
            </a:lvl4pPr>
            <a:lvl5pPr marL="1828631" indent="0">
              <a:buNone/>
              <a:defRPr sz="1400"/>
            </a:lvl5pPr>
            <a:lvl6pPr marL="2285788" indent="0">
              <a:buNone/>
              <a:defRPr sz="1400"/>
            </a:lvl6pPr>
            <a:lvl7pPr marL="2742945" indent="0">
              <a:buNone/>
              <a:defRPr sz="1400"/>
            </a:lvl7pPr>
            <a:lvl8pPr marL="3200103" indent="0">
              <a:buNone/>
              <a:defRPr sz="1400"/>
            </a:lvl8pPr>
            <a:lvl9pPr marL="365726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405182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0" cy="1143001"/>
          </a:xfrm>
          <a:prstGeom prst="rect">
            <a:avLst/>
          </a:prstGeom>
        </p:spPr>
        <p:txBody>
          <a:bodyPr lIns="91432" tIns="45715" rIns="91432" bIns="45715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2"/>
          </a:xfrm>
          <a:prstGeom prst="rect">
            <a:avLst/>
          </a:prstGeom>
        </p:spPr>
        <p:txBody>
          <a:bodyPr lIns="91432" tIns="45715" rIns="91432" bIns="45715"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2"/>
          </a:xfrm>
          <a:prstGeom prst="rect">
            <a:avLst/>
          </a:prstGeom>
        </p:spPr>
        <p:txBody>
          <a:bodyPr lIns="91432" tIns="45715" rIns="91432" bIns="45715"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0455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0" cy="1143001"/>
          </a:xfrm>
          <a:prstGeom prst="rect">
            <a:avLst/>
          </a:prstGeom>
        </p:spPr>
        <p:txBody>
          <a:bodyPr lIns="91432" tIns="45715" rIns="91432" bIns="45715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1"/>
          </a:xfrm>
          <a:prstGeom prst="rect">
            <a:avLst/>
          </a:prstGeom>
        </p:spPr>
        <p:txBody>
          <a:bodyPr lIns="91432" tIns="45715" rIns="91432" bIns="45715" anchor="b"/>
          <a:lstStyle>
            <a:lvl1pPr marL="0" indent="0">
              <a:buNone/>
              <a:defRPr sz="2300" b="1"/>
            </a:lvl1pPr>
            <a:lvl2pPr marL="457157" indent="0">
              <a:buNone/>
              <a:defRPr sz="2000" b="1"/>
            </a:lvl2pPr>
            <a:lvl3pPr marL="914315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31" indent="0">
              <a:buNone/>
              <a:defRPr sz="1600" b="1"/>
            </a:lvl5pPr>
            <a:lvl6pPr marL="2285788" indent="0">
              <a:buNone/>
              <a:defRPr sz="1600" b="1"/>
            </a:lvl6pPr>
            <a:lvl7pPr marL="2742945" indent="0">
              <a:buNone/>
              <a:defRPr sz="1600" b="1"/>
            </a:lvl7pPr>
            <a:lvl8pPr marL="3200103" indent="0">
              <a:buNone/>
              <a:defRPr sz="1600" b="1"/>
            </a:lvl8pPr>
            <a:lvl9pPr marL="36572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  <a:prstGeom prst="rect">
            <a:avLst/>
          </a:prstGeom>
        </p:spPr>
        <p:txBody>
          <a:bodyPr lIns="91432" tIns="45715" rIns="91432" bIns="45715"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1"/>
          </a:xfrm>
          <a:prstGeom prst="rect">
            <a:avLst/>
          </a:prstGeom>
        </p:spPr>
        <p:txBody>
          <a:bodyPr lIns="91432" tIns="45715" rIns="91432" bIns="45715" anchor="b"/>
          <a:lstStyle>
            <a:lvl1pPr marL="0" indent="0">
              <a:buNone/>
              <a:defRPr sz="2300" b="1"/>
            </a:lvl1pPr>
            <a:lvl2pPr marL="457157" indent="0">
              <a:buNone/>
              <a:defRPr sz="2000" b="1"/>
            </a:lvl2pPr>
            <a:lvl3pPr marL="914315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31" indent="0">
              <a:buNone/>
              <a:defRPr sz="1600" b="1"/>
            </a:lvl5pPr>
            <a:lvl6pPr marL="2285788" indent="0">
              <a:buNone/>
              <a:defRPr sz="1600" b="1"/>
            </a:lvl6pPr>
            <a:lvl7pPr marL="2742945" indent="0">
              <a:buNone/>
              <a:defRPr sz="1600" b="1"/>
            </a:lvl7pPr>
            <a:lvl8pPr marL="3200103" indent="0">
              <a:buNone/>
              <a:defRPr sz="1600" b="1"/>
            </a:lvl8pPr>
            <a:lvl9pPr marL="36572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  <a:prstGeom prst="rect">
            <a:avLst/>
          </a:prstGeom>
        </p:spPr>
        <p:txBody>
          <a:bodyPr lIns="91432" tIns="45715" rIns="91432" bIns="45715"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51899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0" cy="1143001"/>
          </a:xfrm>
          <a:prstGeom prst="rect">
            <a:avLst/>
          </a:prstGeom>
        </p:spPr>
        <p:txBody>
          <a:bodyPr lIns="91432" tIns="45715" rIns="91432" bIns="45715"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008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16990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lIns="91432" tIns="45715" rIns="91432" bIns="45715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2"/>
          </a:xfrm>
          <a:prstGeom prst="rect">
            <a:avLst/>
          </a:prstGeom>
        </p:spPr>
        <p:txBody>
          <a:bodyPr lIns="91432" tIns="45715" rIns="91432" bIns="45715"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 lIns="91432" tIns="45715" rIns="91432" bIns="45715"/>
          <a:lstStyle>
            <a:lvl1pPr marL="0" indent="0">
              <a:buNone/>
              <a:defRPr sz="1400"/>
            </a:lvl1pPr>
            <a:lvl2pPr marL="457157" indent="0">
              <a:buNone/>
              <a:defRPr sz="1200"/>
            </a:lvl2pPr>
            <a:lvl3pPr marL="914315" indent="0">
              <a:buNone/>
              <a:defRPr sz="1100"/>
            </a:lvl3pPr>
            <a:lvl4pPr marL="1371472" indent="0">
              <a:buNone/>
              <a:defRPr sz="900"/>
            </a:lvl4pPr>
            <a:lvl5pPr marL="1828631" indent="0">
              <a:buNone/>
              <a:defRPr sz="900"/>
            </a:lvl5pPr>
            <a:lvl6pPr marL="2285788" indent="0">
              <a:buNone/>
              <a:defRPr sz="900"/>
            </a:lvl6pPr>
            <a:lvl7pPr marL="2742945" indent="0">
              <a:buNone/>
              <a:defRPr sz="900"/>
            </a:lvl7pPr>
            <a:lvl8pPr marL="3200103" indent="0">
              <a:buNone/>
              <a:defRPr sz="900"/>
            </a:lvl8pPr>
            <a:lvl9pPr marL="36572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38724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32" tIns="45715" rIns="91432" bIns="45715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1"/>
          </a:xfrm>
          <a:prstGeom prst="rect">
            <a:avLst/>
          </a:prstGeom>
        </p:spPr>
        <p:txBody>
          <a:bodyPr lIns="91432" tIns="45715" rIns="91432" bIns="45715"/>
          <a:lstStyle>
            <a:lvl1pPr marL="0" indent="0">
              <a:buNone/>
              <a:defRPr sz="3200"/>
            </a:lvl1pPr>
            <a:lvl2pPr marL="457157" indent="0">
              <a:buNone/>
              <a:defRPr sz="2800"/>
            </a:lvl2pPr>
            <a:lvl3pPr marL="914315" indent="0">
              <a:buNone/>
              <a:defRPr sz="2300"/>
            </a:lvl3pPr>
            <a:lvl4pPr marL="1371472" indent="0">
              <a:buNone/>
              <a:defRPr sz="2000"/>
            </a:lvl4pPr>
            <a:lvl5pPr marL="1828631" indent="0">
              <a:buNone/>
              <a:defRPr sz="2000"/>
            </a:lvl5pPr>
            <a:lvl6pPr marL="2285788" indent="0">
              <a:buNone/>
              <a:defRPr sz="2000"/>
            </a:lvl6pPr>
            <a:lvl7pPr marL="2742945" indent="0">
              <a:buNone/>
              <a:defRPr sz="2000"/>
            </a:lvl7pPr>
            <a:lvl8pPr marL="3200103" indent="0">
              <a:buNone/>
              <a:defRPr sz="2000"/>
            </a:lvl8pPr>
            <a:lvl9pPr marL="3657260" indent="0">
              <a:buNone/>
              <a:defRPr sz="2000"/>
            </a:lvl9pPr>
          </a:lstStyle>
          <a:p>
            <a:pPr lvl="0"/>
            <a:endParaRPr lang="ru-RU" noProof="0" dirty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32" tIns="45715" rIns="91432" bIns="45715"/>
          <a:lstStyle>
            <a:lvl1pPr marL="0" indent="0">
              <a:buNone/>
              <a:defRPr sz="1400"/>
            </a:lvl1pPr>
            <a:lvl2pPr marL="457157" indent="0">
              <a:buNone/>
              <a:defRPr sz="1200"/>
            </a:lvl2pPr>
            <a:lvl3pPr marL="914315" indent="0">
              <a:buNone/>
              <a:defRPr sz="1100"/>
            </a:lvl3pPr>
            <a:lvl4pPr marL="1371472" indent="0">
              <a:buNone/>
              <a:defRPr sz="900"/>
            </a:lvl4pPr>
            <a:lvl5pPr marL="1828631" indent="0">
              <a:buNone/>
              <a:defRPr sz="900"/>
            </a:lvl5pPr>
            <a:lvl6pPr marL="2285788" indent="0">
              <a:buNone/>
              <a:defRPr sz="900"/>
            </a:lvl6pPr>
            <a:lvl7pPr marL="2742945" indent="0">
              <a:buNone/>
              <a:defRPr sz="900"/>
            </a:lvl7pPr>
            <a:lvl8pPr marL="3200103" indent="0">
              <a:buNone/>
              <a:defRPr sz="900"/>
            </a:lvl8pPr>
            <a:lvl9pPr marL="36572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05567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/>
          </p:cNvSpPr>
          <p:nvPr/>
        </p:nvSpPr>
        <p:spPr bwMode="auto">
          <a:xfrm>
            <a:off x="0" y="357188"/>
            <a:ext cx="9909175" cy="74612"/>
          </a:xfrm>
          <a:prstGeom prst="rect">
            <a:avLst/>
          </a:prstGeom>
          <a:solidFill>
            <a:srgbClr val="EB0000"/>
          </a:solidFill>
          <a:ln w="9525">
            <a:noFill/>
            <a:miter lim="800000"/>
            <a:headEnd/>
            <a:tailEnd/>
          </a:ln>
        </p:spPr>
        <p:txBody>
          <a:bodyPr lIns="95758" tIns="47879" rIns="95758" bIns="47879"/>
          <a:lstStyle/>
          <a:p>
            <a:pPr defTabSz="958761">
              <a:defRPr/>
            </a:pPr>
            <a:endParaRPr lang="ru-RU" sz="2600" dirty="0">
              <a:solidFill>
                <a:srgbClr val="000000"/>
              </a:solidFill>
              <a:latin typeface="Times New Roman" pitchFamily="18" charset="0"/>
              <a:cs typeface="+mn-cs"/>
              <a:sym typeface="Times New Roman" pitchFamily="18" charset="0"/>
            </a:endParaRPr>
          </a:p>
        </p:txBody>
      </p:sp>
      <p:pic>
        <p:nvPicPr>
          <p:cNvPr id="2051" name="Picture 2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25" y="6273801"/>
            <a:ext cx="895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1" y="1"/>
            <a:ext cx="1011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ransition/>
  <p:hf hdr="0" ftr="0" dt="0"/>
  <p:txStyles>
    <p:titleStyle>
      <a:lvl1pPr marL="46033" indent="-46033" algn="ctr" defTabSz="706372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marL="46033" indent="-46033" algn="ctr" defTabSz="706372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sym typeface="Arial" pitchFamily="34" charset="0"/>
        </a:defRPr>
      </a:lvl2pPr>
      <a:lvl3pPr marL="46033" indent="-46033" algn="ctr" defTabSz="706372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sym typeface="Arial" pitchFamily="34" charset="0"/>
        </a:defRPr>
      </a:lvl3pPr>
      <a:lvl4pPr marL="46033" indent="-46033" algn="ctr" defTabSz="706372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sym typeface="Arial" pitchFamily="34" charset="0"/>
        </a:defRPr>
      </a:lvl4pPr>
      <a:lvl5pPr marL="46033" indent="-46033" algn="ctr" defTabSz="706372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sym typeface="Arial" pitchFamily="34" charset="0"/>
        </a:defRPr>
      </a:lvl5pPr>
      <a:lvl6pPr marL="500017" indent="-42859" algn="ctr" defTabSz="673037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  <a:sym typeface="Arial" charset="0"/>
        </a:defRPr>
      </a:lvl6pPr>
      <a:lvl7pPr marL="957174" indent="-42859" algn="ctr" defTabSz="673037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  <a:sym typeface="Arial" charset="0"/>
        </a:defRPr>
      </a:lvl7pPr>
      <a:lvl8pPr marL="1414331" indent="-42859" algn="ctr" defTabSz="673037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  <a:sym typeface="Arial" charset="0"/>
        </a:defRPr>
      </a:lvl8pPr>
      <a:lvl9pPr marL="1871489" indent="-42859" algn="ctr" defTabSz="673037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  <a:sym typeface="Arial" charset="0"/>
        </a:defRPr>
      </a:lvl9pPr>
    </p:titleStyle>
    <p:bodyStyle>
      <a:lvl1pPr marL="415886" indent="-369854" algn="l" defTabSz="706372" rtl="0" eaLnBrk="0" fontAlgn="base" hangingPunct="0">
        <a:spcBef>
          <a:spcPts val="850"/>
        </a:spcBef>
        <a:spcAft>
          <a:spcPct val="0"/>
        </a:spcAft>
        <a:buSzPct val="100000"/>
        <a:buFont typeface="Lucida Grande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860345" indent="-311121" algn="l" defTabSz="706372" rtl="0" eaLnBrk="0" fontAlgn="base" hangingPunct="0">
        <a:spcBef>
          <a:spcPts val="675"/>
        </a:spcBef>
        <a:spcAft>
          <a:spcPct val="0"/>
        </a:spcAft>
        <a:buSzPct val="100000"/>
        <a:buFont typeface="Lucida Grande"/>
        <a:buChar char="–"/>
        <a:defRPr sz="3100">
          <a:solidFill>
            <a:schemeClr val="tx1"/>
          </a:solidFill>
          <a:latin typeface="+mn-lt"/>
          <a:sym typeface="Arial" pitchFamily="34" charset="0"/>
        </a:defRPr>
      </a:lvl2pPr>
      <a:lvl3pPr marL="1303217" indent="-255564" algn="l" defTabSz="706372" rtl="0" eaLnBrk="0" fontAlgn="base" hangingPunct="0">
        <a:spcBef>
          <a:spcPts val="613"/>
        </a:spcBef>
        <a:spcAft>
          <a:spcPct val="0"/>
        </a:spcAft>
        <a:buSzPct val="100000"/>
        <a:buFont typeface="Lucida Grande"/>
        <a:buChar char="•"/>
        <a:defRPr sz="2600">
          <a:solidFill>
            <a:schemeClr val="tx1"/>
          </a:solidFill>
          <a:latin typeface="+mn-lt"/>
          <a:sym typeface="Arial" pitchFamily="34" charset="0"/>
        </a:defRPr>
      </a:lvl3pPr>
      <a:lvl4pPr marL="1804821" indent="-253976" algn="l" defTabSz="706372" rtl="0" eaLnBrk="0" fontAlgn="base" hangingPunct="0">
        <a:spcBef>
          <a:spcPts val="538"/>
        </a:spcBef>
        <a:spcAft>
          <a:spcPct val="0"/>
        </a:spcAft>
        <a:buSzPct val="100000"/>
        <a:buFont typeface="Lucida Grande"/>
        <a:buChar char="–"/>
        <a:defRPr sz="2200">
          <a:solidFill>
            <a:schemeClr val="tx1"/>
          </a:solidFill>
          <a:latin typeface="+mn-lt"/>
          <a:sym typeface="Arial" pitchFamily="34" charset="0"/>
        </a:defRPr>
      </a:lvl4pPr>
      <a:lvl5pPr marL="2303249" indent="-252390" algn="l" defTabSz="706372" rtl="0" eaLnBrk="0" fontAlgn="base" hangingPunct="0">
        <a:spcBef>
          <a:spcPts val="538"/>
        </a:spcBef>
        <a:spcAft>
          <a:spcPct val="0"/>
        </a:spcAft>
        <a:buSzPct val="100000"/>
        <a:buFont typeface="Lucida Grande"/>
        <a:buChar char="»"/>
        <a:defRPr sz="2200">
          <a:solidFill>
            <a:schemeClr val="tx1"/>
          </a:solidFill>
          <a:latin typeface="+mn-lt"/>
          <a:sym typeface="Arial" pitchFamily="34" charset="0"/>
        </a:defRPr>
      </a:lvl5pPr>
      <a:lvl6pPr marL="2657229" indent="-242866" algn="l" defTabSz="673037" rtl="0" fontAlgn="base">
        <a:spcBef>
          <a:spcPts val="513"/>
        </a:spcBef>
        <a:spcAft>
          <a:spcPct val="0"/>
        </a:spcAft>
        <a:buSzPct val="100000"/>
        <a:buFont typeface="Lucida Grande"/>
        <a:buChar char="»"/>
        <a:defRPr sz="2100">
          <a:solidFill>
            <a:schemeClr val="tx1"/>
          </a:solidFill>
          <a:latin typeface="+mn-lt"/>
          <a:sym typeface="Arial" charset="0"/>
        </a:defRPr>
      </a:lvl6pPr>
      <a:lvl7pPr marL="3114386" indent="-242866" algn="l" defTabSz="673037" rtl="0" fontAlgn="base">
        <a:spcBef>
          <a:spcPts val="513"/>
        </a:spcBef>
        <a:spcAft>
          <a:spcPct val="0"/>
        </a:spcAft>
        <a:buSzPct val="100000"/>
        <a:buFont typeface="Lucida Grande"/>
        <a:buChar char="»"/>
        <a:defRPr sz="2100">
          <a:solidFill>
            <a:schemeClr val="tx1"/>
          </a:solidFill>
          <a:latin typeface="+mn-lt"/>
          <a:sym typeface="Arial" charset="0"/>
        </a:defRPr>
      </a:lvl7pPr>
      <a:lvl8pPr marL="3571544" indent="-242866" algn="l" defTabSz="673037" rtl="0" fontAlgn="base">
        <a:spcBef>
          <a:spcPts val="513"/>
        </a:spcBef>
        <a:spcAft>
          <a:spcPct val="0"/>
        </a:spcAft>
        <a:buSzPct val="100000"/>
        <a:buFont typeface="Lucida Grande"/>
        <a:buChar char="»"/>
        <a:defRPr sz="2100">
          <a:solidFill>
            <a:schemeClr val="tx1"/>
          </a:solidFill>
          <a:latin typeface="+mn-lt"/>
          <a:sym typeface="Arial" charset="0"/>
        </a:defRPr>
      </a:lvl8pPr>
      <a:lvl9pPr marL="4028701" indent="-242866" algn="l" defTabSz="673037" rtl="0" fontAlgn="base">
        <a:spcBef>
          <a:spcPts val="513"/>
        </a:spcBef>
        <a:spcAft>
          <a:spcPct val="0"/>
        </a:spcAft>
        <a:buSzPct val="100000"/>
        <a:buFont typeface="Lucida Grande"/>
        <a:buChar char="»"/>
        <a:defRPr sz="2100">
          <a:solidFill>
            <a:schemeClr val="tx1"/>
          </a:solidFill>
          <a:latin typeface="+mn-lt"/>
          <a:sym typeface="Arial" charset="0"/>
        </a:defRPr>
      </a:lvl9pPr>
    </p:bodyStyle>
    <p:otherStyle>
      <a:defPPr>
        <a:defRPr lang="ru-RU"/>
      </a:defPPr>
      <a:lvl1pPr marL="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5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1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8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5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3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8318" y="2304669"/>
            <a:ext cx="9392542" cy="1312621"/>
          </a:xfrm>
          <a:prstGeom prst="rect">
            <a:avLst/>
          </a:prstGeom>
        </p:spPr>
        <p:txBody>
          <a:bodyPr lIns="95812" tIns="47905" rIns="95812" bIns="47905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Итоги принятия тарифных решений на 2015 год</a:t>
            </a:r>
          </a:p>
          <a:p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генерирующих компаний.</a:t>
            </a:r>
          </a:p>
          <a:p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на 2016 год.</a:t>
            </a:r>
            <a:endParaRPr lang="ru-RU" sz="2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94867" y="4799881"/>
            <a:ext cx="3287306" cy="1081631"/>
          </a:xfrm>
          <a:prstGeom prst="rect">
            <a:avLst/>
          </a:prstGeom>
        </p:spPr>
        <p:txBody>
          <a:bodyPr wrap="square" lIns="95812" tIns="47905" rIns="95812" bIns="47905">
            <a:spAutoFit/>
          </a:bodyPr>
          <a:lstStyle/>
          <a:p>
            <a:pPr algn="r">
              <a:defRPr/>
            </a:pPr>
            <a:r>
              <a:rPr lang="ru-RU" sz="1600" spc="178" dirty="0">
                <a:latin typeface="Times New Roman" pitchFamily="18" charset="0"/>
                <a:cs typeface="Times New Roman" pitchFamily="18" charset="0"/>
              </a:rPr>
              <a:t>Заместитель Начальника</a:t>
            </a:r>
          </a:p>
          <a:p>
            <a:pPr algn="r">
              <a:defRPr/>
            </a:pPr>
            <a:r>
              <a:rPr lang="ru-RU" sz="1600" spc="178" dirty="0">
                <a:latin typeface="Times New Roman" pitchFamily="18" charset="0"/>
                <a:cs typeface="Times New Roman" pitchFamily="18" charset="0"/>
              </a:rPr>
              <a:t>Управления регулирования </a:t>
            </a:r>
          </a:p>
          <a:p>
            <a:pPr algn="r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электроэнергетической отрасли</a:t>
            </a:r>
          </a:p>
          <a:p>
            <a:pPr algn="r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Никонова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С.В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2864371" y="6073613"/>
            <a:ext cx="4180433" cy="78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812" tIns="47905" rIns="95812" bIns="47905">
            <a:spAutoFit/>
          </a:bodyPr>
          <a:lstStyle/>
          <a:p>
            <a:pPr algn="ctr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г. Москва</a:t>
            </a:r>
          </a:p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2-3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апреля 2015 год</a:t>
            </a:r>
          </a:p>
          <a:p>
            <a:pPr algn="ctr"/>
            <a:r>
              <a:rPr lang="ru-RU" sz="1500" dirty="0"/>
              <a:t>   </a:t>
            </a:r>
          </a:p>
        </p:txBody>
      </p:sp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2899396" y="5102"/>
            <a:ext cx="4110384" cy="400093"/>
          </a:xfrm>
          <a:prstGeom prst="rect">
            <a:avLst/>
          </a:prstGeom>
          <a:noFill/>
        </p:spPr>
        <p:txBody>
          <a:bodyPr vert="horz" wrap="none" lIns="91422" tIns="45712" rIns="91422" bIns="45712" rtlCol="0" anchor="ctr">
            <a:spAutoFit/>
          </a:bodyPr>
          <a:lstStyle/>
          <a:p>
            <a:pPr marL="46033" indent="-46033" algn="ctr" defTabSz="706372" eaLnBrk="0" hangingPunct="0"/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  <a:sym typeface="Arial" pitchFamily="34" charset="0"/>
              </a:rPr>
              <a:t>Федеральная служба по тарифам </a:t>
            </a:r>
          </a:p>
        </p:txBody>
      </p:sp>
    </p:spTree>
    <p:extLst>
      <p:ext uri="{BB962C8B-B14F-4D97-AF65-F5344CB8AC3E}">
        <p14:creationId xmlns:p14="http://schemas.microsoft.com/office/powerpoint/2010/main" val="231713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7425" y="324449"/>
            <a:ext cx="7023315" cy="707870"/>
          </a:xfrm>
          <a:prstGeom prst="rect">
            <a:avLst/>
          </a:prstGeom>
          <a:noFill/>
        </p:spPr>
        <p:txBody>
          <a:bodyPr vert="horz" wrap="square" lIns="91422" tIns="45712" rIns="91422" bIns="45712" rtlCol="0" anchor="ctr">
            <a:spAutoFit/>
          </a:bodyPr>
          <a:lstStyle>
            <a:lvl1pPr marL="46038" indent="-46038" algn="ctr" defTabSz="706438" eaLnBrk="0" hangingPunct="0">
              <a:defRPr sz="2000" b="1">
                <a:latin typeface="Times New Roman" pitchFamily="18" charset="0"/>
                <a:ea typeface="+mj-ea"/>
                <a:cs typeface="Times New Roman" pitchFamily="18" charset="0"/>
                <a:sym typeface="Arial" pitchFamily="34" charset="0"/>
              </a:defRPr>
            </a:lvl1pPr>
            <a:lvl2pPr marL="46038" indent="-46038" algn="ctr" defTabSz="706438" eaLnBrk="0" hangingPunct="0">
              <a:defRPr sz="4900">
                <a:latin typeface="Arial" charset="0"/>
                <a:sym typeface="Arial" pitchFamily="34" charset="0"/>
              </a:defRPr>
            </a:lvl2pPr>
            <a:lvl3pPr marL="46038" indent="-46038" algn="ctr" defTabSz="706438" eaLnBrk="0" hangingPunct="0">
              <a:defRPr sz="4900">
                <a:latin typeface="Arial" charset="0"/>
                <a:sym typeface="Arial" pitchFamily="34" charset="0"/>
              </a:defRPr>
            </a:lvl3pPr>
            <a:lvl4pPr marL="46038" indent="-46038" algn="ctr" defTabSz="706438" eaLnBrk="0" hangingPunct="0">
              <a:defRPr sz="4900">
                <a:latin typeface="Arial" charset="0"/>
                <a:sym typeface="Arial" pitchFamily="34" charset="0"/>
              </a:defRPr>
            </a:lvl4pPr>
            <a:lvl5pPr marL="46038" indent="-46038" algn="ctr" defTabSz="706438" eaLnBrk="0" hangingPunct="0">
              <a:defRPr sz="4900">
                <a:latin typeface="Arial" charset="0"/>
                <a:sym typeface="Arial" pitchFamily="34" charset="0"/>
              </a:defRPr>
            </a:lvl5pPr>
            <a:lvl6pPr marL="500063" indent="-42863" algn="ctr" defTabSz="673100" fontAlgn="base">
              <a:spcBef>
                <a:spcPct val="0"/>
              </a:spcBef>
              <a:spcAft>
                <a:spcPct val="0"/>
              </a:spcAft>
              <a:defRPr sz="4600">
                <a:latin typeface="Arial" charset="0"/>
                <a:sym typeface="Arial" charset="0"/>
              </a:defRPr>
            </a:lvl6pPr>
            <a:lvl7pPr marL="957263" indent="-42863" algn="ctr" defTabSz="673100" fontAlgn="base">
              <a:spcBef>
                <a:spcPct val="0"/>
              </a:spcBef>
              <a:spcAft>
                <a:spcPct val="0"/>
              </a:spcAft>
              <a:defRPr sz="4600">
                <a:latin typeface="Arial" charset="0"/>
                <a:sym typeface="Arial" charset="0"/>
              </a:defRPr>
            </a:lvl7pPr>
            <a:lvl8pPr marL="1414463" indent="-42863" algn="ctr" defTabSz="673100" fontAlgn="base">
              <a:spcBef>
                <a:spcPct val="0"/>
              </a:spcBef>
              <a:spcAft>
                <a:spcPct val="0"/>
              </a:spcAft>
              <a:defRPr sz="4600">
                <a:latin typeface="Arial" charset="0"/>
                <a:sym typeface="Arial" charset="0"/>
              </a:defRPr>
            </a:lvl8pPr>
            <a:lvl9pPr marL="1871663" indent="-42863" algn="ctr" defTabSz="673100" fontAlgn="base">
              <a:spcBef>
                <a:spcPct val="0"/>
              </a:spcBef>
              <a:spcAft>
                <a:spcPct val="0"/>
              </a:spcAft>
              <a:defRPr sz="4600">
                <a:latin typeface="Arial" charset="0"/>
                <a:sym typeface="Arial" charset="0"/>
              </a:defRPr>
            </a:lvl9pPr>
          </a:lstStyle>
          <a:p>
            <a:r>
              <a:rPr lang="ru-RU" dirty="0"/>
              <a:t>Раскрытие информации в соответствии с постановлением </a:t>
            </a:r>
          </a:p>
          <a:p>
            <a:r>
              <a:rPr lang="ru-RU" dirty="0"/>
              <a:t>Правительства Российской Федерации от 21.01.2004 № 24.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4068" y="1827834"/>
            <a:ext cx="2721168" cy="12959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812" tIns="47905" rIns="95812" bIns="47905"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рынков электрической энергии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раскрывают следующую информацию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36400" y="1935683"/>
            <a:ext cx="5958947" cy="4679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812" tIns="47905" rIns="95812" bIns="47905" rtlCol="0" anchor="ctr"/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годовая финансовая (бухгалтерская) отчетность, а также аудиторское заключение (в случае, если в соответствии с законодательством Российской Федерации осуществлялась аудиторская проверка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36400" y="2493691"/>
            <a:ext cx="5958947" cy="2843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812" tIns="47905" rIns="95812" bIns="47905" rtlCol="0" anchor="ctr"/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объем затрат на производство и реализацию товаров (работ, услуг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>
            <a:stCxn id="6" idx="3"/>
            <a:endCxn id="7" idx="1"/>
          </p:cNvCxnSpPr>
          <p:nvPr/>
        </p:nvCxnSpPr>
        <p:spPr>
          <a:xfrm flipV="1">
            <a:off x="2995235" y="2169681"/>
            <a:ext cx="641164" cy="306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" name="Прямая со стрелкой 9"/>
          <p:cNvCxnSpPr>
            <a:stCxn id="6" idx="3"/>
            <a:endCxn id="8" idx="1"/>
          </p:cNvCxnSpPr>
          <p:nvPr/>
        </p:nvCxnSpPr>
        <p:spPr>
          <a:xfrm>
            <a:off x="2995236" y="2475798"/>
            <a:ext cx="641164" cy="160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90285" y="1076915"/>
            <a:ext cx="9204754" cy="2798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812" tIns="47905" rIns="95812" bIns="47905"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75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генерирующих компаний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обязанных раскрывать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6582" y="3702707"/>
            <a:ext cx="2721168" cy="12959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812" tIns="47905" rIns="95812" bIns="47905"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Производители электрической энергии дополнительно представляют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44097" y="6265108"/>
            <a:ext cx="8685965" cy="3600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812" tIns="47905" rIns="95812" bIns="47905" rtlCol="0" anchor="ctr"/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опубликованию в официальном печатном издании ежегодно, не позднее 1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июня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688882" y="3042751"/>
            <a:ext cx="5906157" cy="6443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812" tIns="47905" rIns="95812" bIns="47905" rtlCol="0" anchor="ctr"/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тарифах на поставку электрической энергии с указанием решения уполномоченного федерального органа исполнительной власти и (или) органа исполнительной власти субъекта Российской Федерации об установлении тарифов и источника официального опубликования такого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677319" y="3791862"/>
            <a:ext cx="5917721" cy="3725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812" tIns="47905" rIns="95812" bIns="47905" rtlCol="0" anchor="ctr"/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выбросах загрязняющих веществ, оказывающих негативное влияние на окружающую среду, и мероприятиях по их сокращению на следующий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689988" y="4844679"/>
            <a:ext cx="5905050" cy="2843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812" tIns="47905" rIns="95812" bIns="47905" rtlCol="0" anchor="ctr"/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об инвестиционных программах производителей электрической энергии;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677319" y="5689045"/>
            <a:ext cx="5917721" cy="3960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812" tIns="47905" rIns="95812" bIns="47905" rtlCol="0" anchor="ctr"/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Гидроэлектростанции раскрывают информацию о режиме использования и состоянии водных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689988" y="5238996"/>
            <a:ext cx="5905358" cy="3420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812" tIns="47905" rIns="95812" bIns="47905" rtlCol="0" anchor="ctr"/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об используемом топливе на электрических станциях с указанием поставщиков и характеристик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топлива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677319" y="4263214"/>
            <a:ext cx="5917721" cy="5040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812" tIns="47905" rIns="95812" bIns="47905" rtlCol="0" anchor="ctr"/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расходах электроэнергии на собственные и хозяйственные нужды генерирующего оборудования при выработке электрической и тепловой энергии (раздельно) с указанием наименования и типа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 стрелкой 31"/>
          <p:cNvCxnSpPr>
            <a:stCxn id="23" idx="3"/>
          </p:cNvCxnSpPr>
          <p:nvPr/>
        </p:nvCxnSpPr>
        <p:spPr>
          <a:xfrm flipV="1">
            <a:off x="2997749" y="3529728"/>
            <a:ext cx="682082" cy="820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" name="Прямая со стрелкой 36"/>
          <p:cNvCxnSpPr>
            <a:stCxn id="23" idx="3"/>
          </p:cNvCxnSpPr>
          <p:nvPr/>
        </p:nvCxnSpPr>
        <p:spPr>
          <a:xfrm flipV="1">
            <a:off x="2997749" y="3902841"/>
            <a:ext cx="694752" cy="4478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" name="Прямая со стрелкой 37"/>
          <p:cNvCxnSpPr>
            <a:stCxn id="23" idx="3"/>
            <a:endCxn id="31" idx="1"/>
          </p:cNvCxnSpPr>
          <p:nvPr/>
        </p:nvCxnSpPr>
        <p:spPr>
          <a:xfrm>
            <a:off x="2997750" y="4350671"/>
            <a:ext cx="679569" cy="1645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" name="Прямая со стрелкой 38"/>
          <p:cNvCxnSpPr>
            <a:stCxn id="23" idx="3"/>
            <a:endCxn id="29" idx="1"/>
          </p:cNvCxnSpPr>
          <p:nvPr/>
        </p:nvCxnSpPr>
        <p:spPr>
          <a:xfrm>
            <a:off x="2997750" y="4350671"/>
            <a:ext cx="679569" cy="1536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" name="Прямая со стрелкой 39"/>
          <p:cNvCxnSpPr>
            <a:endCxn id="28" idx="1"/>
          </p:cNvCxnSpPr>
          <p:nvPr/>
        </p:nvCxnSpPr>
        <p:spPr>
          <a:xfrm>
            <a:off x="2995236" y="4367754"/>
            <a:ext cx="694753" cy="6191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" name="Прямая со стрелкой 40"/>
          <p:cNvCxnSpPr>
            <a:stCxn id="23" idx="3"/>
            <a:endCxn id="30" idx="1"/>
          </p:cNvCxnSpPr>
          <p:nvPr/>
        </p:nvCxnSpPr>
        <p:spPr>
          <a:xfrm>
            <a:off x="2997750" y="4350671"/>
            <a:ext cx="692238" cy="1059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63" name="Скругленный прямоугольник 62"/>
          <p:cNvSpPr/>
          <p:nvPr/>
        </p:nvSpPr>
        <p:spPr>
          <a:xfrm>
            <a:off x="1309796" y="1441030"/>
            <a:ext cx="6885152" cy="3235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812" tIns="47905" rIns="95812" bIns="47905"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раскрыли информацию по состоянию на 1 апреля 2015 г. 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500092" y="6490135"/>
            <a:ext cx="407941" cy="405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spcCol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511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7204837" y="1028286"/>
            <a:ext cx="2557378" cy="646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1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о размере цен (тарифов) (долгосрочных параметров регулирования)</a:t>
            </a:r>
            <a:endParaRPr lang="ru-RU" sz="13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716271" y="356145"/>
            <a:ext cx="9078375" cy="868404"/>
          </a:xfrm>
          <a:prstGeom prst="rect">
            <a:avLst/>
          </a:prstGeom>
          <a:noFill/>
          <a:ln>
            <a:noFill/>
          </a:ln>
        </p:spPr>
        <p:txBody>
          <a:bodyPr lIns="91423" tIns="45711" rIns="91423" bIns="45711">
            <a:noAutofit/>
          </a:bodyPr>
          <a:lstStyle>
            <a:lvl1pPr marL="46038" indent="-46038" algn="ctr" defTabSz="706438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marL="46038" indent="-46038" algn="ctr" defTabSz="706438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Arial" charset="0"/>
                <a:sym typeface="Arial" pitchFamily="34" charset="0"/>
              </a:defRPr>
            </a:lvl2pPr>
            <a:lvl3pPr marL="46038" indent="-46038" algn="ctr" defTabSz="706438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Arial" charset="0"/>
                <a:sym typeface="Arial" pitchFamily="34" charset="0"/>
              </a:defRPr>
            </a:lvl3pPr>
            <a:lvl4pPr marL="46038" indent="-46038" algn="ctr" defTabSz="706438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Arial" charset="0"/>
                <a:sym typeface="Arial" pitchFamily="34" charset="0"/>
              </a:defRPr>
            </a:lvl4pPr>
            <a:lvl5pPr marL="46038" indent="-46038" algn="ctr" defTabSz="706438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Arial" charset="0"/>
                <a:sym typeface="Arial" pitchFamily="34" charset="0"/>
              </a:defRPr>
            </a:lvl5pPr>
            <a:lvl6pPr marL="500063" indent="-42863" algn="ctr" defTabSz="673100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sym typeface="Arial" charset="0"/>
              </a:defRPr>
            </a:lvl6pPr>
            <a:lvl7pPr marL="957263" indent="-42863" algn="ctr" defTabSz="673100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sym typeface="Arial" charset="0"/>
              </a:defRPr>
            </a:lvl7pPr>
            <a:lvl8pPr marL="1414463" indent="-42863" algn="ctr" defTabSz="673100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sym typeface="Arial" charset="0"/>
              </a:defRPr>
            </a:lvl8pPr>
            <a:lvl9pPr marL="1871663" indent="-42863" algn="ctr" defTabSz="673100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sym typeface="Arial" charset="0"/>
              </a:defRPr>
            </a:lvl9pPr>
          </a:lstStyle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Публикация тарифных предложений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соответствии с постановлением Правительства Российской Федерации от 09.08.2014 № 787)</a:t>
            </a:r>
            <a:endParaRPr lang="ru-RU" sz="1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084157" y="909514"/>
            <a:ext cx="3836610" cy="335795"/>
          </a:xfrm>
          <a:prstGeom prst="rect">
            <a:avLst/>
          </a:prstGeom>
          <a:noFill/>
        </p:spPr>
        <p:txBody>
          <a:bodyPr lIns="91423" tIns="45711" rIns="91423" bIns="45711">
            <a:noAutofit/>
          </a:bodyPr>
          <a:lstStyle>
            <a:lvl1pPr marL="415925" indent="-369888" algn="l" defTabSz="706438" rtl="0" eaLnBrk="0" fontAlgn="base" hangingPunct="0">
              <a:spcBef>
                <a:spcPts val="850"/>
              </a:spcBef>
              <a:spcAft>
                <a:spcPct val="0"/>
              </a:spcAft>
              <a:buSzPct val="100000"/>
              <a:buFont typeface="Lucida Grande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860425" indent="-311150" algn="l" defTabSz="706438" rtl="0" eaLnBrk="0" fontAlgn="base" hangingPunct="0">
              <a:spcBef>
                <a:spcPts val="675"/>
              </a:spcBef>
              <a:spcAft>
                <a:spcPct val="0"/>
              </a:spcAft>
              <a:buSzPct val="100000"/>
              <a:buFont typeface="Lucida Grande"/>
              <a:buChar char="–"/>
              <a:defRPr sz="3000">
                <a:solidFill>
                  <a:schemeClr val="tx1"/>
                </a:solidFill>
                <a:latin typeface="+mn-lt"/>
                <a:sym typeface="Arial" pitchFamily="34" charset="0"/>
              </a:defRPr>
            </a:lvl2pPr>
            <a:lvl3pPr marL="1303338" indent="-255588" algn="l" defTabSz="706438" rtl="0" eaLnBrk="0" fontAlgn="base" hangingPunct="0">
              <a:spcBef>
                <a:spcPts val="613"/>
              </a:spcBef>
              <a:spcAft>
                <a:spcPct val="0"/>
              </a:spcAft>
              <a:buSzPct val="100000"/>
              <a:buFont typeface="Lucida Grande"/>
              <a:buChar char="•"/>
              <a:defRPr sz="2600">
                <a:solidFill>
                  <a:schemeClr val="tx1"/>
                </a:solidFill>
                <a:latin typeface="+mn-lt"/>
                <a:sym typeface="Arial" pitchFamily="34" charset="0"/>
              </a:defRPr>
            </a:lvl3pPr>
            <a:lvl4pPr marL="1804988" indent="-254000" algn="l" defTabSz="706438" rtl="0" eaLnBrk="0" fontAlgn="base" hangingPunct="0">
              <a:spcBef>
                <a:spcPts val="538"/>
              </a:spcBef>
              <a:spcAft>
                <a:spcPct val="0"/>
              </a:spcAft>
              <a:buSzPct val="100000"/>
              <a:buFont typeface="Lucida Grande"/>
              <a:buChar char="–"/>
              <a:defRPr sz="2200">
                <a:solidFill>
                  <a:schemeClr val="tx1"/>
                </a:solidFill>
                <a:latin typeface="+mn-lt"/>
                <a:sym typeface="Arial" pitchFamily="34" charset="0"/>
              </a:defRPr>
            </a:lvl4pPr>
            <a:lvl5pPr marL="2303463" indent="-252413" algn="l" defTabSz="706438" rtl="0" eaLnBrk="0" fontAlgn="base" hangingPunct="0">
              <a:spcBef>
                <a:spcPts val="538"/>
              </a:spcBef>
              <a:spcAft>
                <a:spcPct val="0"/>
              </a:spcAft>
              <a:buSzPct val="100000"/>
              <a:buFont typeface="Lucida Grande"/>
              <a:buChar char="»"/>
              <a:defRPr sz="2200">
                <a:solidFill>
                  <a:schemeClr val="tx1"/>
                </a:solidFill>
                <a:latin typeface="+mn-lt"/>
                <a:sym typeface="Arial" pitchFamily="34" charset="0"/>
              </a:defRPr>
            </a:lvl5pPr>
            <a:lvl6pPr marL="2657475" indent="-242888" algn="l" defTabSz="673100" rtl="0" fontAlgn="base">
              <a:spcBef>
                <a:spcPts val="513"/>
              </a:spcBef>
              <a:spcAft>
                <a:spcPct val="0"/>
              </a:spcAft>
              <a:buSzPct val="100000"/>
              <a:buFont typeface="Lucida Grande"/>
              <a:buChar char="»"/>
              <a:defRPr sz="2100">
                <a:solidFill>
                  <a:schemeClr val="tx1"/>
                </a:solidFill>
                <a:latin typeface="+mn-lt"/>
                <a:sym typeface="Arial" charset="0"/>
              </a:defRPr>
            </a:lvl6pPr>
            <a:lvl7pPr marL="3114675" indent="-242888" algn="l" defTabSz="673100" rtl="0" fontAlgn="base">
              <a:spcBef>
                <a:spcPts val="513"/>
              </a:spcBef>
              <a:spcAft>
                <a:spcPct val="0"/>
              </a:spcAft>
              <a:buSzPct val="100000"/>
              <a:buFont typeface="Lucida Grande"/>
              <a:buChar char="»"/>
              <a:defRPr sz="2100">
                <a:solidFill>
                  <a:schemeClr val="tx1"/>
                </a:solidFill>
                <a:latin typeface="+mn-lt"/>
                <a:sym typeface="Arial" charset="0"/>
              </a:defRPr>
            </a:lvl7pPr>
            <a:lvl8pPr marL="3571875" indent="-242888" algn="l" defTabSz="673100" rtl="0" fontAlgn="base">
              <a:spcBef>
                <a:spcPts val="513"/>
              </a:spcBef>
              <a:spcAft>
                <a:spcPct val="0"/>
              </a:spcAft>
              <a:buSzPct val="100000"/>
              <a:buFont typeface="Lucida Grande"/>
              <a:buChar char="»"/>
              <a:defRPr sz="2100">
                <a:solidFill>
                  <a:schemeClr val="tx1"/>
                </a:solidFill>
                <a:latin typeface="+mn-lt"/>
                <a:sym typeface="Arial" charset="0"/>
              </a:defRPr>
            </a:lvl8pPr>
            <a:lvl9pPr marL="4029075" indent="-242888" algn="l" defTabSz="673100" rtl="0" fontAlgn="base">
              <a:spcBef>
                <a:spcPts val="513"/>
              </a:spcBef>
              <a:spcAft>
                <a:spcPct val="0"/>
              </a:spcAft>
              <a:buSzPct val="100000"/>
              <a:buFont typeface="Lucida Grande"/>
              <a:buChar char="»"/>
              <a:defRPr sz="2100">
                <a:solidFill>
                  <a:schemeClr val="tx1"/>
                </a:solidFill>
                <a:latin typeface="+mn-lt"/>
                <a:sym typeface="Arial" charset="0"/>
              </a:defRPr>
            </a:lvl9pPr>
          </a:lstStyle>
          <a:p>
            <a:pPr marL="0" indent="0" algn="r">
              <a:lnSpc>
                <a:spcPct val="90000"/>
              </a:lnSpc>
              <a:buNone/>
            </a:pPr>
            <a:r>
              <a:rPr lang="ru-RU" sz="12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sz="1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«г» п. 9 Стандартов раскрытия информации</a:t>
            </a:r>
            <a:r>
              <a:rPr lang="ru-RU" sz="14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646" y="1118296"/>
            <a:ext cx="6490666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marL="285696" indent="-285696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естественных монополий</a:t>
            </a:r>
          </a:p>
          <a:p>
            <a:pPr marL="285696" indent="-285696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коммерческого оператора </a:t>
            </a:r>
          </a:p>
          <a:p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оптового рынка электрической энергии  (мощности)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5890" y="1122942"/>
            <a:ext cx="2722590" cy="461647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marL="285696" indent="-285696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Гарантирующие поставщики</a:t>
            </a:r>
          </a:p>
          <a:p>
            <a:pPr marL="285696" indent="-285696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Генерирующие объекты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060" y="2424645"/>
            <a:ext cx="4580394" cy="7694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3" tIns="45711" rIns="91423" bIns="45711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Необходимая валовая выручка </a:t>
            </a:r>
          </a:p>
          <a:p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численности персонала и фонда оплаты труда (численность, среднемесячная заработная плата на 1 работника, реквизиты ОТС)</a:t>
            </a:r>
          </a:p>
          <a:p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рентабельности организации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1543" y="1753730"/>
            <a:ext cx="9582430" cy="276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3" tIns="45711" rIns="91423" bIns="45711" rtlCol="0">
            <a:spAutoFit/>
          </a:bodyPr>
          <a:lstStyle/>
          <a:p>
            <a:r>
              <a:rPr lang="ru-RU" sz="1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Информация об организации</a:t>
            </a:r>
            <a:endParaRPr lang="ru-RU" sz="13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6664777" y="1152541"/>
            <a:ext cx="432048" cy="43204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02059" y="2084184"/>
            <a:ext cx="9582430" cy="276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3" tIns="45711" rIns="91423" bIns="45711" rtlCol="0">
            <a:spAutoFit/>
          </a:bodyPr>
          <a:lstStyle/>
          <a:p>
            <a:r>
              <a:rPr lang="ru-RU" sz="1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Основные показатели деятельности</a:t>
            </a:r>
            <a:endParaRPr lang="ru-RU" sz="13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4557" y="5798190"/>
            <a:ext cx="9599931" cy="276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3" tIns="45711" rIns="91423" bIns="45711" rtlCol="0">
            <a:spAutoFit/>
          </a:bodyPr>
          <a:lstStyle>
            <a:defPPr>
              <a:defRPr lang="en-US"/>
            </a:defPPr>
            <a:lvl1pPr>
              <a:defRPr sz="1200" b="1" u="sng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dirty="0"/>
              <a:t>Раздел 3. Цены (тарифы) по регулируемым видам деятельности организации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2061" y="3361865"/>
            <a:ext cx="2290196" cy="23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3" tIns="45711" rIns="91423" bIns="45711" rtlCol="0">
            <a:spAutoFit/>
          </a:bodyPr>
          <a:lstStyle/>
          <a:p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естественных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монополий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эффективности деятельности </a:t>
            </a:r>
          </a:p>
          <a:p>
            <a:r>
              <a:rPr lang="ru-RU" sz="10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Заявленная мощность</a:t>
            </a:r>
          </a:p>
          <a:p>
            <a:r>
              <a:rPr lang="ru-RU" sz="10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потерь (реквизиты)</a:t>
            </a:r>
          </a:p>
          <a:p>
            <a:r>
              <a:rPr lang="ru-RU" sz="10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05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энергоэффективности</a:t>
            </a:r>
            <a:r>
              <a:rPr lang="ru-RU" sz="10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(реквизиты)</a:t>
            </a:r>
          </a:p>
          <a:p>
            <a:r>
              <a:rPr lang="ru-RU" sz="10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условных единиц, ОРЕХ/УЕ</a:t>
            </a:r>
          </a:p>
          <a:p>
            <a:r>
              <a:rPr lang="ru-RU" sz="10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Уставный капитал</a:t>
            </a:r>
          </a:p>
          <a:p>
            <a:r>
              <a:rPr lang="ru-RU" sz="10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финансовой устойчивости по величине излишка (недостатка) собственных  оборотных средств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22812" y="3360767"/>
            <a:ext cx="2376264" cy="23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3" tIns="45711" rIns="91423" bIns="45711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Гарантирующие поставщики</a:t>
            </a:r>
          </a:p>
          <a:p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обслуживаемых договоров, в </a:t>
            </a:r>
            <a:r>
              <a:rPr lang="ru-RU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 населением, прочими потребителями и сетевыми организациями (потери)</a:t>
            </a:r>
          </a:p>
          <a:p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точек учета по договорам</a:t>
            </a:r>
          </a:p>
          <a:p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точек подключения</a:t>
            </a:r>
          </a:p>
          <a:p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Проценты по обслуживанию кредитов</a:t>
            </a:r>
          </a:p>
          <a:p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по сомнительным долгам</a:t>
            </a:r>
          </a:p>
          <a:p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Чистая прибыль (убыток)</a:t>
            </a:r>
          </a:p>
          <a:p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Рентабельность </a:t>
            </a: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29862" y="3360766"/>
            <a:ext cx="2340000" cy="23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3" tIns="45711" rIns="91423" bIns="45711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Генерирующие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</a:t>
            </a:r>
          </a:p>
          <a:p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Установленная 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</a:t>
            </a:r>
          </a:p>
          <a:p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Среднегодовое значение </a:t>
            </a: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положительных разниц 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объемов располагаемой мощности и объемов потребления  мощности на соб. и (или) хоз. нужды</a:t>
            </a:r>
          </a:p>
          <a:p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э/э, отпуск т/э с коллекторов, отпуск т/э в сеть</a:t>
            </a:r>
          </a:p>
          <a:p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перекрестного </a:t>
            </a: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субсидирования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98059" y="2424644"/>
            <a:ext cx="5002034" cy="7694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3" tIns="45711" rIns="91423" bIns="45711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Капитальные вложения</a:t>
            </a:r>
          </a:p>
          <a:p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инвестиционных программ</a:t>
            </a:r>
          </a:p>
          <a:p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Чистая прибыль (убыток)</a:t>
            </a:r>
          </a:p>
          <a:p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полезного отпуска энергии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882262" y="3202610"/>
            <a:ext cx="720080" cy="144016"/>
          </a:xfrm>
          <a:prstGeom prst="downArrow">
            <a:avLst/>
          </a:prstGeom>
          <a:solidFill>
            <a:srgbClr val="964B00">
              <a:alpha val="59000"/>
            </a:srgbClr>
          </a:solidFill>
          <a:ln>
            <a:solidFill>
              <a:srgbClr val="96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5530651" y="3193890"/>
            <a:ext cx="720080" cy="144016"/>
          </a:xfrm>
          <a:prstGeom prst="downArrow">
            <a:avLst/>
          </a:prstGeom>
          <a:solidFill>
            <a:srgbClr val="964B00">
              <a:alpha val="59000"/>
            </a:srgbClr>
          </a:solidFill>
          <a:ln>
            <a:solidFill>
              <a:srgbClr val="96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571780" y="3361865"/>
            <a:ext cx="2202271" cy="23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3" tIns="45711" rIns="91423" bIns="45711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коммерческого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оператора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Расчетный объем услуг в части управления технологическими режимами</a:t>
            </a:r>
          </a:p>
          <a:p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Расчетный объем услуг в части обеспечения надежности</a:t>
            </a:r>
          </a:p>
          <a:p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Уставный капитал</a:t>
            </a:r>
          </a:p>
          <a:p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финансовой устойчивости по величине излишка (недостатка) собственных оборотных </a:t>
            </a: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3148358" y="3202220"/>
            <a:ext cx="720080" cy="144016"/>
          </a:xfrm>
          <a:prstGeom prst="downArrow">
            <a:avLst/>
          </a:prstGeom>
          <a:solidFill>
            <a:srgbClr val="964B00">
              <a:alpha val="59000"/>
            </a:srgbClr>
          </a:solidFill>
          <a:ln>
            <a:solidFill>
              <a:srgbClr val="96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82147" y="6346359"/>
            <a:ext cx="4491499" cy="323795"/>
          </a:xfrm>
          <a:prstGeom prst="rect">
            <a:avLst/>
          </a:prstGeom>
        </p:spPr>
        <p:txBody>
          <a:bodyPr wrap="square" lIns="107305" tIns="53652" rIns="107305" bIns="53652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дней до представления в регулирующий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79258" y="6218330"/>
            <a:ext cx="1665185" cy="5418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21.04.2015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250086" y="6346359"/>
            <a:ext cx="547088" cy="32379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9500092" y="6490135"/>
            <a:ext cx="407941" cy="405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spcCol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30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853145" y="2917457"/>
            <a:ext cx="115881" cy="609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305" tIns="53652" rIns="107305" bIns="53652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60593" y="4563469"/>
            <a:ext cx="115881" cy="609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305" tIns="53652" rIns="107305" bIns="53652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60593" y="4840649"/>
            <a:ext cx="115881" cy="609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305" tIns="53652" rIns="107305" bIns="53652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23426" y="342982"/>
            <a:ext cx="3954780" cy="431517"/>
          </a:xfrm>
          <a:prstGeom prst="rect">
            <a:avLst/>
          </a:prstGeom>
          <a:noFill/>
        </p:spPr>
        <p:txBody>
          <a:bodyPr wrap="none" lIns="107305" tIns="53652" rIns="107305" bIns="53652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тарифных заявок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295358" y="1154863"/>
            <a:ext cx="5874364" cy="5200055"/>
            <a:chOff x="2996208" y="635918"/>
            <a:chExt cx="6238995" cy="4652677"/>
          </a:xfrm>
        </p:grpSpPr>
        <p:pic>
          <p:nvPicPr>
            <p:cNvPr id="65" name="Picture 2" descr="C:\Users\RMakin\Desktop\Новая папка\1.1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966" y="704223"/>
              <a:ext cx="5608398" cy="354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3" descr="C:\Users\RMakin\Desktop\Новая папка\2.1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269" y="1342686"/>
              <a:ext cx="4433934" cy="1448614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4" descr="C:\Users\RMakin\Desktop\Новая папка\3.1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178" y="2940174"/>
              <a:ext cx="2516310" cy="1001638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5" descr="C:\Users\RMakin\Desktop\Новая папка\4.1.b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9603" y="3372222"/>
              <a:ext cx="2895600" cy="628650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Стрелка вправо с вырезом 68"/>
            <p:cNvSpPr/>
            <p:nvPr/>
          </p:nvSpPr>
          <p:spPr>
            <a:xfrm rot="9526562">
              <a:off x="5718069" y="1184903"/>
              <a:ext cx="1842427" cy="217023"/>
            </a:xfrm>
            <a:prstGeom prst="notchedRightArrow">
              <a:avLst>
                <a:gd name="adj1" fmla="val 50922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0" name="Кольцо 69"/>
            <p:cNvSpPr/>
            <p:nvPr/>
          </p:nvSpPr>
          <p:spPr>
            <a:xfrm>
              <a:off x="7388696" y="635918"/>
              <a:ext cx="792088" cy="504056"/>
            </a:xfrm>
            <a:prstGeom prst="donut">
              <a:avLst>
                <a:gd name="adj" fmla="val 18222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1" name="Стрелка вправо с вырезом 70"/>
            <p:cNvSpPr/>
            <p:nvPr/>
          </p:nvSpPr>
          <p:spPr>
            <a:xfrm rot="21000821">
              <a:off x="5796146" y="1690427"/>
              <a:ext cx="296068" cy="171281"/>
            </a:xfrm>
            <a:prstGeom prst="notchedRightArrow">
              <a:avLst>
                <a:gd name="adj1" fmla="val 50922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2" name="Кольцо 71"/>
            <p:cNvSpPr/>
            <p:nvPr/>
          </p:nvSpPr>
          <p:spPr>
            <a:xfrm>
              <a:off x="4724400" y="1474555"/>
              <a:ext cx="1121570" cy="673531"/>
            </a:xfrm>
            <a:prstGeom prst="donut">
              <a:avLst>
                <a:gd name="adj" fmla="val 11723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3" name="Стрелка вправо с вырезом 72"/>
            <p:cNvSpPr/>
            <p:nvPr/>
          </p:nvSpPr>
          <p:spPr>
            <a:xfrm rot="8670369">
              <a:off x="5052261" y="2377889"/>
              <a:ext cx="2031366" cy="171281"/>
            </a:xfrm>
            <a:prstGeom prst="notchedRightArrow">
              <a:avLst>
                <a:gd name="adj1" fmla="val 50922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4" name="Кольцо 73"/>
            <p:cNvSpPr/>
            <p:nvPr/>
          </p:nvSpPr>
          <p:spPr>
            <a:xfrm>
              <a:off x="6120413" y="1479843"/>
              <a:ext cx="1484307" cy="427314"/>
            </a:xfrm>
            <a:prstGeom prst="donut">
              <a:avLst>
                <a:gd name="adj" fmla="val 18222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5" name="Стрелка вправо с вырезом 74"/>
            <p:cNvSpPr/>
            <p:nvPr/>
          </p:nvSpPr>
          <p:spPr>
            <a:xfrm rot="10800000">
              <a:off x="2996208" y="3574208"/>
              <a:ext cx="2520279" cy="171281"/>
            </a:xfrm>
            <a:prstGeom prst="notchedRightArrow">
              <a:avLst>
                <a:gd name="adj1" fmla="val 2754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6" name="Стрелка вправо с вырезом 75"/>
            <p:cNvSpPr/>
            <p:nvPr/>
          </p:nvSpPr>
          <p:spPr>
            <a:xfrm rot="1014847">
              <a:off x="5646305" y="3659849"/>
              <a:ext cx="627479" cy="171281"/>
            </a:xfrm>
            <a:prstGeom prst="notchedRightArrow">
              <a:avLst>
                <a:gd name="adj1" fmla="val 50922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7" name="Стрелка вправо с вырезом 76"/>
            <p:cNvSpPr/>
            <p:nvPr/>
          </p:nvSpPr>
          <p:spPr>
            <a:xfrm rot="10800000">
              <a:off x="6340861" y="3856168"/>
              <a:ext cx="2894341" cy="171281"/>
            </a:xfrm>
            <a:prstGeom prst="notchedRightArrow">
              <a:avLst>
                <a:gd name="adj1" fmla="val 2754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8" name="Стрелка вправо с вырезом 77"/>
            <p:cNvSpPr/>
            <p:nvPr/>
          </p:nvSpPr>
          <p:spPr>
            <a:xfrm rot="9457218">
              <a:off x="8419144" y="4151471"/>
              <a:ext cx="782421" cy="171281"/>
            </a:xfrm>
            <a:prstGeom prst="notchedRightArrow">
              <a:avLst>
                <a:gd name="adj1" fmla="val 50922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5553570" y="2339985"/>
              <a:ext cx="106933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6944615" y="3574208"/>
              <a:ext cx="106933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6944615" y="3782045"/>
              <a:ext cx="106933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82" name="Picture 3" descr="C:\Users\RMakin\Desktop\Новая папка\5.1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5784" y="4182046"/>
              <a:ext cx="4520218" cy="1106549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1" name="Прямоугольник 90"/>
          <p:cNvSpPr/>
          <p:nvPr/>
        </p:nvSpPr>
        <p:spPr>
          <a:xfrm>
            <a:off x="7039797" y="1469393"/>
            <a:ext cx="2847756" cy="3340006"/>
          </a:xfrm>
          <a:prstGeom prst="rect">
            <a:avLst/>
          </a:prstGeom>
        </p:spPr>
        <p:txBody>
          <a:bodyPr wrap="square" lIns="107305" tIns="53652" rIns="107305" bIns="53652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 по пункту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6.2 Протокола Всероссийского совещания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ходе подготовки субъектов электроэнергетики к работе в осенне-зимний период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–2015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энергетические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 обязаны обеспечивать размещение на период тарифных кампаний на главных страницах собственных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интернет-ресурсов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прямой доступ к публикации тарифных заявок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компании.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Стрелка вправо 97"/>
          <p:cNvSpPr/>
          <p:nvPr/>
        </p:nvSpPr>
        <p:spPr>
          <a:xfrm>
            <a:off x="6473152" y="2601927"/>
            <a:ext cx="731685" cy="647847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3" tIns="45711" rIns="91423" bIns="45711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6486" y="794193"/>
            <a:ext cx="5363196" cy="385351"/>
          </a:xfrm>
          <a:prstGeom prst="rect">
            <a:avLst/>
          </a:prstGeom>
          <a:noFill/>
        </p:spPr>
        <p:txBody>
          <a:bodyPr wrap="square" lIns="107305" tIns="53652" rIns="107305" bIns="53652" rtlCol="0">
            <a:sp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не надо делать!!!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500092" y="6490135"/>
            <a:ext cx="407941" cy="405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spcCol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9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58202" y="2979744"/>
            <a:ext cx="7772400" cy="1470026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00093" y="6483025"/>
            <a:ext cx="407941" cy="405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spcCol="0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93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8809" y="329401"/>
            <a:ext cx="6115740" cy="400093"/>
          </a:xfrm>
          <a:noFill/>
        </p:spPr>
        <p:txBody>
          <a:bodyPr vert="horz" wrap="none" lIns="91422" tIns="45712" rIns="91422" bIns="45712" rtlCol="0" anchor="ctr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Итоги принятия тарифных решений на 2015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0051" y="855189"/>
            <a:ext cx="6219691" cy="7650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spcCol="0" rtlCol="0" anchor="ctr"/>
          <a:lstStyle/>
          <a:p>
            <a:r>
              <a:rPr lang="ru-RU" sz="1400" b="1" dirty="0"/>
              <a:t>Тарифы для производителей в целях поставки по РД</a:t>
            </a:r>
          </a:p>
          <a:p>
            <a:r>
              <a:rPr lang="ru-RU" sz="1400" b="1" dirty="0"/>
              <a:t>359 объектов </a:t>
            </a:r>
            <a:r>
              <a:rPr lang="ru-RU" sz="1400" b="1" dirty="0" smtClean="0"/>
              <a:t>, 1252 решения</a:t>
            </a:r>
            <a:endParaRPr lang="ru-RU" sz="1400" b="1" dirty="0"/>
          </a:p>
          <a:p>
            <a:r>
              <a:rPr lang="ru-RU" sz="1200" b="1" i="1" dirty="0"/>
              <a:t>Приказ ФСТ России от 28.11.2014 № 2066-э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69422" y="2286277"/>
            <a:ext cx="6439754" cy="729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spcCol="0" rtlCol="0" anchor="ctr"/>
          <a:lstStyle/>
          <a:p>
            <a:r>
              <a:rPr lang="ru-RU" sz="1400" b="1" dirty="0" smtClean="0"/>
              <a:t>Тарифы для «Самых дорогих» производителей</a:t>
            </a:r>
            <a:endParaRPr lang="ru-RU" sz="1400" b="1" dirty="0"/>
          </a:p>
          <a:p>
            <a:r>
              <a:rPr lang="ru-RU" sz="1400" b="1" dirty="0"/>
              <a:t>31 объект </a:t>
            </a:r>
            <a:r>
              <a:rPr lang="ru-RU" sz="1400" b="1" dirty="0" smtClean="0"/>
              <a:t>, 62 решения </a:t>
            </a:r>
            <a:endParaRPr lang="ru-RU" sz="1400" b="1" dirty="0"/>
          </a:p>
          <a:p>
            <a:r>
              <a:rPr lang="ru-RU" sz="1200" b="1" i="1" dirty="0"/>
              <a:t>Приказ ФСТ России от 27.10.2014 № 1846-э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042" y="1726045"/>
            <a:ext cx="4680520" cy="57830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spcCol="0"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Тарифы для производителей с особыми статусами: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69422" y="3208406"/>
            <a:ext cx="6439754" cy="8871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spcCol="0" rtlCol="0" anchor="ctr"/>
          <a:lstStyle/>
          <a:p>
            <a:r>
              <a:rPr lang="ru-RU" sz="1400" b="1" dirty="0" smtClean="0"/>
              <a:t>Тарифы для «Вынужденных» производителей</a:t>
            </a:r>
            <a:endParaRPr lang="ru-RU" sz="1400" b="1" dirty="0"/>
          </a:p>
          <a:p>
            <a:r>
              <a:rPr lang="ru-RU" sz="1400" b="1" dirty="0"/>
              <a:t>112 </a:t>
            </a:r>
            <a:r>
              <a:rPr lang="ru-RU" sz="1400" b="1" dirty="0" smtClean="0"/>
              <a:t>объектов, </a:t>
            </a:r>
            <a:r>
              <a:rPr lang="ru-RU" sz="1400" b="1" dirty="0"/>
              <a:t>318 </a:t>
            </a:r>
            <a:r>
              <a:rPr lang="ru-RU" sz="1400" b="1" dirty="0" smtClean="0"/>
              <a:t>решений </a:t>
            </a:r>
            <a:endParaRPr lang="ru-RU" sz="1400" b="1" dirty="0"/>
          </a:p>
          <a:p>
            <a:r>
              <a:rPr lang="ru-RU" sz="1200" b="1" i="1" dirty="0"/>
              <a:t>Приказы ФСТ России: от 28.11.2014  № </a:t>
            </a:r>
            <a:r>
              <a:rPr lang="ru-RU" sz="1200" b="1" i="1" dirty="0" smtClean="0"/>
              <a:t>2065-э, </a:t>
            </a:r>
            <a:r>
              <a:rPr lang="ru-RU" sz="1200" b="1" i="1" dirty="0"/>
              <a:t>от 30.10.2014 </a:t>
            </a:r>
            <a:r>
              <a:rPr lang="ru-RU" sz="1200" b="1" i="1" dirty="0" smtClean="0"/>
              <a:t/>
            </a:r>
            <a:br>
              <a:rPr lang="ru-RU" sz="1200" b="1" i="1" dirty="0" smtClean="0"/>
            </a:br>
            <a:r>
              <a:rPr lang="ru-RU" sz="1200" b="1" i="1" dirty="0" smtClean="0"/>
              <a:t>№ </a:t>
            </a:r>
            <a:r>
              <a:rPr lang="ru-RU" sz="1200" b="1" i="1" dirty="0"/>
              <a:t>1870-э, от 29.12.2014 № 2399-э, от  14.01.2015 № 7-э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053823"/>
              </p:ext>
            </p:extLst>
          </p:nvPr>
        </p:nvGraphicFramePr>
        <p:xfrm>
          <a:off x="6484756" y="697672"/>
          <a:ext cx="3437611" cy="1417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787878"/>
              </p:ext>
            </p:extLst>
          </p:nvPr>
        </p:nvGraphicFramePr>
        <p:xfrm>
          <a:off x="53829" y="2214761"/>
          <a:ext cx="3375374" cy="217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130050" y="5967913"/>
            <a:ext cx="6354705" cy="7209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spcCol="0" rtlCol="0" anchor="ctr"/>
          <a:lstStyle/>
          <a:p>
            <a:r>
              <a:rPr lang="ru-RU" sz="1400" b="1" dirty="0"/>
              <a:t>Тарифы для новых АЭС/ГЭС</a:t>
            </a:r>
          </a:p>
          <a:p>
            <a:r>
              <a:rPr lang="ru-RU" sz="1400" b="1" dirty="0"/>
              <a:t>7 </a:t>
            </a:r>
            <a:r>
              <a:rPr lang="ru-RU" sz="1400" b="1" dirty="0" smtClean="0"/>
              <a:t>объектов, 13 решений</a:t>
            </a:r>
          </a:p>
          <a:p>
            <a:r>
              <a:rPr lang="ru-RU" sz="1400" b="1" dirty="0" smtClean="0"/>
              <a:t> </a:t>
            </a:r>
            <a:r>
              <a:rPr lang="ru-RU" sz="1200" b="1" i="1" dirty="0" smtClean="0"/>
              <a:t>Приказ </a:t>
            </a:r>
            <a:r>
              <a:rPr lang="ru-RU" sz="1200" b="1" i="1" dirty="0"/>
              <a:t>ФСТ России от 16.12.2014 № 2250-э </a:t>
            </a:r>
            <a:endParaRPr lang="ru-RU" sz="1400" b="1" i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4400" y="5219259"/>
            <a:ext cx="6350355" cy="6480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spcCol="0" rtlCol="0" anchor="ctr"/>
          <a:lstStyle/>
          <a:p>
            <a:r>
              <a:rPr lang="ru-RU" sz="1400" b="1" dirty="0"/>
              <a:t>Тарифы для поставщиков в неценовых зонах</a:t>
            </a:r>
          </a:p>
          <a:p>
            <a:r>
              <a:rPr lang="ru-RU" sz="1400" b="1" dirty="0"/>
              <a:t>28 </a:t>
            </a:r>
            <a:r>
              <a:rPr lang="ru-RU" sz="1400" b="1" dirty="0" smtClean="0"/>
              <a:t>объектов, 112 решений </a:t>
            </a:r>
          </a:p>
          <a:p>
            <a:r>
              <a:rPr lang="ru-RU" sz="1200" b="1" i="1" dirty="0" smtClean="0"/>
              <a:t>Приказ </a:t>
            </a:r>
            <a:r>
              <a:rPr lang="ru-RU" sz="1200" b="1" i="1" dirty="0"/>
              <a:t>ФСТ России от 28.12.2014 № 2064-э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2048" y="4374899"/>
            <a:ext cx="6352708" cy="7209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spcCol="0" rtlCol="0" anchor="ctr"/>
          <a:lstStyle/>
          <a:p>
            <a:r>
              <a:rPr lang="ru-RU" sz="1400" b="1" dirty="0"/>
              <a:t>Тарифы для поставщиков при </a:t>
            </a:r>
            <a:r>
              <a:rPr lang="ru-RU" sz="1400" b="1" dirty="0" smtClean="0"/>
              <a:t>введении режима </a:t>
            </a:r>
            <a:r>
              <a:rPr lang="ru-RU" sz="1400" b="1" dirty="0"/>
              <a:t>госрегулирования</a:t>
            </a:r>
          </a:p>
          <a:p>
            <a:r>
              <a:rPr lang="ru-RU" sz="1400" b="1" dirty="0"/>
              <a:t>475 </a:t>
            </a:r>
            <a:r>
              <a:rPr lang="ru-RU" sz="1400" b="1" dirty="0" smtClean="0"/>
              <a:t>объектов, 5598 решений</a:t>
            </a:r>
            <a:endParaRPr lang="ru-RU" sz="1400" b="1" dirty="0"/>
          </a:p>
          <a:p>
            <a:r>
              <a:rPr lang="ru-RU" sz="1200" b="1" i="1" dirty="0"/>
              <a:t>Приказ ФСТ России от 19.12.2014 № 2282-э </a:t>
            </a: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918922"/>
              </p:ext>
            </p:extLst>
          </p:nvPr>
        </p:nvGraphicFramePr>
        <p:xfrm>
          <a:off x="6574767" y="4311658"/>
          <a:ext cx="3333266" cy="155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9592997" y="6445129"/>
            <a:ext cx="315036" cy="405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spcCol="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574767" y="5935236"/>
            <a:ext cx="3175748" cy="50989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2" tIns="45715" rIns="91432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http://</a:t>
            </a:r>
            <a:r>
              <a:rPr lang="en-US" sz="11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www.fstrf.ru/tariffs/info_tarif/electro/tariffs/generation</a:t>
            </a:r>
            <a:endParaRPr lang="ru-RU" sz="11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05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519" y="2517183"/>
            <a:ext cx="2855499" cy="383793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15" y="1847714"/>
            <a:ext cx="2866222" cy="416184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247" y="1672328"/>
            <a:ext cx="2842133" cy="410878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5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84081" y="367206"/>
            <a:ext cx="6130553" cy="400093"/>
          </a:xfrm>
          <a:prstGeom prst="rect">
            <a:avLst/>
          </a:prstGeom>
          <a:noFill/>
        </p:spPr>
        <p:txBody>
          <a:bodyPr vert="horz" wrap="none" lIns="91422" tIns="45712" rIns="91422" bIns="45712" rtlCol="0" anchor="ctr">
            <a:spAutoFit/>
          </a:bodyPr>
          <a:lstStyle>
            <a:lvl1pPr marL="46038" indent="-46038" algn="ctr" defTabSz="706438" eaLnBrk="0" hangingPunct="0">
              <a:defRPr sz="2000" b="1">
                <a:latin typeface="Times New Roman" pitchFamily="18" charset="0"/>
                <a:ea typeface="+mj-ea"/>
                <a:cs typeface="Times New Roman" pitchFamily="18" charset="0"/>
                <a:sym typeface="Arial" pitchFamily="34" charset="0"/>
              </a:defRPr>
            </a:lvl1pPr>
            <a:lvl2pPr marL="46038" indent="-46038" algn="ctr" defTabSz="706438" eaLnBrk="0" hangingPunct="0">
              <a:defRPr sz="4900">
                <a:latin typeface="Arial" charset="0"/>
                <a:sym typeface="Arial" pitchFamily="34" charset="0"/>
              </a:defRPr>
            </a:lvl2pPr>
            <a:lvl3pPr marL="46038" indent="-46038" algn="ctr" defTabSz="706438" eaLnBrk="0" hangingPunct="0">
              <a:defRPr sz="4900">
                <a:latin typeface="Arial" charset="0"/>
                <a:sym typeface="Arial" pitchFamily="34" charset="0"/>
              </a:defRPr>
            </a:lvl3pPr>
            <a:lvl4pPr marL="46038" indent="-46038" algn="ctr" defTabSz="706438" eaLnBrk="0" hangingPunct="0">
              <a:defRPr sz="4900">
                <a:latin typeface="Arial" charset="0"/>
                <a:sym typeface="Arial" pitchFamily="34" charset="0"/>
              </a:defRPr>
            </a:lvl4pPr>
            <a:lvl5pPr marL="46038" indent="-46038" algn="ctr" defTabSz="706438" eaLnBrk="0" hangingPunct="0">
              <a:defRPr sz="4900">
                <a:latin typeface="Arial" charset="0"/>
                <a:sym typeface="Arial" pitchFamily="34" charset="0"/>
              </a:defRPr>
            </a:lvl5pPr>
            <a:lvl6pPr marL="500063" indent="-42863" algn="ctr" defTabSz="673100" fontAlgn="base">
              <a:spcBef>
                <a:spcPct val="0"/>
              </a:spcBef>
              <a:spcAft>
                <a:spcPct val="0"/>
              </a:spcAft>
              <a:defRPr sz="4600">
                <a:latin typeface="Arial" charset="0"/>
                <a:sym typeface="Arial" charset="0"/>
              </a:defRPr>
            </a:lvl6pPr>
            <a:lvl7pPr marL="957263" indent="-42863" algn="ctr" defTabSz="673100" fontAlgn="base">
              <a:spcBef>
                <a:spcPct val="0"/>
              </a:spcBef>
              <a:spcAft>
                <a:spcPct val="0"/>
              </a:spcAft>
              <a:defRPr sz="4600">
                <a:latin typeface="Arial" charset="0"/>
                <a:sym typeface="Arial" charset="0"/>
              </a:defRPr>
            </a:lvl7pPr>
            <a:lvl8pPr marL="1414463" indent="-42863" algn="ctr" defTabSz="673100" fontAlgn="base">
              <a:spcBef>
                <a:spcPct val="0"/>
              </a:spcBef>
              <a:spcAft>
                <a:spcPct val="0"/>
              </a:spcAft>
              <a:defRPr sz="4600">
                <a:latin typeface="Arial" charset="0"/>
                <a:sym typeface="Arial" charset="0"/>
              </a:defRPr>
            </a:lvl8pPr>
            <a:lvl9pPr marL="1871663" indent="-42863" algn="ctr" defTabSz="673100" fontAlgn="base">
              <a:spcBef>
                <a:spcPct val="0"/>
              </a:spcBef>
              <a:spcAft>
                <a:spcPct val="0"/>
              </a:spcAft>
              <a:defRPr sz="4600">
                <a:latin typeface="Arial" charset="0"/>
                <a:sym typeface="Arial" charset="0"/>
              </a:defRPr>
            </a:lvl9pPr>
          </a:lstStyle>
          <a:p>
            <a:r>
              <a:rPr lang="ru-RU" dirty="0"/>
              <a:t>Итоги принятия тарифных решений на 2015 год</a:t>
            </a:r>
            <a:r>
              <a:rPr lang="ru-RU" dirty="0" smtClean="0"/>
              <a:t>.</a:t>
            </a:r>
            <a:r>
              <a:rPr lang="en-US" dirty="0" smtClean="0"/>
              <a:t> II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592997" y="6454450"/>
            <a:ext cx="315036" cy="405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spcCol="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710328"/>
              </p:ext>
            </p:extLst>
          </p:nvPr>
        </p:nvGraphicFramePr>
        <p:xfrm>
          <a:off x="139053" y="1194309"/>
          <a:ext cx="6840760" cy="5364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55351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6054" y="336659"/>
            <a:ext cx="2621195" cy="707870"/>
          </a:xfrm>
          <a:noFill/>
        </p:spPr>
        <p:txBody>
          <a:bodyPr vert="horz" wrap="none" lIns="91422" tIns="45712" rIns="91422" bIns="45712" rtlCol="0" anchor="ctr">
            <a:spAutoFit/>
          </a:bodyPr>
          <a:lstStyle/>
          <a:p>
            <a:pPr marL="46038" indent="-46038" defTabSz="706438"/>
            <a:r>
              <a:rPr lang="ru-RU" sz="2000" b="1" kern="1200" dirty="0">
                <a:latin typeface="Times New Roman" pitchFamily="18" charset="0"/>
                <a:cs typeface="Times New Roman" pitchFamily="18" charset="0"/>
              </a:rPr>
              <a:t>Задачи на 2016 </a:t>
            </a:r>
            <a:r>
              <a:rPr lang="ru-RU" sz="2000" b="1" kern="1200" dirty="0" smtClean="0">
                <a:latin typeface="Times New Roman" pitchFamily="18" charset="0"/>
                <a:cs typeface="Times New Roman" pitchFamily="18" charset="0"/>
              </a:rPr>
              <a:t>год. </a:t>
            </a:r>
            <a:r>
              <a:rPr lang="en-US" sz="2000" b="1" kern="1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kern="1200" dirty="0">
                <a:latin typeface="Times New Roman" pitchFamily="18" charset="0"/>
                <a:cs typeface="Times New Roman" pitchFamily="18" charset="0"/>
              </a:rPr>
            </a:br>
            <a:endParaRPr lang="ru-RU" sz="2000" b="1" kern="1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72566" y="4032861"/>
                <a:ext cx="9572249" cy="2206463"/>
              </a:xfrm>
              <a:ln>
                <a:solidFill>
                  <a:schemeClr val="accent1">
                    <a:hueOff val="0"/>
                    <a:satOff val="0"/>
                    <a:lumOff val="0"/>
                    <a:alpha val="91000"/>
                  </a:schemeClr>
                </a:solidFill>
              </a:ln>
            </p:spPr>
            <p:txBody>
              <a:bodyPr lIns="95812" tIns="47905" rIns="95812" bIns="47905" anchor="ctr">
                <a:noAutofit/>
              </a:bodyPr>
              <a:lstStyle/>
              <a:p>
                <a:pPr marL="0" indent="279449">
                  <a:lnSpc>
                    <a:spcPts val="1000"/>
                  </a:lnSpc>
                  <a:buNone/>
                </a:pPr>
                <a:endParaRPr lang="ru-RU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279449">
                  <a:lnSpc>
                    <a:spcPts val="1800"/>
                  </a:lnSpc>
                  <a:buNone/>
                </a:pPr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Возврат </a:t>
                </a: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излишне учтенного дохода от продажи э/э на РСВ (</a:t>
                </a:r>
                <a:r>
                  <a:rPr lang="ru-RU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Дрсв</a:t>
                </a: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</a:p>
              <a:p>
                <a:pPr marL="0" indent="0">
                  <a:lnSpc>
                    <a:spcPts val="1800"/>
                  </a:lnSpc>
                  <a:buNone/>
                </a:pP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по </a:t>
                </a:r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факту </a:t>
                </a: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поставщиком не получен доход </a:t>
                </a:r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РСВ </a:t>
                </a: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или он меньше </a:t>
                </a:r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планового:</a:t>
                </a: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   </a:t>
                </a:r>
                <a:endParaRPr lang="ru-RU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1800"/>
                  </a:lnSpc>
                  <a:buFont typeface="Arial" panose="020B0604020202020204" pitchFamily="34" charset="0"/>
                  <a:buChar char="•"/>
                </a:pP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/>
                      </a:rPr>
                      <m:t>0</m:t>
                    </m:r>
                    <m:r>
                      <a:rPr lang="en-US" sz="1800" i="1">
                        <a:latin typeface="Cambria Math"/>
                      </a:rPr>
                      <m:t>&lt;</m:t>
                    </m:r>
                    <m:sSubSup>
                      <m:sSubSupPr>
                        <m:ctrlPr>
                          <a:rPr lang="en-US" sz="1800" i="1"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ru-RU" sz="1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1800" i="1">
                                    <a:latin typeface="Cambria Math"/>
                                  </a:rPr>
                                  <m:t>Д</m:t>
                                </m:r>
                              </m:e>
                              <m:sup>
                                <m:r>
                                  <a:rPr lang="ru-RU" sz="1800" i="1">
                                    <a:latin typeface="Cambria Math"/>
                                  </a:rPr>
                                  <m:t>факт</m:t>
                                </m:r>
                              </m:sup>
                            </m:sSup>
                          </m:e>
                          <m:sub>
                            <m:r>
                              <a:rPr lang="ru-RU" sz="1800" i="1">
                                <a:latin typeface="Cambria Math"/>
                              </a:rPr>
                              <m:t>РСВ</m:t>
                            </m:r>
                          </m:sub>
                          <m:sup/>
                        </m:sSubSup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  <m:r>
                          <a:rPr lang="en-US" sz="1800" i="1">
                            <a:latin typeface="Cambria Math"/>
                          </a:rPr>
                          <m:t>−2</m:t>
                        </m:r>
                      </m:sub>
                      <m:sup/>
                    </m:sSubSup>
                    <m:r>
                      <a:rPr lang="en-US" sz="1800" i="1">
                        <a:latin typeface="Cambria Math"/>
                      </a:rPr>
                      <m:t>&lt;</m:t>
                    </m:r>
                    <m:sSubSup>
                      <m:sSubSupPr>
                        <m:ctrlPr>
                          <a:rPr lang="en-US" sz="1800" i="1"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ru-RU" sz="1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1800" i="1">
                                    <a:latin typeface="Cambria Math"/>
                                  </a:rPr>
                                  <m:t>Д</m:t>
                                </m:r>
                              </m:e>
                              <m:sup>
                                <m:r>
                                  <a:rPr lang="ru-RU" sz="1800" i="1">
                                    <a:latin typeface="Cambria Math"/>
                                  </a:rPr>
                                  <m:t>план</m:t>
                                </m:r>
                              </m:sup>
                            </m:sSup>
                          </m:e>
                          <m:sub>
                            <m:r>
                              <a:rPr lang="ru-RU" sz="1800" i="1">
                                <a:latin typeface="Cambria Math"/>
                              </a:rPr>
                              <m:t>РСВ</m:t>
                            </m:r>
                          </m:sub>
                          <m:sup/>
                        </m:sSubSup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  <m:r>
                          <a:rPr lang="en-US" sz="1800" i="1">
                            <a:latin typeface="Cambria Math"/>
                          </a:rPr>
                          <m:t>−2</m:t>
                        </m:r>
                      </m:sub>
                      <m:sup/>
                    </m:sSubSup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то </a:t>
                </a:r>
                <a14:m>
                  <m:oMath xmlns:m="http://schemas.openxmlformats.org/officeDocument/2006/math">
                    <m:r>
                      <a:rPr lang="ru-RU" sz="180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sz="1800" i="1"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ru-RU" sz="1800" i="1">
                                <a:latin typeface="Cambria Math"/>
                              </a:rPr>
                              <m:t>Д</m:t>
                            </m:r>
                          </m:e>
                          <m:sub>
                            <m:r>
                              <a:rPr lang="ru-RU" sz="1800" i="1">
                                <a:latin typeface="Cambria Math"/>
                              </a:rPr>
                              <m:t>РСВ</m:t>
                            </m:r>
                          </m:sub>
                          <m:sup/>
                        </m:sSubSup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  <m:r>
                          <a:rPr lang="en-US" sz="1800" i="1">
                            <a:latin typeface="Cambria Math"/>
                          </a:rPr>
                          <m:t>−2</m:t>
                        </m:r>
                      </m:sub>
                      <m:sup/>
                    </m:sSubSup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ru-RU" sz="1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1800" i="1">
                                    <a:latin typeface="Cambria Math"/>
                                  </a:rPr>
                                  <m:t>Д</m:t>
                                </m:r>
                              </m:e>
                              <m:sup>
                                <m:r>
                                  <a:rPr lang="ru-RU" sz="1800" i="1">
                                    <a:latin typeface="Cambria Math"/>
                                  </a:rPr>
                                  <m:t>факт</m:t>
                                </m:r>
                              </m:sup>
                            </m:sSup>
                          </m:e>
                          <m:sub>
                            <m:r>
                              <a:rPr lang="ru-RU" sz="1800" i="1">
                                <a:latin typeface="Cambria Math"/>
                              </a:rPr>
                              <m:t>РСВ</m:t>
                            </m:r>
                          </m:sub>
                          <m:sup/>
                        </m:sSubSup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  <m:r>
                          <a:rPr lang="en-US" sz="1800" i="1">
                            <a:latin typeface="Cambria Math"/>
                          </a:rPr>
                          <m:t>−2</m:t>
                        </m:r>
                      </m:sub>
                      <m:sup/>
                    </m:sSubSup>
                    <m:r>
                      <a:rPr lang="ru-RU" sz="18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sz="1800" i="1"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ru-RU" sz="1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1800" i="1">
                                    <a:latin typeface="Cambria Math"/>
                                  </a:rPr>
                                  <m:t>Д</m:t>
                                </m:r>
                              </m:e>
                              <m:sup>
                                <m:r>
                                  <a:rPr lang="ru-RU" sz="1800" i="1">
                                    <a:latin typeface="Cambria Math"/>
                                  </a:rPr>
                                  <m:t>план</m:t>
                                </m:r>
                              </m:sup>
                            </m:sSup>
                          </m:e>
                          <m:sub>
                            <m:r>
                              <a:rPr lang="ru-RU" sz="1800" i="1">
                                <a:latin typeface="Cambria Math"/>
                              </a:rPr>
                              <m:t>РСВ</m:t>
                            </m:r>
                          </m:sub>
                          <m:sup/>
                        </m:sSubSup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  <m:r>
                          <a:rPr lang="en-US" sz="1800" i="1">
                            <a:latin typeface="Cambria Math"/>
                          </a:rPr>
                          <m:t>−2</m:t>
                        </m:r>
                      </m:sub>
                      <m:sup/>
                    </m:sSubSup>
                    <m:r>
                      <a:rPr lang="ru-RU" sz="1800" b="0" i="0" smtClean="0">
                        <a:latin typeface="Cambria Math"/>
                      </a:rPr>
                      <m:t>;</m:t>
                    </m:r>
                  </m:oMath>
                </a14:m>
                <a:endPara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1800"/>
                  </a:lnSpc>
                  <a:buFont typeface="Arial" panose="020B0604020202020204" pitchFamily="34" charset="0"/>
                  <a:buChar char="•"/>
                </a:pPr>
                <a:endParaRPr lang="ru-RU" sz="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1800"/>
                  </a:lnSpc>
                  <a:buFont typeface="Arial" panose="020B0604020202020204" pitchFamily="34" charset="0"/>
                  <a:buChar char="•"/>
                </a:pPr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ru-RU" sz="1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1800" b="0" i="1" smtClean="0"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ru-RU" sz="1800" i="1">
                                    <a:latin typeface="Cambria Math"/>
                                  </a:rPr>
                                  <m:t>Д</m:t>
                                </m:r>
                              </m:e>
                              <m:sup>
                                <m:r>
                                  <a:rPr lang="ru-RU" sz="1800" i="1">
                                    <a:latin typeface="Cambria Math"/>
                                  </a:rPr>
                                  <m:t>факт</m:t>
                                </m:r>
                              </m:sup>
                            </m:sSup>
                          </m:e>
                          <m:sub>
                            <m:r>
                              <a:rPr lang="ru-RU" sz="1800" i="1">
                                <a:latin typeface="Cambria Math"/>
                              </a:rPr>
                              <m:t>РСВ</m:t>
                            </m:r>
                          </m:sub>
                          <m:sup/>
                        </m:sSubSup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  <m:r>
                          <a:rPr lang="en-US" sz="1800" i="1">
                            <a:latin typeface="Cambria Math"/>
                          </a:rPr>
                          <m:t>−2</m:t>
                        </m:r>
                      </m:sub>
                      <m:sup/>
                    </m:sSubSup>
                    <m:r>
                      <a:rPr lang="en-US" sz="1800" i="1">
                        <a:latin typeface="Cambria Math"/>
                      </a:rPr>
                      <m:t>&lt;</m:t>
                    </m:r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 то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/>
                      </a:rPr>
                      <m:t>∆</m:t>
                    </m:r>
                    <m:sSubSup>
                      <m:sSubSupPr>
                        <m:ctrlPr>
                          <a:rPr lang="en-US" sz="1800" i="1"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ru-RU" sz="1800" i="1">
                                <a:latin typeface="Cambria Math"/>
                              </a:rPr>
                              <m:t>Д</m:t>
                            </m:r>
                          </m:e>
                          <m:sub>
                            <m:r>
                              <a:rPr lang="ru-RU" sz="1800" i="1">
                                <a:latin typeface="Cambria Math"/>
                              </a:rPr>
                              <m:t>РСВ</m:t>
                            </m:r>
                          </m:sub>
                          <m:sup/>
                        </m:sSubSup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  <m:r>
                          <a:rPr lang="en-US" sz="1800" i="1">
                            <a:latin typeface="Cambria Math"/>
                          </a:rPr>
                          <m:t>−2</m:t>
                        </m:r>
                      </m:sub>
                      <m:sup/>
                    </m:sSubSup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ru-RU" sz="1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1800" i="1">
                                    <a:latin typeface="Cambria Math"/>
                                  </a:rPr>
                                  <m:t>Д</m:t>
                                </m:r>
                              </m:e>
                              <m:sup>
                                <m:r>
                                  <a:rPr lang="ru-RU" sz="1800" i="1">
                                    <a:latin typeface="Cambria Math"/>
                                  </a:rPr>
                                  <m:t>план</m:t>
                                </m:r>
                              </m:sup>
                            </m:sSup>
                          </m:e>
                          <m:sub>
                            <m:r>
                              <a:rPr lang="ru-RU" sz="1800" i="1">
                                <a:latin typeface="Cambria Math"/>
                              </a:rPr>
                              <m:t>РСВ</m:t>
                            </m:r>
                          </m:sub>
                          <m:sup/>
                        </m:sSubSup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  <m:r>
                          <a:rPr lang="en-US" sz="1800" i="1">
                            <a:latin typeface="Cambria Math"/>
                          </a:rPr>
                          <m:t>−2</m:t>
                        </m:r>
                      </m:sub>
                      <m:sup/>
                    </m:sSubSup>
                  </m:oMath>
                </a14:m>
                <a:endPara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2566" y="4032861"/>
                <a:ext cx="9572249" cy="2206463"/>
              </a:xfrm>
              <a:blipFill rotWithShape="1">
                <a:blip r:embed="rId2"/>
                <a:stretch>
                  <a:fillRect l="-445"/>
                </a:stretch>
              </a:blipFill>
              <a:ln>
                <a:solidFill>
                  <a:schemeClr val="accent1">
                    <a:hueOff val="0"/>
                    <a:satOff val="0"/>
                    <a:lumOff val="0"/>
                    <a:alpha val="91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Скругленный прямоугольник 7"/>
          <p:cNvSpPr/>
          <p:nvPr/>
        </p:nvSpPr>
        <p:spPr>
          <a:xfrm>
            <a:off x="1489202" y="3834839"/>
            <a:ext cx="5670630" cy="3780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kern="0" dirty="0">
                <a:latin typeface="Times New Roman" pitchFamily="18" charset="0"/>
                <a:cs typeface="Times New Roman" pitchFamily="18" charset="0"/>
              </a:rPr>
              <a:t>Предложение Генерирующих </a:t>
            </a:r>
            <a:r>
              <a:rPr lang="ru-RU" sz="1600" b="1" kern="0" dirty="0" smtClean="0">
                <a:latin typeface="Times New Roman" pitchFamily="18" charset="0"/>
                <a:cs typeface="Times New Roman" pitchFamily="18" charset="0"/>
              </a:rPr>
              <a:t>компаний</a:t>
            </a:r>
            <a:endParaRPr lang="ru-RU" sz="16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72566" y="1242551"/>
            <a:ext cx="9572249" cy="2206463"/>
          </a:xfrm>
          <a:prstGeom prst="rect">
            <a:avLst/>
          </a:prstGeom>
          <a:ln>
            <a:solidFill>
              <a:schemeClr val="accent1">
                <a:hueOff val="0"/>
                <a:satOff val="0"/>
                <a:lumOff val="0"/>
                <a:alpha val="91000"/>
              </a:schemeClr>
            </a:solidFill>
          </a:ln>
        </p:spPr>
        <p:txBody>
          <a:bodyPr lIns="95812" tIns="47905" rIns="95812" bIns="47905" anchor="ctr">
            <a:noAutofit/>
          </a:bodyPr>
          <a:lstStyle>
            <a:lvl1pPr marL="415886" indent="-369854" algn="l" defTabSz="706372" rtl="0" eaLnBrk="0" fontAlgn="base" hangingPunct="0">
              <a:spcBef>
                <a:spcPts val="850"/>
              </a:spcBef>
              <a:spcAft>
                <a:spcPct val="0"/>
              </a:spcAft>
              <a:buSzPct val="100000"/>
              <a:buFont typeface="Lucida Grande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860345" indent="-311121" algn="l" defTabSz="706372" rtl="0" eaLnBrk="0" fontAlgn="base" hangingPunct="0">
              <a:spcBef>
                <a:spcPts val="675"/>
              </a:spcBef>
              <a:spcAft>
                <a:spcPct val="0"/>
              </a:spcAft>
              <a:buSzPct val="100000"/>
              <a:buFont typeface="Lucida Grande"/>
              <a:buChar char="–"/>
              <a:defRPr sz="3100">
                <a:solidFill>
                  <a:schemeClr val="tx1"/>
                </a:solidFill>
                <a:latin typeface="+mn-lt"/>
                <a:sym typeface="Arial" pitchFamily="34" charset="0"/>
              </a:defRPr>
            </a:lvl2pPr>
            <a:lvl3pPr marL="1303217" indent="-255564" algn="l" defTabSz="706372" rtl="0" eaLnBrk="0" fontAlgn="base" hangingPunct="0">
              <a:spcBef>
                <a:spcPts val="613"/>
              </a:spcBef>
              <a:spcAft>
                <a:spcPct val="0"/>
              </a:spcAft>
              <a:buSzPct val="100000"/>
              <a:buFont typeface="Lucida Grande"/>
              <a:buChar char="•"/>
              <a:defRPr sz="2600">
                <a:solidFill>
                  <a:schemeClr val="tx1"/>
                </a:solidFill>
                <a:latin typeface="+mn-lt"/>
                <a:sym typeface="Arial" pitchFamily="34" charset="0"/>
              </a:defRPr>
            </a:lvl3pPr>
            <a:lvl4pPr marL="1804821" indent="-253976" algn="l" defTabSz="706372" rtl="0" eaLnBrk="0" fontAlgn="base" hangingPunct="0">
              <a:spcBef>
                <a:spcPts val="538"/>
              </a:spcBef>
              <a:spcAft>
                <a:spcPct val="0"/>
              </a:spcAft>
              <a:buSzPct val="100000"/>
              <a:buFont typeface="Lucida Grande"/>
              <a:buChar char="–"/>
              <a:defRPr sz="2200">
                <a:solidFill>
                  <a:schemeClr val="tx1"/>
                </a:solidFill>
                <a:latin typeface="+mn-lt"/>
                <a:sym typeface="Arial" pitchFamily="34" charset="0"/>
              </a:defRPr>
            </a:lvl4pPr>
            <a:lvl5pPr marL="2303249" indent="-252390" algn="l" defTabSz="706372" rtl="0" eaLnBrk="0" fontAlgn="base" hangingPunct="0">
              <a:spcBef>
                <a:spcPts val="538"/>
              </a:spcBef>
              <a:spcAft>
                <a:spcPct val="0"/>
              </a:spcAft>
              <a:buSzPct val="100000"/>
              <a:buFont typeface="Lucida Grande"/>
              <a:buChar char="»"/>
              <a:defRPr sz="2200">
                <a:solidFill>
                  <a:schemeClr val="tx1"/>
                </a:solidFill>
                <a:latin typeface="+mn-lt"/>
                <a:sym typeface="Arial" pitchFamily="34" charset="0"/>
              </a:defRPr>
            </a:lvl5pPr>
            <a:lvl6pPr marL="2657229" indent="-242866" algn="l" defTabSz="673037" rtl="0" fontAlgn="base">
              <a:spcBef>
                <a:spcPts val="513"/>
              </a:spcBef>
              <a:spcAft>
                <a:spcPct val="0"/>
              </a:spcAft>
              <a:buSzPct val="100000"/>
              <a:buFont typeface="Lucida Grande"/>
              <a:buChar char="»"/>
              <a:defRPr sz="2100">
                <a:solidFill>
                  <a:schemeClr val="tx1"/>
                </a:solidFill>
                <a:latin typeface="+mn-lt"/>
                <a:sym typeface="Arial" charset="0"/>
              </a:defRPr>
            </a:lvl6pPr>
            <a:lvl7pPr marL="3114386" indent="-242866" algn="l" defTabSz="673037" rtl="0" fontAlgn="base">
              <a:spcBef>
                <a:spcPts val="513"/>
              </a:spcBef>
              <a:spcAft>
                <a:spcPct val="0"/>
              </a:spcAft>
              <a:buSzPct val="100000"/>
              <a:buFont typeface="Lucida Grande"/>
              <a:buChar char="»"/>
              <a:defRPr sz="2100">
                <a:solidFill>
                  <a:schemeClr val="tx1"/>
                </a:solidFill>
                <a:latin typeface="+mn-lt"/>
                <a:sym typeface="Arial" charset="0"/>
              </a:defRPr>
            </a:lvl7pPr>
            <a:lvl8pPr marL="3571544" indent="-242866" algn="l" defTabSz="673037" rtl="0" fontAlgn="base">
              <a:spcBef>
                <a:spcPts val="513"/>
              </a:spcBef>
              <a:spcAft>
                <a:spcPct val="0"/>
              </a:spcAft>
              <a:buSzPct val="100000"/>
              <a:buFont typeface="Lucida Grande"/>
              <a:buChar char="»"/>
              <a:defRPr sz="2100">
                <a:solidFill>
                  <a:schemeClr val="tx1"/>
                </a:solidFill>
                <a:latin typeface="+mn-lt"/>
                <a:sym typeface="Arial" charset="0"/>
              </a:defRPr>
            </a:lvl8pPr>
            <a:lvl9pPr marL="4028701" indent="-242866" algn="l" defTabSz="673037" rtl="0" fontAlgn="base">
              <a:spcBef>
                <a:spcPts val="513"/>
              </a:spcBef>
              <a:spcAft>
                <a:spcPct val="0"/>
              </a:spcAft>
              <a:buSzPct val="100000"/>
              <a:buFont typeface="Lucida Grande"/>
              <a:buChar char="»"/>
              <a:defRPr sz="2100">
                <a:solidFill>
                  <a:schemeClr val="tx1"/>
                </a:solidFill>
                <a:latin typeface="+mn-lt"/>
                <a:sym typeface="Arial" charset="0"/>
              </a:defRPr>
            </a:lvl9pPr>
          </a:lstStyle>
          <a:p>
            <a:pPr marL="0" indent="279449">
              <a:buFont typeface="Lucida Grande"/>
              <a:buNone/>
            </a:pPr>
            <a:endParaRPr lang="ru-RU" sz="20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«Вынужденные» и «Самые дорогие» рассчитываются по единой методологии;</a:t>
            </a:r>
            <a:endParaRPr lang="ru-RU" sz="8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цены:  отклонение фактических от плановых индексов по топливу за 2014 и 2015 гг. не учитывается </a:t>
            </a:r>
            <a:r>
              <a:rPr lang="ru-RU" sz="1800" i="1" kern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i="1" u="sng" kern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4.3 Приказа ФСТ России от 28.08.2014 № 210-э/1</a:t>
            </a:r>
            <a:r>
              <a:rPr lang="ru-RU" sz="1800" i="1" kern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ts val="1800"/>
              </a:lnSpc>
            </a:pPr>
            <a:r>
              <a:rPr 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 </a:t>
            </a:r>
            <a:r>
              <a:rPr lang="en-US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&gt;25 </a:t>
            </a:r>
            <a:r>
              <a:rPr 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МВт, работающие в комбинированном режиме, вправе реализовывать производимую электрическую энергию (мощность) на розничных рынках до 1 января 2016 г. (</a:t>
            </a:r>
            <a:r>
              <a:rPr lang="ru-RU" sz="1800" i="1" u="sng" kern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Российской Федерации от 28.02.2015 № 138 </a:t>
            </a:r>
            <a:r>
              <a:rPr 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279449">
              <a:lnSpc>
                <a:spcPts val="1000"/>
              </a:lnSpc>
              <a:buFont typeface="Lucida Grande"/>
              <a:buNone/>
            </a:pPr>
            <a:endParaRPr lang="ru-RU" sz="1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89202" y="1044529"/>
            <a:ext cx="5670630" cy="3780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на 2016 год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592997" y="6454450"/>
            <a:ext cx="315036" cy="405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spcCol="0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379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31319" y="366276"/>
            <a:ext cx="9078375" cy="768263"/>
          </a:xfrm>
          <a:prstGeom prst="rect">
            <a:avLst/>
          </a:prstGeom>
          <a:noFill/>
          <a:ln>
            <a:noFill/>
          </a:ln>
        </p:spPr>
        <p:txBody>
          <a:bodyPr lIns="91423" tIns="45711" rIns="91423" bIns="45711">
            <a:noAutofit/>
          </a:bodyPr>
          <a:lstStyle>
            <a:lvl1pPr marL="46038" indent="-46038" algn="ctr" defTabSz="706438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marL="46038" indent="-46038" algn="ctr" defTabSz="706438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Arial" charset="0"/>
                <a:sym typeface="Arial" pitchFamily="34" charset="0"/>
              </a:defRPr>
            </a:lvl2pPr>
            <a:lvl3pPr marL="46038" indent="-46038" algn="ctr" defTabSz="706438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Arial" charset="0"/>
                <a:sym typeface="Arial" pitchFamily="34" charset="0"/>
              </a:defRPr>
            </a:lvl3pPr>
            <a:lvl4pPr marL="46038" indent="-46038" algn="ctr" defTabSz="706438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Arial" charset="0"/>
                <a:sym typeface="Arial" pitchFamily="34" charset="0"/>
              </a:defRPr>
            </a:lvl4pPr>
            <a:lvl5pPr marL="46038" indent="-46038" algn="ctr" defTabSz="706438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Arial" charset="0"/>
                <a:sym typeface="Arial" pitchFamily="34" charset="0"/>
              </a:defRPr>
            </a:lvl5pPr>
            <a:lvl6pPr marL="500063" indent="-42863" algn="ctr" defTabSz="673100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sym typeface="Arial" charset="0"/>
              </a:defRPr>
            </a:lvl6pPr>
            <a:lvl7pPr marL="957263" indent="-42863" algn="ctr" defTabSz="673100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sym typeface="Arial" charset="0"/>
              </a:defRPr>
            </a:lvl7pPr>
            <a:lvl8pPr marL="1414463" indent="-42863" algn="ctr" defTabSz="673100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sym typeface="Arial" charset="0"/>
              </a:defRPr>
            </a:lvl8pPr>
            <a:lvl9pPr marL="1871663" indent="-42863" algn="ctr" defTabSz="673100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sym typeface="Arial" charset="0"/>
              </a:defRPr>
            </a:lvl9pPr>
          </a:lstStyle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Итоги принятия тарифных решений на 2015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год. 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977752" y="675815"/>
            <a:ext cx="9015500" cy="335795"/>
          </a:xfrm>
          <a:prstGeom prst="rect">
            <a:avLst/>
          </a:prstGeom>
          <a:noFill/>
        </p:spPr>
        <p:txBody>
          <a:bodyPr lIns="91423" tIns="45711" rIns="91423" bIns="45711">
            <a:noAutofit/>
          </a:bodyPr>
          <a:lstStyle>
            <a:lvl1pPr marL="415925" indent="-369888" algn="l" defTabSz="706438" rtl="0" eaLnBrk="0" fontAlgn="base" hangingPunct="0">
              <a:spcBef>
                <a:spcPts val="850"/>
              </a:spcBef>
              <a:spcAft>
                <a:spcPct val="0"/>
              </a:spcAft>
              <a:buSzPct val="100000"/>
              <a:buFont typeface="Lucida Grande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860425" indent="-311150" algn="l" defTabSz="706438" rtl="0" eaLnBrk="0" fontAlgn="base" hangingPunct="0">
              <a:spcBef>
                <a:spcPts val="675"/>
              </a:spcBef>
              <a:spcAft>
                <a:spcPct val="0"/>
              </a:spcAft>
              <a:buSzPct val="100000"/>
              <a:buFont typeface="Lucida Grande"/>
              <a:buChar char="–"/>
              <a:defRPr sz="3000">
                <a:solidFill>
                  <a:schemeClr val="tx1"/>
                </a:solidFill>
                <a:latin typeface="+mn-lt"/>
                <a:sym typeface="Arial" pitchFamily="34" charset="0"/>
              </a:defRPr>
            </a:lvl2pPr>
            <a:lvl3pPr marL="1303338" indent="-255588" algn="l" defTabSz="706438" rtl="0" eaLnBrk="0" fontAlgn="base" hangingPunct="0">
              <a:spcBef>
                <a:spcPts val="613"/>
              </a:spcBef>
              <a:spcAft>
                <a:spcPct val="0"/>
              </a:spcAft>
              <a:buSzPct val="100000"/>
              <a:buFont typeface="Lucida Grande"/>
              <a:buChar char="•"/>
              <a:defRPr sz="2600">
                <a:solidFill>
                  <a:schemeClr val="tx1"/>
                </a:solidFill>
                <a:latin typeface="+mn-lt"/>
                <a:sym typeface="Arial" pitchFamily="34" charset="0"/>
              </a:defRPr>
            </a:lvl3pPr>
            <a:lvl4pPr marL="1804988" indent="-254000" algn="l" defTabSz="706438" rtl="0" eaLnBrk="0" fontAlgn="base" hangingPunct="0">
              <a:spcBef>
                <a:spcPts val="538"/>
              </a:spcBef>
              <a:spcAft>
                <a:spcPct val="0"/>
              </a:spcAft>
              <a:buSzPct val="100000"/>
              <a:buFont typeface="Lucida Grande"/>
              <a:buChar char="–"/>
              <a:defRPr sz="2200">
                <a:solidFill>
                  <a:schemeClr val="tx1"/>
                </a:solidFill>
                <a:latin typeface="+mn-lt"/>
                <a:sym typeface="Arial" pitchFamily="34" charset="0"/>
              </a:defRPr>
            </a:lvl4pPr>
            <a:lvl5pPr marL="2303463" indent="-252413" algn="l" defTabSz="706438" rtl="0" eaLnBrk="0" fontAlgn="base" hangingPunct="0">
              <a:spcBef>
                <a:spcPts val="538"/>
              </a:spcBef>
              <a:spcAft>
                <a:spcPct val="0"/>
              </a:spcAft>
              <a:buSzPct val="100000"/>
              <a:buFont typeface="Lucida Grande"/>
              <a:buChar char="»"/>
              <a:defRPr sz="2200">
                <a:solidFill>
                  <a:schemeClr val="tx1"/>
                </a:solidFill>
                <a:latin typeface="+mn-lt"/>
                <a:sym typeface="Arial" pitchFamily="34" charset="0"/>
              </a:defRPr>
            </a:lvl5pPr>
            <a:lvl6pPr marL="2657475" indent="-242888" algn="l" defTabSz="673100" rtl="0" fontAlgn="base">
              <a:spcBef>
                <a:spcPts val="513"/>
              </a:spcBef>
              <a:spcAft>
                <a:spcPct val="0"/>
              </a:spcAft>
              <a:buSzPct val="100000"/>
              <a:buFont typeface="Lucida Grande"/>
              <a:buChar char="»"/>
              <a:defRPr sz="2100">
                <a:solidFill>
                  <a:schemeClr val="tx1"/>
                </a:solidFill>
                <a:latin typeface="+mn-lt"/>
                <a:sym typeface="Arial" charset="0"/>
              </a:defRPr>
            </a:lvl6pPr>
            <a:lvl7pPr marL="3114675" indent="-242888" algn="l" defTabSz="673100" rtl="0" fontAlgn="base">
              <a:spcBef>
                <a:spcPts val="513"/>
              </a:spcBef>
              <a:spcAft>
                <a:spcPct val="0"/>
              </a:spcAft>
              <a:buSzPct val="100000"/>
              <a:buFont typeface="Lucida Grande"/>
              <a:buChar char="»"/>
              <a:defRPr sz="2100">
                <a:solidFill>
                  <a:schemeClr val="tx1"/>
                </a:solidFill>
                <a:latin typeface="+mn-lt"/>
                <a:sym typeface="Arial" charset="0"/>
              </a:defRPr>
            </a:lvl7pPr>
            <a:lvl8pPr marL="3571875" indent="-242888" algn="l" defTabSz="673100" rtl="0" fontAlgn="base">
              <a:spcBef>
                <a:spcPts val="513"/>
              </a:spcBef>
              <a:spcAft>
                <a:spcPct val="0"/>
              </a:spcAft>
              <a:buSzPct val="100000"/>
              <a:buFont typeface="Lucida Grande"/>
              <a:buChar char="»"/>
              <a:defRPr sz="2100">
                <a:solidFill>
                  <a:schemeClr val="tx1"/>
                </a:solidFill>
                <a:latin typeface="+mn-lt"/>
                <a:sym typeface="Arial" charset="0"/>
              </a:defRPr>
            </a:lvl8pPr>
            <a:lvl9pPr marL="4029075" indent="-242888" algn="l" defTabSz="673100" rtl="0" fontAlgn="base">
              <a:spcBef>
                <a:spcPts val="513"/>
              </a:spcBef>
              <a:spcAft>
                <a:spcPct val="0"/>
              </a:spcAft>
              <a:buSzPct val="100000"/>
              <a:buFont typeface="Lucida Grande"/>
              <a:buChar char="»"/>
              <a:defRPr sz="2100">
                <a:solidFill>
                  <a:schemeClr val="tx1"/>
                </a:solidFill>
                <a:latin typeface="+mn-lt"/>
                <a:sym typeface="Arial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ru-RU" sz="16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Балансовые</a:t>
            </a:r>
            <a:r>
              <a:rPr lang="ru-RU" sz="1600" dirty="0" smtClean="0"/>
              <a:t> </a:t>
            </a:r>
            <a:r>
              <a:rPr lang="ru-RU" sz="16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r>
              <a:rPr lang="ru-RU" sz="1600" dirty="0"/>
              <a:t> </a:t>
            </a:r>
            <a:r>
              <a:rPr lang="ru-RU" sz="16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600" dirty="0"/>
              <a:t> </a:t>
            </a:r>
            <a:r>
              <a:rPr lang="ru-RU" sz="16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отпуску</a:t>
            </a:r>
            <a:r>
              <a:rPr lang="ru-RU" sz="1600" dirty="0"/>
              <a:t> </a:t>
            </a:r>
            <a:r>
              <a:rPr lang="ru-RU" sz="16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тепловой</a:t>
            </a:r>
            <a:r>
              <a:rPr lang="ru-RU" sz="1600" dirty="0"/>
              <a:t> </a:t>
            </a:r>
            <a:r>
              <a:rPr lang="ru-RU" sz="16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энергии:</a:t>
            </a:r>
            <a:endParaRPr lang="ru-RU" sz="1600" b="1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48768" y="2477559"/>
            <a:ext cx="5256584" cy="356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одержимое 2"/>
          <p:cNvSpPr txBox="1">
            <a:spLocks/>
          </p:cNvSpPr>
          <p:nvPr/>
        </p:nvSpPr>
        <p:spPr>
          <a:xfrm>
            <a:off x="78925" y="2328914"/>
            <a:ext cx="9779124" cy="335795"/>
          </a:xfrm>
          <a:prstGeom prst="rect">
            <a:avLst/>
          </a:prstGeom>
          <a:noFill/>
        </p:spPr>
        <p:txBody>
          <a:bodyPr lIns="91423" tIns="45711" rIns="91423" bIns="45711">
            <a:noAutofit/>
          </a:bodyPr>
          <a:lstStyle>
            <a:lvl1pPr marL="415925" indent="-369888" algn="l" defTabSz="706438" rtl="0" eaLnBrk="0" fontAlgn="base" hangingPunct="0">
              <a:spcBef>
                <a:spcPts val="850"/>
              </a:spcBef>
              <a:spcAft>
                <a:spcPct val="0"/>
              </a:spcAft>
              <a:buSzPct val="100000"/>
              <a:buFont typeface="Lucida Grande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860425" indent="-311150" algn="l" defTabSz="706438" rtl="0" eaLnBrk="0" fontAlgn="base" hangingPunct="0">
              <a:spcBef>
                <a:spcPts val="675"/>
              </a:spcBef>
              <a:spcAft>
                <a:spcPct val="0"/>
              </a:spcAft>
              <a:buSzPct val="100000"/>
              <a:buFont typeface="Lucida Grande"/>
              <a:buChar char="–"/>
              <a:defRPr sz="3000">
                <a:solidFill>
                  <a:schemeClr val="tx1"/>
                </a:solidFill>
                <a:latin typeface="+mn-lt"/>
                <a:sym typeface="Arial" pitchFamily="34" charset="0"/>
              </a:defRPr>
            </a:lvl2pPr>
            <a:lvl3pPr marL="1303338" indent="-255588" algn="l" defTabSz="706438" rtl="0" eaLnBrk="0" fontAlgn="base" hangingPunct="0">
              <a:spcBef>
                <a:spcPts val="613"/>
              </a:spcBef>
              <a:spcAft>
                <a:spcPct val="0"/>
              </a:spcAft>
              <a:buSzPct val="100000"/>
              <a:buFont typeface="Lucida Grande"/>
              <a:buChar char="•"/>
              <a:defRPr sz="2600">
                <a:solidFill>
                  <a:schemeClr val="tx1"/>
                </a:solidFill>
                <a:latin typeface="+mn-lt"/>
                <a:sym typeface="Arial" pitchFamily="34" charset="0"/>
              </a:defRPr>
            </a:lvl3pPr>
            <a:lvl4pPr marL="1804988" indent="-254000" algn="l" defTabSz="706438" rtl="0" eaLnBrk="0" fontAlgn="base" hangingPunct="0">
              <a:spcBef>
                <a:spcPts val="538"/>
              </a:spcBef>
              <a:spcAft>
                <a:spcPct val="0"/>
              </a:spcAft>
              <a:buSzPct val="100000"/>
              <a:buFont typeface="Lucida Grande"/>
              <a:buChar char="–"/>
              <a:defRPr sz="2200">
                <a:solidFill>
                  <a:schemeClr val="tx1"/>
                </a:solidFill>
                <a:latin typeface="+mn-lt"/>
                <a:sym typeface="Arial" pitchFamily="34" charset="0"/>
              </a:defRPr>
            </a:lvl4pPr>
            <a:lvl5pPr marL="2303463" indent="-252413" algn="l" defTabSz="706438" rtl="0" eaLnBrk="0" fontAlgn="base" hangingPunct="0">
              <a:spcBef>
                <a:spcPts val="538"/>
              </a:spcBef>
              <a:spcAft>
                <a:spcPct val="0"/>
              </a:spcAft>
              <a:buSzPct val="100000"/>
              <a:buFont typeface="Lucida Grande"/>
              <a:buChar char="»"/>
              <a:defRPr sz="2200">
                <a:solidFill>
                  <a:schemeClr val="tx1"/>
                </a:solidFill>
                <a:latin typeface="+mn-lt"/>
                <a:sym typeface="Arial" pitchFamily="34" charset="0"/>
              </a:defRPr>
            </a:lvl5pPr>
            <a:lvl6pPr marL="2657475" indent="-242888" algn="l" defTabSz="673100" rtl="0" fontAlgn="base">
              <a:spcBef>
                <a:spcPts val="513"/>
              </a:spcBef>
              <a:spcAft>
                <a:spcPct val="0"/>
              </a:spcAft>
              <a:buSzPct val="100000"/>
              <a:buFont typeface="Lucida Grande"/>
              <a:buChar char="»"/>
              <a:defRPr sz="2100">
                <a:solidFill>
                  <a:schemeClr val="tx1"/>
                </a:solidFill>
                <a:latin typeface="+mn-lt"/>
                <a:sym typeface="Arial" charset="0"/>
              </a:defRPr>
            </a:lvl6pPr>
            <a:lvl7pPr marL="3114675" indent="-242888" algn="l" defTabSz="673100" rtl="0" fontAlgn="base">
              <a:spcBef>
                <a:spcPts val="513"/>
              </a:spcBef>
              <a:spcAft>
                <a:spcPct val="0"/>
              </a:spcAft>
              <a:buSzPct val="100000"/>
              <a:buFont typeface="Lucida Grande"/>
              <a:buChar char="»"/>
              <a:defRPr sz="2100">
                <a:solidFill>
                  <a:schemeClr val="tx1"/>
                </a:solidFill>
                <a:latin typeface="+mn-lt"/>
                <a:sym typeface="Arial" charset="0"/>
              </a:defRPr>
            </a:lvl7pPr>
            <a:lvl8pPr marL="3571875" indent="-242888" algn="l" defTabSz="673100" rtl="0" fontAlgn="base">
              <a:spcBef>
                <a:spcPts val="513"/>
              </a:spcBef>
              <a:spcAft>
                <a:spcPct val="0"/>
              </a:spcAft>
              <a:buSzPct val="100000"/>
              <a:buFont typeface="Lucida Grande"/>
              <a:buChar char="»"/>
              <a:defRPr sz="2100">
                <a:solidFill>
                  <a:schemeClr val="tx1"/>
                </a:solidFill>
                <a:latin typeface="+mn-lt"/>
                <a:sym typeface="Arial" charset="0"/>
              </a:defRPr>
            </a:lvl8pPr>
            <a:lvl9pPr marL="4029075" indent="-242888" algn="l" defTabSz="673100" rtl="0" fontAlgn="base">
              <a:spcBef>
                <a:spcPts val="513"/>
              </a:spcBef>
              <a:spcAft>
                <a:spcPct val="0"/>
              </a:spcAft>
              <a:buSzPct val="100000"/>
              <a:buFont typeface="Lucida Grande"/>
              <a:buChar char="»"/>
              <a:defRPr sz="2100">
                <a:solidFill>
                  <a:schemeClr val="tx1"/>
                </a:solidFill>
                <a:latin typeface="+mn-lt"/>
                <a:sym typeface="Arial" charset="0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ru-RU" sz="16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6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по </a:t>
            </a:r>
            <a:r>
              <a:rPr lang="ru-RU" sz="16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мониторинга принятых тарифных решений на 2015 год: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5099" y="954519"/>
            <a:ext cx="9643920" cy="523202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marL="285696" indent="-285696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503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генерирующих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696" indent="-285696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367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объектов</a:t>
            </a:r>
            <a:r>
              <a:rPr lang="ru-RU" sz="1400" dirty="0"/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генерирующей мощностью производства электрической энергии 25 мегаватт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>
          <a:xfrm>
            <a:off x="78924" y="1404569"/>
            <a:ext cx="9914328" cy="335795"/>
          </a:xfrm>
          <a:prstGeom prst="rect">
            <a:avLst/>
          </a:prstGeom>
          <a:noFill/>
        </p:spPr>
        <p:txBody>
          <a:bodyPr lIns="91423" tIns="45711" rIns="91423" bIns="45711">
            <a:noAutofit/>
          </a:bodyPr>
          <a:lstStyle>
            <a:lvl1pPr marL="415925" indent="-369888" algn="l" defTabSz="706438" rtl="0" eaLnBrk="0" fontAlgn="base" hangingPunct="0">
              <a:spcBef>
                <a:spcPts val="850"/>
              </a:spcBef>
              <a:spcAft>
                <a:spcPct val="0"/>
              </a:spcAft>
              <a:buSzPct val="100000"/>
              <a:buFont typeface="Lucida Grande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860425" indent="-311150" algn="l" defTabSz="706438" rtl="0" eaLnBrk="0" fontAlgn="base" hangingPunct="0">
              <a:spcBef>
                <a:spcPts val="675"/>
              </a:spcBef>
              <a:spcAft>
                <a:spcPct val="0"/>
              </a:spcAft>
              <a:buSzPct val="100000"/>
              <a:buFont typeface="Lucida Grande"/>
              <a:buChar char="–"/>
              <a:defRPr sz="3000">
                <a:solidFill>
                  <a:schemeClr val="tx1"/>
                </a:solidFill>
                <a:latin typeface="+mn-lt"/>
                <a:sym typeface="Arial" pitchFamily="34" charset="0"/>
              </a:defRPr>
            </a:lvl2pPr>
            <a:lvl3pPr marL="1303338" indent="-255588" algn="l" defTabSz="706438" rtl="0" eaLnBrk="0" fontAlgn="base" hangingPunct="0">
              <a:spcBef>
                <a:spcPts val="613"/>
              </a:spcBef>
              <a:spcAft>
                <a:spcPct val="0"/>
              </a:spcAft>
              <a:buSzPct val="100000"/>
              <a:buFont typeface="Lucida Grande"/>
              <a:buChar char="•"/>
              <a:defRPr sz="2600">
                <a:solidFill>
                  <a:schemeClr val="tx1"/>
                </a:solidFill>
                <a:latin typeface="+mn-lt"/>
                <a:sym typeface="Arial" pitchFamily="34" charset="0"/>
              </a:defRPr>
            </a:lvl3pPr>
            <a:lvl4pPr marL="1804988" indent="-254000" algn="l" defTabSz="706438" rtl="0" eaLnBrk="0" fontAlgn="base" hangingPunct="0">
              <a:spcBef>
                <a:spcPts val="538"/>
              </a:spcBef>
              <a:spcAft>
                <a:spcPct val="0"/>
              </a:spcAft>
              <a:buSzPct val="100000"/>
              <a:buFont typeface="Lucida Grande"/>
              <a:buChar char="–"/>
              <a:defRPr sz="2200">
                <a:solidFill>
                  <a:schemeClr val="tx1"/>
                </a:solidFill>
                <a:latin typeface="+mn-lt"/>
                <a:sym typeface="Arial" pitchFamily="34" charset="0"/>
              </a:defRPr>
            </a:lvl4pPr>
            <a:lvl5pPr marL="2303463" indent="-252413" algn="l" defTabSz="706438" rtl="0" eaLnBrk="0" fontAlgn="base" hangingPunct="0">
              <a:spcBef>
                <a:spcPts val="538"/>
              </a:spcBef>
              <a:spcAft>
                <a:spcPct val="0"/>
              </a:spcAft>
              <a:buSzPct val="100000"/>
              <a:buFont typeface="Lucida Grande"/>
              <a:buChar char="»"/>
              <a:defRPr sz="2200">
                <a:solidFill>
                  <a:schemeClr val="tx1"/>
                </a:solidFill>
                <a:latin typeface="+mn-lt"/>
                <a:sym typeface="Arial" pitchFamily="34" charset="0"/>
              </a:defRPr>
            </a:lvl5pPr>
            <a:lvl6pPr marL="2657475" indent="-242888" algn="l" defTabSz="673100" rtl="0" fontAlgn="base">
              <a:spcBef>
                <a:spcPts val="513"/>
              </a:spcBef>
              <a:spcAft>
                <a:spcPct val="0"/>
              </a:spcAft>
              <a:buSzPct val="100000"/>
              <a:buFont typeface="Lucida Grande"/>
              <a:buChar char="»"/>
              <a:defRPr sz="2100">
                <a:solidFill>
                  <a:schemeClr val="tx1"/>
                </a:solidFill>
                <a:latin typeface="+mn-lt"/>
                <a:sym typeface="Arial" charset="0"/>
              </a:defRPr>
            </a:lvl6pPr>
            <a:lvl7pPr marL="3114675" indent="-242888" algn="l" defTabSz="673100" rtl="0" fontAlgn="base">
              <a:spcBef>
                <a:spcPts val="513"/>
              </a:spcBef>
              <a:spcAft>
                <a:spcPct val="0"/>
              </a:spcAft>
              <a:buSzPct val="100000"/>
              <a:buFont typeface="Lucida Grande"/>
              <a:buChar char="»"/>
              <a:defRPr sz="2100">
                <a:solidFill>
                  <a:schemeClr val="tx1"/>
                </a:solidFill>
                <a:latin typeface="+mn-lt"/>
                <a:sym typeface="Arial" charset="0"/>
              </a:defRPr>
            </a:lvl7pPr>
            <a:lvl8pPr marL="3571875" indent="-242888" algn="l" defTabSz="673100" rtl="0" fontAlgn="base">
              <a:spcBef>
                <a:spcPts val="513"/>
              </a:spcBef>
              <a:spcAft>
                <a:spcPct val="0"/>
              </a:spcAft>
              <a:buSzPct val="100000"/>
              <a:buFont typeface="Lucida Grande"/>
              <a:buChar char="»"/>
              <a:defRPr sz="2100">
                <a:solidFill>
                  <a:schemeClr val="tx1"/>
                </a:solidFill>
                <a:latin typeface="+mn-lt"/>
                <a:sym typeface="Arial" charset="0"/>
              </a:defRPr>
            </a:lvl8pPr>
            <a:lvl9pPr marL="4029075" indent="-242888" algn="l" defTabSz="673100" rtl="0" fontAlgn="base">
              <a:spcBef>
                <a:spcPts val="513"/>
              </a:spcBef>
              <a:spcAft>
                <a:spcPct val="0"/>
              </a:spcAft>
              <a:buSzPct val="100000"/>
              <a:buFont typeface="Lucida Grande"/>
              <a:buChar char="»"/>
              <a:defRPr sz="2100">
                <a:solidFill>
                  <a:schemeClr val="tx1"/>
                </a:solidFill>
                <a:latin typeface="+mn-lt"/>
                <a:sym typeface="Arial" charset="0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ru-RU" sz="16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принятых тарифных решений средний тариф на производство тепловой </a:t>
            </a:r>
            <a:r>
              <a:rPr lang="ru-RU" sz="16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 (</a:t>
            </a:r>
            <a:r>
              <a:rPr lang="ru-RU" sz="1600" b="1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6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/Гкал</a:t>
            </a:r>
            <a:r>
              <a:rPr lang="ru-RU" sz="16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1600" b="1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469452"/>
              </p:ext>
            </p:extLst>
          </p:nvPr>
        </p:nvGraphicFramePr>
        <p:xfrm>
          <a:off x="3424418" y="2662585"/>
          <a:ext cx="3240360" cy="4142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016"/>
                <a:gridCol w="1663344"/>
              </a:tblGrid>
              <a:tr h="58506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соответствуют утвержденному балансу: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35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Рязанская область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Башкортостан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</a:tr>
              <a:tr h="1779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 область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Пензенская область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</a:tr>
              <a:tr h="177994">
                <a:tc>
                  <a:txBody>
                    <a:bodyPr/>
                    <a:lstStyle/>
                    <a:p>
                      <a:pPr marL="0" marR="0" indent="0" algn="l" defTabSz="91431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Тульская область</a:t>
                      </a:r>
                    </a:p>
                  </a:txBody>
                  <a:tcPr marL="4398" marR="4398" marT="54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Тюменская область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</a:tr>
              <a:tr h="1779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Карелия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Челябинская область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</a:tr>
              <a:tr h="1779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Архангельская область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Амурская область</a:t>
                      </a:r>
                      <a:endParaRPr lang="ru-RU" sz="11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</a:tr>
              <a:tr h="2331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Калининградская область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г.Байконур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</a:tr>
              <a:tr h="1779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Ленинградская область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Бурятия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</a:tr>
              <a:tr h="1779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Мурманская область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Хакасия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</a:tr>
              <a:tr h="1779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г.Санкт-Петербург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Красноярский край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</a:tr>
              <a:tr h="1779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Ставропольский край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Кемеровская область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</a:tr>
              <a:tr h="1779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Краснодарский край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Омская область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</a:tr>
              <a:tr h="1779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Астраханская область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Томская область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</a:tr>
              <a:tr h="1779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Волгоградская область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Иркутская область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</a:tr>
              <a:tr h="177994">
                <a:tc>
                  <a:txBody>
                    <a:bodyPr/>
                    <a:lstStyle/>
                    <a:p>
                      <a:pPr marL="0" marR="0" indent="0" algn="l" defTabSz="77906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Магаданская область</a:t>
                      </a:r>
                      <a:endParaRPr lang="ru-RU" sz="11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Приморский край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</a:tr>
              <a:tr h="26980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Ямало-Ненецкий автономный округ</a:t>
                      </a:r>
                      <a:endParaRPr lang="ru-RU" sz="11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Ханты-Мансийский автономный округ</a:t>
                      </a:r>
                      <a:endParaRPr lang="ru-RU" sz="11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812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Камчатский край</a:t>
                      </a:r>
                    </a:p>
                  </a:txBody>
                  <a:tcPr marL="4398" marR="4398" marT="541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Оренбургская область</a:t>
                      </a:r>
                    </a:p>
                  </a:txBody>
                  <a:tcPr/>
                </a:tc>
              </a:tr>
              <a:tr h="14049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Воронежская область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175724"/>
              </p:ext>
            </p:extLst>
          </p:nvPr>
        </p:nvGraphicFramePr>
        <p:xfrm>
          <a:off x="6754787" y="2664709"/>
          <a:ext cx="3009255" cy="3038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016"/>
                <a:gridCol w="1525239"/>
              </a:tblGrid>
              <a:tr h="44787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Учтена амортизация по объектам ДПМ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7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48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Воронежская область</a:t>
                      </a:r>
                    </a:p>
                  </a:txBody>
                  <a:tcPr marL="4398" marR="4398" marT="54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Нижегородская область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</a:tr>
              <a:tr h="264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Курская область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Пермский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</a:tr>
              <a:tr h="270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Орловская область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Самарская область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</a:tr>
              <a:tr h="2482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Новгородская область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Свердловская область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</a:tr>
              <a:tr h="270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Краснодарский край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Бурятия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</a:tr>
              <a:tr h="1848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Удмуртская республика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Хакасия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</a:tr>
              <a:tr h="1848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Чувашская республика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Красноярский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</a:tr>
              <a:tr h="292771"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Томская область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" marR="4398" marT="5412" marB="0" anchor="ctr"/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39052" y="2664708"/>
            <a:ext cx="3159645" cy="855096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5" rIns="91432" bIns="45715" spcCol="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соответствуют предельным уровням тарифов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утвержденным ФСТ России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87395" y="5761972"/>
            <a:ext cx="1256802" cy="3341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spcCol="0" rtlCol="0" anchor="ctr"/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Сахалинская область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8085" y="5370260"/>
            <a:ext cx="1256112" cy="3341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spcCol="0" rtlCol="0" anchor="ctr"/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Забайкальский край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87397" y="4992494"/>
            <a:ext cx="1256800" cy="3341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spcCol="0" rtlCol="0" anchor="ctr"/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Кемеровская область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87398" y="4614022"/>
            <a:ext cx="1256799" cy="3341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spcCol="0" rtlCol="0" anchor="ctr"/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край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88085" y="4213443"/>
            <a:ext cx="1256112" cy="3341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spcCol="0" rtlCol="0" anchor="ctr"/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Алтайский край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88085" y="3699824"/>
            <a:ext cx="1256112" cy="404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spcCol="0"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849242" y="5679445"/>
            <a:ext cx="1260141" cy="3341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spcCol="0" rtlCol="0" anchor="ctr"/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Волгоградская область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843878" y="4213443"/>
            <a:ext cx="1277908" cy="3341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2" tIns="45715" rIns="91432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Тульская область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851257" y="3699824"/>
            <a:ext cx="1258126" cy="404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spcCol="0"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>
            <a:stCxn id="47" idx="1"/>
          </p:cNvCxnSpPr>
          <p:nvPr/>
        </p:nvCxnSpPr>
        <p:spPr>
          <a:xfrm flipH="1">
            <a:off x="1760277" y="3902048"/>
            <a:ext cx="90980" cy="67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1759232" y="3969258"/>
            <a:ext cx="4318" cy="2385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 flipV="1">
            <a:off x="1759232" y="4419305"/>
            <a:ext cx="9098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 flipV="1">
            <a:off x="1759232" y="4869954"/>
            <a:ext cx="9098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 flipV="1">
            <a:off x="1763551" y="5365009"/>
            <a:ext cx="9098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36" idx="1"/>
          </p:cNvCxnSpPr>
          <p:nvPr/>
        </p:nvCxnSpPr>
        <p:spPr>
          <a:xfrm flipH="1">
            <a:off x="1763554" y="5846544"/>
            <a:ext cx="856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78924" y="3969258"/>
            <a:ext cx="692" cy="1959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33" idx="1"/>
          </p:cNvCxnSpPr>
          <p:nvPr/>
        </p:nvCxnSpPr>
        <p:spPr>
          <a:xfrm flipH="1">
            <a:off x="78925" y="3902048"/>
            <a:ext cx="109160" cy="67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32" idx="1"/>
          </p:cNvCxnSpPr>
          <p:nvPr/>
        </p:nvCxnSpPr>
        <p:spPr>
          <a:xfrm flipH="1">
            <a:off x="78925" y="4380542"/>
            <a:ext cx="109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30" idx="1"/>
          </p:cNvCxnSpPr>
          <p:nvPr/>
        </p:nvCxnSpPr>
        <p:spPr>
          <a:xfrm flipH="1">
            <a:off x="78926" y="4781121"/>
            <a:ext cx="10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28" idx="1"/>
          </p:cNvCxnSpPr>
          <p:nvPr/>
        </p:nvCxnSpPr>
        <p:spPr>
          <a:xfrm flipH="1">
            <a:off x="79613" y="5159593"/>
            <a:ext cx="107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27" idx="1"/>
          </p:cNvCxnSpPr>
          <p:nvPr/>
        </p:nvCxnSpPr>
        <p:spPr>
          <a:xfrm flipH="1">
            <a:off x="79613" y="5537359"/>
            <a:ext cx="10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26" idx="1"/>
          </p:cNvCxnSpPr>
          <p:nvPr/>
        </p:nvCxnSpPr>
        <p:spPr>
          <a:xfrm flipH="1">
            <a:off x="78925" y="5929071"/>
            <a:ext cx="1084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9500093" y="6490135"/>
            <a:ext cx="407941" cy="405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spcCol="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H="1" flipV="1">
            <a:off x="1759232" y="6354519"/>
            <a:ext cx="9098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кругленный прямоугольник 44"/>
          <p:cNvSpPr/>
          <p:nvPr/>
        </p:nvSpPr>
        <p:spPr>
          <a:xfrm>
            <a:off x="1854532" y="4689934"/>
            <a:ext cx="1254851" cy="3341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spcCol="0" rtlCol="0" anchor="ctr"/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Карелия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843879" y="6155347"/>
            <a:ext cx="1265503" cy="3341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spcCol="0" rtlCol="0" anchor="ctr"/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903383"/>
              </p:ext>
            </p:extLst>
          </p:nvPr>
        </p:nvGraphicFramePr>
        <p:xfrm>
          <a:off x="2074266" y="1719604"/>
          <a:ext cx="5670632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316"/>
                <a:gridCol w="2835316"/>
              </a:tblGrid>
              <a:tr h="2820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  2015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 2015г.</a:t>
                      </a:r>
                      <a:endParaRPr lang="ru-RU" sz="1400" dirty="0"/>
                    </a:p>
                  </a:txBody>
                  <a:tcPr/>
                </a:tc>
              </a:tr>
              <a:tr h="28207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669,98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722,90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Скругленный прямоугольник 43"/>
          <p:cNvSpPr/>
          <p:nvPr/>
        </p:nvSpPr>
        <p:spPr>
          <a:xfrm>
            <a:off x="1849242" y="5184989"/>
            <a:ext cx="1260140" cy="3341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spcCol="0" rtlCol="0" anchor="ctr"/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край</a:t>
            </a:r>
          </a:p>
        </p:txBody>
      </p:sp>
    </p:spTree>
    <p:extLst>
      <p:ext uri="{BB962C8B-B14F-4D97-AF65-F5344CB8AC3E}">
        <p14:creationId xmlns:p14="http://schemas.microsoft.com/office/powerpoint/2010/main" val="302846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092" y="606206"/>
            <a:ext cx="9230577" cy="646315"/>
          </a:xfrm>
          <a:noFill/>
        </p:spPr>
        <p:txBody>
          <a:bodyPr vert="horz" wrap="square" lIns="91422" tIns="45712" rIns="91422" bIns="45712" rtlCol="0" anchor="ctr">
            <a:spAutoFit/>
          </a:bodyPr>
          <a:lstStyle/>
          <a:p>
            <a:r>
              <a:rPr lang="ru-RU" sz="1800" b="1" kern="1200" dirty="0">
                <a:latin typeface="Times New Roman" panose="02020603050405020304" pitchFamily="18" charset="0"/>
                <a:cs typeface="Times New Roman" pitchFamily="18" charset="0"/>
              </a:rPr>
              <a:t>            Предложения по алгоритму согласования метода распределения УРУТ и утверждения НУРУТ.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264177" y="1413861"/>
            <a:ext cx="7955157" cy="5346303"/>
            <a:chOff x="1309182" y="1161688"/>
            <a:chExt cx="8182572" cy="5436311"/>
          </a:xfrm>
        </p:grpSpPr>
        <p:cxnSp>
          <p:nvCxnSpPr>
            <p:cNvPr id="12" name="Прямая со стрелкой 11"/>
            <p:cNvCxnSpPr/>
            <p:nvPr/>
          </p:nvCxnSpPr>
          <p:spPr>
            <a:xfrm flipH="1">
              <a:off x="6979812" y="1809613"/>
              <a:ext cx="2726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Соединительная линия уступом 442"/>
            <p:cNvCxnSpPr>
              <a:endCxn id="278" idx="0"/>
            </p:cNvCxnSpPr>
            <p:nvPr/>
          </p:nvCxnSpPr>
          <p:spPr>
            <a:xfrm>
              <a:off x="6512204" y="3988474"/>
              <a:ext cx="1345205" cy="1207751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Прямая соединительная линия 426"/>
            <p:cNvCxnSpPr/>
            <p:nvPr/>
          </p:nvCxnSpPr>
          <p:spPr>
            <a:xfrm flipV="1">
              <a:off x="5269622" y="2756831"/>
              <a:ext cx="0" cy="18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Прямая со стрелкой 257"/>
            <p:cNvCxnSpPr>
              <a:stCxn id="4" idx="2"/>
              <a:endCxn id="6" idx="0"/>
            </p:cNvCxnSpPr>
            <p:nvPr/>
          </p:nvCxnSpPr>
          <p:spPr>
            <a:xfrm flipH="1">
              <a:off x="4954588" y="1667379"/>
              <a:ext cx="22502" cy="51744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Соединительная линия уступом 332"/>
            <p:cNvCxnSpPr>
              <a:stCxn id="6" idx="2"/>
              <a:endCxn id="271" idx="0"/>
            </p:cNvCxnSpPr>
            <p:nvPr/>
          </p:nvCxnSpPr>
          <p:spPr>
            <a:xfrm rot="5400000">
              <a:off x="3785595" y="2575914"/>
              <a:ext cx="990189" cy="1347799"/>
            </a:xfrm>
            <a:prstGeom prst="bentConnector3">
              <a:avLst>
                <a:gd name="adj1" fmla="val 76165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Соединительная линия уступом 322"/>
            <p:cNvCxnSpPr/>
            <p:nvPr/>
          </p:nvCxnSpPr>
          <p:spPr>
            <a:xfrm rot="5400000">
              <a:off x="4826599" y="4231432"/>
              <a:ext cx="1126441" cy="847960"/>
            </a:xfrm>
            <a:prstGeom prst="bentConnector3">
              <a:avLst>
                <a:gd name="adj1" fmla="val -171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Соединительная линия уступом 252"/>
            <p:cNvCxnSpPr/>
            <p:nvPr/>
          </p:nvCxnSpPr>
          <p:spPr>
            <a:xfrm rot="16200000" flipV="1">
              <a:off x="4442280" y="3408898"/>
              <a:ext cx="2232395" cy="924037"/>
            </a:xfrm>
            <a:prstGeom prst="bentConnector3">
              <a:avLst>
                <a:gd name="adj1" fmla="val -177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Скругленный прямоугольник 3"/>
            <p:cNvSpPr/>
            <p:nvPr/>
          </p:nvSpPr>
          <p:spPr>
            <a:xfrm>
              <a:off x="4257009" y="1161689"/>
              <a:ext cx="1440161" cy="5056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812" tIns="47905" rIns="95812" bIns="47905" rtlCol="0" anchor="ctr"/>
            <a:lstStyle/>
            <a:p>
              <a:pPr algn="ctr"/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Генерирующие компании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4229726" y="2184828"/>
              <a:ext cx="1449724" cy="56989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812" tIns="47905" rIns="95812" bIns="47905" rtlCol="0" anchor="ctr"/>
            <a:lstStyle/>
            <a:p>
              <a:pPr algn="ctr"/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 регулирования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5417130" y="3750779"/>
              <a:ext cx="1613742" cy="4753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812" tIns="47905" rIns="95812" bIns="47905" rtlCol="0" anchor="ctr"/>
            <a:lstStyle/>
            <a:p>
              <a:pPr algn="ctr"/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Минэнерго России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309182" y="2331819"/>
              <a:ext cx="1894991" cy="48856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5812" tIns="47905" rIns="95812" bIns="47905" rtlCol="0" anchor="ctr"/>
            <a:lstStyle/>
            <a:p>
              <a:pPr algn="ctr"/>
              <a:r>
                <a:rPr lang="ru-RU" sz="1200" dirty="0">
                  <a:latin typeface="Times New Roman" panose="02020603050405020304" pitchFamily="18" charset="0"/>
                  <a:cs typeface="Times New Roman" pitchFamily="18" charset="0"/>
                </a:rPr>
                <a:t>Разногласия по методу распределения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4068051" y="1681144"/>
              <a:ext cx="1818078" cy="31470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5812" tIns="47905" rIns="95812" bIns="47905" rtlCol="0" anchor="ctr"/>
            <a:lstStyle/>
            <a:p>
              <a:pPr algn="ctr"/>
              <a:r>
                <a:rPr 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Предложение о переходе на другой метод распределения + НУРУТ 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7235251" y="1544919"/>
              <a:ext cx="2205244" cy="66440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5812" tIns="47905" rIns="95812" bIns="47905" rtlCol="0" anchor="ctr"/>
            <a:lstStyle/>
            <a:p>
              <a:pPr algn="just"/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Определение </a:t>
              </a:r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длительности переходного </a:t>
              </a:r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периода: </a:t>
              </a:r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года и </a:t>
              </a:r>
              <a:r>
                <a:rPr lang="ru-RU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более</a:t>
              </a: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1536597" y="3053318"/>
              <a:ext cx="1440161" cy="3825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812" tIns="47905" rIns="95812" bIns="47905" rtlCol="0" anchor="ctr"/>
            <a:lstStyle/>
            <a:p>
              <a:pPr algn="ctr"/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ФСТ России</a:t>
              </a: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5382497" y="4355722"/>
              <a:ext cx="1682960" cy="398558"/>
            </a:xfrm>
            <a:prstGeom prst="roundRect">
              <a:avLst/>
            </a:prstGeom>
            <a:gradFill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5812" tIns="47905" rIns="95812" bIns="47905" rtlCol="0" anchor="ctr"/>
            <a:lstStyle/>
            <a:p>
              <a:pPr algn="ctr"/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Анализ и разработка НУРУТ</a:t>
              </a:r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5622207" y="4823108"/>
              <a:ext cx="1203539" cy="3600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5812" tIns="47905" rIns="95812" bIns="47905" rtlCol="0" anchor="ctr"/>
            <a:lstStyle/>
            <a:p>
              <a:pPr algn="ctr"/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 НУРУТ</a:t>
              </a:r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3658716" y="5995079"/>
              <a:ext cx="2565285" cy="6029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812" tIns="47905" rIns="95812" bIns="47905" rtlCol="0" anchor="ctr"/>
            <a:lstStyle/>
            <a:p>
              <a:pPr algn="ctr"/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Правительство Российской Федерации</a:t>
              </a:r>
            </a:p>
          </p:txBody>
        </p:sp>
        <p:cxnSp>
          <p:nvCxnSpPr>
            <p:cNvPr id="5" name="Прямая соединительная линия 4"/>
            <p:cNvCxnSpPr>
              <a:stCxn id="14" idx="2"/>
              <a:endCxn id="14" idx="2"/>
            </p:cNvCxnSpPr>
            <p:nvPr/>
          </p:nvCxnSpPr>
          <p:spPr>
            <a:xfrm>
              <a:off x="4977090" y="1995847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Скругленный прямоугольник 143"/>
            <p:cNvSpPr/>
            <p:nvPr/>
          </p:nvSpPr>
          <p:spPr>
            <a:xfrm>
              <a:off x="6073558" y="1667947"/>
              <a:ext cx="906254" cy="32168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5812" tIns="47905" rIns="95812" bIns="47905" rtlCol="0" anchor="ctr"/>
            <a:lstStyle/>
            <a:p>
              <a:pPr algn="ctr"/>
              <a:r>
                <a:rPr lang="ru-RU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Согласовано</a:t>
              </a:r>
              <a:endParaRPr lang="ru-RU" sz="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8" name="Скругленный прямоугольник 147"/>
            <p:cNvSpPr/>
            <p:nvPr/>
          </p:nvSpPr>
          <p:spPr>
            <a:xfrm>
              <a:off x="2884358" y="1629593"/>
              <a:ext cx="1035114" cy="36004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5812" tIns="47905" rIns="95812" bIns="47905" rtlCol="0" anchor="ctr"/>
            <a:lstStyle/>
            <a:p>
              <a:pPr algn="ctr"/>
              <a:r>
                <a:rPr lang="ru-RU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Согласовано</a:t>
              </a:r>
            </a:p>
          </p:txBody>
        </p:sp>
        <p:cxnSp>
          <p:nvCxnSpPr>
            <p:cNvPr id="152" name="Соединительная линия уступом 151"/>
            <p:cNvCxnSpPr>
              <a:stCxn id="6" idx="1"/>
              <a:endCxn id="148" idx="2"/>
            </p:cNvCxnSpPr>
            <p:nvPr/>
          </p:nvCxnSpPr>
          <p:spPr>
            <a:xfrm rot="10800000">
              <a:off x="3401916" y="1989634"/>
              <a:ext cx="827811" cy="48014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Соединительная линия уступом 200"/>
            <p:cNvCxnSpPr>
              <a:stCxn id="144" idx="0"/>
              <a:endCxn id="4" idx="3"/>
            </p:cNvCxnSpPr>
            <p:nvPr/>
          </p:nvCxnSpPr>
          <p:spPr>
            <a:xfrm rot="16200000" flipV="1">
              <a:off x="5985222" y="1126483"/>
              <a:ext cx="253413" cy="829515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Соединительная линия уступом 202"/>
            <p:cNvCxnSpPr/>
            <p:nvPr/>
          </p:nvCxnSpPr>
          <p:spPr>
            <a:xfrm rot="16200000" flipH="1">
              <a:off x="4276817" y="2007102"/>
              <a:ext cx="2499083" cy="988274"/>
            </a:xfrm>
            <a:prstGeom prst="bentConnector3">
              <a:avLst>
                <a:gd name="adj1" fmla="val -1225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Соединительная линия уступом 217"/>
            <p:cNvCxnSpPr>
              <a:endCxn id="9" idx="0"/>
            </p:cNvCxnSpPr>
            <p:nvPr/>
          </p:nvCxnSpPr>
          <p:spPr>
            <a:xfrm rot="10800000" flipV="1">
              <a:off x="2256678" y="1251697"/>
              <a:ext cx="1973048" cy="1080121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Прямая со стрелкой 222"/>
            <p:cNvCxnSpPr>
              <a:stCxn id="9" idx="2"/>
              <a:endCxn id="25" idx="0"/>
            </p:cNvCxnSpPr>
            <p:nvPr/>
          </p:nvCxnSpPr>
          <p:spPr>
            <a:xfrm>
              <a:off x="2256678" y="2820384"/>
              <a:ext cx="0" cy="2329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Соединительная линия уступом 225"/>
            <p:cNvCxnSpPr>
              <a:stCxn id="148" idx="0"/>
            </p:cNvCxnSpPr>
            <p:nvPr/>
          </p:nvCxnSpPr>
          <p:spPr>
            <a:xfrm rot="5400000" flipH="1" flipV="1">
              <a:off x="3212968" y="1440644"/>
              <a:ext cx="377896" cy="2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Скругленный прямоугольник 231"/>
            <p:cNvSpPr/>
            <p:nvPr/>
          </p:nvSpPr>
          <p:spPr>
            <a:xfrm>
              <a:off x="5406053" y="3015322"/>
              <a:ext cx="1786828" cy="46405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5812" tIns="47905" rIns="95812" bIns="47905" rtlCol="0" anchor="ctr"/>
            <a:lstStyle/>
            <a:p>
              <a:pPr algn="ctr"/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Согласованный метод </a:t>
              </a:r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распределения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НУРТ</a:t>
              </a:r>
            </a:p>
          </p:txBody>
        </p:sp>
        <p:cxnSp>
          <p:nvCxnSpPr>
            <p:cNvPr id="237" name="Соединительная линия уступом 236"/>
            <p:cNvCxnSpPr>
              <a:stCxn id="25" idx="3"/>
              <a:endCxn id="232" idx="1"/>
            </p:cNvCxnSpPr>
            <p:nvPr/>
          </p:nvCxnSpPr>
          <p:spPr>
            <a:xfrm>
              <a:off x="2976758" y="3244589"/>
              <a:ext cx="2429295" cy="2763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Скругленный прямоугольник 238"/>
            <p:cNvSpPr/>
            <p:nvPr/>
          </p:nvSpPr>
          <p:spPr>
            <a:xfrm>
              <a:off x="8191314" y="3560872"/>
              <a:ext cx="1300440" cy="63400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5812" tIns="47905" rIns="95812" bIns="47905" rtlCol="0" anchor="ctr"/>
            <a:lstStyle/>
            <a:p>
              <a:pPr algn="ctr"/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Заключение по проекту </a:t>
              </a:r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НУРУТ</a:t>
              </a:r>
              <a:b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«+»</a:t>
              </a: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1" name="Прямая соединительная линия 240"/>
            <p:cNvCxnSpPr>
              <a:stCxn id="34" idx="2"/>
              <a:endCxn id="57" idx="0"/>
            </p:cNvCxnSpPr>
            <p:nvPr/>
          </p:nvCxnSpPr>
          <p:spPr>
            <a:xfrm>
              <a:off x="6223977" y="4754280"/>
              <a:ext cx="0" cy="688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Прямая соединительная линия 243"/>
            <p:cNvCxnSpPr>
              <a:stCxn id="7" idx="2"/>
              <a:endCxn id="34" idx="0"/>
            </p:cNvCxnSpPr>
            <p:nvPr/>
          </p:nvCxnSpPr>
          <p:spPr>
            <a:xfrm flipH="1">
              <a:off x="6223977" y="4226169"/>
              <a:ext cx="24" cy="1295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Скругленный прямоугольник 270"/>
            <p:cNvSpPr/>
            <p:nvPr/>
          </p:nvSpPr>
          <p:spPr>
            <a:xfrm>
              <a:off x="2956569" y="3744908"/>
              <a:ext cx="1300440" cy="63400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5812" tIns="47905" rIns="95812" bIns="47905" rtlCol="0" anchor="ctr"/>
            <a:lstStyle/>
            <a:p>
              <a:pPr algn="ctr"/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Заключение по проекту </a:t>
              </a:r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НУРУТ</a:t>
              </a:r>
              <a:b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«-»</a:t>
              </a: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8" name="Скругленный прямоугольник 277"/>
            <p:cNvSpPr/>
            <p:nvPr/>
          </p:nvSpPr>
          <p:spPr>
            <a:xfrm>
              <a:off x="6934807" y="5196225"/>
              <a:ext cx="1845203" cy="53337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5812" tIns="47905" rIns="95812" bIns="47905" rtlCol="0" anchor="ctr"/>
            <a:lstStyle/>
            <a:p>
              <a:pPr algn="ctr"/>
              <a:r>
                <a: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Утверждение НУРУТ</a:t>
              </a:r>
            </a:p>
          </p:txBody>
        </p:sp>
        <p:sp>
          <p:nvSpPr>
            <p:cNvPr id="279" name="Скругленный прямоугольник 278"/>
            <p:cNvSpPr/>
            <p:nvPr/>
          </p:nvSpPr>
          <p:spPr>
            <a:xfrm>
              <a:off x="3401013" y="5218631"/>
              <a:ext cx="1894991" cy="48856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5812" tIns="47905" rIns="95812" bIns="47905" rtlCol="0" anchor="ctr"/>
            <a:lstStyle/>
            <a:p>
              <a:pPr algn="ctr"/>
              <a:r>
                <a:rPr lang="ru-RU" sz="1200" dirty="0">
                  <a:latin typeface="Times New Roman" panose="02020603050405020304" pitchFamily="18" charset="0"/>
                  <a:cs typeface="Times New Roman" pitchFamily="18" charset="0"/>
                </a:rPr>
                <a:t>Разногласия по методу распределения</a:t>
              </a:r>
            </a:p>
          </p:txBody>
        </p:sp>
        <p:cxnSp>
          <p:nvCxnSpPr>
            <p:cNvPr id="285" name="Соединительная линия уступом 284"/>
            <p:cNvCxnSpPr>
              <a:stCxn id="279" idx="2"/>
            </p:cNvCxnSpPr>
            <p:nvPr/>
          </p:nvCxnSpPr>
          <p:spPr>
            <a:xfrm rot="16200000" flipH="1">
              <a:off x="4204568" y="5851136"/>
              <a:ext cx="287883" cy="1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Соединительная линия уступом 286"/>
            <p:cNvCxnSpPr>
              <a:stCxn id="71" idx="0"/>
              <a:endCxn id="278" idx="2"/>
            </p:cNvCxnSpPr>
            <p:nvPr/>
          </p:nvCxnSpPr>
          <p:spPr>
            <a:xfrm rot="5400000" flipH="1" flipV="1">
              <a:off x="6266644" y="4404314"/>
              <a:ext cx="265481" cy="2916050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Соединительная линия уступом 430"/>
            <p:cNvCxnSpPr>
              <a:endCxn id="239" idx="0"/>
            </p:cNvCxnSpPr>
            <p:nvPr/>
          </p:nvCxnSpPr>
          <p:spPr>
            <a:xfrm>
              <a:off x="5265989" y="2936852"/>
              <a:ext cx="3575545" cy="62402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Прямая со стрелкой 440"/>
            <p:cNvCxnSpPr>
              <a:stCxn id="239" idx="1"/>
            </p:cNvCxnSpPr>
            <p:nvPr/>
          </p:nvCxnSpPr>
          <p:spPr>
            <a:xfrm flipH="1" flipV="1">
              <a:off x="7030872" y="3870916"/>
              <a:ext cx="1160442" cy="69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Прямая со стрелкой 445"/>
            <p:cNvCxnSpPr/>
            <p:nvPr/>
          </p:nvCxnSpPr>
          <p:spPr>
            <a:xfrm flipV="1">
              <a:off x="4257009" y="3870916"/>
              <a:ext cx="1160121" cy="69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Соединительная линия уступом 457"/>
            <p:cNvCxnSpPr>
              <a:stCxn id="6" idx="1"/>
              <a:endCxn id="9" idx="3"/>
            </p:cNvCxnSpPr>
            <p:nvPr/>
          </p:nvCxnSpPr>
          <p:spPr>
            <a:xfrm rot="10800000" flipV="1">
              <a:off x="3204174" y="2469774"/>
              <a:ext cx="1025553" cy="106328"/>
            </a:xfrm>
            <a:prstGeom prst="bentConnector3">
              <a:avLst>
                <a:gd name="adj1" fmla="val -3357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Соединительная линия уступом 460"/>
            <p:cNvCxnSpPr>
              <a:stCxn id="4" idx="0"/>
              <a:endCxn id="279" idx="1"/>
            </p:cNvCxnSpPr>
            <p:nvPr/>
          </p:nvCxnSpPr>
          <p:spPr>
            <a:xfrm rot="16200000" flipH="1" flipV="1">
              <a:off x="2038439" y="2524262"/>
              <a:ext cx="4301225" cy="1576077"/>
            </a:xfrm>
            <a:prstGeom prst="bentConnector4">
              <a:avLst>
                <a:gd name="adj1" fmla="val -3808"/>
                <a:gd name="adj2" fmla="val 250183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Соединительная линия уступом 9"/>
            <p:cNvCxnSpPr>
              <a:endCxn id="19" idx="2"/>
            </p:cNvCxnSpPr>
            <p:nvPr/>
          </p:nvCxnSpPr>
          <p:spPr>
            <a:xfrm flipV="1">
              <a:off x="5679449" y="2209326"/>
              <a:ext cx="2658424" cy="122492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Заголовок 1"/>
          <p:cNvSpPr txBox="1">
            <a:spLocks/>
          </p:cNvSpPr>
          <p:nvPr/>
        </p:nvSpPr>
        <p:spPr>
          <a:xfrm>
            <a:off x="3633866" y="327245"/>
            <a:ext cx="2784701" cy="707870"/>
          </a:xfrm>
          <a:prstGeom prst="rect">
            <a:avLst/>
          </a:prstGeom>
          <a:noFill/>
        </p:spPr>
        <p:txBody>
          <a:bodyPr vert="horz" wrap="none" lIns="91422" tIns="45712" rIns="91422" bIns="45712" rtlCol="0" anchor="ctr">
            <a:spAutoFit/>
          </a:bodyPr>
          <a:lstStyle>
            <a:lvl1pPr marL="46033" indent="-46033" algn="ctr" defTabSz="706372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marL="46033" indent="-46033" algn="ctr" defTabSz="706372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Arial" charset="0"/>
                <a:sym typeface="Arial" pitchFamily="34" charset="0"/>
              </a:defRPr>
            </a:lvl2pPr>
            <a:lvl3pPr marL="46033" indent="-46033" algn="ctr" defTabSz="706372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Arial" charset="0"/>
                <a:sym typeface="Arial" pitchFamily="34" charset="0"/>
              </a:defRPr>
            </a:lvl3pPr>
            <a:lvl4pPr marL="46033" indent="-46033" algn="ctr" defTabSz="706372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Arial" charset="0"/>
                <a:sym typeface="Arial" pitchFamily="34" charset="0"/>
              </a:defRPr>
            </a:lvl4pPr>
            <a:lvl5pPr marL="46033" indent="-46033" algn="ctr" defTabSz="706372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Arial" charset="0"/>
                <a:sym typeface="Arial" pitchFamily="34" charset="0"/>
              </a:defRPr>
            </a:lvl5pPr>
            <a:lvl6pPr marL="500017" indent="-42859" algn="ctr" defTabSz="673037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sym typeface="Arial" charset="0"/>
              </a:defRPr>
            </a:lvl6pPr>
            <a:lvl7pPr marL="957174" indent="-42859" algn="ctr" defTabSz="673037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sym typeface="Arial" charset="0"/>
              </a:defRPr>
            </a:lvl7pPr>
            <a:lvl8pPr marL="1414331" indent="-42859" algn="ctr" defTabSz="673037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sym typeface="Arial" charset="0"/>
              </a:defRPr>
            </a:lvl8pPr>
            <a:lvl9pPr marL="1871489" indent="-42859" algn="ctr" defTabSz="673037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sym typeface="Arial" charset="0"/>
              </a:defRPr>
            </a:lvl9pPr>
          </a:lstStyle>
          <a:p>
            <a:pPr marL="46038" indent="-46038" defTabSz="706438"/>
            <a:r>
              <a:rPr lang="ru-RU" sz="2000" b="1" kern="1200" dirty="0" smtClean="0">
                <a:latin typeface="Times New Roman" pitchFamily="18" charset="0"/>
                <a:cs typeface="Times New Roman" pitchFamily="18" charset="0"/>
              </a:rPr>
              <a:t>Задачи на 2016 год. </a:t>
            </a:r>
            <a:r>
              <a:rPr lang="en-US" sz="2000" b="1" kern="1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kern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500093" y="6490135"/>
            <a:ext cx="407941" cy="405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spcCol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189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4714" y="336659"/>
            <a:ext cx="5915237" cy="707870"/>
          </a:xfrm>
          <a:noFill/>
        </p:spPr>
        <p:txBody>
          <a:bodyPr vert="horz" wrap="none" lIns="91422" tIns="45712" rIns="91422" bIns="45712" rtlCol="0" anchor="ctr">
            <a:spAutoFit/>
          </a:bodyPr>
          <a:lstStyle/>
          <a:p>
            <a:r>
              <a:rPr lang="ru-RU" sz="2000" b="1" kern="1200" dirty="0" smtClean="0">
                <a:latin typeface="Times New Roman" pitchFamily="18" charset="0"/>
                <a:cs typeface="Times New Roman" pitchFamily="18" charset="0"/>
              </a:rPr>
              <a:t>Задачи на 2016 год. </a:t>
            </a:r>
            <a:r>
              <a:rPr lang="en-US" sz="2000" b="1" kern="12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b="1" kern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kern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kern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kern="1200" dirty="0" err="1" smtClean="0">
                <a:latin typeface="Times New Roman" pitchFamily="18" charset="0"/>
                <a:cs typeface="Times New Roman" pitchFamily="18" charset="0"/>
              </a:rPr>
              <a:t>Дерегулирование</a:t>
            </a:r>
            <a:r>
              <a:rPr lang="ru-RU" sz="2000" b="1" kern="1200" dirty="0" smtClean="0">
                <a:latin typeface="Times New Roman" pitchFamily="18" charset="0"/>
                <a:cs typeface="Times New Roman" pitchFamily="18" charset="0"/>
              </a:rPr>
              <a:t>» отпуска тепла с </a:t>
            </a:r>
            <a:r>
              <a:rPr lang="ru-RU" sz="2000" b="1" kern="1200" dirty="0">
                <a:latin typeface="Times New Roman" pitchFamily="18" charset="0"/>
                <a:cs typeface="Times New Roman" pitchFamily="18" charset="0"/>
              </a:rPr>
              <a:t>коллекторов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6176" y="1134539"/>
            <a:ext cx="8689598" cy="450050"/>
          </a:xfrm>
        </p:spPr>
        <p:txBody>
          <a:bodyPr lIns="95812" tIns="47905" rIns="95812" bIns="47905"/>
          <a:lstStyle/>
          <a:p>
            <a:pPr algn="ctr">
              <a:lnSpc>
                <a:spcPts val="1000"/>
              </a:lnSpc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ИЗМЕНЕНИЯ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ФЕДЕРАЛЬНОГО ЗАКОНА от 27.07.2010 № 190-ФЗ «О теплоснабжении»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46032" indent="0" algn="ctr">
              <a:lnSpc>
                <a:spcPts val="1000"/>
              </a:lnSpc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в редакции Федерального закона от 01.12.2014 № 404-ФЗ)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951325"/>
              </p:ext>
            </p:extLst>
          </p:nvPr>
        </p:nvGraphicFramePr>
        <p:xfrm>
          <a:off x="506668" y="1584588"/>
          <a:ext cx="9051906" cy="4033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5953"/>
                <a:gridCol w="4525953"/>
              </a:tblGrid>
              <a:tr h="298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Было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9" marR="743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Стало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319" marR="74319" marT="0" marB="0"/>
                </a:tc>
              </a:tr>
              <a:tr h="11923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Предельные (минимальный и (или) максимальный) уровни тарифов на тепловую энергию (мощность), производимую в режиме комбинированной выработки электрической и тепловой энергии источниками тепловой энергии с установленной генерирующей мощностью производства электрической энергии 25 мегаватт и более</a:t>
                      </a:r>
                    </a:p>
                  </a:txBody>
                  <a:tcPr marL="74319" marR="743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Предельные (минимальный и (или) максимальный) уровни тарифов на тепловую энергию (мощность), производимую в режиме комбинированной выработки электрической и тепловой энергии источниками тепловой энергии с установленной генерирующей мощностью производства электрической энергии 25 мегаватт и более</a:t>
                      </a:r>
                    </a:p>
                  </a:txBody>
                  <a:tcPr marL="74319" marR="74319" marT="0" marB="0"/>
                </a:tc>
              </a:tr>
              <a:tr h="993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Тарифы на отпуск пара с коллекторов электростанции</a:t>
                      </a:r>
                    </a:p>
                  </a:txBody>
                  <a:tcPr marL="74319" marR="7431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Цена определяется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соглашением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сторон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договора теплоснабжения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(или)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договора поставки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тепловой энергии (мощности) и (или) теплоносителя, но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выше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цен (тарифов) на соответствующие товары в сфере теплоснабжения, установленных органом регулирования</a:t>
                      </a:r>
                    </a:p>
                  </a:txBody>
                  <a:tcPr marL="74319" marR="74319" marT="0" marB="0"/>
                </a:tc>
              </a:tr>
              <a:tr h="139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Тарифы на горячую воду с коллекторов электростанции</a:t>
                      </a:r>
                    </a:p>
                  </a:txBody>
                  <a:tcPr marL="74319" marR="743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договору с 01.01.2018</a:t>
                      </a:r>
                      <a:endParaRPr lang="ru-RU" sz="1200" u="sng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1) Источник &gt; 10 Гкал/ч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2) Потребитель &gt; 50 Гкал в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договору с даты по решению Правительства </a:t>
                      </a:r>
                      <a:r>
                        <a:rPr lang="ru-RU" sz="1200" b="1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Российской Федерации</a:t>
                      </a:r>
                      <a:endParaRPr lang="ru-RU" sz="1200" u="sng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1) Источник &lt; 10 Гкал/ч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2) Потребитель </a:t>
                      </a: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 Гкал в год</a:t>
                      </a:r>
                    </a:p>
                  </a:txBody>
                  <a:tcPr marL="74319" marR="74319" marT="0" marB="0"/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424712" y="5499774"/>
            <a:ext cx="9133862" cy="10803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812" tIns="47905" rIns="95812" bIns="47905" rtlCol="0" anchor="ctr"/>
          <a:lstStyle/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учитываются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ПРИБЫЛЬ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УБЫТКИ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организации, осуществляющей регулируемые виды деятельности в сфере теплоснабжения, которые возникают в связи с производством и реализацией товаров, оказанием услуг в сфере теплоснабжения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ПО ЦЕНАМ, ОПРЕДЕЛЯЕМЫМ СОГЛАШЕНИЕМ СТОРОН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Тарифы на тепловую энергию рассчитываются на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ОБЩИЙ ОБЪЕМ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тепловой энергии </a:t>
            </a:r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по всем договорам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92997" y="6454450"/>
            <a:ext cx="315036" cy="405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spcCol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366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9892" y="629092"/>
            <a:ext cx="67551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генерирующими объектами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использования ВИЭ на розничных рынках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060" y="5950074"/>
            <a:ext cx="92170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Ждем предложений в рамках общественного обсуждения </a:t>
            </a:r>
          </a:p>
          <a:p>
            <a:pPr algn="ctr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методических указаний!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4047" y="1429435"/>
            <a:ext cx="9721080" cy="448672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2" y="1610760"/>
            <a:ext cx="3762581" cy="24941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4069" y="1540462"/>
            <a:ext cx="5509994" cy="218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000"/>
              </a:spcAft>
              <a:buAutoNum type="arabicPeriod"/>
            </a:pP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принятых решений:</a:t>
            </a:r>
          </a:p>
          <a:p>
            <a:pPr marL="914400" lvl="1" indent="-4572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объектов ВИЭ </a:t>
            </a:r>
            <a:b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03.06.2008 № 426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914400" lvl="1" indent="-4572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ВИЭ на розничных рынках </a:t>
            </a:r>
            <a:r>
              <a:rPr lang="ru-RU" sz="17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23.01.2015 № 47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107" y="4106415"/>
            <a:ext cx="954106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Решения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по </a:t>
            </a:r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CAPEX/OPEX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ВИЭ на розничных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рынках – на согласовании.</a:t>
            </a:r>
            <a:endParaRPr lang="en-US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ФСТ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поручено разработать и утвердить методические указания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расчету регулируемых тарифов и цен на электрическую энергию генерирующих объектов, функционирующих на возобновляемых источниках энергии на розничном рынке   – в разработке.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00093" y="6490135"/>
            <a:ext cx="407941" cy="405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spcCol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730539" y="355356"/>
            <a:ext cx="2802526" cy="400093"/>
          </a:xfrm>
          <a:prstGeom prst="rect">
            <a:avLst/>
          </a:prstGeom>
          <a:noFill/>
        </p:spPr>
        <p:txBody>
          <a:bodyPr vert="horz" wrap="none" lIns="91422" tIns="45712" rIns="91422" bIns="45712" rtlCol="0" anchor="ctr">
            <a:spAutoFit/>
          </a:bodyPr>
          <a:lstStyle>
            <a:lvl1pPr marL="46033" indent="-46033" algn="ctr" defTabSz="706372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marL="46033" indent="-46033" algn="ctr" defTabSz="706372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Arial" charset="0"/>
                <a:sym typeface="Arial" pitchFamily="34" charset="0"/>
              </a:defRPr>
            </a:lvl2pPr>
            <a:lvl3pPr marL="46033" indent="-46033" algn="ctr" defTabSz="706372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Arial" charset="0"/>
                <a:sym typeface="Arial" pitchFamily="34" charset="0"/>
              </a:defRPr>
            </a:lvl3pPr>
            <a:lvl4pPr marL="46033" indent="-46033" algn="ctr" defTabSz="706372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Arial" charset="0"/>
                <a:sym typeface="Arial" pitchFamily="34" charset="0"/>
              </a:defRPr>
            </a:lvl4pPr>
            <a:lvl5pPr marL="46033" indent="-46033" algn="ctr" defTabSz="706372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Arial" charset="0"/>
                <a:sym typeface="Arial" pitchFamily="34" charset="0"/>
              </a:defRPr>
            </a:lvl5pPr>
            <a:lvl6pPr marL="500017" indent="-42859" algn="ctr" defTabSz="673037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sym typeface="Arial" charset="0"/>
              </a:defRPr>
            </a:lvl6pPr>
            <a:lvl7pPr marL="957174" indent="-42859" algn="ctr" defTabSz="673037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sym typeface="Arial" charset="0"/>
              </a:defRPr>
            </a:lvl7pPr>
            <a:lvl8pPr marL="1414331" indent="-42859" algn="ctr" defTabSz="673037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sym typeface="Arial" charset="0"/>
              </a:defRPr>
            </a:lvl8pPr>
            <a:lvl9pPr marL="1871489" indent="-42859" algn="ctr" defTabSz="673037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sym typeface="Arial" charset="0"/>
              </a:defRPr>
            </a:lvl9pPr>
          </a:lstStyle>
          <a:p>
            <a:pPr marL="46038" indent="-46038" defTabSz="706438"/>
            <a:r>
              <a:rPr lang="ru-RU" sz="2000" b="1" kern="1200" dirty="0" smtClean="0">
                <a:latin typeface="Times New Roman" pitchFamily="18" charset="0"/>
                <a:cs typeface="Times New Roman" pitchFamily="18" charset="0"/>
              </a:rPr>
              <a:t>Задачи на 2016 год. </a:t>
            </a:r>
            <a:r>
              <a:rPr lang="en-US" sz="2000" b="1" kern="12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000" b="1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kern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705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398013"/>
              </p:ext>
            </p:extLst>
          </p:nvPr>
        </p:nvGraphicFramePr>
        <p:xfrm>
          <a:off x="679112" y="1359566"/>
          <a:ext cx="8575098" cy="501605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40426"/>
                <a:gridCol w="2967336"/>
                <a:gridCol w="2967336"/>
              </a:tblGrid>
              <a:tr h="235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C1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46-ЭЭ,</a:t>
                      </a:r>
                      <a:r>
                        <a:rPr lang="ru-RU" sz="11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C1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46-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ТЭ,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C1FFD1"/>
                    </a:solidFill>
                  </a:tcPr>
                </a:tc>
              </a:tr>
              <a:tr h="2595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"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РАО -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Электрогенерация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C1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b="0" i="0" u="none" strike="noStrike" dirty="0"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0AC2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b="0" i="0" u="none" strike="noStrike" dirty="0"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0AC20A"/>
                    </a:solidFill>
                  </a:tcPr>
                </a:tc>
              </a:tr>
              <a:tr h="277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Волжская ТГК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(ЗАО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КЭС")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C1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b="0" i="0" u="none" strike="noStrike" dirty="0"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0AC2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b="0" i="0" u="none" strike="noStrike" dirty="0"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0AC20A"/>
                    </a:solidFill>
                  </a:tcPr>
                </a:tc>
              </a:tr>
              <a:tr h="262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"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Фортум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C1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1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10322" marR="10322" marT="9527" marB="0" anchor="ctr">
                    <a:solidFill>
                      <a:srgbClr val="0AC2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93%</a:t>
                      </a:r>
                      <a:endParaRPr lang="ru-RU" sz="1200" b="0" i="0" u="none" strike="noStrike" dirty="0"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0AC20A"/>
                    </a:solidFill>
                  </a:tcPr>
                </a:tc>
              </a:tr>
              <a:tr h="277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КВАДРА"</a:t>
                      </a:r>
                    </a:p>
                  </a:txBody>
                  <a:tcPr marL="10322" marR="10322" marT="9527" marB="0" anchor="ctr">
                    <a:solidFill>
                      <a:srgbClr val="C1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1200" b="0" i="0" u="none" strike="noStrike" dirty="0"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88%</a:t>
                      </a:r>
                      <a:endParaRPr lang="ru-RU" sz="1200" b="0" i="0" u="none" strike="noStrike" dirty="0"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FFFF00"/>
                    </a:solidFill>
                  </a:tcPr>
                </a:tc>
              </a:tr>
              <a:tr h="277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"Концерн Росэнергоатом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C1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b="0" i="0" u="none" strike="noStrike" dirty="0"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0AC2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b="0" i="0" u="none" strike="noStrike" dirty="0"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0AC20A"/>
                    </a:solidFill>
                  </a:tcPr>
                </a:tc>
              </a:tr>
              <a:tr h="277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"Сибирская генерирующая компания"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C1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b="0" i="0" u="none" strike="noStrike" dirty="0"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0AC2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b="0" i="0" u="none" strike="noStrike" dirty="0"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0AC20A"/>
                    </a:solidFill>
                  </a:tcPr>
                </a:tc>
              </a:tr>
              <a:tr h="277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"ТГК-1"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C1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92%</a:t>
                      </a:r>
                    </a:p>
                  </a:txBody>
                  <a:tcPr marL="10322" marR="10322" marT="9527" marB="0" anchor="ctr">
                    <a:solidFill>
                      <a:srgbClr val="0AC2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b="0" i="0" u="none" strike="noStrike" dirty="0" smtClean="0"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0AC20A"/>
                    </a:solidFill>
                  </a:tcPr>
                </a:tc>
              </a:tr>
              <a:tr h="277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"Мосэнерго"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C1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b="0" i="0" u="none" strike="noStrike" dirty="0"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0AC2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RU" sz="1200" u="none" strike="noStrike" dirty="0"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 dirty="0"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0AC20A"/>
                    </a:solidFill>
                  </a:tcPr>
                </a:tc>
              </a:tr>
              <a:tr h="277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"ТГК-2"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C1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10322" marR="10322" marT="9527" marB="0" anchor="ctr">
                    <a:solidFill>
                      <a:srgbClr val="0AC2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96%</a:t>
                      </a:r>
                      <a:endParaRPr lang="ru-RU" sz="1200" b="0" i="0" u="none" strike="noStrike" dirty="0"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0AC20A"/>
                    </a:solidFill>
                  </a:tcPr>
                </a:tc>
              </a:tr>
              <a:tr h="277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"ТГК-11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C1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b="0" i="0" u="none" strike="noStrike" dirty="0"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0AC2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92%</a:t>
                      </a:r>
                      <a:endParaRPr lang="ru-RU" sz="1200" b="0" i="0" u="none" strike="noStrike" dirty="0"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0AC20A"/>
                    </a:solidFill>
                  </a:tcPr>
                </a:tc>
              </a:tr>
              <a:tr h="277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"ТГК-14"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C1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b="0" i="0" u="none" strike="noStrike" dirty="0"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0AC2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b="0" i="0" u="none" strike="noStrike" dirty="0"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0AC20A"/>
                    </a:solidFill>
                  </a:tcPr>
                </a:tc>
              </a:tr>
              <a:tr h="277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"СИБЭКО"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C1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1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b="0" i="0" u="none" strike="noStrike" dirty="0" smtClean="0"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0AC2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b="0" i="0" u="none" strike="noStrike" dirty="0"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0AC20A"/>
                    </a:solidFill>
                  </a:tcPr>
                </a:tc>
              </a:tr>
              <a:tr h="277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"Генерирующая компания"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C1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b="0" i="0" u="none" strike="noStrike" dirty="0"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0AC2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b="0" i="0" u="none" strike="noStrike" dirty="0"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0AC20A"/>
                    </a:solidFill>
                  </a:tcPr>
                </a:tc>
              </a:tr>
              <a:tr h="277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"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Энел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Россия"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C1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b="0" i="0" u="none" strike="noStrike" dirty="0"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0AC2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b="0" i="0" u="none" strike="noStrike" dirty="0"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0AC20A"/>
                    </a:solidFill>
                  </a:tcPr>
                </a:tc>
              </a:tr>
              <a:tr h="277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"Э.ОН Россия"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C1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b="0" i="0" u="none" strike="noStrike" dirty="0"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0AC2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b="0" i="0" u="none" strike="noStrike" dirty="0"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0AC20A"/>
                    </a:solidFill>
                  </a:tcPr>
                </a:tc>
              </a:tr>
              <a:tr h="277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"РусГидро"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C1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97%</a:t>
                      </a:r>
                      <a:endParaRPr lang="ru-RU" sz="1200" b="0" i="0" u="none" strike="noStrike" dirty="0"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0AC2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91%</a:t>
                      </a:r>
                      <a:endParaRPr lang="ru-RU" sz="1200" b="0" i="0" u="none" strike="noStrike" dirty="0"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0AC20A"/>
                    </a:solidFill>
                  </a:tcPr>
                </a:tc>
              </a:tr>
              <a:tr h="277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"Иркутскэнерго"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C1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b="0" i="0" u="none" strike="noStrike" dirty="0"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0AC2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b="0" i="0" u="none" strike="noStrike" dirty="0"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22" marR="10322" marT="9527" marB="0" anchor="ctr">
                    <a:solidFill>
                      <a:srgbClr val="0AC20A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31325" y="346447"/>
            <a:ext cx="7622442" cy="743087"/>
          </a:xfrm>
          <a:prstGeom prst="rect">
            <a:avLst/>
          </a:prstGeom>
          <a:noFill/>
          <a:ln>
            <a:noFill/>
          </a:ln>
        </p:spPr>
        <p:txBody>
          <a:bodyPr lIns="91423" tIns="45711" rIns="91423" bIns="45711">
            <a:noAutofit/>
          </a:bodyPr>
          <a:lstStyle>
            <a:defPPr>
              <a:defRPr lang="en-US"/>
            </a:defPPr>
            <a:lvl1pPr marL="46038" indent="-46038" algn="ctr" defTabSz="706438" eaLnBrk="0" hangingPunct="0">
              <a:defRPr b="1"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marL="46038" indent="-46038" algn="ctr" defTabSz="706438" eaLnBrk="0" hangingPunct="0">
              <a:defRPr sz="4900">
                <a:latin typeface="Arial" charset="0"/>
              </a:defRPr>
            </a:lvl2pPr>
            <a:lvl3pPr marL="46038" indent="-46038" algn="ctr" defTabSz="706438" eaLnBrk="0" hangingPunct="0">
              <a:defRPr sz="4900">
                <a:latin typeface="Arial" charset="0"/>
              </a:defRPr>
            </a:lvl3pPr>
            <a:lvl4pPr marL="46038" indent="-46038" algn="ctr" defTabSz="706438" eaLnBrk="0" hangingPunct="0">
              <a:defRPr sz="4900">
                <a:latin typeface="Arial" charset="0"/>
              </a:defRPr>
            </a:lvl4pPr>
            <a:lvl5pPr marL="46038" indent="-46038" algn="ctr" defTabSz="706438" eaLnBrk="0" hangingPunct="0">
              <a:defRPr sz="4900">
                <a:latin typeface="Arial" charset="0"/>
              </a:defRPr>
            </a:lvl5pPr>
            <a:lvl6pPr marL="500063" indent="-42863" algn="ctr" defTabSz="673100" fontAlgn="base">
              <a:spcBef>
                <a:spcPct val="0"/>
              </a:spcBef>
              <a:spcAft>
                <a:spcPct val="0"/>
              </a:spcAft>
              <a:defRPr sz="4600">
                <a:latin typeface="Arial" charset="0"/>
              </a:defRPr>
            </a:lvl6pPr>
            <a:lvl7pPr marL="957263" indent="-42863" algn="ctr" defTabSz="673100" fontAlgn="base">
              <a:spcBef>
                <a:spcPct val="0"/>
              </a:spcBef>
              <a:spcAft>
                <a:spcPct val="0"/>
              </a:spcAft>
              <a:defRPr sz="4600">
                <a:latin typeface="Arial" charset="0"/>
              </a:defRPr>
            </a:lvl7pPr>
            <a:lvl8pPr marL="1414463" indent="-42863" algn="ctr" defTabSz="673100" fontAlgn="base">
              <a:spcBef>
                <a:spcPct val="0"/>
              </a:spcBef>
              <a:spcAft>
                <a:spcPct val="0"/>
              </a:spcAft>
              <a:defRPr sz="4600">
                <a:latin typeface="Arial" charset="0"/>
              </a:defRPr>
            </a:lvl8pPr>
            <a:lvl9pPr marL="1871663" indent="-42863" algn="ctr" defTabSz="673100" fontAlgn="base">
              <a:spcBef>
                <a:spcPct val="0"/>
              </a:spcBef>
              <a:spcAft>
                <a:spcPct val="0"/>
              </a:spcAft>
              <a:defRPr sz="4600">
                <a:latin typeface="Arial" charset="0"/>
              </a:defRPr>
            </a:lvl9pPr>
          </a:lstStyle>
          <a:p>
            <a:r>
              <a:rPr lang="ru-RU" dirty="0"/>
              <a:t>Статистика отчетности по формам федерального статистического </a:t>
            </a:r>
            <a:r>
              <a:rPr lang="ru-RU" dirty="0" smtClean="0"/>
              <a:t>наблюдения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500092" y="6490135"/>
            <a:ext cx="407941" cy="405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spcCol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1692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20002</TotalTime>
  <Words>1677</Words>
  <Application>Microsoft Office PowerPoint</Application>
  <PresentationFormat>Произвольный</PresentationFormat>
  <Paragraphs>309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Специальное оформление</vt:lpstr>
      <vt:lpstr>Презентация PowerPoint</vt:lpstr>
      <vt:lpstr>Итоги принятия тарифных решений на 2015 год. I</vt:lpstr>
      <vt:lpstr>Презентация PowerPoint</vt:lpstr>
      <vt:lpstr>Задачи на 2016 год. I  </vt:lpstr>
      <vt:lpstr>Презентация PowerPoint</vt:lpstr>
      <vt:lpstr>            Предложения по алгоритму согласования метода распределения УРУТ и утверждения НУРУТ.</vt:lpstr>
      <vt:lpstr>Задачи на 2016 год. III «Дерегулирование» отпуска тепла с коллекторов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ФСТ России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Александр Бибиков</dc:creator>
  <cp:lastModifiedBy>Григорьев Ярослав Анатольевич</cp:lastModifiedBy>
  <cp:revision>1160</cp:revision>
  <cp:lastPrinted>2015-04-01T07:08:53Z</cp:lastPrinted>
  <dcterms:created xsi:type="dcterms:W3CDTF">2009-09-01T17:39:31Z</dcterms:created>
  <dcterms:modified xsi:type="dcterms:W3CDTF">2015-04-02T05:42:28Z</dcterms:modified>
</cp:coreProperties>
</file>