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0" r:id="rId1"/>
  </p:sldMasterIdLst>
  <p:notesMasterIdLst>
    <p:notesMasterId r:id="rId13"/>
  </p:notesMasterIdLst>
  <p:handoutMasterIdLst>
    <p:handoutMasterId r:id="rId14"/>
  </p:handoutMasterIdLst>
  <p:sldIdLst>
    <p:sldId id="399" r:id="rId2"/>
    <p:sldId id="391" r:id="rId3"/>
    <p:sldId id="392" r:id="rId4"/>
    <p:sldId id="431" r:id="rId5"/>
    <p:sldId id="394" r:id="rId6"/>
    <p:sldId id="432" r:id="rId7"/>
    <p:sldId id="433" r:id="rId8"/>
    <p:sldId id="434" r:id="rId9"/>
    <p:sldId id="435" r:id="rId10"/>
    <p:sldId id="436" r:id="rId11"/>
    <p:sldId id="437" r:id="rId12"/>
  </p:sldIdLst>
  <p:sldSz cx="9144000" cy="6858000" type="screen4x3"/>
  <p:notesSz cx="6797675" cy="987266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993300"/>
    <a:srgbClr val="FF9900"/>
    <a:srgbClr val="000000"/>
    <a:srgbClr val="33CC33"/>
    <a:srgbClr val="CCFFCC"/>
    <a:srgbClr val="A9DA74"/>
    <a:srgbClr val="A0FEA0"/>
    <a:srgbClr val="A3FFA3"/>
    <a:srgbClr val="52AE5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24" autoAdjust="0"/>
    <p:restoredTop sz="88065" autoAdjust="0"/>
  </p:normalViewPr>
  <p:slideViewPr>
    <p:cSldViewPr>
      <p:cViewPr>
        <p:scale>
          <a:sx n="100" d="100"/>
          <a:sy n="100" d="100"/>
        </p:scale>
        <p:origin x="-102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022" y="-90"/>
      </p:cViewPr>
      <p:guideLst>
        <p:guide orient="horz" pos="3110"/>
        <p:guide pos="21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5.xlsx"/><Relationship Id="rId1" Type="http://schemas.openxmlformats.org/officeDocument/2006/relationships/themeOverride" Target="../theme/themeOverride1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7.xlsx"/><Relationship Id="rId1" Type="http://schemas.openxmlformats.org/officeDocument/2006/relationships/themeOverride" Target="../theme/themeOverride2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7"/>
  <c:chart>
    <c:plotArea>
      <c:layout>
        <c:manualLayout>
          <c:layoutTarget val="inner"/>
          <c:xMode val="edge"/>
          <c:yMode val="edge"/>
          <c:x val="7.5613532118364912E-2"/>
          <c:y val="0.10645382882882883"/>
          <c:w val="0.94030231718973378"/>
          <c:h val="0.68039127801333121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2012 год</c:v>
                </c:pt>
              </c:strCache>
            </c:strRef>
          </c:tx>
          <c:spPr>
            <a:ln w="28575">
              <a:solidFill>
                <a:srgbClr val="006600"/>
              </a:solidFill>
            </a:ln>
          </c:spPr>
          <c:marker>
            <c:symbol val="none"/>
          </c:marker>
          <c:cat>
            <c:numRef>
              <c:f>Лист1!$A$2:$A$367</c:f>
              <c:numCache>
                <c:formatCode>[$-419]d\ mmm;@</c:formatCode>
                <c:ptCount val="366"/>
                <c:pt idx="0">
                  <c:v>40909</c:v>
                </c:pt>
                <c:pt idx="1">
                  <c:v>40910</c:v>
                </c:pt>
                <c:pt idx="2">
                  <c:v>40911</c:v>
                </c:pt>
                <c:pt idx="3">
                  <c:v>40912</c:v>
                </c:pt>
                <c:pt idx="4">
                  <c:v>40913</c:v>
                </c:pt>
                <c:pt idx="5">
                  <c:v>40914</c:v>
                </c:pt>
                <c:pt idx="6">
                  <c:v>40915</c:v>
                </c:pt>
                <c:pt idx="7">
                  <c:v>40916</c:v>
                </c:pt>
                <c:pt idx="8">
                  <c:v>40917</c:v>
                </c:pt>
                <c:pt idx="9">
                  <c:v>40918</c:v>
                </c:pt>
                <c:pt idx="10">
                  <c:v>40919</c:v>
                </c:pt>
                <c:pt idx="11">
                  <c:v>40920</c:v>
                </c:pt>
                <c:pt idx="12">
                  <c:v>40921</c:v>
                </c:pt>
                <c:pt idx="13">
                  <c:v>40922</c:v>
                </c:pt>
                <c:pt idx="14">
                  <c:v>40923</c:v>
                </c:pt>
                <c:pt idx="15">
                  <c:v>40924</c:v>
                </c:pt>
                <c:pt idx="16">
                  <c:v>40925</c:v>
                </c:pt>
                <c:pt idx="17">
                  <c:v>40926</c:v>
                </c:pt>
                <c:pt idx="18">
                  <c:v>40927</c:v>
                </c:pt>
                <c:pt idx="19">
                  <c:v>40928</c:v>
                </c:pt>
                <c:pt idx="20">
                  <c:v>40929</c:v>
                </c:pt>
                <c:pt idx="21">
                  <c:v>40930</c:v>
                </c:pt>
                <c:pt idx="22">
                  <c:v>40931</c:v>
                </c:pt>
                <c:pt idx="23">
                  <c:v>40932</c:v>
                </c:pt>
                <c:pt idx="24">
                  <c:v>40933</c:v>
                </c:pt>
                <c:pt idx="25">
                  <c:v>40934</c:v>
                </c:pt>
                <c:pt idx="26">
                  <c:v>40935</c:v>
                </c:pt>
                <c:pt idx="27">
                  <c:v>40936</c:v>
                </c:pt>
                <c:pt idx="28">
                  <c:v>40937</c:v>
                </c:pt>
                <c:pt idx="29">
                  <c:v>40938</c:v>
                </c:pt>
                <c:pt idx="30">
                  <c:v>40939</c:v>
                </c:pt>
                <c:pt idx="31">
                  <c:v>40940</c:v>
                </c:pt>
                <c:pt idx="32">
                  <c:v>40941</c:v>
                </c:pt>
                <c:pt idx="33">
                  <c:v>40942</c:v>
                </c:pt>
                <c:pt idx="34">
                  <c:v>40943</c:v>
                </c:pt>
                <c:pt idx="35">
                  <c:v>40944</c:v>
                </c:pt>
                <c:pt idx="36">
                  <c:v>40945</c:v>
                </c:pt>
                <c:pt idx="37">
                  <c:v>40946</c:v>
                </c:pt>
                <c:pt idx="38">
                  <c:v>40947</c:v>
                </c:pt>
                <c:pt idx="39">
                  <c:v>40948</c:v>
                </c:pt>
                <c:pt idx="40">
                  <c:v>40949</c:v>
                </c:pt>
                <c:pt idx="41">
                  <c:v>40950</c:v>
                </c:pt>
                <c:pt idx="42">
                  <c:v>40951</c:v>
                </c:pt>
                <c:pt idx="43">
                  <c:v>40952</c:v>
                </c:pt>
                <c:pt idx="44">
                  <c:v>40953</c:v>
                </c:pt>
                <c:pt idx="45">
                  <c:v>40954</c:v>
                </c:pt>
                <c:pt idx="46">
                  <c:v>40955</c:v>
                </c:pt>
                <c:pt idx="47">
                  <c:v>40956</c:v>
                </c:pt>
                <c:pt idx="48">
                  <c:v>40957</c:v>
                </c:pt>
                <c:pt idx="49">
                  <c:v>40958</c:v>
                </c:pt>
                <c:pt idx="50">
                  <c:v>40959</c:v>
                </c:pt>
                <c:pt idx="51">
                  <c:v>40960</c:v>
                </c:pt>
                <c:pt idx="52">
                  <c:v>40961</c:v>
                </c:pt>
                <c:pt idx="53">
                  <c:v>40962</c:v>
                </c:pt>
                <c:pt idx="54">
                  <c:v>40963</c:v>
                </c:pt>
                <c:pt idx="55">
                  <c:v>40964</c:v>
                </c:pt>
                <c:pt idx="56">
                  <c:v>40965</c:v>
                </c:pt>
                <c:pt idx="57">
                  <c:v>40966</c:v>
                </c:pt>
                <c:pt idx="58">
                  <c:v>40967</c:v>
                </c:pt>
                <c:pt idx="59">
                  <c:v>40968</c:v>
                </c:pt>
                <c:pt idx="60">
                  <c:v>40969</c:v>
                </c:pt>
                <c:pt idx="61">
                  <c:v>40970</c:v>
                </c:pt>
                <c:pt idx="62">
                  <c:v>40971</c:v>
                </c:pt>
                <c:pt idx="63">
                  <c:v>40972</c:v>
                </c:pt>
                <c:pt idx="64">
                  <c:v>40973</c:v>
                </c:pt>
                <c:pt idx="65">
                  <c:v>40974</c:v>
                </c:pt>
                <c:pt idx="66">
                  <c:v>40975</c:v>
                </c:pt>
                <c:pt idx="67">
                  <c:v>40976</c:v>
                </c:pt>
                <c:pt idx="68">
                  <c:v>40977</c:v>
                </c:pt>
                <c:pt idx="69">
                  <c:v>40978</c:v>
                </c:pt>
                <c:pt idx="70">
                  <c:v>40979</c:v>
                </c:pt>
                <c:pt idx="71">
                  <c:v>40980</c:v>
                </c:pt>
                <c:pt idx="72">
                  <c:v>40981</c:v>
                </c:pt>
                <c:pt idx="73">
                  <c:v>40982</c:v>
                </c:pt>
                <c:pt idx="74">
                  <c:v>40983</c:v>
                </c:pt>
                <c:pt idx="75">
                  <c:v>40984</c:v>
                </c:pt>
                <c:pt idx="76">
                  <c:v>40985</c:v>
                </c:pt>
                <c:pt idx="77">
                  <c:v>40986</c:v>
                </c:pt>
                <c:pt idx="78">
                  <c:v>40987</c:v>
                </c:pt>
                <c:pt idx="79">
                  <c:v>40988</c:v>
                </c:pt>
                <c:pt idx="80">
                  <c:v>40989</c:v>
                </c:pt>
                <c:pt idx="81">
                  <c:v>40990</c:v>
                </c:pt>
                <c:pt idx="82">
                  <c:v>40991</c:v>
                </c:pt>
                <c:pt idx="83">
                  <c:v>40992</c:v>
                </c:pt>
                <c:pt idx="84">
                  <c:v>40993</c:v>
                </c:pt>
                <c:pt idx="85">
                  <c:v>40994</c:v>
                </c:pt>
                <c:pt idx="86">
                  <c:v>40995</c:v>
                </c:pt>
                <c:pt idx="87">
                  <c:v>40996</c:v>
                </c:pt>
                <c:pt idx="88">
                  <c:v>40997</c:v>
                </c:pt>
                <c:pt idx="89">
                  <c:v>40998</c:v>
                </c:pt>
                <c:pt idx="90">
                  <c:v>40999</c:v>
                </c:pt>
                <c:pt idx="91">
                  <c:v>41000</c:v>
                </c:pt>
                <c:pt idx="92">
                  <c:v>41001</c:v>
                </c:pt>
                <c:pt idx="93">
                  <c:v>41002</c:v>
                </c:pt>
                <c:pt idx="94">
                  <c:v>41003</c:v>
                </c:pt>
                <c:pt idx="95">
                  <c:v>41004</c:v>
                </c:pt>
                <c:pt idx="96">
                  <c:v>41005</c:v>
                </c:pt>
                <c:pt idx="97">
                  <c:v>41006</c:v>
                </c:pt>
                <c:pt idx="98">
                  <c:v>41007</c:v>
                </c:pt>
                <c:pt idx="99">
                  <c:v>41008</c:v>
                </c:pt>
                <c:pt idx="100">
                  <c:v>41009</c:v>
                </c:pt>
                <c:pt idx="101">
                  <c:v>41010</c:v>
                </c:pt>
                <c:pt idx="102">
                  <c:v>41011</c:v>
                </c:pt>
                <c:pt idx="103">
                  <c:v>41012</c:v>
                </c:pt>
                <c:pt idx="104">
                  <c:v>41013</c:v>
                </c:pt>
                <c:pt idx="105">
                  <c:v>41014</c:v>
                </c:pt>
                <c:pt idx="106">
                  <c:v>41015</c:v>
                </c:pt>
                <c:pt idx="107">
                  <c:v>41016</c:v>
                </c:pt>
                <c:pt idx="108">
                  <c:v>41017</c:v>
                </c:pt>
                <c:pt idx="109">
                  <c:v>41018</c:v>
                </c:pt>
                <c:pt idx="110">
                  <c:v>41019</c:v>
                </c:pt>
                <c:pt idx="111">
                  <c:v>41020</c:v>
                </c:pt>
                <c:pt idx="112">
                  <c:v>41021</c:v>
                </c:pt>
                <c:pt idx="113">
                  <c:v>41022</c:v>
                </c:pt>
                <c:pt idx="114">
                  <c:v>41023</c:v>
                </c:pt>
                <c:pt idx="115">
                  <c:v>41024</c:v>
                </c:pt>
                <c:pt idx="116">
                  <c:v>41025</c:v>
                </c:pt>
                <c:pt idx="117">
                  <c:v>41026</c:v>
                </c:pt>
                <c:pt idx="118">
                  <c:v>41027</c:v>
                </c:pt>
                <c:pt idx="119">
                  <c:v>41028</c:v>
                </c:pt>
                <c:pt idx="120">
                  <c:v>41029</c:v>
                </c:pt>
              </c:numCache>
            </c:numRef>
          </c:cat>
          <c:val>
            <c:numRef>
              <c:f>Лист1!$B$2:$B$367</c:f>
              <c:numCache>
                <c:formatCode>General</c:formatCode>
                <c:ptCount val="366"/>
                <c:pt idx="0">
                  <c:v>2017546.0920000011</c:v>
                </c:pt>
                <c:pt idx="1">
                  <c:v>2057157.871</c:v>
                </c:pt>
                <c:pt idx="2">
                  <c:v>2094203.4239999999</c:v>
                </c:pt>
                <c:pt idx="3">
                  <c:v>2136061.2940000002</c:v>
                </c:pt>
                <c:pt idx="4">
                  <c:v>2117579.7039999999</c:v>
                </c:pt>
                <c:pt idx="5">
                  <c:v>2120047.8769999975</c:v>
                </c:pt>
                <c:pt idx="6">
                  <c:v>2100527.3539999975</c:v>
                </c:pt>
                <c:pt idx="7">
                  <c:v>2120185.7910000002</c:v>
                </c:pt>
                <c:pt idx="8">
                  <c:v>2143432.08</c:v>
                </c:pt>
                <c:pt idx="9">
                  <c:v>2281873.2270000023</c:v>
                </c:pt>
                <c:pt idx="10">
                  <c:v>2298428.2540000002</c:v>
                </c:pt>
                <c:pt idx="11">
                  <c:v>2301301.4619999998</c:v>
                </c:pt>
                <c:pt idx="12">
                  <c:v>2296483.6439999999</c:v>
                </c:pt>
                <c:pt idx="13">
                  <c:v>2219112.8109999979</c:v>
                </c:pt>
                <c:pt idx="14">
                  <c:v>2185289.0210000002</c:v>
                </c:pt>
                <c:pt idx="15">
                  <c:v>2310755.7999999998</c:v>
                </c:pt>
                <c:pt idx="16">
                  <c:v>2313750.5490000001</c:v>
                </c:pt>
                <c:pt idx="17">
                  <c:v>2331911.7050000001</c:v>
                </c:pt>
                <c:pt idx="18">
                  <c:v>2344278.8519999976</c:v>
                </c:pt>
                <c:pt idx="19">
                  <c:v>2344777.2379999999</c:v>
                </c:pt>
                <c:pt idx="20">
                  <c:v>2277645.7670000023</c:v>
                </c:pt>
                <c:pt idx="21">
                  <c:v>2244051.676</c:v>
                </c:pt>
                <c:pt idx="22">
                  <c:v>2378679.5019999999</c:v>
                </c:pt>
                <c:pt idx="23">
                  <c:v>2408319.9709999976</c:v>
                </c:pt>
                <c:pt idx="24">
                  <c:v>2464082.9899999998</c:v>
                </c:pt>
                <c:pt idx="25">
                  <c:v>2476674.21</c:v>
                </c:pt>
                <c:pt idx="26">
                  <c:v>2484012.7510000002</c:v>
                </c:pt>
                <c:pt idx="27">
                  <c:v>2404809.3319999976</c:v>
                </c:pt>
                <c:pt idx="28">
                  <c:v>2378074.4709999976</c:v>
                </c:pt>
                <c:pt idx="29">
                  <c:v>2501721.2919999999</c:v>
                </c:pt>
                <c:pt idx="30">
                  <c:v>2527092.3649999998</c:v>
                </c:pt>
                <c:pt idx="31">
                  <c:v>2558685.298</c:v>
                </c:pt>
                <c:pt idx="32">
                  <c:v>2576778.0010000002</c:v>
                </c:pt>
                <c:pt idx="33">
                  <c:v>2593188.9</c:v>
                </c:pt>
                <c:pt idx="34">
                  <c:v>2494689.7340000002</c:v>
                </c:pt>
                <c:pt idx="35">
                  <c:v>2439391.3289999976</c:v>
                </c:pt>
                <c:pt idx="36">
                  <c:v>2560066.159</c:v>
                </c:pt>
                <c:pt idx="37">
                  <c:v>2566060.969</c:v>
                </c:pt>
                <c:pt idx="38">
                  <c:v>2567821.6260000002</c:v>
                </c:pt>
                <c:pt idx="39">
                  <c:v>2565231.9149999977</c:v>
                </c:pt>
                <c:pt idx="40">
                  <c:v>2564836.3119999976</c:v>
                </c:pt>
                <c:pt idx="41">
                  <c:v>2473430.497</c:v>
                </c:pt>
                <c:pt idx="42">
                  <c:v>2426122.1239999998</c:v>
                </c:pt>
                <c:pt idx="43">
                  <c:v>2551548.6490000002</c:v>
                </c:pt>
                <c:pt idx="44">
                  <c:v>2542159.7540000002</c:v>
                </c:pt>
                <c:pt idx="45">
                  <c:v>2504597.7960000001</c:v>
                </c:pt>
                <c:pt idx="46">
                  <c:v>2483329.2089999998</c:v>
                </c:pt>
                <c:pt idx="47">
                  <c:v>2466593.6269999999</c:v>
                </c:pt>
                <c:pt idx="48">
                  <c:v>2381318.0269999998</c:v>
                </c:pt>
                <c:pt idx="49">
                  <c:v>2351667.8539999975</c:v>
                </c:pt>
                <c:pt idx="50">
                  <c:v>2465652.4539999976</c:v>
                </c:pt>
                <c:pt idx="51">
                  <c:v>2440569.662</c:v>
                </c:pt>
                <c:pt idx="52">
                  <c:v>2411282.6290000002</c:v>
                </c:pt>
                <c:pt idx="53">
                  <c:v>2304558.4139999975</c:v>
                </c:pt>
                <c:pt idx="54">
                  <c:v>2363118.9749999987</c:v>
                </c:pt>
                <c:pt idx="55">
                  <c:v>2253414.6319999998</c:v>
                </c:pt>
                <c:pt idx="56">
                  <c:v>2222494.5019999999</c:v>
                </c:pt>
                <c:pt idx="57">
                  <c:v>2328291.3089999976</c:v>
                </c:pt>
                <c:pt idx="58">
                  <c:v>2326818.5959999976</c:v>
                </c:pt>
                <c:pt idx="59">
                  <c:v>2322979.0929999975</c:v>
                </c:pt>
                <c:pt idx="60" formatCode="0">
                  <c:v>2309440.4870000002</c:v>
                </c:pt>
                <c:pt idx="61" formatCode="0">
                  <c:v>2295262.2949999999</c:v>
                </c:pt>
                <c:pt idx="62" formatCode="0">
                  <c:v>2215223.682</c:v>
                </c:pt>
                <c:pt idx="63" formatCode="0">
                  <c:v>2174170.3109999979</c:v>
                </c:pt>
                <c:pt idx="64" formatCode="0">
                  <c:v>2286140.193</c:v>
                </c:pt>
                <c:pt idx="65" formatCode="0">
                  <c:v>2287917.3759999974</c:v>
                </c:pt>
                <c:pt idx="66" formatCode="0">
                  <c:v>2286981.6889999998</c:v>
                </c:pt>
                <c:pt idx="67" formatCode="0">
                  <c:v>2184133.4959999975</c:v>
                </c:pt>
                <c:pt idx="68" formatCode="0">
                  <c:v>2179373.2599999998</c:v>
                </c:pt>
                <c:pt idx="69">
                  <c:v>2179315.3959999979</c:v>
                </c:pt>
                <c:pt idx="70">
                  <c:v>2279288.1949999998</c:v>
                </c:pt>
                <c:pt idx="71">
                  <c:v>2285191.324</c:v>
                </c:pt>
                <c:pt idx="72">
                  <c:v>2278622.4240000001</c:v>
                </c:pt>
                <c:pt idx="73">
                  <c:v>2266655.1919999998</c:v>
                </c:pt>
                <c:pt idx="74">
                  <c:v>2261821.1949999998</c:v>
                </c:pt>
                <c:pt idx="75">
                  <c:v>2248419.7969999998</c:v>
                </c:pt>
                <c:pt idx="76">
                  <c:v>2166742.7259999998</c:v>
                </c:pt>
                <c:pt idx="77">
                  <c:v>2136302.6880000001</c:v>
                </c:pt>
                <c:pt idx="78">
                  <c:v>2231339.9</c:v>
                </c:pt>
                <c:pt idx="79">
                  <c:v>2215235.0019999999</c:v>
                </c:pt>
                <c:pt idx="80">
                  <c:v>2198259.9270000001</c:v>
                </c:pt>
                <c:pt idx="81">
                  <c:v>2204610.0119999987</c:v>
                </c:pt>
                <c:pt idx="82">
                  <c:v>2198717.2820000001</c:v>
                </c:pt>
                <c:pt idx="83">
                  <c:v>2125513.9349999987</c:v>
                </c:pt>
                <c:pt idx="84">
                  <c:v>2074309.4340000001</c:v>
                </c:pt>
                <c:pt idx="85">
                  <c:v>2193621.2450000001</c:v>
                </c:pt>
                <c:pt idx="86">
                  <c:v>2185826.3549999977</c:v>
                </c:pt>
                <c:pt idx="87">
                  <c:v>2179987.5109999976</c:v>
                </c:pt>
                <c:pt idx="88">
                  <c:v>2182381.25</c:v>
                </c:pt>
                <c:pt idx="89">
                  <c:v>2166528.193</c:v>
                </c:pt>
                <c:pt idx="90">
                  <c:v>2071270.1860000012</c:v>
                </c:pt>
                <c:pt idx="91">
                  <c:v>2021338.0530000001</c:v>
                </c:pt>
                <c:pt idx="92">
                  <c:v>2143280.298</c:v>
                </c:pt>
                <c:pt idx="93">
                  <c:v>2137698.3129999968</c:v>
                </c:pt>
                <c:pt idx="94">
                  <c:v>2125752.3479999998</c:v>
                </c:pt>
                <c:pt idx="95">
                  <c:v>2119554.64</c:v>
                </c:pt>
                <c:pt idx="96">
                  <c:v>2106591.5090000001</c:v>
                </c:pt>
                <c:pt idx="97">
                  <c:v>2007871.9610000001</c:v>
                </c:pt>
                <c:pt idx="98">
                  <c:v>1968306.3290000001</c:v>
                </c:pt>
                <c:pt idx="99">
                  <c:v>2076379.7790000001</c:v>
                </c:pt>
                <c:pt idx="100">
                  <c:v>2067962.7210000001</c:v>
                </c:pt>
                <c:pt idx="101">
                  <c:v>2063753.2210000001</c:v>
                </c:pt>
                <c:pt idx="102">
                  <c:v>2053727.37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2011 год</c:v>
                </c:pt>
              </c:strCache>
            </c:strRef>
          </c:tx>
          <c:spPr>
            <a:ln w="19050">
              <a:solidFill>
                <a:schemeClr val="accent2"/>
              </a:solidFill>
            </a:ln>
          </c:spPr>
          <c:marker>
            <c:symbol val="none"/>
          </c:marker>
          <c:dPt>
            <c:idx val="222"/>
            <c:marker>
              <c:symbol val="circle"/>
              <c:size val="5"/>
              <c:spPr>
                <a:noFill/>
                <a:ln>
                  <a:noFill/>
                </a:ln>
              </c:spPr>
            </c:marker>
          </c:dPt>
          <c:cat>
            <c:numRef>
              <c:f>Лист1!$A$2:$A$367</c:f>
              <c:numCache>
                <c:formatCode>[$-419]d\ mmm;@</c:formatCode>
                <c:ptCount val="366"/>
                <c:pt idx="0">
                  <c:v>40909</c:v>
                </c:pt>
                <c:pt idx="1">
                  <c:v>40910</c:v>
                </c:pt>
                <c:pt idx="2">
                  <c:v>40911</c:v>
                </c:pt>
                <c:pt idx="3">
                  <c:v>40912</c:v>
                </c:pt>
                <c:pt idx="4">
                  <c:v>40913</c:v>
                </c:pt>
                <c:pt idx="5">
                  <c:v>40914</c:v>
                </c:pt>
                <c:pt idx="6">
                  <c:v>40915</c:v>
                </c:pt>
                <c:pt idx="7">
                  <c:v>40916</c:v>
                </c:pt>
                <c:pt idx="8">
                  <c:v>40917</c:v>
                </c:pt>
                <c:pt idx="9">
                  <c:v>40918</c:v>
                </c:pt>
                <c:pt idx="10">
                  <c:v>40919</c:v>
                </c:pt>
                <c:pt idx="11">
                  <c:v>40920</c:v>
                </c:pt>
                <c:pt idx="12">
                  <c:v>40921</c:v>
                </c:pt>
                <c:pt idx="13">
                  <c:v>40922</c:v>
                </c:pt>
                <c:pt idx="14">
                  <c:v>40923</c:v>
                </c:pt>
                <c:pt idx="15">
                  <c:v>40924</c:v>
                </c:pt>
                <c:pt idx="16">
                  <c:v>40925</c:v>
                </c:pt>
                <c:pt idx="17">
                  <c:v>40926</c:v>
                </c:pt>
                <c:pt idx="18">
                  <c:v>40927</c:v>
                </c:pt>
                <c:pt idx="19">
                  <c:v>40928</c:v>
                </c:pt>
                <c:pt idx="20">
                  <c:v>40929</c:v>
                </c:pt>
                <c:pt idx="21">
                  <c:v>40930</c:v>
                </c:pt>
                <c:pt idx="22">
                  <c:v>40931</c:v>
                </c:pt>
                <c:pt idx="23">
                  <c:v>40932</c:v>
                </c:pt>
                <c:pt idx="24">
                  <c:v>40933</c:v>
                </c:pt>
                <c:pt idx="25">
                  <c:v>40934</c:v>
                </c:pt>
                <c:pt idx="26">
                  <c:v>40935</c:v>
                </c:pt>
                <c:pt idx="27">
                  <c:v>40936</c:v>
                </c:pt>
                <c:pt idx="28">
                  <c:v>40937</c:v>
                </c:pt>
                <c:pt idx="29">
                  <c:v>40938</c:v>
                </c:pt>
                <c:pt idx="30">
                  <c:v>40939</c:v>
                </c:pt>
                <c:pt idx="31">
                  <c:v>40940</c:v>
                </c:pt>
                <c:pt idx="32">
                  <c:v>40941</c:v>
                </c:pt>
                <c:pt idx="33">
                  <c:v>40942</c:v>
                </c:pt>
                <c:pt idx="34">
                  <c:v>40943</c:v>
                </c:pt>
                <c:pt idx="35">
                  <c:v>40944</c:v>
                </c:pt>
                <c:pt idx="36">
                  <c:v>40945</c:v>
                </c:pt>
                <c:pt idx="37">
                  <c:v>40946</c:v>
                </c:pt>
                <c:pt idx="38">
                  <c:v>40947</c:v>
                </c:pt>
                <c:pt idx="39">
                  <c:v>40948</c:v>
                </c:pt>
                <c:pt idx="40">
                  <c:v>40949</c:v>
                </c:pt>
                <c:pt idx="41">
                  <c:v>40950</c:v>
                </c:pt>
                <c:pt idx="42">
                  <c:v>40951</c:v>
                </c:pt>
                <c:pt idx="43">
                  <c:v>40952</c:v>
                </c:pt>
                <c:pt idx="44">
                  <c:v>40953</c:v>
                </c:pt>
                <c:pt idx="45">
                  <c:v>40954</c:v>
                </c:pt>
                <c:pt idx="46">
                  <c:v>40955</c:v>
                </c:pt>
                <c:pt idx="47">
                  <c:v>40956</c:v>
                </c:pt>
                <c:pt idx="48">
                  <c:v>40957</c:v>
                </c:pt>
                <c:pt idx="49">
                  <c:v>40958</c:v>
                </c:pt>
                <c:pt idx="50">
                  <c:v>40959</c:v>
                </c:pt>
                <c:pt idx="51">
                  <c:v>40960</c:v>
                </c:pt>
                <c:pt idx="52">
                  <c:v>40961</c:v>
                </c:pt>
                <c:pt idx="53">
                  <c:v>40962</c:v>
                </c:pt>
                <c:pt idx="54">
                  <c:v>40963</c:v>
                </c:pt>
                <c:pt idx="55">
                  <c:v>40964</c:v>
                </c:pt>
                <c:pt idx="56">
                  <c:v>40965</c:v>
                </c:pt>
                <c:pt idx="57">
                  <c:v>40966</c:v>
                </c:pt>
                <c:pt idx="58">
                  <c:v>40967</c:v>
                </c:pt>
                <c:pt idx="59">
                  <c:v>40968</c:v>
                </c:pt>
                <c:pt idx="60">
                  <c:v>40969</c:v>
                </c:pt>
                <c:pt idx="61">
                  <c:v>40970</c:v>
                </c:pt>
                <c:pt idx="62">
                  <c:v>40971</c:v>
                </c:pt>
                <c:pt idx="63">
                  <c:v>40972</c:v>
                </c:pt>
                <c:pt idx="64">
                  <c:v>40973</c:v>
                </c:pt>
                <c:pt idx="65">
                  <c:v>40974</c:v>
                </c:pt>
                <c:pt idx="66">
                  <c:v>40975</c:v>
                </c:pt>
                <c:pt idx="67">
                  <c:v>40976</c:v>
                </c:pt>
                <c:pt idx="68">
                  <c:v>40977</c:v>
                </c:pt>
                <c:pt idx="69">
                  <c:v>40978</c:v>
                </c:pt>
                <c:pt idx="70">
                  <c:v>40979</c:v>
                </c:pt>
                <c:pt idx="71">
                  <c:v>40980</c:v>
                </c:pt>
                <c:pt idx="72">
                  <c:v>40981</c:v>
                </c:pt>
                <c:pt idx="73">
                  <c:v>40982</c:v>
                </c:pt>
                <c:pt idx="74">
                  <c:v>40983</c:v>
                </c:pt>
                <c:pt idx="75">
                  <c:v>40984</c:v>
                </c:pt>
                <c:pt idx="76">
                  <c:v>40985</c:v>
                </c:pt>
                <c:pt idx="77">
                  <c:v>40986</c:v>
                </c:pt>
                <c:pt idx="78">
                  <c:v>40987</c:v>
                </c:pt>
                <c:pt idx="79">
                  <c:v>40988</c:v>
                </c:pt>
                <c:pt idx="80">
                  <c:v>40989</c:v>
                </c:pt>
                <c:pt idx="81">
                  <c:v>40990</c:v>
                </c:pt>
                <c:pt idx="82">
                  <c:v>40991</c:v>
                </c:pt>
                <c:pt idx="83">
                  <c:v>40992</c:v>
                </c:pt>
                <c:pt idx="84">
                  <c:v>40993</c:v>
                </c:pt>
                <c:pt idx="85">
                  <c:v>40994</c:v>
                </c:pt>
                <c:pt idx="86">
                  <c:v>40995</c:v>
                </c:pt>
                <c:pt idx="87">
                  <c:v>40996</c:v>
                </c:pt>
                <c:pt idx="88">
                  <c:v>40997</c:v>
                </c:pt>
                <c:pt idx="89">
                  <c:v>40998</c:v>
                </c:pt>
                <c:pt idx="90">
                  <c:v>40999</c:v>
                </c:pt>
                <c:pt idx="91">
                  <c:v>41000</c:v>
                </c:pt>
                <c:pt idx="92">
                  <c:v>41001</c:v>
                </c:pt>
                <c:pt idx="93">
                  <c:v>41002</c:v>
                </c:pt>
                <c:pt idx="94">
                  <c:v>41003</c:v>
                </c:pt>
                <c:pt idx="95">
                  <c:v>41004</c:v>
                </c:pt>
                <c:pt idx="96">
                  <c:v>41005</c:v>
                </c:pt>
                <c:pt idx="97">
                  <c:v>41006</c:v>
                </c:pt>
                <c:pt idx="98">
                  <c:v>41007</c:v>
                </c:pt>
                <c:pt idx="99">
                  <c:v>41008</c:v>
                </c:pt>
                <c:pt idx="100">
                  <c:v>41009</c:v>
                </c:pt>
                <c:pt idx="101">
                  <c:v>41010</c:v>
                </c:pt>
                <c:pt idx="102">
                  <c:v>41011</c:v>
                </c:pt>
                <c:pt idx="103">
                  <c:v>41012</c:v>
                </c:pt>
                <c:pt idx="104">
                  <c:v>41013</c:v>
                </c:pt>
                <c:pt idx="105">
                  <c:v>41014</c:v>
                </c:pt>
                <c:pt idx="106">
                  <c:v>41015</c:v>
                </c:pt>
                <c:pt idx="107">
                  <c:v>41016</c:v>
                </c:pt>
                <c:pt idx="108">
                  <c:v>41017</c:v>
                </c:pt>
                <c:pt idx="109">
                  <c:v>41018</c:v>
                </c:pt>
                <c:pt idx="110">
                  <c:v>41019</c:v>
                </c:pt>
                <c:pt idx="111">
                  <c:v>41020</c:v>
                </c:pt>
                <c:pt idx="112">
                  <c:v>41021</c:v>
                </c:pt>
                <c:pt idx="113">
                  <c:v>41022</c:v>
                </c:pt>
                <c:pt idx="114">
                  <c:v>41023</c:v>
                </c:pt>
                <c:pt idx="115">
                  <c:v>41024</c:v>
                </c:pt>
                <c:pt idx="116">
                  <c:v>41025</c:v>
                </c:pt>
                <c:pt idx="117">
                  <c:v>41026</c:v>
                </c:pt>
                <c:pt idx="118">
                  <c:v>41027</c:v>
                </c:pt>
                <c:pt idx="119">
                  <c:v>41028</c:v>
                </c:pt>
                <c:pt idx="120">
                  <c:v>41029</c:v>
                </c:pt>
              </c:numCache>
            </c:numRef>
          </c:cat>
          <c:val>
            <c:numRef>
              <c:f>Лист1!$C$2:$C$367</c:f>
              <c:numCache>
                <c:formatCode>General</c:formatCode>
                <c:ptCount val="366"/>
                <c:pt idx="0">
                  <c:v>2090650.95</c:v>
                </c:pt>
                <c:pt idx="1">
                  <c:v>2100583.2799999998</c:v>
                </c:pt>
                <c:pt idx="2">
                  <c:v>2127450.23</c:v>
                </c:pt>
                <c:pt idx="3">
                  <c:v>2176347.75</c:v>
                </c:pt>
                <c:pt idx="4">
                  <c:v>2178855.25</c:v>
                </c:pt>
                <c:pt idx="5">
                  <c:v>2188938.3699999987</c:v>
                </c:pt>
                <c:pt idx="6">
                  <c:v>2165641.7000000002</c:v>
                </c:pt>
                <c:pt idx="7">
                  <c:v>2179410.27</c:v>
                </c:pt>
                <c:pt idx="8">
                  <c:v>2172237.3499999987</c:v>
                </c:pt>
                <c:pt idx="9">
                  <c:v>2197803.61</c:v>
                </c:pt>
                <c:pt idx="10">
                  <c:v>2322974.5299999998</c:v>
                </c:pt>
                <c:pt idx="11">
                  <c:v>2332069.61</c:v>
                </c:pt>
                <c:pt idx="12">
                  <c:v>2327578.9499999997</c:v>
                </c:pt>
                <c:pt idx="13">
                  <c:v>2323612.71</c:v>
                </c:pt>
                <c:pt idx="14">
                  <c:v>2246605.19</c:v>
                </c:pt>
                <c:pt idx="15">
                  <c:v>2215524.3199999975</c:v>
                </c:pt>
                <c:pt idx="16">
                  <c:v>2335214.6</c:v>
                </c:pt>
                <c:pt idx="17">
                  <c:v>2357012.6800000002</c:v>
                </c:pt>
                <c:pt idx="18">
                  <c:v>2381673.4499999997</c:v>
                </c:pt>
                <c:pt idx="19">
                  <c:v>2394437.5299999998</c:v>
                </c:pt>
                <c:pt idx="20">
                  <c:v>2400499.4499999997</c:v>
                </c:pt>
                <c:pt idx="21">
                  <c:v>2292750.12</c:v>
                </c:pt>
                <c:pt idx="22">
                  <c:v>2260078.3099999987</c:v>
                </c:pt>
                <c:pt idx="23">
                  <c:v>2410026.8699999987</c:v>
                </c:pt>
                <c:pt idx="24">
                  <c:v>2395993.77</c:v>
                </c:pt>
                <c:pt idx="25">
                  <c:v>2388893.3499999987</c:v>
                </c:pt>
                <c:pt idx="26">
                  <c:v>2392646.94</c:v>
                </c:pt>
                <c:pt idx="27">
                  <c:v>2392512.38</c:v>
                </c:pt>
                <c:pt idx="28">
                  <c:v>2288669.8199999975</c:v>
                </c:pt>
                <c:pt idx="29">
                  <c:v>2238290.5099999998</c:v>
                </c:pt>
                <c:pt idx="30">
                  <c:v>2380271.66</c:v>
                </c:pt>
                <c:pt idx="31">
                  <c:v>2374489.56</c:v>
                </c:pt>
                <c:pt idx="32">
                  <c:v>2359309.14</c:v>
                </c:pt>
                <c:pt idx="33">
                  <c:v>2347572.66</c:v>
                </c:pt>
                <c:pt idx="34">
                  <c:v>2350019.2000000002</c:v>
                </c:pt>
                <c:pt idx="35">
                  <c:v>2251052.59</c:v>
                </c:pt>
                <c:pt idx="36">
                  <c:v>2211077.4299999997</c:v>
                </c:pt>
                <c:pt idx="37">
                  <c:v>2338841.69</c:v>
                </c:pt>
                <c:pt idx="38">
                  <c:v>2348914.5699999998</c:v>
                </c:pt>
                <c:pt idx="39">
                  <c:v>2337842.12</c:v>
                </c:pt>
                <c:pt idx="40">
                  <c:v>2341524.2999999998</c:v>
                </c:pt>
                <c:pt idx="41">
                  <c:v>2366970.04</c:v>
                </c:pt>
                <c:pt idx="42">
                  <c:v>2270834.8199999975</c:v>
                </c:pt>
                <c:pt idx="43">
                  <c:v>2233648.3699999987</c:v>
                </c:pt>
                <c:pt idx="44">
                  <c:v>2364723.9499999997</c:v>
                </c:pt>
                <c:pt idx="45">
                  <c:v>2391950.64</c:v>
                </c:pt>
                <c:pt idx="46">
                  <c:v>2405228.56</c:v>
                </c:pt>
                <c:pt idx="47">
                  <c:v>2420144.98</c:v>
                </c:pt>
                <c:pt idx="48">
                  <c:v>2453024.8299999987</c:v>
                </c:pt>
                <c:pt idx="49">
                  <c:v>2374552.79</c:v>
                </c:pt>
                <c:pt idx="50">
                  <c:v>2335337.3499999987</c:v>
                </c:pt>
                <c:pt idx="51">
                  <c:v>2474136.2200000002</c:v>
                </c:pt>
                <c:pt idx="52">
                  <c:v>2471148.52</c:v>
                </c:pt>
                <c:pt idx="53">
                  <c:v>2338463.7799999998</c:v>
                </c:pt>
                <c:pt idx="54">
                  <c:v>2434991.2999999998</c:v>
                </c:pt>
                <c:pt idx="55">
                  <c:v>2414819.27</c:v>
                </c:pt>
                <c:pt idx="56">
                  <c:v>2331279.7799999998</c:v>
                </c:pt>
                <c:pt idx="57">
                  <c:v>2281395.3099999987</c:v>
                </c:pt>
                <c:pt idx="58">
                  <c:v>2402334.25</c:v>
                </c:pt>
                <c:pt idx="60">
                  <c:v>2396160.6800000002</c:v>
                </c:pt>
                <c:pt idx="61">
                  <c:v>2373000.7000000002</c:v>
                </c:pt>
                <c:pt idx="62">
                  <c:v>2382841.94</c:v>
                </c:pt>
                <c:pt idx="63">
                  <c:v>2356951.29</c:v>
                </c:pt>
                <c:pt idx="64">
                  <c:v>2314044.61</c:v>
                </c:pt>
                <c:pt idx="65">
                  <c:v>2202887.96</c:v>
                </c:pt>
                <c:pt idx="66">
                  <c:v>2179843.61</c:v>
                </c:pt>
                <c:pt idx="67">
                  <c:v>2168574.69</c:v>
                </c:pt>
                <c:pt idx="68">
                  <c:v>2280814.16</c:v>
                </c:pt>
                <c:pt idx="69">
                  <c:v>2241533.29</c:v>
                </c:pt>
                <c:pt idx="70">
                  <c:v>2243820.2400000002</c:v>
                </c:pt>
                <c:pt idx="71">
                  <c:v>2147598.79</c:v>
                </c:pt>
                <c:pt idx="72">
                  <c:v>2105925</c:v>
                </c:pt>
                <c:pt idx="73">
                  <c:v>2220211.21</c:v>
                </c:pt>
                <c:pt idx="74">
                  <c:v>2211381.0499999998</c:v>
                </c:pt>
                <c:pt idx="75">
                  <c:v>2180893.96</c:v>
                </c:pt>
                <c:pt idx="76">
                  <c:v>2184171.73</c:v>
                </c:pt>
                <c:pt idx="77">
                  <c:v>2178676.61</c:v>
                </c:pt>
                <c:pt idx="78">
                  <c:v>2100456.2400000002</c:v>
                </c:pt>
                <c:pt idx="79">
                  <c:v>2043902.37</c:v>
                </c:pt>
                <c:pt idx="80">
                  <c:v>2166974.9699999997</c:v>
                </c:pt>
                <c:pt idx="81">
                  <c:v>2164691.94</c:v>
                </c:pt>
                <c:pt idx="82">
                  <c:v>2170222.36</c:v>
                </c:pt>
                <c:pt idx="83">
                  <c:v>2153991.9299999997</c:v>
                </c:pt>
                <c:pt idx="84">
                  <c:v>2161233.8199999975</c:v>
                </c:pt>
                <c:pt idx="85">
                  <c:v>2081427.61</c:v>
                </c:pt>
                <c:pt idx="86">
                  <c:v>1952870.05</c:v>
                </c:pt>
                <c:pt idx="87">
                  <c:v>2150116.44</c:v>
                </c:pt>
                <c:pt idx="88">
                  <c:v>2154704.7400000002</c:v>
                </c:pt>
                <c:pt idx="89">
                  <c:v>2155581.9</c:v>
                </c:pt>
                <c:pt idx="90">
                  <c:v>2147668.4699999997</c:v>
                </c:pt>
                <c:pt idx="91">
                  <c:v>2148210.8299999987</c:v>
                </c:pt>
                <c:pt idx="92">
                  <c:v>2031501.44</c:v>
                </c:pt>
                <c:pt idx="93">
                  <c:v>1977764.8</c:v>
                </c:pt>
                <c:pt idx="94">
                  <c:v>2093064.06</c:v>
                </c:pt>
                <c:pt idx="95">
                  <c:v>2069355.8800000001</c:v>
                </c:pt>
                <c:pt idx="96">
                  <c:v>2057331.6500000001</c:v>
                </c:pt>
                <c:pt idx="97">
                  <c:v>2065556.43</c:v>
                </c:pt>
                <c:pt idx="98">
                  <c:v>2062430.6900000011</c:v>
                </c:pt>
                <c:pt idx="99">
                  <c:v>1980327.27</c:v>
                </c:pt>
                <c:pt idx="100">
                  <c:v>1940604.31</c:v>
                </c:pt>
                <c:pt idx="101">
                  <c:v>2056407.04</c:v>
                </c:pt>
                <c:pt idx="102">
                  <c:v>2061448.4</c:v>
                </c:pt>
                <c:pt idx="103">
                  <c:v>2062395.73</c:v>
                </c:pt>
                <c:pt idx="104">
                  <c:v>2052705.31</c:v>
                </c:pt>
                <c:pt idx="105">
                  <c:v>2049943.97</c:v>
                </c:pt>
                <c:pt idx="106">
                  <c:v>1947454.33</c:v>
                </c:pt>
                <c:pt idx="107">
                  <c:v>1916608.61</c:v>
                </c:pt>
                <c:pt idx="108">
                  <c:v>2033203.09</c:v>
                </c:pt>
                <c:pt idx="109">
                  <c:v>2026016.82</c:v>
                </c:pt>
                <c:pt idx="110">
                  <c:v>2024520.58</c:v>
                </c:pt>
                <c:pt idx="111">
                  <c:v>2020389.72</c:v>
                </c:pt>
                <c:pt idx="112">
                  <c:v>2018977.07</c:v>
                </c:pt>
                <c:pt idx="113">
                  <c:v>1934447.35</c:v>
                </c:pt>
                <c:pt idx="114">
                  <c:v>1879700.76</c:v>
                </c:pt>
                <c:pt idx="115">
                  <c:v>1995535.3800000001</c:v>
                </c:pt>
                <c:pt idx="116">
                  <c:v>1957049.98</c:v>
                </c:pt>
                <c:pt idx="117">
                  <c:v>1928786.27</c:v>
                </c:pt>
                <c:pt idx="118">
                  <c:v>1907726.72</c:v>
                </c:pt>
                <c:pt idx="119">
                  <c:v>1886702.58</c:v>
                </c:pt>
                <c:pt idx="120">
                  <c:v>1786949.8900000001</c:v>
                </c:pt>
                <c:pt idx="121">
                  <c:v>1744234.29</c:v>
                </c:pt>
                <c:pt idx="122">
                  <c:v>1756853.11</c:v>
                </c:pt>
                <c:pt idx="123">
                  <c:v>1842903.09</c:v>
                </c:pt>
                <c:pt idx="124">
                  <c:v>1852623.81</c:v>
                </c:pt>
                <c:pt idx="125">
                  <c:v>1845964.97</c:v>
                </c:pt>
                <c:pt idx="126">
                  <c:v>1830606.42</c:v>
                </c:pt>
                <c:pt idx="127">
                  <c:v>1741134.71</c:v>
                </c:pt>
                <c:pt idx="128">
                  <c:v>1702109.22</c:v>
                </c:pt>
                <c:pt idx="129">
                  <c:v>1693502.1900000011</c:v>
                </c:pt>
                <c:pt idx="130">
                  <c:v>1815828.61</c:v>
                </c:pt>
                <c:pt idx="131">
                  <c:v>1815596.86</c:v>
                </c:pt>
                <c:pt idx="132">
                  <c:v>1820672.28</c:v>
                </c:pt>
                <c:pt idx="133">
                  <c:v>1820061.32</c:v>
                </c:pt>
                <c:pt idx="134">
                  <c:v>1743531.44</c:v>
                </c:pt>
                <c:pt idx="135">
                  <c:v>1698308.6600000001</c:v>
                </c:pt>
                <c:pt idx="136">
                  <c:v>1812211.55</c:v>
                </c:pt>
                <c:pt idx="137">
                  <c:v>1820415.98</c:v>
                </c:pt>
                <c:pt idx="138">
                  <c:v>1819136.81</c:v>
                </c:pt>
                <c:pt idx="139">
                  <c:v>1812933.25</c:v>
                </c:pt>
                <c:pt idx="140">
                  <c:v>1800714.6600000001</c:v>
                </c:pt>
                <c:pt idx="141">
                  <c:v>1724758.22</c:v>
                </c:pt>
                <c:pt idx="142">
                  <c:v>1685909.97</c:v>
                </c:pt>
                <c:pt idx="143">
                  <c:v>1800206.5</c:v>
                </c:pt>
                <c:pt idx="144">
                  <c:v>1796891.6900000011</c:v>
                </c:pt>
                <c:pt idx="145">
                  <c:v>1806484.71</c:v>
                </c:pt>
                <c:pt idx="146">
                  <c:v>1809888.31</c:v>
                </c:pt>
                <c:pt idx="147">
                  <c:v>1799721.1900000011</c:v>
                </c:pt>
                <c:pt idx="148">
                  <c:v>1707613.99</c:v>
                </c:pt>
                <c:pt idx="149">
                  <c:v>1671638.06</c:v>
                </c:pt>
                <c:pt idx="150">
                  <c:v>1784799.33</c:v>
                </c:pt>
                <c:pt idx="151">
                  <c:v>1780715.85</c:v>
                </c:pt>
                <c:pt idx="152">
                  <c:v>1785935.23</c:v>
                </c:pt>
                <c:pt idx="153">
                  <c:v>1794586.0660000001</c:v>
                </c:pt>
                <c:pt idx="154" formatCode="0">
                  <c:v>1798400.03</c:v>
                </c:pt>
                <c:pt idx="155" formatCode="0">
                  <c:v>1717811.145</c:v>
                </c:pt>
                <c:pt idx="156" formatCode="0">
                  <c:v>1670411.801</c:v>
                </c:pt>
                <c:pt idx="157" formatCode="0">
                  <c:v>1787232.8960000011</c:v>
                </c:pt>
                <c:pt idx="158" formatCode="0">
                  <c:v>1789847.531</c:v>
                </c:pt>
                <c:pt idx="159" formatCode="0">
                  <c:v>1801676.4109999998</c:v>
                </c:pt>
                <c:pt idx="160" formatCode="0">
                  <c:v>1796219.9620000001</c:v>
                </c:pt>
                <c:pt idx="161" formatCode="0">
                  <c:v>1789127.048</c:v>
                </c:pt>
                <c:pt idx="162" formatCode="0">
                  <c:v>1687259.9239999999</c:v>
                </c:pt>
                <c:pt idx="163" formatCode="0">
                  <c:v>1648945.1440000001</c:v>
                </c:pt>
                <c:pt idx="164" formatCode="0">
                  <c:v>1664556.6870000008</c:v>
                </c:pt>
                <c:pt idx="165" formatCode="0">
                  <c:v>1775226.365</c:v>
                </c:pt>
                <c:pt idx="166" formatCode="0">
                  <c:v>1785154.9449999998</c:v>
                </c:pt>
                <c:pt idx="167" formatCode="0">
                  <c:v>1796357.5180000002</c:v>
                </c:pt>
                <c:pt idx="168" formatCode="0">
                  <c:v>1791412.314</c:v>
                </c:pt>
                <c:pt idx="169" formatCode="0">
                  <c:v>1698579.9810000001</c:v>
                </c:pt>
                <c:pt idx="170" formatCode="0">
                  <c:v>1667961.503</c:v>
                </c:pt>
                <c:pt idx="171" formatCode="0">
                  <c:v>1788069.1510000001</c:v>
                </c:pt>
                <c:pt idx="172" formatCode="0">
                  <c:v>1796404.47</c:v>
                </c:pt>
                <c:pt idx="173" formatCode="0">
                  <c:v>1785365.487</c:v>
                </c:pt>
                <c:pt idx="174" formatCode="0">
                  <c:v>1796677.469</c:v>
                </c:pt>
                <c:pt idx="175" formatCode="0">
                  <c:v>1787178.5120000001</c:v>
                </c:pt>
                <c:pt idx="176" formatCode="0">
                  <c:v>1704906.497</c:v>
                </c:pt>
                <c:pt idx="177" formatCode="0">
                  <c:v>1666700.3540000001</c:v>
                </c:pt>
                <c:pt idx="178" formatCode="0">
                  <c:v>1785439.8160000001</c:v>
                </c:pt>
                <c:pt idx="179" formatCode="0">
                  <c:v>1792554.8370000001</c:v>
                </c:pt>
                <c:pt idx="180" formatCode="0">
                  <c:v>1785626.551</c:v>
                </c:pt>
                <c:pt idx="181" formatCode="0">
                  <c:v>1780390.6130000008</c:v>
                </c:pt>
                <c:pt idx="182" formatCode="0">
                  <c:v>1784531.92</c:v>
                </c:pt>
                <c:pt idx="183" formatCode="0">
                  <c:v>1704512.0380000002</c:v>
                </c:pt>
                <c:pt idx="184" formatCode="0">
                  <c:v>1680742.8690000011</c:v>
                </c:pt>
                <c:pt idx="185" formatCode="0">
                  <c:v>1794756.21</c:v>
                </c:pt>
                <c:pt idx="186" formatCode="0">
                  <c:v>1794967.9309999999</c:v>
                </c:pt>
                <c:pt idx="187" formatCode="0">
                  <c:v>1804366.8530000008</c:v>
                </c:pt>
                <c:pt idx="188" formatCode="0">
                  <c:v>1797655.94</c:v>
                </c:pt>
                <c:pt idx="189" formatCode="0">
                  <c:v>1800297.1090000011</c:v>
                </c:pt>
                <c:pt idx="190" formatCode="0">
                  <c:v>1714261.1530000011</c:v>
                </c:pt>
                <c:pt idx="191" formatCode="0">
                  <c:v>1687220.1940000008</c:v>
                </c:pt>
                <c:pt idx="192" formatCode="0">
                  <c:v>1777805.439</c:v>
                </c:pt>
                <c:pt idx="193" formatCode="0">
                  <c:v>1786830.1170000001</c:v>
                </c:pt>
                <c:pt idx="194" formatCode="0">
                  <c:v>1794115.4840000002</c:v>
                </c:pt>
                <c:pt idx="195" formatCode="0">
                  <c:v>1794680.3670000001</c:v>
                </c:pt>
                <c:pt idx="196" formatCode="0">
                  <c:v>1795153.7040000001</c:v>
                </c:pt>
                <c:pt idx="197" formatCode="0">
                  <c:v>1698715.402</c:v>
                </c:pt>
                <c:pt idx="198" formatCode="0">
                  <c:v>1673734.3800000001</c:v>
                </c:pt>
                <c:pt idx="199" formatCode="0">
                  <c:v>1794189.1640000001</c:v>
                </c:pt>
                <c:pt idx="200" formatCode="0">
                  <c:v>1802596.4309999999</c:v>
                </c:pt>
                <c:pt idx="201" formatCode="0">
                  <c:v>1808103.875</c:v>
                </c:pt>
                <c:pt idx="202" formatCode="0">
                  <c:v>1825360.2390000001</c:v>
                </c:pt>
                <c:pt idx="203" formatCode="0">
                  <c:v>1826944.227</c:v>
                </c:pt>
                <c:pt idx="204" formatCode="0">
                  <c:v>1735603.973</c:v>
                </c:pt>
                <c:pt idx="205" formatCode="0">
                  <c:v>1684238.9149999998</c:v>
                </c:pt>
                <c:pt idx="206" formatCode="0">
                  <c:v>1811059.8060000001</c:v>
                </c:pt>
                <c:pt idx="207" formatCode="0">
                  <c:v>1819469.0590000001</c:v>
                </c:pt>
                <c:pt idx="208" formatCode="0">
                  <c:v>1832898.6960000012</c:v>
                </c:pt>
                <c:pt idx="209" formatCode="0">
                  <c:v>1851236.466</c:v>
                </c:pt>
                <c:pt idx="210" formatCode="0">
                  <c:v>1857038.8930000011</c:v>
                </c:pt>
                <c:pt idx="211" formatCode="0">
                  <c:v>1741458.709</c:v>
                </c:pt>
                <c:pt idx="212" formatCode="0">
                  <c:v>1709559.2380000001</c:v>
                </c:pt>
                <c:pt idx="213" formatCode="0">
                  <c:v>1832739.3570000001</c:v>
                </c:pt>
                <c:pt idx="214" formatCode="0">
                  <c:v>1822224.9890000001</c:v>
                </c:pt>
                <c:pt idx="215" formatCode="0">
                  <c:v>1818057.4239999999</c:v>
                </c:pt>
                <c:pt idx="216" formatCode="0">
                  <c:v>1796070.2440000002</c:v>
                </c:pt>
                <c:pt idx="217" formatCode="0">
                  <c:v>1783196.7149999999</c:v>
                </c:pt>
                <c:pt idx="218" formatCode="0">
                  <c:v>1702635.0260000001</c:v>
                </c:pt>
                <c:pt idx="219" formatCode="0">
                  <c:v>1676049.706</c:v>
                </c:pt>
                <c:pt idx="220" formatCode="0">
                  <c:v>1788584.6500000001</c:v>
                </c:pt>
                <c:pt idx="221" formatCode="0">
                  <c:v>1789649.2920000001</c:v>
                </c:pt>
                <c:pt idx="222" formatCode="0">
                  <c:v>1795004.6170000001</c:v>
                </c:pt>
                <c:pt idx="223" formatCode="0">
                  <c:v>1798877.7620000001</c:v>
                </c:pt>
                <c:pt idx="224" formatCode="0">
                  <c:v>1800212.2760000001</c:v>
                </c:pt>
                <c:pt idx="225" formatCode="0">
                  <c:v>1713828.138</c:v>
                </c:pt>
                <c:pt idx="226" formatCode="0">
                  <c:v>1684361.2220000001</c:v>
                </c:pt>
                <c:pt idx="227" formatCode="0">
                  <c:v>1802983.1460000011</c:v>
                </c:pt>
                <c:pt idx="228" formatCode="0">
                  <c:v>1811650.8990000011</c:v>
                </c:pt>
                <c:pt idx="229" formatCode="0">
                  <c:v>1819063.8860000011</c:v>
                </c:pt>
                <c:pt idx="230" formatCode="0">
                  <c:v>1810214.5630000001</c:v>
                </c:pt>
                <c:pt idx="231" formatCode="0">
                  <c:v>1798587.5520000001</c:v>
                </c:pt>
                <c:pt idx="232" formatCode="0">
                  <c:v>1712584.061</c:v>
                </c:pt>
                <c:pt idx="233" formatCode="0">
                  <c:v>1686522.6370000001</c:v>
                </c:pt>
                <c:pt idx="234" formatCode="0">
                  <c:v>1802205.5160000001</c:v>
                </c:pt>
                <c:pt idx="235" formatCode="0">
                  <c:v>1801672.79</c:v>
                </c:pt>
                <c:pt idx="236" formatCode="0">
                  <c:v>1801634.52</c:v>
                </c:pt>
                <c:pt idx="237" formatCode="0">
                  <c:v>1813177.402</c:v>
                </c:pt>
                <c:pt idx="238" formatCode="0">
                  <c:v>1810533.216</c:v>
                </c:pt>
                <c:pt idx="239" formatCode="0">
                  <c:v>1730250.433</c:v>
                </c:pt>
                <c:pt idx="240" formatCode="0">
                  <c:v>1706815.9179999998</c:v>
                </c:pt>
                <c:pt idx="241" formatCode="0">
                  <c:v>1802182.9740000002</c:v>
                </c:pt>
                <c:pt idx="242" formatCode="0">
                  <c:v>1809972.325</c:v>
                </c:pt>
                <c:pt idx="243" formatCode="0">
                  <c:v>1826882.926</c:v>
                </c:pt>
                <c:pt idx="244" formatCode="0">
                  <c:v>1821262.888</c:v>
                </c:pt>
                <c:pt idx="245" formatCode="0">
                  <c:v>1828823.2380000001</c:v>
                </c:pt>
                <c:pt idx="246" formatCode="0">
                  <c:v>1732414.497</c:v>
                </c:pt>
                <c:pt idx="247" formatCode="0">
                  <c:v>1697906.08</c:v>
                </c:pt>
                <c:pt idx="248" formatCode="0">
                  <c:v>1803616.307</c:v>
                </c:pt>
                <c:pt idx="249" formatCode="0">
                  <c:v>1813857.274</c:v>
                </c:pt>
                <c:pt idx="250" formatCode="0">
                  <c:v>1821903.6880000001</c:v>
                </c:pt>
                <c:pt idx="251" formatCode="0">
                  <c:v>1825398.6430000011</c:v>
                </c:pt>
                <c:pt idx="252" formatCode="0">
                  <c:v>1827485.6920000012</c:v>
                </c:pt>
                <c:pt idx="253" formatCode="0">
                  <c:v>1740613.9009999998</c:v>
                </c:pt>
                <c:pt idx="254" formatCode="0">
                  <c:v>1713668.956</c:v>
                </c:pt>
                <c:pt idx="255" formatCode="0">
                  <c:v>1828873.8060000001</c:v>
                </c:pt>
                <c:pt idx="256" formatCode="0">
                  <c:v>1845720.327</c:v>
                </c:pt>
                <c:pt idx="257" formatCode="0">
                  <c:v>1860302.4109999998</c:v>
                </c:pt>
                <c:pt idx="258" formatCode="0">
                  <c:v>1862725.95</c:v>
                </c:pt>
                <c:pt idx="259" formatCode="0">
                  <c:v>1863650.456</c:v>
                </c:pt>
                <c:pt idx="260" formatCode="0">
                  <c:v>1771131.96</c:v>
                </c:pt>
                <c:pt idx="261" formatCode="0">
                  <c:v>1743875.047</c:v>
                </c:pt>
                <c:pt idx="262" formatCode="0">
                  <c:v>1875757.763</c:v>
                </c:pt>
                <c:pt idx="263" formatCode="0">
                  <c:v>1890670.4139999999</c:v>
                </c:pt>
                <c:pt idx="264" formatCode="0">
                  <c:v>1902175.3890000011</c:v>
                </c:pt>
                <c:pt idx="265" formatCode="0">
                  <c:v>1907359.6120000011</c:v>
                </c:pt>
                <c:pt idx="266" formatCode="0">
                  <c:v>1919999.0080000001</c:v>
                </c:pt>
                <c:pt idx="267" formatCode="0">
                  <c:v>1836943.246</c:v>
                </c:pt>
                <c:pt idx="268" formatCode="0">
                  <c:v>1804511.4990000001</c:v>
                </c:pt>
                <c:pt idx="269" formatCode="0">
                  <c:v>1928630.47</c:v>
                </c:pt>
                <c:pt idx="270" formatCode="0">
                  <c:v>1943290.398</c:v>
                </c:pt>
                <c:pt idx="271" formatCode="0">
                  <c:v>1956973.8630000008</c:v>
                </c:pt>
                <c:pt idx="272" formatCode="0">
                  <c:v>1959403.098</c:v>
                </c:pt>
                <c:pt idx="273" formatCode="0">
                  <c:v>1958799.223</c:v>
                </c:pt>
                <c:pt idx="274" formatCode="0">
                  <c:v>1880918.0390000001</c:v>
                </c:pt>
                <c:pt idx="275" formatCode="0">
                  <c:v>1848057.3590000011</c:v>
                </c:pt>
                <c:pt idx="276" formatCode="0">
                  <c:v>1999511.608</c:v>
                </c:pt>
                <c:pt idx="277" formatCode="0">
                  <c:v>2006657.32</c:v>
                </c:pt>
                <c:pt idx="278" formatCode="0">
                  <c:v>2027719.9710000001</c:v>
                </c:pt>
                <c:pt idx="279" formatCode="0">
                  <c:v>2025358.76</c:v>
                </c:pt>
                <c:pt idx="280" formatCode="0">
                  <c:v>1997327.2280000001</c:v>
                </c:pt>
                <c:pt idx="281" formatCode="0">
                  <c:v>1887427.6680000001</c:v>
                </c:pt>
                <c:pt idx="282" formatCode="0">
                  <c:v>1870603.4130000002</c:v>
                </c:pt>
                <c:pt idx="283" formatCode="0">
                  <c:v>1995655.5080000001</c:v>
                </c:pt>
                <c:pt idx="284" formatCode="0">
                  <c:v>1991520.2179999999</c:v>
                </c:pt>
                <c:pt idx="285" formatCode="0">
                  <c:v>2000554.1140000001</c:v>
                </c:pt>
                <c:pt idx="286" formatCode="0">
                  <c:v>2010473.0050000001</c:v>
                </c:pt>
                <c:pt idx="287" formatCode="0">
                  <c:v>2012417.3330000001</c:v>
                </c:pt>
                <c:pt idx="288" formatCode="0">
                  <c:v>1950032.5280000002</c:v>
                </c:pt>
                <c:pt idx="289" formatCode="0">
                  <c:v>1931561.3860000011</c:v>
                </c:pt>
                <c:pt idx="290" formatCode="0">
                  <c:v>2046710.665</c:v>
                </c:pt>
                <c:pt idx="291" formatCode="0">
                  <c:v>2067681.3560000001</c:v>
                </c:pt>
                <c:pt idx="292" formatCode="0">
                  <c:v>2079544.4149999998</c:v>
                </c:pt>
                <c:pt idx="293" formatCode="0">
                  <c:v>2088414.111</c:v>
                </c:pt>
                <c:pt idx="294" formatCode="0">
                  <c:v>2080699.4510000001</c:v>
                </c:pt>
                <c:pt idx="295" formatCode="0">
                  <c:v>2019544.557</c:v>
                </c:pt>
                <c:pt idx="296" formatCode="0">
                  <c:v>1968375.3470000001</c:v>
                </c:pt>
                <c:pt idx="297" formatCode="0">
                  <c:v>2089753.8370000001</c:v>
                </c:pt>
                <c:pt idx="298" formatCode="0">
                  <c:v>2101367.4309999975</c:v>
                </c:pt>
                <c:pt idx="299" formatCode="0">
                  <c:v>2114829.639</c:v>
                </c:pt>
                <c:pt idx="300" formatCode="0">
                  <c:v>2129415.3159999968</c:v>
                </c:pt>
                <c:pt idx="301" formatCode="0">
                  <c:v>2133100.0860000001</c:v>
                </c:pt>
                <c:pt idx="302" formatCode="0">
                  <c:v>2049583.9070000001</c:v>
                </c:pt>
                <c:pt idx="303" formatCode="0">
                  <c:v>2012790.47</c:v>
                </c:pt>
                <c:pt idx="304" formatCode="0">
                  <c:v>2140349.3329999968</c:v>
                </c:pt>
                <c:pt idx="305" formatCode="0">
                  <c:v>2150862.5260000001</c:v>
                </c:pt>
                <c:pt idx="306" formatCode="0">
                  <c:v>2145633.9369999976</c:v>
                </c:pt>
                <c:pt idx="307" formatCode="0">
                  <c:v>2123310.8079999997</c:v>
                </c:pt>
                <c:pt idx="308" formatCode="0">
                  <c:v>2057330.784</c:v>
                </c:pt>
                <c:pt idx="309" formatCode="0">
                  <c:v>2067162.1120000011</c:v>
                </c:pt>
                <c:pt idx="310" formatCode="0">
                  <c:v>2065867.3770000001</c:v>
                </c:pt>
                <c:pt idx="311" formatCode="0">
                  <c:v>2179612.2640000023</c:v>
                </c:pt>
                <c:pt idx="312" formatCode="0">
                  <c:v>2220345.0060000001</c:v>
                </c:pt>
                <c:pt idx="313" formatCode="0">
                  <c:v>2255802.27</c:v>
                </c:pt>
                <c:pt idx="314" formatCode="0">
                  <c:v>2266640.3279999997</c:v>
                </c:pt>
                <c:pt idx="315" formatCode="0">
                  <c:v>2259405.1630000002</c:v>
                </c:pt>
                <c:pt idx="316" formatCode="0">
                  <c:v>2159870.9219999998</c:v>
                </c:pt>
                <c:pt idx="317" formatCode="0">
                  <c:v>2140316.4499999997</c:v>
                </c:pt>
                <c:pt idx="318" formatCode="0">
                  <c:v>2260671.9379999987</c:v>
                </c:pt>
                <c:pt idx="319" formatCode="0">
                  <c:v>2272949.0060000001</c:v>
                </c:pt>
                <c:pt idx="320" formatCode="0">
                  <c:v>2286441.8519999976</c:v>
                </c:pt>
                <c:pt idx="321" formatCode="0">
                  <c:v>2288030.304</c:v>
                </c:pt>
                <c:pt idx="322" formatCode="0">
                  <c:v>2282907.1850000001</c:v>
                </c:pt>
                <c:pt idx="323" formatCode="0">
                  <c:v>2199224.5830000001</c:v>
                </c:pt>
                <c:pt idx="324" formatCode="0">
                  <c:v>2161076.3779999977</c:v>
                </c:pt>
                <c:pt idx="325" formatCode="0">
                  <c:v>2291482.9049999998</c:v>
                </c:pt>
                <c:pt idx="326" formatCode="0">
                  <c:v>2307521.3189999973</c:v>
                </c:pt>
                <c:pt idx="327" formatCode="0">
                  <c:v>2324604.4029999976</c:v>
                </c:pt>
                <c:pt idx="328" formatCode="0">
                  <c:v>2342811.0430000001</c:v>
                </c:pt>
                <c:pt idx="329" formatCode="0">
                  <c:v>2357560.38</c:v>
                </c:pt>
                <c:pt idx="330" formatCode="0">
                  <c:v>2259554.9299999997</c:v>
                </c:pt>
                <c:pt idx="331" formatCode="0">
                  <c:v>2215319.673</c:v>
                </c:pt>
                <c:pt idx="332" formatCode="0">
                  <c:v>2334115.0060000001</c:v>
                </c:pt>
                <c:pt idx="333" formatCode="0">
                  <c:v>2331430.1540000001</c:v>
                </c:pt>
                <c:pt idx="334" formatCode="0">
                  <c:v>2329918.798</c:v>
                </c:pt>
                <c:pt idx="335" formatCode="0">
                  <c:v>2323441.6260000002</c:v>
                </c:pt>
                <c:pt idx="336" formatCode="0">
                  <c:v>2315863.1570000001</c:v>
                </c:pt>
                <c:pt idx="337" formatCode="0">
                  <c:v>2237382.5929999975</c:v>
                </c:pt>
                <c:pt idx="338" formatCode="0">
                  <c:v>2186093.3989999979</c:v>
                </c:pt>
                <c:pt idx="339" formatCode="0">
                  <c:v>2301312.0260000001</c:v>
                </c:pt>
                <c:pt idx="340" formatCode="0">
                  <c:v>2303546.8359999973</c:v>
                </c:pt>
                <c:pt idx="341" formatCode="0">
                  <c:v>2291870.3709999975</c:v>
                </c:pt>
                <c:pt idx="342" formatCode="0">
                  <c:v>2296736.2050000001</c:v>
                </c:pt>
                <c:pt idx="343" formatCode="0">
                  <c:v>2304167.2919999999</c:v>
                </c:pt>
                <c:pt idx="344" formatCode="0">
                  <c:v>2227927.4789999975</c:v>
                </c:pt>
                <c:pt idx="345" formatCode="0">
                  <c:v>2190175.4240000001</c:v>
                </c:pt>
                <c:pt idx="346" formatCode="0">
                  <c:v>2304670.71</c:v>
                </c:pt>
                <c:pt idx="347" formatCode="0">
                  <c:v>2311170.2179999999</c:v>
                </c:pt>
                <c:pt idx="348" formatCode="0">
                  <c:v>2321802.0019999999</c:v>
                </c:pt>
                <c:pt idx="349" formatCode="0">
                  <c:v>2335055.6230000001</c:v>
                </c:pt>
                <c:pt idx="350" formatCode="0">
                  <c:v>2329316.054</c:v>
                </c:pt>
                <c:pt idx="351" formatCode="0">
                  <c:v>2251768.0430000001</c:v>
                </c:pt>
                <c:pt idx="352" formatCode="0">
                  <c:v>2209493.173</c:v>
                </c:pt>
                <c:pt idx="353" formatCode="0">
                  <c:v>2331926.6919999998</c:v>
                </c:pt>
                <c:pt idx="354" formatCode="0">
                  <c:v>2341881.7680000002</c:v>
                </c:pt>
                <c:pt idx="355" formatCode="0">
                  <c:v>2340648.0610000002</c:v>
                </c:pt>
                <c:pt idx="356" formatCode="0">
                  <c:v>2346192.4210000001</c:v>
                </c:pt>
                <c:pt idx="357" formatCode="0">
                  <c:v>2349945.2570000002</c:v>
                </c:pt>
                <c:pt idx="358" formatCode="0">
                  <c:v>2262748.7570000002</c:v>
                </c:pt>
                <c:pt idx="359" formatCode="0">
                  <c:v>2225382.9929999975</c:v>
                </c:pt>
                <c:pt idx="360" formatCode="0">
                  <c:v>2346280.503</c:v>
                </c:pt>
                <c:pt idx="361" formatCode="0">
                  <c:v>2326929.3859999976</c:v>
                </c:pt>
                <c:pt idx="362" formatCode="0">
                  <c:v>2313021.463</c:v>
                </c:pt>
                <c:pt idx="363" formatCode="0">
                  <c:v>2293835.3989999979</c:v>
                </c:pt>
                <c:pt idx="364" formatCode="0">
                  <c:v>2254548.34</c:v>
                </c:pt>
                <c:pt idx="365" formatCode="0">
                  <c:v>2146512.2820000001</c:v>
                </c:pt>
              </c:numCache>
            </c:numRef>
          </c:val>
        </c:ser>
        <c:marker val="1"/>
        <c:axId val="120592256"/>
        <c:axId val="120593792"/>
      </c:lineChart>
      <c:dateAx>
        <c:axId val="120592256"/>
        <c:scaling>
          <c:orientation val="minMax"/>
        </c:scaling>
        <c:axPos val="b"/>
        <c:majorGridlines>
          <c:spPr>
            <a:ln w="25400" cmpd="dbl">
              <a:solidFill>
                <a:schemeClr val="bg1">
                  <a:lumMod val="75000"/>
                </a:schemeClr>
              </a:solidFill>
            </a:ln>
          </c:spPr>
        </c:majorGridlines>
        <c:numFmt formatCode="[$-419]mmmm;@" sourceLinked="0"/>
        <c:tickLblPos val="none"/>
        <c:spPr>
          <a:ln>
            <a:solidFill>
              <a:srgbClr val="000000"/>
            </a:solidFill>
          </a:ln>
        </c:spPr>
        <c:crossAx val="120593792"/>
        <c:crosses val="autoZero"/>
        <c:auto val="1"/>
        <c:lblOffset val="100"/>
        <c:majorUnit val="1"/>
        <c:majorTimeUnit val="months"/>
      </c:dateAx>
      <c:valAx>
        <c:axId val="120593792"/>
        <c:scaling>
          <c:orientation val="minMax"/>
          <c:min val="1600000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 rot="0" vert="horz"/>
              <a:lstStyle/>
              <a:p>
                <a:pPr>
                  <a:defRPr sz="1100" b="0"/>
                </a:pPr>
                <a:r>
                  <a:rPr lang="ru-RU" sz="1100" b="0"/>
                  <a:t>млн. МВт·ч</a:t>
                </a:r>
              </a:p>
            </c:rich>
          </c:tx>
          <c:layout>
            <c:manualLayout>
              <c:xMode val="edge"/>
              <c:yMode val="edge"/>
              <c:x val="6.4258011736069723E-2"/>
              <c:y val="2.9044367283950889E-2"/>
            </c:manualLayout>
          </c:layout>
        </c:title>
        <c:numFmt formatCode="#,##0.0" sourceLinked="0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200"/>
            </a:pPr>
            <a:endParaRPr lang="ru-RU"/>
          </a:p>
        </c:txPr>
        <c:crossAx val="120592256"/>
        <c:crosses val="autoZero"/>
        <c:crossBetween val="between"/>
        <c:majorUnit val="300000"/>
        <c:dispUnits>
          <c:builtInUnit val="millions"/>
        </c:dispUnits>
      </c:valAx>
    </c:plotArea>
    <c:legend>
      <c:legendPos val="b"/>
      <c:layout>
        <c:manualLayout>
          <c:xMode val="edge"/>
          <c:yMode val="edge"/>
          <c:x val="2.4721923536439677E-2"/>
          <c:y val="0.86305718195481951"/>
          <c:w val="0.95400283751493464"/>
          <c:h val="0.10275478385714606"/>
        </c:manualLayout>
      </c:layout>
      <c:txPr>
        <a:bodyPr/>
        <a:lstStyle/>
        <a:p>
          <a:pPr rtl="0">
            <a:defRPr sz="1200"/>
          </a:pPr>
          <a:endParaRPr lang="ru-RU"/>
        </a:p>
      </c:txPr>
    </c:legend>
    <c:plotVisOnly val="1"/>
  </c:chart>
  <c:spPr>
    <a:noFill/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7"/>
  <c:chart>
    <c:plotArea>
      <c:layout>
        <c:manualLayout>
          <c:layoutTarget val="inner"/>
          <c:xMode val="edge"/>
          <c:yMode val="edge"/>
          <c:x val="5.8413092337965433E-2"/>
          <c:y val="0.11331365740740741"/>
          <c:w val="0.92239386228899556"/>
          <c:h val="0.69855324074073721"/>
        </c:manualLayout>
      </c:layout>
      <c:lineChart>
        <c:grouping val="standard"/>
        <c:ser>
          <c:idx val="2"/>
          <c:order val="0"/>
          <c:tx>
            <c:strRef>
              <c:f>Лист1!$B$1</c:f>
              <c:strCache>
                <c:ptCount val="1"/>
                <c:pt idx="0">
                  <c:v>Индекс РСВ, 2012 год</c:v>
                </c:pt>
              </c:strCache>
            </c:strRef>
          </c:tx>
          <c:spPr>
            <a:ln w="28575">
              <a:solidFill>
                <a:schemeClr val="accent1"/>
              </a:solidFill>
            </a:ln>
          </c:spPr>
          <c:marker>
            <c:symbol val="none"/>
          </c:marker>
          <c:cat>
            <c:numRef>
              <c:f>Лист1!$A$2:$A$367</c:f>
              <c:numCache>
                <c:formatCode>[$-419]d\ mmm;@</c:formatCode>
                <c:ptCount val="366"/>
                <c:pt idx="0">
                  <c:v>40909</c:v>
                </c:pt>
                <c:pt idx="1">
                  <c:v>40910</c:v>
                </c:pt>
                <c:pt idx="2">
                  <c:v>40911</c:v>
                </c:pt>
                <c:pt idx="3">
                  <c:v>40912</c:v>
                </c:pt>
                <c:pt idx="4">
                  <c:v>40913</c:v>
                </c:pt>
                <c:pt idx="5">
                  <c:v>40914</c:v>
                </c:pt>
                <c:pt idx="6">
                  <c:v>40915</c:v>
                </c:pt>
                <c:pt idx="7">
                  <c:v>40916</c:v>
                </c:pt>
                <c:pt idx="8">
                  <c:v>40917</c:v>
                </c:pt>
                <c:pt idx="9">
                  <c:v>40918</c:v>
                </c:pt>
                <c:pt idx="10">
                  <c:v>40919</c:v>
                </c:pt>
                <c:pt idx="11">
                  <c:v>40920</c:v>
                </c:pt>
                <c:pt idx="12">
                  <c:v>40921</c:v>
                </c:pt>
                <c:pt idx="13">
                  <c:v>40922</c:v>
                </c:pt>
                <c:pt idx="14">
                  <c:v>40923</c:v>
                </c:pt>
                <c:pt idx="15">
                  <c:v>40924</c:v>
                </c:pt>
                <c:pt idx="16">
                  <c:v>40925</c:v>
                </c:pt>
                <c:pt idx="17">
                  <c:v>40926</c:v>
                </c:pt>
                <c:pt idx="18">
                  <c:v>40927</c:v>
                </c:pt>
                <c:pt idx="19">
                  <c:v>40928</c:v>
                </c:pt>
                <c:pt idx="20">
                  <c:v>40929</c:v>
                </c:pt>
                <c:pt idx="21">
                  <c:v>40930</c:v>
                </c:pt>
                <c:pt idx="22">
                  <c:v>40931</c:v>
                </c:pt>
                <c:pt idx="23">
                  <c:v>40932</c:v>
                </c:pt>
                <c:pt idx="24">
                  <c:v>40933</c:v>
                </c:pt>
                <c:pt idx="25">
                  <c:v>40934</c:v>
                </c:pt>
                <c:pt idx="26">
                  <c:v>40935</c:v>
                </c:pt>
                <c:pt idx="27">
                  <c:v>40936</c:v>
                </c:pt>
                <c:pt idx="28">
                  <c:v>40937</c:v>
                </c:pt>
                <c:pt idx="29">
                  <c:v>40938</c:v>
                </c:pt>
                <c:pt idx="30">
                  <c:v>40939</c:v>
                </c:pt>
                <c:pt idx="31">
                  <c:v>40940</c:v>
                </c:pt>
                <c:pt idx="32">
                  <c:v>40941</c:v>
                </c:pt>
                <c:pt idx="33">
                  <c:v>40942</c:v>
                </c:pt>
                <c:pt idx="34">
                  <c:v>40943</c:v>
                </c:pt>
                <c:pt idx="35">
                  <c:v>40944</c:v>
                </c:pt>
                <c:pt idx="36">
                  <c:v>40945</c:v>
                </c:pt>
                <c:pt idx="37">
                  <c:v>40946</c:v>
                </c:pt>
                <c:pt idx="38">
                  <c:v>40947</c:v>
                </c:pt>
                <c:pt idx="39">
                  <c:v>40948</c:v>
                </c:pt>
                <c:pt idx="40">
                  <c:v>40949</c:v>
                </c:pt>
                <c:pt idx="41">
                  <c:v>40950</c:v>
                </c:pt>
                <c:pt idx="42">
                  <c:v>40951</c:v>
                </c:pt>
                <c:pt idx="43">
                  <c:v>40952</c:v>
                </c:pt>
                <c:pt idx="44">
                  <c:v>40953</c:v>
                </c:pt>
                <c:pt idx="45">
                  <c:v>40954</c:v>
                </c:pt>
                <c:pt idx="46">
                  <c:v>40955</c:v>
                </c:pt>
                <c:pt idx="47">
                  <c:v>40956</c:v>
                </c:pt>
                <c:pt idx="48">
                  <c:v>40957</c:v>
                </c:pt>
                <c:pt idx="49">
                  <c:v>40958</c:v>
                </c:pt>
                <c:pt idx="50">
                  <c:v>40959</c:v>
                </c:pt>
                <c:pt idx="51">
                  <c:v>40960</c:v>
                </c:pt>
                <c:pt idx="52">
                  <c:v>40961</c:v>
                </c:pt>
                <c:pt idx="53">
                  <c:v>40962</c:v>
                </c:pt>
                <c:pt idx="54">
                  <c:v>40963</c:v>
                </c:pt>
                <c:pt idx="55">
                  <c:v>40964</c:v>
                </c:pt>
                <c:pt idx="56">
                  <c:v>40965</c:v>
                </c:pt>
                <c:pt idx="57">
                  <c:v>40966</c:v>
                </c:pt>
                <c:pt idx="58">
                  <c:v>40967</c:v>
                </c:pt>
                <c:pt idx="59">
                  <c:v>40968</c:v>
                </c:pt>
                <c:pt idx="60">
                  <c:v>40969</c:v>
                </c:pt>
                <c:pt idx="61">
                  <c:v>40970</c:v>
                </c:pt>
                <c:pt idx="62">
                  <c:v>40971</c:v>
                </c:pt>
                <c:pt idx="63">
                  <c:v>40972</c:v>
                </c:pt>
                <c:pt idx="64">
                  <c:v>40973</c:v>
                </c:pt>
                <c:pt idx="65">
                  <c:v>40974</c:v>
                </c:pt>
                <c:pt idx="66">
                  <c:v>40975</c:v>
                </c:pt>
                <c:pt idx="67">
                  <c:v>40976</c:v>
                </c:pt>
                <c:pt idx="68">
                  <c:v>40977</c:v>
                </c:pt>
                <c:pt idx="69">
                  <c:v>40978</c:v>
                </c:pt>
                <c:pt idx="70">
                  <c:v>40979</c:v>
                </c:pt>
                <c:pt idx="71">
                  <c:v>40980</c:v>
                </c:pt>
                <c:pt idx="72">
                  <c:v>40981</c:v>
                </c:pt>
                <c:pt idx="73">
                  <c:v>40982</c:v>
                </c:pt>
                <c:pt idx="74">
                  <c:v>40983</c:v>
                </c:pt>
                <c:pt idx="75">
                  <c:v>40984</c:v>
                </c:pt>
                <c:pt idx="76">
                  <c:v>40985</c:v>
                </c:pt>
                <c:pt idx="77">
                  <c:v>40986</c:v>
                </c:pt>
                <c:pt idx="78">
                  <c:v>40987</c:v>
                </c:pt>
                <c:pt idx="79">
                  <c:v>40988</c:v>
                </c:pt>
                <c:pt idx="80">
                  <c:v>40989</c:v>
                </c:pt>
                <c:pt idx="81">
                  <c:v>40990</c:v>
                </c:pt>
                <c:pt idx="82">
                  <c:v>40991</c:v>
                </c:pt>
                <c:pt idx="83">
                  <c:v>40992</c:v>
                </c:pt>
                <c:pt idx="84">
                  <c:v>40993</c:v>
                </c:pt>
                <c:pt idx="85">
                  <c:v>40994</c:v>
                </c:pt>
                <c:pt idx="86">
                  <c:v>40995</c:v>
                </c:pt>
                <c:pt idx="87">
                  <c:v>40996</c:v>
                </c:pt>
                <c:pt idx="88">
                  <c:v>40997</c:v>
                </c:pt>
                <c:pt idx="89">
                  <c:v>40998</c:v>
                </c:pt>
                <c:pt idx="90">
                  <c:v>40999</c:v>
                </c:pt>
                <c:pt idx="91">
                  <c:v>41000</c:v>
                </c:pt>
                <c:pt idx="92">
                  <c:v>41001</c:v>
                </c:pt>
                <c:pt idx="93">
                  <c:v>41002</c:v>
                </c:pt>
                <c:pt idx="94">
                  <c:v>41003</c:v>
                </c:pt>
                <c:pt idx="95">
                  <c:v>41004</c:v>
                </c:pt>
                <c:pt idx="96">
                  <c:v>41005</c:v>
                </c:pt>
                <c:pt idx="97">
                  <c:v>41006</c:v>
                </c:pt>
                <c:pt idx="98">
                  <c:v>41007</c:v>
                </c:pt>
                <c:pt idx="99">
                  <c:v>41008</c:v>
                </c:pt>
                <c:pt idx="100">
                  <c:v>41009</c:v>
                </c:pt>
                <c:pt idx="101">
                  <c:v>41010</c:v>
                </c:pt>
                <c:pt idx="102">
                  <c:v>41011</c:v>
                </c:pt>
                <c:pt idx="103">
                  <c:v>41012</c:v>
                </c:pt>
                <c:pt idx="104">
                  <c:v>41013</c:v>
                </c:pt>
                <c:pt idx="105">
                  <c:v>41014</c:v>
                </c:pt>
                <c:pt idx="106">
                  <c:v>41015</c:v>
                </c:pt>
                <c:pt idx="107">
                  <c:v>41016</c:v>
                </c:pt>
                <c:pt idx="108">
                  <c:v>41017</c:v>
                </c:pt>
                <c:pt idx="109">
                  <c:v>41018</c:v>
                </c:pt>
                <c:pt idx="110">
                  <c:v>41019</c:v>
                </c:pt>
                <c:pt idx="111">
                  <c:v>41020</c:v>
                </c:pt>
                <c:pt idx="112">
                  <c:v>41021</c:v>
                </c:pt>
                <c:pt idx="113">
                  <c:v>41022</c:v>
                </c:pt>
                <c:pt idx="114">
                  <c:v>41023</c:v>
                </c:pt>
                <c:pt idx="115">
                  <c:v>41024</c:v>
                </c:pt>
                <c:pt idx="116">
                  <c:v>41025</c:v>
                </c:pt>
                <c:pt idx="117">
                  <c:v>41026</c:v>
                </c:pt>
                <c:pt idx="118">
                  <c:v>41027</c:v>
                </c:pt>
                <c:pt idx="119">
                  <c:v>41028</c:v>
                </c:pt>
                <c:pt idx="120">
                  <c:v>41029</c:v>
                </c:pt>
              </c:numCache>
            </c:numRef>
          </c:cat>
          <c:val>
            <c:numRef>
              <c:f>Лист1!$B$2:$B$367</c:f>
              <c:numCache>
                <c:formatCode>General</c:formatCode>
                <c:ptCount val="366"/>
                <c:pt idx="0">
                  <c:v>756.24</c:v>
                </c:pt>
                <c:pt idx="1">
                  <c:v>839.24</c:v>
                </c:pt>
                <c:pt idx="2">
                  <c:v>891.93999999999949</c:v>
                </c:pt>
                <c:pt idx="3">
                  <c:v>900.42</c:v>
                </c:pt>
                <c:pt idx="4">
                  <c:v>826.15</c:v>
                </c:pt>
                <c:pt idx="5">
                  <c:v>758.99</c:v>
                </c:pt>
                <c:pt idx="6">
                  <c:v>751.04</c:v>
                </c:pt>
                <c:pt idx="7">
                  <c:v>835.6</c:v>
                </c:pt>
                <c:pt idx="8">
                  <c:v>873.04</c:v>
                </c:pt>
                <c:pt idx="9">
                  <c:v>941.6</c:v>
                </c:pt>
                <c:pt idx="10">
                  <c:v>922.42</c:v>
                </c:pt>
                <c:pt idx="11">
                  <c:v>880.38</c:v>
                </c:pt>
                <c:pt idx="12">
                  <c:v>824.45999999999947</c:v>
                </c:pt>
                <c:pt idx="13">
                  <c:v>885.5</c:v>
                </c:pt>
                <c:pt idx="14">
                  <c:v>868.62</c:v>
                </c:pt>
                <c:pt idx="15">
                  <c:v>915.15</c:v>
                </c:pt>
                <c:pt idx="16">
                  <c:v>875.57</c:v>
                </c:pt>
                <c:pt idx="17">
                  <c:v>875.83999999999946</c:v>
                </c:pt>
                <c:pt idx="18">
                  <c:v>900.78000000000054</c:v>
                </c:pt>
                <c:pt idx="19">
                  <c:v>923.95999999999947</c:v>
                </c:pt>
                <c:pt idx="20">
                  <c:v>928.69</c:v>
                </c:pt>
                <c:pt idx="21">
                  <c:v>856.78000000000054</c:v>
                </c:pt>
                <c:pt idx="22">
                  <c:v>913.04</c:v>
                </c:pt>
                <c:pt idx="23">
                  <c:v>898.55</c:v>
                </c:pt>
                <c:pt idx="24">
                  <c:v>906.59</c:v>
                </c:pt>
                <c:pt idx="25">
                  <c:v>898.41</c:v>
                </c:pt>
                <c:pt idx="26">
                  <c:v>945.11</c:v>
                </c:pt>
                <c:pt idx="27">
                  <c:v>906.82999999999947</c:v>
                </c:pt>
                <c:pt idx="28">
                  <c:v>850.62</c:v>
                </c:pt>
                <c:pt idx="29">
                  <c:v>943.51</c:v>
                </c:pt>
                <c:pt idx="30">
                  <c:v>984.56</c:v>
                </c:pt>
                <c:pt idx="31">
                  <c:v>971.88</c:v>
                </c:pt>
                <c:pt idx="32">
                  <c:v>975.03</c:v>
                </c:pt>
                <c:pt idx="33">
                  <c:v>1048.49</c:v>
                </c:pt>
                <c:pt idx="34">
                  <c:v>1035.71</c:v>
                </c:pt>
                <c:pt idx="35">
                  <c:v>899.38</c:v>
                </c:pt>
                <c:pt idx="36">
                  <c:v>986</c:v>
                </c:pt>
                <c:pt idx="37">
                  <c:v>989.82999999999947</c:v>
                </c:pt>
                <c:pt idx="38">
                  <c:v>954.71</c:v>
                </c:pt>
                <c:pt idx="39">
                  <c:v>938.22</c:v>
                </c:pt>
                <c:pt idx="40">
                  <c:v>979.6</c:v>
                </c:pt>
                <c:pt idx="41">
                  <c:v>958.19</c:v>
                </c:pt>
                <c:pt idx="42">
                  <c:v>927.57</c:v>
                </c:pt>
                <c:pt idx="43">
                  <c:v>997.15</c:v>
                </c:pt>
                <c:pt idx="44">
                  <c:v>940.82999999999947</c:v>
                </c:pt>
                <c:pt idx="45">
                  <c:v>927.26</c:v>
                </c:pt>
                <c:pt idx="46">
                  <c:v>960.92</c:v>
                </c:pt>
                <c:pt idx="47">
                  <c:v>988.75</c:v>
                </c:pt>
                <c:pt idx="48">
                  <c:v>957.56</c:v>
                </c:pt>
                <c:pt idx="49">
                  <c:v>936.48</c:v>
                </c:pt>
                <c:pt idx="50">
                  <c:v>1027.93</c:v>
                </c:pt>
                <c:pt idx="51">
                  <c:v>908.49</c:v>
                </c:pt>
                <c:pt idx="52">
                  <c:v>884.71</c:v>
                </c:pt>
                <c:pt idx="53">
                  <c:v>862.18000000000052</c:v>
                </c:pt>
                <c:pt idx="54">
                  <c:v>875.16</c:v>
                </c:pt>
                <c:pt idx="55">
                  <c:v>845.47</c:v>
                </c:pt>
                <c:pt idx="56">
                  <c:v>811.06</c:v>
                </c:pt>
                <c:pt idx="57">
                  <c:v>850.42</c:v>
                </c:pt>
                <c:pt idx="58">
                  <c:v>835.24</c:v>
                </c:pt>
                <c:pt idx="59">
                  <c:v>842.62</c:v>
                </c:pt>
                <c:pt idx="60" formatCode="0">
                  <c:v>852.97</c:v>
                </c:pt>
                <c:pt idx="61" formatCode="0">
                  <c:v>837.76</c:v>
                </c:pt>
                <c:pt idx="62">
                  <c:v>835.61</c:v>
                </c:pt>
                <c:pt idx="63">
                  <c:v>803.87</c:v>
                </c:pt>
                <c:pt idx="64">
                  <c:v>903.05</c:v>
                </c:pt>
                <c:pt idx="65">
                  <c:v>884.31</c:v>
                </c:pt>
                <c:pt idx="66">
                  <c:v>979.88</c:v>
                </c:pt>
                <c:pt idx="67">
                  <c:v>945.48</c:v>
                </c:pt>
                <c:pt idx="68">
                  <c:v>912.78000000000054</c:v>
                </c:pt>
                <c:pt idx="69">
                  <c:v>867.54</c:v>
                </c:pt>
                <c:pt idx="70">
                  <c:v>940.34999999999945</c:v>
                </c:pt>
                <c:pt idx="71">
                  <c:v>969.85999999999945</c:v>
                </c:pt>
                <c:pt idx="72">
                  <c:v>935.1</c:v>
                </c:pt>
                <c:pt idx="73">
                  <c:v>904.39</c:v>
                </c:pt>
                <c:pt idx="74">
                  <c:v>924.59</c:v>
                </c:pt>
                <c:pt idx="75">
                  <c:v>940.43</c:v>
                </c:pt>
                <c:pt idx="76">
                  <c:v>934.67000000000053</c:v>
                </c:pt>
                <c:pt idx="77">
                  <c:v>913.47</c:v>
                </c:pt>
                <c:pt idx="78">
                  <c:v>947.93999999999949</c:v>
                </c:pt>
                <c:pt idx="79">
                  <c:v>975.42</c:v>
                </c:pt>
                <c:pt idx="80">
                  <c:v>993.49</c:v>
                </c:pt>
                <c:pt idx="81">
                  <c:v>966.09</c:v>
                </c:pt>
                <c:pt idx="82">
                  <c:v>949.83999999999946</c:v>
                </c:pt>
                <c:pt idx="83">
                  <c:v>970.88</c:v>
                </c:pt>
                <c:pt idx="84">
                  <c:v>893.35999999999945</c:v>
                </c:pt>
                <c:pt idx="85">
                  <c:v>983.35999999999945</c:v>
                </c:pt>
                <c:pt idx="86">
                  <c:v>944.47</c:v>
                </c:pt>
                <c:pt idx="87">
                  <c:v>921.48</c:v>
                </c:pt>
                <c:pt idx="88">
                  <c:v>950.27000000000055</c:v>
                </c:pt>
                <c:pt idx="89">
                  <c:v>949.19</c:v>
                </c:pt>
                <c:pt idx="90">
                  <c:v>928.95999999999947</c:v>
                </c:pt>
                <c:pt idx="91">
                  <c:v>863.75</c:v>
                </c:pt>
                <c:pt idx="92">
                  <c:v>962.54</c:v>
                </c:pt>
                <c:pt idx="93">
                  <c:v>972.66</c:v>
                </c:pt>
                <c:pt idx="94">
                  <c:v>935.93</c:v>
                </c:pt>
                <c:pt idx="95">
                  <c:v>933.35999999999945</c:v>
                </c:pt>
                <c:pt idx="96">
                  <c:v>948.97</c:v>
                </c:pt>
                <c:pt idx="97">
                  <c:v>922.43999999999949</c:v>
                </c:pt>
                <c:pt idx="98">
                  <c:v>839.06</c:v>
                </c:pt>
                <c:pt idx="99">
                  <c:v>1009.2700000000006</c:v>
                </c:pt>
                <c:pt idx="100">
                  <c:v>977</c:v>
                </c:pt>
                <c:pt idx="101">
                  <c:v>1005.08</c:v>
                </c:pt>
                <c:pt idx="102">
                  <c:v>982.38</c:v>
                </c:pt>
              </c:numCache>
            </c:numRef>
          </c:val>
        </c:ser>
        <c:ser>
          <c:idx val="0"/>
          <c:order val="1"/>
          <c:tx>
            <c:strRef>
              <c:f>Лист1!$C$1</c:f>
              <c:strCache>
                <c:ptCount val="1"/>
                <c:pt idx="0">
                  <c:v>Индекс РСВ, 2011 год</c:v>
                </c:pt>
              </c:strCache>
            </c:strRef>
          </c:tx>
          <c:spPr>
            <a:ln w="19050">
              <a:solidFill>
                <a:schemeClr val="bg1">
                  <a:lumMod val="50000"/>
                </a:schemeClr>
              </a:solidFill>
            </a:ln>
          </c:spPr>
          <c:marker>
            <c:symbol val="none"/>
          </c:marker>
          <c:cat>
            <c:numRef>
              <c:f>Лист1!$A$2:$A$367</c:f>
              <c:numCache>
                <c:formatCode>[$-419]d\ mmm;@</c:formatCode>
                <c:ptCount val="366"/>
                <c:pt idx="0">
                  <c:v>40909</c:v>
                </c:pt>
                <c:pt idx="1">
                  <c:v>40910</c:v>
                </c:pt>
                <c:pt idx="2">
                  <c:v>40911</c:v>
                </c:pt>
                <c:pt idx="3">
                  <c:v>40912</c:v>
                </c:pt>
                <c:pt idx="4">
                  <c:v>40913</c:v>
                </c:pt>
                <c:pt idx="5">
                  <c:v>40914</c:v>
                </c:pt>
                <c:pt idx="6">
                  <c:v>40915</c:v>
                </c:pt>
                <c:pt idx="7">
                  <c:v>40916</c:v>
                </c:pt>
                <c:pt idx="8">
                  <c:v>40917</c:v>
                </c:pt>
                <c:pt idx="9">
                  <c:v>40918</c:v>
                </c:pt>
                <c:pt idx="10">
                  <c:v>40919</c:v>
                </c:pt>
                <c:pt idx="11">
                  <c:v>40920</c:v>
                </c:pt>
                <c:pt idx="12">
                  <c:v>40921</c:v>
                </c:pt>
                <c:pt idx="13">
                  <c:v>40922</c:v>
                </c:pt>
                <c:pt idx="14">
                  <c:v>40923</c:v>
                </c:pt>
                <c:pt idx="15">
                  <c:v>40924</c:v>
                </c:pt>
                <c:pt idx="16">
                  <c:v>40925</c:v>
                </c:pt>
                <c:pt idx="17">
                  <c:v>40926</c:v>
                </c:pt>
                <c:pt idx="18">
                  <c:v>40927</c:v>
                </c:pt>
                <c:pt idx="19">
                  <c:v>40928</c:v>
                </c:pt>
                <c:pt idx="20">
                  <c:v>40929</c:v>
                </c:pt>
                <c:pt idx="21">
                  <c:v>40930</c:v>
                </c:pt>
                <c:pt idx="22">
                  <c:v>40931</c:v>
                </c:pt>
                <c:pt idx="23">
                  <c:v>40932</c:v>
                </c:pt>
                <c:pt idx="24">
                  <c:v>40933</c:v>
                </c:pt>
                <c:pt idx="25">
                  <c:v>40934</c:v>
                </c:pt>
                <c:pt idx="26">
                  <c:v>40935</c:v>
                </c:pt>
                <c:pt idx="27">
                  <c:v>40936</c:v>
                </c:pt>
                <c:pt idx="28">
                  <c:v>40937</c:v>
                </c:pt>
                <c:pt idx="29">
                  <c:v>40938</c:v>
                </c:pt>
                <c:pt idx="30">
                  <c:v>40939</c:v>
                </c:pt>
                <c:pt idx="31">
                  <c:v>40940</c:v>
                </c:pt>
                <c:pt idx="32">
                  <c:v>40941</c:v>
                </c:pt>
                <c:pt idx="33">
                  <c:v>40942</c:v>
                </c:pt>
                <c:pt idx="34">
                  <c:v>40943</c:v>
                </c:pt>
                <c:pt idx="35">
                  <c:v>40944</c:v>
                </c:pt>
                <c:pt idx="36">
                  <c:v>40945</c:v>
                </c:pt>
                <c:pt idx="37">
                  <c:v>40946</c:v>
                </c:pt>
                <c:pt idx="38">
                  <c:v>40947</c:v>
                </c:pt>
                <c:pt idx="39">
                  <c:v>40948</c:v>
                </c:pt>
                <c:pt idx="40">
                  <c:v>40949</c:v>
                </c:pt>
                <c:pt idx="41">
                  <c:v>40950</c:v>
                </c:pt>
                <c:pt idx="42">
                  <c:v>40951</c:v>
                </c:pt>
                <c:pt idx="43">
                  <c:v>40952</c:v>
                </c:pt>
                <c:pt idx="44">
                  <c:v>40953</c:v>
                </c:pt>
                <c:pt idx="45">
                  <c:v>40954</c:v>
                </c:pt>
                <c:pt idx="46">
                  <c:v>40955</c:v>
                </c:pt>
                <c:pt idx="47">
                  <c:v>40956</c:v>
                </c:pt>
                <c:pt idx="48">
                  <c:v>40957</c:v>
                </c:pt>
                <c:pt idx="49">
                  <c:v>40958</c:v>
                </c:pt>
                <c:pt idx="50">
                  <c:v>40959</c:v>
                </c:pt>
                <c:pt idx="51">
                  <c:v>40960</c:v>
                </c:pt>
                <c:pt idx="52">
                  <c:v>40961</c:v>
                </c:pt>
                <c:pt idx="53">
                  <c:v>40962</c:v>
                </c:pt>
                <c:pt idx="54">
                  <c:v>40963</c:v>
                </c:pt>
                <c:pt idx="55">
                  <c:v>40964</c:v>
                </c:pt>
                <c:pt idx="56">
                  <c:v>40965</c:v>
                </c:pt>
                <c:pt idx="57">
                  <c:v>40966</c:v>
                </c:pt>
                <c:pt idx="58">
                  <c:v>40967</c:v>
                </c:pt>
                <c:pt idx="59">
                  <c:v>40968</c:v>
                </c:pt>
                <c:pt idx="60">
                  <c:v>40969</c:v>
                </c:pt>
                <c:pt idx="61">
                  <c:v>40970</c:v>
                </c:pt>
                <c:pt idx="62">
                  <c:v>40971</c:v>
                </c:pt>
                <c:pt idx="63">
                  <c:v>40972</c:v>
                </c:pt>
                <c:pt idx="64">
                  <c:v>40973</c:v>
                </c:pt>
                <c:pt idx="65">
                  <c:v>40974</c:v>
                </c:pt>
                <c:pt idx="66">
                  <c:v>40975</c:v>
                </c:pt>
                <c:pt idx="67">
                  <c:v>40976</c:v>
                </c:pt>
                <c:pt idx="68">
                  <c:v>40977</c:v>
                </c:pt>
                <c:pt idx="69">
                  <c:v>40978</c:v>
                </c:pt>
                <c:pt idx="70">
                  <c:v>40979</c:v>
                </c:pt>
                <c:pt idx="71">
                  <c:v>40980</c:v>
                </c:pt>
                <c:pt idx="72">
                  <c:v>40981</c:v>
                </c:pt>
                <c:pt idx="73">
                  <c:v>40982</c:v>
                </c:pt>
                <c:pt idx="74">
                  <c:v>40983</c:v>
                </c:pt>
                <c:pt idx="75">
                  <c:v>40984</c:v>
                </c:pt>
                <c:pt idx="76">
                  <c:v>40985</c:v>
                </c:pt>
                <c:pt idx="77">
                  <c:v>40986</c:v>
                </c:pt>
                <c:pt idx="78">
                  <c:v>40987</c:v>
                </c:pt>
                <c:pt idx="79">
                  <c:v>40988</c:v>
                </c:pt>
                <c:pt idx="80">
                  <c:v>40989</c:v>
                </c:pt>
                <c:pt idx="81">
                  <c:v>40990</c:v>
                </c:pt>
                <c:pt idx="82">
                  <c:v>40991</c:v>
                </c:pt>
                <c:pt idx="83">
                  <c:v>40992</c:v>
                </c:pt>
                <c:pt idx="84">
                  <c:v>40993</c:v>
                </c:pt>
                <c:pt idx="85">
                  <c:v>40994</c:v>
                </c:pt>
                <c:pt idx="86">
                  <c:v>40995</c:v>
                </c:pt>
                <c:pt idx="87">
                  <c:v>40996</c:v>
                </c:pt>
                <c:pt idx="88">
                  <c:v>40997</c:v>
                </c:pt>
                <c:pt idx="89">
                  <c:v>40998</c:v>
                </c:pt>
                <c:pt idx="90">
                  <c:v>40999</c:v>
                </c:pt>
                <c:pt idx="91">
                  <c:v>41000</c:v>
                </c:pt>
                <c:pt idx="92">
                  <c:v>41001</c:v>
                </c:pt>
                <c:pt idx="93">
                  <c:v>41002</c:v>
                </c:pt>
                <c:pt idx="94">
                  <c:v>41003</c:v>
                </c:pt>
                <c:pt idx="95">
                  <c:v>41004</c:v>
                </c:pt>
                <c:pt idx="96">
                  <c:v>41005</c:v>
                </c:pt>
                <c:pt idx="97">
                  <c:v>41006</c:v>
                </c:pt>
                <c:pt idx="98">
                  <c:v>41007</c:v>
                </c:pt>
                <c:pt idx="99">
                  <c:v>41008</c:v>
                </c:pt>
                <c:pt idx="100">
                  <c:v>41009</c:v>
                </c:pt>
                <c:pt idx="101">
                  <c:v>41010</c:v>
                </c:pt>
                <c:pt idx="102">
                  <c:v>41011</c:v>
                </c:pt>
                <c:pt idx="103">
                  <c:v>41012</c:v>
                </c:pt>
                <c:pt idx="104">
                  <c:v>41013</c:v>
                </c:pt>
                <c:pt idx="105">
                  <c:v>41014</c:v>
                </c:pt>
                <c:pt idx="106">
                  <c:v>41015</c:v>
                </c:pt>
                <c:pt idx="107">
                  <c:v>41016</c:v>
                </c:pt>
                <c:pt idx="108">
                  <c:v>41017</c:v>
                </c:pt>
                <c:pt idx="109">
                  <c:v>41018</c:v>
                </c:pt>
                <c:pt idx="110">
                  <c:v>41019</c:v>
                </c:pt>
                <c:pt idx="111">
                  <c:v>41020</c:v>
                </c:pt>
                <c:pt idx="112">
                  <c:v>41021</c:v>
                </c:pt>
                <c:pt idx="113">
                  <c:v>41022</c:v>
                </c:pt>
                <c:pt idx="114">
                  <c:v>41023</c:v>
                </c:pt>
                <c:pt idx="115">
                  <c:v>41024</c:v>
                </c:pt>
                <c:pt idx="116">
                  <c:v>41025</c:v>
                </c:pt>
                <c:pt idx="117">
                  <c:v>41026</c:v>
                </c:pt>
                <c:pt idx="118">
                  <c:v>41027</c:v>
                </c:pt>
                <c:pt idx="119">
                  <c:v>41028</c:v>
                </c:pt>
                <c:pt idx="120">
                  <c:v>41029</c:v>
                </c:pt>
              </c:numCache>
            </c:numRef>
          </c:cat>
          <c:val>
            <c:numRef>
              <c:f>Лист1!$C$2:$C$367</c:f>
              <c:numCache>
                <c:formatCode>General</c:formatCode>
                <c:ptCount val="366"/>
                <c:pt idx="0">
                  <c:v>894.54</c:v>
                </c:pt>
                <c:pt idx="1">
                  <c:v>880.74</c:v>
                </c:pt>
                <c:pt idx="2">
                  <c:v>886.21</c:v>
                </c:pt>
                <c:pt idx="3">
                  <c:v>945.94999999999948</c:v>
                </c:pt>
                <c:pt idx="4">
                  <c:v>902.59</c:v>
                </c:pt>
                <c:pt idx="5">
                  <c:v>920.83999999999946</c:v>
                </c:pt>
                <c:pt idx="6">
                  <c:v>863.37</c:v>
                </c:pt>
                <c:pt idx="7">
                  <c:v>916.81</c:v>
                </c:pt>
                <c:pt idx="8">
                  <c:v>922.93999999999949</c:v>
                </c:pt>
                <c:pt idx="9">
                  <c:v>917.82999999999947</c:v>
                </c:pt>
                <c:pt idx="10">
                  <c:v>1037.55</c:v>
                </c:pt>
                <c:pt idx="11">
                  <c:v>980.85999999999945</c:v>
                </c:pt>
                <c:pt idx="12">
                  <c:v>999.74</c:v>
                </c:pt>
                <c:pt idx="13">
                  <c:v>1012.8299999999995</c:v>
                </c:pt>
                <c:pt idx="14">
                  <c:v>1001.3299999999995</c:v>
                </c:pt>
                <c:pt idx="15">
                  <c:v>951.56</c:v>
                </c:pt>
                <c:pt idx="16">
                  <c:v>999.7</c:v>
                </c:pt>
                <c:pt idx="17">
                  <c:v>987.18000000000052</c:v>
                </c:pt>
                <c:pt idx="18">
                  <c:v>1015.38</c:v>
                </c:pt>
                <c:pt idx="19">
                  <c:v>1028.3699999999999</c:v>
                </c:pt>
                <c:pt idx="20">
                  <c:v>1034.01</c:v>
                </c:pt>
                <c:pt idx="21">
                  <c:v>928.57</c:v>
                </c:pt>
                <c:pt idx="22">
                  <c:v>929.1</c:v>
                </c:pt>
                <c:pt idx="23">
                  <c:v>1038.3799999999999</c:v>
                </c:pt>
                <c:pt idx="24">
                  <c:v>1009.7700000000006</c:v>
                </c:pt>
                <c:pt idx="25">
                  <c:v>981.74</c:v>
                </c:pt>
                <c:pt idx="26">
                  <c:v>989.81</c:v>
                </c:pt>
                <c:pt idx="27">
                  <c:v>998.91</c:v>
                </c:pt>
                <c:pt idx="28">
                  <c:v>940.26</c:v>
                </c:pt>
                <c:pt idx="29">
                  <c:v>886.93999999999949</c:v>
                </c:pt>
                <c:pt idx="30">
                  <c:v>997.67000000000053</c:v>
                </c:pt>
                <c:pt idx="31">
                  <c:v>969.62</c:v>
                </c:pt>
                <c:pt idx="32">
                  <c:v>1018.31</c:v>
                </c:pt>
                <c:pt idx="33">
                  <c:v>1064.32</c:v>
                </c:pt>
                <c:pt idx="34">
                  <c:v>1082.22</c:v>
                </c:pt>
                <c:pt idx="35">
                  <c:v>1074.05</c:v>
                </c:pt>
                <c:pt idx="36">
                  <c:v>990.27000000000055</c:v>
                </c:pt>
                <c:pt idx="37">
                  <c:v>1130.24</c:v>
                </c:pt>
                <c:pt idx="38">
                  <c:v>1092.0899999999999</c:v>
                </c:pt>
                <c:pt idx="39">
                  <c:v>1059.28</c:v>
                </c:pt>
                <c:pt idx="40">
                  <c:v>1068.5999999999999</c:v>
                </c:pt>
                <c:pt idx="41">
                  <c:v>1092.52</c:v>
                </c:pt>
                <c:pt idx="42">
                  <c:v>1039.79</c:v>
                </c:pt>
                <c:pt idx="43">
                  <c:v>987.1</c:v>
                </c:pt>
                <c:pt idx="44">
                  <c:v>1068.1599999999999</c:v>
                </c:pt>
                <c:pt idx="45">
                  <c:v>1065.94</c:v>
                </c:pt>
                <c:pt idx="46">
                  <c:v>1072.6299999999999</c:v>
                </c:pt>
                <c:pt idx="47">
                  <c:v>1126.42</c:v>
                </c:pt>
                <c:pt idx="48">
                  <c:v>1229.4100000000001</c:v>
                </c:pt>
                <c:pt idx="49">
                  <c:v>1188.77</c:v>
                </c:pt>
                <c:pt idx="50">
                  <c:v>1109.92</c:v>
                </c:pt>
                <c:pt idx="51">
                  <c:v>1466.75</c:v>
                </c:pt>
                <c:pt idx="52">
                  <c:v>1385.02</c:v>
                </c:pt>
                <c:pt idx="53">
                  <c:v>1083.03</c:v>
                </c:pt>
                <c:pt idx="54">
                  <c:v>1366.08</c:v>
                </c:pt>
                <c:pt idx="55">
                  <c:v>1321.7</c:v>
                </c:pt>
                <c:pt idx="56">
                  <c:v>1232.1299999999999</c:v>
                </c:pt>
                <c:pt idx="57">
                  <c:v>1166.3</c:v>
                </c:pt>
                <c:pt idx="58">
                  <c:v>1335.55</c:v>
                </c:pt>
                <c:pt idx="60">
                  <c:v>1260.51</c:v>
                </c:pt>
                <c:pt idx="61">
                  <c:v>1172.8</c:v>
                </c:pt>
                <c:pt idx="62">
                  <c:v>1253.04</c:v>
                </c:pt>
                <c:pt idx="63">
                  <c:v>1036.8599999999999</c:v>
                </c:pt>
                <c:pt idx="64">
                  <c:v>1049.99</c:v>
                </c:pt>
                <c:pt idx="65">
                  <c:v>1055.53</c:v>
                </c:pt>
                <c:pt idx="66">
                  <c:v>1003.25</c:v>
                </c:pt>
                <c:pt idx="67">
                  <c:v>938.71</c:v>
                </c:pt>
                <c:pt idx="68">
                  <c:v>1008.76</c:v>
                </c:pt>
                <c:pt idx="69">
                  <c:v>924.84999999999945</c:v>
                </c:pt>
                <c:pt idx="70">
                  <c:v>941.19</c:v>
                </c:pt>
                <c:pt idx="71">
                  <c:v>917.81</c:v>
                </c:pt>
                <c:pt idx="72">
                  <c:v>903.55</c:v>
                </c:pt>
                <c:pt idx="73">
                  <c:v>965.95999999999947</c:v>
                </c:pt>
                <c:pt idx="74">
                  <c:v>954.93999999999949</c:v>
                </c:pt>
                <c:pt idx="75">
                  <c:v>943.44999999999948</c:v>
                </c:pt>
                <c:pt idx="76">
                  <c:v>972.43</c:v>
                </c:pt>
                <c:pt idx="77">
                  <c:v>971.19</c:v>
                </c:pt>
                <c:pt idx="78">
                  <c:v>974</c:v>
                </c:pt>
                <c:pt idx="79">
                  <c:v>925.76</c:v>
                </c:pt>
                <c:pt idx="80">
                  <c:v>976.58</c:v>
                </c:pt>
                <c:pt idx="81">
                  <c:v>961.84999999999945</c:v>
                </c:pt>
                <c:pt idx="82">
                  <c:v>966.42</c:v>
                </c:pt>
                <c:pt idx="83">
                  <c:v>968.03</c:v>
                </c:pt>
                <c:pt idx="84">
                  <c:v>976.22</c:v>
                </c:pt>
                <c:pt idx="85">
                  <c:v>968.77000000000055</c:v>
                </c:pt>
                <c:pt idx="86">
                  <c:v>945.81</c:v>
                </c:pt>
                <c:pt idx="87">
                  <c:v>988.59</c:v>
                </c:pt>
                <c:pt idx="88">
                  <c:v>998.99</c:v>
                </c:pt>
                <c:pt idx="89">
                  <c:v>1004.54</c:v>
                </c:pt>
                <c:pt idx="90">
                  <c:v>1009.73</c:v>
                </c:pt>
                <c:pt idx="91">
                  <c:v>1097.8</c:v>
                </c:pt>
                <c:pt idx="92">
                  <c:v>1005.55</c:v>
                </c:pt>
                <c:pt idx="93">
                  <c:v>972.08</c:v>
                </c:pt>
                <c:pt idx="94">
                  <c:v>1055.73</c:v>
                </c:pt>
                <c:pt idx="95">
                  <c:v>1029.48</c:v>
                </c:pt>
                <c:pt idx="96">
                  <c:v>1031.6199999999999</c:v>
                </c:pt>
                <c:pt idx="97">
                  <c:v>1082.0999999999999</c:v>
                </c:pt>
                <c:pt idx="98">
                  <c:v>1052.1799999999998</c:v>
                </c:pt>
                <c:pt idx="99">
                  <c:v>1034</c:v>
                </c:pt>
                <c:pt idx="100">
                  <c:v>1036.75</c:v>
                </c:pt>
                <c:pt idx="101">
                  <c:v>1116.5</c:v>
                </c:pt>
                <c:pt idx="102">
                  <c:v>1063.4000000000001</c:v>
                </c:pt>
                <c:pt idx="103">
                  <c:v>1066.93</c:v>
                </c:pt>
                <c:pt idx="104">
                  <c:v>1038.3499999999999</c:v>
                </c:pt>
                <c:pt idx="105">
                  <c:v>1057.0999999999999</c:v>
                </c:pt>
                <c:pt idx="106">
                  <c:v>1023.3199999999995</c:v>
                </c:pt>
                <c:pt idx="107">
                  <c:v>976.9</c:v>
                </c:pt>
                <c:pt idx="108">
                  <c:v>1050.6299999999999</c:v>
                </c:pt>
                <c:pt idx="109">
                  <c:v>1018.71</c:v>
                </c:pt>
                <c:pt idx="110">
                  <c:v>1009.37</c:v>
                </c:pt>
                <c:pt idx="111">
                  <c:v>996.2</c:v>
                </c:pt>
                <c:pt idx="112">
                  <c:v>1004.99</c:v>
                </c:pt>
                <c:pt idx="113">
                  <c:v>929.8</c:v>
                </c:pt>
                <c:pt idx="114">
                  <c:v>874.38</c:v>
                </c:pt>
                <c:pt idx="115">
                  <c:v>1005.41</c:v>
                </c:pt>
                <c:pt idx="116">
                  <c:v>1006</c:v>
                </c:pt>
                <c:pt idx="117">
                  <c:v>963.53</c:v>
                </c:pt>
                <c:pt idx="118">
                  <c:v>957.24</c:v>
                </c:pt>
                <c:pt idx="119">
                  <c:v>926.43999999999949</c:v>
                </c:pt>
                <c:pt idx="120">
                  <c:v>916.13</c:v>
                </c:pt>
                <c:pt idx="121">
                  <c:v>904.85999999999945</c:v>
                </c:pt>
                <c:pt idx="122">
                  <c:v>931.63</c:v>
                </c:pt>
                <c:pt idx="123">
                  <c:v>949.07</c:v>
                </c:pt>
                <c:pt idx="124">
                  <c:v>976.2</c:v>
                </c:pt>
                <c:pt idx="125">
                  <c:v>959.68000000000052</c:v>
                </c:pt>
                <c:pt idx="126">
                  <c:v>985.2</c:v>
                </c:pt>
                <c:pt idx="127">
                  <c:v>926.23</c:v>
                </c:pt>
                <c:pt idx="128">
                  <c:v>905.21</c:v>
                </c:pt>
                <c:pt idx="129">
                  <c:v>895.72</c:v>
                </c:pt>
                <c:pt idx="130">
                  <c:v>970.45999999999947</c:v>
                </c:pt>
                <c:pt idx="131">
                  <c:v>918.43999999999949</c:v>
                </c:pt>
                <c:pt idx="132">
                  <c:v>935.88</c:v>
                </c:pt>
                <c:pt idx="133">
                  <c:v>981.84999999999945</c:v>
                </c:pt>
                <c:pt idx="134">
                  <c:v>927.19</c:v>
                </c:pt>
                <c:pt idx="135">
                  <c:v>847.43</c:v>
                </c:pt>
                <c:pt idx="136">
                  <c:v>981.67000000000053</c:v>
                </c:pt>
                <c:pt idx="137">
                  <c:v>987.02</c:v>
                </c:pt>
                <c:pt idx="138">
                  <c:v>989.01</c:v>
                </c:pt>
                <c:pt idx="139">
                  <c:v>998.29000000000053</c:v>
                </c:pt>
                <c:pt idx="140">
                  <c:v>1001.64</c:v>
                </c:pt>
                <c:pt idx="141">
                  <c:v>1004.04</c:v>
                </c:pt>
                <c:pt idx="142">
                  <c:v>961.52</c:v>
                </c:pt>
                <c:pt idx="143">
                  <c:v>1088.44</c:v>
                </c:pt>
                <c:pt idx="144">
                  <c:v>1032.29</c:v>
                </c:pt>
                <c:pt idx="145">
                  <c:v>1070.26</c:v>
                </c:pt>
                <c:pt idx="146">
                  <c:v>1079.1599999999999</c:v>
                </c:pt>
                <c:pt idx="147">
                  <c:v>1061.07</c:v>
                </c:pt>
                <c:pt idx="148">
                  <c:v>992.98</c:v>
                </c:pt>
                <c:pt idx="149">
                  <c:v>976.05</c:v>
                </c:pt>
                <c:pt idx="150">
                  <c:v>1036.23</c:v>
                </c:pt>
                <c:pt idx="151">
                  <c:v>1047.6099999999999</c:v>
                </c:pt>
                <c:pt idx="152">
                  <c:v>1048.74</c:v>
                </c:pt>
                <c:pt idx="153">
                  <c:v>1073.43</c:v>
                </c:pt>
                <c:pt idx="154" formatCode="0">
                  <c:v>1082.79</c:v>
                </c:pt>
                <c:pt idx="155" formatCode="0">
                  <c:v>1107.25</c:v>
                </c:pt>
                <c:pt idx="156" formatCode="0">
                  <c:v>1038.8699999999999</c:v>
                </c:pt>
                <c:pt idx="157" formatCode="0">
                  <c:v>1104.72</c:v>
                </c:pt>
                <c:pt idx="158" formatCode="0">
                  <c:v>1106.25</c:v>
                </c:pt>
                <c:pt idx="159" formatCode="0">
                  <c:v>1069.02</c:v>
                </c:pt>
                <c:pt idx="160" formatCode="0">
                  <c:v>1046.73</c:v>
                </c:pt>
                <c:pt idx="161" formatCode="0">
                  <c:v>1015.37</c:v>
                </c:pt>
                <c:pt idx="162" formatCode="0">
                  <c:v>1045.81</c:v>
                </c:pt>
                <c:pt idx="163" formatCode="0">
                  <c:v>1003.24</c:v>
                </c:pt>
                <c:pt idx="164" formatCode="0">
                  <c:v>1015.54</c:v>
                </c:pt>
                <c:pt idx="165" formatCode="0">
                  <c:v>1133.74</c:v>
                </c:pt>
                <c:pt idx="166" formatCode="0">
                  <c:v>1057.77</c:v>
                </c:pt>
                <c:pt idx="167" formatCode="0">
                  <c:v>1064.32</c:v>
                </c:pt>
                <c:pt idx="168" formatCode="0">
                  <c:v>1074.92</c:v>
                </c:pt>
                <c:pt idx="169" formatCode="0">
                  <c:v>1033.1799999999998</c:v>
                </c:pt>
                <c:pt idx="170" formatCode="0">
                  <c:v>1001.52</c:v>
                </c:pt>
                <c:pt idx="171" formatCode="0">
                  <c:v>1114.32</c:v>
                </c:pt>
                <c:pt idx="172" formatCode="0">
                  <c:v>1059.96</c:v>
                </c:pt>
                <c:pt idx="173" formatCode="0">
                  <c:v>1046.45</c:v>
                </c:pt>
                <c:pt idx="174" formatCode="0">
                  <c:v>1091.1899999999998</c:v>
                </c:pt>
                <c:pt idx="175" formatCode="0">
                  <c:v>1078.94</c:v>
                </c:pt>
                <c:pt idx="176" formatCode="0">
                  <c:v>1022.64</c:v>
                </c:pt>
                <c:pt idx="177" formatCode="0">
                  <c:v>978.16</c:v>
                </c:pt>
                <c:pt idx="178" formatCode="0">
                  <c:v>1073.77</c:v>
                </c:pt>
                <c:pt idx="179" formatCode="0">
                  <c:v>1073.22</c:v>
                </c:pt>
                <c:pt idx="180" formatCode="0">
                  <c:v>1066.1899999999998</c:v>
                </c:pt>
                <c:pt idx="181" formatCode="0">
                  <c:v>1061.1499999999999</c:v>
                </c:pt>
                <c:pt idx="182" formatCode="0">
                  <c:v>1041.6699999999998</c:v>
                </c:pt>
                <c:pt idx="183" formatCode="0">
                  <c:v>1039.25</c:v>
                </c:pt>
                <c:pt idx="184" formatCode="0">
                  <c:v>1007.22</c:v>
                </c:pt>
                <c:pt idx="185" formatCode="0">
                  <c:v>1116.54</c:v>
                </c:pt>
                <c:pt idx="186" formatCode="0">
                  <c:v>1109.8799999999999</c:v>
                </c:pt>
                <c:pt idx="187" formatCode="0">
                  <c:v>1004.49</c:v>
                </c:pt>
                <c:pt idx="188" formatCode="0">
                  <c:v>1016.51</c:v>
                </c:pt>
                <c:pt idx="189" formatCode="0">
                  <c:v>998.88</c:v>
                </c:pt>
                <c:pt idx="190" formatCode="0">
                  <c:v>1017.09</c:v>
                </c:pt>
                <c:pt idx="191" formatCode="0">
                  <c:v>940</c:v>
                </c:pt>
                <c:pt idx="192" formatCode="0">
                  <c:v>1024.75</c:v>
                </c:pt>
                <c:pt idx="193" formatCode="0">
                  <c:v>1005.3399999999995</c:v>
                </c:pt>
                <c:pt idx="194" formatCode="0">
                  <c:v>1015.3299999999995</c:v>
                </c:pt>
                <c:pt idx="195" formatCode="0">
                  <c:v>1011.02</c:v>
                </c:pt>
                <c:pt idx="196" formatCode="0">
                  <c:v>1004.52</c:v>
                </c:pt>
                <c:pt idx="197" formatCode="0">
                  <c:v>916.01</c:v>
                </c:pt>
                <c:pt idx="198" formatCode="0">
                  <c:v>857.56</c:v>
                </c:pt>
                <c:pt idx="199" formatCode="0">
                  <c:v>1025.78</c:v>
                </c:pt>
                <c:pt idx="200" formatCode="0">
                  <c:v>1004.13</c:v>
                </c:pt>
                <c:pt idx="201" formatCode="0">
                  <c:v>1025.7</c:v>
                </c:pt>
                <c:pt idx="202" formatCode="0">
                  <c:v>1061.8899999999999</c:v>
                </c:pt>
                <c:pt idx="203" formatCode="0">
                  <c:v>1102.1299999999999</c:v>
                </c:pt>
                <c:pt idx="204" formatCode="0">
                  <c:v>983.71</c:v>
                </c:pt>
                <c:pt idx="205" formatCode="0">
                  <c:v>929.14</c:v>
                </c:pt>
                <c:pt idx="206" formatCode="0">
                  <c:v>1031.31</c:v>
                </c:pt>
                <c:pt idx="207" formatCode="0">
                  <c:v>1065.1799999999998</c:v>
                </c:pt>
                <c:pt idx="208" formatCode="0">
                  <c:v>1051</c:v>
                </c:pt>
                <c:pt idx="209" formatCode="0">
                  <c:v>1094.3699999999999</c:v>
                </c:pt>
                <c:pt idx="210" formatCode="0">
                  <c:v>1157.83</c:v>
                </c:pt>
                <c:pt idx="211" formatCode="0">
                  <c:v>1026.1299999999999</c:v>
                </c:pt>
                <c:pt idx="212" formatCode="0">
                  <c:v>953.9</c:v>
                </c:pt>
                <c:pt idx="213" formatCode="0">
                  <c:v>1024.22</c:v>
                </c:pt>
                <c:pt idx="214" formatCode="0">
                  <c:v>1020.3199999999995</c:v>
                </c:pt>
                <c:pt idx="215" formatCode="0">
                  <c:v>1009.55</c:v>
                </c:pt>
                <c:pt idx="216" formatCode="0">
                  <c:v>982.91</c:v>
                </c:pt>
                <c:pt idx="217" formatCode="0">
                  <c:v>943.77000000000055</c:v>
                </c:pt>
                <c:pt idx="218" formatCode="0">
                  <c:v>932.72</c:v>
                </c:pt>
                <c:pt idx="219" formatCode="0">
                  <c:v>881.45999999999947</c:v>
                </c:pt>
                <c:pt idx="220" formatCode="0">
                  <c:v>998.15</c:v>
                </c:pt>
                <c:pt idx="221" formatCode="0">
                  <c:v>1003.3499999999995</c:v>
                </c:pt>
                <c:pt idx="222" formatCode="0">
                  <c:v>1001.3299999999995</c:v>
                </c:pt>
                <c:pt idx="223" formatCode="0">
                  <c:v>974.72</c:v>
                </c:pt>
                <c:pt idx="224" formatCode="0">
                  <c:v>1036.49</c:v>
                </c:pt>
                <c:pt idx="225" formatCode="0">
                  <c:v>990.2</c:v>
                </c:pt>
                <c:pt idx="226" formatCode="0">
                  <c:v>952.4</c:v>
                </c:pt>
                <c:pt idx="227" formatCode="0">
                  <c:v>1040.95</c:v>
                </c:pt>
                <c:pt idx="228" formatCode="0">
                  <c:v>975.59</c:v>
                </c:pt>
                <c:pt idx="229" formatCode="0">
                  <c:v>987.66</c:v>
                </c:pt>
                <c:pt idx="230" formatCode="0">
                  <c:v>958.7</c:v>
                </c:pt>
                <c:pt idx="231" formatCode="0">
                  <c:v>948.9</c:v>
                </c:pt>
                <c:pt idx="232" formatCode="0">
                  <c:v>890.49</c:v>
                </c:pt>
                <c:pt idx="233" formatCode="0">
                  <c:v>813.53</c:v>
                </c:pt>
                <c:pt idx="234" formatCode="0">
                  <c:v>961.95999999999947</c:v>
                </c:pt>
                <c:pt idx="235" formatCode="0">
                  <c:v>924.9</c:v>
                </c:pt>
                <c:pt idx="236" formatCode="0">
                  <c:v>917.15</c:v>
                </c:pt>
                <c:pt idx="237" formatCode="0">
                  <c:v>967.37</c:v>
                </c:pt>
                <c:pt idx="238" formatCode="0">
                  <c:v>991.1</c:v>
                </c:pt>
                <c:pt idx="239" formatCode="0">
                  <c:v>977.19</c:v>
                </c:pt>
                <c:pt idx="240" formatCode="0">
                  <c:v>994.98</c:v>
                </c:pt>
                <c:pt idx="241" formatCode="0">
                  <c:v>1000.49</c:v>
                </c:pt>
                <c:pt idx="242" formatCode="0">
                  <c:v>924.87</c:v>
                </c:pt>
                <c:pt idx="243" formatCode="0">
                  <c:v>1009.3599999999994</c:v>
                </c:pt>
                <c:pt idx="244" formatCode="0">
                  <c:v>983.88</c:v>
                </c:pt>
                <c:pt idx="245" formatCode="0">
                  <c:v>982.23</c:v>
                </c:pt>
                <c:pt idx="246" formatCode="0">
                  <c:v>940.33999999999946</c:v>
                </c:pt>
                <c:pt idx="247" formatCode="0">
                  <c:v>910.08</c:v>
                </c:pt>
                <c:pt idx="248" formatCode="0">
                  <c:v>983.06</c:v>
                </c:pt>
                <c:pt idx="249" formatCode="0">
                  <c:v>993.83999999999946</c:v>
                </c:pt>
                <c:pt idx="250" formatCode="0">
                  <c:v>973.64</c:v>
                </c:pt>
                <c:pt idx="251" formatCode="0">
                  <c:v>996.62</c:v>
                </c:pt>
                <c:pt idx="252" formatCode="0">
                  <c:v>1003.26</c:v>
                </c:pt>
                <c:pt idx="253" formatCode="0">
                  <c:v>967.43999999999949</c:v>
                </c:pt>
                <c:pt idx="254" formatCode="0">
                  <c:v>940.25</c:v>
                </c:pt>
                <c:pt idx="255" formatCode="0">
                  <c:v>1003.2</c:v>
                </c:pt>
                <c:pt idx="256" formatCode="0">
                  <c:v>977.33999999999946</c:v>
                </c:pt>
                <c:pt idx="257" formatCode="0">
                  <c:v>975.76</c:v>
                </c:pt>
                <c:pt idx="258" formatCode="0">
                  <c:v>974.5</c:v>
                </c:pt>
                <c:pt idx="259" formatCode="0">
                  <c:v>980.67000000000053</c:v>
                </c:pt>
                <c:pt idx="260" formatCode="0">
                  <c:v>955.54</c:v>
                </c:pt>
                <c:pt idx="261" formatCode="0">
                  <c:v>938.76</c:v>
                </c:pt>
                <c:pt idx="262" formatCode="0">
                  <c:v>1033.71</c:v>
                </c:pt>
                <c:pt idx="263" formatCode="0">
                  <c:v>1036.8699999999999</c:v>
                </c:pt>
                <c:pt idx="264" formatCode="0">
                  <c:v>1005.26</c:v>
                </c:pt>
                <c:pt idx="265" formatCode="0">
                  <c:v>1000.65</c:v>
                </c:pt>
                <c:pt idx="266" formatCode="0">
                  <c:v>1037.42</c:v>
                </c:pt>
                <c:pt idx="267" formatCode="0">
                  <c:v>1006.02</c:v>
                </c:pt>
                <c:pt idx="268" formatCode="0">
                  <c:v>900.42</c:v>
                </c:pt>
                <c:pt idx="269" formatCode="0">
                  <c:v>999.29000000000053</c:v>
                </c:pt>
                <c:pt idx="270" formatCode="0">
                  <c:v>1002.73</c:v>
                </c:pt>
                <c:pt idx="271" formatCode="0">
                  <c:v>1021.59</c:v>
                </c:pt>
                <c:pt idx="272" formatCode="0">
                  <c:v>1029.32</c:v>
                </c:pt>
                <c:pt idx="273" formatCode="0">
                  <c:v>1017.48</c:v>
                </c:pt>
                <c:pt idx="274" formatCode="0">
                  <c:v>978.39</c:v>
                </c:pt>
                <c:pt idx="275" formatCode="0">
                  <c:v>967.67000000000053</c:v>
                </c:pt>
                <c:pt idx="276" formatCode="0">
                  <c:v>1039.1599999999999</c:v>
                </c:pt>
                <c:pt idx="277" formatCode="0">
                  <c:v>957.51</c:v>
                </c:pt>
                <c:pt idx="278" formatCode="0">
                  <c:v>991.24</c:v>
                </c:pt>
                <c:pt idx="279" formatCode="0">
                  <c:v>1028.93</c:v>
                </c:pt>
                <c:pt idx="280" formatCode="0">
                  <c:v>990.44999999999948</c:v>
                </c:pt>
                <c:pt idx="281" formatCode="0">
                  <c:v>953.13</c:v>
                </c:pt>
                <c:pt idx="282" formatCode="0">
                  <c:v>888.72</c:v>
                </c:pt>
                <c:pt idx="283" formatCode="0">
                  <c:v>939.2</c:v>
                </c:pt>
                <c:pt idx="284" formatCode="0">
                  <c:v>903.18000000000052</c:v>
                </c:pt>
                <c:pt idx="285" formatCode="0">
                  <c:v>910.04</c:v>
                </c:pt>
                <c:pt idx="286" formatCode="0">
                  <c:v>911.48</c:v>
                </c:pt>
                <c:pt idx="287" formatCode="0">
                  <c:v>941.76</c:v>
                </c:pt>
                <c:pt idx="288" formatCode="0">
                  <c:v>949.27000000000055</c:v>
                </c:pt>
                <c:pt idx="289" formatCode="0">
                  <c:v>905.64</c:v>
                </c:pt>
                <c:pt idx="290" formatCode="0">
                  <c:v>915.37</c:v>
                </c:pt>
                <c:pt idx="291" formatCode="0">
                  <c:v>891.31</c:v>
                </c:pt>
                <c:pt idx="292" formatCode="0">
                  <c:v>884.66</c:v>
                </c:pt>
                <c:pt idx="293" formatCode="0">
                  <c:v>925.59</c:v>
                </c:pt>
                <c:pt idx="294" formatCode="0">
                  <c:v>914.66</c:v>
                </c:pt>
                <c:pt idx="295" formatCode="0">
                  <c:v>990.19</c:v>
                </c:pt>
                <c:pt idx="296" formatCode="0">
                  <c:v>899.06</c:v>
                </c:pt>
                <c:pt idx="297" formatCode="0">
                  <c:v>946.06</c:v>
                </c:pt>
                <c:pt idx="298" formatCode="0">
                  <c:v>952.56</c:v>
                </c:pt>
                <c:pt idx="299" formatCode="0">
                  <c:v>1022.25</c:v>
                </c:pt>
                <c:pt idx="300" formatCode="0">
                  <c:v>995.69</c:v>
                </c:pt>
                <c:pt idx="301" formatCode="0">
                  <c:v>967.62</c:v>
                </c:pt>
                <c:pt idx="302" formatCode="0">
                  <c:v>963.43</c:v>
                </c:pt>
                <c:pt idx="303" formatCode="0">
                  <c:v>918.31999999999948</c:v>
                </c:pt>
                <c:pt idx="304" formatCode="0">
                  <c:v>1016.62</c:v>
                </c:pt>
                <c:pt idx="305" formatCode="0">
                  <c:v>929.41</c:v>
                </c:pt>
                <c:pt idx="306" formatCode="0">
                  <c:v>962.77000000000055</c:v>
                </c:pt>
                <c:pt idx="307" formatCode="0">
                  <c:v>913.76</c:v>
                </c:pt>
                <c:pt idx="308" formatCode="0">
                  <c:v>889.29000000000053</c:v>
                </c:pt>
                <c:pt idx="309" formatCode="0">
                  <c:v>919.61</c:v>
                </c:pt>
                <c:pt idx="310" formatCode="0">
                  <c:v>890.55</c:v>
                </c:pt>
                <c:pt idx="311" formatCode="0">
                  <c:v>925.87</c:v>
                </c:pt>
                <c:pt idx="312" formatCode="0">
                  <c:v>937</c:v>
                </c:pt>
                <c:pt idx="313" formatCode="0">
                  <c:v>947.01</c:v>
                </c:pt>
                <c:pt idx="314" formatCode="0">
                  <c:v>942.62</c:v>
                </c:pt>
                <c:pt idx="315" formatCode="0">
                  <c:v>951.08</c:v>
                </c:pt>
                <c:pt idx="316" formatCode="0">
                  <c:v>888.11</c:v>
                </c:pt>
                <c:pt idx="317" formatCode="0">
                  <c:v>849.29000000000053</c:v>
                </c:pt>
                <c:pt idx="318" formatCode="0">
                  <c:v>946.72</c:v>
                </c:pt>
                <c:pt idx="319" formatCode="0">
                  <c:v>956.38</c:v>
                </c:pt>
                <c:pt idx="320" formatCode="0">
                  <c:v>963.59</c:v>
                </c:pt>
                <c:pt idx="321" formatCode="0">
                  <c:v>934.18000000000052</c:v>
                </c:pt>
                <c:pt idx="322" formatCode="0">
                  <c:v>945.11</c:v>
                </c:pt>
                <c:pt idx="323" formatCode="0">
                  <c:v>910.59</c:v>
                </c:pt>
                <c:pt idx="324" formatCode="0">
                  <c:v>818.04</c:v>
                </c:pt>
                <c:pt idx="325" formatCode="0">
                  <c:v>888.56</c:v>
                </c:pt>
                <c:pt idx="326" formatCode="0">
                  <c:v>865.79000000000053</c:v>
                </c:pt>
                <c:pt idx="327" formatCode="0">
                  <c:v>906.73</c:v>
                </c:pt>
                <c:pt idx="328" formatCode="0">
                  <c:v>926.01</c:v>
                </c:pt>
                <c:pt idx="329" formatCode="0">
                  <c:v>956.52</c:v>
                </c:pt>
                <c:pt idx="330" formatCode="0">
                  <c:v>939.62</c:v>
                </c:pt>
                <c:pt idx="331" formatCode="0">
                  <c:v>869.17000000000053</c:v>
                </c:pt>
                <c:pt idx="332" formatCode="0">
                  <c:v>951.07</c:v>
                </c:pt>
                <c:pt idx="333" formatCode="0">
                  <c:v>936.58</c:v>
                </c:pt>
                <c:pt idx="334" formatCode="0">
                  <c:v>923.9</c:v>
                </c:pt>
                <c:pt idx="335" formatCode="0">
                  <c:v>899.4</c:v>
                </c:pt>
                <c:pt idx="336" formatCode="0">
                  <c:v>893.24</c:v>
                </c:pt>
                <c:pt idx="337" formatCode="0">
                  <c:v>869.6</c:v>
                </c:pt>
                <c:pt idx="338" formatCode="0">
                  <c:v>757.81</c:v>
                </c:pt>
                <c:pt idx="339" formatCode="0">
                  <c:v>869.56</c:v>
                </c:pt>
                <c:pt idx="340" formatCode="0">
                  <c:v>882.95999999999947</c:v>
                </c:pt>
                <c:pt idx="341" formatCode="0">
                  <c:v>917.61</c:v>
                </c:pt>
                <c:pt idx="342" formatCode="0">
                  <c:v>902.28000000000054</c:v>
                </c:pt>
                <c:pt idx="343" formatCode="0">
                  <c:v>900.92</c:v>
                </c:pt>
                <c:pt idx="344" formatCode="0">
                  <c:v>911.45999999999947</c:v>
                </c:pt>
                <c:pt idx="345" formatCode="0">
                  <c:v>845.6</c:v>
                </c:pt>
                <c:pt idx="346" formatCode="0">
                  <c:v>910.12</c:v>
                </c:pt>
                <c:pt idx="347" formatCode="0">
                  <c:v>884.79000000000053</c:v>
                </c:pt>
                <c:pt idx="348" formatCode="0">
                  <c:v>895.26</c:v>
                </c:pt>
                <c:pt idx="349" formatCode="0">
                  <c:v>966.12</c:v>
                </c:pt>
                <c:pt idx="350" formatCode="0">
                  <c:v>897.67000000000053</c:v>
                </c:pt>
                <c:pt idx="351" formatCode="0">
                  <c:v>917.38</c:v>
                </c:pt>
                <c:pt idx="352" formatCode="0">
                  <c:v>851.35999999999945</c:v>
                </c:pt>
                <c:pt idx="353" formatCode="0">
                  <c:v>885.88</c:v>
                </c:pt>
                <c:pt idx="354" formatCode="0">
                  <c:v>871.22</c:v>
                </c:pt>
                <c:pt idx="355" formatCode="0">
                  <c:v>883.55</c:v>
                </c:pt>
                <c:pt idx="356" formatCode="0">
                  <c:v>897.97</c:v>
                </c:pt>
                <c:pt idx="357" formatCode="0">
                  <c:v>894.61</c:v>
                </c:pt>
                <c:pt idx="358" formatCode="0">
                  <c:v>850.1</c:v>
                </c:pt>
                <c:pt idx="359" formatCode="0">
                  <c:v>736.38</c:v>
                </c:pt>
                <c:pt idx="360" formatCode="0">
                  <c:v>887.5</c:v>
                </c:pt>
                <c:pt idx="361" formatCode="0">
                  <c:v>873.12</c:v>
                </c:pt>
                <c:pt idx="362" formatCode="0">
                  <c:v>960.03</c:v>
                </c:pt>
                <c:pt idx="363" formatCode="0">
                  <c:v>988.43</c:v>
                </c:pt>
                <c:pt idx="364" formatCode="0">
                  <c:v>865.58</c:v>
                </c:pt>
                <c:pt idx="365" formatCode="0">
                  <c:v>885.84999999999945</c:v>
                </c:pt>
              </c:numCache>
            </c:numRef>
          </c:val>
        </c:ser>
        <c:marker val="1"/>
        <c:axId val="120734464"/>
        <c:axId val="120736000"/>
      </c:lineChart>
      <c:dateAx>
        <c:axId val="120734464"/>
        <c:scaling>
          <c:orientation val="minMax"/>
        </c:scaling>
        <c:axPos val="b"/>
        <c:majorGridlines>
          <c:spPr>
            <a:ln w="25400" cmpd="dbl">
              <a:solidFill>
                <a:schemeClr val="bg1">
                  <a:lumMod val="75000"/>
                </a:schemeClr>
              </a:solidFill>
            </a:ln>
          </c:spPr>
        </c:majorGridlines>
        <c:numFmt formatCode="[$-419]mmmm;@" sourceLinked="0"/>
        <c:tickLblPos val="none"/>
        <c:spPr>
          <a:ln>
            <a:solidFill>
              <a:srgbClr val="000000"/>
            </a:solidFill>
          </a:ln>
        </c:spPr>
        <c:crossAx val="120736000"/>
        <c:crosses val="autoZero"/>
        <c:auto val="1"/>
        <c:lblOffset val="100"/>
        <c:majorUnit val="1"/>
        <c:majorTimeUnit val="months"/>
      </c:dateAx>
      <c:valAx>
        <c:axId val="120736000"/>
        <c:scaling>
          <c:orientation val="minMax"/>
          <c:max val="1500"/>
          <c:min val="500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 rot="0" vert="horz"/>
              <a:lstStyle/>
              <a:p>
                <a:pPr>
                  <a:defRPr sz="1100" b="0"/>
                </a:pPr>
                <a:r>
                  <a:rPr lang="ru-RU" sz="1100" b="0" dirty="0"/>
                  <a:t>руб.</a:t>
                </a:r>
                <a:r>
                  <a:rPr lang="en-US" sz="1100" b="0" dirty="0"/>
                  <a:t>/</a:t>
                </a:r>
                <a:r>
                  <a:rPr lang="ru-RU" sz="1100" b="0" dirty="0"/>
                  <a:t>МВт·ч</a:t>
                </a:r>
              </a:p>
            </c:rich>
          </c:tx>
          <c:layout>
            <c:manualLayout>
              <c:xMode val="edge"/>
              <c:yMode val="edge"/>
              <c:x val="8.9520802698729612E-2"/>
              <c:y val="2.750077160493828E-2"/>
            </c:manualLayout>
          </c:layout>
        </c:title>
        <c:numFmt formatCode="General" sourceLinked="0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200">
                <a:solidFill>
                  <a:schemeClr val="tx1"/>
                </a:solidFill>
              </a:defRPr>
            </a:pPr>
            <a:endParaRPr lang="ru-RU"/>
          </a:p>
        </c:txPr>
        <c:crossAx val="120734464"/>
        <c:crosses val="autoZero"/>
        <c:crossBetween val="between"/>
        <c:majorUnit val="250"/>
      </c:valAx>
    </c:plotArea>
    <c:legend>
      <c:legendPos val="b"/>
      <c:layout>
        <c:manualLayout>
          <c:xMode val="edge"/>
          <c:yMode val="edge"/>
          <c:x val="1.2657678113196668E-2"/>
          <c:y val="0.91499382716049849"/>
          <c:w val="0.98276515128668751"/>
          <c:h val="6.595951236100539E-2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</c:chart>
  <c:spPr>
    <a:noFill/>
    <a:ln>
      <a:noFill/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7"/>
  <c:chart>
    <c:plotArea>
      <c:layout>
        <c:manualLayout>
          <c:layoutTarget val="inner"/>
          <c:xMode val="edge"/>
          <c:yMode val="edge"/>
          <c:x val="7.5613532118364912E-2"/>
          <c:y val="0.10645382882882883"/>
          <c:w val="0.94030231718973378"/>
          <c:h val="0.68039127801332966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2012 год</c:v>
                </c:pt>
              </c:strCache>
            </c:strRef>
          </c:tx>
          <c:spPr>
            <a:ln w="28575">
              <a:solidFill>
                <a:srgbClr val="006600"/>
              </a:solidFill>
            </a:ln>
          </c:spPr>
          <c:marker>
            <c:symbol val="none"/>
          </c:marker>
          <c:cat>
            <c:numRef>
              <c:f>Лист1!$A$2:$A$367</c:f>
              <c:numCache>
                <c:formatCode>[$-419]d\ mmm;@</c:formatCode>
                <c:ptCount val="366"/>
                <c:pt idx="0">
                  <c:v>40909</c:v>
                </c:pt>
                <c:pt idx="1">
                  <c:v>40910</c:v>
                </c:pt>
                <c:pt idx="2">
                  <c:v>40911</c:v>
                </c:pt>
                <c:pt idx="3">
                  <c:v>40912</c:v>
                </c:pt>
                <c:pt idx="4">
                  <c:v>40913</c:v>
                </c:pt>
                <c:pt idx="5">
                  <c:v>40914</c:v>
                </c:pt>
                <c:pt idx="6">
                  <c:v>40915</c:v>
                </c:pt>
                <c:pt idx="7">
                  <c:v>40916</c:v>
                </c:pt>
                <c:pt idx="8">
                  <c:v>40917</c:v>
                </c:pt>
                <c:pt idx="9">
                  <c:v>40918</c:v>
                </c:pt>
                <c:pt idx="10">
                  <c:v>40919</c:v>
                </c:pt>
                <c:pt idx="11">
                  <c:v>40920</c:v>
                </c:pt>
                <c:pt idx="12">
                  <c:v>40921</c:v>
                </c:pt>
                <c:pt idx="13">
                  <c:v>40922</c:v>
                </c:pt>
                <c:pt idx="14">
                  <c:v>40923</c:v>
                </c:pt>
                <c:pt idx="15">
                  <c:v>40924</c:v>
                </c:pt>
                <c:pt idx="16">
                  <c:v>40925</c:v>
                </c:pt>
                <c:pt idx="17">
                  <c:v>40926</c:v>
                </c:pt>
                <c:pt idx="18">
                  <c:v>40927</c:v>
                </c:pt>
                <c:pt idx="19">
                  <c:v>40928</c:v>
                </c:pt>
                <c:pt idx="20">
                  <c:v>40929</c:v>
                </c:pt>
                <c:pt idx="21">
                  <c:v>40930</c:v>
                </c:pt>
                <c:pt idx="22">
                  <c:v>40931</c:v>
                </c:pt>
                <c:pt idx="23">
                  <c:v>40932</c:v>
                </c:pt>
                <c:pt idx="24">
                  <c:v>40933</c:v>
                </c:pt>
                <c:pt idx="25">
                  <c:v>40934</c:v>
                </c:pt>
                <c:pt idx="26">
                  <c:v>40935</c:v>
                </c:pt>
                <c:pt idx="27">
                  <c:v>40936</c:v>
                </c:pt>
                <c:pt idx="28">
                  <c:v>40937</c:v>
                </c:pt>
                <c:pt idx="29">
                  <c:v>40938</c:v>
                </c:pt>
                <c:pt idx="30">
                  <c:v>40939</c:v>
                </c:pt>
                <c:pt idx="31">
                  <c:v>40940</c:v>
                </c:pt>
                <c:pt idx="32">
                  <c:v>40941</c:v>
                </c:pt>
                <c:pt idx="33">
                  <c:v>40942</c:v>
                </c:pt>
                <c:pt idx="34">
                  <c:v>40943</c:v>
                </c:pt>
                <c:pt idx="35">
                  <c:v>40944</c:v>
                </c:pt>
                <c:pt idx="36">
                  <c:v>40945</c:v>
                </c:pt>
                <c:pt idx="37">
                  <c:v>40946</c:v>
                </c:pt>
                <c:pt idx="38">
                  <c:v>40947</c:v>
                </c:pt>
                <c:pt idx="39">
                  <c:v>40948</c:v>
                </c:pt>
                <c:pt idx="40">
                  <c:v>40949</c:v>
                </c:pt>
                <c:pt idx="41">
                  <c:v>40950</c:v>
                </c:pt>
                <c:pt idx="42">
                  <c:v>40951</c:v>
                </c:pt>
                <c:pt idx="43">
                  <c:v>40952</c:v>
                </c:pt>
                <c:pt idx="44">
                  <c:v>40953</c:v>
                </c:pt>
                <c:pt idx="45">
                  <c:v>40954</c:v>
                </c:pt>
                <c:pt idx="46">
                  <c:v>40955</c:v>
                </c:pt>
                <c:pt idx="47">
                  <c:v>40956</c:v>
                </c:pt>
                <c:pt idx="48">
                  <c:v>40957</c:v>
                </c:pt>
                <c:pt idx="49">
                  <c:v>40958</c:v>
                </c:pt>
                <c:pt idx="50">
                  <c:v>40959</c:v>
                </c:pt>
                <c:pt idx="51">
                  <c:v>40960</c:v>
                </c:pt>
                <c:pt idx="52">
                  <c:v>40961</c:v>
                </c:pt>
                <c:pt idx="53">
                  <c:v>40962</c:v>
                </c:pt>
                <c:pt idx="54">
                  <c:v>40963</c:v>
                </c:pt>
                <c:pt idx="55">
                  <c:v>40964</c:v>
                </c:pt>
                <c:pt idx="56">
                  <c:v>40965</c:v>
                </c:pt>
                <c:pt idx="57">
                  <c:v>40966</c:v>
                </c:pt>
                <c:pt idx="58">
                  <c:v>40967</c:v>
                </c:pt>
                <c:pt idx="59">
                  <c:v>40968</c:v>
                </c:pt>
                <c:pt idx="60">
                  <c:v>40969</c:v>
                </c:pt>
                <c:pt idx="61">
                  <c:v>40970</c:v>
                </c:pt>
                <c:pt idx="62">
                  <c:v>40971</c:v>
                </c:pt>
                <c:pt idx="63">
                  <c:v>40972</c:v>
                </c:pt>
                <c:pt idx="64">
                  <c:v>40973</c:v>
                </c:pt>
                <c:pt idx="65">
                  <c:v>40974</c:v>
                </c:pt>
                <c:pt idx="66">
                  <c:v>40975</c:v>
                </c:pt>
                <c:pt idx="67">
                  <c:v>40976</c:v>
                </c:pt>
                <c:pt idx="68">
                  <c:v>40977</c:v>
                </c:pt>
                <c:pt idx="69">
                  <c:v>40978</c:v>
                </c:pt>
                <c:pt idx="70">
                  <c:v>40979</c:v>
                </c:pt>
                <c:pt idx="71">
                  <c:v>40980</c:v>
                </c:pt>
                <c:pt idx="72">
                  <c:v>40981</c:v>
                </c:pt>
                <c:pt idx="73">
                  <c:v>40982</c:v>
                </c:pt>
                <c:pt idx="74">
                  <c:v>40983</c:v>
                </c:pt>
                <c:pt idx="75">
                  <c:v>40984</c:v>
                </c:pt>
                <c:pt idx="76">
                  <c:v>40985</c:v>
                </c:pt>
                <c:pt idx="77">
                  <c:v>40986</c:v>
                </c:pt>
                <c:pt idx="78">
                  <c:v>40987</c:v>
                </c:pt>
                <c:pt idx="79">
                  <c:v>40988</c:v>
                </c:pt>
                <c:pt idx="80">
                  <c:v>40989</c:v>
                </c:pt>
                <c:pt idx="81">
                  <c:v>40990</c:v>
                </c:pt>
                <c:pt idx="82">
                  <c:v>40991</c:v>
                </c:pt>
                <c:pt idx="83">
                  <c:v>40992</c:v>
                </c:pt>
                <c:pt idx="84">
                  <c:v>40993</c:v>
                </c:pt>
                <c:pt idx="85">
                  <c:v>40994</c:v>
                </c:pt>
                <c:pt idx="86">
                  <c:v>40995</c:v>
                </c:pt>
                <c:pt idx="87">
                  <c:v>40996</c:v>
                </c:pt>
                <c:pt idx="88">
                  <c:v>40997</c:v>
                </c:pt>
                <c:pt idx="89">
                  <c:v>40998</c:v>
                </c:pt>
                <c:pt idx="90">
                  <c:v>40999</c:v>
                </c:pt>
                <c:pt idx="91">
                  <c:v>41000</c:v>
                </c:pt>
                <c:pt idx="92">
                  <c:v>41001</c:v>
                </c:pt>
                <c:pt idx="93">
                  <c:v>41002</c:v>
                </c:pt>
                <c:pt idx="94">
                  <c:v>41003</c:v>
                </c:pt>
                <c:pt idx="95">
                  <c:v>41004</c:v>
                </c:pt>
                <c:pt idx="96">
                  <c:v>41005</c:v>
                </c:pt>
                <c:pt idx="97">
                  <c:v>41006</c:v>
                </c:pt>
                <c:pt idx="98">
                  <c:v>41007</c:v>
                </c:pt>
                <c:pt idx="99">
                  <c:v>41008</c:v>
                </c:pt>
                <c:pt idx="100">
                  <c:v>41009</c:v>
                </c:pt>
                <c:pt idx="101">
                  <c:v>41010</c:v>
                </c:pt>
                <c:pt idx="102">
                  <c:v>41011</c:v>
                </c:pt>
                <c:pt idx="103">
                  <c:v>41012</c:v>
                </c:pt>
                <c:pt idx="104">
                  <c:v>41013</c:v>
                </c:pt>
                <c:pt idx="105">
                  <c:v>41014</c:v>
                </c:pt>
                <c:pt idx="106">
                  <c:v>41015</c:v>
                </c:pt>
                <c:pt idx="107">
                  <c:v>41016</c:v>
                </c:pt>
                <c:pt idx="108">
                  <c:v>41017</c:v>
                </c:pt>
                <c:pt idx="109">
                  <c:v>41018</c:v>
                </c:pt>
                <c:pt idx="110">
                  <c:v>41019</c:v>
                </c:pt>
                <c:pt idx="111">
                  <c:v>41020</c:v>
                </c:pt>
                <c:pt idx="112">
                  <c:v>41021</c:v>
                </c:pt>
                <c:pt idx="113">
                  <c:v>41022</c:v>
                </c:pt>
                <c:pt idx="114">
                  <c:v>41023</c:v>
                </c:pt>
                <c:pt idx="115">
                  <c:v>41024</c:v>
                </c:pt>
                <c:pt idx="116">
                  <c:v>41025</c:v>
                </c:pt>
                <c:pt idx="117">
                  <c:v>41026</c:v>
                </c:pt>
                <c:pt idx="118">
                  <c:v>41027</c:v>
                </c:pt>
                <c:pt idx="119">
                  <c:v>41028</c:v>
                </c:pt>
                <c:pt idx="120">
                  <c:v>41029</c:v>
                </c:pt>
              </c:numCache>
            </c:numRef>
          </c:cat>
          <c:val>
            <c:numRef>
              <c:f>Лист1!$B$2:$B$367</c:f>
              <c:numCache>
                <c:formatCode>General</c:formatCode>
                <c:ptCount val="366"/>
                <c:pt idx="0">
                  <c:v>596968.10699999996</c:v>
                </c:pt>
                <c:pt idx="1">
                  <c:v>607209.59499999916</c:v>
                </c:pt>
                <c:pt idx="2">
                  <c:v>613099.43200000003</c:v>
                </c:pt>
                <c:pt idx="3">
                  <c:v>618487.49199999997</c:v>
                </c:pt>
                <c:pt idx="4">
                  <c:v>628749.375</c:v>
                </c:pt>
                <c:pt idx="5">
                  <c:v>626522.85200000042</c:v>
                </c:pt>
                <c:pt idx="6">
                  <c:v>617662.24100000004</c:v>
                </c:pt>
                <c:pt idx="7">
                  <c:v>620776.87699999998</c:v>
                </c:pt>
                <c:pt idx="8">
                  <c:v>627717.255</c:v>
                </c:pt>
                <c:pt idx="9">
                  <c:v>644116.505</c:v>
                </c:pt>
                <c:pt idx="10">
                  <c:v>642780.22899999947</c:v>
                </c:pt>
                <c:pt idx="11">
                  <c:v>644716.78899999917</c:v>
                </c:pt>
                <c:pt idx="12">
                  <c:v>648274.11300000001</c:v>
                </c:pt>
                <c:pt idx="13">
                  <c:v>637062.26699999999</c:v>
                </c:pt>
                <c:pt idx="14">
                  <c:v>633301.11600000004</c:v>
                </c:pt>
                <c:pt idx="15">
                  <c:v>652260.19199999946</c:v>
                </c:pt>
                <c:pt idx="16">
                  <c:v>663768.31900000002</c:v>
                </c:pt>
                <c:pt idx="17">
                  <c:v>675911.83499999996</c:v>
                </c:pt>
                <c:pt idx="18">
                  <c:v>676713.84800000058</c:v>
                </c:pt>
                <c:pt idx="19">
                  <c:v>681729.98100000003</c:v>
                </c:pt>
                <c:pt idx="20">
                  <c:v>666180.08799999917</c:v>
                </c:pt>
                <c:pt idx="21">
                  <c:v>661669.95799999998</c:v>
                </c:pt>
                <c:pt idx="22">
                  <c:v>673767.57699999947</c:v>
                </c:pt>
                <c:pt idx="23">
                  <c:v>664365.62300000002</c:v>
                </c:pt>
                <c:pt idx="24">
                  <c:v>668811.64500000002</c:v>
                </c:pt>
                <c:pt idx="25">
                  <c:v>673422.22499999916</c:v>
                </c:pt>
                <c:pt idx="26">
                  <c:v>675742.00100000005</c:v>
                </c:pt>
                <c:pt idx="27">
                  <c:v>667952.64000000001</c:v>
                </c:pt>
                <c:pt idx="28">
                  <c:v>663824.87699999998</c:v>
                </c:pt>
                <c:pt idx="29">
                  <c:v>679107.73100000003</c:v>
                </c:pt>
                <c:pt idx="30">
                  <c:v>684216.14399999997</c:v>
                </c:pt>
                <c:pt idx="31">
                  <c:v>685369.67399999918</c:v>
                </c:pt>
                <c:pt idx="32">
                  <c:v>686027.679999999</c:v>
                </c:pt>
                <c:pt idx="33">
                  <c:v>687941.55099999998</c:v>
                </c:pt>
                <c:pt idx="34">
                  <c:v>665383.92500000005</c:v>
                </c:pt>
                <c:pt idx="35">
                  <c:v>656772.29899999918</c:v>
                </c:pt>
                <c:pt idx="36">
                  <c:v>669964.95400000003</c:v>
                </c:pt>
                <c:pt idx="37">
                  <c:v>668989.223</c:v>
                </c:pt>
                <c:pt idx="38">
                  <c:v>660523.598</c:v>
                </c:pt>
                <c:pt idx="39">
                  <c:v>659375.99199999997</c:v>
                </c:pt>
                <c:pt idx="40">
                  <c:v>659581.28299999901</c:v>
                </c:pt>
                <c:pt idx="41">
                  <c:v>652268.65599999996</c:v>
                </c:pt>
                <c:pt idx="42">
                  <c:v>648691.01599999936</c:v>
                </c:pt>
                <c:pt idx="43">
                  <c:v>661122.32400000002</c:v>
                </c:pt>
                <c:pt idx="44">
                  <c:v>655028.16700000002</c:v>
                </c:pt>
                <c:pt idx="45">
                  <c:v>654484.11899999937</c:v>
                </c:pt>
                <c:pt idx="46">
                  <c:v>651504.75100000005</c:v>
                </c:pt>
                <c:pt idx="47">
                  <c:v>651137.49800000002</c:v>
                </c:pt>
                <c:pt idx="48">
                  <c:v>640575.97399999946</c:v>
                </c:pt>
                <c:pt idx="49">
                  <c:v>638585.91599999997</c:v>
                </c:pt>
                <c:pt idx="50">
                  <c:v>652238.61199999996</c:v>
                </c:pt>
                <c:pt idx="51">
                  <c:v>650513.69299999916</c:v>
                </c:pt>
                <c:pt idx="52">
                  <c:v>645761.06700000004</c:v>
                </c:pt>
                <c:pt idx="53">
                  <c:v>630889.15599999996</c:v>
                </c:pt>
                <c:pt idx="54">
                  <c:v>640947.90099999937</c:v>
                </c:pt>
                <c:pt idx="55">
                  <c:v>627100.04099999997</c:v>
                </c:pt>
                <c:pt idx="56">
                  <c:v>621423.49100000004</c:v>
                </c:pt>
                <c:pt idx="57">
                  <c:v>634886.35000000044</c:v>
                </c:pt>
                <c:pt idx="58">
                  <c:v>638404.12800000003</c:v>
                </c:pt>
                <c:pt idx="59">
                  <c:v>635914.51800000004</c:v>
                </c:pt>
                <c:pt idx="60" formatCode="0">
                  <c:v>634093.44400000002</c:v>
                </c:pt>
                <c:pt idx="61" formatCode="0">
                  <c:v>634733.30000000005</c:v>
                </c:pt>
                <c:pt idx="62">
                  <c:v>621869.99300000002</c:v>
                </c:pt>
                <c:pt idx="63">
                  <c:v>616040.54</c:v>
                </c:pt>
                <c:pt idx="64">
                  <c:v>626997.95900000003</c:v>
                </c:pt>
                <c:pt idx="65">
                  <c:v>626369.07199999946</c:v>
                </c:pt>
                <c:pt idx="66">
                  <c:v>623349.45400000003</c:v>
                </c:pt>
                <c:pt idx="67">
                  <c:v>607238.53200000001</c:v>
                </c:pt>
                <c:pt idx="68">
                  <c:v>606223.47399999946</c:v>
                </c:pt>
                <c:pt idx="69">
                  <c:v>606666.70899999945</c:v>
                </c:pt>
                <c:pt idx="70">
                  <c:v>617564.23199999996</c:v>
                </c:pt>
                <c:pt idx="71">
                  <c:v>616802.46000000043</c:v>
                </c:pt>
                <c:pt idx="72">
                  <c:v>615587.75600000005</c:v>
                </c:pt>
                <c:pt idx="73">
                  <c:v>611560.625</c:v>
                </c:pt>
                <c:pt idx="74">
                  <c:v>607159.99699999997</c:v>
                </c:pt>
                <c:pt idx="75">
                  <c:v>604274.78499999887</c:v>
                </c:pt>
                <c:pt idx="76">
                  <c:v>592487.66399999999</c:v>
                </c:pt>
                <c:pt idx="77">
                  <c:v>588170.91</c:v>
                </c:pt>
                <c:pt idx="78">
                  <c:v>602902.22600000002</c:v>
                </c:pt>
                <c:pt idx="79">
                  <c:v>600883.51</c:v>
                </c:pt>
                <c:pt idx="80">
                  <c:v>599737.58299999917</c:v>
                </c:pt>
                <c:pt idx="81">
                  <c:v>595794.15099999937</c:v>
                </c:pt>
                <c:pt idx="82">
                  <c:v>593856.66399999999</c:v>
                </c:pt>
                <c:pt idx="83">
                  <c:v>582706.94900000002</c:v>
                </c:pt>
                <c:pt idx="84">
                  <c:v>575076.95299999998</c:v>
                </c:pt>
                <c:pt idx="85">
                  <c:v>585660.55000000005</c:v>
                </c:pt>
                <c:pt idx="86">
                  <c:v>579670.26100000041</c:v>
                </c:pt>
                <c:pt idx="87">
                  <c:v>574033.94400000002</c:v>
                </c:pt>
                <c:pt idx="88">
                  <c:v>576438.97600000002</c:v>
                </c:pt>
                <c:pt idx="89">
                  <c:v>570091.71399999945</c:v>
                </c:pt>
                <c:pt idx="90">
                  <c:v>564907.44400000002</c:v>
                </c:pt>
                <c:pt idx="91">
                  <c:v>557559.38699999999</c:v>
                </c:pt>
                <c:pt idx="92">
                  <c:v>565324.13699999999</c:v>
                </c:pt>
                <c:pt idx="93">
                  <c:v>564397.89</c:v>
                </c:pt>
                <c:pt idx="94">
                  <c:v>558211.53300000005</c:v>
                </c:pt>
                <c:pt idx="95">
                  <c:v>555249.43500000041</c:v>
                </c:pt>
                <c:pt idx="96">
                  <c:v>552099.96499999997</c:v>
                </c:pt>
                <c:pt idx="97">
                  <c:v>541905.85499999998</c:v>
                </c:pt>
                <c:pt idx="98">
                  <c:v>540089.73499999917</c:v>
                </c:pt>
                <c:pt idx="99">
                  <c:v>552478.36000000045</c:v>
                </c:pt>
                <c:pt idx="100">
                  <c:v>548384.27999999886</c:v>
                </c:pt>
                <c:pt idx="101">
                  <c:v>546704.45600000059</c:v>
                </c:pt>
                <c:pt idx="102">
                  <c:v>549444.34600000072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2011 год</c:v>
                </c:pt>
              </c:strCache>
            </c:strRef>
          </c:tx>
          <c:spPr>
            <a:ln w="19050">
              <a:solidFill>
                <a:schemeClr val="accent2"/>
              </a:solidFill>
            </a:ln>
          </c:spPr>
          <c:marker>
            <c:symbol val="none"/>
          </c:marker>
          <c:dPt>
            <c:idx val="222"/>
            <c:marker>
              <c:symbol val="circle"/>
              <c:size val="5"/>
              <c:spPr>
                <a:noFill/>
                <a:ln>
                  <a:noFill/>
                </a:ln>
              </c:spPr>
            </c:marker>
          </c:dPt>
          <c:cat>
            <c:numRef>
              <c:f>Лист1!$A$2:$A$367</c:f>
              <c:numCache>
                <c:formatCode>[$-419]d\ mmm;@</c:formatCode>
                <c:ptCount val="366"/>
                <c:pt idx="0">
                  <c:v>40909</c:v>
                </c:pt>
                <c:pt idx="1">
                  <c:v>40910</c:v>
                </c:pt>
                <c:pt idx="2">
                  <c:v>40911</c:v>
                </c:pt>
                <c:pt idx="3">
                  <c:v>40912</c:v>
                </c:pt>
                <c:pt idx="4">
                  <c:v>40913</c:v>
                </c:pt>
                <c:pt idx="5">
                  <c:v>40914</c:v>
                </c:pt>
                <c:pt idx="6">
                  <c:v>40915</c:v>
                </c:pt>
                <c:pt idx="7">
                  <c:v>40916</c:v>
                </c:pt>
                <c:pt idx="8">
                  <c:v>40917</c:v>
                </c:pt>
                <c:pt idx="9">
                  <c:v>40918</c:v>
                </c:pt>
                <c:pt idx="10">
                  <c:v>40919</c:v>
                </c:pt>
                <c:pt idx="11">
                  <c:v>40920</c:v>
                </c:pt>
                <c:pt idx="12">
                  <c:v>40921</c:v>
                </c:pt>
                <c:pt idx="13">
                  <c:v>40922</c:v>
                </c:pt>
                <c:pt idx="14">
                  <c:v>40923</c:v>
                </c:pt>
                <c:pt idx="15">
                  <c:v>40924</c:v>
                </c:pt>
                <c:pt idx="16">
                  <c:v>40925</c:v>
                </c:pt>
                <c:pt idx="17">
                  <c:v>40926</c:v>
                </c:pt>
                <c:pt idx="18">
                  <c:v>40927</c:v>
                </c:pt>
                <c:pt idx="19">
                  <c:v>40928</c:v>
                </c:pt>
                <c:pt idx="20">
                  <c:v>40929</c:v>
                </c:pt>
                <c:pt idx="21">
                  <c:v>40930</c:v>
                </c:pt>
                <c:pt idx="22">
                  <c:v>40931</c:v>
                </c:pt>
                <c:pt idx="23">
                  <c:v>40932</c:v>
                </c:pt>
                <c:pt idx="24">
                  <c:v>40933</c:v>
                </c:pt>
                <c:pt idx="25">
                  <c:v>40934</c:v>
                </c:pt>
                <c:pt idx="26">
                  <c:v>40935</c:v>
                </c:pt>
                <c:pt idx="27">
                  <c:v>40936</c:v>
                </c:pt>
                <c:pt idx="28">
                  <c:v>40937</c:v>
                </c:pt>
                <c:pt idx="29">
                  <c:v>40938</c:v>
                </c:pt>
                <c:pt idx="30">
                  <c:v>40939</c:v>
                </c:pt>
                <c:pt idx="31">
                  <c:v>40940</c:v>
                </c:pt>
                <c:pt idx="32">
                  <c:v>40941</c:v>
                </c:pt>
                <c:pt idx="33">
                  <c:v>40942</c:v>
                </c:pt>
                <c:pt idx="34">
                  <c:v>40943</c:v>
                </c:pt>
                <c:pt idx="35">
                  <c:v>40944</c:v>
                </c:pt>
                <c:pt idx="36">
                  <c:v>40945</c:v>
                </c:pt>
                <c:pt idx="37">
                  <c:v>40946</c:v>
                </c:pt>
                <c:pt idx="38">
                  <c:v>40947</c:v>
                </c:pt>
                <c:pt idx="39">
                  <c:v>40948</c:v>
                </c:pt>
                <c:pt idx="40">
                  <c:v>40949</c:v>
                </c:pt>
                <c:pt idx="41">
                  <c:v>40950</c:v>
                </c:pt>
                <c:pt idx="42">
                  <c:v>40951</c:v>
                </c:pt>
                <c:pt idx="43">
                  <c:v>40952</c:v>
                </c:pt>
                <c:pt idx="44">
                  <c:v>40953</c:v>
                </c:pt>
                <c:pt idx="45">
                  <c:v>40954</c:v>
                </c:pt>
                <c:pt idx="46">
                  <c:v>40955</c:v>
                </c:pt>
                <c:pt idx="47">
                  <c:v>40956</c:v>
                </c:pt>
                <c:pt idx="48">
                  <c:v>40957</c:v>
                </c:pt>
                <c:pt idx="49">
                  <c:v>40958</c:v>
                </c:pt>
                <c:pt idx="50">
                  <c:v>40959</c:v>
                </c:pt>
                <c:pt idx="51">
                  <c:v>40960</c:v>
                </c:pt>
                <c:pt idx="52">
                  <c:v>40961</c:v>
                </c:pt>
                <c:pt idx="53">
                  <c:v>40962</c:v>
                </c:pt>
                <c:pt idx="54">
                  <c:v>40963</c:v>
                </c:pt>
                <c:pt idx="55">
                  <c:v>40964</c:v>
                </c:pt>
                <c:pt idx="56">
                  <c:v>40965</c:v>
                </c:pt>
                <c:pt idx="57">
                  <c:v>40966</c:v>
                </c:pt>
                <c:pt idx="58">
                  <c:v>40967</c:v>
                </c:pt>
                <c:pt idx="59">
                  <c:v>40968</c:v>
                </c:pt>
                <c:pt idx="60">
                  <c:v>40969</c:v>
                </c:pt>
                <c:pt idx="61">
                  <c:v>40970</c:v>
                </c:pt>
                <c:pt idx="62">
                  <c:v>40971</c:v>
                </c:pt>
                <c:pt idx="63">
                  <c:v>40972</c:v>
                </c:pt>
                <c:pt idx="64">
                  <c:v>40973</c:v>
                </c:pt>
                <c:pt idx="65">
                  <c:v>40974</c:v>
                </c:pt>
                <c:pt idx="66">
                  <c:v>40975</c:v>
                </c:pt>
                <c:pt idx="67">
                  <c:v>40976</c:v>
                </c:pt>
                <c:pt idx="68">
                  <c:v>40977</c:v>
                </c:pt>
                <c:pt idx="69">
                  <c:v>40978</c:v>
                </c:pt>
                <c:pt idx="70">
                  <c:v>40979</c:v>
                </c:pt>
                <c:pt idx="71">
                  <c:v>40980</c:v>
                </c:pt>
                <c:pt idx="72">
                  <c:v>40981</c:v>
                </c:pt>
                <c:pt idx="73">
                  <c:v>40982</c:v>
                </c:pt>
                <c:pt idx="74">
                  <c:v>40983</c:v>
                </c:pt>
                <c:pt idx="75">
                  <c:v>40984</c:v>
                </c:pt>
                <c:pt idx="76">
                  <c:v>40985</c:v>
                </c:pt>
                <c:pt idx="77">
                  <c:v>40986</c:v>
                </c:pt>
                <c:pt idx="78">
                  <c:v>40987</c:v>
                </c:pt>
                <c:pt idx="79">
                  <c:v>40988</c:v>
                </c:pt>
                <c:pt idx="80">
                  <c:v>40989</c:v>
                </c:pt>
                <c:pt idx="81">
                  <c:v>40990</c:v>
                </c:pt>
                <c:pt idx="82">
                  <c:v>40991</c:v>
                </c:pt>
                <c:pt idx="83">
                  <c:v>40992</c:v>
                </c:pt>
                <c:pt idx="84">
                  <c:v>40993</c:v>
                </c:pt>
                <c:pt idx="85">
                  <c:v>40994</c:v>
                </c:pt>
                <c:pt idx="86">
                  <c:v>40995</c:v>
                </c:pt>
                <c:pt idx="87">
                  <c:v>40996</c:v>
                </c:pt>
                <c:pt idx="88">
                  <c:v>40997</c:v>
                </c:pt>
                <c:pt idx="89">
                  <c:v>40998</c:v>
                </c:pt>
                <c:pt idx="90">
                  <c:v>40999</c:v>
                </c:pt>
                <c:pt idx="91">
                  <c:v>41000</c:v>
                </c:pt>
                <c:pt idx="92">
                  <c:v>41001</c:v>
                </c:pt>
                <c:pt idx="93">
                  <c:v>41002</c:v>
                </c:pt>
                <c:pt idx="94">
                  <c:v>41003</c:v>
                </c:pt>
                <c:pt idx="95">
                  <c:v>41004</c:v>
                </c:pt>
                <c:pt idx="96">
                  <c:v>41005</c:v>
                </c:pt>
                <c:pt idx="97">
                  <c:v>41006</c:v>
                </c:pt>
                <c:pt idx="98">
                  <c:v>41007</c:v>
                </c:pt>
                <c:pt idx="99">
                  <c:v>41008</c:v>
                </c:pt>
                <c:pt idx="100">
                  <c:v>41009</c:v>
                </c:pt>
                <c:pt idx="101">
                  <c:v>41010</c:v>
                </c:pt>
                <c:pt idx="102">
                  <c:v>41011</c:v>
                </c:pt>
                <c:pt idx="103">
                  <c:v>41012</c:v>
                </c:pt>
                <c:pt idx="104">
                  <c:v>41013</c:v>
                </c:pt>
                <c:pt idx="105">
                  <c:v>41014</c:v>
                </c:pt>
                <c:pt idx="106">
                  <c:v>41015</c:v>
                </c:pt>
                <c:pt idx="107">
                  <c:v>41016</c:v>
                </c:pt>
                <c:pt idx="108">
                  <c:v>41017</c:v>
                </c:pt>
                <c:pt idx="109">
                  <c:v>41018</c:v>
                </c:pt>
                <c:pt idx="110">
                  <c:v>41019</c:v>
                </c:pt>
                <c:pt idx="111">
                  <c:v>41020</c:v>
                </c:pt>
                <c:pt idx="112">
                  <c:v>41021</c:v>
                </c:pt>
                <c:pt idx="113">
                  <c:v>41022</c:v>
                </c:pt>
                <c:pt idx="114">
                  <c:v>41023</c:v>
                </c:pt>
                <c:pt idx="115">
                  <c:v>41024</c:v>
                </c:pt>
                <c:pt idx="116">
                  <c:v>41025</c:v>
                </c:pt>
                <c:pt idx="117">
                  <c:v>41026</c:v>
                </c:pt>
                <c:pt idx="118">
                  <c:v>41027</c:v>
                </c:pt>
                <c:pt idx="119">
                  <c:v>41028</c:v>
                </c:pt>
                <c:pt idx="120">
                  <c:v>41029</c:v>
                </c:pt>
              </c:numCache>
            </c:numRef>
          </c:cat>
          <c:val>
            <c:numRef>
              <c:f>Лист1!$C$2:$C$367</c:f>
              <c:numCache>
                <c:formatCode>General</c:formatCode>
                <c:ptCount val="366"/>
                <c:pt idx="0">
                  <c:v>628707.06000000041</c:v>
                </c:pt>
                <c:pt idx="1">
                  <c:v>640659.14</c:v>
                </c:pt>
                <c:pt idx="2">
                  <c:v>648916.06999999937</c:v>
                </c:pt>
                <c:pt idx="3">
                  <c:v>643214.64</c:v>
                </c:pt>
                <c:pt idx="4">
                  <c:v>644240.91</c:v>
                </c:pt>
                <c:pt idx="5">
                  <c:v>647451.54</c:v>
                </c:pt>
                <c:pt idx="6">
                  <c:v>641587.04</c:v>
                </c:pt>
                <c:pt idx="7">
                  <c:v>645438.179999999</c:v>
                </c:pt>
                <c:pt idx="8">
                  <c:v>639105.26</c:v>
                </c:pt>
                <c:pt idx="9">
                  <c:v>644648.01</c:v>
                </c:pt>
                <c:pt idx="10">
                  <c:v>655284.1</c:v>
                </c:pt>
                <c:pt idx="11">
                  <c:v>645589.14</c:v>
                </c:pt>
                <c:pt idx="12">
                  <c:v>638198.43999999936</c:v>
                </c:pt>
                <c:pt idx="13">
                  <c:v>634312.53</c:v>
                </c:pt>
                <c:pt idx="14">
                  <c:v>625486.94999999937</c:v>
                </c:pt>
                <c:pt idx="15">
                  <c:v>619906.80000000005</c:v>
                </c:pt>
                <c:pt idx="16">
                  <c:v>635865.37</c:v>
                </c:pt>
                <c:pt idx="17">
                  <c:v>638652.93999999936</c:v>
                </c:pt>
                <c:pt idx="18">
                  <c:v>638855.11</c:v>
                </c:pt>
                <c:pt idx="19">
                  <c:v>645259.81999999937</c:v>
                </c:pt>
                <c:pt idx="20">
                  <c:v>644709.31999999937</c:v>
                </c:pt>
                <c:pt idx="21">
                  <c:v>640451.31000000041</c:v>
                </c:pt>
                <c:pt idx="22">
                  <c:v>639101.63</c:v>
                </c:pt>
                <c:pt idx="23">
                  <c:v>644559.43999999936</c:v>
                </c:pt>
                <c:pt idx="24">
                  <c:v>649083.02</c:v>
                </c:pt>
                <c:pt idx="25">
                  <c:v>646851.35000000044</c:v>
                </c:pt>
                <c:pt idx="26">
                  <c:v>644319.56999999937</c:v>
                </c:pt>
                <c:pt idx="27">
                  <c:v>635122.11</c:v>
                </c:pt>
                <c:pt idx="28">
                  <c:v>616893.28999999899</c:v>
                </c:pt>
                <c:pt idx="29">
                  <c:v>613612.81000000041</c:v>
                </c:pt>
                <c:pt idx="30">
                  <c:v>622996.25</c:v>
                </c:pt>
                <c:pt idx="31">
                  <c:v>622143.26999999932</c:v>
                </c:pt>
                <c:pt idx="32">
                  <c:v>616936.26999999932</c:v>
                </c:pt>
                <c:pt idx="33">
                  <c:v>611444.49</c:v>
                </c:pt>
                <c:pt idx="34">
                  <c:v>620804.80000000005</c:v>
                </c:pt>
                <c:pt idx="35">
                  <c:v>607428.6</c:v>
                </c:pt>
                <c:pt idx="36">
                  <c:v>598862.93000000005</c:v>
                </c:pt>
                <c:pt idx="37">
                  <c:v>608032.179999999</c:v>
                </c:pt>
                <c:pt idx="38">
                  <c:v>602557.11</c:v>
                </c:pt>
                <c:pt idx="39">
                  <c:v>601897.75</c:v>
                </c:pt>
                <c:pt idx="40">
                  <c:v>602173.21</c:v>
                </c:pt>
                <c:pt idx="41">
                  <c:v>603077.46000000043</c:v>
                </c:pt>
                <c:pt idx="42">
                  <c:v>588957.47</c:v>
                </c:pt>
                <c:pt idx="43">
                  <c:v>586764.61</c:v>
                </c:pt>
                <c:pt idx="44">
                  <c:v>602265.86000000045</c:v>
                </c:pt>
                <c:pt idx="45">
                  <c:v>609011.43000000005</c:v>
                </c:pt>
                <c:pt idx="46">
                  <c:v>607172.76</c:v>
                </c:pt>
                <c:pt idx="47">
                  <c:v>606578.6</c:v>
                </c:pt>
                <c:pt idx="48">
                  <c:v>604892.179999999</c:v>
                </c:pt>
                <c:pt idx="49">
                  <c:v>585881.9</c:v>
                </c:pt>
                <c:pt idx="50">
                  <c:v>594124.75</c:v>
                </c:pt>
                <c:pt idx="51">
                  <c:v>601054.34000000043</c:v>
                </c:pt>
                <c:pt idx="52">
                  <c:v>612437.30000000005</c:v>
                </c:pt>
                <c:pt idx="53">
                  <c:v>606930.87</c:v>
                </c:pt>
                <c:pt idx="54">
                  <c:v>618987.92000000004</c:v>
                </c:pt>
                <c:pt idx="55">
                  <c:v>615280.35000000044</c:v>
                </c:pt>
                <c:pt idx="56">
                  <c:v>598913.48</c:v>
                </c:pt>
                <c:pt idx="57">
                  <c:v>595960.14</c:v>
                </c:pt>
                <c:pt idx="58">
                  <c:v>602989.03</c:v>
                </c:pt>
                <c:pt idx="60">
                  <c:v>602207.73</c:v>
                </c:pt>
                <c:pt idx="61">
                  <c:v>610588.73</c:v>
                </c:pt>
                <c:pt idx="62">
                  <c:v>600361.57999999914</c:v>
                </c:pt>
                <c:pt idx="63">
                  <c:v>591580.30000000005</c:v>
                </c:pt>
                <c:pt idx="64">
                  <c:v>588005.66999999946</c:v>
                </c:pt>
                <c:pt idx="65">
                  <c:v>576250.88</c:v>
                </c:pt>
                <c:pt idx="66">
                  <c:v>566110.1</c:v>
                </c:pt>
                <c:pt idx="67">
                  <c:v>561908.36000000045</c:v>
                </c:pt>
                <c:pt idx="68">
                  <c:v>570291.34000000043</c:v>
                </c:pt>
                <c:pt idx="69">
                  <c:v>569301.71</c:v>
                </c:pt>
                <c:pt idx="70">
                  <c:v>577927.32999999996</c:v>
                </c:pt>
                <c:pt idx="71">
                  <c:v>576618.76999999932</c:v>
                </c:pt>
                <c:pt idx="72">
                  <c:v>577968.68999999878</c:v>
                </c:pt>
                <c:pt idx="73">
                  <c:v>583039.73</c:v>
                </c:pt>
                <c:pt idx="74">
                  <c:v>577681.57999999914</c:v>
                </c:pt>
                <c:pt idx="75">
                  <c:v>570626.21</c:v>
                </c:pt>
                <c:pt idx="76">
                  <c:v>574005.53</c:v>
                </c:pt>
                <c:pt idx="77">
                  <c:v>573312.97</c:v>
                </c:pt>
                <c:pt idx="78">
                  <c:v>564921.24</c:v>
                </c:pt>
                <c:pt idx="79">
                  <c:v>568479.81999999937</c:v>
                </c:pt>
                <c:pt idx="80">
                  <c:v>574828.56000000041</c:v>
                </c:pt>
                <c:pt idx="81">
                  <c:v>568998.76999999932</c:v>
                </c:pt>
                <c:pt idx="82">
                  <c:v>575193.35000000044</c:v>
                </c:pt>
                <c:pt idx="83">
                  <c:v>571426.69999999879</c:v>
                </c:pt>
                <c:pt idx="84">
                  <c:v>561854.62</c:v>
                </c:pt>
                <c:pt idx="85">
                  <c:v>552557.61</c:v>
                </c:pt>
                <c:pt idx="86">
                  <c:v>529516.94999999937</c:v>
                </c:pt>
                <c:pt idx="87">
                  <c:v>553513.34000000043</c:v>
                </c:pt>
                <c:pt idx="88">
                  <c:v>546147.06999999937</c:v>
                </c:pt>
                <c:pt idx="89">
                  <c:v>549495.81999999937</c:v>
                </c:pt>
                <c:pt idx="90">
                  <c:v>554084.9</c:v>
                </c:pt>
                <c:pt idx="91">
                  <c:v>547655.91</c:v>
                </c:pt>
                <c:pt idx="92">
                  <c:v>530008.06000000041</c:v>
                </c:pt>
                <c:pt idx="93">
                  <c:v>525525.18999999878</c:v>
                </c:pt>
                <c:pt idx="94">
                  <c:v>537196.32999999996</c:v>
                </c:pt>
                <c:pt idx="95">
                  <c:v>537942.44999999937</c:v>
                </c:pt>
                <c:pt idx="96">
                  <c:v>542485.65</c:v>
                </c:pt>
                <c:pt idx="97">
                  <c:v>535455.679999999</c:v>
                </c:pt>
                <c:pt idx="98">
                  <c:v>538748.13</c:v>
                </c:pt>
                <c:pt idx="99">
                  <c:v>528077.31000000041</c:v>
                </c:pt>
                <c:pt idx="100">
                  <c:v>526856.71</c:v>
                </c:pt>
                <c:pt idx="101">
                  <c:v>531106.5</c:v>
                </c:pt>
                <c:pt idx="102">
                  <c:v>527651.96000000043</c:v>
                </c:pt>
                <c:pt idx="103">
                  <c:v>517337.28</c:v>
                </c:pt>
                <c:pt idx="104">
                  <c:v>511944.3</c:v>
                </c:pt>
                <c:pt idx="105">
                  <c:v>512310.91000000021</c:v>
                </c:pt>
                <c:pt idx="106">
                  <c:v>500041.19</c:v>
                </c:pt>
                <c:pt idx="107">
                  <c:v>496463.99000000022</c:v>
                </c:pt>
                <c:pt idx="108">
                  <c:v>504703.3</c:v>
                </c:pt>
                <c:pt idx="109">
                  <c:v>496687.03</c:v>
                </c:pt>
                <c:pt idx="110">
                  <c:v>502123.05</c:v>
                </c:pt>
                <c:pt idx="111">
                  <c:v>499667.83</c:v>
                </c:pt>
                <c:pt idx="112">
                  <c:v>496323.59</c:v>
                </c:pt>
                <c:pt idx="113">
                  <c:v>494187.93000000028</c:v>
                </c:pt>
                <c:pt idx="114">
                  <c:v>493803.4700000002</c:v>
                </c:pt>
                <c:pt idx="115">
                  <c:v>508293.73000000021</c:v>
                </c:pt>
                <c:pt idx="116">
                  <c:v>512103.12</c:v>
                </c:pt>
                <c:pt idx="117">
                  <c:v>513307.2</c:v>
                </c:pt>
                <c:pt idx="118">
                  <c:v>511449.36</c:v>
                </c:pt>
                <c:pt idx="119">
                  <c:v>501284.48000000021</c:v>
                </c:pt>
                <c:pt idx="120">
                  <c:v>483989.48000000021</c:v>
                </c:pt>
                <c:pt idx="121">
                  <c:v>474885.5</c:v>
                </c:pt>
                <c:pt idx="122">
                  <c:v>479814.55</c:v>
                </c:pt>
                <c:pt idx="123">
                  <c:v>495760.92000000022</c:v>
                </c:pt>
                <c:pt idx="124">
                  <c:v>509089.41000000021</c:v>
                </c:pt>
                <c:pt idx="125">
                  <c:v>511584.91000000021</c:v>
                </c:pt>
                <c:pt idx="126">
                  <c:v>510777.73000000021</c:v>
                </c:pt>
                <c:pt idx="127">
                  <c:v>497247.28</c:v>
                </c:pt>
                <c:pt idx="128">
                  <c:v>494400.11</c:v>
                </c:pt>
                <c:pt idx="129">
                  <c:v>494594.33999999997</c:v>
                </c:pt>
                <c:pt idx="130">
                  <c:v>490921.9</c:v>
                </c:pt>
                <c:pt idx="131">
                  <c:v>488715.78</c:v>
                </c:pt>
                <c:pt idx="132">
                  <c:v>488777.5</c:v>
                </c:pt>
                <c:pt idx="133">
                  <c:v>486202.83</c:v>
                </c:pt>
                <c:pt idx="134">
                  <c:v>476326.58</c:v>
                </c:pt>
                <c:pt idx="135">
                  <c:v>471572.01</c:v>
                </c:pt>
                <c:pt idx="136">
                  <c:v>483064.27</c:v>
                </c:pt>
                <c:pt idx="137">
                  <c:v>482580.46</c:v>
                </c:pt>
                <c:pt idx="138">
                  <c:v>474110.54</c:v>
                </c:pt>
                <c:pt idx="139">
                  <c:v>476094.9700000002</c:v>
                </c:pt>
                <c:pt idx="140">
                  <c:v>469429.86</c:v>
                </c:pt>
                <c:pt idx="141">
                  <c:v>462562.8</c:v>
                </c:pt>
                <c:pt idx="142">
                  <c:v>461620.93000000028</c:v>
                </c:pt>
                <c:pt idx="143">
                  <c:v>465871.27</c:v>
                </c:pt>
                <c:pt idx="144">
                  <c:v>465958.99000000022</c:v>
                </c:pt>
                <c:pt idx="145">
                  <c:v>473946.31</c:v>
                </c:pt>
                <c:pt idx="146">
                  <c:v>465525.26</c:v>
                </c:pt>
                <c:pt idx="147">
                  <c:v>464685.54</c:v>
                </c:pt>
                <c:pt idx="148">
                  <c:v>451503.56</c:v>
                </c:pt>
                <c:pt idx="149">
                  <c:v>446380.7200000002</c:v>
                </c:pt>
                <c:pt idx="150">
                  <c:v>458118.24</c:v>
                </c:pt>
                <c:pt idx="151">
                  <c:v>458743.44</c:v>
                </c:pt>
                <c:pt idx="152">
                  <c:v>453560.09</c:v>
                </c:pt>
                <c:pt idx="153">
                  <c:v>454652.592</c:v>
                </c:pt>
                <c:pt idx="154" formatCode="0">
                  <c:v>454894.55799999984</c:v>
                </c:pt>
                <c:pt idx="155" formatCode="0">
                  <c:v>441910.47899999999</c:v>
                </c:pt>
                <c:pt idx="156" formatCode="0">
                  <c:v>452026.51400000002</c:v>
                </c:pt>
                <c:pt idx="157" formatCode="0">
                  <c:v>457542.755</c:v>
                </c:pt>
                <c:pt idx="158" formatCode="0">
                  <c:v>449495.13699999999</c:v>
                </c:pt>
                <c:pt idx="159" formatCode="0">
                  <c:v>450073.092</c:v>
                </c:pt>
                <c:pt idx="160" formatCode="0">
                  <c:v>457973.70899999986</c:v>
                </c:pt>
                <c:pt idx="161" formatCode="0">
                  <c:v>447178.016</c:v>
                </c:pt>
                <c:pt idx="162" formatCode="0">
                  <c:v>429747.56699999986</c:v>
                </c:pt>
                <c:pt idx="163" formatCode="0">
                  <c:v>431909.56900000002</c:v>
                </c:pt>
                <c:pt idx="164" formatCode="0">
                  <c:v>426692.61499999999</c:v>
                </c:pt>
                <c:pt idx="165" formatCode="0">
                  <c:v>441456.18199999986</c:v>
                </c:pt>
                <c:pt idx="166" formatCode="0">
                  <c:v>445838.1689999997</c:v>
                </c:pt>
                <c:pt idx="167" formatCode="0">
                  <c:v>448698.18900000001</c:v>
                </c:pt>
                <c:pt idx="168" formatCode="0">
                  <c:v>447118.67499999999</c:v>
                </c:pt>
                <c:pt idx="169" formatCode="0">
                  <c:v>430822.32500000001</c:v>
                </c:pt>
                <c:pt idx="170" formatCode="0">
                  <c:v>431497.61199999985</c:v>
                </c:pt>
                <c:pt idx="171" formatCode="0">
                  <c:v>441755.53700000001</c:v>
                </c:pt>
                <c:pt idx="172" formatCode="0">
                  <c:v>440452.91600000008</c:v>
                </c:pt>
                <c:pt idx="173" formatCode="0">
                  <c:v>441933.076</c:v>
                </c:pt>
                <c:pt idx="174" formatCode="0">
                  <c:v>444936.53200000001</c:v>
                </c:pt>
                <c:pt idx="175" formatCode="0">
                  <c:v>446420.58899999986</c:v>
                </c:pt>
                <c:pt idx="176" formatCode="0">
                  <c:v>431657.16099999985</c:v>
                </c:pt>
                <c:pt idx="177" formatCode="0">
                  <c:v>428884.47400000022</c:v>
                </c:pt>
                <c:pt idx="178" formatCode="0">
                  <c:v>441361.26699999999</c:v>
                </c:pt>
                <c:pt idx="179" formatCode="0">
                  <c:v>443828.66</c:v>
                </c:pt>
                <c:pt idx="180" formatCode="0">
                  <c:v>444141.49099999998</c:v>
                </c:pt>
                <c:pt idx="181" formatCode="0">
                  <c:v>443129.37300000002</c:v>
                </c:pt>
                <c:pt idx="182" formatCode="0">
                  <c:v>443834.51899999985</c:v>
                </c:pt>
                <c:pt idx="183" formatCode="0">
                  <c:v>431887.95699999999</c:v>
                </c:pt>
                <c:pt idx="184" formatCode="0">
                  <c:v>431771.696</c:v>
                </c:pt>
                <c:pt idx="185" formatCode="0">
                  <c:v>441795.25400000002</c:v>
                </c:pt>
                <c:pt idx="186" formatCode="0">
                  <c:v>446735.34799999971</c:v>
                </c:pt>
                <c:pt idx="187" formatCode="0">
                  <c:v>445963.696</c:v>
                </c:pt>
                <c:pt idx="188" formatCode="0">
                  <c:v>443445.94699999999</c:v>
                </c:pt>
                <c:pt idx="189" formatCode="0">
                  <c:v>441244.3489999997</c:v>
                </c:pt>
                <c:pt idx="190" formatCode="0">
                  <c:v>428505.87199999986</c:v>
                </c:pt>
                <c:pt idx="191" formatCode="0">
                  <c:v>428499.10799999989</c:v>
                </c:pt>
                <c:pt idx="192" formatCode="0">
                  <c:v>445034.73000000021</c:v>
                </c:pt>
                <c:pt idx="193" formatCode="0">
                  <c:v>456201.951</c:v>
                </c:pt>
                <c:pt idx="194" formatCode="0">
                  <c:v>455188.58199999999</c:v>
                </c:pt>
                <c:pt idx="195" formatCode="0">
                  <c:v>458110.908</c:v>
                </c:pt>
                <c:pt idx="196" formatCode="0">
                  <c:v>444873.56300000002</c:v>
                </c:pt>
                <c:pt idx="197" formatCode="0">
                  <c:v>447599.67499999999</c:v>
                </c:pt>
                <c:pt idx="198" formatCode="0">
                  <c:v>446019.64499999984</c:v>
                </c:pt>
                <c:pt idx="199" formatCode="0">
                  <c:v>448204.15599999984</c:v>
                </c:pt>
                <c:pt idx="200" formatCode="0">
                  <c:v>456937.14699999971</c:v>
                </c:pt>
                <c:pt idx="201" formatCode="0">
                  <c:v>453639.67999999999</c:v>
                </c:pt>
                <c:pt idx="202" formatCode="0">
                  <c:v>455968.51799999987</c:v>
                </c:pt>
                <c:pt idx="203" formatCode="0">
                  <c:v>457758.67300000001</c:v>
                </c:pt>
                <c:pt idx="204" formatCode="0">
                  <c:v>436975.96299999999</c:v>
                </c:pt>
                <c:pt idx="205" formatCode="0">
                  <c:v>434632.26899999985</c:v>
                </c:pt>
                <c:pt idx="206" formatCode="0">
                  <c:v>444581.03400000022</c:v>
                </c:pt>
                <c:pt idx="207" formatCode="0">
                  <c:v>450972.44400000002</c:v>
                </c:pt>
                <c:pt idx="208" formatCode="0">
                  <c:v>461139.24</c:v>
                </c:pt>
                <c:pt idx="209" formatCode="0">
                  <c:v>458622.46799999999</c:v>
                </c:pt>
                <c:pt idx="210" formatCode="0">
                  <c:v>458109.3290000002</c:v>
                </c:pt>
                <c:pt idx="211" formatCode="0">
                  <c:v>450362.8429999997</c:v>
                </c:pt>
                <c:pt idx="212" formatCode="0">
                  <c:v>447906.2930000003</c:v>
                </c:pt>
                <c:pt idx="213" formatCode="0">
                  <c:v>458918.87800000003</c:v>
                </c:pt>
                <c:pt idx="214" formatCode="0">
                  <c:v>460166.38799999986</c:v>
                </c:pt>
                <c:pt idx="215" formatCode="0">
                  <c:v>451374.772</c:v>
                </c:pt>
                <c:pt idx="216" formatCode="0">
                  <c:v>454263.08100000001</c:v>
                </c:pt>
                <c:pt idx="217" formatCode="0">
                  <c:v>454380.777</c:v>
                </c:pt>
                <c:pt idx="218" formatCode="0">
                  <c:v>442773.9</c:v>
                </c:pt>
                <c:pt idx="219" formatCode="0">
                  <c:v>440829.69500000001</c:v>
                </c:pt>
                <c:pt idx="220" formatCode="0">
                  <c:v>453059.72600000002</c:v>
                </c:pt>
                <c:pt idx="221" formatCode="0">
                  <c:v>459043.554</c:v>
                </c:pt>
                <c:pt idx="222" formatCode="0">
                  <c:v>461466.08500000002</c:v>
                </c:pt>
                <c:pt idx="223" formatCode="0">
                  <c:v>463159.42700000008</c:v>
                </c:pt>
                <c:pt idx="224" formatCode="0">
                  <c:v>457707.81599999999</c:v>
                </c:pt>
                <c:pt idx="225" formatCode="0">
                  <c:v>456452.10799999989</c:v>
                </c:pt>
                <c:pt idx="226" formatCode="0">
                  <c:v>446306.98599999998</c:v>
                </c:pt>
                <c:pt idx="227" formatCode="0">
                  <c:v>465789.80900000001</c:v>
                </c:pt>
                <c:pt idx="228" formatCode="0">
                  <c:v>465779.09</c:v>
                </c:pt>
                <c:pt idx="229" formatCode="0">
                  <c:v>463160.946</c:v>
                </c:pt>
                <c:pt idx="230" formatCode="0">
                  <c:v>459868.49099999998</c:v>
                </c:pt>
                <c:pt idx="231" formatCode="0">
                  <c:v>458920.00699999993</c:v>
                </c:pt>
                <c:pt idx="232" formatCode="0">
                  <c:v>447853.33799999999</c:v>
                </c:pt>
                <c:pt idx="233" formatCode="0">
                  <c:v>441436.53300000029</c:v>
                </c:pt>
                <c:pt idx="234" formatCode="0">
                  <c:v>459332.63400000002</c:v>
                </c:pt>
                <c:pt idx="235" formatCode="0">
                  <c:v>460312.71799999999</c:v>
                </c:pt>
                <c:pt idx="236" formatCode="0">
                  <c:v>459851.179</c:v>
                </c:pt>
                <c:pt idx="237" formatCode="0">
                  <c:v>458759.21799999999</c:v>
                </c:pt>
                <c:pt idx="238" formatCode="0">
                  <c:v>464871.37400000001</c:v>
                </c:pt>
                <c:pt idx="239" formatCode="0">
                  <c:v>457924.587</c:v>
                </c:pt>
                <c:pt idx="240" formatCode="0">
                  <c:v>453606.49500000029</c:v>
                </c:pt>
                <c:pt idx="241" formatCode="0">
                  <c:v>464212.13</c:v>
                </c:pt>
                <c:pt idx="242" formatCode="0">
                  <c:v>476270.37099999993</c:v>
                </c:pt>
                <c:pt idx="243" formatCode="0">
                  <c:v>470958.68</c:v>
                </c:pt>
                <c:pt idx="244" formatCode="0">
                  <c:v>472167.35600000003</c:v>
                </c:pt>
                <c:pt idx="245" formatCode="0">
                  <c:v>470427.402</c:v>
                </c:pt>
                <c:pt idx="246" formatCode="0">
                  <c:v>459948.64299999963</c:v>
                </c:pt>
                <c:pt idx="247" formatCode="0">
                  <c:v>454251.19400000002</c:v>
                </c:pt>
                <c:pt idx="248" formatCode="0">
                  <c:v>467545.755</c:v>
                </c:pt>
                <c:pt idx="249" formatCode="0">
                  <c:v>472618.85799999989</c:v>
                </c:pt>
                <c:pt idx="250" formatCode="0">
                  <c:v>476656.34699999989</c:v>
                </c:pt>
                <c:pt idx="251" formatCode="0">
                  <c:v>475564.679</c:v>
                </c:pt>
                <c:pt idx="252" formatCode="0">
                  <c:v>480662.36300000001</c:v>
                </c:pt>
                <c:pt idx="253" formatCode="0">
                  <c:v>466359.24699999986</c:v>
                </c:pt>
                <c:pt idx="254" formatCode="0">
                  <c:v>463818.17499999999</c:v>
                </c:pt>
                <c:pt idx="255" formatCode="0">
                  <c:v>479543.52299999999</c:v>
                </c:pt>
                <c:pt idx="256" formatCode="0">
                  <c:v>484272.45500000002</c:v>
                </c:pt>
                <c:pt idx="257" formatCode="0">
                  <c:v>494076.74699999986</c:v>
                </c:pt>
                <c:pt idx="258" formatCode="0">
                  <c:v>493035.27600000001</c:v>
                </c:pt>
                <c:pt idx="259" formatCode="0">
                  <c:v>492451.64999999985</c:v>
                </c:pt>
                <c:pt idx="260" formatCode="0">
                  <c:v>477523.663</c:v>
                </c:pt>
                <c:pt idx="261" formatCode="0">
                  <c:v>475234.73700000002</c:v>
                </c:pt>
                <c:pt idx="262" formatCode="0">
                  <c:v>486241.42400000029</c:v>
                </c:pt>
                <c:pt idx="263" formatCode="0">
                  <c:v>487389.73900000029</c:v>
                </c:pt>
                <c:pt idx="264" formatCode="0">
                  <c:v>490150.36</c:v>
                </c:pt>
                <c:pt idx="265" formatCode="0">
                  <c:v>493067.54</c:v>
                </c:pt>
                <c:pt idx="266" formatCode="0">
                  <c:v>500531.72100000002</c:v>
                </c:pt>
                <c:pt idx="267" formatCode="0">
                  <c:v>486905.86300000001</c:v>
                </c:pt>
                <c:pt idx="268" formatCode="0">
                  <c:v>490620.26899999985</c:v>
                </c:pt>
                <c:pt idx="269" formatCode="0">
                  <c:v>498872.88199999993</c:v>
                </c:pt>
                <c:pt idx="270" formatCode="0">
                  <c:v>501013.82799999986</c:v>
                </c:pt>
                <c:pt idx="271" formatCode="0">
                  <c:v>505553.58500000002</c:v>
                </c:pt>
                <c:pt idx="272" formatCode="0">
                  <c:v>507762.55200000003</c:v>
                </c:pt>
                <c:pt idx="273" formatCode="0">
                  <c:v>506174.03499999997</c:v>
                </c:pt>
                <c:pt idx="274" formatCode="0">
                  <c:v>492950.272</c:v>
                </c:pt>
                <c:pt idx="275" formatCode="0">
                  <c:v>491228.91300000029</c:v>
                </c:pt>
                <c:pt idx="276" formatCode="0">
                  <c:v>506939.89899999986</c:v>
                </c:pt>
                <c:pt idx="277" formatCode="0">
                  <c:v>506305.88299999986</c:v>
                </c:pt>
                <c:pt idx="278" formatCode="0">
                  <c:v>505069.88400000002</c:v>
                </c:pt>
                <c:pt idx="279" formatCode="0">
                  <c:v>507492.43900000036</c:v>
                </c:pt>
                <c:pt idx="280" formatCode="0">
                  <c:v>506777.66399999999</c:v>
                </c:pt>
                <c:pt idx="281" formatCode="0">
                  <c:v>496013.75099999999</c:v>
                </c:pt>
                <c:pt idx="282" formatCode="0">
                  <c:v>502906.69199999986</c:v>
                </c:pt>
                <c:pt idx="283" formatCode="0">
                  <c:v>519911.91000000021</c:v>
                </c:pt>
                <c:pt idx="284" formatCode="0">
                  <c:v>516030.90700000001</c:v>
                </c:pt>
                <c:pt idx="285" formatCode="0">
                  <c:v>514967.63400000002</c:v>
                </c:pt>
                <c:pt idx="286" formatCode="0">
                  <c:v>511622.32500000001</c:v>
                </c:pt>
                <c:pt idx="287" formatCode="0">
                  <c:v>510669.61700000003</c:v>
                </c:pt>
                <c:pt idx="288" formatCode="0">
                  <c:v>505671.28600000002</c:v>
                </c:pt>
                <c:pt idx="289" formatCode="0">
                  <c:v>504740.11</c:v>
                </c:pt>
                <c:pt idx="290" formatCode="0">
                  <c:v>511851.36199999985</c:v>
                </c:pt>
                <c:pt idx="291" formatCode="0">
                  <c:v>512204.98200000002</c:v>
                </c:pt>
                <c:pt idx="292" formatCode="0">
                  <c:v>521134.53700000001</c:v>
                </c:pt>
                <c:pt idx="293" formatCode="0">
                  <c:v>521898.65399999986</c:v>
                </c:pt>
                <c:pt idx="294" formatCode="0">
                  <c:v>527698.60399999947</c:v>
                </c:pt>
                <c:pt idx="295" formatCode="0">
                  <c:v>516257.83999999997</c:v>
                </c:pt>
                <c:pt idx="296" formatCode="0">
                  <c:v>519385.94900000002</c:v>
                </c:pt>
                <c:pt idx="297" formatCode="0">
                  <c:v>530819.25300000003</c:v>
                </c:pt>
                <c:pt idx="298" formatCode="0">
                  <c:v>537227.44999999937</c:v>
                </c:pt>
                <c:pt idx="299" formatCode="0">
                  <c:v>540102.35100000072</c:v>
                </c:pt>
                <c:pt idx="300" formatCode="0">
                  <c:v>537941.39399999997</c:v>
                </c:pt>
                <c:pt idx="301" formatCode="0">
                  <c:v>539290.97399999946</c:v>
                </c:pt>
                <c:pt idx="302" formatCode="0">
                  <c:v>530724.80500000005</c:v>
                </c:pt>
                <c:pt idx="303" formatCode="0">
                  <c:v>530260.11300000001</c:v>
                </c:pt>
                <c:pt idx="304" formatCode="0">
                  <c:v>546474.71899999946</c:v>
                </c:pt>
                <c:pt idx="305" formatCode="0">
                  <c:v>555670.08199999947</c:v>
                </c:pt>
                <c:pt idx="306" formatCode="0">
                  <c:v>558428.82299999997</c:v>
                </c:pt>
                <c:pt idx="307" formatCode="0">
                  <c:v>555808.68399999931</c:v>
                </c:pt>
                <c:pt idx="308" formatCode="0">
                  <c:v>543476.625</c:v>
                </c:pt>
                <c:pt idx="309" formatCode="0">
                  <c:v>544957.473</c:v>
                </c:pt>
                <c:pt idx="310" formatCode="0">
                  <c:v>541652.14399999997</c:v>
                </c:pt>
                <c:pt idx="311" formatCode="0">
                  <c:v>555702.95100000058</c:v>
                </c:pt>
                <c:pt idx="312" formatCode="0">
                  <c:v>562594.89399999997</c:v>
                </c:pt>
                <c:pt idx="313" formatCode="0">
                  <c:v>564815.67199999932</c:v>
                </c:pt>
                <c:pt idx="314" formatCode="0">
                  <c:v>566350.92700000003</c:v>
                </c:pt>
                <c:pt idx="315" formatCode="0">
                  <c:v>574427.32299999997</c:v>
                </c:pt>
                <c:pt idx="316" formatCode="0">
                  <c:v>566001.62199999997</c:v>
                </c:pt>
                <c:pt idx="317" formatCode="0">
                  <c:v>565090.37199999997</c:v>
                </c:pt>
                <c:pt idx="318" formatCode="0">
                  <c:v>584424.34100000071</c:v>
                </c:pt>
                <c:pt idx="319" formatCode="0">
                  <c:v>587187.30299999996</c:v>
                </c:pt>
                <c:pt idx="320" formatCode="0">
                  <c:v>588940.01800000004</c:v>
                </c:pt>
                <c:pt idx="321" formatCode="0">
                  <c:v>598241.51199999999</c:v>
                </c:pt>
                <c:pt idx="322" formatCode="0">
                  <c:v>596513.08499999915</c:v>
                </c:pt>
                <c:pt idx="323" formatCode="0">
                  <c:v>580149.88500000001</c:v>
                </c:pt>
                <c:pt idx="324" formatCode="0">
                  <c:v>578274.86899999995</c:v>
                </c:pt>
                <c:pt idx="325" formatCode="0">
                  <c:v>596245.00199999998</c:v>
                </c:pt>
                <c:pt idx="326" formatCode="0">
                  <c:v>596201.21100000001</c:v>
                </c:pt>
                <c:pt idx="327" formatCode="0">
                  <c:v>597581.10899999947</c:v>
                </c:pt>
                <c:pt idx="328" formatCode="0">
                  <c:v>598813.58600000001</c:v>
                </c:pt>
                <c:pt idx="329" formatCode="0">
                  <c:v>598832.13800000004</c:v>
                </c:pt>
                <c:pt idx="330" formatCode="0">
                  <c:v>595844.96600000071</c:v>
                </c:pt>
                <c:pt idx="331" formatCode="0">
                  <c:v>596041.89</c:v>
                </c:pt>
                <c:pt idx="332" formatCode="0">
                  <c:v>605061.59499999916</c:v>
                </c:pt>
                <c:pt idx="333" formatCode="0">
                  <c:v>606647.91299999936</c:v>
                </c:pt>
                <c:pt idx="334" formatCode="0">
                  <c:v>612489.29199999932</c:v>
                </c:pt>
                <c:pt idx="335" formatCode="0">
                  <c:v>611631.22199999937</c:v>
                </c:pt>
                <c:pt idx="336" formatCode="0">
                  <c:v>608991.08199999947</c:v>
                </c:pt>
                <c:pt idx="337" formatCode="0">
                  <c:v>597578.45200000005</c:v>
                </c:pt>
                <c:pt idx="338" formatCode="0">
                  <c:v>595808.55500000005</c:v>
                </c:pt>
                <c:pt idx="339" formatCode="0">
                  <c:v>610367.40899999999</c:v>
                </c:pt>
                <c:pt idx="340" formatCode="0">
                  <c:v>625259.61199999996</c:v>
                </c:pt>
                <c:pt idx="341" formatCode="0">
                  <c:v>625329.14</c:v>
                </c:pt>
                <c:pt idx="342" formatCode="0">
                  <c:v>625196.34699999995</c:v>
                </c:pt>
                <c:pt idx="343" formatCode="0">
                  <c:v>624897.41799999936</c:v>
                </c:pt>
                <c:pt idx="344" formatCode="0">
                  <c:v>620305.57699999947</c:v>
                </c:pt>
                <c:pt idx="345" formatCode="0">
                  <c:v>617919.58799999917</c:v>
                </c:pt>
                <c:pt idx="346" formatCode="0">
                  <c:v>632155.67899999919</c:v>
                </c:pt>
                <c:pt idx="347" formatCode="0">
                  <c:v>638060.85800000071</c:v>
                </c:pt>
                <c:pt idx="348" formatCode="0">
                  <c:v>631749.21899999946</c:v>
                </c:pt>
                <c:pt idx="349" formatCode="0">
                  <c:v>647235.56700000004</c:v>
                </c:pt>
                <c:pt idx="350" formatCode="0">
                  <c:v>652401.679999999</c:v>
                </c:pt>
                <c:pt idx="351" formatCode="0">
                  <c:v>642174.98499999917</c:v>
                </c:pt>
                <c:pt idx="352" formatCode="0">
                  <c:v>644066.16700000002</c:v>
                </c:pt>
                <c:pt idx="353" formatCode="0">
                  <c:v>655421.74699999997</c:v>
                </c:pt>
                <c:pt idx="354" formatCode="0">
                  <c:v>655003.09499999916</c:v>
                </c:pt>
                <c:pt idx="355" formatCode="0">
                  <c:v>649808.88899999997</c:v>
                </c:pt>
                <c:pt idx="356" formatCode="0">
                  <c:v>646254.89500000002</c:v>
                </c:pt>
                <c:pt idx="357" formatCode="0">
                  <c:v>640565.70199999947</c:v>
                </c:pt>
                <c:pt idx="358" formatCode="0">
                  <c:v>628906.60800000001</c:v>
                </c:pt>
                <c:pt idx="359" formatCode="0">
                  <c:v>626942.73600000003</c:v>
                </c:pt>
                <c:pt idx="360" formatCode="0">
                  <c:v>643940.46400000004</c:v>
                </c:pt>
                <c:pt idx="361" formatCode="0">
                  <c:v>639891.19499999878</c:v>
                </c:pt>
                <c:pt idx="362" formatCode="0">
                  <c:v>641971.56499999936</c:v>
                </c:pt>
                <c:pt idx="363" formatCode="0">
                  <c:v>641200.33100000059</c:v>
                </c:pt>
                <c:pt idx="364" formatCode="0">
                  <c:v>637773.022</c:v>
                </c:pt>
                <c:pt idx="365" formatCode="0">
                  <c:v>621268.88800000004</c:v>
                </c:pt>
              </c:numCache>
            </c:numRef>
          </c:val>
        </c:ser>
        <c:marker val="1"/>
        <c:axId val="120689408"/>
        <c:axId val="120690944"/>
      </c:lineChart>
      <c:dateAx>
        <c:axId val="120689408"/>
        <c:scaling>
          <c:orientation val="minMax"/>
        </c:scaling>
        <c:axPos val="b"/>
        <c:majorGridlines>
          <c:spPr>
            <a:ln w="25400" cmpd="dbl">
              <a:solidFill>
                <a:schemeClr val="bg1">
                  <a:lumMod val="75000"/>
                </a:schemeClr>
              </a:solidFill>
            </a:ln>
          </c:spPr>
        </c:majorGridlines>
        <c:numFmt formatCode="[$-419]mmmm;@" sourceLinked="0"/>
        <c:tickLblPos val="none"/>
        <c:spPr>
          <a:ln>
            <a:solidFill>
              <a:srgbClr val="000000"/>
            </a:solidFill>
          </a:ln>
        </c:spPr>
        <c:crossAx val="120690944"/>
        <c:crosses val="autoZero"/>
        <c:auto val="1"/>
        <c:lblOffset val="100"/>
        <c:majorUnit val="1"/>
        <c:majorTimeUnit val="months"/>
      </c:dateAx>
      <c:valAx>
        <c:axId val="120690944"/>
        <c:scaling>
          <c:orientation val="minMax"/>
          <c:min val="400000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 rot="0" vert="horz"/>
              <a:lstStyle/>
              <a:p>
                <a:pPr>
                  <a:defRPr sz="1100" b="0"/>
                </a:pPr>
                <a:r>
                  <a:rPr lang="ru-RU" sz="1100" b="0" dirty="0" smtClean="0"/>
                  <a:t>млн. </a:t>
                </a:r>
                <a:r>
                  <a:rPr lang="ru-RU" sz="1100" b="0" dirty="0"/>
                  <a:t>МВт·ч</a:t>
                </a:r>
              </a:p>
            </c:rich>
          </c:tx>
          <c:layout>
            <c:manualLayout>
              <c:xMode val="edge"/>
              <c:yMode val="edge"/>
              <c:x val="6.6548522025691226E-2"/>
              <c:y val="2.9044367283950649E-2"/>
            </c:manualLayout>
          </c:layout>
        </c:title>
        <c:numFmt formatCode="General" sourceLinked="0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200"/>
            </a:pPr>
            <a:endParaRPr lang="ru-RU"/>
          </a:p>
        </c:txPr>
        <c:crossAx val="120689408"/>
        <c:crosses val="autoZero"/>
        <c:crossBetween val="between"/>
        <c:majorUnit val="100000"/>
        <c:dispUnits>
          <c:builtInUnit val="millions"/>
        </c:dispUnits>
      </c:valAx>
    </c:plotArea>
    <c:legend>
      <c:legendPos val="b"/>
      <c:layout>
        <c:manualLayout>
          <c:xMode val="edge"/>
          <c:yMode val="edge"/>
          <c:x val="2.472192353643967E-2"/>
          <c:y val="0.86305718195481951"/>
          <c:w val="0.95400283751493464"/>
          <c:h val="0.10275478385714606"/>
        </c:manualLayout>
      </c:layout>
      <c:txPr>
        <a:bodyPr/>
        <a:lstStyle/>
        <a:p>
          <a:pPr rtl="0">
            <a:defRPr sz="1200"/>
          </a:pPr>
          <a:endParaRPr lang="ru-RU"/>
        </a:p>
      </c:txPr>
    </c:legend>
    <c:plotVisOnly val="1"/>
  </c:chart>
  <c:spPr>
    <a:noFill/>
    <a:ln>
      <a:noFill/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7"/>
  <c:chart>
    <c:plotArea>
      <c:layout>
        <c:manualLayout>
          <c:layoutTarget val="inner"/>
          <c:xMode val="edge"/>
          <c:yMode val="edge"/>
          <c:x val="5.8413092337965433E-2"/>
          <c:y val="0.11331365740740741"/>
          <c:w val="0.92239386228899578"/>
          <c:h val="0.6985532407407371"/>
        </c:manualLayout>
      </c:layout>
      <c:lineChart>
        <c:grouping val="standard"/>
        <c:ser>
          <c:idx val="2"/>
          <c:order val="0"/>
          <c:tx>
            <c:strRef>
              <c:f>Лист1!$B$1</c:f>
              <c:strCache>
                <c:ptCount val="1"/>
                <c:pt idx="0">
                  <c:v>Индекс РСВ, 2012 год</c:v>
                </c:pt>
              </c:strCache>
            </c:strRef>
          </c:tx>
          <c:spPr>
            <a:ln w="28575">
              <a:solidFill>
                <a:schemeClr val="accent1"/>
              </a:solidFill>
            </a:ln>
          </c:spPr>
          <c:marker>
            <c:symbol val="none"/>
          </c:marker>
          <c:cat>
            <c:numRef>
              <c:f>Лист1!$A$2:$A$367</c:f>
              <c:numCache>
                <c:formatCode>[$-419]d\ mmm;@</c:formatCode>
                <c:ptCount val="366"/>
                <c:pt idx="0">
                  <c:v>40909</c:v>
                </c:pt>
                <c:pt idx="1">
                  <c:v>40910</c:v>
                </c:pt>
                <c:pt idx="2">
                  <c:v>40911</c:v>
                </c:pt>
                <c:pt idx="3">
                  <c:v>40912</c:v>
                </c:pt>
                <c:pt idx="4">
                  <c:v>40913</c:v>
                </c:pt>
                <c:pt idx="5">
                  <c:v>40914</c:v>
                </c:pt>
                <c:pt idx="6">
                  <c:v>40915</c:v>
                </c:pt>
                <c:pt idx="7">
                  <c:v>40916</c:v>
                </c:pt>
                <c:pt idx="8">
                  <c:v>40917</c:v>
                </c:pt>
                <c:pt idx="9">
                  <c:v>40918</c:v>
                </c:pt>
                <c:pt idx="10">
                  <c:v>40919</c:v>
                </c:pt>
                <c:pt idx="11">
                  <c:v>40920</c:v>
                </c:pt>
                <c:pt idx="12">
                  <c:v>40921</c:v>
                </c:pt>
                <c:pt idx="13">
                  <c:v>40922</c:v>
                </c:pt>
                <c:pt idx="14">
                  <c:v>40923</c:v>
                </c:pt>
                <c:pt idx="15">
                  <c:v>40924</c:v>
                </c:pt>
                <c:pt idx="16">
                  <c:v>40925</c:v>
                </c:pt>
                <c:pt idx="17">
                  <c:v>40926</c:v>
                </c:pt>
                <c:pt idx="18">
                  <c:v>40927</c:v>
                </c:pt>
                <c:pt idx="19">
                  <c:v>40928</c:v>
                </c:pt>
                <c:pt idx="20">
                  <c:v>40929</c:v>
                </c:pt>
                <c:pt idx="21">
                  <c:v>40930</c:v>
                </c:pt>
                <c:pt idx="22">
                  <c:v>40931</c:v>
                </c:pt>
                <c:pt idx="23">
                  <c:v>40932</c:v>
                </c:pt>
                <c:pt idx="24">
                  <c:v>40933</c:v>
                </c:pt>
                <c:pt idx="25">
                  <c:v>40934</c:v>
                </c:pt>
                <c:pt idx="26">
                  <c:v>40935</c:v>
                </c:pt>
                <c:pt idx="27">
                  <c:v>40936</c:v>
                </c:pt>
                <c:pt idx="28">
                  <c:v>40937</c:v>
                </c:pt>
                <c:pt idx="29">
                  <c:v>40938</c:v>
                </c:pt>
                <c:pt idx="30">
                  <c:v>40939</c:v>
                </c:pt>
                <c:pt idx="31">
                  <c:v>40940</c:v>
                </c:pt>
                <c:pt idx="32">
                  <c:v>40941</c:v>
                </c:pt>
                <c:pt idx="33">
                  <c:v>40942</c:v>
                </c:pt>
                <c:pt idx="34">
                  <c:v>40943</c:v>
                </c:pt>
                <c:pt idx="35">
                  <c:v>40944</c:v>
                </c:pt>
                <c:pt idx="36">
                  <c:v>40945</c:v>
                </c:pt>
                <c:pt idx="37">
                  <c:v>40946</c:v>
                </c:pt>
                <c:pt idx="38">
                  <c:v>40947</c:v>
                </c:pt>
                <c:pt idx="39">
                  <c:v>40948</c:v>
                </c:pt>
                <c:pt idx="40">
                  <c:v>40949</c:v>
                </c:pt>
                <c:pt idx="41">
                  <c:v>40950</c:v>
                </c:pt>
                <c:pt idx="42">
                  <c:v>40951</c:v>
                </c:pt>
                <c:pt idx="43">
                  <c:v>40952</c:v>
                </c:pt>
                <c:pt idx="44">
                  <c:v>40953</c:v>
                </c:pt>
                <c:pt idx="45">
                  <c:v>40954</c:v>
                </c:pt>
                <c:pt idx="46">
                  <c:v>40955</c:v>
                </c:pt>
                <c:pt idx="47">
                  <c:v>40956</c:v>
                </c:pt>
                <c:pt idx="48">
                  <c:v>40957</c:v>
                </c:pt>
                <c:pt idx="49">
                  <c:v>40958</c:v>
                </c:pt>
                <c:pt idx="50">
                  <c:v>40959</c:v>
                </c:pt>
                <c:pt idx="51">
                  <c:v>40960</c:v>
                </c:pt>
                <c:pt idx="52">
                  <c:v>40961</c:v>
                </c:pt>
                <c:pt idx="53">
                  <c:v>40962</c:v>
                </c:pt>
                <c:pt idx="54">
                  <c:v>40963</c:v>
                </c:pt>
                <c:pt idx="55">
                  <c:v>40964</c:v>
                </c:pt>
                <c:pt idx="56">
                  <c:v>40965</c:v>
                </c:pt>
                <c:pt idx="57">
                  <c:v>40966</c:v>
                </c:pt>
                <c:pt idx="58">
                  <c:v>40967</c:v>
                </c:pt>
                <c:pt idx="59">
                  <c:v>40968</c:v>
                </c:pt>
                <c:pt idx="60">
                  <c:v>40969</c:v>
                </c:pt>
                <c:pt idx="61">
                  <c:v>40970</c:v>
                </c:pt>
                <c:pt idx="62">
                  <c:v>40971</c:v>
                </c:pt>
                <c:pt idx="63">
                  <c:v>40972</c:v>
                </c:pt>
                <c:pt idx="64">
                  <c:v>40973</c:v>
                </c:pt>
                <c:pt idx="65">
                  <c:v>40974</c:v>
                </c:pt>
                <c:pt idx="66">
                  <c:v>40975</c:v>
                </c:pt>
                <c:pt idx="67">
                  <c:v>40976</c:v>
                </c:pt>
                <c:pt idx="68">
                  <c:v>40977</c:v>
                </c:pt>
                <c:pt idx="69">
                  <c:v>40978</c:v>
                </c:pt>
                <c:pt idx="70">
                  <c:v>40979</c:v>
                </c:pt>
                <c:pt idx="71">
                  <c:v>40980</c:v>
                </c:pt>
                <c:pt idx="72">
                  <c:v>40981</c:v>
                </c:pt>
                <c:pt idx="73">
                  <c:v>40982</c:v>
                </c:pt>
                <c:pt idx="74">
                  <c:v>40983</c:v>
                </c:pt>
                <c:pt idx="75">
                  <c:v>40984</c:v>
                </c:pt>
                <c:pt idx="76">
                  <c:v>40985</c:v>
                </c:pt>
                <c:pt idx="77">
                  <c:v>40986</c:v>
                </c:pt>
                <c:pt idx="78">
                  <c:v>40987</c:v>
                </c:pt>
                <c:pt idx="79">
                  <c:v>40988</c:v>
                </c:pt>
                <c:pt idx="80">
                  <c:v>40989</c:v>
                </c:pt>
                <c:pt idx="81">
                  <c:v>40990</c:v>
                </c:pt>
                <c:pt idx="82">
                  <c:v>40991</c:v>
                </c:pt>
                <c:pt idx="83">
                  <c:v>40992</c:v>
                </c:pt>
                <c:pt idx="84">
                  <c:v>40993</c:v>
                </c:pt>
                <c:pt idx="85">
                  <c:v>40994</c:v>
                </c:pt>
                <c:pt idx="86">
                  <c:v>40995</c:v>
                </c:pt>
                <c:pt idx="87">
                  <c:v>40996</c:v>
                </c:pt>
                <c:pt idx="88">
                  <c:v>40997</c:v>
                </c:pt>
                <c:pt idx="89">
                  <c:v>40998</c:v>
                </c:pt>
                <c:pt idx="90">
                  <c:v>40999</c:v>
                </c:pt>
                <c:pt idx="91">
                  <c:v>41000</c:v>
                </c:pt>
                <c:pt idx="92">
                  <c:v>41001</c:v>
                </c:pt>
                <c:pt idx="93">
                  <c:v>41002</c:v>
                </c:pt>
                <c:pt idx="94">
                  <c:v>41003</c:v>
                </c:pt>
                <c:pt idx="95">
                  <c:v>41004</c:v>
                </c:pt>
                <c:pt idx="96">
                  <c:v>41005</c:v>
                </c:pt>
                <c:pt idx="97">
                  <c:v>41006</c:v>
                </c:pt>
                <c:pt idx="98">
                  <c:v>41007</c:v>
                </c:pt>
                <c:pt idx="99">
                  <c:v>41008</c:v>
                </c:pt>
                <c:pt idx="100">
                  <c:v>41009</c:v>
                </c:pt>
                <c:pt idx="101">
                  <c:v>41010</c:v>
                </c:pt>
                <c:pt idx="102">
                  <c:v>41011</c:v>
                </c:pt>
                <c:pt idx="103">
                  <c:v>41012</c:v>
                </c:pt>
                <c:pt idx="104">
                  <c:v>41013</c:v>
                </c:pt>
                <c:pt idx="105">
                  <c:v>41014</c:v>
                </c:pt>
                <c:pt idx="106">
                  <c:v>41015</c:v>
                </c:pt>
                <c:pt idx="107">
                  <c:v>41016</c:v>
                </c:pt>
                <c:pt idx="108">
                  <c:v>41017</c:v>
                </c:pt>
                <c:pt idx="109">
                  <c:v>41018</c:v>
                </c:pt>
                <c:pt idx="110">
                  <c:v>41019</c:v>
                </c:pt>
                <c:pt idx="111">
                  <c:v>41020</c:v>
                </c:pt>
                <c:pt idx="112">
                  <c:v>41021</c:v>
                </c:pt>
                <c:pt idx="113">
                  <c:v>41022</c:v>
                </c:pt>
                <c:pt idx="114">
                  <c:v>41023</c:v>
                </c:pt>
                <c:pt idx="115">
                  <c:v>41024</c:v>
                </c:pt>
                <c:pt idx="116">
                  <c:v>41025</c:v>
                </c:pt>
                <c:pt idx="117">
                  <c:v>41026</c:v>
                </c:pt>
                <c:pt idx="118">
                  <c:v>41027</c:v>
                </c:pt>
                <c:pt idx="119">
                  <c:v>41028</c:v>
                </c:pt>
                <c:pt idx="120">
                  <c:v>41029</c:v>
                </c:pt>
              </c:numCache>
            </c:numRef>
          </c:cat>
          <c:val>
            <c:numRef>
              <c:f>Лист1!$B$2:$B$367</c:f>
              <c:numCache>
                <c:formatCode>General</c:formatCode>
                <c:ptCount val="366"/>
                <c:pt idx="0">
                  <c:v>639.51</c:v>
                </c:pt>
                <c:pt idx="1">
                  <c:v>669.78000000000054</c:v>
                </c:pt>
                <c:pt idx="2">
                  <c:v>706.41</c:v>
                </c:pt>
                <c:pt idx="3">
                  <c:v>699.78000000000054</c:v>
                </c:pt>
                <c:pt idx="4">
                  <c:v>731.22</c:v>
                </c:pt>
                <c:pt idx="5">
                  <c:v>678.84999999999945</c:v>
                </c:pt>
                <c:pt idx="6">
                  <c:v>644.70000000000005</c:v>
                </c:pt>
                <c:pt idx="7">
                  <c:v>684.16</c:v>
                </c:pt>
                <c:pt idx="8">
                  <c:v>780.22</c:v>
                </c:pt>
                <c:pt idx="9">
                  <c:v>861.84999999999945</c:v>
                </c:pt>
                <c:pt idx="10">
                  <c:v>717</c:v>
                </c:pt>
                <c:pt idx="11">
                  <c:v>701.5</c:v>
                </c:pt>
                <c:pt idx="12">
                  <c:v>716.05</c:v>
                </c:pt>
                <c:pt idx="13">
                  <c:v>708.57</c:v>
                </c:pt>
                <c:pt idx="14">
                  <c:v>663.93</c:v>
                </c:pt>
                <c:pt idx="15">
                  <c:v>677.78000000000054</c:v>
                </c:pt>
                <c:pt idx="16">
                  <c:v>706.3</c:v>
                </c:pt>
                <c:pt idx="17">
                  <c:v>692.31999999999948</c:v>
                </c:pt>
                <c:pt idx="18">
                  <c:v>623.13</c:v>
                </c:pt>
                <c:pt idx="19">
                  <c:v>653.41999999999996</c:v>
                </c:pt>
                <c:pt idx="20">
                  <c:v>662.98</c:v>
                </c:pt>
                <c:pt idx="21">
                  <c:v>629.54999999999939</c:v>
                </c:pt>
                <c:pt idx="22">
                  <c:v>567.32999999999947</c:v>
                </c:pt>
                <c:pt idx="23">
                  <c:v>569.26</c:v>
                </c:pt>
                <c:pt idx="24">
                  <c:v>581.4</c:v>
                </c:pt>
                <c:pt idx="25">
                  <c:v>616.91</c:v>
                </c:pt>
                <c:pt idx="26">
                  <c:v>602.94999999999948</c:v>
                </c:pt>
                <c:pt idx="27">
                  <c:v>423.61</c:v>
                </c:pt>
                <c:pt idx="28">
                  <c:v>544.54999999999939</c:v>
                </c:pt>
                <c:pt idx="29">
                  <c:v>615.71</c:v>
                </c:pt>
                <c:pt idx="30">
                  <c:v>623.35999999999945</c:v>
                </c:pt>
                <c:pt idx="31">
                  <c:v>645.78000000000054</c:v>
                </c:pt>
                <c:pt idx="32">
                  <c:v>663.98</c:v>
                </c:pt>
                <c:pt idx="33">
                  <c:v>657.01</c:v>
                </c:pt>
                <c:pt idx="34">
                  <c:v>667.91</c:v>
                </c:pt>
                <c:pt idx="35">
                  <c:v>667.42</c:v>
                </c:pt>
                <c:pt idx="36">
                  <c:v>657.16</c:v>
                </c:pt>
                <c:pt idx="37">
                  <c:v>648.16</c:v>
                </c:pt>
                <c:pt idx="38">
                  <c:v>667.25</c:v>
                </c:pt>
                <c:pt idx="39">
                  <c:v>672.69</c:v>
                </c:pt>
                <c:pt idx="40">
                  <c:v>675.88</c:v>
                </c:pt>
                <c:pt idx="41">
                  <c:v>672.44999999999948</c:v>
                </c:pt>
                <c:pt idx="42">
                  <c:v>669.19</c:v>
                </c:pt>
                <c:pt idx="43">
                  <c:v>656.89</c:v>
                </c:pt>
                <c:pt idx="44">
                  <c:v>656.55</c:v>
                </c:pt>
                <c:pt idx="45">
                  <c:v>675.02</c:v>
                </c:pt>
                <c:pt idx="46">
                  <c:v>668.43999999999949</c:v>
                </c:pt>
                <c:pt idx="47">
                  <c:v>679.18000000000052</c:v>
                </c:pt>
                <c:pt idx="48">
                  <c:v>651.91999999999996</c:v>
                </c:pt>
                <c:pt idx="49">
                  <c:v>680.02</c:v>
                </c:pt>
                <c:pt idx="50">
                  <c:v>648.9</c:v>
                </c:pt>
                <c:pt idx="51">
                  <c:v>642.25</c:v>
                </c:pt>
                <c:pt idx="52">
                  <c:v>617.55999999999949</c:v>
                </c:pt>
                <c:pt idx="53">
                  <c:v>569.21</c:v>
                </c:pt>
                <c:pt idx="54">
                  <c:v>625.08000000000004</c:v>
                </c:pt>
                <c:pt idx="55">
                  <c:v>586.98</c:v>
                </c:pt>
                <c:pt idx="56">
                  <c:v>557.92999999999938</c:v>
                </c:pt>
                <c:pt idx="57">
                  <c:v>632.04</c:v>
                </c:pt>
                <c:pt idx="58">
                  <c:v>650.64</c:v>
                </c:pt>
                <c:pt idx="59">
                  <c:v>650.07000000000005</c:v>
                </c:pt>
                <c:pt idx="60">
                  <c:v>654.45999999999947</c:v>
                </c:pt>
                <c:pt idx="61">
                  <c:v>679.37</c:v>
                </c:pt>
                <c:pt idx="62">
                  <c:v>686.84999999999945</c:v>
                </c:pt>
                <c:pt idx="63">
                  <c:v>674.13</c:v>
                </c:pt>
                <c:pt idx="64">
                  <c:v>662.99</c:v>
                </c:pt>
                <c:pt idx="65">
                  <c:v>677.27000000000055</c:v>
                </c:pt>
                <c:pt idx="66">
                  <c:v>682</c:v>
                </c:pt>
                <c:pt idx="67">
                  <c:v>686.23</c:v>
                </c:pt>
                <c:pt idx="68">
                  <c:v>725.43</c:v>
                </c:pt>
                <c:pt idx="69">
                  <c:v>700.69</c:v>
                </c:pt>
                <c:pt idx="70">
                  <c:v>678.66</c:v>
                </c:pt>
                <c:pt idx="71">
                  <c:v>675.7</c:v>
                </c:pt>
                <c:pt idx="72">
                  <c:v>675.77000000000055</c:v>
                </c:pt>
                <c:pt idx="73">
                  <c:v>689.29000000000053</c:v>
                </c:pt>
                <c:pt idx="74">
                  <c:v>663.39</c:v>
                </c:pt>
                <c:pt idx="75">
                  <c:v>666.11</c:v>
                </c:pt>
                <c:pt idx="76">
                  <c:v>683.16</c:v>
                </c:pt>
                <c:pt idx="77">
                  <c:v>687.59</c:v>
                </c:pt>
                <c:pt idx="78">
                  <c:v>697.21</c:v>
                </c:pt>
                <c:pt idx="79">
                  <c:v>681.47</c:v>
                </c:pt>
                <c:pt idx="80">
                  <c:v>690.44999999999948</c:v>
                </c:pt>
                <c:pt idx="81">
                  <c:v>699.61</c:v>
                </c:pt>
                <c:pt idx="82">
                  <c:v>710.06</c:v>
                </c:pt>
                <c:pt idx="83">
                  <c:v>735.95999999999947</c:v>
                </c:pt>
                <c:pt idx="84">
                  <c:v>717.12</c:v>
                </c:pt>
                <c:pt idx="85">
                  <c:v>696.88</c:v>
                </c:pt>
                <c:pt idx="86">
                  <c:v>704.37</c:v>
                </c:pt>
                <c:pt idx="87">
                  <c:v>692.01</c:v>
                </c:pt>
                <c:pt idx="88">
                  <c:v>707.3</c:v>
                </c:pt>
                <c:pt idx="89">
                  <c:v>695.26</c:v>
                </c:pt>
                <c:pt idx="90">
                  <c:v>698.05</c:v>
                </c:pt>
                <c:pt idx="91">
                  <c:v>715.9</c:v>
                </c:pt>
                <c:pt idx="92">
                  <c:v>671.69</c:v>
                </c:pt>
                <c:pt idx="93">
                  <c:v>672.61</c:v>
                </c:pt>
                <c:pt idx="94">
                  <c:v>673.94999999999948</c:v>
                </c:pt>
                <c:pt idx="95">
                  <c:v>674.49</c:v>
                </c:pt>
                <c:pt idx="96">
                  <c:v>710.65</c:v>
                </c:pt>
                <c:pt idx="97">
                  <c:v>734.84999999999945</c:v>
                </c:pt>
                <c:pt idx="98">
                  <c:v>735.01</c:v>
                </c:pt>
                <c:pt idx="99">
                  <c:v>739.2</c:v>
                </c:pt>
                <c:pt idx="100">
                  <c:v>706.53</c:v>
                </c:pt>
                <c:pt idx="101">
                  <c:v>715.99</c:v>
                </c:pt>
                <c:pt idx="102">
                  <c:v>785.43999999999949</c:v>
                </c:pt>
              </c:numCache>
            </c:numRef>
          </c:val>
        </c:ser>
        <c:ser>
          <c:idx val="0"/>
          <c:order val="1"/>
          <c:tx>
            <c:strRef>
              <c:f>Лист1!$C$1</c:f>
              <c:strCache>
                <c:ptCount val="1"/>
                <c:pt idx="0">
                  <c:v>Индекс РСВ, 2011 год</c:v>
                </c:pt>
              </c:strCache>
            </c:strRef>
          </c:tx>
          <c:spPr>
            <a:ln w="19050">
              <a:solidFill>
                <a:schemeClr val="bg1">
                  <a:lumMod val="50000"/>
                </a:schemeClr>
              </a:solidFill>
            </a:ln>
          </c:spPr>
          <c:marker>
            <c:symbol val="none"/>
          </c:marker>
          <c:cat>
            <c:numRef>
              <c:f>Лист1!$A$2:$A$367</c:f>
              <c:numCache>
                <c:formatCode>[$-419]d\ mmm;@</c:formatCode>
                <c:ptCount val="366"/>
                <c:pt idx="0">
                  <c:v>40909</c:v>
                </c:pt>
                <c:pt idx="1">
                  <c:v>40910</c:v>
                </c:pt>
                <c:pt idx="2">
                  <c:v>40911</c:v>
                </c:pt>
                <c:pt idx="3">
                  <c:v>40912</c:v>
                </c:pt>
                <c:pt idx="4">
                  <c:v>40913</c:v>
                </c:pt>
                <c:pt idx="5">
                  <c:v>40914</c:v>
                </c:pt>
                <c:pt idx="6">
                  <c:v>40915</c:v>
                </c:pt>
                <c:pt idx="7">
                  <c:v>40916</c:v>
                </c:pt>
                <c:pt idx="8">
                  <c:v>40917</c:v>
                </c:pt>
                <c:pt idx="9">
                  <c:v>40918</c:v>
                </c:pt>
                <c:pt idx="10">
                  <c:v>40919</c:v>
                </c:pt>
                <c:pt idx="11">
                  <c:v>40920</c:v>
                </c:pt>
                <c:pt idx="12">
                  <c:v>40921</c:v>
                </c:pt>
                <c:pt idx="13">
                  <c:v>40922</c:v>
                </c:pt>
                <c:pt idx="14">
                  <c:v>40923</c:v>
                </c:pt>
                <c:pt idx="15">
                  <c:v>40924</c:v>
                </c:pt>
                <c:pt idx="16">
                  <c:v>40925</c:v>
                </c:pt>
                <c:pt idx="17">
                  <c:v>40926</c:v>
                </c:pt>
                <c:pt idx="18">
                  <c:v>40927</c:v>
                </c:pt>
                <c:pt idx="19">
                  <c:v>40928</c:v>
                </c:pt>
                <c:pt idx="20">
                  <c:v>40929</c:v>
                </c:pt>
                <c:pt idx="21">
                  <c:v>40930</c:v>
                </c:pt>
                <c:pt idx="22">
                  <c:v>40931</c:v>
                </c:pt>
                <c:pt idx="23">
                  <c:v>40932</c:v>
                </c:pt>
                <c:pt idx="24">
                  <c:v>40933</c:v>
                </c:pt>
                <c:pt idx="25">
                  <c:v>40934</c:v>
                </c:pt>
                <c:pt idx="26">
                  <c:v>40935</c:v>
                </c:pt>
                <c:pt idx="27">
                  <c:v>40936</c:v>
                </c:pt>
                <c:pt idx="28">
                  <c:v>40937</c:v>
                </c:pt>
                <c:pt idx="29">
                  <c:v>40938</c:v>
                </c:pt>
                <c:pt idx="30">
                  <c:v>40939</c:v>
                </c:pt>
                <c:pt idx="31">
                  <c:v>40940</c:v>
                </c:pt>
                <c:pt idx="32">
                  <c:v>40941</c:v>
                </c:pt>
                <c:pt idx="33">
                  <c:v>40942</c:v>
                </c:pt>
                <c:pt idx="34">
                  <c:v>40943</c:v>
                </c:pt>
                <c:pt idx="35">
                  <c:v>40944</c:v>
                </c:pt>
                <c:pt idx="36">
                  <c:v>40945</c:v>
                </c:pt>
                <c:pt idx="37">
                  <c:v>40946</c:v>
                </c:pt>
                <c:pt idx="38">
                  <c:v>40947</c:v>
                </c:pt>
                <c:pt idx="39">
                  <c:v>40948</c:v>
                </c:pt>
                <c:pt idx="40">
                  <c:v>40949</c:v>
                </c:pt>
                <c:pt idx="41">
                  <c:v>40950</c:v>
                </c:pt>
                <c:pt idx="42">
                  <c:v>40951</c:v>
                </c:pt>
                <c:pt idx="43">
                  <c:v>40952</c:v>
                </c:pt>
                <c:pt idx="44">
                  <c:v>40953</c:v>
                </c:pt>
                <c:pt idx="45">
                  <c:v>40954</c:v>
                </c:pt>
                <c:pt idx="46">
                  <c:v>40955</c:v>
                </c:pt>
                <c:pt idx="47">
                  <c:v>40956</c:v>
                </c:pt>
                <c:pt idx="48">
                  <c:v>40957</c:v>
                </c:pt>
                <c:pt idx="49">
                  <c:v>40958</c:v>
                </c:pt>
                <c:pt idx="50">
                  <c:v>40959</c:v>
                </c:pt>
                <c:pt idx="51">
                  <c:v>40960</c:v>
                </c:pt>
                <c:pt idx="52">
                  <c:v>40961</c:v>
                </c:pt>
                <c:pt idx="53">
                  <c:v>40962</c:v>
                </c:pt>
                <c:pt idx="54">
                  <c:v>40963</c:v>
                </c:pt>
                <c:pt idx="55">
                  <c:v>40964</c:v>
                </c:pt>
                <c:pt idx="56">
                  <c:v>40965</c:v>
                </c:pt>
                <c:pt idx="57">
                  <c:v>40966</c:v>
                </c:pt>
                <c:pt idx="58">
                  <c:v>40967</c:v>
                </c:pt>
                <c:pt idx="59">
                  <c:v>40968</c:v>
                </c:pt>
                <c:pt idx="60">
                  <c:v>40969</c:v>
                </c:pt>
                <c:pt idx="61">
                  <c:v>40970</c:v>
                </c:pt>
                <c:pt idx="62">
                  <c:v>40971</c:v>
                </c:pt>
                <c:pt idx="63">
                  <c:v>40972</c:v>
                </c:pt>
                <c:pt idx="64">
                  <c:v>40973</c:v>
                </c:pt>
                <c:pt idx="65">
                  <c:v>40974</c:v>
                </c:pt>
                <c:pt idx="66">
                  <c:v>40975</c:v>
                </c:pt>
                <c:pt idx="67">
                  <c:v>40976</c:v>
                </c:pt>
                <c:pt idx="68">
                  <c:v>40977</c:v>
                </c:pt>
                <c:pt idx="69">
                  <c:v>40978</c:v>
                </c:pt>
                <c:pt idx="70">
                  <c:v>40979</c:v>
                </c:pt>
                <c:pt idx="71">
                  <c:v>40980</c:v>
                </c:pt>
                <c:pt idx="72">
                  <c:v>40981</c:v>
                </c:pt>
                <c:pt idx="73">
                  <c:v>40982</c:v>
                </c:pt>
                <c:pt idx="74">
                  <c:v>40983</c:v>
                </c:pt>
                <c:pt idx="75">
                  <c:v>40984</c:v>
                </c:pt>
                <c:pt idx="76">
                  <c:v>40985</c:v>
                </c:pt>
                <c:pt idx="77">
                  <c:v>40986</c:v>
                </c:pt>
                <c:pt idx="78">
                  <c:v>40987</c:v>
                </c:pt>
                <c:pt idx="79">
                  <c:v>40988</c:v>
                </c:pt>
                <c:pt idx="80">
                  <c:v>40989</c:v>
                </c:pt>
                <c:pt idx="81">
                  <c:v>40990</c:v>
                </c:pt>
                <c:pt idx="82">
                  <c:v>40991</c:v>
                </c:pt>
                <c:pt idx="83">
                  <c:v>40992</c:v>
                </c:pt>
                <c:pt idx="84">
                  <c:v>40993</c:v>
                </c:pt>
                <c:pt idx="85">
                  <c:v>40994</c:v>
                </c:pt>
                <c:pt idx="86">
                  <c:v>40995</c:v>
                </c:pt>
                <c:pt idx="87">
                  <c:v>40996</c:v>
                </c:pt>
                <c:pt idx="88">
                  <c:v>40997</c:v>
                </c:pt>
                <c:pt idx="89">
                  <c:v>40998</c:v>
                </c:pt>
                <c:pt idx="90">
                  <c:v>40999</c:v>
                </c:pt>
                <c:pt idx="91">
                  <c:v>41000</c:v>
                </c:pt>
                <c:pt idx="92">
                  <c:v>41001</c:v>
                </c:pt>
                <c:pt idx="93">
                  <c:v>41002</c:v>
                </c:pt>
                <c:pt idx="94">
                  <c:v>41003</c:v>
                </c:pt>
                <c:pt idx="95">
                  <c:v>41004</c:v>
                </c:pt>
                <c:pt idx="96">
                  <c:v>41005</c:v>
                </c:pt>
                <c:pt idx="97">
                  <c:v>41006</c:v>
                </c:pt>
                <c:pt idx="98">
                  <c:v>41007</c:v>
                </c:pt>
                <c:pt idx="99">
                  <c:v>41008</c:v>
                </c:pt>
                <c:pt idx="100">
                  <c:v>41009</c:v>
                </c:pt>
                <c:pt idx="101">
                  <c:v>41010</c:v>
                </c:pt>
                <c:pt idx="102">
                  <c:v>41011</c:v>
                </c:pt>
                <c:pt idx="103">
                  <c:v>41012</c:v>
                </c:pt>
                <c:pt idx="104">
                  <c:v>41013</c:v>
                </c:pt>
                <c:pt idx="105">
                  <c:v>41014</c:v>
                </c:pt>
                <c:pt idx="106">
                  <c:v>41015</c:v>
                </c:pt>
                <c:pt idx="107">
                  <c:v>41016</c:v>
                </c:pt>
                <c:pt idx="108">
                  <c:v>41017</c:v>
                </c:pt>
                <c:pt idx="109">
                  <c:v>41018</c:v>
                </c:pt>
                <c:pt idx="110">
                  <c:v>41019</c:v>
                </c:pt>
                <c:pt idx="111">
                  <c:v>41020</c:v>
                </c:pt>
                <c:pt idx="112">
                  <c:v>41021</c:v>
                </c:pt>
                <c:pt idx="113">
                  <c:v>41022</c:v>
                </c:pt>
                <c:pt idx="114">
                  <c:v>41023</c:v>
                </c:pt>
                <c:pt idx="115">
                  <c:v>41024</c:v>
                </c:pt>
                <c:pt idx="116">
                  <c:v>41025</c:v>
                </c:pt>
                <c:pt idx="117">
                  <c:v>41026</c:v>
                </c:pt>
                <c:pt idx="118">
                  <c:v>41027</c:v>
                </c:pt>
                <c:pt idx="119">
                  <c:v>41028</c:v>
                </c:pt>
                <c:pt idx="120">
                  <c:v>41029</c:v>
                </c:pt>
              </c:numCache>
            </c:numRef>
          </c:cat>
          <c:val>
            <c:numRef>
              <c:f>Лист1!$C$2:$C$367</c:f>
              <c:numCache>
                <c:formatCode>General</c:formatCode>
                <c:ptCount val="366"/>
                <c:pt idx="0">
                  <c:v>308.9599999999997</c:v>
                </c:pt>
                <c:pt idx="1">
                  <c:v>432.85</c:v>
                </c:pt>
                <c:pt idx="2">
                  <c:v>451.3</c:v>
                </c:pt>
                <c:pt idx="3">
                  <c:v>515.27000000000055</c:v>
                </c:pt>
                <c:pt idx="4">
                  <c:v>518.30999999999949</c:v>
                </c:pt>
                <c:pt idx="5">
                  <c:v>543.34999999999945</c:v>
                </c:pt>
                <c:pt idx="6">
                  <c:v>514.08000000000004</c:v>
                </c:pt>
                <c:pt idx="7">
                  <c:v>532.80999999999949</c:v>
                </c:pt>
                <c:pt idx="8">
                  <c:v>530.70000000000005</c:v>
                </c:pt>
                <c:pt idx="9">
                  <c:v>517.03</c:v>
                </c:pt>
                <c:pt idx="10">
                  <c:v>528.87</c:v>
                </c:pt>
                <c:pt idx="11">
                  <c:v>609.88</c:v>
                </c:pt>
                <c:pt idx="12">
                  <c:v>538.98</c:v>
                </c:pt>
                <c:pt idx="13">
                  <c:v>569.73</c:v>
                </c:pt>
                <c:pt idx="14">
                  <c:v>519.45999999999947</c:v>
                </c:pt>
                <c:pt idx="15">
                  <c:v>598.4</c:v>
                </c:pt>
                <c:pt idx="16">
                  <c:v>619.5</c:v>
                </c:pt>
                <c:pt idx="17">
                  <c:v>636.9</c:v>
                </c:pt>
                <c:pt idx="18">
                  <c:v>617.28000000000054</c:v>
                </c:pt>
                <c:pt idx="19">
                  <c:v>630.4</c:v>
                </c:pt>
                <c:pt idx="20">
                  <c:v>622.16999999999996</c:v>
                </c:pt>
                <c:pt idx="21">
                  <c:v>620.38</c:v>
                </c:pt>
                <c:pt idx="22">
                  <c:v>513.79000000000053</c:v>
                </c:pt>
                <c:pt idx="23">
                  <c:v>624.47</c:v>
                </c:pt>
                <c:pt idx="24">
                  <c:v>670.5</c:v>
                </c:pt>
                <c:pt idx="25">
                  <c:v>660.78000000000054</c:v>
                </c:pt>
                <c:pt idx="26">
                  <c:v>630.77000000000055</c:v>
                </c:pt>
                <c:pt idx="27">
                  <c:v>619.61</c:v>
                </c:pt>
                <c:pt idx="28">
                  <c:v>556.45999999999947</c:v>
                </c:pt>
                <c:pt idx="29">
                  <c:v>546.6</c:v>
                </c:pt>
                <c:pt idx="30">
                  <c:v>562.75</c:v>
                </c:pt>
                <c:pt idx="31">
                  <c:v>523.72</c:v>
                </c:pt>
                <c:pt idx="32">
                  <c:v>528.48</c:v>
                </c:pt>
                <c:pt idx="33">
                  <c:v>511.32</c:v>
                </c:pt>
                <c:pt idx="34">
                  <c:v>475.41999999999973</c:v>
                </c:pt>
                <c:pt idx="35">
                  <c:v>455.96</c:v>
                </c:pt>
                <c:pt idx="36">
                  <c:v>471.97999999999973</c:v>
                </c:pt>
                <c:pt idx="37">
                  <c:v>528.72</c:v>
                </c:pt>
                <c:pt idx="38">
                  <c:v>548.29999999999995</c:v>
                </c:pt>
                <c:pt idx="39">
                  <c:v>604.25</c:v>
                </c:pt>
                <c:pt idx="40">
                  <c:v>610.15</c:v>
                </c:pt>
                <c:pt idx="41">
                  <c:v>632.41999999999996</c:v>
                </c:pt>
                <c:pt idx="42">
                  <c:v>573.41999999999996</c:v>
                </c:pt>
                <c:pt idx="43">
                  <c:v>565.83999999999946</c:v>
                </c:pt>
                <c:pt idx="44">
                  <c:v>601.91999999999996</c:v>
                </c:pt>
                <c:pt idx="45">
                  <c:v>623.59</c:v>
                </c:pt>
                <c:pt idx="46">
                  <c:v>580.66999999999996</c:v>
                </c:pt>
                <c:pt idx="47">
                  <c:v>568.29999999999995</c:v>
                </c:pt>
                <c:pt idx="48">
                  <c:v>561.94999999999948</c:v>
                </c:pt>
                <c:pt idx="49">
                  <c:v>537.74</c:v>
                </c:pt>
                <c:pt idx="50">
                  <c:v>514.83999999999946</c:v>
                </c:pt>
                <c:pt idx="51">
                  <c:v>562.66999999999996</c:v>
                </c:pt>
                <c:pt idx="52">
                  <c:v>617.95999999999947</c:v>
                </c:pt>
                <c:pt idx="53">
                  <c:v>589.57000000000005</c:v>
                </c:pt>
                <c:pt idx="54">
                  <c:v>600.83999999999946</c:v>
                </c:pt>
                <c:pt idx="55">
                  <c:v>584.92999999999938</c:v>
                </c:pt>
                <c:pt idx="56">
                  <c:v>572.87</c:v>
                </c:pt>
                <c:pt idx="57">
                  <c:v>598.12</c:v>
                </c:pt>
                <c:pt idx="58">
                  <c:v>590.01</c:v>
                </c:pt>
                <c:pt idx="60">
                  <c:v>589.53</c:v>
                </c:pt>
                <c:pt idx="61">
                  <c:v>564.12</c:v>
                </c:pt>
                <c:pt idx="62">
                  <c:v>556.87</c:v>
                </c:pt>
                <c:pt idx="63">
                  <c:v>549.87</c:v>
                </c:pt>
                <c:pt idx="64">
                  <c:v>551.80999999999949</c:v>
                </c:pt>
                <c:pt idx="65">
                  <c:v>645.44999999999948</c:v>
                </c:pt>
                <c:pt idx="66">
                  <c:v>636.25</c:v>
                </c:pt>
                <c:pt idx="67">
                  <c:v>632.80999999999949</c:v>
                </c:pt>
                <c:pt idx="68">
                  <c:v>662.35999999999945</c:v>
                </c:pt>
                <c:pt idx="69">
                  <c:v>632.38</c:v>
                </c:pt>
                <c:pt idx="70">
                  <c:v>552.39</c:v>
                </c:pt>
                <c:pt idx="71">
                  <c:v>495.11</c:v>
                </c:pt>
                <c:pt idx="72">
                  <c:v>477.96</c:v>
                </c:pt>
                <c:pt idx="73">
                  <c:v>527.41999999999996</c:v>
                </c:pt>
                <c:pt idx="74">
                  <c:v>527.20000000000005</c:v>
                </c:pt>
                <c:pt idx="75">
                  <c:v>565.41999999999996</c:v>
                </c:pt>
                <c:pt idx="76">
                  <c:v>555.82999999999947</c:v>
                </c:pt>
                <c:pt idx="77">
                  <c:v>614.70000000000005</c:v>
                </c:pt>
                <c:pt idx="78">
                  <c:v>566.88</c:v>
                </c:pt>
                <c:pt idx="79">
                  <c:v>525.02</c:v>
                </c:pt>
                <c:pt idx="80">
                  <c:v>544.51</c:v>
                </c:pt>
                <c:pt idx="81">
                  <c:v>548.54</c:v>
                </c:pt>
                <c:pt idx="82">
                  <c:v>554.6</c:v>
                </c:pt>
                <c:pt idx="83">
                  <c:v>522.84999999999945</c:v>
                </c:pt>
                <c:pt idx="84">
                  <c:v>501.25</c:v>
                </c:pt>
                <c:pt idx="85">
                  <c:v>496.35</c:v>
                </c:pt>
                <c:pt idx="86">
                  <c:v>514.83999999999946</c:v>
                </c:pt>
                <c:pt idx="87">
                  <c:v>550.17999999999995</c:v>
                </c:pt>
                <c:pt idx="88">
                  <c:v>572.42999999999938</c:v>
                </c:pt>
                <c:pt idx="89">
                  <c:v>560.59</c:v>
                </c:pt>
                <c:pt idx="90">
                  <c:v>507.62</c:v>
                </c:pt>
                <c:pt idx="91">
                  <c:v>531.98</c:v>
                </c:pt>
                <c:pt idx="92">
                  <c:v>530.53</c:v>
                </c:pt>
                <c:pt idx="93">
                  <c:v>537.97</c:v>
                </c:pt>
                <c:pt idx="94">
                  <c:v>582.02</c:v>
                </c:pt>
                <c:pt idx="95">
                  <c:v>552.84999999999945</c:v>
                </c:pt>
                <c:pt idx="96">
                  <c:v>536.71</c:v>
                </c:pt>
                <c:pt idx="97">
                  <c:v>564.91999999999996</c:v>
                </c:pt>
                <c:pt idx="98">
                  <c:v>549.44999999999948</c:v>
                </c:pt>
                <c:pt idx="99">
                  <c:v>488.9</c:v>
                </c:pt>
                <c:pt idx="100">
                  <c:v>450.61</c:v>
                </c:pt>
                <c:pt idx="101">
                  <c:v>460.64000000000027</c:v>
                </c:pt>
                <c:pt idx="102">
                  <c:v>470.45</c:v>
                </c:pt>
                <c:pt idx="103">
                  <c:v>498.47999999999973</c:v>
                </c:pt>
                <c:pt idx="104">
                  <c:v>495.06</c:v>
                </c:pt>
                <c:pt idx="105">
                  <c:v>518.88</c:v>
                </c:pt>
                <c:pt idx="106">
                  <c:v>512.71</c:v>
                </c:pt>
                <c:pt idx="107">
                  <c:v>488.65000000000026</c:v>
                </c:pt>
                <c:pt idx="108">
                  <c:v>523.47</c:v>
                </c:pt>
                <c:pt idx="109">
                  <c:v>529.66</c:v>
                </c:pt>
                <c:pt idx="110">
                  <c:v>530.13</c:v>
                </c:pt>
                <c:pt idx="111">
                  <c:v>536.82999999999947</c:v>
                </c:pt>
                <c:pt idx="112">
                  <c:v>541.91999999999996</c:v>
                </c:pt>
                <c:pt idx="113">
                  <c:v>524.71</c:v>
                </c:pt>
                <c:pt idx="114">
                  <c:v>539.39</c:v>
                </c:pt>
                <c:pt idx="115">
                  <c:v>530.58000000000004</c:v>
                </c:pt>
                <c:pt idx="116">
                  <c:v>489.97999999999973</c:v>
                </c:pt>
                <c:pt idx="117">
                  <c:v>497.12</c:v>
                </c:pt>
                <c:pt idx="118">
                  <c:v>508.51</c:v>
                </c:pt>
                <c:pt idx="119">
                  <c:v>529.25</c:v>
                </c:pt>
                <c:pt idx="120">
                  <c:v>623.29000000000053</c:v>
                </c:pt>
                <c:pt idx="121">
                  <c:v>601.16999999999996</c:v>
                </c:pt>
                <c:pt idx="122">
                  <c:v>631.87</c:v>
                </c:pt>
                <c:pt idx="123">
                  <c:v>521.05999999999949</c:v>
                </c:pt>
                <c:pt idx="124">
                  <c:v>482.1</c:v>
                </c:pt>
                <c:pt idx="125">
                  <c:v>467.75</c:v>
                </c:pt>
                <c:pt idx="126">
                  <c:v>466.64000000000027</c:v>
                </c:pt>
                <c:pt idx="127">
                  <c:v>479.72999999999973</c:v>
                </c:pt>
                <c:pt idx="128">
                  <c:v>467.77</c:v>
                </c:pt>
                <c:pt idx="129">
                  <c:v>460.35</c:v>
                </c:pt>
                <c:pt idx="130">
                  <c:v>661.34999999999945</c:v>
                </c:pt>
                <c:pt idx="131">
                  <c:v>663.14</c:v>
                </c:pt>
                <c:pt idx="132">
                  <c:v>569.81999999999948</c:v>
                </c:pt>
                <c:pt idx="133">
                  <c:v>510.92999999999967</c:v>
                </c:pt>
                <c:pt idx="134">
                  <c:v>491.91999999999973</c:v>
                </c:pt>
                <c:pt idx="135">
                  <c:v>498.46999999999974</c:v>
                </c:pt>
                <c:pt idx="136">
                  <c:v>648.92999999999938</c:v>
                </c:pt>
                <c:pt idx="137">
                  <c:v>653.57000000000005</c:v>
                </c:pt>
                <c:pt idx="138">
                  <c:v>602.34999999999945</c:v>
                </c:pt>
                <c:pt idx="139">
                  <c:v>601.66</c:v>
                </c:pt>
                <c:pt idx="140">
                  <c:v>595.16</c:v>
                </c:pt>
                <c:pt idx="141">
                  <c:v>540.16</c:v>
                </c:pt>
                <c:pt idx="142">
                  <c:v>466.67</c:v>
                </c:pt>
                <c:pt idx="143">
                  <c:v>552.80999999999949</c:v>
                </c:pt>
                <c:pt idx="144">
                  <c:v>557.94999999999948</c:v>
                </c:pt>
                <c:pt idx="145">
                  <c:v>502.59</c:v>
                </c:pt>
                <c:pt idx="146">
                  <c:v>515.69000000000005</c:v>
                </c:pt>
                <c:pt idx="147">
                  <c:v>533.04999999999939</c:v>
                </c:pt>
                <c:pt idx="148">
                  <c:v>536.20000000000005</c:v>
                </c:pt>
                <c:pt idx="149">
                  <c:v>556.94999999999948</c:v>
                </c:pt>
                <c:pt idx="150">
                  <c:v>593.93999999999949</c:v>
                </c:pt>
                <c:pt idx="151">
                  <c:v>521.14</c:v>
                </c:pt>
                <c:pt idx="152">
                  <c:v>580.4</c:v>
                </c:pt>
                <c:pt idx="153">
                  <c:v>537.34999999999945</c:v>
                </c:pt>
                <c:pt idx="154">
                  <c:v>522.05999999999949</c:v>
                </c:pt>
                <c:pt idx="155">
                  <c:v>533</c:v>
                </c:pt>
                <c:pt idx="156">
                  <c:v>505.56</c:v>
                </c:pt>
                <c:pt idx="157">
                  <c:v>539.78000000000054</c:v>
                </c:pt>
                <c:pt idx="158">
                  <c:v>556.32999999999947</c:v>
                </c:pt>
                <c:pt idx="159">
                  <c:v>620.05999999999949</c:v>
                </c:pt>
                <c:pt idx="160">
                  <c:v>661</c:v>
                </c:pt>
                <c:pt idx="161">
                  <c:v>543.22</c:v>
                </c:pt>
                <c:pt idx="162">
                  <c:v>532.80999999999949</c:v>
                </c:pt>
                <c:pt idx="163">
                  <c:v>479.5</c:v>
                </c:pt>
                <c:pt idx="164">
                  <c:v>496.33</c:v>
                </c:pt>
                <c:pt idx="165">
                  <c:v>552.41999999999996</c:v>
                </c:pt>
                <c:pt idx="166">
                  <c:v>525.58000000000004</c:v>
                </c:pt>
                <c:pt idx="167">
                  <c:v>533.25</c:v>
                </c:pt>
                <c:pt idx="168">
                  <c:v>634.85999999999945</c:v>
                </c:pt>
                <c:pt idx="169">
                  <c:v>539.62</c:v>
                </c:pt>
                <c:pt idx="170">
                  <c:v>514.66</c:v>
                </c:pt>
                <c:pt idx="171">
                  <c:v>563.64</c:v>
                </c:pt>
                <c:pt idx="172">
                  <c:v>566.11</c:v>
                </c:pt>
                <c:pt idx="173">
                  <c:v>532.35999999999945</c:v>
                </c:pt>
                <c:pt idx="174">
                  <c:v>527.6</c:v>
                </c:pt>
                <c:pt idx="175">
                  <c:v>526.08000000000004</c:v>
                </c:pt>
                <c:pt idx="176">
                  <c:v>658.38</c:v>
                </c:pt>
                <c:pt idx="177">
                  <c:v>533.08000000000004</c:v>
                </c:pt>
                <c:pt idx="178">
                  <c:v>616.54999999999939</c:v>
                </c:pt>
                <c:pt idx="179">
                  <c:v>698.15</c:v>
                </c:pt>
                <c:pt idx="180">
                  <c:v>602.16</c:v>
                </c:pt>
                <c:pt idx="181">
                  <c:v>639.26</c:v>
                </c:pt>
                <c:pt idx="182">
                  <c:v>526.6</c:v>
                </c:pt>
                <c:pt idx="183">
                  <c:v>573.95999999999947</c:v>
                </c:pt>
                <c:pt idx="184">
                  <c:v>526.26</c:v>
                </c:pt>
                <c:pt idx="185">
                  <c:v>591.73</c:v>
                </c:pt>
                <c:pt idx="186">
                  <c:v>499.84000000000026</c:v>
                </c:pt>
                <c:pt idx="187">
                  <c:v>515.04999999999939</c:v>
                </c:pt>
                <c:pt idx="188">
                  <c:v>539.43999999999949</c:v>
                </c:pt>
                <c:pt idx="189">
                  <c:v>521.39</c:v>
                </c:pt>
                <c:pt idx="190">
                  <c:v>553.69000000000005</c:v>
                </c:pt>
                <c:pt idx="191">
                  <c:v>555.23</c:v>
                </c:pt>
                <c:pt idx="192">
                  <c:v>524.62</c:v>
                </c:pt>
                <c:pt idx="193">
                  <c:v>567.65</c:v>
                </c:pt>
                <c:pt idx="194">
                  <c:v>602.16</c:v>
                </c:pt>
                <c:pt idx="195">
                  <c:v>565.66</c:v>
                </c:pt>
                <c:pt idx="196">
                  <c:v>539.03</c:v>
                </c:pt>
                <c:pt idx="197">
                  <c:v>559.64</c:v>
                </c:pt>
                <c:pt idx="198">
                  <c:v>514.88</c:v>
                </c:pt>
                <c:pt idx="199">
                  <c:v>589.57000000000005</c:v>
                </c:pt>
                <c:pt idx="200">
                  <c:v>617.66999999999996</c:v>
                </c:pt>
                <c:pt idx="201">
                  <c:v>581.66999999999996</c:v>
                </c:pt>
                <c:pt idx="202">
                  <c:v>516.16</c:v>
                </c:pt>
                <c:pt idx="203">
                  <c:v>514.6</c:v>
                </c:pt>
                <c:pt idx="204">
                  <c:v>531.94999999999948</c:v>
                </c:pt>
                <c:pt idx="205">
                  <c:v>536.13</c:v>
                </c:pt>
                <c:pt idx="206">
                  <c:v>576.57000000000005</c:v>
                </c:pt>
                <c:pt idx="207">
                  <c:v>524.71</c:v>
                </c:pt>
                <c:pt idx="208">
                  <c:v>531.83999999999946</c:v>
                </c:pt>
                <c:pt idx="209">
                  <c:v>550.05999999999949</c:v>
                </c:pt>
                <c:pt idx="210">
                  <c:v>547.57000000000005</c:v>
                </c:pt>
                <c:pt idx="211">
                  <c:v>520.98</c:v>
                </c:pt>
                <c:pt idx="212">
                  <c:v>516.49</c:v>
                </c:pt>
                <c:pt idx="213">
                  <c:v>632.27000000000055</c:v>
                </c:pt>
                <c:pt idx="214">
                  <c:v>598.89</c:v>
                </c:pt>
                <c:pt idx="215">
                  <c:v>562.04999999999939</c:v>
                </c:pt>
                <c:pt idx="216">
                  <c:v>577.66999999999996</c:v>
                </c:pt>
                <c:pt idx="217">
                  <c:v>592.97</c:v>
                </c:pt>
                <c:pt idx="218">
                  <c:v>532.59</c:v>
                </c:pt>
                <c:pt idx="219">
                  <c:v>550.84999999999945</c:v>
                </c:pt>
                <c:pt idx="220">
                  <c:v>650.20000000000005</c:v>
                </c:pt>
                <c:pt idx="221">
                  <c:v>568.73</c:v>
                </c:pt>
                <c:pt idx="222">
                  <c:v>575.79000000000053</c:v>
                </c:pt>
                <c:pt idx="223">
                  <c:v>536.78000000000054</c:v>
                </c:pt>
                <c:pt idx="224">
                  <c:v>537.79999999999995</c:v>
                </c:pt>
                <c:pt idx="225">
                  <c:v>520.04999999999939</c:v>
                </c:pt>
                <c:pt idx="226">
                  <c:v>511.84000000000026</c:v>
                </c:pt>
                <c:pt idx="227">
                  <c:v>546.16999999999996</c:v>
                </c:pt>
                <c:pt idx="228">
                  <c:v>513.04999999999939</c:v>
                </c:pt>
                <c:pt idx="229">
                  <c:v>501.72999999999973</c:v>
                </c:pt>
                <c:pt idx="230">
                  <c:v>519.28000000000054</c:v>
                </c:pt>
                <c:pt idx="231">
                  <c:v>501.68</c:v>
                </c:pt>
                <c:pt idx="232">
                  <c:v>486</c:v>
                </c:pt>
                <c:pt idx="233">
                  <c:v>495.91999999999973</c:v>
                </c:pt>
                <c:pt idx="234">
                  <c:v>493.74</c:v>
                </c:pt>
                <c:pt idx="235">
                  <c:v>495.63</c:v>
                </c:pt>
                <c:pt idx="236">
                  <c:v>495.56</c:v>
                </c:pt>
                <c:pt idx="237">
                  <c:v>493.4</c:v>
                </c:pt>
                <c:pt idx="238">
                  <c:v>505.56</c:v>
                </c:pt>
                <c:pt idx="239">
                  <c:v>555.64</c:v>
                </c:pt>
                <c:pt idx="240">
                  <c:v>512.62</c:v>
                </c:pt>
                <c:pt idx="241">
                  <c:v>547.74</c:v>
                </c:pt>
                <c:pt idx="242">
                  <c:v>587.78000000000054</c:v>
                </c:pt>
                <c:pt idx="243">
                  <c:v>505.67</c:v>
                </c:pt>
                <c:pt idx="244">
                  <c:v>508.71</c:v>
                </c:pt>
                <c:pt idx="245">
                  <c:v>526.22</c:v>
                </c:pt>
                <c:pt idx="246">
                  <c:v>542.49</c:v>
                </c:pt>
                <c:pt idx="247">
                  <c:v>579.67999999999995</c:v>
                </c:pt>
                <c:pt idx="248">
                  <c:v>588.34999999999945</c:v>
                </c:pt>
                <c:pt idx="249">
                  <c:v>617.35999999999945</c:v>
                </c:pt>
                <c:pt idx="250">
                  <c:v>541.91</c:v>
                </c:pt>
                <c:pt idx="251">
                  <c:v>572.49</c:v>
                </c:pt>
                <c:pt idx="252">
                  <c:v>525.9</c:v>
                </c:pt>
                <c:pt idx="253">
                  <c:v>550.42999999999938</c:v>
                </c:pt>
                <c:pt idx="254">
                  <c:v>535.82999999999947</c:v>
                </c:pt>
                <c:pt idx="255">
                  <c:v>554.26</c:v>
                </c:pt>
                <c:pt idx="256">
                  <c:v>582.57000000000005</c:v>
                </c:pt>
                <c:pt idx="257">
                  <c:v>532.11</c:v>
                </c:pt>
                <c:pt idx="258">
                  <c:v>555.59</c:v>
                </c:pt>
                <c:pt idx="259">
                  <c:v>634.52</c:v>
                </c:pt>
                <c:pt idx="260">
                  <c:v>620.54999999999939</c:v>
                </c:pt>
                <c:pt idx="261">
                  <c:v>592.74</c:v>
                </c:pt>
                <c:pt idx="262">
                  <c:v>641.58000000000004</c:v>
                </c:pt>
                <c:pt idx="263">
                  <c:v>517.07000000000005</c:v>
                </c:pt>
                <c:pt idx="264">
                  <c:v>516.13</c:v>
                </c:pt>
                <c:pt idx="265">
                  <c:v>510.4</c:v>
                </c:pt>
                <c:pt idx="266">
                  <c:v>575.41999999999996</c:v>
                </c:pt>
                <c:pt idx="267">
                  <c:v>521.74</c:v>
                </c:pt>
                <c:pt idx="268">
                  <c:v>552.03</c:v>
                </c:pt>
                <c:pt idx="269">
                  <c:v>543.16</c:v>
                </c:pt>
                <c:pt idx="270">
                  <c:v>512.04</c:v>
                </c:pt>
                <c:pt idx="271">
                  <c:v>509.03</c:v>
                </c:pt>
                <c:pt idx="272">
                  <c:v>515.71</c:v>
                </c:pt>
                <c:pt idx="273">
                  <c:v>506.89</c:v>
                </c:pt>
                <c:pt idx="274">
                  <c:v>500</c:v>
                </c:pt>
                <c:pt idx="275">
                  <c:v>493.06</c:v>
                </c:pt>
                <c:pt idx="276">
                  <c:v>529.49</c:v>
                </c:pt>
                <c:pt idx="277">
                  <c:v>487.96999999999974</c:v>
                </c:pt>
                <c:pt idx="278">
                  <c:v>490.34000000000026</c:v>
                </c:pt>
                <c:pt idx="279">
                  <c:v>564.95999999999947</c:v>
                </c:pt>
                <c:pt idx="280">
                  <c:v>525.69000000000005</c:v>
                </c:pt>
                <c:pt idx="281">
                  <c:v>535.65</c:v>
                </c:pt>
                <c:pt idx="282">
                  <c:v>485.6</c:v>
                </c:pt>
                <c:pt idx="283">
                  <c:v>521.04999999999939</c:v>
                </c:pt>
                <c:pt idx="284">
                  <c:v>510.04</c:v>
                </c:pt>
                <c:pt idx="285">
                  <c:v>519.70000000000005</c:v>
                </c:pt>
                <c:pt idx="286">
                  <c:v>556.82999999999947</c:v>
                </c:pt>
                <c:pt idx="287">
                  <c:v>499.82</c:v>
                </c:pt>
                <c:pt idx="288">
                  <c:v>499.38</c:v>
                </c:pt>
                <c:pt idx="289">
                  <c:v>490.63</c:v>
                </c:pt>
                <c:pt idx="290">
                  <c:v>533.53</c:v>
                </c:pt>
                <c:pt idx="291">
                  <c:v>626.1</c:v>
                </c:pt>
                <c:pt idx="292">
                  <c:v>676.82999999999947</c:v>
                </c:pt>
                <c:pt idx="293">
                  <c:v>669.24</c:v>
                </c:pt>
                <c:pt idx="294">
                  <c:v>680.7</c:v>
                </c:pt>
                <c:pt idx="295">
                  <c:v>627.66</c:v>
                </c:pt>
                <c:pt idx="296">
                  <c:v>519.01</c:v>
                </c:pt>
                <c:pt idx="297">
                  <c:v>559.29000000000053</c:v>
                </c:pt>
                <c:pt idx="298">
                  <c:v>544.51</c:v>
                </c:pt>
                <c:pt idx="299">
                  <c:v>562.48</c:v>
                </c:pt>
                <c:pt idx="300">
                  <c:v>584.54999999999939</c:v>
                </c:pt>
                <c:pt idx="301">
                  <c:v>628.75</c:v>
                </c:pt>
                <c:pt idx="302">
                  <c:v>690.17000000000053</c:v>
                </c:pt>
                <c:pt idx="303">
                  <c:v>678.26</c:v>
                </c:pt>
                <c:pt idx="304">
                  <c:v>725.44999999999948</c:v>
                </c:pt>
                <c:pt idx="305">
                  <c:v>664.98</c:v>
                </c:pt>
                <c:pt idx="306">
                  <c:v>663.75</c:v>
                </c:pt>
                <c:pt idx="307">
                  <c:v>622.81999999999948</c:v>
                </c:pt>
                <c:pt idx="308">
                  <c:v>539.79999999999995</c:v>
                </c:pt>
                <c:pt idx="309">
                  <c:v>508.58</c:v>
                </c:pt>
                <c:pt idx="310">
                  <c:v>515.97</c:v>
                </c:pt>
                <c:pt idx="311">
                  <c:v>585.67999999999995</c:v>
                </c:pt>
                <c:pt idx="312">
                  <c:v>641.03</c:v>
                </c:pt>
                <c:pt idx="313">
                  <c:v>587.05999999999949</c:v>
                </c:pt>
                <c:pt idx="314">
                  <c:v>581.17999999999995</c:v>
                </c:pt>
                <c:pt idx="315">
                  <c:v>595.98</c:v>
                </c:pt>
                <c:pt idx="316">
                  <c:v>606.11</c:v>
                </c:pt>
                <c:pt idx="317">
                  <c:v>560.94999999999948</c:v>
                </c:pt>
                <c:pt idx="318">
                  <c:v>585.33999999999946</c:v>
                </c:pt>
                <c:pt idx="319">
                  <c:v>623.44999999999948</c:v>
                </c:pt>
                <c:pt idx="320">
                  <c:v>575.41999999999996</c:v>
                </c:pt>
                <c:pt idx="321">
                  <c:v>579.13</c:v>
                </c:pt>
                <c:pt idx="322">
                  <c:v>566.35999999999945</c:v>
                </c:pt>
                <c:pt idx="323">
                  <c:v>586.57000000000005</c:v>
                </c:pt>
                <c:pt idx="324">
                  <c:v>590.26</c:v>
                </c:pt>
                <c:pt idx="325">
                  <c:v>574.79999999999995</c:v>
                </c:pt>
                <c:pt idx="326">
                  <c:v>583.75</c:v>
                </c:pt>
                <c:pt idx="327">
                  <c:v>591.89</c:v>
                </c:pt>
                <c:pt idx="328">
                  <c:v>646.32999999999947</c:v>
                </c:pt>
                <c:pt idx="329">
                  <c:v>626.58000000000004</c:v>
                </c:pt>
                <c:pt idx="330">
                  <c:v>667.5</c:v>
                </c:pt>
                <c:pt idx="331">
                  <c:v>529.39</c:v>
                </c:pt>
                <c:pt idx="332">
                  <c:v>572.84999999999945</c:v>
                </c:pt>
                <c:pt idx="333">
                  <c:v>556.62</c:v>
                </c:pt>
                <c:pt idx="334">
                  <c:v>570.59</c:v>
                </c:pt>
                <c:pt idx="335">
                  <c:v>589.41</c:v>
                </c:pt>
                <c:pt idx="336">
                  <c:v>581.58000000000004</c:v>
                </c:pt>
                <c:pt idx="337">
                  <c:v>552.64</c:v>
                </c:pt>
                <c:pt idx="338">
                  <c:v>570.97</c:v>
                </c:pt>
                <c:pt idx="339">
                  <c:v>618.05999999999949</c:v>
                </c:pt>
                <c:pt idx="340">
                  <c:v>674.82999999999947</c:v>
                </c:pt>
                <c:pt idx="341">
                  <c:v>672.04</c:v>
                </c:pt>
                <c:pt idx="342">
                  <c:v>653.69000000000005</c:v>
                </c:pt>
                <c:pt idx="343">
                  <c:v>662.94999999999948</c:v>
                </c:pt>
                <c:pt idx="344">
                  <c:v>689.31</c:v>
                </c:pt>
                <c:pt idx="345">
                  <c:v>684.68000000000052</c:v>
                </c:pt>
                <c:pt idx="346">
                  <c:v>715.87</c:v>
                </c:pt>
                <c:pt idx="347">
                  <c:v>661.78000000000054</c:v>
                </c:pt>
                <c:pt idx="348">
                  <c:v>629.89</c:v>
                </c:pt>
                <c:pt idx="349">
                  <c:v>677.06</c:v>
                </c:pt>
                <c:pt idx="350">
                  <c:v>700.24</c:v>
                </c:pt>
                <c:pt idx="351">
                  <c:v>695.72</c:v>
                </c:pt>
                <c:pt idx="352">
                  <c:v>699.91</c:v>
                </c:pt>
                <c:pt idx="353">
                  <c:v>683.23</c:v>
                </c:pt>
                <c:pt idx="354">
                  <c:v>690.99</c:v>
                </c:pt>
                <c:pt idx="355">
                  <c:v>679.51</c:v>
                </c:pt>
                <c:pt idx="356">
                  <c:v>669.43999999999949</c:v>
                </c:pt>
                <c:pt idx="357">
                  <c:v>681.7</c:v>
                </c:pt>
                <c:pt idx="358">
                  <c:v>685.72</c:v>
                </c:pt>
                <c:pt idx="359">
                  <c:v>686.56</c:v>
                </c:pt>
                <c:pt idx="360">
                  <c:v>692.05</c:v>
                </c:pt>
                <c:pt idx="361">
                  <c:v>679.92</c:v>
                </c:pt>
                <c:pt idx="362">
                  <c:v>637.94999999999948</c:v>
                </c:pt>
                <c:pt idx="363">
                  <c:v>676.06</c:v>
                </c:pt>
                <c:pt idx="364">
                  <c:v>699.03</c:v>
                </c:pt>
                <c:pt idx="365">
                  <c:v>661.55</c:v>
                </c:pt>
              </c:numCache>
            </c:numRef>
          </c:val>
        </c:ser>
        <c:marker val="1"/>
        <c:axId val="120988032"/>
        <c:axId val="120990336"/>
      </c:lineChart>
      <c:dateAx>
        <c:axId val="120988032"/>
        <c:scaling>
          <c:orientation val="minMax"/>
        </c:scaling>
        <c:axPos val="b"/>
        <c:majorGridlines>
          <c:spPr>
            <a:ln w="25400" cmpd="dbl">
              <a:solidFill>
                <a:schemeClr val="bg1">
                  <a:lumMod val="75000"/>
                </a:schemeClr>
              </a:solidFill>
            </a:ln>
          </c:spPr>
        </c:majorGridlines>
        <c:numFmt formatCode="[$-419]mmmm;@" sourceLinked="0"/>
        <c:tickLblPos val="none"/>
        <c:spPr>
          <a:ln>
            <a:solidFill>
              <a:srgbClr val="000000"/>
            </a:solidFill>
          </a:ln>
        </c:spPr>
        <c:crossAx val="120990336"/>
        <c:crosses val="autoZero"/>
        <c:auto val="1"/>
        <c:lblOffset val="100"/>
        <c:majorUnit val="1"/>
        <c:majorTimeUnit val="months"/>
      </c:dateAx>
      <c:valAx>
        <c:axId val="120990336"/>
        <c:scaling>
          <c:orientation val="minMax"/>
          <c:max val="1000"/>
          <c:min val="200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 rot="0" vert="horz"/>
              <a:lstStyle/>
              <a:p>
                <a:pPr>
                  <a:defRPr sz="1100" b="0"/>
                </a:pPr>
                <a:r>
                  <a:rPr lang="ru-RU" sz="1100" b="0" dirty="0"/>
                  <a:t>руб.</a:t>
                </a:r>
                <a:r>
                  <a:rPr lang="en-US" sz="1100" b="0" dirty="0"/>
                  <a:t>/</a:t>
                </a:r>
                <a:r>
                  <a:rPr lang="ru-RU" sz="1100" b="0" dirty="0"/>
                  <a:t>МВт·ч</a:t>
                </a:r>
              </a:p>
            </c:rich>
          </c:tx>
          <c:layout>
            <c:manualLayout>
              <c:xMode val="edge"/>
              <c:yMode val="edge"/>
              <c:x val="8.9520802698729668E-2"/>
              <c:y val="2.750077160493828E-2"/>
            </c:manualLayout>
          </c:layout>
        </c:title>
        <c:numFmt formatCode="General" sourceLinked="0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200">
                <a:solidFill>
                  <a:schemeClr val="tx1"/>
                </a:solidFill>
              </a:defRPr>
            </a:pPr>
            <a:endParaRPr lang="ru-RU"/>
          </a:p>
        </c:txPr>
        <c:crossAx val="120988032"/>
        <c:crosses val="autoZero"/>
        <c:crossBetween val="between"/>
        <c:majorUnit val="200"/>
      </c:valAx>
    </c:plotArea>
    <c:legend>
      <c:legendPos val="b"/>
      <c:layout>
        <c:manualLayout>
          <c:xMode val="edge"/>
          <c:yMode val="edge"/>
          <c:x val="1.2657678113196668E-2"/>
          <c:y val="0.91499382716049871"/>
          <c:w val="0.98276515128668751"/>
          <c:h val="6.595951236100539E-2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</c:chart>
  <c:spPr>
    <a:noFill/>
    <a:ln>
      <a:noFill/>
    </a:ln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7"/>
  <c:chart>
    <c:plotArea>
      <c:layout>
        <c:manualLayout>
          <c:layoutTarget val="inner"/>
          <c:xMode val="edge"/>
          <c:yMode val="edge"/>
          <c:x val="5.8413092337967022E-2"/>
          <c:y val="9.5430802827463745E-2"/>
          <c:w val="0.92992506151099663"/>
          <c:h val="0.62235836643151154"/>
        </c:manualLayout>
      </c:layout>
      <c:lineChart>
        <c:grouping val="standard"/>
        <c:ser>
          <c:idx val="4"/>
          <c:order val="0"/>
          <c:tx>
            <c:strRef>
              <c:f>Лист1!$B$1</c:f>
              <c:strCache>
                <c:ptCount val="1"/>
                <c:pt idx="0">
                  <c:v>2010 год</c:v>
                </c:pt>
              </c:strCache>
            </c:strRef>
          </c:tx>
          <c:spPr>
            <a:ln w="20204">
              <a:solidFill>
                <a:sysClr val="window" lastClr="FFFFFF">
                  <a:lumMod val="50000"/>
                </a:sys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5.0391226371672988E-2"/>
                  <c:y val="-0.16534664551160991"/>
                </c:manualLayout>
              </c:layout>
              <c:spPr/>
              <c:txPr>
                <a:bodyPr/>
                <a:lstStyle/>
                <a:p>
                  <a:pPr>
                    <a:defRPr sz="1200">
                      <a:solidFill>
                        <a:schemeClr val="bg1">
                          <a:lumMod val="50000"/>
                        </a:schemeClr>
                      </a:solidFill>
                    </a:defRPr>
                  </a:pPr>
                  <a:endParaRPr lang="ru-RU"/>
                </a:p>
              </c:txPr>
              <c:showVal val="1"/>
            </c:dLbl>
            <c:dLbl>
              <c:idx val="12"/>
              <c:layout>
                <c:manualLayout>
                  <c:x val="0"/>
                  <c:y val="4.4092323075214296E-2"/>
                </c:manualLayout>
              </c:layout>
              <c:spPr/>
              <c:txPr>
                <a:bodyPr/>
                <a:lstStyle/>
                <a:p>
                  <a:pPr>
                    <a:defRPr sz="1200">
                      <a:solidFill>
                        <a:schemeClr val="bg1">
                          <a:lumMod val="50000"/>
                        </a:schemeClr>
                      </a:solidFill>
                    </a:defRPr>
                  </a:pPr>
                  <a:endParaRPr lang="ru-RU"/>
                </a:p>
              </c:txPr>
              <c:showVal val="1"/>
            </c:dLbl>
            <c:delete val="1"/>
          </c:dLbls>
          <c:cat>
            <c:strRef>
              <c:f>Лист1!$A$2:$A$14</c:f>
              <c:strCache>
                <c:ptCount val="13"/>
                <c:pt idx="0">
                  <c:v>1.01</c:v>
                </c:pt>
                <c:pt idx="1">
                  <c:v>1.02</c:v>
                </c:pt>
                <c:pt idx="2">
                  <c:v>1.03</c:v>
                </c:pt>
                <c:pt idx="3">
                  <c:v>1.04</c:v>
                </c:pt>
                <c:pt idx="4">
                  <c:v>1.05</c:v>
                </c:pt>
                <c:pt idx="5">
                  <c:v>1.06</c:v>
                </c:pt>
                <c:pt idx="6">
                  <c:v>1.07</c:v>
                </c:pt>
                <c:pt idx="7">
                  <c:v>1.08</c:v>
                </c:pt>
                <c:pt idx="8">
                  <c:v>1.09</c:v>
                </c:pt>
                <c:pt idx="9">
                  <c:v>1.10</c:v>
                </c:pt>
                <c:pt idx="10">
                  <c:v>1.11</c:v>
                </c:pt>
                <c:pt idx="11">
                  <c:v>1.12</c:v>
                </c:pt>
                <c:pt idx="12">
                  <c:v>31.12</c:v>
                </c:pt>
              </c:strCache>
            </c:strRef>
          </c:cat>
          <c:val>
            <c:numRef>
              <c:f>Лист1!$B$2:$B$14</c:f>
              <c:numCache>
                <c:formatCode>0.0</c:formatCode>
                <c:ptCount val="13"/>
                <c:pt idx="0">
                  <c:v>32.130475594310006</c:v>
                </c:pt>
                <c:pt idx="1">
                  <c:v>38.27327664850003</c:v>
                </c:pt>
                <c:pt idx="2">
                  <c:v>25.713861388150015</c:v>
                </c:pt>
                <c:pt idx="3">
                  <c:v>27.465636950709964</c:v>
                </c:pt>
                <c:pt idx="4">
                  <c:v>26.760800984089986</c:v>
                </c:pt>
                <c:pt idx="5">
                  <c:v>25.342531583699976</c:v>
                </c:pt>
                <c:pt idx="6">
                  <c:v>25.13056880972</c:v>
                </c:pt>
                <c:pt idx="7">
                  <c:v>27.038836400499999</c:v>
                </c:pt>
                <c:pt idx="8">
                  <c:v>26.331916422949995</c:v>
                </c:pt>
                <c:pt idx="9">
                  <c:v>26.785834316209989</c:v>
                </c:pt>
                <c:pt idx="10">
                  <c:v>28.051220851000004</c:v>
                </c:pt>
                <c:pt idx="11">
                  <c:v>29.465688484579971</c:v>
                </c:pt>
                <c:pt idx="12">
                  <c:v>23.178415274410003</c:v>
                </c:pt>
              </c:numCache>
            </c:numRef>
          </c:val>
        </c:ser>
        <c:ser>
          <c:idx val="5"/>
          <c:order val="1"/>
          <c:tx>
            <c:strRef>
              <c:f>Лист1!$C$1</c:f>
              <c:strCache>
                <c:ptCount val="1"/>
                <c:pt idx="0">
                  <c:v>2011 год</c:v>
                </c:pt>
              </c:strCache>
            </c:strRef>
          </c:tx>
          <c:spPr>
            <a:ln w="22225">
              <a:solidFill>
                <a:srgbClr val="0066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5.0391226371672974E-2"/>
                  <c:y val="-4.4092323075214296E-2"/>
                </c:manualLayout>
              </c:layout>
              <c:spPr/>
              <c:txPr>
                <a:bodyPr/>
                <a:lstStyle/>
                <a:p>
                  <a:pPr>
                    <a:defRPr sz="1200">
                      <a:solidFill>
                        <a:srgbClr val="006600"/>
                      </a:solidFill>
                    </a:defRPr>
                  </a:pPr>
                  <a:endParaRPr lang="ru-RU"/>
                </a:p>
              </c:txPr>
              <c:showVal val="1"/>
            </c:dLbl>
            <c:dLbl>
              <c:idx val="12"/>
              <c:layout>
                <c:manualLayout>
                  <c:x val="-2.5195613185836495E-3"/>
                  <c:y val="-4.9603863459615732E-2"/>
                </c:manualLayout>
              </c:layout>
              <c:spPr/>
              <c:txPr>
                <a:bodyPr/>
                <a:lstStyle/>
                <a:p>
                  <a:pPr>
                    <a:defRPr sz="1200">
                      <a:solidFill>
                        <a:srgbClr val="006600"/>
                      </a:solidFill>
                    </a:defRPr>
                  </a:pPr>
                  <a:endParaRPr lang="ru-RU"/>
                </a:p>
              </c:txPr>
              <c:showVal val="1"/>
            </c:dLbl>
            <c:delete val="1"/>
          </c:dLbls>
          <c:cat>
            <c:strRef>
              <c:f>Лист1!$A$2:$A$14</c:f>
              <c:strCache>
                <c:ptCount val="13"/>
                <c:pt idx="0">
                  <c:v>1.01</c:v>
                </c:pt>
                <c:pt idx="1">
                  <c:v>1.02</c:v>
                </c:pt>
                <c:pt idx="2">
                  <c:v>1.03</c:v>
                </c:pt>
                <c:pt idx="3">
                  <c:v>1.04</c:v>
                </c:pt>
                <c:pt idx="4">
                  <c:v>1.05</c:v>
                </c:pt>
                <c:pt idx="5">
                  <c:v>1.06</c:v>
                </c:pt>
                <c:pt idx="6">
                  <c:v>1.07</c:v>
                </c:pt>
                <c:pt idx="7">
                  <c:v>1.08</c:v>
                </c:pt>
                <c:pt idx="8">
                  <c:v>1.09</c:v>
                </c:pt>
                <c:pt idx="9">
                  <c:v>1.10</c:v>
                </c:pt>
                <c:pt idx="10">
                  <c:v>1.11</c:v>
                </c:pt>
                <c:pt idx="11">
                  <c:v>1.12</c:v>
                </c:pt>
                <c:pt idx="12">
                  <c:v>31.12</c:v>
                </c:pt>
              </c:strCache>
            </c:strRef>
          </c:cat>
          <c:val>
            <c:numRef>
              <c:f>Лист1!$C$2:$C$14</c:f>
              <c:numCache>
                <c:formatCode>0.0</c:formatCode>
                <c:ptCount val="13"/>
                <c:pt idx="0">
                  <c:v>23.178415274410003</c:v>
                </c:pt>
                <c:pt idx="1">
                  <c:v>22.868572292059977</c:v>
                </c:pt>
                <c:pt idx="2">
                  <c:v>27.589226726929979</c:v>
                </c:pt>
                <c:pt idx="3">
                  <c:v>25.256803050549987</c:v>
                </c:pt>
                <c:pt idx="4">
                  <c:v>27.730410518989981</c:v>
                </c:pt>
                <c:pt idx="5">
                  <c:v>26.204375588040001</c:v>
                </c:pt>
                <c:pt idx="6">
                  <c:v>30.668653487100002</c:v>
                </c:pt>
                <c:pt idx="7">
                  <c:v>27.659422712009999</c:v>
                </c:pt>
                <c:pt idx="8">
                  <c:v>26.726555159779988</c:v>
                </c:pt>
                <c:pt idx="9">
                  <c:v>28.34360613874998</c:v>
                </c:pt>
                <c:pt idx="10">
                  <c:v>29.624725157420013</c:v>
                </c:pt>
                <c:pt idx="11">
                  <c:v>29.791982327370004</c:v>
                </c:pt>
                <c:pt idx="12">
                  <c:v>30.010280334780003</c:v>
                </c:pt>
              </c:numCache>
            </c:numRef>
          </c:val>
        </c:ser>
        <c:ser>
          <c:idx val="6"/>
          <c:order val="2"/>
          <c:tx>
            <c:strRef>
              <c:f>Лист1!$D$1</c:f>
              <c:strCache>
                <c:ptCount val="1"/>
                <c:pt idx="0">
                  <c:v>2012 год</c:v>
                </c:pt>
              </c:strCache>
            </c:strRef>
          </c:tx>
          <c:spPr>
            <a:ln w="28575">
              <a:solidFill>
                <a:srgbClr val="D16349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5.114173821956286E-2"/>
                  <c:y val="5.194084337851345E-2"/>
                </c:manualLayout>
              </c:layout>
              <c:tx>
                <c:rich>
                  <a:bodyPr/>
                  <a:lstStyle/>
                  <a:p>
                    <a:r>
                      <a:rPr lang="en-US" sz="1200">
                        <a:solidFill>
                          <a:srgbClr val="C00000"/>
                        </a:solidFill>
                      </a:rPr>
                      <a:t>30,0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-4.952584633453426E-2"/>
                  <c:y val="8.3446457338073612E-2"/>
                </c:manualLayout>
              </c:layout>
              <c:tx>
                <c:rich>
                  <a:bodyPr/>
                  <a:lstStyle/>
                  <a:p>
                    <a:r>
                      <a:rPr lang="en-US" sz="1200" baseline="0">
                        <a:solidFill>
                          <a:srgbClr val="C00000"/>
                        </a:solidFill>
                      </a:rPr>
                      <a:t>34,1</a:t>
                    </a:r>
                  </a:p>
                </c:rich>
              </c:tx>
              <c:showVal val="1"/>
            </c:dLbl>
            <c:dLbl>
              <c:idx val="2"/>
              <c:layout>
                <c:manualLayout>
                  <c:x val="-4.8974320313615947E-2"/>
                  <c:y val="-5.7484498250194492E-2"/>
                </c:manualLayout>
              </c:layout>
              <c:showVal val="1"/>
            </c:dLbl>
            <c:dLbl>
              <c:idx val="3"/>
              <c:layout>
                <c:manualLayout>
                  <c:x val="-2.2676051867252845E-2"/>
                  <c:y val="-6.6138484612820819E-2"/>
                </c:manualLayout>
              </c:layout>
              <c:showVal val="1"/>
            </c:dLbl>
            <c:numFmt formatCode="#,##0.0" sourceLinked="0"/>
            <c:txPr>
              <a:bodyPr/>
              <a:lstStyle/>
              <a:p>
                <a:pPr>
                  <a:defRPr sz="1200">
                    <a:solidFill>
                      <a:srgbClr val="C00000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Лист1!$A$2:$A$14</c:f>
              <c:strCache>
                <c:ptCount val="13"/>
                <c:pt idx="0">
                  <c:v>1.01</c:v>
                </c:pt>
                <c:pt idx="1">
                  <c:v>1.02</c:v>
                </c:pt>
                <c:pt idx="2">
                  <c:v>1.03</c:v>
                </c:pt>
                <c:pt idx="3">
                  <c:v>1.04</c:v>
                </c:pt>
                <c:pt idx="4">
                  <c:v>1.05</c:v>
                </c:pt>
                <c:pt idx="5">
                  <c:v>1.06</c:v>
                </c:pt>
                <c:pt idx="6">
                  <c:v>1.07</c:v>
                </c:pt>
                <c:pt idx="7">
                  <c:v>1.08</c:v>
                </c:pt>
                <c:pt idx="8">
                  <c:v>1.09</c:v>
                </c:pt>
                <c:pt idx="9">
                  <c:v>1.10</c:v>
                </c:pt>
                <c:pt idx="10">
                  <c:v>1.11</c:v>
                </c:pt>
                <c:pt idx="11">
                  <c:v>1.12</c:v>
                </c:pt>
                <c:pt idx="12">
                  <c:v>31.12</c:v>
                </c:pt>
              </c:strCache>
            </c:strRef>
          </c:cat>
          <c:val>
            <c:numRef>
              <c:f>Лист1!$D$2:$D$14</c:f>
              <c:numCache>
                <c:formatCode>0.0</c:formatCode>
                <c:ptCount val="13"/>
                <c:pt idx="0">
                  <c:v>30.010333954</c:v>
                </c:pt>
                <c:pt idx="1">
                  <c:v>34.043927616609999</c:v>
                </c:pt>
                <c:pt idx="2">
                  <c:v>33.485996281659993</c:v>
                </c:pt>
                <c:pt idx="3">
                  <c:v>34.264408138570055</c:v>
                </c:pt>
              </c:numCache>
            </c:numRef>
          </c:val>
        </c:ser>
        <c:marker val="1"/>
        <c:axId val="79770752"/>
        <c:axId val="79772288"/>
      </c:lineChart>
      <c:catAx>
        <c:axId val="79770752"/>
        <c:scaling>
          <c:orientation val="minMax"/>
        </c:scaling>
        <c:axPos val="b"/>
        <c:numFmt formatCode="@" sourceLinked="0"/>
        <c:tickLblPos val="low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0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79772288"/>
        <c:crosses val="autoZero"/>
        <c:auto val="1"/>
        <c:lblAlgn val="ctr"/>
        <c:lblOffset val="100"/>
      </c:catAx>
      <c:valAx>
        <c:axId val="79772288"/>
        <c:scaling>
          <c:orientation val="minMax"/>
          <c:max val="40"/>
          <c:min val="20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100" b="0" i="0" u="none" strike="noStrike" baseline="0">
                    <a:solidFill>
                      <a:srgbClr val="000000"/>
                    </a:solidFill>
                    <a:latin typeface="Arial" pitchFamily="34" charset="0"/>
                    <a:ea typeface="Verdana"/>
                    <a:cs typeface="Arial" pitchFamily="34" charset="0"/>
                  </a:defRPr>
                </a:pPr>
                <a:r>
                  <a:rPr lang="ru-RU" sz="110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млрд. руб.</a:t>
                </a:r>
              </a:p>
            </c:rich>
          </c:tx>
          <c:layout>
            <c:manualLayout>
              <c:xMode val="edge"/>
              <c:yMode val="edge"/>
              <c:x val="6.9588894884695524E-2"/>
              <c:y val="1.0806090989889925E-4"/>
            </c:manualLayout>
          </c:layout>
        </c:title>
        <c:numFmt formatCode="General" sourceLinked="0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79770752"/>
        <c:crosses val="autoZero"/>
        <c:crossBetween val="between"/>
        <c:majorUnit val="5"/>
      </c:valAx>
    </c:plotArea>
    <c:legend>
      <c:legendPos val="b"/>
      <c:layout>
        <c:manualLayout>
          <c:xMode val="edge"/>
          <c:yMode val="edge"/>
          <c:x val="2.7682894476900602E-2"/>
          <c:y val="0.91988140371342475"/>
          <c:w val="0.89999988995086344"/>
          <c:h val="8.0118482354167048E-2"/>
        </c:manualLayout>
      </c:layout>
      <c:txPr>
        <a:bodyPr/>
        <a:lstStyle/>
        <a:p>
          <a:pPr>
            <a:defRPr sz="1200">
              <a:solidFill>
                <a:srgbClr val="000000"/>
              </a:solidFill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8"/>
  <c:chart>
    <c:autoTitleDeleted val="1"/>
    <c:view3D>
      <c:rotX val="30"/>
      <c:perspective val="0"/>
    </c:view3D>
    <c:plotArea>
      <c:layout>
        <c:manualLayout>
          <c:layoutTarget val="inner"/>
          <c:xMode val="edge"/>
          <c:yMode val="edge"/>
          <c:x val="0"/>
          <c:y val="3.2201474154003852E-2"/>
          <c:w val="1"/>
          <c:h val="0.6328725820587886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Задолженность</c:v>
                </c:pt>
              </c:strCache>
            </c:strRef>
          </c:tx>
          <c:explosion val="25"/>
          <c:dPt>
            <c:idx val="0"/>
            <c:spPr>
              <a:solidFill>
                <a:srgbClr val="006600"/>
              </a:solidFill>
            </c:spPr>
          </c:dPt>
          <c:dPt>
            <c:idx val="5"/>
            <c:spPr>
              <a:solidFill>
                <a:srgbClr val="646B86"/>
              </a:solidFill>
            </c:spPr>
          </c:dPt>
          <c:dPt>
            <c:idx val="6"/>
            <c:spPr>
              <a:solidFill>
                <a:schemeClr val="accent6"/>
              </a:solidFill>
            </c:spPr>
          </c:dPt>
          <c:dPt>
            <c:idx val="7"/>
            <c:spPr>
              <a:solidFill>
                <a:schemeClr val="accent1"/>
              </a:solidFill>
              <a:ln w="9525">
                <a:noFill/>
              </a:ln>
            </c:spPr>
          </c:dPt>
          <c:dLbls>
            <c:dLbl>
              <c:idx val="0"/>
              <c:layout>
                <c:manualLayout>
                  <c:x val="3.0075191043293616E-2"/>
                  <c:y val="-2.8179783950617283E-2"/>
                </c:manualLayout>
              </c:layout>
              <c:dLblPos val="outEnd"/>
              <c:showPercent val="1"/>
            </c:dLbl>
            <c:dLbl>
              <c:idx val="1"/>
              <c:layout>
                <c:manualLayout>
                  <c:x val="2.2101984333670353E-2"/>
                  <c:y val="-4.4102593793422892E-2"/>
                </c:manualLayout>
              </c:layout>
              <c:dLblPos val="outEnd"/>
              <c:showPercent val="1"/>
            </c:dLbl>
            <c:dLbl>
              <c:idx val="2"/>
              <c:layout>
                <c:manualLayout>
                  <c:x val="1.7362051533441589E-2"/>
                  <c:y val="-5.420680870773506E-2"/>
                </c:manualLayout>
              </c:layout>
              <c:dLblPos val="outEnd"/>
              <c:showPercent val="1"/>
            </c:dLbl>
            <c:dLbl>
              <c:idx val="3"/>
              <c:layout>
                <c:manualLayout>
                  <c:x val="4.52803918851436E-2"/>
                  <c:y val="-2.3959143428508002E-2"/>
                </c:manualLayout>
              </c:layout>
              <c:dLblPos val="outEnd"/>
              <c:showPercent val="1"/>
            </c:dLbl>
            <c:dLbl>
              <c:idx val="4"/>
              <c:layout>
                <c:manualLayout>
                  <c:x val="5.1107973116470293E-2"/>
                  <c:y val="-4.4319921243319476E-3"/>
                </c:manualLayout>
              </c:layout>
              <c:dLblPos val="outEnd"/>
              <c:showPercent val="1"/>
            </c:dLbl>
            <c:dLbl>
              <c:idx val="5"/>
              <c:layout>
                <c:manualLayout>
                  <c:x val="1.4769245861835693E-2"/>
                  <c:y val="2.8650848765432099E-2"/>
                </c:manualLayout>
              </c:layout>
              <c:dLblPos val="outEnd"/>
              <c:showPercent val="1"/>
            </c:dLbl>
            <c:dLbl>
              <c:idx val="6"/>
              <c:layout>
                <c:manualLayout>
                  <c:x val="-0.10293413837250202"/>
                  <c:y val="1.8447410164302829E-2"/>
                </c:manualLayout>
              </c:layout>
              <c:dLblPos val="outEnd"/>
              <c:showPercent val="1"/>
            </c:dLbl>
            <c:dLbl>
              <c:idx val="7"/>
              <c:layout>
                <c:manualLayout>
                  <c:x val="-1.5211726450937801E-2"/>
                  <c:y val="3.6694830246913612E-2"/>
                </c:manualLayout>
              </c:layout>
              <c:dLblPos val="outEnd"/>
              <c:showPercent val="1"/>
            </c:dLbl>
            <c:numFmt formatCode="0.0%" sourceLinked="0"/>
            <c:txPr>
              <a:bodyPr/>
              <a:lstStyle/>
              <a:p>
                <a:pPr>
                  <a:defRPr sz="1200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outEnd"/>
            <c:showPercent val="1"/>
            <c:showLeaderLines val="1"/>
          </c:dLbls>
          <c:cat>
            <c:strRef>
              <c:f>Sheet1!$A$2:$A$9</c:f>
              <c:strCache>
                <c:ptCount val="8"/>
                <c:pt idx="0">
                  <c:v>Центральный округ</c:v>
                </c:pt>
                <c:pt idx="1">
                  <c:v>Южный округ</c:v>
                </c:pt>
                <c:pt idx="2">
                  <c:v>Северо-Западный округ</c:v>
                </c:pt>
                <c:pt idx="3">
                  <c:v>Дальневосточный округ</c:v>
                </c:pt>
                <c:pt idx="4">
                  <c:v>Сибирский округ</c:v>
                </c:pt>
                <c:pt idx="5">
                  <c:v>Уральский округ</c:v>
                </c:pt>
                <c:pt idx="6">
                  <c:v>Приволжский округ</c:v>
                </c:pt>
                <c:pt idx="7">
                  <c:v>Северо-Кавказкий округ</c:v>
                </c:pt>
              </c:strCache>
            </c:strRef>
          </c:cat>
          <c:val>
            <c:numRef>
              <c:f>Sheet1!$B$2:$B$9</c:f>
              <c:numCache>
                <c:formatCode>0.00</c:formatCode>
                <c:ptCount val="8"/>
                <c:pt idx="0">
                  <c:v>5.9375471120999999</c:v>
                </c:pt>
                <c:pt idx="1">
                  <c:v>1.8796716876099981</c:v>
                </c:pt>
                <c:pt idx="2">
                  <c:v>1.6737915625799991</c:v>
                </c:pt>
                <c:pt idx="3">
                  <c:v>1.1984420140000009</c:v>
                </c:pt>
                <c:pt idx="4">
                  <c:v>2.0101522422300002</c:v>
                </c:pt>
                <c:pt idx="5">
                  <c:v>6.6923996720000004E-2</c:v>
                </c:pt>
                <c:pt idx="6">
                  <c:v>1.86931414007</c:v>
                </c:pt>
                <c:pt idx="7">
                  <c:v>19.62856538326</c:v>
                </c:pt>
              </c:numCache>
            </c:numRef>
          </c:val>
        </c:ser>
        <c:dLbls>
          <c:showVal val="1"/>
        </c:dLbls>
      </c:pie3DChart>
    </c:plotArea>
    <c:legend>
      <c:legendPos val="b"/>
      <c:layout>
        <c:manualLayout>
          <c:xMode val="edge"/>
          <c:yMode val="edge"/>
          <c:x val="1.781183640685324E-2"/>
          <c:y val="0.77696498228591881"/>
          <c:w val="0.9797346954561279"/>
          <c:h val="0.21770073386907757"/>
        </c:manualLayout>
      </c:layout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zero"/>
  </c:chart>
  <c:spPr>
    <a:noFill/>
    <a:ln>
      <a:noFill/>
    </a:ln>
  </c:sp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7"/>
  <c:chart>
    <c:plotArea>
      <c:layout>
        <c:manualLayout>
          <c:layoutTarget val="inner"/>
          <c:xMode val="edge"/>
          <c:yMode val="edge"/>
          <c:x val="5.8413092337967022E-2"/>
          <c:y val="9.5430802827463745E-2"/>
          <c:w val="0.92992506151099663"/>
          <c:h val="0.62235836643151143"/>
        </c:manualLayout>
      </c:layout>
      <c:lineChart>
        <c:grouping val="standard"/>
        <c:ser>
          <c:idx val="4"/>
          <c:order val="0"/>
          <c:tx>
            <c:strRef>
              <c:f>Лист1!$B$1</c:f>
              <c:strCache>
                <c:ptCount val="1"/>
                <c:pt idx="0">
                  <c:v>2010 год</c:v>
                </c:pt>
              </c:strCache>
            </c:strRef>
          </c:tx>
          <c:spPr>
            <a:ln w="20204">
              <a:solidFill>
                <a:sysClr val="window" lastClr="FFFFFF">
                  <a:lumMod val="50000"/>
                </a:sys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5.2910787690256832E-2"/>
                  <c:y val="3.8580782690812131E-2"/>
                </c:manualLayout>
              </c:layout>
              <c:spPr/>
              <c:txPr>
                <a:bodyPr/>
                <a:lstStyle/>
                <a:p>
                  <a:pPr>
                    <a:defRPr sz="1200"/>
                  </a:pPr>
                  <a:endParaRPr lang="ru-RU"/>
                </a:p>
              </c:txPr>
              <c:showVal val="1"/>
            </c:dLbl>
            <c:dLbl>
              <c:idx val="12"/>
              <c:layout>
                <c:manualLayout>
                  <c:x val="-2.5195613185836495E-3"/>
                  <c:y val="-0.11023080768803466"/>
                </c:manualLayout>
              </c:layout>
              <c:spPr/>
              <c:txPr>
                <a:bodyPr/>
                <a:lstStyle/>
                <a:p>
                  <a:pPr>
                    <a:defRPr sz="1200"/>
                  </a:pPr>
                  <a:endParaRPr lang="ru-RU"/>
                </a:p>
              </c:txPr>
              <c:showVal val="1"/>
            </c:dLbl>
            <c:delete val="1"/>
          </c:dLbls>
          <c:cat>
            <c:strRef>
              <c:f>Лист1!$A$2:$A$14</c:f>
              <c:strCache>
                <c:ptCount val="13"/>
                <c:pt idx="0">
                  <c:v>1.01</c:v>
                </c:pt>
                <c:pt idx="1">
                  <c:v>1.02</c:v>
                </c:pt>
                <c:pt idx="2">
                  <c:v>1.03</c:v>
                </c:pt>
                <c:pt idx="3">
                  <c:v>1.04</c:v>
                </c:pt>
                <c:pt idx="4">
                  <c:v>1.05</c:v>
                </c:pt>
                <c:pt idx="5">
                  <c:v>1.06</c:v>
                </c:pt>
                <c:pt idx="6">
                  <c:v>1.07</c:v>
                </c:pt>
                <c:pt idx="7">
                  <c:v>1.08</c:v>
                </c:pt>
                <c:pt idx="8">
                  <c:v>1.09</c:v>
                </c:pt>
                <c:pt idx="9">
                  <c:v>1.10</c:v>
                </c:pt>
                <c:pt idx="10">
                  <c:v>1.11</c:v>
                </c:pt>
                <c:pt idx="11">
                  <c:v>1.12</c:v>
                </c:pt>
                <c:pt idx="12">
                  <c:v>31.12</c:v>
                </c:pt>
              </c:strCache>
            </c:strRef>
          </c:cat>
          <c:val>
            <c:numRef>
              <c:f>Лист1!$B$2:$B$14</c:f>
              <c:numCache>
                <c:formatCode>0.0</c:formatCode>
                <c:ptCount val="13"/>
                <c:pt idx="0">
                  <c:v>73.659582559999905</c:v>
                </c:pt>
                <c:pt idx="1">
                  <c:v>119.78813968999999</c:v>
                </c:pt>
                <c:pt idx="2">
                  <c:v>132.16493395000001</c:v>
                </c:pt>
                <c:pt idx="3">
                  <c:v>117.83304803999992</c:v>
                </c:pt>
                <c:pt idx="4">
                  <c:v>106.65681050000001</c:v>
                </c:pt>
                <c:pt idx="5">
                  <c:v>100.82065370999999</c:v>
                </c:pt>
                <c:pt idx="6">
                  <c:v>94.902726680000058</c:v>
                </c:pt>
                <c:pt idx="7">
                  <c:v>97.927181340000004</c:v>
                </c:pt>
                <c:pt idx="8">
                  <c:v>98.198755480000003</c:v>
                </c:pt>
                <c:pt idx="9">
                  <c:v>96.905399180000003</c:v>
                </c:pt>
                <c:pt idx="10">
                  <c:v>106.837889</c:v>
                </c:pt>
                <c:pt idx="11">
                  <c:v>106.17590362999998</c:v>
                </c:pt>
                <c:pt idx="12">
                  <c:v>94.202288459999949</c:v>
                </c:pt>
              </c:numCache>
            </c:numRef>
          </c:val>
        </c:ser>
        <c:ser>
          <c:idx val="5"/>
          <c:order val="1"/>
          <c:tx>
            <c:strRef>
              <c:f>Лист1!$C$1</c:f>
              <c:strCache>
                <c:ptCount val="1"/>
                <c:pt idx="0">
                  <c:v>2011 год</c:v>
                </c:pt>
              </c:strCache>
            </c:strRef>
          </c:tx>
          <c:spPr>
            <a:ln w="22225">
              <a:solidFill>
                <a:srgbClr val="0066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5.6089402764771847E-2"/>
                  <c:y val="-0.20357243292411953"/>
                </c:manualLayout>
              </c:layout>
              <c:spPr/>
              <c:txPr>
                <a:bodyPr/>
                <a:lstStyle/>
                <a:p>
                  <a:pPr>
                    <a:defRPr sz="1200">
                      <a:solidFill>
                        <a:srgbClr val="006600"/>
                      </a:solidFill>
                    </a:defRPr>
                  </a:pPr>
                  <a:endParaRPr lang="ru-RU"/>
                </a:p>
              </c:txPr>
              <c:dLblPos val="r"/>
              <c:showVal val="1"/>
            </c:dLbl>
            <c:dLbl>
              <c:idx val="12"/>
              <c:layout>
                <c:manualLayout>
                  <c:x val="-2.7955227196978212E-3"/>
                  <c:y val="5.0030031385402032E-2"/>
                </c:manualLayout>
              </c:layout>
              <c:spPr/>
              <c:txPr>
                <a:bodyPr/>
                <a:lstStyle/>
                <a:p>
                  <a:pPr>
                    <a:defRPr sz="1200">
                      <a:solidFill>
                        <a:srgbClr val="006600"/>
                      </a:solidFill>
                    </a:defRPr>
                  </a:pPr>
                  <a:endParaRPr lang="ru-RU"/>
                </a:p>
              </c:txPr>
              <c:dLblPos val="r"/>
              <c:showVal val="1"/>
            </c:dLbl>
            <c:delete val="1"/>
          </c:dLbls>
          <c:cat>
            <c:strRef>
              <c:f>Лист1!$A$2:$A$14</c:f>
              <c:strCache>
                <c:ptCount val="13"/>
                <c:pt idx="0">
                  <c:v>1.01</c:v>
                </c:pt>
                <c:pt idx="1">
                  <c:v>1.02</c:v>
                </c:pt>
                <c:pt idx="2">
                  <c:v>1.03</c:v>
                </c:pt>
                <c:pt idx="3">
                  <c:v>1.04</c:v>
                </c:pt>
                <c:pt idx="4">
                  <c:v>1.05</c:v>
                </c:pt>
                <c:pt idx="5">
                  <c:v>1.06</c:v>
                </c:pt>
                <c:pt idx="6">
                  <c:v>1.07</c:v>
                </c:pt>
                <c:pt idx="7">
                  <c:v>1.08</c:v>
                </c:pt>
                <c:pt idx="8">
                  <c:v>1.09</c:v>
                </c:pt>
                <c:pt idx="9">
                  <c:v>1.10</c:v>
                </c:pt>
                <c:pt idx="10">
                  <c:v>1.11</c:v>
                </c:pt>
                <c:pt idx="11">
                  <c:v>1.12</c:v>
                </c:pt>
                <c:pt idx="12">
                  <c:v>31.12</c:v>
                </c:pt>
              </c:strCache>
            </c:strRef>
          </c:cat>
          <c:val>
            <c:numRef>
              <c:f>Лист1!$C$2:$C$14</c:f>
              <c:numCache>
                <c:formatCode>0.0</c:formatCode>
                <c:ptCount val="13"/>
                <c:pt idx="0">
                  <c:v>94.202288459999949</c:v>
                </c:pt>
                <c:pt idx="1">
                  <c:v>144.84194981000022</c:v>
                </c:pt>
                <c:pt idx="2">
                  <c:v>155.06348716000002</c:v>
                </c:pt>
                <c:pt idx="3">
                  <c:v>132.33256498</c:v>
                </c:pt>
                <c:pt idx="4">
                  <c:v>123.96923739</c:v>
                </c:pt>
                <c:pt idx="5">
                  <c:v>114.48675280999994</c:v>
                </c:pt>
                <c:pt idx="6">
                  <c:v>78.496108000000007</c:v>
                </c:pt>
                <c:pt idx="7">
                  <c:v>84.990872280000005</c:v>
                </c:pt>
                <c:pt idx="8">
                  <c:v>88.238016549999998</c:v>
                </c:pt>
                <c:pt idx="9">
                  <c:v>91.330168630000003</c:v>
                </c:pt>
                <c:pt idx="10">
                  <c:v>100.47200527000001</c:v>
                </c:pt>
                <c:pt idx="11">
                  <c:v>108.04919226999999</c:v>
                </c:pt>
                <c:pt idx="12">
                  <c:v>80.858238489999948</c:v>
                </c:pt>
              </c:numCache>
            </c:numRef>
          </c:val>
        </c:ser>
        <c:ser>
          <c:idx val="6"/>
          <c:order val="2"/>
          <c:tx>
            <c:strRef>
              <c:f>Лист1!$D$1</c:f>
              <c:strCache>
                <c:ptCount val="1"/>
                <c:pt idx="0">
                  <c:v>2012 год</c:v>
                </c:pt>
              </c:strCache>
            </c:strRef>
          </c:tx>
          <c:spPr>
            <a:ln w="28575">
              <a:solidFill>
                <a:srgbClr val="D16349"/>
              </a:solidFill>
            </a:ln>
          </c:spPr>
          <c:marker>
            <c:symbol val="none"/>
          </c:marke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200">
                      <a:solidFill>
                        <a:srgbClr val="C00000"/>
                      </a:solidFill>
                    </a:defRPr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-3.7793419778754778E-2"/>
                  <c:y val="8.8184646150427842E-2"/>
                </c:manualLayout>
              </c:layout>
              <c:spPr/>
              <c:txPr>
                <a:bodyPr/>
                <a:lstStyle/>
                <a:p>
                  <a:pPr>
                    <a:defRPr sz="1200">
                      <a:solidFill>
                        <a:srgbClr val="C00000"/>
                      </a:solidFill>
                    </a:defRPr>
                  </a:pPr>
                  <a:endParaRPr lang="ru-RU"/>
                </a:p>
              </c:txPr>
              <c:showVal val="1"/>
            </c:dLbl>
            <c:dLbl>
              <c:idx val="2"/>
              <c:layout>
                <c:manualLayout>
                  <c:x val="-7.8106400876093524E-2"/>
                  <c:y val="-7.7161565381624261E-2"/>
                </c:manualLayout>
              </c:layout>
              <c:spPr/>
              <c:txPr>
                <a:bodyPr/>
                <a:lstStyle/>
                <a:p>
                  <a:pPr>
                    <a:defRPr sz="1200">
                      <a:solidFill>
                        <a:srgbClr val="C00000"/>
                      </a:solidFill>
                    </a:defRPr>
                  </a:pPr>
                  <a:endParaRPr lang="ru-RU"/>
                </a:p>
              </c:txPr>
              <c:showVal val="1"/>
            </c:dLbl>
            <c:dLbl>
              <c:idx val="3"/>
              <c:layout>
                <c:manualLayout>
                  <c:x val="-7.55868395575095E-2"/>
                  <c:y val="7.1650024997222533E-2"/>
                </c:manualLayout>
              </c:layout>
              <c:spPr/>
              <c:txPr>
                <a:bodyPr/>
                <a:lstStyle/>
                <a:p>
                  <a:pPr>
                    <a:defRPr sz="1200">
                      <a:solidFill>
                        <a:srgbClr val="C00000"/>
                      </a:solidFill>
                    </a:defRPr>
                  </a:pPr>
                  <a:endParaRPr lang="ru-RU"/>
                </a:p>
              </c:txPr>
              <c:showVal val="1"/>
            </c:dLbl>
            <c:delete val="1"/>
          </c:dLbls>
          <c:cat>
            <c:strRef>
              <c:f>Лист1!$A$2:$A$14</c:f>
              <c:strCache>
                <c:ptCount val="13"/>
                <c:pt idx="0">
                  <c:v>1.01</c:v>
                </c:pt>
                <c:pt idx="1">
                  <c:v>1.02</c:v>
                </c:pt>
                <c:pt idx="2">
                  <c:v>1.03</c:v>
                </c:pt>
                <c:pt idx="3">
                  <c:v>1.04</c:v>
                </c:pt>
                <c:pt idx="4">
                  <c:v>1.05</c:v>
                </c:pt>
                <c:pt idx="5">
                  <c:v>1.06</c:v>
                </c:pt>
                <c:pt idx="6">
                  <c:v>1.07</c:v>
                </c:pt>
                <c:pt idx="7">
                  <c:v>1.08</c:v>
                </c:pt>
                <c:pt idx="8">
                  <c:v>1.09</c:v>
                </c:pt>
                <c:pt idx="9">
                  <c:v>1.10</c:v>
                </c:pt>
                <c:pt idx="10">
                  <c:v>1.11</c:v>
                </c:pt>
                <c:pt idx="11">
                  <c:v>1.12</c:v>
                </c:pt>
                <c:pt idx="12">
                  <c:v>31.12</c:v>
                </c:pt>
              </c:strCache>
            </c:strRef>
          </c:cat>
          <c:val>
            <c:numRef>
              <c:f>Лист1!$D$2:$D$14</c:f>
              <c:numCache>
                <c:formatCode>0.0</c:formatCode>
                <c:ptCount val="13"/>
                <c:pt idx="0">
                  <c:v>80.858238489999948</c:v>
                </c:pt>
                <c:pt idx="1">
                  <c:v>112.25474258</c:v>
                </c:pt>
                <c:pt idx="2">
                  <c:v>124.84831814999995</c:v>
                </c:pt>
                <c:pt idx="3">
                  <c:v>118.934315837513</c:v>
                </c:pt>
              </c:numCache>
            </c:numRef>
          </c:val>
        </c:ser>
        <c:marker val="1"/>
        <c:axId val="104952192"/>
        <c:axId val="104953728"/>
      </c:lineChart>
      <c:catAx>
        <c:axId val="104952192"/>
        <c:scaling>
          <c:orientation val="minMax"/>
        </c:scaling>
        <c:axPos val="b"/>
        <c:numFmt formatCode="@" sourceLinked="0"/>
        <c:tickLblPos val="low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0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04953728"/>
        <c:crosses val="autoZero"/>
        <c:auto val="1"/>
        <c:lblAlgn val="ctr"/>
        <c:lblOffset val="100"/>
      </c:catAx>
      <c:valAx>
        <c:axId val="104953728"/>
        <c:scaling>
          <c:orientation val="minMax"/>
          <c:max val="160"/>
          <c:min val="60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100" b="0" i="0" u="none" strike="noStrike" baseline="0">
                    <a:solidFill>
                      <a:srgbClr val="000000"/>
                    </a:solidFill>
                    <a:latin typeface="Arial" pitchFamily="34" charset="0"/>
                    <a:ea typeface="Verdana"/>
                    <a:cs typeface="Arial" pitchFamily="34" charset="0"/>
                  </a:defRPr>
                </a:pPr>
                <a:r>
                  <a:rPr lang="ru-RU" sz="110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млрд. руб.</a:t>
                </a:r>
              </a:p>
            </c:rich>
          </c:tx>
          <c:layout>
            <c:manualLayout>
              <c:xMode val="edge"/>
              <c:yMode val="edge"/>
              <c:x val="6.9588894884695524E-2"/>
              <c:y val="1.0806090989889925E-4"/>
            </c:manualLayout>
          </c:layout>
        </c:title>
        <c:numFmt formatCode="General" sourceLinked="0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04952192"/>
        <c:crosses val="autoZero"/>
        <c:crossBetween val="between"/>
        <c:majorUnit val="25"/>
      </c:valAx>
    </c:plotArea>
    <c:legend>
      <c:legendPos val="b"/>
      <c:layout>
        <c:manualLayout>
          <c:xMode val="edge"/>
          <c:yMode val="edge"/>
          <c:x val="2.7682894476900595E-2"/>
          <c:y val="0.91988140371342475"/>
          <c:w val="0.89999988995086344"/>
          <c:h val="8.0118482354167048E-2"/>
        </c:manualLayout>
      </c:layout>
      <c:txPr>
        <a:bodyPr/>
        <a:lstStyle/>
        <a:p>
          <a:pPr>
            <a:defRPr sz="1200">
              <a:solidFill>
                <a:srgbClr val="000000"/>
              </a:solidFill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8"/>
  <c:chart>
    <c:autoTitleDeleted val="1"/>
    <c:view3D>
      <c:rotX val="30"/>
      <c:perspective val="0"/>
    </c:view3D>
    <c:plotArea>
      <c:layout>
        <c:manualLayout>
          <c:layoutTarget val="inner"/>
          <c:xMode val="edge"/>
          <c:yMode val="edge"/>
          <c:x val="0"/>
          <c:y val="3.2201474154003852E-2"/>
          <c:w val="1"/>
          <c:h val="0.63287258205878838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Задолженность</c:v>
                </c:pt>
              </c:strCache>
            </c:strRef>
          </c:tx>
          <c:explosion val="25"/>
          <c:dPt>
            <c:idx val="0"/>
            <c:spPr>
              <a:solidFill>
                <a:srgbClr val="006600"/>
              </a:solidFill>
            </c:spPr>
          </c:dPt>
          <c:dPt>
            <c:idx val="5"/>
            <c:spPr>
              <a:solidFill>
                <a:srgbClr val="646B86"/>
              </a:solidFill>
            </c:spPr>
          </c:dPt>
          <c:dPt>
            <c:idx val="6"/>
            <c:spPr>
              <a:solidFill>
                <a:schemeClr val="accent6"/>
              </a:solidFill>
            </c:spPr>
          </c:dPt>
          <c:dPt>
            <c:idx val="7"/>
            <c:spPr>
              <a:solidFill>
                <a:schemeClr val="accent1"/>
              </a:solidFill>
              <a:ln w="9525">
                <a:noFill/>
              </a:ln>
            </c:spPr>
          </c:dPt>
          <c:dLbls>
            <c:dLbl>
              <c:idx val="0"/>
              <c:layout>
                <c:manualLayout>
                  <c:x val="3.0075191043293616E-2"/>
                  <c:y val="-2.8179783950617283E-2"/>
                </c:manualLayout>
              </c:layout>
              <c:dLblPos val="outEnd"/>
              <c:showPercent val="1"/>
            </c:dLbl>
            <c:dLbl>
              <c:idx val="1"/>
              <c:layout>
                <c:manualLayout>
                  <c:x val="2.2101908995116812E-2"/>
                  <c:y val="9.7874927477194004E-3"/>
                </c:manualLayout>
              </c:layout>
              <c:dLblPos val="outEnd"/>
              <c:showPercent val="1"/>
            </c:dLbl>
            <c:dLbl>
              <c:idx val="2"/>
              <c:layout>
                <c:manualLayout>
                  <c:x val="1.9954067541082823E-2"/>
                  <c:y val="-5.2154698860620817E-3"/>
                </c:manualLayout>
              </c:layout>
              <c:dLblPos val="outEnd"/>
              <c:showPercent val="1"/>
            </c:dLbl>
            <c:dLbl>
              <c:idx val="3"/>
              <c:layout>
                <c:manualLayout>
                  <c:x val="2.1952923413451592E-2"/>
                  <c:y val="1.5234032638348822E-2"/>
                </c:manualLayout>
              </c:layout>
              <c:dLblPos val="outEnd"/>
              <c:showPercent val="1"/>
            </c:dLbl>
            <c:dLbl>
              <c:idx val="4"/>
              <c:layout>
                <c:manualLayout>
                  <c:x val="-3.1834341094937942E-2"/>
                  <c:y val="1.5164210149489562E-2"/>
                </c:manualLayout>
              </c:layout>
              <c:dLblPos val="outEnd"/>
              <c:showPercent val="1"/>
            </c:dLbl>
            <c:dLbl>
              <c:idx val="5"/>
              <c:layout>
                <c:manualLayout>
                  <c:x val="-2.6701889851489951E-2"/>
                  <c:y val="2.865075176832204E-2"/>
                </c:manualLayout>
              </c:layout>
              <c:dLblPos val="outEnd"/>
              <c:showPercent val="1"/>
            </c:dLbl>
            <c:dLbl>
              <c:idx val="6"/>
              <c:layout>
                <c:manualLayout>
                  <c:x val="-1.2216205427034516E-2"/>
                  <c:y val="-4.0342353935982421E-2"/>
                </c:manualLayout>
              </c:layout>
              <c:dLblPos val="outEnd"/>
              <c:showPercent val="1"/>
            </c:dLbl>
            <c:dLbl>
              <c:idx val="7"/>
              <c:layout>
                <c:manualLayout>
                  <c:x val="-3.0763277625651769E-2"/>
                  <c:y val="2.4009677937019591E-3"/>
                </c:manualLayout>
              </c:layout>
              <c:dLblPos val="outEnd"/>
              <c:showPercent val="1"/>
            </c:dLbl>
            <c:numFmt formatCode="0.0%" sourceLinked="0"/>
            <c:txPr>
              <a:bodyPr/>
              <a:lstStyle/>
              <a:p>
                <a:pPr>
                  <a:defRPr sz="1200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outEnd"/>
            <c:showPercent val="1"/>
            <c:showLeaderLines val="1"/>
          </c:dLbls>
          <c:cat>
            <c:strRef>
              <c:f>Sheet1!$A$2:$A$9</c:f>
              <c:strCache>
                <c:ptCount val="8"/>
                <c:pt idx="0">
                  <c:v>Центральный округ</c:v>
                </c:pt>
                <c:pt idx="1">
                  <c:v>Южный округ</c:v>
                </c:pt>
                <c:pt idx="2">
                  <c:v>Северо-Западный округ</c:v>
                </c:pt>
                <c:pt idx="3">
                  <c:v>Дальневосточный округ</c:v>
                </c:pt>
                <c:pt idx="4">
                  <c:v>Сибирский округ</c:v>
                </c:pt>
                <c:pt idx="5">
                  <c:v>Уральский округ</c:v>
                </c:pt>
                <c:pt idx="6">
                  <c:v>Приволжский округ</c:v>
                </c:pt>
                <c:pt idx="7">
                  <c:v>Северо-Кавказкий округ</c:v>
                </c:pt>
              </c:strCache>
            </c:strRef>
          </c:cat>
          <c:val>
            <c:numRef>
              <c:f>Sheet1!$B$2:$B$9</c:f>
              <c:numCache>
                <c:formatCode>0.00</c:formatCode>
                <c:ptCount val="8"/>
                <c:pt idx="0">
                  <c:v>31.544315357513</c:v>
                </c:pt>
                <c:pt idx="1">
                  <c:v>13.348915429999998</c:v>
                </c:pt>
                <c:pt idx="2">
                  <c:v>15.995976730000002</c:v>
                </c:pt>
                <c:pt idx="3">
                  <c:v>4.9530419800000036</c:v>
                </c:pt>
                <c:pt idx="4">
                  <c:v>11.6500656</c:v>
                </c:pt>
                <c:pt idx="5">
                  <c:v>10.845404950000008</c:v>
                </c:pt>
                <c:pt idx="6">
                  <c:v>19.166955250000019</c:v>
                </c:pt>
                <c:pt idx="7">
                  <c:v>11.429640540000008</c:v>
                </c:pt>
              </c:numCache>
            </c:numRef>
          </c:val>
        </c:ser>
        <c:dLbls>
          <c:showVal val="1"/>
        </c:dLbls>
      </c:pie3DChart>
    </c:plotArea>
    <c:legend>
      <c:legendPos val="b"/>
      <c:layout>
        <c:manualLayout>
          <c:xMode val="edge"/>
          <c:yMode val="edge"/>
          <c:x val="1.781183640685324E-2"/>
          <c:y val="0.77696498228591881"/>
          <c:w val="0.97973469545612779"/>
          <c:h val="0.21770073386907754"/>
        </c:manualLayout>
      </c:layout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zero"/>
  </c:chart>
  <c:spPr>
    <a:noFill/>
    <a:ln>
      <a:noFill/>
    </a:ln>
  </c:sp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576" cy="494186"/>
          </a:xfrm>
          <a:prstGeom prst="rect">
            <a:avLst/>
          </a:prstGeom>
        </p:spPr>
        <p:txBody>
          <a:bodyPr vert="horz" lIns="90830" tIns="45417" rIns="90830" bIns="45417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483" y="0"/>
            <a:ext cx="2946575" cy="494186"/>
          </a:xfrm>
          <a:prstGeom prst="rect">
            <a:avLst/>
          </a:prstGeom>
        </p:spPr>
        <p:txBody>
          <a:bodyPr vert="horz" lIns="90830" tIns="45417" rIns="90830" bIns="45417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A6CAC14-C219-4363-93A3-001DCDDAF37A}" type="datetimeFigureOut">
              <a:rPr lang="ru-RU"/>
              <a:pPr>
                <a:defRPr/>
              </a:pPr>
              <a:t>16.04.2012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6900"/>
            <a:ext cx="2946576" cy="494185"/>
          </a:xfrm>
          <a:prstGeom prst="rect">
            <a:avLst/>
          </a:prstGeom>
        </p:spPr>
        <p:txBody>
          <a:bodyPr vert="horz" lIns="90830" tIns="45417" rIns="90830" bIns="45417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483" y="9376900"/>
            <a:ext cx="2946575" cy="494185"/>
          </a:xfrm>
          <a:prstGeom prst="rect">
            <a:avLst/>
          </a:prstGeom>
        </p:spPr>
        <p:txBody>
          <a:bodyPr vert="horz" lIns="90830" tIns="45417" rIns="90830" bIns="45417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80439D2-9421-45B2-BEB8-565A31CFECC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576" cy="49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0" tIns="45417" rIns="90830" bIns="454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099" y="0"/>
            <a:ext cx="2946576" cy="49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0" tIns="45417" rIns="90830" bIns="454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39775"/>
            <a:ext cx="4937125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141" y="4692396"/>
            <a:ext cx="4985393" cy="4439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0" tIns="45417" rIns="90830" bIns="454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477"/>
            <a:ext cx="2946576" cy="49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0" tIns="45417" rIns="90830" bIns="454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099" y="9378477"/>
            <a:ext cx="2946576" cy="49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0" tIns="45417" rIns="90830" bIns="454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957B0B0-E610-4032-990A-0262B73E9D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769CCE-9C7F-46DC-96DB-E06CEFE30B5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769CCE-9C7F-46DC-96DB-E06CEFE30B5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769CCE-9C7F-46DC-96DB-E06CEFE30B5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769CCE-9C7F-46DC-96DB-E06CEFE30B5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4875"/>
            <a:fld id="{12214E92-9381-4336-819C-08F91198B03F}" type="slidenum">
              <a:rPr lang="en-US" smtClean="0"/>
              <a:pPr defTabSz="904875"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0113"/>
            <a:fld id="{4330C2C4-EDD2-4644-B433-66B8C42D80DF}" type="slidenum">
              <a:rPr lang="en-US" smtClean="0"/>
              <a:pPr defTabSz="900113"/>
              <a:t>11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" name="Прямоугольник 5"/>
          <p:cNvSpPr>
            <a:spLocks noChangeArrowheads="1"/>
          </p:cNvSpPr>
          <p:nvPr userDrawn="1"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5575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 userDrawn="1"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grpSp>
        <p:nvGrpSpPr>
          <p:cNvPr id="13" name="Группа 227"/>
          <p:cNvGrpSpPr>
            <a:grpSpLocks/>
          </p:cNvGrpSpPr>
          <p:nvPr userDrawn="1"/>
        </p:nvGrpSpPr>
        <p:grpSpPr bwMode="auto">
          <a:xfrm>
            <a:off x="346075" y="363538"/>
            <a:ext cx="4154488" cy="1789112"/>
            <a:chOff x="346075" y="363538"/>
            <a:chExt cx="4154488" cy="1789112"/>
          </a:xfrm>
        </p:grpSpPr>
        <p:sp>
          <p:nvSpPr>
            <p:cNvPr id="14" name="AutoShape 8"/>
            <p:cNvSpPr>
              <a:spLocks noChangeAspect="1" noChangeArrowheads="1" noTextEdit="1"/>
            </p:cNvSpPr>
            <p:nvPr userDrawn="1"/>
          </p:nvSpPr>
          <p:spPr bwMode="auto">
            <a:xfrm>
              <a:off x="346075" y="366713"/>
              <a:ext cx="4154488" cy="1785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5" name="Freeform 10"/>
            <p:cNvSpPr>
              <a:spLocks/>
            </p:cNvSpPr>
            <p:nvPr userDrawn="1"/>
          </p:nvSpPr>
          <p:spPr bwMode="auto">
            <a:xfrm>
              <a:off x="355600" y="990600"/>
              <a:ext cx="100013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3" y="0"/>
                </a:cxn>
                <a:cxn ang="0">
                  <a:pos x="63" y="78"/>
                </a:cxn>
                <a:cxn ang="0">
                  <a:pos x="53" y="78"/>
                </a:cxn>
                <a:cxn ang="0">
                  <a:pos x="53" y="11"/>
                </a:cxn>
                <a:cxn ang="0">
                  <a:pos x="10" y="11"/>
                </a:cxn>
                <a:cxn ang="0">
                  <a:pos x="10" y="78"/>
                </a:cxn>
                <a:cxn ang="0">
                  <a:pos x="0" y="78"/>
                </a:cxn>
                <a:cxn ang="0">
                  <a:pos x="0" y="0"/>
                </a:cxn>
              </a:cxnLst>
              <a:rect l="0" t="0" r="r" b="b"/>
              <a:pathLst>
                <a:path w="63" h="78">
                  <a:moveTo>
                    <a:pt x="0" y="0"/>
                  </a:moveTo>
                  <a:lnTo>
                    <a:pt x="63" y="0"/>
                  </a:lnTo>
                  <a:lnTo>
                    <a:pt x="63" y="78"/>
                  </a:lnTo>
                  <a:lnTo>
                    <a:pt x="53" y="78"/>
                  </a:lnTo>
                  <a:lnTo>
                    <a:pt x="53" y="11"/>
                  </a:lnTo>
                  <a:lnTo>
                    <a:pt x="10" y="11"/>
                  </a:lnTo>
                  <a:lnTo>
                    <a:pt x="10" y="78"/>
                  </a:lnTo>
                  <a:lnTo>
                    <a:pt x="0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6" name="Freeform 11"/>
            <p:cNvSpPr>
              <a:spLocks noEditPoints="1"/>
            </p:cNvSpPr>
            <p:nvPr userDrawn="1"/>
          </p:nvSpPr>
          <p:spPr bwMode="auto">
            <a:xfrm>
              <a:off x="485775" y="987425"/>
              <a:ext cx="125413" cy="127000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19" y="0"/>
                </a:cxn>
                <a:cxn ang="0">
                  <a:pos x="39" y="20"/>
                </a:cxn>
                <a:cxn ang="0">
                  <a:pos x="19" y="39"/>
                </a:cxn>
                <a:cxn ang="0">
                  <a:pos x="0" y="20"/>
                </a:cxn>
                <a:cxn ang="0">
                  <a:pos x="33" y="20"/>
                </a:cxn>
                <a:cxn ang="0">
                  <a:pos x="19" y="5"/>
                </a:cxn>
                <a:cxn ang="0">
                  <a:pos x="5" y="20"/>
                </a:cxn>
                <a:cxn ang="0">
                  <a:pos x="19" y="35"/>
                </a:cxn>
                <a:cxn ang="0">
                  <a:pos x="33" y="20"/>
                </a:cxn>
              </a:cxnLst>
              <a:rect l="0" t="0" r="r" b="b"/>
              <a:pathLst>
                <a:path w="39" h="39">
                  <a:moveTo>
                    <a:pt x="0" y="20"/>
                  </a:moveTo>
                  <a:cubicBezTo>
                    <a:pt x="0" y="10"/>
                    <a:pt x="7" y="0"/>
                    <a:pt x="19" y="0"/>
                  </a:cubicBezTo>
                  <a:cubicBezTo>
                    <a:pt x="32" y="0"/>
                    <a:pt x="39" y="10"/>
                    <a:pt x="39" y="20"/>
                  </a:cubicBezTo>
                  <a:cubicBezTo>
                    <a:pt x="39" y="30"/>
                    <a:pt x="32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  <a:moveTo>
                    <a:pt x="33" y="20"/>
                  </a:moveTo>
                  <a:cubicBezTo>
                    <a:pt x="33" y="12"/>
                    <a:pt x="28" y="5"/>
                    <a:pt x="19" y="5"/>
                  </a:cubicBezTo>
                  <a:cubicBezTo>
                    <a:pt x="10" y="5"/>
                    <a:pt x="5" y="12"/>
                    <a:pt x="5" y="20"/>
                  </a:cubicBezTo>
                  <a:cubicBezTo>
                    <a:pt x="5" y="28"/>
                    <a:pt x="10" y="35"/>
                    <a:pt x="19" y="35"/>
                  </a:cubicBezTo>
                  <a:cubicBezTo>
                    <a:pt x="28" y="35"/>
                    <a:pt x="33" y="28"/>
                    <a:pt x="33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7" name="Freeform 12"/>
            <p:cNvSpPr>
              <a:spLocks noEditPoints="1"/>
            </p:cNvSpPr>
            <p:nvPr userDrawn="1"/>
          </p:nvSpPr>
          <p:spPr bwMode="auto">
            <a:xfrm>
              <a:off x="695325" y="987425"/>
              <a:ext cx="130175" cy="127000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20" y="0"/>
                </a:cxn>
                <a:cxn ang="0">
                  <a:pos x="40" y="20"/>
                </a:cxn>
                <a:cxn ang="0">
                  <a:pos x="20" y="39"/>
                </a:cxn>
                <a:cxn ang="0">
                  <a:pos x="0" y="20"/>
                </a:cxn>
                <a:cxn ang="0">
                  <a:pos x="34" y="20"/>
                </a:cxn>
                <a:cxn ang="0">
                  <a:pos x="20" y="5"/>
                </a:cxn>
                <a:cxn ang="0">
                  <a:pos x="6" y="20"/>
                </a:cxn>
                <a:cxn ang="0">
                  <a:pos x="20" y="35"/>
                </a:cxn>
                <a:cxn ang="0">
                  <a:pos x="34" y="20"/>
                </a:cxn>
              </a:cxnLst>
              <a:rect l="0" t="0" r="r" b="b"/>
              <a:pathLst>
                <a:path w="40" h="39">
                  <a:moveTo>
                    <a:pt x="0" y="20"/>
                  </a:moveTo>
                  <a:cubicBezTo>
                    <a:pt x="0" y="10"/>
                    <a:pt x="8" y="0"/>
                    <a:pt x="20" y="0"/>
                  </a:cubicBezTo>
                  <a:cubicBezTo>
                    <a:pt x="32" y="0"/>
                    <a:pt x="40" y="10"/>
                    <a:pt x="40" y="20"/>
                  </a:cubicBezTo>
                  <a:cubicBezTo>
                    <a:pt x="40" y="30"/>
                    <a:pt x="32" y="39"/>
                    <a:pt x="20" y="39"/>
                  </a:cubicBezTo>
                  <a:cubicBezTo>
                    <a:pt x="8" y="39"/>
                    <a:pt x="0" y="30"/>
                    <a:pt x="0" y="20"/>
                  </a:cubicBezTo>
                  <a:close/>
                  <a:moveTo>
                    <a:pt x="34" y="20"/>
                  </a:moveTo>
                  <a:cubicBezTo>
                    <a:pt x="34" y="12"/>
                    <a:pt x="29" y="5"/>
                    <a:pt x="20" y="5"/>
                  </a:cubicBezTo>
                  <a:cubicBezTo>
                    <a:pt x="11" y="5"/>
                    <a:pt x="6" y="12"/>
                    <a:pt x="6" y="20"/>
                  </a:cubicBezTo>
                  <a:cubicBezTo>
                    <a:pt x="6" y="28"/>
                    <a:pt x="11" y="35"/>
                    <a:pt x="20" y="35"/>
                  </a:cubicBezTo>
                  <a:cubicBezTo>
                    <a:pt x="29" y="35"/>
                    <a:pt x="34" y="28"/>
                    <a:pt x="34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8" name="Freeform 13"/>
            <p:cNvSpPr>
              <a:spLocks noEditPoints="1"/>
            </p:cNvSpPr>
            <p:nvPr userDrawn="1"/>
          </p:nvSpPr>
          <p:spPr bwMode="auto">
            <a:xfrm>
              <a:off x="850900" y="990600"/>
              <a:ext cx="80963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0"/>
                </a:cxn>
                <a:cxn ang="0">
                  <a:pos x="25" y="11"/>
                </a:cxn>
                <a:cxn ang="0">
                  <a:pos x="10" y="23"/>
                </a:cxn>
                <a:cxn ang="0">
                  <a:pos x="6" y="23"/>
                </a:cxn>
                <a:cxn ang="0">
                  <a:pos x="6" y="38"/>
                </a:cxn>
                <a:cxn ang="0">
                  <a:pos x="0" y="38"/>
                </a:cxn>
                <a:cxn ang="0">
                  <a:pos x="0" y="0"/>
                </a:cxn>
                <a:cxn ang="0">
                  <a:pos x="10" y="19"/>
                </a:cxn>
                <a:cxn ang="0">
                  <a:pos x="20" y="11"/>
                </a:cxn>
                <a:cxn ang="0">
                  <a:pos x="11" y="5"/>
                </a:cxn>
                <a:cxn ang="0">
                  <a:pos x="6" y="5"/>
                </a:cxn>
                <a:cxn ang="0">
                  <a:pos x="6" y="19"/>
                </a:cxn>
                <a:cxn ang="0">
                  <a:pos x="10" y="19"/>
                </a:cxn>
              </a:cxnLst>
              <a:rect l="0" t="0" r="r" b="b"/>
              <a:pathLst>
                <a:path w="25" h="38">
                  <a:moveTo>
                    <a:pt x="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9" y="0"/>
                    <a:pt x="25" y="4"/>
                    <a:pt x="25" y="11"/>
                  </a:cubicBezTo>
                  <a:cubicBezTo>
                    <a:pt x="25" y="19"/>
                    <a:pt x="20" y="23"/>
                    <a:pt x="10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  <a:moveTo>
                    <a:pt x="10" y="19"/>
                  </a:moveTo>
                  <a:cubicBezTo>
                    <a:pt x="17" y="19"/>
                    <a:pt x="20" y="16"/>
                    <a:pt x="20" y="11"/>
                  </a:cubicBezTo>
                  <a:cubicBezTo>
                    <a:pt x="20" y="7"/>
                    <a:pt x="17" y="5"/>
                    <a:pt x="11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19"/>
                    <a:pt x="6" y="19"/>
                    <a:pt x="6" y="19"/>
                  </a:cubicBezTo>
                  <a:lnTo>
                    <a:pt x="10" y="19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9" name="Freeform 14"/>
            <p:cNvSpPr>
              <a:spLocks/>
            </p:cNvSpPr>
            <p:nvPr userDrawn="1"/>
          </p:nvSpPr>
          <p:spPr bwMode="auto">
            <a:xfrm>
              <a:off x="957263" y="990600"/>
              <a:ext cx="71437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" y="0"/>
                </a:cxn>
                <a:cxn ang="0">
                  <a:pos x="45" y="11"/>
                </a:cxn>
                <a:cxn ang="0">
                  <a:pos x="10" y="11"/>
                </a:cxn>
                <a:cxn ang="0">
                  <a:pos x="10" y="78"/>
                </a:cxn>
                <a:cxn ang="0">
                  <a:pos x="0" y="78"/>
                </a:cxn>
                <a:cxn ang="0">
                  <a:pos x="0" y="0"/>
                </a:cxn>
              </a:cxnLst>
              <a:rect l="0" t="0" r="r" b="b"/>
              <a:pathLst>
                <a:path w="45" h="78">
                  <a:moveTo>
                    <a:pt x="0" y="0"/>
                  </a:moveTo>
                  <a:lnTo>
                    <a:pt x="45" y="0"/>
                  </a:lnTo>
                  <a:lnTo>
                    <a:pt x="45" y="11"/>
                  </a:lnTo>
                  <a:lnTo>
                    <a:pt x="10" y="11"/>
                  </a:lnTo>
                  <a:lnTo>
                    <a:pt x="10" y="78"/>
                  </a:lnTo>
                  <a:lnTo>
                    <a:pt x="0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0" name="Freeform 15"/>
            <p:cNvSpPr>
              <a:spLocks noEditPoints="1"/>
            </p:cNvSpPr>
            <p:nvPr userDrawn="1"/>
          </p:nvSpPr>
          <p:spPr bwMode="auto">
            <a:xfrm>
              <a:off x="1022350" y="990600"/>
              <a:ext cx="115888" cy="123825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20" y="0"/>
                </a:cxn>
                <a:cxn ang="0">
                  <a:pos x="36" y="38"/>
                </a:cxn>
                <a:cxn ang="0">
                  <a:pos x="30" y="38"/>
                </a:cxn>
                <a:cxn ang="0">
                  <a:pos x="26" y="29"/>
                </a:cxn>
                <a:cxn ang="0">
                  <a:pos x="8" y="29"/>
                </a:cxn>
                <a:cxn ang="0">
                  <a:pos x="5" y="38"/>
                </a:cxn>
                <a:cxn ang="0">
                  <a:pos x="0" y="38"/>
                </a:cxn>
                <a:cxn ang="0">
                  <a:pos x="15" y="0"/>
                </a:cxn>
                <a:cxn ang="0">
                  <a:pos x="25" y="25"/>
                </a:cxn>
                <a:cxn ang="0">
                  <a:pos x="20" y="12"/>
                </a:cxn>
                <a:cxn ang="0">
                  <a:pos x="18" y="5"/>
                </a:cxn>
                <a:cxn ang="0">
                  <a:pos x="17" y="5"/>
                </a:cxn>
                <a:cxn ang="0">
                  <a:pos x="15" y="12"/>
                </a:cxn>
                <a:cxn ang="0">
                  <a:pos x="10" y="25"/>
                </a:cxn>
                <a:cxn ang="0">
                  <a:pos x="25" y="25"/>
                </a:cxn>
              </a:cxnLst>
              <a:rect l="0" t="0" r="r" b="b"/>
              <a:pathLst>
                <a:path w="36" h="38">
                  <a:moveTo>
                    <a:pt x="15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30" y="38"/>
                    <a:pt x="30" y="38"/>
                    <a:pt x="30" y="38"/>
                  </a:cubicBezTo>
                  <a:cubicBezTo>
                    <a:pt x="26" y="29"/>
                    <a:pt x="26" y="29"/>
                    <a:pt x="26" y="29"/>
                  </a:cubicBezTo>
                  <a:cubicBezTo>
                    <a:pt x="8" y="29"/>
                    <a:pt x="8" y="29"/>
                    <a:pt x="8" y="29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15" y="0"/>
                  </a:lnTo>
                  <a:close/>
                  <a:moveTo>
                    <a:pt x="25" y="25"/>
                  </a:moveTo>
                  <a:cubicBezTo>
                    <a:pt x="20" y="12"/>
                    <a:pt x="20" y="12"/>
                    <a:pt x="20" y="12"/>
                  </a:cubicBezTo>
                  <a:cubicBezTo>
                    <a:pt x="19" y="9"/>
                    <a:pt x="18" y="5"/>
                    <a:pt x="18" y="5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17" y="5"/>
                    <a:pt x="16" y="9"/>
                    <a:pt x="15" y="12"/>
                  </a:cubicBezTo>
                  <a:cubicBezTo>
                    <a:pt x="10" y="25"/>
                    <a:pt x="10" y="25"/>
                    <a:pt x="10" y="25"/>
                  </a:cubicBezTo>
                  <a:lnTo>
                    <a:pt x="25" y="25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1" name="Freeform 16"/>
            <p:cNvSpPr>
              <a:spLocks/>
            </p:cNvSpPr>
            <p:nvPr userDrawn="1"/>
          </p:nvSpPr>
          <p:spPr bwMode="auto">
            <a:xfrm>
              <a:off x="1158875" y="990600"/>
              <a:ext cx="103188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0"/>
                </a:cxn>
                <a:cxn ang="0">
                  <a:pos x="12" y="33"/>
                </a:cxn>
                <a:cxn ang="0">
                  <a:pos x="55" y="33"/>
                </a:cxn>
                <a:cxn ang="0">
                  <a:pos x="55" y="0"/>
                </a:cxn>
                <a:cxn ang="0">
                  <a:pos x="65" y="0"/>
                </a:cxn>
                <a:cxn ang="0">
                  <a:pos x="65" y="78"/>
                </a:cxn>
                <a:cxn ang="0">
                  <a:pos x="55" y="78"/>
                </a:cxn>
                <a:cxn ang="0">
                  <a:pos x="55" y="41"/>
                </a:cxn>
                <a:cxn ang="0">
                  <a:pos x="12" y="41"/>
                </a:cxn>
                <a:cxn ang="0">
                  <a:pos x="12" y="78"/>
                </a:cxn>
                <a:cxn ang="0">
                  <a:pos x="0" y="78"/>
                </a:cxn>
                <a:cxn ang="0">
                  <a:pos x="0" y="0"/>
                </a:cxn>
              </a:cxnLst>
              <a:rect l="0" t="0" r="r" b="b"/>
              <a:pathLst>
                <a:path w="65" h="78">
                  <a:moveTo>
                    <a:pt x="0" y="0"/>
                  </a:moveTo>
                  <a:lnTo>
                    <a:pt x="12" y="0"/>
                  </a:lnTo>
                  <a:lnTo>
                    <a:pt x="12" y="33"/>
                  </a:lnTo>
                  <a:lnTo>
                    <a:pt x="55" y="33"/>
                  </a:lnTo>
                  <a:lnTo>
                    <a:pt x="55" y="0"/>
                  </a:lnTo>
                  <a:lnTo>
                    <a:pt x="65" y="0"/>
                  </a:lnTo>
                  <a:lnTo>
                    <a:pt x="65" y="78"/>
                  </a:lnTo>
                  <a:lnTo>
                    <a:pt x="55" y="78"/>
                  </a:lnTo>
                  <a:lnTo>
                    <a:pt x="55" y="41"/>
                  </a:lnTo>
                  <a:lnTo>
                    <a:pt x="12" y="41"/>
                  </a:lnTo>
                  <a:lnTo>
                    <a:pt x="12" y="78"/>
                  </a:lnTo>
                  <a:lnTo>
                    <a:pt x="0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2" name="Freeform 17"/>
            <p:cNvSpPr>
              <a:spLocks/>
            </p:cNvSpPr>
            <p:nvPr userDrawn="1"/>
          </p:nvSpPr>
          <p:spPr bwMode="auto">
            <a:xfrm>
              <a:off x="1296988" y="990600"/>
              <a:ext cx="103187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5" y="25"/>
                </a:cxn>
                <a:cxn ang="0">
                  <a:pos x="5" y="31"/>
                </a:cxn>
                <a:cxn ang="0">
                  <a:pos x="5" y="31"/>
                </a:cxn>
                <a:cxn ang="0">
                  <a:pos x="9" y="25"/>
                </a:cxn>
                <a:cxn ang="0">
                  <a:pos x="27" y="0"/>
                </a:cxn>
                <a:cxn ang="0">
                  <a:pos x="32" y="0"/>
                </a:cxn>
                <a:cxn ang="0">
                  <a:pos x="32" y="38"/>
                </a:cxn>
                <a:cxn ang="0">
                  <a:pos x="27" y="38"/>
                </a:cxn>
                <a:cxn ang="0">
                  <a:pos x="27" y="11"/>
                </a:cxn>
                <a:cxn ang="0">
                  <a:pos x="27" y="6"/>
                </a:cxn>
                <a:cxn ang="0">
                  <a:pos x="27" y="6"/>
                </a:cxn>
                <a:cxn ang="0">
                  <a:pos x="24" y="12"/>
                </a:cxn>
                <a:cxn ang="0">
                  <a:pos x="5" y="38"/>
                </a:cxn>
                <a:cxn ang="0">
                  <a:pos x="0" y="38"/>
                </a:cxn>
                <a:cxn ang="0">
                  <a:pos x="0" y="0"/>
                </a:cxn>
              </a:cxnLst>
              <a:rect l="0" t="0" r="r" b="b"/>
              <a:pathLst>
                <a:path w="32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5" y="31"/>
                    <a:pt x="5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31"/>
                    <a:pt x="7" y="28"/>
                    <a:pt x="9" y="25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27" y="9"/>
                    <a:pt x="27" y="6"/>
                    <a:pt x="27" y="6"/>
                  </a:cubicBezTo>
                  <a:cubicBezTo>
                    <a:pt x="27" y="6"/>
                    <a:pt x="27" y="6"/>
                    <a:pt x="27" y="6"/>
                  </a:cubicBezTo>
                  <a:cubicBezTo>
                    <a:pt x="27" y="6"/>
                    <a:pt x="26" y="10"/>
                    <a:pt x="24" y="12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3" name="Freeform 18"/>
            <p:cNvSpPr>
              <a:spLocks/>
            </p:cNvSpPr>
            <p:nvPr userDrawn="1"/>
          </p:nvSpPr>
          <p:spPr bwMode="auto">
            <a:xfrm>
              <a:off x="1423988" y="987425"/>
              <a:ext cx="84137" cy="127000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3" y="32"/>
                </a:cxn>
                <a:cxn ang="0">
                  <a:pos x="12" y="35"/>
                </a:cxn>
                <a:cxn ang="0">
                  <a:pos x="21" y="28"/>
                </a:cxn>
                <a:cxn ang="0">
                  <a:pos x="11" y="21"/>
                </a:cxn>
                <a:cxn ang="0">
                  <a:pos x="7" y="21"/>
                </a:cxn>
                <a:cxn ang="0">
                  <a:pos x="7" y="17"/>
                </a:cxn>
                <a:cxn ang="0">
                  <a:pos x="10" y="17"/>
                </a:cxn>
                <a:cxn ang="0">
                  <a:pos x="19" y="11"/>
                </a:cxn>
                <a:cxn ang="0">
                  <a:pos x="12" y="5"/>
                </a:cxn>
                <a:cxn ang="0">
                  <a:pos x="4" y="8"/>
                </a:cxn>
                <a:cxn ang="0">
                  <a:pos x="2" y="4"/>
                </a:cxn>
                <a:cxn ang="0">
                  <a:pos x="12" y="0"/>
                </a:cxn>
                <a:cxn ang="0">
                  <a:pos x="25" y="11"/>
                </a:cxn>
                <a:cxn ang="0">
                  <a:pos x="18" y="19"/>
                </a:cxn>
                <a:cxn ang="0">
                  <a:pos x="18" y="19"/>
                </a:cxn>
                <a:cxn ang="0">
                  <a:pos x="26" y="28"/>
                </a:cxn>
                <a:cxn ang="0">
                  <a:pos x="12" y="39"/>
                </a:cxn>
                <a:cxn ang="0">
                  <a:pos x="0" y="36"/>
                </a:cxn>
              </a:cxnLst>
              <a:rect l="0" t="0" r="r" b="b"/>
              <a:pathLst>
                <a:path w="26" h="39">
                  <a:moveTo>
                    <a:pt x="0" y="36"/>
                  </a:moveTo>
                  <a:cubicBezTo>
                    <a:pt x="3" y="32"/>
                    <a:pt x="3" y="32"/>
                    <a:pt x="3" y="32"/>
                  </a:cubicBezTo>
                  <a:cubicBezTo>
                    <a:pt x="5" y="34"/>
                    <a:pt x="7" y="35"/>
                    <a:pt x="12" y="35"/>
                  </a:cubicBezTo>
                  <a:cubicBezTo>
                    <a:pt x="17" y="35"/>
                    <a:pt x="21" y="33"/>
                    <a:pt x="21" y="28"/>
                  </a:cubicBezTo>
                  <a:cubicBezTo>
                    <a:pt x="21" y="24"/>
                    <a:pt x="17" y="21"/>
                    <a:pt x="11" y="21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7" y="17"/>
                    <a:pt x="7" y="17"/>
                    <a:pt x="7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6" y="17"/>
                    <a:pt x="19" y="15"/>
                    <a:pt x="19" y="11"/>
                  </a:cubicBezTo>
                  <a:cubicBezTo>
                    <a:pt x="19" y="8"/>
                    <a:pt x="16" y="5"/>
                    <a:pt x="12" y="5"/>
                  </a:cubicBezTo>
                  <a:cubicBezTo>
                    <a:pt x="9" y="5"/>
                    <a:pt x="6" y="6"/>
                    <a:pt x="4" y="8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5" y="2"/>
                    <a:pt x="7" y="0"/>
                    <a:pt x="12" y="0"/>
                  </a:cubicBezTo>
                  <a:cubicBezTo>
                    <a:pt x="19" y="0"/>
                    <a:pt x="25" y="4"/>
                    <a:pt x="25" y="11"/>
                  </a:cubicBezTo>
                  <a:cubicBezTo>
                    <a:pt x="25" y="15"/>
                    <a:pt x="22" y="18"/>
                    <a:pt x="18" y="19"/>
                  </a:cubicBezTo>
                  <a:cubicBezTo>
                    <a:pt x="18" y="19"/>
                    <a:pt x="18" y="19"/>
                    <a:pt x="18" y="19"/>
                  </a:cubicBezTo>
                  <a:cubicBezTo>
                    <a:pt x="22" y="20"/>
                    <a:pt x="26" y="23"/>
                    <a:pt x="26" y="28"/>
                  </a:cubicBezTo>
                  <a:cubicBezTo>
                    <a:pt x="26" y="36"/>
                    <a:pt x="20" y="39"/>
                    <a:pt x="12" y="39"/>
                  </a:cubicBezTo>
                  <a:cubicBezTo>
                    <a:pt x="6" y="39"/>
                    <a:pt x="2" y="38"/>
                    <a:pt x="0" y="36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4" name="Freeform 19"/>
            <p:cNvSpPr>
              <a:spLocks noEditPoints="1"/>
            </p:cNvSpPr>
            <p:nvPr userDrawn="1"/>
          </p:nvSpPr>
          <p:spPr bwMode="auto">
            <a:xfrm>
              <a:off x="1520825" y="990600"/>
              <a:ext cx="115888" cy="123825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21" y="0"/>
                </a:cxn>
                <a:cxn ang="0">
                  <a:pos x="36" y="38"/>
                </a:cxn>
                <a:cxn ang="0">
                  <a:pos x="30" y="38"/>
                </a:cxn>
                <a:cxn ang="0">
                  <a:pos x="27" y="29"/>
                </a:cxn>
                <a:cxn ang="0">
                  <a:pos x="9" y="29"/>
                </a:cxn>
                <a:cxn ang="0">
                  <a:pos x="6" y="38"/>
                </a:cxn>
                <a:cxn ang="0">
                  <a:pos x="0" y="38"/>
                </a:cxn>
                <a:cxn ang="0">
                  <a:pos x="16" y="0"/>
                </a:cxn>
                <a:cxn ang="0">
                  <a:pos x="25" y="25"/>
                </a:cxn>
                <a:cxn ang="0">
                  <a:pos x="20" y="12"/>
                </a:cxn>
                <a:cxn ang="0">
                  <a:pos x="18" y="5"/>
                </a:cxn>
                <a:cxn ang="0">
                  <a:pos x="18" y="5"/>
                </a:cxn>
                <a:cxn ang="0">
                  <a:pos x="16" y="12"/>
                </a:cxn>
                <a:cxn ang="0">
                  <a:pos x="11" y="25"/>
                </a:cxn>
                <a:cxn ang="0">
                  <a:pos x="25" y="25"/>
                </a:cxn>
              </a:cxnLst>
              <a:rect l="0" t="0" r="r" b="b"/>
              <a:pathLst>
                <a:path w="36" h="38">
                  <a:moveTo>
                    <a:pt x="16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30" y="38"/>
                    <a:pt x="30" y="38"/>
                    <a:pt x="30" y="38"/>
                  </a:cubicBezTo>
                  <a:cubicBezTo>
                    <a:pt x="27" y="29"/>
                    <a:pt x="27" y="29"/>
                    <a:pt x="27" y="29"/>
                  </a:cubicBezTo>
                  <a:cubicBezTo>
                    <a:pt x="9" y="29"/>
                    <a:pt x="9" y="29"/>
                    <a:pt x="9" y="29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16" y="0"/>
                  </a:lnTo>
                  <a:close/>
                  <a:moveTo>
                    <a:pt x="25" y="25"/>
                  </a:moveTo>
                  <a:cubicBezTo>
                    <a:pt x="20" y="12"/>
                    <a:pt x="20" y="12"/>
                    <a:pt x="20" y="12"/>
                  </a:cubicBezTo>
                  <a:cubicBezTo>
                    <a:pt x="19" y="9"/>
                    <a:pt x="18" y="5"/>
                    <a:pt x="18" y="5"/>
                  </a:cubicBezTo>
                  <a:cubicBezTo>
                    <a:pt x="18" y="5"/>
                    <a:pt x="18" y="5"/>
                    <a:pt x="18" y="5"/>
                  </a:cubicBezTo>
                  <a:cubicBezTo>
                    <a:pt x="18" y="5"/>
                    <a:pt x="17" y="9"/>
                    <a:pt x="16" y="12"/>
                  </a:cubicBezTo>
                  <a:cubicBezTo>
                    <a:pt x="11" y="25"/>
                    <a:pt x="11" y="25"/>
                    <a:pt x="11" y="25"/>
                  </a:cubicBezTo>
                  <a:lnTo>
                    <a:pt x="25" y="25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5" name="Freeform 20"/>
            <p:cNvSpPr>
              <a:spLocks/>
            </p:cNvSpPr>
            <p:nvPr userDrawn="1"/>
          </p:nvSpPr>
          <p:spPr bwMode="auto">
            <a:xfrm>
              <a:off x="1660525" y="990600"/>
              <a:ext cx="112713" cy="155575"/>
            </a:xfrm>
            <a:custGeom>
              <a:avLst/>
              <a:gdLst/>
              <a:ahLst/>
              <a:cxnLst>
                <a:cxn ang="0">
                  <a:pos x="59" y="78"/>
                </a:cxn>
                <a:cxn ang="0">
                  <a:pos x="0" y="78"/>
                </a:cxn>
                <a:cxn ang="0">
                  <a:pos x="0" y="0"/>
                </a:cxn>
                <a:cxn ang="0">
                  <a:pos x="10" y="0"/>
                </a:cxn>
                <a:cxn ang="0">
                  <a:pos x="10" y="68"/>
                </a:cxn>
                <a:cxn ang="0">
                  <a:pos x="50" y="68"/>
                </a:cxn>
                <a:cxn ang="0">
                  <a:pos x="50" y="0"/>
                </a:cxn>
                <a:cxn ang="0">
                  <a:pos x="63" y="0"/>
                </a:cxn>
                <a:cxn ang="0">
                  <a:pos x="63" y="68"/>
                </a:cxn>
                <a:cxn ang="0">
                  <a:pos x="71" y="68"/>
                </a:cxn>
                <a:cxn ang="0">
                  <a:pos x="67" y="98"/>
                </a:cxn>
                <a:cxn ang="0">
                  <a:pos x="59" y="98"/>
                </a:cxn>
                <a:cxn ang="0">
                  <a:pos x="59" y="78"/>
                </a:cxn>
              </a:cxnLst>
              <a:rect l="0" t="0" r="r" b="b"/>
              <a:pathLst>
                <a:path w="71" h="98">
                  <a:moveTo>
                    <a:pt x="59" y="78"/>
                  </a:moveTo>
                  <a:lnTo>
                    <a:pt x="0" y="78"/>
                  </a:lnTo>
                  <a:lnTo>
                    <a:pt x="0" y="0"/>
                  </a:lnTo>
                  <a:lnTo>
                    <a:pt x="10" y="0"/>
                  </a:lnTo>
                  <a:lnTo>
                    <a:pt x="10" y="68"/>
                  </a:lnTo>
                  <a:lnTo>
                    <a:pt x="50" y="68"/>
                  </a:lnTo>
                  <a:lnTo>
                    <a:pt x="50" y="0"/>
                  </a:lnTo>
                  <a:lnTo>
                    <a:pt x="63" y="0"/>
                  </a:lnTo>
                  <a:lnTo>
                    <a:pt x="63" y="68"/>
                  </a:lnTo>
                  <a:lnTo>
                    <a:pt x="71" y="68"/>
                  </a:lnTo>
                  <a:lnTo>
                    <a:pt x="67" y="98"/>
                  </a:lnTo>
                  <a:lnTo>
                    <a:pt x="59" y="98"/>
                  </a:lnTo>
                  <a:lnTo>
                    <a:pt x="59" y="78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6" name="Freeform 21"/>
            <p:cNvSpPr>
              <a:spLocks/>
            </p:cNvSpPr>
            <p:nvPr userDrawn="1"/>
          </p:nvSpPr>
          <p:spPr bwMode="auto">
            <a:xfrm>
              <a:off x="1798638" y="990600"/>
              <a:ext cx="100012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5" y="25"/>
                </a:cxn>
                <a:cxn ang="0">
                  <a:pos x="4" y="31"/>
                </a:cxn>
                <a:cxn ang="0">
                  <a:pos x="4" y="31"/>
                </a:cxn>
                <a:cxn ang="0">
                  <a:pos x="8" y="25"/>
                </a:cxn>
                <a:cxn ang="0">
                  <a:pos x="26" y="0"/>
                </a:cxn>
                <a:cxn ang="0">
                  <a:pos x="31" y="0"/>
                </a:cxn>
                <a:cxn ang="0">
                  <a:pos x="31" y="38"/>
                </a:cxn>
                <a:cxn ang="0">
                  <a:pos x="26" y="38"/>
                </a:cxn>
                <a:cxn ang="0">
                  <a:pos x="26" y="11"/>
                </a:cxn>
                <a:cxn ang="0">
                  <a:pos x="26" y="6"/>
                </a:cxn>
                <a:cxn ang="0">
                  <a:pos x="26" y="6"/>
                </a:cxn>
                <a:cxn ang="0">
                  <a:pos x="23" y="12"/>
                </a:cxn>
                <a:cxn ang="0">
                  <a:pos x="5" y="38"/>
                </a:cxn>
                <a:cxn ang="0">
                  <a:pos x="0" y="38"/>
                </a:cxn>
                <a:cxn ang="0">
                  <a:pos x="0" y="0"/>
                </a:cxn>
              </a:cxnLst>
              <a:rect l="0" t="0" r="r" b="b"/>
              <a:pathLst>
                <a:path w="31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4" y="31"/>
                    <a:pt x="4" y="31"/>
                  </a:cubicBezTo>
                  <a:cubicBezTo>
                    <a:pt x="4" y="31"/>
                    <a:pt x="4" y="31"/>
                    <a:pt x="4" y="31"/>
                  </a:cubicBezTo>
                  <a:cubicBezTo>
                    <a:pt x="4" y="31"/>
                    <a:pt x="6" y="28"/>
                    <a:pt x="8" y="25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38"/>
                    <a:pt x="31" y="38"/>
                    <a:pt x="31" y="38"/>
                  </a:cubicBezTo>
                  <a:cubicBezTo>
                    <a:pt x="26" y="38"/>
                    <a:pt x="26" y="38"/>
                    <a:pt x="26" y="38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6" y="9"/>
                    <a:pt x="26" y="6"/>
                    <a:pt x="26" y="6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6" y="6"/>
                    <a:pt x="25" y="10"/>
                    <a:pt x="23" y="12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7" name="Freeform 22"/>
            <p:cNvSpPr>
              <a:spLocks/>
            </p:cNvSpPr>
            <p:nvPr userDrawn="1"/>
          </p:nvSpPr>
          <p:spPr bwMode="auto">
            <a:xfrm>
              <a:off x="1935163" y="990600"/>
              <a:ext cx="103187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5" y="25"/>
                </a:cxn>
                <a:cxn ang="0">
                  <a:pos x="5" y="31"/>
                </a:cxn>
                <a:cxn ang="0">
                  <a:pos x="5" y="31"/>
                </a:cxn>
                <a:cxn ang="0">
                  <a:pos x="9" y="25"/>
                </a:cxn>
                <a:cxn ang="0">
                  <a:pos x="26" y="0"/>
                </a:cxn>
                <a:cxn ang="0">
                  <a:pos x="32" y="0"/>
                </a:cxn>
                <a:cxn ang="0">
                  <a:pos x="32" y="38"/>
                </a:cxn>
                <a:cxn ang="0">
                  <a:pos x="27" y="38"/>
                </a:cxn>
                <a:cxn ang="0">
                  <a:pos x="27" y="11"/>
                </a:cxn>
                <a:cxn ang="0">
                  <a:pos x="27" y="6"/>
                </a:cxn>
                <a:cxn ang="0">
                  <a:pos x="27" y="6"/>
                </a:cxn>
                <a:cxn ang="0">
                  <a:pos x="24" y="12"/>
                </a:cxn>
                <a:cxn ang="0">
                  <a:pos x="5" y="38"/>
                </a:cxn>
                <a:cxn ang="0">
                  <a:pos x="0" y="38"/>
                </a:cxn>
                <a:cxn ang="0">
                  <a:pos x="0" y="0"/>
                </a:cxn>
              </a:cxnLst>
              <a:rect l="0" t="0" r="r" b="b"/>
              <a:pathLst>
                <a:path w="32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5" y="31"/>
                    <a:pt x="5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31"/>
                    <a:pt x="7" y="28"/>
                    <a:pt x="9" y="25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27" y="9"/>
                    <a:pt x="27" y="6"/>
                    <a:pt x="27" y="6"/>
                  </a:cubicBezTo>
                  <a:cubicBezTo>
                    <a:pt x="27" y="6"/>
                    <a:pt x="27" y="6"/>
                    <a:pt x="27" y="6"/>
                  </a:cubicBezTo>
                  <a:cubicBezTo>
                    <a:pt x="27" y="6"/>
                    <a:pt x="25" y="10"/>
                    <a:pt x="24" y="12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8" name="Freeform 23"/>
            <p:cNvSpPr>
              <a:spLocks/>
            </p:cNvSpPr>
            <p:nvPr userDrawn="1"/>
          </p:nvSpPr>
          <p:spPr bwMode="auto">
            <a:xfrm>
              <a:off x="2122488" y="987425"/>
              <a:ext cx="103187" cy="127000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3" y="32"/>
                </a:cxn>
                <a:cxn ang="0">
                  <a:pos x="12" y="35"/>
                </a:cxn>
                <a:cxn ang="0">
                  <a:pos x="26" y="22"/>
                </a:cxn>
                <a:cxn ang="0">
                  <a:pos x="5" y="22"/>
                </a:cxn>
                <a:cxn ang="0">
                  <a:pos x="5" y="17"/>
                </a:cxn>
                <a:cxn ang="0">
                  <a:pos x="26" y="17"/>
                </a:cxn>
                <a:cxn ang="0">
                  <a:pos x="12" y="5"/>
                </a:cxn>
                <a:cxn ang="0">
                  <a:pos x="4" y="8"/>
                </a:cxn>
                <a:cxn ang="0">
                  <a:pos x="1" y="3"/>
                </a:cxn>
                <a:cxn ang="0">
                  <a:pos x="12" y="0"/>
                </a:cxn>
                <a:cxn ang="0">
                  <a:pos x="32" y="20"/>
                </a:cxn>
                <a:cxn ang="0">
                  <a:pos x="12" y="39"/>
                </a:cxn>
                <a:cxn ang="0">
                  <a:pos x="0" y="36"/>
                </a:cxn>
              </a:cxnLst>
              <a:rect l="0" t="0" r="r" b="b"/>
              <a:pathLst>
                <a:path w="32" h="39">
                  <a:moveTo>
                    <a:pt x="0" y="36"/>
                  </a:moveTo>
                  <a:cubicBezTo>
                    <a:pt x="3" y="32"/>
                    <a:pt x="3" y="32"/>
                    <a:pt x="3" y="32"/>
                  </a:cubicBezTo>
                  <a:cubicBezTo>
                    <a:pt x="5" y="33"/>
                    <a:pt x="8" y="35"/>
                    <a:pt x="12" y="35"/>
                  </a:cubicBezTo>
                  <a:cubicBezTo>
                    <a:pt x="21" y="35"/>
                    <a:pt x="26" y="29"/>
                    <a:pt x="26" y="22"/>
                  </a:cubicBezTo>
                  <a:cubicBezTo>
                    <a:pt x="5" y="22"/>
                    <a:pt x="5" y="22"/>
                    <a:pt x="5" y="22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26" y="17"/>
                    <a:pt x="26" y="17"/>
                    <a:pt x="26" y="17"/>
                  </a:cubicBezTo>
                  <a:cubicBezTo>
                    <a:pt x="25" y="10"/>
                    <a:pt x="20" y="5"/>
                    <a:pt x="12" y="5"/>
                  </a:cubicBezTo>
                  <a:cubicBezTo>
                    <a:pt x="9" y="5"/>
                    <a:pt x="6" y="6"/>
                    <a:pt x="4" y="8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4" y="2"/>
                    <a:pt x="7" y="0"/>
                    <a:pt x="12" y="0"/>
                  </a:cubicBezTo>
                  <a:cubicBezTo>
                    <a:pt x="25" y="0"/>
                    <a:pt x="32" y="10"/>
                    <a:pt x="32" y="20"/>
                  </a:cubicBezTo>
                  <a:cubicBezTo>
                    <a:pt x="32" y="30"/>
                    <a:pt x="25" y="39"/>
                    <a:pt x="12" y="39"/>
                  </a:cubicBezTo>
                  <a:cubicBezTo>
                    <a:pt x="7" y="39"/>
                    <a:pt x="2" y="37"/>
                    <a:pt x="0" y="36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9" name="Freeform 24"/>
            <p:cNvSpPr>
              <a:spLocks noEditPoints="1"/>
            </p:cNvSpPr>
            <p:nvPr userDrawn="1"/>
          </p:nvSpPr>
          <p:spPr bwMode="auto">
            <a:xfrm>
              <a:off x="2244725" y="990600"/>
              <a:ext cx="133350" cy="123825"/>
            </a:xfrm>
            <a:custGeom>
              <a:avLst/>
              <a:gdLst/>
              <a:ahLst/>
              <a:cxnLst>
                <a:cxn ang="0">
                  <a:pos x="18" y="35"/>
                </a:cxn>
                <a:cxn ang="0">
                  <a:pos x="0" y="19"/>
                </a:cxn>
                <a:cxn ang="0">
                  <a:pos x="18" y="3"/>
                </a:cxn>
                <a:cxn ang="0">
                  <a:pos x="18" y="0"/>
                </a:cxn>
                <a:cxn ang="0">
                  <a:pos x="23" y="0"/>
                </a:cxn>
                <a:cxn ang="0">
                  <a:pos x="23" y="3"/>
                </a:cxn>
                <a:cxn ang="0">
                  <a:pos x="41" y="19"/>
                </a:cxn>
                <a:cxn ang="0">
                  <a:pos x="23" y="35"/>
                </a:cxn>
                <a:cxn ang="0">
                  <a:pos x="23" y="38"/>
                </a:cxn>
                <a:cxn ang="0">
                  <a:pos x="18" y="38"/>
                </a:cxn>
                <a:cxn ang="0">
                  <a:pos x="18" y="35"/>
                </a:cxn>
                <a:cxn ang="0">
                  <a:pos x="18" y="7"/>
                </a:cxn>
                <a:cxn ang="0">
                  <a:pos x="5" y="19"/>
                </a:cxn>
                <a:cxn ang="0">
                  <a:pos x="18" y="31"/>
                </a:cxn>
                <a:cxn ang="0">
                  <a:pos x="18" y="7"/>
                </a:cxn>
                <a:cxn ang="0">
                  <a:pos x="35" y="19"/>
                </a:cxn>
                <a:cxn ang="0">
                  <a:pos x="23" y="7"/>
                </a:cxn>
                <a:cxn ang="0">
                  <a:pos x="23" y="31"/>
                </a:cxn>
                <a:cxn ang="0">
                  <a:pos x="35" y="19"/>
                </a:cxn>
              </a:cxnLst>
              <a:rect l="0" t="0" r="r" b="b"/>
              <a:pathLst>
                <a:path w="41" h="38">
                  <a:moveTo>
                    <a:pt x="18" y="35"/>
                  </a:moveTo>
                  <a:cubicBezTo>
                    <a:pt x="7" y="35"/>
                    <a:pt x="0" y="28"/>
                    <a:pt x="0" y="19"/>
                  </a:cubicBezTo>
                  <a:cubicBezTo>
                    <a:pt x="0" y="10"/>
                    <a:pt x="7" y="3"/>
                    <a:pt x="18" y="3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3"/>
                    <a:pt x="23" y="3"/>
                    <a:pt x="23" y="3"/>
                  </a:cubicBezTo>
                  <a:cubicBezTo>
                    <a:pt x="34" y="3"/>
                    <a:pt x="41" y="10"/>
                    <a:pt x="41" y="19"/>
                  </a:cubicBezTo>
                  <a:cubicBezTo>
                    <a:pt x="41" y="28"/>
                    <a:pt x="34" y="35"/>
                    <a:pt x="23" y="35"/>
                  </a:cubicBezTo>
                  <a:cubicBezTo>
                    <a:pt x="23" y="38"/>
                    <a:pt x="23" y="38"/>
                    <a:pt x="23" y="38"/>
                  </a:cubicBezTo>
                  <a:cubicBezTo>
                    <a:pt x="18" y="38"/>
                    <a:pt x="18" y="38"/>
                    <a:pt x="18" y="38"/>
                  </a:cubicBezTo>
                  <a:lnTo>
                    <a:pt x="18" y="35"/>
                  </a:lnTo>
                  <a:close/>
                  <a:moveTo>
                    <a:pt x="18" y="7"/>
                  </a:moveTo>
                  <a:cubicBezTo>
                    <a:pt x="11" y="8"/>
                    <a:pt x="5" y="12"/>
                    <a:pt x="5" y="19"/>
                  </a:cubicBezTo>
                  <a:cubicBezTo>
                    <a:pt x="5" y="26"/>
                    <a:pt x="10" y="30"/>
                    <a:pt x="18" y="31"/>
                  </a:cubicBezTo>
                  <a:lnTo>
                    <a:pt x="18" y="7"/>
                  </a:lnTo>
                  <a:close/>
                  <a:moveTo>
                    <a:pt x="35" y="19"/>
                  </a:moveTo>
                  <a:cubicBezTo>
                    <a:pt x="35" y="12"/>
                    <a:pt x="30" y="8"/>
                    <a:pt x="23" y="7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30" y="30"/>
                    <a:pt x="35" y="26"/>
                    <a:pt x="35" y="19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30" name="Freeform 25"/>
            <p:cNvSpPr>
              <a:spLocks noEditPoints="1"/>
            </p:cNvSpPr>
            <p:nvPr userDrawn="1"/>
          </p:nvSpPr>
          <p:spPr bwMode="auto">
            <a:xfrm>
              <a:off x="2397125" y="990600"/>
              <a:ext cx="133350" cy="123825"/>
            </a:xfrm>
            <a:custGeom>
              <a:avLst/>
              <a:gdLst/>
              <a:ahLst/>
              <a:cxnLst>
                <a:cxn ang="0">
                  <a:pos x="17" y="35"/>
                </a:cxn>
                <a:cxn ang="0">
                  <a:pos x="0" y="19"/>
                </a:cxn>
                <a:cxn ang="0">
                  <a:pos x="17" y="3"/>
                </a:cxn>
                <a:cxn ang="0">
                  <a:pos x="17" y="0"/>
                </a:cxn>
                <a:cxn ang="0">
                  <a:pos x="23" y="0"/>
                </a:cxn>
                <a:cxn ang="0">
                  <a:pos x="23" y="3"/>
                </a:cxn>
                <a:cxn ang="0">
                  <a:pos x="41" y="19"/>
                </a:cxn>
                <a:cxn ang="0">
                  <a:pos x="23" y="35"/>
                </a:cxn>
                <a:cxn ang="0">
                  <a:pos x="23" y="38"/>
                </a:cxn>
                <a:cxn ang="0">
                  <a:pos x="17" y="38"/>
                </a:cxn>
                <a:cxn ang="0">
                  <a:pos x="17" y="35"/>
                </a:cxn>
                <a:cxn ang="0">
                  <a:pos x="18" y="7"/>
                </a:cxn>
                <a:cxn ang="0">
                  <a:pos x="5" y="19"/>
                </a:cxn>
                <a:cxn ang="0">
                  <a:pos x="18" y="31"/>
                </a:cxn>
                <a:cxn ang="0">
                  <a:pos x="18" y="7"/>
                </a:cxn>
                <a:cxn ang="0">
                  <a:pos x="35" y="19"/>
                </a:cxn>
                <a:cxn ang="0">
                  <a:pos x="23" y="7"/>
                </a:cxn>
                <a:cxn ang="0">
                  <a:pos x="23" y="31"/>
                </a:cxn>
                <a:cxn ang="0">
                  <a:pos x="35" y="19"/>
                </a:cxn>
              </a:cxnLst>
              <a:rect l="0" t="0" r="r" b="b"/>
              <a:pathLst>
                <a:path w="41" h="38">
                  <a:moveTo>
                    <a:pt x="17" y="35"/>
                  </a:moveTo>
                  <a:cubicBezTo>
                    <a:pt x="7" y="35"/>
                    <a:pt x="0" y="28"/>
                    <a:pt x="0" y="19"/>
                  </a:cubicBezTo>
                  <a:cubicBezTo>
                    <a:pt x="0" y="10"/>
                    <a:pt x="7" y="3"/>
                    <a:pt x="17" y="3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3"/>
                    <a:pt x="23" y="3"/>
                    <a:pt x="23" y="3"/>
                  </a:cubicBezTo>
                  <a:cubicBezTo>
                    <a:pt x="34" y="3"/>
                    <a:pt x="41" y="10"/>
                    <a:pt x="41" y="19"/>
                  </a:cubicBezTo>
                  <a:cubicBezTo>
                    <a:pt x="41" y="28"/>
                    <a:pt x="34" y="35"/>
                    <a:pt x="23" y="35"/>
                  </a:cubicBezTo>
                  <a:cubicBezTo>
                    <a:pt x="23" y="38"/>
                    <a:pt x="23" y="38"/>
                    <a:pt x="23" y="38"/>
                  </a:cubicBezTo>
                  <a:cubicBezTo>
                    <a:pt x="17" y="38"/>
                    <a:pt x="17" y="38"/>
                    <a:pt x="17" y="38"/>
                  </a:cubicBezTo>
                  <a:lnTo>
                    <a:pt x="17" y="35"/>
                  </a:lnTo>
                  <a:close/>
                  <a:moveTo>
                    <a:pt x="18" y="7"/>
                  </a:moveTo>
                  <a:cubicBezTo>
                    <a:pt x="10" y="8"/>
                    <a:pt x="5" y="12"/>
                    <a:pt x="5" y="19"/>
                  </a:cubicBezTo>
                  <a:cubicBezTo>
                    <a:pt x="5" y="26"/>
                    <a:pt x="10" y="30"/>
                    <a:pt x="18" y="31"/>
                  </a:cubicBezTo>
                  <a:lnTo>
                    <a:pt x="18" y="7"/>
                  </a:lnTo>
                  <a:close/>
                  <a:moveTo>
                    <a:pt x="35" y="19"/>
                  </a:moveTo>
                  <a:cubicBezTo>
                    <a:pt x="35" y="12"/>
                    <a:pt x="30" y="8"/>
                    <a:pt x="23" y="7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30" y="30"/>
                    <a:pt x="35" y="26"/>
                    <a:pt x="35" y="19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31" name="Freeform 26"/>
            <p:cNvSpPr>
              <a:spLocks/>
            </p:cNvSpPr>
            <p:nvPr userDrawn="1"/>
          </p:nvSpPr>
          <p:spPr bwMode="auto">
            <a:xfrm>
              <a:off x="2555875" y="990600"/>
              <a:ext cx="74613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" y="0"/>
                </a:cxn>
                <a:cxn ang="0">
                  <a:pos x="45" y="11"/>
                </a:cxn>
                <a:cxn ang="0">
                  <a:pos x="10" y="11"/>
                </a:cxn>
                <a:cxn ang="0">
                  <a:pos x="10" y="33"/>
                </a:cxn>
                <a:cxn ang="0">
                  <a:pos x="43" y="33"/>
                </a:cxn>
                <a:cxn ang="0">
                  <a:pos x="43" y="41"/>
                </a:cxn>
                <a:cxn ang="0">
                  <a:pos x="10" y="41"/>
                </a:cxn>
                <a:cxn ang="0">
                  <a:pos x="10" y="68"/>
                </a:cxn>
                <a:cxn ang="0">
                  <a:pos x="47" y="68"/>
                </a:cxn>
                <a:cxn ang="0">
                  <a:pos x="47" y="78"/>
                </a:cxn>
                <a:cxn ang="0">
                  <a:pos x="0" y="78"/>
                </a:cxn>
                <a:cxn ang="0">
                  <a:pos x="0" y="0"/>
                </a:cxn>
              </a:cxnLst>
              <a:rect l="0" t="0" r="r" b="b"/>
              <a:pathLst>
                <a:path w="47" h="78">
                  <a:moveTo>
                    <a:pt x="0" y="0"/>
                  </a:moveTo>
                  <a:lnTo>
                    <a:pt x="45" y="0"/>
                  </a:lnTo>
                  <a:lnTo>
                    <a:pt x="45" y="11"/>
                  </a:lnTo>
                  <a:lnTo>
                    <a:pt x="10" y="11"/>
                  </a:lnTo>
                  <a:lnTo>
                    <a:pt x="10" y="33"/>
                  </a:lnTo>
                  <a:lnTo>
                    <a:pt x="43" y="33"/>
                  </a:lnTo>
                  <a:lnTo>
                    <a:pt x="43" y="41"/>
                  </a:lnTo>
                  <a:lnTo>
                    <a:pt x="10" y="41"/>
                  </a:lnTo>
                  <a:lnTo>
                    <a:pt x="10" y="68"/>
                  </a:lnTo>
                  <a:lnTo>
                    <a:pt x="47" y="68"/>
                  </a:lnTo>
                  <a:lnTo>
                    <a:pt x="47" y="78"/>
                  </a:lnTo>
                  <a:lnTo>
                    <a:pt x="0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32" name="Freeform 27"/>
            <p:cNvSpPr>
              <a:spLocks/>
            </p:cNvSpPr>
            <p:nvPr userDrawn="1"/>
          </p:nvSpPr>
          <p:spPr bwMode="auto">
            <a:xfrm>
              <a:off x="2655888" y="990600"/>
              <a:ext cx="90487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0"/>
                </a:cxn>
                <a:cxn ang="0">
                  <a:pos x="6" y="16"/>
                </a:cxn>
                <a:cxn ang="0">
                  <a:pos x="8" y="16"/>
                </a:cxn>
                <a:cxn ang="0">
                  <a:pos x="22" y="0"/>
                </a:cxn>
                <a:cxn ang="0">
                  <a:pos x="28" y="0"/>
                </a:cxn>
                <a:cxn ang="0">
                  <a:pos x="13" y="18"/>
                </a:cxn>
                <a:cxn ang="0">
                  <a:pos x="20" y="26"/>
                </a:cxn>
                <a:cxn ang="0">
                  <a:pos x="28" y="33"/>
                </a:cxn>
                <a:cxn ang="0">
                  <a:pos x="28" y="33"/>
                </a:cxn>
                <a:cxn ang="0">
                  <a:pos x="28" y="38"/>
                </a:cxn>
                <a:cxn ang="0">
                  <a:pos x="26" y="38"/>
                </a:cxn>
                <a:cxn ang="0">
                  <a:pos x="16" y="28"/>
                </a:cxn>
                <a:cxn ang="0">
                  <a:pos x="8" y="21"/>
                </a:cxn>
                <a:cxn ang="0">
                  <a:pos x="6" y="21"/>
                </a:cxn>
                <a:cxn ang="0">
                  <a:pos x="6" y="38"/>
                </a:cxn>
                <a:cxn ang="0">
                  <a:pos x="0" y="38"/>
                </a:cxn>
                <a:cxn ang="0">
                  <a:pos x="0" y="0"/>
                </a:cxn>
              </a:cxnLst>
              <a:rect l="0" t="0" r="r" b="b"/>
              <a:pathLst>
                <a:path w="28" h="38">
                  <a:moveTo>
                    <a:pt x="0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15" y="19"/>
                    <a:pt x="18" y="22"/>
                    <a:pt x="20" y="26"/>
                  </a:cubicBezTo>
                  <a:cubicBezTo>
                    <a:pt x="23" y="30"/>
                    <a:pt x="26" y="33"/>
                    <a:pt x="28" y="33"/>
                  </a:cubicBezTo>
                  <a:cubicBezTo>
                    <a:pt x="28" y="33"/>
                    <a:pt x="28" y="33"/>
                    <a:pt x="28" y="33"/>
                  </a:cubicBezTo>
                  <a:cubicBezTo>
                    <a:pt x="28" y="38"/>
                    <a:pt x="28" y="38"/>
                    <a:pt x="28" y="38"/>
                  </a:cubicBezTo>
                  <a:cubicBezTo>
                    <a:pt x="26" y="38"/>
                    <a:pt x="26" y="38"/>
                    <a:pt x="26" y="38"/>
                  </a:cubicBezTo>
                  <a:cubicBezTo>
                    <a:pt x="22" y="38"/>
                    <a:pt x="20" y="35"/>
                    <a:pt x="16" y="28"/>
                  </a:cubicBezTo>
                  <a:cubicBezTo>
                    <a:pt x="12" y="24"/>
                    <a:pt x="10" y="21"/>
                    <a:pt x="8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33" name="Freeform 28"/>
            <p:cNvSpPr>
              <a:spLocks/>
            </p:cNvSpPr>
            <p:nvPr userDrawn="1"/>
          </p:nvSpPr>
          <p:spPr bwMode="auto">
            <a:xfrm>
              <a:off x="2763838" y="990600"/>
              <a:ext cx="93662" cy="123825"/>
            </a:xfrm>
            <a:custGeom>
              <a:avLst/>
              <a:gdLst/>
              <a:ahLst/>
              <a:cxnLst>
                <a:cxn ang="0">
                  <a:pos x="22" y="11"/>
                </a:cxn>
                <a:cxn ang="0">
                  <a:pos x="0" y="11"/>
                </a:cxn>
                <a:cxn ang="0">
                  <a:pos x="0" y="0"/>
                </a:cxn>
                <a:cxn ang="0">
                  <a:pos x="59" y="0"/>
                </a:cxn>
                <a:cxn ang="0">
                  <a:pos x="59" y="11"/>
                </a:cxn>
                <a:cxn ang="0">
                  <a:pos x="34" y="11"/>
                </a:cxn>
                <a:cxn ang="0">
                  <a:pos x="34" y="78"/>
                </a:cxn>
                <a:cxn ang="0">
                  <a:pos x="22" y="78"/>
                </a:cxn>
                <a:cxn ang="0">
                  <a:pos x="22" y="11"/>
                </a:cxn>
              </a:cxnLst>
              <a:rect l="0" t="0" r="r" b="b"/>
              <a:pathLst>
                <a:path w="59" h="78">
                  <a:moveTo>
                    <a:pt x="22" y="11"/>
                  </a:moveTo>
                  <a:lnTo>
                    <a:pt x="0" y="11"/>
                  </a:lnTo>
                  <a:lnTo>
                    <a:pt x="0" y="0"/>
                  </a:lnTo>
                  <a:lnTo>
                    <a:pt x="59" y="0"/>
                  </a:lnTo>
                  <a:lnTo>
                    <a:pt x="59" y="11"/>
                  </a:lnTo>
                  <a:lnTo>
                    <a:pt x="34" y="11"/>
                  </a:lnTo>
                  <a:lnTo>
                    <a:pt x="34" y="78"/>
                  </a:lnTo>
                  <a:lnTo>
                    <a:pt x="22" y="78"/>
                  </a:lnTo>
                  <a:lnTo>
                    <a:pt x="22" y="11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34" name="Freeform 29"/>
            <p:cNvSpPr>
              <a:spLocks/>
            </p:cNvSpPr>
            <p:nvPr userDrawn="1"/>
          </p:nvSpPr>
          <p:spPr bwMode="auto">
            <a:xfrm>
              <a:off x="2876550" y="990600"/>
              <a:ext cx="103188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5" y="25"/>
                </a:cxn>
                <a:cxn ang="0">
                  <a:pos x="5" y="31"/>
                </a:cxn>
                <a:cxn ang="0">
                  <a:pos x="5" y="31"/>
                </a:cxn>
                <a:cxn ang="0">
                  <a:pos x="9" y="25"/>
                </a:cxn>
                <a:cxn ang="0">
                  <a:pos x="26" y="0"/>
                </a:cxn>
                <a:cxn ang="0">
                  <a:pos x="32" y="0"/>
                </a:cxn>
                <a:cxn ang="0">
                  <a:pos x="32" y="38"/>
                </a:cxn>
                <a:cxn ang="0">
                  <a:pos x="27" y="38"/>
                </a:cxn>
                <a:cxn ang="0">
                  <a:pos x="27" y="11"/>
                </a:cxn>
                <a:cxn ang="0">
                  <a:pos x="27" y="6"/>
                </a:cxn>
                <a:cxn ang="0">
                  <a:pos x="27" y="6"/>
                </a:cxn>
                <a:cxn ang="0">
                  <a:pos x="24" y="12"/>
                </a:cxn>
                <a:cxn ang="0">
                  <a:pos x="5" y="38"/>
                </a:cxn>
                <a:cxn ang="0">
                  <a:pos x="0" y="38"/>
                </a:cxn>
                <a:cxn ang="0">
                  <a:pos x="0" y="0"/>
                </a:cxn>
              </a:cxnLst>
              <a:rect l="0" t="0" r="r" b="b"/>
              <a:pathLst>
                <a:path w="32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5" y="31"/>
                    <a:pt x="5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31"/>
                    <a:pt x="7" y="28"/>
                    <a:pt x="9" y="25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27" y="9"/>
                    <a:pt x="27" y="6"/>
                    <a:pt x="27" y="6"/>
                  </a:cubicBezTo>
                  <a:cubicBezTo>
                    <a:pt x="27" y="6"/>
                    <a:pt x="27" y="6"/>
                    <a:pt x="27" y="6"/>
                  </a:cubicBezTo>
                  <a:cubicBezTo>
                    <a:pt x="27" y="6"/>
                    <a:pt x="25" y="10"/>
                    <a:pt x="24" y="12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35" name="Freeform 30"/>
            <p:cNvSpPr>
              <a:spLocks noEditPoints="1"/>
            </p:cNvSpPr>
            <p:nvPr userDrawn="1"/>
          </p:nvSpPr>
          <p:spPr bwMode="auto">
            <a:xfrm>
              <a:off x="3016250" y="990600"/>
              <a:ext cx="84138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0"/>
                </a:cxn>
                <a:cxn ang="0">
                  <a:pos x="24" y="10"/>
                </a:cxn>
                <a:cxn ang="0">
                  <a:pos x="17" y="18"/>
                </a:cxn>
                <a:cxn ang="0">
                  <a:pos x="17" y="18"/>
                </a:cxn>
                <a:cxn ang="0">
                  <a:pos x="26" y="27"/>
                </a:cxn>
                <a:cxn ang="0">
                  <a:pos x="11" y="38"/>
                </a:cxn>
                <a:cxn ang="0">
                  <a:pos x="0" y="38"/>
                </a:cxn>
                <a:cxn ang="0">
                  <a:pos x="0" y="0"/>
                </a:cxn>
                <a:cxn ang="0">
                  <a:pos x="10" y="16"/>
                </a:cxn>
                <a:cxn ang="0">
                  <a:pos x="18" y="10"/>
                </a:cxn>
                <a:cxn ang="0">
                  <a:pos x="10" y="5"/>
                </a:cxn>
                <a:cxn ang="0">
                  <a:pos x="5" y="5"/>
                </a:cxn>
                <a:cxn ang="0">
                  <a:pos x="5" y="16"/>
                </a:cxn>
                <a:cxn ang="0">
                  <a:pos x="10" y="16"/>
                </a:cxn>
                <a:cxn ang="0">
                  <a:pos x="11" y="33"/>
                </a:cxn>
                <a:cxn ang="0">
                  <a:pos x="20" y="27"/>
                </a:cxn>
                <a:cxn ang="0">
                  <a:pos x="11" y="20"/>
                </a:cxn>
                <a:cxn ang="0">
                  <a:pos x="5" y="20"/>
                </a:cxn>
                <a:cxn ang="0">
                  <a:pos x="5" y="33"/>
                </a:cxn>
                <a:cxn ang="0">
                  <a:pos x="11" y="33"/>
                </a:cxn>
              </a:cxnLst>
              <a:rect l="0" t="0" r="r" b="b"/>
              <a:pathLst>
                <a:path w="26" h="38">
                  <a:moveTo>
                    <a:pt x="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8" y="0"/>
                    <a:pt x="24" y="3"/>
                    <a:pt x="24" y="10"/>
                  </a:cubicBezTo>
                  <a:cubicBezTo>
                    <a:pt x="24" y="14"/>
                    <a:pt x="21" y="17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22" y="19"/>
                    <a:pt x="26" y="22"/>
                    <a:pt x="26" y="27"/>
                  </a:cubicBezTo>
                  <a:cubicBezTo>
                    <a:pt x="26" y="35"/>
                    <a:pt x="20" y="38"/>
                    <a:pt x="11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  <a:moveTo>
                    <a:pt x="10" y="16"/>
                  </a:moveTo>
                  <a:cubicBezTo>
                    <a:pt x="16" y="16"/>
                    <a:pt x="18" y="14"/>
                    <a:pt x="18" y="10"/>
                  </a:cubicBezTo>
                  <a:cubicBezTo>
                    <a:pt x="18" y="6"/>
                    <a:pt x="16" y="5"/>
                    <a:pt x="10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16"/>
                    <a:pt x="5" y="16"/>
                    <a:pt x="5" y="16"/>
                  </a:cubicBezTo>
                  <a:lnTo>
                    <a:pt x="10" y="16"/>
                  </a:lnTo>
                  <a:close/>
                  <a:moveTo>
                    <a:pt x="11" y="33"/>
                  </a:moveTo>
                  <a:cubicBezTo>
                    <a:pt x="17" y="33"/>
                    <a:pt x="20" y="32"/>
                    <a:pt x="20" y="27"/>
                  </a:cubicBezTo>
                  <a:cubicBezTo>
                    <a:pt x="20" y="23"/>
                    <a:pt x="18" y="20"/>
                    <a:pt x="11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33"/>
                    <a:pt x="5" y="33"/>
                    <a:pt x="5" y="33"/>
                  </a:cubicBezTo>
                  <a:lnTo>
                    <a:pt x="11" y="33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36" name="Freeform 31"/>
            <p:cNvSpPr>
              <a:spLocks/>
            </p:cNvSpPr>
            <p:nvPr userDrawn="1"/>
          </p:nvSpPr>
          <p:spPr bwMode="auto">
            <a:xfrm>
              <a:off x="3128963" y="990600"/>
              <a:ext cx="103187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0"/>
                </a:cxn>
                <a:cxn ang="0">
                  <a:pos x="10" y="33"/>
                </a:cxn>
                <a:cxn ang="0">
                  <a:pos x="53" y="33"/>
                </a:cxn>
                <a:cxn ang="0">
                  <a:pos x="53" y="0"/>
                </a:cxn>
                <a:cxn ang="0">
                  <a:pos x="65" y="0"/>
                </a:cxn>
                <a:cxn ang="0">
                  <a:pos x="65" y="78"/>
                </a:cxn>
                <a:cxn ang="0">
                  <a:pos x="53" y="78"/>
                </a:cxn>
                <a:cxn ang="0">
                  <a:pos x="53" y="41"/>
                </a:cxn>
                <a:cxn ang="0">
                  <a:pos x="10" y="41"/>
                </a:cxn>
                <a:cxn ang="0">
                  <a:pos x="10" y="78"/>
                </a:cxn>
                <a:cxn ang="0">
                  <a:pos x="0" y="78"/>
                </a:cxn>
                <a:cxn ang="0">
                  <a:pos x="0" y="0"/>
                </a:cxn>
              </a:cxnLst>
              <a:rect l="0" t="0" r="r" b="b"/>
              <a:pathLst>
                <a:path w="65" h="78">
                  <a:moveTo>
                    <a:pt x="0" y="0"/>
                  </a:moveTo>
                  <a:lnTo>
                    <a:pt x="10" y="0"/>
                  </a:lnTo>
                  <a:lnTo>
                    <a:pt x="10" y="33"/>
                  </a:lnTo>
                  <a:lnTo>
                    <a:pt x="53" y="33"/>
                  </a:lnTo>
                  <a:lnTo>
                    <a:pt x="53" y="0"/>
                  </a:lnTo>
                  <a:lnTo>
                    <a:pt x="65" y="0"/>
                  </a:lnTo>
                  <a:lnTo>
                    <a:pt x="65" y="78"/>
                  </a:lnTo>
                  <a:lnTo>
                    <a:pt x="53" y="78"/>
                  </a:lnTo>
                  <a:lnTo>
                    <a:pt x="53" y="41"/>
                  </a:lnTo>
                  <a:lnTo>
                    <a:pt x="10" y="41"/>
                  </a:lnTo>
                  <a:lnTo>
                    <a:pt x="10" y="78"/>
                  </a:lnTo>
                  <a:lnTo>
                    <a:pt x="0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37" name="Freeform 32"/>
            <p:cNvSpPr>
              <a:spLocks noEditPoints="1"/>
            </p:cNvSpPr>
            <p:nvPr userDrawn="1"/>
          </p:nvSpPr>
          <p:spPr bwMode="auto">
            <a:xfrm>
              <a:off x="3260725" y="987425"/>
              <a:ext cx="127000" cy="127000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19" y="0"/>
                </a:cxn>
                <a:cxn ang="0">
                  <a:pos x="39" y="20"/>
                </a:cxn>
                <a:cxn ang="0">
                  <a:pos x="19" y="39"/>
                </a:cxn>
                <a:cxn ang="0">
                  <a:pos x="0" y="20"/>
                </a:cxn>
                <a:cxn ang="0">
                  <a:pos x="33" y="20"/>
                </a:cxn>
                <a:cxn ang="0">
                  <a:pos x="19" y="5"/>
                </a:cxn>
                <a:cxn ang="0">
                  <a:pos x="5" y="20"/>
                </a:cxn>
                <a:cxn ang="0">
                  <a:pos x="19" y="35"/>
                </a:cxn>
                <a:cxn ang="0">
                  <a:pos x="33" y="20"/>
                </a:cxn>
              </a:cxnLst>
              <a:rect l="0" t="0" r="r" b="b"/>
              <a:pathLst>
                <a:path w="39" h="39">
                  <a:moveTo>
                    <a:pt x="0" y="20"/>
                  </a:moveTo>
                  <a:cubicBezTo>
                    <a:pt x="0" y="10"/>
                    <a:pt x="7" y="0"/>
                    <a:pt x="19" y="0"/>
                  </a:cubicBezTo>
                  <a:cubicBezTo>
                    <a:pt x="31" y="0"/>
                    <a:pt x="39" y="10"/>
                    <a:pt x="39" y="20"/>
                  </a:cubicBezTo>
                  <a:cubicBezTo>
                    <a:pt x="39" y="30"/>
                    <a:pt x="32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  <a:moveTo>
                    <a:pt x="33" y="20"/>
                  </a:moveTo>
                  <a:cubicBezTo>
                    <a:pt x="33" y="12"/>
                    <a:pt x="28" y="5"/>
                    <a:pt x="19" y="5"/>
                  </a:cubicBezTo>
                  <a:cubicBezTo>
                    <a:pt x="10" y="5"/>
                    <a:pt x="5" y="12"/>
                    <a:pt x="5" y="20"/>
                  </a:cubicBezTo>
                  <a:cubicBezTo>
                    <a:pt x="5" y="28"/>
                    <a:pt x="10" y="35"/>
                    <a:pt x="19" y="35"/>
                  </a:cubicBezTo>
                  <a:cubicBezTo>
                    <a:pt x="28" y="35"/>
                    <a:pt x="33" y="28"/>
                    <a:pt x="33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38" name="Freeform 33"/>
            <p:cNvSpPr>
              <a:spLocks noEditPoints="1"/>
            </p:cNvSpPr>
            <p:nvPr userDrawn="1"/>
          </p:nvSpPr>
          <p:spPr bwMode="auto">
            <a:xfrm>
              <a:off x="3413125" y="949325"/>
              <a:ext cx="103188" cy="16510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5" y="13"/>
                </a:cxn>
                <a:cxn ang="0">
                  <a:pos x="5" y="38"/>
                </a:cxn>
                <a:cxn ang="0">
                  <a:pos x="5" y="44"/>
                </a:cxn>
                <a:cxn ang="0">
                  <a:pos x="5" y="44"/>
                </a:cxn>
                <a:cxn ang="0">
                  <a:pos x="9" y="38"/>
                </a:cxn>
                <a:cxn ang="0">
                  <a:pos x="27" y="13"/>
                </a:cxn>
                <a:cxn ang="0">
                  <a:pos x="32" y="13"/>
                </a:cxn>
                <a:cxn ang="0">
                  <a:pos x="32" y="51"/>
                </a:cxn>
                <a:cxn ang="0">
                  <a:pos x="27" y="51"/>
                </a:cxn>
                <a:cxn ang="0">
                  <a:pos x="27" y="24"/>
                </a:cxn>
                <a:cxn ang="0">
                  <a:pos x="27" y="19"/>
                </a:cxn>
                <a:cxn ang="0">
                  <a:pos x="27" y="19"/>
                </a:cxn>
                <a:cxn ang="0">
                  <a:pos x="24" y="25"/>
                </a:cxn>
                <a:cxn ang="0">
                  <a:pos x="5" y="51"/>
                </a:cxn>
                <a:cxn ang="0">
                  <a:pos x="0" y="51"/>
                </a:cxn>
                <a:cxn ang="0">
                  <a:pos x="0" y="13"/>
                </a:cxn>
                <a:cxn ang="0">
                  <a:pos x="6" y="0"/>
                </a:cxn>
                <a:cxn ang="0">
                  <a:pos x="10" y="0"/>
                </a:cxn>
                <a:cxn ang="0">
                  <a:pos x="16" y="6"/>
                </a:cxn>
                <a:cxn ang="0">
                  <a:pos x="22" y="0"/>
                </a:cxn>
                <a:cxn ang="0">
                  <a:pos x="27" y="0"/>
                </a:cxn>
                <a:cxn ang="0">
                  <a:pos x="16" y="10"/>
                </a:cxn>
                <a:cxn ang="0">
                  <a:pos x="6" y="0"/>
                </a:cxn>
              </a:cxnLst>
              <a:rect l="0" t="0" r="r" b="b"/>
              <a:pathLst>
                <a:path w="32" h="51">
                  <a:moveTo>
                    <a:pt x="0" y="13"/>
                  </a:moveTo>
                  <a:cubicBezTo>
                    <a:pt x="5" y="13"/>
                    <a:pt x="5" y="13"/>
                    <a:pt x="5" y="13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5" y="41"/>
                    <a:pt x="5" y="44"/>
                    <a:pt x="5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5" y="44"/>
                    <a:pt x="7" y="41"/>
                    <a:pt x="9" y="38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32" y="13"/>
                    <a:pt x="32" y="13"/>
                    <a:pt x="32" y="13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27" y="51"/>
                    <a:pt x="27" y="51"/>
                    <a:pt x="27" y="51"/>
                  </a:cubicBezTo>
                  <a:cubicBezTo>
                    <a:pt x="27" y="24"/>
                    <a:pt x="27" y="24"/>
                    <a:pt x="27" y="24"/>
                  </a:cubicBezTo>
                  <a:cubicBezTo>
                    <a:pt x="27" y="22"/>
                    <a:pt x="27" y="19"/>
                    <a:pt x="27" y="19"/>
                  </a:cubicBezTo>
                  <a:cubicBezTo>
                    <a:pt x="27" y="19"/>
                    <a:pt x="27" y="19"/>
                    <a:pt x="27" y="19"/>
                  </a:cubicBezTo>
                  <a:cubicBezTo>
                    <a:pt x="27" y="19"/>
                    <a:pt x="26" y="23"/>
                    <a:pt x="24" y="25"/>
                  </a:cubicBezTo>
                  <a:cubicBezTo>
                    <a:pt x="5" y="51"/>
                    <a:pt x="5" y="51"/>
                    <a:pt x="5" y="51"/>
                  </a:cubicBezTo>
                  <a:cubicBezTo>
                    <a:pt x="0" y="51"/>
                    <a:pt x="0" y="51"/>
                    <a:pt x="0" y="51"/>
                  </a:cubicBezTo>
                  <a:lnTo>
                    <a:pt x="0" y="13"/>
                  </a:lnTo>
                  <a:close/>
                  <a:moveTo>
                    <a:pt x="6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1" y="3"/>
                    <a:pt x="13" y="6"/>
                    <a:pt x="16" y="6"/>
                  </a:cubicBezTo>
                  <a:cubicBezTo>
                    <a:pt x="20" y="6"/>
                    <a:pt x="22" y="3"/>
                    <a:pt x="22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6" y="7"/>
                    <a:pt x="21" y="10"/>
                    <a:pt x="16" y="10"/>
                  </a:cubicBezTo>
                  <a:cubicBezTo>
                    <a:pt x="11" y="10"/>
                    <a:pt x="6" y="7"/>
                    <a:pt x="6" y="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39" name="Freeform 34"/>
            <p:cNvSpPr>
              <a:spLocks/>
            </p:cNvSpPr>
            <p:nvPr userDrawn="1"/>
          </p:nvSpPr>
          <p:spPr bwMode="auto">
            <a:xfrm>
              <a:off x="3611563" y="987425"/>
              <a:ext cx="103187" cy="127000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20" y="0"/>
                </a:cxn>
                <a:cxn ang="0">
                  <a:pos x="31" y="3"/>
                </a:cxn>
                <a:cxn ang="0">
                  <a:pos x="28" y="8"/>
                </a:cxn>
                <a:cxn ang="0">
                  <a:pos x="20" y="5"/>
                </a:cxn>
                <a:cxn ang="0">
                  <a:pos x="6" y="20"/>
                </a:cxn>
                <a:cxn ang="0">
                  <a:pos x="20" y="35"/>
                </a:cxn>
                <a:cxn ang="0">
                  <a:pos x="29" y="32"/>
                </a:cxn>
                <a:cxn ang="0">
                  <a:pos x="32" y="36"/>
                </a:cxn>
                <a:cxn ang="0">
                  <a:pos x="20" y="39"/>
                </a:cxn>
                <a:cxn ang="0">
                  <a:pos x="0" y="20"/>
                </a:cxn>
              </a:cxnLst>
              <a:rect l="0" t="0" r="r" b="b"/>
              <a:pathLst>
                <a:path w="32" h="39">
                  <a:moveTo>
                    <a:pt x="0" y="20"/>
                  </a:moveTo>
                  <a:cubicBezTo>
                    <a:pt x="0" y="9"/>
                    <a:pt x="7" y="0"/>
                    <a:pt x="20" y="0"/>
                  </a:cubicBezTo>
                  <a:cubicBezTo>
                    <a:pt x="25" y="0"/>
                    <a:pt x="28" y="2"/>
                    <a:pt x="31" y="3"/>
                  </a:cubicBezTo>
                  <a:cubicBezTo>
                    <a:pt x="28" y="8"/>
                    <a:pt x="28" y="8"/>
                    <a:pt x="28" y="8"/>
                  </a:cubicBezTo>
                  <a:cubicBezTo>
                    <a:pt x="26" y="6"/>
                    <a:pt x="23" y="5"/>
                    <a:pt x="20" y="5"/>
                  </a:cubicBezTo>
                  <a:cubicBezTo>
                    <a:pt x="11" y="5"/>
                    <a:pt x="6" y="11"/>
                    <a:pt x="6" y="20"/>
                  </a:cubicBezTo>
                  <a:cubicBezTo>
                    <a:pt x="6" y="28"/>
                    <a:pt x="10" y="35"/>
                    <a:pt x="20" y="35"/>
                  </a:cubicBezTo>
                  <a:cubicBezTo>
                    <a:pt x="24" y="35"/>
                    <a:pt x="27" y="33"/>
                    <a:pt x="29" y="32"/>
                  </a:cubicBezTo>
                  <a:cubicBezTo>
                    <a:pt x="32" y="36"/>
                    <a:pt x="32" y="36"/>
                    <a:pt x="32" y="36"/>
                  </a:cubicBezTo>
                  <a:cubicBezTo>
                    <a:pt x="30" y="37"/>
                    <a:pt x="25" y="39"/>
                    <a:pt x="20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40" name="Freeform 35"/>
            <p:cNvSpPr>
              <a:spLocks/>
            </p:cNvSpPr>
            <p:nvPr userDrawn="1"/>
          </p:nvSpPr>
          <p:spPr bwMode="auto">
            <a:xfrm>
              <a:off x="3736975" y="990600"/>
              <a:ext cx="103188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5" y="25"/>
                </a:cxn>
                <a:cxn ang="0">
                  <a:pos x="5" y="31"/>
                </a:cxn>
                <a:cxn ang="0">
                  <a:pos x="5" y="31"/>
                </a:cxn>
                <a:cxn ang="0">
                  <a:pos x="8" y="25"/>
                </a:cxn>
                <a:cxn ang="0">
                  <a:pos x="26" y="0"/>
                </a:cxn>
                <a:cxn ang="0">
                  <a:pos x="32" y="0"/>
                </a:cxn>
                <a:cxn ang="0">
                  <a:pos x="32" y="38"/>
                </a:cxn>
                <a:cxn ang="0">
                  <a:pos x="26" y="38"/>
                </a:cxn>
                <a:cxn ang="0">
                  <a:pos x="26" y="11"/>
                </a:cxn>
                <a:cxn ang="0">
                  <a:pos x="27" y="6"/>
                </a:cxn>
                <a:cxn ang="0">
                  <a:pos x="27" y="6"/>
                </a:cxn>
                <a:cxn ang="0">
                  <a:pos x="23" y="12"/>
                </a:cxn>
                <a:cxn ang="0">
                  <a:pos x="5" y="38"/>
                </a:cxn>
                <a:cxn ang="0">
                  <a:pos x="0" y="38"/>
                </a:cxn>
                <a:cxn ang="0">
                  <a:pos x="0" y="0"/>
                </a:cxn>
              </a:cxnLst>
              <a:rect l="0" t="0" r="r" b="b"/>
              <a:pathLst>
                <a:path w="32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5" y="31"/>
                    <a:pt x="5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31"/>
                    <a:pt x="6" y="28"/>
                    <a:pt x="8" y="25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26" y="38"/>
                    <a:pt x="26" y="38"/>
                    <a:pt x="26" y="38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6" y="9"/>
                    <a:pt x="27" y="6"/>
                    <a:pt x="27" y="6"/>
                  </a:cubicBezTo>
                  <a:cubicBezTo>
                    <a:pt x="27" y="6"/>
                    <a:pt x="27" y="6"/>
                    <a:pt x="27" y="6"/>
                  </a:cubicBezTo>
                  <a:cubicBezTo>
                    <a:pt x="27" y="6"/>
                    <a:pt x="25" y="10"/>
                    <a:pt x="23" y="12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41" name="Freeform 36"/>
            <p:cNvSpPr>
              <a:spLocks/>
            </p:cNvSpPr>
            <p:nvPr userDrawn="1"/>
          </p:nvSpPr>
          <p:spPr bwMode="auto">
            <a:xfrm>
              <a:off x="3867150" y="987425"/>
              <a:ext cx="103188" cy="127000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20" y="0"/>
                </a:cxn>
                <a:cxn ang="0">
                  <a:pos x="31" y="3"/>
                </a:cxn>
                <a:cxn ang="0">
                  <a:pos x="28" y="8"/>
                </a:cxn>
                <a:cxn ang="0">
                  <a:pos x="20" y="5"/>
                </a:cxn>
                <a:cxn ang="0">
                  <a:pos x="6" y="20"/>
                </a:cxn>
                <a:cxn ang="0">
                  <a:pos x="20" y="35"/>
                </a:cxn>
                <a:cxn ang="0">
                  <a:pos x="29" y="32"/>
                </a:cxn>
                <a:cxn ang="0">
                  <a:pos x="32" y="36"/>
                </a:cxn>
                <a:cxn ang="0">
                  <a:pos x="20" y="39"/>
                </a:cxn>
                <a:cxn ang="0">
                  <a:pos x="0" y="20"/>
                </a:cxn>
              </a:cxnLst>
              <a:rect l="0" t="0" r="r" b="b"/>
              <a:pathLst>
                <a:path w="32" h="39">
                  <a:moveTo>
                    <a:pt x="0" y="20"/>
                  </a:moveTo>
                  <a:cubicBezTo>
                    <a:pt x="0" y="9"/>
                    <a:pt x="7" y="0"/>
                    <a:pt x="20" y="0"/>
                  </a:cubicBezTo>
                  <a:cubicBezTo>
                    <a:pt x="25" y="0"/>
                    <a:pt x="28" y="2"/>
                    <a:pt x="31" y="3"/>
                  </a:cubicBezTo>
                  <a:cubicBezTo>
                    <a:pt x="28" y="8"/>
                    <a:pt x="28" y="8"/>
                    <a:pt x="28" y="8"/>
                  </a:cubicBezTo>
                  <a:cubicBezTo>
                    <a:pt x="26" y="6"/>
                    <a:pt x="23" y="5"/>
                    <a:pt x="20" y="5"/>
                  </a:cubicBezTo>
                  <a:cubicBezTo>
                    <a:pt x="11" y="5"/>
                    <a:pt x="6" y="11"/>
                    <a:pt x="6" y="20"/>
                  </a:cubicBezTo>
                  <a:cubicBezTo>
                    <a:pt x="6" y="28"/>
                    <a:pt x="10" y="35"/>
                    <a:pt x="20" y="35"/>
                  </a:cubicBezTo>
                  <a:cubicBezTo>
                    <a:pt x="24" y="35"/>
                    <a:pt x="27" y="33"/>
                    <a:pt x="29" y="32"/>
                  </a:cubicBezTo>
                  <a:cubicBezTo>
                    <a:pt x="32" y="36"/>
                    <a:pt x="32" y="36"/>
                    <a:pt x="32" y="36"/>
                  </a:cubicBezTo>
                  <a:cubicBezTo>
                    <a:pt x="30" y="37"/>
                    <a:pt x="25" y="39"/>
                    <a:pt x="20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42" name="Freeform 37"/>
            <p:cNvSpPr>
              <a:spLocks/>
            </p:cNvSpPr>
            <p:nvPr userDrawn="1"/>
          </p:nvSpPr>
          <p:spPr bwMode="auto">
            <a:xfrm>
              <a:off x="3983038" y="990600"/>
              <a:ext cx="93662" cy="123825"/>
            </a:xfrm>
            <a:custGeom>
              <a:avLst/>
              <a:gdLst/>
              <a:ahLst/>
              <a:cxnLst>
                <a:cxn ang="0">
                  <a:pos x="24" y="11"/>
                </a:cxn>
                <a:cxn ang="0">
                  <a:pos x="0" y="11"/>
                </a:cxn>
                <a:cxn ang="0">
                  <a:pos x="0" y="0"/>
                </a:cxn>
                <a:cxn ang="0">
                  <a:pos x="59" y="0"/>
                </a:cxn>
                <a:cxn ang="0">
                  <a:pos x="59" y="11"/>
                </a:cxn>
                <a:cxn ang="0">
                  <a:pos x="35" y="11"/>
                </a:cxn>
                <a:cxn ang="0">
                  <a:pos x="35" y="78"/>
                </a:cxn>
                <a:cxn ang="0">
                  <a:pos x="24" y="78"/>
                </a:cxn>
                <a:cxn ang="0">
                  <a:pos x="24" y="11"/>
                </a:cxn>
              </a:cxnLst>
              <a:rect l="0" t="0" r="r" b="b"/>
              <a:pathLst>
                <a:path w="59" h="78">
                  <a:moveTo>
                    <a:pt x="24" y="11"/>
                  </a:moveTo>
                  <a:lnTo>
                    <a:pt x="0" y="11"/>
                  </a:lnTo>
                  <a:lnTo>
                    <a:pt x="0" y="0"/>
                  </a:lnTo>
                  <a:lnTo>
                    <a:pt x="59" y="0"/>
                  </a:lnTo>
                  <a:lnTo>
                    <a:pt x="59" y="11"/>
                  </a:lnTo>
                  <a:lnTo>
                    <a:pt x="35" y="11"/>
                  </a:lnTo>
                  <a:lnTo>
                    <a:pt x="35" y="78"/>
                  </a:lnTo>
                  <a:lnTo>
                    <a:pt x="24" y="78"/>
                  </a:lnTo>
                  <a:lnTo>
                    <a:pt x="24" y="11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43" name="Freeform 38"/>
            <p:cNvSpPr>
              <a:spLocks/>
            </p:cNvSpPr>
            <p:nvPr userDrawn="1"/>
          </p:nvSpPr>
          <p:spPr bwMode="auto">
            <a:xfrm>
              <a:off x="4095750" y="990600"/>
              <a:ext cx="74613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7" y="0"/>
                </a:cxn>
                <a:cxn ang="0">
                  <a:pos x="47" y="11"/>
                </a:cxn>
                <a:cxn ang="0">
                  <a:pos x="12" y="11"/>
                </a:cxn>
                <a:cxn ang="0">
                  <a:pos x="12" y="33"/>
                </a:cxn>
                <a:cxn ang="0">
                  <a:pos x="43" y="33"/>
                </a:cxn>
                <a:cxn ang="0">
                  <a:pos x="43" y="41"/>
                </a:cxn>
                <a:cxn ang="0">
                  <a:pos x="12" y="41"/>
                </a:cxn>
                <a:cxn ang="0">
                  <a:pos x="12" y="68"/>
                </a:cxn>
                <a:cxn ang="0">
                  <a:pos x="47" y="68"/>
                </a:cxn>
                <a:cxn ang="0">
                  <a:pos x="47" y="78"/>
                </a:cxn>
                <a:cxn ang="0">
                  <a:pos x="0" y="78"/>
                </a:cxn>
                <a:cxn ang="0">
                  <a:pos x="0" y="0"/>
                </a:cxn>
              </a:cxnLst>
              <a:rect l="0" t="0" r="r" b="b"/>
              <a:pathLst>
                <a:path w="47" h="78">
                  <a:moveTo>
                    <a:pt x="0" y="0"/>
                  </a:moveTo>
                  <a:lnTo>
                    <a:pt x="47" y="0"/>
                  </a:lnTo>
                  <a:lnTo>
                    <a:pt x="47" y="11"/>
                  </a:lnTo>
                  <a:lnTo>
                    <a:pt x="12" y="11"/>
                  </a:lnTo>
                  <a:lnTo>
                    <a:pt x="12" y="33"/>
                  </a:lnTo>
                  <a:lnTo>
                    <a:pt x="43" y="33"/>
                  </a:lnTo>
                  <a:lnTo>
                    <a:pt x="43" y="41"/>
                  </a:lnTo>
                  <a:lnTo>
                    <a:pt x="12" y="41"/>
                  </a:lnTo>
                  <a:lnTo>
                    <a:pt x="12" y="68"/>
                  </a:lnTo>
                  <a:lnTo>
                    <a:pt x="47" y="68"/>
                  </a:lnTo>
                  <a:lnTo>
                    <a:pt x="47" y="78"/>
                  </a:lnTo>
                  <a:lnTo>
                    <a:pt x="0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44" name="Freeform 39"/>
            <p:cNvSpPr>
              <a:spLocks/>
            </p:cNvSpPr>
            <p:nvPr userDrawn="1"/>
          </p:nvSpPr>
          <p:spPr bwMode="auto">
            <a:xfrm>
              <a:off x="4192588" y="990600"/>
              <a:ext cx="146050" cy="123825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11" y="0"/>
                </a:cxn>
                <a:cxn ang="0">
                  <a:pos x="20" y="26"/>
                </a:cxn>
                <a:cxn ang="0">
                  <a:pos x="22" y="32"/>
                </a:cxn>
                <a:cxn ang="0">
                  <a:pos x="23" y="32"/>
                </a:cxn>
                <a:cxn ang="0">
                  <a:pos x="25" y="26"/>
                </a:cxn>
                <a:cxn ang="0">
                  <a:pos x="34" y="0"/>
                </a:cxn>
                <a:cxn ang="0">
                  <a:pos x="40" y="0"/>
                </a:cxn>
                <a:cxn ang="0">
                  <a:pos x="45" y="38"/>
                </a:cxn>
                <a:cxn ang="0">
                  <a:pos x="39" y="38"/>
                </a:cxn>
                <a:cxn ang="0">
                  <a:pos x="36" y="14"/>
                </a:cxn>
                <a:cxn ang="0">
                  <a:pos x="36" y="9"/>
                </a:cxn>
                <a:cxn ang="0">
                  <a:pos x="35" y="9"/>
                </a:cxn>
                <a:cxn ang="0">
                  <a:pos x="34" y="14"/>
                </a:cxn>
                <a:cxn ang="0">
                  <a:pos x="25" y="38"/>
                </a:cxn>
                <a:cxn ang="0">
                  <a:pos x="20" y="38"/>
                </a:cxn>
                <a:cxn ang="0">
                  <a:pos x="11" y="14"/>
                </a:cxn>
                <a:cxn ang="0">
                  <a:pos x="9" y="9"/>
                </a:cxn>
                <a:cxn ang="0">
                  <a:pos x="9" y="9"/>
                </a:cxn>
                <a:cxn ang="0">
                  <a:pos x="8" y="14"/>
                </a:cxn>
                <a:cxn ang="0">
                  <a:pos x="5" y="38"/>
                </a:cxn>
                <a:cxn ang="0">
                  <a:pos x="0" y="38"/>
                </a:cxn>
                <a:cxn ang="0">
                  <a:pos x="5" y="0"/>
                </a:cxn>
              </a:cxnLst>
              <a:rect l="0" t="0" r="r" b="b"/>
              <a:pathLst>
                <a:path w="45" h="38">
                  <a:moveTo>
                    <a:pt x="5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1" y="29"/>
                    <a:pt x="22" y="32"/>
                    <a:pt x="22" y="32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4" y="29"/>
                    <a:pt x="25" y="26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39" y="38"/>
                    <a:pt x="39" y="38"/>
                    <a:pt x="39" y="38"/>
                  </a:cubicBezTo>
                  <a:cubicBezTo>
                    <a:pt x="36" y="14"/>
                    <a:pt x="36" y="14"/>
                    <a:pt x="36" y="14"/>
                  </a:cubicBezTo>
                  <a:cubicBezTo>
                    <a:pt x="36" y="12"/>
                    <a:pt x="36" y="9"/>
                    <a:pt x="36" y="9"/>
                  </a:cubicBezTo>
                  <a:cubicBezTo>
                    <a:pt x="35" y="9"/>
                    <a:pt x="35" y="9"/>
                    <a:pt x="35" y="9"/>
                  </a:cubicBezTo>
                  <a:cubicBezTo>
                    <a:pt x="35" y="9"/>
                    <a:pt x="35" y="12"/>
                    <a:pt x="34" y="14"/>
                  </a:cubicBezTo>
                  <a:cubicBezTo>
                    <a:pt x="25" y="38"/>
                    <a:pt x="25" y="38"/>
                    <a:pt x="25" y="38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0" y="12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12"/>
                    <a:pt x="8" y="14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5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45" name="Freeform 40"/>
            <p:cNvSpPr>
              <a:spLocks noEditPoints="1"/>
            </p:cNvSpPr>
            <p:nvPr userDrawn="1"/>
          </p:nvSpPr>
          <p:spPr bwMode="auto">
            <a:xfrm>
              <a:off x="4367213" y="990600"/>
              <a:ext cx="127000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5" y="15"/>
                </a:cxn>
                <a:cxn ang="0">
                  <a:pos x="11" y="15"/>
                </a:cxn>
                <a:cxn ang="0">
                  <a:pos x="25" y="26"/>
                </a:cxn>
                <a:cxn ang="0">
                  <a:pos x="10" y="38"/>
                </a:cxn>
                <a:cxn ang="0">
                  <a:pos x="0" y="38"/>
                </a:cxn>
                <a:cxn ang="0">
                  <a:pos x="0" y="0"/>
                </a:cxn>
                <a:cxn ang="0">
                  <a:pos x="10" y="33"/>
                </a:cxn>
                <a:cxn ang="0">
                  <a:pos x="19" y="26"/>
                </a:cxn>
                <a:cxn ang="0">
                  <a:pos x="10" y="19"/>
                </a:cxn>
                <a:cxn ang="0">
                  <a:pos x="5" y="19"/>
                </a:cxn>
                <a:cxn ang="0">
                  <a:pos x="5" y="33"/>
                </a:cxn>
                <a:cxn ang="0">
                  <a:pos x="10" y="33"/>
                </a:cxn>
                <a:cxn ang="0">
                  <a:pos x="34" y="0"/>
                </a:cxn>
                <a:cxn ang="0">
                  <a:pos x="39" y="0"/>
                </a:cxn>
                <a:cxn ang="0">
                  <a:pos x="39" y="38"/>
                </a:cxn>
                <a:cxn ang="0">
                  <a:pos x="34" y="38"/>
                </a:cxn>
                <a:cxn ang="0">
                  <a:pos x="34" y="0"/>
                </a:cxn>
              </a:cxnLst>
              <a:rect l="0" t="0" r="r" b="b"/>
              <a:pathLst>
                <a:path w="39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9" y="15"/>
                    <a:pt x="25" y="18"/>
                    <a:pt x="25" y="26"/>
                  </a:cubicBezTo>
                  <a:cubicBezTo>
                    <a:pt x="25" y="34"/>
                    <a:pt x="19" y="38"/>
                    <a:pt x="10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  <a:moveTo>
                    <a:pt x="10" y="33"/>
                  </a:moveTo>
                  <a:cubicBezTo>
                    <a:pt x="16" y="33"/>
                    <a:pt x="19" y="31"/>
                    <a:pt x="19" y="26"/>
                  </a:cubicBezTo>
                  <a:cubicBezTo>
                    <a:pt x="19" y="22"/>
                    <a:pt x="17" y="19"/>
                    <a:pt x="10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33"/>
                    <a:pt x="5" y="33"/>
                    <a:pt x="5" y="33"/>
                  </a:cubicBezTo>
                  <a:lnTo>
                    <a:pt x="10" y="33"/>
                  </a:lnTo>
                  <a:close/>
                  <a:moveTo>
                    <a:pt x="34" y="0"/>
                  </a:moveTo>
                  <a:cubicBezTo>
                    <a:pt x="39" y="0"/>
                    <a:pt x="39" y="0"/>
                    <a:pt x="39" y="0"/>
                  </a:cubicBezTo>
                  <a:cubicBezTo>
                    <a:pt x="39" y="38"/>
                    <a:pt x="39" y="38"/>
                    <a:pt x="39" y="38"/>
                  </a:cubicBezTo>
                  <a:cubicBezTo>
                    <a:pt x="34" y="38"/>
                    <a:pt x="34" y="38"/>
                    <a:pt x="34" y="38"/>
                  </a:cubicBezTo>
                  <a:lnTo>
                    <a:pt x="34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46" name="Freeform 41"/>
            <p:cNvSpPr>
              <a:spLocks noEditPoints="1"/>
            </p:cNvSpPr>
            <p:nvPr userDrawn="1"/>
          </p:nvSpPr>
          <p:spPr bwMode="auto">
            <a:xfrm>
              <a:off x="346075" y="1266825"/>
              <a:ext cx="127000" cy="125413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20" y="0"/>
                </a:cxn>
                <a:cxn ang="0">
                  <a:pos x="39" y="19"/>
                </a:cxn>
                <a:cxn ang="0">
                  <a:pos x="20" y="39"/>
                </a:cxn>
                <a:cxn ang="0">
                  <a:pos x="0" y="20"/>
                </a:cxn>
                <a:cxn ang="0">
                  <a:pos x="34" y="20"/>
                </a:cxn>
                <a:cxn ang="0">
                  <a:pos x="20" y="5"/>
                </a:cxn>
                <a:cxn ang="0">
                  <a:pos x="6" y="19"/>
                </a:cxn>
                <a:cxn ang="0">
                  <a:pos x="20" y="34"/>
                </a:cxn>
                <a:cxn ang="0">
                  <a:pos x="34" y="20"/>
                </a:cxn>
              </a:cxnLst>
              <a:rect l="0" t="0" r="r" b="b"/>
              <a:pathLst>
                <a:path w="39" h="39">
                  <a:moveTo>
                    <a:pt x="0" y="20"/>
                  </a:moveTo>
                  <a:cubicBezTo>
                    <a:pt x="0" y="9"/>
                    <a:pt x="7" y="0"/>
                    <a:pt x="20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30"/>
                    <a:pt x="32" y="39"/>
                    <a:pt x="20" y="39"/>
                  </a:cubicBezTo>
                  <a:cubicBezTo>
                    <a:pt x="8" y="39"/>
                    <a:pt x="0" y="30"/>
                    <a:pt x="0" y="20"/>
                  </a:cubicBezTo>
                  <a:close/>
                  <a:moveTo>
                    <a:pt x="34" y="20"/>
                  </a:moveTo>
                  <a:cubicBezTo>
                    <a:pt x="34" y="12"/>
                    <a:pt x="29" y="5"/>
                    <a:pt x="20" y="5"/>
                  </a:cubicBezTo>
                  <a:cubicBezTo>
                    <a:pt x="11" y="5"/>
                    <a:pt x="6" y="11"/>
                    <a:pt x="6" y="19"/>
                  </a:cubicBezTo>
                  <a:cubicBezTo>
                    <a:pt x="6" y="27"/>
                    <a:pt x="11" y="34"/>
                    <a:pt x="20" y="34"/>
                  </a:cubicBezTo>
                  <a:cubicBezTo>
                    <a:pt x="29" y="34"/>
                    <a:pt x="34" y="28"/>
                    <a:pt x="34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47" name="Freeform 42"/>
            <p:cNvSpPr>
              <a:spLocks/>
            </p:cNvSpPr>
            <p:nvPr userDrawn="1"/>
          </p:nvSpPr>
          <p:spPr bwMode="auto">
            <a:xfrm>
              <a:off x="530225" y="1270000"/>
              <a:ext cx="100013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3" y="0"/>
                </a:cxn>
                <a:cxn ang="0">
                  <a:pos x="63" y="75"/>
                </a:cxn>
                <a:cxn ang="0">
                  <a:pos x="53" y="75"/>
                </a:cxn>
                <a:cxn ang="0">
                  <a:pos x="53" y="8"/>
                </a:cxn>
                <a:cxn ang="0">
                  <a:pos x="12" y="8"/>
                </a:cxn>
                <a:cxn ang="0">
                  <a:pos x="12" y="75"/>
                </a:cxn>
                <a:cxn ang="0">
                  <a:pos x="0" y="75"/>
                </a:cxn>
                <a:cxn ang="0">
                  <a:pos x="0" y="0"/>
                </a:cxn>
              </a:cxnLst>
              <a:rect l="0" t="0" r="r" b="b"/>
              <a:pathLst>
                <a:path w="63" h="75">
                  <a:moveTo>
                    <a:pt x="0" y="0"/>
                  </a:moveTo>
                  <a:lnTo>
                    <a:pt x="63" y="0"/>
                  </a:lnTo>
                  <a:lnTo>
                    <a:pt x="63" y="75"/>
                  </a:lnTo>
                  <a:lnTo>
                    <a:pt x="53" y="75"/>
                  </a:lnTo>
                  <a:lnTo>
                    <a:pt x="53" y="8"/>
                  </a:lnTo>
                  <a:lnTo>
                    <a:pt x="12" y="8"/>
                  </a:lnTo>
                  <a:lnTo>
                    <a:pt x="12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48" name="Freeform 43"/>
            <p:cNvSpPr>
              <a:spLocks/>
            </p:cNvSpPr>
            <p:nvPr userDrawn="1"/>
          </p:nvSpPr>
          <p:spPr bwMode="auto">
            <a:xfrm>
              <a:off x="682625" y="1270000"/>
              <a:ext cx="93663" cy="119063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0" y="8"/>
                </a:cxn>
                <a:cxn ang="0">
                  <a:pos x="0" y="0"/>
                </a:cxn>
                <a:cxn ang="0">
                  <a:pos x="59" y="0"/>
                </a:cxn>
                <a:cxn ang="0">
                  <a:pos x="59" y="8"/>
                </a:cxn>
                <a:cxn ang="0">
                  <a:pos x="35" y="8"/>
                </a:cxn>
                <a:cxn ang="0">
                  <a:pos x="35" y="75"/>
                </a:cxn>
                <a:cxn ang="0">
                  <a:pos x="24" y="75"/>
                </a:cxn>
                <a:cxn ang="0">
                  <a:pos x="24" y="8"/>
                </a:cxn>
              </a:cxnLst>
              <a:rect l="0" t="0" r="r" b="b"/>
              <a:pathLst>
                <a:path w="59" h="75">
                  <a:moveTo>
                    <a:pt x="24" y="8"/>
                  </a:moveTo>
                  <a:lnTo>
                    <a:pt x="0" y="8"/>
                  </a:lnTo>
                  <a:lnTo>
                    <a:pt x="0" y="0"/>
                  </a:lnTo>
                  <a:lnTo>
                    <a:pt x="59" y="0"/>
                  </a:lnTo>
                  <a:lnTo>
                    <a:pt x="59" y="8"/>
                  </a:lnTo>
                  <a:lnTo>
                    <a:pt x="35" y="8"/>
                  </a:lnTo>
                  <a:lnTo>
                    <a:pt x="35" y="75"/>
                  </a:lnTo>
                  <a:lnTo>
                    <a:pt x="24" y="75"/>
                  </a:lnTo>
                  <a:lnTo>
                    <a:pt x="24" y="8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49" name="Freeform 44"/>
            <p:cNvSpPr>
              <a:spLocks noEditPoints="1"/>
            </p:cNvSpPr>
            <p:nvPr userDrawn="1"/>
          </p:nvSpPr>
          <p:spPr bwMode="auto">
            <a:xfrm>
              <a:off x="815975" y="1266825"/>
              <a:ext cx="125413" cy="125413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20" y="0"/>
                </a:cxn>
                <a:cxn ang="0">
                  <a:pos x="39" y="19"/>
                </a:cxn>
                <a:cxn ang="0">
                  <a:pos x="20" y="39"/>
                </a:cxn>
                <a:cxn ang="0">
                  <a:pos x="0" y="20"/>
                </a:cxn>
                <a:cxn ang="0">
                  <a:pos x="33" y="20"/>
                </a:cxn>
                <a:cxn ang="0">
                  <a:pos x="20" y="5"/>
                </a:cxn>
                <a:cxn ang="0">
                  <a:pos x="6" y="19"/>
                </a:cxn>
                <a:cxn ang="0">
                  <a:pos x="20" y="34"/>
                </a:cxn>
                <a:cxn ang="0">
                  <a:pos x="33" y="20"/>
                </a:cxn>
              </a:cxnLst>
              <a:rect l="0" t="0" r="r" b="b"/>
              <a:pathLst>
                <a:path w="39" h="39">
                  <a:moveTo>
                    <a:pt x="0" y="20"/>
                  </a:moveTo>
                  <a:cubicBezTo>
                    <a:pt x="0" y="9"/>
                    <a:pt x="7" y="0"/>
                    <a:pt x="20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30"/>
                    <a:pt x="32" y="39"/>
                    <a:pt x="20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  <a:moveTo>
                    <a:pt x="33" y="20"/>
                  </a:moveTo>
                  <a:cubicBezTo>
                    <a:pt x="33" y="12"/>
                    <a:pt x="29" y="5"/>
                    <a:pt x="20" y="5"/>
                  </a:cubicBezTo>
                  <a:cubicBezTo>
                    <a:pt x="11" y="5"/>
                    <a:pt x="6" y="11"/>
                    <a:pt x="6" y="19"/>
                  </a:cubicBezTo>
                  <a:cubicBezTo>
                    <a:pt x="6" y="27"/>
                    <a:pt x="11" y="34"/>
                    <a:pt x="20" y="34"/>
                  </a:cubicBezTo>
                  <a:cubicBezTo>
                    <a:pt x="29" y="34"/>
                    <a:pt x="33" y="28"/>
                    <a:pt x="33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50" name="Freeform 45"/>
            <p:cNvSpPr>
              <a:spLocks noEditPoints="1"/>
            </p:cNvSpPr>
            <p:nvPr userDrawn="1"/>
          </p:nvSpPr>
          <p:spPr bwMode="auto">
            <a:xfrm>
              <a:off x="1000125" y="1270000"/>
              <a:ext cx="84138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0"/>
                </a:cxn>
                <a:cxn ang="0">
                  <a:pos x="24" y="9"/>
                </a:cxn>
                <a:cxn ang="0">
                  <a:pos x="17" y="18"/>
                </a:cxn>
                <a:cxn ang="0">
                  <a:pos x="17" y="18"/>
                </a:cxn>
                <a:cxn ang="0">
                  <a:pos x="26" y="27"/>
                </a:cxn>
                <a:cxn ang="0">
                  <a:pos x="11" y="37"/>
                </a:cxn>
                <a:cxn ang="0">
                  <a:pos x="0" y="37"/>
                </a:cxn>
                <a:cxn ang="0">
                  <a:pos x="0" y="0"/>
                </a:cxn>
                <a:cxn ang="0">
                  <a:pos x="10" y="16"/>
                </a:cxn>
                <a:cxn ang="0">
                  <a:pos x="19" y="10"/>
                </a:cxn>
                <a:cxn ang="0">
                  <a:pos x="11" y="4"/>
                </a:cxn>
                <a:cxn ang="0">
                  <a:pos x="5" y="4"/>
                </a:cxn>
                <a:cxn ang="0">
                  <a:pos x="5" y="16"/>
                </a:cxn>
                <a:cxn ang="0">
                  <a:pos x="10" y="16"/>
                </a:cxn>
                <a:cxn ang="0">
                  <a:pos x="11" y="33"/>
                </a:cxn>
                <a:cxn ang="0">
                  <a:pos x="20" y="27"/>
                </a:cxn>
                <a:cxn ang="0">
                  <a:pos x="11" y="20"/>
                </a:cxn>
                <a:cxn ang="0">
                  <a:pos x="5" y="20"/>
                </a:cxn>
                <a:cxn ang="0">
                  <a:pos x="5" y="33"/>
                </a:cxn>
                <a:cxn ang="0">
                  <a:pos x="11" y="33"/>
                </a:cxn>
              </a:cxnLst>
              <a:rect l="0" t="0" r="r" b="b"/>
              <a:pathLst>
                <a:path w="26" h="37">
                  <a:moveTo>
                    <a:pt x="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8" y="0"/>
                    <a:pt x="24" y="2"/>
                    <a:pt x="24" y="9"/>
                  </a:cubicBezTo>
                  <a:cubicBezTo>
                    <a:pt x="24" y="14"/>
                    <a:pt x="21" y="16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22" y="18"/>
                    <a:pt x="26" y="22"/>
                    <a:pt x="26" y="27"/>
                  </a:cubicBezTo>
                  <a:cubicBezTo>
                    <a:pt x="26" y="34"/>
                    <a:pt x="20" y="37"/>
                    <a:pt x="11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  <a:moveTo>
                    <a:pt x="10" y="16"/>
                  </a:moveTo>
                  <a:cubicBezTo>
                    <a:pt x="16" y="16"/>
                    <a:pt x="19" y="14"/>
                    <a:pt x="19" y="10"/>
                  </a:cubicBezTo>
                  <a:cubicBezTo>
                    <a:pt x="19" y="6"/>
                    <a:pt x="16" y="4"/>
                    <a:pt x="11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16"/>
                    <a:pt x="5" y="16"/>
                    <a:pt x="5" y="16"/>
                  </a:cubicBezTo>
                  <a:lnTo>
                    <a:pt x="10" y="16"/>
                  </a:lnTo>
                  <a:close/>
                  <a:moveTo>
                    <a:pt x="11" y="33"/>
                  </a:moveTo>
                  <a:cubicBezTo>
                    <a:pt x="17" y="33"/>
                    <a:pt x="20" y="31"/>
                    <a:pt x="20" y="27"/>
                  </a:cubicBezTo>
                  <a:cubicBezTo>
                    <a:pt x="20" y="22"/>
                    <a:pt x="18" y="20"/>
                    <a:pt x="11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33"/>
                    <a:pt x="5" y="33"/>
                    <a:pt x="5" y="33"/>
                  </a:cubicBezTo>
                  <a:lnTo>
                    <a:pt x="11" y="33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51" name="Freeform 46"/>
            <p:cNvSpPr>
              <a:spLocks noEditPoints="1"/>
            </p:cNvSpPr>
            <p:nvPr userDrawn="1"/>
          </p:nvSpPr>
          <p:spPr bwMode="auto">
            <a:xfrm>
              <a:off x="1131888" y="1266825"/>
              <a:ext cx="127000" cy="125413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20" y="0"/>
                </a:cxn>
                <a:cxn ang="0">
                  <a:pos x="39" y="19"/>
                </a:cxn>
                <a:cxn ang="0">
                  <a:pos x="20" y="39"/>
                </a:cxn>
                <a:cxn ang="0">
                  <a:pos x="0" y="20"/>
                </a:cxn>
                <a:cxn ang="0">
                  <a:pos x="34" y="20"/>
                </a:cxn>
                <a:cxn ang="0">
                  <a:pos x="20" y="5"/>
                </a:cxn>
                <a:cxn ang="0">
                  <a:pos x="6" y="19"/>
                </a:cxn>
                <a:cxn ang="0">
                  <a:pos x="20" y="34"/>
                </a:cxn>
                <a:cxn ang="0">
                  <a:pos x="34" y="20"/>
                </a:cxn>
              </a:cxnLst>
              <a:rect l="0" t="0" r="r" b="b"/>
              <a:pathLst>
                <a:path w="39" h="39">
                  <a:moveTo>
                    <a:pt x="0" y="20"/>
                  </a:moveTo>
                  <a:cubicBezTo>
                    <a:pt x="0" y="9"/>
                    <a:pt x="7" y="0"/>
                    <a:pt x="20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30"/>
                    <a:pt x="32" y="39"/>
                    <a:pt x="20" y="39"/>
                  </a:cubicBezTo>
                  <a:cubicBezTo>
                    <a:pt x="8" y="39"/>
                    <a:pt x="0" y="30"/>
                    <a:pt x="0" y="20"/>
                  </a:cubicBezTo>
                  <a:close/>
                  <a:moveTo>
                    <a:pt x="34" y="20"/>
                  </a:moveTo>
                  <a:cubicBezTo>
                    <a:pt x="34" y="12"/>
                    <a:pt x="29" y="5"/>
                    <a:pt x="20" y="5"/>
                  </a:cubicBezTo>
                  <a:cubicBezTo>
                    <a:pt x="11" y="5"/>
                    <a:pt x="6" y="11"/>
                    <a:pt x="6" y="19"/>
                  </a:cubicBezTo>
                  <a:cubicBezTo>
                    <a:pt x="6" y="27"/>
                    <a:pt x="11" y="34"/>
                    <a:pt x="20" y="34"/>
                  </a:cubicBezTo>
                  <a:cubicBezTo>
                    <a:pt x="29" y="34"/>
                    <a:pt x="34" y="28"/>
                    <a:pt x="34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52" name="Freeform 47"/>
            <p:cNvSpPr>
              <a:spLocks noEditPoints="1"/>
            </p:cNvSpPr>
            <p:nvPr userDrawn="1"/>
          </p:nvSpPr>
          <p:spPr bwMode="auto">
            <a:xfrm>
              <a:off x="1316038" y="1223963"/>
              <a:ext cx="104775" cy="165100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5" y="14"/>
                </a:cxn>
                <a:cxn ang="0">
                  <a:pos x="5" y="39"/>
                </a:cxn>
                <a:cxn ang="0">
                  <a:pos x="5" y="44"/>
                </a:cxn>
                <a:cxn ang="0">
                  <a:pos x="5" y="44"/>
                </a:cxn>
                <a:cxn ang="0">
                  <a:pos x="9" y="38"/>
                </a:cxn>
                <a:cxn ang="0">
                  <a:pos x="26" y="14"/>
                </a:cxn>
                <a:cxn ang="0">
                  <a:pos x="32" y="14"/>
                </a:cxn>
                <a:cxn ang="0">
                  <a:pos x="32" y="51"/>
                </a:cxn>
                <a:cxn ang="0">
                  <a:pos x="27" y="51"/>
                </a:cxn>
                <a:cxn ang="0">
                  <a:pos x="27" y="25"/>
                </a:cxn>
                <a:cxn ang="0">
                  <a:pos x="27" y="20"/>
                </a:cxn>
                <a:cxn ang="0">
                  <a:pos x="27" y="20"/>
                </a:cxn>
                <a:cxn ang="0">
                  <a:pos x="24" y="25"/>
                </a:cxn>
                <a:cxn ang="0">
                  <a:pos x="5" y="51"/>
                </a:cxn>
                <a:cxn ang="0">
                  <a:pos x="0" y="51"/>
                </a:cxn>
                <a:cxn ang="0">
                  <a:pos x="0" y="14"/>
                </a:cxn>
                <a:cxn ang="0">
                  <a:pos x="5" y="0"/>
                </a:cxn>
                <a:cxn ang="0">
                  <a:pos x="10" y="0"/>
                </a:cxn>
                <a:cxn ang="0">
                  <a:pos x="16" y="6"/>
                </a:cxn>
                <a:cxn ang="0">
                  <a:pos x="22" y="0"/>
                </a:cxn>
                <a:cxn ang="0">
                  <a:pos x="26" y="0"/>
                </a:cxn>
                <a:cxn ang="0">
                  <a:pos x="16" y="11"/>
                </a:cxn>
                <a:cxn ang="0">
                  <a:pos x="5" y="0"/>
                </a:cxn>
              </a:cxnLst>
              <a:rect l="0" t="0" r="r" b="b"/>
              <a:pathLst>
                <a:path w="32" h="51">
                  <a:moveTo>
                    <a:pt x="0" y="14"/>
                  </a:moveTo>
                  <a:cubicBezTo>
                    <a:pt x="5" y="14"/>
                    <a:pt x="5" y="14"/>
                    <a:pt x="5" y="14"/>
                  </a:cubicBezTo>
                  <a:cubicBezTo>
                    <a:pt x="5" y="39"/>
                    <a:pt x="5" y="39"/>
                    <a:pt x="5" y="39"/>
                  </a:cubicBezTo>
                  <a:cubicBezTo>
                    <a:pt x="5" y="42"/>
                    <a:pt x="5" y="44"/>
                    <a:pt x="5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5" y="44"/>
                    <a:pt x="7" y="41"/>
                    <a:pt x="9" y="38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27" y="51"/>
                    <a:pt x="27" y="51"/>
                    <a:pt x="27" y="51"/>
                  </a:cubicBezTo>
                  <a:cubicBezTo>
                    <a:pt x="27" y="25"/>
                    <a:pt x="27" y="25"/>
                    <a:pt x="27" y="25"/>
                  </a:cubicBezTo>
                  <a:cubicBezTo>
                    <a:pt x="27" y="22"/>
                    <a:pt x="27" y="20"/>
                    <a:pt x="27" y="20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0"/>
                    <a:pt x="25" y="23"/>
                    <a:pt x="24" y="25"/>
                  </a:cubicBezTo>
                  <a:cubicBezTo>
                    <a:pt x="5" y="51"/>
                    <a:pt x="5" y="51"/>
                    <a:pt x="5" y="51"/>
                  </a:cubicBezTo>
                  <a:cubicBezTo>
                    <a:pt x="0" y="51"/>
                    <a:pt x="0" y="51"/>
                    <a:pt x="0" y="51"/>
                  </a:cubicBezTo>
                  <a:lnTo>
                    <a:pt x="0" y="14"/>
                  </a:lnTo>
                  <a:close/>
                  <a:moveTo>
                    <a:pt x="5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0" y="4"/>
                    <a:pt x="13" y="6"/>
                    <a:pt x="16" y="6"/>
                  </a:cubicBezTo>
                  <a:cubicBezTo>
                    <a:pt x="19" y="6"/>
                    <a:pt x="21" y="4"/>
                    <a:pt x="22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7"/>
                    <a:pt x="21" y="11"/>
                    <a:pt x="16" y="11"/>
                  </a:cubicBezTo>
                  <a:cubicBezTo>
                    <a:pt x="11" y="11"/>
                    <a:pt x="6" y="7"/>
                    <a:pt x="5" y="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53" name="Freeform 48"/>
            <p:cNvSpPr>
              <a:spLocks/>
            </p:cNvSpPr>
            <p:nvPr userDrawn="1"/>
          </p:nvSpPr>
          <p:spPr bwMode="auto">
            <a:xfrm>
              <a:off x="1582738" y="1270000"/>
              <a:ext cx="100012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5" y="25"/>
                </a:cxn>
                <a:cxn ang="0">
                  <a:pos x="4" y="30"/>
                </a:cxn>
                <a:cxn ang="0">
                  <a:pos x="5" y="30"/>
                </a:cxn>
                <a:cxn ang="0">
                  <a:pos x="8" y="24"/>
                </a:cxn>
                <a:cxn ang="0">
                  <a:pos x="26" y="0"/>
                </a:cxn>
                <a:cxn ang="0">
                  <a:pos x="31" y="0"/>
                </a:cxn>
                <a:cxn ang="0">
                  <a:pos x="31" y="37"/>
                </a:cxn>
                <a:cxn ang="0">
                  <a:pos x="26" y="37"/>
                </a:cxn>
                <a:cxn ang="0">
                  <a:pos x="26" y="11"/>
                </a:cxn>
                <a:cxn ang="0">
                  <a:pos x="27" y="6"/>
                </a:cxn>
                <a:cxn ang="0">
                  <a:pos x="26" y="6"/>
                </a:cxn>
                <a:cxn ang="0">
                  <a:pos x="23" y="11"/>
                </a:cxn>
                <a:cxn ang="0">
                  <a:pos x="5" y="37"/>
                </a:cxn>
                <a:cxn ang="0">
                  <a:pos x="0" y="37"/>
                </a:cxn>
                <a:cxn ang="0">
                  <a:pos x="0" y="0"/>
                </a:cxn>
              </a:cxnLst>
              <a:rect l="0" t="0" r="r" b="b"/>
              <a:pathLst>
                <a:path w="31" h="37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4" y="30"/>
                    <a:pt x="4" y="30"/>
                  </a:cubicBezTo>
                  <a:cubicBezTo>
                    <a:pt x="5" y="30"/>
                    <a:pt x="5" y="30"/>
                    <a:pt x="5" y="30"/>
                  </a:cubicBezTo>
                  <a:cubicBezTo>
                    <a:pt x="5" y="30"/>
                    <a:pt x="6" y="27"/>
                    <a:pt x="8" y="24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37"/>
                    <a:pt x="31" y="37"/>
                    <a:pt x="31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6" y="8"/>
                    <a:pt x="27" y="6"/>
                    <a:pt x="27" y="6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6" y="6"/>
                    <a:pt x="25" y="9"/>
                    <a:pt x="23" y="11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54" name="Freeform 49"/>
            <p:cNvSpPr>
              <a:spLocks noEditPoints="1"/>
            </p:cNvSpPr>
            <p:nvPr userDrawn="1"/>
          </p:nvSpPr>
          <p:spPr bwMode="auto">
            <a:xfrm>
              <a:off x="1835150" y="1270000"/>
              <a:ext cx="80963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0"/>
                </a:cxn>
                <a:cxn ang="0">
                  <a:pos x="25" y="11"/>
                </a:cxn>
                <a:cxn ang="0">
                  <a:pos x="10" y="23"/>
                </a:cxn>
                <a:cxn ang="0">
                  <a:pos x="5" y="23"/>
                </a:cxn>
                <a:cxn ang="0">
                  <a:pos x="5" y="37"/>
                </a:cxn>
                <a:cxn ang="0">
                  <a:pos x="0" y="37"/>
                </a:cxn>
                <a:cxn ang="0">
                  <a:pos x="0" y="0"/>
                </a:cxn>
                <a:cxn ang="0">
                  <a:pos x="10" y="18"/>
                </a:cxn>
                <a:cxn ang="0">
                  <a:pos x="19" y="11"/>
                </a:cxn>
                <a:cxn ang="0">
                  <a:pos x="10" y="4"/>
                </a:cxn>
                <a:cxn ang="0">
                  <a:pos x="5" y="4"/>
                </a:cxn>
                <a:cxn ang="0">
                  <a:pos x="5" y="18"/>
                </a:cxn>
                <a:cxn ang="0">
                  <a:pos x="10" y="18"/>
                </a:cxn>
              </a:cxnLst>
              <a:rect l="0" t="0" r="r" b="b"/>
              <a:pathLst>
                <a:path w="25" h="37">
                  <a:moveTo>
                    <a:pt x="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9" y="0"/>
                    <a:pt x="25" y="3"/>
                    <a:pt x="25" y="11"/>
                  </a:cubicBezTo>
                  <a:cubicBezTo>
                    <a:pt x="25" y="19"/>
                    <a:pt x="19" y="23"/>
                    <a:pt x="10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  <a:moveTo>
                    <a:pt x="10" y="18"/>
                  </a:moveTo>
                  <a:cubicBezTo>
                    <a:pt x="16" y="18"/>
                    <a:pt x="19" y="16"/>
                    <a:pt x="19" y="11"/>
                  </a:cubicBezTo>
                  <a:cubicBezTo>
                    <a:pt x="19" y="7"/>
                    <a:pt x="17" y="4"/>
                    <a:pt x="10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18"/>
                    <a:pt x="5" y="18"/>
                    <a:pt x="5" y="18"/>
                  </a:cubicBezTo>
                  <a:lnTo>
                    <a:pt x="10" y="18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55" name="Freeform 50"/>
            <p:cNvSpPr>
              <a:spLocks noEditPoints="1"/>
            </p:cNvSpPr>
            <p:nvPr userDrawn="1"/>
          </p:nvSpPr>
          <p:spPr bwMode="auto">
            <a:xfrm>
              <a:off x="1963738" y="1266825"/>
              <a:ext cx="127000" cy="125413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19" y="0"/>
                </a:cxn>
                <a:cxn ang="0">
                  <a:pos x="39" y="19"/>
                </a:cxn>
                <a:cxn ang="0">
                  <a:pos x="19" y="39"/>
                </a:cxn>
                <a:cxn ang="0">
                  <a:pos x="0" y="20"/>
                </a:cxn>
                <a:cxn ang="0">
                  <a:pos x="33" y="20"/>
                </a:cxn>
                <a:cxn ang="0">
                  <a:pos x="19" y="5"/>
                </a:cxn>
                <a:cxn ang="0">
                  <a:pos x="5" y="19"/>
                </a:cxn>
                <a:cxn ang="0">
                  <a:pos x="19" y="34"/>
                </a:cxn>
                <a:cxn ang="0">
                  <a:pos x="33" y="20"/>
                </a:cxn>
              </a:cxnLst>
              <a:rect l="0" t="0" r="r" b="b"/>
              <a:pathLst>
                <a:path w="39" h="39">
                  <a:moveTo>
                    <a:pt x="0" y="20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30"/>
                    <a:pt x="32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  <a:moveTo>
                    <a:pt x="33" y="20"/>
                  </a:moveTo>
                  <a:cubicBezTo>
                    <a:pt x="33" y="12"/>
                    <a:pt x="28" y="5"/>
                    <a:pt x="19" y="5"/>
                  </a:cubicBezTo>
                  <a:cubicBezTo>
                    <a:pt x="10" y="5"/>
                    <a:pt x="5" y="11"/>
                    <a:pt x="5" y="19"/>
                  </a:cubicBezTo>
                  <a:cubicBezTo>
                    <a:pt x="5" y="27"/>
                    <a:pt x="10" y="34"/>
                    <a:pt x="19" y="34"/>
                  </a:cubicBezTo>
                  <a:cubicBezTo>
                    <a:pt x="28" y="34"/>
                    <a:pt x="33" y="28"/>
                    <a:pt x="33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56" name="Freeform 51"/>
            <p:cNvSpPr>
              <a:spLocks/>
            </p:cNvSpPr>
            <p:nvPr userDrawn="1"/>
          </p:nvSpPr>
          <p:spPr bwMode="auto">
            <a:xfrm>
              <a:off x="2132013" y="1266825"/>
              <a:ext cx="84137" cy="125413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2" y="32"/>
                </a:cxn>
                <a:cxn ang="0">
                  <a:pos x="11" y="34"/>
                </a:cxn>
                <a:cxn ang="0">
                  <a:pos x="20" y="28"/>
                </a:cxn>
                <a:cxn ang="0">
                  <a:pos x="10" y="21"/>
                </a:cxn>
                <a:cxn ang="0">
                  <a:pos x="6" y="21"/>
                </a:cxn>
                <a:cxn ang="0">
                  <a:pos x="6" y="17"/>
                </a:cxn>
                <a:cxn ang="0">
                  <a:pos x="9" y="17"/>
                </a:cxn>
                <a:cxn ang="0">
                  <a:pos x="18" y="11"/>
                </a:cxn>
                <a:cxn ang="0">
                  <a:pos x="12" y="5"/>
                </a:cxn>
                <a:cxn ang="0">
                  <a:pos x="3" y="7"/>
                </a:cxn>
                <a:cxn ang="0">
                  <a:pos x="1" y="3"/>
                </a:cxn>
                <a:cxn ang="0">
                  <a:pos x="12" y="0"/>
                </a:cxn>
                <a:cxn ang="0">
                  <a:pos x="24" y="10"/>
                </a:cxn>
                <a:cxn ang="0">
                  <a:pos x="17" y="19"/>
                </a:cxn>
                <a:cxn ang="0">
                  <a:pos x="17" y="19"/>
                </a:cxn>
                <a:cxn ang="0">
                  <a:pos x="26" y="28"/>
                </a:cxn>
                <a:cxn ang="0">
                  <a:pos x="11" y="39"/>
                </a:cxn>
                <a:cxn ang="0">
                  <a:pos x="0" y="36"/>
                </a:cxn>
              </a:cxnLst>
              <a:rect l="0" t="0" r="r" b="b"/>
              <a:pathLst>
                <a:path w="26" h="39">
                  <a:moveTo>
                    <a:pt x="0" y="36"/>
                  </a:moveTo>
                  <a:cubicBezTo>
                    <a:pt x="2" y="32"/>
                    <a:pt x="2" y="32"/>
                    <a:pt x="2" y="32"/>
                  </a:cubicBezTo>
                  <a:cubicBezTo>
                    <a:pt x="4" y="33"/>
                    <a:pt x="7" y="34"/>
                    <a:pt x="11" y="34"/>
                  </a:cubicBezTo>
                  <a:cubicBezTo>
                    <a:pt x="16" y="34"/>
                    <a:pt x="20" y="32"/>
                    <a:pt x="20" y="28"/>
                  </a:cubicBezTo>
                  <a:cubicBezTo>
                    <a:pt x="20" y="23"/>
                    <a:pt x="16" y="21"/>
                    <a:pt x="10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17"/>
                    <a:pt x="6" y="17"/>
                    <a:pt x="6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15" y="17"/>
                    <a:pt x="18" y="15"/>
                    <a:pt x="18" y="11"/>
                  </a:cubicBezTo>
                  <a:cubicBezTo>
                    <a:pt x="18" y="7"/>
                    <a:pt x="16" y="5"/>
                    <a:pt x="12" y="5"/>
                  </a:cubicBezTo>
                  <a:cubicBezTo>
                    <a:pt x="8" y="5"/>
                    <a:pt x="6" y="6"/>
                    <a:pt x="3" y="7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4" y="1"/>
                    <a:pt x="7" y="0"/>
                    <a:pt x="12" y="0"/>
                  </a:cubicBezTo>
                  <a:cubicBezTo>
                    <a:pt x="19" y="0"/>
                    <a:pt x="24" y="4"/>
                    <a:pt x="24" y="10"/>
                  </a:cubicBezTo>
                  <a:cubicBezTo>
                    <a:pt x="24" y="15"/>
                    <a:pt x="21" y="17"/>
                    <a:pt x="17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22" y="19"/>
                    <a:pt x="26" y="23"/>
                    <a:pt x="26" y="28"/>
                  </a:cubicBezTo>
                  <a:cubicBezTo>
                    <a:pt x="26" y="35"/>
                    <a:pt x="19" y="39"/>
                    <a:pt x="11" y="39"/>
                  </a:cubicBezTo>
                  <a:cubicBezTo>
                    <a:pt x="5" y="39"/>
                    <a:pt x="2" y="37"/>
                    <a:pt x="0" y="36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57" name="Freeform 52"/>
            <p:cNvSpPr>
              <a:spLocks/>
            </p:cNvSpPr>
            <p:nvPr userDrawn="1"/>
          </p:nvSpPr>
          <p:spPr bwMode="auto">
            <a:xfrm>
              <a:off x="2274888" y="1270000"/>
              <a:ext cx="103187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0"/>
                </a:cxn>
                <a:cxn ang="0">
                  <a:pos x="10" y="30"/>
                </a:cxn>
                <a:cxn ang="0">
                  <a:pos x="53" y="30"/>
                </a:cxn>
                <a:cxn ang="0">
                  <a:pos x="53" y="0"/>
                </a:cxn>
                <a:cxn ang="0">
                  <a:pos x="65" y="0"/>
                </a:cxn>
                <a:cxn ang="0">
                  <a:pos x="65" y="75"/>
                </a:cxn>
                <a:cxn ang="0">
                  <a:pos x="53" y="75"/>
                </a:cxn>
                <a:cxn ang="0">
                  <a:pos x="53" y="40"/>
                </a:cxn>
                <a:cxn ang="0">
                  <a:pos x="10" y="40"/>
                </a:cxn>
                <a:cxn ang="0">
                  <a:pos x="10" y="75"/>
                </a:cxn>
                <a:cxn ang="0">
                  <a:pos x="0" y="75"/>
                </a:cxn>
                <a:cxn ang="0">
                  <a:pos x="0" y="0"/>
                </a:cxn>
              </a:cxnLst>
              <a:rect l="0" t="0" r="r" b="b"/>
              <a:pathLst>
                <a:path w="65" h="75">
                  <a:moveTo>
                    <a:pt x="0" y="0"/>
                  </a:moveTo>
                  <a:lnTo>
                    <a:pt x="10" y="0"/>
                  </a:lnTo>
                  <a:lnTo>
                    <a:pt x="10" y="30"/>
                  </a:lnTo>
                  <a:lnTo>
                    <a:pt x="53" y="30"/>
                  </a:lnTo>
                  <a:lnTo>
                    <a:pt x="53" y="0"/>
                  </a:lnTo>
                  <a:lnTo>
                    <a:pt x="65" y="0"/>
                  </a:lnTo>
                  <a:lnTo>
                    <a:pt x="65" y="75"/>
                  </a:lnTo>
                  <a:lnTo>
                    <a:pt x="53" y="75"/>
                  </a:lnTo>
                  <a:lnTo>
                    <a:pt x="53" y="40"/>
                  </a:lnTo>
                  <a:lnTo>
                    <a:pt x="10" y="40"/>
                  </a:lnTo>
                  <a:lnTo>
                    <a:pt x="10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58" name="Freeform 53"/>
            <p:cNvSpPr>
              <a:spLocks/>
            </p:cNvSpPr>
            <p:nvPr userDrawn="1"/>
          </p:nvSpPr>
          <p:spPr bwMode="auto">
            <a:xfrm>
              <a:off x="2443163" y="1270000"/>
              <a:ext cx="103187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5" y="25"/>
                </a:cxn>
                <a:cxn ang="0">
                  <a:pos x="5" y="30"/>
                </a:cxn>
                <a:cxn ang="0">
                  <a:pos x="5" y="30"/>
                </a:cxn>
                <a:cxn ang="0">
                  <a:pos x="9" y="24"/>
                </a:cxn>
                <a:cxn ang="0">
                  <a:pos x="26" y="0"/>
                </a:cxn>
                <a:cxn ang="0">
                  <a:pos x="32" y="0"/>
                </a:cxn>
                <a:cxn ang="0">
                  <a:pos x="32" y="37"/>
                </a:cxn>
                <a:cxn ang="0">
                  <a:pos x="27" y="37"/>
                </a:cxn>
                <a:cxn ang="0">
                  <a:pos x="27" y="11"/>
                </a:cxn>
                <a:cxn ang="0">
                  <a:pos x="27" y="6"/>
                </a:cxn>
                <a:cxn ang="0">
                  <a:pos x="27" y="6"/>
                </a:cxn>
                <a:cxn ang="0">
                  <a:pos x="23" y="11"/>
                </a:cxn>
                <a:cxn ang="0">
                  <a:pos x="5" y="37"/>
                </a:cxn>
                <a:cxn ang="0">
                  <a:pos x="0" y="37"/>
                </a:cxn>
                <a:cxn ang="0">
                  <a:pos x="0" y="0"/>
                </a:cxn>
              </a:cxnLst>
              <a:rect l="0" t="0" r="r" b="b"/>
              <a:pathLst>
                <a:path w="32" h="37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5" y="30"/>
                    <a:pt x="5" y="30"/>
                  </a:cubicBezTo>
                  <a:cubicBezTo>
                    <a:pt x="5" y="30"/>
                    <a:pt x="5" y="30"/>
                    <a:pt x="5" y="30"/>
                  </a:cubicBezTo>
                  <a:cubicBezTo>
                    <a:pt x="5" y="30"/>
                    <a:pt x="7" y="27"/>
                    <a:pt x="9" y="24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37"/>
                    <a:pt x="32" y="37"/>
                    <a:pt x="32" y="37"/>
                  </a:cubicBezTo>
                  <a:cubicBezTo>
                    <a:pt x="27" y="37"/>
                    <a:pt x="27" y="37"/>
                    <a:pt x="27" y="37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27" y="8"/>
                    <a:pt x="27" y="6"/>
                    <a:pt x="27" y="6"/>
                  </a:cubicBezTo>
                  <a:cubicBezTo>
                    <a:pt x="27" y="6"/>
                    <a:pt x="27" y="6"/>
                    <a:pt x="27" y="6"/>
                  </a:cubicBezTo>
                  <a:cubicBezTo>
                    <a:pt x="27" y="6"/>
                    <a:pt x="25" y="9"/>
                    <a:pt x="23" y="11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59" name="Freeform 54"/>
            <p:cNvSpPr>
              <a:spLocks/>
            </p:cNvSpPr>
            <p:nvPr userDrawn="1"/>
          </p:nvSpPr>
          <p:spPr bwMode="auto">
            <a:xfrm>
              <a:off x="2605088" y="1270000"/>
              <a:ext cx="93662" cy="119063"/>
            </a:xfrm>
            <a:custGeom>
              <a:avLst/>
              <a:gdLst/>
              <a:ahLst/>
              <a:cxnLst>
                <a:cxn ang="0">
                  <a:pos x="24" y="21"/>
                </a:cxn>
                <a:cxn ang="0">
                  <a:pos x="12" y="27"/>
                </a:cxn>
                <a:cxn ang="0">
                  <a:pos x="0" y="16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6" y="15"/>
                </a:cxn>
                <a:cxn ang="0">
                  <a:pos x="13" y="22"/>
                </a:cxn>
                <a:cxn ang="0">
                  <a:pos x="24" y="15"/>
                </a:cxn>
                <a:cxn ang="0">
                  <a:pos x="24" y="0"/>
                </a:cxn>
                <a:cxn ang="0">
                  <a:pos x="29" y="0"/>
                </a:cxn>
                <a:cxn ang="0">
                  <a:pos x="29" y="37"/>
                </a:cxn>
                <a:cxn ang="0">
                  <a:pos x="24" y="37"/>
                </a:cxn>
                <a:cxn ang="0">
                  <a:pos x="24" y="21"/>
                </a:cxn>
              </a:cxnLst>
              <a:rect l="0" t="0" r="r" b="b"/>
              <a:pathLst>
                <a:path w="29" h="37">
                  <a:moveTo>
                    <a:pt x="24" y="21"/>
                  </a:moveTo>
                  <a:cubicBezTo>
                    <a:pt x="22" y="23"/>
                    <a:pt x="18" y="27"/>
                    <a:pt x="12" y="27"/>
                  </a:cubicBezTo>
                  <a:cubicBezTo>
                    <a:pt x="4" y="27"/>
                    <a:pt x="0" y="22"/>
                    <a:pt x="0" y="1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9"/>
                    <a:pt x="8" y="22"/>
                    <a:pt x="13" y="22"/>
                  </a:cubicBezTo>
                  <a:cubicBezTo>
                    <a:pt x="18" y="22"/>
                    <a:pt x="22" y="17"/>
                    <a:pt x="24" y="15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9" y="37"/>
                    <a:pt x="29" y="37"/>
                    <a:pt x="29" y="37"/>
                  </a:cubicBezTo>
                  <a:cubicBezTo>
                    <a:pt x="24" y="37"/>
                    <a:pt x="24" y="37"/>
                    <a:pt x="24" y="37"/>
                  </a:cubicBezTo>
                  <a:lnTo>
                    <a:pt x="24" y="21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60" name="Freeform 55"/>
            <p:cNvSpPr>
              <a:spLocks/>
            </p:cNvSpPr>
            <p:nvPr userDrawn="1"/>
          </p:nvSpPr>
          <p:spPr bwMode="auto">
            <a:xfrm>
              <a:off x="2763838" y="1270000"/>
              <a:ext cx="106362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0"/>
                </a:cxn>
                <a:cxn ang="0">
                  <a:pos x="12" y="30"/>
                </a:cxn>
                <a:cxn ang="0">
                  <a:pos x="55" y="30"/>
                </a:cxn>
                <a:cxn ang="0">
                  <a:pos x="55" y="0"/>
                </a:cxn>
                <a:cxn ang="0">
                  <a:pos x="67" y="0"/>
                </a:cxn>
                <a:cxn ang="0">
                  <a:pos x="67" y="75"/>
                </a:cxn>
                <a:cxn ang="0">
                  <a:pos x="55" y="75"/>
                </a:cxn>
                <a:cxn ang="0">
                  <a:pos x="55" y="40"/>
                </a:cxn>
                <a:cxn ang="0">
                  <a:pos x="12" y="40"/>
                </a:cxn>
                <a:cxn ang="0">
                  <a:pos x="12" y="75"/>
                </a:cxn>
                <a:cxn ang="0">
                  <a:pos x="0" y="75"/>
                </a:cxn>
                <a:cxn ang="0">
                  <a:pos x="0" y="0"/>
                </a:cxn>
              </a:cxnLst>
              <a:rect l="0" t="0" r="r" b="b"/>
              <a:pathLst>
                <a:path w="67" h="75">
                  <a:moveTo>
                    <a:pt x="0" y="0"/>
                  </a:moveTo>
                  <a:lnTo>
                    <a:pt x="12" y="0"/>
                  </a:lnTo>
                  <a:lnTo>
                    <a:pt x="12" y="30"/>
                  </a:lnTo>
                  <a:lnTo>
                    <a:pt x="55" y="30"/>
                  </a:lnTo>
                  <a:lnTo>
                    <a:pt x="55" y="0"/>
                  </a:lnTo>
                  <a:lnTo>
                    <a:pt x="67" y="0"/>
                  </a:lnTo>
                  <a:lnTo>
                    <a:pt x="67" y="75"/>
                  </a:lnTo>
                  <a:lnTo>
                    <a:pt x="55" y="75"/>
                  </a:lnTo>
                  <a:lnTo>
                    <a:pt x="55" y="40"/>
                  </a:lnTo>
                  <a:lnTo>
                    <a:pt x="12" y="40"/>
                  </a:lnTo>
                  <a:lnTo>
                    <a:pt x="12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61" name="Freeform 56"/>
            <p:cNvSpPr>
              <a:spLocks noEditPoints="1"/>
            </p:cNvSpPr>
            <p:nvPr userDrawn="1"/>
          </p:nvSpPr>
          <p:spPr bwMode="auto">
            <a:xfrm>
              <a:off x="2924175" y="1266825"/>
              <a:ext cx="130175" cy="125413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20" y="0"/>
                </a:cxn>
                <a:cxn ang="0">
                  <a:pos x="40" y="19"/>
                </a:cxn>
                <a:cxn ang="0">
                  <a:pos x="20" y="39"/>
                </a:cxn>
                <a:cxn ang="0">
                  <a:pos x="0" y="20"/>
                </a:cxn>
                <a:cxn ang="0">
                  <a:pos x="34" y="20"/>
                </a:cxn>
                <a:cxn ang="0">
                  <a:pos x="20" y="5"/>
                </a:cxn>
                <a:cxn ang="0">
                  <a:pos x="6" y="19"/>
                </a:cxn>
                <a:cxn ang="0">
                  <a:pos x="20" y="34"/>
                </a:cxn>
                <a:cxn ang="0">
                  <a:pos x="34" y="20"/>
                </a:cxn>
              </a:cxnLst>
              <a:rect l="0" t="0" r="r" b="b"/>
              <a:pathLst>
                <a:path w="40" h="39">
                  <a:moveTo>
                    <a:pt x="0" y="20"/>
                  </a:moveTo>
                  <a:cubicBezTo>
                    <a:pt x="0" y="9"/>
                    <a:pt x="8" y="0"/>
                    <a:pt x="20" y="0"/>
                  </a:cubicBezTo>
                  <a:cubicBezTo>
                    <a:pt x="32" y="0"/>
                    <a:pt x="40" y="9"/>
                    <a:pt x="40" y="19"/>
                  </a:cubicBezTo>
                  <a:cubicBezTo>
                    <a:pt x="40" y="30"/>
                    <a:pt x="32" y="39"/>
                    <a:pt x="20" y="39"/>
                  </a:cubicBezTo>
                  <a:cubicBezTo>
                    <a:pt x="8" y="39"/>
                    <a:pt x="0" y="30"/>
                    <a:pt x="0" y="20"/>
                  </a:cubicBezTo>
                  <a:close/>
                  <a:moveTo>
                    <a:pt x="34" y="20"/>
                  </a:moveTo>
                  <a:cubicBezTo>
                    <a:pt x="34" y="12"/>
                    <a:pt x="29" y="5"/>
                    <a:pt x="20" y="5"/>
                  </a:cubicBezTo>
                  <a:cubicBezTo>
                    <a:pt x="11" y="5"/>
                    <a:pt x="6" y="11"/>
                    <a:pt x="6" y="19"/>
                  </a:cubicBezTo>
                  <a:cubicBezTo>
                    <a:pt x="6" y="27"/>
                    <a:pt x="11" y="34"/>
                    <a:pt x="20" y="34"/>
                  </a:cubicBezTo>
                  <a:cubicBezTo>
                    <a:pt x="29" y="34"/>
                    <a:pt x="34" y="28"/>
                    <a:pt x="34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62" name="Freeform 57"/>
            <p:cNvSpPr>
              <a:spLocks noEditPoints="1"/>
            </p:cNvSpPr>
            <p:nvPr userDrawn="1"/>
          </p:nvSpPr>
          <p:spPr bwMode="auto">
            <a:xfrm>
              <a:off x="3109913" y="1223963"/>
              <a:ext cx="103187" cy="165100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5" y="14"/>
                </a:cxn>
                <a:cxn ang="0">
                  <a:pos x="5" y="39"/>
                </a:cxn>
                <a:cxn ang="0">
                  <a:pos x="5" y="44"/>
                </a:cxn>
                <a:cxn ang="0">
                  <a:pos x="5" y="44"/>
                </a:cxn>
                <a:cxn ang="0">
                  <a:pos x="9" y="38"/>
                </a:cxn>
                <a:cxn ang="0">
                  <a:pos x="27" y="14"/>
                </a:cxn>
                <a:cxn ang="0">
                  <a:pos x="32" y="14"/>
                </a:cxn>
                <a:cxn ang="0">
                  <a:pos x="32" y="51"/>
                </a:cxn>
                <a:cxn ang="0">
                  <a:pos x="27" y="51"/>
                </a:cxn>
                <a:cxn ang="0">
                  <a:pos x="27" y="25"/>
                </a:cxn>
                <a:cxn ang="0">
                  <a:pos x="27" y="20"/>
                </a:cxn>
                <a:cxn ang="0">
                  <a:pos x="27" y="20"/>
                </a:cxn>
                <a:cxn ang="0">
                  <a:pos x="24" y="25"/>
                </a:cxn>
                <a:cxn ang="0">
                  <a:pos x="5" y="51"/>
                </a:cxn>
                <a:cxn ang="0">
                  <a:pos x="0" y="51"/>
                </a:cxn>
                <a:cxn ang="0">
                  <a:pos x="0" y="14"/>
                </a:cxn>
                <a:cxn ang="0">
                  <a:pos x="6" y="0"/>
                </a:cxn>
                <a:cxn ang="0">
                  <a:pos x="10" y="0"/>
                </a:cxn>
                <a:cxn ang="0">
                  <a:pos x="16" y="6"/>
                </a:cxn>
                <a:cxn ang="0">
                  <a:pos x="22" y="0"/>
                </a:cxn>
                <a:cxn ang="0">
                  <a:pos x="27" y="0"/>
                </a:cxn>
                <a:cxn ang="0">
                  <a:pos x="16" y="11"/>
                </a:cxn>
                <a:cxn ang="0">
                  <a:pos x="6" y="0"/>
                </a:cxn>
              </a:cxnLst>
              <a:rect l="0" t="0" r="r" b="b"/>
              <a:pathLst>
                <a:path w="32" h="51">
                  <a:moveTo>
                    <a:pt x="0" y="14"/>
                  </a:moveTo>
                  <a:cubicBezTo>
                    <a:pt x="5" y="14"/>
                    <a:pt x="5" y="14"/>
                    <a:pt x="5" y="14"/>
                  </a:cubicBezTo>
                  <a:cubicBezTo>
                    <a:pt x="5" y="39"/>
                    <a:pt x="5" y="39"/>
                    <a:pt x="5" y="39"/>
                  </a:cubicBezTo>
                  <a:cubicBezTo>
                    <a:pt x="5" y="42"/>
                    <a:pt x="5" y="44"/>
                    <a:pt x="5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5" y="44"/>
                    <a:pt x="7" y="41"/>
                    <a:pt x="9" y="38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27" y="51"/>
                    <a:pt x="27" y="51"/>
                    <a:pt x="27" y="51"/>
                  </a:cubicBezTo>
                  <a:cubicBezTo>
                    <a:pt x="27" y="25"/>
                    <a:pt x="27" y="25"/>
                    <a:pt x="27" y="25"/>
                  </a:cubicBezTo>
                  <a:cubicBezTo>
                    <a:pt x="27" y="22"/>
                    <a:pt x="27" y="20"/>
                    <a:pt x="27" y="20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0"/>
                    <a:pt x="25" y="23"/>
                    <a:pt x="24" y="25"/>
                  </a:cubicBezTo>
                  <a:cubicBezTo>
                    <a:pt x="5" y="51"/>
                    <a:pt x="5" y="51"/>
                    <a:pt x="5" y="51"/>
                  </a:cubicBezTo>
                  <a:cubicBezTo>
                    <a:pt x="0" y="51"/>
                    <a:pt x="0" y="51"/>
                    <a:pt x="0" y="51"/>
                  </a:cubicBezTo>
                  <a:lnTo>
                    <a:pt x="0" y="14"/>
                  </a:lnTo>
                  <a:close/>
                  <a:moveTo>
                    <a:pt x="6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1" y="4"/>
                    <a:pt x="13" y="6"/>
                    <a:pt x="16" y="6"/>
                  </a:cubicBezTo>
                  <a:cubicBezTo>
                    <a:pt x="20" y="6"/>
                    <a:pt x="22" y="4"/>
                    <a:pt x="22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6" y="7"/>
                    <a:pt x="21" y="11"/>
                    <a:pt x="16" y="11"/>
                  </a:cubicBezTo>
                  <a:cubicBezTo>
                    <a:pt x="11" y="11"/>
                    <a:pt x="6" y="7"/>
                    <a:pt x="6" y="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63" name="Freeform 58"/>
            <p:cNvSpPr>
              <a:spLocks/>
            </p:cNvSpPr>
            <p:nvPr userDrawn="1"/>
          </p:nvSpPr>
          <p:spPr bwMode="auto">
            <a:xfrm>
              <a:off x="3348038" y="1270000"/>
              <a:ext cx="92075" cy="119063"/>
            </a:xfrm>
            <a:custGeom>
              <a:avLst/>
              <a:gdLst/>
              <a:ahLst/>
              <a:cxnLst>
                <a:cxn ang="0">
                  <a:pos x="23" y="8"/>
                </a:cxn>
                <a:cxn ang="0">
                  <a:pos x="0" y="8"/>
                </a:cxn>
                <a:cxn ang="0">
                  <a:pos x="0" y="0"/>
                </a:cxn>
                <a:cxn ang="0">
                  <a:pos x="58" y="0"/>
                </a:cxn>
                <a:cxn ang="0">
                  <a:pos x="58" y="8"/>
                </a:cxn>
                <a:cxn ang="0">
                  <a:pos x="35" y="8"/>
                </a:cxn>
                <a:cxn ang="0">
                  <a:pos x="35" y="75"/>
                </a:cxn>
                <a:cxn ang="0">
                  <a:pos x="23" y="75"/>
                </a:cxn>
                <a:cxn ang="0">
                  <a:pos x="23" y="8"/>
                </a:cxn>
              </a:cxnLst>
              <a:rect l="0" t="0" r="r" b="b"/>
              <a:pathLst>
                <a:path w="58" h="75">
                  <a:moveTo>
                    <a:pt x="23" y="8"/>
                  </a:moveTo>
                  <a:lnTo>
                    <a:pt x="0" y="8"/>
                  </a:lnTo>
                  <a:lnTo>
                    <a:pt x="0" y="0"/>
                  </a:lnTo>
                  <a:lnTo>
                    <a:pt x="58" y="0"/>
                  </a:lnTo>
                  <a:lnTo>
                    <a:pt x="58" y="8"/>
                  </a:lnTo>
                  <a:lnTo>
                    <a:pt x="35" y="8"/>
                  </a:lnTo>
                  <a:lnTo>
                    <a:pt x="35" y="75"/>
                  </a:lnTo>
                  <a:lnTo>
                    <a:pt x="23" y="75"/>
                  </a:lnTo>
                  <a:lnTo>
                    <a:pt x="23" y="8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64" name="Freeform 59"/>
            <p:cNvSpPr>
              <a:spLocks noEditPoints="1"/>
            </p:cNvSpPr>
            <p:nvPr userDrawn="1"/>
          </p:nvSpPr>
          <p:spPr bwMode="auto">
            <a:xfrm>
              <a:off x="3481388" y="1266825"/>
              <a:ext cx="125412" cy="125413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19" y="0"/>
                </a:cxn>
                <a:cxn ang="0">
                  <a:pos x="39" y="19"/>
                </a:cxn>
                <a:cxn ang="0">
                  <a:pos x="19" y="39"/>
                </a:cxn>
                <a:cxn ang="0">
                  <a:pos x="0" y="20"/>
                </a:cxn>
                <a:cxn ang="0">
                  <a:pos x="33" y="20"/>
                </a:cxn>
                <a:cxn ang="0">
                  <a:pos x="19" y="5"/>
                </a:cxn>
                <a:cxn ang="0">
                  <a:pos x="5" y="19"/>
                </a:cxn>
                <a:cxn ang="0">
                  <a:pos x="19" y="34"/>
                </a:cxn>
                <a:cxn ang="0">
                  <a:pos x="33" y="20"/>
                </a:cxn>
              </a:cxnLst>
              <a:rect l="0" t="0" r="r" b="b"/>
              <a:pathLst>
                <a:path w="39" h="39">
                  <a:moveTo>
                    <a:pt x="0" y="20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30"/>
                    <a:pt x="32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  <a:moveTo>
                    <a:pt x="33" y="20"/>
                  </a:moveTo>
                  <a:cubicBezTo>
                    <a:pt x="33" y="12"/>
                    <a:pt x="28" y="5"/>
                    <a:pt x="19" y="5"/>
                  </a:cubicBezTo>
                  <a:cubicBezTo>
                    <a:pt x="10" y="5"/>
                    <a:pt x="5" y="11"/>
                    <a:pt x="5" y="19"/>
                  </a:cubicBezTo>
                  <a:cubicBezTo>
                    <a:pt x="5" y="27"/>
                    <a:pt x="10" y="34"/>
                    <a:pt x="19" y="34"/>
                  </a:cubicBezTo>
                  <a:cubicBezTo>
                    <a:pt x="28" y="34"/>
                    <a:pt x="33" y="28"/>
                    <a:pt x="33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65" name="Freeform 60"/>
            <p:cNvSpPr>
              <a:spLocks noEditPoints="1"/>
            </p:cNvSpPr>
            <p:nvPr userDrawn="1"/>
          </p:nvSpPr>
          <p:spPr bwMode="auto">
            <a:xfrm>
              <a:off x="3665538" y="1270000"/>
              <a:ext cx="80962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0"/>
                </a:cxn>
                <a:cxn ang="0">
                  <a:pos x="25" y="11"/>
                </a:cxn>
                <a:cxn ang="0">
                  <a:pos x="10" y="23"/>
                </a:cxn>
                <a:cxn ang="0">
                  <a:pos x="5" y="23"/>
                </a:cxn>
                <a:cxn ang="0">
                  <a:pos x="5" y="37"/>
                </a:cxn>
                <a:cxn ang="0">
                  <a:pos x="0" y="37"/>
                </a:cxn>
                <a:cxn ang="0">
                  <a:pos x="0" y="0"/>
                </a:cxn>
                <a:cxn ang="0">
                  <a:pos x="10" y="18"/>
                </a:cxn>
                <a:cxn ang="0">
                  <a:pos x="19" y="11"/>
                </a:cxn>
                <a:cxn ang="0">
                  <a:pos x="10" y="4"/>
                </a:cxn>
                <a:cxn ang="0">
                  <a:pos x="5" y="4"/>
                </a:cxn>
                <a:cxn ang="0">
                  <a:pos x="5" y="18"/>
                </a:cxn>
                <a:cxn ang="0">
                  <a:pos x="10" y="18"/>
                </a:cxn>
              </a:cxnLst>
              <a:rect l="0" t="0" r="r" b="b"/>
              <a:pathLst>
                <a:path w="25" h="37">
                  <a:moveTo>
                    <a:pt x="0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9" y="0"/>
                    <a:pt x="25" y="3"/>
                    <a:pt x="25" y="11"/>
                  </a:cubicBezTo>
                  <a:cubicBezTo>
                    <a:pt x="25" y="19"/>
                    <a:pt x="19" y="23"/>
                    <a:pt x="10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  <a:moveTo>
                    <a:pt x="10" y="18"/>
                  </a:moveTo>
                  <a:cubicBezTo>
                    <a:pt x="16" y="18"/>
                    <a:pt x="19" y="16"/>
                    <a:pt x="19" y="11"/>
                  </a:cubicBezTo>
                  <a:cubicBezTo>
                    <a:pt x="19" y="7"/>
                    <a:pt x="17" y="4"/>
                    <a:pt x="10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18"/>
                    <a:pt x="5" y="18"/>
                    <a:pt x="5" y="18"/>
                  </a:cubicBezTo>
                  <a:lnTo>
                    <a:pt x="10" y="18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66" name="Freeform 61"/>
            <p:cNvSpPr>
              <a:spLocks/>
            </p:cNvSpPr>
            <p:nvPr userDrawn="1"/>
          </p:nvSpPr>
          <p:spPr bwMode="auto">
            <a:xfrm>
              <a:off x="3798888" y="1270000"/>
              <a:ext cx="71437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" y="0"/>
                </a:cxn>
                <a:cxn ang="0">
                  <a:pos x="45" y="8"/>
                </a:cxn>
                <a:cxn ang="0">
                  <a:pos x="12" y="8"/>
                </a:cxn>
                <a:cxn ang="0">
                  <a:pos x="12" y="75"/>
                </a:cxn>
                <a:cxn ang="0">
                  <a:pos x="0" y="75"/>
                </a:cxn>
                <a:cxn ang="0">
                  <a:pos x="0" y="0"/>
                </a:cxn>
              </a:cxnLst>
              <a:rect l="0" t="0" r="r" b="b"/>
              <a:pathLst>
                <a:path w="45" h="75">
                  <a:moveTo>
                    <a:pt x="0" y="0"/>
                  </a:moveTo>
                  <a:lnTo>
                    <a:pt x="45" y="0"/>
                  </a:lnTo>
                  <a:lnTo>
                    <a:pt x="45" y="8"/>
                  </a:lnTo>
                  <a:lnTo>
                    <a:pt x="12" y="8"/>
                  </a:lnTo>
                  <a:lnTo>
                    <a:pt x="12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67" name="Freeform 62"/>
            <p:cNvSpPr>
              <a:spLocks noEditPoints="1"/>
            </p:cNvSpPr>
            <p:nvPr userDrawn="1"/>
          </p:nvSpPr>
          <p:spPr bwMode="auto">
            <a:xfrm>
              <a:off x="3908425" y="1266825"/>
              <a:ext cx="130175" cy="125413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20" y="0"/>
                </a:cxn>
                <a:cxn ang="0">
                  <a:pos x="40" y="19"/>
                </a:cxn>
                <a:cxn ang="0">
                  <a:pos x="20" y="39"/>
                </a:cxn>
                <a:cxn ang="0">
                  <a:pos x="0" y="20"/>
                </a:cxn>
                <a:cxn ang="0">
                  <a:pos x="34" y="20"/>
                </a:cxn>
                <a:cxn ang="0">
                  <a:pos x="20" y="5"/>
                </a:cxn>
                <a:cxn ang="0">
                  <a:pos x="6" y="19"/>
                </a:cxn>
                <a:cxn ang="0">
                  <a:pos x="20" y="34"/>
                </a:cxn>
                <a:cxn ang="0">
                  <a:pos x="34" y="20"/>
                </a:cxn>
              </a:cxnLst>
              <a:rect l="0" t="0" r="r" b="b"/>
              <a:pathLst>
                <a:path w="40" h="39">
                  <a:moveTo>
                    <a:pt x="0" y="20"/>
                  </a:moveTo>
                  <a:cubicBezTo>
                    <a:pt x="0" y="9"/>
                    <a:pt x="8" y="0"/>
                    <a:pt x="20" y="0"/>
                  </a:cubicBezTo>
                  <a:cubicBezTo>
                    <a:pt x="32" y="0"/>
                    <a:pt x="40" y="9"/>
                    <a:pt x="40" y="19"/>
                  </a:cubicBezTo>
                  <a:cubicBezTo>
                    <a:pt x="40" y="30"/>
                    <a:pt x="32" y="39"/>
                    <a:pt x="20" y="39"/>
                  </a:cubicBezTo>
                  <a:cubicBezTo>
                    <a:pt x="8" y="39"/>
                    <a:pt x="0" y="30"/>
                    <a:pt x="0" y="20"/>
                  </a:cubicBezTo>
                  <a:close/>
                  <a:moveTo>
                    <a:pt x="34" y="20"/>
                  </a:moveTo>
                  <a:cubicBezTo>
                    <a:pt x="34" y="12"/>
                    <a:pt x="29" y="5"/>
                    <a:pt x="20" y="5"/>
                  </a:cubicBezTo>
                  <a:cubicBezTo>
                    <a:pt x="11" y="5"/>
                    <a:pt x="6" y="11"/>
                    <a:pt x="6" y="19"/>
                  </a:cubicBezTo>
                  <a:cubicBezTo>
                    <a:pt x="6" y="27"/>
                    <a:pt x="11" y="34"/>
                    <a:pt x="20" y="34"/>
                  </a:cubicBezTo>
                  <a:cubicBezTo>
                    <a:pt x="29" y="34"/>
                    <a:pt x="34" y="28"/>
                    <a:pt x="34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68" name="Freeform 63"/>
            <p:cNvSpPr>
              <a:spLocks noEditPoints="1"/>
            </p:cNvSpPr>
            <p:nvPr userDrawn="1"/>
          </p:nvSpPr>
          <p:spPr bwMode="auto">
            <a:xfrm>
              <a:off x="4092575" y="1270000"/>
              <a:ext cx="84138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0"/>
                </a:cxn>
                <a:cxn ang="0">
                  <a:pos x="25" y="9"/>
                </a:cxn>
                <a:cxn ang="0">
                  <a:pos x="18" y="18"/>
                </a:cxn>
                <a:cxn ang="0">
                  <a:pos x="18" y="18"/>
                </a:cxn>
                <a:cxn ang="0">
                  <a:pos x="26" y="27"/>
                </a:cxn>
                <a:cxn ang="0">
                  <a:pos x="11" y="37"/>
                </a:cxn>
                <a:cxn ang="0">
                  <a:pos x="0" y="37"/>
                </a:cxn>
                <a:cxn ang="0">
                  <a:pos x="0" y="0"/>
                </a:cxn>
                <a:cxn ang="0">
                  <a:pos x="11" y="16"/>
                </a:cxn>
                <a:cxn ang="0">
                  <a:pos x="19" y="10"/>
                </a:cxn>
                <a:cxn ang="0">
                  <a:pos x="11" y="4"/>
                </a:cxn>
                <a:cxn ang="0">
                  <a:pos x="6" y="4"/>
                </a:cxn>
                <a:cxn ang="0">
                  <a:pos x="6" y="16"/>
                </a:cxn>
                <a:cxn ang="0">
                  <a:pos x="11" y="16"/>
                </a:cxn>
                <a:cxn ang="0">
                  <a:pos x="11" y="33"/>
                </a:cxn>
                <a:cxn ang="0">
                  <a:pos x="21" y="27"/>
                </a:cxn>
                <a:cxn ang="0">
                  <a:pos x="11" y="20"/>
                </a:cxn>
                <a:cxn ang="0">
                  <a:pos x="6" y="20"/>
                </a:cxn>
                <a:cxn ang="0">
                  <a:pos x="6" y="33"/>
                </a:cxn>
                <a:cxn ang="0">
                  <a:pos x="11" y="33"/>
                </a:cxn>
              </a:cxnLst>
              <a:rect l="0" t="0" r="r" b="b"/>
              <a:pathLst>
                <a:path w="26" h="37">
                  <a:moveTo>
                    <a:pt x="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9" y="0"/>
                    <a:pt x="25" y="2"/>
                    <a:pt x="25" y="9"/>
                  </a:cubicBezTo>
                  <a:cubicBezTo>
                    <a:pt x="25" y="14"/>
                    <a:pt x="22" y="16"/>
                    <a:pt x="18" y="18"/>
                  </a:cubicBezTo>
                  <a:cubicBezTo>
                    <a:pt x="18" y="18"/>
                    <a:pt x="18" y="18"/>
                    <a:pt x="18" y="18"/>
                  </a:cubicBezTo>
                  <a:cubicBezTo>
                    <a:pt x="22" y="18"/>
                    <a:pt x="26" y="22"/>
                    <a:pt x="26" y="27"/>
                  </a:cubicBezTo>
                  <a:cubicBezTo>
                    <a:pt x="26" y="34"/>
                    <a:pt x="20" y="37"/>
                    <a:pt x="11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  <a:moveTo>
                    <a:pt x="11" y="16"/>
                  </a:moveTo>
                  <a:cubicBezTo>
                    <a:pt x="17" y="16"/>
                    <a:pt x="19" y="14"/>
                    <a:pt x="19" y="10"/>
                  </a:cubicBezTo>
                  <a:cubicBezTo>
                    <a:pt x="19" y="6"/>
                    <a:pt x="16" y="4"/>
                    <a:pt x="11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16"/>
                    <a:pt x="6" y="16"/>
                    <a:pt x="6" y="16"/>
                  </a:cubicBezTo>
                  <a:lnTo>
                    <a:pt x="11" y="16"/>
                  </a:lnTo>
                  <a:close/>
                  <a:moveTo>
                    <a:pt x="11" y="33"/>
                  </a:moveTo>
                  <a:cubicBezTo>
                    <a:pt x="18" y="33"/>
                    <a:pt x="21" y="31"/>
                    <a:pt x="21" y="27"/>
                  </a:cubicBezTo>
                  <a:cubicBezTo>
                    <a:pt x="21" y="22"/>
                    <a:pt x="18" y="20"/>
                    <a:pt x="11" y="20"/>
                  </a:cubicBezTo>
                  <a:cubicBezTo>
                    <a:pt x="6" y="20"/>
                    <a:pt x="6" y="20"/>
                    <a:pt x="6" y="20"/>
                  </a:cubicBezTo>
                  <a:cubicBezTo>
                    <a:pt x="6" y="33"/>
                    <a:pt x="6" y="33"/>
                    <a:pt x="6" y="33"/>
                  </a:cubicBezTo>
                  <a:lnTo>
                    <a:pt x="11" y="33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69" name="Freeform 64"/>
            <p:cNvSpPr>
              <a:spLocks/>
            </p:cNvSpPr>
            <p:nvPr userDrawn="1"/>
          </p:nvSpPr>
          <p:spPr bwMode="auto">
            <a:xfrm>
              <a:off x="4222750" y="1270000"/>
              <a:ext cx="106363" cy="122238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7" y="20"/>
                </a:cxn>
                <a:cxn ang="0">
                  <a:pos x="8" y="0"/>
                </a:cxn>
                <a:cxn ang="0">
                  <a:pos x="33" y="0"/>
                </a:cxn>
                <a:cxn ang="0">
                  <a:pos x="33" y="37"/>
                </a:cxn>
                <a:cxn ang="0">
                  <a:pos x="27" y="37"/>
                </a:cxn>
                <a:cxn ang="0">
                  <a:pos x="27" y="4"/>
                </a:cxn>
                <a:cxn ang="0">
                  <a:pos x="13" y="4"/>
                </a:cxn>
                <a:cxn ang="0">
                  <a:pos x="12" y="21"/>
                </a:cxn>
                <a:cxn ang="0">
                  <a:pos x="1" y="38"/>
                </a:cxn>
                <a:cxn ang="0">
                  <a:pos x="0" y="34"/>
                </a:cxn>
              </a:cxnLst>
              <a:rect l="0" t="0" r="r" b="b"/>
              <a:pathLst>
                <a:path w="33" h="38">
                  <a:moveTo>
                    <a:pt x="0" y="34"/>
                  </a:moveTo>
                  <a:cubicBezTo>
                    <a:pt x="4" y="34"/>
                    <a:pt x="6" y="29"/>
                    <a:pt x="7" y="2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27" y="37"/>
                    <a:pt x="27" y="37"/>
                    <a:pt x="27" y="37"/>
                  </a:cubicBezTo>
                  <a:cubicBezTo>
                    <a:pt x="27" y="4"/>
                    <a:pt x="27" y="4"/>
                    <a:pt x="27" y="4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2" y="21"/>
                    <a:pt x="12" y="21"/>
                    <a:pt x="12" y="21"/>
                  </a:cubicBezTo>
                  <a:cubicBezTo>
                    <a:pt x="11" y="32"/>
                    <a:pt x="7" y="38"/>
                    <a:pt x="1" y="38"/>
                  </a:cubicBezTo>
                  <a:lnTo>
                    <a:pt x="0" y="34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70" name="Freeform 65"/>
            <p:cNvSpPr>
              <a:spLocks/>
            </p:cNvSpPr>
            <p:nvPr userDrawn="1"/>
          </p:nvSpPr>
          <p:spPr bwMode="auto">
            <a:xfrm>
              <a:off x="4394200" y="1270000"/>
              <a:ext cx="100013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5" y="25"/>
                </a:cxn>
                <a:cxn ang="0">
                  <a:pos x="4" y="30"/>
                </a:cxn>
                <a:cxn ang="0">
                  <a:pos x="5" y="30"/>
                </a:cxn>
                <a:cxn ang="0">
                  <a:pos x="8" y="24"/>
                </a:cxn>
                <a:cxn ang="0">
                  <a:pos x="26" y="0"/>
                </a:cxn>
                <a:cxn ang="0">
                  <a:pos x="31" y="0"/>
                </a:cxn>
                <a:cxn ang="0">
                  <a:pos x="31" y="37"/>
                </a:cxn>
                <a:cxn ang="0">
                  <a:pos x="26" y="37"/>
                </a:cxn>
                <a:cxn ang="0">
                  <a:pos x="26" y="11"/>
                </a:cxn>
                <a:cxn ang="0">
                  <a:pos x="27" y="6"/>
                </a:cxn>
                <a:cxn ang="0">
                  <a:pos x="26" y="6"/>
                </a:cxn>
                <a:cxn ang="0">
                  <a:pos x="23" y="11"/>
                </a:cxn>
                <a:cxn ang="0">
                  <a:pos x="5" y="37"/>
                </a:cxn>
                <a:cxn ang="0">
                  <a:pos x="0" y="37"/>
                </a:cxn>
                <a:cxn ang="0">
                  <a:pos x="0" y="0"/>
                </a:cxn>
              </a:cxnLst>
              <a:rect l="0" t="0" r="r" b="b"/>
              <a:pathLst>
                <a:path w="31" h="37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4" y="30"/>
                    <a:pt x="4" y="30"/>
                  </a:cubicBezTo>
                  <a:cubicBezTo>
                    <a:pt x="5" y="30"/>
                    <a:pt x="5" y="30"/>
                    <a:pt x="5" y="30"/>
                  </a:cubicBezTo>
                  <a:cubicBezTo>
                    <a:pt x="5" y="30"/>
                    <a:pt x="6" y="27"/>
                    <a:pt x="8" y="24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37"/>
                    <a:pt x="31" y="37"/>
                    <a:pt x="31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6" y="8"/>
                    <a:pt x="27" y="6"/>
                    <a:pt x="27" y="6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6" y="6"/>
                    <a:pt x="25" y="9"/>
                    <a:pt x="23" y="11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71" name="Freeform 66"/>
            <p:cNvSpPr>
              <a:spLocks/>
            </p:cNvSpPr>
            <p:nvPr userDrawn="1"/>
          </p:nvSpPr>
          <p:spPr bwMode="auto">
            <a:xfrm>
              <a:off x="349250" y="1544638"/>
              <a:ext cx="103188" cy="125412"/>
            </a:xfrm>
            <a:custGeom>
              <a:avLst/>
              <a:gdLst/>
              <a:ahLst/>
              <a:cxnLst>
                <a:cxn ang="0">
                  <a:pos x="0" y="35"/>
                </a:cxn>
                <a:cxn ang="0">
                  <a:pos x="3" y="31"/>
                </a:cxn>
                <a:cxn ang="0">
                  <a:pos x="12" y="34"/>
                </a:cxn>
                <a:cxn ang="0">
                  <a:pos x="26" y="21"/>
                </a:cxn>
                <a:cxn ang="0">
                  <a:pos x="4" y="21"/>
                </a:cxn>
                <a:cxn ang="0">
                  <a:pos x="4" y="16"/>
                </a:cxn>
                <a:cxn ang="0">
                  <a:pos x="26" y="16"/>
                </a:cxn>
                <a:cxn ang="0">
                  <a:pos x="12" y="4"/>
                </a:cxn>
                <a:cxn ang="0">
                  <a:pos x="4" y="7"/>
                </a:cxn>
                <a:cxn ang="0">
                  <a:pos x="1" y="3"/>
                </a:cxn>
                <a:cxn ang="0">
                  <a:pos x="12" y="0"/>
                </a:cxn>
                <a:cxn ang="0">
                  <a:pos x="32" y="19"/>
                </a:cxn>
                <a:cxn ang="0">
                  <a:pos x="12" y="39"/>
                </a:cxn>
                <a:cxn ang="0">
                  <a:pos x="0" y="35"/>
                </a:cxn>
              </a:cxnLst>
              <a:rect l="0" t="0" r="r" b="b"/>
              <a:pathLst>
                <a:path w="32" h="39">
                  <a:moveTo>
                    <a:pt x="0" y="35"/>
                  </a:moveTo>
                  <a:cubicBezTo>
                    <a:pt x="3" y="31"/>
                    <a:pt x="3" y="31"/>
                    <a:pt x="3" y="31"/>
                  </a:cubicBezTo>
                  <a:cubicBezTo>
                    <a:pt x="5" y="33"/>
                    <a:pt x="8" y="34"/>
                    <a:pt x="12" y="34"/>
                  </a:cubicBezTo>
                  <a:cubicBezTo>
                    <a:pt x="21" y="34"/>
                    <a:pt x="25" y="28"/>
                    <a:pt x="26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26" y="16"/>
                    <a:pt x="26" y="16"/>
                    <a:pt x="26" y="16"/>
                  </a:cubicBezTo>
                  <a:cubicBezTo>
                    <a:pt x="25" y="9"/>
                    <a:pt x="20" y="4"/>
                    <a:pt x="12" y="4"/>
                  </a:cubicBezTo>
                  <a:cubicBezTo>
                    <a:pt x="8" y="4"/>
                    <a:pt x="6" y="5"/>
                    <a:pt x="4" y="7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4" y="1"/>
                    <a:pt x="7" y="0"/>
                    <a:pt x="12" y="0"/>
                  </a:cubicBezTo>
                  <a:cubicBezTo>
                    <a:pt x="25" y="0"/>
                    <a:pt x="32" y="9"/>
                    <a:pt x="32" y="19"/>
                  </a:cubicBezTo>
                  <a:cubicBezTo>
                    <a:pt x="32" y="30"/>
                    <a:pt x="25" y="39"/>
                    <a:pt x="12" y="39"/>
                  </a:cubicBezTo>
                  <a:cubicBezTo>
                    <a:pt x="6" y="39"/>
                    <a:pt x="2" y="37"/>
                    <a:pt x="0" y="35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72" name="Freeform 67"/>
            <p:cNvSpPr>
              <a:spLocks/>
            </p:cNvSpPr>
            <p:nvPr userDrawn="1"/>
          </p:nvSpPr>
          <p:spPr bwMode="auto">
            <a:xfrm>
              <a:off x="461963" y="1544638"/>
              <a:ext cx="107950" cy="122237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7" y="21"/>
                </a:cxn>
                <a:cxn ang="0">
                  <a:pos x="8" y="0"/>
                </a:cxn>
                <a:cxn ang="0">
                  <a:pos x="33" y="0"/>
                </a:cxn>
                <a:cxn ang="0">
                  <a:pos x="33" y="38"/>
                </a:cxn>
                <a:cxn ang="0">
                  <a:pos x="27" y="38"/>
                </a:cxn>
                <a:cxn ang="0">
                  <a:pos x="27" y="5"/>
                </a:cxn>
                <a:cxn ang="0">
                  <a:pos x="13" y="5"/>
                </a:cxn>
                <a:cxn ang="0">
                  <a:pos x="12" y="22"/>
                </a:cxn>
                <a:cxn ang="0">
                  <a:pos x="1" y="38"/>
                </a:cxn>
                <a:cxn ang="0">
                  <a:pos x="0" y="34"/>
                </a:cxn>
              </a:cxnLst>
              <a:rect l="0" t="0" r="r" b="b"/>
              <a:pathLst>
                <a:path w="33" h="38">
                  <a:moveTo>
                    <a:pt x="0" y="34"/>
                  </a:moveTo>
                  <a:cubicBezTo>
                    <a:pt x="4" y="34"/>
                    <a:pt x="6" y="30"/>
                    <a:pt x="7" y="2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38"/>
                    <a:pt x="33" y="38"/>
                    <a:pt x="33" y="38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7" y="5"/>
                    <a:pt x="27" y="5"/>
                    <a:pt x="27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1" y="32"/>
                    <a:pt x="7" y="38"/>
                    <a:pt x="1" y="38"/>
                  </a:cubicBezTo>
                  <a:lnTo>
                    <a:pt x="0" y="34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73" name="Freeform 68"/>
            <p:cNvSpPr>
              <a:spLocks/>
            </p:cNvSpPr>
            <p:nvPr userDrawn="1"/>
          </p:nvSpPr>
          <p:spPr bwMode="auto">
            <a:xfrm>
              <a:off x="604838" y="1544638"/>
              <a:ext cx="74612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" y="0"/>
                </a:cxn>
                <a:cxn ang="0">
                  <a:pos x="45" y="10"/>
                </a:cxn>
                <a:cxn ang="0">
                  <a:pos x="10" y="10"/>
                </a:cxn>
                <a:cxn ang="0">
                  <a:pos x="10" y="33"/>
                </a:cxn>
                <a:cxn ang="0">
                  <a:pos x="41" y="33"/>
                </a:cxn>
                <a:cxn ang="0">
                  <a:pos x="41" y="41"/>
                </a:cxn>
                <a:cxn ang="0">
                  <a:pos x="10" y="41"/>
                </a:cxn>
                <a:cxn ang="0">
                  <a:pos x="10" y="67"/>
                </a:cxn>
                <a:cxn ang="0">
                  <a:pos x="47" y="67"/>
                </a:cxn>
                <a:cxn ang="0">
                  <a:pos x="47" y="77"/>
                </a:cxn>
                <a:cxn ang="0">
                  <a:pos x="0" y="77"/>
                </a:cxn>
                <a:cxn ang="0">
                  <a:pos x="0" y="0"/>
                </a:cxn>
              </a:cxnLst>
              <a:rect l="0" t="0" r="r" b="b"/>
              <a:pathLst>
                <a:path w="47" h="77">
                  <a:moveTo>
                    <a:pt x="0" y="0"/>
                  </a:moveTo>
                  <a:lnTo>
                    <a:pt x="45" y="0"/>
                  </a:lnTo>
                  <a:lnTo>
                    <a:pt x="45" y="10"/>
                  </a:lnTo>
                  <a:lnTo>
                    <a:pt x="10" y="10"/>
                  </a:lnTo>
                  <a:lnTo>
                    <a:pt x="10" y="33"/>
                  </a:lnTo>
                  <a:lnTo>
                    <a:pt x="41" y="33"/>
                  </a:lnTo>
                  <a:lnTo>
                    <a:pt x="41" y="41"/>
                  </a:lnTo>
                  <a:lnTo>
                    <a:pt x="10" y="41"/>
                  </a:lnTo>
                  <a:lnTo>
                    <a:pt x="10" y="67"/>
                  </a:lnTo>
                  <a:lnTo>
                    <a:pt x="47" y="67"/>
                  </a:lnTo>
                  <a:lnTo>
                    <a:pt x="47" y="77"/>
                  </a:lnTo>
                  <a:lnTo>
                    <a:pt x="0" y="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74" name="Freeform 69"/>
            <p:cNvSpPr>
              <a:spLocks/>
            </p:cNvSpPr>
            <p:nvPr userDrawn="1"/>
          </p:nvSpPr>
          <p:spPr bwMode="auto">
            <a:xfrm>
              <a:off x="704850" y="1544638"/>
              <a:ext cx="90488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0"/>
                </a:cxn>
                <a:cxn ang="0">
                  <a:pos x="6" y="16"/>
                </a:cxn>
                <a:cxn ang="0">
                  <a:pos x="8" y="16"/>
                </a:cxn>
                <a:cxn ang="0">
                  <a:pos x="22" y="0"/>
                </a:cxn>
                <a:cxn ang="0">
                  <a:pos x="28" y="0"/>
                </a:cxn>
                <a:cxn ang="0">
                  <a:pos x="13" y="18"/>
                </a:cxn>
                <a:cxn ang="0">
                  <a:pos x="20" y="26"/>
                </a:cxn>
                <a:cxn ang="0">
                  <a:pos x="28" y="33"/>
                </a:cxn>
                <a:cxn ang="0">
                  <a:pos x="28" y="33"/>
                </a:cxn>
                <a:cxn ang="0">
                  <a:pos x="28" y="38"/>
                </a:cxn>
                <a:cxn ang="0">
                  <a:pos x="26" y="38"/>
                </a:cxn>
                <a:cxn ang="0">
                  <a:pos x="15" y="28"/>
                </a:cxn>
                <a:cxn ang="0">
                  <a:pos x="8" y="21"/>
                </a:cxn>
                <a:cxn ang="0">
                  <a:pos x="6" y="21"/>
                </a:cxn>
                <a:cxn ang="0">
                  <a:pos x="6" y="38"/>
                </a:cxn>
                <a:cxn ang="0">
                  <a:pos x="0" y="38"/>
                </a:cxn>
                <a:cxn ang="0">
                  <a:pos x="0" y="0"/>
                </a:cxn>
              </a:cxnLst>
              <a:rect l="0" t="0" r="r" b="b"/>
              <a:pathLst>
                <a:path w="28" h="38">
                  <a:moveTo>
                    <a:pt x="0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15" y="19"/>
                    <a:pt x="18" y="22"/>
                    <a:pt x="20" y="26"/>
                  </a:cubicBezTo>
                  <a:cubicBezTo>
                    <a:pt x="23" y="30"/>
                    <a:pt x="26" y="33"/>
                    <a:pt x="28" y="33"/>
                  </a:cubicBezTo>
                  <a:cubicBezTo>
                    <a:pt x="28" y="33"/>
                    <a:pt x="28" y="33"/>
                    <a:pt x="28" y="33"/>
                  </a:cubicBezTo>
                  <a:cubicBezTo>
                    <a:pt x="28" y="38"/>
                    <a:pt x="28" y="38"/>
                    <a:pt x="28" y="38"/>
                  </a:cubicBezTo>
                  <a:cubicBezTo>
                    <a:pt x="26" y="38"/>
                    <a:pt x="26" y="38"/>
                    <a:pt x="26" y="38"/>
                  </a:cubicBezTo>
                  <a:cubicBezTo>
                    <a:pt x="22" y="38"/>
                    <a:pt x="20" y="35"/>
                    <a:pt x="15" y="28"/>
                  </a:cubicBezTo>
                  <a:cubicBezTo>
                    <a:pt x="12" y="24"/>
                    <a:pt x="10" y="21"/>
                    <a:pt x="8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75" name="Freeform 70"/>
            <p:cNvSpPr>
              <a:spLocks/>
            </p:cNvSpPr>
            <p:nvPr userDrawn="1"/>
          </p:nvSpPr>
          <p:spPr bwMode="auto">
            <a:xfrm>
              <a:off x="812800" y="1544638"/>
              <a:ext cx="93663" cy="122237"/>
            </a:xfrm>
            <a:custGeom>
              <a:avLst/>
              <a:gdLst/>
              <a:ahLst/>
              <a:cxnLst>
                <a:cxn ang="0">
                  <a:pos x="22" y="10"/>
                </a:cxn>
                <a:cxn ang="0">
                  <a:pos x="0" y="10"/>
                </a:cxn>
                <a:cxn ang="0">
                  <a:pos x="0" y="0"/>
                </a:cxn>
                <a:cxn ang="0">
                  <a:pos x="59" y="0"/>
                </a:cxn>
                <a:cxn ang="0">
                  <a:pos x="59" y="10"/>
                </a:cxn>
                <a:cxn ang="0">
                  <a:pos x="34" y="10"/>
                </a:cxn>
                <a:cxn ang="0">
                  <a:pos x="34" y="77"/>
                </a:cxn>
                <a:cxn ang="0">
                  <a:pos x="22" y="77"/>
                </a:cxn>
                <a:cxn ang="0">
                  <a:pos x="22" y="10"/>
                </a:cxn>
              </a:cxnLst>
              <a:rect l="0" t="0" r="r" b="b"/>
              <a:pathLst>
                <a:path w="59" h="77">
                  <a:moveTo>
                    <a:pt x="22" y="10"/>
                  </a:moveTo>
                  <a:lnTo>
                    <a:pt x="0" y="10"/>
                  </a:lnTo>
                  <a:lnTo>
                    <a:pt x="0" y="0"/>
                  </a:lnTo>
                  <a:lnTo>
                    <a:pt x="59" y="0"/>
                  </a:lnTo>
                  <a:lnTo>
                    <a:pt x="59" y="10"/>
                  </a:lnTo>
                  <a:lnTo>
                    <a:pt x="34" y="10"/>
                  </a:lnTo>
                  <a:lnTo>
                    <a:pt x="34" y="77"/>
                  </a:lnTo>
                  <a:lnTo>
                    <a:pt x="22" y="77"/>
                  </a:lnTo>
                  <a:lnTo>
                    <a:pt x="22" y="1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76" name="Freeform 71"/>
            <p:cNvSpPr>
              <a:spLocks noEditPoints="1"/>
            </p:cNvSpPr>
            <p:nvPr userDrawn="1"/>
          </p:nvSpPr>
          <p:spPr bwMode="auto">
            <a:xfrm>
              <a:off x="925513" y="1544638"/>
              <a:ext cx="80962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0"/>
                </a:cxn>
                <a:cxn ang="0">
                  <a:pos x="25" y="11"/>
                </a:cxn>
                <a:cxn ang="0">
                  <a:pos x="10" y="23"/>
                </a:cxn>
                <a:cxn ang="0">
                  <a:pos x="6" y="23"/>
                </a:cxn>
                <a:cxn ang="0">
                  <a:pos x="6" y="38"/>
                </a:cxn>
                <a:cxn ang="0">
                  <a:pos x="0" y="38"/>
                </a:cxn>
                <a:cxn ang="0">
                  <a:pos x="0" y="0"/>
                </a:cxn>
                <a:cxn ang="0">
                  <a:pos x="10" y="19"/>
                </a:cxn>
                <a:cxn ang="0">
                  <a:pos x="20" y="12"/>
                </a:cxn>
                <a:cxn ang="0">
                  <a:pos x="11" y="5"/>
                </a:cxn>
                <a:cxn ang="0">
                  <a:pos x="6" y="5"/>
                </a:cxn>
                <a:cxn ang="0">
                  <a:pos x="6" y="19"/>
                </a:cxn>
                <a:cxn ang="0">
                  <a:pos x="10" y="19"/>
                </a:cxn>
              </a:cxnLst>
              <a:rect l="0" t="0" r="r" b="b"/>
              <a:pathLst>
                <a:path w="25" h="38">
                  <a:moveTo>
                    <a:pt x="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9" y="0"/>
                    <a:pt x="25" y="4"/>
                    <a:pt x="25" y="11"/>
                  </a:cubicBezTo>
                  <a:cubicBezTo>
                    <a:pt x="25" y="19"/>
                    <a:pt x="20" y="23"/>
                    <a:pt x="10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  <a:moveTo>
                    <a:pt x="10" y="19"/>
                  </a:moveTo>
                  <a:cubicBezTo>
                    <a:pt x="17" y="19"/>
                    <a:pt x="20" y="17"/>
                    <a:pt x="20" y="12"/>
                  </a:cubicBezTo>
                  <a:cubicBezTo>
                    <a:pt x="20" y="7"/>
                    <a:pt x="17" y="5"/>
                    <a:pt x="11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19"/>
                    <a:pt x="6" y="19"/>
                    <a:pt x="6" y="19"/>
                  </a:cubicBezTo>
                  <a:lnTo>
                    <a:pt x="10" y="19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77" name="Freeform 72"/>
            <p:cNvSpPr>
              <a:spLocks/>
            </p:cNvSpPr>
            <p:nvPr userDrawn="1"/>
          </p:nvSpPr>
          <p:spPr bwMode="auto">
            <a:xfrm>
              <a:off x="1031875" y="1544638"/>
              <a:ext cx="100013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5" y="25"/>
                </a:cxn>
                <a:cxn ang="0">
                  <a:pos x="4" y="31"/>
                </a:cxn>
                <a:cxn ang="0">
                  <a:pos x="5" y="31"/>
                </a:cxn>
                <a:cxn ang="0">
                  <a:pos x="8" y="25"/>
                </a:cxn>
                <a:cxn ang="0">
                  <a:pos x="26" y="0"/>
                </a:cxn>
                <a:cxn ang="0">
                  <a:pos x="31" y="0"/>
                </a:cxn>
                <a:cxn ang="0">
                  <a:pos x="31" y="38"/>
                </a:cxn>
                <a:cxn ang="0">
                  <a:pos x="26" y="38"/>
                </a:cxn>
                <a:cxn ang="0">
                  <a:pos x="26" y="11"/>
                </a:cxn>
                <a:cxn ang="0">
                  <a:pos x="27" y="7"/>
                </a:cxn>
                <a:cxn ang="0">
                  <a:pos x="26" y="7"/>
                </a:cxn>
                <a:cxn ang="0">
                  <a:pos x="23" y="12"/>
                </a:cxn>
                <a:cxn ang="0">
                  <a:pos x="5" y="38"/>
                </a:cxn>
                <a:cxn ang="0">
                  <a:pos x="0" y="38"/>
                </a:cxn>
                <a:cxn ang="0">
                  <a:pos x="0" y="0"/>
                </a:cxn>
              </a:cxnLst>
              <a:rect l="0" t="0" r="r" b="b"/>
              <a:pathLst>
                <a:path w="31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4" y="31"/>
                    <a:pt x="4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31"/>
                    <a:pt x="6" y="28"/>
                    <a:pt x="8" y="25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38"/>
                    <a:pt x="31" y="38"/>
                    <a:pt x="31" y="38"/>
                  </a:cubicBezTo>
                  <a:cubicBezTo>
                    <a:pt x="26" y="38"/>
                    <a:pt x="26" y="38"/>
                    <a:pt x="26" y="38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6" y="9"/>
                    <a:pt x="27" y="7"/>
                    <a:pt x="27" y="7"/>
                  </a:cubicBezTo>
                  <a:cubicBezTo>
                    <a:pt x="26" y="7"/>
                    <a:pt x="26" y="7"/>
                    <a:pt x="26" y="7"/>
                  </a:cubicBezTo>
                  <a:cubicBezTo>
                    <a:pt x="26" y="7"/>
                    <a:pt x="25" y="10"/>
                    <a:pt x="23" y="12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78" name="Freeform 73"/>
            <p:cNvSpPr>
              <a:spLocks/>
            </p:cNvSpPr>
            <p:nvPr userDrawn="1"/>
          </p:nvSpPr>
          <p:spPr bwMode="auto">
            <a:xfrm>
              <a:off x="1165225" y="1544638"/>
              <a:ext cx="93663" cy="122237"/>
            </a:xfrm>
            <a:custGeom>
              <a:avLst/>
              <a:gdLst/>
              <a:ahLst/>
              <a:cxnLst>
                <a:cxn ang="0">
                  <a:pos x="24" y="21"/>
                </a:cxn>
                <a:cxn ang="0">
                  <a:pos x="11" y="27"/>
                </a:cxn>
                <a:cxn ang="0">
                  <a:pos x="0" y="16"/>
                </a:cxn>
                <a:cxn ang="0">
                  <a:pos x="0" y="0"/>
                </a:cxn>
                <a:cxn ang="0">
                  <a:pos x="5" y="0"/>
                </a:cxn>
                <a:cxn ang="0">
                  <a:pos x="5" y="15"/>
                </a:cxn>
                <a:cxn ang="0">
                  <a:pos x="13" y="23"/>
                </a:cxn>
                <a:cxn ang="0">
                  <a:pos x="24" y="16"/>
                </a:cxn>
                <a:cxn ang="0">
                  <a:pos x="24" y="0"/>
                </a:cxn>
                <a:cxn ang="0">
                  <a:pos x="29" y="0"/>
                </a:cxn>
                <a:cxn ang="0">
                  <a:pos x="29" y="38"/>
                </a:cxn>
                <a:cxn ang="0">
                  <a:pos x="24" y="38"/>
                </a:cxn>
                <a:cxn ang="0">
                  <a:pos x="24" y="21"/>
                </a:cxn>
              </a:cxnLst>
              <a:rect l="0" t="0" r="r" b="b"/>
              <a:pathLst>
                <a:path w="29" h="38">
                  <a:moveTo>
                    <a:pt x="24" y="21"/>
                  </a:moveTo>
                  <a:cubicBezTo>
                    <a:pt x="22" y="23"/>
                    <a:pt x="18" y="27"/>
                    <a:pt x="11" y="27"/>
                  </a:cubicBezTo>
                  <a:cubicBezTo>
                    <a:pt x="3" y="27"/>
                    <a:pt x="0" y="22"/>
                    <a:pt x="0" y="1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5" y="20"/>
                    <a:pt x="8" y="23"/>
                    <a:pt x="13" y="23"/>
                  </a:cubicBezTo>
                  <a:cubicBezTo>
                    <a:pt x="18" y="23"/>
                    <a:pt x="22" y="18"/>
                    <a:pt x="24" y="16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9" y="38"/>
                    <a:pt x="29" y="38"/>
                    <a:pt x="29" y="38"/>
                  </a:cubicBezTo>
                  <a:cubicBezTo>
                    <a:pt x="24" y="38"/>
                    <a:pt x="24" y="38"/>
                    <a:pt x="24" y="38"/>
                  </a:cubicBezTo>
                  <a:lnTo>
                    <a:pt x="24" y="21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79" name="Freeform 74"/>
            <p:cNvSpPr>
              <a:spLocks/>
            </p:cNvSpPr>
            <p:nvPr userDrawn="1"/>
          </p:nvSpPr>
          <p:spPr bwMode="auto">
            <a:xfrm>
              <a:off x="1293813" y="1544638"/>
              <a:ext cx="74612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7" y="0"/>
                </a:cxn>
                <a:cxn ang="0">
                  <a:pos x="47" y="10"/>
                </a:cxn>
                <a:cxn ang="0">
                  <a:pos x="12" y="10"/>
                </a:cxn>
                <a:cxn ang="0">
                  <a:pos x="12" y="33"/>
                </a:cxn>
                <a:cxn ang="0">
                  <a:pos x="43" y="33"/>
                </a:cxn>
                <a:cxn ang="0">
                  <a:pos x="43" y="41"/>
                </a:cxn>
                <a:cxn ang="0">
                  <a:pos x="12" y="41"/>
                </a:cxn>
                <a:cxn ang="0">
                  <a:pos x="12" y="67"/>
                </a:cxn>
                <a:cxn ang="0">
                  <a:pos x="47" y="67"/>
                </a:cxn>
                <a:cxn ang="0">
                  <a:pos x="47" y="77"/>
                </a:cxn>
                <a:cxn ang="0">
                  <a:pos x="0" y="77"/>
                </a:cxn>
                <a:cxn ang="0">
                  <a:pos x="0" y="0"/>
                </a:cxn>
              </a:cxnLst>
              <a:rect l="0" t="0" r="r" b="b"/>
              <a:pathLst>
                <a:path w="47" h="77">
                  <a:moveTo>
                    <a:pt x="0" y="0"/>
                  </a:moveTo>
                  <a:lnTo>
                    <a:pt x="47" y="0"/>
                  </a:lnTo>
                  <a:lnTo>
                    <a:pt x="47" y="10"/>
                  </a:lnTo>
                  <a:lnTo>
                    <a:pt x="12" y="10"/>
                  </a:lnTo>
                  <a:lnTo>
                    <a:pt x="12" y="33"/>
                  </a:lnTo>
                  <a:lnTo>
                    <a:pt x="43" y="33"/>
                  </a:lnTo>
                  <a:lnTo>
                    <a:pt x="43" y="41"/>
                  </a:lnTo>
                  <a:lnTo>
                    <a:pt x="12" y="41"/>
                  </a:lnTo>
                  <a:lnTo>
                    <a:pt x="12" y="67"/>
                  </a:lnTo>
                  <a:lnTo>
                    <a:pt x="47" y="67"/>
                  </a:lnTo>
                  <a:lnTo>
                    <a:pt x="47" y="77"/>
                  </a:lnTo>
                  <a:lnTo>
                    <a:pt x="0" y="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80" name="Freeform 75"/>
            <p:cNvSpPr>
              <a:spLocks/>
            </p:cNvSpPr>
            <p:nvPr userDrawn="1"/>
          </p:nvSpPr>
          <p:spPr bwMode="auto">
            <a:xfrm>
              <a:off x="1387475" y="1544638"/>
              <a:ext cx="101600" cy="125412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19" y="0"/>
                </a:cxn>
                <a:cxn ang="0">
                  <a:pos x="30" y="3"/>
                </a:cxn>
                <a:cxn ang="0">
                  <a:pos x="28" y="7"/>
                </a:cxn>
                <a:cxn ang="0">
                  <a:pos x="19" y="4"/>
                </a:cxn>
                <a:cxn ang="0">
                  <a:pos x="5" y="19"/>
                </a:cxn>
                <a:cxn ang="0">
                  <a:pos x="19" y="34"/>
                </a:cxn>
                <a:cxn ang="0">
                  <a:pos x="29" y="31"/>
                </a:cxn>
                <a:cxn ang="0">
                  <a:pos x="31" y="35"/>
                </a:cxn>
                <a:cxn ang="0">
                  <a:pos x="19" y="39"/>
                </a:cxn>
                <a:cxn ang="0">
                  <a:pos x="0" y="19"/>
                </a:cxn>
              </a:cxnLst>
              <a:rect l="0" t="0" r="r" b="b"/>
              <a:pathLst>
                <a:path w="31" h="39">
                  <a:moveTo>
                    <a:pt x="0" y="19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24" y="0"/>
                    <a:pt x="28" y="1"/>
                    <a:pt x="30" y="3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6" y="5"/>
                    <a:pt x="23" y="4"/>
                    <a:pt x="19" y="4"/>
                  </a:cubicBezTo>
                  <a:cubicBezTo>
                    <a:pt x="10" y="4"/>
                    <a:pt x="5" y="10"/>
                    <a:pt x="5" y="19"/>
                  </a:cubicBezTo>
                  <a:cubicBezTo>
                    <a:pt x="5" y="27"/>
                    <a:pt x="10" y="34"/>
                    <a:pt x="19" y="34"/>
                  </a:cubicBezTo>
                  <a:cubicBezTo>
                    <a:pt x="23" y="34"/>
                    <a:pt x="26" y="33"/>
                    <a:pt x="29" y="31"/>
                  </a:cubicBezTo>
                  <a:cubicBezTo>
                    <a:pt x="31" y="35"/>
                    <a:pt x="31" y="35"/>
                    <a:pt x="31" y="35"/>
                  </a:cubicBezTo>
                  <a:cubicBezTo>
                    <a:pt x="29" y="37"/>
                    <a:pt x="25" y="39"/>
                    <a:pt x="19" y="39"/>
                  </a:cubicBezTo>
                  <a:cubicBezTo>
                    <a:pt x="7" y="39"/>
                    <a:pt x="0" y="29"/>
                    <a:pt x="0" y="19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81" name="Freeform 76"/>
            <p:cNvSpPr>
              <a:spLocks/>
            </p:cNvSpPr>
            <p:nvPr userDrawn="1"/>
          </p:nvSpPr>
          <p:spPr bwMode="auto">
            <a:xfrm>
              <a:off x="1511300" y="1544638"/>
              <a:ext cx="90488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0"/>
                </a:cxn>
                <a:cxn ang="0">
                  <a:pos x="6" y="16"/>
                </a:cxn>
                <a:cxn ang="0">
                  <a:pos x="8" y="16"/>
                </a:cxn>
                <a:cxn ang="0">
                  <a:pos x="22" y="0"/>
                </a:cxn>
                <a:cxn ang="0">
                  <a:pos x="28" y="0"/>
                </a:cxn>
                <a:cxn ang="0">
                  <a:pos x="13" y="18"/>
                </a:cxn>
                <a:cxn ang="0">
                  <a:pos x="20" y="26"/>
                </a:cxn>
                <a:cxn ang="0">
                  <a:pos x="28" y="33"/>
                </a:cxn>
                <a:cxn ang="0">
                  <a:pos x="28" y="33"/>
                </a:cxn>
                <a:cxn ang="0">
                  <a:pos x="28" y="38"/>
                </a:cxn>
                <a:cxn ang="0">
                  <a:pos x="26" y="38"/>
                </a:cxn>
                <a:cxn ang="0">
                  <a:pos x="15" y="28"/>
                </a:cxn>
                <a:cxn ang="0">
                  <a:pos x="8" y="21"/>
                </a:cxn>
                <a:cxn ang="0">
                  <a:pos x="6" y="21"/>
                </a:cxn>
                <a:cxn ang="0">
                  <a:pos x="6" y="38"/>
                </a:cxn>
                <a:cxn ang="0">
                  <a:pos x="0" y="38"/>
                </a:cxn>
                <a:cxn ang="0">
                  <a:pos x="0" y="0"/>
                </a:cxn>
              </a:cxnLst>
              <a:rect l="0" t="0" r="r" b="b"/>
              <a:pathLst>
                <a:path w="28" h="38">
                  <a:moveTo>
                    <a:pt x="0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15" y="19"/>
                    <a:pt x="18" y="22"/>
                    <a:pt x="20" y="26"/>
                  </a:cubicBezTo>
                  <a:cubicBezTo>
                    <a:pt x="23" y="30"/>
                    <a:pt x="26" y="33"/>
                    <a:pt x="28" y="33"/>
                  </a:cubicBezTo>
                  <a:cubicBezTo>
                    <a:pt x="28" y="33"/>
                    <a:pt x="28" y="33"/>
                    <a:pt x="28" y="33"/>
                  </a:cubicBezTo>
                  <a:cubicBezTo>
                    <a:pt x="28" y="38"/>
                    <a:pt x="28" y="38"/>
                    <a:pt x="28" y="38"/>
                  </a:cubicBezTo>
                  <a:cubicBezTo>
                    <a:pt x="26" y="38"/>
                    <a:pt x="26" y="38"/>
                    <a:pt x="26" y="38"/>
                  </a:cubicBezTo>
                  <a:cubicBezTo>
                    <a:pt x="22" y="38"/>
                    <a:pt x="20" y="35"/>
                    <a:pt x="15" y="28"/>
                  </a:cubicBezTo>
                  <a:cubicBezTo>
                    <a:pt x="12" y="24"/>
                    <a:pt x="10" y="21"/>
                    <a:pt x="8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82" name="Freeform 77"/>
            <p:cNvSpPr>
              <a:spLocks noEditPoints="1"/>
            </p:cNvSpPr>
            <p:nvPr userDrawn="1"/>
          </p:nvSpPr>
          <p:spPr bwMode="auto">
            <a:xfrm>
              <a:off x="1611313" y="1544638"/>
              <a:ext cx="128587" cy="125412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20" y="0"/>
                </a:cxn>
                <a:cxn ang="0">
                  <a:pos x="40" y="19"/>
                </a:cxn>
                <a:cxn ang="0">
                  <a:pos x="20" y="39"/>
                </a:cxn>
                <a:cxn ang="0">
                  <a:pos x="0" y="19"/>
                </a:cxn>
                <a:cxn ang="0">
                  <a:pos x="34" y="19"/>
                </a:cxn>
                <a:cxn ang="0">
                  <a:pos x="20" y="4"/>
                </a:cxn>
                <a:cxn ang="0">
                  <a:pos x="6" y="19"/>
                </a:cxn>
                <a:cxn ang="0">
                  <a:pos x="20" y="34"/>
                </a:cxn>
                <a:cxn ang="0">
                  <a:pos x="34" y="19"/>
                </a:cxn>
              </a:cxnLst>
              <a:rect l="0" t="0" r="r" b="b"/>
              <a:pathLst>
                <a:path w="40" h="39">
                  <a:moveTo>
                    <a:pt x="0" y="19"/>
                  </a:moveTo>
                  <a:cubicBezTo>
                    <a:pt x="0" y="9"/>
                    <a:pt x="8" y="0"/>
                    <a:pt x="20" y="0"/>
                  </a:cubicBezTo>
                  <a:cubicBezTo>
                    <a:pt x="32" y="0"/>
                    <a:pt x="40" y="9"/>
                    <a:pt x="40" y="19"/>
                  </a:cubicBezTo>
                  <a:cubicBezTo>
                    <a:pt x="40" y="29"/>
                    <a:pt x="32" y="39"/>
                    <a:pt x="20" y="39"/>
                  </a:cubicBezTo>
                  <a:cubicBezTo>
                    <a:pt x="8" y="39"/>
                    <a:pt x="0" y="29"/>
                    <a:pt x="0" y="19"/>
                  </a:cubicBezTo>
                  <a:close/>
                  <a:moveTo>
                    <a:pt x="34" y="19"/>
                  </a:moveTo>
                  <a:cubicBezTo>
                    <a:pt x="34" y="11"/>
                    <a:pt x="29" y="4"/>
                    <a:pt x="20" y="4"/>
                  </a:cubicBezTo>
                  <a:cubicBezTo>
                    <a:pt x="11" y="4"/>
                    <a:pt x="6" y="11"/>
                    <a:pt x="6" y="19"/>
                  </a:cubicBezTo>
                  <a:cubicBezTo>
                    <a:pt x="6" y="27"/>
                    <a:pt x="11" y="34"/>
                    <a:pt x="20" y="34"/>
                  </a:cubicBezTo>
                  <a:cubicBezTo>
                    <a:pt x="29" y="34"/>
                    <a:pt x="34" y="27"/>
                    <a:pt x="34" y="19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83" name="Freeform 78"/>
            <p:cNvSpPr>
              <a:spLocks noEditPoints="1"/>
            </p:cNvSpPr>
            <p:nvPr userDrawn="1"/>
          </p:nvSpPr>
          <p:spPr bwMode="auto">
            <a:xfrm>
              <a:off x="1766888" y="1501775"/>
              <a:ext cx="103187" cy="16510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5" y="13"/>
                </a:cxn>
                <a:cxn ang="0">
                  <a:pos x="5" y="38"/>
                </a:cxn>
                <a:cxn ang="0">
                  <a:pos x="5" y="44"/>
                </a:cxn>
                <a:cxn ang="0">
                  <a:pos x="5" y="44"/>
                </a:cxn>
                <a:cxn ang="0">
                  <a:pos x="9" y="38"/>
                </a:cxn>
                <a:cxn ang="0">
                  <a:pos x="27" y="13"/>
                </a:cxn>
                <a:cxn ang="0">
                  <a:pos x="32" y="13"/>
                </a:cxn>
                <a:cxn ang="0">
                  <a:pos x="32" y="51"/>
                </a:cxn>
                <a:cxn ang="0">
                  <a:pos x="27" y="51"/>
                </a:cxn>
                <a:cxn ang="0">
                  <a:pos x="27" y="24"/>
                </a:cxn>
                <a:cxn ang="0">
                  <a:pos x="27" y="20"/>
                </a:cxn>
                <a:cxn ang="0">
                  <a:pos x="27" y="20"/>
                </a:cxn>
                <a:cxn ang="0">
                  <a:pos x="24" y="25"/>
                </a:cxn>
                <a:cxn ang="0">
                  <a:pos x="5" y="51"/>
                </a:cxn>
                <a:cxn ang="0">
                  <a:pos x="0" y="51"/>
                </a:cxn>
                <a:cxn ang="0">
                  <a:pos x="0" y="13"/>
                </a:cxn>
                <a:cxn ang="0">
                  <a:pos x="6" y="0"/>
                </a:cxn>
                <a:cxn ang="0">
                  <a:pos x="10" y="0"/>
                </a:cxn>
                <a:cxn ang="0">
                  <a:pos x="16" y="6"/>
                </a:cxn>
                <a:cxn ang="0">
                  <a:pos x="22" y="0"/>
                </a:cxn>
                <a:cxn ang="0">
                  <a:pos x="27" y="0"/>
                </a:cxn>
                <a:cxn ang="0">
                  <a:pos x="16" y="10"/>
                </a:cxn>
                <a:cxn ang="0">
                  <a:pos x="6" y="0"/>
                </a:cxn>
              </a:cxnLst>
              <a:rect l="0" t="0" r="r" b="b"/>
              <a:pathLst>
                <a:path w="32" h="51">
                  <a:moveTo>
                    <a:pt x="0" y="13"/>
                  </a:moveTo>
                  <a:cubicBezTo>
                    <a:pt x="5" y="13"/>
                    <a:pt x="5" y="13"/>
                    <a:pt x="5" y="13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5" y="41"/>
                    <a:pt x="5" y="44"/>
                    <a:pt x="5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5" y="44"/>
                    <a:pt x="7" y="41"/>
                    <a:pt x="9" y="38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32" y="13"/>
                    <a:pt x="32" y="13"/>
                    <a:pt x="32" y="13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27" y="51"/>
                    <a:pt x="27" y="51"/>
                    <a:pt x="27" y="51"/>
                  </a:cubicBezTo>
                  <a:cubicBezTo>
                    <a:pt x="27" y="24"/>
                    <a:pt x="27" y="24"/>
                    <a:pt x="27" y="24"/>
                  </a:cubicBezTo>
                  <a:cubicBezTo>
                    <a:pt x="27" y="22"/>
                    <a:pt x="27" y="20"/>
                    <a:pt x="27" y="20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0"/>
                    <a:pt x="26" y="23"/>
                    <a:pt x="24" y="25"/>
                  </a:cubicBezTo>
                  <a:cubicBezTo>
                    <a:pt x="5" y="51"/>
                    <a:pt x="5" y="51"/>
                    <a:pt x="5" y="51"/>
                  </a:cubicBezTo>
                  <a:cubicBezTo>
                    <a:pt x="0" y="51"/>
                    <a:pt x="0" y="51"/>
                    <a:pt x="0" y="51"/>
                  </a:cubicBezTo>
                  <a:lnTo>
                    <a:pt x="0" y="13"/>
                  </a:lnTo>
                  <a:close/>
                  <a:moveTo>
                    <a:pt x="6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1" y="3"/>
                    <a:pt x="13" y="6"/>
                    <a:pt x="16" y="6"/>
                  </a:cubicBezTo>
                  <a:cubicBezTo>
                    <a:pt x="20" y="6"/>
                    <a:pt x="22" y="3"/>
                    <a:pt x="22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6" y="7"/>
                    <a:pt x="21" y="10"/>
                    <a:pt x="16" y="10"/>
                  </a:cubicBezTo>
                  <a:cubicBezTo>
                    <a:pt x="11" y="10"/>
                    <a:pt x="6" y="7"/>
                    <a:pt x="6" y="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84" name="Freeform 79"/>
            <p:cNvSpPr>
              <a:spLocks/>
            </p:cNvSpPr>
            <p:nvPr userDrawn="1"/>
          </p:nvSpPr>
          <p:spPr bwMode="auto">
            <a:xfrm>
              <a:off x="1966913" y="1544638"/>
              <a:ext cx="103187" cy="125412"/>
            </a:xfrm>
            <a:custGeom>
              <a:avLst/>
              <a:gdLst/>
              <a:ahLst/>
              <a:cxnLst>
                <a:cxn ang="0">
                  <a:pos x="0" y="35"/>
                </a:cxn>
                <a:cxn ang="0">
                  <a:pos x="3" y="31"/>
                </a:cxn>
                <a:cxn ang="0">
                  <a:pos x="12" y="34"/>
                </a:cxn>
                <a:cxn ang="0">
                  <a:pos x="26" y="21"/>
                </a:cxn>
                <a:cxn ang="0">
                  <a:pos x="4" y="21"/>
                </a:cxn>
                <a:cxn ang="0">
                  <a:pos x="4" y="16"/>
                </a:cxn>
                <a:cxn ang="0">
                  <a:pos x="26" y="16"/>
                </a:cxn>
                <a:cxn ang="0">
                  <a:pos x="12" y="4"/>
                </a:cxn>
                <a:cxn ang="0">
                  <a:pos x="4" y="7"/>
                </a:cxn>
                <a:cxn ang="0">
                  <a:pos x="1" y="3"/>
                </a:cxn>
                <a:cxn ang="0">
                  <a:pos x="12" y="0"/>
                </a:cxn>
                <a:cxn ang="0">
                  <a:pos x="32" y="19"/>
                </a:cxn>
                <a:cxn ang="0">
                  <a:pos x="12" y="39"/>
                </a:cxn>
                <a:cxn ang="0">
                  <a:pos x="0" y="35"/>
                </a:cxn>
              </a:cxnLst>
              <a:rect l="0" t="0" r="r" b="b"/>
              <a:pathLst>
                <a:path w="32" h="39">
                  <a:moveTo>
                    <a:pt x="0" y="35"/>
                  </a:moveTo>
                  <a:cubicBezTo>
                    <a:pt x="3" y="31"/>
                    <a:pt x="3" y="31"/>
                    <a:pt x="3" y="31"/>
                  </a:cubicBezTo>
                  <a:cubicBezTo>
                    <a:pt x="5" y="33"/>
                    <a:pt x="8" y="34"/>
                    <a:pt x="12" y="34"/>
                  </a:cubicBezTo>
                  <a:cubicBezTo>
                    <a:pt x="21" y="34"/>
                    <a:pt x="25" y="28"/>
                    <a:pt x="26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26" y="16"/>
                    <a:pt x="26" y="16"/>
                    <a:pt x="26" y="16"/>
                  </a:cubicBezTo>
                  <a:cubicBezTo>
                    <a:pt x="25" y="9"/>
                    <a:pt x="20" y="4"/>
                    <a:pt x="12" y="4"/>
                  </a:cubicBezTo>
                  <a:cubicBezTo>
                    <a:pt x="8" y="4"/>
                    <a:pt x="6" y="5"/>
                    <a:pt x="4" y="7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4" y="1"/>
                    <a:pt x="7" y="0"/>
                    <a:pt x="12" y="0"/>
                  </a:cubicBezTo>
                  <a:cubicBezTo>
                    <a:pt x="25" y="0"/>
                    <a:pt x="32" y="9"/>
                    <a:pt x="32" y="19"/>
                  </a:cubicBezTo>
                  <a:cubicBezTo>
                    <a:pt x="32" y="30"/>
                    <a:pt x="25" y="39"/>
                    <a:pt x="12" y="39"/>
                  </a:cubicBezTo>
                  <a:cubicBezTo>
                    <a:pt x="6" y="39"/>
                    <a:pt x="2" y="37"/>
                    <a:pt x="0" y="35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85" name="Freeform 80"/>
            <p:cNvSpPr>
              <a:spLocks/>
            </p:cNvSpPr>
            <p:nvPr userDrawn="1"/>
          </p:nvSpPr>
          <p:spPr bwMode="auto">
            <a:xfrm>
              <a:off x="2097088" y="1544638"/>
              <a:ext cx="106362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0"/>
                </a:cxn>
                <a:cxn ang="0">
                  <a:pos x="12" y="33"/>
                </a:cxn>
                <a:cxn ang="0">
                  <a:pos x="55" y="33"/>
                </a:cxn>
                <a:cxn ang="0">
                  <a:pos x="55" y="0"/>
                </a:cxn>
                <a:cxn ang="0">
                  <a:pos x="67" y="0"/>
                </a:cxn>
                <a:cxn ang="0">
                  <a:pos x="67" y="77"/>
                </a:cxn>
                <a:cxn ang="0">
                  <a:pos x="55" y="77"/>
                </a:cxn>
                <a:cxn ang="0">
                  <a:pos x="55" y="43"/>
                </a:cxn>
                <a:cxn ang="0">
                  <a:pos x="12" y="43"/>
                </a:cxn>
                <a:cxn ang="0">
                  <a:pos x="12" y="77"/>
                </a:cxn>
                <a:cxn ang="0">
                  <a:pos x="0" y="77"/>
                </a:cxn>
                <a:cxn ang="0">
                  <a:pos x="0" y="0"/>
                </a:cxn>
              </a:cxnLst>
              <a:rect l="0" t="0" r="r" b="b"/>
              <a:pathLst>
                <a:path w="67" h="77">
                  <a:moveTo>
                    <a:pt x="0" y="0"/>
                  </a:moveTo>
                  <a:lnTo>
                    <a:pt x="12" y="0"/>
                  </a:lnTo>
                  <a:lnTo>
                    <a:pt x="12" y="33"/>
                  </a:lnTo>
                  <a:lnTo>
                    <a:pt x="55" y="33"/>
                  </a:lnTo>
                  <a:lnTo>
                    <a:pt x="55" y="0"/>
                  </a:lnTo>
                  <a:lnTo>
                    <a:pt x="67" y="0"/>
                  </a:lnTo>
                  <a:lnTo>
                    <a:pt x="67" y="77"/>
                  </a:lnTo>
                  <a:lnTo>
                    <a:pt x="55" y="77"/>
                  </a:lnTo>
                  <a:lnTo>
                    <a:pt x="55" y="43"/>
                  </a:lnTo>
                  <a:lnTo>
                    <a:pt x="12" y="43"/>
                  </a:lnTo>
                  <a:lnTo>
                    <a:pt x="12" y="77"/>
                  </a:lnTo>
                  <a:lnTo>
                    <a:pt x="0" y="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86" name="Freeform 81"/>
            <p:cNvSpPr>
              <a:spLocks/>
            </p:cNvSpPr>
            <p:nvPr userDrawn="1"/>
          </p:nvSpPr>
          <p:spPr bwMode="auto">
            <a:xfrm>
              <a:off x="2238375" y="1544638"/>
              <a:ext cx="74613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" y="0"/>
                </a:cxn>
                <a:cxn ang="0">
                  <a:pos x="45" y="10"/>
                </a:cxn>
                <a:cxn ang="0">
                  <a:pos x="11" y="10"/>
                </a:cxn>
                <a:cxn ang="0">
                  <a:pos x="11" y="33"/>
                </a:cxn>
                <a:cxn ang="0">
                  <a:pos x="41" y="33"/>
                </a:cxn>
                <a:cxn ang="0">
                  <a:pos x="41" y="41"/>
                </a:cxn>
                <a:cxn ang="0">
                  <a:pos x="11" y="41"/>
                </a:cxn>
                <a:cxn ang="0">
                  <a:pos x="11" y="67"/>
                </a:cxn>
                <a:cxn ang="0">
                  <a:pos x="47" y="67"/>
                </a:cxn>
                <a:cxn ang="0">
                  <a:pos x="47" y="77"/>
                </a:cxn>
                <a:cxn ang="0">
                  <a:pos x="0" y="77"/>
                </a:cxn>
                <a:cxn ang="0">
                  <a:pos x="0" y="0"/>
                </a:cxn>
              </a:cxnLst>
              <a:rect l="0" t="0" r="r" b="b"/>
              <a:pathLst>
                <a:path w="47" h="77">
                  <a:moveTo>
                    <a:pt x="0" y="0"/>
                  </a:moveTo>
                  <a:lnTo>
                    <a:pt x="45" y="0"/>
                  </a:lnTo>
                  <a:lnTo>
                    <a:pt x="45" y="10"/>
                  </a:lnTo>
                  <a:lnTo>
                    <a:pt x="11" y="10"/>
                  </a:lnTo>
                  <a:lnTo>
                    <a:pt x="11" y="33"/>
                  </a:lnTo>
                  <a:lnTo>
                    <a:pt x="41" y="33"/>
                  </a:lnTo>
                  <a:lnTo>
                    <a:pt x="41" y="41"/>
                  </a:lnTo>
                  <a:lnTo>
                    <a:pt x="11" y="41"/>
                  </a:lnTo>
                  <a:lnTo>
                    <a:pt x="11" y="67"/>
                  </a:lnTo>
                  <a:lnTo>
                    <a:pt x="47" y="67"/>
                  </a:lnTo>
                  <a:lnTo>
                    <a:pt x="47" y="77"/>
                  </a:lnTo>
                  <a:lnTo>
                    <a:pt x="0" y="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87" name="Freeform 82"/>
            <p:cNvSpPr>
              <a:spLocks noEditPoints="1"/>
            </p:cNvSpPr>
            <p:nvPr userDrawn="1"/>
          </p:nvSpPr>
          <p:spPr bwMode="auto">
            <a:xfrm>
              <a:off x="2339975" y="1544638"/>
              <a:ext cx="79375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0"/>
                </a:cxn>
                <a:cxn ang="0">
                  <a:pos x="25" y="11"/>
                </a:cxn>
                <a:cxn ang="0">
                  <a:pos x="11" y="23"/>
                </a:cxn>
                <a:cxn ang="0">
                  <a:pos x="6" y="23"/>
                </a:cxn>
                <a:cxn ang="0">
                  <a:pos x="6" y="38"/>
                </a:cxn>
                <a:cxn ang="0">
                  <a:pos x="0" y="38"/>
                </a:cxn>
                <a:cxn ang="0">
                  <a:pos x="0" y="0"/>
                </a:cxn>
                <a:cxn ang="0">
                  <a:pos x="11" y="19"/>
                </a:cxn>
                <a:cxn ang="0">
                  <a:pos x="20" y="12"/>
                </a:cxn>
                <a:cxn ang="0">
                  <a:pos x="11" y="5"/>
                </a:cxn>
                <a:cxn ang="0">
                  <a:pos x="6" y="5"/>
                </a:cxn>
                <a:cxn ang="0">
                  <a:pos x="6" y="19"/>
                </a:cxn>
                <a:cxn ang="0">
                  <a:pos x="11" y="19"/>
                </a:cxn>
              </a:cxnLst>
              <a:rect l="0" t="0" r="r" b="b"/>
              <a:pathLst>
                <a:path w="25" h="38">
                  <a:moveTo>
                    <a:pt x="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9" y="0"/>
                    <a:pt x="25" y="4"/>
                    <a:pt x="25" y="11"/>
                  </a:cubicBezTo>
                  <a:cubicBezTo>
                    <a:pt x="25" y="19"/>
                    <a:pt x="20" y="23"/>
                    <a:pt x="11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  <a:moveTo>
                    <a:pt x="11" y="19"/>
                  </a:moveTo>
                  <a:cubicBezTo>
                    <a:pt x="17" y="19"/>
                    <a:pt x="20" y="17"/>
                    <a:pt x="20" y="12"/>
                  </a:cubicBezTo>
                  <a:cubicBezTo>
                    <a:pt x="20" y="7"/>
                    <a:pt x="17" y="5"/>
                    <a:pt x="11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19"/>
                    <a:pt x="6" y="19"/>
                    <a:pt x="6" y="19"/>
                  </a:cubicBezTo>
                  <a:lnTo>
                    <a:pt x="11" y="19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88" name="Freeform 83"/>
            <p:cNvSpPr>
              <a:spLocks/>
            </p:cNvSpPr>
            <p:nvPr userDrawn="1"/>
          </p:nvSpPr>
          <p:spPr bwMode="auto">
            <a:xfrm>
              <a:off x="2446338" y="1544638"/>
              <a:ext cx="71437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" y="0"/>
                </a:cxn>
                <a:cxn ang="0">
                  <a:pos x="45" y="10"/>
                </a:cxn>
                <a:cxn ang="0">
                  <a:pos x="10" y="10"/>
                </a:cxn>
                <a:cxn ang="0">
                  <a:pos x="10" y="77"/>
                </a:cxn>
                <a:cxn ang="0">
                  <a:pos x="0" y="77"/>
                </a:cxn>
                <a:cxn ang="0">
                  <a:pos x="0" y="0"/>
                </a:cxn>
              </a:cxnLst>
              <a:rect l="0" t="0" r="r" b="b"/>
              <a:pathLst>
                <a:path w="45" h="77">
                  <a:moveTo>
                    <a:pt x="0" y="0"/>
                  </a:moveTo>
                  <a:lnTo>
                    <a:pt x="45" y="0"/>
                  </a:lnTo>
                  <a:lnTo>
                    <a:pt x="45" y="10"/>
                  </a:lnTo>
                  <a:lnTo>
                    <a:pt x="10" y="10"/>
                  </a:lnTo>
                  <a:lnTo>
                    <a:pt x="10" y="77"/>
                  </a:lnTo>
                  <a:lnTo>
                    <a:pt x="0" y="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89" name="Freeform 84"/>
            <p:cNvSpPr>
              <a:spLocks/>
            </p:cNvSpPr>
            <p:nvPr userDrawn="1"/>
          </p:nvSpPr>
          <p:spPr bwMode="auto">
            <a:xfrm>
              <a:off x="2540000" y="1544638"/>
              <a:ext cx="100013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5" y="25"/>
                </a:cxn>
                <a:cxn ang="0">
                  <a:pos x="4" y="31"/>
                </a:cxn>
                <a:cxn ang="0">
                  <a:pos x="5" y="31"/>
                </a:cxn>
                <a:cxn ang="0">
                  <a:pos x="8" y="25"/>
                </a:cxn>
                <a:cxn ang="0">
                  <a:pos x="26" y="0"/>
                </a:cxn>
                <a:cxn ang="0">
                  <a:pos x="31" y="0"/>
                </a:cxn>
                <a:cxn ang="0">
                  <a:pos x="31" y="38"/>
                </a:cxn>
                <a:cxn ang="0">
                  <a:pos x="26" y="38"/>
                </a:cxn>
                <a:cxn ang="0">
                  <a:pos x="26" y="11"/>
                </a:cxn>
                <a:cxn ang="0">
                  <a:pos x="27" y="7"/>
                </a:cxn>
                <a:cxn ang="0">
                  <a:pos x="26" y="7"/>
                </a:cxn>
                <a:cxn ang="0">
                  <a:pos x="23" y="12"/>
                </a:cxn>
                <a:cxn ang="0">
                  <a:pos x="5" y="38"/>
                </a:cxn>
                <a:cxn ang="0">
                  <a:pos x="0" y="38"/>
                </a:cxn>
                <a:cxn ang="0">
                  <a:pos x="0" y="0"/>
                </a:cxn>
              </a:cxnLst>
              <a:rect l="0" t="0" r="r" b="b"/>
              <a:pathLst>
                <a:path w="31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4" y="31"/>
                    <a:pt x="4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31"/>
                    <a:pt x="6" y="28"/>
                    <a:pt x="8" y="25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38"/>
                    <a:pt x="31" y="38"/>
                    <a:pt x="31" y="38"/>
                  </a:cubicBezTo>
                  <a:cubicBezTo>
                    <a:pt x="26" y="38"/>
                    <a:pt x="26" y="38"/>
                    <a:pt x="26" y="38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6" y="9"/>
                    <a:pt x="27" y="7"/>
                    <a:pt x="27" y="7"/>
                  </a:cubicBezTo>
                  <a:cubicBezTo>
                    <a:pt x="26" y="7"/>
                    <a:pt x="26" y="7"/>
                    <a:pt x="26" y="7"/>
                  </a:cubicBezTo>
                  <a:cubicBezTo>
                    <a:pt x="26" y="7"/>
                    <a:pt x="25" y="10"/>
                    <a:pt x="23" y="12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90" name="Freeform 85"/>
            <p:cNvSpPr>
              <a:spLocks/>
            </p:cNvSpPr>
            <p:nvPr userDrawn="1"/>
          </p:nvSpPr>
          <p:spPr bwMode="auto">
            <a:xfrm>
              <a:off x="2679700" y="1544638"/>
              <a:ext cx="69850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" y="0"/>
                </a:cxn>
                <a:cxn ang="0">
                  <a:pos x="44" y="10"/>
                </a:cxn>
                <a:cxn ang="0">
                  <a:pos x="10" y="10"/>
                </a:cxn>
                <a:cxn ang="0">
                  <a:pos x="10" y="33"/>
                </a:cxn>
                <a:cxn ang="0">
                  <a:pos x="40" y="33"/>
                </a:cxn>
                <a:cxn ang="0">
                  <a:pos x="40" y="41"/>
                </a:cxn>
                <a:cxn ang="0">
                  <a:pos x="10" y="41"/>
                </a:cxn>
                <a:cxn ang="0">
                  <a:pos x="10" y="67"/>
                </a:cxn>
                <a:cxn ang="0">
                  <a:pos x="44" y="67"/>
                </a:cxn>
                <a:cxn ang="0">
                  <a:pos x="44" y="77"/>
                </a:cxn>
                <a:cxn ang="0">
                  <a:pos x="0" y="77"/>
                </a:cxn>
                <a:cxn ang="0">
                  <a:pos x="0" y="0"/>
                </a:cxn>
              </a:cxnLst>
              <a:rect l="0" t="0" r="r" b="b"/>
              <a:pathLst>
                <a:path w="44" h="77">
                  <a:moveTo>
                    <a:pt x="0" y="0"/>
                  </a:moveTo>
                  <a:lnTo>
                    <a:pt x="44" y="0"/>
                  </a:lnTo>
                  <a:lnTo>
                    <a:pt x="44" y="10"/>
                  </a:lnTo>
                  <a:lnTo>
                    <a:pt x="10" y="10"/>
                  </a:lnTo>
                  <a:lnTo>
                    <a:pt x="10" y="33"/>
                  </a:lnTo>
                  <a:lnTo>
                    <a:pt x="40" y="33"/>
                  </a:lnTo>
                  <a:lnTo>
                    <a:pt x="40" y="41"/>
                  </a:lnTo>
                  <a:lnTo>
                    <a:pt x="10" y="41"/>
                  </a:lnTo>
                  <a:lnTo>
                    <a:pt x="10" y="67"/>
                  </a:lnTo>
                  <a:lnTo>
                    <a:pt x="44" y="67"/>
                  </a:lnTo>
                  <a:lnTo>
                    <a:pt x="44" y="77"/>
                  </a:lnTo>
                  <a:lnTo>
                    <a:pt x="0" y="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91" name="Freeform 86"/>
            <p:cNvSpPr>
              <a:spLocks noEditPoints="1"/>
            </p:cNvSpPr>
            <p:nvPr userDrawn="1"/>
          </p:nvSpPr>
          <p:spPr bwMode="auto">
            <a:xfrm>
              <a:off x="2779713" y="1501775"/>
              <a:ext cx="103187" cy="16510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5" y="13"/>
                </a:cxn>
                <a:cxn ang="0">
                  <a:pos x="5" y="38"/>
                </a:cxn>
                <a:cxn ang="0">
                  <a:pos x="5" y="44"/>
                </a:cxn>
                <a:cxn ang="0">
                  <a:pos x="5" y="44"/>
                </a:cxn>
                <a:cxn ang="0">
                  <a:pos x="9" y="38"/>
                </a:cxn>
                <a:cxn ang="0">
                  <a:pos x="26" y="13"/>
                </a:cxn>
                <a:cxn ang="0">
                  <a:pos x="32" y="13"/>
                </a:cxn>
                <a:cxn ang="0">
                  <a:pos x="32" y="51"/>
                </a:cxn>
                <a:cxn ang="0">
                  <a:pos x="27" y="51"/>
                </a:cxn>
                <a:cxn ang="0">
                  <a:pos x="27" y="24"/>
                </a:cxn>
                <a:cxn ang="0">
                  <a:pos x="27" y="20"/>
                </a:cxn>
                <a:cxn ang="0">
                  <a:pos x="27" y="20"/>
                </a:cxn>
                <a:cxn ang="0">
                  <a:pos x="24" y="25"/>
                </a:cxn>
                <a:cxn ang="0">
                  <a:pos x="5" y="51"/>
                </a:cxn>
                <a:cxn ang="0">
                  <a:pos x="0" y="51"/>
                </a:cxn>
                <a:cxn ang="0">
                  <a:pos x="0" y="13"/>
                </a:cxn>
                <a:cxn ang="0">
                  <a:pos x="5" y="0"/>
                </a:cxn>
                <a:cxn ang="0">
                  <a:pos x="10" y="0"/>
                </a:cxn>
                <a:cxn ang="0">
                  <a:pos x="16" y="6"/>
                </a:cxn>
                <a:cxn ang="0">
                  <a:pos x="22" y="0"/>
                </a:cxn>
                <a:cxn ang="0">
                  <a:pos x="26" y="0"/>
                </a:cxn>
                <a:cxn ang="0">
                  <a:pos x="16" y="10"/>
                </a:cxn>
                <a:cxn ang="0">
                  <a:pos x="5" y="0"/>
                </a:cxn>
              </a:cxnLst>
              <a:rect l="0" t="0" r="r" b="b"/>
              <a:pathLst>
                <a:path w="32" h="51">
                  <a:moveTo>
                    <a:pt x="0" y="13"/>
                  </a:moveTo>
                  <a:cubicBezTo>
                    <a:pt x="5" y="13"/>
                    <a:pt x="5" y="13"/>
                    <a:pt x="5" y="13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5" y="41"/>
                    <a:pt x="5" y="44"/>
                    <a:pt x="5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5" y="44"/>
                    <a:pt x="7" y="41"/>
                    <a:pt x="9" y="38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2" y="13"/>
                    <a:pt x="32" y="13"/>
                    <a:pt x="32" y="13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27" y="51"/>
                    <a:pt x="27" y="51"/>
                    <a:pt x="27" y="51"/>
                  </a:cubicBezTo>
                  <a:cubicBezTo>
                    <a:pt x="27" y="24"/>
                    <a:pt x="27" y="24"/>
                    <a:pt x="27" y="24"/>
                  </a:cubicBezTo>
                  <a:cubicBezTo>
                    <a:pt x="27" y="22"/>
                    <a:pt x="27" y="20"/>
                    <a:pt x="27" y="20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0"/>
                    <a:pt x="25" y="23"/>
                    <a:pt x="24" y="25"/>
                  </a:cubicBezTo>
                  <a:cubicBezTo>
                    <a:pt x="5" y="51"/>
                    <a:pt x="5" y="51"/>
                    <a:pt x="5" y="51"/>
                  </a:cubicBezTo>
                  <a:cubicBezTo>
                    <a:pt x="0" y="51"/>
                    <a:pt x="0" y="51"/>
                    <a:pt x="0" y="51"/>
                  </a:cubicBezTo>
                  <a:lnTo>
                    <a:pt x="0" y="13"/>
                  </a:lnTo>
                  <a:close/>
                  <a:moveTo>
                    <a:pt x="5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0" y="3"/>
                    <a:pt x="13" y="6"/>
                    <a:pt x="16" y="6"/>
                  </a:cubicBezTo>
                  <a:cubicBezTo>
                    <a:pt x="19" y="6"/>
                    <a:pt x="21" y="3"/>
                    <a:pt x="22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7"/>
                    <a:pt x="21" y="10"/>
                    <a:pt x="16" y="10"/>
                  </a:cubicBezTo>
                  <a:cubicBezTo>
                    <a:pt x="11" y="10"/>
                    <a:pt x="6" y="7"/>
                    <a:pt x="5" y="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92" name="Freeform 87"/>
            <p:cNvSpPr>
              <a:spLocks/>
            </p:cNvSpPr>
            <p:nvPr userDrawn="1"/>
          </p:nvSpPr>
          <p:spPr bwMode="auto">
            <a:xfrm>
              <a:off x="2973388" y="1544638"/>
              <a:ext cx="103187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5" y="25"/>
                </a:cxn>
                <a:cxn ang="0">
                  <a:pos x="5" y="31"/>
                </a:cxn>
                <a:cxn ang="0">
                  <a:pos x="5" y="31"/>
                </a:cxn>
                <a:cxn ang="0">
                  <a:pos x="9" y="25"/>
                </a:cxn>
                <a:cxn ang="0">
                  <a:pos x="26" y="0"/>
                </a:cxn>
                <a:cxn ang="0">
                  <a:pos x="32" y="0"/>
                </a:cxn>
                <a:cxn ang="0">
                  <a:pos x="32" y="38"/>
                </a:cxn>
                <a:cxn ang="0">
                  <a:pos x="27" y="38"/>
                </a:cxn>
                <a:cxn ang="0">
                  <a:pos x="27" y="11"/>
                </a:cxn>
                <a:cxn ang="0">
                  <a:pos x="27" y="7"/>
                </a:cxn>
                <a:cxn ang="0">
                  <a:pos x="27" y="7"/>
                </a:cxn>
                <a:cxn ang="0">
                  <a:pos x="24" y="12"/>
                </a:cxn>
                <a:cxn ang="0">
                  <a:pos x="5" y="38"/>
                </a:cxn>
                <a:cxn ang="0">
                  <a:pos x="0" y="38"/>
                </a:cxn>
                <a:cxn ang="0">
                  <a:pos x="0" y="0"/>
                </a:cxn>
              </a:cxnLst>
              <a:rect l="0" t="0" r="r" b="b"/>
              <a:pathLst>
                <a:path w="32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5" y="31"/>
                    <a:pt x="5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31"/>
                    <a:pt x="7" y="28"/>
                    <a:pt x="9" y="25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27" y="9"/>
                    <a:pt x="27" y="7"/>
                    <a:pt x="27" y="7"/>
                  </a:cubicBezTo>
                  <a:cubicBezTo>
                    <a:pt x="27" y="7"/>
                    <a:pt x="27" y="7"/>
                    <a:pt x="27" y="7"/>
                  </a:cubicBezTo>
                  <a:cubicBezTo>
                    <a:pt x="27" y="7"/>
                    <a:pt x="25" y="10"/>
                    <a:pt x="24" y="12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93" name="Freeform 88"/>
            <p:cNvSpPr>
              <a:spLocks/>
            </p:cNvSpPr>
            <p:nvPr userDrawn="1"/>
          </p:nvSpPr>
          <p:spPr bwMode="auto">
            <a:xfrm>
              <a:off x="3170238" y="1544638"/>
              <a:ext cx="146050" cy="122237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1" y="0"/>
                </a:cxn>
                <a:cxn ang="0">
                  <a:pos x="20" y="26"/>
                </a:cxn>
                <a:cxn ang="0">
                  <a:pos x="23" y="33"/>
                </a:cxn>
                <a:cxn ang="0">
                  <a:pos x="23" y="33"/>
                </a:cxn>
                <a:cxn ang="0">
                  <a:pos x="25" y="26"/>
                </a:cxn>
                <a:cxn ang="0">
                  <a:pos x="35" y="0"/>
                </a:cxn>
                <a:cxn ang="0">
                  <a:pos x="40" y="0"/>
                </a:cxn>
                <a:cxn ang="0">
                  <a:pos x="45" y="38"/>
                </a:cxn>
                <a:cxn ang="0">
                  <a:pos x="40" y="38"/>
                </a:cxn>
                <a:cxn ang="0">
                  <a:pos x="36" y="14"/>
                </a:cxn>
                <a:cxn ang="0">
                  <a:pos x="36" y="9"/>
                </a:cxn>
                <a:cxn ang="0">
                  <a:pos x="36" y="9"/>
                </a:cxn>
                <a:cxn ang="0">
                  <a:pos x="34" y="14"/>
                </a:cxn>
                <a:cxn ang="0">
                  <a:pos x="25" y="38"/>
                </a:cxn>
                <a:cxn ang="0">
                  <a:pos x="20" y="38"/>
                </a:cxn>
                <a:cxn ang="0">
                  <a:pos x="11" y="14"/>
                </a:cxn>
                <a:cxn ang="0">
                  <a:pos x="9" y="9"/>
                </a:cxn>
                <a:cxn ang="0">
                  <a:pos x="9" y="9"/>
                </a:cxn>
                <a:cxn ang="0">
                  <a:pos x="8" y="15"/>
                </a:cxn>
                <a:cxn ang="0">
                  <a:pos x="5" y="38"/>
                </a:cxn>
                <a:cxn ang="0">
                  <a:pos x="0" y="38"/>
                </a:cxn>
                <a:cxn ang="0">
                  <a:pos x="6" y="0"/>
                </a:cxn>
              </a:cxnLst>
              <a:rect l="0" t="0" r="r" b="b"/>
              <a:pathLst>
                <a:path w="45" h="38">
                  <a:moveTo>
                    <a:pt x="6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1" y="29"/>
                    <a:pt x="23" y="33"/>
                    <a:pt x="23" y="33"/>
                  </a:cubicBezTo>
                  <a:cubicBezTo>
                    <a:pt x="23" y="33"/>
                    <a:pt x="23" y="33"/>
                    <a:pt x="23" y="33"/>
                  </a:cubicBezTo>
                  <a:cubicBezTo>
                    <a:pt x="23" y="33"/>
                    <a:pt x="24" y="29"/>
                    <a:pt x="25" y="26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0" y="38"/>
                    <a:pt x="40" y="38"/>
                    <a:pt x="40" y="38"/>
                  </a:cubicBezTo>
                  <a:cubicBezTo>
                    <a:pt x="36" y="14"/>
                    <a:pt x="36" y="14"/>
                    <a:pt x="36" y="14"/>
                  </a:cubicBezTo>
                  <a:cubicBezTo>
                    <a:pt x="36" y="12"/>
                    <a:pt x="36" y="9"/>
                    <a:pt x="36" y="9"/>
                  </a:cubicBezTo>
                  <a:cubicBezTo>
                    <a:pt x="36" y="9"/>
                    <a:pt x="36" y="9"/>
                    <a:pt x="36" y="9"/>
                  </a:cubicBezTo>
                  <a:cubicBezTo>
                    <a:pt x="36" y="9"/>
                    <a:pt x="35" y="12"/>
                    <a:pt x="34" y="14"/>
                  </a:cubicBezTo>
                  <a:cubicBezTo>
                    <a:pt x="25" y="38"/>
                    <a:pt x="25" y="38"/>
                    <a:pt x="25" y="38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0" y="12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12"/>
                    <a:pt x="8" y="15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6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94" name="Freeform 89"/>
            <p:cNvSpPr>
              <a:spLocks noEditPoints="1"/>
            </p:cNvSpPr>
            <p:nvPr userDrawn="1"/>
          </p:nvSpPr>
          <p:spPr bwMode="auto">
            <a:xfrm>
              <a:off x="3335338" y="1544638"/>
              <a:ext cx="127000" cy="125412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20" y="0"/>
                </a:cxn>
                <a:cxn ang="0">
                  <a:pos x="39" y="19"/>
                </a:cxn>
                <a:cxn ang="0">
                  <a:pos x="20" y="39"/>
                </a:cxn>
                <a:cxn ang="0">
                  <a:pos x="0" y="19"/>
                </a:cxn>
                <a:cxn ang="0">
                  <a:pos x="34" y="19"/>
                </a:cxn>
                <a:cxn ang="0">
                  <a:pos x="20" y="4"/>
                </a:cxn>
                <a:cxn ang="0">
                  <a:pos x="6" y="19"/>
                </a:cxn>
                <a:cxn ang="0">
                  <a:pos x="20" y="34"/>
                </a:cxn>
                <a:cxn ang="0">
                  <a:pos x="34" y="19"/>
                </a:cxn>
              </a:cxnLst>
              <a:rect l="0" t="0" r="r" b="b"/>
              <a:pathLst>
                <a:path w="39" h="39">
                  <a:moveTo>
                    <a:pt x="0" y="19"/>
                  </a:moveTo>
                  <a:cubicBezTo>
                    <a:pt x="0" y="9"/>
                    <a:pt x="7" y="0"/>
                    <a:pt x="20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29"/>
                    <a:pt x="32" y="39"/>
                    <a:pt x="20" y="39"/>
                  </a:cubicBezTo>
                  <a:cubicBezTo>
                    <a:pt x="8" y="39"/>
                    <a:pt x="0" y="29"/>
                    <a:pt x="0" y="19"/>
                  </a:cubicBezTo>
                  <a:close/>
                  <a:moveTo>
                    <a:pt x="34" y="19"/>
                  </a:moveTo>
                  <a:cubicBezTo>
                    <a:pt x="34" y="11"/>
                    <a:pt x="29" y="4"/>
                    <a:pt x="20" y="4"/>
                  </a:cubicBezTo>
                  <a:cubicBezTo>
                    <a:pt x="11" y="4"/>
                    <a:pt x="6" y="11"/>
                    <a:pt x="6" y="19"/>
                  </a:cubicBezTo>
                  <a:cubicBezTo>
                    <a:pt x="6" y="27"/>
                    <a:pt x="11" y="34"/>
                    <a:pt x="20" y="34"/>
                  </a:cubicBezTo>
                  <a:cubicBezTo>
                    <a:pt x="29" y="34"/>
                    <a:pt x="34" y="27"/>
                    <a:pt x="34" y="19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95" name="Freeform 90"/>
            <p:cNvSpPr>
              <a:spLocks/>
            </p:cNvSpPr>
            <p:nvPr userDrawn="1"/>
          </p:nvSpPr>
          <p:spPr bwMode="auto">
            <a:xfrm>
              <a:off x="3490913" y="1544638"/>
              <a:ext cx="193675" cy="155575"/>
            </a:xfrm>
            <a:custGeom>
              <a:avLst/>
              <a:gdLst/>
              <a:ahLst/>
              <a:cxnLst>
                <a:cxn ang="0">
                  <a:pos x="110" y="77"/>
                </a:cxn>
                <a:cxn ang="0">
                  <a:pos x="0" y="77"/>
                </a:cxn>
                <a:cxn ang="0">
                  <a:pos x="0" y="0"/>
                </a:cxn>
                <a:cxn ang="0">
                  <a:pos x="12" y="0"/>
                </a:cxn>
                <a:cxn ang="0">
                  <a:pos x="12" y="67"/>
                </a:cxn>
                <a:cxn ang="0">
                  <a:pos x="51" y="67"/>
                </a:cxn>
                <a:cxn ang="0">
                  <a:pos x="51" y="0"/>
                </a:cxn>
                <a:cxn ang="0">
                  <a:pos x="61" y="0"/>
                </a:cxn>
                <a:cxn ang="0">
                  <a:pos x="61" y="67"/>
                </a:cxn>
                <a:cxn ang="0">
                  <a:pos x="100" y="67"/>
                </a:cxn>
                <a:cxn ang="0">
                  <a:pos x="100" y="0"/>
                </a:cxn>
                <a:cxn ang="0">
                  <a:pos x="112" y="0"/>
                </a:cxn>
                <a:cxn ang="0">
                  <a:pos x="112" y="67"/>
                </a:cxn>
                <a:cxn ang="0">
                  <a:pos x="122" y="67"/>
                </a:cxn>
                <a:cxn ang="0">
                  <a:pos x="118" y="98"/>
                </a:cxn>
                <a:cxn ang="0">
                  <a:pos x="110" y="98"/>
                </a:cxn>
                <a:cxn ang="0">
                  <a:pos x="110" y="77"/>
                </a:cxn>
              </a:cxnLst>
              <a:rect l="0" t="0" r="r" b="b"/>
              <a:pathLst>
                <a:path w="122" h="98">
                  <a:moveTo>
                    <a:pt x="110" y="77"/>
                  </a:moveTo>
                  <a:lnTo>
                    <a:pt x="0" y="77"/>
                  </a:lnTo>
                  <a:lnTo>
                    <a:pt x="0" y="0"/>
                  </a:lnTo>
                  <a:lnTo>
                    <a:pt x="12" y="0"/>
                  </a:lnTo>
                  <a:lnTo>
                    <a:pt x="12" y="67"/>
                  </a:lnTo>
                  <a:lnTo>
                    <a:pt x="51" y="67"/>
                  </a:lnTo>
                  <a:lnTo>
                    <a:pt x="51" y="0"/>
                  </a:lnTo>
                  <a:lnTo>
                    <a:pt x="61" y="0"/>
                  </a:lnTo>
                  <a:lnTo>
                    <a:pt x="61" y="67"/>
                  </a:lnTo>
                  <a:lnTo>
                    <a:pt x="100" y="67"/>
                  </a:lnTo>
                  <a:lnTo>
                    <a:pt x="100" y="0"/>
                  </a:lnTo>
                  <a:lnTo>
                    <a:pt x="112" y="0"/>
                  </a:lnTo>
                  <a:lnTo>
                    <a:pt x="112" y="67"/>
                  </a:lnTo>
                  <a:lnTo>
                    <a:pt x="122" y="67"/>
                  </a:lnTo>
                  <a:lnTo>
                    <a:pt x="118" y="98"/>
                  </a:lnTo>
                  <a:lnTo>
                    <a:pt x="110" y="98"/>
                  </a:lnTo>
                  <a:lnTo>
                    <a:pt x="110" y="77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96" name="Freeform 91"/>
            <p:cNvSpPr>
              <a:spLocks/>
            </p:cNvSpPr>
            <p:nvPr userDrawn="1"/>
          </p:nvSpPr>
          <p:spPr bwMode="auto">
            <a:xfrm>
              <a:off x="3708400" y="1544638"/>
              <a:ext cx="103188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0"/>
                </a:cxn>
                <a:cxn ang="0">
                  <a:pos x="12" y="33"/>
                </a:cxn>
                <a:cxn ang="0">
                  <a:pos x="55" y="33"/>
                </a:cxn>
                <a:cxn ang="0">
                  <a:pos x="55" y="0"/>
                </a:cxn>
                <a:cxn ang="0">
                  <a:pos x="65" y="0"/>
                </a:cxn>
                <a:cxn ang="0">
                  <a:pos x="65" y="77"/>
                </a:cxn>
                <a:cxn ang="0">
                  <a:pos x="55" y="77"/>
                </a:cxn>
                <a:cxn ang="0">
                  <a:pos x="55" y="43"/>
                </a:cxn>
                <a:cxn ang="0">
                  <a:pos x="12" y="43"/>
                </a:cxn>
                <a:cxn ang="0">
                  <a:pos x="12" y="77"/>
                </a:cxn>
                <a:cxn ang="0">
                  <a:pos x="0" y="77"/>
                </a:cxn>
                <a:cxn ang="0">
                  <a:pos x="0" y="0"/>
                </a:cxn>
              </a:cxnLst>
              <a:rect l="0" t="0" r="r" b="b"/>
              <a:pathLst>
                <a:path w="65" h="77">
                  <a:moveTo>
                    <a:pt x="0" y="0"/>
                  </a:moveTo>
                  <a:lnTo>
                    <a:pt x="12" y="0"/>
                  </a:lnTo>
                  <a:lnTo>
                    <a:pt x="12" y="33"/>
                  </a:lnTo>
                  <a:lnTo>
                    <a:pt x="55" y="33"/>
                  </a:lnTo>
                  <a:lnTo>
                    <a:pt x="55" y="0"/>
                  </a:lnTo>
                  <a:lnTo>
                    <a:pt x="65" y="0"/>
                  </a:lnTo>
                  <a:lnTo>
                    <a:pt x="65" y="77"/>
                  </a:lnTo>
                  <a:lnTo>
                    <a:pt x="55" y="77"/>
                  </a:lnTo>
                  <a:lnTo>
                    <a:pt x="55" y="43"/>
                  </a:lnTo>
                  <a:lnTo>
                    <a:pt x="12" y="43"/>
                  </a:lnTo>
                  <a:lnTo>
                    <a:pt x="12" y="77"/>
                  </a:lnTo>
                  <a:lnTo>
                    <a:pt x="0" y="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97" name="Freeform 92"/>
            <p:cNvSpPr>
              <a:spLocks noEditPoints="1"/>
            </p:cNvSpPr>
            <p:nvPr userDrawn="1"/>
          </p:nvSpPr>
          <p:spPr bwMode="auto">
            <a:xfrm>
              <a:off x="3840163" y="1544638"/>
              <a:ext cx="127000" cy="125412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20" y="0"/>
                </a:cxn>
                <a:cxn ang="0">
                  <a:pos x="39" y="19"/>
                </a:cxn>
                <a:cxn ang="0">
                  <a:pos x="20" y="39"/>
                </a:cxn>
                <a:cxn ang="0">
                  <a:pos x="0" y="19"/>
                </a:cxn>
                <a:cxn ang="0">
                  <a:pos x="33" y="19"/>
                </a:cxn>
                <a:cxn ang="0">
                  <a:pos x="20" y="4"/>
                </a:cxn>
                <a:cxn ang="0">
                  <a:pos x="6" y="19"/>
                </a:cxn>
                <a:cxn ang="0">
                  <a:pos x="20" y="34"/>
                </a:cxn>
                <a:cxn ang="0">
                  <a:pos x="33" y="19"/>
                </a:cxn>
              </a:cxnLst>
              <a:rect l="0" t="0" r="r" b="b"/>
              <a:pathLst>
                <a:path w="39" h="39">
                  <a:moveTo>
                    <a:pt x="0" y="19"/>
                  </a:moveTo>
                  <a:cubicBezTo>
                    <a:pt x="0" y="9"/>
                    <a:pt x="7" y="0"/>
                    <a:pt x="20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29"/>
                    <a:pt x="32" y="39"/>
                    <a:pt x="20" y="39"/>
                  </a:cubicBezTo>
                  <a:cubicBezTo>
                    <a:pt x="7" y="39"/>
                    <a:pt x="0" y="29"/>
                    <a:pt x="0" y="19"/>
                  </a:cubicBezTo>
                  <a:close/>
                  <a:moveTo>
                    <a:pt x="33" y="19"/>
                  </a:moveTo>
                  <a:cubicBezTo>
                    <a:pt x="33" y="11"/>
                    <a:pt x="29" y="4"/>
                    <a:pt x="20" y="4"/>
                  </a:cubicBezTo>
                  <a:cubicBezTo>
                    <a:pt x="11" y="4"/>
                    <a:pt x="6" y="11"/>
                    <a:pt x="6" y="19"/>
                  </a:cubicBezTo>
                  <a:cubicBezTo>
                    <a:pt x="6" y="27"/>
                    <a:pt x="11" y="34"/>
                    <a:pt x="20" y="34"/>
                  </a:cubicBezTo>
                  <a:cubicBezTo>
                    <a:pt x="29" y="34"/>
                    <a:pt x="33" y="27"/>
                    <a:pt x="33" y="19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98" name="Freeform 93"/>
            <p:cNvSpPr>
              <a:spLocks/>
            </p:cNvSpPr>
            <p:nvPr userDrawn="1"/>
          </p:nvSpPr>
          <p:spPr bwMode="auto">
            <a:xfrm>
              <a:off x="3989388" y="1544638"/>
              <a:ext cx="100012" cy="125412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19" y="0"/>
                </a:cxn>
                <a:cxn ang="0">
                  <a:pos x="30" y="3"/>
                </a:cxn>
                <a:cxn ang="0">
                  <a:pos x="28" y="7"/>
                </a:cxn>
                <a:cxn ang="0">
                  <a:pos x="19" y="4"/>
                </a:cxn>
                <a:cxn ang="0">
                  <a:pos x="5" y="19"/>
                </a:cxn>
                <a:cxn ang="0">
                  <a:pos x="19" y="34"/>
                </a:cxn>
                <a:cxn ang="0">
                  <a:pos x="29" y="31"/>
                </a:cxn>
                <a:cxn ang="0">
                  <a:pos x="31" y="35"/>
                </a:cxn>
                <a:cxn ang="0">
                  <a:pos x="19" y="39"/>
                </a:cxn>
                <a:cxn ang="0">
                  <a:pos x="0" y="19"/>
                </a:cxn>
              </a:cxnLst>
              <a:rect l="0" t="0" r="r" b="b"/>
              <a:pathLst>
                <a:path w="31" h="39">
                  <a:moveTo>
                    <a:pt x="0" y="19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24" y="0"/>
                    <a:pt x="28" y="1"/>
                    <a:pt x="30" y="3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6" y="5"/>
                    <a:pt x="23" y="4"/>
                    <a:pt x="19" y="4"/>
                  </a:cubicBezTo>
                  <a:cubicBezTo>
                    <a:pt x="10" y="4"/>
                    <a:pt x="5" y="10"/>
                    <a:pt x="5" y="19"/>
                  </a:cubicBezTo>
                  <a:cubicBezTo>
                    <a:pt x="5" y="27"/>
                    <a:pt x="10" y="34"/>
                    <a:pt x="19" y="34"/>
                  </a:cubicBezTo>
                  <a:cubicBezTo>
                    <a:pt x="24" y="34"/>
                    <a:pt x="27" y="33"/>
                    <a:pt x="29" y="31"/>
                  </a:cubicBezTo>
                  <a:cubicBezTo>
                    <a:pt x="31" y="35"/>
                    <a:pt x="31" y="35"/>
                    <a:pt x="31" y="35"/>
                  </a:cubicBezTo>
                  <a:cubicBezTo>
                    <a:pt x="29" y="37"/>
                    <a:pt x="25" y="39"/>
                    <a:pt x="19" y="39"/>
                  </a:cubicBezTo>
                  <a:cubicBezTo>
                    <a:pt x="7" y="39"/>
                    <a:pt x="0" y="29"/>
                    <a:pt x="0" y="19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99" name="Freeform 94"/>
            <p:cNvSpPr>
              <a:spLocks/>
            </p:cNvSpPr>
            <p:nvPr userDrawn="1"/>
          </p:nvSpPr>
          <p:spPr bwMode="auto">
            <a:xfrm>
              <a:off x="4105275" y="1544638"/>
              <a:ext cx="90488" cy="122237"/>
            </a:xfrm>
            <a:custGeom>
              <a:avLst/>
              <a:gdLst/>
              <a:ahLst/>
              <a:cxnLst>
                <a:cxn ang="0">
                  <a:pos x="23" y="10"/>
                </a:cxn>
                <a:cxn ang="0">
                  <a:pos x="0" y="10"/>
                </a:cxn>
                <a:cxn ang="0">
                  <a:pos x="0" y="0"/>
                </a:cxn>
                <a:cxn ang="0">
                  <a:pos x="57" y="0"/>
                </a:cxn>
                <a:cxn ang="0">
                  <a:pos x="57" y="10"/>
                </a:cxn>
                <a:cxn ang="0">
                  <a:pos x="35" y="10"/>
                </a:cxn>
                <a:cxn ang="0">
                  <a:pos x="35" y="77"/>
                </a:cxn>
                <a:cxn ang="0">
                  <a:pos x="23" y="77"/>
                </a:cxn>
                <a:cxn ang="0">
                  <a:pos x="23" y="10"/>
                </a:cxn>
              </a:cxnLst>
              <a:rect l="0" t="0" r="r" b="b"/>
              <a:pathLst>
                <a:path w="57" h="77">
                  <a:moveTo>
                    <a:pt x="23" y="10"/>
                  </a:moveTo>
                  <a:lnTo>
                    <a:pt x="0" y="10"/>
                  </a:lnTo>
                  <a:lnTo>
                    <a:pt x="0" y="0"/>
                  </a:lnTo>
                  <a:lnTo>
                    <a:pt x="57" y="0"/>
                  </a:lnTo>
                  <a:lnTo>
                    <a:pt x="57" y="10"/>
                  </a:lnTo>
                  <a:lnTo>
                    <a:pt x="35" y="10"/>
                  </a:lnTo>
                  <a:lnTo>
                    <a:pt x="35" y="77"/>
                  </a:lnTo>
                  <a:lnTo>
                    <a:pt x="23" y="77"/>
                  </a:lnTo>
                  <a:lnTo>
                    <a:pt x="23" y="1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00" name="Freeform 95"/>
            <p:cNvSpPr>
              <a:spLocks noEditPoints="1"/>
            </p:cNvSpPr>
            <p:nvPr userDrawn="1"/>
          </p:nvSpPr>
          <p:spPr bwMode="auto">
            <a:xfrm>
              <a:off x="4219575" y="1544638"/>
              <a:ext cx="80963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0"/>
                </a:cxn>
                <a:cxn ang="0">
                  <a:pos x="6" y="15"/>
                </a:cxn>
                <a:cxn ang="0">
                  <a:pos x="11" y="15"/>
                </a:cxn>
                <a:cxn ang="0">
                  <a:pos x="25" y="26"/>
                </a:cxn>
                <a:cxn ang="0">
                  <a:pos x="10" y="38"/>
                </a:cxn>
                <a:cxn ang="0">
                  <a:pos x="0" y="38"/>
                </a:cxn>
                <a:cxn ang="0">
                  <a:pos x="0" y="0"/>
                </a:cxn>
                <a:cxn ang="0">
                  <a:pos x="10" y="33"/>
                </a:cxn>
                <a:cxn ang="0">
                  <a:pos x="20" y="26"/>
                </a:cxn>
                <a:cxn ang="0">
                  <a:pos x="10" y="19"/>
                </a:cxn>
                <a:cxn ang="0">
                  <a:pos x="6" y="19"/>
                </a:cxn>
                <a:cxn ang="0">
                  <a:pos x="6" y="33"/>
                </a:cxn>
                <a:cxn ang="0">
                  <a:pos x="10" y="33"/>
                </a:cxn>
              </a:cxnLst>
              <a:rect l="0" t="0" r="r" b="b"/>
              <a:pathLst>
                <a:path w="25" h="38">
                  <a:moveTo>
                    <a:pt x="0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9" y="15"/>
                    <a:pt x="25" y="18"/>
                    <a:pt x="25" y="26"/>
                  </a:cubicBezTo>
                  <a:cubicBezTo>
                    <a:pt x="25" y="34"/>
                    <a:pt x="19" y="38"/>
                    <a:pt x="10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  <a:moveTo>
                    <a:pt x="10" y="33"/>
                  </a:moveTo>
                  <a:cubicBezTo>
                    <a:pt x="17" y="33"/>
                    <a:pt x="20" y="31"/>
                    <a:pt x="20" y="26"/>
                  </a:cubicBezTo>
                  <a:cubicBezTo>
                    <a:pt x="20" y="22"/>
                    <a:pt x="17" y="19"/>
                    <a:pt x="10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33"/>
                    <a:pt x="6" y="33"/>
                    <a:pt x="6" y="33"/>
                  </a:cubicBezTo>
                  <a:lnTo>
                    <a:pt x="10" y="33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01" name="Freeform 96"/>
            <p:cNvSpPr>
              <a:spLocks noEditPoints="1"/>
            </p:cNvSpPr>
            <p:nvPr userDrawn="1"/>
          </p:nvSpPr>
          <p:spPr bwMode="auto">
            <a:xfrm>
              <a:off x="4325938" y="1544638"/>
              <a:ext cx="174625" cy="125412"/>
            </a:xfrm>
            <a:custGeom>
              <a:avLst/>
              <a:gdLst/>
              <a:ahLst/>
              <a:cxnLst>
                <a:cxn ang="0">
                  <a:pos x="15" y="21"/>
                </a:cxn>
                <a:cxn ang="0">
                  <a:pos x="5" y="21"/>
                </a:cxn>
                <a:cxn ang="0">
                  <a:pos x="5" y="38"/>
                </a:cxn>
                <a:cxn ang="0">
                  <a:pos x="0" y="38"/>
                </a:cxn>
                <a:cxn ang="0">
                  <a:pos x="0" y="0"/>
                </a:cxn>
                <a:cxn ang="0">
                  <a:pos x="5" y="0"/>
                </a:cxn>
                <a:cxn ang="0">
                  <a:pos x="5" y="16"/>
                </a:cxn>
                <a:cxn ang="0">
                  <a:pos x="15" y="16"/>
                </a:cxn>
                <a:cxn ang="0">
                  <a:pos x="35" y="0"/>
                </a:cxn>
                <a:cxn ang="0">
                  <a:pos x="54" y="19"/>
                </a:cxn>
                <a:cxn ang="0">
                  <a:pos x="35" y="39"/>
                </a:cxn>
                <a:cxn ang="0">
                  <a:pos x="15" y="21"/>
                </a:cxn>
                <a:cxn ang="0">
                  <a:pos x="48" y="19"/>
                </a:cxn>
                <a:cxn ang="0">
                  <a:pos x="35" y="4"/>
                </a:cxn>
                <a:cxn ang="0">
                  <a:pos x="21" y="19"/>
                </a:cxn>
                <a:cxn ang="0">
                  <a:pos x="35" y="34"/>
                </a:cxn>
                <a:cxn ang="0">
                  <a:pos x="48" y="19"/>
                </a:cxn>
              </a:cxnLst>
              <a:rect l="0" t="0" r="r" b="b"/>
              <a:pathLst>
                <a:path w="54" h="39">
                  <a:moveTo>
                    <a:pt x="15" y="21"/>
                  </a:moveTo>
                  <a:cubicBezTo>
                    <a:pt x="5" y="21"/>
                    <a:pt x="5" y="21"/>
                    <a:pt x="5" y="21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7" y="7"/>
                    <a:pt x="23" y="0"/>
                    <a:pt x="35" y="0"/>
                  </a:cubicBezTo>
                  <a:cubicBezTo>
                    <a:pt x="47" y="0"/>
                    <a:pt x="54" y="9"/>
                    <a:pt x="54" y="19"/>
                  </a:cubicBezTo>
                  <a:cubicBezTo>
                    <a:pt x="54" y="29"/>
                    <a:pt x="47" y="39"/>
                    <a:pt x="35" y="39"/>
                  </a:cubicBezTo>
                  <a:cubicBezTo>
                    <a:pt x="23" y="39"/>
                    <a:pt x="16" y="30"/>
                    <a:pt x="15" y="21"/>
                  </a:cubicBezTo>
                  <a:close/>
                  <a:moveTo>
                    <a:pt x="48" y="19"/>
                  </a:moveTo>
                  <a:cubicBezTo>
                    <a:pt x="48" y="11"/>
                    <a:pt x="44" y="4"/>
                    <a:pt x="35" y="4"/>
                  </a:cubicBezTo>
                  <a:cubicBezTo>
                    <a:pt x="26" y="4"/>
                    <a:pt x="21" y="11"/>
                    <a:pt x="21" y="19"/>
                  </a:cubicBezTo>
                  <a:cubicBezTo>
                    <a:pt x="21" y="27"/>
                    <a:pt x="25" y="34"/>
                    <a:pt x="35" y="34"/>
                  </a:cubicBezTo>
                  <a:cubicBezTo>
                    <a:pt x="44" y="34"/>
                    <a:pt x="48" y="27"/>
                    <a:pt x="48" y="19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02" name="Freeform 97"/>
            <p:cNvSpPr>
              <a:spLocks/>
            </p:cNvSpPr>
            <p:nvPr userDrawn="1"/>
          </p:nvSpPr>
          <p:spPr bwMode="auto">
            <a:xfrm>
              <a:off x="355600" y="990600"/>
              <a:ext cx="100013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3" y="0"/>
                </a:cxn>
                <a:cxn ang="0">
                  <a:pos x="63" y="78"/>
                </a:cxn>
                <a:cxn ang="0">
                  <a:pos x="53" y="78"/>
                </a:cxn>
                <a:cxn ang="0">
                  <a:pos x="53" y="11"/>
                </a:cxn>
                <a:cxn ang="0">
                  <a:pos x="10" y="11"/>
                </a:cxn>
                <a:cxn ang="0">
                  <a:pos x="10" y="78"/>
                </a:cxn>
                <a:cxn ang="0">
                  <a:pos x="0" y="78"/>
                </a:cxn>
                <a:cxn ang="0">
                  <a:pos x="0" y="0"/>
                </a:cxn>
              </a:cxnLst>
              <a:rect l="0" t="0" r="r" b="b"/>
              <a:pathLst>
                <a:path w="63" h="78">
                  <a:moveTo>
                    <a:pt x="0" y="0"/>
                  </a:moveTo>
                  <a:lnTo>
                    <a:pt x="63" y="0"/>
                  </a:lnTo>
                  <a:lnTo>
                    <a:pt x="63" y="78"/>
                  </a:lnTo>
                  <a:lnTo>
                    <a:pt x="53" y="78"/>
                  </a:lnTo>
                  <a:lnTo>
                    <a:pt x="53" y="11"/>
                  </a:lnTo>
                  <a:lnTo>
                    <a:pt x="10" y="11"/>
                  </a:lnTo>
                  <a:lnTo>
                    <a:pt x="10" y="78"/>
                  </a:lnTo>
                  <a:lnTo>
                    <a:pt x="0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03" name="Freeform 98"/>
            <p:cNvSpPr>
              <a:spLocks noEditPoints="1"/>
            </p:cNvSpPr>
            <p:nvPr userDrawn="1"/>
          </p:nvSpPr>
          <p:spPr bwMode="auto">
            <a:xfrm>
              <a:off x="485775" y="987425"/>
              <a:ext cx="125413" cy="127000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19" y="0"/>
                </a:cxn>
                <a:cxn ang="0">
                  <a:pos x="39" y="20"/>
                </a:cxn>
                <a:cxn ang="0">
                  <a:pos x="19" y="39"/>
                </a:cxn>
                <a:cxn ang="0">
                  <a:pos x="0" y="20"/>
                </a:cxn>
                <a:cxn ang="0">
                  <a:pos x="33" y="20"/>
                </a:cxn>
                <a:cxn ang="0">
                  <a:pos x="19" y="5"/>
                </a:cxn>
                <a:cxn ang="0">
                  <a:pos x="5" y="20"/>
                </a:cxn>
                <a:cxn ang="0">
                  <a:pos x="19" y="35"/>
                </a:cxn>
                <a:cxn ang="0">
                  <a:pos x="33" y="20"/>
                </a:cxn>
              </a:cxnLst>
              <a:rect l="0" t="0" r="r" b="b"/>
              <a:pathLst>
                <a:path w="39" h="39">
                  <a:moveTo>
                    <a:pt x="0" y="20"/>
                  </a:moveTo>
                  <a:cubicBezTo>
                    <a:pt x="0" y="10"/>
                    <a:pt x="7" y="0"/>
                    <a:pt x="19" y="0"/>
                  </a:cubicBezTo>
                  <a:cubicBezTo>
                    <a:pt x="32" y="0"/>
                    <a:pt x="39" y="10"/>
                    <a:pt x="39" y="20"/>
                  </a:cubicBezTo>
                  <a:cubicBezTo>
                    <a:pt x="39" y="30"/>
                    <a:pt x="32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  <a:moveTo>
                    <a:pt x="33" y="20"/>
                  </a:moveTo>
                  <a:cubicBezTo>
                    <a:pt x="33" y="12"/>
                    <a:pt x="28" y="5"/>
                    <a:pt x="19" y="5"/>
                  </a:cubicBezTo>
                  <a:cubicBezTo>
                    <a:pt x="10" y="5"/>
                    <a:pt x="5" y="12"/>
                    <a:pt x="5" y="20"/>
                  </a:cubicBezTo>
                  <a:cubicBezTo>
                    <a:pt x="5" y="28"/>
                    <a:pt x="10" y="35"/>
                    <a:pt x="19" y="35"/>
                  </a:cubicBezTo>
                  <a:cubicBezTo>
                    <a:pt x="28" y="35"/>
                    <a:pt x="33" y="28"/>
                    <a:pt x="33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04" name="Freeform 99"/>
            <p:cNvSpPr>
              <a:spLocks noEditPoints="1"/>
            </p:cNvSpPr>
            <p:nvPr userDrawn="1"/>
          </p:nvSpPr>
          <p:spPr bwMode="auto">
            <a:xfrm>
              <a:off x="695325" y="987425"/>
              <a:ext cx="130175" cy="127000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20" y="0"/>
                </a:cxn>
                <a:cxn ang="0">
                  <a:pos x="40" y="20"/>
                </a:cxn>
                <a:cxn ang="0">
                  <a:pos x="20" y="39"/>
                </a:cxn>
                <a:cxn ang="0">
                  <a:pos x="0" y="20"/>
                </a:cxn>
                <a:cxn ang="0">
                  <a:pos x="34" y="20"/>
                </a:cxn>
                <a:cxn ang="0">
                  <a:pos x="20" y="5"/>
                </a:cxn>
                <a:cxn ang="0">
                  <a:pos x="6" y="20"/>
                </a:cxn>
                <a:cxn ang="0">
                  <a:pos x="20" y="35"/>
                </a:cxn>
                <a:cxn ang="0">
                  <a:pos x="34" y="20"/>
                </a:cxn>
              </a:cxnLst>
              <a:rect l="0" t="0" r="r" b="b"/>
              <a:pathLst>
                <a:path w="40" h="39">
                  <a:moveTo>
                    <a:pt x="0" y="20"/>
                  </a:moveTo>
                  <a:cubicBezTo>
                    <a:pt x="0" y="10"/>
                    <a:pt x="8" y="0"/>
                    <a:pt x="20" y="0"/>
                  </a:cubicBezTo>
                  <a:cubicBezTo>
                    <a:pt x="32" y="0"/>
                    <a:pt x="40" y="10"/>
                    <a:pt x="40" y="20"/>
                  </a:cubicBezTo>
                  <a:cubicBezTo>
                    <a:pt x="40" y="30"/>
                    <a:pt x="32" y="39"/>
                    <a:pt x="20" y="39"/>
                  </a:cubicBezTo>
                  <a:cubicBezTo>
                    <a:pt x="8" y="39"/>
                    <a:pt x="0" y="30"/>
                    <a:pt x="0" y="20"/>
                  </a:cubicBezTo>
                  <a:close/>
                  <a:moveTo>
                    <a:pt x="34" y="20"/>
                  </a:moveTo>
                  <a:cubicBezTo>
                    <a:pt x="34" y="12"/>
                    <a:pt x="29" y="5"/>
                    <a:pt x="20" y="5"/>
                  </a:cubicBezTo>
                  <a:cubicBezTo>
                    <a:pt x="11" y="5"/>
                    <a:pt x="6" y="12"/>
                    <a:pt x="6" y="20"/>
                  </a:cubicBezTo>
                  <a:cubicBezTo>
                    <a:pt x="6" y="28"/>
                    <a:pt x="11" y="35"/>
                    <a:pt x="20" y="35"/>
                  </a:cubicBezTo>
                  <a:cubicBezTo>
                    <a:pt x="29" y="35"/>
                    <a:pt x="34" y="28"/>
                    <a:pt x="34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05" name="Freeform 100"/>
            <p:cNvSpPr>
              <a:spLocks noEditPoints="1"/>
            </p:cNvSpPr>
            <p:nvPr userDrawn="1"/>
          </p:nvSpPr>
          <p:spPr bwMode="auto">
            <a:xfrm>
              <a:off x="850900" y="990600"/>
              <a:ext cx="80963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0"/>
                </a:cxn>
                <a:cxn ang="0">
                  <a:pos x="25" y="11"/>
                </a:cxn>
                <a:cxn ang="0">
                  <a:pos x="10" y="23"/>
                </a:cxn>
                <a:cxn ang="0">
                  <a:pos x="6" y="23"/>
                </a:cxn>
                <a:cxn ang="0">
                  <a:pos x="6" y="38"/>
                </a:cxn>
                <a:cxn ang="0">
                  <a:pos x="0" y="38"/>
                </a:cxn>
                <a:cxn ang="0">
                  <a:pos x="0" y="0"/>
                </a:cxn>
                <a:cxn ang="0">
                  <a:pos x="10" y="19"/>
                </a:cxn>
                <a:cxn ang="0">
                  <a:pos x="20" y="11"/>
                </a:cxn>
                <a:cxn ang="0">
                  <a:pos x="11" y="5"/>
                </a:cxn>
                <a:cxn ang="0">
                  <a:pos x="6" y="5"/>
                </a:cxn>
                <a:cxn ang="0">
                  <a:pos x="6" y="19"/>
                </a:cxn>
                <a:cxn ang="0">
                  <a:pos x="10" y="19"/>
                </a:cxn>
              </a:cxnLst>
              <a:rect l="0" t="0" r="r" b="b"/>
              <a:pathLst>
                <a:path w="25" h="38">
                  <a:moveTo>
                    <a:pt x="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9" y="0"/>
                    <a:pt x="25" y="4"/>
                    <a:pt x="25" y="11"/>
                  </a:cubicBezTo>
                  <a:cubicBezTo>
                    <a:pt x="25" y="19"/>
                    <a:pt x="20" y="23"/>
                    <a:pt x="10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  <a:moveTo>
                    <a:pt x="10" y="19"/>
                  </a:moveTo>
                  <a:cubicBezTo>
                    <a:pt x="17" y="19"/>
                    <a:pt x="20" y="16"/>
                    <a:pt x="20" y="11"/>
                  </a:cubicBezTo>
                  <a:cubicBezTo>
                    <a:pt x="20" y="7"/>
                    <a:pt x="17" y="5"/>
                    <a:pt x="11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19"/>
                    <a:pt x="6" y="19"/>
                    <a:pt x="6" y="19"/>
                  </a:cubicBezTo>
                  <a:lnTo>
                    <a:pt x="10" y="19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06" name="Freeform 101"/>
            <p:cNvSpPr>
              <a:spLocks/>
            </p:cNvSpPr>
            <p:nvPr userDrawn="1"/>
          </p:nvSpPr>
          <p:spPr bwMode="auto">
            <a:xfrm>
              <a:off x="957263" y="990600"/>
              <a:ext cx="71437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" y="0"/>
                </a:cxn>
                <a:cxn ang="0">
                  <a:pos x="45" y="11"/>
                </a:cxn>
                <a:cxn ang="0">
                  <a:pos x="10" y="11"/>
                </a:cxn>
                <a:cxn ang="0">
                  <a:pos x="10" y="78"/>
                </a:cxn>
                <a:cxn ang="0">
                  <a:pos x="0" y="78"/>
                </a:cxn>
                <a:cxn ang="0">
                  <a:pos x="0" y="0"/>
                </a:cxn>
              </a:cxnLst>
              <a:rect l="0" t="0" r="r" b="b"/>
              <a:pathLst>
                <a:path w="45" h="78">
                  <a:moveTo>
                    <a:pt x="0" y="0"/>
                  </a:moveTo>
                  <a:lnTo>
                    <a:pt x="45" y="0"/>
                  </a:lnTo>
                  <a:lnTo>
                    <a:pt x="45" y="11"/>
                  </a:lnTo>
                  <a:lnTo>
                    <a:pt x="10" y="11"/>
                  </a:lnTo>
                  <a:lnTo>
                    <a:pt x="10" y="78"/>
                  </a:lnTo>
                  <a:lnTo>
                    <a:pt x="0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07" name="Freeform 102"/>
            <p:cNvSpPr>
              <a:spLocks noEditPoints="1"/>
            </p:cNvSpPr>
            <p:nvPr userDrawn="1"/>
          </p:nvSpPr>
          <p:spPr bwMode="auto">
            <a:xfrm>
              <a:off x="1022350" y="990600"/>
              <a:ext cx="115888" cy="123825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20" y="0"/>
                </a:cxn>
                <a:cxn ang="0">
                  <a:pos x="36" y="38"/>
                </a:cxn>
                <a:cxn ang="0">
                  <a:pos x="30" y="38"/>
                </a:cxn>
                <a:cxn ang="0">
                  <a:pos x="26" y="29"/>
                </a:cxn>
                <a:cxn ang="0">
                  <a:pos x="8" y="29"/>
                </a:cxn>
                <a:cxn ang="0">
                  <a:pos x="5" y="38"/>
                </a:cxn>
                <a:cxn ang="0">
                  <a:pos x="0" y="38"/>
                </a:cxn>
                <a:cxn ang="0">
                  <a:pos x="15" y="0"/>
                </a:cxn>
                <a:cxn ang="0">
                  <a:pos x="25" y="25"/>
                </a:cxn>
                <a:cxn ang="0">
                  <a:pos x="20" y="12"/>
                </a:cxn>
                <a:cxn ang="0">
                  <a:pos x="18" y="5"/>
                </a:cxn>
                <a:cxn ang="0">
                  <a:pos x="17" y="5"/>
                </a:cxn>
                <a:cxn ang="0">
                  <a:pos x="15" y="12"/>
                </a:cxn>
                <a:cxn ang="0">
                  <a:pos x="10" y="25"/>
                </a:cxn>
                <a:cxn ang="0">
                  <a:pos x="25" y="25"/>
                </a:cxn>
              </a:cxnLst>
              <a:rect l="0" t="0" r="r" b="b"/>
              <a:pathLst>
                <a:path w="36" h="38">
                  <a:moveTo>
                    <a:pt x="15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30" y="38"/>
                    <a:pt x="30" y="38"/>
                    <a:pt x="30" y="38"/>
                  </a:cubicBezTo>
                  <a:cubicBezTo>
                    <a:pt x="26" y="29"/>
                    <a:pt x="26" y="29"/>
                    <a:pt x="26" y="29"/>
                  </a:cubicBezTo>
                  <a:cubicBezTo>
                    <a:pt x="8" y="29"/>
                    <a:pt x="8" y="29"/>
                    <a:pt x="8" y="29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15" y="0"/>
                  </a:lnTo>
                  <a:close/>
                  <a:moveTo>
                    <a:pt x="25" y="25"/>
                  </a:moveTo>
                  <a:cubicBezTo>
                    <a:pt x="20" y="12"/>
                    <a:pt x="20" y="12"/>
                    <a:pt x="20" y="12"/>
                  </a:cubicBezTo>
                  <a:cubicBezTo>
                    <a:pt x="19" y="9"/>
                    <a:pt x="18" y="5"/>
                    <a:pt x="18" y="5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17" y="5"/>
                    <a:pt x="16" y="9"/>
                    <a:pt x="15" y="12"/>
                  </a:cubicBezTo>
                  <a:cubicBezTo>
                    <a:pt x="10" y="25"/>
                    <a:pt x="10" y="25"/>
                    <a:pt x="10" y="25"/>
                  </a:cubicBezTo>
                  <a:lnTo>
                    <a:pt x="25" y="25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08" name="Freeform 103"/>
            <p:cNvSpPr>
              <a:spLocks/>
            </p:cNvSpPr>
            <p:nvPr userDrawn="1"/>
          </p:nvSpPr>
          <p:spPr bwMode="auto">
            <a:xfrm>
              <a:off x="1158875" y="990600"/>
              <a:ext cx="103188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0"/>
                </a:cxn>
                <a:cxn ang="0">
                  <a:pos x="12" y="33"/>
                </a:cxn>
                <a:cxn ang="0">
                  <a:pos x="55" y="33"/>
                </a:cxn>
                <a:cxn ang="0">
                  <a:pos x="55" y="0"/>
                </a:cxn>
                <a:cxn ang="0">
                  <a:pos x="65" y="0"/>
                </a:cxn>
                <a:cxn ang="0">
                  <a:pos x="65" y="78"/>
                </a:cxn>
                <a:cxn ang="0">
                  <a:pos x="55" y="78"/>
                </a:cxn>
                <a:cxn ang="0">
                  <a:pos x="55" y="41"/>
                </a:cxn>
                <a:cxn ang="0">
                  <a:pos x="12" y="41"/>
                </a:cxn>
                <a:cxn ang="0">
                  <a:pos x="12" y="78"/>
                </a:cxn>
                <a:cxn ang="0">
                  <a:pos x="0" y="78"/>
                </a:cxn>
                <a:cxn ang="0">
                  <a:pos x="0" y="0"/>
                </a:cxn>
              </a:cxnLst>
              <a:rect l="0" t="0" r="r" b="b"/>
              <a:pathLst>
                <a:path w="65" h="78">
                  <a:moveTo>
                    <a:pt x="0" y="0"/>
                  </a:moveTo>
                  <a:lnTo>
                    <a:pt x="12" y="0"/>
                  </a:lnTo>
                  <a:lnTo>
                    <a:pt x="12" y="33"/>
                  </a:lnTo>
                  <a:lnTo>
                    <a:pt x="55" y="33"/>
                  </a:lnTo>
                  <a:lnTo>
                    <a:pt x="55" y="0"/>
                  </a:lnTo>
                  <a:lnTo>
                    <a:pt x="65" y="0"/>
                  </a:lnTo>
                  <a:lnTo>
                    <a:pt x="65" y="78"/>
                  </a:lnTo>
                  <a:lnTo>
                    <a:pt x="55" y="78"/>
                  </a:lnTo>
                  <a:lnTo>
                    <a:pt x="55" y="41"/>
                  </a:lnTo>
                  <a:lnTo>
                    <a:pt x="12" y="41"/>
                  </a:lnTo>
                  <a:lnTo>
                    <a:pt x="12" y="78"/>
                  </a:lnTo>
                  <a:lnTo>
                    <a:pt x="0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09" name="Freeform 104"/>
            <p:cNvSpPr>
              <a:spLocks/>
            </p:cNvSpPr>
            <p:nvPr userDrawn="1"/>
          </p:nvSpPr>
          <p:spPr bwMode="auto">
            <a:xfrm>
              <a:off x="1296988" y="990600"/>
              <a:ext cx="103187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5" y="25"/>
                </a:cxn>
                <a:cxn ang="0">
                  <a:pos x="5" y="31"/>
                </a:cxn>
                <a:cxn ang="0">
                  <a:pos x="5" y="31"/>
                </a:cxn>
                <a:cxn ang="0">
                  <a:pos x="9" y="25"/>
                </a:cxn>
                <a:cxn ang="0">
                  <a:pos x="27" y="0"/>
                </a:cxn>
                <a:cxn ang="0">
                  <a:pos x="32" y="0"/>
                </a:cxn>
                <a:cxn ang="0">
                  <a:pos x="32" y="38"/>
                </a:cxn>
                <a:cxn ang="0">
                  <a:pos x="27" y="38"/>
                </a:cxn>
                <a:cxn ang="0">
                  <a:pos x="27" y="11"/>
                </a:cxn>
                <a:cxn ang="0">
                  <a:pos x="27" y="6"/>
                </a:cxn>
                <a:cxn ang="0">
                  <a:pos x="27" y="6"/>
                </a:cxn>
                <a:cxn ang="0">
                  <a:pos x="24" y="12"/>
                </a:cxn>
                <a:cxn ang="0">
                  <a:pos x="5" y="38"/>
                </a:cxn>
                <a:cxn ang="0">
                  <a:pos x="0" y="38"/>
                </a:cxn>
                <a:cxn ang="0">
                  <a:pos x="0" y="0"/>
                </a:cxn>
              </a:cxnLst>
              <a:rect l="0" t="0" r="r" b="b"/>
              <a:pathLst>
                <a:path w="32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5" y="31"/>
                    <a:pt x="5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31"/>
                    <a:pt x="7" y="28"/>
                    <a:pt x="9" y="25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27" y="9"/>
                    <a:pt x="27" y="6"/>
                    <a:pt x="27" y="6"/>
                  </a:cubicBezTo>
                  <a:cubicBezTo>
                    <a:pt x="27" y="6"/>
                    <a:pt x="27" y="6"/>
                    <a:pt x="27" y="6"/>
                  </a:cubicBezTo>
                  <a:cubicBezTo>
                    <a:pt x="27" y="6"/>
                    <a:pt x="26" y="10"/>
                    <a:pt x="24" y="12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10" name="Freeform 105"/>
            <p:cNvSpPr>
              <a:spLocks/>
            </p:cNvSpPr>
            <p:nvPr userDrawn="1"/>
          </p:nvSpPr>
          <p:spPr bwMode="auto">
            <a:xfrm>
              <a:off x="1423988" y="987425"/>
              <a:ext cx="84137" cy="127000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3" y="32"/>
                </a:cxn>
                <a:cxn ang="0">
                  <a:pos x="12" y="35"/>
                </a:cxn>
                <a:cxn ang="0">
                  <a:pos x="21" y="28"/>
                </a:cxn>
                <a:cxn ang="0">
                  <a:pos x="11" y="21"/>
                </a:cxn>
                <a:cxn ang="0">
                  <a:pos x="7" y="21"/>
                </a:cxn>
                <a:cxn ang="0">
                  <a:pos x="7" y="17"/>
                </a:cxn>
                <a:cxn ang="0">
                  <a:pos x="10" y="17"/>
                </a:cxn>
                <a:cxn ang="0">
                  <a:pos x="19" y="11"/>
                </a:cxn>
                <a:cxn ang="0">
                  <a:pos x="12" y="5"/>
                </a:cxn>
                <a:cxn ang="0">
                  <a:pos x="4" y="8"/>
                </a:cxn>
                <a:cxn ang="0">
                  <a:pos x="2" y="4"/>
                </a:cxn>
                <a:cxn ang="0">
                  <a:pos x="12" y="0"/>
                </a:cxn>
                <a:cxn ang="0">
                  <a:pos x="25" y="11"/>
                </a:cxn>
                <a:cxn ang="0">
                  <a:pos x="18" y="19"/>
                </a:cxn>
                <a:cxn ang="0">
                  <a:pos x="18" y="19"/>
                </a:cxn>
                <a:cxn ang="0">
                  <a:pos x="26" y="28"/>
                </a:cxn>
                <a:cxn ang="0">
                  <a:pos x="12" y="39"/>
                </a:cxn>
                <a:cxn ang="0">
                  <a:pos x="0" y="36"/>
                </a:cxn>
              </a:cxnLst>
              <a:rect l="0" t="0" r="r" b="b"/>
              <a:pathLst>
                <a:path w="26" h="39">
                  <a:moveTo>
                    <a:pt x="0" y="36"/>
                  </a:moveTo>
                  <a:cubicBezTo>
                    <a:pt x="3" y="32"/>
                    <a:pt x="3" y="32"/>
                    <a:pt x="3" y="32"/>
                  </a:cubicBezTo>
                  <a:cubicBezTo>
                    <a:pt x="5" y="34"/>
                    <a:pt x="7" y="35"/>
                    <a:pt x="12" y="35"/>
                  </a:cubicBezTo>
                  <a:cubicBezTo>
                    <a:pt x="17" y="35"/>
                    <a:pt x="21" y="33"/>
                    <a:pt x="21" y="28"/>
                  </a:cubicBezTo>
                  <a:cubicBezTo>
                    <a:pt x="21" y="24"/>
                    <a:pt x="17" y="21"/>
                    <a:pt x="11" y="21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7" y="17"/>
                    <a:pt x="7" y="17"/>
                    <a:pt x="7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6" y="17"/>
                    <a:pt x="19" y="15"/>
                    <a:pt x="19" y="11"/>
                  </a:cubicBezTo>
                  <a:cubicBezTo>
                    <a:pt x="19" y="8"/>
                    <a:pt x="16" y="5"/>
                    <a:pt x="12" y="5"/>
                  </a:cubicBezTo>
                  <a:cubicBezTo>
                    <a:pt x="9" y="5"/>
                    <a:pt x="6" y="6"/>
                    <a:pt x="4" y="8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5" y="2"/>
                    <a:pt x="7" y="0"/>
                    <a:pt x="12" y="0"/>
                  </a:cubicBezTo>
                  <a:cubicBezTo>
                    <a:pt x="19" y="0"/>
                    <a:pt x="25" y="4"/>
                    <a:pt x="25" y="11"/>
                  </a:cubicBezTo>
                  <a:cubicBezTo>
                    <a:pt x="25" y="15"/>
                    <a:pt x="22" y="18"/>
                    <a:pt x="18" y="19"/>
                  </a:cubicBezTo>
                  <a:cubicBezTo>
                    <a:pt x="18" y="19"/>
                    <a:pt x="18" y="19"/>
                    <a:pt x="18" y="19"/>
                  </a:cubicBezTo>
                  <a:cubicBezTo>
                    <a:pt x="22" y="20"/>
                    <a:pt x="26" y="23"/>
                    <a:pt x="26" y="28"/>
                  </a:cubicBezTo>
                  <a:cubicBezTo>
                    <a:pt x="26" y="36"/>
                    <a:pt x="20" y="39"/>
                    <a:pt x="12" y="39"/>
                  </a:cubicBezTo>
                  <a:cubicBezTo>
                    <a:pt x="6" y="39"/>
                    <a:pt x="2" y="38"/>
                    <a:pt x="0" y="36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11" name="Freeform 106"/>
            <p:cNvSpPr>
              <a:spLocks noEditPoints="1"/>
            </p:cNvSpPr>
            <p:nvPr userDrawn="1"/>
          </p:nvSpPr>
          <p:spPr bwMode="auto">
            <a:xfrm>
              <a:off x="1520825" y="990600"/>
              <a:ext cx="115888" cy="123825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21" y="0"/>
                </a:cxn>
                <a:cxn ang="0">
                  <a:pos x="36" y="38"/>
                </a:cxn>
                <a:cxn ang="0">
                  <a:pos x="30" y="38"/>
                </a:cxn>
                <a:cxn ang="0">
                  <a:pos x="27" y="29"/>
                </a:cxn>
                <a:cxn ang="0">
                  <a:pos x="9" y="29"/>
                </a:cxn>
                <a:cxn ang="0">
                  <a:pos x="6" y="38"/>
                </a:cxn>
                <a:cxn ang="0">
                  <a:pos x="0" y="38"/>
                </a:cxn>
                <a:cxn ang="0">
                  <a:pos x="16" y="0"/>
                </a:cxn>
                <a:cxn ang="0">
                  <a:pos x="25" y="25"/>
                </a:cxn>
                <a:cxn ang="0">
                  <a:pos x="20" y="12"/>
                </a:cxn>
                <a:cxn ang="0">
                  <a:pos x="18" y="5"/>
                </a:cxn>
                <a:cxn ang="0">
                  <a:pos x="18" y="5"/>
                </a:cxn>
                <a:cxn ang="0">
                  <a:pos x="16" y="12"/>
                </a:cxn>
                <a:cxn ang="0">
                  <a:pos x="11" y="25"/>
                </a:cxn>
                <a:cxn ang="0">
                  <a:pos x="25" y="25"/>
                </a:cxn>
              </a:cxnLst>
              <a:rect l="0" t="0" r="r" b="b"/>
              <a:pathLst>
                <a:path w="36" h="38">
                  <a:moveTo>
                    <a:pt x="16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30" y="38"/>
                    <a:pt x="30" y="38"/>
                    <a:pt x="30" y="38"/>
                  </a:cubicBezTo>
                  <a:cubicBezTo>
                    <a:pt x="27" y="29"/>
                    <a:pt x="27" y="29"/>
                    <a:pt x="27" y="29"/>
                  </a:cubicBezTo>
                  <a:cubicBezTo>
                    <a:pt x="9" y="29"/>
                    <a:pt x="9" y="29"/>
                    <a:pt x="9" y="29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16" y="0"/>
                  </a:lnTo>
                  <a:close/>
                  <a:moveTo>
                    <a:pt x="25" y="25"/>
                  </a:moveTo>
                  <a:cubicBezTo>
                    <a:pt x="20" y="12"/>
                    <a:pt x="20" y="12"/>
                    <a:pt x="20" y="12"/>
                  </a:cubicBezTo>
                  <a:cubicBezTo>
                    <a:pt x="19" y="9"/>
                    <a:pt x="18" y="5"/>
                    <a:pt x="18" y="5"/>
                  </a:cubicBezTo>
                  <a:cubicBezTo>
                    <a:pt x="18" y="5"/>
                    <a:pt x="18" y="5"/>
                    <a:pt x="18" y="5"/>
                  </a:cubicBezTo>
                  <a:cubicBezTo>
                    <a:pt x="18" y="5"/>
                    <a:pt x="17" y="9"/>
                    <a:pt x="16" y="12"/>
                  </a:cubicBezTo>
                  <a:cubicBezTo>
                    <a:pt x="11" y="25"/>
                    <a:pt x="11" y="25"/>
                    <a:pt x="11" y="25"/>
                  </a:cubicBezTo>
                  <a:lnTo>
                    <a:pt x="25" y="25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12" name="Freeform 107"/>
            <p:cNvSpPr>
              <a:spLocks/>
            </p:cNvSpPr>
            <p:nvPr userDrawn="1"/>
          </p:nvSpPr>
          <p:spPr bwMode="auto">
            <a:xfrm>
              <a:off x="1660525" y="990600"/>
              <a:ext cx="112713" cy="155575"/>
            </a:xfrm>
            <a:custGeom>
              <a:avLst/>
              <a:gdLst/>
              <a:ahLst/>
              <a:cxnLst>
                <a:cxn ang="0">
                  <a:pos x="59" y="78"/>
                </a:cxn>
                <a:cxn ang="0">
                  <a:pos x="0" y="78"/>
                </a:cxn>
                <a:cxn ang="0">
                  <a:pos x="0" y="0"/>
                </a:cxn>
                <a:cxn ang="0">
                  <a:pos x="10" y="0"/>
                </a:cxn>
                <a:cxn ang="0">
                  <a:pos x="10" y="68"/>
                </a:cxn>
                <a:cxn ang="0">
                  <a:pos x="50" y="68"/>
                </a:cxn>
                <a:cxn ang="0">
                  <a:pos x="50" y="0"/>
                </a:cxn>
                <a:cxn ang="0">
                  <a:pos x="63" y="0"/>
                </a:cxn>
                <a:cxn ang="0">
                  <a:pos x="63" y="68"/>
                </a:cxn>
                <a:cxn ang="0">
                  <a:pos x="71" y="68"/>
                </a:cxn>
                <a:cxn ang="0">
                  <a:pos x="67" y="98"/>
                </a:cxn>
                <a:cxn ang="0">
                  <a:pos x="59" y="98"/>
                </a:cxn>
                <a:cxn ang="0">
                  <a:pos x="59" y="78"/>
                </a:cxn>
              </a:cxnLst>
              <a:rect l="0" t="0" r="r" b="b"/>
              <a:pathLst>
                <a:path w="71" h="98">
                  <a:moveTo>
                    <a:pt x="59" y="78"/>
                  </a:moveTo>
                  <a:lnTo>
                    <a:pt x="0" y="78"/>
                  </a:lnTo>
                  <a:lnTo>
                    <a:pt x="0" y="0"/>
                  </a:lnTo>
                  <a:lnTo>
                    <a:pt x="10" y="0"/>
                  </a:lnTo>
                  <a:lnTo>
                    <a:pt x="10" y="68"/>
                  </a:lnTo>
                  <a:lnTo>
                    <a:pt x="50" y="68"/>
                  </a:lnTo>
                  <a:lnTo>
                    <a:pt x="50" y="0"/>
                  </a:lnTo>
                  <a:lnTo>
                    <a:pt x="63" y="0"/>
                  </a:lnTo>
                  <a:lnTo>
                    <a:pt x="63" y="68"/>
                  </a:lnTo>
                  <a:lnTo>
                    <a:pt x="71" y="68"/>
                  </a:lnTo>
                  <a:lnTo>
                    <a:pt x="67" y="98"/>
                  </a:lnTo>
                  <a:lnTo>
                    <a:pt x="59" y="98"/>
                  </a:lnTo>
                  <a:lnTo>
                    <a:pt x="59" y="78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13" name="Freeform 108"/>
            <p:cNvSpPr>
              <a:spLocks/>
            </p:cNvSpPr>
            <p:nvPr userDrawn="1"/>
          </p:nvSpPr>
          <p:spPr bwMode="auto">
            <a:xfrm>
              <a:off x="1798638" y="990600"/>
              <a:ext cx="100012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5" y="25"/>
                </a:cxn>
                <a:cxn ang="0">
                  <a:pos x="4" y="31"/>
                </a:cxn>
                <a:cxn ang="0">
                  <a:pos x="4" y="31"/>
                </a:cxn>
                <a:cxn ang="0">
                  <a:pos x="8" y="25"/>
                </a:cxn>
                <a:cxn ang="0">
                  <a:pos x="26" y="0"/>
                </a:cxn>
                <a:cxn ang="0">
                  <a:pos x="31" y="0"/>
                </a:cxn>
                <a:cxn ang="0">
                  <a:pos x="31" y="38"/>
                </a:cxn>
                <a:cxn ang="0">
                  <a:pos x="26" y="38"/>
                </a:cxn>
                <a:cxn ang="0">
                  <a:pos x="26" y="11"/>
                </a:cxn>
                <a:cxn ang="0">
                  <a:pos x="26" y="6"/>
                </a:cxn>
                <a:cxn ang="0">
                  <a:pos x="26" y="6"/>
                </a:cxn>
                <a:cxn ang="0">
                  <a:pos x="23" y="12"/>
                </a:cxn>
                <a:cxn ang="0">
                  <a:pos x="5" y="38"/>
                </a:cxn>
                <a:cxn ang="0">
                  <a:pos x="0" y="38"/>
                </a:cxn>
                <a:cxn ang="0">
                  <a:pos x="0" y="0"/>
                </a:cxn>
              </a:cxnLst>
              <a:rect l="0" t="0" r="r" b="b"/>
              <a:pathLst>
                <a:path w="31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4" y="31"/>
                    <a:pt x="4" y="31"/>
                  </a:cubicBezTo>
                  <a:cubicBezTo>
                    <a:pt x="4" y="31"/>
                    <a:pt x="4" y="31"/>
                    <a:pt x="4" y="31"/>
                  </a:cubicBezTo>
                  <a:cubicBezTo>
                    <a:pt x="4" y="31"/>
                    <a:pt x="6" y="28"/>
                    <a:pt x="8" y="25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38"/>
                    <a:pt x="31" y="38"/>
                    <a:pt x="31" y="38"/>
                  </a:cubicBezTo>
                  <a:cubicBezTo>
                    <a:pt x="26" y="38"/>
                    <a:pt x="26" y="38"/>
                    <a:pt x="26" y="38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6" y="9"/>
                    <a:pt x="26" y="6"/>
                    <a:pt x="26" y="6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6" y="6"/>
                    <a:pt x="25" y="10"/>
                    <a:pt x="23" y="12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14" name="Freeform 109"/>
            <p:cNvSpPr>
              <a:spLocks/>
            </p:cNvSpPr>
            <p:nvPr userDrawn="1"/>
          </p:nvSpPr>
          <p:spPr bwMode="auto">
            <a:xfrm>
              <a:off x="1935163" y="990600"/>
              <a:ext cx="103187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5" y="25"/>
                </a:cxn>
                <a:cxn ang="0">
                  <a:pos x="5" y="31"/>
                </a:cxn>
                <a:cxn ang="0">
                  <a:pos x="5" y="31"/>
                </a:cxn>
                <a:cxn ang="0">
                  <a:pos x="9" y="25"/>
                </a:cxn>
                <a:cxn ang="0">
                  <a:pos x="26" y="0"/>
                </a:cxn>
                <a:cxn ang="0">
                  <a:pos x="32" y="0"/>
                </a:cxn>
                <a:cxn ang="0">
                  <a:pos x="32" y="38"/>
                </a:cxn>
                <a:cxn ang="0">
                  <a:pos x="27" y="38"/>
                </a:cxn>
                <a:cxn ang="0">
                  <a:pos x="27" y="11"/>
                </a:cxn>
                <a:cxn ang="0">
                  <a:pos x="27" y="6"/>
                </a:cxn>
                <a:cxn ang="0">
                  <a:pos x="27" y="6"/>
                </a:cxn>
                <a:cxn ang="0">
                  <a:pos x="24" y="12"/>
                </a:cxn>
                <a:cxn ang="0">
                  <a:pos x="5" y="38"/>
                </a:cxn>
                <a:cxn ang="0">
                  <a:pos x="0" y="38"/>
                </a:cxn>
                <a:cxn ang="0">
                  <a:pos x="0" y="0"/>
                </a:cxn>
              </a:cxnLst>
              <a:rect l="0" t="0" r="r" b="b"/>
              <a:pathLst>
                <a:path w="32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5" y="31"/>
                    <a:pt x="5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31"/>
                    <a:pt x="7" y="28"/>
                    <a:pt x="9" y="25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27" y="9"/>
                    <a:pt x="27" y="6"/>
                    <a:pt x="27" y="6"/>
                  </a:cubicBezTo>
                  <a:cubicBezTo>
                    <a:pt x="27" y="6"/>
                    <a:pt x="27" y="6"/>
                    <a:pt x="27" y="6"/>
                  </a:cubicBezTo>
                  <a:cubicBezTo>
                    <a:pt x="27" y="6"/>
                    <a:pt x="25" y="10"/>
                    <a:pt x="24" y="12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15" name="Freeform 110"/>
            <p:cNvSpPr>
              <a:spLocks/>
            </p:cNvSpPr>
            <p:nvPr userDrawn="1"/>
          </p:nvSpPr>
          <p:spPr bwMode="auto">
            <a:xfrm>
              <a:off x="2122488" y="987425"/>
              <a:ext cx="103187" cy="127000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3" y="32"/>
                </a:cxn>
                <a:cxn ang="0">
                  <a:pos x="12" y="35"/>
                </a:cxn>
                <a:cxn ang="0">
                  <a:pos x="26" y="22"/>
                </a:cxn>
                <a:cxn ang="0">
                  <a:pos x="5" y="22"/>
                </a:cxn>
                <a:cxn ang="0">
                  <a:pos x="5" y="17"/>
                </a:cxn>
                <a:cxn ang="0">
                  <a:pos x="26" y="17"/>
                </a:cxn>
                <a:cxn ang="0">
                  <a:pos x="12" y="5"/>
                </a:cxn>
                <a:cxn ang="0">
                  <a:pos x="4" y="8"/>
                </a:cxn>
                <a:cxn ang="0">
                  <a:pos x="1" y="3"/>
                </a:cxn>
                <a:cxn ang="0">
                  <a:pos x="12" y="0"/>
                </a:cxn>
                <a:cxn ang="0">
                  <a:pos x="32" y="20"/>
                </a:cxn>
                <a:cxn ang="0">
                  <a:pos x="12" y="39"/>
                </a:cxn>
                <a:cxn ang="0">
                  <a:pos x="0" y="36"/>
                </a:cxn>
              </a:cxnLst>
              <a:rect l="0" t="0" r="r" b="b"/>
              <a:pathLst>
                <a:path w="32" h="39">
                  <a:moveTo>
                    <a:pt x="0" y="36"/>
                  </a:moveTo>
                  <a:cubicBezTo>
                    <a:pt x="3" y="32"/>
                    <a:pt x="3" y="32"/>
                    <a:pt x="3" y="32"/>
                  </a:cubicBezTo>
                  <a:cubicBezTo>
                    <a:pt x="5" y="33"/>
                    <a:pt x="8" y="35"/>
                    <a:pt x="12" y="35"/>
                  </a:cubicBezTo>
                  <a:cubicBezTo>
                    <a:pt x="21" y="35"/>
                    <a:pt x="26" y="29"/>
                    <a:pt x="26" y="22"/>
                  </a:cubicBezTo>
                  <a:cubicBezTo>
                    <a:pt x="5" y="22"/>
                    <a:pt x="5" y="22"/>
                    <a:pt x="5" y="22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26" y="17"/>
                    <a:pt x="26" y="17"/>
                    <a:pt x="26" y="17"/>
                  </a:cubicBezTo>
                  <a:cubicBezTo>
                    <a:pt x="25" y="10"/>
                    <a:pt x="20" y="5"/>
                    <a:pt x="12" y="5"/>
                  </a:cubicBezTo>
                  <a:cubicBezTo>
                    <a:pt x="9" y="5"/>
                    <a:pt x="6" y="6"/>
                    <a:pt x="4" y="8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4" y="2"/>
                    <a:pt x="7" y="0"/>
                    <a:pt x="12" y="0"/>
                  </a:cubicBezTo>
                  <a:cubicBezTo>
                    <a:pt x="25" y="0"/>
                    <a:pt x="32" y="10"/>
                    <a:pt x="32" y="20"/>
                  </a:cubicBezTo>
                  <a:cubicBezTo>
                    <a:pt x="32" y="30"/>
                    <a:pt x="25" y="39"/>
                    <a:pt x="12" y="39"/>
                  </a:cubicBezTo>
                  <a:cubicBezTo>
                    <a:pt x="7" y="39"/>
                    <a:pt x="2" y="37"/>
                    <a:pt x="0" y="36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16" name="Freeform 111"/>
            <p:cNvSpPr>
              <a:spLocks noEditPoints="1"/>
            </p:cNvSpPr>
            <p:nvPr userDrawn="1"/>
          </p:nvSpPr>
          <p:spPr bwMode="auto">
            <a:xfrm>
              <a:off x="2244725" y="990600"/>
              <a:ext cx="133350" cy="123825"/>
            </a:xfrm>
            <a:custGeom>
              <a:avLst/>
              <a:gdLst/>
              <a:ahLst/>
              <a:cxnLst>
                <a:cxn ang="0">
                  <a:pos x="18" y="35"/>
                </a:cxn>
                <a:cxn ang="0">
                  <a:pos x="0" y="19"/>
                </a:cxn>
                <a:cxn ang="0">
                  <a:pos x="18" y="3"/>
                </a:cxn>
                <a:cxn ang="0">
                  <a:pos x="18" y="0"/>
                </a:cxn>
                <a:cxn ang="0">
                  <a:pos x="23" y="0"/>
                </a:cxn>
                <a:cxn ang="0">
                  <a:pos x="23" y="3"/>
                </a:cxn>
                <a:cxn ang="0">
                  <a:pos x="41" y="19"/>
                </a:cxn>
                <a:cxn ang="0">
                  <a:pos x="23" y="35"/>
                </a:cxn>
                <a:cxn ang="0">
                  <a:pos x="23" y="38"/>
                </a:cxn>
                <a:cxn ang="0">
                  <a:pos x="18" y="38"/>
                </a:cxn>
                <a:cxn ang="0">
                  <a:pos x="18" y="35"/>
                </a:cxn>
                <a:cxn ang="0">
                  <a:pos x="18" y="7"/>
                </a:cxn>
                <a:cxn ang="0">
                  <a:pos x="5" y="19"/>
                </a:cxn>
                <a:cxn ang="0">
                  <a:pos x="18" y="31"/>
                </a:cxn>
                <a:cxn ang="0">
                  <a:pos x="18" y="7"/>
                </a:cxn>
                <a:cxn ang="0">
                  <a:pos x="35" y="19"/>
                </a:cxn>
                <a:cxn ang="0">
                  <a:pos x="23" y="7"/>
                </a:cxn>
                <a:cxn ang="0">
                  <a:pos x="23" y="31"/>
                </a:cxn>
                <a:cxn ang="0">
                  <a:pos x="35" y="19"/>
                </a:cxn>
              </a:cxnLst>
              <a:rect l="0" t="0" r="r" b="b"/>
              <a:pathLst>
                <a:path w="41" h="38">
                  <a:moveTo>
                    <a:pt x="18" y="35"/>
                  </a:moveTo>
                  <a:cubicBezTo>
                    <a:pt x="7" y="35"/>
                    <a:pt x="0" y="28"/>
                    <a:pt x="0" y="19"/>
                  </a:cubicBezTo>
                  <a:cubicBezTo>
                    <a:pt x="0" y="10"/>
                    <a:pt x="7" y="3"/>
                    <a:pt x="18" y="3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3"/>
                    <a:pt x="23" y="3"/>
                    <a:pt x="23" y="3"/>
                  </a:cubicBezTo>
                  <a:cubicBezTo>
                    <a:pt x="34" y="3"/>
                    <a:pt x="41" y="10"/>
                    <a:pt x="41" y="19"/>
                  </a:cubicBezTo>
                  <a:cubicBezTo>
                    <a:pt x="41" y="28"/>
                    <a:pt x="34" y="35"/>
                    <a:pt x="23" y="35"/>
                  </a:cubicBezTo>
                  <a:cubicBezTo>
                    <a:pt x="23" y="38"/>
                    <a:pt x="23" y="38"/>
                    <a:pt x="23" y="38"/>
                  </a:cubicBezTo>
                  <a:cubicBezTo>
                    <a:pt x="18" y="38"/>
                    <a:pt x="18" y="38"/>
                    <a:pt x="18" y="38"/>
                  </a:cubicBezTo>
                  <a:lnTo>
                    <a:pt x="18" y="35"/>
                  </a:lnTo>
                  <a:close/>
                  <a:moveTo>
                    <a:pt x="18" y="7"/>
                  </a:moveTo>
                  <a:cubicBezTo>
                    <a:pt x="11" y="8"/>
                    <a:pt x="5" y="12"/>
                    <a:pt x="5" y="19"/>
                  </a:cubicBezTo>
                  <a:cubicBezTo>
                    <a:pt x="5" y="26"/>
                    <a:pt x="10" y="30"/>
                    <a:pt x="18" y="31"/>
                  </a:cubicBezTo>
                  <a:lnTo>
                    <a:pt x="18" y="7"/>
                  </a:lnTo>
                  <a:close/>
                  <a:moveTo>
                    <a:pt x="35" y="19"/>
                  </a:moveTo>
                  <a:cubicBezTo>
                    <a:pt x="35" y="12"/>
                    <a:pt x="30" y="8"/>
                    <a:pt x="23" y="7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30" y="30"/>
                    <a:pt x="35" y="26"/>
                    <a:pt x="35" y="19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17" name="Freeform 112"/>
            <p:cNvSpPr>
              <a:spLocks noEditPoints="1"/>
            </p:cNvSpPr>
            <p:nvPr userDrawn="1"/>
          </p:nvSpPr>
          <p:spPr bwMode="auto">
            <a:xfrm>
              <a:off x="2397125" y="990600"/>
              <a:ext cx="133350" cy="123825"/>
            </a:xfrm>
            <a:custGeom>
              <a:avLst/>
              <a:gdLst/>
              <a:ahLst/>
              <a:cxnLst>
                <a:cxn ang="0">
                  <a:pos x="17" y="35"/>
                </a:cxn>
                <a:cxn ang="0">
                  <a:pos x="0" y="19"/>
                </a:cxn>
                <a:cxn ang="0">
                  <a:pos x="17" y="3"/>
                </a:cxn>
                <a:cxn ang="0">
                  <a:pos x="17" y="0"/>
                </a:cxn>
                <a:cxn ang="0">
                  <a:pos x="23" y="0"/>
                </a:cxn>
                <a:cxn ang="0">
                  <a:pos x="23" y="3"/>
                </a:cxn>
                <a:cxn ang="0">
                  <a:pos x="41" y="19"/>
                </a:cxn>
                <a:cxn ang="0">
                  <a:pos x="23" y="35"/>
                </a:cxn>
                <a:cxn ang="0">
                  <a:pos x="23" y="38"/>
                </a:cxn>
                <a:cxn ang="0">
                  <a:pos x="17" y="38"/>
                </a:cxn>
                <a:cxn ang="0">
                  <a:pos x="17" y="35"/>
                </a:cxn>
                <a:cxn ang="0">
                  <a:pos x="18" y="7"/>
                </a:cxn>
                <a:cxn ang="0">
                  <a:pos x="5" y="19"/>
                </a:cxn>
                <a:cxn ang="0">
                  <a:pos x="18" y="31"/>
                </a:cxn>
                <a:cxn ang="0">
                  <a:pos x="18" y="7"/>
                </a:cxn>
                <a:cxn ang="0">
                  <a:pos x="35" y="19"/>
                </a:cxn>
                <a:cxn ang="0">
                  <a:pos x="23" y="7"/>
                </a:cxn>
                <a:cxn ang="0">
                  <a:pos x="23" y="31"/>
                </a:cxn>
                <a:cxn ang="0">
                  <a:pos x="35" y="19"/>
                </a:cxn>
              </a:cxnLst>
              <a:rect l="0" t="0" r="r" b="b"/>
              <a:pathLst>
                <a:path w="41" h="38">
                  <a:moveTo>
                    <a:pt x="17" y="35"/>
                  </a:moveTo>
                  <a:cubicBezTo>
                    <a:pt x="7" y="35"/>
                    <a:pt x="0" y="28"/>
                    <a:pt x="0" y="19"/>
                  </a:cubicBezTo>
                  <a:cubicBezTo>
                    <a:pt x="0" y="10"/>
                    <a:pt x="7" y="3"/>
                    <a:pt x="17" y="3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3"/>
                    <a:pt x="23" y="3"/>
                    <a:pt x="23" y="3"/>
                  </a:cubicBezTo>
                  <a:cubicBezTo>
                    <a:pt x="34" y="3"/>
                    <a:pt x="41" y="10"/>
                    <a:pt x="41" y="19"/>
                  </a:cubicBezTo>
                  <a:cubicBezTo>
                    <a:pt x="41" y="28"/>
                    <a:pt x="34" y="35"/>
                    <a:pt x="23" y="35"/>
                  </a:cubicBezTo>
                  <a:cubicBezTo>
                    <a:pt x="23" y="38"/>
                    <a:pt x="23" y="38"/>
                    <a:pt x="23" y="38"/>
                  </a:cubicBezTo>
                  <a:cubicBezTo>
                    <a:pt x="17" y="38"/>
                    <a:pt x="17" y="38"/>
                    <a:pt x="17" y="38"/>
                  </a:cubicBezTo>
                  <a:lnTo>
                    <a:pt x="17" y="35"/>
                  </a:lnTo>
                  <a:close/>
                  <a:moveTo>
                    <a:pt x="18" y="7"/>
                  </a:moveTo>
                  <a:cubicBezTo>
                    <a:pt x="10" y="8"/>
                    <a:pt x="5" y="12"/>
                    <a:pt x="5" y="19"/>
                  </a:cubicBezTo>
                  <a:cubicBezTo>
                    <a:pt x="5" y="26"/>
                    <a:pt x="10" y="30"/>
                    <a:pt x="18" y="31"/>
                  </a:cubicBezTo>
                  <a:lnTo>
                    <a:pt x="18" y="7"/>
                  </a:lnTo>
                  <a:close/>
                  <a:moveTo>
                    <a:pt x="35" y="19"/>
                  </a:moveTo>
                  <a:cubicBezTo>
                    <a:pt x="35" y="12"/>
                    <a:pt x="30" y="8"/>
                    <a:pt x="23" y="7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30" y="30"/>
                    <a:pt x="35" y="26"/>
                    <a:pt x="35" y="19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18" name="Freeform 113"/>
            <p:cNvSpPr>
              <a:spLocks/>
            </p:cNvSpPr>
            <p:nvPr userDrawn="1"/>
          </p:nvSpPr>
          <p:spPr bwMode="auto">
            <a:xfrm>
              <a:off x="2555875" y="990600"/>
              <a:ext cx="74613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" y="0"/>
                </a:cxn>
                <a:cxn ang="0">
                  <a:pos x="45" y="11"/>
                </a:cxn>
                <a:cxn ang="0">
                  <a:pos x="10" y="11"/>
                </a:cxn>
                <a:cxn ang="0">
                  <a:pos x="10" y="33"/>
                </a:cxn>
                <a:cxn ang="0">
                  <a:pos x="43" y="33"/>
                </a:cxn>
                <a:cxn ang="0">
                  <a:pos x="43" y="41"/>
                </a:cxn>
                <a:cxn ang="0">
                  <a:pos x="10" y="41"/>
                </a:cxn>
                <a:cxn ang="0">
                  <a:pos x="10" y="68"/>
                </a:cxn>
                <a:cxn ang="0">
                  <a:pos x="47" y="68"/>
                </a:cxn>
                <a:cxn ang="0">
                  <a:pos x="47" y="78"/>
                </a:cxn>
                <a:cxn ang="0">
                  <a:pos x="0" y="78"/>
                </a:cxn>
                <a:cxn ang="0">
                  <a:pos x="0" y="0"/>
                </a:cxn>
              </a:cxnLst>
              <a:rect l="0" t="0" r="r" b="b"/>
              <a:pathLst>
                <a:path w="47" h="78">
                  <a:moveTo>
                    <a:pt x="0" y="0"/>
                  </a:moveTo>
                  <a:lnTo>
                    <a:pt x="45" y="0"/>
                  </a:lnTo>
                  <a:lnTo>
                    <a:pt x="45" y="11"/>
                  </a:lnTo>
                  <a:lnTo>
                    <a:pt x="10" y="11"/>
                  </a:lnTo>
                  <a:lnTo>
                    <a:pt x="10" y="33"/>
                  </a:lnTo>
                  <a:lnTo>
                    <a:pt x="43" y="33"/>
                  </a:lnTo>
                  <a:lnTo>
                    <a:pt x="43" y="41"/>
                  </a:lnTo>
                  <a:lnTo>
                    <a:pt x="10" y="41"/>
                  </a:lnTo>
                  <a:lnTo>
                    <a:pt x="10" y="68"/>
                  </a:lnTo>
                  <a:lnTo>
                    <a:pt x="47" y="68"/>
                  </a:lnTo>
                  <a:lnTo>
                    <a:pt x="47" y="78"/>
                  </a:lnTo>
                  <a:lnTo>
                    <a:pt x="0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19" name="Freeform 114"/>
            <p:cNvSpPr>
              <a:spLocks/>
            </p:cNvSpPr>
            <p:nvPr userDrawn="1"/>
          </p:nvSpPr>
          <p:spPr bwMode="auto">
            <a:xfrm>
              <a:off x="2655888" y="990600"/>
              <a:ext cx="90487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0"/>
                </a:cxn>
                <a:cxn ang="0">
                  <a:pos x="6" y="16"/>
                </a:cxn>
                <a:cxn ang="0">
                  <a:pos x="8" y="16"/>
                </a:cxn>
                <a:cxn ang="0">
                  <a:pos x="22" y="0"/>
                </a:cxn>
                <a:cxn ang="0">
                  <a:pos x="28" y="0"/>
                </a:cxn>
                <a:cxn ang="0">
                  <a:pos x="13" y="18"/>
                </a:cxn>
                <a:cxn ang="0">
                  <a:pos x="20" y="26"/>
                </a:cxn>
                <a:cxn ang="0">
                  <a:pos x="28" y="33"/>
                </a:cxn>
                <a:cxn ang="0">
                  <a:pos x="28" y="33"/>
                </a:cxn>
                <a:cxn ang="0">
                  <a:pos x="28" y="38"/>
                </a:cxn>
                <a:cxn ang="0">
                  <a:pos x="26" y="38"/>
                </a:cxn>
                <a:cxn ang="0">
                  <a:pos x="16" y="28"/>
                </a:cxn>
                <a:cxn ang="0">
                  <a:pos x="8" y="21"/>
                </a:cxn>
                <a:cxn ang="0">
                  <a:pos x="6" y="21"/>
                </a:cxn>
                <a:cxn ang="0">
                  <a:pos x="6" y="38"/>
                </a:cxn>
                <a:cxn ang="0">
                  <a:pos x="0" y="38"/>
                </a:cxn>
                <a:cxn ang="0">
                  <a:pos x="0" y="0"/>
                </a:cxn>
              </a:cxnLst>
              <a:rect l="0" t="0" r="r" b="b"/>
              <a:pathLst>
                <a:path w="28" h="38">
                  <a:moveTo>
                    <a:pt x="0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15" y="19"/>
                    <a:pt x="18" y="22"/>
                    <a:pt x="20" y="26"/>
                  </a:cubicBezTo>
                  <a:cubicBezTo>
                    <a:pt x="23" y="30"/>
                    <a:pt x="26" y="33"/>
                    <a:pt x="28" y="33"/>
                  </a:cubicBezTo>
                  <a:cubicBezTo>
                    <a:pt x="28" y="33"/>
                    <a:pt x="28" y="33"/>
                    <a:pt x="28" y="33"/>
                  </a:cubicBezTo>
                  <a:cubicBezTo>
                    <a:pt x="28" y="38"/>
                    <a:pt x="28" y="38"/>
                    <a:pt x="28" y="38"/>
                  </a:cubicBezTo>
                  <a:cubicBezTo>
                    <a:pt x="26" y="38"/>
                    <a:pt x="26" y="38"/>
                    <a:pt x="26" y="38"/>
                  </a:cubicBezTo>
                  <a:cubicBezTo>
                    <a:pt x="22" y="38"/>
                    <a:pt x="20" y="35"/>
                    <a:pt x="16" y="28"/>
                  </a:cubicBezTo>
                  <a:cubicBezTo>
                    <a:pt x="12" y="24"/>
                    <a:pt x="10" y="21"/>
                    <a:pt x="8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20" name="Freeform 115"/>
            <p:cNvSpPr>
              <a:spLocks/>
            </p:cNvSpPr>
            <p:nvPr userDrawn="1"/>
          </p:nvSpPr>
          <p:spPr bwMode="auto">
            <a:xfrm>
              <a:off x="2763838" y="990600"/>
              <a:ext cx="93662" cy="123825"/>
            </a:xfrm>
            <a:custGeom>
              <a:avLst/>
              <a:gdLst/>
              <a:ahLst/>
              <a:cxnLst>
                <a:cxn ang="0">
                  <a:pos x="22" y="11"/>
                </a:cxn>
                <a:cxn ang="0">
                  <a:pos x="0" y="11"/>
                </a:cxn>
                <a:cxn ang="0">
                  <a:pos x="0" y="0"/>
                </a:cxn>
                <a:cxn ang="0">
                  <a:pos x="59" y="0"/>
                </a:cxn>
                <a:cxn ang="0">
                  <a:pos x="59" y="11"/>
                </a:cxn>
                <a:cxn ang="0">
                  <a:pos x="34" y="11"/>
                </a:cxn>
                <a:cxn ang="0">
                  <a:pos x="34" y="78"/>
                </a:cxn>
                <a:cxn ang="0">
                  <a:pos x="22" y="78"/>
                </a:cxn>
                <a:cxn ang="0">
                  <a:pos x="22" y="11"/>
                </a:cxn>
              </a:cxnLst>
              <a:rect l="0" t="0" r="r" b="b"/>
              <a:pathLst>
                <a:path w="59" h="78">
                  <a:moveTo>
                    <a:pt x="22" y="11"/>
                  </a:moveTo>
                  <a:lnTo>
                    <a:pt x="0" y="11"/>
                  </a:lnTo>
                  <a:lnTo>
                    <a:pt x="0" y="0"/>
                  </a:lnTo>
                  <a:lnTo>
                    <a:pt x="59" y="0"/>
                  </a:lnTo>
                  <a:lnTo>
                    <a:pt x="59" y="11"/>
                  </a:lnTo>
                  <a:lnTo>
                    <a:pt x="34" y="11"/>
                  </a:lnTo>
                  <a:lnTo>
                    <a:pt x="34" y="78"/>
                  </a:lnTo>
                  <a:lnTo>
                    <a:pt x="22" y="78"/>
                  </a:lnTo>
                  <a:lnTo>
                    <a:pt x="22" y="11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21" name="Freeform 116"/>
            <p:cNvSpPr>
              <a:spLocks/>
            </p:cNvSpPr>
            <p:nvPr userDrawn="1"/>
          </p:nvSpPr>
          <p:spPr bwMode="auto">
            <a:xfrm>
              <a:off x="2876550" y="990600"/>
              <a:ext cx="103188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5" y="25"/>
                </a:cxn>
                <a:cxn ang="0">
                  <a:pos x="5" y="31"/>
                </a:cxn>
                <a:cxn ang="0">
                  <a:pos x="5" y="31"/>
                </a:cxn>
                <a:cxn ang="0">
                  <a:pos x="9" y="25"/>
                </a:cxn>
                <a:cxn ang="0">
                  <a:pos x="26" y="0"/>
                </a:cxn>
                <a:cxn ang="0">
                  <a:pos x="32" y="0"/>
                </a:cxn>
                <a:cxn ang="0">
                  <a:pos x="32" y="38"/>
                </a:cxn>
                <a:cxn ang="0">
                  <a:pos x="27" y="38"/>
                </a:cxn>
                <a:cxn ang="0">
                  <a:pos x="27" y="11"/>
                </a:cxn>
                <a:cxn ang="0">
                  <a:pos x="27" y="6"/>
                </a:cxn>
                <a:cxn ang="0">
                  <a:pos x="27" y="6"/>
                </a:cxn>
                <a:cxn ang="0">
                  <a:pos x="24" y="12"/>
                </a:cxn>
                <a:cxn ang="0">
                  <a:pos x="5" y="38"/>
                </a:cxn>
                <a:cxn ang="0">
                  <a:pos x="0" y="38"/>
                </a:cxn>
                <a:cxn ang="0">
                  <a:pos x="0" y="0"/>
                </a:cxn>
              </a:cxnLst>
              <a:rect l="0" t="0" r="r" b="b"/>
              <a:pathLst>
                <a:path w="32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5" y="31"/>
                    <a:pt x="5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31"/>
                    <a:pt x="7" y="28"/>
                    <a:pt x="9" y="25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27" y="9"/>
                    <a:pt x="27" y="6"/>
                    <a:pt x="27" y="6"/>
                  </a:cubicBezTo>
                  <a:cubicBezTo>
                    <a:pt x="27" y="6"/>
                    <a:pt x="27" y="6"/>
                    <a:pt x="27" y="6"/>
                  </a:cubicBezTo>
                  <a:cubicBezTo>
                    <a:pt x="27" y="6"/>
                    <a:pt x="25" y="10"/>
                    <a:pt x="24" y="12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22" name="Freeform 117"/>
            <p:cNvSpPr>
              <a:spLocks noEditPoints="1"/>
            </p:cNvSpPr>
            <p:nvPr userDrawn="1"/>
          </p:nvSpPr>
          <p:spPr bwMode="auto">
            <a:xfrm>
              <a:off x="3016250" y="990600"/>
              <a:ext cx="84138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0"/>
                </a:cxn>
                <a:cxn ang="0">
                  <a:pos x="24" y="10"/>
                </a:cxn>
                <a:cxn ang="0">
                  <a:pos x="17" y="18"/>
                </a:cxn>
                <a:cxn ang="0">
                  <a:pos x="17" y="18"/>
                </a:cxn>
                <a:cxn ang="0">
                  <a:pos x="26" y="27"/>
                </a:cxn>
                <a:cxn ang="0">
                  <a:pos x="11" y="38"/>
                </a:cxn>
                <a:cxn ang="0">
                  <a:pos x="0" y="38"/>
                </a:cxn>
                <a:cxn ang="0">
                  <a:pos x="0" y="0"/>
                </a:cxn>
                <a:cxn ang="0">
                  <a:pos x="10" y="16"/>
                </a:cxn>
                <a:cxn ang="0">
                  <a:pos x="18" y="10"/>
                </a:cxn>
                <a:cxn ang="0">
                  <a:pos x="10" y="5"/>
                </a:cxn>
                <a:cxn ang="0">
                  <a:pos x="5" y="5"/>
                </a:cxn>
                <a:cxn ang="0">
                  <a:pos x="5" y="16"/>
                </a:cxn>
                <a:cxn ang="0">
                  <a:pos x="10" y="16"/>
                </a:cxn>
                <a:cxn ang="0">
                  <a:pos x="11" y="33"/>
                </a:cxn>
                <a:cxn ang="0">
                  <a:pos x="20" y="27"/>
                </a:cxn>
                <a:cxn ang="0">
                  <a:pos x="11" y="20"/>
                </a:cxn>
                <a:cxn ang="0">
                  <a:pos x="5" y="20"/>
                </a:cxn>
                <a:cxn ang="0">
                  <a:pos x="5" y="33"/>
                </a:cxn>
                <a:cxn ang="0">
                  <a:pos x="11" y="33"/>
                </a:cxn>
              </a:cxnLst>
              <a:rect l="0" t="0" r="r" b="b"/>
              <a:pathLst>
                <a:path w="26" h="38">
                  <a:moveTo>
                    <a:pt x="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8" y="0"/>
                    <a:pt x="24" y="3"/>
                    <a:pt x="24" y="10"/>
                  </a:cubicBezTo>
                  <a:cubicBezTo>
                    <a:pt x="24" y="14"/>
                    <a:pt x="21" y="17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22" y="19"/>
                    <a:pt x="26" y="22"/>
                    <a:pt x="26" y="27"/>
                  </a:cubicBezTo>
                  <a:cubicBezTo>
                    <a:pt x="26" y="35"/>
                    <a:pt x="20" y="38"/>
                    <a:pt x="11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  <a:moveTo>
                    <a:pt x="10" y="16"/>
                  </a:moveTo>
                  <a:cubicBezTo>
                    <a:pt x="16" y="16"/>
                    <a:pt x="18" y="14"/>
                    <a:pt x="18" y="10"/>
                  </a:cubicBezTo>
                  <a:cubicBezTo>
                    <a:pt x="18" y="6"/>
                    <a:pt x="16" y="5"/>
                    <a:pt x="10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16"/>
                    <a:pt x="5" y="16"/>
                    <a:pt x="5" y="16"/>
                  </a:cubicBezTo>
                  <a:lnTo>
                    <a:pt x="10" y="16"/>
                  </a:lnTo>
                  <a:close/>
                  <a:moveTo>
                    <a:pt x="11" y="33"/>
                  </a:moveTo>
                  <a:cubicBezTo>
                    <a:pt x="17" y="33"/>
                    <a:pt x="20" y="32"/>
                    <a:pt x="20" y="27"/>
                  </a:cubicBezTo>
                  <a:cubicBezTo>
                    <a:pt x="20" y="23"/>
                    <a:pt x="18" y="20"/>
                    <a:pt x="11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33"/>
                    <a:pt x="5" y="33"/>
                    <a:pt x="5" y="33"/>
                  </a:cubicBezTo>
                  <a:lnTo>
                    <a:pt x="11" y="33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23" name="Freeform 118"/>
            <p:cNvSpPr>
              <a:spLocks/>
            </p:cNvSpPr>
            <p:nvPr userDrawn="1"/>
          </p:nvSpPr>
          <p:spPr bwMode="auto">
            <a:xfrm>
              <a:off x="3128963" y="990600"/>
              <a:ext cx="103187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0"/>
                </a:cxn>
                <a:cxn ang="0">
                  <a:pos x="10" y="33"/>
                </a:cxn>
                <a:cxn ang="0">
                  <a:pos x="53" y="33"/>
                </a:cxn>
                <a:cxn ang="0">
                  <a:pos x="53" y="0"/>
                </a:cxn>
                <a:cxn ang="0">
                  <a:pos x="65" y="0"/>
                </a:cxn>
                <a:cxn ang="0">
                  <a:pos x="65" y="78"/>
                </a:cxn>
                <a:cxn ang="0">
                  <a:pos x="53" y="78"/>
                </a:cxn>
                <a:cxn ang="0">
                  <a:pos x="53" y="41"/>
                </a:cxn>
                <a:cxn ang="0">
                  <a:pos x="10" y="41"/>
                </a:cxn>
                <a:cxn ang="0">
                  <a:pos x="10" y="78"/>
                </a:cxn>
                <a:cxn ang="0">
                  <a:pos x="0" y="78"/>
                </a:cxn>
                <a:cxn ang="0">
                  <a:pos x="0" y="0"/>
                </a:cxn>
              </a:cxnLst>
              <a:rect l="0" t="0" r="r" b="b"/>
              <a:pathLst>
                <a:path w="65" h="78">
                  <a:moveTo>
                    <a:pt x="0" y="0"/>
                  </a:moveTo>
                  <a:lnTo>
                    <a:pt x="10" y="0"/>
                  </a:lnTo>
                  <a:lnTo>
                    <a:pt x="10" y="33"/>
                  </a:lnTo>
                  <a:lnTo>
                    <a:pt x="53" y="33"/>
                  </a:lnTo>
                  <a:lnTo>
                    <a:pt x="53" y="0"/>
                  </a:lnTo>
                  <a:lnTo>
                    <a:pt x="65" y="0"/>
                  </a:lnTo>
                  <a:lnTo>
                    <a:pt x="65" y="78"/>
                  </a:lnTo>
                  <a:lnTo>
                    <a:pt x="53" y="78"/>
                  </a:lnTo>
                  <a:lnTo>
                    <a:pt x="53" y="41"/>
                  </a:lnTo>
                  <a:lnTo>
                    <a:pt x="10" y="41"/>
                  </a:lnTo>
                  <a:lnTo>
                    <a:pt x="10" y="78"/>
                  </a:lnTo>
                  <a:lnTo>
                    <a:pt x="0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24" name="Freeform 119"/>
            <p:cNvSpPr>
              <a:spLocks noEditPoints="1"/>
            </p:cNvSpPr>
            <p:nvPr userDrawn="1"/>
          </p:nvSpPr>
          <p:spPr bwMode="auto">
            <a:xfrm>
              <a:off x="3260725" y="987425"/>
              <a:ext cx="127000" cy="127000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19" y="0"/>
                </a:cxn>
                <a:cxn ang="0">
                  <a:pos x="39" y="20"/>
                </a:cxn>
                <a:cxn ang="0">
                  <a:pos x="19" y="39"/>
                </a:cxn>
                <a:cxn ang="0">
                  <a:pos x="0" y="20"/>
                </a:cxn>
                <a:cxn ang="0">
                  <a:pos x="33" y="20"/>
                </a:cxn>
                <a:cxn ang="0">
                  <a:pos x="19" y="5"/>
                </a:cxn>
                <a:cxn ang="0">
                  <a:pos x="5" y="20"/>
                </a:cxn>
                <a:cxn ang="0">
                  <a:pos x="19" y="35"/>
                </a:cxn>
                <a:cxn ang="0">
                  <a:pos x="33" y="20"/>
                </a:cxn>
              </a:cxnLst>
              <a:rect l="0" t="0" r="r" b="b"/>
              <a:pathLst>
                <a:path w="39" h="39">
                  <a:moveTo>
                    <a:pt x="0" y="20"/>
                  </a:moveTo>
                  <a:cubicBezTo>
                    <a:pt x="0" y="10"/>
                    <a:pt x="7" y="0"/>
                    <a:pt x="19" y="0"/>
                  </a:cubicBezTo>
                  <a:cubicBezTo>
                    <a:pt x="31" y="0"/>
                    <a:pt x="39" y="10"/>
                    <a:pt x="39" y="20"/>
                  </a:cubicBezTo>
                  <a:cubicBezTo>
                    <a:pt x="39" y="30"/>
                    <a:pt x="32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  <a:moveTo>
                    <a:pt x="33" y="20"/>
                  </a:moveTo>
                  <a:cubicBezTo>
                    <a:pt x="33" y="12"/>
                    <a:pt x="28" y="5"/>
                    <a:pt x="19" y="5"/>
                  </a:cubicBezTo>
                  <a:cubicBezTo>
                    <a:pt x="10" y="5"/>
                    <a:pt x="5" y="12"/>
                    <a:pt x="5" y="20"/>
                  </a:cubicBezTo>
                  <a:cubicBezTo>
                    <a:pt x="5" y="28"/>
                    <a:pt x="10" y="35"/>
                    <a:pt x="19" y="35"/>
                  </a:cubicBezTo>
                  <a:cubicBezTo>
                    <a:pt x="28" y="35"/>
                    <a:pt x="33" y="28"/>
                    <a:pt x="33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25" name="Freeform 120"/>
            <p:cNvSpPr>
              <a:spLocks noEditPoints="1"/>
            </p:cNvSpPr>
            <p:nvPr userDrawn="1"/>
          </p:nvSpPr>
          <p:spPr bwMode="auto">
            <a:xfrm>
              <a:off x="3413125" y="949325"/>
              <a:ext cx="103188" cy="16510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5" y="13"/>
                </a:cxn>
                <a:cxn ang="0">
                  <a:pos x="5" y="38"/>
                </a:cxn>
                <a:cxn ang="0">
                  <a:pos x="5" y="44"/>
                </a:cxn>
                <a:cxn ang="0">
                  <a:pos x="5" y="44"/>
                </a:cxn>
                <a:cxn ang="0">
                  <a:pos x="9" y="38"/>
                </a:cxn>
                <a:cxn ang="0">
                  <a:pos x="27" y="13"/>
                </a:cxn>
                <a:cxn ang="0">
                  <a:pos x="32" y="13"/>
                </a:cxn>
                <a:cxn ang="0">
                  <a:pos x="32" y="51"/>
                </a:cxn>
                <a:cxn ang="0">
                  <a:pos x="27" y="51"/>
                </a:cxn>
                <a:cxn ang="0">
                  <a:pos x="27" y="24"/>
                </a:cxn>
                <a:cxn ang="0">
                  <a:pos x="27" y="19"/>
                </a:cxn>
                <a:cxn ang="0">
                  <a:pos x="27" y="19"/>
                </a:cxn>
                <a:cxn ang="0">
                  <a:pos x="24" y="25"/>
                </a:cxn>
                <a:cxn ang="0">
                  <a:pos x="5" y="51"/>
                </a:cxn>
                <a:cxn ang="0">
                  <a:pos x="0" y="51"/>
                </a:cxn>
                <a:cxn ang="0">
                  <a:pos x="0" y="13"/>
                </a:cxn>
                <a:cxn ang="0">
                  <a:pos x="6" y="0"/>
                </a:cxn>
                <a:cxn ang="0">
                  <a:pos x="10" y="0"/>
                </a:cxn>
                <a:cxn ang="0">
                  <a:pos x="16" y="6"/>
                </a:cxn>
                <a:cxn ang="0">
                  <a:pos x="22" y="0"/>
                </a:cxn>
                <a:cxn ang="0">
                  <a:pos x="27" y="0"/>
                </a:cxn>
                <a:cxn ang="0">
                  <a:pos x="16" y="10"/>
                </a:cxn>
                <a:cxn ang="0">
                  <a:pos x="6" y="0"/>
                </a:cxn>
              </a:cxnLst>
              <a:rect l="0" t="0" r="r" b="b"/>
              <a:pathLst>
                <a:path w="32" h="51">
                  <a:moveTo>
                    <a:pt x="0" y="13"/>
                  </a:moveTo>
                  <a:cubicBezTo>
                    <a:pt x="5" y="13"/>
                    <a:pt x="5" y="13"/>
                    <a:pt x="5" y="13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5" y="41"/>
                    <a:pt x="5" y="44"/>
                    <a:pt x="5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5" y="44"/>
                    <a:pt x="7" y="41"/>
                    <a:pt x="9" y="38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32" y="13"/>
                    <a:pt x="32" y="13"/>
                    <a:pt x="32" y="13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27" y="51"/>
                    <a:pt x="27" y="51"/>
                    <a:pt x="27" y="51"/>
                  </a:cubicBezTo>
                  <a:cubicBezTo>
                    <a:pt x="27" y="24"/>
                    <a:pt x="27" y="24"/>
                    <a:pt x="27" y="24"/>
                  </a:cubicBezTo>
                  <a:cubicBezTo>
                    <a:pt x="27" y="22"/>
                    <a:pt x="27" y="19"/>
                    <a:pt x="27" y="19"/>
                  </a:cubicBezTo>
                  <a:cubicBezTo>
                    <a:pt x="27" y="19"/>
                    <a:pt x="27" y="19"/>
                    <a:pt x="27" y="19"/>
                  </a:cubicBezTo>
                  <a:cubicBezTo>
                    <a:pt x="27" y="19"/>
                    <a:pt x="26" y="23"/>
                    <a:pt x="24" y="25"/>
                  </a:cubicBezTo>
                  <a:cubicBezTo>
                    <a:pt x="5" y="51"/>
                    <a:pt x="5" y="51"/>
                    <a:pt x="5" y="51"/>
                  </a:cubicBezTo>
                  <a:cubicBezTo>
                    <a:pt x="0" y="51"/>
                    <a:pt x="0" y="51"/>
                    <a:pt x="0" y="51"/>
                  </a:cubicBezTo>
                  <a:lnTo>
                    <a:pt x="0" y="13"/>
                  </a:lnTo>
                  <a:close/>
                  <a:moveTo>
                    <a:pt x="6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1" y="3"/>
                    <a:pt x="13" y="6"/>
                    <a:pt x="16" y="6"/>
                  </a:cubicBezTo>
                  <a:cubicBezTo>
                    <a:pt x="20" y="6"/>
                    <a:pt x="22" y="3"/>
                    <a:pt x="22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6" y="7"/>
                    <a:pt x="21" y="10"/>
                    <a:pt x="16" y="10"/>
                  </a:cubicBezTo>
                  <a:cubicBezTo>
                    <a:pt x="11" y="10"/>
                    <a:pt x="6" y="7"/>
                    <a:pt x="6" y="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26" name="Freeform 121"/>
            <p:cNvSpPr>
              <a:spLocks/>
            </p:cNvSpPr>
            <p:nvPr userDrawn="1"/>
          </p:nvSpPr>
          <p:spPr bwMode="auto">
            <a:xfrm>
              <a:off x="3611563" y="987425"/>
              <a:ext cx="103187" cy="127000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20" y="0"/>
                </a:cxn>
                <a:cxn ang="0">
                  <a:pos x="31" y="3"/>
                </a:cxn>
                <a:cxn ang="0">
                  <a:pos x="28" y="8"/>
                </a:cxn>
                <a:cxn ang="0">
                  <a:pos x="20" y="5"/>
                </a:cxn>
                <a:cxn ang="0">
                  <a:pos x="6" y="20"/>
                </a:cxn>
                <a:cxn ang="0">
                  <a:pos x="20" y="35"/>
                </a:cxn>
                <a:cxn ang="0">
                  <a:pos x="29" y="32"/>
                </a:cxn>
                <a:cxn ang="0">
                  <a:pos x="32" y="36"/>
                </a:cxn>
                <a:cxn ang="0">
                  <a:pos x="20" y="39"/>
                </a:cxn>
                <a:cxn ang="0">
                  <a:pos x="0" y="20"/>
                </a:cxn>
              </a:cxnLst>
              <a:rect l="0" t="0" r="r" b="b"/>
              <a:pathLst>
                <a:path w="32" h="39">
                  <a:moveTo>
                    <a:pt x="0" y="20"/>
                  </a:moveTo>
                  <a:cubicBezTo>
                    <a:pt x="0" y="9"/>
                    <a:pt x="7" y="0"/>
                    <a:pt x="20" y="0"/>
                  </a:cubicBezTo>
                  <a:cubicBezTo>
                    <a:pt x="25" y="0"/>
                    <a:pt x="28" y="2"/>
                    <a:pt x="31" y="3"/>
                  </a:cubicBezTo>
                  <a:cubicBezTo>
                    <a:pt x="28" y="8"/>
                    <a:pt x="28" y="8"/>
                    <a:pt x="28" y="8"/>
                  </a:cubicBezTo>
                  <a:cubicBezTo>
                    <a:pt x="26" y="6"/>
                    <a:pt x="23" y="5"/>
                    <a:pt x="20" y="5"/>
                  </a:cubicBezTo>
                  <a:cubicBezTo>
                    <a:pt x="11" y="5"/>
                    <a:pt x="6" y="11"/>
                    <a:pt x="6" y="20"/>
                  </a:cubicBezTo>
                  <a:cubicBezTo>
                    <a:pt x="6" y="28"/>
                    <a:pt x="10" y="35"/>
                    <a:pt x="20" y="35"/>
                  </a:cubicBezTo>
                  <a:cubicBezTo>
                    <a:pt x="24" y="35"/>
                    <a:pt x="27" y="33"/>
                    <a:pt x="29" y="32"/>
                  </a:cubicBezTo>
                  <a:cubicBezTo>
                    <a:pt x="32" y="36"/>
                    <a:pt x="32" y="36"/>
                    <a:pt x="32" y="36"/>
                  </a:cubicBezTo>
                  <a:cubicBezTo>
                    <a:pt x="30" y="37"/>
                    <a:pt x="25" y="39"/>
                    <a:pt x="20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27" name="Freeform 122"/>
            <p:cNvSpPr>
              <a:spLocks/>
            </p:cNvSpPr>
            <p:nvPr userDrawn="1"/>
          </p:nvSpPr>
          <p:spPr bwMode="auto">
            <a:xfrm>
              <a:off x="3736975" y="990600"/>
              <a:ext cx="103188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5" y="25"/>
                </a:cxn>
                <a:cxn ang="0">
                  <a:pos x="5" y="31"/>
                </a:cxn>
                <a:cxn ang="0">
                  <a:pos x="5" y="31"/>
                </a:cxn>
                <a:cxn ang="0">
                  <a:pos x="8" y="25"/>
                </a:cxn>
                <a:cxn ang="0">
                  <a:pos x="26" y="0"/>
                </a:cxn>
                <a:cxn ang="0">
                  <a:pos x="32" y="0"/>
                </a:cxn>
                <a:cxn ang="0">
                  <a:pos x="32" y="38"/>
                </a:cxn>
                <a:cxn ang="0">
                  <a:pos x="26" y="38"/>
                </a:cxn>
                <a:cxn ang="0">
                  <a:pos x="26" y="11"/>
                </a:cxn>
                <a:cxn ang="0">
                  <a:pos x="27" y="6"/>
                </a:cxn>
                <a:cxn ang="0">
                  <a:pos x="27" y="6"/>
                </a:cxn>
                <a:cxn ang="0">
                  <a:pos x="23" y="12"/>
                </a:cxn>
                <a:cxn ang="0">
                  <a:pos x="5" y="38"/>
                </a:cxn>
                <a:cxn ang="0">
                  <a:pos x="0" y="38"/>
                </a:cxn>
                <a:cxn ang="0">
                  <a:pos x="0" y="0"/>
                </a:cxn>
              </a:cxnLst>
              <a:rect l="0" t="0" r="r" b="b"/>
              <a:pathLst>
                <a:path w="32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5" y="31"/>
                    <a:pt x="5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31"/>
                    <a:pt x="6" y="28"/>
                    <a:pt x="8" y="25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26" y="38"/>
                    <a:pt x="26" y="38"/>
                    <a:pt x="26" y="38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6" y="9"/>
                    <a:pt x="27" y="6"/>
                    <a:pt x="27" y="6"/>
                  </a:cubicBezTo>
                  <a:cubicBezTo>
                    <a:pt x="27" y="6"/>
                    <a:pt x="27" y="6"/>
                    <a:pt x="27" y="6"/>
                  </a:cubicBezTo>
                  <a:cubicBezTo>
                    <a:pt x="27" y="6"/>
                    <a:pt x="25" y="10"/>
                    <a:pt x="23" y="12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28" name="Freeform 123"/>
            <p:cNvSpPr>
              <a:spLocks/>
            </p:cNvSpPr>
            <p:nvPr userDrawn="1"/>
          </p:nvSpPr>
          <p:spPr bwMode="auto">
            <a:xfrm>
              <a:off x="3867150" y="987425"/>
              <a:ext cx="103188" cy="127000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20" y="0"/>
                </a:cxn>
                <a:cxn ang="0">
                  <a:pos x="31" y="3"/>
                </a:cxn>
                <a:cxn ang="0">
                  <a:pos x="28" y="8"/>
                </a:cxn>
                <a:cxn ang="0">
                  <a:pos x="20" y="5"/>
                </a:cxn>
                <a:cxn ang="0">
                  <a:pos x="6" y="20"/>
                </a:cxn>
                <a:cxn ang="0">
                  <a:pos x="20" y="35"/>
                </a:cxn>
                <a:cxn ang="0">
                  <a:pos x="29" y="32"/>
                </a:cxn>
                <a:cxn ang="0">
                  <a:pos x="32" y="36"/>
                </a:cxn>
                <a:cxn ang="0">
                  <a:pos x="20" y="39"/>
                </a:cxn>
                <a:cxn ang="0">
                  <a:pos x="0" y="20"/>
                </a:cxn>
              </a:cxnLst>
              <a:rect l="0" t="0" r="r" b="b"/>
              <a:pathLst>
                <a:path w="32" h="39">
                  <a:moveTo>
                    <a:pt x="0" y="20"/>
                  </a:moveTo>
                  <a:cubicBezTo>
                    <a:pt x="0" y="9"/>
                    <a:pt x="7" y="0"/>
                    <a:pt x="20" y="0"/>
                  </a:cubicBezTo>
                  <a:cubicBezTo>
                    <a:pt x="25" y="0"/>
                    <a:pt x="28" y="2"/>
                    <a:pt x="31" y="3"/>
                  </a:cubicBezTo>
                  <a:cubicBezTo>
                    <a:pt x="28" y="8"/>
                    <a:pt x="28" y="8"/>
                    <a:pt x="28" y="8"/>
                  </a:cubicBezTo>
                  <a:cubicBezTo>
                    <a:pt x="26" y="6"/>
                    <a:pt x="23" y="5"/>
                    <a:pt x="20" y="5"/>
                  </a:cubicBezTo>
                  <a:cubicBezTo>
                    <a:pt x="11" y="5"/>
                    <a:pt x="6" y="11"/>
                    <a:pt x="6" y="20"/>
                  </a:cubicBezTo>
                  <a:cubicBezTo>
                    <a:pt x="6" y="28"/>
                    <a:pt x="10" y="35"/>
                    <a:pt x="20" y="35"/>
                  </a:cubicBezTo>
                  <a:cubicBezTo>
                    <a:pt x="24" y="35"/>
                    <a:pt x="27" y="33"/>
                    <a:pt x="29" y="32"/>
                  </a:cubicBezTo>
                  <a:cubicBezTo>
                    <a:pt x="32" y="36"/>
                    <a:pt x="32" y="36"/>
                    <a:pt x="32" y="36"/>
                  </a:cubicBezTo>
                  <a:cubicBezTo>
                    <a:pt x="30" y="37"/>
                    <a:pt x="25" y="39"/>
                    <a:pt x="20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29" name="Freeform 124"/>
            <p:cNvSpPr>
              <a:spLocks/>
            </p:cNvSpPr>
            <p:nvPr userDrawn="1"/>
          </p:nvSpPr>
          <p:spPr bwMode="auto">
            <a:xfrm>
              <a:off x="3983038" y="990600"/>
              <a:ext cx="93662" cy="123825"/>
            </a:xfrm>
            <a:custGeom>
              <a:avLst/>
              <a:gdLst/>
              <a:ahLst/>
              <a:cxnLst>
                <a:cxn ang="0">
                  <a:pos x="24" y="11"/>
                </a:cxn>
                <a:cxn ang="0">
                  <a:pos x="0" y="11"/>
                </a:cxn>
                <a:cxn ang="0">
                  <a:pos x="0" y="0"/>
                </a:cxn>
                <a:cxn ang="0">
                  <a:pos x="59" y="0"/>
                </a:cxn>
                <a:cxn ang="0">
                  <a:pos x="59" y="11"/>
                </a:cxn>
                <a:cxn ang="0">
                  <a:pos x="35" y="11"/>
                </a:cxn>
                <a:cxn ang="0">
                  <a:pos x="35" y="78"/>
                </a:cxn>
                <a:cxn ang="0">
                  <a:pos x="24" y="78"/>
                </a:cxn>
                <a:cxn ang="0">
                  <a:pos x="24" y="11"/>
                </a:cxn>
              </a:cxnLst>
              <a:rect l="0" t="0" r="r" b="b"/>
              <a:pathLst>
                <a:path w="59" h="78">
                  <a:moveTo>
                    <a:pt x="24" y="11"/>
                  </a:moveTo>
                  <a:lnTo>
                    <a:pt x="0" y="11"/>
                  </a:lnTo>
                  <a:lnTo>
                    <a:pt x="0" y="0"/>
                  </a:lnTo>
                  <a:lnTo>
                    <a:pt x="59" y="0"/>
                  </a:lnTo>
                  <a:lnTo>
                    <a:pt x="59" y="11"/>
                  </a:lnTo>
                  <a:lnTo>
                    <a:pt x="35" y="11"/>
                  </a:lnTo>
                  <a:lnTo>
                    <a:pt x="35" y="78"/>
                  </a:lnTo>
                  <a:lnTo>
                    <a:pt x="24" y="78"/>
                  </a:lnTo>
                  <a:lnTo>
                    <a:pt x="24" y="11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30" name="Freeform 125"/>
            <p:cNvSpPr>
              <a:spLocks/>
            </p:cNvSpPr>
            <p:nvPr userDrawn="1"/>
          </p:nvSpPr>
          <p:spPr bwMode="auto">
            <a:xfrm>
              <a:off x="4095750" y="990600"/>
              <a:ext cx="74613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7" y="0"/>
                </a:cxn>
                <a:cxn ang="0">
                  <a:pos x="47" y="11"/>
                </a:cxn>
                <a:cxn ang="0">
                  <a:pos x="12" y="11"/>
                </a:cxn>
                <a:cxn ang="0">
                  <a:pos x="12" y="33"/>
                </a:cxn>
                <a:cxn ang="0">
                  <a:pos x="43" y="33"/>
                </a:cxn>
                <a:cxn ang="0">
                  <a:pos x="43" y="41"/>
                </a:cxn>
                <a:cxn ang="0">
                  <a:pos x="12" y="41"/>
                </a:cxn>
                <a:cxn ang="0">
                  <a:pos x="12" y="68"/>
                </a:cxn>
                <a:cxn ang="0">
                  <a:pos x="47" y="68"/>
                </a:cxn>
                <a:cxn ang="0">
                  <a:pos x="47" y="78"/>
                </a:cxn>
                <a:cxn ang="0">
                  <a:pos x="0" y="78"/>
                </a:cxn>
                <a:cxn ang="0">
                  <a:pos x="0" y="0"/>
                </a:cxn>
              </a:cxnLst>
              <a:rect l="0" t="0" r="r" b="b"/>
              <a:pathLst>
                <a:path w="47" h="78">
                  <a:moveTo>
                    <a:pt x="0" y="0"/>
                  </a:moveTo>
                  <a:lnTo>
                    <a:pt x="47" y="0"/>
                  </a:lnTo>
                  <a:lnTo>
                    <a:pt x="47" y="11"/>
                  </a:lnTo>
                  <a:lnTo>
                    <a:pt x="12" y="11"/>
                  </a:lnTo>
                  <a:lnTo>
                    <a:pt x="12" y="33"/>
                  </a:lnTo>
                  <a:lnTo>
                    <a:pt x="43" y="33"/>
                  </a:lnTo>
                  <a:lnTo>
                    <a:pt x="43" y="41"/>
                  </a:lnTo>
                  <a:lnTo>
                    <a:pt x="12" y="41"/>
                  </a:lnTo>
                  <a:lnTo>
                    <a:pt x="12" y="68"/>
                  </a:lnTo>
                  <a:lnTo>
                    <a:pt x="47" y="68"/>
                  </a:lnTo>
                  <a:lnTo>
                    <a:pt x="47" y="78"/>
                  </a:lnTo>
                  <a:lnTo>
                    <a:pt x="0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31" name="Freeform 126"/>
            <p:cNvSpPr>
              <a:spLocks/>
            </p:cNvSpPr>
            <p:nvPr userDrawn="1"/>
          </p:nvSpPr>
          <p:spPr bwMode="auto">
            <a:xfrm>
              <a:off x="4192588" y="990600"/>
              <a:ext cx="146050" cy="123825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11" y="0"/>
                </a:cxn>
                <a:cxn ang="0">
                  <a:pos x="20" y="26"/>
                </a:cxn>
                <a:cxn ang="0">
                  <a:pos x="22" y="32"/>
                </a:cxn>
                <a:cxn ang="0">
                  <a:pos x="23" y="32"/>
                </a:cxn>
                <a:cxn ang="0">
                  <a:pos x="25" y="26"/>
                </a:cxn>
                <a:cxn ang="0">
                  <a:pos x="34" y="0"/>
                </a:cxn>
                <a:cxn ang="0">
                  <a:pos x="40" y="0"/>
                </a:cxn>
                <a:cxn ang="0">
                  <a:pos x="45" y="38"/>
                </a:cxn>
                <a:cxn ang="0">
                  <a:pos x="39" y="38"/>
                </a:cxn>
                <a:cxn ang="0">
                  <a:pos x="36" y="14"/>
                </a:cxn>
                <a:cxn ang="0">
                  <a:pos x="36" y="9"/>
                </a:cxn>
                <a:cxn ang="0">
                  <a:pos x="35" y="9"/>
                </a:cxn>
                <a:cxn ang="0">
                  <a:pos x="34" y="14"/>
                </a:cxn>
                <a:cxn ang="0">
                  <a:pos x="25" y="38"/>
                </a:cxn>
                <a:cxn ang="0">
                  <a:pos x="20" y="38"/>
                </a:cxn>
                <a:cxn ang="0">
                  <a:pos x="11" y="14"/>
                </a:cxn>
                <a:cxn ang="0">
                  <a:pos x="9" y="9"/>
                </a:cxn>
                <a:cxn ang="0">
                  <a:pos x="9" y="9"/>
                </a:cxn>
                <a:cxn ang="0">
                  <a:pos x="8" y="14"/>
                </a:cxn>
                <a:cxn ang="0">
                  <a:pos x="5" y="38"/>
                </a:cxn>
                <a:cxn ang="0">
                  <a:pos x="0" y="38"/>
                </a:cxn>
                <a:cxn ang="0">
                  <a:pos x="5" y="0"/>
                </a:cxn>
              </a:cxnLst>
              <a:rect l="0" t="0" r="r" b="b"/>
              <a:pathLst>
                <a:path w="45" h="38">
                  <a:moveTo>
                    <a:pt x="5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1" y="29"/>
                    <a:pt x="22" y="32"/>
                    <a:pt x="22" y="32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4" y="29"/>
                    <a:pt x="25" y="26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39" y="38"/>
                    <a:pt x="39" y="38"/>
                    <a:pt x="39" y="38"/>
                  </a:cubicBezTo>
                  <a:cubicBezTo>
                    <a:pt x="36" y="14"/>
                    <a:pt x="36" y="14"/>
                    <a:pt x="36" y="14"/>
                  </a:cubicBezTo>
                  <a:cubicBezTo>
                    <a:pt x="36" y="12"/>
                    <a:pt x="36" y="9"/>
                    <a:pt x="36" y="9"/>
                  </a:cubicBezTo>
                  <a:cubicBezTo>
                    <a:pt x="35" y="9"/>
                    <a:pt x="35" y="9"/>
                    <a:pt x="35" y="9"/>
                  </a:cubicBezTo>
                  <a:cubicBezTo>
                    <a:pt x="35" y="9"/>
                    <a:pt x="35" y="12"/>
                    <a:pt x="34" y="14"/>
                  </a:cubicBezTo>
                  <a:cubicBezTo>
                    <a:pt x="25" y="38"/>
                    <a:pt x="25" y="38"/>
                    <a:pt x="25" y="38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0" y="12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12"/>
                    <a:pt x="8" y="14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5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32" name="Freeform 127"/>
            <p:cNvSpPr>
              <a:spLocks noEditPoints="1"/>
            </p:cNvSpPr>
            <p:nvPr userDrawn="1"/>
          </p:nvSpPr>
          <p:spPr bwMode="auto">
            <a:xfrm>
              <a:off x="4367213" y="990600"/>
              <a:ext cx="127000" cy="12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5" y="15"/>
                </a:cxn>
                <a:cxn ang="0">
                  <a:pos x="11" y="15"/>
                </a:cxn>
                <a:cxn ang="0">
                  <a:pos x="25" y="26"/>
                </a:cxn>
                <a:cxn ang="0">
                  <a:pos x="10" y="38"/>
                </a:cxn>
                <a:cxn ang="0">
                  <a:pos x="0" y="38"/>
                </a:cxn>
                <a:cxn ang="0">
                  <a:pos x="0" y="0"/>
                </a:cxn>
                <a:cxn ang="0">
                  <a:pos x="10" y="33"/>
                </a:cxn>
                <a:cxn ang="0">
                  <a:pos x="19" y="26"/>
                </a:cxn>
                <a:cxn ang="0">
                  <a:pos x="10" y="19"/>
                </a:cxn>
                <a:cxn ang="0">
                  <a:pos x="5" y="19"/>
                </a:cxn>
                <a:cxn ang="0">
                  <a:pos x="5" y="33"/>
                </a:cxn>
                <a:cxn ang="0">
                  <a:pos x="10" y="33"/>
                </a:cxn>
                <a:cxn ang="0">
                  <a:pos x="34" y="0"/>
                </a:cxn>
                <a:cxn ang="0">
                  <a:pos x="39" y="0"/>
                </a:cxn>
                <a:cxn ang="0">
                  <a:pos x="39" y="38"/>
                </a:cxn>
                <a:cxn ang="0">
                  <a:pos x="34" y="38"/>
                </a:cxn>
                <a:cxn ang="0">
                  <a:pos x="34" y="0"/>
                </a:cxn>
              </a:cxnLst>
              <a:rect l="0" t="0" r="r" b="b"/>
              <a:pathLst>
                <a:path w="39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9" y="15"/>
                    <a:pt x="25" y="18"/>
                    <a:pt x="25" y="26"/>
                  </a:cubicBezTo>
                  <a:cubicBezTo>
                    <a:pt x="25" y="34"/>
                    <a:pt x="19" y="38"/>
                    <a:pt x="10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  <a:moveTo>
                    <a:pt x="10" y="33"/>
                  </a:moveTo>
                  <a:cubicBezTo>
                    <a:pt x="16" y="33"/>
                    <a:pt x="19" y="31"/>
                    <a:pt x="19" y="26"/>
                  </a:cubicBezTo>
                  <a:cubicBezTo>
                    <a:pt x="19" y="22"/>
                    <a:pt x="17" y="19"/>
                    <a:pt x="10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33"/>
                    <a:pt x="5" y="33"/>
                    <a:pt x="5" y="33"/>
                  </a:cubicBezTo>
                  <a:lnTo>
                    <a:pt x="10" y="33"/>
                  </a:lnTo>
                  <a:close/>
                  <a:moveTo>
                    <a:pt x="34" y="0"/>
                  </a:moveTo>
                  <a:cubicBezTo>
                    <a:pt x="39" y="0"/>
                    <a:pt x="39" y="0"/>
                    <a:pt x="39" y="0"/>
                  </a:cubicBezTo>
                  <a:cubicBezTo>
                    <a:pt x="39" y="38"/>
                    <a:pt x="39" y="38"/>
                    <a:pt x="39" y="38"/>
                  </a:cubicBezTo>
                  <a:cubicBezTo>
                    <a:pt x="34" y="38"/>
                    <a:pt x="34" y="38"/>
                    <a:pt x="34" y="38"/>
                  </a:cubicBezTo>
                  <a:lnTo>
                    <a:pt x="34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33" name="Freeform 128"/>
            <p:cNvSpPr>
              <a:spLocks noEditPoints="1"/>
            </p:cNvSpPr>
            <p:nvPr userDrawn="1"/>
          </p:nvSpPr>
          <p:spPr bwMode="auto">
            <a:xfrm>
              <a:off x="346075" y="1266825"/>
              <a:ext cx="127000" cy="125413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20" y="0"/>
                </a:cxn>
                <a:cxn ang="0">
                  <a:pos x="39" y="19"/>
                </a:cxn>
                <a:cxn ang="0">
                  <a:pos x="20" y="39"/>
                </a:cxn>
                <a:cxn ang="0">
                  <a:pos x="0" y="20"/>
                </a:cxn>
                <a:cxn ang="0">
                  <a:pos x="34" y="20"/>
                </a:cxn>
                <a:cxn ang="0">
                  <a:pos x="20" y="5"/>
                </a:cxn>
                <a:cxn ang="0">
                  <a:pos x="6" y="19"/>
                </a:cxn>
                <a:cxn ang="0">
                  <a:pos x="20" y="34"/>
                </a:cxn>
                <a:cxn ang="0">
                  <a:pos x="34" y="20"/>
                </a:cxn>
              </a:cxnLst>
              <a:rect l="0" t="0" r="r" b="b"/>
              <a:pathLst>
                <a:path w="39" h="39">
                  <a:moveTo>
                    <a:pt x="0" y="20"/>
                  </a:moveTo>
                  <a:cubicBezTo>
                    <a:pt x="0" y="9"/>
                    <a:pt x="7" y="0"/>
                    <a:pt x="20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30"/>
                    <a:pt x="32" y="39"/>
                    <a:pt x="20" y="39"/>
                  </a:cubicBezTo>
                  <a:cubicBezTo>
                    <a:pt x="8" y="39"/>
                    <a:pt x="0" y="30"/>
                    <a:pt x="0" y="20"/>
                  </a:cubicBezTo>
                  <a:close/>
                  <a:moveTo>
                    <a:pt x="34" y="20"/>
                  </a:moveTo>
                  <a:cubicBezTo>
                    <a:pt x="34" y="12"/>
                    <a:pt x="29" y="5"/>
                    <a:pt x="20" y="5"/>
                  </a:cubicBezTo>
                  <a:cubicBezTo>
                    <a:pt x="11" y="5"/>
                    <a:pt x="6" y="11"/>
                    <a:pt x="6" y="19"/>
                  </a:cubicBezTo>
                  <a:cubicBezTo>
                    <a:pt x="6" y="27"/>
                    <a:pt x="11" y="34"/>
                    <a:pt x="20" y="34"/>
                  </a:cubicBezTo>
                  <a:cubicBezTo>
                    <a:pt x="29" y="34"/>
                    <a:pt x="34" y="28"/>
                    <a:pt x="34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34" name="Freeform 129"/>
            <p:cNvSpPr>
              <a:spLocks/>
            </p:cNvSpPr>
            <p:nvPr userDrawn="1"/>
          </p:nvSpPr>
          <p:spPr bwMode="auto">
            <a:xfrm>
              <a:off x="530225" y="1270000"/>
              <a:ext cx="100013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3" y="0"/>
                </a:cxn>
                <a:cxn ang="0">
                  <a:pos x="63" y="75"/>
                </a:cxn>
                <a:cxn ang="0">
                  <a:pos x="53" y="75"/>
                </a:cxn>
                <a:cxn ang="0">
                  <a:pos x="53" y="8"/>
                </a:cxn>
                <a:cxn ang="0">
                  <a:pos x="12" y="8"/>
                </a:cxn>
                <a:cxn ang="0">
                  <a:pos x="12" y="75"/>
                </a:cxn>
                <a:cxn ang="0">
                  <a:pos x="0" y="75"/>
                </a:cxn>
                <a:cxn ang="0">
                  <a:pos x="0" y="0"/>
                </a:cxn>
              </a:cxnLst>
              <a:rect l="0" t="0" r="r" b="b"/>
              <a:pathLst>
                <a:path w="63" h="75">
                  <a:moveTo>
                    <a:pt x="0" y="0"/>
                  </a:moveTo>
                  <a:lnTo>
                    <a:pt x="63" y="0"/>
                  </a:lnTo>
                  <a:lnTo>
                    <a:pt x="63" y="75"/>
                  </a:lnTo>
                  <a:lnTo>
                    <a:pt x="53" y="75"/>
                  </a:lnTo>
                  <a:lnTo>
                    <a:pt x="53" y="8"/>
                  </a:lnTo>
                  <a:lnTo>
                    <a:pt x="12" y="8"/>
                  </a:lnTo>
                  <a:lnTo>
                    <a:pt x="12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35" name="Freeform 130"/>
            <p:cNvSpPr>
              <a:spLocks/>
            </p:cNvSpPr>
            <p:nvPr userDrawn="1"/>
          </p:nvSpPr>
          <p:spPr bwMode="auto">
            <a:xfrm>
              <a:off x="682625" y="1270000"/>
              <a:ext cx="93663" cy="119063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0" y="8"/>
                </a:cxn>
                <a:cxn ang="0">
                  <a:pos x="0" y="0"/>
                </a:cxn>
                <a:cxn ang="0">
                  <a:pos x="59" y="0"/>
                </a:cxn>
                <a:cxn ang="0">
                  <a:pos x="59" y="8"/>
                </a:cxn>
                <a:cxn ang="0">
                  <a:pos x="35" y="8"/>
                </a:cxn>
                <a:cxn ang="0">
                  <a:pos x="35" y="75"/>
                </a:cxn>
                <a:cxn ang="0">
                  <a:pos x="24" y="75"/>
                </a:cxn>
                <a:cxn ang="0">
                  <a:pos x="24" y="8"/>
                </a:cxn>
              </a:cxnLst>
              <a:rect l="0" t="0" r="r" b="b"/>
              <a:pathLst>
                <a:path w="59" h="75">
                  <a:moveTo>
                    <a:pt x="24" y="8"/>
                  </a:moveTo>
                  <a:lnTo>
                    <a:pt x="0" y="8"/>
                  </a:lnTo>
                  <a:lnTo>
                    <a:pt x="0" y="0"/>
                  </a:lnTo>
                  <a:lnTo>
                    <a:pt x="59" y="0"/>
                  </a:lnTo>
                  <a:lnTo>
                    <a:pt x="59" y="8"/>
                  </a:lnTo>
                  <a:lnTo>
                    <a:pt x="35" y="8"/>
                  </a:lnTo>
                  <a:lnTo>
                    <a:pt x="35" y="75"/>
                  </a:lnTo>
                  <a:lnTo>
                    <a:pt x="24" y="75"/>
                  </a:lnTo>
                  <a:lnTo>
                    <a:pt x="24" y="8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36" name="Freeform 131"/>
            <p:cNvSpPr>
              <a:spLocks noEditPoints="1"/>
            </p:cNvSpPr>
            <p:nvPr userDrawn="1"/>
          </p:nvSpPr>
          <p:spPr bwMode="auto">
            <a:xfrm>
              <a:off x="815975" y="1266825"/>
              <a:ext cx="125413" cy="125413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20" y="0"/>
                </a:cxn>
                <a:cxn ang="0">
                  <a:pos x="39" y="19"/>
                </a:cxn>
                <a:cxn ang="0">
                  <a:pos x="20" y="39"/>
                </a:cxn>
                <a:cxn ang="0">
                  <a:pos x="0" y="20"/>
                </a:cxn>
                <a:cxn ang="0">
                  <a:pos x="33" y="20"/>
                </a:cxn>
                <a:cxn ang="0">
                  <a:pos x="20" y="5"/>
                </a:cxn>
                <a:cxn ang="0">
                  <a:pos x="6" y="19"/>
                </a:cxn>
                <a:cxn ang="0">
                  <a:pos x="20" y="34"/>
                </a:cxn>
                <a:cxn ang="0">
                  <a:pos x="33" y="20"/>
                </a:cxn>
              </a:cxnLst>
              <a:rect l="0" t="0" r="r" b="b"/>
              <a:pathLst>
                <a:path w="39" h="39">
                  <a:moveTo>
                    <a:pt x="0" y="20"/>
                  </a:moveTo>
                  <a:cubicBezTo>
                    <a:pt x="0" y="9"/>
                    <a:pt x="7" y="0"/>
                    <a:pt x="20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30"/>
                    <a:pt x="32" y="39"/>
                    <a:pt x="20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  <a:moveTo>
                    <a:pt x="33" y="20"/>
                  </a:moveTo>
                  <a:cubicBezTo>
                    <a:pt x="33" y="12"/>
                    <a:pt x="29" y="5"/>
                    <a:pt x="20" y="5"/>
                  </a:cubicBezTo>
                  <a:cubicBezTo>
                    <a:pt x="11" y="5"/>
                    <a:pt x="6" y="11"/>
                    <a:pt x="6" y="19"/>
                  </a:cubicBezTo>
                  <a:cubicBezTo>
                    <a:pt x="6" y="27"/>
                    <a:pt x="11" y="34"/>
                    <a:pt x="20" y="34"/>
                  </a:cubicBezTo>
                  <a:cubicBezTo>
                    <a:pt x="29" y="34"/>
                    <a:pt x="33" y="28"/>
                    <a:pt x="33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37" name="Freeform 132"/>
            <p:cNvSpPr>
              <a:spLocks noEditPoints="1"/>
            </p:cNvSpPr>
            <p:nvPr userDrawn="1"/>
          </p:nvSpPr>
          <p:spPr bwMode="auto">
            <a:xfrm>
              <a:off x="1000125" y="1270000"/>
              <a:ext cx="84138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0"/>
                </a:cxn>
                <a:cxn ang="0">
                  <a:pos x="24" y="9"/>
                </a:cxn>
                <a:cxn ang="0">
                  <a:pos x="17" y="18"/>
                </a:cxn>
                <a:cxn ang="0">
                  <a:pos x="17" y="18"/>
                </a:cxn>
                <a:cxn ang="0">
                  <a:pos x="26" y="27"/>
                </a:cxn>
                <a:cxn ang="0">
                  <a:pos x="11" y="37"/>
                </a:cxn>
                <a:cxn ang="0">
                  <a:pos x="0" y="37"/>
                </a:cxn>
                <a:cxn ang="0">
                  <a:pos x="0" y="0"/>
                </a:cxn>
                <a:cxn ang="0">
                  <a:pos x="10" y="16"/>
                </a:cxn>
                <a:cxn ang="0">
                  <a:pos x="19" y="10"/>
                </a:cxn>
                <a:cxn ang="0">
                  <a:pos x="11" y="4"/>
                </a:cxn>
                <a:cxn ang="0">
                  <a:pos x="5" y="4"/>
                </a:cxn>
                <a:cxn ang="0">
                  <a:pos x="5" y="16"/>
                </a:cxn>
                <a:cxn ang="0">
                  <a:pos x="10" y="16"/>
                </a:cxn>
                <a:cxn ang="0">
                  <a:pos x="11" y="33"/>
                </a:cxn>
                <a:cxn ang="0">
                  <a:pos x="20" y="27"/>
                </a:cxn>
                <a:cxn ang="0">
                  <a:pos x="11" y="20"/>
                </a:cxn>
                <a:cxn ang="0">
                  <a:pos x="5" y="20"/>
                </a:cxn>
                <a:cxn ang="0">
                  <a:pos x="5" y="33"/>
                </a:cxn>
                <a:cxn ang="0">
                  <a:pos x="11" y="33"/>
                </a:cxn>
              </a:cxnLst>
              <a:rect l="0" t="0" r="r" b="b"/>
              <a:pathLst>
                <a:path w="26" h="37">
                  <a:moveTo>
                    <a:pt x="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8" y="0"/>
                    <a:pt x="24" y="2"/>
                    <a:pt x="24" y="9"/>
                  </a:cubicBezTo>
                  <a:cubicBezTo>
                    <a:pt x="24" y="14"/>
                    <a:pt x="21" y="16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22" y="18"/>
                    <a:pt x="26" y="22"/>
                    <a:pt x="26" y="27"/>
                  </a:cubicBezTo>
                  <a:cubicBezTo>
                    <a:pt x="26" y="34"/>
                    <a:pt x="20" y="37"/>
                    <a:pt x="11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  <a:moveTo>
                    <a:pt x="10" y="16"/>
                  </a:moveTo>
                  <a:cubicBezTo>
                    <a:pt x="16" y="16"/>
                    <a:pt x="19" y="14"/>
                    <a:pt x="19" y="10"/>
                  </a:cubicBezTo>
                  <a:cubicBezTo>
                    <a:pt x="19" y="6"/>
                    <a:pt x="16" y="4"/>
                    <a:pt x="11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16"/>
                    <a:pt x="5" y="16"/>
                    <a:pt x="5" y="16"/>
                  </a:cubicBezTo>
                  <a:lnTo>
                    <a:pt x="10" y="16"/>
                  </a:lnTo>
                  <a:close/>
                  <a:moveTo>
                    <a:pt x="11" y="33"/>
                  </a:moveTo>
                  <a:cubicBezTo>
                    <a:pt x="17" y="33"/>
                    <a:pt x="20" y="31"/>
                    <a:pt x="20" y="27"/>
                  </a:cubicBezTo>
                  <a:cubicBezTo>
                    <a:pt x="20" y="22"/>
                    <a:pt x="18" y="20"/>
                    <a:pt x="11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33"/>
                    <a:pt x="5" y="33"/>
                    <a:pt x="5" y="33"/>
                  </a:cubicBezTo>
                  <a:lnTo>
                    <a:pt x="11" y="33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38" name="Freeform 133"/>
            <p:cNvSpPr>
              <a:spLocks noEditPoints="1"/>
            </p:cNvSpPr>
            <p:nvPr userDrawn="1"/>
          </p:nvSpPr>
          <p:spPr bwMode="auto">
            <a:xfrm>
              <a:off x="1131888" y="1266825"/>
              <a:ext cx="127000" cy="125413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20" y="0"/>
                </a:cxn>
                <a:cxn ang="0">
                  <a:pos x="39" y="19"/>
                </a:cxn>
                <a:cxn ang="0">
                  <a:pos x="20" y="39"/>
                </a:cxn>
                <a:cxn ang="0">
                  <a:pos x="0" y="20"/>
                </a:cxn>
                <a:cxn ang="0">
                  <a:pos x="34" y="20"/>
                </a:cxn>
                <a:cxn ang="0">
                  <a:pos x="20" y="5"/>
                </a:cxn>
                <a:cxn ang="0">
                  <a:pos x="6" y="19"/>
                </a:cxn>
                <a:cxn ang="0">
                  <a:pos x="20" y="34"/>
                </a:cxn>
                <a:cxn ang="0">
                  <a:pos x="34" y="20"/>
                </a:cxn>
              </a:cxnLst>
              <a:rect l="0" t="0" r="r" b="b"/>
              <a:pathLst>
                <a:path w="39" h="39">
                  <a:moveTo>
                    <a:pt x="0" y="20"/>
                  </a:moveTo>
                  <a:cubicBezTo>
                    <a:pt x="0" y="9"/>
                    <a:pt x="7" y="0"/>
                    <a:pt x="20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30"/>
                    <a:pt x="32" y="39"/>
                    <a:pt x="20" y="39"/>
                  </a:cubicBezTo>
                  <a:cubicBezTo>
                    <a:pt x="8" y="39"/>
                    <a:pt x="0" y="30"/>
                    <a:pt x="0" y="20"/>
                  </a:cubicBezTo>
                  <a:close/>
                  <a:moveTo>
                    <a:pt x="34" y="20"/>
                  </a:moveTo>
                  <a:cubicBezTo>
                    <a:pt x="34" y="12"/>
                    <a:pt x="29" y="5"/>
                    <a:pt x="20" y="5"/>
                  </a:cubicBezTo>
                  <a:cubicBezTo>
                    <a:pt x="11" y="5"/>
                    <a:pt x="6" y="11"/>
                    <a:pt x="6" y="19"/>
                  </a:cubicBezTo>
                  <a:cubicBezTo>
                    <a:pt x="6" y="27"/>
                    <a:pt x="11" y="34"/>
                    <a:pt x="20" y="34"/>
                  </a:cubicBezTo>
                  <a:cubicBezTo>
                    <a:pt x="29" y="34"/>
                    <a:pt x="34" y="28"/>
                    <a:pt x="34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39" name="Freeform 134"/>
            <p:cNvSpPr>
              <a:spLocks noEditPoints="1"/>
            </p:cNvSpPr>
            <p:nvPr userDrawn="1"/>
          </p:nvSpPr>
          <p:spPr bwMode="auto">
            <a:xfrm>
              <a:off x="1316038" y="1223963"/>
              <a:ext cx="104775" cy="165100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5" y="14"/>
                </a:cxn>
                <a:cxn ang="0">
                  <a:pos x="5" y="39"/>
                </a:cxn>
                <a:cxn ang="0">
                  <a:pos x="5" y="44"/>
                </a:cxn>
                <a:cxn ang="0">
                  <a:pos x="5" y="44"/>
                </a:cxn>
                <a:cxn ang="0">
                  <a:pos x="9" y="38"/>
                </a:cxn>
                <a:cxn ang="0">
                  <a:pos x="26" y="14"/>
                </a:cxn>
                <a:cxn ang="0">
                  <a:pos x="32" y="14"/>
                </a:cxn>
                <a:cxn ang="0">
                  <a:pos x="32" y="51"/>
                </a:cxn>
                <a:cxn ang="0">
                  <a:pos x="27" y="51"/>
                </a:cxn>
                <a:cxn ang="0">
                  <a:pos x="27" y="25"/>
                </a:cxn>
                <a:cxn ang="0">
                  <a:pos x="27" y="20"/>
                </a:cxn>
                <a:cxn ang="0">
                  <a:pos x="27" y="20"/>
                </a:cxn>
                <a:cxn ang="0">
                  <a:pos x="24" y="25"/>
                </a:cxn>
                <a:cxn ang="0">
                  <a:pos x="5" y="51"/>
                </a:cxn>
                <a:cxn ang="0">
                  <a:pos x="0" y="51"/>
                </a:cxn>
                <a:cxn ang="0">
                  <a:pos x="0" y="14"/>
                </a:cxn>
                <a:cxn ang="0">
                  <a:pos x="5" y="0"/>
                </a:cxn>
                <a:cxn ang="0">
                  <a:pos x="10" y="0"/>
                </a:cxn>
                <a:cxn ang="0">
                  <a:pos x="16" y="6"/>
                </a:cxn>
                <a:cxn ang="0">
                  <a:pos x="22" y="0"/>
                </a:cxn>
                <a:cxn ang="0">
                  <a:pos x="26" y="0"/>
                </a:cxn>
                <a:cxn ang="0">
                  <a:pos x="16" y="11"/>
                </a:cxn>
                <a:cxn ang="0">
                  <a:pos x="5" y="0"/>
                </a:cxn>
              </a:cxnLst>
              <a:rect l="0" t="0" r="r" b="b"/>
              <a:pathLst>
                <a:path w="32" h="51">
                  <a:moveTo>
                    <a:pt x="0" y="14"/>
                  </a:moveTo>
                  <a:cubicBezTo>
                    <a:pt x="5" y="14"/>
                    <a:pt x="5" y="14"/>
                    <a:pt x="5" y="14"/>
                  </a:cubicBezTo>
                  <a:cubicBezTo>
                    <a:pt x="5" y="39"/>
                    <a:pt x="5" y="39"/>
                    <a:pt x="5" y="39"/>
                  </a:cubicBezTo>
                  <a:cubicBezTo>
                    <a:pt x="5" y="42"/>
                    <a:pt x="5" y="44"/>
                    <a:pt x="5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5" y="44"/>
                    <a:pt x="7" y="41"/>
                    <a:pt x="9" y="38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27" y="51"/>
                    <a:pt x="27" y="51"/>
                    <a:pt x="27" y="51"/>
                  </a:cubicBezTo>
                  <a:cubicBezTo>
                    <a:pt x="27" y="25"/>
                    <a:pt x="27" y="25"/>
                    <a:pt x="27" y="25"/>
                  </a:cubicBezTo>
                  <a:cubicBezTo>
                    <a:pt x="27" y="22"/>
                    <a:pt x="27" y="20"/>
                    <a:pt x="27" y="20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0"/>
                    <a:pt x="25" y="23"/>
                    <a:pt x="24" y="25"/>
                  </a:cubicBezTo>
                  <a:cubicBezTo>
                    <a:pt x="5" y="51"/>
                    <a:pt x="5" y="51"/>
                    <a:pt x="5" y="51"/>
                  </a:cubicBezTo>
                  <a:cubicBezTo>
                    <a:pt x="0" y="51"/>
                    <a:pt x="0" y="51"/>
                    <a:pt x="0" y="51"/>
                  </a:cubicBezTo>
                  <a:lnTo>
                    <a:pt x="0" y="14"/>
                  </a:lnTo>
                  <a:close/>
                  <a:moveTo>
                    <a:pt x="5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0" y="4"/>
                    <a:pt x="13" y="6"/>
                    <a:pt x="16" y="6"/>
                  </a:cubicBezTo>
                  <a:cubicBezTo>
                    <a:pt x="19" y="6"/>
                    <a:pt x="21" y="4"/>
                    <a:pt x="22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7"/>
                    <a:pt x="21" y="11"/>
                    <a:pt x="16" y="11"/>
                  </a:cubicBezTo>
                  <a:cubicBezTo>
                    <a:pt x="11" y="11"/>
                    <a:pt x="6" y="7"/>
                    <a:pt x="5" y="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40" name="Freeform 135"/>
            <p:cNvSpPr>
              <a:spLocks/>
            </p:cNvSpPr>
            <p:nvPr userDrawn="1"/>
          </p:nvSpPr>
          <p:spPr bwMode="auto">
            <a:xfrm>
              <a:off x="1582738" y="1270000"/>
              <a:ext cx="100012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5" y="25"/>
                </a:cxn>
                <a:cxn ang="0">
                  <a:pos x="4" y="30"/>
                </a:cxn>
                <a:cxn ang="0">
                  <a:pos x="5" y="30"/>
                </a:cxn>
                <a:cxn ang="0">
                  <a:pos x="8" y="24"/>
                </a:cxn>
                <a:cxn ang="0">
                  <a:pos x="26" y="0"/>
                </a:cxn>
                <a:cxn ang="0">
                  <a:pos x="31" y="0"/>
                </a:cxn>
                <a:cxn ang="0">
                  <a:pos x="31" y="37"/>
                </a:cxn>
                <a:cxn ang="0">
                  <a:pos x="26" y="37"/>
                </a:cxn>
                <a:cxn ang="0">
                  <a:pos x="26" y="11"/>
                </a:cxn>
                <a:cxn ang="0">
                  <a:pos x="27" y="6"/>
                </a:cxn>
                <a:cxn ang="0">
                  <a:pos x="26" y="6"/>
                </a:cxn>
                <a:cxn ang="0">
                  <a:pos x="23" y="11"/>
                </a:cxn>
                <a:cxn ang="0">
                  <a:pos x="5" y="37"/>
                </a:cxn>
                <a:cxn ang="0">
                  <a:pos x="0" y="37"/>
                </a:cxn>
                <a:cxn ang="0">
                  <a:pos x="0" y="0"/>
                </a:cxn>
              </a:cxnLst>
              <a:rect l="0" t="0" r="r" b="b"/>
              <a:pathLst>
                <a:path w="31" h="37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4" y="30"/>
                    <a:pt x="4" y="30"/>
                  </a:cubicBezTo>
                  <a:cubicBezTo>
                    <a:pt x="5" y="30"/>
                    <a:pt x="5" y="30"/>
                    <a:pt x="5" y="30"/>
                  </a:cubicBezTo>
                  <a:cubicBezTo>
                    <a:pt x="5" y="30"/>
                    <a:pt x="6" y="27"/>
                    <a:pt x="8" y="24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37"/>
                    <a:pt x="31" y="37"/>
                    <a:pt x="31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6" y="8"/>
                    <a:pt x="27" y="6"/>
                    <a:pt x="27" y="6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6" y="6"/>
                    <a:pt x="25" y="9"/>
                    <a:pt x="23" y="11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41" name="Freeform 136"/>
            <p:cNvSpPr>
              <a:spLocks noEditPoints="1"/>
            </p:cNvSpPr>
            <p:nvPr userDrawn="1"/>
          </p:nvSpPr>
          <p:spPr bwMode="auto">
            <a:xfrm>
              <a:off x="1835150" y="1270000"/>
              <a:ext cx="80963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0"/>
                </a:cxn>
                <a:cxn ang="0">
                  <a:pos x="25" y="11"/>
                </a:cxn>
                <a:cxn ang="0">
                  <a:pos x="10" y="23"/>
                </a:cxn>
                <a:cxn ang="0">
                  <a:pos x="5" y="23"/>
                </a:cxn>
                <a:cxn ang="0">
                  <a:pos x="5" y="37"/>
                </a:cxn>
                <a:cxn ang="0">
                  <a:pos x="0" y="37"/>
                </a:cxn>
                <a:cxn ang="0">
                  <a:pos x="0" y="0"/>
                </a:cxn>
                <a:cxn ang="0">
                  <a:pos x="10" y="18"/>
                </a:cxn>
                <a:cxn ang="0">
                  <a:pos x="19" y="11"/>
                </a:cxn>
                <a:cxn ang="0">
                  <a:pos x="10" y="4"/>
                </a:cxn>
                <a:cxn ang="0">
                  <a:pos x="5" y="4"/>
                </a:cxn>
                <a:cxn ang="0">
                  <a:pos x="5" y="18"/>
                </a:cxn>
                <a:cxn ang="0">
                  <a:pos x="10" y="18"/>
                </a:cxn>
              </a:cxnLst>
              <a:rect l="0" t="0" r="r" b="b"/>
              <a:pathLst>
                <a:path w="25" h="37">
                  <a:moveTo>
                    <a:pt x="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9" y="0"/>
                    <a:pt x="25" y="3"/>
                    <a:pt x="25" y="11"/>
                  </a:cubicBezTo>
                  <a:cubicBezTo>
                    <a:pt x="25" y="19"/>
                    <a:pt x="19" y="23"/>
                    <a:pt x="10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  <a:moveTo>
                    <a:pt x="10" y="18"/>
                  </a:moveTo>
                  <a:cubicBezTo>
                    <a:pt x="16" y="18"/>
                    <a:pt x="19" y="16"/>
                    <a:pt x="19" y="11"/>
                  </a:cubicBezTo>
                  <a:cubicBezTo>
                    <a:pt x="19" y="7"/>
                    <a:pt x="17" y="4"/>
                    <a:pt x="10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18"/>
                    <a:pt x="5" y="18"/>
                    <a:pt x="5" y="18"/>
                  </a:cubicBezTo>
                  <a:lnTo>
                    <a:pt x="10" y="18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42" name="Freeform 137"/>
            <p:cNvSpPr>
              <a:spLocks noEditPoints="1"/>
            </p:cNvSpPr>
            <p:nvPr userDrawn="1"/>
          </p:nvSpPr>
          <p:spPr bwMode="auto">
            <a:xfrm>
              <a:off x="1963738" y="1266825"/>
              <a:ext cx="127000" cy="125413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19" y="0"/>
                </a:cxn>
                <a:cxn ang="0">
                  <a:pos x="39" y="19"/>
                </a:cxn>
                <a:cxn ang="0">
                  <a:pos x="19" y="39"/>
                </a:cxn>
                <a:cxn ang="0">
                  <a:pos x="0" y="20"/>
                </a:cxn>
                <a:cxn ang="0">
                  <a:pos x="33" y="20"/>
                </a:cxn>
                <a:cxn ang="0">
                  <a:pos x="19" y="5"/>
                </a:cxn>
                <a:cxn ang="0">
                  <a:pos x="5" y="19"/>
                </a:cxn>
                <a:cxn ang="0">
                  <a:pos x="19" y="34"/>
                </a:cxn>
                <a:cxn ang="0">
                  <a:pos x="33" y="20"/>
                </a:cxn>
              </a:cxnLst>
              <a:rect l="0" t="0" r="r" b="b"/>
              <a:pathLst>
                <a:path w="39" h="39">
                  <a:moveTo>
                    <a:pt x="0" y="20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30"/>
                    <a:pt x="32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  <a:moveTo>
                    <a:pt x="33" y="20"/>
                  </a:moveTo>
                  <a:cubicBezTo>
                    <a:pt x="33" y="12"/>
                    <a:pt x="28" y="5"/>
                    <a:pt x="19" y="5"/>
                  </a:cubicBezTo>
                  <a:cubicBezTo>
                    <a:pt x="10" y="5"/>
                    <a:pt x="5" y="11"/>
                    <a:pt x="5" y="19"/>
                  </a:cubicBezTo>
                  <a:cubicBezTo>
                    <a:pt x="5" y="27"/>
                    <a:pt x="10" y="34"/>
                    <a:pt x="19" y="34"/>
                  </a:cubicBezTo>
                  <a:cubicBezTo>
                    <a:pt x="28" y="34"/>
                    <a:pt x="33" y="28"/>
                    <a:pt x="33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43" name="Freeform 138"/>
            <p:cNvSpPr>
              <a:spLocks/>
            </p:cNvSpPr>
            <p:nvPr userDrawn="1"/>
          </p:nvSpPr>
          <p:spPr bwMode="auto">
            <a:xfrm>
              <a:off x="2132013" y="1266825"/>
              <a:ext cx="84137" cy="125413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2" y="32"/>
                </a:cxn>
                <a:cxn ang="0">
                  <a:pos x="11" y="34"/>
                </a:cxn>
                <a:cxn ang="0">
                  <a:pos x="20" y="28"/>
                </a:cxn>
                <a:cxn ang="0">
                  <a:pos x="10" y="21"/>
                </a:cxn>
                <a:cxn ang="0">
                  <a:pos x="6" y="21"/>
                </a:cxn>
                <a:cxn ang="0">
                  <a:pos x="6" y="17"/>
                </a:cxn>
                <a:cxn ang="0">
                  <a:pos x="9" y="17"/>
                </a:cxn>
                <a:cxn ang="0">
                  <a:pos x="18" y="11"/>
                </a:cxn>
                <a:cxn ang="0">
                  <a:pos x="12" y="5"/>
                </a:cxn>
                <a:cxn ang="0">
                  <a:pos x="3" y="7"/>
                </a:cxn>
                <a:cxn ang="0">
                  <a:pos x="1" y="3"/>
                </a:cxn>
                <a:cxn ang="0">
                  <a:pos x="12" y="0"/>
                </a:cxn>
                <a:cxn ang="0">
                  <a:pos x="24" y="10"/>
                </a:cxn>
                <a:cxn ang="0">
                  <a:pos x="17" y="19"/>
                </a:cxn>
                <a:cxn ang="0">
                  <a:pos x="17" y="19"/>
                </a:cxn>
                <a:cxn ang="0">
                  <a:pos x="26" y="28"/>
                </a:cxn>
                <a:cxn ang="0">
                  <a:pos x="11" y="39"/>
                </a:cxn>
                <a:cxn ang="0">
                  <a:pos x="0" y="36"/>
                </a:cxn>
              </a:cxnLst>
              <a:rect l="0" t="0" r="r" b="b"/>
              <a:pathLst>
                <a:path w="26" h="39">
                  <a:moveTo>
                    <a:pt x="0" y="36"/>
                  </a:moveTo>
                  <a:cubicBezTo>
                    <a:pt x="2" y="32"/>
                    <a:pt x="2" y="32"/>
                    <a:pt x="2" y="32"/>
                  </a:cubicBezTo>
                  <a:cubicBezTo>
                    <a:pt x="4" y="33"/>
                    <a:pt x="7" y="34"/>
                    <a:pt x="11" y="34"/>
                  </a:cubicBezTo>
                  <a:cubicBezTo>
                    <a:pt x="16" y="34"/>
                    <a:pt x="20" y="32"/>
                    <a:pt x="20" y="28"/>
                  </a:cubicBezTo>
                  <a:cubicBezTo>
                    <a:pt x="20" y="23"/>
                    <a:pt x="16" y="21"/>
                    <a:pt x="10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17"/>
                    <a:pt x="6" y="17"/>
                    <a:pt x="6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15" y="17"/>
                    <a:pt x="18" y="15"/>
                    <a:pt x="18" y="11"/>
                  </a:cubicBezTo>
                  <a:cubicBezTo>
                    <a:pt x="18" y="7"/>
                    <a:pt x="16" y="5"/>
                    <a:pt x="12" y="5"/>
                  </a:cubicBezTo>
                  <a:cubicBezTo>
                    <a:pt x="8" y="5"/>
                    <a:pt x="6" y="6"/>
                    <a:pt x="3" y="7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4" y="1"/>
                    <a:pt x="7" y="0"/>
                    <a:pt x="12" y="0"/>
                  </a:cubicBezTo>
                  <a:cubicBezTo>
                    <a:pt x="19" y="0"/>
                    <a:pt x="24" y="4"/>
                    <a:pt x="24" y="10"/>
                  </a:cubicBezTo>
                  <a:cubicBezTo>
                    <a:pt x="24" y="15"/>
                    <a:pt x="21" y="17"/>
                    <a:pt x="17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22" y="19"/>
                    <a:pt x="26" y="23"/>
                    <a:pt x="26" y="28"/>
                  </a:cubicBezTo>
                  <a:cubicBezTo>
                    <a:pt x="26" y="35"/>
                    <a:pt x="19" y="39"/>
                    <a:pt x="11" y="39"/>
                  </a:cubicBezTo>
                  <a:cubicBezTo>
                    <a:pt x="5" y="39"/>
                    <a:pt x="2" y="37"/>
                    <a:pt x="0" y="36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44" name="Freeform 139"/>
            <p:cNvSpPr>
              <a:spLocks/>
            </p:cNvSpPr>
            <p:nvPr userDrawn="1"/>
          </p:nvSpPr>
          <p:spPr bwMode="auto">
            <a:xfrm>
              <a:off x="2274888" y="1270000"/>
              <a:ext cx="103187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0"/>
                </a:cxn>
                <a:cxn ang="0">
                  <a:pos x="10" y="30"/>
                </a:cxn>
                <a:cxn ang="0">
                  <a:pos x="53" y="30"/>
                </a:cxn>
                <a:cxn ang="0">
                  <a:pos x="53" y="0"/>
                </a:cxn>
                <a:cxn ang="0">
                  <a:pos x="65" y="0"/>
                </a:cxn>
                <a:cxn ang="0">
                  <a:pos x="65" y="75"/>
                </a:cxn>
                <a:cxn ang="0">
                  <a:pos x="53" y="75"/>
                </a:cxn>
                <a:cxn ang="0">
                  <a:pos x="53" y="40"/>
                </a:cxn>
                <a:cxn ang="0">
                  <a:pos x="10" y="40"/>
                </a:cxn>
                <a:cxn ang="0">
                  <a:pos x="10" y="75"/>
                </a:cxn>
                <a:cxn ang="0">
                  <a:pos x="0" y="75"/>
                </a:cxn>
                <a:cxn ang="0">
                  <a:pos x="0" y="0"/>
                </a:cxn>
              </a:cxnLst>
              <a:rect l="0" t="0" r="r" b="b"/>
              <a:pathLst>
                <a:path w="65" h="75">
                  <a:moveTo>
                    <a:pt x="0" y="0"/>
                  </a:moveTo>
                  <a:lnTo>
                    <a:pt x="10" y="0"/>
                  </a:lnTo>
                  <a:lnTo>
                    <a:pt x="10" y="30"/>
                  </a:lnTo>
                  <a:lnTo>
                    <a:pt x="53" y="30"/>
                  </a:lnTo>
                  <a:lnTo>
                    <a:pt x="53" y="0"/>
                  </a:lnTo>
                  <a:lnTo>
                    <a:pt x="65" y="0"/>
                  </a:lnTo>
                  <a:lnTo>
                    <a:pt x="65" y="75"/>
                  </a:lnTo>
                  <a:lnTo>
                    <a:pt x="53" y="75"/>
                  </a:lnTo>
                  <a:lnTo>
                    <a:pt x="53" y="40"/>
                  </a:lnTo>
                  <a:lnTo>
                    <a:pt x="10" y="40"/>
                  </a:lnTo>
                  <a:lnTo>
                    <a:pt x="10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45" name="Freeform 140"/>
            <p:cNvSpPr>
              <a:spLocks/>
            </p:cNvSpPr>
            <p:nvPr userDrawn="1"/>
          </p:nvSpPr>
          <p:spPr bwMode="auto">
            <a:xfrm>
              <a:off x="2443163" y="1270000"/>
              <a:ext cx="103187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5" y="25"/>
                </a:cxn>
                <a:cxn ang="0">
                  <a:pos x="5" y="30"/>
                </a:cxn>
                <a:cxn ang="0">
                  <a:pos x="5" y="30"/>
                </a:cxn>
                <a:cxn ang="0">
                  <a:pos x="9" y="24"/>
                </a:cxn>
                <a:cxn ang="0">
                  <a:pos x="26" y="0"/>
                </a:cxn>
                <a:cxn ang="0">
                  <a:pos x="32" y="0"/>
                </a:cxn>
                <a:cxn ang="0">
                  <a:pos x="32" y="37"/>
                </a:cxn>
                <a:cxn ang="0">
                  <a:pos x="27" y="37"/>
                </a:cxn>
                <a:cxn ang="0">
                  <a:pos x="27" y="11"/>
                </a:cxn>
                <a:cxn ang="0">
                  <a:pos x="27" y="6"/>
                </a:cxn>
                <a:cxn ang="0">
                  <a:pos x="27" y="6"/>
                </a:cxn>
                <a:cxn ang="0">
                  <a:pos x="23" y="11"/>
                </a:cxn>
                <a:cxn ang="0">
                  <a:pos x="5" y="37"/>
                </a:cxn>
                <a:cxn ang="0">
                  <a:pos x="0" y="37"/>
                </a:cxn>
                <a:cxn ang="0">
                  <a:pos x="0" y="0"/>
                </a:cxn>
              </a:cxnLst>
              <a:rect l="0" t="0" r="r" b="b"/>
              <a:pathLst>
                <a:path w="32" h="37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5" y="30"/>
                    <a:pt x="5" y="30"/>
                  </a:cubicBezTo>
                  <a:cubicBezTo>
                    <a:pt x="5" y="30"/>
                    <a:pt x="5" y="30"/>
                    <a:pt x="5" y="30"/>
                  </a:cubicBezTo>
                  <a:cubicBezTo>
                    <a:pt x="5" y="30"/>
                    <a:pt x="7" y="27"/>
                    <a:pt x="9" y="24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37"/>
                    <a:pt x="32" y="37"/>
                    <a:pt x="32" y="37"/>
                  </a:cubicBezTo>
                  <a:cubicBezTo>
                    <a:pt x="27" y="37"/>
                    <a:pt x="27" y="37"/>
                    <a:pt x="27" y="37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27" y="8"/>
                    <a:pt x="27" y="6"/>
                    <a:pt x="27" y="6"/>
                  </a:cubicBezTo>
                  <a:cubicBezTo>
                    <a:pt x="27" y="6"/>
                    <a:pt x="27" y="6"/>
                    <a:pt x="27" y="6"/>
                  </a:cubicBezTo>
                  <a:cubicBezTo>
                    <a:pt x="27" y="6"/>
                    <a:pt x="25" y="9"/>
                    <a:pt x="23" y="11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46" name="Freeform 141"/>
            <p:cNvSpPr>
              <a:spLocks/>
            </p:cNvSpPr>
            <p:nvPr userDrawn="1"/>
          </p:nvSpPr>
          <p:spPr bwMode="auto">
            <a:xfrm>
              <a:off x="2605088" y="1270000"/>
              <a:ext cx="93662" cy="119063"/>
            </a:xfrm>
            <a:custGeom>
              <a:avLst/>
              <a:gdLst/>
              <a:ahLst/>
              <a:cxnLst>
                <a:cxn ang="0">
                  <a:pos x="24" y="21"/>
                </a:cxn>
                <a:cxn ang="0">
                  <a:pos x="12" y="27"/>
                </a:cxn>
                <a:cxn ang="0">
                  <a:pos x="0" y="16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6" y="15"/>
                </a:cxn>
                <a:cxn ang="0">
                  <a:pos x="13" y="22"/>
                </a:cxn>
                <a:cxn ang="0">
                  <a:pos x="24" y="15"/>
                </a:cxn>
                <a:cxn ang="0">
                  <a:pos x="24" y="0"/>
                </a:cxn>
                <a:cxn ang="0">
                  <a:pos x="29" y="0"/>
                </a:cxn>
                <a:cxn ang="0">
                  <a:pos x="29" y="37"/>
                </a:cxn>
                <a:cxn ang="0">
                  <a:pos x="24" y="37"/>
                </a:cxn>
                <a:cxn ang="0">
                  <a:pos x="24" y="21"/>
                </a:cxn>
              </a:cxnLst>
              <a:rect l="0" t="0" r="r" b="b"/>
              <a:pathLst>
                <a:path w="29" h="37">
                  <a:moveTo>
                    <a:pt x="24" y="21"/>
                  </a:moveTo>
                  <a:cubicBezTo>
                    <a:pt x="22" y="23"/>
                    <a:pt x="18" y="27"/>
                    <a:pt x="12" y="27"/>
                  </a:cubicBezTo>
                  <a:cubicBezTo>
                    <a:pt x="4" y="27"/>
                    <a:pt x="0" y="22"/>
                    <a:pt x="0" y="1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9"/>
                    <a:pt x="8" y="22"/>
                    <a:pt x="13" y="22"/>
                  </a:cubicBezTo>
                  <a:cubicBezTo>
                    <a:pt x="18" y="22"/>
                    <a:pt x="22" y="17"/>
                    <a:pt x="24" y="15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9" y="37"/>
                    <a:pt x="29" y="37"/>
                    <a:pt x="29" y="37"/>
                  </a:cubicBezTo>
                  <a:cubicBezTo>
                    <a:pt x="24" y="37"/>
                    <a:pt x="24" y="37"/>
                    <a:pt x="24" y="37"/>
                  </a:cubicBezTo>
                  <a:lnTo>
                    <a:pt x="24" y="21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47" name="Freeform 142"/>
            <p:cNvSpPr>
              <a:spLocks/>
            </p:cNvSpPr>
            <p:nvPr userDrawn="1"/>
          </p:nvSpPr>
          <p:spPr bwMode="auto">
            <a:xfrm>
              <a:off x="2763838" y="1270000"/>
              <a:ext cx="106362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0"/>
                </a:cxn>
                <a:cxn ang="0">
                  <a:pos x="12" y="30"/>
                </a:cxn>
                <a:cxn ang="0">
                  <a:pos x="55" y="30"/>
                </a:cxn>
                <a:cxn ang="0">
                  <a:pos x="55" y="0"/>
                </a:cxn>
                <a:cxn ang="0">
                  <a:pos x="67" y="0"/>
                </a:cxn>
                <a:cxn ang="0">
                  <a:pos x="67" y="75"/>
                </a:cxn>
                <a:cxn ang="0">
                  <a:pos x="55" y="75"/>
                </a:cxn>
                <a:cxn ang="0">
                  <a:pos x="55" y="40"/>
                </a:cxn>
                <a:cxn ang="0">
                  <a:pos x="12" y="40"/>
                </a:cxn>
                <a:cxn ang="0">
                  <a:pos x="12" y="75"/>
                </a:cxn>
                <a:cxn ang="0">
                  <a:pos x="0" y="75"/>
                </a:cxn>
                <a:cxn ang="0">
                  <a:pos x="0" y="0"/>
                </a:cxn>
              </a:cxnLst>
              <a:rect l="0" t="0" r="r" b="b"/>
              <a:pathLst>
                <a:path w="67" h="75">
                  <a:moveTo>
                    <a:pt x="0" y="0"/>
                  </a:moveTo>
                  <a:lnTo>
                    <a:pt x="12" y="0"/>
                  </a:lnTo>
                  <a:lnTo>
                    <a:pt x="12" y="30"/>
                  </a:lnTo>
                  <a:lnTo>
                    <a:pt x="55" y="30"/>
                  </a:lnTo>
                  <a:lnTo>
                    <a:pt x="55" y="0"/>
                  </a:lnTo>
                  <a:lnTo>
                    <a:pt x="67" y="0"/>
                  </a:lnTo>
                  <a:lnTo>
                    <a:pt x="67" y="75"/>
                  </a:lnTo>
                  <a:lnTo>
                    <a:pt x="55" y="75"/>
                  </a:lnTo>
                  <a:lnTo>
                    <a:pt x="55" y="40"/>
                  </a:lnTo>
                  <a:lnTo>
                    <a:pt x="12" y="40"/>
                  </a:lnTo>
                  <a:lnTo>
                    <a:pt x="12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48" name="Freeform 143"/>
            <p:cNvSpPr>
              <a:spLocks noEditPoints="1"/>
            </p:cNvSpPr>
            <p:nvPr userDrawn="1"/>
          </p:nvSpPr>
          <p:spPr bwMode="auto">
            <a:xfrm>
              <a:off x="2924175" y="1266825"/>
              <a:ext cx="130175" cy="125413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20" y="0"/>
                </a:cxn>
                <a:cxn ang="0">
                  <a:pos x="40" y="19"/>
                </a:cxn>
                <a:cxn ang="0">
                  <a:pos x="20" y="39"/>
                </a:cxn>
                <a:cxn ang="0">
                  <a:pos x="0" y="20"/>
                </a:cxn>
                <a:cxn ang="0">
                  <a:pos x="34" y="20"/>
                </a:cxn>
                <a:cxn ang="0">
                  <a:pos x="20" y="5"/>
                </a:cxn>
                <a:cxn ang="0">
                  <a:pos x="6" y="19"/>
                </a:cxn>
                <a:cxn ang="0">
                  <a:pos x="20" y="34"/>
                </a:cxn>
                <a:cxn ang="0">
                  <a:pos x="34" y="20"/>
                </a:cxn>
              </a:cxnLst>
              <a:rect l="0" t="0" r="r" b="b"/>
              <a:pathLst>
                <a:path w="40" h="39">
                  <a:moveTo>
                    <a:pt x="0" y="20"/>
                  </a:moveTo>
                  <a:cubicBezTo>
                    <a:pt x="0" y="9"/>
                    <a:pt x="8" y="0"/>
                    <a:pt x="20" y="0"/>
                  </a:cubicBezTo>
                  <a:cubicBezTo>
                    <a:pt x="32" y="0"/>
                    <a:pt x="40" y="9"/>
                    <a:pt x="40" y="19"/>
                  </a:cubicBezTo>
                  <a:cubicBezTo>
                    <a:pt x="40" y="30"/>
                    <a:pt x="32" y="39"/>
                    <a:pt x="20" y="39"/>
                  </a:cubicBezTo>
                  <a:cubicBezTo>
                    <a:pt x="8" y="39"/>
                    <a:pt x="0" y="30"/>
                    <a:pt x="0" y="20"/>
                  </a:cubicBezTo>
                  <a:close/>
                  <a:moveTo>
                    <a:pt x="34" y="20"/>
                  </a:moveTo>
                  <a:cubicBezTo>
                    <a:pt x="34" y="12"/>
                    <a:pt x="29" y="5"/>
                    <a:pt x="20" y="5"/>
                  </a:cubicBezTo>
                  <a:cubicBezTo>
                    <a:pt x="11" y="5"/>
                    <a:pt x="6" y="11"/>
                    <a:pt x="6" y="19"/>
                  </a:cubicBezTo>
                  <a:cubicBezTo>
                    <a:pt x="6" y="27"/>
                    <a:pt x="11" y="34"/>
                    <a:pt x="20" y="34"/>
                  </a:cubicBezTo>
                  <a:cubicBezTo>
                    <a:pt x="29" y="34"/>
                    <a:pt x="34" y="28"/>
                    <a:pt x="34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49" name="Freeform 144"/>
            <p:cNvSpPr>
              <a:spLocks noEditPoints="1"/>
            </p:cNvSpPr>
            <p:nvPr userDrawn="1"/>
          </p:nvSpPr>
          <p:spPr bwMode="auto">
            <a:xfrm>
              <a:off x="3109913" y="1223963"/>
              <a:ext cx="103187" cy="165100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5" y="14"/>
                </a:cxn>
                <a:cxn ang="0">
                  <a:pos x="5" y="39"/>
                </a:cxn>
                <a:cxn ang="0">
                  <a:pos x="5" y="44"/>
                </a:cxn>
                <a:cxn ang="0">
                  <a:pos x="5" y="44"/>
                </a:cxn>
                <a:cxn ang="0">
                  <a:pos x="9" y="38"/>
                </a:cxn>
                <a:cxn ang="0">
                  <a:pos x="27" y="14"/>
                </a:cxn>
                <a:cxn ang="0">
                  <a:pos x="32" y="14"/>
                </a:cxn>
                <a:cxn ang="0">
                  <a:pos x="32" y="51"/>
                </a:cxn>
                <a:cxn ang="0">
                  <a:pos x="27" y="51"/>
                </a:cxn>
                <a:cxn ang="0">
                  <a:pos x="27" y="25"/>
                </a:cxn>
                <a:cxn ang="0">
                  <a:pos x="27" y="20"/>
                </a:cxn>
                <a:cxn ang="0">
                  <a:pos x="27" y="20"/>
                </a:cxn>
                <a:cxn ang="0">
                  <a:pos x="24" y="25"/>
                </a:cxn>
                <a:cxn ang="0">
                  <a:pos x="5" y="51"/>
                </a:cxn>
                <a:cxn ang="0">
                  <a:pos x="0" y="51"/>
                </a:cxn>
                <a:cxn ang="0">
                  <a:pos x="0" y="14"/>
                </a:cxn>
                <a:cxn ang="0">
                  <a:pos x="6" y="0"/>
                </a:cxn>
                <a:cxn ang="0">
                  <a:pos x="10" y="0"/>
                </a:cxn>
                <a:cxn ang="0">
                  <a:pos x="16" y="6"/>
                </a:cxn>
                <a:cxn ang="0">
                  <a:pos x="22" y="0"/>
                </a:cxn>
                <a:cxn ang="0">
                  <a:pos x="27" y="0"/>
                </a:cxn>
                <a:cxn ang="0">
                  <a:pos x="16" y="11"/>
                </a:cxn>
                <a:cxn ang="0">
                  <a:pos x="6" y="0"/>
                </a:cxn>
              </a:cxnLst>
              <a:rect l="0" t="0" r="r" b="b"/>
              <a:pathLst>
                <a:path w="32" h="51">
                  <a:moveTo>
                    <a:pt x="0" y="14"/>
                  </a:moveTo>
                  <a:cubicBezTo>
                    <a:pt x="5" y="14"/>
                    <a:pt x="5" y="14"/>
                    <a:pt x="5" y="14"/>
                  </a:cubicBezTo>
                  <a:cubicBezTo>
                    <a:pt x="5" y="39"/>
                    <a:pt x="5" y="39"/>
                    <a:pt x="5" y="39"/>
                  </a:cubicBezTo>
                  <a:cubicBezTo>
                    <a:pt x="5" y="42"/>
                    <a:pt x="5" y="44"/>
                    <a:pt x="5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5" y="44"/>
                    <a:pt x="7" y="41"/>
                    <a:pt x="9" y="38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27" y="51"/>
                    <a:pt x="27" y="51"/>
                    <a:pt x="27" y="51"/>
                  </a:cubicBezTo>
                  <a:cubicBezTo>
                    <a:pt x="27" y="25"/>
                    <a:pt x="27" y="25"/>
                    <a:pt x="27" y="25"/>
                  </a:cubicBezTo>
                  <a:cubicBezTo>
                    <a:pt x="27" y="22"/>
                    <a:pt x="27" y="20"/>
                    <a:pt x="27" y="20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0"/>
                    <a:pt x="25" y="23"/>
                    <a:pt x="24" y="25"/>
                  </a:cubicBezTo>
                  <a:cubicBezTo>
                    <a:pt x="5" y="51"/>
                    <a:pt x="5" y="51"/>
                    <a:pt x="5" y="51"/>
                  </a:cubicBezTo>
                  <a:cubicBezTo>
                    <a:pt x="0" y="51"/>
                    <a:pt x="0" y="51"/>
                    <a:pt x="0" y="51"/>
                  </a:cubicBezTo>
                  <a:lnTo>
                    <a:pt x="0" y="14"/>
                  </a:lnTo>
                  <a:close/>
                  <a:moveTo>
                    <a:pt x="6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1" y="4"/>
                    <a:pt x="13" y="6"/>
                    <a:pt x="16" y="6"/>
                  </a:cubicBezTo>
                  <a:cubicBezTo>
                    <a:pt x="20" y="6"/>
                    <a:pt x="22" y="4"/>
                    <a:pt x="22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6" y="7"/>
                    <a:pt x="21" y="11"/>
                    <a:pt x="16" y="11"/>
                  </a:cubicBezTo>
                  <a:cubicBezTo>
                    <a:pt x="11" y="11"/>
                    <a:pt x="6" y="7"/>
                    <a:pt x="6" y="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50" name="Freeform 145"/>
            <p:cNvSpPr>
              <a:spLocks/>
            </p:cNvSpPr>
            <p:nvPr userDrawn="1"/>
          </p:nvSpPr>
          <p:spPr bwMode="auto">
            <a:xfrm>
              <a:off x="3348038" y="1270000"/>
              <a:ext cx="92075" cy="119063"/>
            </a:xfrm>
            <a:custGeom>
              <a:avLst/>
              <a:gdLst/>
              <a:ahLst/>
              <a:cxnLst>
                <a:cxn ang="0">
                  <a:pos x="23" y="8"/>
                </a:cxn>
                <a:cxn ang="0">
                  <a:pos x="0" y="8"/>
                </a:cxn>
                <a:cxn ang="0">
                  <a:pos x="0" y="0"/>
                </a:cxn>
                <a:cxn ang="0">
                  <a:pos x="58" y="0"/>
                </a:cxn>
                <a:cxn ang="0">
                  <a:pos x="58" y="8"/>
                </a:cxn>
                <a:cxn ang="0">
                  <a:pos x="35" y="8"/>
                </a:cxn>
                <a:cxn ang="0">
                  <a:pos x="35" y="75"/>
                </a:cxn>
                <a:cxn ang="0">
                  <a:pos x="23" y="75"/>
                </a:cxn>
                <a:cxn ang="0">
                  <a:pos x="23" y="8"/>
                </a:cxn>
              </a:cxnLst>
              <a:rect l="0" t="0" r="r" b="b"/>
              <a:pathLst>
                <a:path w="58" h="75">
                  <a:moveTo>
                    <a:pt x="23" y="8"/>
                  </a:moveTo>
                  <a:lnTo>
                    <a:pt x="0" y="8"/>
                  </a:lnTo>
                  <a:lnTo>
                    <a:pt x="0" y="0"/>
                  </a:lnTo>
                  <a:lnTo>
                    <a:pt x="58" y="0"/>
                  </a:lnTo>
                  <a:lnTo>
                    <a:pt x="58" y="8"/>
                  </a:lnTo>
                  <a:lnTo>
                    <a:pt x="35" y="8"/>
                  </a:lnTo>
                  <a:lnTo>
                    <a:pt x="35" y="75"/>
                  </a:lnTo>
                  <a:lnTo>
                    <a:pt x="23" y="75"/>
                  </a:lnTo>
                  <a:lnTo>
                    <a:pt x="23" y="8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51" name="Freeform 146"/>
            <p:cNvSpPr>
              <a:spLocks noEditPoints="1"/>
            </p:cNvSpPr>
            <p:nvPr userDrawn="1"/>
          </p:nvSpPr>
          <p:spPr bwMode="auto">
            <a:xfrm>
              <a:off x="3481388" y="1266825"/>
              <a:ext cx="125412" cy="125413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19" y="0"/>
                </a:cxn>
                <a:cxn ang="0">
                  <a:pos x="39" y="19"/>
                </a:cxn>
                <a:cxn ang="0">
                  <a:pos x="19" y="39"/>
                </a:cxn>
                <a:cxn ang="0">
                  <a:pos x="0" y="20"/>
                </a:cxn>
                <a:cxn ang="0">
                  <a:pos x="33" y="20"/>
                </a:cxn>
                <a:cxn ang="0">
                  <a:pos x="19" y="5"/>
                </a:cxn>
                <a:cxn ang="0">
                  <a:pos x="5" y="19"/>
                </a:cxn>
                <a:cxn ang="0">
                  <a:pos x="19" y="34"/>
                </a:cxn>
                <a:cxn ang="0">
                  <a:pos x="33" y="20"/>
                </a:cxn>
              </a:cxnLst>
              <a:rect l="0" t="0" r="r" b="b"/>
              <a:pathLst>
                <a:path w="39" h="39">
                  <a:moveTo>
                    <a:pt x="0" y="20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30"/>
                    <a:pt x="32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  <a:moveTo>
                    <a:pt x="33" y="20"/>
                  </a:moveTo>
                  <a:cubicBezTo>
                    <a:pt x="33" y="12"/>
                    <a:pt x="28" y="5"/>
                    <a:pt x="19" y="5"/>
                  </a:cubicBezTo>
                  <a:cubicBezTo>
                    <a:pt x="10" y="5"/>
                    <a:pt x="5" y="11"/>
                    <a:pt x="5" y="19"/>
                  </a:cubicBezTo>
                  <a:cubicBezTo>
                    <a:pt x="5" y="27"/>
                    <a:pt x="10" y="34"/>
                    <a:pt x="19" y="34"/>
                  </a:cubicBezTo>
                  <a:cubicBezTo>
                    <a:pt x="28" y="34"/>
                    <a:pt x="33" y="28"/>
                    <a:pt x="33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52" name="Freeform 147"/>
            <p:cNvSpPr>
              <a:spLocks noEditPoints="1"/>
            </p:cNvSpPr>
            <p:nvPr userDrawn="1"/>
          </p:nvSpPr>
          <p:spPr bwMode="auto">
            <a:xfrm>
              <a:off x="3665538" y="1270000"/>
              <a:ext cx="80962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0"/>
                </a:cxn>
                <a:cxn ang="0">
                  <a:pos x="25" y="11"/>
                </a:cxn>
                <a:cxn ang="0">
                  <a:pos x="10" y="23"/>
                </a:cxn>
                <a:cxn ang="0">
                  <a:pos x="5" y="23"/>
                </a:cxn>
                <a:cxn ang="0">
                  <a:pos x="5" y="37"/>
                </a:cxn>
                <a:cxn ang="0">
                  <a:pos x="0" y="37"/>
                </a:cxn>
                <a:cxn ang="0">
                  <a:pos x="0" y="0"/>
                </a:cxn>
                <a:cxn ang="0">
                  <a:pos x="10" y="18"/>
                </a:cxn>
                <a:cxn ang="0">
                  <a:pos x="19" y="11"/>
                </a:cxn>
                <a:cxn ang="0">
                  <a:pos x="10" y="4"/>
                </a:cxn>
                <a:cxn ang="0">
                  <a:pos x="5" y="4"/>
                </a:cxn>
                <a:cxn ang="0">
                  <a:pos x="5" y="18"/>
                </a:cxn>
                <a:cxn ang="0">
                  <a:pos x="10" y="18"/>
                </a:cxn>
              </a:cxnLst>
              <a:rect l="0" t="0" r="r" b="b"/>
              <a:pathLst>
                <a:path w="25" h="37">
                  <a:moveTo>
                    <a:pt x="0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9" y="0"/>
                    <a:pt x="25" y="3"/>
                    <a:pt x="25" y="11"/>
                  </a:cubicBezTo>
                  <a:cubicBezTo>
                    <a:pt x="25" y="19"/>
                    <a:pt x="19" y="23"/>
                    <a:pt x="10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  <a:moveTo>
                    <a:pt x="10" y="18"/>
                  </a:moveTo>
                  <a:cubicBezTo>
                    <a:pt x="16" y="18"/>
                    <a:pt x="19" y="16"/>
                    <a:pt x="19" y="11"/>
                  </a:cubicBezTo>
                  <a:cubicBezTo>
                    <a:pt x="19" y="7"/>
                    <a:pt x="17" y="4"/>
                    <a:pt x="10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18"/>
                    <a:pt x="5" y="18"/>
                    <a:pt x="5" y="18"/>
                  </a:cubicBezTo>
                  <a:lnTo>
                    <a:pt x="10" y="18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53" name="Freeform 148"/>
            <p:cNvSpPr>
              <a:spLocks/>
            </p:cNvSpPr>
            <p:nvPr userDrawn="1"/>
          </p:nvSpPr>
          <p:spPr bwMode="auto">
            <a:xfrm>
              <a:off x="3798888" y="1270000"/>
              <a:ext cx="71437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" y="0"/>
                </a:cxn>
                <a:cxn ang="0">
                  <a:pos x="45" y="8"/>
                </a:cxn>
                <a:cxn ang="0">
                  <a:pos x="12" y="8"/>
                </a:cxn>
                <a:cxn ang="0">
                  <a:pos x="12" y="75"/>
                </a:cxn>
                <a:cxn ang="0">
                  <a:pos x="0" y="75"/>
                </a:cxn>
                <a:cxn ang="0">
                  <a:pos x="0" y="0"/>
                </a:cxn>
              </a:cxnLst>
              <a:rect l="0" t="0" r="r" b="b"/>
              <a:pathLst>
                <a:path w="45" h="75">
                  <a:moveTo>
                    <a:pt x="0" y="0"/>
                  </a:moveTo>
                  <a:lnTo>
                    <a:pt x="45" y="0"/>
                  </a:lnTo>
                  <a:lnTo>
                    <a:pt x="45" y="8"/>
                  </a:lnTo>
                  <a:lnTo>
                    <a:pt x="12" y="8"/>
                  </a:lnTo>
                  <a:lnTo>
                    <a:pt x="12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54" name="Freeform 149"/>
            <p:cNvSpPr>
              <a:spLocks noEditPoints="1"/>
            </p:cNvSpPr>
            <p:nvPr userDrawn="1"/>
          </p:nvSpPr>
          <p:spPr bwMode="auto">
            <a:xfrm>
              <a:off x="3908425" y="1266825"/>
              <a:ext cx="130175" cy="125413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20" y="0"/>
                </a:cxn>
                <a:cxn ang="0">
                  <a:pos x="40" y="19"/>
                </a:cxn>
                <a:cxn ang="0">
                  <a:pos x="20" y="39"/>
                </a:cxn>
                <a:cxn ang="0">
                  <a:pos x="0" y="20"/>
                </a:cxn>
                <a:cxn ang="0">
                  <a:pos x="34" y="20"/>
                </a:cxn>
                <a:cxn ang="0">
                  <a:pos x="20" y="5"/>
                </a:cxn>
                <a:cxn ang="0">
                  <a:pos x="6" y="19"/>
                </a:cxn>
                <a:cxn ang="0">
                  <a:pos x="20" y="34"/>
                </a:cxn>
                <a:cxn ang="0">
                  <a:pos x="34" y="20"/>
                </a:cxn>
              </a:cxnLst>
              <a:rect l="0" t="0" r="r" b="b"/>
              <a:pathLst>
                <a:path w="40" h="39">
                  <a:moveTo>
                    <a:pt x="0" y="20"/>
                  </a:moveTo>
                  <a:cubicBezTo>
                    <a:pt x="0" y="9"/>
                    <a:pt x="8" y="0"/>
                    <a:pt x="20" y="0"/>
                  </a:cubicBezTo>
                  <a:cubicBezTo>
                    <a:pt x="32" y="0"/>
                    <a:pt x="40" y="9"/>
                    <a:pt x="40" y="19"/>
                  </a:cubicBezTo>
                  <a:cubicBezTo>
                    <a:pt x="40" y="30"/>
                    <a:pt x="32" y="39"/>
                    <a:pt x="20" y="39"/>
                  </a:cubicBezTo>
                  <a:cubicBezTo>
                    <a:pt x="8" y="39"/>
                    <a:pt x="0" y="30"/>
                    <a:pt x="0" y="20"/>
                  </a:cubicBezTo>
                  <a:close/>
                  <a:moveTo>
                    <a:pt x="34" y="20"/>
                  </a:moveTo>
                  <a:cubicBezTo>
                    <a:pt x="34" y="12"/>
                    <a:pt x="29" y="5"/>
                    <a:pt x="20" y="5"/>
                  </a:cubicBezTo>
                  <a:cubicBezTo>
                    <a:pt x="11" y="5"/>
                    <a:pt x="6" y="11"/>
                    <a:pt x="6" y="19"/>
                  </a:cubicBezTo>
                  <a:cubicBezTo>
                    <a:pt x="6" y="27"/>
                    <a:pt x="11" y="34"/>
                    <a:pt x="20" y="34"/>
                  </a:cubicBezTo>
                  <a:cubicBezTo>
                    <a:pt x="29" y="34"/>
                    <a:pt x="34" y="28"/>
                    <a:pt x="34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55" name="Freeform 150"/>
            <p:cNvSpPr>
              <a:spLocks noEditPoints="1"/>
            </p:cNvSpPr>
            <p:nvPr userDrawn="1"/>
          </p:nvSpPr>
          <p:spPr bwMode="auto">
            <a:xfrm>
              <a:off x="4092575" y="1270000"/>
              <a:ext cx="84138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0"/>
                </a:cxn>
                <a:cxn ang="0">
                  <a:pos x="25" y="9"/>
                </a:cxn>
                <a:cxn ang="0">
                  <a:pos x="18" y="18"/>
                </a:cxn>
                <a:cxn ang="0">
                  <a:pos x="18" y="18"/>
                </a:cxn>
                <a:cxn ang="0">
                  <a:pos x="26" y="27"/>
                </a:cxn>
                <a:cxn ang="0">
                  <a:pos x="11" y="37"/>
                </a:cxn>
                <a:cxn ang="0">
                  <a:pos x="0" y="37"/>
                </a:cxn>
                <a:cxn ang="0">
                  <a:pos x="0" y="0"/>
                </a:cxn>
                <a:cxn ang="0">
                  <a:pos x="11" y="16"/>
                </a:cxn>
                <a:cxn ang="0">
                  <a:pos x="19" y="10"/>
                </a:cxn>
                <a:cxn ang="0">
                  <a:pos x="11" y="4"/>
                </a:cxn>
                <a:cxn ang="0">
                  <a:pos x="6" y="4"/>
                </a:cxn>
                <a:cxn ang="0">
                  <a:pos x="6" y="16"/>
                </a:cxn>
                <a:cxn ang="0">
                  <a:pos x="11" y="16"/>
                </a:cxn>
                <a:cxn ang="0">
                  <a:pos x="11" y="33"/>
                </a:cxn>
                <a:cxn ang="0">
                  <a:pos x="21" y="27"/>
                </a:cxn>
                <a:cxn ang="0">
                  <a:pos x="11" y="20"/>
                </a:cxn>
                <a:cxn ang="0">
                  <a:pos x="6" y="20"/>
                </a:cxn>
                <a:cxn ang="0">
                  <a:pos x="6" y="33"/>
                </a:cxn>
                <a:cxn ang="0">
                  <a:pos x="11" y="33"/>
                </a:cxn>
              </a:cxnLst>
              <a:rect l="0" t="0" r="r" b="b"/>
              <a:pathLst>
                <a:path w="26" h="37">
                  <a:moveTo>
                    <a:pt x="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9" y="0"/>
                    <a:pt x="25" y="2"/>
                    <a:pt x="25" y="9"/>
                  </a:cubicBezTo>
                  <a:cubicBezTo>
                    <a:pt x="25" y="14"/>
                    <a:pt x="22" y="16"/>
                    <a:pt x="18" y="18"/>
                  </a:cubicBezTo>
                  <a:cubicBezTo>
                    <a:pt x="18" y="18"/>
                    <a:pt x="18" y="18"/>
                    <a:pt x="18" y="18"/>
                  </a:cubicBezTo>
                  <a:cubicBezTo>
                    <a:pt x="22" y="18"/>
                    <a:pt x="26" y="22"/>
                    <a:pt x="26" y="27"/>
                  </a:cubicBezTo>
                  <a:cubicBezTo>
                    <a:pt x="26" y="34"/>
                    <a:pt x="20" y="37"/>
                    <a:pt x="11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  <a:moveTo>
                    <a:pt x="11" y="16"/>
                  </a:moveTo>
                  <a:cubicBezTo>
                    <a:pt x="17" y="16"/>
                    <a:pt x="19" y="14"/>
                    <a:pt x="19" y="10"/>
                  </a:cubicBezTo>
                  <a:cubicBezTo>
                    <a:pt x="19" y="6"/>
                    <a:pt x="16" y="4"/>
                    <a:pt x="11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16"/>
                    <a:pt x="6" y="16"/>
                    <a:pt x="6" y="16"/>
                  </a:cubicBezTo>
                  <a:lnTo>
                    <a:pt x="11" y="16"/>
                  </a:lnTo>
                  <a:close/>
                  <a:moveTo>
                    <a:pt x="11" y="33"/>
                  </a:moveTo>
                  <a:cubicBezTo>
                    <a:pt x="18" y="33"/>
                    <a:pt x="21" y="31"/>
                    <a:pt x="21" y="27"/>
                  </a:cubicBezTo>
                  <a:cubicBezTo>
                    <a:pt x="21" y="22"/>
                    <a:pt x="18" y="20"/>
                    <a:pt x="11" y="20"/>
                  </a:cubicBezTo>
                  <a:cubicBezTo>
                    <a:pt x="6" y="20"/>
                    <a:pt x="6" y="20"/>
                    <a:pt x="6" y="20"/>
                  </a:cubicBezTo>
                  <a:cubicBezTo>
                    <a:pt x="6" y="33"/>
                    <a:pt x="6" y="33"/>
                    <a:pt x="6" y="33"/>
                  </a:cubicBezTo>
                  <a:lnTo>
                    <a:pt x="11" y="33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56" name="Freeform 151"/>
            <p:cNvSpPr>
              <a:spLocks/>
            </p:cNvSpPr>
            <p:nvPr userDrawn="1"/>
          </p:nvSpPr>
          <p:spPr bwMode="auto">
            <a:xfrm>
              <a:off x="4222750" y="1270000"/>
              <a:ext cx="106363" cy="122238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7" y="20"/>
                </a:cxn>
                <a:cxn ang="0">
                  <a:pos x="8" y="0"/>
                </a:cxn>
                <a:cxn ang="0">
                  <a:pos x="33" y="0"/>
                </a:cxn>
                <a:cxn ang="0">
                  <a:pos x="33" y="37"/>
                </a:cxn>
                <a:cxn ang="0">
                  <a:pos x="27" y="37"/>
                </a:cxn>
                <a:cxn ang="0">
                  <a:pos x="27" y="4"/>
                </a:cxn>
                <a:cxn ang="0">
                  <a:pos x="13" y="4"/>
                </a:cxn>
                <a:cxn ang="0">
                  <a:pos x="12" y="21"/>
                </a:cxn>
                <a:cxn ang="0">
                  <a:pos x="1" y="38"/>
                </a:cxn>
                <a:cxn ang="0">
                  <a:pos x="0" y="34"/>
                </a:cxn>
              </a:cxnLst>
              <a:rect l="0" t="0" r="r" b="b"/>
              <a:pathLst>
                <a:path w="33" h="38">
                  <a:moveTo>
                    <a:pt x="0" y="34"/>
                  </a:moveTo>
                  <a:cubicBezTo>
                    <a:pt x="4" y="34"/>
                    <a:pt x="6" y="29"/>
                    <a:pt x="7" y="2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27" y="37"/>
                    <a:pt x="27" y="37"/>
                    <a:pt x="27" y="37"/>
                  </a:cubicBezTo>
                  <a:cubicBezTo>
                    <a:pt x="27" y="4"/>
                    <a:pt x="27" y="4"/>
                    <a:pt x="27" y="4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2" y="21"/>
                    <a:pt x="12" y="21"/>
                    <a:pt x="12" y="21"/>
                  </a:cubicBezTo>
                  <a:cubicBezTo>
                    <a:pt x="11" y="32"/>
                    <a:pt x="7" y="38"/>
                    <a:pt x="1" y="38"/>
                  </a:cubicBezTo>
                  <a:lnTo>
                    <a:pt x="0" y="34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57" name="Freeform 152"/>
            <p:cNvSpPr>
              <a:spLocks/>
            </p:cNvSpPr>
            <p:nvPr userDrawn="1"/>
          </p:nvSpPr>
          <p:spPr bwMode="auto">
            <a:xfrm>
              <a:off x="4394200" y="1270000"/>
              <a:ext cx="100013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5" y="25"/>
                </a:cxn>
                <a:cxn ang="0">
                  <a:pos x="4" y="30"/>
                </a:cxn>
                <a:cxn ang="0">
                  <a:pos x="5" y="30"/>
                </a:cxn>
                <a:cxn ang="0">
                  <a:pos x="8" y="24"/>
                </a:cxn>
                <a:cxn ang="0">
                  <a:pos x="26" y="0"/>
                </a:cxn>
                <a:cxn ang="0">
                  <a:pos x="31" y="0"/>
                </a:cxn>
                <a:cxn ang="0">
                  <a:pos x="31" y="37"/>
                </a:cxn>
                <a:cxn ang="0">
                  <a:pos x="26" y="37"/>
                </a:cxn>
                <a:cxn ang="0">
                  <a:pos x="26" y="11"/>
                </a:cxn>
                <a:cxn ang="0">
                  <a:pos x="27" y="6"/>
                </a:cxn>
                <a:cxn ang="0">
                  <a:pos x="26" y="6"/>
                </a:cxn>
                <a:cxn ang="0">
                  <a:pos x="23" y="11"/>
                </a:cxn>
                <a:cxn ang="0">
                  <a:pos x="5" y="37"/>
                </a:cxn>
                <a:cxn ang="0">
                  <a:pos x="0" y="37"/>
                </a:cxn>
                <a:cxn ang="0">
                  <a:pos x="0" y="0"/>
                </a:cxn>
              </a:cxnLst>
              <a:rect l="0" t="0" r="r" b="b"/>
              <a:pathLst>
                <a:path w="31" h="37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4" y="30"/>
                    <a:pt x="4" y="30"/>
                  </a:cubicBezTo>
                  <a:cubicBezTo>
                    <a:pt x="5" y="30"/>
                    <a:pt x="5" y="30"/>
                    <a:pt x="5" y="30"/>
                  </a:cubicBezTo>
                  <a:cubicBezTo>
                    <a:pt x="5" y="30"/>
                    <a:pt x="6" y="27"/>
                    <a:pt x="8" y="24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37"/>
                    <a:pt x="31" y="37"/>
                    <a:pt x="31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6" y="8"/>
                    <a:pt x="27" y="6"/>
                    <a:pt x="27" y="6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6" y="6"/>
                    <a:pt x="25" y="9"/>
                    <a:pt x="23" y="11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58" name="Freeform 153"/>
            <p:cNvSpPr>
              <a:spLocks/>
            </p:cNvSpPr>
            <p:nvPr userDrawn="1"/>
          </p:nvSpPr>
          <p:spPr bwMode="auto">
            <a:xfrm>
              <a:off x="349250" y="1544638"/>
              <a:ext cx="103188" cy="125412"/>
            </a:xfrm>
            <a:custGeom>
              <a:avLst/>
              <a:gdLst/>
              <a:ahLst/>
              <a:cxnLst>
                <a:cxn ang="0">
                  <a:pos x="0" y="35"/>
                </a:cxn>
                <a:cxn ang="0">
                  <a:pos x="3" y="31"/>
                </a:cxn>
                <a:cxn ang="0">
                  <a:pos x="12" y="34"/>
                </a:cxn>
                <a:cxn ang="0">
                  <a:pos x="26" y="21"/>
                </a:cxn>
                <a:cxn ang="0">
                  <a:pos x="4" y="21"/>
                </a:cxn>
                <a:cxn ang="0">
                  <a:pos x="4" y="16"/>
                </a:cxn>
                <a:cxn ang="0">
                  <a:pos x="26" y="16"/>
                </a:cxn>
                <a:cxn ang="0">
                  <a:pos x="12" y="4"/>
                </a:cxn>
                <a:cxn ang="0">
                  <a:pos x="4" y="7"/>
                </a:cxn>
                <a:cxn ang="0">
                  <a:pos x="1" y="3"/>
                </a:cxn>
                <a:cxn ang="0">
                  <a:pos x="12" y="0"/>
                </a:cxn>
                <a:cxn ang="0">
                  <a:pos x="32" y="19"/>
                </a:cxn>
                <a:cxn ang="0">
                  <a:pos x="12" y="39"/>
                </a:cxn>
                <a:cxn ang="0">
                  <a:pos x="0" y="35"/>
                </a:cxn>
              </a:cxnLst>
              <a:rect l="0" t="0" r="r" b="b"/>
              <a:pathLst>
                <a:path w="32" h="39">
                  <a:moveTo>
                    <a:pt x="0" y="35"/>
                  </a:moveTo>
                  <a:cubicBezTo>
                    <a:pt x="3" y="31"/>
                    <a:pt x="3" y="31"/>
                    <a:pt x="3" y="31"/>
                  </a:cubicBezTo>
                  <a:cubicBezTo>
                    <a:pt x="5" y="33"/>
                    <a:pt x="8" y="34"/>
                    <a:pt x="12" y="34"/>
                  </a:cubicBezTo>
                  <a:cubicBezTo>
                    <a:pt x="21" y="34"/>
                    <a:pt x="25" y="28"/>
                    <a:pt x="26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26" y="16"/>
                    <a:pt x="26" y="16"/>
                    <a:pt x="26" y="16"/>
                  </a:cubicBezTo>
                  <a:cubicBezTo>
                    <a:pt x="25" y="9"/>
                    <a:pt x="20" y="4"/>
                    <a:pt x="12" y="4"/>
                  </a:cubicBezTo>
                  <a:cubicBezTo>
                    <a:pt x="8" y="4"/>
                    <a:pt x="6" y="5"/>
                    <a:pt x="4" y="7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4" y="1"/>
                    <a:pt x="7" y="0"/>
                    <a:pt x="12" y="0"/>
                  </a:cubicBezTo>
                  <a:cubicBezTo>
                    <a:pt x="25" y="0"/>
                    <a:pt x="32" y="9"/>
                    <a:pt x="32" y="19"/>
                  </a:cubicBezTo>
                  <a:cubicBezTo>
                    <a:pt x="32" y="30"/>
                    <a:pt x="25" y="39"/>
                    <a:pt x="12" y="39"/>
                  </a:cubicBezTo>
                  <a:cubicBezTo>
                    <a:pt x="6" y="39"/>
                    <a:pt x="2" y="37"/>
                    <a:pt x="0" y="35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59" name="Freeform 154"/>
            <p:cNvSpPr>
              <a:spLocks/>
            </p:cNvSpPr>
            <p:nvPr userDrawn="1"/>
          </p:nvSpPr>
          <p:spPr bwMode="auto">
            <a:xfrm>
              <a:off x="461963" y="1544638"/>
              <a:ext cx="107950" cy="122237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7" y="21"/>
                </a:cxn>
                <a:cxn ang="0">
                  <a:pos x="8" y="0"/>
                </a:cxn>
                <a:cxn ang="0">
                  <a:pos x="33" y="0"/>
                </a:cxn>
                <a:cxn ang="0">
                  <a:pos x="33" y="38"/>
                </a:cxn>
                <a:cxn ang="0">
                  <a:pos x="27" y="38"/>
                </a:cxn>
                <a:cxn ang="0">
                  <a:pos x="27" y="5"/>
                </a:cxn>
                <a:cxn ang="0">
                  <a:pos x="13" y="5"/>
                </a:cxn>
                <a:cxn ang="0">
                  <a:pos x="12" y="22"/>
                </a:cxn>
                <a:cxn ang="0">
                  <a:pos x="1" y="38"/>
                </a:cxn>
                <a:cxn ang="0">
                  <a:pos x="0" y="34"/>
                </a:cxn>
              </a:cxnLst>
              <a:rect l="0" t="0" r="r" b="b"/>
              <a:pathLst>
                <a:path w="33" h="38">
                  <a:moveTo>
                    <a:pt x="0" y="34"/>
                  </a:moveTo>
                  <a:cubicBezTo>
                    <a:pt x="4" y="34"/>
                    <a:pt x="6" y="30"/>
                    <a:pt x="7" y="2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38"/>
                    <a:pt x="33" y="38"/>
                    <a:pt x="33" y="38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7" y="5"/>
                    <a:pt x="27" y="5"/>
                    <a:pt x="27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1" y="32"/>
                    <a:pt x="7" y="38"/>
                    <a:pt x="1" y="38"/>
                  </a:cubicBezTo>
                  <a:lnTo>
                    <a:pt x="0" y="34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60" name="Freeform 155"/>
            <p:cNvSpPr>
              <a:spLocks/>
            </p:cNvSpPr>
            <p:nvPr userDrawn="1"/>
          </p:nvSpPr>
          <p:spPr bwMode="auto">
            <a:xfrm>
              <a:off x="604838" y="1544638"/>
              <a:ext cx="74612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" y="0"/>
                </a:cxn>
                <a:cxn ang="0">
                  <a:pos x="45" y="10"/>
                </a:cxn>
                <a:cxn ang="0">
                  <a:pos x="10" y="10"/>
                </a:cxn>
                <a:cxn ang="0">
                  <a:pos x="10" y="33"/>
                </a:cxn>
                <a:cxn ang="0">
                  <a:pos x="41" y="33"/>
                </a:cxn>
                <a:cxn ang="0">
                  <a:pos x="41" y="41"/>
                </a:cxn>
                <a:cxn ang="0">
                  <a:pos x="10" y="41"/>
                </a:cxn>
                <a:cxn ang="0">
                  <a:pos x="10" y="67"/>
                </a:cxn>
                <a:cxn ang="0">
                  <a:pos x="47" y="67"/>
                </a:cxn>
                <a:cxn ang="0">
                  <a:pos x="47" y="77"/>
                </a:cxn>
                <a:cxn ang="0">
                  <a:pos x="0" y="77"/>
                </a:cxn>
                <a:cxn ang="0">
                  <a:pos x="0" y="0"/>
                </a:cxn>
              </a:cxnLst>
              <a:rect l="0" t="0" r="r" b="b"/>
              <a:pathLst>
                <a:path w="47" h="77">
                  <a:moveTo>
                    <a:pt x="0" y="0"/>
                  </a:moveTo>
                  <a:lnTo>
                    <a:pt x="45" y="0"/>
                  </a:lnTo>
                  <a:lnTo>
                    <a:pt x="45" y="10"/>
                  </a:lnTo>
                  <a:lnTo>
                    <a:pt x="10" y="10"/>
                  </a:lnTo>
                  <a:lnTo>
                    <a:pt x="10" y="33"/>
                  </a:lnTo>
                  <a:lnTo>
                    <a:pt x="41" y="33"/>
                  </a:lnTo>
                  <a:lnTo>
                    <a:pt x="41" y="41"/>
                  </a:lnTo>
                  <a:lnTo>
                    <a:pt x="10" y="41"/>
                  </a:lnTo>
                  <a:lnTo>
                    <a:pt x="10" y="67"/>
                  </a:lnTo>
                  <a:lnTo>
                    <a:pt x="47" y="67"/>
                  </a:lnTo>
                  <a:lnTo>
                    <a:pt x="47" y="77"/>
                  </a:lnTo>
                  <a:lnTo>
                    <a:pt x="0" y="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61" name="Freeform 156"/>
            <p:cNvSpPr>
              <a:spLocks/>
            </p:cNvSpPr>
            <p:nvPr userDrawn="1"/>
          </p:nvSpPr>
          <p:spPr bwMode="auto">
            <a:xfrm>
              <a:off x="704850" y="1544638"/>
              <a:ext cx="90488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0"/>
                </a:cxn>
                <a:cxn ang="0">
                  <a:pos x="6" y="16"/>
                </a:cxn>
                <a:cxn ang="0">
                  <a:pos x="8" y="16"/>
                </a:cxn>
                <a:cxn ang="0">
                  <a:pos x="22" y="0"/>
                </a:cxn>
                <a:cxn ang="0">
                  <a:pos x="28" y="0"/>
                </a:cxn>
                <a:cxn ang="0">
                  <a:pos x="13" y="18"/>
                </a:cxn>
                <a:cxn ang="0">
                  <a:pos x="20" y="26"/>
                </a:cxn>
                <a:cxn ang="0">
                  <a:pos x="28" y="33"/>
                </a:cxn>
                <a:cxn ang="0">
                  <a:pos x="28" y="33"/>
                </a:cxn>
                <a:cxn ang="0">
                  <a:pos x="28" y="38"/>
                </a:cxn>
                <a:cxn ang="0">
                  <a:pos x="26" y="38"/>
                </a:cxn>
                <a:cxn ang="0">
                  <a:pos x="15" y="28"/>
                </a:cxn>
                <a:cxn ang="0">
                  <a:pos x="8" y="21"/>
                </a:cxn>
                <a:cxn ang="0">
                  <a:pos x="6" y="21"/>
                </a:cxn>
                <a:cxn ang="0">
                  <a:pos x="6" y="38"/>
                </a:cxn>
                <a:cxn ang="0">
                  <a:pos x="0" y="38"/>
                </a:cxn>
                <a:cxn ang="0">
                  <a:pos x="0" y="0"/>
                </a:cxn>
              </a:cxnLst>
              <a:rect l="0" t="0" r="r" b="b"/>
              <a:pathLst>
                <a:path w="28" h="38">
                  <a:moveTo>
                    <a:pt x="0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15" y="19"/>
                    <a:pt x="18" y="22"/>
                    <a:pt x="20" y="26"/>
                  </a:cubicBezTo>
                  <a:cubicBezTo>
                    <a:pt x="23" y="30"/>
                    <a:pt x="26" y="33"/>
                    <a:pt x="28" y="33"/>
                  </a:cubicBezTo>
                  <a:cubicBezTo>
                    <a:pt x="28" y="33"/>
                    <a:pt x="28" y="33"/>
                    <a:pt x="28" y="33"/>
                  </a:cubicBezTo>
                  <a:cubicBezTo>
                    <a:pt x="28" y="38"/>
                    <a:pt x="28" y="38"/>
                    <a:pt x="28" y="38"/>
                  </a:cubicBezTo>
                  <a:cubicBezTo>
                    <a:pt x="26" y="38"/>
                    <a:pt x="26" y="38"/>
                    <a:pt x="26" y="38"/>
                  </a:cubicBezTo>
                  <a:cubicBezTo>
                    <a:pt x="22" y="38"/>
                    <a:pt x="20" y="35"/>
                    <a:pt x="15" y="28"/>
                  </a:cubicBezTo>
                  <a:cubicBezTo>
                    <a:pt x="12" y="24"/>
                    <a:pt x="10" y="21"/>
                    <a:pt x="8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62" name="Freeform 157"/>
            <p:cNvSpPr>
              <a:spLocks/>
            </p:cNvSpPr>
            <p:nvPr userDrawn="1"/>
          </p:nvSpPr>
          <p:spPr bwMode="auto">
            <a:xfrm>
              <a:off x="812800" y="1544638"/>
              <a:ext cx="93663" cy="122237"/>
            </a:xfrm>
            <a:custGeom>
              <a:avLst/>
              <a:gdLst/>
              <a:ahLst/>
              <a:cxnLst>
                <a:cxn ang="0">
                  <a:pos x="22" y="10"/>
                </a:cxn>
                <a:cxn ang="0">
                  <a:pos x="0" y="10"/>
                </a:cxn>
                <a:cxn ang="0">
                  <a:pos x="0" y="0"/>
                </a:cxn>
                <a:cxn ang="0">
                  <a:pos x="59" y="0"/>
                </a:cxn>
                <a:cxn ang="0">
                  <a:pos x="59" y="10"/>
                </a:cxn>
                <a:cxn ang="0">
                  <a:pos x="34" y="10"/>
                </a:cxn>
                <a:cxn ang="0">
                  <a:pos x="34" y="77"/>
                </a:cxn>
                <a:cxn ang="0">
                  <a:pos x="22" y="77"/>
                </a:cxn>
                <a:cxn ang="0">
                  <a:pos x="22" y="10"/>
                </a:cxn>
              </a:cxnLst>
              <a:rect l="0" t="0" r="r" b="b"/>
              <a:pathLst>
                <a:path w="59" h="77">
                  <a:moveTo>
                    <a:pt x="22" y="10"/>
                  </a:moveTo>
                  <a:lnTo>
                    <a:pt x="0" y="10"/>
                  </a:lnTo>
                  <a:lnTo>
                    <a:pt x="0" y="0"/>
                  </a:lnTo>
                  <a:lnTo>
                    <a:pt x="59" y="0"/>
                  </a:lnTo>
                  <a:lnTo>
                    <a:pt x="59" y="10"/>
                  </a:lnTo>
                  <a:lnTo>
                    <a:pt x="34" y="10"/>
                  </a:lnTo>
                  <a:lnTo>
                    <a:pt x="34" y="77"/>
                  </a:lnTo>
                  <a:lnTo>
                    <a:pt x="22" y="77"/>
                  </a:lnTo>
                  <a:lnTo>
                    <a:pt x="22" y="1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63" name="Freeform 158"/>
            <p:cNvSpPr>
              <a:spLocks noEditPoints="1"/>
            </p:cNvSpPr>
            <p:nvPr userDrawn="1"/>
          </p:nvSpPr>
          <p:spPr bwMode="auto">
            <a:xfrm>
              <a:off x="925513" y="1544638"/>
              <a:ext cx="80962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0"/>
                </a:cxn>
                <a:cxn ang="0">
                  <a:pos x="25" y="11"/>
                </a:cxn>
                <a:cxn ang="0">
                  <a:pos x="10" y="23"/>
                </a:cxn>
                <a:cxn ang="0">
                  <a:pos x="6" y="23"/>
                </a:cxn>
                <a:cxn ang="0">
                  <a:pos x="6" y="38"/>
                </a:cxn>
                <a:cxn ang="0">
                  <a:pos x="0" y="38"/>
                </a:cxn>
                <a:cxn ang="0">
                  <a:pos x="0" y="0"/>
                </a:cxn>
                <a:cxn ang="0">
                  <a:pos x="10" y="19"/>
                </a:cxn>
                <a:cxn ang="0">
                  <a:pos x="20" y="12"/>
                </a:cxn>
                <a:cxn ang="0">
                  <a:pos x="11" y="5"/>
                </a:cxn>
                <a:cxn ang="0">
                  <a:pos x="6" y="5"/>
                </a:cxn>
                <a:cxn ang="0">
                  <a:pos x="6" y="19"/>
                </a:cxn>
                <a:cxn ang="0">
                  <a:pos x="10" y="19"/>
                </a:cxn>
              </a:cxnLst>
              <a:rect l="0" t="0" r="r" b="b"/>
              <a:pathLst>
                <a:path w="25" h="38">
                  <a:moveTo>
                    <a:pt x="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9" y="0"/>
                    <a:pt x="25" y="4"/>
                    <a:pt x="25" y="11"/>
                  </a:cubicBezTo>
                  <a:cubicBezTo>
                    <a:pt x="25" y="19"/>
                    <a:pt x="20" y="23"/>
                    <a:pt x="10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  <a:moveTo>
                    <a:pt x="10" y="19"/>
                  </a:moveTo>
                  <a:cubicBezTo>
                    <a:pt x="17" y="19"/>
                    <a:pt x="20" y="17"/>
                    <a:pt x="20" y="12"/>
                  </a:cubicBezTo>
                  <a:cubicBezTo>
                    <a:pt x="20" y="7"/>
                    <a:pt x="17" y="5"/>
                    <a:pt x="11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19"/>
                    <a:pt x="6" y="19"/>
                    <a:pt x="6" y="19"/>
                  </a:cubicBezTo>
                  <a:lnTo>
                    <a:pt x="10" y="19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64" name="Freeform 159"/>
            <p:cNvSpPr>
              <a:spLocks/>
            </p:cNvSpPr>
            <p:nvPr userDrawn="1"/>
          </p:nvSpPr>
          <p:spPr bwMode="auto">
            <a:xfrm>
              <a:off x="1031875" y="1544638"/>
              <a:ext cx="100013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5" y="25"/>
                </a:cxn>
                <a:cxn ang="0">
                  <a:pos x="4" y="31"/>
                </a:cxn>
                <a:cxn ang="0">
                  <a:pos x="5" y="31"/>
                </a:cxn>
                <a:cxn ang="0">
                  <a:pos x="8" y="25"/>
                </a:cxn>
                <a:cxn ang="0">
                  <a:pos x="26" y="0"/>
                </a:cxn>
                <a:cxn ang="0">
                  <a:pos x="31" y="0"/>
                </a:cxn>
                <a:cxn ang="0">
                  <a:pos x="31" y="38"/>
                </a:cxn>
                <a:cxn ang="0">
                  <a:pos x="26" y="38"/>
                </a:cxn>
                <a:cxn ang="0">
                  <a:pos x="26" y="11"/>
                </a:cxn>
                <a:cxn ang="0">
                  <a:pos x="27" y="7"/>
                </a:cxn>
                <a:cxn ang="0">
                  <a:pos x="26" y="7"/>
                </a:cxn>
                <a:cxn ang="0">
                  <a:pos x="23" y="12"/>
                </a:cxn>
                <a:cxn ang="0">
                  <a:pos x="5" y="38"/>
                </a:cxn>
                <a:cxn ang="0">
                  <a:pos x="0" y="38"/>
                </a:cxn>
                <a:cxn ang="0">
                  <a:pos x="0" y="0"/>
                </a:cxn>
              </a:cxnLst>
              <a:rect l="0" t="0" r="r" b="b"/>
              <a:pathLst>
                <a:path w="31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4" y="31"/>
                    <a:pt x="4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31"/>
                    <a:pt x="6" y="28"/>
                    <a:pt x="8" y="25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38"/>
                    <a:pt x="31" y="38"/>
                    <a:pt x="31" y="38"/>
                  </a:cubicBezTo>
                  <a:cubicBezTo>
                    <a:pt x="26" y="38"/>
                    <a:pt x="26" y="38"/>
                    <a:pt x="26" y="38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6" y="9"/>
                    <a:pt x="27" y="7"/>
                    <a:pt x="27" y="7"/>
                  </a:cubicBezTo>
                  <a:cubicBezTo>
                    <a:pt x="26" y="7"/>
                    <a:pt x="26" y="7"/>
                    <a:pt x="26" y="7"/>
                  </a:cubicBezTo>
                  <a:cubicBezTo>
                    <a:pt x="26" y="7"/>
                    <a:pt x="25" y="10"/>
                    <a:pt x="23" y="12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65" name="Freeform 160"/>
            <p:cNvSpPr>
              <a:spLocks/>
            </p:cNvSpPr>
            <p:nvPr userDrawn="1"/>
          </p:nvSpPr>
          <p:spPr bwMode="auto">
            <a:xfrm>
              <a:off x="1165225" y="1544638"/>
              <a:ext cx="93663" cy="122237"/>
            </a:xfrm>
            <a:custGeom>
              <a:avLst/>
              <a:gdLst/>
              <a:ahLst/>
              <a:cxnLst>
                <a:cxn ang="0">
                  <a:pos x="24" y="21"/>
                </a:cxn>
                <a:cxn ang="0">
                  <a:pos x="11" y="27"/>
                </a:cxn>
                <a:cxn ang="0">
                  <a:pos x="0" y="16"/>
                </a:cxn>
                <a:cxn ang="0">
                  <a:pos x="0" y="0"/>
                </a:cxn>
                <a:cxn ang="0">
                  <a:pos x="5" y="0"/>
                </a:cxn>
                <a:cxn ang="0">
                  <a:pos x="5" y="15"/>
                </a:cxn>
                <a:cxn ang="0">
                  <a:pos x="13" y="23"/>
                </a:cxn>
                <a:cxn ang="0">
                  <a:pos x="24" y="16"/>
                </a:cxn>
                <a:cxn ang="0">
                  <a:pos x="24" y="0"/>
                </a:cxn>
                <a:cxn ang="0">
                  <a:pos x="29" y="0"/>
                </a:cxn>
                <a:cxn ang="0">
                  <a:pos x="29" y="38"/>
                </a:cxn>
                <a:cxn ang="0">
                  <a:pos x="24" y="38"/>
                </a:cxn>
                <a:cxn ang="0">
                  <a:pos x="24" y="21"/>
                </a:cxn>
              </a:cxnLst>
              <a:rect l="0" t="0" r="r" b="b"/>
              <a:pathLst>
                <a:path w="29" h="38">
                  <a:moveTo>
                    <a:pt x="24" y="21"/>
                  </a:moveTo>
                  <a:cubicBezTo>
                    <a:pt x="22" y="23"/>
                    <a:pt x="18" y="27"/>
                    <a:pt x="11" y="27"/>
                  </a:cubicBezTo>
                  <a:cubicBezTo>
                    <a:pt x="3" y="27"/>
                    <a:pt x="0" y="22"/>
                    <a:pt x="0" y="1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5" y="20"/>
                    <a:pt x="8" y="23"/>
                    <a:pt x="13" y="23"/>
                  </a:cubicBezTo>
                  <a:cubicBezTo>
                    <a:pt x="18" y="23"/>
                    <a:pt x="22" y="18"/>
                    <a:pt x="24" y="16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9" y="38"/>
                    <a:pt x="29" y="38"/>
                    <a:pt x="29" y="38"/>
                  </a:cubicBezTo>
                  <a:cubicBezTo>
                    <a:pt x="24" y="38"/>
                    <a:pt x="24" y="38"/>
                    <a:pt x="24" y="38"/>
                  </a:cubicBezTo>
                  <a:lnTo>
                    <a:pt x="24" y="21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66" name="Freeform 161"/>
            <p:cNvSpPr>
              <a:spLocks/>
            </p:cNvSpPr>
            <p:nvPr userDrawn="1"/>
          </p:nvSpPr>
          <p:spPr bwMode="auto">
            <a:xfrm>
              <a:off x="1293813" y="1544638"/>
              <a:ext cx="74612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7" y="0"/>
                </a:cxn>
                <a:cxn ang="0">
                  <a:pos x="47" y="10"/>
                </a:cxn>
                <a:cxn ang="0">
                  <a:pos x="12" y="10"/>
                </a:cxn>
                <a:cxn ang="0">
                  <a:pos x="12" y="33"/>
                </a:cxn>
                <a:cxn ang="0">
                  <a:pos x="43" y="33"/>
                </a:cxn>
                <a:cxn ang="0">
                  <a:pos x="43" y="41"/>
                </a:cxn>
                <a:cxn ang="0">
                  <a:pos x="12" y="41"/>
                </a:cxn>
                <a:cxn ang="0">
                  <a:pos x="12" y="67"/>
                </a:cxn>
                <a:cxn ang="0">
                  <a:pos x="47" y="67"/>
                </a:cxn>
                <a:cxn ang="0">
                  <a:pos x="47" y="77"/>
                </a:cxn>
                <a:cxn ang="0">
                  <a:pos x="0" y="77"/>
                </a:cxn>
                <a:cxn ang="0">
                  <a:pos x="0" y="0"/>
                </a:cxn>
              </a:cxnLst>
              <a:rect l="0" t="0" r="r" b="b"/>
              <a:pathLst>
                <a:path w="47" h="77">
                  <a:moveTo>
                    <a:pt x="0" y="0"/>
                  </a:moveTo>
                  <a:lnTo>
                    <a:pt x="47" y="0"/>
                  </a:lnTo>
                  <a:lnTo>
                    <a:pt x="47" y="10"/>
                  </a:lnTo>
                  <a:lnTo>
                    <a:pt x="12" y="10"/>
                  </a:lnTo>
                  <a:lnTo>
                    <a:pt x="12" y="33"/>
                  </a:lnTo>
                  <a:lnTo>
                    <a:pt x="43" y="33"/>
                  </a:lnTo>
                  <a:lnTo>
                    <a:pt x="43" y="41"/>
                  </a:lnTo>
                  <a:lnTo>
                    <a:pt x="12" y="41"/>
                  </a:lnTo>
                  <a:lnTo>
                    <a:pt x="12" y="67"/>
                  </a:lnTo>
                  <a:lnTo>
                    <a:pt x="47" y="67"/>
                  </a:lnTo>
                  <a:lnTo>
                    <a:pt x="47" y="77"/>
                  </a:lnTo>
                  <a:lnTo>
                    <a:pt x="0" y="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67" name="Freeform 162"/>
            <p:cNvSpPr>
              <a:spLocks/>
            </p:cNvSpPr>
            <p:nvPr userDrawn="1"/>
          </p:nvSpPr>
          <p:spPr bwMode="auto">
            <a:xfrm>
              <a:off x="1387475" y="1544638"/>
              <a:ext cx="101600" cy="125412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19" y="0"/>
                </a:cxn>
                <a:cxn ang="0">
                  <a:pos x="30" y="3"/>
                </a:cxn>
                <a:cxn ang="0">
                  <a:pos x="28" y="7"/>
                </a:cxn>
                <a:cxn ang="0">
                  <a:pos x="19" y="4"/>
                </a:cxn>
                <a:cxn ang="0">
                  <a:pos x="5" y="19"/>
                </a:cxn>
                <a:cxn ang="0">
                  <a:pos x="19" y="34"/>
                </a:cxn>
                <a:cxn ang="0">
                  <a:pos x="29" y="31"/>
                </a:cxn>
                <a:cxn ang="0">
                  <a:pos x="31" y="35"/>
                </a:cxn>
                <a:cxn ang="0">
                  <a:pos x="19" y="39"/>
                </a:cxn>
                <a:cxn ang="0">
                  <a:pos x="0" y="19"/>
                </a:cxn>
              </a:cxnLst>
              <a:rect l="0" t="0" r="r" b="b"/>
              <a:pathLst>
                <a:path w="31" h="39">
                  <a:moveTo>
                    <a:pt x="0" y="19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24" y="0"/>
                    <a:pt x="28" y="1"/>
                    <a:pt x="30" y="3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6" y="5"/>
                    <a:pt x="23" y="4"/>
                    <a:pt x="19" y="4"/>
                  </a:cubicBezTo>
                  <a:cubicBezTo>
                    <a:pt x="10" y="4"/>
                    <a:pt x="5" y="10"/>
                    <a:pt x="5" y="19"/>
                  </a:cubicBezTo>
                  <a:cubicBezTo>
                    <a:pt x="5" y="27"/>
                    <a:pt x="10" y="34"/>
                    <a:pt x="19" y="34"/>
                  </a:cubicBezTo>
                  <a:cubicBezTo>
                    <a:pt x="23" y="34"/>
                    <a:pt x="26" y="33"/>
                    <a:pt x="29" y="31"/>
                  </a:cubicBezTo>
                  <a:cubicBezTo>
                    <a:pt x="31" y="35"/>
                    <a:pt x="31" y="35"/>
                    <a:pt x="31" y="35"/>
                  </a:cubicBezTo>
                  <a:cubicBezTo>
                    <a:pt x="29" y="37"/>
                    <a:pt x="25" y="39"/>
                    <a:pt x="19" y="39"/>
                  </a:cubicBezTo>
                  <a:cubicBezTo>
                    <a:pt x="7" y="39"/>
                    <a:pt x="0" y="29"/>
                    <a:pt x="0" y="19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68" name="Freeform 163"/>
            <p:cNvSpPr>
              <a:spLocks/>
            </p:cNvSpPr>
            <p:nvPr userDrawn="1"/>
          </p:nvSpPr>
          <p:spPr bwMode="auto">
            <a:xfrm>
              <a:off x="1511300" y="1544638"/>
              <a:ext cx="90488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0"/>
                </a:cxn>
                <a:cxn ang="0">
                  <a:pos x="6" y="16"/>
                </a:cxn>
                <a:cxn ang="0">
                  <a:pos x="8" y="16"/>
                </a:cxn>
                <a:cxn ang="0">
                  <a:pos x="22" y="0"/>
                </a:cxn>
                <a:cxn ang="0">
                  <a:pos x="28" y="0"/>
                </a:cxn>
                <a:cxn ang="0">
                  <a:pos x="13" y="18"/>
                </a:cxn>
                <a:cxn ang="0">
                  <a:pos x="20" y="26"/>
                </a:cxn>
                <a:cxn ang="0">
                  <a:pos x="28" y="33"/>
                </a:cxn>
                <a:cxn ang="0">
                  <a:pos x="28" y="33"/>
                </a:cxn>
                <a:cxn ang="0">
                  <a:pos x="28" y="38"/>
                </a:cxn>
                <a:cxn ang="0">
                  <a:pos x="26" y="38"/>
                </a:cxn>
                <a:cxn ang="0">
                  <a:pos x="15" y="28"/>
                </a:cxn>
                <a:cxn ang="0">
                  <a:pos x="8" y="21"/>
                </a:cxn>
                <a:cxn ang="0">
                  <a:pos x="6" y="21"/>
                </a:cxn>
                <a:cxn ang="0">
                  <a:pos x="6" y="38"/>
                </a:cxn>
                <a:cxn ang="0">
                  <a:pos x="0" y="38"/>
                </a:cxn>
                <a:cxn ang="0">
                  <a:pos x="0" y="0"/>
                </a:cxn>
              </a:cxnLst>
              <a:rect l="0" t="0" r="r" b="b"/>
              <a:pathLst>
                <a:path w="28" h="38">
                  <a:moveTo>
                    <a:pt x="0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15" y="19"/>
                    <a:pt x="18" y="22"/>
                    <a:pt x="20" y="26"/>
                  </a:cubicBezTo>
                  <a:cubicBezTo>
                    <a:pt x="23" y="30"/>
                    <a:pt x="26" y="33"/>
                    <a:pt x="28" y="33"/>
                  </a:cubicBezTo>
                  <a:cubicBezTo>
                    <a:pt x="28" y="33"/>
                    <a:pt x="28" y="33"/>
                    <a:pt x="28" y="33"/>
                  </a:cubicBezTo>
                  <a:cubicBezTo>
                    <a:pt x="28" y="38"/>
                    <a:pt x="28" y="38"/>
                    <a:pt x="28" y="38"/>
                  </a:cubicBezTo>
                  <a:cubicBezTo>
                    <a:pt x="26" y="38"/>
                    <a:pt x="26" y="38"/>
                    <a:pt x="26" y="38"/>
                  </a:cubicBezTo>
                  <a:cubicBezTo>
                    <a:pt x="22" y="38"/>
                    <a:pt x="20" y="35"/>
                    <a:pt x="15" y="28"/>
                  </a:cubicBezTo>
                  <a:cubicBezTo>
                    <a:pt x="12" y="24"/>
                    <a:pt x="10" y="21"/>
                    <a:pt x="8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69" name="Freeform 164"/>
            <p:cNvSpPr>
              <a:spLocks noEditPoints="1"/>
            </p:cNvSpPr>
            <p:nvPr userDrawn="1"/>
          </p:nvSpPr>
          <p:spPr bwMode="auto">
            <a:xfrm>
              <a:off x="1611313" y="1544638"/>
              <a:ext cx="128587" cy="125412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20" y="0"/>
                </a:cxn>
                <a:cxn ang="0">
                  <a:pos x="40" y="19"/>
                </a:cxn>
                <a:cxn ang="0">
                  <a:pos x="20" y="39"/>
                </a:cxn>
                <a:cxn ang="0">
                  <a:pos x="0" y="19"/>
                </a:cxn>
                <a:cxn ang="0">
                  <a:pos x="34" y="19"/>
                </a:cxn>
                <a:cxn ang="0">
                  <a:pos x="20" y="4"/>
                </a:cxn>
                <a:cxn ang="0">
                  <a:pos x="6" y="19"/>
                </a:cxn>
                <a:cxn ang="0">
                  <a:pos x="20" y="34"/>
                </a:cxn>
                <a:cxn ang="0">
                  <a:pos x="34" y="19"/>
                </a:cxn>
              </a:cxnLst>
              <a:rect l="0" t="0" r="r" b="b"/>
              <a:pathLst>
                <a:path w="40" h="39">
                  <a:moveTo>
                    <a:pt x="0" y="19"/>
                  </a:moveTo>
                  <a:cubicBezTo>
                    <a:pt x="0" y="9"/>
                    <a:pt x="8" y="0"/>
                    <a:pt x="20" y="0"/>
                  </a:cubicBezTo>
                  <a:cubicBezTo>
                    <a:pt x="32" y="0"/>
                    <a:pt x="40" y="9"/>
                    <a:pt x="40" y="19"/>
                  </a:cubicBezTo>
                  <a:cubicBezTo>
                    <a:pt x="40" y="29"/>
                    <a:pt x="32" y="39"/>
                    <a:pt x="20" y="39"/>
                  </a:cubicBezTo>
                  <a:cubicBezTo>
                    <a:pt x="8" y="39"/>
                    <a:pt x="0" y="29"/>
                    <a:pt x="0" y="19"/>
                  </a:cubicBezTo>
                  <a:close/>
                  <a:moveTo>
                    <a:pt x="34" y="19"/>
                  </a:moveTo>
                  <a:cubicBezTo>
                    <a:pt x="34" y="11"/>
                    <a:pt x="29" y="4"/>
                    <a:pt x="20" y="4"/>
                  </a:cubicBezTo>
                  <a:cubicBezTo>
                    <a:pt x="11" y="4"/>
                    <a:pt x="6" y="11"/>
                    <a:pt x="6" y="19"/>
                  </a:cubicBezTo>
                  <a:cubicBezTo>
                    <a:pt x="6" y="27"/>
                    <a:pt x="11" y="34"/>
                    <a:pt x="20" y="34"/>
                  </a:cubicBezTo>
                  <a:cubicBezTo>
                    <a:pt x="29" y="34"/>
                    <a:pt x="34" y="27"/>
                    <a:pt x="34" y="19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70" name="Freeform 165"/>
            <p:cNvSpPr>
              <a:spLocks noEditPoints="1"/>
            </p:cNvSpPr>
            <p:nvPr userDrawn="1"/>
          </p:nvSpPr>
          <p:spPr bwMode="auto">
            <a:xfrm>
              <a:off x="1766888" y="1501775"/>
              <a:ext cx="103187" cy="16510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5" y="13"/>
                </a:cxn>
                <a:cxn ang="0">
                  <a:pos x="5" y="38"/>
                </a:cxn>
                <a:cxn ang="0">
                  <a:pos x="5" y="44"/>
                </a:cxn>
                <a:cxn ang="0">
                  <a:pos x="5" y="44"/>
                </a:cxn>
                <a:cxn ang="0">
                  <a:pos x="9" y="38"/>
                </a:cxn>
                <a:cxn ang="0">
                  <a:pos x="27" y="13"/>
                </a:cxn>
                <a:cxn ang="0">
                  <a:pos x="32" y="13"/>
                </a:cxn>
                <a:cxn ang="0">
                  <a:pos x="32" y="51"/>
                </a:cxn>
                <a:cxn ang="0">
                  <a:pos x="27" y="51"/>
                </a:cxn>
                <a:cxn ang="0">
                  <a:pos x="27" y="24"/>
                </a:cxn>
                <a:cxn ang="0">
                  <a:pos x="27" y="20"/>
                </a:cxn>
                <a:cxn ang="0">
                  <a:pos x="27" y="20"/>
                </a:cxn>
                <a:cxn ang="0">
                  <a:pos x="24" y="25"/>
                </a:cxn>
                <a:cxn ang="0">
                  <a:pos x="5" y="51"/>
                </a:cxn>
                <a:cxn ang="0">
                  <a:pos x="0" y="51"/>
                </a:cxn>
                <a:cxn ang="0">
                  <a:pos x="0" y="13"/>
                </a:cxn>
                <a:cxn ang="0">
                  <a:pos x="6" y="0"/>
                </a:cxn>
                <a:cxn ang="0">
                  <a:pos x="10" y="0"/>
                </a:cxn>
                <a:cxn ang="0">
                  <a:pos x="16" y="6"/>
                </a:cxn>
                <a:cxn ang="0">
                  <a:pos x="22" y="0"/>
                </a:cxn>
                <a:cxn ang="0">
                  <a:pos x="27" y="0"/>
                </a:cxn>
                <a:cxn ang="0">
                  <a:pos x="16" y="10"/>
                </a:cxn>
                <a:cxn ang="0">
                  <a:pos x="6" y="0"/>
                </a:cxn>
              </a:cxnLst>
              <a:rect l="0" t="0" r="r" b="b"/>
              <a:pathLst>
                <a:path w="32" h="51">
                  <a:moveTo>
                    <a:pt x="0" y="13"/>
                  </a:moveTo>
                  <a:cubicBezTo>
                    <a:pt x="5" y="13"/>
                    <a:pt x="5" y="13"/>
                    <a:pt x="5" y="13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5" y="41"/>
                    <a:pt x="5" y="44"/>
                    <a:pt x="5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5" y="44"/>
                    <a:pt x="7" y="41"/>
                    <a:pt x="9" y="38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32" y="13"/>
                    <a:pt x="32" y="13"/>
                    <a:pt x="32" y="13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27" y="51"/>
                    <a:pt x="27" y="51"/>
                    <a:pt x="27" y="51"/>
                  </a:cubicBezTo>
                  <a:cubicBezTo>
                    <a:pt x="27" y="24"/>
                    <a:pt x="27" y="24"/>
                    <a:pt x="27" y="24"/>
                  </a:cubicBezTo>
                  <a:cubicBezTo>
                    <a:pt x="27" y="22"/>
                    <a:pt x="27" y="20"/>
                    <a:pt x="27" y="20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0"/>
                    <a:pt x="26" y="23"/>
                    <a:pt x="24" y="25"/>
                  </a:cubicBezTo>
                  <a:cubicBezTo>
                    <a:pt x="5" y="51"/>
                    <a:pt x="5" y="51"/>
                    <a:pt x="5" y="51"/>
                  </a:cubicBezTo>
                  <a:cubicBezTo>
                    <a:pt x="0" y="51"/>
                    <a:pt x="0" y="51"/>
                    <a:pt x="0" y="51"/>
                  </a:cubicBezTo>
                  <a:lnTo>
                    <a:pt x="0" y="13"/>
                  </a:lnTo>
                  <a:close/>
                  <a:moveTo>
                    <a:pt x="6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1" y="3"/>
                    <a:pt x="13" y="6"/>
                    <a:pt x="16" y="6"/>
                  </a:cubicBezTo>
                  <a:cubicBezTo>
                    <a:pt x="20" y="6"/>
                    <a:pt x="22" y="3"/>
                    <a:pt x="22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6" y="7"/>
                    <a:pt x="21" y="10"/>
                    <a:pt x="16" y="10"/>
                  </a:cubicBezTo>
                  <a:cubicBezTo>
                    <a:pt x="11" y="10"/>
                    <a:pt x="6" y="7"/>
                    <a:pt x="6" y="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71" name="Freeform 166"/>
            <p:cNvSpPr>
              <a:spLocks/>
            </p:cNvSpPr>
            <p:nvPr userDrawn="1"/>
          </p:nvSpPr>
          <p:spPr bwMode="auto">
            <a:xfrm>
              <a:off x="1966913" y="1544638"/>
              <a:ext cx="103187" cy="125412"/>
            </a:xfrm>
            <a:custGeom>
              <a:avLst/>
              <a:gdLst/>
              <a:ahLst/>
              <a:cxnLst>
                <a:cxn ang="0">
                  <a:pos x="0" y="35"/>
                </a:cxn>
                <a:cxn ang="0">
                  <a:pos x="3" y="31"/>
                </a:cxn>
                <a:cxn ang="0">
                  <a:pos x="12" y="34"/>
                </a:cxn>
                <a:cxn ang="0">
                  <a:pos x="26" y="21"/>
                </a:cxn>
                <a:cxn ang="0">
                  <a:pos x="4" y="21"/>
                </a:cxn>
                <a:cxn ang="0">
                  <a:pos x="4" y="16"/>
                </a:cxn>
                <a:cxn ang="0">
                  <a:pos x="26" y="16"/>
                </a:cxn>
                <a:cxn ang="0">
                  <a:pos x="12" y="4"/>
                </a:cxn>
                <a:cxn ang="0">
                  <a:pos x="4" y="7"/>
                </a:cxn>
                <a:cxn ang="0">
                  <a:pos x="1" y="3"/>
                </a:cxn>
                <a:cxn ang="0">
                  <a:pos x="12" y="0"/>
                </a:cxn>
                <a:cxn ang="0">
                  <a:pos x="32" y="19"/>
                </a:cxn>
                <a:cxn ang="0">
                  <a:pos x="12" y="39"/>
                </a:cxn>
                <a:cxn ang="0">
                  <a:pos x="0" y="35"/>
                </a:cxn>
              </a:cxnLst>
              <a:rect l="0" t="0" r="r" b="b"/>
              <a:pathLst>
                <a:path w="32" h="39">
                  <a:moveTo>
                    <a:pt x="0" y="35"/>
                  </a:moveTo>
                  <a:cubicBezTo>
                    <a:pt x="3" y="31"/>
                    <a:pt x="3" y="31"/>
                    <a:pt x="3" y="31"/>
                  </a:cubicBezTo>
                  <a:cubicBezTo>
                    <a:pt x="5" y="33"/>
                    <a:pt x="8" y="34"/>
                    <a:pt x="12" y="34"/>
                  </a:cubicBezTo>
                  <a:cubicBezTo>
                    <a:pt x="21" y="34"/>
                    <a:pt x="25" y="28"/>
                    <a:pt x="26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26" y="16"/>
                    <a:pt x="26" y="16"/>
                    <a:pt x="26" y="16"/>
                  </a:cubicBezTo>
                  <a:cubicBezTo>
                    <a:pt x="25" y="9"/>
                    <a:pt x="20" y="4"/>
                    <a:pt x="12" y="4"/>
                  </a:cubicBezTo>
                  <a:cubicBezTo>
                    <a:pt x="8" y="4"/>
                    <a:pt x="6" y="5"/>
                    <a:pt x="4" y="7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4" y="1"/>
                    <a:pt x="7" y="0"/>
                    <a:pt x="12" y="0"/>
                  </a:cubicBezTo>
                  <a:cubicBezTo>
                    <a:pt x="25" y="0"/>
                    <a:pt x="32" y="9"/>
                    <a:pt x="32" y="19"/>
                  </a:cubicBezTo>
                  <a:cubicBezTo>
                    <a:pt x="32" y="30"/>
                    <a:pt x="25" y="39"/>
                    <a:pt x="12" y="39"/>
                  </a:cubicBezTo>
                  <a:cubicBezTo>
                    <a:pt x="6" y="39"/>
                    <a:pt x="2" y="37"/>
                    <a:pt x="0" y="35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72" name="Freeform 167"/>
            <p:cNvSpPr>
              <a:spLocks/>
            </p:cNvSpPr>
            <p:nvPr userDrawn="1"/>
          </p:nvSpPr>
          <p:spPr bwMode="auto">
            <a:xfrm>
              <a:off x="2097088" y="1544638"/>
              <a:ext cx="106362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0"/>
                </a:cxn>
                <a:cxn ang="0">
                  <a:pos x="12" y="33"/>
                </a:cxn>
                <a:cxn ang="0">
                  <a:pos x="55" y="33"/>
                </a:cxn>
                <a:cxn ang="0">
                  <a:pos x="55" y="0"/>
                </a:cxn>
                <a:cxn ang="0">
                  <a:pos x="67" y="0"/>
                </a:cxn>
                <a:cxn ang="0">
                  <a:pos x="67" y="77"/>
                </a:cxn>
                <a:cxn ang="0">
                  <a:pos x="55" y="77"/>
                </a:cxn>
                <a:cxn ang="0">
                  <a:pos x="55" y="43"/>
                </a:cxn>
                <a:cxn ang="0">
                  <a:pos x="12" y="43"/>
                </a:cxn>
                <a:cxn ang="0">
                  <a:pos x="12" y="77"/>
                </a:cxn>
                <a:cxn ang="0">
                  <a:pos x="0" y="77"/>
                </a:cxn>
                <a:cxn ang="0">
                  <a:pos x="0" y="0"/>
                </a:cxn>
              </a:cxnLst>
              <a:rect l="0" t="0" r="r" b="b"/>
              <a:pathLst>
                <a:path w="67" h="77">
                  <a:moveTo>
                    <a:pt x="0" y="0"/>
                  </a:moveTo>
                  <a:lnTo>
                    <a:pt x="12" y="0"/>
                  </a:lnTo>
                  <a:lnTo>
                    <a:pt x="12" y="33"/>
                  </a:lnTo>
                  <a:lnTo>
                    <a:pt x="55" y="33"/>
                  </a:lnTo>
                  <a:lnTo>
                    <a:pt x="55" y="0"/>
                  </a:lnTo>
                  <a:lnTo>
                    <a:pt x="67" y="0"/>
                  </a:lnTo>
                  <a:lnTo>
                    <a:pt x="67" y="77"/>
                  </a:lnTo>
                  <a:lnTo>
                    <a:pt x="55" y="77"/>
                  </a:lnTo>
                  <a:lnTo>
                    <a:pt x="55" y="43"/>
                  </a:lnTo>
                  <a:lnTo>
                    <a:pt x="12" y="43"/>
                  </a:lnTo>
                  <a:lnTo>
                    <a:pt x="12" y="77"/>
                  </a:lnTo>
                  <a:lnTo>
                    <a:pt x="0" y="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73" name="Freeform 168"/>
            <p:cNvSpPr>
              <a:spLocks/>
            </p:cNvSpPr>
            <p:nvPr userDrawn="1"/>
          </p:nvSpPr>
          <p:spPr bwMode="auto">
            <a:xfrm>
              <a:off x="2238375" y="1544638"/>
              <a:ext cx="74613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" y="0"/>
                </a:cxn>
                <a:cxn ang="0">
                  <a:pos x="45" y="10"/>
                </a:cxn>
                <a:cxn ang="0">
                  <a:pos x="11" y="10"/>
                </a:cxn>
                <a:cxn ang="0">
                  <a:pos x="11" y="33"/>
                </a:cxn>
                <a:cxn ang="0">
                  <a:pos x="41" y="33"/>
                </a:cxn>
                <a:cxn ang="0">
                  <a:pos x="41" y="41"/>
                </a:cxn>
                <a:cxn ang="0">
                  <a:pos x="11" y="41"/>
                </a:cxn>
                <a:cxn ang="0">
                  <a:pos x="11" y="67"/>
                </a:cxn>
                <a:cxn ang="0">
                  <a:pos x="47" y="67"/>
                </a:cxn>
                <a:cxn ang="0">
                  <a:pos x="47" y="77"/>
                </a:cxn>
                <a:cxn ang="0">
                  <a:pos x="0" y="77"/>
                </a:cxn>
                <a:cxn ang="0">
                  <a:pos x="0" y="0"/>
                </a:cxn>
              </a:cxnLst>
              <a:rect l="0" t="0" r="r" b="b"/>
              <a:pathLst>
                <a:path w="47" h="77">
                  <a:moveTo>
                    <a:pt x="0" y="0"/>
                  </a:moveTo>
                  <a:lnTo>
                    <a:pt x="45" y="0"/>
                  </a:lnTo>
                  <a:lnTo>
                    <a:pt x="45" y="10"/>
                  </a:lnTo>
                  <a:lnTo>
                    <a:pt x="11" y="10"/>
                  </a:lnTo>
                  <a:lnTo>
                    <a:pt x="11" y="33"/>
                  </a:lnTo>
                  <a:lnTo>
                    <a:pt x="41" y="33"/>
                  </a:lnTo>
                  <a:lnTo>
                    <a:pt x="41" y="41"/>
                  </a:lnTo>
                  <a:lnTo>
                    <a:pt x="11" y="41"/>
                  </a:lnTo>
                  <a:lnTo>
                    <a:pt x="11" y="67"/>
                  </a:lnTo>
                  <a:lnTo>
                    <a:pt x="47" y="67"/>
                  </a:lnTo>
                  <a:lnTo>
                    <a:pt x="47" y="77"/>
                  </a:lnTo>
                  <a:lnTo>
                    <a:pt x="0" y="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74" name="Freeform 169"/>
            <p:cNvSpPr>
              <a:spLocks noEditPoints="1"/>
            </p:cNvSpPr>
            <p:nvPr userDrawn="1"/>
          </p:nvSpPr>
          <p:spPr bwMode="auto">
            <a:xfrm>
              <a:off x="2339975" y="1544638"/>
              <a:ext cx="79375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0"/>
                </a:cxn>
                <a:cxn ang="0">
                  <a:pos x="25" y="11"/>
                </a:cxn>
                <a:cxn ang="0">
                  <a:pos x="11" y="23"/>
                </a:cxn>
                <a:cxn ang="0">
                  <a:pos x="6" y="23"/>
                </a:cxn>
                <a:cxn ang="0">
                  <a:pos x="6" y="38"/>
                </a:cxn>
                <a:cxn ang="0">
                  <a:pos x="0" y="38"/>
                </a:cxn>
                <a:cxn ang="0">
                  <a:pos x="0" y="0"/>
                </a:cxn>
                <a:cxn ang="0">
                  <a:pos x="11" y="19"/>
                </a:cxn>
                <a:cxn ang="0">
                  <a:pos x="20" y="12"/>
                </a:cxn>
                <a:cxn ang="0">
                  <a:pos x="11" y="5"/>
                </a:cxn>
                <a:cxn ang="0">
                  <a:pos x="6" y="5"/>
                </a:cxn>
                <a:cxn ang="0">
                  <a:pos x="6" y="19"/>
                </a:cxn>
                <a:cxn ang="0">
                  <a:pos x="11" y="19"/>
                </a:cxn>
              </a:cxnLst>
              <a:rect l="0" t="0" r="r" b="b"/>
              <a:pathLst>
                <a:path w="25" h="38">
                  <a:moveTo>
                    <a:pt x="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9" y="0"/>
                    <a:pt x="25" y="4"/>
                    <a:pt x="25" y="11"/>
                  </a:cubicBezTo>
                  <a:cubicBezTo>
                    <a:pt x="25" y="19"/>
                    <a:pt x="20" y="23"/>
                    <a:pt x="11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  <a:moveTo>
                    <a:pt x="11" y="19"/>
                  </a:moveTo>
                  <a:cubicBezTo>
                    <a:pt x="17" y="19"/>
                    <a:pt x="20" y="17"/>
                    <a:pt x="20" y="12"/>
                  </a:cubicBezTo>
                  <a:cubicBezTo>
                    <a:pt x="20" y="7"/>
                    <a:pt x="17" y="5"/>
                    <a:pt x="11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19"/>
                    <a:pt x="6" y="19"/>
                    <a:pt x="6" y="19"/>
                  </a:cubicBezTo>
                  <a:lnTo>
                    <a:pt x="11" y="19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75" name="Freeform 170"/>
            <p:cNvSpPr>
              <a:spLocks/>
            </p:cNvSpPr>
            <p:nvPr userDrawn="1"/>
          </p:nvSpPr>
          <p:spPr bwMode="auto">
            <a:xfrm>
              <a:off x="2446338" y="1544638"/>
              <a:ext cx="71437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" y="0"/>
                </a:cxn>
                <a:cxn ang="0">
                  <a:pos x="45" y="10"/>
                </a:cxn>
                <a:cxn ang="0">
                  <a:pos x="10" y="10"/>
                </a:cxn>
                <a:cxn ang="0">
                  <a:pos x="10" y="77"/>
                </a:cxn>
                <a:cxn ang="0">
                  <a:pos x="0" y="77"/>
                </a:cxn>
                <a:cxn ang="0">
                  <a:pos x="0" y="0"/>
                </a:cxn>
              </a:cxnLst>
              <a:rect l="0" t="0" r="r" b="b"/>
              <a:pathLst>
                <a:path w="45" h="77">
                  <a:moveTo>
                    <a:pt x="0" y="0"/>
                  </a:moveTo>
                  <a:lnTo>
                    <a:pt x="45" y="0"/>
                  </a:lnTo>
                  <a:lnTo>
                    <a:pt x="45" y="10"/>
                  </a:lnTo>
                  <a:lnTo>
                    <a:pt x="10" y="10"/>
                  </a:lnTo>
                  <a:lnTo>
                    <a:pt x="10" y="77"/>
                  </a:lnTo>
                  <a:lnTo>
                    <a:pt x="0" y="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76" name="Freeform 171"/>
            <p:cNvSpPr>
              <a:spLocks/>
            </p:cNvSpPr>
            <p:nvPr userDrawn="1"/>
          </p:nvSpPr>
          <p:spPr bwMode="auto">
            <a:xfrm>
              <a:off x="2540000" y="1544638"/>
              <a:ext cx="100013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5" y="25"/>
                </a:cxn>
                <a:cxn ang="0">
                  <a:pos x="4" y="31"/>
                </a:cxn>
                <a:cxn ang="0">
                  <a:pos x="5" y="31"/>
                </a:cxn>
                <a:cxn ang="0">
                  <a:pos x="8" y="25"/>
                </a:cxn>
                <a:cxn ang="0">
                  <a:pos x="26" y="0"/>
                </a:cxn>
                <a:cxn ang="0">
                  <a:pos x="31" y="0"/>
                </a:cxn>
                <a:cxn ang="0">
                  <a:pos x="31" y="38"/>
                </a:cxn>
                <a:cxn ang="0">
                  <a:pos x="26" y="38"/>
                </a:cxn>
                <a:cxn ang="0">
                  <a:pos x="26" y="11"/>
                </a:cxn>
                <a:cxn ang="0">
                  <a:pos x="27" y="7"/>
                </a:cxn>
                <a:cxn ang="0">
                  <a:pos x="26" y="7"/>
                </a:cxn>
                <a:cxn ang="0">
                  <a:pos x="23" y="12"/>
                </a:cxn>
                <a:cxn ang="0">
                  <a:pos x="5" y="38"/>
                </a:cxn>
                <a:cxn ang="0">
                  <a:pos x="0" y="38"/>
                </a:cxn>
                <a:cxn ang="0">
                  <a:pos x="0" y="0"/>
                </a:cxn>
              </a:cxnLst>
              <a:rect l="0" t="0" r="r" b="b"/>
              <a:pathLst>
                <a:path w="31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4" y="31"/>
                    <a:pt x="4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31"/>
                    <a:pt x="6" y="28"/>
                    <a:pt x="8" y="25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38"/>
                    <a:pt x="31" y="38"/>
                    <a:pt x="31" y="38"/>
                  </a:cubicBezTo>
                  <a:cubicBezTo>
                    <a:pt x="26" y="38"/>
                    <a:pt x="26" y="38"/>
                    <a:pt x="26" y="38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6" y="9"/>
                    <a:pt x="27" y="7"/>
                    <a:pt x="27" y="7"/>
                  </a:cubicBezTo>
                  <a:cubicBezTo>
                    <a:pt x="26" y="7"/>
                    <a:pt x="26" y="7"/>
                    <a:pt x="26" y="7"/>
                  </a:cubicBezTo>
                  <a:cubicBezTo>
                    <a:pt x="26" y="7"/>
                    <a:pt x="25" y="10"/>
                    <a:pt x="23" y="12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77" name="Freeform 172"/>
            <p:cNvSpPr>
              <a:spLocks/>
            </p:cNvSpPr>
            <p:nvPr userDrawn="1"/>
          </p:nvSpPr>
          <p:spPr bwMode="auto">
            <a:xfrm>
              <a:off x="2679700" y="1544638"/>
              <a:ext cx="69850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" y="0"/>
                </a:cxn>
                <a:cxn ang="0">
                  <a:pos x="44" y="10"/>
                </a:cxn>
                <a:cxn ang="0">
                  <a:pos x="10" y="10"/>
                </a:cxn>
                <a:cxn ang="0">
                  <a:pos x="10" y="33"/>
                </a:cxn>
                <a:cxn ang="0">
                  <a:pos x="40" y="33"/>
                </a:cxn>
                <a:cxn ang="0">
                  <a:pos x="40" y="41"/>
                </a:cxn>
                <a:cxn ang="0">
                  <a:pos x="10" y="41"/>
                </a:cxn>
                <a:cxn ang="0">
                  <a:pos x="10" y="67"/>
                </a:cxn>
                <a:cxn ang="0">
                  <a:pos x="44" y="67"/>
                </a:cxn>
                <a:cxn ang="0">
                  <a:pos x="44" y="77"/>
                </a:cxn>
                <a:cxn ang="0">
                  <a:pos x="0" y="77"/>
                </a:cxn>
                <a:cxn ang="0">
                  <a:pos x="0" y="0"/>
                </a:cxn>
              </a:cxnLst>
              <a:rect l="0" t="0" r="r" b="b"/>
              <a:pathLst>
                <a:path w="44" h="77">
                  <a:moveTo>
                    <a:pt x="0" y="0"/>
                  </a:moveTo>
                  <a:lnTo>
                    <a:pt x="44" y="0"/>
                  </a:lnTo>
                  <a:lnTo>
                    <a:pt x="44" y="10"/>
                  </a:lnTo>
                  <a:lnTo>
                    <a:pt x="10" y="10"/>
                  </a:lnTo>
                  <a:lnTo>
                    <a:pt x="10" y="33"/>
                  </a:lnTo>
                  <a:lnTo>
                    <a:pt x="40" y="33"/>
                  </a:lnTo>
                  <a:lnTo>
                    <a:pt x="40" y="41"/>
                  </a:lnTo>
                  <a:lnTo>
                    <a:pt x="10" y="41"/>
                  </a:lnTo>
                  <a:lnTo>
                    <a:pt x="10" y="67"/>
                  </a:lnTo>
                  <a:lnTo>
                    <a:pt x="44" y="67"/>
                  </a:lnTo>
                  <a:lnTo>
                    <a:pt x="44" y="77"/>
                  </a:lnTo>
                  <a:lnTo>
                    <a:pt x="0" y="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78" name="Freeform 173"/>
            <p:cNvSpPr>
              <a:spLocks noEditPoints="1"/>
            </p:cNvSpPr>
            <p:nvPr userDrawn="1"/>
          </p:nvSpPr>
          <p:spPr bwMode="auto">
            <a:xfrm>
              <a:off x="2779713" y="1501775"/>
              <a:ext cx="103187" cy="16510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5" y="13"/>
                </a:cxn>
                <a:cxn ang="0">
                  <a:pos x="5" y="38"/>
                </a:cxn>
                <a:cxn ang="0">
                  <a:pos x="5" y="44"/>
                </a:cxn>
                <a:cxn ang="0">
                  <a:pos x="5" y="44"/>
                </a:cxn>
                <a:cxn ang="0">
                  <a:pos x="9" y="38"/>
                </a:cxn>
                <a:cxn ang="0">
                  <a:pos x="26" y="13"/>
                </a:cxn>
                <a:cxn ang="0">
                  <a:pos x="32" y="13"/>
                </a:cxn>
                <a:cxn ang="0">
                  <a:pos x="32" y="51"/>
                </a:cxn>
                <a:cxn ang="0">
                  <a:pos x="27" y="51"/>
                </a:cxn>
                <a:cxn ang="0">
                  <a:pos x="27" y="24"/>
                </a:cxn>
                <a:cxn ang="0">
                  <a:pos x="27" y="20"/>
                </a:cxn>
                <a:cxn ang="0">
                  <a:pos x="27" y="20"/>
                </a:cxn>
                <a:cxn ang="0">
                  <a:pos x="24" y="25"/>
                </a:cxn>
                <a:cxn ang="0">
                  <a:pos x="5" y="51"/>
                </a:cxn>
                <a:cxn ang="0">
                  <a:pos x="0" y="51"/>
                </a:cxn>
                <a:cxn ang="0">
                  <a:pos x="0" y="13"/>
                </a:cxn>
                <a:cxn ang="0">
                  <a:pos x="5" y="0"/>
                </a:cxn>
                <a:cxn ang="0">
                  <a:pos x="10" y="0"/>
                </a:cxn>
                <a:cxn ang="0">
                  <a:pos x="16" y="6"/>
                </a:cxn>
                <a:cxn ang="0">
                  <a:pos x="22" y="0"/>
                </a:cxn>
                <a:cxn ang="0">
                  <a:pos x="26" y="0"/>
                </a:cxn>
                <a:cxn ang="0">
                  <a:pos x="16" y="10"/>
                </a:cxn>
                <a:cxn ang="0">
                  <a:pos x="5" y="0"/>
                </a:cxn>
              </a:cxnLst>
              <a:rect l="0" t="0" r="r" b="b"/>
              <a:pathLst>
                <a:path w="32" h="51">
                  <a:moveTo>
                    <a:pt x="0" y="13"/>
                  </a:moveTo>
                  <a:cubicBezTo>
                    <a:pt x="5" y="13"/>
                    <a:pt x="5" y="13"/>
                    <a:pt x="5" y="13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5" y="41"/>
                    <a:pt x="5" y="44"/>
                    <a:pt x="5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5" y="44"/>
                    <a:pt x="7" y="41"/>
                    <a:pt x="9" y="38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2" y="13"/>
                    <a:pt x="32" y="13"/>
                    <a:pt x="32" y="13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27" y="51"/>
                    <a:pt x="27" y="51"/>
                    <a:pt x="27" y="51"/>
                  </a:cubicBezTo>
                  <a:cubicBezTo>
                    <a:pt x="27" y="24"/>
                    <a:pt x="27" y="24"/>
                    <a:pt x="27" y="24"/>
                  </a:cubicBezTo>
                  <a:cubicBezTo>
                    <a:pt x="27" y="22"/>
                    <a:pt x="27" y="20"/>
                    <a:pt x="27" y="20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0"/>
                    <a:pt x="25" y="23"/>
                    <a:pt x="24" y="25"/>
                  </a:cubicBezTo>
                  <a:cubicBezTo>
                    <a:pt x="5" y="51"/>
                    <a:pt x="5" y="51"/>
                    <a:pt x="5" y="51"/>
                  </a:cubicBezTo>
                  <a:cubicBezTo>
                    <a:pt x="0" y="51"/>
                    <a:pt x="0" y="51"/>
                    <a:pt x="0" y="51"/>
                  </a:cubicBezTo>
                  <a:lnTo>
                    <a:pt x="0" y="13"/>
                  </a:lnTo>
                  <a:close/>
                  <a:moveTo>
                    <a:pt x="5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0" y="3"/>
                    <a:pt x="13" y="6"/>
                    <a:pt x="16" y="6"/>
                  </a:cubicBezTo>
                  <a:cubicBezTo>
                    <a:pt x="19" y="6"/>
                    <a:pt x="21" y="3"/>
                    <a:pt x="22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7"/>
                    <a:pt x="21" y="10"/>
                    <a:pt x="16" y="10"/>
                  </a:cubicBezTo>
                  <a:cubicBezTo>
                    <a:pt x="11" y="10"/>
                    <a:pt x="6" y="7"/>
                    <a:pt x="5" y="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79" name="Freeform 174"/>
            <p:cNvSpPr>
              <a:spLocks/>
            </p:cNvSpPr>
            <p:nvPr userDrawn="1"/>
          </p:nvSpPr>
          <p:spPr bwMode="auto">
            <a:xfrm>
              <a:off x="2973388" y="1544638"/>
              <a:ext cx="103187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5" y="25"/>
                </a:cxn>
                <a:cxn ang="0">
                  <a:pos x="5" y="31"/>
                </a:cxn>
                <a:cxn ang="0">
                  <a:pos x="5" y="31"/>
                </a:cxn>
                <a:cxn ang="0">
                  <a:pos x="9" y="25"/>
                </a:cxn>
                <a:cxn ang="0">
                  <a:pos x="26" y="0"/>
                </a:cxn>
                <a:cxn ang="0">
                  <a:pos x="32" y="0"/>
                </a:cxn>
                <a:cxn ang="0">
                  <a:pos x="32" y="38"/>
                </a:cxn>
                <a:cxn ang="0">
                  <a:pos x="27" y="38"/>
                </a:cxn>
                <a:cxn ang="0">
                  <a:pos x="27" y="11"/>
                </a:cxn>
                <a:cxn ang="0">
                  <a:pos x="27" y="7"/>
                </a:cxn>
                <a:cxn ang="0">
                  <a:pos x="27" y="7"/>
                </a:cxn>
                <a:cxn ang="0">
                  <a:pos x="24" y="12"/>
                </a:cxn>
                <a:cxn ang="0">
                  <a:pos x="5" y="38"/>
                </a:cxn>
                <a:cxn ang="0">
                  <a:pos x="0" y="38"/>
                </a:cxn>
                <a:cxn ang="0">
                  <a:pos x="0" y="0"/>
                </a:cxn>
              </a:cxnLst>
              <a:rect l="0" t="0" r="r" b="b"/>
              <a:pathLst>
                <a:path w="32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5" y="31"/>
                    <a:pt x="5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31"/>
                    <a:pt x="7" y="28"/>
                    <a:pt x="9" y="25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27" y="9"/>
                    <a:pt x="27" y="7"/>
                    <a:pt x="27" y="7"/>
                  </a:cubicBezTo>
                  <a:cubicBezTo>
                    <a:pt x="27" y="7"/>
                    <a:pt x="27" y="7"/>
                    <a:pt x="27" y="7"/>
                  </a:cubicBezTo>
                  <a:cubicBezTo>
                    <a:pt x="27" y="7"/>
                    <a:pt x="25" y="10"/>
                    <a:pt x="24" y="12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80" name="Freeform 175"/>
            <p:cNvSpPr>
              <a:spLocks/>
            </p:cNvSpPr>
            <p:nvPr userDrawn="1"/>
          </p:nvSpPr>
          <p:spPr bwMode="auto">
            <a:xfrm>
              <a:off x="3170238" y="1544638"/>
              <a:ext cx="146050" cy="122237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1" y="0"/>
                </a:cxn>
                <a:cxn ang="0">
                  <a:pos x="20" y="26"/>
                </a:cxn>
                <a:cxn ang="0">
                  <a:pos x="23" y="33"/>
                </a:cxn>
                <a:cxn ang="0">
                  <a:pos x="23" y="33"/>
                </a:cxn>
                <a:cxn ang="0">
                  <a:pos x="25" y="26"/>
                </a:cxn>
                <a:cxn ang="0">
                  <a:pos x="35" y="0"/>
                </a:cxn>
                <a:cxn ang="0">
                  <a:pos x="40" y="0"/>
                </a:cxn>
                <a:cxn ang="0">
                  <a:pos x="45" y="38"/>
                </a:cxn>
                <a:cxn ang="0">
                  <a:pos x="40" y="38"/>
                </a:cxn>
                <a:cxn ang="0">
                  <a:pos x="36" y="14"/>
                </a:cxn>
                <a:cxn ang="0">
                  <a:pos x="36" y="9"/>
                </a:cxn>
                <a:cxn ang="0">
                  <a:pos x="36" y="9"/>
                </a:cxn>
                <a:cxn ang="0">
                  <a:pos x="34" y="14"/>
                </a:cxn>
                <a:cxn ang="0">
                  <a:pos x="25" y="38"/>
                </a:cxn>
                <a:cxn ang="0">
                  <a:pos x="20" y="38"/>
                </a:cxn>
                <a:cxn ang="0">
                  <a:pos x="11" y="14"/>
                </a:cxn>
                <a:cxn ang="0">
                  <a:pos x="9" y="9"/>
                </a:cxn>
                <a:cxn ang="0">
                  <a:pos x="9" y="9"/>
                </a:cxn>
                <a:cxn ang="0">
                  <a:pos x="8" y="15"/>
                </a:cxn>
                <a:cxn ang="0">
                  <a:pos x="5" y="38"/>
                </a:cxn>
                <a:cxn ang="0">
                  <a:pos x="0" y="38"/>
                </a:cxn>
                <a:cxn ang="0">
                  <a:pos x="6" y="0"/>
                </a:cxn>
              </a:cxnLst>
              <a:rect l="0" t="0" r="r" b="b"/>
              <a:pathLst>
                <a:path w="45" h="38">
                  <a:moveTo>
                    <a:pt x="6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1" y="29"/>
                    <a:pt x="23" y="33"/>
                    <a:pt x="23" y="33"/>
                  </a:cubicBezTo>
                  <a:cubicBezTo>
                    <a:pt x="23" y="33"/>
                    <a:pt x="23" y="33"/>
                    <a:pt x="23" y="33"/>
                  </a:cubicBezTo>
                  <a:cubicBezTo>
                    <a:pt x="23" y="33"/>
                    <a:pt x="24" y="29"/>
                    <a:pt x="25" y="26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0" y="38"/>
                    <a:pt x="40" y="38"/>
                    <a:pt x="40" y="38"/>
                  </a:cubicBezTo>
                  <a:cubicBezTo>
                    <a:pt x="36" y="14"/>
                    <a:pt x="36" y="14"/>
                    <a:pt x="36" y="14"/>
                  </a:cubicBezTo>
                  <a:cubicBezTo>
                    <a:pt x="36" y="12"/>
                    <a:pt x="36" y="9"/>
                    <a:pt x="36" y="9"/>
                  </a:cubicBezTo>
                  <a:cubicBezTo>
                    <a:pt x="36" y="9"/>
                    <a:pt x="36" y="9"/>
                    <a:pt x="36" y="9"/>
                  </a:cubicBezTo>
                  <a:cubicBezTo>
                    <a:pt x="36" y="9"/>
                    <a:pt x="35" y="12"/>
                    <a:pt x="34" y="14"/>
                  </a:cubicBezTo>
                  <a:cubicBezTo>
                    <a:pt x="25" y="38"/>
                    <a:pt x="25" y="38"/>
                    <a:pt x="25" y="38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0" y="12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12"/>
                    <a:pt x="8" y="15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6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81" name="Freeform 176"/>
            <p:cNvSpPr>
              <a:spLocks noEditPoints="1"/>
            </p:cNvSpPr>
            <p:nvPr userDrawn="1"/>
          </p:nvSpPr>
          <p:spPr bwMode="auto">
            <a:xfrm>
              <a:off x="3335338" y="1544638"/>
              <a:ext cx="127000" cy="125412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20" y="0"/>
                </a:cxn>
                <a:cxn ang="0">
                  <a:pos x="39" y="19"/>
                </a:cxn>
                <a:cxn ang="0">
                  <a:pos x="20" y="39"/>
                </a:cxn>
                <a:cxn ang="0">
                  <a:pos x="0" y="19"/>
                </a:cxn>
                <a:cxn ang="0">
                  <a:pos x="34" y="19"/>
                </a:cxn>
                <a:cxn ang="0">
                  <a:pos x="20" y="4"/>
                </a:cxn>
                <a:cxn ang="0">
                  <a:pos x="6" y="19"/>
                </a:cxn>
                <a:cxn ang="0">
                  <a:pos x="20" y="34"/>
                </a:cxn>
                <a:cxn ang="0">
                  <a:pos x="34" y="19"/>
                </a:cxn>
              </a:cxnLst>
              <a:rect l="0" t="0" r="r" b="b"/>
              <a:pathLst>
                <a:path w="39" h="39">
                  <a:moveTo>
                    <a:pt x="0" y="19"/>
                  </a:moveTo>
                  <a:cubicBezTo>
                    <a:pt x="0" y="9"/>
                    <a:pt x="7" y="0"/>
                    <a:pt x="20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29"/>
                    <a:pt x="32" y="39"/>
                    <a:pt x="20" y="39"/>
                  </a:cubicBezTo>
                  <a:cubicBezTo>
                    <a:pt x="8" y="39"/>
                    <a:pt x="0" y="29"/>
                    <a:pt x="0" y="19"/>
                  </a:cubicBezTo>
                  <a:close/>
                  <a:moveTo>
                    <a:pt x="34" y="19"/>
                  </a:moveTo>
                  <a:cubicBezTo>
                    <a:pt x="34" y="11"/>
                    <a:pt x="29" y="4"/>
                    <a:pt x="20" y="4"/>
                  </a:cubicBezTo>
                  <a:cubicBezTo>
                    <a:pt x="11" y="4"/>
                    <a:pt x="6" y="11"/>
                    <a:pt x="6" y="19"/>
                  </a:cubicBezTo>
                  <a:cubicBezTo>
                    <a:pt x="6" y="27"/>
                    <a:pt x="11" y="34"/>
                    <a:pt x="20" y="34"/>
                  </a:cubicBezTo>
                  <a:cubicBezTo>
                    <a:pt x="29" y="34"/>
                    <a:pt x="34" y="27"/>
                    <a:pt x="34" y="19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82" name="Freeform 177"/>
            <p:cNvSpPr>
              <a:spLocks/>
            </p:cNvSpPr>
            <p:nvPr userDrawn="1"/>
          </p:nvSpPr>
          <p:spPr bwMode="auto">
            <a:xfrm>
              <a:off x="3490913" y="1544638"/>
              <a:ext cx="193675" cy="155575"/>
            </a:xfrm>
            <a:custGeom>
              <a:avLst/>
              <a:gdLst/>
              <a:ahLst/>
              <a:cxnLst>
                <a:cxn ang="0">
                  <a:pos x="110" y="77"/>
                </a:cxn>
                <a:cxn ang="0">
                  <a:pos x="0" y="77"/>
                </a:cxn>
                <a:cxn ang="0">
                  <a:pos x="0" y="0"/>
                </a:cxn>
                <a:cxn ang="0">
                  <a:pos x="12" y="0"/>
                </a:cxn>
                <a:cxn ang="0">
                  <a:pos x="12" y="67"/>
                </a:cxn>
                <a:cxn ang="0">
                  <a:pos x="51" y="67"/>
                </a:cxn>
                <a:cxn ang="0">
                  <a:pos x="51" y="0"/>
                </a:cxn>
                <a:cxn ang="0">
                  <a:pos x="61" y="0"/>
                </a:cxn>
                <a:cxn ang="0">
                  <a:pos x="61" y="67"/>
                </a:cxn>
                <a:cxn ang="0">
                  <a:pos x="100" y="67"/>
                </a:cxn>
                <a:cxn ang="0">
                  <a:pos x="100" y="0"/>
                </a:cxn>
                <a:cxn ang="0">
                  <a:pos x="112" y="0"/>
                </a:cxn>
                <a:cxn ang="0">
                  <a:pos x="112" y="67"/>
                </a:cxn>
                <a:cxn ang="0">
                  <a:pos x="122" y="67"/>
                </a:cxn>
                <a:cxn ang="0">
                  <a:pos x="118" y="98"/>
                </a:cxn>
                <a:cxn ang="0">
                  <a:pos x="110" y="98"/>
                </a:cxn>
                <a:cxn ang="0">
                  <a:pos x="110" y="77"/>
                </a:cxn>
              </a:cxnLst>
              <a:rect l="0" t="0" r="r" b="b"/>
              <a:pathLst>
                <a:path w="122" h="98">
                  <a:moveTo>
                    <a:pt x="110" y="77"/>
                  </a:moveTo>
                  <a:lnTo>
                    <a:pt x="0" y="77"/>
                  </a:lnTo>
                  <a:lnTo>
                    <a:pt x="0" y="0"/>
                  </a:lnTo>
                  <a:lnTo>
                    <a:pt x="12" y="0"/>
                  </a:lnTo>
                  <a:lnTo>
                    <a:pt x="12" y="67"/>
                  </a:lnTo>
                  <a:lnTo>
                    <a:pt x="51" y="67"/>
                  </a:lnTo>
                  <a:lnTo>
                    <a:pt x="51" y="0"/>
                  </a:lnTo>
                  <a:lnTo>
                    <a:pt x="61" y="0"/>
                  </a:lnTo>
                  <a:lnTo>
                    <a:pt x="61" y="67"/>
                  </a:lnTo>
                  <a:lnTo>
                    <a:pt x="100" y="67"/>
                  </a:lnTo>
                  <a:lnTo>
                    <a:pt x="100" y="0"/>
                  </a:lnTo>
                  <a:lnTo>
                    <a:pt x="112" y="0"/>
                  </a:lnTo>
                  <a:lnTo>
                    <a:pt x="112" y="67"/>
                  </a:lnTo>
                  <a:lnTo>
                    <a:pt x="122" y="67"/>
                  </a:lnTo>
                  <a:lnTo>
                    <a:pt x="118" y="98"/>
                  </a:lnTo>
                  <a:lnTo>
                    <a:pt x="110" y="98"/>
                  </a:lnTo>
                  <a:lnTo>
                    <a:pt x="110" y="77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83" name="Freeform 178"/>
            <p:cNvSpPr>
              <a:spLocks/>
            </p:cNvSpPr>
            <p:nvPr userDrawn="1"/>
          </p:nvSpPr>
          <p:spPr bwMode="auto">
            <a:xfrm>
              <a:off x="3708400" y="1544638"/>
              <a:ext cx="103188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0"/>
                </a:cxn>
                <a:cxn ang="0">
                  <a:pos x="12" y="33"/>
                </a:cxn>
                <a:cxn ang="0">
                  <a:pos x="55" y="33"/>
                </a:cxn>
                <a:cxn ang="0">
                  <a:pos x="55" y="0"/>
                </a:cxn>
                <a:cxn ang="0">
                  <a:pos x="65" y="0"/>
                </a:cxn>
                <a:cxn ang="0">
                  <a:pos x="65" y="77"/>
                </a:cxn>
                <a:cxn ang="0">
                  <a:pos x="55" y="77"/>
                </a:cxn>
                <a:cxn ang="0">
                  <a:pos x="55" y="43"/>
                </a:cxn>
                <a:cxn ang="0">
                  <a:pos x="12" y="43"/>
                </a:cxn>
                <a:cxn ang="0">
                  <a:pos x="12" y="77"/>
                </a:cxn>
                <a:cxn ang="0">
                  <a:pos x="0" y="77"/>
                </a:cxn>
                <a:cxn ang="0">
                  <a:pos x="0" y="0"/>
                </a:cxn>
              </a:cxnLst>
              <a:rect l="0" t="0" r="r" b="b"/>
              <a:pathLst>
                <a:path w="65" h="77">
                  <a:moveTo>
                    <a:pt x="0" y="0"/>
                  </a:moveTo>
                  <a:lnTo>
                    <a:pt x="12" y="0"/>
                  </a:lnTo>
                  <a:lnTo>
                    <a:pt x="12" y="33"/>
                  </a:lnTo>
                  <a:lnTo>
                    <a:pt x="55" y="33"/>
                  </a:lnTo>
                  <a:lnTo>
                    <a:pt x="55" y="0"/>
                  </a:lnTo>
                  <a:lnTo>
                    <a:pt x="65" y="0"/>
                  </a:lnTo>
                  <a:lnTo>
                    <a:pt x="65" y="77"/>
                  </a:lnTo>
                  <a:lnTo>
                    <a:pt x="55" y="77"/>
                  </a:lnTo>
                  <a:lnTo>
                    <a:pt x="55" y="43"/>
                  </a:lnTo>
                  <a:lnTo>
                    <a:pt x="12" y="43"/>
                  </a:lnTo>
                  <a:lnTo>
                    <a:pt x="12" y="77"/>
                  </a:lnTo>
                  <a:lnTo>
                    <a:pt x="0" y="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84" name="Freeform 179"/>
            <p:cNvSpPr>
              <a:spLocks noEditPoints="1"/>
            </p:cNvSpPr>
            <p:nvPr userDrawn="1"/>
          </p:nvSpPr>
          <p:spPr bwMode="auto">
            <a:xfrm>
              <a:off x="3840163" y="1544638"/>
              <a:ext cx="127000" cy="125412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20" y="0"/>
                </a:cxn>
                <a:cxn ang="0">
                  <a:pos x="39" y="19"/>
                </a:cxn>
                <a:cxn ang="0">
                  <a:pos x="20" y="39"/>
                </a:cxn>
                <a:cxn ang="0">
                  <a:pos x="0" y="19"/>
                </a:cxn>
                <a:cxn ang="0">
                  <a:pos x="33" y="19"/>
                </a:cxn>
                <a:cxn ang="0">
                  <a:pos x="20" y="4"/>
                </a:cxn>
                <a:cxn ang="0">
                  <a:pos x="6" y="19"/>
                </a:cxn>
                <a:cxn ang="0">
                  <a:pos x="20" y="34"/>
                </a:cxn>
                <a:cxn ang="0">
                  <a:pos x="33" y="19"/>
                </a:cxn>
              </a:cxnLst>
              <a:rect l="0" t="0" r="r" b="b"/>
              <a:pathLst>
                <a:path w="39" h="39">
                  <a:moveTo>
                    <a:pt x="0" y="19"/>
                  </a:moveTo>
                  <a:cubicBezTo>
                    <a:pt x="0" y="9"/>
                    <a:pt x="7" y="0"/>
                    <a:pt x="20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29"/>
                    <a:pt x="32" y="39"/>
                    <a:pt x="20" y="39"/>
                  </a:cubicBezTo>
                  <a:cubicBezTo>
                    <a:pt x="7" y="39"/>
                    <a:pt x="0" y="29"/>
                    <a:pt x="0" y="19"/>
                  </a:cubicBezTo>
                  <a:close/>
                  <a:moveTo>
                    <a:pt x="33" y="19"/>
                  </a:moveTo>
                  <a:cubicBezTo>
                    <a:pt x="33" y="11"/>
                    <a:pt x="29" y="4"/>
                    <a:pt x="20" y="4"/>
                  </a:cubicBezTo>
                  <a:cubicBezTo>
                    <a:pt x="11" y="4"/>
                    <a:pt x="6" y="11"/>
                    <a:pt x="6" y="19"/>
                  </a:cubicBezTo>
                  <a:cubicBezTo>
                    <a:pt x="6" y="27"/>
                    <a:pt x="11" y="34"/>
                    <a:pt x="20" y="34"/>
                  </a:cubicBezTo>
                  <a:cubicBezTo>
                    <a:pt x="29" y="34"/>
                    <a:pt x="33" y="27"/>
                    <a:pt x="33" y="19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85" name="Freeform 180"/>
            <p:cNvSpPr>
              <a:spLocks/>
            </p:cNvSpPr>
            <p:nvPr userDrawn="1"/>
          </p:nvSpPr>
          <p:spPr bwMode="auto">
            <a:xfrm>
              <a:off x="3989388" y="1544638"/>
              <a:ext cx="100012" cy="125412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19" y="0"/>
                </a:cxn>
                <a:cxn ang="0">
                  <a:pos x="30" y="3"/>
                </a:cxn>
                <a:cxn ang="0">
                  <a:pos x="28" y="7"/>
                </a:cxn>
                <a:cxn ang="0">
                  <a:pos x="19" y="4"/>
                </a:cxn>
                <a:cxn ang="0">
                  <a:pos x="5" y="19"/>
                </a:cxn>
                <a:cxn ang="0">
                  <a:pos x="19" y="34"/>
                </a:cxn>
                <a:cxn ang="0">
                  <a:pos x="29" y="31"/>
                </a:cxn>
                <a:cxn ang="0">
                  <a:pos x="31" y="35"/>
                </a:cxn>
                <a:cxn ang="0">
                  <a:pos x="19" y="39"/>
                </a:cxn>
                <a:cxn ang="0">
                  <a:pos x="0" y="19"/>
                </a:cxn>
              </a:cxnLst>
              <a:rect l="0" t="0" r="r" b="b"/>
              <a:pathLst>
                <a:path w="31" h="39">
                  <a:moveTo>
                    <a:pt x="0" y="19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24" y="0"/>
                    <a:pt x="28" y="1"/>
                    <a:pt x="30" y="3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6" y="5"/>
                    <a:pt x="23" y="4"/>
                    <a:pt x="19" y="4"/>
                  </a:cubicBezTo>
                  <a:cubicBezTo>
                    <a:pt x="10" y="4"/>
                    <a:pt x="5" y="10"/>
                    <a:pt x="5" y="19"/>
                  </a:cubicBezTo>
                  <a:cubicBezTo>
                    <a:pt x="5" y="27"/>
                    <a:pt x="10" y="34"/>
                    <a:pt x="19" y="34"/>
                  </a:cubicBezTo>
                  <a:cubicBezTo>
                    <a:pt x="24" y="34"/>
                    <a:pt x="27" y="33"/>
                    <a:pt x="29" y="31"/>
                  </a:cubicBezTo>
                  <a:cubicBezTo>
                    <a:pt x="31" y="35"/>
                    <a:pt x="31" y="35"/>
                    <a:pt x="31" y="35"/>
                  </a:cubicBezTo>
                  <a:cubicBezTo>
                    <a:pt x="29" y="37"/>
                    <a:pt x="25" y="39"/>
                    <a:pt x="19" y="39"/>
                  </a:cubicBezTo>
                  <a:cubicBezTo>
                    <a:pt x="7" y="39"/>
                    <a:pt x="0" y="29"/>
                    <a:pt x="0" y="19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86" name="Freeform 181"/>
            <p:cNvSpPr>
              <a:spLocks/>
            </p:cNvSpPr>
            <p:nvPr userDrawn="1"/>
          </p:nvSpPr>
          <p:spPr bwMode="auto">
            <a:xfrm>
              <a:off x="4105275" y="1544638"/>
              <a:ext cx="90488" cy="122237"/>
            </a:xfrm>
            <a:custGeom>
              <a:avLst/>
              <a:gdLst/>
              <a:ahLst/>
              <a:cxnLst>
                <a:cxn ang="0">
                  <a:pos x="23" y="10"/>
                </a:cxn>
                <a:cxn ang="0">
                  <a:pos x="0" y="10"/>
                </a:cxn>
                <a:cxn ang="0">
                  <a:pos x="0" y="0"/>
                </a:cxn>
                <a:cxn ang="0">
                  <a:pos x="57" y="0"/>
                </a:cxn>
                <a:cxn ang="0">
                  <a:pos x="57" y="10"/>
                </a:cxn>
                <a:cxn ang="0">
                  <a:pos x="35" y="10"/>
                </a:cxn>
                <a:cxn ang="0">
                  <a:pos x="35" y="77"/>
                </a:cxn>
                <a:cxn ang="0">
                  <a:pos x="23" y="77"/>
                </a:cxn>
                <a:cxn ang="0">
                  <a:pos x="23" y="10"/>
                </a:cxn>
              </a:cxnLst>
              <a:rect l="0" t="0" r="r" b="b"/>
              <a:pathLst>
                <a:path w="57" h="77">
                  <a:moveTo>
                    <a:pt x="23" y="10"/>
                  </a:moveTo>
                  <a:lnTo>
                    <a:pt x="0" y="10"/>
                  </a:lnTo>
                  <a:lnTo>
                    <a:pt x="0" y="0"/>
                  </a:lnTo>
                  <a:lnTo>
                    <a:pt x="57" y="0"/>
                  </a:lnTo>
                  <a:lnTo>
                    <a:pt x="57" y="10"/>
                  </a:lnTo>
                  <a:lnTo>
                    <a:pt x="35" y="10"/>
                  </a:lnTo>
                  <a:lnTo>
                    <a:pt x="35" y="77"/>
                  </a:lnTo>
                  <a:lnTo>
                    <a:pt x="23" y="77"/>
                  </a:lnTo>
                  <a:lnTo>
                    <a:pt x="23" y="1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87" name="Freeform 182"/>
            <p:cNvSpPr>
              <a:spLocks noEditPoints="1"/>
            </p:cNvSpPr>
            <p:nvPr userDrawn="1"/>
          </p:nvSpPr>
          <p:spPr bwMode="auto">
            <a:xfrm>
              <a:off x="4219575" y="1544638"/>
              <a:ext cx="80963" cy="12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0"/>
                </a:cxn>
                <a:cxn ang="0">
                  <a:pos x="6" y="15"/>
                </a:cxn>
                <a:cxn ang="0">
                  <a:pos x="11" y="15"/>
                </a:cxn>
                <a:cxn ang="0">
                  <a:pos x="25" y="26"/>
                </a:cxn>
                <a:cxn ang="0">
                  <a:pos x="10" y="38"/>
                </a:cxn>
                <a:cxn ang="0">
                  <a:pos x="0" y="38"/>
                </a:cxn>
                <a:cxn ang="0">
                  <a:pos x="0" y="0"/>
                </a:cxn>
                <a:cxn ang="0">
                  <a:pos x="10" y="33"/>
                </a:cxn>
                <a:cxn ang="0">
                  <a:pos x="20" y="26"/>
                </a:cxn>
                <a:cxn ang="0">
                  <a:pos x="10" y="19"/>
                </a:cxn>
                <a:cxn ang="0">
                  <a:pos x="6" y="19"/>
                </a:cxn>
                <a:cxn ang="0">
                  <a:pos x="6" y="33"/>
                </a:cxn>
                <a:cxn ang="0">
                  <a:pos x="10" y="33"/>
                </a:cxn>
              </a:cxnLst>
              <a:rect l="0" t="0" r="r" b="b"/>
              <a:pathLst>
                <a:path w="25" h="38">
                  <a:moveTo>
                    <a:pt x="0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9" y="15"/>
                    <a:pt x="25" y="18"/>
                    <a:pt x="25" y="26"/>
                  </a:cubicBezTo>
                  <a:cubicBezTo>
                    <a:pt x="25" y="34"/>
                    <a:pt x="19" y="38"/>
                    <a:pt x="10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  <a:moveTo>
                    <a:pt x="10" y="33"/>
                  </a:moveTo>
                  <a:cubicBezTo>
                    <a:pt x="17" y="33"/>
                    <a:pt x="20" y="31"/>
                    <a:pt x="20" y="26"/>
                  </a:cubicBezTo>
                  <a:cubicBezTo>
                    <a:pt x="20" y="22"/>
                    <a:pt x="17" y="19"/>
                    <a:pt x="10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33"/>
                    <a:pt x="6" y="33"/>
                    <a:pt x="6" y="33"/>
                  </a:cubicBezTo>
                  <a:lnTo>
                    <a:pt x="10" y="33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88" name="Freeform 183"/>
            <p:cNvSpPr>
              <a:spLocks noEditPoints="1"/>
            </p:cNvSpPr>
            <p:nvPr userDrawn="1"/>
          </p:nvSpPr>
          <p:spPr bwMode="auto">
            <a:xfrm>
              <a:off x="4325938" y="1544638"/>
              <a:ext cx="174625" cy="125412"/>
            </a:xfrm>
            <a:custGeom>
              <a:avLst/>
              <a:gdLst/>
              <a:ahLst/>
              <a:cxnLst>
                <a:cxn ang="0">
                  <a:pos x="15" y="21"/>
                </a:cxn>
                <a:cxn ang="0">
                  <a:pos x="5" y="21"/>
                </a:cxn>
                <a:cxn ang="0">
                  <a:pos x="5" y="38"/>
                </a:cxn>
                <a:cxn ang="0">
                  <a:pos x="0" y="38"/>
                </a:cxn>
                <a:cxn ang="0">
                  <a:pos x="0" y="0"/>
                </a:cxn>
                <a:cxn ang="0">
                  <a:pos x="5" y="0"/>
                </a:cxn>
                <a:cxn ang="0">
                  <a:pos x="5" y="16"/>
                </a:cxn>
                <a:cxn ang="0">
                  <a:pos x="15" y="16"/>
                </a:cxn>
                <a:cxn ang="0">
                  <a:pos x="35" y="0"/>
                </a:cxn>
                <a:cxn ang="0">
                  <a:pos x="54" y="19"/>
                </a:cxn>
                <a:cxn ang="0">
                  <a:pos x="35" y="39"/>
                </a:cxn>
                <a:cxn ang="0">
                  <a:pos x="15" y="21"/>
                </a:cxn>
                <a:cxn ang="0">
                  <a:pos x="48" y="19"/>
                </a:cxn>
                <a:cxn ang="0">
                  <a:pos x="35" y="4"/>
                </a:cxn>
                <a:cxn ang="0">
                  <a:pos x="21" y="19"/>
                </a:cxn>
                <a:cxn ang="0">
                  <a:pos x="35" y="34"/>
                </a:cxn>
                <a:cxn ang="0">
                  <a:pos x="48" y="19"/>
                </a:cxn>
              </a:cxnLst>
              <a:rect l="0" t="0" r="r" b="b"/>
              <a:pathLst>
                <a:path w="54" h="39">
                  <a:moveTo>
                    <a:pt x="15" y="21"/>
                  </a:moveTo>
                  <a:cubicBezTo>
                    <a:pt x="5" y="21"/>
                    <a:pt x="5" y="21"/>
                    <a:pt x="5" y="21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7" y="7"/>
                    <a:pt x="23" y="0"/>
                    <a:pt x="35" y="0"/>
                  </a:cubicBezTo>
                  <a:cubicBezTo>
                    <a:pt x="47" y="0"/>
                    <a:pt x="54" y="9"/>
                    <a:pt x="54" y="19"/>
                  </a:cubicBezTo>
                  <a:cubicBezTo>
                    <a:pt x="54" y="29"/>
                    <a:pt x="47" y="39"/>
                    <a:pt x="35" y="39"/>
                  </a:cubicBezTo>
                  <a:cubicBezTo>
                    <a:pt x="23" y="39"/>
                    <a:pt x="16" y="30"/>
                    <a:pt x="15" y="21"/>
                  </a:cubicBezTo>
                  <a:close/>
                  <a:moveTo>
                    <a:pt x="48" y="19"/>
                  </a:moveTo>
                  <a:cubicBezTo>
                    <a:pt x="48" y="11"/>
                    <a:pt x="44" y="4"/>
                    <a:pt x="35" y="4"/>
                  </a:cubicBezTo>
                  <a:cubicBezTo>
                    <a:pt x="26" y="4"/>
                    <a:pt x="21" y="11"/>
                    <a:pt x="21" y="19"/>
                  </a:cubicBezTo>
                  <a:cubicBezTo>
                    <a:pt x="21" y="27"/>
                    <a:pt x="25" y="34"/>
                    <a:pt x="35" y="34"/>
                  </a:cubicBezTo>
                  <a:cubicBezTo>
                    <a:pt x="44" y="34"/>
                    <a:pt x="48" y="27"/>
                    <a:pt x="48" y="19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89" name="Freeform 184"/>
            <p:cNvSpPr>
              <a:spLocks/>
            </p:cNvSpPr>
            <p:nvPr userDrawn="1"/>
          </p:nvSpPr>
          <p:spPr bwMode="auto">
            <a:xfrm>
              <a:off x="352425" y="2030413"/>
              <a:ext cx="100013" cy="1190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0"/>
                </a:cxn>
                <a:cxn ang="0">
                  <a:pos x="8" y="32"/>
                </a:cxn>
                <a:cxn ang="0">
                  <a:pos x="55" y="32"/>
                </a:cxn>
                <a:cxn ang="0">
                  <a:pos x="55" y="0"/>
                </a:cxn>
                <a:cxn ang="0">
                  <a:pos x="63" y="0"/>
                </a:cxn>
                <a:cxn ang="0">
                  <a:pos x="63" y="75"/>
                </a:cxn>
                <a:cxn ang="0">
                  <a:pos x="55" y="75"/>
                </a:cxn>
                <a:cxn ang="0">
                  <a:pos x="55" y="38"/>
                </a:cxn>
                <a:cxn ang="0">
                  <a:pos x="8" y="38"/>
                </a:cxn>
                <a:cxn ang="0">
                  <a:pos x="8" y="75"/>
                </a:cxn>
                <a:cxn ang="0">
                  <a:pos x="0" y="75"/>
                </a:cxn>
                <a:cxn ang="0">
                  <a:pos x="0" y="0"/>
                </a:cxn>
              </a:cxnLst>
              <a:rect l="0" t="0" r="r" b="b"/>
              <a:pathLst>
                <a:path w="63" h="75">
                  <a:moveTo>
                    <a:pt x="0" y="0"/>
                  </a:moveTo>
                  <a:lnTo>
                    <a:pt x="8" y="0"/>
                  </a:lnTo>
                  <a:lnTo>
                    <a:pt x="8" y="32"/>
                  </a:lnTo>
                  <a:lnTo>
                    <a:pt x="55" y="32"/>
                  </a:lnTo>
                  <a:lnTo>
                    <a:pt x="55" y="0"/>
                  </a:lnTo>
                  <a:lnTo>
                    <a:pt x="63" y="0"/>
                  </a:lnTo>
                  <a:lnTo>
                    <a:pt x="63" y="75"/>
                  </a:lnTo>
                  <a:lnTo>
                    <a:pt x="55" y="75"/>
                  </a:lnTo>
                  <a:lnTo>
                    <a:pt x="55" y="38"/>
                  </a:lnTo>
                  <a:lnTo>
                    <a:pt x="8" y="38"/>
                  </a:lnTo>
                  <a:lnTo>
                    <a:pt x="8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1270">
              <a:solidFill>
                <a:srgbClr val="00642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90" name="Freeform 185"/>
            <p:cNvSpPr>
              <a:spLocks/>
            </p:cNvSpPr>
            <p:nvPr userDrawn="1"/>
          </p:nvSpPr>
          <p:spPr bwMode="auto">
            <a:xfrm>
              <a:off x="536575" y="2030413"/>
              <a:ext cx="71438" cy="1190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3" y="0"/>
                </a:cxn>
                <a:cxn ang="0">
                  <a:pos x="43" y="6"/>
                </a:cxn>
                <a:cxn ang="0">
                  <a:pos x="8" y="6"/>
                </a:cxn>
                <a:cxn ang="0">
                  <a:pos x="8" y="32"/>
                </a:cxn>
                <a:cxn ang="0">
                  <a:pos x="39" y="32"/>
                </a:cxn>
                <a:cxn ang="0">
                  <a:pos x="39" y="38"/>
                </a:cxn>
                <a:cxn ang="0">
                  <a:pos x="8" y="38"/>
                </a:cxn>
                <a:cxn ang="0">
                  <a:pos x="8" y="69"/>
                </a:cxn>
                <a:cxn ang="0">
                  <a:pos x="45" y="69"/>
                </a:cxn>
                <a:cxn ang="0">
                  <a:pos x="45" y="75"/>
                </a:cxn>
                <a:cxn ang="0">
                  <a:pos x="0" y="75"/>
                </a:cxn>
                <a:cxn ang="0">
                  <a:pos x="0" y="0"/>
                </a:cxn>
              </a:cxnLst>
              <a:rect l="0" t="0" r="r" b="b"/>
              <a:pathLst>
                <a:path w="45" h="75">
                  <a:moveTo>
                    <a:pt x="0" y="0"/>
                  </a:moveTo>
                  <a:lnTo>
                    <a:pt x="43" y="0"/>
                  </a:lnTo>
                  <a:lnTo>
                    <a:pt x="43" y="6"/>
                  </a:lnTo>
                  <a:lnTo>
                    <a:pt x="8" y="6"/>
                  </a:lnTo>
                  <a:lnTo>
                    <a:pt x="8" y="32"/>
                  </a:lnTo>
                  <a:lnTo>
                    <a:pt x="39" y="32"/>
                  </a:lnTo>
                  <a:lnTo>
                    <a:pt x="39" y="38"/>
                  </a:lnTo>
                  <a:lnTo>
                    <a:pt x="8" y="38"/>
                  </a:lnTo>
                  <a:lnTo>
                    <a:pt x="8" y="69"/>
                  </a:lnTo>
                  <a:lnTo>
                    <a:pt x="45" y="69"/>
                  </a:lnTo>
                  <a:lnTo>
                    <a:pt x="45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1270">
              <a:solidFill>
                <a:srgbClr val="00642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91" name="Freeform 186"/>
            <p:cNvSpPr>
              <a:spLocks/>
            </p:cNvSpPr>
            <p:nvPr userDrawn="1"/>
          </p:nvSpPr>
          <p:spPr bwMode="auto">
            <a:xfrm>
              <a:off x="679450" y="2030413"/>
              <a:ext cx="84138" cy="1190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4" y="16"/>
                </a:cxn>
                <a:cxn ang="0">
                  <a:pos x="7" y="16"/>
                </a:cxn>
                <a:cxn ang="0">
                  <a:pos x="21" y="0"/>
                </a:cxn>
                <a:cxn ang="0">
                  <a:pos x="26" y="0"/>
                </a:cxn>
                <a:cxn ang="0">
                  <a:pos x="10" y="18"/>
                </a:cxn>
                <a:cxn ang="0">
                  <a:pos x="18" y="26"/>
                </a:cxn>
                <a:cxn ang="0">
                  <a:pos x="26" y="34"/>
                </a:cxn>
                <a:cxn ang="0">
                  <a:pos x="26" y="34"/>
                </a:cxn>
                <a:cxn ang="0">
                  <a:pos x="26" y="37"/>
                </a:cxn>
                <a:cxn ang="0">
                  <a:pos x="25" y="37"/>
                </a:cxn>
                <a:cxn ang="0">
                  <a:pos x="14" y="28"/>
                </a:cxn>
                <a:cxn ang="0">
                  <a:pos x="6" y="20"/>
                </a:cxn>
                <a:cxn ang="0">
                  <a:pos x="4" y="20"/>
                </a:cxn>
                <a:cxn ang="0">
                  <a:pos x="4" y="37"/>
                </a:cxn>
                <a:cxn ang="0">
                  <a:pos x="0" y="37"/>
                </a:cxn>
                <a:cxn ang="0">
                  <a:pos x="0" y="0"/>
                </a:cxn>
              </a:cxnLst>
              <a:rect l="0" t="0" r="r" b="b"/>
              <a:pathLst>
                <a:path w="26" h="37">
                  <a:moveTo>
                    <a:pt x="0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7" y="16"/>
                    <a:pt x="7" y="16"/>
                    <a:pt x="7" y="16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10" y="18"/>
                    <a:pt x="10" y="18"/>
                    <a:pt x="10" y="18"/>
                  </a:cubicBezTo>
                  <a:cubicBezTo>
                    <a:pt x="12" y="19"/>
                    <a:pt x="15" y="22"/>
                    <a:pt x="18" y="26"/>
                  </a:cubicBezTo>
                  <a:cubicBezTo>
                    <a:pt x="21" y="31"/>
                    <a:pt x="23" y="34"/>
                    <a:pt x="26" y="34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1" y="37"/>
                    <a:pt x="19" y="34"/>
                    <a:pt x="14" y="28"/>
                  </a:cubicBezTo>
                  <a:cubicBezTo>
                    <a:pt x="11" y="23"/>
                    <a:pt x="8" y="20"/>
                    <a:pt x="6" y="2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1270">
              <a:solidFill>
                <a:srgbClr val="00642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92" name="Freeform 187"/>
            <p:cNvSpPr>
              <a:spLocks noEditPoints="1"/>
            </p:cNvSpPr>
            <p:nvPr userDrawn="1"/>
          </p:nvSpPr>
          <p:spPr bwMode="auto">
            <a:xfrm>
              <a:off x="819150" y="2027238"/>
              <a:ext cx="122238" cy="125412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19" y="0"/>
                </a:cxn>
                <a:cxn ang="0">
                  <a:pos x="38" y="20"/>
                </a:cxn>
                <a:cxn ang="0">
                  <a:pos x="19" y="39"/>
                </a:cxn>
                <a:cxn ang="0">
                  <a:pos x="0" y="20"/>
                </a:cxn>
                <a:cxn ang="0">
                  <a:pos x="34" y="20"/>
                </a:cxn>
                <a:cxn ang="0">
                  <a:pos x="19" y="4"/>
                </a:cxn>
                <a:cxn ang="0">
                  <a:pos x="4" y="20"/>
                </a:cxn>
                <a:cxn ang="0">
                  <a:pos x="19" y="36"/>
                </a:cxn>
                <a:cxn ang="0">
                  <a:pos x="34" y="20"/>
                </a:cxn>
              </a:cxnLst>
              <a:rect l="0" t="0" r="r" b="b"/>
              <a:pathLst>
                <a:path w="38" h="39">
                  <a:moveTo>
                    <a:pt x="0" y="20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31" y="0"/>
                    <a:pt x="38" y="9"/>
                    <a:pt x="38" y="20"/>
                  </a:cubicBezTo>
                  <a:cubicBezTo>
                    <a:pt x="38" y="30"/>
                    <a:pt x="31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  <a:moveTo>
                    <a:pt x="34" y="20"/>
                  </a:moveTo>
                  <a:cubicBezTo>
                    <a:pt x="34" y="11"/>
                    <a:pt x="29" y="4"/>
                    <a:pt x="19" y="4"/>
                  </a:cubicBezTo>
                  <a:cubicBezTo>
                    <a:pt x="10" y="4"/>
                    <a:pt x="4" y="11"/>
                    <a:pt x="4" y="20"/>
                  </a:cubicBezTo>
                  <a:cubicBezTo>
                    <a:pt x="4" y="28"/>
                    <a:pt x="10" y="36"/>
                    <a:pt x="19" y="36"/>
                  </a:cubicBezTo>
                  <a:cubicBezTo>
                    <a:pt x="29" y="36"/>
                    <a:pt x="34" y="28"/>
                    <a:pt x="34" y="20"/>
                  </a:cubicBezTo>
                  <a:close/>
                </a:path>
              </a:pathLst>
            </a:custGeom>
            <a:solidFill>
              <a:srgbClr val="006428"/>
            </a:solidFill>
            <a:ln w="1270">
              <a:solidFill>
                <a:srgbClr val="00642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93" name="Freeform 188"/>
            <p:cNvSpPr>
              <a:spLocks/>
            </p:cNvSpPr>
            <p:nvPr userDrawn="1"/>
          </p:nvSpPr>
          <p:spPr bwMode="auto">
            <a:xfrm>
              <a:off x="1009650" y="2030413"/>
              <a:ext cx="138113" cy="119062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8" y="0"/>
                </a:cxn>
                <a:cxn ang="0">
                  <a:pos x="43" y="67"/>
                </a:cxn>
                <a:cxn ang="0">
                  <a:pos x="43" y="67"/>
                </a:cxn>
                <a:cxn ang="0">
                  <a:pos x="69" y="0"/>
                </a:cxn>
                <a:cxn ang="0">
                  <a:pos x="77" y="0"/>
                </a:cxn>
                <a:cxn ang="0">
                  <a:pos x="87" y="75"/>
                </a:cxn>
                <a:cxn ang="0">
                  <a:pos x="79" y="75"/>
                </a:cxn>
                <a:cxn ang="0">
                  <a:pos x="71" y="14"/>
                </a:cxn>
                <a:cxn ang="0">
                  <a:pos x="71" y="14"/>
                </a:cxn>
                <a:cxn ang="0">
                  <a:pos x="47" y="75"/>
                </a:cxn>
                <a:cxn ang="0">
                  <a:pos x="39" y="75"/>
                </a:cxn>
                <a:cxn ang="0">
                  <a:pos x="16" y="14"/>
                </a:cxn>
                <a:cxn ang="0">
                  <a:pos x="14" y="14"/>
                </a:cxn>
                <a:cxn ang="0">
                  <a:pos x="6" y="75"/>
                </a:cxn>
                <a:cxn ang="0">
                  <a:pos x="0" y="75"/>
                </a:cxn>
                <a:cxn ang="0">
                  <a:pos x="10" y="0"/>
                </a:cxn>
              </a:cxnLst>
              <a:rect l="0" t="0" r="r" b="b"/>
              <a:pathLst>
                <a:path w="87" h="75">
                  <a:moveTo>
                    <a:pt x="10" y="0"/>
                  </a:moveTo>
                  <a:lnTo>
                    <a:pt x="18" y="0"/>
                  </a:lnTo>
                  <a:lnTo>
                    <a:pt x="43" y="67"/>
                  </a:lnTo>
                  <a:lnTo>
                    <a:pt x="43" y="67"/>
                  </a:lnTo>
                  <a:lnTo>
                    <a:pt x="69" y="0"/>
                  </a:lnTo>
                  <a:lnTo>
                    <a:pt x="77" y="0"/>
                  </a:lnTo>
                  <a:lnTo>
                    <a:pt x="87" y="75"/>
                  </a:lnTo>
                  <a:lnTo>
                    <a:pt x="79" y="75"/>
                  </a:lnTo>
                  <a:lnTo>
                    <a:pt x="71" y="14"/>
                  </a:lnTo>
                  <a:lnTo>
                    <a:pt x="71" y="14"/>
                  </a:lnTo>
                  <a:lnTo>
                    <a:pt x="47" y="75"/>
                  </a:lnTo>
                  <a:lnTo>
                    <a:pt x="39" y="75"/>
                  </a:lnTo>
                  <a:lnTo>
                    <a:pt x="16" y="14"/>
                  </a:lnTo>
                  <a:lnTo>
                    <a:pt x="14" y="14"/>
                  </a:lnTo>
                  <a:lnTo>
                    <a:pt x="6" y="75"/>
                  </a:lnTo>
                  <a:lnTo>
                    <a:pt x="0" y="75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6428"/>
            </a:solidFill>
            <a:ln w="1270">
              <a:solidFill>
                <a:srgbClr val="00642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94" name="Freeform 189"/>
            <p:cNvSpPr>
              <a:spLocks/>
            </p:cNvSpPr>
            <p:nvPr userDrawn="1"/>
          </p:nvSpPr>
          <p:spPr bwMode="auto">
            <a:xfrm>
              <a:off x="1216025" y="2030413"/>
              <a:ext cx="139700" cy="119062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9" y="0"/>
                </a:cxn>
                <a:cxn ang="0">
                  <a:pos x="45" y="67"/>
                </a:cxn>
                <a:cxn ang="0">
                  <a:pos x="45" y="67"/>
                </a:cxn>
                <a:cxn ang="0">
                  <a:pos x="70" y="0"/>
                </a:cxn>
                <a:cxn ang="0">
                  <a:pos x="78" y="0"/>
                </a:cxn>
                <a:cxn ang="0">
                  <a:pos x="88" y="75"/>
                </a:cxn>
                <a:cxn ang="0">
                  <a:pos x="80" y="75"/>
                </a:cxn>
                <a:cxn ang="0">
                  <a:pos x="72" y="14"/>
                </a:cxn>
                <a:cxn ang="0">
                  <a:pos x="72" y="14"/>
                </a:cxn>
                <a:cxn ang="0">
                  <a:pos x="49" y="75"/>
                </a:cxn>
                <a:cxn ang="0">
                  <a:pos x="41" y="75"/>
                </a:cxn>
                <a:cxn ang="0">
                  <a:pos x="17" y="14"/>
                </a:cxn>
                <a:cxn ang="0">
                  <a:pos x="17" y="14"/>
                </a:cxn>
                <a:cxn ang="0">
                  <a:pos x="8" y="75"/>
                </a:cxn>
                <a:cxn ang="0">
                  <a:pos x="0" y="75"/>
                </a:cxn>
                <a:cxn ang="0">
                  <a:pos x="10" y="0"/>
                </a:cxn>
              </a:cxnLst>
              <a:rect l="0" t="0" r="r" b="b"/>
              <a:pathLst>
                <a:path w="88" h="75">
                  <a:moveTo>
                    <a:pt x="10" y="0"/>
                  </a:moveTo>
                  <a:lnTo>
                    <a:pt x="19" y="0"/>
                  </a:lnTo>
                  <a:lnTo>
                    <a:pt x="45" y="67"/>
                  </a:lnTo>
                  <a:lnTo>
                    <a:pt x="45" y="67"/>
                  </a:lnTo>
                  <a:lnTo>
                    <a:pt x="70" y="0"/>
                  </a:lnTo>
                  <a:lnTo>
                    <a:pt x="78" y="0"/>
                  </a:lnTo>
                  <a:lnTo>
                    <a:pt x="88" y="75"/>
                  </a:lnTo>
                  <a:lnTo>
                    <a:pt x="80" y="75"/>
                  </a:lnTo>
                  <a:lnTo>
                    <a:pt x="72" y="14"/>
                  </a:lnTo>
                  <a:lnTo>
                    <a:pt x="72" y="14"/>
                  </a:lnTo>
                  <a:lnTo>
                    <a:pt x="49" y="75"/>
                  </a:lnTo>
                  <a:lnTo>
                    <a:pt x="41" y="75"/>
                  </a:lnTo>
                  <a:lnTo>
                    <a:pt x="17" y="14"/>
                  </a:lnTo>
                  <a:lnTo>
                    <a:pt x="17" y="14"/>
                  </a:lnTo>
                  <a:lnTo>
                    <a:pt x="8" y="75"/>
                  </a:lnTo>
                  <a:lnTo>
                    <a:pt x="0" y="75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6428"/>
            </a:solidFill>
            <a:ln w="1270">
              <a:solidFill>
                <a:srgbClr val="00642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95" name="Freeform 190"/>
            <p:cNvSpPr>
              <a:spLocks/>
            </p:cNvSpPr>
            <p:nvPr userDrawn="1"/>
          </p:nvSpPr>
          <p:spPr bwMode="auto">
            <a:xfrm>
              <a:off x="1433513" y="2030413"/>
              <a:ext cx="71437" cy="1190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3" y="0"/>
                </a:cxn>
                <a:cxn ang="0">
                  <a:pos x="43" y="6"/>
                </a:cxn>
                <a:cxn ang="0">
                  <a:pos x="8" y="6"/>
                </a:cxn>
                <a:cxn ang="0">
                  <a:pos x="8" y="32"/>
                </a:cxn>
                <a:cxn ang="0">
                  <a:pos x="39" y="32"/>
                </a:cxn>
                <a:cxn ang="0">
                  <a:pos x="39" y="38"/>
                </a:cxn>
                <a:cxn ang="0">
                  <a:pos x="8" y="38"/>
                </a:cxn>
                <a:cxn ang="0">
                  <a:pos x="8" y="69"/>
                </a:cxn>
                <a:cxn ang="0">
                  <a:pos x="45" y="69"/>
                </a:cxn>
                <a:cxn ang="0">
                  <a:pos x="45" y="75"/>
                </a:cxn>
                <a:cxn ang="0">
                  <a:pos x="0" y="75"/>
                </a:cxn>
                <a:cxn ang="0">
                  <a:pos x="0" y="0"/>
                </a:cxn>
              </a:cxnLst>
              <a:rect l="0" t="0" r="r" b="b"/>
              <a:pathLst>
                <a:path w="45" h="75">
                  <a:moveTo>
                    <a:pt x="0" y="0"/>
                  </a:moveTo>
                  <a:lnTo>
                    <a:pt x="43" y="0"/>
                  </a:lnTo>
                  <a:lnTo>
                    <a:pt x="43" y="6"/>
                  </a:lnTo>
                  <a:lnTo>
                    <a:pt x="8" y="6"/>
                  </a:lnTo>
                  <a:lnTo>
                    <a:pt x="8" y="32"/>
                  </a:lnTo>
                  <a:lnTo>
                    <a:pt x="39" y="32"/>
                  </a:lnTo>
                  <a:lnTo>
                    <a:pt x="39" y="38"/>
                  </a:lnTo>
                  <a:lnTo>
                    <a:pt x="8" y="38"/>
                  </a:lnTo>
                  <a:lnTo>
                    <a:pt x="8" y="69"/>
                  </a:lnTo>
                  <a:lnTo>
                    <a:pt x="45" y="69"/>
                  </a:lnTo>
                  <a:lnTo>
                    <a:pt x="45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1270">
              <a:solidFill>
                <a:srgbClr val="00642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96" name="Freeform 191"/>
            <p:cNvSpPr>
              <a:spLocks noEditPoints="1"/>
            </p:cNvSpPr>
            <p:nvPr userDrawn="1"/>
          </p:nvSpPr>
          <p:spPr bwMode="auto">
            <a:xfrm>
              <a:off x="1576388" y="2030413"/>
              <a:ext cx="73025" cy="1190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0"/>
                </a:cxn>
                <a:cxn ang="0">
                  <a:pos x="23" y="11"/>
                </a:cxn>
                <a:cxn ang="0">
                  <a:pos x="9" y="22"/>
                </a:cxn>
                <a:cxn ang="0">
                  <a:pos x="4" y="22"/>
                </a:cxn>
                <a:cxn ang="0">
                  <a:pos x="4" y="37"/>
                </a:cxn>
                <a:cxn ang="0">
                  <a:pos x="0" y="37"/>
                </a:cxn>
                <a:cxn ang="0">
                  <a:pos x="0" y="0"/>
                </a:cxn>
                <a:cxn ang="0">
                  <a:pos x="9" y="19"/>
                </a:cxn>
                <a:cxn ang="0">
                  <a:pos x="19" y="11"/>
                </a:cxn>
                <a:cxn ang="0">
                  <a:pos x="10" y="3"/>
                </a:cxn>
                <a:cxn ang="0">
                  <a:pos x="4" y="3"/>
                </a:cxn>
                <a:cxn ang="0">
                  <a:pos x="4" y="19"/>
                </a:cxn>
                <a:cxn ang="0">
                  <a:pos x="9" y="19"/>
                </a:cxn>
              </a:cxnLst>
              <a:rect l="0" t="0" r="r" b="b"/>
              <a:pathLst>
                <a:path w="23" h="37">
                  <a:moveTo>
                    <a:pt x="0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8" y="0"/>
                    <a:pt x="23" y="4"/>
                    <a:pt x="23" y="11"/>
                  </a:cubicBezTo>
                  <a:cubicBezTo>
                    <a:pt x="23" y="18"/>
                    <a:pt x="18" y="22"/>
                    <a:pt x="9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  <a:moveTo>
                    <a:pt x="9" y="19"/>
                  </a:moveTo>
                  <a:cubicBezTo>
                    <a:pt x="16" y="19"/>
                    <a:pt x="19" y="16"/>
                    <a:pt x="19" y="11"/>
                  </a:cubicBezTo>
                  <a:cubicBezTo>
                    <a:pt x="19" y="6"/>
                    <a:pt x="16" y="3"/>
                    <a:pt x="10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9"/>
                    <a:pt x="4" y="19"/>
                    <a:pt x="4" y="19"/>
                  </a:cubicBezTo>
                  <a:lnTo>
                    <a:pt x="9" y="19"/>
                  </a:lnTo>
                  <a:close/>
                </a:path>
              </a:pathLst>
            </a:custGeom>
            <a:solidFill>
              <a:srgbClr val="006428"/>
            </a:solidFill>
            <a:ln w="1270">
              <a:solidFill>
                <a:srgbClr val="00642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97" name="Freeform 192"/>
            <p:cNvSpPr>
              <a:spLocks/>
            </p:cNvSpPr>
            <p:nvPr userDrawn="1"/>
          </p:nvSpPr>
          <p:spPr bwMode="auto">
            <a:xfrm>
              <a:off x="1717675" y="2030413"/>
              <a:ext cx="90488" cy="119062"/>
            </a:xfrm>
            <a:custGeom>
              <a:avLst/>
              <a:gdLst/>
              <a:ahLst/>
              <a:cxnLst>
                <a:cxn ang="0">
                  <a:pos x="24" y="19"/>
                </a:cxn>
                <a:cxn ang="0">
                  <a:pos x="12" y="26"/>
                </a:cxn>
                <a:cxn ang="0">
                  <a:pos x="0" y="15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4" y="14"/>
                </a:cxn>
                <a:cxn ang="0">
                  <a:pos x="13" y="23"/>
                </a:cxn>
                <a:cxn ang="0">
                  <a:pos x="24" y="16"/>
                </a:cxn>
                <a:cxn ang="0">
                  <a:pos x="24" y="0"/>
                </a:cxn>
                <a:cxn ang="0">
                  <a:pos x="28" y="0"/>
                </a:cxn>
                <a:cxn ang="0">
                  <a:pos x="28" y="37"/>
                </a:cxn>
                <a:cxn ang="0">
                  <a:pos x="24" y="37"/>
                </a:cxn>
                <a:cxn ang="0">
                  <a:pos x="24" y="19"/>
                </a:cxn>
              </a:cxnLst>
              <a:rect l="0" t="0" r="r" b="b"/>
              <a:pathLst>
                <a:path w="28" h="37">
                  <a:moveTo>
                    <a:pt x="24" y="19"/>
                  </a:moveTo>
                  <a:cubicBezTo>
                    <a:pt x="23" y="22"/>
                    <a:pt x="18" y="26"/>
                    <a:pt x="12" y="26"/>
                  </a:cubicBezTo>
                  <a:cubicBezTo>
                    <a:pt x="4" y="26"/>
                    <a:pt x="0" y="21"/>
                    <a:pt x="0" y="1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4" y="19"/>
                    <a:pt x="7" y="23"/>
                    <a:pt x="13" y="23"/>
                  </a:cubicBezTo>
                  <a:cubicBezTo>
                    <a:pt x="18" y="23"/>
                    <a:pt x="23" y="18"/>
                    <a:pt x="24" y="16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8" y="37"/>
                    <a:pt x="28" y="37"/>
                    <a:pt x="28" y="37"/>
                  </a:cubicBezTo>
                  <a:cubicBezTo>
                    <a:pt x="24" y="37"/>
                    <a:pt x="24" y="37"/>
                    <a:pt x="24" y="37"/>
                  </a:cubicBezTo>
                  <a:lnTo>
                    <a:pt x="24" y="19"/>
                  </a:lnTo>
                  <a:close/>
                </a:path>
              </a:pathLst>
            </a:custGeom>
            <a:solidFill>
              <a:srgbClr val="006428"/>
            </a:solidFill>
            <a:ln w="1270">
              <a:solidFill>
                <a:srgbClr val="00642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98" name="Freeform 193"/>
            <p:cNvSpPr>
              <a:spLocks/>
            </p:cNvSpPr>
            <p:nvPr userDrawn="1"/>
          </p:nvSpPr>
          <p:spPr bwMode="auto">
            <a:xfrm>
              <a:off x="1892300" y="2030413"/>
              <a:ext cx="71438" cy="1190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" y="0"/>
                </a:cxn>
                <a:cxn ang="0">
                  <a:pos x="45" y="6"/>
                </a:cxn>
                <a:cxn ang="0">
                  <a:pos x="8" y="6"/>
                </a:cxn>
                <a:cxn ang="0">
                  <a:pos x="8" y="32"/>
                </a:cxn>
                <a:cxn ang="0">
                  <a:pos x="41" y="32"/>
                </a:cxn>
                <a:cxn ang="0">
                  <a:pos x="41" y="38"/>
                </a:cxn>
                <a:cxn ang="0">
                  <a:pos x="8" y="38"/>
                </a:cxn>
                <a:cxn ang="0">
                  <a:pos x="8" y="69"/>
                </a:cxn>
                <a:cxn ang="0">
                  <a:pos x="45" y="69"/>
                </a:cxn>
                <a:cxn ang="0">
                  <a:pos x="45" y="75"/>
                </a:cxn>
                <a:cxn ang="0">
                  <a:pos x="0" y="75"/>
                </a:cxn>
                <a:cxn ang="0">
                  <a:pos x="0" y="0"/>
                </a:cxn>
              </a:cxnLst>
              <a:rect l="0" t="0" r="r" b="b"/>
              <a:pathLst>
                <a:path w="45" h="75">
                  <a:moveTo>
                    <a:pt x="0" y="0"/>
                  </a:moveTo>
                  <a:lnTo>
                    <a:pt x="45" y="0"/>
                  </a:lnTo>
                  <a:lnTo>
                    <a:pt x="45" y="6"/>
                  </a:lnTo>
                  <a:lnTo>
                    <a:pt x="8" y="6"/>
                  </a:lnTo>
                  <a:lnTo>
                    <a:pt x="8" y="32"/>
                  </a:lnTo>
                  <a:lnTo>
                    <a:pt x="41" y="32"/>
                  </a:lnTo>
                  <a:lnTo>
                    <a:pt x="41" y="38"/>
                  </a:lnTo>
                  <a:lnTo>
                    <a:pt x="8" y="38"/>
                  </a:lnTo>
                  <a:lnTo>
                    <a:pt x="8" y="69"/>
                  </a:lnTo>
                  <a:lnTo>
                    <a:pt x="45" y="69"/>
                  </a:lnTo>
                  <a:lnTo>
                    <a:pt x="45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1270">
              <a:solidFill>
                <a:srgbClr val="00642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99" name="Freeform 194"/>
            <p:cNvSpPr>
              <a:spLocks/>
            </p:cNvSpPr>
            <p:nvPr userDrawn="1"/>
          </p:nvSpPr>
          <p:spPr bwMode="auto">
            <a:xfrm>
              <a:off x="2028825" y="2027238"/>
              <a:ext cx="96838" cy="125412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19" y="0"/>
                </a:cxn>
                <a:cxn ang="0">
                  <a:pos x="29" y="3"/>
                </a:cxn>
                <a:cxn ang="0">
                  <a:pos x="27" y="6"/>
                </a:cxn>
                <a:cxn ang="0">
                  <a:pos x="18" y="4"/>
                </a:cxn>
                <a:cxn ang="0">
                  <a:pos x="4" y="19"/>
                </a:cxn>
                <a:cxn ang="0">
                  <a:pos x="19" y="36"/>
                </a:cxn>
                <a:cxn ang="0">
                  <a:pos x="28" y="32"/>
                </a:cxn>
                <a:cxn ang="0">
                  <a:pos x="30" y="35"/>
                </a:cxn>
                <a:cxn ang="0">
                  <a:pos x="18" y="39"/>
                </a:cxn>
                <a:cxn ang="0">
                  <a:pos x="0" y="20"/>
                </a:cxn>
              </a:cxnLst>
              <a:rect l="0" t="0" r="r" b="b"/>
              <a:pathLst>
                <a:path w="30" h="39">
                  <a:moveTo>
                    <a:pt x="0" y="20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23" y="0"/>
                    <a:pt x="27" y="1"/>
                    <a:pt x="29" y="3"/>
                  </a:cubicBezTo>
                  <a:cubicBezTo>
                    <a:pt x="27" y="6"/>
                    <a:pt x="27" y="6"/>
                    <a:pt x="27" y="6"/>
                  </a:cubicBezTo>
                  <a:cubicBezTo>
                    <a:pt x="25" y="5"/>
                    <a:pt x="22" y="4"/>
                    <a:pt x="18" y="4"/>
                  </a:cubicBezTo>
                  <a:cubicBezTo>
                    <a:pt x="9" y="4"/>
                    <a:pt x="4" y="11"/>
                    <a:pt x="4" y="19"/>
                  </a:cubicBezTo>
                  <a:cubicBezTo>
                    <a:pt x="4" y="28"/>
                    <a:pt x="9" y="36"/>
                    <a:pt x="19" y="36"/>
                  </a:cubicBezTo>
                  <a:cubicBezTo>
                    <a:pt x="23" y="36"/>
                    <a:pt x="26" y="34"/>
                    <a:pt x="28" y="32"/>
                  </a:cubicBezTo>
                  <a:cubicBezTo>
                    <a:pt x="30" y="35"/>
                    <a:pt x="30" y="35"/>
                    <a:pt x="30" y="35"/>
                  </a:cubicBezTo>
                  <a:cubicBezTo>
                    <a:pt x="28" y="37"/>
                    <a:pt x="24" y="39"/>
                    <a:pt x="18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</a:path>
              </a:pathLst>
            </a:custGeom>
            <a:solidFill>
              <a:srgbClr val="006428"/>
            </a:solidFill>
            <a:ln w="1270">
              <a:solidFill>
                <a:srgbClr val="00642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00" name="Freeform 195"/>
            <p:cNvSpPr>
              <a:spLocks/>
            </p:cNvSpPr>
            <p:nvPr userDrawn="1"/>
          </p:nvSpPr>
          <p:spPr bwMode="auto">
            <a:xfrm>
              <a:off x="2197100" y="2030413"/>
              <a:ext cx="84138" cy="1190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4" y="16"/>
                </a:cxn>
                <a:cxn ang="0">
                  <a:pos x="7" y="16"/>
                </a:cxn>
                <a:cxn ang="0">
                  <a:pos x="21" y="0"/>
                </a:cxn>
                <a:cxn ang="0">
                  <a:pos x="26" y="0"/>
                </a:cxn>
                <a:cxn ang="0">
                  <a:pos x="10" y="18"/>
                </a:cxn>
                <a:cxn ang="0">
                  <a:pos x="17" y="26"/>
                </a:cxn>
                <a:cxn ang="0">
                  <a:pos x="25" y="34"/>
                </a:cxn>
                <a:cxn ang="0">
                  <a:pos x="26" y="34"/>
                </a:cxn>
                <a:cxn ang="0">
                  <a:pos x="26" y="37"/>
                </a:cxn>
                <a:cxn ang="0">
                  <a:pos x="24" y="37"/>
                </a:cxn>
                <a:cxn ang="0">
                  <a:pos x="14" y="28"/>
                </a:cxn>
                <a:cxn ang="0">
                  <a:pos x="6" y="20"/>
                </a:cxn>
                <a:cxn ang="0">
                  <a:pos x="4" y="20"/>
                </a:cxn>
                <a:cxn ang="0">
                  <a:pos x="4" y="37"/>
                </a:cxn>
                <a:cxn ang="0">
                  <a:pos x="0" y="37"/>
                </a:cxn>
                <a:cxn ang="0">
                  <a:pos x="0" y="0"/>
                </a:cxn>
              </a:cxnLst>
              <a:rect l="0" t="0" r="r" b="b"/>
              <a:pathLst>
                <a:path w="26" h="37">
                  <a:moveTo>
                    <a:pt x="0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7" y="16"/>
                    <a:pt x="7" y="16"/>
                    <a:pt x="7" y="16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10" y="18"/>
                    <a:pt x="10" y="18"/>
                    <a:pt x="10" y="18"/>
                  </a:cubicBezTo>
                  <a:cubicBezTo>
                    <a:pt x="12" y="19"/>
                    <a:pt x="15" y="22"/>
                    <a:pt x="17" y="26"/>
                  </a:cubicBezTo>
                  <a:cubicBezTo>
                    <a:pt x="21" y="31"/>
                    <a:pt x="23" y="34"/>
                    <a:pt x="25" y="34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4" y="37"/>
                    <a:pt x="24" y="37"/>
                    <a:pt x="24" y="37"/>
                  </a:cubicBezTo>
                  <a:cubicBezTo>
                    <a:pt x="21" y="37"/>
                    <a:pt x="19" y="34"/>
                    <a:pt x="14" y="28"/>
                  </a:cubicBezTo>
                  <a:cubicBezTo>
                    <a:pt x="11" y="23"/>
                    <a:pt x="8" y="20"/>
                    <a:pt x="6" y="2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1270">
              <a:solidFill>
                <a:srgbClr val="00642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01" name="Freeform 196"/>
            <p:cNvSpPr>
              <a:spLocks noEditPoints="1"/>
            </p:cNvSpPr>
            <p:nvPr userDrawn="1"/>
          </p:nvSpPr>
          <p:spPr bwMode="auto">
            <a:xfrm>
              <a:off x="2335213" y="2027238"/>
              <a:ext cx="123825" cy="125412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19" y="0"/>
                </a:cxn>
                <a:cxn ang="0">
                  <a:pos x="38" y="20"/>
                </a:cxn>
                <a:cxn ang="0">
                  <a:pos x="19" y="39"/>
                </a:cxn>
                <a:cxn ang="0">
                  <a:pos x="0" y="20"/>
                </a:cxn>
                <a:cxn ang="0">
                  <a:pos x="34" y="20"/>
                </a:cxn>
                <a:cxn ang="0">
                  <a:pos x="19" y="4"/>
                </a:cxn>
                <a:cxn ang="0">
                  <a:pos x="4" y="20"/>
                </a:cxn>
                <a:cxn ang="0">
                  <a:pos x="19" y="36"/>
                </a:cxn>
                <a:cxn ang="0">
                  <a:pos x="34" y="20"/>
                </a:cxn>
              </a:cxnLst>
              <a:rect l="0" t="0" r="r" b="b"/>
              <a:pathLst>
                <a:path w="38" h="39">
                  <a:moveTo>
                    <a:pt x="0" y="20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31" y="0"/>
                    <a:pt x="38" y="9"/>
                    <a:pt x="38" y="20"/>
                  </a:cubicBezTo>
                  <a:cubicBezTo>
                    <a:pt x="38" y="30"/>
                    <a:pt x="31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  <a:moveTo>
                    <a:pt x="34" y="20"/>
                  </a:moveTo>
                  <a:cubicBezTo>
                    <a:pt x="34" y="11"/>
                    <a:pt x="29" y="4"/>
                    <a:pt x="19" y="4"/>
                  </a:cubicBezTo>
                  <a:cubicBezTo>
                    <a:pt x="9" y="4"/>
                    <a:pt x="4" y="11"/>
                    <a:pt x="4" y="20"/>
                  </a:cubicBezTo>
                  <a:cubicBezTo>
                    <a:pt x="4" y="28"/>
                    <a:pt x="9" y="36"/>
                    <a:pt x="19" y="36"/>
                  </a:cubicBezTo>
                  <a:cubicBezTo>
                    <a:pt x="29" y="36"/>
                    <a:pt x="34" y="28"/>
                    <a:pt x="34" y="20"/>
                  </a:cubicBezTo>
                  <a:close/>
                </a:path>
              </a:pathLst>
            </a:custGeom>
            <a:solidFill>
              <a:srgbClr val="006428"/>
            </a:solidFill>
            <a:ln w="1270">
              <a:solidFill>
                <a:srgbClr val="00642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02" name="Freeform 197"/>
            <p:cNvSpPr>
              <a:spLocks/>
            </p:cNvSpPr>
            <p:nvPr userDrawn="1"/>
          </p:nvSpPr>
          <p:spPr bwMode="auto">
            <a:xfrm>
              <a:off x="2533650" y="2030413"/>
              <a:ext cx="71438" cy="1190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" y="0"/>
                </a:cxn>
                <a:cxn ang="0">
                  <a:pos x="45" y="6"/>
                </a:cxn>
                <a:cxn ang="0">
                  <a:pos x="8" y="6"/>
                </a:cxn>
                <a:cxn ang="0">
                  <a:pos x="8" y="32"/>
                </a:cxn>
                <a:cxn ang="0">
                  <a:pos x="41" y="32"/>
                </a:cxn>
                <a:cxn ang="0">
                  <a:pos x="41" y="38"/>
                </a:cxn>
                <a:cxn ang="0">
                  <a:pos x="8" y="38"/>
                </a:cxn>
                <a:cxn ang="0">
                  <a:pos x="8" y="69"/>
                </a:cxn>
                <a:cxn ang="0">
                  <a:pos x="45" y="69"/>
                </a:cxn>
                <a:cxn ang="0">
                  <a:pos x="45" y="75"/>
                </a:cxn>
                <a:cxn ang="0">
                  <a:pos x="0" y="75"/>
                </a:cxn>
                <a:cxn ang="0">
                  <a:pos x="0" y="0"/>
                </a:cxn>
              </a:cxnLst>
              <a:rect l="0" t="0" r="r" b="b"/>
              <a:pathLst>
                <a:path w="45" h="75">
                  <a:moveTo>
                    <a:pt x="0" y="0"/>
                  </a:moveTo>
                  <a:lnTo>
                    <a:pt x="45" y="0"/>
                  </a:lnTo>
                  <a:lnTo>
                    <a:pt x="45" y="6"/>
                  </a:lnTo>
                  <a:lnTo>
                    <a:pt x="8" y="6"/>
                  </a:lnTo>
                  <a:lnTo>
                    <a:pt x="8" y="32"/>
                  </a:lnTo>
                  <a:lnTo>
                    <a:pt x="41" y="32"/>
                  </a:lnTo>
                  <a:lnTo>
                    <a:pt x="41" y="38"/>
                  </a:lnTo>
                  <a:lnTo>
                    <a:pt x="8" y="38"/>
                  </a:lnTo>
                  <a:lnTo>
                    <a:pt x="8" y="69"/>
                  </a:lnTo>
                  <a:lnTo>
                    <a:pt x="45" y="69"/>
                  </a:lnTo>
                  <a:lnTo>
                    <a:pt x="45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1270">
              <a:solidFill>
                <a:srgbClr val="00642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03" name="Freeform 198"/>
            <p:cNvSpPr>
              <a:spLocks/>
            </p:cNvSpPr>
            <p:nvPr userDrawn="1"/>
          </p:nvSpPr>
          <p:spPr bwMode="auto">
            <a:xfrm>
              <a:off x="2808288" y="2030413"/>
              <a:ext cx="93662" cy="1190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9" y="0"/>
                </a:cxn>
                <a:cxn ang="0">
                  <a:pos x="59" y="75"/>
                </a:cxn>
                <a:cxn ang="0">
                  <a:pos x="53" y="75"/>
                </a:cxn>
                <a:cxn ang="0">
                  <a:pos x="53" y="6"/>
                </a:cxn>
                <a:cxn ang="0">
                  <a:pos x="8" y="6"/>
                </a:cxn>
                <a:cxn ang="0">
                  <a:pos x="8" y="75"/>
                </a:cxn>
                <a:cxn ang="0">
                  <a:pos x="0" y="75"/>
                </a:cxn>
                <a:cxn ang="0">
                  <a:pos x="0" y="0"/>
                </a:cxn>
              </a:cxnLst>
              <a:rect l="0" t="0" r="r" b="b"/>
              <a:pathLst>
                <a:path w="59" h="75">
                  <a:moveTo>
                    <a:pt x="0" y="0"/>
                  </a:moveTo>
                  <a:lnTo>
                    <a:pt x="59" y="0"/>
                  </a:lnTo>
                  <a:lnTo>
                    <a:pt x="59" y="75"/>
                  </a:lnTo>
                  <a:lnTo>
                    <a:pt x="53" y="75"/>
                  </a:lnTo>
                  <a:lnTo>
                    <a:pt x="53" y="6"/>
                  </a:lnTo>
                  <a:lnTo>
                    <a:pt x="8" y="6"/>
                  </a:lnTo>
                  <a:lnTo>
                    <a:pt x="8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1270">
              <a:solidFill>
                <a:srgbClr val="00642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04" name="Freeform 199"/>
            <p:cNvSpPr>
              <a:spLocks noEditPoints="1"/>
            </p:cNvSpPr>
            <p:nvPr userDrawn="1"/>
          </p:nvSpPr>
          <p:spPr bwMode="auto">
            <a:xfrm>
              <a:off x="2973388" y="2030413"/>
              <a:ext cx="109537" cy="119062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39" y="0"/>
                </a:cxn>
                <a:cxn ang="0">
                  <a:pos x="69" y="75"/>
                </a:cxn>
                <a:cxn ang="0">
                  <a:pos x="61" y="75"/>
                </a:cxn>
                <a:cxn ang="0">
                  <a:pos x="53" y="57"/>
                </a:cxn>
                <a:cxn ang="0">
                  <a:pos x="14" y="57"/>
                </a:cxn>
                <a:cxn ang="0">
                  <a:pos x="6" y="75"/>
                </a:cxn>
                <a:cxn ang="0">
                  <a:pos x="0" y="75"/>
                </a:cxn>
                <a:cxn ang="0">
                  <a:pos x="31" y="0"/>
                </a:cxn>
                <a:cxn ang="0">
                  <a:pos x="51" y="51"/>
                </a:cxn>
                <a:cxn ang="0">
                  <a:pos x="33" y="8"/>
                </a:cxn>
                <a:cxn ang="0">
                  <a:pos x="16" y="51"/>
                </a:cxn>
                <a:cxn ang="0">
                  <a:pos x="51" y="51"/>
                </a:cxn>
              </a:cxnLst>
              <a:rect l="0" t="0" r="r" b="b"/>
              <a:pathLst>
                <a:path w="69" h="75">
                  <a:moveTo>
                    <a:pt x="31" y="0"/>
                  </a:moveTo>
                  <a:lnTo>
                    <a:pt x="39" y="0"/>
                  </a:lnTo>
                  <a:lnTo>
                    <a:pt x="69" y="75"/>
                  </a:lnTo>
                  <a:lnTo>
                    <a:pt x="61" y="75"/>
                  </a:lnTo>
                  <a:lnTo>
                    <a:pt x="53" y="57"/>
                  </a:lnTo>
                  <a:lnTo>
                    <a:pt x="14" y="57"/>
                  </a:lnTo>
                  <a:lnTo>
                    <a:pt x="6" y="75"/>
                  </a:lnTo>
                  <a:lnTo>
                    <a:pt x="0" y="75"/>
                  </a:lnTo>
                  <a:lnTo>
                    <a:pt x="31" y="0"/>
                  </a:lnTo>
                  <a:close/>
                  <a:moveTo>
                    <a:pt x="51" y="51"/>
                  </a:moveTo>
                  <a:lnTo>
                    <a:pt x="33" y="8"/>
                  </a:lnTo>
                  <a:lnTo>
                    <a:pt x="16" y="51"/>
                  </a:lnTo>
                  <a:lnTo>
                    <a:pt x="51" y="51"/>
                  </a:lnTo>
                  <a:close/>
                </a:path>
              </a:pathLst>
            </a:custGeom>
            <a:solidFill>
              <a:srgbClr val="006428"/>
            </a:solidFill>
            <a:ln w="1270">
              <a:solidFill>
                <a:srgbClr val="00642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05" name="Freeform 200"/>
            <p:cNvSpPr>
              <a:spLocks noEditPoints="1"/>
            </p:cNvSpPr>
            <p:nvPr userDrawn="1"/>
          </p:nvSpPr>
          <p:spPr bwMode="auto">
            <a:xfrm>
              <a:off x="3151188" y="2030413"/>
              <a:ext cx="74612" cy="1190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0"/>
                </a:cxn>
                <a:cxn ang="0">
                  <a:pos x="23" y="11"/>
                </a:cxn>
                <a:cxn ang="0">
                  <a:pos x="9" y="22"/>
                </a:cxn>
                <a:cxn ang="0">
                  <a:pos x="4" y="22"/>
                </a:cxn>
                <a:cxn ang="0">
                  <a:pos x="4" y="37"/>
                </a:cxn>
                <a:cxn ang="0">
                  <a:pos x="0" y="37"/>
                </a:cxn>
                <a:cxn ang="0">
                  <a:pos x="0" y="0"/>
                </a:cxn>
                <a:cxn ang="0">
                  <a:pos x="9" y="19"/>
                </a:cxn>
                <a:cxn ang="0">
                  <a:pos x="19" y="11"/>
                </a:cxn>
                <a:cxn ang="0">
                  <a:pos x="9" y="3"/>
                </a:cxn>
                <a:cxn ang="0">
                  <a:pos x="4" y="3"/>
                </a:cxn>
                <a:cxn ang="0">
                  <a:pos x="4" y="19"/>
                </a:cxn>
                <a:cxn ang="0">
                  <a:pos x="9" y="19"/>
                </a:cxn>
              </a:cxnLst>
              <a:rect l="0" t="0" r="r" b="b"/>
              <a:pathLst>
                <a:path w="23" h="37">
                  <a:moveTo>
                    <a:pt x="0" y="0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18" y="0"/>
                    <a:pt x="23" y="4"/>
                    <a:pt x="23" y="11"/>
                  </a:cubicBezTo>
                  <a:cubicBezTo>
                    <a:pt x="23" y="18"/>
                    <a:pt x="18" y="22"/>
                    <a:pt x="9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  <a:moveTo>
                    <a:pt x="9" y="19"/>
                  </a:moveTo>
                  <a:cubicBezTo>
                    <a:pt x="16" y="19"/>
                    <a:pt x="19" y="16"/>
                    <a:pt x="19" y="11"/>
                  </a:cubicBezTo>
                  <a:cubicBezTo>
                    <a:pt x="19" y="6"/>
                    <a:pt x="16" y="3"/>
                    <a:pt x="9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9"/>
                    <a:pt x="4" y="19"/>
                    <a:pt x="4" y="19"/>
                  </a:cubicBezTo>
                  <a:lnTo>
                    <a:pt x="9" y="19"/>
                  </a:lnTo>
                  <a:close/>
                </a:path>
              </a:pathLst>
            </a:custGeom>
            <a:solidFill>
              <a:srgbClr val="006428"/>
            </a:solidFill>
            <a:ln w="1270">
              <a:solidFill>
                <a:srgbClr val="00642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06" name="Freeform 201"/>
            <p:cNvSpPr>
              <a:spLocks/>
            </p:cNvSpPr>
            <p:nvPr userDrawn="1"/>
          </p:nvSpPr>
          <p:spPr bwMode="auto">
            <a:xfrm>
              <a:off x="3284538" y="2030413"/>
              <a:ext cx="90487" cy="119062"/>
            </a:xfrm>
            <a:custGeom>
              <a:avLst/>
              <a:gdLst/>
              <a:ahLst/>
              <a:cxnLst>
                <a:cxn ang="0">
                  <a:pos x="24" y="6"/>
                </a:cxn>
                <a:cxn ang="0">
                  <a:pos x="0" y="6"/>
                </a:cxn>
                <a:cxn ang="0">
                  <a:pos x="0" y="0"/>
                </a:cxn>
                <a:cxn ang="0">
                  <a:pos x="57" y="0"/>
                </a:cxn>
                <a:cxn ang="0">
                  <a:pos x="57" y="6"/>
                </a:cxn>
                <a:cxn ang="0">
                  <a:pos x="32" y="6"/>
                </a:cxn>
                <a:cxn ang="0">
                  <a:pos x="32" y="75"/>
                </a:cxn>
                <a:cxn ang="0">
                  <a:pos x="24" y="75"/>
                </a:cxn>
                <a:cxn ang="0">
                  <a:pos x="24" y="6"/>
                </a:cxn>
              </a:cxnLst>
              <a:rect l="0" t="0" r="r" b="b"/>
              <a:pathLst>
                <a:path w="57" h="75">
                  <a:moveTo>
                    <a:pt x="24" y="6"/>
                  </a:moveTo>
                  <a:lnTo>
                    <a:pt x="0" y="6"/>
                  </a:lnTo>
                  <a:lnTo>
                    <a:pt x="0" y="0"/>
                  </a:lnTo>
                  <a:lnTo>
                    <a:pt x="57" y="0"/>
                  </a:lnTo>
                  <a:lnTo>
                    <a:pt x="57" y="6"/>
                  </a:lnTo>
                  <a:lnTo>
                    <a:pt x="32" y="6"/>
                  </a:lnTo>
                  <a:lnTo>
                    <a:pt x="32" y="75"/>
                  </a:lnTo>
                  <a:lnTo>
                    <a:pt x="24" y="75"/>
                  </a:lnTo>
                  <a:lnTo>
                    <a:pt x="24" y="6"/>
                  </a:lnTo>
                  <a:close/>
                </a:path>
              </a:pathLst>
            </a:custGeom>
            <a:solidFill>
              <a:srgbClr val="006428"/>
            </a:solidFill>
            <a:ln w="1270">
              <a:solidFill>
                <a:srgbClr val="00642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07" name="Freeform 202"/>
            <p:cNvSpPr>
              <a:spLocks/>
            </p:cNvSpPr>
            <p:nvPr userDrawn="1"/>
          </p:nvSpPr>
          <p:spPr bwMode="auto">
            <a:xfrm>
              <a:off x="3443288" y="2030413"/>
              <a:ext cx="100012" cy="1190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0"/>
                </a:cxn>
                <a:cxn ang="0">
                  <a:pos x="8" y="32"/>
                </a:cxn>
                <a:cxn ang="0">
                  <a:pos x="55" y="32"/>
                </a:cxn>
                <a:cxn ang="0">
                  <a:pos x="55" y="0"/>
                </a:cxn>
                <a:cxn ang="0">
                  <a:pos x="63" y="0"/>
                </a:cxn>
                <a:cxn ang="0">
                  <a:pos x="63" y="75"/>
                </a:cxn>
                <a:cxn ang="0">
                  <a:pos x="55" y="75"/>
                </a:cxn>
                <a:cxn ang="0">
                  <a:pos x="55" y="38"/>
                </a:cxn>
                <a:cxn ang="0">
                  <a:pos x="8" y="38"/>
                </a:cxn>
                <a:cxn ang="0">
                  <a:pos x="8" y="75"/>
                </a:cxn>
                <a:cxn ang="0">
                  <a:pos x="0" y="75"/>
                </a:cxn>
                <a:cxn ang="0">
                  <a:pos x="0" y="0"/>
                </a:cxn>
              </a:cxnLst>
              <a:rect l="0" t="0" r="r" b="b"/>
              <a:pathLst>
                <a:path w="63" h="75">
                  <a:moveTo>
                    <a:pt x="0" y="0"/>
                  </a:moveTo>
                  <a:lnTo>
                    <a:pt x="8" y="0"/>
                  </a:lnTo>
                  <a:lnTo>
                    <a:pt x="8" y="32"/>
                  </a:lnTo>
                  <a:lnTo>
                    <a:pt x="55" y="32"/>
                  </a:lnTo>
                  <a:lnTo>
                    <a:pt x="55" y="0"/>
                  </a:lnTo>
                  <a:lnTo>
                    <a:pt x="63" y="0"/>
                  </a:lnTo>
                  <a:lnTo>
                    <a:pt x="63" y="75"/>
                  </a:lnTo>
                  <a:lnTo>
                    <a:pt x="55" y="75"/>
                  </a:lnTo>
                  <a:lnTo>
                    <a:pt x="55" y="38"/>
                  </a:lnTo>
                  <a:lnTo>
                    <a:pt x="8" y="38"/>
                  </a:lnTo>
                  <a:lnTo>
                    <a:pt x="8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1270">
              <a:solidFill>
                <a:srgbClr val="00642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08" name="Freeform 203"/>
            <p:cNvSpPr>
              <a:spLocks/>
            </p:cNvSpPr>
            <p:nvPr userDrawn="1"/>
          </p:nvSpPr>
          <p:spPr bwMode="auto">
            <a:xfrm>
              <a:off x="3627438" y="2030413"/>
              <a:ext cx="68262" cy="1190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3" y="0"/>
                </a:cxn>
                <a:cxn ang="0">
                  <a:pos x="43" y="6"/>
                </a:cxn>
                <a:cxn ang="0">
                  <a:pos x="6" y="6"/>
                </a:cxn>
                <a:cxn ang="0">
                  <a:pos x="6" y="32"/>
                </a:cxn>
                <a:cxn ang="0">
                  <a:pos x="38" y="32"/>
                </a:cxn>
                <a:cxn ang="0">
                  <a:pos x="38" y="38"/>
                </a:cxn>
                <a:cxn ang="0">
                  <a:pos x="6" y="38"/>
                </a:cxn>
                <a:cxn ang="0">
                  <a:pos x="6" y="69"/>
                </a:cxn>
                <a:cxn ang="0">
                  <a:pos x="43" y="69"/>
                </a:cxn>
                <a:cxn ang="0">
                  <a:pos x="43" y="75"/>
                </a:cxn>
                <a:cxn ang="0">
                  <a:pos x="0" y="75"/>
                </a:cxn>
                <a:cxn ang="0">
                  <a:pos x="0" y="0"/>
                </a:cxn>
              </a:cxnLst>
              <a:rect l="0" t="0" r="r" b="b"/>
              <a:pathLst>
                <a:path w="43" h="75">
                  <a:moveTo>
                    <a:pt x="0" y="0"/>
                  </a:moveTo>
                  <a:lnTo>
                    <a:pt x="43" y="0"/>
                  </a:lnTo>
                  <a:lnTo>
                    <a:pt x="43" y="6"/>
                  </a:lnTo>
                  <a:lnTo>
                    <a:pt x="6" y="6"/>
                  </a:lnTo>
                  <a:lnTo>
                    <a:pt x="6" y="32"/>
                  </a:lnTo>
                  <a:lnTo>
                    <a:pt x="38" y="32"/>
                  </a:lnTo>
                  <a:lnTo>
                    <a:pt x="38" y="38"/>
                  </a:lnTo>
                  <a:lnTo>
                    <a:pt x="6" y="38"/>
                  </a:lnTo>
                  <a:lnTo>
                    <a:pt x="6" y="69"/>
                  </a:lnTo>
                  <a:lnTo>
                    <a:pt x="43" y="69"/>
                  </a:lnTo>
                  <a:lnTo>
                    <a:pt x="43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1270">
              <a:solidFill>
                <a:srgbClr val="00642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09" name="Freeform 204"/>
            <p:cNvSpPr>
              <a:spLocks noEditPoints="1"/>
            </p:cNvSpPr>
            <p:nvPr userDrawn="1"/>
          </p:nvSpPr>
          <p:spPr bwMode="auto">
            <a:xfrm>
              <a:off x="3768725" y="2030413"/>
              <a:ext cx="74613" cy="1190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0"/>
                </a:cxn>
                <a:cxn ang="0">
                  <a:pos x="23" y="11"/>
                </a:cxn>
                <a:cxn ang="0">
                  <a:pos x="9" y="22"/>
                </a:cxn>
                <a:cxn ang="0">
                  <a:pos x="4" y="22"/>
                </a:cxn>
                <a:cxn ang="0">
                  <a:pos x="4" y="37"/>
                </a:cxn>
                <a:cxn ang="0">
                  <a:pos x="0" y="37"/>
                </a:cxn>
                <a:cxn ang="0">
                  <a:pos x="0" y="0"/>
                </a:cxn>
                <a:cxn ang="0">
                  <a:pos x="9" y="19"/>
                </a:cxn>
                <a:cxn ang="0">
                  <a:pos x="19" y="11"/>
                </a:cxn>
                <a:cxn ang="0">
                  <a:pos x="9" y="3"/>
                </a:cxn>
                <a:cxn ang="0">
                  <a:pos x="4" y="3"/>
                </a:cxn>
                <a:cxn ang="0">
                  <a:pos x="4" y="19"/>
                </a:cxn>
                <a:cxn ang="0">
                  <a:pos x="9" y="19"/>
                </a:cxn>
              </a:cxnLst>
              <a:rect l="0" t="0" r="r" b="b"/>
              <a:pathLst>
                <a:path w="23" h="37">
                  <a:moveTo>
                    <a:pt x="0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8" y="0"/>
                    <a:pt x="23" y="4"/>
                    <a:pt x="23" y="11"/>
                  </a:cubicBezTo>
                  <a:cubicBezTo>
                    <a:pt x="23" y="18"/>
                    <a:pt x="18" y="22"/>
                    <a:pt x="9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  <a:moveTo>
                    <a:pt x="9" y="19"/>
                  </a:moveTo>
                  <a:cubicBezTo>
                    <a:pt x="16" y="19"/>
                    <a:pt x="19" y="16"/>
                    <a:pt x="19" y="11"/>
                  </a:cubicBezTo>
                  <a:cubicBezTo>
                    <a:pt x="19" y="6"/>
                    <a:pt x="16" y="3"/>
                    <a:pt x="9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9"/>
                    <a:pt x="4" y="19"/>
                    <a:pt x="4" y="19"/>
                  </a:cubicBezTo>
                  <a:lnTo>
                    <a:pt x="9" y="19"/>
                  </a:lnTo>
                  <a:close/>
                </a:path>
              </a:pathLst>
            </a:custGeom>
            <a:solidFill>
              <a:srgbClr val="006428"/>
            </a:solidFill>
            <a:ln w="1270">
              <a:solidFill>
                <a:srgbClr val="00642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10" name="Freeform 205"/>
            <p:cNvSpPr>
              <a:spLocks/>
            </p:cNvSpPr>
            <p:nvPr userDrawn="1"/>
          </p:nvSpPr>
          <p:spPr bwMode="auto">
            <a:xfrm>
              <a:off x="3908425" y="2027238"/>
              <a:ext cx="100013" cy="125412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19" y="0"/>
                </a:cxn>
                <a:cxn ang="0">
                  <a:pos x="30" y="3"/>
                </a:cxn>
                <a:cxn ang="0">
                  <a:pos x="28" y="6"/>
                </a:cxn>
                <a:cxn ang="0">
                  <a:pos x="19" y="4"/>
                </a:cxn>
                <a:cxn ang="0">
                  <a:pos x="4" y="19"/>
                </a:cxn>
                <a:cxn ang="0">
                  <a:pos x="19" y="36"/>
                </a:cxn>
                <a:cxn ang="0">
                  <a:pos x="29" y="32"/>
                </a:cxn>
                <a:cxn ang="0">
                  <a:pos x="31" y="35"/>
                </a:cxn>
                <a:cxn ang="0">
                  <a:pos x="19" y="39"/>
                </a:cxn>
                <a:cxn ang="0">
                  <a:pos x="0" y="20"/>
                </a:cxn>
              </a:cxnLst>
              <a:rect l="0" t="0" r="r" b="b"/>
              <a:pathLst>
                <a:path w="31" h="39">
                  <a:moveTo>
                    <a:pt x="0" y="20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24" y="0"/>
                    <a:pt x="27" y="1"/>
                    <a:pt x="30" y="3"/>
                  </a:cubicBezTo>
                  <a:cubicBezTo>
                    <a:pt x="28" y="6"/>
                    <a:pt x="28" y="6"/>
                    <a:pt x="28" y="6"/>
                  </a:cubicBezTo>
                  <a:cubicBezTo>
                    <a:pt x="26" y="5"/>
                    <a:pt x="23" y="4"/>
                    <a:pt x="19" y="4"/>
                  </a:cubicBezTo>
                  <a:cubicBezTo>
                    <a:pt x="9" y="4"/>
                    <a:pt x="4" y="11"/>
                    <a:pt x="4" y="19"/>
                  </a:cubicBezTo>
                  <a:cubicBezTo>
                    <a:pt x="4" y="28"/>
                    <a:pt x="9" y="36"/>
                    <a:pt x="19" y="36"/>
                  </a:cubicBezTo>
                  <a:cubicBezTo>
                    <a:pt x="24" y="36"/>
                    <a:pt x="27" y="34"/>
                    <a:pt x="29" y="32"/>
                  </a:cubicBezTo>
                  <a:cubicBezTo>
                    <a:pt x="31" y="35"/>
                    <a:pt x="31" y="35"/>
                    <a:pt x="31" y="35"/>
                  </a:cubicBezTo>
                  <a:cubicBezTo>
                    <a:pt x="29" y="37"/>
                    <a:pt x="24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</a:path>
              </a:pathLst>
            </a:custGeom>
            <a:solidFill>
              <a:srgbClr val="006428"/>
            </a:solidFill>
            <a:ln w="1270">
              <a:solidFill>
                <a:srgbClr val="00642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11" name="Freeform 206"/>
            <p:cNvSpPr>
              <a:spLocks/>
            </p:cNvSpPr>
            <p:nvPr userDrawn="1"/>
          </p:nvSpPr>
          <p:spPr bwMode="auto">
            <a:xfrm>
              <a:off x="4070350" y="2030413"/>
              <a:ext cx="87313" cy="119062"/>
            </a:xfrm>
            <a:custGeom>
              <a:avLst/>
              <a:gdLst/>
              <a:ahLst/>
              <a:cxnLst>
                <a:cxn ang="0">
                  <a:pos x="22" y="6"/>
                </a:cxn>
                <a:cxn ang="0">
                  <a:pos x="0" y="6"/>
                </a:cxn>
                <a:cxn ang="0">
                  <a:pos x="0" y="0"/>
                </a:cxn>
                <a:cxn ang="0">
                  <a:pos x="55" y="0"/>
                </a:cxn>
                <a:cxn ang="0">
                  <a:pos x="55" y="6"/>
                </a:cxn>
                <a:cxn ang="0">
                  <a:pos x="31" y="6"/>
                </a:cxn>
                <a:cxn ang="0">
                  <a:pos x="31" y="75"/>
                </a:cxn>
                <a:cxn ang="0">
                  <a:pos x="22" y="75"/>
                </a:cxn>
                <a:cxn ang="0">
                  <a:pos x="22" y="6"/>
                </a:cxn>
              </a:cxnLst>
              <a:rect l="0" t="0" r="r" b="b"/>
              <a:pathLst>
                <a:path w="55" h="75">
                  <a:moveTo>
                    <a:pt x="22" y="6"/>
                  </a:moveTo>
                  <a:lnTo>
                    <a:pt x="0" y="6"/>
                  </a:lnTo>
                  <a:lnTo>
                    <a:pt x="0" y="0"/>
                  </a:lnTo>
                  <a:lnTo>
                    <a:pt x="55" y="0"/>
                  </a:lnTo>
                  <a:lnTo>
                    <a:pt x="55" y="6"/>
                  </a:lnTo>
                  <a:lnTo>
                    <a:pt x="31" y="6"/>
                  </a:lnTo>
                  <a:lnTo>
                    <a:pt x="31" y="75"/>
                  </a:lnTo>
                  <a:lnTo>
                    <a:pt x="22" y="75"/>
                  </a:lnTo>
                  <a:lnTo>
                    <a:pt x="22" y="6"/>
                  </a:lnTo>
                  <a:close/>
                </a:path>
              </a:pathLst>
            </a:custGeom>
            <a:solidFill>
              <a:srgbClr val="006428"/>
            </a:solidFill>
            <a:ln w="1270">
              <a:solidFill>
                <a:srgbClr val="00642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12" name="Freeform 207"/>
            <p:cNvSpPr>
              <a:spLocks noEditPoints="1"/>
            </p:cNvSpPr>
            <p:nvPr userDrawn="1"/>
          </p:nvSpPr>
          <p:spPr bwMode="auto">
            <a:xfrm>
              <a:off x="4225925" y="2030413"/>
              <a:ext cx="77788" cy="1190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0"/>
                </a:cxn>
                <a:cxn ang="0">
                  <a:pos x="22" y="9"/>
                </a:cxn>
                <a:cxn ang="0">
                  <a:pos x="16" y="18"/>
                </a:cxn>
                <a:cxn ang="0">
                  <a:pos x="16" y="18"/>
                </a:cxn>
                <a:cxn ang="0">
                  <a:pos x="24" y="27"/>
                </a:cxn>
                <a:cxn ang="0">
                  <a:pos x="10" y="37"/>
                </a:cxn>
                <a:cxn ang="0">
                  <a:pos x="0" y="37"/>
                </a:cxn>
                <a:cxn ang="0">
                  <a:pos x="0" y="0"/>
                </a:cxn>
                <a:cxn ang="0">
                  <a:pos x="10" y="16"/>
                </a:cxn>
                <a:cxn ang="0">
                  <a:pos x="19" y="10"/>
                </a:cxn>
                <a:cxn ang="0">
                  <a:pos x="10" y="3"/>
                </a:cxn>
                <a:cxn ang="0">
                  <a:pos x="4" y="3"/>
                </a:cxn>
                <a:cxn ang="0">
                  <a:pos x="4" y="16"/>
                </a:cxn>
                <a:cxn ang="0">
                  <a:pos x="10" y="16"/>
                </a:cxn>
                <a:cxn ang="0">
                  <a:pos x="10" y="34"/>
                </a:cxn>
                <a:cxn ang="0">
                  <a:pos x="20" y="27"/>
                </a:cxn>
                <a:cxn ang="0">
                  <a:pos x="10" y="19"/>
                </a:cxn>
                <a:cxn ang="0">
                  <a:pos x="4" y="19"/>
                </a:cxn>
                <a:cxn ang="0">
                  <a:pos x="4" y="34"/>
                </a:cxn>
                <a:cxn ang="0">
                  <a:pos x="10" y="34"/>
                </a:cxn>
              </a:cxnLst>
              <a:rect l="0" t="0" r="r" b="b"/>
              <a:pathLst>
                <a:path w="24" h="37">
                  <a:moveTo>
                    <a:pt x="0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8" y="0"/>
                    <a:pt x="22" y="3"/>
                    <a:pt x="22" y="9"/>
                  </a:cubicBezTo>
                  <a:cubicBezTo>
                    <a:pt x="22" y="14"/>
                    <a:pt x="20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21" y="18"/>
                    <a:pt x="24" y="22"/>
                    <a:pt x="24" y="27"/>
                  </a:cubicBezTo>
                  <a:cubicBezTo>
                    <a:pt x="24" y="34"/>
                    <a:pt x="19" y="37"/>
                    <a:pt x="10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  <a:moveTo>
                    <a:pt x="10" y="16"/>
                  </a:moveTo>
                  <a:cubicBezTo>
                    <a:pt x="16" y="16"/>
                    <a:pt x="19" y="14"/>
                    <a:pt x="19" y="10"/>
                  </a:cubicBezTo>
                  <a:cubicBezTo>
                    <a:pt x="19" y="5"/>
                    <a:pt x="16" y="3"/>
                    <a:pt x="10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6"/>
                    <a:pt x="4" y="16"/>
                    <a:pt x="4" y="16"/>
                  </a:cubicBezTo>
                  <a:lnTo>
                    <a:pt x="10" y="16"/>
                  </a:lnTo>
                  <a:close/>
                  <a:moveTo>
                    <a:pt x="10" y="34"/>
                  </a:moveTo>
                  <a:cubicBezTo>
                    <a:pt x="17" y="34"/>
                    <a:pt x="20" y="32"/>
                    <a:pt x="20" y="27"/>
                  </a:cubicBezTo>
                  <a:cubicBezTo>
                    <a:pt x="20" y="22"/>
                    <a:pt x="17" y="19"/>
                    <a:pt x="10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34"/>
                    <a:pt x="4" y="34"/>
                    <a:pt x="4" y="34"/>
                  </a:cubicBezTo>
                  <a:lnTo>
                    <a:pt x="10" y="34"/>
                  </a:lnTo>
                  <a:close/>
                </a:path>
              </a:pathLst>
            </a:custGeom>
            <a:solidFill>
              <a:srgbClr val="006428"/>
            </a:solidFill>
            <a:ln w="1270">
              <a:solidFill>
                <a:srgbClr val="00642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13" name="Freeform 208"/>
            <p:cNvSpPr>
              <a:spLocks noEditPoints="1"/>
            </p:cNvSpPr>
            <p:nvPr userDrawn="1"/>
          </p:nvSpPr>
          <p:spPr bwMode="auto">
            <a:xfrm>
              <a:off x="4371975" y="2027238"/>
              <a:ext cx="122238" cy="125412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19" y="0"/>
                </a:cxn>
                <a:cxn ang="0">
                  <a:pos x="38" y="20"/>
                </a:cxn>
                <a:cxn ang="0">
                  <a:pos x="19" y="39"/>
                </a:cxn>
                <a:cxn ang="0">
                  <a:pos x="0" y="20"/>
                </a:cxn>
                <a:cxn ang="0">
                  <a:pos x="34" y="20"/>
                </a:cxn>
                <a:cxn ang="0">
                  <a:pos x="19" y="4"/>
                </a:cxn>
                <a:cxn ang="0">
                  <a:pos x="4" y="20"/>
                </a:cxn>
                <a:cxn ang="0">
                  <a:pos x="19" y="36"/>
                </a:cxn>
                <a:cxn ang="0">
                  <a:pos x="34" y="20"/>
                </a:cxn>
              </a:cxnLst>
              <a:rect l="0" t="0" r="r" b="b"/>
              <a:pathLst>
                <a:path w="38" h="39">
                  <a:moveTo>
                    <a:pt x="0" y="20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31" y="0"/>
                    <a:pt x="38" y="9"/>
                    <a:pt x="38" y="20"/>
                  </a:cubicBezTo>
                  <a:cubicBezTo>
                    <a:pt x="38" y="30"/>
                    <a:pt x="31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  <a:moveTo>
                    <a:pt x="34" y="20"/>
                  </a:moveTo>
                  <a:cubicBezTo>
                    <a:pt x="34" y="11"/>
                    <a:pt x="29" y="4"/>
                    <a:pt x="19" y="4"/>
                  </a:cubicBezTo>
                  <a:cubicBezTo>
                    <a:pt x="9" y="4"/>
                    <a:pt x="4" y="11"/>
                    <a:pt x="4" y="20"/>
                  </a:cubicBezTo>
                  <a:cubicBezTo>
                    <a:pt x="4" y="28"/>
                    <a:pt x="9" y="36"/>
                    <a:pt x="19" y="36"/>
                  </a:cubicBezTo>
                  <a:cubicBezTo>
                    <a:pt x="29" y="36"/>
                    <a:pt x="34" y="28"/>
                    <a:pt x="34" y="20"/>
                  </a:cubicBezTo>
                  <a:close/>
                </a:path>
              </a:pathLst>
            </a:custGeom>
            <a:solidFill>
              <a:srgbClr val="006428"/>
            </a:solidFill>
            <a:ln w="1270">
              <a:solidFill>
                <a:srgbClr val="00642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14" name="Freeform 209"/>
            <p:cNvSpPr>
              <a:spLocks/>
            </p:cNvSpPr>
            <p:nvPr userDrawn="1"/>
          </p:nvSpPr>
          <p:spPr bwMode="auto">
            <a:xfrm>
              <a:off x="358775" y="1900238"/>
              <a:ext cx="4116388" cy="15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93" y="0"/>
                </a:cxn>
                <a:cxn ang="0">
                  <a:pos x="0" y="0"/>
                </a:cxn>
              </a:cxnLst>
              <a:rect l="0" t="0" r="r" b="b"/>
              <a:pathLst>
                <a:path w="2593">
                  <a:moveTo>
                    <a:pt x="0" y="0"/>
                  </a:moveTo>
                  <a:lnTo>
                    <a:pt x="259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22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15" name="Line 211"/>
            <p:cNvSpPr>
              <a:spLocks noChangeShapeType="1"/>
            </p:cNvSpPr>
            <p:nvPr userDrawn="1"/>
          </p:nvSpPr>
          <p:spPr bwMode="auto">
            <a:xfrm>
              <a:off x="358775" y="1900238"/>
              <a:ext cx="4116388" cy="1587"/>
            </a:xfrm>
            <a:prstGeom prst="line">
              <a:avLst/>
            </a:prstGeom>
            <a:noFill/>
            <a:ln w="4" cap="flat">
              <a:solidFill>
                <a:srgbClr val="006428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16" name="Freeform 212"/>
            <p:cNvSpPr>
              <a:spLocks/>
            </p:cNvSpPr>
            <p:nvPr userDrawn="1"/>
          </p:nvSpPr>
          <p:spPr bwMode="auto">
            <a:xfrm>
              <a:off x="352425" y="366713"/>
              <a:ext cx="298450" cy="361950"/>
            </a:xfrm>
            <a:custGeom>
              <a:avLst/>
              <a:gdLst/>
              <a:ahLst/>
              <a:cxnLst>
                <a:cxn ang="0">
                  <a:pos x="58" y="112"/>
                </a:cxn>
                <a:cxn ang="0">
                  <a:pos x="0" y="56"/>
                </a:cxn>
                <a:cxn ang="0">
                  <a:pos x="16" y="14"/>
                </a:cxn>
                <a:cxn ang="0">
                  <a:pos x="60" y="0"/>
                </a:cxn>
                <a:cxn ang="0">
                  <a:pos x="91" y="6"/>
                </a:cxn>
                <a:cxn ang="0">
                  <a:pos x="89" y="18"/>
                </a:cxn>
                <a:cxn ang="0">
                  <a:pos x="65" y="15"/>
                </a:cxn>
                <a:cxn ang="0">
                  <a:pos x="32" y="56"/>
                </a:cxn>
                <a:cxn ang="0">
                  <a:pos x="64" y="96"/>
                </a:cxn>
                <a:cxn ang="0">
                  <a:pos x="89" y="93"/>
                </a:cxn>
                <a:cxn ang="0">
                  <a:pos x="92" y="105"/>
                </a:cxn>
                <a:cxn ang="0">
                  <a:pos x="58" y="112"/>
                </a:cxn>
              </a:cxnLst>
              <a:rect l="0" t="0" r="r" b="b"/>
              <a:pathLst>
                <a:path w="92" h="112">
                  <a:moveTo>
                    <a:pt x="58" y="112"/>
                  </a:moveTo>
                  <a:cubicBezTo>
                    <a:pt x="20" y="112"/>
                    <a:pt x="0" y="94"/>
                    <a:pt x="0" y="56"/>
                  </a:cubicBezTo>
                  <a:cubicBezTo>
                    <a:pt x="0" y="38"/>
                    <a:pt x="6" y="24"/>
                    <a:pt x="16" y="14"/>
                  </a:cubicBezTo>
                  <a:cubicBezTo>
                    <a:pt x="26" y="5"/>
                    <a:pt x="41" y="0"/>
                    <a:pt x="60" y="0"/>
                  </a:cubicBezTo>
                  <a:cubicBezTo>
                    <a:pt x="73" y="0"/>
                    <a:pt x="91" y="6"/>
                    <a:pt x="91" y="6"/>
                  </a:cubicBezTo>
                  <a:cubicBezTo>
                    <a:pt x="89" y="18"/>
                    <a:pt x="89" y="18"/>
                    <a:pt x="89" y="18"/>
                  </a:cubicBezTo>
                  <a:cubicBezTo>
                    <a:pt x="89" y="18"/>
                    <a:pt x="73" y="15"/>
                    <a:pt x="65" y="15"/>
                  </a:cubicBezTo>
                  <a:cubicBezTo>
                    <a:pt x="43" y="15"/>
                    <a:pt x="32" y="29"/>
                    <a:pt x="32" y="56"/>
                  </a:cubicBezTo>
                  <a:cubicBezTo>
                    <a:pt x="32" y="83"/>
                    <a:pt x="44" y="96"/>
                    <a:pt x="64" y="96"/>
                  </a:cubicBezTo>
                  <a:cubicBezTo>
                    <a:pt x="77" y="96"/>
                    <a:pt x="89" y="93"/>
                    <a:pt x="89" y="93"/>
                  </a:cubicBezTo>
                  <a:cubicBezTo>
                    <a:pt x="92" y="105"/>
                    <a:pt x="92" y="105"/>
                    <a:pt x="92" y="105"/>
                  </a:cubicBezTo>
                  <a:cubicBezTo>
                    <a:pt x="92" y="105"/>
                    <a:pt x="75" y="112"/>
                    <a:pt x="58" y="112"/>
                  </a:cubicBez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17" name="Freeform 213"/>
            <p:cNvSpPr>
              <a:spLocks noEditPoints="1"/>
            </p:cNvSpPr>
            <p:nvPr userDrawn="1"/>
          </p:nvSpPr>
          <p:spPr bwMode="auto">
            <a:xfrm>
              <a:off x="682625" y="366713"/>
              <a:ext cx="368300" cy="361950"/>
            </a:xfrm>
            <a:custGeom>
              <a:avLst/>
              <a:gdLst/>
              <a:ahLst/>
              <a:cxnLst>
                <a:cxn ang="0">
                  <a:pos x="57" y="112"/>
                </a:cxn>
                <a:cxn ang="0">
                  <a:pos x="14" y="97"/>
                </a:cxn>
                <a:cxn ang="0">
                  <a:pos x="0" y="56"/>
                </a:cxn>
                <a:cxn ang="0">
                  <a:pos x="14" y="15"/>
                </a:cxn>
                <a:cxn ang="0">
                  <a:pos x="57" y="0"/>
                </a:cxn>
                <a:cxn ang="0">
                  <a:pos x="100" y="15"/>
                </a:cxn>
                <a:cxn ang="0">
                  <a:pos x="114" y="56"/>
                </a:cxn>
                <a:cxn ang="0">
                  <a:pos x="100" y="97"/>
                </a:cxn>
                <a:cxn ang="0">
                  <a:pos x="57" y="112"/>
                </a:cxn>
                <a:cxn ang="0">
                  <a:pos x="57" y="14"/>
                </a:cxn>
                <a:cxn ang="0">
                  <a:pos x="30" y="56"/>
                </a:cxn>
                <a:cxn ang="0">
                  <a:pos x="57" y="98"/>
                </a:cxn>
                <a:cxn ang="0">
                  <a:pos x="85" y="56"/>
                </a:cxn>
                <a:cxn ang="0">
                  <a:pos x="57" y="14"/>
                </a:cxn>
              </a:cxnLst>
              <a:rect l="0" t="0" r="r" b="b"/>
              <a:pathLst>
                <a:path w="114" h="112">
                  <a:moveTo>
                    <a:pt x="57" y="112"/>
                  </a:moveTo>
                  <a:cubicBezTo>
                    <a:pt x="39" y="112"/>
                    <a:pt x="24" y="107"/>
                    <a:pt x="14" y="97"/>
                  </a:cubicBezTo>
                  <a:cubicBezTo>
                    <a:pt x="4" y="87"/>
                    <a:pt x="0" y="74"/>
                    <a:pt x="0" y="56"/>
                  </a:cubicBezTo>
                  <a:cubicBezTo>
                    <a:pt x="0" y="38"/>
                    <a:pt x="4" y="24"/>
                    <a:pt x="14" y="15"/>
                  </a:cubicBezTo>
                  <a:cubicBezTo>
                    <a:pt x="24" y="5"/>
                    <a:pt x="38" y="0"/>
                    <a:pt x="57" y="0"/>
                  </a:cubicBezTo>
                  <a:cubicBezTo>
                    <a:pt x="76" y="0"/>
                    <a:pt x="90" y="5"/>
                    <a:pt x="100" y="15"/>
                  </a:cubicBezTo>
                  <a:cubicBezTo>
                    <a:pt x="110" y="24"/>
                    <a:pt x="114" y="38"/>
                    <a:pt x="114" y="56"/>
                  </a:cubicBezTo>
                  <a:cubicBezTo>
                    <a:pt x="114" y="74"/>
                    <a:pt x="110" y="88"/>
                    <a:pt x="100" y="97"/>
                  </a:cubicBezTo>
                  <a:cubicBezTo>
                    <a:pt x="91" y="107"/>
                    <a:pt x="76" y="112"/>
                    <a:pt x="57" y="112"/>
                  </a:cubicBezTo>
                  <a:close/>
                  <a:moveTo>
                    <a:pt x="57" y="14"/>
                  </a:moveTo>
                  <a:cubicBezTo>
                    <a:pt x="39" y="14"/>
                    <a:pt x="30" y="28"/>
                    <a:pt x="30" y="56"/>
                  </a:cubicBezTo>
                  <a:cubicBezTo>
                    <a:pt x="30" y="84"/>
                    <a:pt x="39" y="98"/>
                    <a:pt x="57" y="98"/>
                  </a:cubicBezTo>
                  <a:cubicBezTo>
                    <a:pt x="75" y="98"/>
                    <a:pt x="85" y="84"/>
                    <a:pt x="85" y="56"/>
                  </a:cubicBezTo>
                  <a:cubicBezTo>
                    <a:pt x="85" y="28"/>
                    <a:pt x="75" y="14"/>
                    <a:pt x="57" y="14"/>
                  </a:cubicBez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18" name="Freeform 214"/>
            <p:cNvSpPr>
              <a:spLocks noEditPoints="1"/>
            </p:cNvSpPr>
            <p:nvPr userDrawn="1"/>
          </p:nvSpPr>
          <p:spPr bwMode="auto">
            <a:xfrm>
              <a:off x="1116013" y="376238"/>
              <a:ext cx="323850" cy="346075"/>
            </a:xfrm>
            <a:custGeom>
              <a:avLst/>
              <a:gdLst/>
              <a:ahLst/>
              <a:cxnLst>
                <a:cxn ang="0">
                  <a:pos x="61" y="107"/>
                </a:cxn>
                <a:cxn ang="0">
                  <a:pos x="0" y="107"/>
                </a:cxn>
                <a:cxn ang="0">
                  <a:pos x="0" y="0"/>
                </a:cxn>
                <a:cxn ang="0">
                  <a:pos x="63" y="0"/>
                </a:cxn>
                <a:cxn ang="0">
                  <a:pos x="95" y="24"/>
                </a:cxn>
                <a:cxn ang="0">
                  <a:pos x="89" y="38"/>
                </a:cxn>
                <a:cxn ang="0">
                  <a:pos x="75" y="47"/>
                </a:cxn>
                <a:cxn ang="0">
                  <a:pos x="75" y="48"/>
                </a:cxn>
                <a:cxn ang="0">
                  <a:pos x="100" y="74"/>
                </a:cxn>
                <a:cxn ang="0">
                  <a:pos x="89" y="99"/>
                </a:cxn>
                <a:cxn ang="0">
                  <a:pos x="61" y="107"/>
                </a:cxn>
                <a:cxn ang="0">
                  <a:pos x="29" y="57"/>
                </a:cxn>
                <a:cxn ang="0">
                  <a:pos x="29" y="92"/>
                </a:cxn>
                <a:cxn ang="0">
                  <a:pos x="52" y="92"/>
                </a:cxn>
                <a:cxn ang="0">
                  <a:pos x="70" y="74"/>
                </a:cxn>
                <a:cxn ang="0">
                  <a:pos x="51" y="57"/>
                </a:cxn>
                <a:cxn ang="0">
                  <a:pos x="29" y="57"/>
                </a:cxn>
                <a:cxn ang="0">
                  <a:pos x="29" y="43"/>
                </a:cxn>
                <a:cxn ang="0">
                  <a:pos x="46" y="43"/>
                </a:cxn>
                <a:cxn ang="0">
                  <a:pos x="65" y="28"/>
                </a:cxn>
                <a:cxn ang="0">
                  <a:pos x="46" y="14"/>
                </a:cxn>
                <a:cxn ang="0">
                  <a:pos x="29" y="14"/>
                </a:cxn>
                <a:cxn ang="0">
                  <a:pos x="29" y="43"/>
                </a:cxn>
              </a:cxnLst>
              <a:rect l="0" t="0" r="r" b="b"/>
              <a:pathLst>
                <a:path w="100" h="107">
                  <a:moveTo>
                    <a:pt x="61" y="107"/>
                  </a:moveTo>
                  <a:cubicBezTo>
                    <a:pt x="0" y="107"/>
                    <a:pt x="0" y="107"/>
                    <a:pt x="0" y="10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84" y="0"/>
                    <a:pt x="95" y="7"/>
                    <a:pt x="95" y="24"/>
                  </a:cubicBezTo>
                  <a:cubicBezTo>
                    <a:pt x="95" y="30"/>
                    <a:pt x="93" y="34"/>
                    <a:pt x="89" y="38"/>
                  </a:cubicBezTo>
                  <a:cubicBezTo>
                    <a:pt x="86" y="42"/>
                    <a:pt x="81" y="46"/>
                    <a:pt x="75" y="47"/>
                  </a:cubicBezTo>
                  <a:cubicBezTo>
                    <a:pt x="75" y="48"/>
                    <a:pt x="75" y="48"/>
                    <a:pt x="75" y="48"/>
                  </a:cubicBezTo>
                  <a:cubicBezTo>
                    <a:pt x="92" y="50"/>
                    <a:pt x="100" y="60"/>
                    <a:pt x="100" y="74"/>
                  </a:cubicBezTo>
                  <a:cubicBezTo>
                    <a:pt x="100" y="85"/>
                    <a:pt x="97" y="94"/>
                    <a:pt x="89" y="99"/>
                  </a:cubicBezTo>
                  <a:cubicBezTo>
                    <a:pt x="82" y="104"/>
                    <a:pt x="73" y="107"/>
                    <a:pt x="61" y="107"/>
                  </a:cubicBezTo>
                  <a:close/>
                  <a:moveTo>
                    <a:pt x="29" y="57"/>
                  </a:moveTo>
                  <a:cubicBezTo>
                    <a:pt x="29" y="92"/>
                    <a:pt x="29" y="92"/>
                    <a:pt x="29" y="92"/>
                  </a:cubicBezTo>
                  <a:cubicBezTo>
                    <a:pt x="52" y="92"/>
                    <a:pt x="52" y="92"/>
                    <a:pt x="52" y="92"/>
                  </a:cubicBezTo>
                  <a:cubicBezTo>
                    <a:pt x="64" y="92"/>
                    <a:pt x="70" y="86"/>
                    <a:pt x="70" y="74"/>
                  </a:cubicBezTo>
                  <a:cubicBezTo>
                    <a:pt x="70" y="66"/>
                    <a:pt x="67" y="57"/>
                    <a:pt x="51" y="57"/>
                  </a:cubicBezTo>
                  <a:cubicBezTo>
                    <a:pt x="29" y="57"/>
                    <a:pt x="29" y="57"/>
                    <a:pt x="29" y="57"/>
                  </a:cubicBezTo>
                  <a:close/>
                  <a:moveTo>
                    <a:pt x="29" y="43"/>
                  </a:moveTo>
                  <a:cubicBezTo>
                    <a:pt x="46" y="43"/>
                    <a:pt x="46" y="43"/>
                    <a:pt x="46" y="43"/>
                  </a:cubicBezTo>
                  <a:cubicBezTo>
                    <a:pt x="62" y="43"/>
                    <a:pt x="65" y="35"/>
                    <a:pt x="65" y="28"/>
                  </a:cubicBezTo>
                  <a:cubicBezTo>
                    <a:pt x="65" y="20"/>
                    <a:pt x="62" y="14"/>
                    <a:pt x="46" y="14"/>
                  </a:cubicBezTo>
                  <a:cubicBezTo>
                    <a:pt x="29" y="14"/>
                    <a:pt x="29" y="14"/>
                    <a:pt x="29" y="14"/>
                  </a:cubicBezTo>
                  <a:lnTo>
                    <a:pt x="29" y="43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19" name="Freeform 215"/>
            <p:cNvSpPr>
              <a:spLocks noEditPoints="1"/>
            </p:cNvSpPr>
            <p:nvPr userDrawn="1"/>
          </p:nvSpPr>
          <p:spPr bwMode="auto">
            <a:xfrm>
              <a:off x="1492250" y="366713"/>
              <a:ext cx="346075" cy="361950"/>
            </a:xfrm>
            <a:custGeom>
              <a:avLst/>
              <a:gdLst/>
              <a:ahLst/>
              <a:cxnLst>
                <a:cxn ang="0">
                  <a:pos x="56" y="112"/>
                </a:cxn>
                <a:cxn ang="0">
                  <a:pos x="14" y="97"/>
                </a:cxn>
                <a:cxn ang="0">
                  <a:pos x="0" y="57"/>
                </a:cxn>
                <a:cxn ang="0">
                  <a:pos x="14" y="16"/>
                </a:cxn>
                <a:cxn ang="0">
                  <a:pos x="55" y="0"/>
                </a:cxn>
                <a:cxn ang="0">
                  <a:pos x="94" y="14"/>
                </a:cxn>
                <a:cxn ang="0">
                  <a:pos x="107" y="52"/>
                </a:cxn>
                <a:cxn ang="0">
                  <a:pos x="107" y="62"/>
                </a:cxn>
                <a:cxn ang="0">
                  <a:pos x="29" y="62"/>
                </a:cxn>
                <a:cxn ang="0">
                  <a:pos x="61" y="96"/>
                </a:cxn>
                <a:cxn ang="0">
                  <a:pos x="93" y="87"/>
                </a:cxn>
                <a:cxn ang="0">
                  <a:pos x="99" y="100"/>
                </a:cxn>
                <a:cxn ang="0">
                  <a:pos x="56" y="112"/>
                </a:cxn>
                <a:cxn ang="0">
                  <a:pos x="80" y="46"/>
                </a:cxn>
                <a:cxn ang="0">
                  <a:pos x="55" y="13"/>
                </a:cxn>
                <a:cxn ang="0">
                  <a:pos x="55" y="13"/>
                </a:cxn>
                <a:cxn ang="0">
                  <a:pos x="29" y="46"/>
                </a:cxn>
                <a:cxn ang="0">
                  <a:pos x="80" y="46"/>
                </a:cxn>
              </a:cxnLst>
              <a:rect l="0" t="0" r="r" b="b"/>
              <a:pathLst>
                <a:path w="107" h="112">
                  <a:moveTo>
                    <a:pt x="56" y="112"/>
                  </a:moveTo>
                  <a:cubicBezTo>
                    <a:pt x="38" y="112"/>
                    <a:pt x="24" y="107"/>
                    <a:pt x="14" y="97"/>
                  </a:cubicBezTo>
                  <a:cubicBezTo>
                    <a:pt x="5" y="88"/>
                    <a:pt x="0" y="74"/>
                    <a:pt x="0" y="57"/>
                  </a:cubicBezTo>
                  <a:cubicBezTo>
                    <a:pt x="0" y="40"/>
                    <a:pt x="5" y="26"/>
                    <a:pt x="14" y="16"/>
                  </a:cubicBezTo>
                  <a:cubicBezTo>
                    <a:pt x="23" y="5"/>
                    <a:pt x="38" y="0"/>
                    <a:pt x="55" y="0"/>
                  </a:cubicBezTo>
                  <a:cubicBezTo>
                    <a:pt x="73" y="0"/>
                    <a:pt x="86" y="4"/>
                    <a:pt x="94" y="14"/>
                  </a:cubicBezTo>
                  <a:cubicBezTo>
                    <a:pt x="102" y="23"/>
                    <a:pt x="107" y="35"/>
                    <a:pt x="107" y="52"/>
                  </a:cubicBezTo>
                  <a:cubicBezTo>
                    <a:pt x="107" y="62"/>
                    <a:pt x="107" y="62"/>
                    <a:pt x="107" y="62"/>
                  </a:cubicBezTo>
                  <a:cubicBezTo>
                    <a:pt x="29" y="62"/>
                    <a:pt x="29" y="62"/>
                    <a:pt x="29" y="62"/>
                  </a:cubicBezTo>
                  <a:cubicBezTo>
                    <a:pt x="29" y="85"/>
                    <a:pt x="39" y="96"/>
                    <a:pt x="61" y="96"/>
                  </a:cubicBezTo>
                  <a:cubicBezTo>
                    <a:pt x="72" y="96"/>
                    <a:pt x="81" y="92"/>
                    <a:pt x="93" y="87"/>
                  </a:cubicBezTo>
                  <a:cubicBezTo>
                    <a:pt x="99" y="100"/>
                    <a:pt x="99" y="100"/>
                    <a:pt x="99" y="100"/>
                  </a:cubicBezTo>
                  <a:cubicBezTo>
                    <a:pt x="86" y="107"/>
                    <a:pt x="72" y="112"/>
                    <a:pt x="56" y="112"/>
                  </a:cubicBezTo>
                  <a:close/>
                  <a:moveTo>
                    <a:pt x="80" y="46"/>
                  </a:moveTo>
                  <a:cubicBezTo>
                    <a:pt x="79" y="24"/>
                    <a:pt x="71" y="13"/>
                    <a:pt x="55" y="13"/>
                  </a:cubicBezTo>
                  <a:cubicBezTo>
                    <a:pt x="55" y="13"/>
                    <a:pt x="55" y="13"/>
                    <a:pt x="55" y="13"/>
                  </a:cubicBezTo>
                  <a:cubicBezTo>
                    <a:pt x="39" y="13"/>
                    <a:pt x="30" y="24"/>
                    <a:pt x="29" y="46"/>
                  </a:cubicBezTo>
                  <a:lnTo>
                    <a:pt x="80" y="46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20" name="Freeform 216"/>
            <p:cNvSpPr>
              <a:spLocks/>
            </p:cNvSpPr>
            <p:nvPr userDrawn="1"/>
          </p:nvSpPr>
          <p:spPr bwMode="auto">
            <a:xfrm>
              <a:off x="3830638" y="376238"/>
              <a:ext cx="320675" cy="346075"/>
            </a:xfrm>
            <a:custGeom>
              <a:avLst/>
              <a:gdLst/>
              <a:ahLst/>
              <a:cxnLst>
                <a:cxn ang="0">
                  <a:pos x="139" y="218"/>
                </a:cxn>
                <a:cxn ang="0">
                  <a:pos x="84" y="122"/>
                </a:cxn>
                <a:cxn ang="0">
                  <a:pos x="59" y="151"/>
                </a:cxn>
                <a:cxn ang="0">
                  <a:pos x="59" y="218"/>
                </a:cxn>
                <a:cxn ang="0">
                  <a:pos x="0" y="218"/>
                </a:cxn>
                <a:cxn ang="0">
                  <a:pos x="0" y="0"/>
                </a:cxn>
                <a:cxn ang="0">
                  <a:pos x="59" y="0"/>
                </a:cxn>
                <a:cxn ang="0">
                  <a:pos x="59" y="100"/>
                </a:cxn>
                <a:cxn ang="0">
                  <a:pos x="151" y="0"/>
                </a:cxn>
                <a:cxn ang="0">
                  <a:pos x="196" y="0"/>
                </a:cxn>
                <a:cxn ang="0">
                  <a:pos x="120" y="82"/>
                </a:cxn>
                <a:cxn ang="0">
                  <a:pos x="202" y="218"/>
                </a:cxn>
                <a:cxn ang="0">
                  <a:pos x="139" y="218"/>
                </a:cxn>
              </a:cxnLst>
              <a:rect l="0" t="0" r="r" b="b"/>
              <a:pathLst>
                <a:path w="202" h="218">
                  <a:moveTo>
                    <a:pt x="139" y="218"/>
                  </a:moveTo>
                  <a:lnTo>
                    <a:pt x="84" y="122"/>
                  </a:lnTo>
                  <a:lnTo>
                    <a:pt x="59" y="151"/>
                  </a:lnTo>
                  <a:lnTo>
                    <a:pt x="59" y="218"/>
                  </a:lnTo>
                  <a:lnTo>
                    <a:pt x="0" y="218"/>
                  </a:lnTo>
                  <a:lnTo>
                    <a:pt x="0" y="0"/>
                  </a:lnTo>
                  <a:lnTo>
                    <a:pt x="59" y="0"/>
                  </a:lnTo>
                  <a:lnTo>
                    <a:pt x="59" y="100"/>
                  </a:lnTo>
                  <a:lnTo>
                    <a:pt x="151" y="0"/>
                  </a:lnTo>
                  <a:lnTo>
                    <a:pt x="196" y="0"/>
                  </a:lnTo>
                  <a:lnTo>
                    <a:pt x="120" y="82"/>
                  </a:lnTo>
                  <a:lnTo>
                    <a:pt x="202" y="218"/>
                  </a:lnTo>
                  <a:lnTo>
                    <a:pt x="139" y="218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21" name="Freeform 217"/>
            <p:cNvSpPr>
              <a:spLocks noEditPoints="1"/>
            </p:cNvSpPr>
            <p:nvPr userDrawn="1"/>
          </p:nvSpPr>
          <p:spPr bwMode="auto">
            <a:xfrm>
              <a:off x="4170363" y="363538"/>
              <a:ext cx="327025" cy="361950"/>
            </a:xfrm>
            <a:custGeom>
              <a:avLst/>
              <a:gdLst/>
              <a:ahLst/>
              <a:cxnLst>
                <a:cxn ang="0">
                  <a:pos x="39" y="112"/>
                </a:cxn>
                <a:cxn ang="0">
                  <a:pos x="1" y="75"/>
                </a:cxn>
                <a:cxn ang="0">
                  <a:pos x="51" y="41"/>
                </a:cxn>
                <a:cxn ang="0">
                  <a:pos x="73" y="41"/>
                </a:cxn>
                <a:cxn ang="0">
                  <a:pos x="73" y="32"/>
                </a:cxn>
                <a:cxn ang="0">
                  <a:pos x="50" y="16"/>
                </a:cxn>
                <a:cxn ang="0">
                  <a:pos x="17" y="24"/>
                </a:cxn>
                <a:cxn ang="0">
                  <a:pos x="10" y="11"/>
                </a:cxn>
                <a:cxn ang="0">
                  <a:pos x="55" y="0"/>
                </a:cxn>
                <a:cxn ang="0">
                  <a:pos x="101" y="40"/>
                </a:cxn>
                <a:cxn ang="0">
                  <a:pos x="101" y="111"/>
                </a:cxn>
                <a:cxn ang="0">
                  <a:pos x="74" y="111"/>
                </a:cxn>
                <a:cxn ang="0">
                  <a:pos x="74" y="99"/>
                </a:cxn>
                <a:cxn ang="0">
                  <a:pos x="39" y="112"/>
                </a:cxn>
                <a:cxn ang="0">
                  <a:pos x="73" y="56"/>
                </a:cxn>
                <a:cxn ang="0">
                  <a:pos x="57" y="56"/>
                </a:cxn>
                <a:cxn ang="0">
                  <a:pos x="30" y="76"/>
                </a:cxn>
                <a:cxn ang="0">
                  <a:pos x="52" y="94"/>
                </a:cxn>
                <a:cxn ang="0">
                  <a:pos x="73" y="74"/>
                </a:cxn>
              </a:cxnLst>
              <a:rect l="0" t="0" r="r" b="b"/>
              <a:pathLst>
                <a:path w="101" h="112">
                  <a:moveTo>
                    <a:pt x="39" y="112"/>
                  </a:moveTo>
                  <a:cubicBezTo>
                    <a:pt x="16" y="112"/>
                    <a:pt x="0" y="96"/>
                    <a:pt x="1" y="75"/>
                  </a:cubicBezTo>
                  <a:cubicBezTo>
                    <a:pt x="2" y="51"/>
                    <a:pt x="26" y="41"/>
                    <a:pt x="51" y="41"/>
                  </a:cubicBezTo>
                  <a:cubicBezTo>
                    <a:pt x="59" y="41"/>
                    <a:pt x="73" y="41"/>
                    <a:pt x="73" y="41"/>
                  </a:cubicBezTo>
                  <a:cubicBezTo>
                    <a:pt x="73" y="32"/>
                    <a:pt x="73" y="32"/>
                    <a:pt x="73" y="32"/>
                  </a:cubicBezTo>
                  <a:cubicBezTo>
                    <a:pt x="73" y="25"/>
                    <a:pt x="69" y="16"/>
                    <a:pt x="50" y="16"/>
                  </a:cubicBezTo>
                  <a:cubicBezTo>
                    <a:pt x="38" y="16"/>
                    <a:pt x="26" y="20"/>
                    <a:pt x="17" y="24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22" y="4"/>
                    <a:pt x="40" y="0"/>
                    <a:pt x="55" y="0"/>
                  </a:cubicBezTo>
                  <a:cubicBezTo>
                    <a:pt x="83" y="0"/>
                    <a:pt x="101" y="14"/>
                    <a:pt x="101" y="40"/>
                  </a:cubicBezTo>
                  <a:cubicBezTo>
                    <a:pt x="101" y="111"/>
                    <a:pt x="101" y="111"/>
                    <a:pt x="101" y="111"/>
                  </a:cubicBezTo>
                  <a:cubicBezTo>
                    <a:pt x="74" y="111"/>
                    <a:pt x="74" y="111"/>
                    <a:pt x="74" y="111"/>
                  </a:cubicBezTo>
                  <a:cubicBezTo>
                    <a:pt x="74" y="99"/>
                    <a:pt x="74" y="99"/>
                    <a:pt x="74" y="99"/>
                  </a:cubicBezTo>
                  <a:cubicBezTo>
                    <a:pt x="74" y="99"/>
                    <a:pt x="63" y="112"/>
                    <a:pt x="39" y="112"/>
                  </a:cubicBezTo>
                  <a:close/>
                  <a:moveTo>
                    <a:pt x="73" y="56"/>
                  </a:moveTo>
                  <a:cubicBezTo>
                    <a:pt x="57" y="56"/>
                    <a:pt x="57" y="56"/>
                    <a:pt x="57" y="56"/>
                  </a:cubicBezTo>
                  <a:cubicBezTo>
                    <a:pt x="44" y="56"/>
                    <a:pt x="30" y="63"/>
                    <a:pt x="30" y="76"/>
                  </a:cubicBezTo>
                  <a:cubicBezTo>
                    <a:pt x="30" y="88"/>
                    <a:pt x="37" y="95"/>
                    <a:pt x="52" y="94"/>
                  </a:cubicBezTo>
                  <a:cubicBezTo>
                    <a:pt x="66" y="93"/>
                    <a:pt x="72" y="83"/>
                    <a:pt x="73" y="74"/>
                  </a:cubicBezTo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22" name="Freeform 218"/>
            <p:cNvSpPr>
              <a:spLocks/>
            </p:cNvSpPr>
            <p:nvPr userDrawn="1"/>
          </p:nvSpPr>
          <p:spPr bwMode="auto">
            <a:xfrm>
              <a:off x="3403600" y="376238"/>
              <a:ext cx="320675" cy="346075"/>
            </a:xfrm>
            <a:custGeom>
              <a:avLst/>
              <a:gdLst/>
              <a:ahLst/>
              <a:cxnLst>
                <a:cxn ang="0">
                  <a:pos x="202" y="218"/>
                </a:cxn>
                <a:cxn ang="0">
                  <a:pos x="143" y="218"/>
                </a:cxn>
                <a:cxn ang="0">
                  <a:pos x="143" y="129"/>
                </a:cxn>
                <a:cxn ang="0">
                  <a:pos x="143" y="125"/>
                </a:cxn>
                <a:cxn ang="0">
                  <a:pos x="59" y="125"/>
                </a:cxn>
                <a:cxn ang="0">
                  <a:pos x="59" y="129"/>
                </a:cxn>
                <a:cxn ang="0">
                  <a:pos x="59" y="218"/>
                </a:cxn>
                <a:cxn ang="0">
                  <a:pos x="0" y="218"/>
                </a:cxn>
                <a:cxn ang="0">
                  <a:pos x="0" y="0"/>
                </a:cxn>
                <a:cxn ang="0">
                  <a:pos x="59" y="0"/>
                </a:cxn>
                <a:cxn ang="0">
                  <a:pos x="59" y="94"/>
                </a:cxn>
                <a:cxn ang="0">
                  <a:pos x="143" y="94"/>
                </a:cxn>
                <a:cxn ang="0">
                  <a:pos x="143" y="0"/>
                </a:cxn>
                <a:cxn ang="0">
                  <a:pos x="202" y="0"/>
                </a:cxn>
                <a:cxn ang="0">
                  <a:pos x="202" y="218"/>
                </a:cxn>
                <a:cxn ang="0">
                  <a:pos x="202" y="218"/>
                </a:cxn>
              </a:cxnLst>
              <a:rect l="0" t="0" r="r" b="b"/>
              <a:pathLst>
                <a:path w="202" h="218">
                  <a:moveTo>
                    <a:pt x="202" y="218"/>
                  </a:moveTo>
                  <a:lnTo>
                    <a:pt x="143" y="218"/>
                  </a:lnTo>
                  <a:lnTo>
                    <a:pt x="143" y="129"/>
                  </a:lnTo>
                  <a:lnTo>
                    <a:pt x="143" y="125"/>
                  </a:lnTo>
                  <a:lnTo>
                    <a:pt x="59" y="125"/>
                  </a:lnTo>
                  <a:lnTo>
                    <a:pt x="59" y="129"/>
                  </a:lnTo>
                  <a:lnTo>
                    <a:pt x="59" y="218"/>
                  </a:lnTo>
                  <a:lnTo>
                    <a:pt x="0" y="218"/>
                  </a:lnTo>
                  <a:lnTo>
                    <a:pt x="0" y="0"/>
                  </a:lnTo>
                  <a:lnTo>
                    <a:pt x="59" y="0"/>
                  </a:lnTo>
                  <a:lnTo>
                    <a:pt x="59" y="94"/>
                  </a:lnTo>
                  <a:lnTo>
                    <a:pt x="143" y="94"/>
                  </a:lnTo>
                  <a:lnTo>
                    <a:pt x="143" y="0"/>
                  </a:lnTo>
                  <a:lnTo>
                    <a:pt x="202" y="0"/>
                  </a:lnTo>
                  <a:lnTo>
                    <a:pt x="202" y="218"/>
                  </a:lnTo>
                  <a:lnTo>
                    <a:pt x="202" y="218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23" name="Freeform 219"/>
            <p:cNvSpPr>
              <a:spLocks noEditPoints="1"/>
            </p:cNvSpPr>
            <p:nvPr userDrawn="1"/>
          </p:nvSpPr>
          <p:spPr bwMode="auto">
            <a:xfrm>
              <a:off x="2481263" y="376238"/>
              <a:ext cx="809625" cy="346075"/>
            </a:xfrm>
            <a:custGeom>
              <a:avLst/>
              <a:gdLst/>
              <a:ahLst/>
              <a:cxnLst>
                <a:cxn ang="0">
                  <a:pos x="250" y="107"/>
                </a:cxn>
                <a:cxn ang="0">
                  <a:pos x="221" y="107"/>
                </a:cxn>
                <a:cxn ang="0">
                  <a:pos x="221" y="62"/>
                </a:cxn>
                <a:cxn ang="0">
                  <a:pos x="221" y="0"/>
                </a:cxn>
                <a:cxn ang="0">
                  <a:pos x="250" y="0"/>
                </a:cxn>
                <a:cxn ang="0">
                  <a:pos x="250" y="107"/>
                </a:cxn>
                <a:cxn ang="0">
                  <a:pos x="167" y="107"/>
                </a:cxn>
                <a:cxn ang="0">
                  <a:pos x="113" y="107"/>
                </a:cxn>
                <a:cxn ang="0">
                  <a:pos x="113" y="0"/>
                </a:cxn>
                <a:cxn ang="0">
                  <a:pos x="142" y="0"/>
                </a:cxn>
                <a:cxn ang="0">
                  <a:pos x="142" y="37"/>
                </a:cxn>
                <a:cxn ang="0">
                  <a:pos x="142" y="39"/>
                </a:cxn>
                <a:cxn ang="0">
                  <a:pos x="144" y="39"/>
                </a:cxn>
                <a:cxn ang="0">
                  <a:pos x="168" y="39"/>
                </a:cxn>
                <a:cxn ang="0">
                  <a:pos x="208" y="72"/>
                </a:cxn>
                <a:cxn ang="0">
                  <a:pos x="197" y="98"/>
                </a:cxn>
                <a:cxn ang="0">
                  <a:pos x="167" y="107"/>
                </a:cxn>
                <a:cxn ang="0">
                  <a:pos x="142" y="55"/>
                </a:cxn>
                <a:cxn ang="0">
                  <a:pos x="142" y="57"/>
                </a:cxn>
                <a:cxn ang="0">
                  <a:pos x="142" y="89"/>
                </a:cxn>
                <a:cxn ang="0">
                  <a:pos x="142" y="91"/>
                </a:cxn>
                <a:cxn ang="0">
                  <a:pos x="144" y="91"/>
                </a:cxn>
                <a:cxn ang="0">
                  <a:pos x="159" y="91"/>
                </a:cxn>
                <a:cxn ang="0">
                  <a:pos x="178" y="72"/>
                </a:cxn>
                <a:cxn ang="0">
                  <a:pos x="158" y="55"/>
                </a:cxn>
                <a:cxn ang="0">
                  <a:pos x="144" y="55"/>
                </a:cxn>
                <a:cxn ang="0">
                  <a:pos x="142" y="55"/>
                </a:cxn>
                <a:cxn ang="0">
                  <a:pos x="54" y="0"/>
                </a:cxn>
                <a:cxn ang="0">
                  <a:pos x="83" y="8"/>
                </a:cxn>
                <a:cxn ang="0">
                  <a:pos x="95" y="34"/>
                </a:cxn>
                <a:cxn ang="0">
                  <a:pos x="54" y="67"/>
                </a:cxn>
                <a:cxn ang="0">
                  <a:pos x="31" y="67"/>
                </a:cxn>
                <a:cxn ang="0">
                  <a:pos x="29" y="67"/>
                </a:cxn>
                <a:cxn ang="0">
                  <a:pos x="29" y="69"/>
                </a:cxn>
                <a:cxn ang="0">
                  <a:pos x="29" y="107"/>
                </a:cxn>
                <a:cxn ang="0">
                  <a:pos x="0" y="107"/>
                </a:cxn>
                <a:cxn ang="0">
                  <a:pos x="0" y="0"/>
                </a:cxn>
                <a:cxn ang="0">
                  <a:pos x="54" y="0"/>
                </a:cxn>
                <a:cxn ang="0">
                  <a:pos x="29" y="51"/>
                </a:cxn>
                <a:cxn ang="0">
                  <a:pos x="31" y="51"/>
                </a:cxn>
                <a:cxn ang="0">
                  <a:pos x="45" y="51"/>
                </a:cxn>
                <a:cxn ang="0">
                  <a:pos x="65" y="34"/>
                </a:cxn>
                <a:cxn ang="0">
                  <a:pos x="46" y="15"/>
                </a:cxn>
                <a:cxn ang="0">
                  <a:pos x="31" y="15"/>
                </a:cxn>
                <a:cxn ang="0">
                  <a:pos x="29" y="15"/>
                </a:cxn>
                <a:cxn ang="0">
                  <a:pos x="29" y="17"/>
                </a:cxn>
                <a:cxn ang="0">
                  <a:pos x="29" y="49"/>
                </a:cxn>
                <a:cxn ang="0">
                  <a:pos x="29" y="51"/>
                </a:cxn>
              </a:cxnLst>
              <a:rect l="0" t="0" r="r" b="b"/>
              <a:pathLst>
                <a:path w="250" h="107">
                  <a:moveTo>
                    <a:pt x="250" y="107"/>
                  </a:moveTo>
                  <a:cubicBezTo>
                    <a:pt x="221" y="107"/>
                    <a:pt x="221" y="107"/>
                    <a:pt x="221" y="107"/>
                  </a:cubicBezTo>
                  <a:cubicBezTo>
                    <a:pt x="221" y="62"/>
                    <a:pt x="221" y="62"/>
                    <a:pt x="221" y="62"/>
                  </a:cubicBezTo>
                  <a:cubicBezTo>
                    <a:pt x="221" y="0"/>
                    <a:pt x="221" y="0"/>
                    <a:pt x="221" y="0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250" y="107"/>
                    <a:pt x="250" y="107"/>
                    <a:pt x="250" y="107"/>
                  </a:cubicBezTo>
                  <a:close/>
                  <a:moveTo>
                    <a:pt x="167" y="107"/>
                  </a:moveTo>
                  <a:cubicBezTo>
                    <a:pt x="113" y="107"/>
                    <a:pt x="113" y="107"/>
                    <a:pt x="113" y="107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42" y="0"/>
                    <a:pt x="142" y="0"/>
                    <a:pt x="142" y="0"/>
                  </a:cubicBezTo>
                  <a:cubicBezTo>
                    <a:pt x="142" y="37"/>
                    <a:pt x="142" y="37"/>
                    <a:pt x="142" y="37"/>
                  </a:cubicBezTo>
                  <a:cubicBezTo>
                    <a:pt x="142" y="39"/>
                    <a:pt x="142" y="39"/>
                    <a:pt x="142" y="39"/>
                  </a:cubicBezTo>
                  <a:cubicBezTo>
                    <a:pt x="144" y="39"/>
                    <a:pt x="144" y="39"/>
                    <a:pt x="144" y="39"/>
                  </a:cubicBezTo>
                  <a:cubicBezTo>
                    <a:pt x="168" y="39"/>
                    <a:pt x="168" y="39"/>
                    <a:pt x="168" y="39"/>
                  </a:cubicBezTo>
                  <a:cubicBezTo>
                    <a:pt x="195" y="39"/>
                    <a:pt x="208" y="50"/>
                    <a:pt x="208" y="72"/>
                  </a:cubicBezTo>
                  <a:cubicBezTo>
                    <a:pt x="208" y="84"/>
                    <a:pt x="204" y="93"/>
                    <a:pt x="197" y="98"/>
                  </a:cubicBezTo>
                  <a:cubicBezTo>
                    <a:pt x="189" y="104"/>
                    <a:pt x="179" y="107"/>
                    <a:pt x="167" y="107"/>
                  </a:cubicBezTo>
                  <a:close/>
                  <a:moveTo>
                    <a:pt x="142" y="55"/>
                  </a:moveTo>
                  <a:cubicBezTo>
                    <a:pt x="142" y="57"/>
                    <a:pt x="142" y="57"/>
                    <a:pt x="142" y="57"/>
                  </a:cubicBezTo>
                  <a:cubicBezTo>
                    <a:pt x="142" y="89"/>
                    <a:pt x="142" y="89"/>
                    <a:pt x="142" y="89"/>
                  </a:cubicBezTo>
                  <a:cubicBezTo>
                    <a:pt x="142" y="91"/>
                    <a:pt x="142" y="91"/>
                    <a:pt x="142" y="91"/>
                  </a:cubicBezTo>
                  <a:cubicBezTo>
                    <a:pt x="144" y="91"/>
                    <a:pt x="144" y="91"/>
                    <a:pt x="144" y="91"/>
                  </a:cubicBezTo>
                  <a:cubicBezTo>
                    <a:pt x="159" y="91"/>
                    <a:pt x="159" y="91"/>
                    <a:pt x="159" y="91"/>
                  </a:cubicBezTo>
                  <a:cubicBezTo>
                    <a:pt x="171" y="91"/>
                    <a:pt x="178" y="85"/>
                    <a:pt x="178" y="72"/>
                  </a:cubicBezTo>
                  <a:cubicBezTo>
                    <a:pt x="178" y="64"/>
                    <a:pt x="174" y="55"/>
                    <a:pt x="158" y="55"/>
                  </a:cubicBezTo>
                  <a:cubicBezTo>
                    <a:pt x="144" y="55"/>
                    <a:pt x="144" y="55"/>
                    <a:pt x="144" y="55"/>
                  </a:cubicBezTo>
                  <a:cubicBezTo>
                    <a:pt x="142" y="55"/>
                    <a:pt x="142" y="55"/>
                    <a:pt x="142" y="55"/>
                  </a:cubicBezTo>
                  <a:close/>
                  <a:moveTo>
                    <a:pt x="54" y="0"/>
                  </a:moveTo>
                  <a:cubicBezTo>
                    <a:pt x="66" y="0"/>
                    <a:pt x="76" y="2"/>
                    <a:pt x="83" y="8"/>
                  </a:cubicBezTo>
                  <a:cubicBezTo>
                    <a:pt x="91" y="14"/>
                    <a:pt x="95" y="23"/>
                    <a:pt x="95" y="34"/>
                  </a:cubicBezTo>
                  <a:cubicBezTo>
                    <a:pt x="95" y="56"/>
                    <a:pt x="82" y="67"/>
                    <a:pt x="54" y="67"/>
                  </a:cubicBezTo>
                  <a:cubicBezTo>
                    <a:pt x="31" y="67"/>
                    <a:pt x="31" y="67"/>
                    <a:pt x="31" y="67"/>
                  </a:cubicBezTo>
                  <a:cubicBezTo>
                    <a:pt x="29" y="67"/>
                    <a:pt x="29" y="67"/>
                    <a:pt x="29" y="67"/>
                  </a:cubicBezTo>
                  <a:cubicBezTo>
                    <a:pt x="29" y="69"/>
                    <a:pt x="29" y="69"/>
                    <a:pt x="29" y="69"/>
                  </a:cubicBezTo>
                  <a:cubicBezTo>
                    <a:pt x="29" y="107"/>
                    <a:pt x="29" y="107"/>
                    <a:pt x="29" y="107"/>
                  </a:cubicBezTo>
                  <a:cubicBezTo>
                    <a:pt x="0" y="107"/>
                    <a:pt x="0" y="107"/>
                    <a:pt x="0" y="10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4" y="0"/>
                    <a:pt x="54" y="0"/>
                    <a:pt x="54" y="0"/>
                  </a:cubicBezTo>
                  <a:close/>
                  <a:moveTo>
                    <a:pt x="29" y="51"/>
                  </a:moveTo>
                  <a:cubicBezTo>
                    <a:pt x="31" y="51"/>
                    <a:pt x="31" y="51"/>
                    <a:pt x="31" y="51"/>
                  </a:cubicBezTo>
                  <a:cubicBezTo>
                    <a:pt x="45" y="51"/>
                    <a:pt x="45" y="51"/>
                    <a:pt x="45" y="51"/>
                  </a:cubicBezTo>
                  <a:cubicBezTo>
                    <a:pt x="61" y="51"/>
                    <a:pt x="65" y="42"/>
                    <a:pt x="65" y="34"/>
                  </a:cubicBezTo>
                  <a:cubicBezTo>
                    <a:pt x="65" y="22"/>
                    <a:pt x="58" y="15"/>
                    <a:pt x="46" y="15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9" y="17"/>
                    <a:pt x="29" y="17"/>
                    <a:pt x="29" y="17"/>
                  </a:cubicBezTo>
                  <a:cubicBezTo>
                    <a:pt x="29" y="49"/>
                    <a:pt x="29" y="49"/>
                    <a:pt x="29" y="49"/>
                  </a:cubicBezTo>
                  <a:cubicBezTo>
                    <a:pt x="29" y="51"/>
                    <a:pt x="29" y="51"/>
                    <a:pt x="29" y="51"/>
                  </a:cubicBez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24" name="Freeform 220"/>
            <p:cNvSpPr>
              <a:spLocks/>
            </p:cNvSpPr>
            <p:nvPr userDrawn="1"/>
          </p:nvSpPr>
          <p:spPr bwMode="auto">
            <a:xfrm>
              <a:off x="1857375" y="376238"/>
              <a:ext cx="330200" cy="346075"/>
            </a:xfrm>
            <a:custGeom>
              <a:avLst/>
              <a:gdLst/>
              <a:ahLst/>
              <a:cxnLst>
                <a:cxn ang="0">
                  <a:pos x="134" y="218"/>
                </a:cxn>
                <a:cxn ang="0">
                  <a:pos x="75" y="218"/>
                </a:cxn>
                <a:cxn ang="0">
                  <a:pos x="75" y="31"/>
                </a:cxn>
                <a:cxn ang="0">
                  <a:pos x="0" y="31"/>
                </a:cxn>
                <a:cxn ang="0">
                  <a:pos x="0" y="0"/>
                </a:cxn>
                <a:cxn ang="0">
                  <a:pos x="208" y="0"/>
                </a:cxn>
                <a:cxn ang="0">
                  <a:pos x="208" y="31"/>
                </a:cxn>
                <a:cxn ang="0">
                  <a:pos x="134" y="31"/>
                </a:cxn>
                <a:cxn ang="0">
                  <a:pos x="134" y="218"/>
                </a:cxn>
                <a:cxn ang="0">
                  <a:pos x="134" y="218"/>
                </a:cxn>
              </a:cxnLst>
              <a:rect l="0" t="0" r="r" b="b"/>
              <a:pathLst>
                <a:path w="208" h="218">
                  <a:moveTo>
                    <a:pt x="134" y="218"/>
                  </a:moveTo>
                  <a:lnTo>
                    <a:pt x="75" y="218"/>
                  </a:lnTo>
                  <a:lnTo>
                    <a:pt x="75" y="31"/>
                  </a:lnTo>
                  <a:lnTo>
                    <a:pt x="0" y="31"/>
                  </a:lnTo>
                  <a:lnTo>
                    <a:pt x="0" y="0"/>
                  </a:lnTo>
                  <a:lnTo>
                    <a:pt x="208" y="0"/>
                  </a:lnTo>
                  <a:lnTo>
                    <a:pt x="208" y="31"/>
                  </a:lnTo>
                  <a:lnTo>
                    <a:pt x="134" y="31"/>
                  </a:lnTo>
                  <a:lnTo>
                    <a:pt x="134" y="218"/>
                  </a:lnTo>
                  <a:lnTo>
                    <a:pt x="134" y="218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</p:grp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453392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dirty="0" smtClean="0"/>
              <a:t>Образец подзаголовка</a:t>
            </a: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2500306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225" name="Нижний колонтитул 1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10398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C2B4AE-4536-4682-B0EB-E2A25A5D1847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1" name="Овал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Овал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425BE-5BE2-411B-A3A3-46B63405A6AF}" type="slidenum">
              <a:rPr/>
              <a:pPr>
                <a:defRPr/>
              </a:pPr>
              <a:t>‹#›</a:t>
            </a:fld>
            <a:endParaRPr/>
          </a:p>
        </p:txBody>
      </p:sp>
      <p:sp>
        <p:nvSpPr>
          <p:cNvPr id="14" name="Дата 3"/>
          <p:cNvSpPr>
            <a:spLocks noGrp="1"/>
          </p:cNvSpPr>
          <p:nvPr>
            <p:ph type="dt" sz="half" idx="11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46"/>
          <p:cNvGrpSpPr>
            <a:grpSpLocks/>
          </p:cNvGrpSpPr>
          <p:nvPr userDrawn="1"/>
        </p:nvGrpSpPr>
        <p:grpSpPr bwMode="auto">
          <a:xfrm>
            <a:off x="320675" y="357188"/>
            <a:ext cx="3108325" cy="642937"/>
            <a:chOff x="320675" y="357188"/>
            <a:chExt cx="3108325" cy="642937"/>
          </a:xfrm>
        </p:grpSpPr>
        <p:sp>
          <p:nvSpPr>
            <p:cNvPr id="5" name="Freeform 182"/>
            <p:cNvSpPr>
              <a:spLocks/>
            </p:cNvSpPr>
            <p:nvPr userDrawn="1"/>
          </p:nvSpPr>
          <p:spPr bwMode="auto">
            <a:xfrm>
              <a:off x="320675" y="908050"/>
              <a:ext cx="74613" cy="904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0"/>
                </a:cxn>
                <a:cxn ang="0">
                  <a:pos x="8" y="32"/>
                </a:cxn>
                <a:cxn ang="0">
                  <a:pos x="55" y="32"/>
                </a:cxn>
                <a:cxn ang="0">
                  <a:pos x="55" y="0"/>
                </a:cxn>
                <a:cxn ang="0">
                  <a:pos x="63" y="0"/>
                </a:cxn>
                <a:cxn ang="0">
                  <a:pos x="63" y="75"/>
                </a:cxn>
                <a:cxn ang="0">
                  <a:pos x="55" y="75"/>
                </a:cxn>
                <a:cxn ang="0">
                  <a:pos x="55" y="38"/>
                </a:cxn>
                <a:cxn ang="0">
                  <a:pos x="8" y="38"/>
                </a:cxn>
                <a:cxn ang="0">
                  <a:pos x="8" y="75"/>
                </a:cxn>
                <a:cxn ang="0">
                  <a:pos x="0" y="75"/>
                </a:cxn>
                <a:cxn ang="0">
                  <a:pos x="0" y="0"/>
                </a:cxn>
              </a:cxnLst>
              <a:rect l="0" t="0" r="r" b="b"/>
              <a:pathLst>
                <a:path w="63" h="75">
                  <a:moveTo>
                    <a:pt x="0" y="0"/>
                  </a:moveTo>
                  <a:lnTo>
                    <a:pt x="8" y="0"/>
                  </a:lnTo>
                  <a:lnTo>
                    <a:pt x="8" y="32"/>
                  </a:lnTo>
                  <a:lnTo>
                    <a:pt x="55" y="32"/>
                  </a:lnTo>
                  <a:lnTo>
                    <a:pt x="55" y="0"/>
                  </a:lnTo>
                  <a:lnTo>
                    <a:pt x="63" y="0"/>
                  </a:lnTo>
                  <a:lnTo>
                    <a:pt x="63" y="75"/>
                  </a:lnTo>
                  <a:lnTo>
                    <a:pt x="55" y="75"/>
                  </a:lnTo>
                  <a:lnTo>
                    <a:pt x="55" y="38"/>
                  </a:lnTo>
                  <a:lnTo>
                    <a:pt x="8" y="38"/>
                  </a:lnTo>
                  <a:lnTo>
                    <a:pt x="8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1270">
              <a:solidFill>
                <a:srgbClr val="00642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6" name="Freeform 183"/>
            <p:cNvSpPr>
              <a:spLocks/>
            </p:cNvSpPr>
            <p:nvPr userDrawn="1"/>
          </p:nvSpPr>
          <p:spPr bwMode="auto">
            <a:xfrm>
              <a:off x="458788" y="908050"/>
              <a:ext cx="53975" cy="904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3" y="0"/>
                </a:cxn>
                <a:cxn ang="0">
                  <a:pos x="43" y="6"/>
                </a:cxn>
                <a:cxn ang="0">
                  <a:pos x="8" y="6"/>
                </a:cxn>
                <a:cxn ang="0">
                  <a:pos x="8" y="32"/>
                </a:cxn>
                <a:cxn ang="0">
                  <a:pos x="39" y="32"/>
                </a:cxn>
                <a:cxn ang="0">
                  <a:pos x="39" y="38"/>
                </a:cxn>
                <a:cxn ang="0">
                  <a:pos x="8" y="38"/>
                </a:cxn>
                <a:cxn ang="0">
                  <a:pos x="8" y="69"/>
                </a:cxn>
                <a:cxn ang="0">
                  <a:pos x="45" y="69"/>
                </a:cxn>
                <a:cxn ang="0">
                  <a:pos x="45" y="75"/>
                </a:cxn>
                <a:cxn ang="0">
                  <a:pos x="0" y="75"/>
                </a:cxn>
                <a:cxn ang="0">
                  <a:pos x="0" y="0"/>
                </a:cxn>
              </a:cxnLst>
              <a:rect l="0" t="0" r="r" b="b"/>
              <a:pathLst>
                <a:path w="45" h="75">
                  <a:moveTo>
                    <a:pt x="0" y="0"/>
                  </a:moveTo>
                  <a:lnTo>
                    <a:pt x="43" y="0"/>
                  </a:lnTo>
                  <a:lnTo>
                    <a:pt x="43" y="6"/>
                  </a:lnTo>
                  <a:lnTo>
                    <a:pt x="8" y="6"/>
                  </a:lnTo>
                  <a:lnTo>
                    <a:pt x="8" y="32"/>
                  </a:lnTo>
                  <a:lnTo>
                    <a:pt x="39" y="32"/>
                  </a:lnTo>
                  <a:lnTo>
                    <a:pt x="39" y="38"/>
                  </a:lnTo>
                  <a:lnTo>
                    <a:pt x="8" y="38"/>
                  </a:lnTo>
                  <a:lnTo>
                    <a:pt x="8" y="69"/>
                  </a:lnTo>
                  <a:lnTo>
                    <a:pt x="45" y="69"/>
                  </a:lnTo>
                  <a:lnTo>
                    <a:pt x="45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1270">
              <a:solidFill>
                <a:srgbClr val="00642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7" name="Freeform 184"/>
            <p:cNvSpPr>
              <a:spLocks/>
            </p:cNvSpPr>
            <p:nvPr userDrawn="1"/>
          </p:nvSpPr>
          <p:spPr bwMode="auto">
            <a:xfrm>
              <a:off x="565150" y="908050"/>
              <a:ext cx="63500" cy="904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4" y="16"/>
                </a:cxn>
                <a:cxn ang="0">
                  <a:pos x="7" y="16"/>
                </a:cxn>
                <a:cxn ang="0">
                  <a:pos x="21" y="0"/>
                </a:cxn>
                <a:cxn ang="0">
                  <a:pos x="26" y="0"/>
                </a:cxn>
                <a:cxn ang="0">
                  <a:pos x="10" y="18"/>
                </a:cxn>
                <a:cxn ang="0">
                  <a:pos x="18" y="26"/>
                </a:cxn>
                <a:cxn ang="0">
                  <a:pos x="26" y="34"/>
                </a:cxn>
                <a:cxn ang="0">
                  <a:pos x="26" y="34"/>
                </a:cxn>
                <a:cxn ang="0">
                  <a:pos x="26" y="37"/>
                </a:cxn>
                <a:cxn ang="0">
                  <a:pos x="25" y="37"/>
                </a:cxn>
                <a:cxn ang="0">
                  <a:pos x="14" y="28"/>
                </a:cxn>
                <a:cxn ang="0">
                  <a:pos x="6" y="20"/>
                </a:cxn>
                <a:cxn ang="0">
                  <a:pos x="4" y="20"/>
                </a:cxn>
                <a:cxn ang="0">
                  <a:pos x="4" y="37"/>
                </a:cxn>
                <a:cxn ang="0">
                  <a:pos x="0" y="37"/>
                </a:cxn>
                <a:cxn ang="0">
                  <a:pos x="0" y="0"/>
                </a:cxn>
              </a:cxnLst>
              <a:rect l="0" t="0" r="r" b="b"/>
              <a:pathLst>
                <a:path w="26" h="37">
                  <a:moveTo>
                    <a:pt x="0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7" y="16"/>
                    <a:pt x="7" y="16"/>
                    <a:pt x="7" y="16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10" y="18"/>
                    <a:pt x="10" y="18"/>
                    <a:pt x="10" y="18"/>
                  </a:cubicBezTo>
                  <a:cubicBezTo>
                    <a:pt x="12" y="19"/>
                    <a:pt x="15" y="22"/>
                    <a:pt x="18" y="26"/>
                  </a:cubicBezTo>
                  <a:cubicBezTo>
                    <a:pt x="21" y="31"/>
                    <a:pt x="23" y="34"/>
                    <a:pt x="26" y="34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1" y="37"/>
                    <a:pt x="19" y="34"/>
                    <a:pt x="14" y="28"/>
                  </a:cubicBezTo>
                  <a:cubicBezTo>
                    <a:pt x="11" y="23"/>
                    <a:pt x="8" y="20"/>
                    <a:pt x="6" y="2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1270">
              <a:solidFill>
                <a:srgbClr val="00642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9" name="Freeform 185"/>
            <p:cNvSpPr>
              <a:spLocks noEditPoints="1"/>
            </p:cNvSpPr>
            <p:nvPr userDrawn="1"/>
          </p:nvSpPr>
          <p:spPr bwMode="auto">
            <a:xfrm>
              <a:off x="669925" y="906463"/>
              <a:ext cx="92075" cy="93662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19" y="0"/>
                </a:cxn>
                <a:cxn ang="0">
                  <a:pos x="38" y="20"/>
                </a:cxn>
                <a:cxn ang="0">
                  <a:pos x="19" y="39"/>
                </a:cxn>
                <a:cxn ang="0">
                  <a:pos x="0" y="20"/>
                </a:cxn>
                <a:cxn ang="0">
                  <a:pos x="34" y="20"/>
                </a:cxn>
                <a:cxn ang="0">
                  <a:pos x="19" y="4"/>
                </a:cxn>
                <a:cxn ang="0">
                  <a:pos x="4" y="20"/>
                </a:cxn>
                <a:cxn ang="0">
                  <a:pos x="19" y="36"/>
                </a:cxn>
                <a:cxn ang="0">
                  <a:pos x="34" y="20"/>
                </a:cxn>
              </a:cxnLst>
              <a:rect l="0" t="0" r="r" b="b"/>
              <a:pathLst>
                <a:path w="38" h="39">
                  <a:moveTo>
                    <a:pt x="0" y="20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31" y="0"/>
                    <a:pt x="38" y="9"/>
                    <a:pt x="38" y="20"/>
                  </a:cubicBezTo>
                  <a:cubicBezTo>
                    <a:pt x="38" y="30"/>
                    <a:pt x="31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  <a:moveTo>
                    <a:pt x="34" y="20"/>
                  </a:moveTo>
                  <a:cubicBezTo>
                    <a:pt x="34" y="11"/>
                    <a:pt x="29" y="4"/>
                    <a:pt x="19" y="4"/>
                  </a:cubicBezTo>
                  <a:cubicBezTo>
                    <a:pt x="10" y="4"/>
                    <a:pt x="4" y="11"/>
                    <a:pt x="4" y="20"/>
                  </a:cubicBezTo>
                  <a:cubicBezTo>
                    <a:pt x="4" y="28"/>
                    <a:pt x="10" y="36"/>
                    <a:pt x="19" y="36"/>
                  </a:cubicBezTo>
                  <a:cubicBezTo>
                    <a:pt x="29" y="36"/>
                    <a:pt x="34" y="28"/>
                    <a:pt x="34" y="20"/>
                  </a:cubicBezTo>
                  <a:close/>
                </a:path>
              </a:pathLst>
            </a:custGeom>
            <a:solidFill>
              <a:srgbClr val="006428"/>
            </a:solidFill>
            <a:ln w="1270">
              <a:solidFill>
                <a:srgbClr val="00642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0" name="Freeform 186"/>
            <p:cNvSpPr>
              <a:spLocks/>
            </p:cNvSpPr>
            <p:nvPr userDrawn="1"/>
          </p:nvSpPr>
          <p:spPr bwMode="auto">
            <a:xfrm>
              <a:off x="812800" y="908050"/>
              <a:ext cx="104775" cy="90488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8" y="0"/>
                </a:cxn>
                <a:cxn ang="0">
                  <a:pos x="43" y="67"/>
                </a:cxn>
                <a:cxn ang="0">
                  <a:pos x="43" y="67"/>
                </a:cxn>
                <a:cxn ang="0">
                  <a:pos x="69" y="0"/>
                </a:cxn>
                <a:cxn ang="0">
                  <a:pos x="77" y="0"/>
                </a:cxn>
                <a:cxn ang="0">
                  <a:pos x="87" y="75"/>
                </a:cxn>
                <a:cxn ang="0">
                  <a:pos x="79" y="75"/>
                </a:cxn>
                <a:cxn ang="0">
                  <a:pos x="71" y="14"/>
                </a:cxn>
                <a:cxn ang="0">
                  <a:pos x="71" y="14"/>
                </a:cxn>
                <a:cxn ang="0">
                  <a:pos x="47" y="75"/>
                </a:cxn>
                <a:cxn ang="0">
                  <a:pos x="39" y="75"/>
                </a:cxn>
                <a:cxn ang="0">
                  <a:pos x="16" y="14"/>
                </a:cxn>
                <a:cxn ang="0">
                  <a:pos x="14" y="14"/>
                </a:cxn>
                <a:cxn ang="0">
                  <a:pos x="6" y="75"/>
                </a:cxn>
                <a:cxn ang="0">
                  <a:pos x="0" y="75"/>
                </a:cxn>
                <a:cxn ang="0">
                  <a:pos x="10" y="0"/>
                </a:cxn>
              </a:cxnLst>
              <a:rect l="0" t="0" r="r" b="b"/>
              <a:pathLst>
                <a:path w="87" h="75">
                  <a:moveTo>
                    <a:pt x="10" y="0"/>
                  </a:moveTo>
                  <a:lnTo>
                    <a:pt x="18" y="0"/>
                  </a:lnTo>
                  <a:lnTo>
                    <a:pt x="43" y="67"/>
                  </a:lnTo>
                  <a:lnTo>
                    <a:pt x="43" y="67"/>
                  </a:lnTo>
                  <a:lnTo>
                    <a:pt x="69" y="0"/>
                  </a:lnTo>
                  <a:lnTo>
                    <a:pt x="77" y="0"/>
                  </a:lnTo>
                  <a:lnTo>
                    <a:pt x="87" y="75"/>
                  </a:lnTo>
                  <a:lnTo>
                    <a:pt x="79" y="75"/>
                  </a:lnTo>
                  <a:lnTo>
                    <a:pt x="71" y="14"/>
                  </a:lnTo>
                  <a:lnTo>
                    <a:pt x="71" y="14"/>
                  </a:lnTo>
                  <a:lnTo>
                    <a:pt x="47" y="75"/>
                  </a:lnTo>
                  <a:lnTo>
                    <a:pt x="39" y="75"/>
                  </a:lnTo>
                  <a:lnTo>
                    <a:pt x="16" y="14"/>
                  </a:lnTo>
                  <a:lnTo>
                    <a:pt x="14" y="14"/>
                  </a:lnTo>
                  <a:lnTo>
                    <a:pt x="6" y="75"/>
                  </a:lnTo>
                  <a:lnTo>
                    <a:pt x="0" y="75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6428"/>
            </a:solidFill>
            <a:ln w="1270">
              <a:solidFill>
                <a:srgbClr val="00642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1" name="Freeform 187"/>
            <p:cNvSpPr>
              <a:spLocks/>
            </p:cNvSpPr>
            <p:nvPr userDrawn="1"/>
          </p:nvSpPr>
          <p:spPr bwMode="auto">
            <a:xfrm>
              <a:off x="968375" y="908050"/>
              <a:ext cx="104775" cy="90488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9" y="0"/>
                </a:cxn>
                <a:cxn ang="0">
                  <a:pos x="45" y="67"/>
                </a:cxn>
                <a:cxn ang="0">
                  <a:pos x="45" y="67"/>
                </a:cxn>
                <a:cxn ang="0">
                  <a:pos x="70" y="0"/>
                </a:cxn>
                <a:cxn ang="0">
                  <a:pos x="78" y="0"/>
                </a:cxn>
                <a:cxn ang="0">
                  <a:pos x="88" y="75"/>
                </a:cxn>
                <a:cxn ang="0">
                  <a:pos x="80" y="75"/>
                </a:cxn>
                <a:cxn ang="0">
                  <a:pos x="72" y="14"/>
                </a:cxn>
                <a:cxn ang="0">
                  <a:pos x="72" y="14"/>
                </a:cxn>
                <a:cxn ang="0">
                  <a:pos x="49" y="75"/>
                </a:cxn>
                <a:cxn ang="0">
                  <a:pos x="41" y="75"/>
                </a:cxn>
                <a:cxn ang="0">
                  <a:pos x="17" y="14"/>
                </a:cxn>
                <a:cxn ang="0">
                  <a:pos x="17" y="14"/>
                </a:cxn>
                <a:cxn ang="0">
                  <a:pos x="8" y="75"/>
                </a:cxn>
                <a:cxn ang="0">
                  <a:pos x="0" y="75"/>
                </a:cxn>
                <a:cxn ang="0">
                  <a:pos x="10" y="0"/>
                </a:cxn>
              </a:cxnLst>
              <a:rect l="0" t="0" r="r" b="b"/>
              <a:pathLst>
                <a:path w="88" h="75">
                  <a:moveTo>
                    <a:pt x="10" y="0"/>
                  </a:moveTo>
                  <a:lnTo>
                    <a:pt x="19" y="0"/>
                  </a:lnTo>
                  <a:lnTo>
                    <a:pt x="45" y="67"/>
                  </a:lnTo>
                  <a:lnTo>
                    <a:pt x="45" y="67"/>
                  </a:lnTo>
                  <a:lnTo>
                    <a:pt x="70" y="0"/>
                  </a:lnTo>
                  <a:lnTo>
                    <a:pt x="78" y="0"/>
                  </a:lnTo>
                  <a:lnTo>
                    <a:pt x="88" y="75"/>
                  </a:lnTo>
                  <a:lnTo>
                    <a:pt x="80" y="75"/>
                  </a:lnTo>
                  <a:lnTo>
                    <a:pt x="72" y="14"/>
                  </a:lnTo>
                  <a:lnTo>
                    <a:pt x="72" y="14"/>
                  </a:lnTo>
                  <a:lnTo>
                    <a:pt x="49" y="75"/>
                  </a:lnTo>
                  <a:lnTo>
                    <a:pt x="41" y="75"/>
                  </a:lnTo>
                  <a:lnTo>
                    <a:pt x="17" y="14"/>
                  </a:lnTo>
                  <a:lnTo>
                    <a:pt x="17" y="14"/>
                  </a:lnTo>
                  <a:lnTo>
                    <a:pt x="8" y="75"/>
                  </a:lnTo>
                  <a:lnTo>
                    <a:pt x="0" y="75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6428"/>
            </a:solidFill>
            <a:ln w="1270">
              <a:solidFill>
                <a:srgbClr val="00642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2" name="Freeform 188"/>
            <p:cNvSpPr>
              <a:spLocks/>
            </p:cNvSpPr>
            <p:nvPr userDrawn="1"/>
          </p:nvSpPr>
          <p:spPr bwMode="auto">
            <a:xfrm>
              <a:off x="1131888" y="908050"/>
              <a:ext cx="52387" cy="904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3" y="0"/>
                </a:cxn>
                <a:cxn ang="0">
                  <a:pos x="43" y="6"/>
                </a:cxn>
                <a:cxn ang="0">
                  <a:pos x="8" y="6"/>
                </a:cxn>
                <a:cxn ang="0">
                  <a:pos x="8" y="32"/>
                </a:cxn>
                <a:cxn ang="0">
                  <a:pos x="39" y="32"/>
                </a:cxn>
                <a:cxn ang="0">
                  <a:pos x="39" y="38"/>
                </a:cxn>
                <a:cxn ang="0">
                  <a:pos x="8" y="38"/>
                </a:cxn>
                <a:cxn ang="0">
                  <a:pos x="8" y="69"/>
                </a:cxn>
                <a:cxn ang="0">
                  <a:pos x="45" y="69"/>
                </a:cxn>
                <a:cxn ang="0">
                  <a:pos x="45" y="75"/>
                </a:cxn>
                <a:cxn ang="0">
                  <a:pos x="0" y="75"/>
                </a:cxn>
                <a:cxn ang="0">
                  <a:pos x="0" y="0"/>
                </a:cxn>
              </a:cxnLst>
              <a:rect l="0" t="0" r="r" b="b"/>
              <a:pathLst>
                <a:path w="45" h="75">
                  <a:moveTo>
                    <a:pt x="0" y="0"/>
                  </a:moveTo>
                  <a:lnTo>
                    <a:pt x="43" y="0"/>
                  </a:lnTo>
                  <a:lnTo>
                    <a:pt x="43" y="6"/>
                  </a:lnTo>
                  <a:lnTo>
                    <a:pt x="8" y="6"/>
                  </a:lnTo>
                  <a:lnTo>
                    <a:pt x="8" y="32"/>
                  </a:lnTo>
                  <a:lnTo>
                    <a:pt x="39" y="32"/>
                  </a:lnTo>
                  <a:lnTo>
                    <a:pt x="39" y="38"/>
                  </a:lnTo>
                  <a:lnTo>
                    <a:pt x="8" y="38"/>
                  </a:lnTo>
                  <a:lnTo>
                    <a:pt x="8" y="69"/>
                  </a:lnTo>
                  <a:lnTo>
                    <a:pt x="45" y="69"/>
                  </a:lnTo>
                  <a:lnTo>
                    <a:pt x="45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1270">
              <a:solidFill>
                <a:srgbClr val="00642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3" name="Freeform 189"/>
            <p:cNvSpPr>
              <a:spLocks noEditPoints="1"/>
            </p:cNvSpPr>
            <p:nvPr userDrawn="1"/>
          </p:nvSpPr>
          <p:spPr bwMode="auto">
            <a:xfrm>
              <a:off x="1238250" y="908050"/>
              <a:ext cx="55563" cy="904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0"/>
                </a:cxn>
                <a:cxn ang="0">
                  <a:pos x="23" y="11"/>
                </a:cxn>
                <a:cxn ang="0">
                  <a:pos x="9" y="22"/>
                </a:cxn>
                <a:cxn ang="0">
                  <a:pos x="4" y="22"/>
                </a:cxn>
                <a:cxn ang="0">
                  <a:pos x="4" y="37"/>
                </a:cxn>
                <a:cxn ang="0">
                  <a:pos x="0" y="37"/>
                </a:cxn>
                <a:cxn ang="0">
                  <a:pos x="0" y="0"/>
                </a:cxn>
                <a:cxn ang="0">
                  <a:pos x="9" y="19"/>
                </a:cxn>
                <a:cxn ang="0">
                  <a:pos x="19" y="11"/>
                </a:cxn>
                <a:cxn ang="0">
                  <a:pos x="10" y="3"/>
                </a:cxn>
                <a:cxn ang="0">
                  <a:pos x="4" y="3"/>
                </a:cxn>
                <a:cxn ang="0">
                  <a:pos x="4" y="19"/>
                </a:cxn>
                <a:cxn ang="0">
                  <a:pos x="9" y="19"/>
                </a:cxn>
              </a:cxnLst>
              <a:rect l="0" t="0" r="r" b="b"/>
              <a:pathLst>
                <a:path w="23" h="37">
                  <a:moveTo>
                    <a:pt x="0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8" y="0"/>
                    <a:pt x="23" y="4"/>
                    <a:pt x="23" y="11"/>
                  </a:cubicBezTo>
                  <a:cubicBezTo>
                    <a:pt x="23" y="18"/>
                    <a:pt x="18" y="22"/>
                    <a:pt x="9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  <a:moveTo>
                    <a:pt x="9" y="19"/>
                  </a:moveTo>
                  <a:cubicBezTo>
                    <a:pt x="16" y="19"/>
                    <a:pt x="19" y="16"/>
                    <a:pt x="19" y="11"/>
                  </a:cubicBezTo>
                  <a:cubicBezTo>
                    <a:pt x="19" y="6"/>
                    <a:pt x="16" y="3"/>
                    <a:pt x="10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9"/>
                    <a:pt x="4" y="19"/>
                    <a:pt x="4" y="19"/>
                  </a:cubicBezTo>
                  <a:lnTo>
                    <a:pt x="9" y="19"/>
                  </a:lnTo>
                  <a:close/>
                </a:path>
              </a:pathLst>
            </a:custGeom>
            <a:solidFill>
              <a:srgbClr val="006428"/>
            </a:solidFill>
            <a:ln w="1270">
              <a:solidFill>
                <a:srgbClr val="00642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4" name="Freeform 190"/>
            <p:cNvSpPr>
              <a:spLocks/>
            </p:cNvSpPr>
            <p:nvPr userDrawn="1"/>
          </p:nvSpPr>
          <p:spPr bwMode="auto">
            <a:xfrm>
              <a:off x="1344613" y="908050"/>
              <a:ext cx="68262" cy="90488"/>
            </a:xfrm>
            <a:custGeom>
              <a:avLst/>
              <a:gdLst/>
              <a:ahLst/>
              <a:cxnLst>
                <a:cxn ang="0">
                  <a:pos x="24" y="19"/>
                </a:cxn>
                <a:cxn ang="0">
                  <a:pos x="12" y="26"/>
                </a:cxn>
                <a:cxn ang="0">
                  <a:pos x="0" y="15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4" y="14"/>
                </a:cxn>
                <a:cxn ang="0">
                  <a:pos x="13" y="23"/>
                </a:cxn>
                <a:cxn ang="0">
                  <a:pos x="24" y="16"/>
                </a:cxn>
                <a:cxn ang="0">
                  <a:pos x="24" y="0"/>
                </a:cxn>
                <a:cxn ang="0">
                  <a:pos x="28" y="0"/>
                </a:cxn>
                <a:cxn ang="0">
                  <a:pos x="28" y="37"/>
                </a:cxn>
                <a:cxn ang="0">
                  <a:pos x="24" y="37"/>
                </a:cxn>
                <a:cxn ang="0">
                  <a:pos x="24" y="19"/>
                </a:cxn>
              </a:cxnLst>
              <a:rect l="0" t="0" r="r" b="b"/>
              <a:pathLst>
                <a:path w="28" h="37">
                  <a:moveTo>
                    <a:pt x="24" y="19"/>
                  </a:moveTo>
                  <a:cubicBezTo>
                    <a:pt x="23" y="22"/>
                    <a:pt x="18" y="26"/>
                    <a:pt x="12" y="26"/>
                  </a:cubicBezTo>
                  <a:cubicBezTo>
                    <a:pt x="4" y="26"/>
                    <a:pt x="0" y="21"/>
                    <a:pt x="0" y="1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4" y="19"/>
                    <a:pt x="7" y="23"/>
                    <a:pt x="13" y="23"/>
                  </a:cubicBezTo>
                  <a:cubicBezTo>
                    <a:pt x="18" y="23"/>
                    <a:pt x="23" y="18"/>
                    <a:pt x="24" y="16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8" y="37"/>
                    <a:pt x="28" y="37"/>
                    <a:pt x="28" y="37"/>
                  </a:cubicBezTo>
                  <a:cubicBezTo>
                    <a:pt x="24" y="37"/>
                    <a:pt x="24" y="37"/>
                    <a:pt x="24" y="37"/>
                  </a:cubicBezTo>
                  <a:lnTo>
                    <a:pt x="24" y="19"/>
                  </a:lnTo>
                  <a:close/>
                </a:path>
              </a:pathLst>
            </a:custGeom>
            <a:solidFill>
              <a:srgbClr val="006428"/>
            </a:solidFill>
            <a:ln w="1270">
              <a:solidFill>
                <a:srgbClr val="00642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5" name="Freeform 191"/>
            <p:cNvSpPr>
              <a:spLocks/>
            </p:cNvSpPr>
            <p:nvPr userDrawn="1"/>
          </p:nvSpPr>
          <p:spPr bwMode="auto">
            <a:xfrm>
              <a:off x="1474788" y="908050"/>
              <a:ext cx="53975" cy="904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" y="0"/>
                </a:cxn>
                <a:cxn ang="0">
                  <a:pos x="45" y="6"/>
                </a:cxn>
                <a:cxn ang="0">
                  <a:pos x="8" y="6"/>
                </a:cxn>
                <a:cxn ang="0">
                  <a:pos x="8" y="32"/>
                </a:cxn>
                <a:cxn ang="0">
                  <a:pos x="41" y="32"/>
                </a:cxn>
                <a:cxn ang="0">
                  <a:pos x="41" y="38"/>
                </a:cxn>
                <a:cxn ang="0">
                  <a:pos x="8" y="38"/>
                </a:cxn>
                <a:cxn ang="0">
                  <a:pos x="8" y="69"/>
                </a:cxn>
                <a:cxn ang="0">
                  <a:pos x="45" y="69"/>
                </a:cxn>
                <a:cxn ang="0">
                  <a:pos x="45" y="75"/>
                </a:cxn>
                <a:cxn ang="0">
                  <a:pos x="0" y="75"/>
                </a:cxn>
                <a:cxn ang="0">
                  <a:pos x="0" y="0"/>
                </a:cxn>
              </a:cxnLst>
              <a:rect l="0" t="0" r="r" b="b"/>
              <a:pathLst>
                <a:path w="45" h="75">
                  <a:moveTo>
                    <a:pt x="0" y="0"/>
                  </a:moveTo>
                  <a:lnTo>
                    <a:pt x="45" y="0"/>
                  </a:lnTo>
                  <a:lnTo>
                    <a:pt x="45" y="6"/>
                  </a:lnTo>
                  <a:lnTo>
                    <a:pt x="8" y="6"/>
                  </a:lnTo>
                  <a:lnTo>
                    <a:pt x="8" y="32"/>
                  </a:lnTo>
                  <a:lnTo>
                    <a:pt x="41" y="32"/>
                  </a:lnTo>
                  <a:lnTo>
                    <a:pt x="41" y="38"/>
                  </a:lnTo>
                  <a:lnTo>
                    <a:pt x="8" y="38"/>
                  </a:lnTo>
                  <a:lnTo>
                    <a:pt x="8" y="69"/>
                  </a:lnTo>
                  <a:lnTo>
                    <a:pt x="45" y="69"/>
                  </a:lnTo>
                  <a:lnTo>
                    <a:pt x="45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1270">
              <a:solidFill>
                <a:srgbClr val="00642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6" name="Freeform 192"/>
            <p:cNvSpPr>
              <a:spLocks/>
            </p:cNvSpPr>
            <p:nvPr userDrawn="1"/>
          </p:nvSpPr>
          <p:spPr bwMode="auto">
            <a:xfrm>
              <a:off x="1577975" y="906463"/>
              <a:ext cx="73025" cy="93662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19" y="0"/>
                </a:cxn>
                <a:cxn ang="0">
                  <a:pos x="29" y="3"/>
                </a:cxn>
                <a:cxn ang="0">
                  <a:pos x="27" y="6"/>
                </a:cxn>
                <a:cxn ang="0">
                  <a:pos x="18" y="4"/>
                </a:cxn>
                <a:cxn ang="0">
                  <a:pos x="4" y="19"/>
                </a:cxn>
                <a:cxn ang="0">
                  <a:pos x="19" y="36"/>
                </a:cxn>
                <a:cxn ang="0">
                  <a:pos x="28" y="32"/>
                </a:cxn>
                <a:cxn ang="0">
                  <a:pos x="30" y="35"/>
                </a:cxn>
                <a:cxn ang="0">
                  <a:pos x="18" y="39"/>
                </a:cxn>
                <a:cxn ang="0">
                  <a:pos x="0" y="20"/>
                </a:cxn>
              </a:cxnLst>
              <a:rect l="0" t="0" r="r" b="b"/>
              <a:pathLst>
                <a:path w="30" h="39">
                  <a:moveTo>
                    <a:pt x="0" y="20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23" y="0"/>
                    <a:pt x="27" y="1"/>
                    <a:pt x="29" y="3"/>
                  </a:cubicBezTo>
                  <a:cubicBezTo>
                    <a:pt x="27" y="6"/>
                    <a:pt x="27" y="6"/>
                    <a:pt x="27" y="6"/>
                  </a:cubicBezTo>
                  <a:cubicBezTo>
                    <a:pt x="25" y="5"/>
                    <a:pt x="22" y="4"/>
                    <a:pt x="18" y="4"/>
                  </a:cubicBezTo>
                  <a:cubicBezTo>
                    <a:pt x="9" y="4"/>
                    <a:pt x="4" y="11"/>
                    <a:pt x="4" y="19"/>
                  </a:cubicBezTo>
                  <a:cubicBezTo>
                    <a:pt x="4" y="28"/>
                    <a:pt x="9" y="36"/>
                    <a:pt x="19" y="36"/>
                  </a:cubicBezTo>
                  <a:cubicBezTo>
                    <a:pt x="23" y="36"/>
                    <a:pt x="26" y="34"/>
                    <a:pt x="28" y="32"/>
                  </a:cubicBezTo>
                  <a:cubicBezTo>
                    <a:pt x="30" y="35"/>
                    <a:pt x="30" y="35"/>
                    <a:pt x="30" y="35"/>
                  </a:cubicBezTo>
                  <a:cubicBezTo>
                    <a:pt x="28" y="37"/>
                    <a:pt x="24" y="39"/>
                    <a:pt x="18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</a:path>
              </a:pathLst>
            </a:custGeom>
            <a:solidFill>
              <a:srgbClr val="006428"/>
            </a:solidFill>
            <a:ln w="1270">
              <a:solidFill>
                <a:srgbClr val="00642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7" name="Freeform 193"/>
            <p:cNvSpPr>
              <a:spLocks/>
            </p:cNvSpPr>
            <p:nvPr userDrawn="1"/>
          </p:nvSpPr>
          <p:spPr bwMode="auto">
            <a:xfrm>
              <a:off x="1703388" y="908050"/>
              <a:ext cx="63500" cy="904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4" y="16"/>
                </a:cxn>
                <a:cxn ang="0">
                  <a:pos x="7" y="16"/>
                </a:cxn>
                <a:cxn ang="0">
                  <a:pos x="21" y="0"/>
                </a:cxn>
                <a:cxn ang="0">
                  <a:pos x="26" y="0"/>
                </a:cxn>
                <a:cxn ang="0">
                  <a:pos x="10" y="18"/>
                </a:cxn>
                <a:cxn ang="0">
                  <a:pos x="17" y="26"/>
                </a:cxn>
                <a:cxn ang="0">
                  <a:pos x="25" y="34"/>
                </a:cxn>
                <a:cxn ang="0">
                  <a:pos x="26" y="34"/>
                </a:cxn>
                <a:cxn ang="0">
                  <a:pos x="26" y="37"/>
                </a:cxn>
                <a:cxn ang="0">
                  <a:pos x="24" y="37"/>
                </a:cxn>
                <a:cxn ang="0">
                  <a:pos x="14" y="28"/>
                </a:cxn>
                <a:cxn ang="0">
                  <a:pos x="6" y="20"/>
                </a:cxn>
                <a:cxn ang="0">
                  <a:pos x="4" y="20"/>
                </a:cxn>
                <a:cxn ang="0">
                  <a:pos x="4" y="37"/>
                </a:cxn>
                <a:cxn ang="0">
                  <a:pos x="0" y="37"/>
                </a:cxn>
                <a:cxn ang="0">
                  <a:pos x="0" y="0"/>
                </a:cxn>
              </a:cxnLst>
              <a:rect l="0" t="0" r="r" b="b"/>
              <a:pathLst>
                <a:path w="26" h="37">
                  <a:moveTo>
                    <a:pt x="0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7" y="16"/>
                    <a:pt x="7" y="16"/>
                    <a:pt x="7" y="16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10" y="18"/>
                    <a:pt x="10" y="18"/>
                    <a:pt x="10" y="18"/>
                  </a:cubicBezTo>
                  <a:cubicBezTo>
                    <a:pt x="12" y="19"/>
                    <a:pt x="15" y="22"/>
                    <a:pt x="17" y="26"/>
                  </a:cubicBezTo>
                  <a:cubicBezTo>
                    <a:pt x="21" y="31"/>
                    <a:pt x="23" y="34"/>
                    <a:pt x="25" y="34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4" y="37"/>
                    <a:pt x="24" y="37"/>
                    <a:pt x="24" y="37"/>
                  </a:cubicBezTo>
                  <a:cubicBezTo>
                    <a:pt x="21" y="37"/>
                    <a:pt x="19" y="34"/>
                    <a:pt x="14" y="28"/>
                  </a:cubicBezTo>
                  <a:cubicBezTo>
                    <a:pt x="11" y="23"/>
                    <a:pt x="8" y="20"/>
                    <a:pt x="6" y="2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1270">
              <a:solidFill>
                <a:srgbClr val="00642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8" name="Freeform 194"/>
            <p:cNvSpPr>
              <a:spLocks noEditPoints="1"/>
            </p:cNvSpPr>
            <p:nvPr userDrawn="1"/>
          </p:nvSpPr>
          <p:spPr bwMode="auto">
            <a:xfrm>
              <a:off x="1808163" y="906463"/>
              <a:ext cx="92075" cy="93662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19" y="0"/>
                </a:cxn>
                <a:cxn ang="0">
                  <a:pos x="38" y="20"/>
                </a:cxn>
                <a:cxn ang="0">
                  <a:pos x="19" y="39"/>
                </a:cxn>
                <a:cxn ang="0">
                  <a:pos x="0" y="20"/>
                </a:cxn>
                <a:cxn ang="0">
                  <a:pos x="34" y="20"/>
                </a:cxn>
                <a:cxn ang="0">
                  <a:pos x="19" y="4"/>
                </a:cxn>
                <a:cxn ang="0">
                  <a:pos x="4" y="20"/>
                </a:cxn>
                <a:cxn ang="0">
                  <a:pos x="19" y="36"/>
                </a:cxn>
                <a:cxn ang="0">
                  <a:pos x="34" y="20"/>
                </a:cxn>
              </a:cxnLst>
              <a:rect l="0" t="0" r="r" b="b"/>
              <a:pathLst>
                <a:path w="38" h="39">
                  <a:moveTo>
                    <a:pt x="0" y="20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31" y="0"/>
                    <a:pt x="38" y="9"/>
                    <a:pt x="38" y="20"/>
                  </a:cubicBezTo>
                  <a:cubicBezTo>
                    <a:pt x="38" y="30"/>
                    <a:pt x="31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  <a:moveTo>
                    <a:pt x="34" y="20"/>
                  </a:moveTo>
                  <a:cubicBezTo>
                    <a:pt x="34" y="11"/>
                    <a:pt x="29" y="4"/>
                    <a:pt x="19" y="4"/>
                  </a:cubicBezTo>
                  <a:cubicBezTo>
                    <a:pt x="9" y="4"/>
                    <a:pt x="4" y="11"/>
                    <a:pt x="4" y="20"/>
                  </a:cubicBezTo>
                  <a:cubicBezTo>
                    <a:pt x="4" y="28"/>
                    <a:pt x="9" y="36"/>
                    <a:pt x="19" y="36"/>
                  </a:cubicBezTo>
                  <a:cubicBezTo>
                    <a:pt x="29" y="36"/>
                    <a:pt x="34" y="28"/>
                    <a:pt x="34" y="20"/>
                  </a:cubicBezTo>
                  <a:close/>
                </a:path>
              </a:pathLst>
            </a:custGeom>
            <a:solidFill>
              <a:srgbClr val="006428"/>
            </a:solidFill>
            <a:ln w="1270">
              <a:solidFill>
                <a:srgbClr val="00642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9" name="Freeform 195"/>
            <p:cNvSpPr>
              <a:spLocks/>
            </p:cNvSpPr>
            <p:nvPr userDrawn="1"/>
          </p:nvSpPr>
          <p:spPr bwMode="auto">
            <a:xfrm>
              <a:off x="1955800" y="908050"/>
              <a:ext cx="53975" cy="904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" y="0"/>
                </a:cxn>
                <a:cxn ang="0">
                  <a:pos x="45" y="6"/>
                </a:cxn>
                <a:cxn ang="0">
                  <a:pos x="8" y="6"/>
                </a:cxn>
                <a:cxn ang="0">
                  <a:pos x="8" y="32"/>
                </a:cxn>
                <a:cxn ang="0">
                  <a:pos x="41" y="32"/>
                </a:cxn>
                <a:cxn ang="0">
                  <a:pos x="41" y="38"/>
                </a:cxn>
                <a:cxn ang="0">
                  <a:pos x="8" y="38"/>
                </a:cxn>
                <a:cxn ang="0">
                  <a:pos x="8" y="69"/>
                </a:cxn>
                <a:cxn ang="0">
                  <a:pos x="45" y="69"/>
                </a:cxn>
                <a:cxn ang="0">
                  <a:pos x="45" y="75"/>
                </a:cxn>
                <a:cxn ang="0">
                  <a:pos x="0" y="75"/>
                </a:cxn>
                <a:cxn ang="0">
                  <a:pos x="0" y="0"/>
                </a:cxn>
              </a:cxnLst>
              <a:rect l="0" t="0" r="r" b="b"/>
              <a:pathLst>
                <a:path w="45" h="75">
                  <a:moveTo>
                    <a:pt x="0" y="0"/>
                  </a:moveTo>
                  <a:lnTo>
                    <a:pt x="45" y="0"/>
                  </a:lnTo>
                  <a:lnTo>
                    <a:pt x="45" y="6"/>
                  </a:lnTo>
                  <a:lnTo>
                    <a:pt x="8" y="6"/>
                  </a:lnTo>
                  <a:lnTo>
                    <a:pt x="8" y="32"/>
                  </a:lnTo>
                  <a:lnTo>
                    <a:pt x="41" y="32"/>
                  </a:lnTo>
                  <a:lnTo>
                    <a:pt x="41" y="38"/>
                  </a:lnTo>
                  <a:lnTo>
                    <a:pt x="8" y="38"/>
                  </a:lnTo>
                  <a:lnTo>
                    <a:pt x="8" y="69"/>
                  </a:lnTo>
                  <a:lnTo>
                    <a:pt x="45" y="69"/>
                  </a:lnTo>
                  <a:lnTo>
                    <a:pt x="45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1270">
              <a:solidFill>
                <a:srgbClr val="00642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0" name="Freeform 196"/>
            <p:cNvSpPr>
              <a:spLocks/>
            </p:cNvSpPr>
            <p:nvPr userDrawn="1"/>
          </p:nvSpPr>
          <p:spPr bwMode="auto">
            <a:xfrm>
              <a:off x="2162175" y="908050"/>
              <a:ext cx="69850" cy="904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9" y="0"/>
                </a:cxn>
                <a:cxn ang="0">
                  <a:pos x="59" y="75"/>
                </a:cxn>
                <a:cxn ang="0">
                  <a:pos x="53" y="75"/>
                </a:cxn>
                <a:cxn ang="0">
                  <a:pos x="53" y="6"/>
                </a:cxn>
                <a:cxn ang="0">
                  <a:pos x="8" y="6"/>
                </a:cxn>
                <a:cxn ang="0">
                  <a:pos x="8" y="75"/>
                </a:cxn>
                <a:cxn ang="0">
                  <a:pos x="0" y="75"/>
                </a:cxn>
                <a:cxn ang="0">
                  <a:pos x="0" y="0"/>
                </a:cxn>
              </a:cxnLst>
              <a:rect l="0" t="0" r="r" b="b"/>
              <a:pathLst>
                <a:path w="59" h="75">
                  <a:moveTo>
                    <a:pt x="0" y="0"/>
                  </a:moveTo>
                  <a:lnTo>
                    <a:pt x="59" y="0"/>
                  </a:lnTo>
                  <a:lnTo>
                    <a:pt x="59" y="75"/>
                  </a:lnTo>
                  <a:lnTo>
                    <a:pt x="53" y="75"/>
                  </a:lnTo>
                  <a:lnTo>
                    <a:pt x="53" y="6"/>
                  </a:lnTo>
                  <a:lnTo>
                    <a:pt x="8" y="6"/>
                  </a:lnTo>
                  <a:lnTo>
                    <a:pt x="8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1270">
              <a:solidFill>
                <a:srgbClr val="00642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1" name="Freeform 197"/>
            <p:cNvSpPr>
              <a:spLocks noEditPoints="1"/>
            </p:cNvSpPr>
            <p:nvPr userDrawn="1"/>
          </p:nvSpPr>
          <p:spPr bwMode="auto">
            <a:xfrm>
              <a:off x="2286000" y="908050"/>
              <a:ext cx="82550" cy="90488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39" y="0"/>
                </a:cxn>
                <a:cxn ang="0">
                  <a:pos x="69" y="75"/>
                </a:cxn>
                <a:cxn ang="0">
                  <a:pos x="61" y="75"/>
                </a:cxn>
                <a:cxn ang="0">
                  <a:pos x="53" y="57"/>
                </a:cxn>
                <a:cxn ang="0">
                  <a:pos x="14" y="57"/>
                </a:cxn>
                <a:cxn ang="0">
                  <a:pos x="6" y="75"/>
                </a:cxn>
                <a:cxn ang="0">
                  <a:pos x="0" y="75"/>
                </a:cxn>
                <a:cxn ang="0">
                  <a:pos x="31" y="0"/>
                </a:cxn>
                <a:cxn ang="0">
                  <a:pos x="51" y="51"/>
                </a:cxn>
                <a:cxn ang="0">
                  <a:pos x="33" y="8"/>
                </a:cxn>
                <a:cxn ang="0">
                  <a:pos x="16" y="51"/>
                </a:cxn>
                <a:cxn ang="0">
                  <a:pos x="51" y="51"/>
                </a:cxn>
              </a:cxnLst>
              <a:rect l="0" t="0" r="r" b="b"/>
              <a:pathLst>
                <a:path w="69" h="75">
                  <a:moveTo>
                    <a:pt x="31" y="0"/>
                  </a:moveTo>
                  <a:lnTo>
                    <a:pt x="39" y="0"/>
                  </a:lnTo>
                  <a:lnTo>
                    <a:pt x="69" y="75"/>
                  </a:lnTo>
                  <a:lnTo>
                    <a:pt x="61" y="75"/>
                  </a:lnTo>
                  <a:lnTo>
                    <a:pt x="53" y="57"/>
                  </a:lnTo>
                  <a:lnTo>
                    <a:pt x="14" y="57"/>
                  </a:lnTo>
                  <a:lnTo>
                    <a:pt x="6" y="75"/>
                  </a:lnTo>
                  <a:lnTo>
                    <a:pt x="0" y="75"/>
                  </a:lnTo>
                  <a:lnTo>
                    <a:pt x="31" y="0"/>
                  </a:lnTo>
                  <a:close/>
                  <a:moveTo>
                    <a:pt x="51" y="51"/>
                  </a:moveTo>
                  <a:lnTo>
                    <a:pt x="33" y="8"/>
                  </a:lnTo>
                  <a:lnTo>
                    <a:pt x="16" y="51"/>
                  </a:lnTo>
                  <a:lnTo>
                    <a:pt x="51" y="51"/>
                  </a:lnTo>
                  <a:close/>
                </a:path>
              </a:pathLst>
            </a:custGeom>
            <a:solidFill>
              <a:srgbClr val="006428"/>
            </a:solidFill>
            <a:ln w="1270">
              <a:solidFill>
                <a:srgbClr val="00642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2" name="Freeform 198"/>
            <p:cNvSpPr>
              <a:spLocks noEditPoints="1"/>
            </p:cNvSpPr>
            <p:nvPr userDrawn="1"/>
          </p:nvSpPr>
          <p:spPr bwMode="auto">
            <a:xfrm>
              <a:off x="2419350" y="908050"/>
              <a:ext cx="55563" cy="904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0"/>
                </a:cxn>
                <a:cxn ang="0">
                  <a:pos x="23" y="11"/>
                </a:cxn>
                <a:cxn ang="0">
                  <a:pos x="9" y="22"/>
                </a:cxn>
                <a:cxn ang="0">
                  <a:pos x="4" y="22"/>
                </a:cxn>
                <a:cxn ang="0">
                  <a:pos x="4" y="37"/>
                </a:cxn>
                <a:cxn ang="0">
                  <a:pos x="0" y="37"/>
                </a:cxn>
                <a:cxn ang="0">
                  <a:pos x="0" y="0"/>
                </a:cxn>
                <a:cxn ang="0">
                  <a:pos x="9" y="19"/>
                </a:cxn>
                <a:cxn ang="0">
                  <a:pos x="19" y="11"/>
                </a:cxn>
                <a:cxn ang="0">
                  <a:pos x="9" y="3"/>
                </a:cxn>
                <a:cxn ang="0">
                  <a:pos x="4" y="3"/>
                </a:cxn>
                <a:cxn ang="0">
                  <a:pos x="4" y="19"/>
                </a:cxn>
                <a:cxn ang="0">
                  <a:pos x="9" y="19"/>
                </a:cxn>
              </a:cxnLst>
              <a:rect l="0" t="0" r="r" b="b"/>
              <a:pathLst>
                <a:path w="23" h="37">
                  <a:moveTo>
                    <a:pt x="0" y="0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18" y="0"/>
                    <a:pt x="23" y="4"/>
                    <a:pt x="23" y="11"/>
                  </a:cubicBezTo>
                  <a:cubicBezTo>
                    <a:pt x="23" y="18"/>
                    <a:pt x="18" y="22"/>
                    <a:pt x="9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  <a:moveTo>
                    <a:pt x="9" y="19"/>
                  </a:moveTo>
                  <a:cubicBezTo>
                    <a:pt x="16" y="19"/>
                    <a:pt x="19" y="16"/>
                    <a:pt x="19" y="11"/>
                  </a:cubicBezTo>
                  <a:cubicBezTo>
                    <a:pt x="19" y="6"/>
                    <a:pt x="16" y="3"/>
                    <a:pt x="9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9"/>
                    <a:pt x="4" y="19"/>
                    <a:pt x="4" y="19"/>
                  </a:cubicBezTo>
                  <a:lnTo>
                    <a:pt x="9" y="19"/>
                  </a:lnTo>
                  <a:close/>
                </a:path>
              </a:pathLst>
            </a:custGeom>
            <a:solidFill>
              <a:srgbClr val="006428"/>
            </a:solidFill>
            <a:ln w="1270">
              <a:solidFill>
                <a:srgbClr val="00642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3" name="Freeform 199"/>
            <p:cNvSpPr>
              <a:spLocks/>
            </p:cNvSpPr>
            <p:nvPr userDrawn="1"/>
          </p:nvSpPr>
          <p:spPr bwMode="auto">
            <a:xfrm>
              <a:off x="2519363" y="908050"/>
              <a:ext cx="68262" cy="90488"/>
            </a:xfrm>
            <a:custGeom>
              <a:avLst/>
              <a:gdLst/>
              <a:ahLst/>
              <a:cxnLst>
                <a:cxn ang="0">
                  <a:pos x="24" y="6"/>
                </a:cxn>
                <a:cxn ang="0">
                  <a:pos x="0" y="6"/>
                </a:cxn>
                <a:cxn ang="0">
                  <a:pos x="0" y="0"/>
                </a:cxn>
                <a:cxn ang="0">
                  <a:pos x="57" y="0"/>
                </a:cxn>
                <a:cxn ang="0">
                  <a:pos x="57" y="6"/>
                </a:cxn>
                <a:cxn ang="0">
                  <a:pos x="32" y="6"/>
                </a:cxn>
                <a:cxn ang="0">
                  <a:pos x="32" y="75"/>
                </a:cxn>
                <a:cxn ang="0">
                  <a:pos x="24" y="75"/>
                </a:cxn>
                <a:cxn ang="0">
                  <a:pos x="24" y="6"/>
                </a:cxn>
              </a:cxnLst>
              <a:rect l="0" t="0" r="r" b="b"/>
              <a:pathLst>
                <a:path w="57" h="75">
                  <a:moveTo>
                    <a:pt x="24" y="6"/>
                  </a:moveTo>
                  <a:lnTo>
                    <a:pt x="0" y="6"/>
                  </a:lnTo>
                  <a:lnTo>
                    <a:pt x="0" y="0"/>
                  </a:lnTo>
                  <a:lnTo>
                    <a:pt x="57" y="0"/>
                  </a:lnTo>
                  <a:lnTo>
                    <a:pt x="57" y="6"/>
                  </a:lnTo>
                  <a:lnTo>
                    <a:pt x="32" y="6"/>
                  </a:lnTo>
                  <a:lnTo>
                    <a:pt x="32" y="75"/>
                  </a:lnTo>
                  <a:lnTo>
                    <a:pt x="24" y="75"/>
                  </a:lnTo>
                  <a:lnTo>
                    <a:pt x="24" y="6"/>
                  </a:lnTo>
                  <a:close/>
                </a:path>
              </a:pathLst>
            </a:custGeom>
            <a:solidFill>
              <a:srgbClr val="006428"/>
            </a:solidFill>
            <a:ln w="1270">
              <a:solidFill>
                <a:srgbClr val="00642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4" name="Freeform 200"/>
            <p:cNvSpPr>
              <a:spLocks/>
            </p:cNvSpPr>
            <p:nvPr userDrawn="1"/>
          </p:nvSpPr>
          <p:spPr bwMode="auto">
            <a:xfrm>
              <a:off x="2638425" y="908050"/>
              <a:ext cx="74613" cy="904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0"/>
                </a:cxn>
                <a:cxn ang="0">
                  <a:pos x="8" y="32"/>
                </a:cxn>
                <a:cxn ang="0">
                  <a:pos x="55" y="32"/>
                </a:cxn>
                <a:cxn ang="0">
                  <a:pos x="55" y="0"/>
                </a:cxn>
                <a:cxn ang="0">
                  <a:pos x="63" y="0"/>
                </a:cxn>
                <a:cxn ang="0">
                  <a:pos x="63" y="75"/>
                </a:cxn>
                <a:cxn ang="0">
                  <a:pos x="55" y="75"/>
                </a:cxn>
                <a:cxn ang="0">
                  <a:pos x="55" y="38"/>
                </a:cxn>
                <a:cxn ang="0">
                  <a:pos x="8" y="38"/>
                </a:cxn>
                <a:cxn ang="0">
                  <a:pos x="8" y="75"/>
                </a:cxn>
                <a:cxn ang="0">
                  <a:pos x="0" y="75"/>
                </a:cxn>
                <a:cxn ang="0">
                  <a:pos x="0" y="0"/>
                </a:cxn>
              </a:cxnLst>
              <a:rect l="0" t="0" r="r" b="b"/>
              <a:pathLst>
                <a:path w="63" h="75">
                  <a:moveTo>
                    <a:pt x="0" y="0"/>
                  </a:moveTo>
                  <a:lnTo>
                    <a:pt x="8" y="0"/>
                  </a:lnTo>
                  <a:lnTo>
                    <a:pt x="8" y="32"/>
                  </a:lnTo>
                  <a:lnTo>
                    <a:pt x="55" y="32"/>
                  </a:lnTo>
                  <a:lnTo>
                    <a:pt x="55" y="0"/>
                  </a:lnTo>
                  <a:lnTo>
                    <a:pt x="63" y="0"/>
                  </a:lnTo>
                  <a:lnTo>
                    <a:pt x="63" y="75"/>
                  </a:lnTo>
                  <a:lnTo>
                    <a:pt x="55" y="75"/>
                  </a:lnTo>
                  <a:lnTo>
                    <a:pt x="55" y="38"/>
                  </a:lnTo>
                  <a:lnTo>
                    <a:pt x="8" y="38"/>
                  </a:lnTo>
                  <a:lnTo>
                    <a:pt x="8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1270">
              <a:solidFill>
                <a:srgbClr val="00642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5" name="Freeform 201"/>
            <p:cNvSpPr>
              <a:spLocks/>
            </p:cNvSpPr>
            <p:nvPr userDrawn="1"/>
          </p:nvSpPr>
          <p:spPr bwMode="auto">
            <a:xfrm>
              <a:off x="2776538" y="908050"/>
              <a:ext cx="50800" cy="904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3" y="0"/>
                </a:cxn>
                <a:cxn ang="0">
                  <a:pos x="43" y="6"/>
                </a:cxn>
                <a:cxn ang="0">
                  <a:pos x="6" y="6"/>
                </a:cxn>
                <a:cxn ang="0">
                  <a:pos x="6" y="32"/>
                </a:cxn>
                <a:cxn ang="0">
                  <a:pos x="38" y="32"/>
                </a:cxn>
                <a:cxn ang="0">
                  <a:pos x="38" y="38"/>
                </a:cxn>
                <a:cxn ang="0">
                  <a:pos x="6" y="38"/>
                </a:cxn>
                <a:cxn ang="0">
                  <a:pos x="6" y="69"/>
                </a:cxn>
                <a:cxn ang="0">
                  <a:pos x="43" y="69"/>
                </a:cxn>
                <a:cxn ang="0">
                  <a:pos x="43" y="75"/>
                </a:cxn>
                <a:cxn ang="0">
                  <a:pos x="0" y="75"/>
                </a:cxn>
                <a:cxn ang="0">
                  <a:pos x="0" y="0"/>
                </a:cxn>
              </a:cxnLst>
              <a:rect l="0" t="0" r="r" b="b"/>
              <a:pathLst>
                <a:path w="43" h="75">
                  <a:moveTo>
                    <a:pt x="0" y="0"/>
                  </a:moveTo>
                  <a:lnTo>
                    <a:pt x="43" y="0"/>
                  </a:lnTo>
                  <a:lnTo>
                    <a:pt x="43" y="6"/>
                  </a:lnTo>
                  <a:lnTo>
                    <a:pt x="6" y="6"/>
                  </a:lnTo>
                  <a:lnTo>
                    <a:pt x="6" y="32"/>
                  </a:lnTo>
                  <a:lnTo>
                    <a:pt x="38" y="32"/>
                  </a:lnTo>
                  <a:lnTo>
                    <a:pt x="38" y="38"/>
                  </a:lnTo>
                  <a:lnTo>
                    <a:pt x="6" y="38"/>
                  </a:lnTo>
                  <a:lnTo>
                    <a:pt x="6" y="69"/>
                  </a:lnTo>
                  <a:lnTo>
                    <a:pt x="43" y="69"/>
                  </a:lnTo>
                  <a:lnTo>
                    <a:pt x="43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1270">
              <a:solidFill>
                <a:srgbClr val="00642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6" name="Freeform 202"/>
            <p:cNvSpPr>
              <a:spLocks noEditPoints="1"/>
            </p:cNvSpPr>
            <p:nvPr userDrawn="1"/>
          </p:nvSpPr>
          <p:spPr bwMode="auto">
            <a:xfrm>
              <a:off x="2882900" y="908050"/>
              <a:ext cx="55563" cy="904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0"/>
                </a:cxn>
                <a:cxn ang="0">
                  <a:pos x="23" y="11"/>
                </a:cxn>
                <a:cxn ang="0">
                  <a:pos x="9" y="22"/>
                </a:cxn>
                <a:cxn ang="0">
                  <a:pos x="4" y="22"/>
                </a:cxn>
                <a:cxn ang="0">
                  <a:pos x="4" y="37"/>
                </a:cxn>
                <a:cxn ang="0">
                  <a:pos x="0" y="37"/>
                </a:cxn>
                <a:cxn ang="0">
                  <a:pos x="0" y="0"/>
                </a:cxn>
                <a:cxn ang="0">
                  <a:pos x="9" y="19"/>
                </a:cxn>
                <a:cxn ang="0">
                  <a:pos x="19" y="11"/>
                </a:cxn>
                <a:cxn ang="0">
                  <a:pos x="9" y="3"/>
                </a:cxn>
                <a:cxn ang="0">
                  <a:pos x="4" y="3"/>
                </a:cxn>
                <a:cxn ang="0">
                  <a:pos x="4" y="19"/>
                </a:cxn>
                <a:cxn ang="0">
                  <a:pos x="9" y="19"/>
                </a:cxn>
              </a:cxnLst>
              <a:rect l="0" t="0" r="r" b="b"/>
              <a:pathLst>
                <a:path w="23" h="37">
                  <a:moveTo>
                    <a:pt x="0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8" y="0"/>
                    <a:pt x="23" y="4"/>
                    <a:pt x="23" y="11"/>
                  </a:cubicBezTo>
                  <a:cubicBezTo>
                    <a:pt x="23" y="18"/>
                    <a:pt x="18" y="22"/>
                    <a:pt x="9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  <a:moveTo>
                    <a:pt x="9" y="19"/>
                  </a:moveTo>
                  <a:cubicBezTo>
                    <a:pt x="16" y="19"/>
                    <a:pt x="19" y="16"/>
                    <a:pt x="19" y="11"/>
                  </a:cubicBezTo>
                  <a:cubicBezTo>
                    <a:pt x="19" y="6"/>
                    <a:pt x="16" y="3"/>
                    <a:pt x="9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9"/>
                    <a:pt x="4" y="19"/>
                    <a:pt x="4" y="19"/>
                  </a:cubicBezTo>
                  <a:lnTo>
                    <a:pt x="9" y="19"/>
                  </a:lnTo>
                  <a:close/>
                </a:path>
              </a:pathLst>
            </a:custGeom>
            <a:solidFill>
              <a:srgbClr val="006428"/>
            </a:solidFill>
            <a:ln w="1270">
              <a:solidFill>
                <a:srgbClr val="00642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7" name="Freeform 203"/>
            <p:cNvSpPr>
              <a:spLocks/>
            </p:cNvSpPr>
            <p:nvPr userDrawn="1"/>
          </p:nvSpPr>
          <p:spPr bwMode="auto">
            <a:xfrm>
              <a:off x="2987675" y="906463"/>
              <a:ext cx="74613" cy="93662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19" y="0"/>
                </a:cxn>
                <a:cxn ang="0">
                  <a:pos x="30" y="3"/>
                </a:cxn>
                <a:cxn ang="0">
                  <a:pos x="28" y="6"/>
                </a:cxn>
                <a:cxn ang="0">
                  <a:pos x="19" y="4"/>
                </a:cxn>
                <a:cxn ang="0">
                  <a:pos x="4" y="19"/>
                </a:cxn>
                <a:cxn ang="0">
                  <a:pos x="19" y="36"/>
                </a:cxn>
                <a:cxn ang="0">
                  <a:pos x="29" y="32"/>
                </a:cxn>
                <a:cxn ang="0">
                  <a:pos x="31" y="35"/>
                </a:cxn>
                <a:cxn ang="0">
                  <a:pos x="19" y="39"/>
                </a:cxn>
                <a:cxn ang="0">
                  <a:pos x="0" y="20"/>
                </a:cxn>
              </a:cxnLst>
              <a:rect l="0" t="0" r="r" b="b"/>
              <a:pathLst>
                <a:path w="31" h="39">
                  <a:moveTo>
                    <a:pt x="0" y="20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24" y="0"/>
                    <a:pt x="27" y="1"/>
                    <a:pt x="30" y="3"/>
                  </a:cubicBezTo>
                  <a:cubicBezTo>
                    <a:pt x="28" y="6"/>
                    <a:pt x="28" y="6"/>
                    <a:pt x="28" y="6"/>
                  </a:cubicBezTo>
                  <a:cubicBezTo>
                    <a:pt x="26" y="5"/>
                    <a:pt x="23" y="4"/>
                    <a:pt x="19" y="4"/>
                  </a:cubicBezTo>
                  <a:cubicBezTo>
                    <a:pt x="9" y="4"/>
                    <a:pt x="4" y="11"/>
                    <a:pt x="4" y="19"/>
                  </a:cubicBezTo>
                  <a:cubicBezTo>
                    <a:pt x="4" y="28"/>
                    <a:pt x="9" y="36"/>
                    <a:pt x="19" y="36"/>
                  </a:cubicBezTo>
                  <a:cubicBezTo>
                    <a:pt x="24" y="36"/>
                    <a:pt x="27" y="34"/>
                    <a:pt x="29" y="32"/>
                  </a:cubicBezTo>
                  <a:cubicBezTo>
                    <a:pt x="31" y="35"/>
                    <a:pt x="31" y="35"/>
                    <a:pt x="31" y="35"/>
                  </a:cubicBezTo>
                  <a:cubicBezTo>
                    <a:pt x="29" y="37"/>
                    <a:pt x="24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</a:path>
              </a:pathLst>
            </a:custGeom>
            <a:solidFill>
              <a:srgbClr val="006428"/>
            </a:solidFill>
            <a:ln w="1270">
              <a:solidFill>
                <a:srgbClr val="00642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8" name="Freeform 204"/>
            <p:cNvSpPr>
              <a:spLocks/>
            </p:cNvSpPr>
            <p:nvPr userDrawn="1"/>
          </p:nvSpPr>
          <p:spPr bwMode="auto">
            <a:xfrm>
              <a:off x="3108325" y="908050"/>
              <a:ext cx="66675" cy="90488"/>
            </a:xfrm>
            <a:custGeom>
              <a:avLst/>
              <a:gdLst/>
              <a:ahLst/>
              <a:cxnLst>
                <a:cxn ang="0">
                  <a:pos x="22" y="6"/>
                </a:cxn>
                <a:cxn ang="0">
                  <a:pos x="0" y="6"/>
                </a:cxn>
                <a:cxn ang="0">
                  <a:pos x="0" y="0"/>
                </a:cxn>
                <a:cxn ang="0">
                  <a:pos x="55" y="0"/>
                </a:cxn>
                <a:cxn ang="0">
                  <a:pos x="55" y="6"/>
                </a:cxn>
                <a:cxn ang="0">
                  <a:pos x="31" y="6"/>
                </a:cxn>
                <a:cxn ang="0">
                  <a:pos x="31" y="75"/>
                </a:cxn>
                <a:cxn ang="0">
                  <a:pos x="22" y="75"/>
                </a:cxn>
                <a:cxn ang="0">
                  <a:pos x="22" y="6"/>
                </a:cxn>
              </a:cxnLst>
              <a:rect l="0" t="0" r="r" b="b"/>
              <a:pathLst>
                <a:path w="55" h="75">
                  <a:moveTo>
                    <a:pt x="22" y="6"/>
                  </a:moveTo>
                  <a:lnTo>
                    <a:pt x="0" y="6"/>
                  </a:lnTo>
                  <a:lnTo>
                    <a:pt x="0" y="0"/>
                  </a:lnTo>
                  <a:lnTo>
                    <a:pt x="55" y="0"/>
                  </a:lnTo>
                  <a:lnTo>
                    <a:pt x="55" y="6"/>
                  </a:lnTo>
                  <a:lnTo>
                    <a:pt x="31" y="6"/>
                  </a:lnTo>
                  <a:lnTo>
                    <a:pt x="31" y="75"/>
                  </a:lnTo>
                  <a:lnTo>
                    <a:pt x="22" y="75"/>
                  </a:lnTo>
                  <a:lnTo>
                    <a:pt x="22" y="6"/>
                  </a:lnTo>
                  <a:close/>
                </a:path>
              </a:pathLst>
            </a:custGeom>
            <a:solidFill>
              <a:srgbClr val="006428"/>
            </a:solidFill>
            <a:ln w="1270">
              <a:solidFill>
                <a:srgbClr val="00642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9" name="Freeform 205"/>
            <p:cNvSpPr>
              <a:spLocks noEditPoints="1"/>
            </p:cNvSpPr>
            <p:nvPr userDrawn="1"/>
          </p:nvSpPr>
          <p:spPr bwMode="auto">
            <a:xfrm>
              <a:off x="3225800" y="908050"/>
              <a:ext cx="58738" cy="904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0"/>
                </a:cxn>
                <a:cxn ang="0">
                  <a:pos x="22" y="9"/>
                </a:cxn>
                <a:cxn ang="0">
                  <a:pos x="16" y="18"/>
                </a:cxn>
                <a:cxn ang="0">
                  <a:pos x="16" y="18"/>
                </a:cxn>
                <a:cxn ang="0">
                  <a:pos x="24" y="27"/>
                </a:cxn>
                <a:cxn ang="0">
                  <a:pos x="10" y="37"/>
                </a:cxn>
                <a:cxn ang="0">
                  <a:pos x="0" y="37"/>
                </a:cxn>
                <a:cxn ang="0">
                  <a:pos x="0" y="0"/>
                </a:cxn>
                <a:cxn ang="0">
                  <a:pos x="10" y="16"/>
                </a:cxn>
                <a:cxn ang="0">
                  <a:pos x="19" y="10"/>
                </a:cxn>
                <a:cxn ang="0">
                  <a:pos x="10" y="3"/>
                </a:cxn>
                <a:cxn ang="0">
                  <a:pos x="4" y="3"/>
                </a:cxn>
                <a:cxn ang="0">
                  <a:pos x="4" y="16"/>
                </a:cxn>
                <a:cxn ang="0">
                  <a:pos x="10" y="16"/>
                </a:cxn>
                <a:cxn ang="0">
                  <a:pos x="10" y="34"/>
                </a:cxn>
                <a:cxn ang="0">
                  <a:pos x="20" y="27"/>
                </a:cxn>
                <a:cxn ang="0">
                  <a:pos x="10" y="19"/>
                </a:cxn>
                <a:cxn ang="0">
                  <a:pos x="4" y="19"/>
                </a:cxn>
                <a:cxn ang="0">
                  <a:pos x="4" y="34"/>
                </a:cxn>
                <a:cxn ang="0">
                  <a:pos x="10" y="34"/>
                </a:cxn>
              </a:cxnLst>
              <a:rect l="0" t="0" r="r" b="b"/>
              <a:pathLst>
                <a:path w="24" h="37">
                  <a:moveTo>
                    <a:pt x="0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8" y="0"/>
                    <a:pt x="22" y="3"/>
                    <a:pt x="22" y="9"/>
                  </a:cubicBezTo>
                  <a:cubicBezTo>
                    <a:pt x="22" y="14"/>
                    <a:pt x="20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21" y="18"/>
                    <a:pt x="24" y="22"/>
                    <a:pt x="24" y="27"/>
                  </a:cubicBezTo>
                  <a:cubicBezTo>
                    <a:pt x="24" y="34"/>
                    <a:pt x="19" y="37"/>
                    <a:pt x="10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  <a:moveTo>
                    <a:pt x="10" y="16"/>
                  </a:moveTo>
                  <a:cubicBezTo>
                    <a:pt x="16" y="16"/>
                    <a:pt x="19" y="14"/>
                    <a:pt x="19" y="10"/>
                  </a:cubicBezTo>
                  <a:cubicBezTo>
                    <a:pt x="19" y="5"/>
                    <a:pt x="16" y="3"/>
                    <a:pt x="10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6"/>
                    <a:pt x="4" y="16"/>
                    <a:pt x="4" y="16"/>
                  </a:cubicBezTo>
                  <a:lnTo>
                    <a:pt x="10" y="16"/>
                  </a:lnTo>
                  <a:close/>
                  <a:moveTo>
                    <a:pt x="10" y="34"/>
                  </a:moveTo>
                  <a:cubicBezTo>
                    <a:pt x="17" y="34"/>
                    <a:pt x="20" y="32"/>
                    <a:pt x="20" y="27"/>
                  </a:cubicBezTo>
                  <a:cubicBezTo>
                    <a:pt x="20" y="22"/>
                    <a:pt x="17" y="19"/>
                    <a:pt x="10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34"/>
                    <a:pt x="4" y="34"/>
                    <a:pt x="4" y="34"/>
                  </a:cubicBezTo>
                  <a:lnTo>
                    <a:pt x="10" y="34"/>
                  </a:lnTo>
                  <a:close/>
                </a:path>
              </a:pathLst>
            </a:custGeom>
            <a:solidFill>
              <a:srgbClr val="006428"/>
            </a:solidFill>
            <a:ln w="1270">
              <a:solidFill>
                <a:srgbClr val="00642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30" name="Freeform 206"/>
            <p:cNvSpPr>
              <a:spLocks noEditPoints="1"/>
            </p:cNvSpPr>
            <p:nvPr userDrawn="1"/>
          </p:nvSpPr>
          <p:spPr bwMode="auto">
            <a:xfrm>
              <a:off x="3335338" y="906463"/>
              <a:ext cx="92075" cy="93662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19" y="0"/>
                </a:cxn>
                <a:cxn ang="0">
                  <a:pos x="38" y="20"/>
                </a:cxn>
                <a:cxn ang="0">
                  <a:pos x="19" y="39"/>
                </a:cxn>
                <a:cxn ang="0">
                  <a:pos x="0" y="20"/>
                </a:cxn>
                <a:cxn ang="0">
                  <a:pos x="34" y="20"/>
                </a:cxn>
                <a:cxn ang="0">
                  <a:pos x="19" y="4"/>
                </a:cxn>
                <a:cxn ang="0">
                  <a:pos x="4" y="20"/>
                </a:cxn>
                <a:cxn ang="0">
                  <a:pos x="19" y="36"/>
                </a:cxn>
                <a:cxn ang="0">
                  <a:pos x="34" y="20"/>
                </a:cxn>
              </a:cxnLst>
              <a:rect l="0" t="0" r="r" b="b"/>
              <a:pathLst>
                <a:path w="38" h="39">
                  <a:moveTo>
                    <a:pt x="0" y="20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31" y="0"/>
                    <a:pt x="38" y="9"/>
                    <a:pt x="38" y="20"/>
                  </a:cubicBezTo>
                  <a:cubicBezTo>
                    <a:pt x="38" y="30"/>
                    <a:pt x="31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  <a:moveTo>
                    <a:pt x="34" y="20"/>
                  </a:moveTo>
                  <a:cubicBezTo>
                    <a:pt x="34" y="11"/>
                    <a:pt x="29" y="4"/>
                    <a:pt x="19" y="4"/>
                  </a:cubicBezTo>
                  <a:cubicBezTo>
                    <a:pt x="9" y="4"/>
                    <a:pt x="4" y="11"/>
                    <a:pt x="4" y="20"/>
                  </a:cubicBezTo>
                  <a:cubicBezTo>
                    <a:pt x="4" y="28"/>
                    <a:pt x="9" y="36"/>
                    <a:pt x="19" y="36"/>
                  </a:cubicBezTo>
                  <a:cubicBezTo>
                    <a:pt x="29" y="36"/>
                    <a:pt x="34" y="28"/>
                    <a:pt x="34" y="20"/>
                  </a:cubicBezTo>
                  <a:close/>
                </a:path>
              </a:pathLst>
            </a:custGeom>
            <a:solidFill>
              <a:srgbClr val="006428"/>
            </a:solidFill>
            <a:ln w="1270">
              <a:solidFill>
                <a:srgbClr val="00642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31" name="Freeform 207"/>
            <p:cNvSpPr>
              <a:spLocks/>
            </p:cNvSpPr>
            <p:nvPr userDrawn="1"/>
          </p:nvSpPr>
          <p:spPr bwMode="auto">
            <a:xfrm>
              <a:off x="325438" y="811213"/>
              <a:ext cx="3087687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93" y="0"/>
                </a:cxn>
                <a:cxn ang="0">
                  <a:pos x="0" y="0"/>
                </a:cxn>
              </a:cxnLst>
              <a:rect l="0" t="0" r="r" b="b"/>
              <a:pathLst>
                <a:path w="2593">
                  <a:moveTo>
                    <a:pt x="0" y="0"/>
                  </a:moveTo>
                  <a:lnTo>
                    <a:pt x="259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22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32" name="Line 209"/>
            <p:cNvSpPr>
              <a:spLocks noChangeShapeType="1"/>
            </p:cNvSpPr>
            <p:nvPr userDrawn="1"/>
          </p:nvSpPr>
          <p:spPr bwMode="auto">
            <a:xfrm>
              <a:off x="325438" y="811213"/>
              <a:ext cx="3087687" cy="0"/>
            </a:xfrm>
            <a:prstGeom prst="line">
              <a:avLst/>
            </a:prstGeom>
            <a:noFill/>
            <a:ln w="4" cap="flat">
              <a:solidFill>
                <a:srgbClr val="006428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33" name="Freeform 210"/>
            <p:cNvSpPr>
              <a:spLocks/>
            </p:cNvSpPr>
            <p:nvPr userDrawn="1"/>
          </p:nvSpPr>
          <p:spPr bwMode="auto">
            <a:xfrm>
              <a:off x="320675" y="358775"/>
              <a:ext cx="223838" cy="273050"/>
            </a:xfrm>
            <a:custGeom>
              <a:avLst/>
              <a:gdLst/>
              <a:ahLst/>
              <a:cxnLst>
                <a:cxn ang="0">
                  <a:pos x="58" y="112"/>
                </a:cxn>
                <a:cxn ang="0">
                  <a:pos x="0" y="56"/>
                </a:cxn>
                <a:cxn ang="0">
                  <a:pos x="16" y="14"/>
                </a:cxn>
                <a:cxn ang="0">
                  <a:pos x="60" y="0"/>
                </a:cxn>
                <a:cxn ang="0">
                  <a:pos x="91" y="6"/>
                </a:cxn>
                <a:cxn ang="0">
                  <a:pos x="89" y="18"/>
                </a:cxn>
                <a:cxn ang="0">
                  <a:pos x="65" y="15"/>
                </a:cxn>
                <a:cxn ang="0">
                  <a:pos x="32" y="56"/>
                </a:cxn>
                <a:cxn ang="0">
                  <a:pos x="64" y="96"/>
                </a:cxn>
                <a:cxn ang="0">
                  <a:pos x="89" y="93"/>
                </a:cxn>
                <a:cxn ang="0">
                  <a:pos x="92" y="105"/>
                </a:cxn>
                <a:cxn ang="0">
                  <a:pos x="58" y="112"/>
                </a:cxn>
              </a:cxnLst>
              <a:rect l="0" t="0" r="r" b="b"/>
              <a:pathLst>
                <a:path w="92" h="112">
                  <a:moveTo>
                    <a:pt x="58" y="112"/>
                  </a:moveTo>
                  <a:cubicBezTo>
                    <a:pt x="20" y="112"/>
                    <a:pt x="0" y="94"/>
                    <a:pt x="0" y="56"/>
                  </a:cubicBezTo>
                  <a:cubicBezTo>
                    <a:pt x="0" y="38"/>
                    <a:pt x="6" y="24"/>
                    <a:pt x="16" y="14"/>
                  </a:cubicBezTo>
                  <a:cubicBezTo>
                    <a:pt x="26" y="5"/>
                    <a:pt x="41" y="0"/>
                    <a:pt x="60" y="0"/>
                  </a:cubicBezTo>
                  <a:cubicBezTo>
                    <a:pt x="73" y="0"/>
                    <a:pt x="91" y="6"/>
                    <a:pt x="91" y="6"/>
                  </a:cubicBezTo>
                  <a:cubicBezTo>
                    <a:pt x="89" y="18"/>
                    <a:pt x="89" y="18"/>
                    <a:pt x="89" y="18"/>
                  </a:cubicBezTo>
                  <a:cubicBezTo>
                    <a:pt x="89" y="18"/>
                    <a:pt x="73" y="15"/>
                    <a:pt x="65" y="15"/>
                  </a:cubicBezTo>
                  <a:cubicBezTo>
                    <a:pt x="43" y="15"/>
                    <a:pt x="32" y="29"/>
                    <a:pt x="32" y="56"/>
                  </a:cubicBezTo>
                  <a:cubicBezTo>
                    <a:pt x="32" y="83"/>
                    <a:pt x="44" y="96"/>
                    <a:pt x="64" y="96"/>
                  </a:cubicBezTo>
                  <a:cubicBezTo>
                    <a:pt x="77" y="96"/>
                    <a:pt x="89" y="93"/>
                    <a:pt x="89" y="93"/>
                  </a:cubicBezTo>
                  <a:cubicBezTo>
                    <a:pt x="92" y="105"/>
                    <a:pt x="92" y="105"/>
                    <a:pt x="92" y="105"/>
                  </a:cubicBezTo>
                  <a:cubicBezTo>
                    <a:pt x="92" y="105"/>
                    <a:pt x="75" y="112"/>
                    <a:pt x="58" y="112"/>
                  </a:cubicBez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34" name="Freeform 211"/>
            <p:cNvSpPr>
              <a:spLocks noEditPoints="1"/>
            </p:cNvSpPr>
            <p:nvPr userDrawn="1"/>
          </p:nvSpPr>
          <p:spPr bwMode="auto">
            <a:xfrm>
              <a:off x="568325" y="358775"/>
              <a:ext cx="276225" cy="273050"/>
            </a:xfrm>
            <a:custGeom>
              <a:avLst/>
              <a:gdLst/>
              <a:ahLst/>
              <a:cxnLst>
                <a:cxn ang="0">
                  <a:pos x="57" y="112"/>
                </a:cxn>
                <a:cxn ang="0">
                  <a:pos x="14" y="97"/>
                </a:cxn>
                <a:cxn ang="0">
                  <a:pos x="0" y="56"/>
                </a:cxn>
                <a:cxn ang="0">
                  <a:pos x="14" y="15"/>
                </a:cxn>
                <a:cxn ang="0">
                  <a:pos x="57" y="0"/>
                </a:cxn>
                <a:cxn ang="0">
                  <a:pos x="100" y="15"/>
                </a:cxn>
                <a:cxn ang="0">
                  <a:pos x="114" y="56"/>
                </a:cxn>
                <a:cxn ang="0">
                  <a:pos x="100" y="97"/>
                </a:cxn>
                <a:cxn ang="0">
                  <a:pos x="57" y="112"/>
                </a:cxn>
                <a:cxn ang="0">
                  <a:pos x="57" y="14"/>
                </a:cxn>
                <a:cxn ang="0">
                  <a:pos x="30" y="56"/>
                </a:cxn>
                <a:cxn ang="0">
                  <a:pos x="57" y="98"/>
                </a:cxn>
                <a:cxn ang="0">
                  <a:pos x="85" y="56"/>
                </a:cxn>
                <a:cxn ang="0">
                  <a:pos x="57" y="14"/>
                </a:cxn>
              </a:cxnLst>
              <a:rect l="0" t="0" r="r" b="b"/>
              <a:pathLst>
                <a:path w="114" h="112">
                  <a:moveTo>
                    <a:pt x="57" y="112"/>
                  </a:moveTo>
                  <a:cubicBezTo>
                    <a:pt x="39" y="112"/>
                    <a:pt x="24" y="107"/>
                    <a:pt x="14" y="97"/>
                  </a:cubicBezTo>
                  <a:cubicBezTo>
                    <a:pt x="4" y="87"/>
                    <a:pt x="0" y="74"/>
                    <a:pt x="0" y="56"/>
                  </a:cubicBezTo>
                  <a:cubicBezTo>
                    <a:pt x="0" y="38"/>
                    <a:pt x="4" y="24"/>
                    <a:pt x="14" y="15"/>
                  </a:cubicBezTo>
                  <a:cubicBezTo>
                    <a:pt x="24" y="5"/>
                    <a:pt x="38" y="0"/>
                    <a:pt x="57" y="0"/>
                  </a:cubicBezTo>
                  <a:cubicBezTo>
                    <a:pt x="76" y="0"/>
                    <a:pt x="90" y="5"/>
                    <a:pt x="100" y="15"/>
                  </a:cubicBezTo>
                  <a:cubicBezTo>
                    <a:pt x="110" y="24"/>
                    <a:pt x="114" y="38"/>
                    <a:pt x="114" y="56"/>
                  </a:cubicBezTo>
                  <a:cubicBezTo>
                    <a:pt x="114" y="74"/>
                    <a:pt x="110" y="88"/>
                    <a:pt x="100" y="97"/>
                  </a:cubicBezTo>
                  <a:cubicBezTo>
                    <a:pt x="91" y="107"/>
                    <a:pt x="76" y="112"/>
                    <a:pt x="57" y="112"/>
                  </a:cubicBezTo>
                  <a:close/>
                  <a:moveTo>
                    <a:pt x="57" y="14"/>
                  </a:moveTo>
                  <a:cubicBezTo>
                    <a:pt x="39" y="14"/>
                    <a:pt x="30" y="28"/>
                    <a:pt x="30" y="56"/>
                  </a:cubicBezTo>
                  <a:cubicBezTo>
                    <a:pt x="30" y="84"/>
                    <a:pt x="39" y="98"/>
                    <a:pt x="57" y="98"/>
                  </a:cubicBezTo>
                  <a:cubicBezTo>
                    <a:pt x="75" y="98"/>
                    <a:pt x="85" y="84"/>
                    <a:pt x="85" y="56"/>
                  </a:cubicBezTo>
                  <a:cubicBezTo>
                    <a:pt x="85" y="28"/>
                    <a:pt x="75" y="14"/>
                    <a:pt x="57" y="14"/>
                  </a:cubicBez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35" name="Freeform 212"/>
            <p:cNvSpPr>
              <a:spLocks noEditPoints="1"/>
            </p:cNvSpPr>
            <p:nvPr userDrawn="1"/>
          </p:nvSpPr>
          <p:spPr bwMode="auto">
            <a:xfrm>
              <a:off x="893763" y="366713"/>
              <a:ext cx="242887" cy="260350"/>
            </a:xfrm>
            <a:custGeom>
              <a:avLst/>
              <a:gdLst/>
              <a:ahLst/>
              <a:cxnLst>
                <a:cxn ang="0">
                  <a:pos x="61" y="107"/>
                </a:cxn>
                <a:cxn ang="0">
                  <a:pos x="0" y="107"/>
                </a:cxn>
                <a:cxn ang="0">
                  <a:pos x="0" y="0"/>
                </a:cxn>
                <a:cxn ang="0">
                  <a:pos x="63" y="0"/>
                </a:cxn>
                <a:cxn ang="0">
                  <a:pos x="95" y="24"/>
                </a:cxn>
                <a:cxn ang="0">
                  <a:pos x="89" y="38"/>
                </a:cxn>
                <a:cxn ang="0">
                  <a:pos x="75" y="47"/>
                </a:cxn>
                <a:cxn ang="0">
                  <a:pos x="75" y="48"/>
                </a:cxn>
                <a:cxn ang="0">
                  <a:pos x="100" y="74"/>
                </a:cxn>
                <a:cxn ang="0">
                  <a:pos x="89" y="99"/>
                </a:cxn>
                <a:cxn ang="0">
                  <a:pos x="61" y="107"/>
                </a:cxn>
                <a:cxn ang="0">
                  <a:pos x="29" y="57"/>
                </a:cxn>
                <a:cxn ang="0">
                  <a:pos x="29" y="92"/>
                </a:cxn>
                <a:cxn ang="0">
                  <a:pos x="52" y="92"/>
                </a:cxn>
                <a:cxn ang="0">
                  <a:pos x="70" y="74"/>
                </a:cxn>
                <a:cxn ang="0">
                  <a:pos x="51" y="57"/>
                </a:cxn>
                <a:cxn ang="0">
                  <a:pos x="29" y="57"/>
                </a:cxn>
                <a:cxn ang="0">
                  <a:pos x="29" y="43"/>
                </a:cxn>
                <a:cxn ang="0">
                  <a:pos x="46" y="43"/>
                </a:cxn>
                <a:cxn ang="0">
                  <a:pos x="65" y="28"/>
                </a:cxn>
                <a:cxn ang="0">
                  <a:pos x="46" y="14"/>
                </a:cxn>
                <a:cxn ang="0">
                  <a:pos x="29" y="14"/>
                </a:cxn>
                <a:cxn ang="0">
                  <a:pos x="29" y="43"/>
                </a:cxn>
              </a:cxnLst>
              <a:rect l="0" t="0" r="r" b="b"/>
              <a:pathLst>
                <a:path w="100" h="107">
                  <a:moveTo>
                    <a:pt x="61" y="107"/>
                  </a:moveTo>
                  <a:cubicBezTo>
                    <a:pt x="0" y="107"/>
                    <a:pt x="0" y="107"/>
                    <a:pt x="0" y="10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84" y="0"/>
                    <a:pt x="95" y="7"/>
                    <a:pt x="95" y="24"/>
                  </a:cubicBezTo>
                  <a:cubicBezTo>
                    <a:pt x="95" y="30"/>
                    <a:pt x="93" y="34"/>
                    <a:pt x="89" y="38"/>
                  </a:cubicBezTo>
                  <a:cubicBezTo>
                    <a:pt x="86" y="42"/>
                    <a:pt x="81" y="46"/>
                    <a:pt x="75" y="47"/>
                  </a:cubicBezTo>
                  <a:cubicBezTo>
                    <a:pt x="75" y="48"/>
                    <a:pt x="75" y="48"/>
                    <a:pt x="75" y="48"/>
                  </a:cubicBezTo>
                  <a:cubicBezTo>
                    <a:pt x="92" y="50"/>
                    <a:pt x="100" y="60"/>
                    <a:pt x="100" y="74"/>
                  </a:cubicBezTo>
                  <a:cubicBezTo>
                    <a:pt x="100" y="85"/>
                    <a:pt x="97" y="94"/>
                    <a:pt x="89" y="99"/>
                  </a:cubicBezTo>
                  <a:cubicBezTo>
                    <a:pt x="82" y="104"/>
                    <a:pt x="73" y="107"/>
                    <a:pt x="61" y="107"/>
                  </a:cubicBezTo>
                  <a:close/>
                  <a:moveTo>
                    <a:pt x="29" y="57"/>
                  </a:moveTo>
                  <a:cubicBezTo>
                    <a:pt x="29" y="92"/>
                    <a:pt x="29" y="92"/>
                    <a:pt x="29" y="92"/>
                  </a:cubicBezTo>
                  <a:cubicBezTo>
                    <a:pt x="52" y="92"/>
                    <a:pt x="52" y="92"/>
                    <a:pt x="52" y="92"/>
                  </a:cubicBezTo>
                  <a:cubicBezTo>
                    <a:pt x="64" y="92"/>
                    <a:pt x="70" y="86"/>
                    <a:pt x="70" y="74"/>
                  </a:cubicBezTo>
                  <a:cubicBezTo>
                    <a:pt x="70" y="66"/>
                    <a:pt x="67" y="57"/>
                    <a:pt x="51" y="57"/>
                  </a:cubicBezTo>
                  <a:cubicBezTo>
                    <a:pt x="29" y="57"/>
                    <a:pt x="29" y="57"/>
                    <a:pt x="29" y="57"/>
                  </a:cubicBezTo>
                  <a:close/>
                  <a:moveTo>
                    <a:pt x="29" y="43"/>
                  </a:moveTo>
                  <a:cubicBezTo>
                    <a:pt x="46" y="43"/>
                    <a:pt x="46" y="43"/>
                    <a:pt x="46" y="43"/>
                  </a:cubicBezTo>
                  <a:cubicBezTo>
                    <a:pt x="62" y="43"/>
                    <a:pt x="65" y="35"/>
                    <a:pt x="65" y="28"/>
                  </a:cubicBezTo>
                  <a:cubicBezTo>
                    <a:pt x="65" y="20"/>
                    <a:pt x="62" y="14"/>
                    <a:pt x="46" y="14"/>
                  </a:cubicBezTo>
                  <a:cubicBezTo>
                    <a:pt x="29" y="14"/>
                    <a:pt x="29" y="14"/>
                    <a:pt x="29" y="14"/>
                  </a:cubicBezTo>
                  <a:lnTo>
                    <a:pt x="29" y="43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36" name="Freeform 213"/>
            <p:cNvSpPr>
              <a:spLocks noEditPoints="1"/>
            </p:cNvSpPr>
            <p:nvPr userDrawn="1"/>
          </p:nvSpPr>
          <p:spPr bwMode="auto">
            <a:xfrm>
              <a:off x="1174750" y="358775"/>
              <a:ext cx="260350" cy="273050"/>
            </a:xfrm>
            <a:custGeom>
              <a:avLst/>
              <a:gdLst/>
              <a:ahLst/>
              <a:cxnLst>
                <a:cxn ang="0">
                  <a:pos x="56" y="112"/>
                </a:cxn>
                <a:cxn ang="0">
                  <a:pos x="14" y="97"/>
                </a:cxn>
                <a:cxn ang="0">
                  <a:pos x="0" y="57"/>
                </a:cxn>
                <a:cxn ang="0">
                  <a:pos x="14" y="16"/>
                </a:cxn>
                <a:cxn ang="0">
                  <a:pos x="55" y="0"/>
                </a:cxn>
                <a:cxn ang="0">
                  <a:pos x="94" y="14"/>
                </a:cxn>
                <a:cxn ang="0">
                  <a:pos x="107" y="52"/>
                </a:cxn>
                <a:cxn ang="0">
                  <a:pos x="107" y="62"/>
                </a:cxn>
                <a:cxn ang="0">
                  <a:pos x="29" y="62"/>
                </a:cxn>
                <a:cxn ang="0">
                  <a:pos x="61" y="96"/>
                </a:cxn>
                <a:cxn ang="0">
                  <a:pos x="93" y="87"/>
                </a:cxn>
                <a:cxn ang="0">
                  <a:pos x="99" y="100"/>
                </a:cxn>
                <a:cxn ang="0">
                  <a:pos x="56" y="112"/>
                </a:cxn>
                <a:cxn ang="0">
                  <a:pos x="80" y="46"/>
                </a:cxn>
                <a:cxn ang="0">
                  <a:pos x="55" y="13"/>
                </a:cxn>
                <a:cxn ang="0">
                  <a:pos x="55" y="13"/>
                </a:cxn>
                <a:cxn ang="0">
                  <a:pos x="29" y="46"/>
                </a:cxn>
                <a:cxn ang="0">
                  <a:pos x="80" y="46"/>
                </a:cxn>
              </a:cxnLst>
              <a:rect l="0" t="0" r="r" b="b"/>
              <a:pathLst>
                <a:path w="107" h="112">
                  <a:moveTo>
                    <a:pt x="56" y="112"/>
                  </a:moveTo>
                  <a:cubicBezTo>
                    <a:pt x="38" y="112"/>
                    <a:pt x="24" y="107"/>
                    <a:pt x="14" y="97"/>
                  </a:cubicBezTo>
                  <a:cubicBezTo>
                    <a:pt x="5" y="88"/>
                    <a:pt x="0" y="74"/>
                    <a:pt x="0" y="57"/>
                  </a:cubicBezTo>
                  <a:cubicBezTo>
                    <a:pt x="0" y="40"/>
                    <a:pt x="5" y="26"/>
                    <a:pt x="14" y="16"/>
                  </a:cubicBezTo>
                  <a:cubicBezTo>
                    <a:pt x="23" y="5"/>
                    <a:pt x="38" y="0"/>
                    <a:pt x="55" y="0"/>
                  </a:cubicBezTo>
                  <a:cubicBezTo>
                    <a:pt x="73" y="0"/>
                    <a:pt x="86" y="4"/>
                    <a:pt x="94" y="14"/>
                  </a:cubicBezTo>
                  <a:cubicBezTo>
                    <a:pt x="102" y="23"/>
                    <a:pt x="107" y="35"/>
                    <a:pt x="107" y="52"/>
                  </a:cubicBezTo>
                  <a:cubicBezTo>
                    <a:pt x="107" y="62"/>
                    <a:pt x="107" y="62"/>
                    <a:pt x="107" y="62"/>
                  </a:cubicBezTo>
                  <a:cubicBezTo>
                    <a:pt x="29" y="62"/>
                    <a:pt x="29" y="62"/>
                    <a:pt x="29" y="62"/>
                  </a:cubicBezTo>
                  <a:cubicBezTo>
                    <a:pt x="29" y="85"/>
                    <a:pt x="39" y="96"/>
                    <a:pt x="61" y="96"/>
                  </a:cubicBezTo>
                  <a:cubicBezTo>
                    <a:pt x="72" y="96"/>
                    <a:pt x="81" y="92"/>
                    <a:pt x="93" y="87"/>
                  </a:cubicBezTo>
                  <a:cubicBezTo>
                    <a:pt x="99" y="100"/>
                    <a:pt x="99" y="100"/>
                    <a:pt x="99" y="100"/>
                  </a:cubicBezTo>
                  <a:cubicBezTo>
                    <a:pt x="86" y="107"/>
                    <a:pt x="72" y="112"/>
                    <a:pt x="56" y="112"/>
                  </a:cubicBezTo>
                  <a:close/>
                  <a:moveTo>
                    <a:pt x="80" y="46"/>
                  </a:moveTo>
                  <a:cubicBezTo>
                    <a:pt x="79" y="24"/>
                    <a:pt x="71" y="13"/>
                    <a:pt x="55" y="13"/>
                  </a:cubicBezTo>
                  <a:cubicBezTo>
                    <a:pt x="55" y="13"/>
                    <a:pt x="55" y="13"/>
                    <a:pt x="55" y="13"/>
                  </a:cubicBezTo>
                  <a:cubicBezTo>
                    <a:pt x="39" y="13"/>
                    <a:pt x="30" y="24"/>
                    <a:pt x="29" y="46"/>
                  </a:cubicBezTo>
                  <a:lnTo>
                    <a:pt x="80" y="46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37" name="Freeform 214"/>
            <p:cNvSpPr>
              <a:spLocks/>
            </p:cNvSpPr>
            <p:nvPr userDrawn="1"/>
          </p:nvSpPr>
          <p:spPr bwMode="auto">
            <a:xfrm>
              <a:off x="2928938" y="366713"/>
              <a:ext cx="241300" cy="260350"/>
            </a:xfrm>
            <a:custGeom>
              <a:avLst/>
              <a:gdLst/>
              <a:ahLst/>
              <a:cxnLst>
                <a:cxn ang="0">
                  <a:pos x="139" y="218"/>
                </a:cxn>
                <a:cxn ang="0">
                  <a:pos x="84" y="122"/>
                </a:cxn>
                <a:cxn ang="0">
                  <a:pos x="59" y="151"/>
                </a:cxn>
                <a:cxn ang="0">
                  <a:pos x="59" y="218"/>
                </a:cxn>
                <a:cxn ang="0">
                  <a:pos x="0" y="218"/>
                </a:cxn>
                <a:cxn ang="0">
                  <a:pos x="0" y="0"/>
                </a:cxn>
                <a:cxn ang="0">
                  <a:pos x="59" y="0"/>
                </a:cxn>
                <a:cxn ang="0">
                  <a:pos x="59" y="100"/>
                </a:cxn>
                <a:cxn ang="0">
                  <a:pos x="151" y="0"/>
                </a:cxn>
                <a:cxn ang="0">
                  <a:pos x="196" y="0"/>
                </a:cxn>
                <a:cxn ang="0">
                  <a:pos x="120" y="82"/>
                </a:cxn>
                <a:cxn ang="0">
                  <a:pos x="202" y="218"/>
                </a:cxn>
                <a:cxn ang="0">
                  <a:pos x="139" y="218"/>
                </a:cxn>
              </a:cxnLst>
              <a:rect l="0" t="0" r="r" b="b"/>
              <a:pathLst>
                <a:path w="202" h="218">
                  <a:moveTo>
                    <a:pt x="139" y="218"/>
                  </a:moveTo>
                  <a:lnTo>
                    <a:pt x="84" y="122"/>
                  </a:lnTo>
                  <a:lnTo>
                    <a:pt x="59" y="151"/>
                  </a:lnTo>
                  <a:lnTo>
                    <a:pt x="59" y="218"/>
                  </a:lnTo>
                  <a:lnTo>
                    <a:pt x="0" y="218"/>
                  </a:lnTo>
                  <a:lnTo>
                    <a:pt x="0" y="0"/>
                  </a:lnTo>
                  <a:lnTo>
                    <a:pt x="59" y="0"/>
                  </a:lnTo>
                  <a:lnTo>
                    <a:pt x="59" y="100"/>
                  </a:lnTo>
                  <a:lnTo>
                    <a:pt x="151" y="0"/>
                  </a:lnTo>
                  <a:lnTo>
                    <a:pt x="196" y="0"/>
                  </a:lnTo>
                  <a:lnTo>
                    <a:pt x="120" y="82"/>
                  </a:lnTo>
                  <a:lnTo>
                    <a:pt x="202" y="218"/>
                  </a:lnTo>
                  <a:lnTo>
                    <a:pt x="139" y="218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38" name="Freeform 215"/>
            <p:cNvSpPr>
              <a:spLocks noEditPoints="1"/>
            </p:cNvSpPr>
            <p:nvPr userDrawn="1"/>
          </p:nvSpPr>
          <p:spPr bwMode="auto">
            <a:xfrm>
              <a:off x="3184525" y="357188"/>
              <a:ext cx="244475" cy="271462"/>
            </a:xfrm>
            <a:custGeom>
              <a:avLst/>
              <a:gdLst/>
              <a:ahLst/>
              <a:cxnLst>
                <a:cxn ang="0">
                  <a:pos x="39" y="112"/>
                </a:cxn>
                <a:cxn ang="0">
                  <a:pos x="1" y="75"/>
                </a:cxn>
                <a:cxn ang="0">
                  <a:pos x="51" y="41"/>
                </a:cxn>
                <a:cxn ang="0">
                  <a:pos x="73" y="41"/>
                </a:cxn>
                <a:cxn ang="0">
                  <a:pos x="73" y="32"/>
                </a:cxn>
                <a:cxn ang="0">
                  <a:pos x="50" y="16"/>
                </a:cxn>
                <a:cxn ang="0">
                  <a:pos x="17" y="24"/>
                </a:cxn>
                <a:cxn ang="0">
                  <a:pos x="10" y="11"/>
                </a:cxn>
                <a:cxn ang="0">
                  <a:pos x="55" y="0"/>
                </a:cxn>
                <a:cxn ang="0">
                  <a:pos x="101" y="40"/>
                </a:cxn>
                <a:cxn ang="0">
                  <a:pos x="101" y="111"/>
                </a:cxn>
                <a:cxn ang="0">
                  <a:pos x="74" y="111"/>
                </a:cxn>
                <a:cxn ang="0">
                  <a:pos x="74" y="99"/>
                </a:cxn>
                <a:cxn ang="0">
                  <a:pos x="39" y="112"/>
                </a:cxn>
                <a:cxn ang="0">
                  <a:pos x="73" y="56"/>
                </a:cxn>
                <a:cxn ang="0">
                  <a:pos x="57" y="56"/>
                </a:cxn>
                <a:cxn ang="0">
                  <a:pos x="30" y="76"/>
                </a:cxn>
                <a:cxn ang="0">
                  <a:pos x="52" y="94"/>
                </a:cxn>
                <a:cxn ang="0">
                  <a:pos x="73" y="74"/>
                </a:cxn>
              </a:cxnLst>
              <a:rect l="0" t="0" r="r" b="b"/>
              <a:pathLst>
                <a:path w="101" h="112">
                  <a:moveTo>
                    <a:pt x="39" y="112"/>
                  </a:moveTo>
                  <a:cubicBezTo>
                    <a:pt x="16" y="112"/>
                    <a:pt x="0" y="96"/>
                    <a:pt x="1" y="75"/>
                  </a:cubicBezTo>
                  <a:cubicBezTo>
                    <a:pt x="2" y="51"/>
                    <a:pt x="26" y="41"/>
                    <a:pt x="51" y="41"/>
                  </a:cubicBezTo>
                  <a:cubicBezTo>
                    <a:pt x="59" y="41"/>
                    <a:pt x="73" y="41"/>
                    <a:pt x="73" y="41"/>
                  </a:cubicBezTo>
                  <a:cubicBezTo>
                    <a:pt x="73" y="32"/>
                    <a:pt x="73" y="32"/>
                    <a:pt x="73" y="32"/>
                  </a:cubicBezTo>
                  <a:cubicBezTo>
                    <a:pt x="73" y="25"/>
                    <a:pt x="69" y="16"/>
                    <a:pt x="50" y="16"/>
                  </a:cubicBezTo>
                  <a:cubicBezTo>
                    <a:pt x="38" y="16"/>
                    <a:pt x="26" y="20"/>
                    <a:pt x="17" y="24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22" y="4"/>
                    <a:pt x="40" y="0"/>
                    <a:pt x="55" y="0"/>
                  </a:cubicBezTo>
                  <a:cubicBezTo>
                    <a:pt x="83" y="0"/>
                    <a:pt x="101" y="14"/>
                    <a:pt x="101" y="40"/>
                  </a:cubicBezTo>
                  <a:cubicBezTo>
                    <a:pt x="101" y="111"/>
                    <a:pt x="101" y="111"/>
                    <a:pt x="101" y="111"/>
                  </a:cubicBezTo>
                  <a:cubicBezTo>
                    <a:pt x="74" y="111"/>
                    <a:pt x="74" y="111"/>
                    <a:pt x="74" y="111"/>
                  </a:cubicBezTo>
                  <a:cubicBezTo>
                    <a:pt x="74" y="99"/>
                    <a:pt x="74" y="99"/>
                    <a:pt x="74" y="99"/>
                  </a:cubicBezTo>
                  <a:cubicBezTo>
                    <a:pt x="74" y="99"/>
                    <a:pt x="63" y="112"/>
                    <a:pt x="39" y="112"/>
                  </a:cubicBezTo>
                  <a:close/>
                  <a:moveTo>
                    <a:pt x="73" y="56"/>
                  </a:moveTo>
                  <a:cubicBezTo>
                    <a:pt x="57" y="56"/>
                    <a:pt x="57" y="56"/>
                    <a:pt x="57" y="56"/>
                  </a:cubicBezTo>
                  <a:cubicBezTo>
                    <a:pt x="44" y="56"/>
                    <a:pt x="30" y="63"/>
                    <a:pt x="30" y="76"/>
                  </a:cubicBezTo>
                  <a:cubicBezTo>
                    <a:pt x="30" y="88"/>
                    <a:pt x="37" y="95"/>
                    <a:pt x="52" y="94"/>
                  </a:cubicBezTo>
                  <a:cubicBezTo>
                    <a:pt x="66" y="93"/>
                    <a:pt x="72" y="83"/>
                    <a:pt x="73" y="74"/>
                  </a:cubicBezTo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39" name="Freeform 216"/>
            <p:cNvSpPr>
              <a:spLocks/>
            </p:cNvSpPr>
            <p:nvPr userDrawn="1"/>
          </p:nvSpPr>
          <p:spPr bwMode="auto">
            <a:xfrm>
              <a:off x="2608263" y="366713"/>
              <a:ext cx="241300" cy="260350"/>
            </a:xfrm>
            <a:custGeom>
              <a:avLst/>
              <a:gdLst/>
              <a:ahLst/>
              <a:cxnLst>
                <a:cxn ang="0">
                  <a:pos x="202" y="218"/>
                </a:cxn>
                <a:cxn ang="0">
                  <a:pos x="143" y="218"/>
                </a:cxn>
                <a:cxn ang="0">
                  <a:pos x="143" y="129"/>
                </a:cxn>
                <a:cxn ang="0">
                  <a:pos x="143" y="125"/>
                </a:cxn>
                <a:cxn ang="0">
                  <a:pos x="59" y="125"/>
                </a:cxn>
                <a:cxn ang="0">
                  <a:pos x="59" y="129"/>
                </a:cxn>
                <a:cxn ang="0">
                  <a:pos x="59" y="218"/>
                </a:cxn>
                <a:cxn ang="0">
                  <a:pos x="0" y="218"/>
                </a:cxn>
                <a:cxn ang="0">
                  <a:pos x="0" y="0"/>
                </a:cxn>
                <a:cxn ang="0">
                  <a:pos x="59" y="0"/>
                </a:cxn>
                <a:cxn ang="0">
                  <a:pos x="59" y="94"/>
                </a:cxn>
                <a:cxn ang="0">
                  <a:pos x="143" y="94"/>
                </a:cxn>
                <a:cxn ang="0">
                  <a:pos x="143" y="0"/>
                </a:cxn>
                <a:cxn ang="0">
                  <a:pos x="202" y="0"/>
                </a:cxn>
                <a:cxn ang="0">
                  <a:pos x="202" y="218"/>
                </a:cxn>
                <a:cxn ang="0">
                  <a:pos x="202" y="218"/>
                </a:cxn>
              </a:cxnLst>
              <a:rect l="0" t="0" r="r" b="b"/>
              <a:pathLst>
                <a:path w="202" h="218">
                  <a:moveTo>
                    <a:pt x="202" y="218"/>
                  </a:moveTo>
                  <a:lnTo>
                    <a:pt x="143" y="218"/>
                  </a:lnTo>
                  <a:lnTo>
                    <a:pt x="143" y="129"/>
                  </a:lnTo>
                  <a:lnTo>
                    <a:pt x="143" y="125"/>
                  </a:lnTo>
                  <a:lnTo>
                    <a:pt x="59" y="125"/>
                  </a:lnTo>
                  <a:lnTo>
                    <a:pt x="59" y="129"/>
                  </a:lnTo>
                  <a:lnTo>
                    <a:pt x="59" y="218"/>
                  </a:lnTo>
                  <a:lnTo>
                    <a:pt x="0" y="218"/>
                  </a:lnTo>
                  <a:lnTo>
                    <a:pt x="0" y="0"/>
                  </a:lnTo>
                  <a:lnTo>
                    <a:pt x="59" y="0"/>
                  </a:lnTo>
                  <a:lnTo>
                    <a:pt x="59" y="94"/>
                  </a:lnTo>
                  <a:lnTo>
                    <a:pt x="143" y="94"/>
                  </a:lnTo>
                  <a:lnTo>
                    <a:pt x="143" y="0"/>
                  </a:lnTo>
                  <a:lnTo>
                    <a:pt x="202" y="0"/>
                  </a:lnTo>
                  <a:lnTo>
                    <a:pt x="202" y="218"/>
                  </a:lnTo>
                  <a:lnTo>
                    <a:pt x="202" y="218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40" name="Freeform 217"/>
            <p:cNvSpPr>
              <a:spLocks noEditPoints="1"/>
            </p:cNvSpPr>
            <p:nvPr userDrawn="1"/>
          </p:nvSpPr>
          <p:spPr bwMode="auto">
            <a:xfrm>
              <a:off x="1917700" y="366713"/>
              <a:ext cx="606425" cy="260350"/>
            </a:xfrm>
            <a:custGeom>
              <a:avLst/>
              <a:gdLst/>
              <a:ahLst/>
              <a:cxnLst>
                <a:cxn ang="0">
                  <a:pos x="250" y="107"/>
                </a:cxn>
                <a:cxn ang="0">
                  <a:pos x="221" y="107"/>
                </a:cxn>
                <a:cxn ang="0">
                  <a:pos x="221" y="62"/>
                </a:cxn>
                <a:cxn ang="0">
                  <a:pos x="221" y="0"/>
                </a:cxn>
                <a:cxn ang="0">
                  <a:pos x="250" y="0"/>
                </a:cxn>
                <a:cxn ang="0">
                  <a:pos x="250" y="107"/>
                </a:cxn>
                <a:cxn ang="0">
                  <a:pos x="167" y="107"/>
                </a:cxn>
                <a:cxn ang="0">
                  <a:pos x="113" y="107"/>
                </a:cxn>
                <a:cxn ang="0">
                  <a:pos x="113" y="0"/>
                </a:cxn>
                <a:cxn ang="0">
                  <a:pos x="142" y="0"/>
                </a:cxn>
                <a:cxn ang="0">
                  <a:pos x="142" y="37"/>
                </a:cxn>
                <a:cxn ang="0">
                  <a:pos x="142" y="39"/>
                </a:cxn>
                <a:cxn ang="0">
                  <a:pos x="144" y="39"/>
                </a:cxn>
                <a:cxn ang="0">
                  <a:pos x="168" y="39"/>
                </a:cxn>
                <a:cxn ang="0">
                  <a:pos x="208" y="72"/>
                </a:cxn>
                <a:cxn ang="0">
                  <a:pos x="197" y="98"/>
                </a:cxn>
                <a:cxn ang="0">
                  <a:pos x="167" y="107"/>
                </a:cxn>
                <a:cxn ang="0">
                  <a:pos x="142" y="55"/>
                </a:cxn>
                <a:cxn ang="0">
                  <a:pos x="142" y="57"/>
                </a:cxn>
                <a:cxn ang="0">
                  <a:pos x="142" y="89"/>
                </a:cxn>
                <a:cxn ang="0">
                  <a:pos x="142" y="91"/>
                </a:cxn>
                <a:cxn ang="0">
                  <a:pos x="144" y="91"/>
                </a:cxn>
                <a:cxn ang="0">
                  <a:pos x="159" y="91"/>
                </a:cxn>
                <a:cxn ang="0">
                  <a:pos x="178" y="72"/>
                </a:cxn>
                <a:cxn ang="0">
                  <a:pos x="158" y="55"/>
                </a:cxn>
                <a:cxn ang="0">
                  <a:pos x="144" y="55"/>
                </a:cxn>
                <a:cxn ang="0">
                  <a:pos x="142" y="55"/>
                </a:cxn>
                <a:cxn ang="0">
                  <a:pos x="54" y="0"/>
                </a:cxn>
                <a:cxn ang="0">
                  <a:pos x="83" y="8"/>
                </a:cxn>
                <a:cxn ang="0">
                  <a:pos x="95" y="34"/>
                </a:cxn>
                <a:cxn ang="0">
                  <a:pos x="54" y="67"/>
                </a:cxn>
                <a:cxn ang="0">
                  <a:pos x="31" y="67"/>
                </a:cxn>
                <a:cxn ang="0">
                  <a:pos x="29" y="67"/>
                </a:cxn>
                <a:cxn ang="0">
                  <a:pos x="29" y="69"/>
                </a:cxn>
                <a:cxn ang="0">
                  <a:pos x="29" y="107"/>
                </a:cxn>
                <a:cxn ang="0">
                  <a:pos x="0" y="107"/>
                </a:cxn>
                <a:cxn ang="0">
                  <a:pos x="0" y="0"/>
                </a:cxn>
                <a:cxn ang="0">
                  <a:pos x="54" y="0"/>
                </a:cxn>
                <a:cxn ang="0">
                  <a:pos x="29" y="51"/>
                </a:cxn>
                <a:cxn ang="0">
                  <a:pos x="31" y="51"/>
                </a:cxn>
                <a:cxn ang="0">
                  <a:pos x="45" y="51"/>
                </a:cxn>
                <a:cxn ang="0">
                  <a:pos x="65" y="34"/>
                </a:cxn>
                <a:cxn ang="0">
                  <a:pos x="46" y="15"/>
                </a:cxn>
                <a:cxn ang="0">
                  <a:pos x="31" y="15"/>
                </a:cxn>
                <a:cxn ang="0">
                  <a:pos x="29" y="15"/>
                </a:cxn>
                <a:cxn ang="0">
                  <a:pos x="29" y="17"/>
                </a:cxn>
                <a:cxn ang="0">
                  <a:pos x="29" y="49"/>
                </a:cxn>
                <a:cxn ang="0">
                  <a:pos x="29" y="51"/>
                </a:cxn>
              </a:cxnLst>
              <a:rect l="0" t="0" r="r" b="b"/>
              <a:pathLst>
                <a:path w="250" h="107">
                  <a:moveTo>
                    <a:pt x="250" y="107"/>
                  </a:moveTo>
                  <a:cubicBezTo>
                    <a:pt x="221" y="107"/>
                    <a:pt x="221" y="107"/>
                    <a:pt x="221" y="107"/>
                  </a:cubicBezTo>
                  <a:cubicBezTo>
                    <a:pt x="221" y="62"/>
                    <a:pt x="221" y="62"/>
                    <a:pt x="221" y="62"/>
                  </a:cubicBezTo>
                  <a:cubicBezTo>
                    <a:pt x="221" y="0"/>
                    <a:pt x="221" y="0"/>
                    <a:pt x="221" y="0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250" y="107"/>
                    <a:pt x="250" y="107"/>
                    <a:pt x="250" y="107"/>
                  </a:cubicBezTo>
                  <a:close/>
                  <a:moveTo>
                    <a:pt x="167" y="107"/>
                  </a:moveTo>
                  <a:cubicBezTo>
                    <a:pt x="113" y="107"/>
                    <a:pt x="113" y="107"/>
                    <a:pt x="113" y="107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42" y="0"/>
                    <a:pt x="142" y="0"/>
                    <a:pt x="142" y="0"/>
                  </a:cubicBezTo>
                  <a:cubicBezTo>
                    <a:pt x="142" y="37"/>
                    <a:pt x="142" y="37"/>
                    <a:pt x="142" y="37"/>
                  </a:cubicBezTo>
                  <a:cubicBezTo>
                    <a:pt x="142" y="39"/>
                    <a:pt x="142" y="39"/>
                    <a:pt x="142" y="39"/>
                  </a:cubicBezTo>
                  <a:cubicBezTo>
                    <a:pt x="144" y="39"/>
                    <a:pt x="144" y="39"/>
                    <a:pt x="144" y="39"/>
                  </a:cubicBezTo>
                  <a:cubicBezTo>
                    <a:pt x="168" y="39"/>
                    <a:pt x="168" y="39"/>
                    <a:pt x="168" y="39"/>
                  </a:cubicBezTo>
                  <a:cubicBezTo>
                    <a:pt x="195" y="39"/>
                    <a:pt x="208" y="50"/>
                    <a:pt x="208" y="72"/>
                  </a:cubicBezTo>
                  <a:cubicBezTo>
                    <a:pt x="208" y="84"/>
                    <a:pt x="204" y="93"/>
                    <a:pt x="197" y="98"/>
                  </a:cubicBezTo>
                  <a:cubicBezTo>
                    <a:pt x="189" y="104"/>
                    <a:pt x="179" y="107"/>
                    <a:pt x="167" y="107"/>
                  </a:cubicBezTo>
                  <a:close/>
                  <a:moveTo>
                    <a:pt x="142" y="55"/>
                  </a:moveTo>
                  <a:cubicBezTo>
                    <a:pt x="142" y="57"/>
                    <a:pt x="142" y="57"/>
                    <a:pt x="142" y="57"/>
                  </a:cubicBezTo>
                  <a:cubicBezTo>
                    <a:pt x="142" y="89"/>
                    <a:pt x="142" y="89"/>
                    <a:pt x="142" y="89"/>
                  </a:cubicBezTo>
                  <a:cubicBezTo>
                    <a:pt x="142" y="91"/>
                    <a:pt x="142" y="91"/>
                    <a:pt x="142" y="91"/>
                  </a:cubicBezTo>
                  <a:cubicBezTo>
                    <a:pt x="144" y="91"/>
                    <a:pt x="144" y="91"/>
                    <a:pt x="144" y="91"/>
                  </a:cubicBezTo>
                  <a:cubicBezTo>
                    <a:pt x="159" y="91"/>
                    <a:pt x="159" y="91"/>
                    <a:pt x="159" y="91"/>
                  </a:cubicBezTo>
                  <a:cubicBezTo>
                    <a:pt x="171" y="91"/>
                    <a:pt x="178" y="85"/>
                    <a:pt x="178" y="72"/>
                  </a:cubicBezTo>
                  <a:cubicBezTo>
                    <a:pt x="178" y="64"/>
                    <a:pt x="174" y="55"/>
                    <a:pt x="158" y="55"/>
                  </a:cubicBezTo>
                  <a:cubicBezTo>
                    <a:pt x="144" y="55"/>
                    <a:pt x="144" y="55"/>
                    <a:pt x="144" y="55"/>
                  </a:cubicBezTo>
                  <a:cubicBezTo>
                    <a:pt x="142" y="55"/>
                    <a:pt x="142" y="55"/>
                    <a:pt x="142" y="55"/>
                  </a:cubicBezTo>
                  <a:close/>
                  <a:moveTo>
                    <a:pt x="54" y="0"/>
                  </a:moveTo>
                  <a:cubicBezTo>
                    <a:pt x="66" y="0"/>
                    <a:pt x="76" y="2"/>
                    <a:pt x="83" y="8"/>
                  </a:cubicBezTo>
                  <a:cubicBezTo>
                    <a:pt x="91" y="14"/>
                    <a:pt x="95" y="23"/>
                    <a:pt x="95" y="34"/>
                  </a:cubicBezTo>
                  <a:cubicBezTo>
                    <a:pt x="95" y="56"/>
                    <a:pt x="82" y="67"/>
                    <a:pt x="54" y="67"/>
                  </a:cubicBezTo>
                  <a:cubicBezTo>
                    <a:pt x="31" y="67"/>
                    <a:pt x="31" y="67"/>
                    <a:pt x="31" y="67"/>
                  </a:cubicBezTo>
                  <a:cubicBezTo>
                    <a:pt x="29" y="67"/>
                    <a:pt x="29" y="67"/>
                    <a:pt x="29" y="67"/>
                  </a:cubicBezTo>
                  <a:cubicBezTo>
                    <a:pt x="29" y="69"/>
                    <a:pt x="29" y="69"/>
                    <a:pt x="29" y="69"/>
                  </a:cubicBezTo>
                  <a:cubicBezTo>
                    <a:pt x="29" y="107"/>
                    <a:pt x="29" y="107"/>
                    <a:pt x="29" y="107"/>
                  </a:cubicBezTo>
                  <a:cubicBezTo>
                    <a:pt x="0" y="107"/>
                    <a:pt x="0" y="107"/>
                    <a:pt x="0" y="10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4" y="0"/>
                    <a:pt x="54" y="0"/>
                    <a:pt x="54" y="0"/>
                  </a:cubicBezTo>
                  <a:close/>
                  <a:moveTo>
                    <a:pt x="29" y="51"/>
                  </a:moveTo>
                  <a:cubicBezTo>
                    <a:pt x="31" y="51"/>
                    <a:pt x="31" y="51"/>
                    <a:pt x="31" y="51"/>
                  </a:cubicBezTo>
                  <a:cubicBezTo>
                    <a:pt x="45" y="51"/>
                    <a:pt x="45" y="51"/>
                    <a:pt x="45" y="51"/>
                  </a:cubicBezTo>
                  <a:cubicBezTo>
                    <a:pt x="61" y="51"/>
                    <a:pt x="65" y="42"/>
                    <a:pt x="65" y="34"/>
                  </a:cubicBezTo>
                  <a:cubicBezTo>
                    <a:pt x="65" y="22"/>
                    <a:pt x="58" y="15"/>
                    <a:pt x="46" y="15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9" y="17"/>
                    <a:pt x="29" y="17"/>
                    <a:pt x="29" y="17"/>
                  </a:cubicBezTo>
                  <a:cubicBezTo>
                    <a:pt x="29" y="49"/>
                    <a:pt x="29" y="49"/>
                    <a:pt x="29" y="49"/>
                  </a:cubicBezTo>
                  <a:cubicBezTo>
                    <a:pt x="29" y="51"/>
                    <a:pt x="29" y="51"/>
                    <a:pt x="29" y="51"/>
                  </a:cubicBez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41" name="Freeform 218"/>
            <p:cNvSpPr>
              <a:spLocks/>
            </p:cNvSpPr>
            <p:nvPr userDrawn="1"/>
          </p:nvSpPr>
          <p:spPr bwMode="auto">
            <a:xfrm>
              <a:off x="1449388" y="366713"/>
              <a:ext cx="247650" cy="260350"/>
            </a:xfrm>
            <a:custGeom>
              <a:avLst/>
              <a:gdLst/>
              <a:ahLst/>
              <a:cxnLst>
                <a:cxn ang="0">
                  <a:pos x="134" y="218"/>
                </a:cxn>
                <a:cxn ang="0">
                  <a:pos x="75" y="218"/>
                </a:cxn>
                <a:cxn ang="0">
                  <a:pos x="75" y="31"/>
                </a:cxn>
                <a:cxn ang="0">
                  <a:pos x="0" y="31"/>
                </a:cxn>
                <a:cxn ang="0">
                  <a:pos x="0" y="0"/>
                </a:cxn>
                <a:cxn ang="0">
                  <a:pos x="208" y="0"/>
                </a:cxn>
                <a:cxn ang="0">
                  <a:pos x="208" y="31"/>
                </a:cxn>
                <a:cxn ang="0">
                  <a:pos x="134" y="31"/>
                </a:cxn>
                <a:cxn ang="0">
                  <a:pos x="134" y="218"/>
                </a:cxn>
                <a:cxn ang="0">
                  <a:pos x="134" y="218"/>
                </a:cxn>
              </a:cxnLst>
              <a:rect l="0" t="0" r="r" b="b"/>
              <a:pathLst>
                <a:path w="208" h="218">
                  <a:moveTo>
                    <a:pt x="134" y="218"/>
                  </a:moveTo>
                  <a:lnTo>
                    <a:pt x="75" y="218"/>
                  </a:lnTo>
                  <a:lnTo>
                    <a:pt x="75" y="31"/>
                  </a:lnTo>
                  <a:lnTo>
                    <a:pt x="0" y="31"/>
                  </a:lnTo>
                  <a:lnTo>
                    <a:pt x="0" y="0"/>
                  </a:lnTo>
                  <a:lnTo>
                    <a:pt x="208" y="0"/>
                  </a:lnTo>
                  <a:lnTo>
                    <a:pt x="208" y="31"/>
                  </a:lnTo>
                  <a:lnTo>
                    <a:pt x="134" y="31"/>
                  </a:lnTo>
                  <a:lnTo>
                    <a:pt x="134" y="218"/>
                  </a:lnTo>
                  <a:lnTo>
                    <a:pt x="134" y="218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14744" y="228600"/>
            <a:ext cx="5121408" cy="842946"/>
          </a:xfrm>
        </p:spPr>
        <p:txBody>
          <a:bodyPr>
            <a:norm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lang="en-US" sz="2000" b="1" kern="1200">
                <a:solidFill>
                  <a:schemeClr val="accent3">
                    <a:shade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285860"/>
            <a:ext cx="8503920" cy="48131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2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3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lang="ru-RU" sz="1400" kern="1200">
                <a:solidFill>
                  <a:srgbClr val="FFFFFF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51EF329B-C393-4BEC-A024-7385FB40A4EA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Номер слайда 19"/>
          <p:cNvSpPr>
            <a:spLocks noGrp="1"/>
          </p:cNvSpPr>
          <p:nvPr>
            <p:ph type="sldNum" sz="quarter" idx="11"/>
          </p:nvPr>
        </p:nvSpPr>
        <p:spPr>
          <a:xfrm>
            <a:off x="6724650" y="6356350"/>
            <a:ext cx="2133600" cy="365125"/>
          </a:xfrm>
        </p:spPr>
        <p:txBody>
          <a:bodyPr/>
          <a:lstStyle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lang="ru-RU" sz="1200" kern="1200">
                <a:solidFill>
                  <a:srgbClr val="FFFFFF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B459C846-9F01-42FB-B870-81722836491E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4343400" y="10398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8BC88-7785-4198-B5ED-73A57290233F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Овал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8" name="Дата 6"/>
          <p:cNvSpPr>
            <a:spLocks noGrp="1"/>
          </p:cNvSpPr>
          <p:nvPr>
            <p:ph type="dt" sz="half" idx="10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66979E9-5293-434D-8184-572C71D0B088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130D08-A201-4E67-AA2E-681960EBB96F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Дата 1"/>
          <p:cNvSpPr>
            <a:spLocks noGrp="1"/>
          </p:cNvSpPr>
          <p:nvPr>
            <p:ph type="dt" sz="half" idx="10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62307F9-F170-40A2-89DD-391C5EDAE70E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Овал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Овал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489D167-0B24-4EF8-8E93-601CB28A1B8E}" type="slidenum">
              <a:rPr/>
              <a:pPr>
                <a:defRPr/>
              </a:pPr>
              <a:t>‹#›</a:t>
            </a:fld>
            <a:endParaRPr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Овал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Овал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EABAF-760A-464C-BE60-ED6A9C9A5F2E}" type="slidenum">
              <a:rPr/>
              <a:pPr>
                <a:defRPr/>
              </a:pPr>
              <a:t>‹#›</a:t>
            </a:fld>
            <a:endParaRPr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2858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58750" y="6500813"/>
            <a:ext cx="8832850" cy="1968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143000"/>
            <a:ext cx="8832850" cy="0"/>
          </a:xfrm>
          <a:prstGeom prst="line">
            <a:avLst/>
          </a:prstGeom>
          <a:noFill/>
          <a:ln w="1587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Заголовок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5" name="Текст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4"/>
          </p:nvPr>
        </p:nvSpPr>
        <p:spPr>
          <a:xfrm>
            <a:off x="6724650" y="64214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lang="ru-RU" sz="1200" b="1" kern="1200">
                <a:solidFill>
                  <a:srgbClr val="FFFFFF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03194226-0615-47BA-85E0-3FD055324314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63" r:id="rId1"/>
    <p:sldLayoutId id="2147485564" r:id="rId2"/>
    <p:sldLayoutId id="2147485565" r:id="rId3"/>
    <p:sldLayoutId id="2147485566" r:id="rId4"/>
    <p:sldLayoutId id="2147485567" r:id="rId5"/>
    <p:sldLayoutId id="2147485568" r:id="rId6"/>
    <p:sldLayoutId id="2147485569" r:id="rId7"/>
    <p:sldLayoutId id="2147485570" r:id="rId8"/>
    <p:sldLayoutId id="2147485571" r:id="rId9"/>
    <p:sldLayoutId id="2147485572" r:id="rId10"/>
    <p:sldLayoutId id="214748557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Arial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Заголовок 4"/>
          <p:cNvSpPr>
            <a:spLocks noGrp="1"/>
          </p:cNvSpPr>
          <p:nvPr>
            <p:ph type="ctrTitle"/>
          </p:nvPr>
        </p:nvSpPr>
        <p:spPr>
          <a:xfrm>
            <a:off x="685800" y="2500313"/>
            <a:ext cx="7772400" cy="1752600"/>
          </a:xfrm>
        </p:spPr>
        <p:txBody>
          <a:bodyPr/>
          <a:lstStyle/>
          <a:p>
            <a:r>
              <a:rPr lang="ru-RU" sz="2800" b="1" dirty="0" smtClean="0">
                <a:latin typeface="Arial" charset="0"/>
                <a:cs typeface="Arial" charset="0"/>
              </a:rPr>
              <a:t>О функционировании и развитии рынков электроэнергии и мощности</a:t>
            </a:r>
          </a:p>
        </p:txBody>
      </p:sp>
      <p:sp>
        <p:nvSpPr>
          <p:cNvPr id="17412" name="Заголовок 1"/>
          <p:cNvSpPr>
            <a:spLocks/>
          </p:cNvSpPr>
          <p:nvPr/>
        </p:nvSpPr>
        <p:spPr bwMode="auto">
          <a:xfrm>
            <a:off x="4813300" y="1450975"/>
            <a:ext cx="4079875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ru-RU" sz="1700" i="1" dirty="0"/>
          </a:p>
        </p:txBody>
      </p:sp>
      <p:sp>
        <p:nvSpPr>
          <p:cNvPr id="7" name="Подзаголовок 5"/>
          <p:cNvSpPr>
            <a:spLocks noGrp="1"/>
          </p:cNvSpPr>
          <p:nvPr>
            <p:ph type="subTitle" idx="1"/>
          </p:nvPr>
        </p:nvSpPr>
        <p:spPr>
          <a:xfrm>
            <a:off x="827584" y="4725144"/>
            <a:ext cx="7488832" cy="1752600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Всероссийское совещание</a:t>
            </a:r>
          </a:p>
          <a:p>
            <a:pPr>
              <a:defRPr/>
            </a:pPr>
            <a:r>
              <a:rPr lang="ru-RU" dirty="0" smtClean="0"/>
              <a:t>Федеральной службы по тарифам </a:t>
            </a:r>
          </a:p>
          <a:p>
            <a:pPr>
              <a:defRPr/>
            </a:pPr>
            <a:r>
              <a:rPr lang="ru-RU" cap="none" spc="150" dirty="0" smtClean="0"/>
              <a:t>посвященное итогам работы органов государственного регулирования в 2011 году и определению основных задач на 2012 и 2013 годы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ru-RU" dirty="0" smtClean="0">
                <a:solidFill>
                  <a:schemeClr val="bg1"/>
                </a:solidFill>
              </a:rPr>
              <a:t>МОСКВА,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апрель 2012</a:t>
            </a:r>
          </a:p>
        </p:txBody>
      </p:sp>
      <p:sp>
        <p:nvSpPr>
          <p:cNvPr id="9" name="Заголовок 1"/>
          <p:cNvSpPr>
            <a:spLocks/>
          </p:cNvSpPr>
          <p:nvPr/>
        </p:nvSpPr>
        <p:spPr bwMode="auto">
          <a:xfrm>
            <a:off x="4884613" y="1470546"/>
            <a:ext cx="4079875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ru-RU" sz="1700" i="1" dirty="0"/>
              <a:t>Председатель Правления </a:t>
            </a:r>
            <a:br>
              <a:rPr lang="ru-RU" sz="1700" i="1" dirty="0"/>
            </a:br>
            <a:r>
              <a:rPr lang="ru-RU" sz="1700" i="1" dirty="0"/>
              <a:t>НП «Совет рынка» В.М. Кравченко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омер слайда 19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7623181-7DAC-4BCD-ACB0-18524AEA515D}" type="slidenum">
              <a:rPr smtClean="0"/>
              <a:pPr/>
              <a:t>10</a:t>
            </a:fld>
            <a:endParaRPr smtClean="0"/>
          </a:p>
        </p:txBody>
      </p:sp>
      <p:sp>
        <p:nvSpPr>
          <p:cNvPr id="12" name="Text Box 35"/>
          <p:cNvSpPr txBox="1">
            <a:spLocks noChangeArrowheads="1"/>
          </p:cNvSpPr>
          <p:nvPr/>
        </p:nvSpPr>
        <p:spPr bwMode="auto">
          <a:xfrm>
            <a:off x="323850" y="1984375"/>
            <a:ext cx="8496300" cy="37480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lnSpc>
                <a:spcPct val="110000"/>
              </a:lnSpc>
              <a:buFont typeface="Arial" charset="0"/>
              <a:buAutoNum type="arabicPeriod"/>
              <a:defRPr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Представление интересов Партнерства на заседаниях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Правления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(с правом голоса по доверенности от НП «Совет рынка»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–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ru-RU" i="1" dirty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функция в соответствии с постановлением Правительства РФ № 1180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)</a:t>
            </a:r>
          </a:p>
          <a:p>
            <a:pPr marL="342900" indent="-342900" algn="just">
              <a:lnSpc>
                <a:spcPct val="110000"/>
              </a:lnSpc>
              <a:buFont typeface="Arial" charset="0"/>
              <a:buAutoNum type="arabicPeriod"/>
              <a:defRPr/>
            </a:pPr>
            <a:endParaRPr lang="ru-RU" dirty="0">
              <a:solidFill>
                <a:schemeClr val="tx2">
                  <a:lumMod val="75000"/>
                </a:schemeClr>
              </a:solidFill>
              <a:latin typeface="+mj-lt"/>
              <a:cs typeface="Times New Roman" pitchFamily="18" charset="0"/>
            </a:endParaRPr>
          </a:p>
          <a:p>
            <a:pPr marL="342900" indent="-342900" algn="just">
              <a:lnSpc>
                <a:spcPct val="110000"/>
              </a:lnSpc>
              <a:buFont typeface="Arial" charset="0"/>
              <a:buAutoNum type="arabicPeriod"/>
              <a:defRPr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Мониторинг ценовой ситуации на розничных рынках </a:t>
            </a:r>
            <a:r>
              <a:rPr lang="ru-RU" i="1" dirty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(</a:t>
            </a:r>
            <a:r>
              <a:rPr lang="ru-RU" i="1" dirty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функция в соответствии с Федеральным законом № ФЗ-35 «Об электроэнергетике</a:t>
            </a:r>
            <a:r>
              <a:rPr lang="ru-RU" i="1" dirty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»)</a:t>
            </a:r>
          </a:p>
          <a:p>
            <a:pPr marL="342900" indent="-342900" algn="just">
              <a:lnSpc>
                <a:spcPct val="110000"/>
              </a:lnSpc>
              <a:buFont typeface="Arial" charset="0"/>
              <a:buAutoNum type="arabicPeriod"/>
              <a:defRPr/>
            </a:pPr>
            <a:endParaRPr lang="ru-RU" i="1" dirty="0">
              <a:solidFill>
                <a:schemeClr val="tx2">
                  <a:lumMod val="75000"/>
                </a:schemeClr>
              </a:solidFill>
              <a:latin typeface="+mj-lt"/>
              <a:cs typeface="Times New Roman" pitchFamily="18" charset="0"/>
            </a:endParaRPr>
          </a:p>
          <a:p>
            <a:pPr marL="342900" indent="-342900" algn="just">
              <a:lnSpc>
                <a:spcPct val="110000"/>
              </a:lnSpc>
              <a:buFont typeface="Arial" charset="0"/>
              <a:buAutoNum type="arabicPeriod"/>
              <a:defRPr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Подготовка предложений о внесении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изменений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в правила розничных рынков по результатам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мониторинга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ru-RU" i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(функция, вытекающая из положений Федерального закона № ФЗ-35 «Об электроэнергетике»)</a:t>
            </a:r>
            <a:endParaRPr lang="ru-RU" dirty="0">
              <a:solidFill>
                <a:schemeClr val="tx2">
                  <a:lumMod val="75000"/>
                </a:schemeClr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13" name="TextBox 16"/>
          <p:cNvSpPr txBox="1">
            <a:spLocks noChangeArrowheads="1"/>
          </p:cNvSpPr>
          <p:nvPr/>
        </p:nvSpPr>
        <p:spPr bwMode="auto">
          <a:xfrm>
            <a:off x="323850" y="1341438"/>
            <a:ext cx="63357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 dirty="0">
                <a:latin typeface="+mj-lt"/>
                <a:cs typeface="Times New Roman" pitchFamily="18" charset="0"/>
              </a:rPr>
              <a:t>Сфера участия представителя НП «СР»:</a:t>
            </a:r>
          </a:p>
        </p:txBody>
      </p:sp>
      <p:sp>
        <p:nvSpPr>
          <p:cNvPr id="14341" name="Rectangle 5"/>
          <p:cNvSpPr>
            <a:spLocks noGrp="1"/>
          </p:cNvSpPr>
          <p:nvPr>
            <p:ph type="title" idx="4294967295"/>
          </p:nvPr>
        </p:nvSpPr>
        <p:spPr>
          <a:xfrm>
            <a:off x="3779838" y="109538"/>
            <a:ext cx="5184775" cy="1016000"/>
          </a:xfrm>
        </p:spPr>
        <p:txBody>
          <a:bodyPr>
            <a:spAutoFit/>
          </a:bodyPr>
          <a:lstStyle/>
          <a:p>
            <a:pPr algn="r" eaLnBrk="1" hangingPunct="1"/>
            <a:r>
              <a:rPr lang="ru-RU" sz="2000" b="1" dirty="0" smtClean="0">
                <a:latin typeface="Arial" charset="0"/>
                <a:cs typeface="Arial" charset="0"/>
              </a:rPr>
              <a:t>Взаимодействие</a:t>
            </a:r>
            <a:br>
              <a:rPr lang="ru-RU" sz="2000" b="1" dirty="0" smtClean="0">
                <a:latin typeface="Arial" charset="0"/>
                <a:cs typeface="Arial" charset="0"/>
              </a:rPr>
            </a:br>
            <a:r>
              <a:rPr lang="ru-RU" sz="2000" b="1" dirty="0" smtClean="0">
                <a:latin typeface="Arial" charset="0"/>
                <a:cs typeface="Arial" charset="0"/>
              </a:rPr>
              <a:t>НП «Совет рынка» с региональных органов исполнительной власти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269"/>
          <p:cNvSpPr>
            <a:spLocks noGrp="1" noChangeArrowheads="1"/>
          </p:cNvSpPr>
          <p:nvPr>
            <p:ph type="title" idx="4294967295"/>
          </p:nvPr>
        </p:nvSpPr>
        <p:spPr>
          <a:xfrm>
            <a:off x="4427538" y="366713"/>
            <a:ext cx="4537075" cy="758825"/>
          </a:xfrm>
        </p:spPr>
        <p:txBody>
          <a:bodyPr/>
          <a:lstStyle/>
          <a:p>
            <a:pPr algn="r"/>
            <a:r>
              <a:rPr lang="ru-RU" sz="2000" b="1" dirty="0" smtClean="0">
                <a:latin typeface="Arial" charset="0"/>
                <a:cs typeface="Arial" charset="0"/>
              </a:rPr>
              <a:t>Взаимодействие</a:t>
            </a:r>
            <a:br>
              <a:rPr lang="ru-RU" sz="2000" b="1" dirty="0" smtClean="0">
                <a:latin typeface="Arial" charset="0"/>
                <a:cs typeface="Arial" charset="0"/>
              </a:rPr>
            </a:br>
            <a:r>
              <a:rPr lang="ru-RU" sz="2000" b="1" dirty="0" smtClean="0">
                <a:latin typeface="Arial" charset="0"/>
                <a:cs typeface="Arial" charset="0"/>
              </a:rPr>
              <a:t>НП «Совет рынка» с РЭК</a:t>
            </a:r>
            <a:endParaRPr lang="ru-RU" sz="2200" b="1" dirty="0" smtClean="0">
              <a:latin typeface="Arial" charset="0"/>
              <a:cs typeface="Arial" charset="0"/>
            </a:endParaRPr>
          </a:p>
        </p:txBody>
      </p:sp>
      <p:sp>
        <p:nvSpPr>
          <p:cNvPr id="19460" name="Прямоугольник 15"/>
          <p:cNvSpPr>
            <a:spLocks noChangeArrowheads="1"/>
          </p:cNvSpPr>
          <p:nvPr/>
        </p:nvSpPr>
        <p:spPr bwMode="auto">
          <a:xfrm>
            <a:off x="323851" y="1997075"/>
            <a:ext cx="8496621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1950" indent="-361950">
              <a:defRPr/>
            </a:pPr>
            <a:r>
              <a:rPr lang="ru-RU" b="1" dirty="0">
                <a:latin typeface="+mn-lt"/>
              </a:rPr>
              <a:t>Представитель НП «Совет рынка» формирует отчет, включающий: </a:t>
            </a:r>
            <a:endParaRPr lang="ru-RU" b="1" dirty="0">
              <a:latin typeface="+mn-lt"/>
            </a:endParaRPr>
          </a:p>
          <a:p>
            <a:pPr marL="361950" indent="-361950">
              <a:defRPr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361950" lvl="1" indent="-361950" algn="just" eaLnBrk="0" hangingPunct="0">
              <a:spcBef>
                <a:spcPts val="600"/>
              </a:spcBef>
              <a:buClr>
                <a:srgbClr val="006600"/>
              </a:buClr>
              <a:buSzPct val="80000"/>
              <a:buFont typeface="Arial" pitchFamily="34" charset="0"/>
              <a:buChar char="●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сведения о принятых/отклоненных коллегиальным органом решений</a:t>
            </a:r>
          </a:p>
          <a:p>
            <a:pPr marL="361950" lvl="1" indent="-361950" algn="just" eaLnBrk="0" hangingPunct="0">
              <a:spcBef>
                <a:spcPts val="600"/>
              </a:spcBef>
              <a:buClr>
                <a:srgbClr val="006600"/>
              </a:buClr>
              <a:buSzPct val="80000"/>
              <a:buFont typeface="Arial" pitchFamily="34" charset="0"/>
              <a:buChar char="●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результаты голосования по рассматриваемым решениям</a:t>
            </a:r>
          </a:p>
          <a:p>
            <a:pPr marL="361950" lvl="1" indent="-361950" algn="just" eaLnBrk="0" hangingPunct="0">
              <a:spcBef>
                <a:spcPts val="600"/>
              </a:spcBef>
              <a:buClr>
                <a:srgbClr val="006600"/>
              </a:buClr>
              <a:buSzPct val="80000"/>
              <a:buFont typeface="Arial" pitchFamily="34" charset="0"/>
              <a:buChar char="●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сведения о величине платы за услуги, связанные с процессом снабжения электрической энергии и предельном уровне нерегулируемых цен </a:t>
            </a:r>
          </a:p>
          <a:p>
            <a:pPr marL="361950" lvl="1" indent="-361950" algn="just" eaLnBrk="0" hangingPunct="0">
              <a:spcBef>
                <a:spcPts val="600"/>
              </a:spcBef>
              <a:buClr>
                <a:srgbClr val="006600"/>
              </a:buClr>
              <a:buSzPct val="80000"/>
              <a:buFont typeface="Arial" pitchFamily="34" charset="0"/>
              <a:buChar char="●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сведения об объеме оказанных услуг по передаче электрической энергии (в разрезе ТСО)</a:t>
            </a:r>
          </a:p>
          <a:p>
            <a:pPr marL="361950" lvl="1" indent="-361950" eaLnBrk="0" hangingPunct="0">
              <a:buClr>
                <a:srgbClr val="008000"/>
              </a:buClr>
              <a:buSzPct val="80000"/>
              <a:defRPr/>
            </a:pPr>
            <a:endParaRPr lang="ru-RU" b="1" dirty="0">
              <a:latin typeface="+mn-lt"/>
            </a:endParaRPr>
          </a:p>
        </p:txBody>
      </p:sp>
      <p:sp>
        <p:nvSpPr>
          <p:cNvPr id="15364" name="Номер слайда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2033E07-604A-4FCD-A715-B380B6BCE1DA}" type="slidenum">
              <a:rPr smtClean="0"/>
              <a:pPr/>
              <a:t>11</a:t>
            </a:fld>
            <a:endParaRPr smtClean="0"/>
          </a:p>
        </p:txBody>
      </p:sp>
      <p:sp>
        <p:nvSpPr>
          <p:cNvPr id="7" name="TextBox 16"/>
          <p:cNvSpPr txBox="1">
            <a:spLocks noChangeArrowheads="1"/>
          </p:cNvSpPr>
          <p:nvPr/>
        </p:nvSpPr>
        <p:spPr bwMode="auto">
          <a:xfrm>
            <a:off x="323850" y="5373688"/>
            <a:ext cx="84963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chemeClr val="accent1"/>
                </a:solidFill>
                <a:latin typeface="+mj-lt"/>
                <a:cs typeface="Times New Roman" pitchFamily="18" charset="0"/>
              </a:rPr>
              <a:t>Предложения о включении представителя НП «Совет рынка» направлены в ряд субъектов РФ</a:t>
            </a:r>
            <a:endParaRPr lang="ru-RU" sz="2000" b="1" dirty="0">
              <a:solidFill>
                <a:schemeClr val="accent1"/>
              </a:solidFill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Rectangle 2"/>
          <p:cNvSpPr>
            <a:spLocks noGrp="1"/>
          </p:cNvSpPr>
          <p:nvPr>
            <p:ph type="title" idx="4294967295"/>
          </p:nvPr>
        </p:nvSpPr>
        <p:spPr>
          <a:xfrm>
            <a:off x="3429001" y="142875"/>
            <a:ext cx="5535488" cy="1000125"/>
          </a:xfrm>
        </p:spPr>
        <p:txBody>
          <a:bodyPr/>
          <a:lstStyle/>
          <a:p>
            <a:pPr algn="r"/>
            <a:r>
              <a:rPr lang="ru-RU" sz="2000" b="1" dirty="0" smtClean="0"/>
              <a:t>Объемы и цены</a:t>
            </a:r>
            <a:r>
              <a:rPr lang="en-US" sz="2000" b="1" dirty="0" smtClean="0"/>
              <a:t>:</a:t>
            </a:r>
            <a:br>
              <a:rPr lang="en-US" sz="2000" b="1" dirty="0" smtClean="0"/>
            </a:br>
            <a:r>
              <a:rPr lang="ru-RU" sz="2000" b="1" dirty="0" smtClean="0"/>
              <a:t>первая ценовая зона (Европа и Урал)</a:t>
            </a:r>
            <a:endParaRPr lang="en-US" sz="2000" b="1" dirty="0" smtClean="0"/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179512" y="1268760"/>
          <a:ext cx="5544616" cy="259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5868144" y="1484784"/>
            <a:ext cx="3096344" cy="1938992"/>
          </a:xfrm>
          <a:prstGeom prst="rect">
            <a:avLst/>
          </a:prstGeo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t" anchorCtr="0">
            <a:spAutoFit/>
          </a:bodyPr>
          <a:lstStyle/>
          <a:p>
            <a:pPr marL="176213" lvl="1" indent="-176213" eaLnBrk="0" hangingPunct="0">
              <a:spcBef>
                <a:spcPts val="0"/>
              </a:spcBef>
              <a:buClr>
                <a:srgbClr val="006600"/>
              </a:buClr>
              <a:buSzPct val="80000"/>
              <a:defRPr/>
            </a:pPr>
            <a:r>
              <a:rPr lang="ru-RU" b="1" dirty="0" smtClean="0">
                <a:solidFill>
                  <a:srgbClr val="006600"/>
                </a:solidFill>
                <a:cs typeface="Arial" charset="0"/>
              </a:rPr>
              <a:t>Объемы планового </a:t>
            </a:r>
          </a:p>
          <a:p>
            <a:pPr marL="176213" lvl="1" indent="-176213" eaLnBrk="0" hangingPunct="0">
              <a:spcBef>
                <a:spcPts val="0"/>
              </a:spcBef>
              <a:buClr>
                <a:srgbClr val="006600"/>
              </a:buClr>
              <a:buSzPct val="80000"/>
              <a:defRPr/>
            </a:pPr>
            <a:r>
              <a:rPr lang="ru-RU" b="1" dirty="0">
                <a:solidFill>
                  <a:srgbClr val="006600"/>
                </a:solidFill>
                <a:cs typeface="Arial" charset="0"/>
              </a:rPr>
              <a:t>э</a:t>
            </a:r>
            <a:r>
              <a:rPr lang="ru-RU" b="1" dirty="0" smtClean="0">
                <a:solidFill>
                  <a:srgbClr val="006600"/>
                </a:solidFill>
                <a:cs typeface="Arial" charset="0"/>
              </a:rPr>
              <a:t>лектропотребления</a:t>
            </a:r>
          </a:p>
          <a:p>
            <a:pPr marL="176213" lvl="1" indent="-176213" eaLnBrk="0" hangingPunct="0">
              <a:spcBef>
                <a:spcPts val="1200"/>
              </a:spcBef>
              <a:buClr>
                <a:srgbClr val="006600"/>
              </a:buClr>
              <a:buSzPct val="80000"/>
              <a:buFont typeface="Arial" pitchFamily="34" charset="0"/>
              <a:buChar char="●"/>
              <a:defRPr/>
            </a:pPr>
            <a:r>
              <a:rPr lang="ru-RU" sz="1600" b="1" dirty="0" smtClean="0">
                <a:solidFill>
                  <a:schemeClr val="tx1"/>
                </a:solidFill>
                <a:cs typeface="Arial" charset="0"/>
              </a:rPr>
              <a:t>235,2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млн.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МВт·ч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за период с 01.01.2012 по 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12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.0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4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.2012</a:t>
            </a:r>
            <a:endParaRPr lang="ru-RU" sz="1600" dirty="0">
              <a:solidFill>
                <a:schemeClr val="tx2">
                  <a:lumMod val="75000"/>
                </a:schemeClr>
              </a:solidFill>
              <a:cs typeface="Arial" charset="0"/>
            </a:endParaRPr>
          </a:p>
          <a:p>
            <a:pPr marL="176213" lvl="1" indent="-176213" eaLnBrk="0" hangingPunct="0">
              <a:spcBef>
                <a:spcPts val="1200"/>
              </a:spcBef>
              <a:buClr>
                <a:schemeClr val="accent2"/>
              </a:buClr>
              <a:buSzPct val="80000"/>
              <a:buFont typeface="Arial" pitchFamily="34" charset="0"/>
              <a:buChar char="●"/>
              <a:defRPr/>
            </a:pPr>
            <a:r>
              <a:rPr lang="ru-RU" sz="1600" b="1" dirty="0" smtClean="0">
                <a:solidFill>
                  <a:schemeClr val="tx1"/>
                </a:solidFill>
                <a:cs typeface="Arial" charset="0"/>
              </a:rPr>
              <a:t>229,2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млн.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МВт·ч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за период с 01.01.2011 по 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12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.0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4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.2011</a:t>
            </a:r>
            <a:endParaRPr lang="ru-RU" sz="1600" dirty="0">
              <a:solidFill>
                <a:schemeClr val="tx2">
                  <a:lumMod val="75000"/>
                </a:schemeClr>
              </a:solidFill>
              <a:cs typeface="Arial" charset="0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179512" y="4226312"/>
            <a:ext cx="3168352" cy="1938992"/>
          </a:xfrm>
          <a:prstGeom prst="rect">
            <a:avLst/>
          </a:prstGeo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anchor="t" anchorCtr="0">
            <a:spAutoFit/>
          </a:bodyPr>
          <a:lstStyle/>
          <a:p>
            <a:pPr marL="176213" lvl="1" indent="-176213" eaLnBrk="0" hangingPunct="0">
              <a:spcBef>
                <a:spcPts val="0"/>
              </a:spcBef>
              <a:buClr>
                <a:srgbClr val="006600"/>
              </a:buClr>
              <a:buSzPct val="80000"/>
              <a:defRPr/>
            </a:pPr>
            <a:r>
              <a:rPr lang="ru-RU" b="1" dirty="0" smtClean="0">
                <a:solidFill>
                  <a:srgbClr val="006600"/>
                </a:solidFill>
                <a:cs typeface="Arial" charset="0"/>
              </a:rPr>
              <a:t>Средневзвешенные </a:t>
            </a:r>
          </a:p>
          <a:p>
            <a:pPr marL="176213" lvl="1" indent="-176213" eaLnBrk="0" hangingPunct="0">
              <a:spcBef>
                <a:spcPts val="0"/>
              </a:spcBef>
              <a:buClr>
                <a:srgbClr val="006600"/>
              </a:buClr>
              <a:buSzPct val="80000"/>
              <a:defRPr/>
            </a:pPr>
            <a:r>
              <a:rPr lang="ru-RU" b="1" dirty="0" smtClean="0">
                <a:solidFill>
                  <a:srgbClr val="006600"/>
                </a:solidFill>
                <a:cs typeface="Arial" charset="0"/>
              </a:rPr>
              <a:t>цены РСВ</a:t>
            </a:r>
          </a:p>
          <a:p>
            <a:pPr marL="176213" lvl="1" indent="-176213" eaLnBrk="0" hangingPunct="0">
              <a:spcBef>
                <a:spcPts val="1200"/>
              </a:spcBef>
              <a:buClr>
                <a:schemeClr val="accent1"/>
              </a:buClr>
              <a:buSzPct val="80000"/>
              <a:buFont typeface="Arial" pitchFamily="34" charset="0"/>
              <a:buChar char="●"/>
              <a:defRPr/>
            </a:pPr>
            <a:r>
              <a:rPr lang="ru-RU" sz="1600" b="1" dirty="0" smtClean="0">
                <a:solidFill>
                  <a:schemeClr val="tx1"/>
                </a:solidFill>
                <a:cs typeface="Arial" charset="0"/>
              </a:rPr>
              <a:t>918,0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 руб.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/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МВт·ч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за период 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  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с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01.01.2012 по 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12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.0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4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.2012</a:t>
            </a:r>
            <a:endParaRPr lang="ru-RU" sz="1600" dirty="0">
              <a:solidFill>
                <a:schemeClr val="tx2">
                  <a:lumMod val="75000"/>
                </a:schemeClr>
              </a:solidFill>
              <a:cs typeface="Arial" charset="0"/>
            </a:endParaRPr>
          </a:p>
          <a:p>
            <a:pPr marL="176213" lvl="1" indent="-176213" eaLnBrk="0" hangingPunct="0">
              <a:spcBef>
                <a:spcPts val="1200"/>
              </a:spcBef>
              <a:buClr>
                <a:schemeClr val="bg1">
                  <a:lumMod val="50000"/>
                </a:schemeClr>
              </a:buClr>
              <a:buSzPct val="80000"/>
              <a:buFont typeface="Arial" pitchFamily="34" charset="0"/>
              <a:buChar char="●"/>
              <a:defRPr/>
            </a:pPr>
            <a:r>
              <a:rPr lang="ru-RU" sz="1600" b="1" dirty="0" smtClean="0">
                <a:solidFill>
                  <a:schemeClr val="tx1"/>
                </a:solidFill>
                <a:cs typeface="Arial" charset="0"/>
              </a:rPr>
              <a:t>1 034,8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 руб.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/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МВт·ч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за период с 01.01.2011 по 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12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.0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4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.2011</a:t>
            </a:r>
            <a:endParaRPr lang="ru-RU" sz="1600" dirty="0">
              <a:solidFill>
                <a:schemeClr val="tx2">
                  <a:lumMod val="75000"/>
                </a:schemeClr>
              </a:solidFill>
              <a:cs typeface="Arial" charset="0"/>
            </a:endParaRPr>
          </a:p>
        </p:txBody>
      </p:sp>
      <p:graphicFrame>
        <p:nvGraphicFramePr>
          <p:cNvPr id="12" name="Диаграмма 11"/>
          <p:cNvGraphicFramePr/>
          <p:nvPr/>
        </p:nvGraphicFramePr>
        <p:xfrm>
          <a:off x="3347864" y="4005064"/>
          <a:ext cx="5544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611560" y="3309367"/>
            <a:ext cx="5112568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000" tIns="10800" rIns="18000" bIns="1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>
                <a:tab pos="447675" algn="l"/>
                <a:tab pos="1619250" algn="l"/>
                <a:tab pos="3048000" algn="l"/>
                <a:tab pos="4219575" algn="l"/>
              </a:tabLst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effectLst/>
                <a:latin typeface="+mn-lt"/>
              </a:rPr>
              <a:t>	Январь	Февраль	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effectLst/>
                <a:latin typeface="+mn-lt"/>
              </a:rPr>
              <a:t>Март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+mn-lt"/>
              </a:rPr>
              <a:t>	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effectLst/>
                <a:latin typeface="+mn-lt"/>
              </a:rPr>
              <a:t>Апрель</a:t>
            </a:r>
            <a:endParaRPr kumimoji="0" lang="ru-RU" sz="1000" b="0" i="0" u="none" strike="noStrike" cap="none" normalizeH="0" baseline="0" dirty="0" smtClean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3923928" y="6049863"/>
            <a:ext cx="4968552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000" tIns="10800" rIns="18000" bIns="1080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  <a:tabLst>
                <a:tab pos="447675" algn="l"/>
                <a:tab pos="1619250" algn="l"/>
                <a:tab pos="2962275" algn="l"/>
                <a:tab pos="4124325" algn="l"/>
              </a:tabLst>
            </a:pPr>
            <a:r>
              <a:rPr lang="ru-RU" sz="1000" dirty="0" smtClean="0"/>
              <a:t>	Январь	Февраль	Март</a:t>
            </a:r>
            <a:r>
              <a:rPr lang="en-US" sz="1000" dirty="0" smtClean="0"/>
              <a:t>	</a:t>
            </a:r>
            <a:r>
              <a:rPr lang="ru-RU" sz="1000" dirty="0" smtClean="0"/>
              <a:t>Апрель</a:t>
            </a: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EF329B-C393-4BEC-A024-7385FB40A4EA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Rectangle 2"/>
          <p:cNvSpPr>
            <a:spLocks noGrp="1"/>
          </p:cNvSpPr>
          <p:nvPr>
            <p:ph type="title" idx="4294967295"/>
          </p:nvPr>
        </p:nvSpPr>
        <p:spPr>
          <a:xfrm>
            <a:off x="3429001" y="142875"/>
            <a:ext cx="5535488" cy="1000125"/>
          </a:xfrm>
        </p:spPr>
        <p:txBody>
          <a:bodyPr/>
          <a:lstStyle/>
          <a:p>
            <a:pPr algn="r"/>
            <a:r>
              <a:rPr lang="ru-RU" sz="2000" b="1" dirty="0" smtClean="0"/>
              <a:t>Объемы и цены</a:t>
            </a:r>
            <a:r>
              <a:rPr lang="en-US" sz="2000" b="1" dirty="0" smtClean="0"/>
              <a:t>:</a:t>
            </a:r>
            <a:br>
              <a:rPr lang="en-US" sz="2000" b="1" dirty="0" smtClean="0"/>
            </a:br>
            <a:r>
              <a:rPr lang="ru-RU" sz="2000" b="1" dirty="0" smtClean="0"/>
              <a:t>вторая ценовая зона (Сибирь)</a:t>
            </a:r>
            <a:endParaRPr lang="en-US" sz="2000" b="1" dirty="0" smtClean="0"/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179512" y="1268760"/>
          <a:ext cx="5544616" cy="259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5868144" y="1484784"/>
            <a:ext cx="3096344" cy="1938992"/>
          </a:xfrm>
          <a:prstGeom prst="rect">
            <a:avLst/>
          </a:prstGeo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t" anchorCtr="0">
            <a:spAutoFit/>
          </a:bodyPr>
          <a:lstStyle/>
          <a:p>
            <a:pPr marL="176213" lvl="1" indent="-176213" eaLnBrk="0" hangingPunct="0">
              <a:spcBef>
                <a:spcPts val="0"/>
              </a:spcBef>
              <a:buClr>
                <a:srgbClr val="006600"/>
              </a:buClr>
              <a:buSzPct val="80000"/>
              <a:defRPr/>
            </a:pPr>
            <a:r>
              <a:rPr lang="ru-RU" b="1" dirty="0" smtClean="0">
                <a:solidFill>
                  <a:srgbClr val="006600"/>
                </a:solidFill>
                <a:cs typeface="Arial" charset="0"/>
              </a:rPr>
              <a:t>Объемы планового </a:t>
            </a:r>
          </a:p>
          <a:p>
            <a:pPr marL="176213" lvl="1" indent="-176213" eaLnBrk="0" hangingPunct="0">
              <a:spcBef>
                <a:spcPts val="0"/>
              </a:spcBef>
              <a:buClr>
                <a:srgbClr val="006600"/>
              </a:buClr>
              <a:buSzPct val="80000"/>
              <a:defRPr/>
            </a:pPr>
            <a:r>
              <a:rPr lang="ru-RU" b="1" dirty="0">
                <a:solidFill>
                  <a:srgbClr val="006600"/>
                </a:solidFill>
                <a:cs typeface="Arial" charset="0"/>
              </a:rPr>
              <a:t>э</a:t>
            </a:r>
            <a:r>
              <a:rPr lang="ru-RU" b="1" dirty="0" smtClean="0">
                <a:solidFill>
                  <a:srgbClr val="006600"/>
                </a:solidFill>
                <a:cs typeface="Arial" charset="0"/>
              </a:rPr>
              <a:t>лектропотребления</a:t>
            </a:r>
          </a:p>
          <a:p>
            <a:pPr marL="176213" lvl="1" indent="-176213" eaLnBrk="0" hangingPunct="0">
              <a:spcBef>
                <a:spcPts val="1200"/>
              </a:spcBef>
              <a:buClr>
                <a:srgbClr val="006600"/>
              </a:buClr>
              <a:buSzPct val="80000"/>
              <a:buFont typeface="Arial" pitchFamily="34" charset="0"/>
              <a:buChar char="●"/>
              <a:defRPr/>
            </a:pPr>
            <a:r>
              <a:rPr lang="ru-RU" sz="1600" b="1" dirty="0" smtClean="0">
                <a:solidFill>
                  <a:schemeClr val="tx1"/>
                </a:solidFill>
                <a:cs typeface="Arial" charset="0"/>
              </a:rPr>
              <a:t>64,</a:t>
            </a:r>
            <a:r>
              <a:rPr lang="en-US" sz="1600" b="1" dirty="0" smtClean="0">
                <a:solidFill>
                  <a:schemeClr val="tx1"/>
                </a:solidFill>
                <a:cs typeface="Arial" charset="0"/>
              </a:rPr>
              <a:t>4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млн.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МВт·ч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за период с 01.01.2012 по 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12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.0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4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.2012</a:t>
            </a:r>
            <a:endParaRPr lang="ru-RU" sz="1600" dirty="0">
              <a:solidFill>
                <a:schemeClr val="tx2">
                  <a:lumMod val="75000"/>
                </a:schemeClr>
              </a:solidFill>
              <a:cs typeface="Arial" charset="0"/>
            </a:endParaRPr>
          </a:p>
          <a:p>
            <a:pPr marL="176213" lvl="1" indent="-176213" eaLnBrk="0" hangingPunct="0">
              <a:spcBef>
                <a:spcPts val="1200"/>
              </a:spcBef>
              <a:buClr>
                <a:schemeClr val="accent2"/>
              </a:buClr>
              <a:buSzPct val="80000"/>
              <a:buFont typeface="Arial" pitchFamily="34" charset="0"/>
              <a:buChar char="●"/>
              <a:defRPr/>
            </a:pPr>
            <a:r>
              <a:rPr lang="ru-RU" sz="1600" b="1" dirty="0" smtClean="0">
                <a:solidFill>
                  <a:schemeClr val="tx1"/>
                </a:solidFill>
                <a:cs typeface="Arial" charset="0"/>
              </a:rPr>
              <a:t>60,</a:t>
            </a:r>
            <a:r>
              <a:rPr lang="en-US" sz="1600" b="1" dirty="0" smtClean="0">
                <a:solidFill>
                  <a:schemeClr val="tx1"/>
                </a:solidFill>
                <a:cs typeface="Arial" charset="0"/>
              </a:rPr>
              <a:t>9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млн.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МВт·ч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за период с 01.01.2011 по 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12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.0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4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.2011</a:t>
            </a:r>
            <a:endParaRPr lang="ru-RU" sz="1600" dirty="0">
              <a:solidFill>
                <a:schemeClr val="tx2">
                  <a:lumMod val="75000"/>
                </a:schemeClr>
              </a:solidFill>
              <a:cs typeface="Arial" charset="0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179512" y="4226312"/>
            <a:ext cx="3024336" cy="1938992"/>
          </a:xfrm>
          <a:prstGeom prst="rect">
            <a:avLst/>
          </a:prstGeo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anchor="t" anchorCtr="0">
            <a:spAutoFit/>
          </a:bodyPr>
          <a:lstStyle/>
          <a:p>
            <a:pPr marL="176213" lvl="1" indent="-176213" eaLnBrk="0" hangingPunct="0">
              <a:spcBef>
                <a:spcPts val="0"/>
              </a:spcBef>
              <a:buClr>
                <a:srgbClr val="006600"/>
              </a:buClr>
              <a:buSzPct val="80000"/>
              <a:defRPr/>
            </a:pPr>
            <a:r>
              <a:rPr lang="ru-RU" b="1" dirty="0" smtClean="0">
                <a:solidFill>
                  <a:srgbClr val="006600"/>
                </a:solidFill>
                <a:cs typeface="Arial" charset="0"/>
              </a:rPr>
              <a:t>Средневзвешенные </a:t>
            </a:r>
          </a:p>
          <a:p>
            <a:pPr marL="176213" lvl="1" indent="-176213" eaLnBrk="0" hangingPunct="0">
              <a:spcBef>
                <a:spcPts val="0"/>
              </a:spcBef>
              <a:buClr>
                <a:srgbClr val="006600"/>
              </a:buClr>
              <a:buSzPct val="80000"/>
              <a:defRPr/>
            </a:pPr>
            <a:r>
              <a:rPr lang="ru-RU" b="1" dirty="0" smtClean="0">
                <a:solidFill>
                  <a:srgbClr val="006600"/>
                </a:solidFill>
                <a:cs typeface="Arial" charset="0"/>
              </a:rPr>
              <a:t>цены РСВ</a:t>
            </a:r>
          </a:p>
          <a:p>
            <a:pPr marL="176213" lvl="1" indent="-176213" eaLnBrk="0" hangingPunct="0">
              <a:spcBef>
                <a:spcPts val="1200"/>
              </a:spcBef>
              <a:buClr>
                <a:schemeClr val="accent1"/>
              </a:buClr>
              <a:buSzPct val="80000"/>
              <a:buFont typeface="Arial" pitchFamily="34" charset="0"/>
              <a:buChar char="●"/>
              <a:defRPr/>
            </a:pPr>
            <a:r>
              <a:rPr lang="ru-RU" sz="1600" b="1" dirty="0" smtClean="0">
                <a:solidFill>
                  <a:schemeClr val="tx1"/>
                </a:solidFill>
                <a:cs typeface="Arial" charset="0"/>
              </a:rPr>
              <a:t>669,</a:t>
            </a:r>
            <a:r>
              <a:rPr lang="en-US" sz="1600" b="1" dirty="0" smtClean="0">
                <a:solidFill>
                  <a:schemeClr val="tx1"/>
                </a:solidFill>
                <a:cs typeface="Arial" charset="0"/>
              </a:rPr>
              <a:t>5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руб.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/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МВт·ч за период 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  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с 01.01.2012 по 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12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.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04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.2012</a:t>
            </a:r>
          </a:p>
          <a:p>
            <a:pPr marL="176213" lvl="1" indent="-176213" eaLnBrk="0" hangingPunct="0">
              <a:spcBef>
                <a:spcPts val="1200"/>
              </a:spcBef>
              <a:buClr>
                <a:schemeClr val="bg1">
                  <a:lumMod val="50000"/>
                </a:schemeClr>
              </a:buClr>
              <a:buSzPct val="80000"/>
              <a:buFont typeface="Arial" pitchFamily="34" charset="0"/>
              <a:buChar char="●"/>
              <a:defRPr/>
            </a:pPr>
            <a:r>
              <a:rPr lang="ru-RU" sz="1600" b="1" dirty="0" smtClean="0">
                <a:solidFill>
                  <a:schemeClr val="tx1"/>
                </a:solidFill>
                <a:cs typeface="Arial" charset="0"/>
              </a:rPr>
              <a:t>556,</a:t>
            </a:r>
            <a:r>
              <a:rPr lang="en-US" sz="1600" b="1" dirty="0" smtClean="0">
                <a:solidFill>
                  <a:schemeClr val="tx1"/>
                </a:solidFill>
                <a:cs typeface="Arial" charset="0"/>
              </a:rPr>
              <a:t>1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 руб.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/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МВт·ч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за период с 01.01.2011 по 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12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.0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4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.2011</a:t>
            </a:r>
            <a:endParaRPr lang="ru-RU" sz="1600" dirty="0">
              <a:solidFill>
                <a:schemeClr val="tx2">
                  <a:lumMod val="75000"/>
                </a:schemeClr>
              </a:solidFill>
              <a:cs typeface="Arial" charset="0"/>
            </a:endParaRPr>
          </a:p>
        </p:txBody>
      </p:sp>
      <p:graphicFrame>
        <p:nvGraphicFramePr>
          <p:cNvPr id="12" name="Диаграмма 11"/>
          <p:cNvGraphicFramePr/>
          <p:nvPr/>
        </p:nvGraphicFramePr>
        <p:xfrm>
          <a:off x="3347864" y="4005064"/>
          <a:ext cx="5544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611560" y="3309367"/>
            <a:ext cx="5112568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000" tIns="10800" rIns="18000" bIns="1080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  <a:tabLst>
                <a:tab pos="447675" algn="l"/>
                <a:tab pos="1619250" algn="l"/>
                <a:tab pos="3048000" algn="l"/>
                <a:tab pos="4219575" algn="l"/>
              </a:tabLst>
            </a:pPr>
            <a:r>
              <a:rPr lang="ru-RU" sz="1000" dirty="0" smtClean="0"/>
              <a:t>	Январь	Февраль	Март</a:t>
            </a:r>
            <a:r>
              <a:rPr lang="en-US" sz="1000" dirty="0" smtClean="0"/>
              <a:t>	</a:t>
            </a:r>
            <a:r>
              <a:rPr lang="ru-RU" sz="1000" dirty="0" smtClean="0"/>
              <a:t>Апрель</a:t>
            </a: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3923928" y="6049863"/>
            <a:ext cx="4968552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000" tIns="10800" rIns="18000" bIns="1080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  <a:tabLst>
                <a:tab pos="447675" algn="l"/>
                <a:tab pos="1619250" algn="l"/>
                <a:tab pos="2962275" algn="l"/>
                <a:tab pos="4124325" algn="l"/>
              </a:tabLst>
            </a:pPr>
            <a:r>
              <a:rPr lang="ru-RU" sz="1000" dirty="0" smtClean="0"/>
              <a:t>	Январь	Февраль	Март</a:t>
            </a:r>
            <a:r>
              <a:rPr lang="en-US" sz="1000" dirty="0" smtClean="0"/>
              <a:t>	</a:t>
            </a:r>
            <a:r>
              <a:rPr lang="ru-RU" sz="1000" dirty="0" smtClean="0"/>
              <a:t>Апрель</a:t>
            </a: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EF329B-C393-4BEC-A024-7385FB40A4EA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Rectangle 2"/>
          <p:cNvSpPr>
            <a:spLocks noGrp="1"/>
          </p:cNvSpPr>
          <p:nvPr>
            <p:ph type="title" idx="4294967295"/>
          </p:nvPr>
        </p:nvSpPr>
        <p:spPr>
          <a:xfrm>
            <a:off x="3429001" y="142875"/>
            <a:ext cx="5535488" cy="1000125"/>
          </a:xfrm>
        </p:spPr>
        <p:txBody>
          <a:bodyPr/>
          <a:lstStyle/>
          <a:p>
            <a:pPr algn="r"/>
            <a:r>
              <a:rPr lang="ru-RU" sz="2000" b="1" dirty="0" smtClean="0"/>
              <a:t>Ситуация с задолженностью на оптовом рынке электроэнергии и мощности</a:t>
            </a:r>
            <a:endParaRPr lang="en-US" sz="2000" b="1" dirty="0" smtClean="0"/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5508104" y="1340768"/>
            <a:ext cx="3456384" cy="2400657"/>
          </a:xfrm>
          <a:prstGeom prst="rect">
            <a:avLst/>
          </a:prstGeo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anchor="t" anchorCtr="0">
            <a:spAutoFit/>
          </a:bodyPr>
          <a:lstStyle/>
          <a:p>
            <a:pPr marL="176213" lvl="1" indent="-176213" eaLnBrk="0" hangingPunct="0">
              <a:spcBef>
                <a:spcPts val="0"/>
              </a:spcBef>
              <a:buClr>
                <a:srgbClr val="006600"/>
              </a:buClr>
              <a:buSzPct val="80000"/>
              <a:defRPr/>
            </a:pPr>
            <a:r>
              <a:rPr lang="ru-RU" b="1" dirty="0" smtClean="0">
                <a:solidFill>
                  <a:srgbClr val="006600"/>
                </a:solidFill>
                <a:cs typeface="Arial" charset="0"/>
              </a:rPr>
              <a:t>Динамика задолженности</a:t>
            </a:r>
          </a:p>
          <a:p>
            <a:pPr marL="176213" lvl="1" indent="-176213" eaLnBrk="0" hangingPunct="0">
              <a:spcBef>
                <a:spcPts val="1200"/>
              </a:spcBef>
              <a:buClr>
                <a:schemeClr val="tx2">
                  <a:lumMod val="75000"/>
                </a:schemeClr>
              </a:buClr>
              <a:buSzPct val="80000"/>
              <a:buFont typeface="Arial" pitchFamily="34" charset="0"/>
              <a:buChar char="●"/>
              <a:defRPr/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до 1 февраля 2010 года задолженность росла (до 38,3 млрд. руб.)</a:t>
            </a:r>
            <a:endParaRPr lang="ru-RU" sz="1600" b="1" i="1" dirty="0">
              <a:solidFill>
                <a:srgbClr val="FF0000"/>
              </a:solidFill>
              <a:cs typeface="Arial" charset="0"/>
            </a:endParaRPr>
          </a:p>
          <a:p>
            <a:pPr marL="176213" lvl="1" indent="-176213" eaLnBrk="0" hangingPunct="0">
              <a:spcBef>
                <a:spcPts val="1200"/>
              </a:spcBef>
              <a:buClr>
                <a:schemeClr val="tx2">
                  <a:lumMod val="75000"/>
                </a:schemeClr>
              </a:buClr>
              <a:buSzPct val="80000"/>
              <a:buFont typeface="Arial" pitchFamily="34" charset="0"/>
              <a:buChar char="●"/>
              <a:defRPr/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с 2010 года рост задолженности стабилизировался и по настоящее время не превышает максимума 2010 года</a:t>
            </a:r>
            <a:endParaRPr lang="ru-RU" sz="1600" dirty="0">
              <a:solidFill>
                <a:schemeClr val="tx2">
                  <a:lumMod val="75000"/>
                </a:schemeClr>
              </a:solidFill>
              <a:cs typeface="Arial" charset="0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179512" y="4221088"/>
            <a:ext cx="3816424" cy="2277547"/>
          </a:xfrm>
          <a:prstGeom prst="rect">
            <a:avLst/>
          </a:prstGeo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anchor="t" anchorCtr="0">
            <a:spAutoFit/>
          </a:bodyPr>
          <a:lstStyle/>
          <a:p>
            <a:pPr marL="176213" lvl="1" indent="-176213" eaLnBrk="0" hangingPunct="0">
              <a:spcBef>
                <a:spcPts val="0"/>
              </a:spcBef>
              <a:buClr>
                <a:srgbClr val="006600"/>
              </a:buClr>
              <a:buSzPct val="80000"/>
              <a:defRPr/>
            </a:pPr>
            <a:r>
              <a:rPr lang="ru-RU" b="1" dirty="0" smtClean="0">
                <a:solidFill>
                  <a:srgbClr val="006600"/>
                </a:solidFill>
                <a:cs typeface="Arial" charset="0"/>
              </a:rPr>
              <a:t>Структура задолженности по</a:t>
            </a:r>
          </a:p>
          <a:p>
            <a:pPr marL="176213" lvl="1" indent="-176213" eaLnBrk="0" hangingPunct="0">
              <a:spcBef>
                <a:spcPts val="0"/>
              </a:spcBef>
              <a:buClr>
                <a:srgbClr val="006600"/>
              </a:buClr>
              <a:buSzPct val="80000"/>
              <a:defRPr/>
            </a:pPr>
            <a:r>
              <a:rPr lang="ru-RU" b="1" dirty="0" smtClean="0">
                <a:solidFill>
                  <a:srgbClr val="006600"/>
                </a:solidFill>
                <a:cs typeface="Arial" charset="0"/>
              </a:rPr>
              <a:t>федеральным округам</a:t>
            </a:r>
          </a:p>
          <a:p>
            <a:pPr marL="176213" lvl="1" indent="-176213" eaLnBrk="0" hangingPunct="0">
              <a:spcBef>
                <a:spcPts val="1200"/>
              </a:spcBef>
              <a:buClr>
                <a:schemeClr val="tx2">
                  <a:lumMod val="75000"/>
                </a:schemeClr>
              </a:buClr>
              <a:buSzPct val="80000"/>
              <a:buFont typeface="Arial" pitchFamily="34" charset="0"/>
              <a:buChar char="●"/>
              <a:defRPr/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по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состоянию на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1 апреля 2012 года задолженность сбытовых компаний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cs typeface="Arial" charset="0"/>
              </a:rPr>
              <a:t>Северо-Кавказского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 федерального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округа составляет 57,3% (19,6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млрд. руб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.)</a:t>
            </a:r>
            <a:r>
              <a:rPr lang="en-US" sz="1600" dirty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;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ОАО «МРСК Северного Кавказа» –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58,3% (20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млрд. руб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.)</a:t>
            </a:r>
            <a:endParaRPr lang="ru-RU" sz="1600" dirty="0">
              <a:solidFill>
                <a:schemeClr val="tx2">
                  <a:lumMod val="75000"/>
                </a:schemeClr>
              </a:solidFill>
              <a:cs typeface="Arial" charset="0"/>
            </a:endParaRPr>
          </a:p>
        </p:txBody>
      </p:sp>
      <p:graphicFrame>
        <p:nvGraphicFramePr>
          <p:cNvPr id="15" name="Объект 113"/>
          <p:cNvGraphicFramePr/>
          <p:nvPr/>
        </p:nvGraphicFramePr>
        <p:xfrm>
          <a:off x="323528" y="1412776"/>
          <a:ext cx="5040560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Объект 20"/>
          <p:cNvGraphicFramePr/>
          <p:nvPr/>
        </p:nvGraphicFramePr>
        <p:xfrm>
          <a:off x="3995936" y="3861048"/>
          <a:ext cx="4899803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EF329B-C393-4BEC-A024-7385FB40A4EA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Rectangle 2"/>
          <p:cNvSpPr>
            <a:spLocks noGrp="1"/>
          </p:cNvSpPr>
          <p:nvPr>
            <p:ph type="title" idx="4294967295"/>
          </p:nvPr>
        </p:nvSpPr>
        <p:spPr>
          <a:xfrm>
            <a:off x="3429001" y="142875"/>
            <a:ext cx="5535488" cy="1000125"/>
          </a:xfrm>
        </p:spPr>
        <p:txBody>
          <a:bodyPr/>
          <a:lstStyle/>
          <a:p>
            <a:pPr algn="r"/>
            <a:r>
              <a:rPr lang="ru-RU" sz="2000" b="1" dirty="0" smtClean="0"/>
              <a:t>Ситуация с задолженностью на розничных рынках электроэнергии</a:t>
            </a:r>
            <a:endParaRPr lang="en-US" sz="2000" b="1" dirty="0" smtClean="0"/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5580112" y="1340768"/>
            <a:ext cx="3384376" cy="2400657"/>
          </a:xfrm>
          <a:prstGeom prst="rect">
            <a:avLst/>
          </a:prstGeo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anchor="t" anchorCtr="0">
            <a:spAutoFit/>
          </a:bodyPr>
          <a:lstStyle/>
          <a:p>
            <a:pPr marL="176213" lvl="1" indent="-176213" eaLnBrk="0" hangingPunct="0">
              <a:spcBef>
                <a:spcPts val="0"/>
              </a:spcBef>
              <a:buClr>
                <a:srgbClr val="006600"/>
              </a:buClr>
              <a:buSzPct val="80000"/>
              <a:defRPr/>
            </a:pPr>
            <a:r>
              <a:rPr lang="ru-RU" b="1" dirty="0" smtClean="0">
                <a:solidFill>
                  <a:srgbClr val="006600"/>
                </a:solidFill>
                <a:cs typeface="Arial" charset="0"/>
              </a:rPr>
              <a:t>Динамика задолженности</a:t>
            </a:r>
          </a:p>
          <a:p>
            <a:pPr marL="176213" lvl="1" indent="-176213" eaLnBrk="0" hangingPunct="0">
              <a:spcBef>
                <a:spcPts val="1200"/>
              </a:spcBef>
              <a:buClr>
                <a:schemeClr val="tx2">
                  <a:lumMod val="75000"/>
                </a:schemeClr>
              </a:buClr>
              <a:buSzPct val="80000"/>
              <a:buFont typeface="Arial" pitchFamily="34" charset="0"/>
              <a:buChar char="●"/>
              <a:defRPr/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повторяющаяся динамика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: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рост в начале года с последующим снижением к концу года</a:t>
            </a:r>
            <a:endParaRPr lang="ru-RU" sz="1600" dirty="0">
              <a:solidFill>
                <a:schemeClr val="tx2">
                  <a:lumMod val="75000"/>
                </a:schemeClr>
              </a:solidFill>
              <a:cs typeface="Arial" charset="0"/>
            </a:endParaRPr>
          </a:p>
          <a:p>
            <a:pPr marL="176213" lvl="1" indent="-176213" eaLnBrk="0" hangingPunct="0">
              <a:spcBef>
                <a:spcPts val="1200"/>
              </a:spcBef>
              <a:buClr>
                <a:schemeClr val="tx2">
                  <a:lumMod val="75000"/>
                </a:schemeClr>
              </a:buClr>
              <a:buSzPct val="80000"/>
              <a:buFont typeface="Arial" pitchFamily="34" charset="0"/>
              <a:buChar char="●"/>
              <a:defRPr/>
            </a:pPr>
            <a:r>
              <a:rPr lang="ru-RU" sz="1600" dirty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со 2 полугодия 2011 года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– без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учета потерь по договору оказания услуг сетевыми компаниями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179512" y="4206567"/>
            <a:ext cx="3816424" cy="2031325"/>
          </a:xfrm>
          <a:prstGeom prst="rect">
            <a:avLst/>
          </a:prstGeo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anchor="t" anchorCtr="0">
            <a:spAutoFit/>
          </a:bodyPr>
          <a:lstStyle/>
          <a:p>
            <a:pPr marL="176213" lvl="1" indent="-176213" eaLnBrk="0" hangingPunct="0">
              <a:spcBef>
                <a:spcPts val="0"/>
              </a:spcBef>
              <a:buClr>
                <a:srgbClr val="006600"/>
              </a:buClr>
              <a:buSzPct val="80000"/>
              <a:defRPr/>
            </a:pPr>
            <a:r>
              <a:rPr lang="ru-RU" b="1" dirty="0" smtClean="0">
                <a:solidFill>
                  <a:srgbClr val="006600"/>
                </a:solidFill>
                <a:cs typeface="Arial" charset="0"/>
              </a:rPr>
              <a:t>Структура задолженности по </a:t>
            </a:r>
          </a:p>
          <a:p>
            <a:pPr marL="176213" lvl="1" indent="-176213" eaLnBrk="0" hangingPunct="0">
              <a:spcBef>
                <a:spcPts val="0"/>
              </a:spcBef>
              <a:buClr>
                <a:srgbClr val="006600"/>
              </a:buClr>
              <a:buSzPct val="80000"/>
              <a:defRPr/>
            </a:pPr>
            <a:r>
              <a:rPr lang="ru-RU" b="1" dirty="0">
                <a:solidFill>
                  <a:srgbClr val="006600"/>
                </a:solidFill>
                <a:cs typeface="Arial" charset="0"/>
              </a:rPr>
              <a:t>ф</a:t>
            </a:r>
            <a:r>
              <a:rPr lang="ru-RU" b="1" dirty="0" smtClean="0">
                <a:solidFill>
                  <a:srgbClr val="006600"/>
                </a:solidFill>
                <a:cs typeface="Arial" charset="0"/>
              </a:rPr>
              <a:t>едеральным округам</a:t>
            </a:r>
          </a:p>
          <a:p>
            <a:pPr marL="176213" lvl="1" indent="-176213" eaLnBrk="0" hangingPunct="0">
              <a:spcBef>
                <a:spcPts val="1200"/>
              </a:spcBef>
              <a:buClr>
                <a:schemeClr val="tx2">
                  <a:lumMod val="75000"/>
                </a:schemeClr>
              </a:buClr>
              <a:buSzPct val="80000"/>
              <a:buFont typeface="Arial" pitchFamily="34" charset="0"/>
              <a:buChar char="●"/>
              <a:defRPr/>
            </a:pPr>
            <a:r>
              <a:rPr lang="ru-RU" sz="1600" dirty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о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тсутствуют федеральные округа с ярко выраженным уровнем неплатежей конечных потребителей, при этом тенденция к росту задолженности сохраняется  </a:t>
            </a:r>
            <a:endParaRPr lang="ru-RU" sz="1600" dirty="0">
              <a:solidFill>
                <a:schemeClr val="tx2">
                  <a:lumMod val="75000"/>
                </a:schemeClr>
              </a:solidFill>
              <a:cs typeface="Arial" charset="0"/>
            </a:endParaRPr>
          </a:p>
        </p:txBody>
      </p:sp>
      <p:graphicFrame>
        <p:nvGraphicFramePr>
          <p:cNvPr id="15" name="Объект 113"/>
          <p:cNvGraphicFramePr/>
          <p:nvPr/>
        </p:nvGraphicFramePr>
        <p:xfrm>
          <a:off x="323528" y="1412776"/>
          <a:ext cx="5040560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Объект 20"/>
          <p:cNvGraphicFramePr/>
          <p:nvPr/>
        </p:nvGraphicFramePr>
        <p:xfrm>
          <a:off x="3995936" y="3861048"/>
          <a:ext cx="4899803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EF329B-C393-4BEC-A024-7385FB40A4EA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 idx="4294967295"/>
          </p:nvPr>
        </p:nvSpPr>
        <p:spPr>
          <a:xfrm>
            <a:off x="4787900" y="165100"/>
            <a:ext cx="4176713" cy="976313"/>
          </a:xfrm>
        </p:spPr>
        <p:txBody>
          <a:bodyPr/>
          <a:lstStyle/>
          <a:p>
            <a:pPr algn="r"/>
            <a:r>
              <a:rPr lang="ru-RU" sz="2000" b="1" smtClean="0">
                <a:latin typeface="Arial" charset="0"/>
                <a:cs typeface="Arial" charset="0"/>
              </a:rPr>
              <a:t>Проблемы  </a:t>
            </a:r>
          </a:p>
        </p:txBody>
      </p:sp>
      <p:sp>
        <p:nvSpPr>
          <p:cNvPr id="18435" name="Номер слайда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522C68-333D-4005-8E14-DA6571D05CF0}" type="slidenum">
              <a:rPr smtClean="0"/>
              <a:pPr/>
              <a:t>6</a:t>
            </a:fld>
            <a:endParaRPr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179388" y="1412875"/>
            <a:ext cx="8640762" cy="5111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47675" indent="-361950">
              <a:buClr>
                <a:srgbClr val="006600"/>
              </a:buClr>
              <a:buSzPct val="80000"/>
              <a:buFont typeface="Arial" pitchFamily="34" charset="0"/>
              <a:buChar char="●"/>
              <a:defRPr/>
            </a:pP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  <a:p>
            <a:pPr marL="447675" indent="-361950" algn="just">
              <a:buClr>
                <a:srgbClr val="006600"/>
              </a:buClr>
              <a:buSzPct val="80000"/>
              <a:buFont typeface="Arial" pitchFamily="34" charset="0"/>
              <a:buChar char="●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Рост цен, высокая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волатильность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рынка, отсутствие долгосрочных ориентиров</a:t>
            </a:r>
          </a:p>
          <a:p>
            <a:pPr marL="447675" indent="-361950" algn="just">
              <a:buClr>
                <a:srgbClr val="006600"/>
              </a:buClr>
              <a:buSzPct val="80000"/>
              <a:buFont typeface="Arial" pitchFamily="34" charset="0"/>
              <a:buChar char="●"/>
              <a:defRPr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 marL="447675" indent="-361950" algn="just">
              <a:buClr>
                <a:srgbClr val="006600"/>
              </a:buClr>
              <a:buSzPct val="80000"/>
              <a:buFont typeface="Arial" pitchFamily="34" charset="0"/>
              <a:buChar char="●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Несовпадение векторов развития технологически и организационно связанных рынков: оптового и розничных рынков электроэнергии, рынка тепловой энергии</a:t>
            </a:r>
          </a:p>
          <a:p>
            <a:pPr marL="447675" indent="-361950" algn="just">
              <a:buClr>
                <a:srgbClr val="006600"/>
              </a:buClr>
              <a:buSzPct val="80000"/>
              <a:buFont typeface="Arial" pitchFamily="34" charset="0"/>
              <a:buChar char="●"/>
              <a:defRPr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 marL="447675" indent="-361950" algn="just">
              <a:buClr>
                <a:srgbClr val="006600"/>
              </a:buClr>
              <a:buSzPct val="80000"/>
              <a:buFont typeface="Arial" pitchFamily="34" charset="0"/>
              <a:buChar char="●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Слабая конкуренция</a:t>
            </a:r>
          </a:p>
          <a:p>
            <a:pPr marL="447675" indent="-361950" algn="just">
              <a:buClr>
                <a:srgbClr val="006600"/>
              </a:buClr>
              <a:buSzPct val="80000"/>
              <a:buFont typeface="Arial" pitchFamily="34" charset="0"/>
              <a:buChar char="●"/>
              <a:defRPr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 marL="447675" indent="-361950" algn="just">
              <a:buClr>
                <a:srgbClr val="006600"/>
              </a:buClr>
              <a:buSzPct val="80000"/>
              <a:buFont typeface="Arial" pitchFamily="34" charset="0"/>
              <a:buChar char="●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Перекрестное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субсидирование между группами потребителей, между электроэнергией и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теплом</a:t>
            </a:r>
          </a:p>
          <a:p>
            <a:pPr marL="447675" indent="-361950" algn="just">
              <a:buClr>
                <a:srgbClr val="006600"/>
              </a:buClr>
              <a:buSzPct val="80000"/>
              <a:buFont typeface="Arial" pitchFamily="34" charset="0"/>
              <a:buChar char="●"/>
              <a:defRPr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 marL="447675" indent="-361950" algn="just">
              <a:buClr>
                <a:srgbClr val="006600"/>
              </a:buClr>
              <a:buSzPct val="80000"/>
              <a:buFont typeface="Arial" pitchFamily="34" charset="0"/>
              <a:buChar char="●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Неплатежи</a:t>
            </a:r>
          </a:p>
          <a:p>
            <a:pPr marL="447675" indent="-361950" algn="just">
              <a:buClr>
                <a:srgbClr val="006600"/>
              </a:buClr>
              <a:buSzPct val="80000"/>
              <a:buFont typeface="Arial" pitchFamily="34" charset="0"/>
              <a:buChar char="●"/>
              <a:defRPr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 marL="447675" indent="-361950" algn="just">
              <a:buClr>
                <a:srgbClr val="006600"/>
              </a:buClr>
              <a:buSzPct val="80000"/>
              <a:buFont typeface="Arial" pitchFamily="34" charset="0"/>
              <a:buChar char="●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Отсутствие системы мотивации и ответственности</a:t>
            </a:r>
          </a:p>
          <a:p>
            <a:pPr marL="447675" indent="-361950" algn="just">
              <a:buClr>
                <a:srgbClr val="006600"/>
              </a:buClr>
              <a:buSzPct val="80000"/>
              <a:buFont typeface="Arial" pitchFamily="34" charset="0"/>
              <a:buChar char="●"/>
              <a:defRPr/>
            </a:pPr>
            <a:endParaRPr lang="ru-RU" sz="1500" dirty="0">
              <a:solidFill>
                <a:schemeClr val="tx2">
                  <a:lumMod val="75000"/>
                </a:schemeClr>
              </a:solidFill>
            </a:endParaRPr>
          </a:p>
          <a:p>
            <a:pPr marL="447675" indent="-361950">
              <a:buClr>
                <a:srgbClr val="006600"/>
              </a:buClr>
              <a:buSzPct val="80000"/>
              <a:buFont typeface="Arial" pitchFamily="34" charset="0"/>
              <a:buChar char="●"/>
              <a:defRPr/>
            </a:pPr>
            <a:endParaRPr lang="ru-RU" sz="1500" dirty="0">
              <a:solidFill>
                <a:schemeClr val="tx2">
                  <a:lumMod val="75000"/>
                </a:schemeClr>
              </a:solidFill>
            </a:endParaRPr>
          </a:p>
          <a:p>
            <a:pPr marL="447675" indent="-361950">
              <a:buClr>
                <a:srgbClr val="006600"/>
              </a:buClr>
              <a:buSzPct val="80000"/>
              <a:buFont typeface="Arial" pitchFamily="34" charset="0"/>
              <a:buChar char="●"/>
              <a:defRPr/>
            </a:pPr>
            <a:endParaRPr lang="ru-RU" sz="15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 idx="4294967295"/>
          </p:nvPr>
        </p:nvSpPr>
        <p:spPr>
          <a:xfrm>
            <a:off x="4787900" y="165100"/>
            <a:ext cx="4176713" cy="976313"/>
          </a:xfrm>
        </p:spPr>
        <p:txBody>
          <a:bodyPr/>
          <a:lstStyle/>
          <a:p>
            <a:pPr algn="r"/>
            <a:r>
              <a:rPr lang="ru-RU" sz="2000" b="1" smtClean="0">
                <a:latin typeface="Arial" charset="0"/>
                <a:cs typeface="Arial" charset="0"/>
              </a:rPr>
              <a:t>Возможные пути решения проблем  </a:t>
            </a:r>
          </a:p>
        </p:txBody>
      </p:sp>
      <p:sp>
        <p:nvSpPr>
          <p:cNvPr id="19459" name="Номер слайда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B977993-82A3-4DB5-A04B-A8DB1746D0D2}" type="slidenum">
              <a:rPr smtClean="0"/>
              <a:pPr/>
              <a:t>7</a:t>
            </a:fld>
            <a:endParaRPr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179388" y="1301750"/>
            <a:ext cx="8640762" cy="5111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47675" indent="-361950" algn="just">
              <a:buClr>
                <a:srgbClr val="006600"/>
              </a:buClr>
              <a:buSzPct val="80000"/>
              <a:buFont typeface="Arial" pitchFamily="34" charset="0"/>
              <a:buChar char="●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Пересмотр модели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рынка – переход на преимущественно двусторонние отношения между поставщиком и потребителем,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усиление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конкуренции между поставщиками 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электроэнергии и мощности  (выравнивание конкурентных условий между генерирующими компаниями)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 marL="447675" indent="-361950" algn="just">
              <a:buClr>
                <a:srgbClr val="006600"/>
              </a:buClr>
              <a:buSzPct val="80000"/>
              <a:buFont typeface="Arial" pitchFamily="34" charset="0"/>
              <a:buChar char="●"/>
              <a:defRPr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 marL="447675" indent="-361950" algn="just">
              <a:buClr>
                <a:srgbClr val="006600"/>
              </a:buClr>
              <a:buSzPct val="80000"/>
              <a:buFont typeface="Arial" pitchFamily="34" charset="0"/>
              <a:buChar char="●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Выстраивание системы синхронного развития рынков электрической и тепловой энергии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 marL="447675" indent="-361950" algn="just">
              <a:buClr>
                <a:srgbClr val="006600"/>
              </a:buClr>
              <a:buSzPct val="80000"/>
              <a:buFont typeface="Arial" pitchFamily="34" charset="0"/>
              <a:buChar char="●"/>
              <a:defRPr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 marL="447675" indent="-361950" algn="just">
              <a:buClr>
                <a:srgbClr val="006600"/>
              </a:buClr>
              <a:buSzPct val="80000"/>
              <a:buFont typeface="Arial" pitchFamily="34" charset="0"/>
              <a:buChar char="●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«Ликвидация»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перекрестного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субсидирования – введение социальной нормы потребления, дотация «перекрестки» из бюджета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 marL="447675" indent="-361950" algn="just">
              <a:buClr>
                <a:srgbClr val="006600"/>
              </a:buClr>
              <a:buSzPct val="80000"/>
              <a:buFont typeface="Arial" pitchFamily="34" charset="0"/>
              <a:buChar char="●"/>
              <a:defRPr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 marL="447675" indent="-361950" algn="just">
              <a:buClr>
                <a:srgbClr val="006600"/>
              </a:buClr>
              <a:buSzPct val="80000"/>
              <a:buFont typeface="Arial" pitchFamily="34" charset="0"/>
              <a:buChar char="●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Упрощение процедур выхода на оптовый рынок</a:t>
            </a:r>
          </a:p>
          <a:p>
            <a:pPr marL="447675" indent="-361950" algn="just">
              <a:buClr>
                <a:srgbClr val="006600"/>
              </a:buClr>
              <a:buSzPct val="80000"/>
              <a:buFont typeface="Arial" pitchFamily="34" charset="0"/>
              <a:buChar char="●"/>
              <a:defRPr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 marL="447675" indent="-361950" algn="just">
              <a:buClr>
                <a:srgbClr val="006600"/>
              </a:buClr>
              <a:buSzPct val="80000"/>
              <a:buFont typeface="Arial" pitchFamily="34" charset="0"/>
              <a:buChar char="●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Ужесточение платежной дисциплины – лицензирование или обязательность участия в СРО управляющих компаний, ТСЖ; уменьшение числа «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категорийных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потребителей»; бюджетные гарантии 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 idx="4294967295"/>
          </p:nvPr>
        </p:nvSpPr>
        <p:spPr>
          <a:xfrm>
            <a:off x="4787900" y="165100"/>
            <a:ext cx="4176713" cy="976313"/>
          </a:xfrm>
        </p:spPr>
        <p:txBody>
          <a:bodyPr/>
          <a:lstStyle/>
          <a:p>
            <a:pPr algn="r"/>
            <a:r>
              <a:rPr lang="ru-RU" sz="2000" b="1" smtClean="0">
                <a:latin typeface="Arial" charset="0"/>
                <a:cs typeface="Arial" charset="0"/>
              </a:rPr>
              <a:t>Возможные пути решения проблем </a:t>
            </a:r>
          </a:p>
        </p:txBody>
      </p:sp>
      <p:sp>
        <p:nvSpPr>
          <p:cNvPr id="20483" name="Номер слайда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57CDB84-D8A9-471A-B086-5F4FE5F43646}" type="slidenum">
              <a:rPr smtClean="0"/>
              <a:pPr/>
              <a:t>8</a:t>
            </a:fld>
            <a:endParaRPr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179388" y="1341438"/>
            <a:ext cx="8569325" cy="5111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47675" indent="-361950">
              <a:buClr>
                <a:srgbClr val="006600"/>
              </a:buClr>
              <a:buSzPct val="80000"/>
              <a:buFont typeface="Arial" pitchFamily="34" charset="0"/>
              <a:buChar char="●"/>
              <a:defRPr/>
            </a:pP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  <a:p>
            <a:pPr marL="447675" indent="-361950" algn="just">
              <a:buClr>
                <a:srgbClr val="006600"/>
              </a:buClr>
              <a:buSzPct val="80000"/>
              <a:buFont typeface="Arial" pitchFamily="34" charset="0"/>
              <a:buChar char="●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Уменьшение числа ТСО, введение общественного контроля за формированием и исполнением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инвестпрограмм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ТСО</a:t>
            </a:r>
          </a:p>
          <a:p>
            <a:pPr marL="447675" indent="-361950" algn="just">
              <a:buClr>
                <a:srgbClr val="006600"/>
              </a:buClr>
              <a:buSzPct val="80000"/>
              <a:buFont typeface="Arial" pitchFamily="34" charset="0"/>
              <a:buChar char="●"/>
              <a:defRPr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 marL="447675" indent="-361950" algn="just">
              <a:buClr>
                <a:srgbClr val="006600"/>
              </a:buClr>
              <a:buSzPct val="80000"/>
              <a:buFont typeface="Arial" pitchFamily="34" charset="0"/>
              <a:buChar char="●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Запрет на «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аффилированность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» местных властей с ТСО и сбытовыми компаниями</a:t>
            </a:r>
          </a:p>
          <a:p>
            <a:pPr marL="447675" indent="-361950" algn="just">
              <a:buClr>
                <a:srgbClr val="006600"/>
              </a:buClr>
              <a:buSzPct val="80000"/>
              <a:buFont typeface="Arial" pitchFamily="34" charset="0"/>
              <a:buChar char="●"/>
              <a:defRPr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 marL="447675" indent="-361950" algn="just">
              <a:buClr>
                <a:srgbClr val="006600"/>
              </a:buClr>
              <a:buSzPct val="80000"/>
              <a:buFont typeface="Arial" pitchFamily="34" charset="0"/>
              <a:buChar char="●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Введение жесткой системы мотивации и ответственности региональных  регуляторов за обоснованность принятых решений</a:t>
            </a:r>
          </a:p>
          <a:p>
            <a:pPr marL="447675" indent="-361950" algn="just">
              <a:buClr>
                <a:srgbClr val="006600"/>
              </a:buClr>
              <a:buSzPct val="80000"/>
              <a:buFont typeface="Arial" pitchFamily="34" charset="0"/>
              <a:buChar char="●"/>
              <a:defRPr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 marL="447675" indent="-361950" algn="just">
              <a:buClr>
                <a:srgbClr val="006600"/>
              </a:buClr>
              <a:buSzPct val="80000"/>
              <a:buFont typeface="Arial" pitchFamily="34" charset="0"/>
              <a:buChar char="●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Введение системы мотивации и ответственности собственников и менеджмента энергетических компаний за достижение (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недостижение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) определенных показателей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–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развитие компаний, снижение издержек и т.п.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Grp="1"/>
          </p:cNvSpPr>
          <p:nvPr>
            <p:ph type="title" idx="4294967295"/>
          </p:nvPr>
        </p:nvSpPr>
        <p:spPr>
          <a:xfrm>
            <a:off x="3779838" y="109538"/>
            <a:ext cx="5184775" cy="1016000"/>
          </a:xfrm>
        </p:spPr>
        <p:txBody>
          <a:bodyPr>
            <a:spAutoFit/>
          </a:bodyPr>
          <a:lstStyle/>
          <a:p>
            <a:pPr algn="r" eaLnBrk="1" hangingPunct="1"/>
            <a:r>
              <a:rPr lang="ru-RU" sz="2000" b="1" dirty="0" smtClean="0">
                <a:latin typeface="Arial" charset="0"/>
                <a:cs typeface="Arial" charset="0"/>
              </a:rPr>
              <a:t>Взаимодействие</a:t>
            </a:r>
            <a:br>
              <a:rPr lang="ru-RU" sz="2000" b="1" dirty="0" smtClean="0">
                <a:latin typeface="Arial" charset="0"/>
                <a:cs typeface="Arial" charset="0"/>
              </a:rPr>
            </a:br>
            <a:r>
              <a:rPr lang="ru-RU" sz="2000" b="1" dirty="0" smtClean="0">
                <a:latin typeface="Arial" charset="0"/>
                <a:cs typeface="Arial" charset="0"/>
              </a:rPr>
              <a:t>НП «Совет рынка» с региональных органов исполнительной власти</a:t>
            </a:r>
          </a:p>
        </p:txBody>
      </p:sp>
      <p:sp>
        <p:nvSpPr>
          <p:cNvPr id="15365" name="TextBox 8"/>
          <p:cNvSpPr txBox="1">
            <a:spLocks noChangeArrowheads="1"/>
          </p:cNvSpPr>
          <p:nvPr/>
        </p:nvSpPr>
        <p:spPr bwMode="auto">
          <a:xfrm>
            <a:off x="357188" y="1323975"/>
            <a:ext cx="8424862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7675" algn="just">
              <a:defRPr/>
            </a:pPr>
            <a:r>
              <a:rPr lang="ru-RU" b="1" dirty="0" smtClean="0">
                <a:latin typeface="+mn-lt"/>
              </a:rPr>
              <a:t>Постановлением </a:t>
            </a:r>
            <a:r>
              <a:rPr lang="ru-RU" b="1" dirty="0">
                <a:latin typeface="+mn-lt"/>
              </a:rPr>
              <a:t>Правительства РФ №1180 от 29.12.2011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установлена обязанность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cs typeface="+mn-cs"/>
              </a:rPr>
              <a:t>органа исполнительной власти субъекта Российской Федерации в области государственного регулирования тарифов по формированию коллегиального органа, определяющего основные направления деятельности органа исполнительной власти и принятия решений об утверждении цен (тарифов) и их предельных уровней</a:t>
            </a:r>
          </a:p>
          <a:p>
            <a:pPr indent="447675">
              <a:defRPr/>
            </a:pPr>
            <a:endParaRPr lang="ru-RU" b="1" dirty="0">
              <a:latin typeface="+mn-lt"/>
            </a:endParaRPr>
          </a:p>
          <a:p>
            <a:pPr indent="447675" algn="just"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В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соответствии с постановлением в состав коллегиального органа включается представитель НП «Совет рынка» для принятия решений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cs typeface="+mn-cs"/>
              </a:rPr>
              <a:t>по вопросам регулирования цен (тарифов) в области электроэнергетики 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 indent="447675">
              <a:defRPr/>
            </a:pPr>
            <a:endParaRPr lang="ru-RU" b="1" dirty="0">
              <a:latin typeface="+mn-lt"/>
            </a:endParaRPr>
          </a:p>
          <a:p>
            <a:pPr indent="447675" algn="just">
              <a:defRPr/>
            </a:pPr>
            <a:r>
              <a:rPr lang="ru-RU" b="1" dirty="0" smtClean="0">
                <a:latin typeface="+mn-lt"/>
              </a:rPr>
              <a:t>На </a:t>
            </a:r>
            <a:r>
              <a:rPr lang="ru-RU" b="1" dirty="0">
                <a:latin typeface="+mn-lt"/>
              </a:rPr>
              <a:t>заседании Наблюдательного совета НП «Совет рынка» 16.03.2012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принято решение о создании структурного подразделения, ответственного за взаимодействие с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cs typeface="+mn-cs"/>
              </a:rPr>
              <a:t>органами исполнительной власти субъекта Российской Федерации в области государственного регулирования тарифов, утверждена штатная структура, определены требования к представителям НП «Совет рынка» в РЭК</a:t>
            </a:r>
            <a:endParaRPr lang="ru-RU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3316" name="Номер слайда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E0EFCAF-AAE5-4FD1-BC67-13B644521C60}" type="slidenum">
              <a:rPr smtClean="0"/>
              <a:pPr/>
              <a:t>9</a:t>
            </a:fld>
            <a:endParaRPr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иль НП СР">
    <a:dk1>
      <a:srgbClr val="717375"/>
    </a:dk1>
    <a:lt1>
      <a:sysClr val="window" lastClr="FFFFFF"/>
    </a:lt1>
    <a:dk2>
      <a:srgbClr val="00703C"/>
    </a:dk2>
    <a:lt2>
      <a:srgbClr val="BAE0CD"/>
    </a:lt2>
    <a:accent1>
      <a:srgbClr val="683847"/>
    </a:accent1>
    <a:accent2>
      <a:srgbClr val="FFE2C0"/>
    </a:accent2>
    <a:accent3>
      <a:srgbClr val="F8991D"/>
    </a:accent3>
    <a:accent4>
      <a:srgbClr val="E9EC87"/>
    </a:accent4>
    <a:accent5>
      <a:srgbClr val="4D9A77"/>
    </a:accent5>
    <a:accent6>
      <a:srgbClr val="000000"/>
    </a:accent6>
    <a:hlink>
      <a:srgbClr val="0000FF"/>
    </a:hlink>
    <a:folHlink>
      <a:srgbClr val="800080"/>
    </a:folHlink>
  </a:clrScheme>
  <a:fontScheme name="Аспект">
    <a:maj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ajorFont>
    <a:min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иль НП СР">
    <a:dk1>
      <a:srgbClr val="717375"/>
    </a:dk1>
    <a:lt1>
      <a:sysClr val="window" lastClr="FFFFFF"/>
    </a:lt1>
    <a:dk2>
      <a:srgbClr val="00703C"/>
    </a:dk2>
    <a:lt2>
      <a:srgbClr val="BAE0CD"/>
    </a:lt2>
    <a:accent1>
      <a:srgbClr val="683847"/>
    </a:accent1>
    <a:accent2>
      <a:srgbClr val="FFE2C0"/>
    </a:accent2>
    <a:accent3>
      <a:srgbClr val="F8991D"/>
    </a:accent3>
    <a:accent4>
      <a:srgbClr val="E9EC87"/>
    </a:accent4>
    <a:accent5>
      <a:srgbClr val="4D9A77"/>
    </a:accent5>
    <a:accent6>
      <a:srgbClr val="000000"/>
    </a:accent6>
    <a:hlink>
      <a:srgbClr val="0000FF"/>
    </a:hlink>
    <a:folHlink>
      <a:srgbClr val="800080"/>
    </a:folHlink>
  </a:clrScheme>
  <a:fontScheme name="Аспект">
    <a:maj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ajorFont>
    <a:min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14527</TotalTime>
  <Words>875</Words>
  <Application>Microsoft Office PowerPoint</Application>
  <PresentationFormat>Экран (4:3)</PresentationFormat>
  <Paragraphs>151</Paragraphs>
  <Slides>11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Официальная</vt:lpstr>
      <vt:lpstr>О функционировании и развитии рынков электроэнергии и мощности</vt:lpstr>
      <vt:lpstr>Объемы и цены: первая ценовая зона (Европа и Урал)</vt:lpstr>
      <vt:lpstr>Объемы и цены: вторая ценовая зона (Сибирь)</vt:lpstr>
      <vt:lpstr>Ситуация с задолженностью на оптовом рынке электроэнергии и мощности</vt:lpstr>
      <vt:lpstr>Ситуация с задолженностью на розничных рынках электроэнергии</vt:lpstr>
      <vt:lpstr>Проблемы  </vt:lpstr>
      <vt:lpstr>Возможные пути решения проблем  </vt:lpstr>
      <vt:lpstr>Возможные пути решения проблем </vt:lpstr>
      <vt:lpstr>Взаимодействие НП «Совет рынка» с региональных органов исполнительной власти</vt:lpstr>
      <vt:lpstr>Взаимодействие НП «Совет рынка» с региональных органов исполнительной власти</vt:lpstr>
      <vt:lpstr>Взаимодействие НП «Совет рынка» с РЭК</vt:lpstr>
    </vt:vector>
  </TitlesOfParts>
  <Company>NP ATS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проблемы, связанные с организацией системы расчетов</dc:title>
  <dc:creator>ats</dc:creator>
  <cp:lastModifiedBy>user</cp:lastModifiedBy>
  <cp:revision>1354</cp:revision>
  <dcterms:created xsi:type="dcterms:W3CDTF">2008-10-13T14:05:25Z</dcterms:created>
  <dcterms:modified xsi:type="dcterms:W3CDTF">2012-04-16T05:44:32Z</dcterms:modified>
</cp:coreProperties>
</file>