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44"/>
  </p:notesMasterIdLst>
  <p:sldIdLst>
    <p:sldId id="557" r:id="rId2"/>
    <p:sldId id="648" r:id="rId3"/>
    <p:sldId id="651" r:id="rId4"/>
    <p:sldId id="658" r:id="rId5"/>
    <p:sldId id="659" r:id="rId6"/>
    <p:sldId id="661" r:id="rId7"/>
    <p:sldId id="664" r:id="rId8"/>
    <p:sldId id="653" r:id="rId9"/>
    <p:sldId id="654" r:id="rId10"/>
    <p:sldId id="642" r:id="rId11"/>
    <p:sldId id="645" r:id="rId12"/>
    <p:sldId id="646" r:id="rId13"/>
    <p:sldId id="643" r:id="rId14"/>
    <p:sldId id="644" r:id="rId15"/>
    <p:sldId id="647" r:id="rId16"/>
    <p:sldId id="636" r:id="rId17"/>
    <p:sldId id="472" r:id="rId18"/>
    <p:sldId id="629" r:id="rId19"/>
    <p:sldId id="630" r:id="rId20"/>
    <p:sldId id="591" r:id="rId21"/>
    <p:sldId id="455" r:id="rId22"/>
    <p:sldId id="633" r:id="rId23"/>
    <p:sldId id="634" r:id="rId24"/>
    <p:sldId id="640" r:id="rId25"/>
    <p:sldId id="641" r:id="rId26"/>
    <p:sldId id="635" r:id="rId27"/>
    <p:sldId id="637" r:id="rId28"/>
    <p:sldId id="554" r:id="rId29"/>
    <p:sldId id="652" r:id="rId30"/>
    <p:sldId id="639" r:id="rId31"/>
    <p:sldId id="656" r:id="rId32"/>
    <p:sldId id="657" r:id="rId33"/>
    <p:sldId id="660" r:id="rId34"/>
    <p:sldId id="548" r:id="rId35"/>
    <p:sldId id="631" r:id="rId36"/>
    <p:sldId id="627" r:id="rId37"/>
    <p:sldId id="626" r:id="rId38"/>
    <p:sldId id="663" r:id="rId39"/>
    <p:sldId id="662" r:id="rId40"/>
    <p:sldId id="649" r:id="rId41"/>
    <p:sldId id="650" r:id="rId42"/>
    <p:sldId id="402" r:id="rId43"/>
  </p:sldIdLst>
  <p:sldSz cx="9909175" cy="6859588"/>
  <p:notesSz cx="6797675" cy="9926638"/>
  <p:defaultTextStyle>
    <a:defPPr>
      <a:defRPr lang="en-US"/>
    </a:defPPr>
    <a:lvl1pPr algn="l" defTabSz="457200" rtl="0" fontAlgn="base">
      <a:spcBef>
        <a:spcPct val="0"/>
      </a:spcBef>
      <a:spcAft>
        <a:spcPct val="0"/>
      </a:spcAft>
      <a:defRPr sz="2100" kern="1200">
        <a:solidFill>
          <a:schemeClr val="tx1"/>
        </a:solidFill>
        <a:latin typeface="Arial" pitchFamily="34" charset="0"/>
        <a:ea typeface="+mn-ea"/>
        <a:cs typeface="Arial" pitchFamily="34" charset="0"/>
      </a:defRPr>
    </a:lvl1pPr>
    <a:lvl2pPr marL="457200" algn="l" defTabSz="457200" rtl="0" fontAlgn="base">
      <a:spcBef>
        <a:spcPct val="0"/>
      </a:spcBef>
      <a:spcAft>
        <a:spcPct val="0"/>
      </a:spcAft>
      <a:defRPr sz="2100"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sz="2100"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sz="2100"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sz="2100" kern="1200">
        <a:solidFill>
          <a:schemeClr val="tx1"/>
        </a:solidFill>
        <a:latin typeface="Arial" pitchFamily="34" charset="0"/>
        <a:ea typeface="+mn-ea"/>
        <a:cs typeface="Arial" pitchFamily="34" charset="0"/>
      </a:defRPr>
    </a:lvl5pPr>
    <a:lvl6pPr marL="2286000" algn="l" defTabSz="914400" rtl="0" eaLnBrk="1" latinLnBrk="0" hangingPunct="1">
      <a:defRPr sz="2100" kern="1200">
        <a:solidFill>
          <a:schemeClr val="tx1"/>
        </a:solidFill>
        <a:latin typeface="Arial" pitchFamily="34" charset="0"/>
        <a:ea typeface="+mn-ea"/>
        <a:cs typeface="Arial" pitchFamily="34" charset="0"/>
      </a:defRPr>
    </a:lvl6pPr>
    <a:lvl7pPr marL="2743200" algn="l" defTabSz="914400" rtl="0" eaLnBrk="1" latinLnBrk="0" hangingPunct="1">
      <a:defRPr sz="2100" kern="1200">
        <a:solidFill>
          <a:schemeClr val="tx1"/>
        </a:solidFill>
        <a:latin typeface="Arial" pitchFamily="34" charset="0"/>
        <a:ea typeface="+mn-ea"/>
        <a:cs typeface="Arial" pitchFamily="34" charset="0"/>
      </a:defRPr>
    </a:lvl7pPr>
    <a:lvl8pPr marL="3200400" algn="l" defTabSz="914400" rtl="0" eaLnBrk="1" latinLnBrk="0" hangingPunct="1">
      <a:defRPr sz="2100" kern="1200">
        <a:solidFill>
          <a:schemeClr val="tx1"/>
        </a:solidFill>
        <a:latin typeface="Arial" pitchFamily="34" charset="0"/>
        <a:ea typeface="+mn-ea"/>
        <a:cs typeface="Arial" pitchFamily="34" charset="0"/>
      </a:defRPr>
    </a:lvl8pPr>
    <a:lvl9pPr marL="3657600" algn="l" defTabSz="914400" rtl="0" eaLnBrk="1" latinLnBrk="0" hangingPunct="1">
      <a:defRPr sz="2100"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9999FF"/>
    <a:srgbClr val="C9C9FF"/>
    <a:srgbClr val="D9D9FF"/>
    <a:srgbClr val="DDDDFF"/>
    <a:srgbClr val="E7E7FF"/>
    <a:srgbClr val="B3B3FF"/>
    <a:srgbClr val="08A832"/>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Средний стиль 2 - акцент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EBBBCC-DAD2-459C-BE2E-F6DE35CF9A28}" styleName="Темный стиль 2 - акцент 3/акцент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9886" autoAdjust="0"/>
  </p:normalViewPr>
  <p:slideViewPr>
    <p:cSldViewPr snapToObjects="1">
      <p:cViewPr varScale="1">
        <p:scale>
          <a:sx n="113" d="100"/>
          <a:sy n="113" d="100"/>
        </p:scale>
        <p:origin x="-1170" y="-108"/>
      </p:cViewPr>
      <p:guideLst>
        <p:guide orient="horz" pos="2161"/>
        <p:guide pos="312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5" y="0"/>
            <a:ext cx="2946400" cy="4963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200">
                <a:latin typeface="Arial" pitchFamily="34" charset="0"/>
                <a:cs typeface="+mn-cs"/>
              </a:defRPr>
            </a:lvl1pPr>
          </a:lstStyle>
          <a:p>
            <a:pPr>
              <a:defRPr/>
            </a:pPr>
            <a:endParaRPr lang="ru-RU"/>
          </a:p>
        </p:txBody>
      </p:sp>
      <p:sp>
        <p:nvSpPr>
          <p:cNvPr id="28675" name="Rectangle 3"/>
          <p:cNvSpPr>
            <a:spLocks noGrp="1" noChangeArrowheads="1"/>
          </p:cNvSpPr>
          <p:nvPr>
            <p:ph type="dt" idx="1"/>
          </p:nvPr>
        </p:nvSpPr>
        <p:spPr bwMode="auto">
          <a:xfrm>
            <a:off x="3849688" y="0"/>
            <a:ext cx="2946400" cy="49633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pitchFamily="34" charset="0"/>
                <a:cs typeface="+mn-cs"/>
              </a:defRPr>
            </a:lvl1pPr>
          </a:lstStyle>
          <a:p>
            <a:pPr>
              <a:defRPr/>
            </a:pPr>
            <a:fld id="{89E64707-3883-462D-B5C8-54CDD2F875C0}" type="datetimeFigureOut">
              <a:rPr lang="ru-RU"/>
              <a:pPr>
                <a:defRPr/>
              </a:pPr>
              <a:t>01.04.2015</a:t>
            </a:fld>
            <a:endParaRPr lang="ru-RU"/>
          </a:p>
        </p:txBody>
      </p:sp>
      <p:sp>
        <p:nvSpPr>
          <p:cNvPr id="38916" name="Rectangle 4"/>
          <p:cNvSpPr>
            <a:spLocks noGrp="1" noRot="1" noChangeAspect="1" noChangeArrowheads="1" noTextEdit="1"/>
          </p:cNvSpPr>
          <p:nvPr>
            <p:ph type="sldImg" idx="2"/>
          </p:nvPr>
        </p:nvSpPr>
        <p:spPr bwMode="auto">
          <a:xfrm>
            <a:off x="708025" y="739775"/>
            <a:ext cx="5381625"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7" y="4715951"/>
            <a:ext cx="5438775"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28678" name="Rectangle 6"/>
          <p:cNvSpPr>
            <a:spLocks noGrp="1" noChangeArrowheads="1"/>
          </p:cNvSpPr>
          <p:nvPr>
            <p:ph type="ftr" sz="quarter" idx="4"/>
          </p:nvPr>
        </p:nvSpPr>
        <p:spPr bwMode="auto">
          <a:xfrm>
            <a:off x="5" y="9428715"/>
            <a:ext cx="2946400" cy="4963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0" hangingPunct="0">
              <a:defRPr sz="1200">
                <a:latin typeface="Arial" pitchFamily="34" charset="0"/>
                <a:cs typeface="+mn-cs"/>
              </a:defRPr>
            </a:lvl1pPr>
          </a:lstStyle>
          <a:p>
            <a:pPr>
              <a:defRPr/>
            </a:pPr>
            <a:endParaRPr lang="ru-RU"/>
          </a:p>
        </p:txBody>
      </p:sp>
      <p:sp>
        <p:nvSpPr>
          <p:cNvPr id="28679" name="Rectangle 7"/>
          <p:cNvSpPr>
            <a:spLocks noGrp="1" noChangeArrowheads="1"/>
          </p:cNvSpPr>
          <p:nvPr>
            <p:ph type="sldNum" sz="quarter" idx="5"/>
          </p:nvPr>
        </p:nvSpPr>
        <p:spPr bwMode="auto">
          <a:xfrm>
            <a:off x="3849688" y="9428715"/>
            <a:ext cx="2946400" cy="49633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pitchFamily="34" charset="0"/>
                <a:cs typeface="+mn-cs"/>
              </a:defRPr>
            </a:lvl1pPr>
          </a:lstStyle>
          <a:p>
            <a:pPr>
              <a:defRPr/>
            </a:pPr>
            <a:fld id="{0E2D1EC0-C0FB-4B85-A4C3-C4691C316369}" type="slidenum">
              <a:rPr lang="ru-RU"/>
              <a:pPr>
                <a:defRPr/>
              </a:pPr>
              <a:t>‹#›</a:t>
            </a:fld>
            <a:endParaRPr lang="ru-RU"/>
          </a:p>
        </p:txBody>
      </p:sp>
    </p:spTree>
    <p:extLst>
      <p:ext uri="{BB962C8B-B14F-4D97-AF65-F5344CB8AC3E}">
        <p14:creationId xmlns:p14="http://schemas.microsoft.com/office/powerpoint/2010/main" val="36382308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Образ слайда 1"/>
          <p:cNvSpPr>
            <a:spLocks noGrp="1" noRot="1" noChangeAspect="1" noTextEdit="1"/>
          </p:cNvSpPr>
          <p:nvPr>
            <p:ph type="sldImg"/>
          </p:nvPr>
        </p:nvSpPr>
        <p:spPr>
          <a:ln/>
        </p:spPr>
      </p:sp>
      <p:sp>
        <p:nvSpPr>
          <p:cNvPr id="13315" name="Заметки 2"/>
          <p:cNvSpPr>
            <a:spLocks noGrp="1"/>
          </p:cNvSpPr>
          <p:nvPr>
            <p:ph type="body" idx="1"/>
          </p:nvPr>
        </p:nvSpPr>
        <p:spPr>
          <a:noFill/>
          <a:ln/>
        </p:spPr>
        <p:txBody>
          <a:bodyPr/>
          <a:lstStyle/>
          <a:p>
            <a:endParaRPr lang="ru-RU" altLang="ru-RU" smtClean="0"/>
          </a:p>
        </p:txBody>
      </p:sp>
      <p:sp>
        <p:nvSpPr>
          <p:cNvPr id="13316" name="Номер слайда 3"/>
          <p:cNvSpPr>
            <a:spLocks noGrp="1"/>
          </p:cNvSpPr>
          <p:nvPr>
            <p:ph type="sldNum" sz="quarter" idx="5"/>
          </p:nvPr>
        </p:nvSpPr>
        <p:spPr>
          <a:noFill/>
        </p:spPr>
        <p:txBody>
          <a:bodyPr/>
          <a:lstStyle/>
          <a:p>
            <a:pPr defTabSz="457200"/>
            <a:fld id="{851DA603-9FA9-4DC3-872C-5708884D519B}" type="slidenum">
              <a:rPr lang="ru-RU" altLang="ru-RU" smtClean="0">
                <a:latin typeface="Arial" charset="0"/>
              </a:rPr>
              <a:pPr defTabSz="457200"/>
              <a:t>22</a:t>
            </a:fld>
            <a:endParaRPr lang="ru-RU" altLang="ru-RU"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Образ слайда 1"/>
          <p:cNvSpPr>
            <a:spLocks noGrp="1" noRot="1" noChangeAspect="1" noTextEdit="1"/>
          </p:cNvSpPr>
          <p:nvPr>
            <p:ph type="sldImg"/>
          </p:nvPr>
        </p:nvSpPr>
        <p:spPr>
          <a:ln/>
        </p:spPr>
      </p:sp>
      <p:sp>
        <p:nvSpPr>
          <p:cNvPr id="14339" name="Заметки 2"/>
          <p:cNvSpPr>
            <a:spLocks noGrp="1"/>
          </p:cNvSpPr>
          <p:nvPr>
            <p:ph type="body" idx="1"/>
          </p:nvPr>
        </p:nvSpPr>
        <p:spPr>
          <a:noFill/>
          <a:ln/>
        </p:spPr>
        <p:txBody>
          <a:bodyPr/>
          <a:lstStyle/>
          <a:p>
            <a:endParaRPr lang="ru-RU" altLang="ru-RU" smtClean="0"/>
          </a:p>
        </p:txBody>
      </p:sp>
      <p:sp>
        <p:nvSpPr>
          <p:cNvPr id="14340" name="Номер слайда 3"/>
          <p:cNvSpPr>
            <a:spLocks noGrp="1"/>
          </p:cNvSpPr>
          <p:nvPr>
            <p:ph type="sldNum" sz="quarter" idx="5"/>
          </p:nvPr>
        </p:nvSpPr>
        <p:spPr>
          <a:noFill/>
        </p:spPr>
        <p:txBody>
          <a:bodyPr/>
          <a:lstStyle/>
          <a:p>
            <a:pPr defTabSz="457200"/>
            <a:fld id="{7DD9EE0B-5EFA-4B3F-8B0C-20A25A8318CD}" type="slidenum">
              <a:rPr lang="ru-RU" altLang="ru-RU" smtClean="0">
                <a:latin typeface="Arial" charset="0"/>
              </a:rPr>
              <a:pPr defTabSz="457200"/>
              <a:t>26</a:t>
            </a:fld>
            <a:endParaRPr lang="ru-RU" altLang="ru-RU"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Образ слайда 1"/>
          <p:cNvSpPr>
            <a:spLocks noGrp="1" noRot="1" noChangeAspect="1" noTextEdit="1"/>
          </p:cNvSpPr>
          <p:nvPr>
            <p:ph type="sldImg"/>
          </p:nvPr>
        </p:nvSpPr>
        <p:spPr>
          <a:ln/>
        </p:spPr>
      </p:sp>
      <p:sp>
        <p:nvSpPr>
          <p:cNvPr id="15363" name="Заметки 2"/>
          <p:cNvSpPr>
            <a:spLocks noGrp="1"/>
          </p:cNvSpPr>
          <p:nvPr>
            <p:ph type="body" idx="1"/>
          </p:nvPr>
        </p:nvSpPr>
        <p:spPr>
          <a:noFill/>
          <a:ln/>
        </p:spPr>
        <p:txBody>
          <a:bodyPr/>
          <a:lstStyle/>
          <a:p>
            <a:endParaRPr lang="ru-RU" altLang="ru-RU" smtClean="0"/>
          </a:p>
        </p:txBody>
      </p:sp>
      <p:sp>
        <p:nvSpPr>
          <p:cNvPr id="15364" name="Номер слайда 3"/>
          <p:cNvSpPr>
            <a:spLocks noGrp="1"/>
          </p:cNvSpPr>
          <p:nvPr>
            <p:ph type="sldNum" sz="quarter" idx="5"/>
          </p:nvPr>
        </p:nvSpPr>
        <p:spPr>
          <a:noFill/>
        </p:spPr>
        <p:txBody>
          <a:bodyPr/>
          <a:lstStyle/>
          <a:p>
            <a:pPr defTabSz="457200"/>
            <a:fld id="{40D448EC-F614-48B4-992A-979A61C5B992}" type="slidenum">
              <a:rPr lang="ru-RU" altLang="ru-RU" smtClean="0">
                <a:latin typeface="Arial" charset="0"/>
              </a:rPr>
              <a:pPr defTabSz="457200"/>
              <a:t>27</a:t>
            </a:fld>
            <a:endParaRPr lang="ru-RU" altLang="ru-RU"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ru-RU"/>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ru-RU"/>
          </a:p>
        </p:txBody>
      </p:sp>
    </p:spTree>
    <p:extLst>
      <p:ext uri="{BB962C8B-B14F-4D97-AF65-F5344CB8AC3E}">
        <p14:creationId xmlns:p14="http://schemas.microsoft.com/office/powerpoint/2010/main" val="36631655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ru-RU"/>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extLst>
      <p:ext uri="{BB962C8B-B14F-4D97-AF65-F5344CB8AC3E}">
        <p14:creationId xmlns:p14="http://schemas.microsoft.com/office/powerpoint/2010/main" val="95726156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endParaRPr lang="ru-RU"/>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extLst>
      <p:ext uri="{BB962C8B-B14F-4D97-AF65-F5344CB8AC3E}">
        <p14:creationId xmlns:p14="http://schemas.microsoft.com/office/powerpoint/2010/main" val="212661686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a:prstGeom prst="rect">
            <a:avLst/>
          </a:prstGeom>
        </p:spPr>
        <p:txBody>
          <a:bodyPr/>
          <a:lstStyle/>
          <a:p>
            <a:pPr lvl="0"/>
            <a:endParaRPr lang="ru-RU" noProof="0" smtClean="0">
              <a:sym typeface="Arial" charset="0"/>
            </a:endParaRPr>
          </a:p>
        </p:txBody>
      </p:sp>
    </p:spTree>
    <p:extLst>
      <p:ext uri="{BB962C8B-B14F-4D97-AF65-F5344CB8AC3E}">
        <p14:creationId xmlns:p14="http://schemas.microsoft.com/office/powerpoint/2010/main" val="2934906935"/>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Заголовок и диаграмм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8575" cy="1143000"/>
          </a:xfrm>
          <a:prstGeom prst="rect">
            <a:avLst/>
          </a:prstGeom>
        </p:spPr>
        <p:txBody>
          <a:bodyPr/>
          <a:lstStyle/>
          <a:p>
            <a:r>
              <a:rPr lang="ru-RU" smtClean="0"/>
              <a:t>Образец заголовка</a:t>
            </a:r>
            <a:endParaRPr lang="ru-RU"/>
          </a:p>
        </p:txBody>
      </p:sp>
      <p:sp>
        <p:nvSpPr>
          <p:cNvPr id="3" name="Диаграмма 2"/>
          <p:cNvSpPr>
            <a:spLocks noGrp="1"/>
          </p:cNvSpPr>
          <p:nvPr>
            <p:ph type="chart" idx="1"/>
          </p:nvPr>
        </p:nvSpPr>
        <p:spPr>
          <a:xfrm>
            <a:off x="495300" y="1600200"/>
            <a:ext cx="8918575" cy="4527550"/>
          </a:xfrm>
          <a:prstGeom prst="rect">
            <a:avLst/>
          </a:prstGeom>
        </p:spPr>
        <p:txBody>
          <a:bodyPr/>
          <a:lstStyle/>
          <a:p>
            <a:pPr lvl="0"/>
            <a:endParaRPr lang="ru-RU" noProof="0">
              <a:sym typeface="Arial" pitchFamily="34" charset="0"/>
            </a:endParaRPr>
          </a:p>
        </p:txBody>
      </p:sp>
    </p:spTree>
    <p:extLst>
      <p:ext uri="{BB962C8B-B14F-4D97-AF65-F5344CB8AC3E}">
        <p14:creationId xmlns:p14="http://schemas.microsoft.com/office/powerpoint/2010/main" val="2594223287"/>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95300" y="274638"/>
            <a:ext cx="8918575" cy="5853112"/>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48335208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Пользовательский маке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8575" cy="1143000"/>
          </a:xfrm>
          <a:prstGeom prst="rect">
            <a:avLst/>
          </a:prstGeom>
        </p:spPr>
        <p:txBody>
          <a:bodyPr/>
          <a:lstStyle/>
          <a:p>
            <a:r>
              <a:rPr lang="ru-RU" smtClean="0"/>
              <a:t>Образец заголовка</a:t>
            </a:r>
            <a:endParaRPr lang="ru-RU"/>
          </a:p>
        </p:txBody>
      </p:sp>
    </p:spTree>
    <p:extLst>
      <p:ext uri="{BB962C8B-B14F-4D97-AF65-F5344CB8AC3E}">
        <p14:creationId xmlns:p14="http://schemas.microsoft.com/office/powerpoint/2010/main" val="3892399210"/>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cSld name="Заголовок, текст и 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80" y="142909"/>
            <a:ext cx="8913653" cy="1400499"/>
          </a:xfrm>
          <a:prstGeom prst="rect">
            <a:avLst/>
          </a:prstGeom>
        </p:spPr>
        <p:txBody>
          <a:bodyPr lIns="91449" tIns="45725" rIns="91449" bIns="45725"/>
          <a:lstStyle/>
          <a:p>
            <a:r>
              <a:rPr lang="ru-RU" smtClean="0"/>
              <a:t>Образец заголовка</a:t>
            </a:r>
            <a:endParaRPr lang="ru-RU"/>
          </a:p>
        </p:txBody>
      </p:sp>
      <p:sp>
        <p:nvSpPr>
          <p:cNvPr id="3" name="Текст 2"/>
          <p:cNvSpPr>
            <a:spLocks noGrp="1"/>
          </p:cNvSpPr>
          <p:nvPr>
            <p:ph type="body" sz="half" idx="1"/>
          </p:nvPr>
        </p:nvSpPr>
        <p:spPr>
          <a:xfrm>
            <a:off x="495380" y="1605335"/>
            <a:ext cx="4380615" cy="4523834"/>
          </a:xfrm>
          <a:prstGeom prst="rect">
            <a:avLst/>
          </a:prstGeom>
        </p:spPr>
        <p:txBody>
          <a:bodyPr lIns="91449" tIns="45725" rIns="91449" bIns="45725"/>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5028418" y="1605335"/>
            <a:ext cx="4380614" cy="2184906"/>
          </a:xfrm>
          <a:prstGeom prst="rect">
            <a:avLst/>
          </a:prstGeom>
        </p:spPr>
        <p:txBody>
          <a:bodyPr lIns="91449" tIns="45725" rIns="91449" bIns="45725"/>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5028418" y="3942676"/>
            <a:ext cx="4380614" cy="2186493"/>
          </a:xfrm>
          <a:prstGeom prst="rect">
            <a:avLst/>
          </a:prstGeom>
        </p:spPr>
        <p:txBody>
          <a:bodyPr lIns="91449" tIns="45725" rIns="91449" bIns="45725"/>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Tree>
    <p:extLst>
      <p:ext uri="{BB962C8B-B14F-4D97-AF65-F5344CB8AC3E}">
        <p14:creationId xmlns:p14="http://schemas.microsoft.com/office/powerpoint/2010/main" val="1505671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ru-RU"/>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extLst>
      <p:ext uri="{BB962C8B-B14F-4D97-AF65-F5344CB8AC3E}">
        <p14:creationId xmlns:p14="http://schemas.microsoft.com/office/powerpoint/2010/main" val="377755946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endParaRPr lang="ru-RU"/>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77405182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ru-RU"/>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extLst>
      <p:ext uri="{BB962C8B-B14F-4D97-AF65-F5344CB8AC3E}">
        <p14:creationId xmlns:p14="http://schemas.microsoft.com/office/powerpoint/2010/main" val="229504556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endParaRPr lang="ru-RU"/>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Tree>
    <p:extLst>
      <p:ext uri="{BB962C8B-B14F-4D97-AF65-F5344CB8AC3E}">
        <p14:creationId xmlns:p14="http://schemas.microsoft.com/office/powerpoint/2010/main" val="419451899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ru-RU"/>
          </a:p>
        </p:txBody>
      </p:sp>
    </p:spTree>
    <p:extLst>
      <p:ext uri="{BB962C8B-B14F-4D97-AF65-F5344CB8AC3E}">
        <p14:creationId xmlns:p14="http://schemas.microsoft.com/office/powerpoint/2010/main" val="342210087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44169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endParaRPr lang="ru-RU"/>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5138724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endParaRPr lang="ru-RU"/>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sym typeface="Arial"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16055675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p:cNvSpPr>
          <p:nvPr/>
        </p:nvSpPr>
        <p:spPr bwMode="auto">
          <a:xfrm>
            <a:off x="0" y="357188"/>
            <a:ext cx="9909175" cy="74612"/>
          </a:xfrm>
          <a:prstGeom prst="rect">
            <a:avLst/>
          </a:prstGeom>
          <a:solidFill>
            <a:srgbClr val="EB0000"/>
          </a:solidFill>
          <a:ln w="9525">
            <a:noFill/>
            <a:miter lim="800000"/>
            <a:headEnd/>
            <a:tailEnd/>
          </a:ln>
        </p:spPr>
        <p:txBody>
          <a:bodyPr lIns="95767" tIns="47884" rIns="95767" bIns="47884"/>
          <a:lstStyle/>
          <a:p>
            <a:pPr defTabSz="958850">
              <a:defRPr/>
            </a:pPr>
            <a:endParaRPr lang="ru-RU" sz="2600">
              <a:solidFill>
                <a:srgbClr val="000000"/>
              </a:solidFill>
              <a:latin typeface="Times New Roman" pitchFamily="18" charset="0"/>
              <a:cs typeface="+mn-cs"/>
              <a:sym typeface="Times New Roman" pitchFamily="18" charset="0"/>
            </a:endParaRPr>
          </a:p>
        </p:txBody>
      </p:sp>
      <p:pic>
        <p:nvPicPr>
          <p:cNvPr id="2051" name="Picture 2"/>
          <p:cNvPicPr>
            <a:picLocks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9013825" y="6273800"/>
            <a:ext cx="89535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3"/>
          <p:cNvPicPr>
            <a:picLocks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196850" y="0"/>
            <a:ext cx="1011238"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62" r:id="rId13"/>
    <p:sldLayoutId id="2147483663" r:id="rId14"/>
    <p:sldLayoutId id="2147483664" r:id="rId15"/>
    <p:sldLayoutId id="2147483665" r:id="rId16"/>
  </p:sldLayoutIdLst>
  <p:transition/>
  <p:hf hdr="0" ftr="0" dt="0"/>
  <p:txStyles>
    <p:title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p:titleStyle>
    <p:bodyStyle>
      <a:lvl1pPr marL="415925" indent="-369888" algn="l" defTabSz="706438" rtl="0" eaLnBrk="0" fontAlgn="base" hangingPunct="0">
        <a:spcBef>
          <a:spcPts val="850"/>
        </a:spcBef>
        <a:spcAft>
          <a:spcPct val="0"/>
        </a:spcAft>
        <a:buSzPct val="100000"/>
        <a:buFont typeface="Lucida Grande"/>
        <a:buChar char="•"/>
        <a:defRPr sz="3200">
          <a:solidFill>
            <a:schemeClr val="tx1"/>
          </a:solidFill>
          <a:latin typeface="+mn-lt"/>
          <a:ea typeface="+mn-ea"/>
          <a:cs typeface="+mn-cs"/>
          <a:sym typeface="Arial" pitchFamily="34" charset="0"/>
        </a:defRPr>
      </a:lvl1pPr>
      <a:lvl2pPr marL="860425" indent="-311150" algn="l" defTabSz="706438" rtl="0" eaLnBrk="0" fontAlgn="base" hangingPunct="0">
        <a:spcBef>
          <a:spcPts val="675"/>
        </a:spcBef>
        <a:spcAft>
          <a:spcPct val="0"/>
        </a:spcAft>
        <a:buSzPct val="100000"/>
        <a:buFont typeface="Lucida Grande"/>
        <a:buChar char="–"/>
        <a:defRPr sz="3000">
          <a:solidFill>
            <a:schemeClr val="tx1"/>
          </a:solidFill>
          <a:latin typeface="+mn-lt"/>
          <a:sym typeface="Arial" pitchFamily="34" charset="0"/>
        </a:defRPr>
      </a:lvl2pPr>
      <a:lvl3pPr marL="1303338" indent="-255588" algn="l" defTabSz="706438" rtl="0" eaLnBrk="0" fontAlgn="base" hangingPunct="0">
        <a:spcBef>
          <a:spcPts val="613"/>
        </a:spcBef>
        <a:spcAft>
          <a:spcPct val="0"/>
        </a:spcAft>
        <a:buSzPct val="100000"/>
        <a:buFont typeface="Lucida Grande"/>
        <a:buChar char="•"/>
        <a:defRPr sz="2600">
          <a:solidFill>
            <a:schemeClr val="tx1"/>
          </a:solidFill>
          <a:latin typeface="+mn-lt"/>
          <a:sym typeface="Arial" pitchFamily="34" charset="0"/>
        </a:defRPr>
      </a:lvl3pPr>
      <a:lvl4pPr marL="1804988" indent="-254000" algn="l" defTabSz="706438" rtl="0" eaLnBrk="0" fontAlgn="base" hangingPunct="0">
        <a:spcBef>
          <a:spcPts val="538"/>
        </a:spcBef>
        <a:spcAft>
          <a:spcPct val="0"/>
        </a:spcAft>
        <a:buSzPct val="100000"/>
        <a:buFont typeface="Lucida Grande"/>
        <a:buChar char="–"/>
        <a:defRPr sz="2200">
          <a:solidFill>
            <a:schemeClr val="tx1"/>
          </a:solidFill>
          <a:latin typeface="+mn-lt"/>
          <a:sym typeface="Arial" pitchFamily="34" charset="0"/>
        </a:defRPr>
      </a:lvl4pPr>
      <a:lvl5pPr marL="2303463" indent="-252413" algn="l" defTabSz="706438" rtl="0" eaLnBrk="0" fontAlgn="base" hangingPunct="0">
        <a:spcBef>
          <a:spcPts val="538"/>
        </a:spcBef>
        <a:spcAft>
          <a:spcPct val="0"/>
        </a:spcAft>
        <a:buSzPct val="100000"/>
        <a:buFont typeface="Lucida Grande"/>
        <a:buChar char="»"/>
        <a:defRPr sz="2200">
          <a:solidFill>
            <a:schemeClr val="tx1"/>
          </a:solidFill>
          <a:latin typeface="+mn-lt"/>
          <a:sym typeface="Arial" pitchFamily="34" charset="0"/>
        </a:defRPr>
      </a:lvl5pPr>
      <a:lvl6pPr marL="2657475" indent="-242888" algn="l" defTabSz="673100" rtl="0" fontAlgn="base">
        <a:spcBef>
          <a:spcPts val="513"/>
        </a:spcBef>
        <a:spcAft>
          <a:spcPct val="0"/>
        </a:spcAft>
        <a:buSzPct val="100000"/>
        <a:buFont typeface="Lucida Grande"/>
        <a:buChar char="»"/>
        <a:defRPr sz="2100">
          <a:solidFill>
            <a:schemeClr val="tx1"/>
          </a:solidFill>
          <a:latin typeface="+mn-lt"/>
          <a:sym typeface="Arial" charset="0"/>
        </a:defRPr>
      </a:lvl6pPr>
      <a:lvl7pPr marL="3114675" indent="-242888" algn="l" defTabSz="673100" rtl="0" fontAlgn="base">
        <a:spcBef>
          <a:spcPts val="513"/>
        </a:spcBef>
        <a:spcAft>
          <a:spcPct val="0"/>
        </a:spcAft>
        <a:buSzPct val="100000"/>
        <a:buFont typeface="Lucida Grande"/>
        <a:buChar char="»"/>
        <a:defRPr sz="2100">
          <a:solidFill>
            <a:schemeClr val="tx1"/>
          </a:solidFill>
          <a:latin typeface="+mn-lt"/>
          <a:sym typeface="Arial" charset="0"/>
        </a:defRPr>
      </a:lvl7pPr>
      <a:lvl8pPr marL="3571875" indent="-242888" algn="l" defTabSz="673100" rtl="0" fontAlgn="base">
        <a:spcBef>
          <a:spcPts val="513"/>
        </a:spcBef>
        <a:spcAft>
          <a:spcPct val="0"/>
        </a:spcAft>
        <a:buSzPct val="100000"/>
        <a:buFont typeface="Lucida Grande"/>
        <a:buChar char="»"/>
        <a:defRPr sz="2100">
          <a:solidFill>
            <a:schemeClr val="tx1"/>
          </a:solidFill>
          <a:latin typeface="+mn-lt"/>
          <a:sym typeface="Arial" charset="0"/>
        </a:defRPr>
      </a:lvl8pPr>
      <a:lvl9pPr marL="4029075" indent="-242888" algn="l" defTabSz="673100" rtl="0" fontAlgn="base">
        <a:spcBef>
          <a:spcPts val="513"/>
        </a:spcBef>
        <a:spcAft>
          <a:spcPct val="0"/>
        </a:spcAft>
        <a:buSzPct val="100000"/>
        <a:buFont typeface="Lucida Grande"/>
        <a:buChar char="»"/>
        <a:defRPr sz="2100">
          <a:solidFill>
            <a:schemeClr val="tx1"/>
          </a:solidFill>
          <a:latin typeface="+mn-lt"/>
          <a:sym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oleObject" Target="../embeddings/oleObject1.bin"/><Relationship Id="rId7" Type="http://schemas.openxmlformats.org/officeDocument/2006/relationships/oleObject" Target="../embeddings/Microsoft_Excel_97-2003_Worksheet2.xls"/><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5.emf"/><Relationship Id="rId4" Type="http://schemas.openxmlformats.org/officeDocument/2006/relationships/oleObject" Target="../embeddings/Microsoft_Excel_97-2003_Worksheet1.xls"/></Relationships>
</file>

<file path=ppt/slides/_rels/slide37.x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oleObject" Target="../embeddings/oleObject3.bin"/><Relationship Id="rId7" Type="http://schemas.openxmlformats.org/officeDocument/2006/relationships/oleObject" Target="../embeddings/Microsoft_Excel_97-2003_Worksheet4.xls"/><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7.emf"/><Relationship Id="rId4" Type="http://schemas.openxmlformats.org/officeDocument/2006/relationships/oleObject" Target="../embeddings/Microsoft_Excel_97-2003_Worksheet3.xls"/></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www.wfer2015.org/index.php?page=homepage&amp;lang=e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Заголовок 1"/>
          <p:cNvSpPr>
            <a:spLocks noGrp="1"/>
          </p:cNvSpPr>
          <p:nvPr>
            <p:ph type="ctrTitle" idx="4294967295"/>
          </p:nvPr>
        </p:nvSpPr>
        <p:spPr bwMode="auto">
          <a:xfrm>
            <a:off x="896938" y="1125538"/>
            <a:ext cx="8509000" cy="31369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820" tIns="47910" rIns="95820" bIns="47910"/>
          <a:lstStyle/>
          <a:p>
            <a:pPr marL="0" indent="0"/>
            <a:r>
              <a:rPr lang="ru-RU" sz="2900" b="1" dirty="0" smtClean="0">
                <a:cs typeface="Times New Roman" pitchFamily="18" charset="0"/>
              </a:rPr>
              <a:t>Всероссийское совещание</a:t>
            </a:r>
            <a:br>
              <a:rPr lang="ru-RU" sz="2900" b="1" dirty="0" smtClean="0">
                <a:cs typeface="Times New Roman" pitchFamily="18" charset="0"/>
              </a:rPr>
            </a:br>
            <a:r>
              <a:rPr lang="ru-RU" sz="2900" b="1" dirty="0" smtClean="0">
                <a:cs typeface="Times New Roman" pitchFamily="18" charset="0"/>
              </a:rPr>
              <a:t/>
            </a:r>
            <a:br>
              <a:rPr lang="ru-RU" sz="2900" b="1" dirty="0" smtClean="0">
                <a:cs typeface="Times New Roman" pitchFamily="18" charset="0"/>
              </a:rPr>
            </a:br>
            <a:r>
              <a:rPr lang="ru-RU" sz="2900" b="1" dirty="0" smtClean="0">
                <a:cs typeface="Times New Roman" pitchFamily="18" charset="0"/>
              </a:rPr>
              <a:t>«Итоги работы органов государственного регулирования в 2014 году и основные задачи на 2015 и 2016 годы»</a:t>
            </a:r>
          </a:p>
        </p:txBody>
      </p:sp>
      <p:sp>
        <p:nvSpPr>
          <p:cNvPr id="2051" name="Прямоугольник 2"/>
          <p:cNvSpPr>
            <a:spLocks noChangeArrowheads="1"/>
          </p:cNvSpPr>
          <p:nvPr/>
        </p:nvSpPr>
        <p:spPr bwMode="auto">
          <a:xfrm>
            <a:off x="2457450" y="4654550"/>
            <a:ext cx="4954588" cy="742950"/>
          </a:xfrm>
          <a:prstGeom prst="rect">
            <a:avLst/>
          </a:prstGeom>
          <a:noFill/>
          <a:ln>
            <a:noFill/>
          </a:ln>
          <a:extLst/>
        </p:spPr>
        <p:txBody>
          <a:bodyPr lIns="95820" tIns="47910" rIns="95820" bIns="47910">
            <a:spAutoFit/>
          </a:bodyPr>
          <a:lstStyle/>
          <a:p>
            <a:pPr algn="ctr" defTabSz="501650">
              <a:defRPr/>
            </a:pPr>
            <a:r>
              <a:rPr lang="ru-RU" b="1" dirty="0">
                <a:latin typeface="+mn-lt"/>
                <a:cs typeface="Times New Roman" pitchFamily="18" charset="0"/>
              </a:rPr>
              <a:t>Доклад руководителя ФСТ России </a:t>
            </a:r>
          </a:p>
          <a:p>
            <a:pPr algn="ctr" defTabSz="501650">
              <a:defRPr/>
            </a:pPr>
            <a:r>
              <a:rPr lang="ru-RU" b="1" dirty="0">
                <a:latin typeface="+mn-lt"/>
                <a:cs typeface="Times New Roman" pitchFamily="18" charset="0"/>
              </a:rPr>
              <a:t>С.Г. Новикова </a:t>
            </a:r>
          </a:p>
        </p:txBody>
      </p:sp>
      <p:sp>
        <p:nvSpPr>
          <p:cNvPr id="2052" name="Subtitle 2"/>
          <p:cNvSpPr>
            <a:spLocks/>
          </p:cNvSpPr>
          <p:nvPr/>
        </p:nvSpPr>
        <p:spPr bwMode="auto">
          <a:xfrm>
            <a:off x="1130300" y="5949950"/>
            <a:ext cx="7518400" cy="554038"/>
          </a:xfrm>
          <a:prstGeom prst="rect">
            <a:avLst/>
          </a:prstGeom>
          <a:noFill/>
          <a:ln>
            <a:noFill/>
          </a:ln>
          <a:extLst/>
        </p:spPr>
        <p:txBody>
          <a:bodyPr lIns="100401" tIns="50201" rIns="100401" bIns="50201"/>
          <a:lstStyle/>
          <a:p>
            <a:pPr algn="ctr" defTabSz="501650">
              <a:lnSpc>
                <a:spcPct val="80000"/>
              </a:lnSpc>
              <a:spcBef>
                <a:spcPts val="888"/>
              </a:spcBef>
              <a:buSzPct val="100000"/>
              <a:defRPr/>
            </a:pPr>
            <a:r>
              <a:rPr lang="ru-RU" sz="1500" dirty="0">
                <a:latin typeface="+mn-lt"/>
                <a:cs typeface="Times New Roman" pitchFamily="18" charset="0"/>
                <a:sym typeface="Arial" pitchFamily="34" charset="0"/>
              </a:rPr>
              <a:t>г. </a:t>
            </a:r>
            <a:r>
              <a:rPr lang="ru-RU" sz="1500" dirty="0" smtClean="0">
                <a:latin typeface="+mn-lt"/>
                <a:cs typeface="Times New Roman" pitchFamily="18" charset="0"/>
                <a:sym typeface="Arial" pitchFamily="34" charset="0"/>
              </a:rPr>
              <a:t>Москва</a:t>
            </a:r>
            <a:endParaRPr lang="ru-RU" sz="1500" dirty="0">
              <a:latin typeface="+mn-lt"/>
              <a:cs typeface="Times New Roman" pitchFamily="18" charset="0"/>
              <a:sym typeface="Arial" pitchFamily="34" charset="0"/>
            </a:endParaRPr>
          </a:p>
          <a:p>
            <a:pPr algn="ctr" defTabSz="501650">
              <a:lnSpc>
                <a:spcPct val="80000"/>
              </a:lnSpc>
              <a:spcBef>
                <a:spcPts val="888"/>
              </a:spcBef>
              <a:buSzPct val="100000"/>
              <a:defRPr/>
            </a:pPr>
            <a:r>
              <a:rPr lang="ru-RU" sz="1500" dirty="0" smtClean="0">
                <a:latin typeface="+mn-lt"/>
                <a:cs typeface="Times New Roman" pitchFamily="18" charset="0"/>
                <a:sym typeface="Arial" pitchFamily="34" charset="0"/>
              </a:rPr>
              <a:t>02-03 апреля 2015г</a:t>
            </a:r>
            <a:r>
              <a:rPr lang="ru-RU" sz="1500" dirty="0">
                <a:latin typeface="+mn-lt"/>
                <a:cs typeface="+mn-cs"/>
                <a:sym typeface="Arial" pitchFamily="34" charset="0"/>
              </a:rPr>
              <a:t>.</a:t>
            </a:r>
            <a:endParaRPr lang="en-US" sz="1500" dirty="0">
              <a:latin typeface="+mn-lt"/>
              <a:cs typeface="+mn-cs"/>
              <a:sym typeface="Arial" pitchFamily="34" charset="0"/>
            </a:endParaRPr>
          </a:p>
        </p:txBody>
      </p:sp>
    </p:spTree>
    <p:extLst>
      <p:ext uri="{BB962C8B-B14F-4D97-AF65-F5344CB8AC3E}">
        <p14:creationId xmlns:p14="http://schemas.microsoft.com/office/powerpoint/2010/main" val="2053450817"/>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p:cNvSpPr>
          <p:nvPr/>
        </p:nvSpPr>
        <p:spPr bwMode="auto">
          <a:xfrm>
            <a:off x="2074267" y="2593976"/>
            <a:ext cx="5859168"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eaLnBrk="1" hangingPunct="1"/>
            <a:r>
              <a:rPr lang="ru-RU" sz="3500" b="1" dirty="0" smtClean="0"/>
              <a:t>Коммунальный комплекс</a:t>
            </a:r>
            <a:endParaRPr lang="ru-RU" sz="3500" b="1" dirty="0"/>
          </a:p>
        </p:txBody>
      </p:sp>
    </p:spTree>
    <p:extLst>
      <p:ext uri="{BB962C8B-B14F-4D97-AF65-F5344CB8AC3E}">
        <p14:creationId xmlns:p14="http://schemas.microsoft.com/office/powerpoint/2010/main" val="1293174711"/>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5"/>
          <p:cNvSpPr txBox="1">
            <a:spLocks noChangeArrowheads="1"/>
          </p:cNvSpPr>
          <p:nvPr/>
        </p:nvSpPr>
        <p:spPr bwMode="auto">
          <a:xfrm>
            <a:off x="1138163" y="382460"/>
            <a:ext cx="8640960" cy="743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811" tIns="47906" rIns="95811" bIns="47906">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eaLnBrk="1" hangingPunct="1">
              <a:spcBef>
                <a:spcPct val="0"/>
              </a:spcBef>
              <a:buFontTx/>
              <a:buNone/>
              <a:defRPr/>
            </a:pPr>
            <a:r>
              <a:rPr lang="ru-RU" altLang="ru-RU" sz="2100" b="1" dirty="0">
                <a:latin typeface="+mn-lt"/>
                <a:cs typeface="Times New Roman" pitchFamily="18" charset="0"/>
              </a:rPr>
              <a:t>Долгосрочное регулирование в сфере теплоснабжения, водоснабжения и водоотведения</a:t>
            </a:r>
          </a:p>
        </p:txBody>
      </p:sp>
      <p:sp>
        <p:nvSpPr>
          <p:cNvPr id="3" name="Rectangle 2"/>
          <p:cNvSpPr txBox="1">
            <a:spLocks noChangeArrowheads="1"/>
          </p:cNvSpPr>
          <p:nvPr/>
        </p:nvSpPr>
        <p:spPr>
          <a:xfrm>
            <a:off x="122196" y="1053530"/>
            <a:ext cx="9660309" cy="3096344"/>
          </a:xfrm>
          <a:prstGeom prst="rect">
            <a:avLst/>
          </a:prstGeom>
        </p:spPr>
        <p:txBody>
          <a:bodyPr lIns="91430" tIns="45715" rIns="91430" bIns="45715"/>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just">
              <a:spcAft>
                <a:spcPts val="629"/>
              </a:spcAft>
            </a:pPr>
            <a:r>
              <a:rPr lang="ru-RU" sz="1500" dirty="0" smtClean="0">
                <a:solidFill>
                  <a:schemeClr val="tx1"/>
                </a:solidFill>
              </a:rPr>
              <a:t>Положениями Федерального закона от 30.12.12г. № 291-ФЗ предусмотрен переход на долгосрочное тарифное регулирование в сферах теплоснабжения, водоснабжения и водоотведения к 01.01.2016г.</a:t>
            </a:r>
          </a:p>
          <a:p>
            <a:pPr>
              <a:spcAft>
                <a:spcPts val="629"/>
              </a:spcAft>
            </a:pPr>
            <a:r>
              <a:rPr lang="ru-RU" sz="1500" b="1" dirty="0" smtClean="0">
                <a:solidFill>
                  <a:schemeClr val="tx1"/>
                </a:solidFill>
              </a:rPr>
              <a:t>На федеральном уровне в рамках долгосрочного регулирования сохраняются полномочия по</a:t>
            </a:r>
            <a:r>
              <a:rPr lang="en-US" sz="1500" b="1" dirty="0" smtClean="0">
                <a:solidFill>
                  <a:schemeClr val="tx1"/>
                </a:solidFill>
              </a:rPr>
              <a:t>:</a:t>
            </a:r>
            <a:r>
              <a:rPr lang="ru-RU" sz="1500" b="1" u="sng" dirty="0" smtClean="0">
                <a:solidFill>
                  <a:schemeClr val="tx1"/>
                </a:solidFill>
              </a:rPr>
              <a:t> </a:t>
            </a:r>
          </a:p>
          <a:p>
            <a:pPr marL="299437" indent="-299437" algn="just">
              <a:spcAft>
                <a:spcPts val="600"/>
              </a:spcAft>
              <a:buFont typeface="Wingdings" panose="05000000000000000000" pitchFamily="2" charset="2"/>
              <a:buChar char="ü"/>
            </a:pPr>
            <a:r>
              <a:rPr lang="ru-RU" sz="1500" dirty="0" smtClean="0">
                <a:solidFill>
                  <a:schemeClr val="tx1"/>
                </a:solidFill>
              </a:rPr>
              <a:t>государственному контролю и мониторингу</a:t>
            </a:r>
            <a:r>
              <a:rPr lang="en-US" sz="1500" dirty="0" smtClean="0">
                <a:solidFill>
                  <a:schemeClr val="tx1"/>
                </a:solidFill>
              </a:rPr>
              <a:t>;</a:t>
            </a:r>
            <a:endParaRPr lang="ru-RU" sz="1500" dirty="0" smtClean="0">
              <a:solidFill>
                <a:schemeClr val="tx1"/>
              </a:solidFill>
            </a:endParaRPr>
          </a:p>
          <a:p>
            <a:pPr marL="299437" indent="-299437" algn="just">
              <a:spcAft>
                <a:spcPts val="600"/>
              </a:spcAft>
              <a:buFont typeface="Wingdings" panose="05000000000000000000" pitchFamily="2" charset="2"/>
              <a:buChar char="ü"/>
            </a:pPr>
            <a:r>
              <a:rPr lang="ru-RU" sz="1500" dirty="0">
                <a:solidFill>
                  <a:schemeClr val="tx1"/>
                </a:solidFill>
              </a:rPr>
              <a:t>р</a:t>
            </a:r>
            <a:r>
              <a:rPr lang="ru-RU" sz="1500" dirty="0" smtClean="0">
                <a:solidFill>
                  <a:schemeClr val="tx1"/>
                </a:solidFill>
              </a:rPr>
              <a:t>ассмотрению разногласий</a:t>
            </a:r>
            <a:r>
              <a:rPr lang="en-US" sz="1500" dirty="0" smtClean="0">
                <a:solidFill>
                  <a:schemeClr val="tx1"/>
                </a:solidFill>
              </a:rPr>
              <a:t>;</a:t>
            </a:r>
            <a:endParaRPr lang="ru-RU" sz="1500" dirty="0" smtClean="0">
              <a:solidFill>
                <a:schemeClr val="tx1"/>
              </a:solidFill>
            </a:endParaRPr>
          </a:p>
          <a:p>
            <a:pPr marL="299437" indent="-299437" algn="just">
              <a:spcAft>
                <a:spcPts val="600"/>
              </a:spcAft>
              <a:buFont typeface="Wingdings" panose="05000000000000000000" pitchFamily="2" charset="2"/>
              <a:buChar char="ü"/>
            </a:pPr>
            <a:r>
              <a:rPr lang="ru-RU" sz="1500" dirty="0">
                <a:solidFill>
                  <a:schemeClr val="tx1"/>
                </a:solidFill>
              </a:rPr>
              <a:t>д</a:t>
            </a:r>
            <a:r>
              <a:rPr lang="ru-RU" sz="1500" dirty="0" smtClean="0">
                <a:solidFill>
                  <a:schemeClr val="tx1"/>
                </a:solidFill>
              </a:rPr>
              <a:t>осудебному урегулированию споров</a:t>
            </a:r>
            <a:r>
              <a:rPr lang="en-US" sz="1500" dirty="0" smtClean="0">
                <a:solidFill>
                  <a:schemeClr val="tx1"/>
                </a:solidFill>
              </a:rPr>
              <a:t>;</a:t>
            </a:r>
            <a:endParaRPr lang="ru-RU" sz="1500" dirty="0">
              <a:solidFill>
                <a:schemeClr val="tx1"/>
              </a:solidFill>
            </a:endParaRPr>
          </a:p>
          <a:p>
            <a:pPr marL="299437" indent="-299437" algn="just">
              <a:spcAft>
                <a:spcPts val="600"/>
              </a:spcAft>
              <a:buFont typeface="Wingdings" panose="05000000000000000000" pitchFamily="2" charset="2"/>
              <a:buChar char="ü"/>
            </a:pPr>
            <a:r>
              <a:rPr lang="ru-RU" sz="1500" dirty="0">
                <a:solidFill>
                  <a:schemeClr val="tx1"/>
                </a:solidFill>
              </a:rPr>
              <a:t>с</a:t>
            </a:r>
            <a:r>
              <a:rPr lang="ru-RU" sz="1500" dirty="0" smtClean="0">
                <a:solidFill>
                  <a:schemeClr val="tx1"/>
                </a:solidFill>
              </a:rPr>
              <a:t>огласованию решений органов исполнительной власти субъектов Российской Федерации о выборе метода </a:t>
            </a:r>
            <a:r>
              <a:rPr lang="en-US" sz="1500" dirty="0" smtClean="0">
                <a:solidFill>
                  <a:schemeClr val="tx1"/>
                </a:solidFill>
              </a:rPr>
              <a:t>RAB;</a:t>
            </a:r>
            <a:endParaRPr lang="ru-RU" sz="1500" dirty="0" smtClean="0">
              <a:solidFill>
                <a:schemeClr val="tx1"/>
              </a:solidFill>
            </a:endParaRPr>
          </a:p>
          <a:p>
            <a:pPr marL="299437" indent="-299437" algn="just">
              <a:spcAft>
                <a:spcPts val="600"/>
              </a:spcAft>
              <a:buFont typeface="Wingdings" panose="05000000000000000000" pitchFamily="2" charset="2"/>
              <a:buChar char="ü"/>
            </a:pPr>
            <a:r>
              <a:rPr lang="ru-RU" sz="1500" dirty="0">
                <a:solidFill>
                  <a:schemeClr val="tx1"/>
                </a:solidFill>
              </a:rPr>
              <a:t>с</a:t>
            </a:r>
            <a:r>
              <a:rPr lang="ru-RU" sz="1500" dirty="0" smtClean="0">
                <a:solidFill>
                  <a:schemeClr val="tx1"/>
                </a:solidFill>
              </a:rPr>
              <a:t>огласованию долгосрочных параметров регулирования в городах с населением свыше 500 тыс. чел. и городах, являющихся административными центрам субъектов Российской Федерации</a:t>
            </a:r>
            <a:r>
              <a:rPr lang="en-US" sz="1500" dirty="0" smtClean="0">
                <a:solidFill>
                  <a:schemeClr val="tx1"/>
                </a:solidFill>
              </a:rPr>
              <a:t>;</a:t>
            </a:r>
            <a:endParaRPr lang="ru-RU" sz="1500" dirty="0" smtClean="0">
              <a:solidFill>
                <a:schemeClr val="tx1"/>
              </a:solidFill>
            </a:endParaRPr>
          </a:p>
          <a:p>
            <a:pPr marL="299437" indent="-299437" algn="just">
              <a:spcAft>
                <a:spcPts val="600"/>
              </a:spcAft>
              <a:buFont typeface="Wingdings" panose="05000000000000000000" pitchFamily="2" charset="2"/>
              <a:buChar char="ü"/>
            </a:pPr>
            <a:r>
              <a:rPr lang="ru-RU" sz="1500" dirty="0">
                <a:solidFill>
                  <a:schemeClr val="tx1"/>
                </a:solidFill>
              </a:rPr>
              <a:t>у</a:t>
            </a:r>
            <a:r>
              <a:rPr lang="ru-RU" sz="1500" dirty="0" smtClean="0">
                <a:solidFill>
                  <a:schemeClr val="tx1"/>
                </a:solidFill>
              </a:rPr>
              <a:t>становлению минимальной доходности на инвестированный капитал.</a:t>
            </a:r>
            <a:endParaRPr lang="ru-RU" sz="1500" dirty="0">
              <a:solidFill>
                <a:schemeClr val="tx1"/>
              </a:solidFill>
            </a:endParaRPr>
          </a:p>
        </p:txBody>
      </p:sp>
      <p:sp>
        <p:nvSpPr>
          <p:cNvPr id="4" name="Rectangle 2"/>
          <p:cNvSpPr txBox="1">
            <a:spLocks noChangeArrowheads="1"/>
          </p:cNvSpPr>
          <p:nvPr/>
        </p:nvSpPr>
        <p:spPr>
          <a:xfrm>
            <a:off x="139129" y="4221882"/>
            <a:ext cx="9660309" cy="1440160"/>
          </a:xfrm>
          <a:prstGeom prst="rect">
            <a:avLst/>
          </a:prstGeom>
        </p:spPr>
        <p:txBody>
          <a:bodyPr lIns="91430" tIns="45715" rIns="91430" bIns="45715"/>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spcAft>
                <a:spcPts val="629"/>
              </a:spcAft>
            </a:pPr>
            <a:r>
              <a:rPr lang="ru-RU" sz="1500" b="1" dirty="0" smtClean="0">
                <a:solidFill>
                  <a:schemeClr val="tx1"/>
                </a:solidFill>
              </a:rPr>
              <a:t>По данным мониторинга ФСТ России на март 2015 года на долгосрочное тарифное регулирование перешли</a:t>
            </a:r>
            <a:r>
              <a:rPr lang="en-US" sz="1500" b="1" dirty="0" smtClean="0">
                <a:solidFill>
                  <a:schemeClr val="tx1"/>
                </a:solidFill>
              </a:rPr>
              <a:t>:</a:t>
            </a:r>
            <a:endParaRPr lang="ru-RU" sz="1500" b="1" u="sng" dirty="0" smtClean="0">
              <a:solidFill>
                <a:schemeClr val="tx1"/>
              </a:solidFill>
            </a:endParaRPr>
          </a:p>
          <a:p>
            <a:pPr marL="299437" indent="-299437" algn="just">
              <a:spcAft>
                <a:spcPts val="600"/>
              </a:spcAft>
              <a:buFont typeface="Arial" panose="020B0604020202020204" pitchFamily="34" charset="0"/>
              <a:buChar char="•"/>
            </a:pPr>
            <a:r>
              <a:rPr lang="ru-RU" sz="1500" dirty="0">
                <a:solidFill>
                  <a:schemeClr val="tx1"/>
                </a:solidFill>
              </a:rPr>
              <a:t>в</a:t>
            </a:r>
            <a:r>
              <a:rPr lang="ru-RU" sz="1500" dirty="0" smtClean="0">
                <a:solidFill>
                  <a:schemeClr val="tx1"/>
                </a:solidFill>
              </a:rPr>
              <a:t> сфере теплоснабжения – </a:t>
            </a:r>
            <a:r>
              <a:rPr lang="ru-RU" sz="1500" b="1" dirty="0" smtClean="0">
                <a:solidFill>
                  <a:schemeClr val="tx1"/>
                </a:solidFill>
              </a:rPr>
              <a:t>19,3% </a:t>
            </a:r>
            <a:r>
              <a:rPr lang="ru-RU" sz="1500" dirty="0" smtClean="0">
                <a:solidFill>
                  <a:schemeClr val="tx1"/>
                </a:solidFill>
              </a:rPr>
              <a:t>организаций (март 2014 – 5,3%)</a:t>
            </a:r>
          </a:p>
          <a:p>
            <a:pPr marL="299437" indent="-299437" algn="just">
              <a:spcAft>
                <a:spcPts val="600"/>
              </a:spcAft>
              <a:buFont typeface="Arial" panose="020B0604020202020204" pitchFamily="34" charset="0"/>
              <a:buChar char="•"/>
            </a:pPr>
            <a:r>
              <a:rPr lang="ru-RU" sz="1500" dirty="0">
                <a:solidFill>
                  <a:schemeClr val="tx1"/>
                </a:solidFill>
              </a:rPr>
              <a:t>в</a:t>
            </a:r>
            <a:r>
              <a:rPr lang="ru-RU" sz="1500" dirty="0" smtClean="0">
                <a:solidFill>
                  <a:schemeClr val="tx1"/>
                </a:solidFill>
              </a:rPr>
              <a:t> сфере водоснабжения – </a:t>
            </a:r>
            <a:r>
              <a:rPr lang="ru-RU" sz="1500" b="1" dirty="0" smtClean="0">
                <a:solidFill>
                  <a:schemeClr val="tx1"/>
                </a:solidFill>
              </a:rPr>
              <a:t>10,6% </a:t>
            </a:r>
            <a:r>
              <a:rPr lang="ru-RU" sz="1500" dirty="0" smtClean="0">
                <a:solidFill>
                  <a:schemeClr val="tx1"/>
                </a:solidFill>
              </a:rPr>
              <a:t>организаций (март 2014 – 0,2%)</a:t>
            </a:r>
          </a:p>
          <a:p>
            <a:pPr marL="299437" indent="-299437" algn="just">
              <a:spcAft>
                <a:spcPts val="600"/>
              </a:spcAft>
              <a:buFont typeface="Arial" panose="020B0604020202020204" pitchFamily="34" charset="0"/>
              <a:buChar char="•"/>
            </a:pPr>
            <a:r>
              <a:rPr lang="ru-RU" sz="1500" dirty="0">
                <a:solidFill>
                  <a:schemeClr val="tx1"/>
                </a:solidFill>
              </a:rPr>
              <a:t>в</a:t>
            </a:r>
            <a:r>
              <a:rPr lang="ru-RU" sz="1500" dirty="0" smtClean="0">
                <a:solidFill>
                  <a:schemeClr val="tx1"/>
                </a:solidFill>
              </a:rPr>
              <a:t> сфере водоотведения – </a:t>
            </a:r>
            <a:r>
              <a:rPr lang="ru-RU" sz="1500" b="1" dirty="0" smtClean="0">
                <a:solidFill>
                  <a:schemeClr val="tx1"/>
                </a:solidFill>
              </a:rPr>
              <a:t>12,5% </a:t>
            </a:r>
            <a:r>
              <a:rPr lang="ru-RU" sz="1500" dirty="0" smtClean="0">
                <a:solidFill>
                  <a:schemeClr val="tx1"/>
                </a:solidFill>
              </a:rPr>
              <a:t>организаций (март 2014 – 0,3%).</a:t>
            </a:r>
          </a:p>
        </p:txBody>
      </p:sp>
      <p:sp>
        <p:nvSpPr>
          <p:cNvPr id="5" name="Rectangle 2"/>
          <p:cNvSpPr txBox="1">
            <a:spLocks noChangeArrowheads="1"/>
          </p:cNvSpPr>
          <p:nvPr/>
        </p:nvSpPr>
        <p:spPr>
          <a:xfrm>
            <a:off x="146703" y="5806058"/>
            <a:ext cx="9357212" cy="936104"/>
          </a:xfrm>
          <a:prstGeom prst="rect">
            <a:avLst/>
          </a:prstGeom>
          <a:ln w="19050">
            <a:solidFill>
              <a:schemeClr val="tx1"/>
            </a:solidFill>
          </a:ln>
        </p:spPr>
        <p:txBody>
          <a:bodyPr lIns="91430" tIns="45715" rIns="91430" bIns="45715"/>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spcAft>
                <a:spcPts val="629"/>
              </a:spcAft>
            </a:pPr>
            <a:r>
              <a:rPr lang="ru-RU" sz="1800" b="1" dirty="0" smtClean="0">
                <a:solidFill>
                  <a:schemeClr val="tx1"/>
                </a:solidFill>
              </a:rPr>
              <a:t>Данные показатели указывают на необходимость проведения масштабной работы в течение 2015 года, в целях соблюдения срока по переходу на долгосрочное тарифное регулирование</a:t>
            </a:r>
            <a:endParaRPr lang="ru-RU" sz="1800" dirty="0" smtClean="0">
              <a:solidFill>
                <a:schemeClr val="tx1"/>
              </a:solidFill>
            </a:endParaRPr>
          </a:p>
        </p:txBody>
      </p:sp>
      <p:sp>
        <p:nvSpPr>
          <p:cNvPr id="7" name="TextBox 6"/>
          <p:cNvSpPr txBox="1">
            <a:spLocks noChangeArrowheads="1"/>
          </p:cNvSpPr>
          <p:nvPr/>
        </p:nvSpPr>
        <p:spPr bwMode="auto">
          <a:xfrm>
            <a:off x="9591719" y="6589422"/>
            <a:ext cx="370180"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11</a:t>
            </a:r>
            <a:endParaRPr lang="ru-RU" sz="1300" b="1" dirty="0">
              <a:latin typeface="+mn-lt"/>
              <a:cs typeface="Times New Roman" pitchFamily="18" charset="0"/>
            </a:endParaRPr>
          </a:p>
        </p:txBody>
      </p:sp>
    </p:spTree>
    <p:extLst>
      <p:ext uri="{BB962C8B-B14F-4D97-AF65-F5344CB8AC3E}">
        <p14:creationId xmlns:p14="http://schemas.microsoft.com/office/powerpoint/2010/main" val="424178184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38904" y="380833"/>
            <a:ext cx="8537905" cy="400089"/>
          </a:xfrm>
          <a:prstGeom prst="rect">
            <a:avLst/>
          </a:prstGeom>
          <a:noFill/>
        </p:spPr>
        <p:txBody>
          <a:bodyPr wrap="square" lIns="91421" tIns="45710" rIns="91421" bIns="45710">
            <a:spAutoFit/>
          </a:bodyPr>
          <a:lstStyle/>
          <a:p>
            <a:pPr algn="ctr">
              <a:spcAft>
                <a:spcPts val="1118"/>
              </a:spcAft>
            </a:pPr>
            <a:r>
              <a:rPr lang="ru-RU" sz="2000" b="1" dirty="0"/>
              <a:t>Ограничение роста платы граждан за коммунальные услуги</a:t>
            </a:r>
          </a:p>
        </p:txBody>
      </p:sp>
      <p:sp>
        <p:nvSpPr>
          <p:cNvPr id="5" name="Заголовок 1"/>
          <p:cNvSpPr txBox="1">
            <a:spLocks/>
          </p:cNvSpPr>
          <p:nvPr/>
        </p:nvSpPr>
        <p:spPr>
          <a:xfrm>
            <a:off x="124199" y="764881"/>
            <a:ext cx="9477850" cy="2453762"/>
          </a:xfrm>
          <a:prstGeom prst="rect">
            <a:avLst/>
          </a:prstGeom>
        </p:spPr>
        <p:txBody>
          <a:bodyPr lIns="152082" tIns="76040" rIns="152082" bIns="76040">
            <a:noAutofit/>
          </a:bodyPr>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a:spcAft>
                <a:spcPts val="559"/>
              </a:spcAft>
            </a:pPr>
            <a:r>
              <a:rPr lang="ru-RU" sz="1500" u="sng" dirty="0">
                <a:ea typeface="Segoe UI" pitchFamily="34" charset="0"/>
                <a:cs typeface="Segoe UI" pitchFamily="34" charset="0"/>
              </a:rPr>
              <a:t>Нормативная правовая база ограничения изменения размера платы граждан за коммунальные услуги</a:t>
            </a:r>
            <a:r>
              <a:rPr lang="en-US" sz="1500" u="sng" dirty="0">
                <a:ea typeface="Segoe UI" pitchFamily="34" charset="0"/>
                <a:cs typeface="Segoe UI" pitchFamily="34" charset="0"/>
              </a:rPr>
              <a:t>:</a:t>
            </a:r>
            <a:endParaRPr lang="ru-RU" sz="1500" u="sng" dirty="0">
              <a:ea typeface="Segoe UI" pitchFamily="34" charset="0"/>
              <a:cs typeface="Segoe UI" pitchFamily="34" charset="0"/>
            </a:endParaRPr>
          </a:p>
          <a:p>
            <a:pPr marL="268251" indent="-268251" algn="just">
              <a:spcAft>
                <a:spcPts val="559"/>
              </a:spcAft>
              <a:buFont typeface="Wingdings" panose="05000000000000000000" pitchFamily="2" charset="2"/>
              <a:buChar char="ü"/>
            </a:pPr>
            <a:r>
              <a:rPr lang="ru-RU" sz="1500" dirty="0">
                <a:ea typeface="Segoe UI" pitchFamily="34" charset="0"/>
                <a:cs typeface="Segoe UI" pitchFamily="34" charset="0"/>
              </a:rPr>
              <a:t>Поручение Президента Российской Федерации от 29.04.13г. № Пр-967</a:t>
            </a:r>
          </a:p>
          <a:p>
            <a:pPr marL="268251" indent="-268251" algn="just">
              <a:spcAft>
                <a:spcPts val="559"/>
              </a:spcAft>
              <a:buFont typeface="Wingdings" panose="05000000000000000000" pitchFamily="2" charset="2"/>
              <a:buChar char="ü"/>
            </a:pPr>
            <a:r>
              <a:rPr lang="ru-RU" sz="1500" dirty="0">
                <a:ea typeface="Segoe UI" pitchFamily="34" charset="0"/>
                <a:cs typeface="Segoe UI" pitchFamily="34" charset="0"/>
              </a:rPr>
              <a:t>Поручение Президента Российской Федерации от 13.02.14г. № Пр-299</a:t>
            </a:r>
          </a:p>
          <a:p>
            <a:pPr marL="268251" indent="-268251" algn="just">
              <a:spcAft>
                <a:spcPts val="559"/>
              </a:spcAft>
              <a:buFont typeface="Wingdings" panose="05000000000000000000" pitchFamily="2" charset="2"/>
              <a:buChar char="ü"/>
            </a:pPr>
            <a:r>
              <a:rPr lang="ru-RU" sz="1500" dirty="0">
                <a:ea typeface="Segoe UI" pitchFamily="34" charset="0"/>
                <a:cs typeface="Segoe UI" pitchFamily="34" charset="0"/>
              </a:rPr>
              <a:t>Федеральный закон от 28.12.13г. № 417-ФЗ «О внесении изменений в Жилищный кодекс Российской Федерации и отдельные законодательные акты Российской Федерации»</a:t>
            </a:r>
          </a:p>
          <a:p>
            <a:pPr marL="268251" indent="-268251" algn="just">
              <a:spcAft>
                <a:spcPts val="559"/>
              </a:spcAft>
              <a:buFont typeface="Wingdings" panose="05000000000000000000" pitchFamily="2" charset="2"/>
              <a:buChar char="ü"/>
            </a:pPr>
            <a:r>
              <a:rPr lang="ru-RU" sz="1500" dirty="0">
                <a:ea typeface="Segoe UI" pitchFamily="34" charset="0"/>
                <a:cs typeface="Segoe UI" pitchFamily="34" charset="0"/>
              </a:rPr>
              <a:t>Постановление Правительства Российской Федерации от 30.04.14г. № 400 «О формировании индексов изменения размера платы граждан за коммунальные услуги в Российской Федерации»</a:t>
            </a:r>
          </a:p>
        </p:txBody>
      </p:sp>
      <p:sp>
        <p:nvSpPr>
          <p:cNvPr id="6" name="TextBox 5"/>
          <p:cNvSpPr txBox="1"/>
          <p:nvPr/>
        </p:nvSpPr>
        <p:spPr>
          <a:xfrm>
            <a:off x="922139" y="3097191"/>
            <a:ext cx="8193535" cy="332603"/>
          </a:xfrm>
          <a:prstGeom prst="rect">
            <a:avLst/>
          </a:prstGeom>
          <a:noFill/>
        </p:spPr>
        <p:txBody>
          <a:bodyPr wrap="square" lIns="85546" tIns="42773" rIns="85546" bIns="42773" rtlCol="0">
            <a:spAutoFit/>
          </a:bodyPr>
          <a:lstStyle/>
          <a:p>
            <a:pPr algn="ctr"/>
            <a:r>
              <a:rPr lang="ru-RU" sz="1600" b="1" dirty="0">
                <a:latin typeface="+mn-lt"/>
                <a:cs typeface="Times New Roman" pitchFamily="18" charset="0"/>
              </a:rPr>
              <a:t>Трансформация подходов к регулированию</a:t>
            </a:r>
          </a:p>
        </p:txBody>
      </p:sp>
      <p:sp>
        <p:nvSpPr>
          <p:cNvPr id="7" name="TextBox 6"/>
          <p:cNvSpPr txBox="1"/>
          <p:nvPr/>
        </p:nvSpPr>
        <p:spPr>
          <a:xfrm>
            <a:off x="126848" y="5044662"/>
            <a:ext cx="680816" cy="358364"/>
          </a:xfrm>
          <a:prstGeom prst="rect">
            <a:avLst/>
          </a:prstGeom>
          <a:noFill/>
        </p:spPr>
        <p:txBody>
          <a:bodyPr wrap="none" lIns="95816" tIns="47909" rIns="95816" bIns="47909" rtlCol="0">
            <a:spAutoFit/>
          </a:bodyPr>
          <a:lstStyle/>
          <a:p>
            <a:r>
              <a:rPr lang="ru-RU" sz="1700" dirty="0"/>
              <a:t>2014</a:t>
            </a:r>
          </a:p>
        </p:txBody>
      </p:sp>
      <p:cxnSp>
        <p:nvCxnSpPr>
          <p:cNvPr id="8" name="Прямая соединительная линия 7"/>
          <p:cNvCxnSpPr/>
          <p:nvPr/>
        </p:nvCxnSpPr>
        <p:spPr>
          <a:xfrm flipH="1">
            <a:off x="744021" y="5741277"/>
            <a:ext cx="389402" cy="0"/>
          </a:xfrm>
          <a:prstGeom prst="line">
            <a:avLst/>
          </a:prstGeom>
          <a:ln w="12700">
            <a:solidFill>
              <a:schemeClr val="bg2">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24200" y="5539691"/>
            <a:ext cx="680816" cy="358364"/>
          </a:xfrm>
          <a:prstGeom prst="rect">
            <a:avLst/>
          </a:prstGeom>
          <a:noFill/>
        </p:spPr>
        <p:txBody>
          <a:bodyPr wrap="none" lIns="95816" tIns="47909" rIns="95816" bIns="47909" rtlCol="0">
            <a:spAutoFit/>
          </a:bodyPr>
          <a:lstStyle/>
          <a:p>
            <a:r>
              <a:rPr lang="ru-RU" sz="1700" dirty="0"/>
              <a:t>2016</a:t>
            </a:r>
          </a:p>
        </p:txBody>
      </p:sp>
      <p:sp>
        <p:nvSpPr>
          <p:cNvPr id="10" name="Прямоугольник 9"/>
          <p:cNvSpPr/>
          <p:nvPr/>
        </p:nvSpPr>
        <p:spPr>
          <a:xfrm>
            <a:off x="1762907" y="5262735"/>
            <a:ext cx="7402790" cy="478543"/>
          </a:xfrm>
          <a:prstGeom prst="rect">
            <a:avLst/>
          </a:prstGeom>
          <a:solidFill>
            <a:schemeClr val="accent1">
              <a:lumMod val="20000"/>
              <a:lumOff val="80000"/>
            </a:schemeClr>
          </a:solidFill>
          <a:ln w="12700">
            <a:solidFill>
              <a:schemeClr val="bg2">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5546" tIns="42773" rIns="85546" bIns="42773" rtlCol="0" anchor="ctr"/>
          <a:lstStyle/>
          <a:p>
            <a:pPr algn="ctr"/>
            <a:r>
              <a:rPr lang="ru-RU" sz="1700" b="1" dirty="0">
                <a:solidFill>
                  <a:schemeClr val="tx1"/>
                </a:solidFill>
                <a:cs typeface="Times New Roman" panose="02020603050405020304" pitchFamily="18" charset="0"/>
              </a:rPr>
              <a:t>Переходный период</a:t>
            </a:r>
          </a:p>
        </p:txBody>
      </p:sp>
      <p:cxnSp>
        <p:nvCxnSpPr>
          <p:cNvPr id="11" name="Прямая со стрелкой 10"/>
          <p:cNvCxnSpPr/>
          <p:nvPr/>
        </p:nvCxnSpPr>
        <p:spPr>
          <a:xfrm>
            <a:off x="126846" y="3911900"/>
            <a:ext cx="0" cy="2566856"/>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Прямая соединительная линия 13"/>
          <p:cNvCxnSpPr/>
          <p:nvPr/>
        </p:nvCxnSpPr>
        <p:spPr>
          <a:xfrm flipH="1">
            <a:off x="744022" y="5276686"/>
            <a:ext cx="1018885" cy="0"/>
          </a:xfrm>
          <a:prstGeom prst="line">
            <a:avLst/>
          </a:prstGeom>
          <a:ln w="12700">
            <a:solidFill>
              <a:schemeClr val="bg2">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5" name="TextBox 14"/>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12</a:t>
            </a:r>
            <a:endParaRPr lang="ru-RU" sz="1300" b="1" dirty="0">
              <a:latin typeface="+mn-lt"/>
              <a:cs typeface="Times New Roman" pitchFamily="18" charset="0"/>
            </a:endParaRPr>
          </a:p>
        </p:txBody>
      </p:sp>
      <p:sp>
        <p:nvSpPr>
          <p:cNvPr id="13" name="Прямоугольник 12"/>
          <p:cNvSpPr/>
          <p:nvPr/>
        </p:nvSpPr>
        <p:spPr>
          <a:xfrm>
            <a:off x="1022519" y="3607005"/>
            <a:ext cx="8143178" cy="21342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5546" tIns="42773" rIns="85546" bIns="42773" rtlCol="0" anchor="ctr"/>
          <a:lstStyle/>
          <a:p>
            <a:pPr algn="just"/>
            <a:r>
              <a:rPr lang="ru-RU" sz="1700" dirty="0">
                <a:solidFill>
                  <a:schemeClr val="tx1"/>
                </a:solidFill>
                <a:cs typeface="Times New Roman" panose="02020603050405020304" pitchFamily="18" charset="0"/>
              </a:rPr>
              <a:t>Ограничение средних по субъектам Российской Федерации темпов роста тарифов по отраслям</a:t>
            </a:r>
            <a:r>
              <a:rPr lang="en-US" sz="1700" dirty="0">
                <a:solidFill>
                  <a:schemeClr val="tx1"/>
                </a:solidFill>
                <a:cs typeface="Times New Roman" panose="02020603050405020304" pitchFamily="18" charset="0"/>
              </a:rPr>
              <a:t>:</a:t>
            </a:r>
            <a:r>
              <a:rPr lang="ru-RU" sz="1700" dirty="0">
                <a:solidFill>
                  <a:schemeClr val="tx1"/>
                </a:solidFill>
                <a:cs typeface="Times New Roman" panose="02020603050405020304" pitchFamily="18" charset="0"/>
              </a:rPr>
              <a:t> </a:t>
            </a:r>
          </a:p>
          <a:p>
            <a:pPr marL="299424" indent="-299424" algn="just">
              <a:buFont typeface="Wingdings" panose="05000000000000000000" pitchFamily="2" charset="2"/>
              <a:buChar char="§"/>
            </a:pPr>
            <a:r>
              <a:rPr lang="ru-RU" sz="1700" dirty="0">
                <a:solidFill>
                  <a:schemeClr val="tx1"/>
                </a:solidFill>
                <a:cs typeface="Times New Roman" panose="02020603050405020304" pitchFamily="18" charset="0"/>
              </a:rPr>
              <a:t>Федеральный закон от 26.03.03г. № 35-ФЗ «Об электроэнергетике»,</a:t>
            </a:r>
          </a:p>
          <a:p>
            <a:pPr marL="299424" indent="-299424" algn="just">
              <a:buFont typeface="Wingdings" panose="05000000000000000000" pitchFamily="2" charset="2"/>
              <a:buChar char="§"/>
            </a:pPr>
            <a:r>
              <a:rPr lang="ru-RU" sz="1700" dirty="0">
                <a:solidFill>
                  <a:schemeClr val="tx1"/>
                </a:solidFill>
                <a:cs typeface="Times New Roman" panose="02020603050405020304" pitchFamily="18" charset="0"/>
              </a:rPr>
              <a:t>Федеральный закон от 27.07.10г. № 190-ФЗ «О теплоснабжении»,</a:t>
            </a:r>
          </a:p>
          <a:p>
            <a:pPr marL="299424" indent="-299424" algn="just">
              <a:buFont typeface="Wingdings" panose="05000000000000000000" pitchFamily="2" charset="2"/>
              <a:buChar char="§"/>
            </a:pPr>
            <a:r>
              <a:rPr lang="ru-RU" sz="1700" dirty="0">
                <a:solidFill>
                  <a:schemeClr val="tx1"/>
                </a:solidFill>
                <a:cs typeface="Times New Roman" panose="02020603050405020304" pitchFamily="18" charset="0"/>
              </a:rPr>
              <a:t>Федеральный закон от 07.12.11г. № 416-ФЗ «О водоснабжении и водоотведении»). </a:t>
            </a:r>
          </a:p>
          <a:p>
            <a:pPr marL="299424" indent="-299424" algn="just">
              <a:buFont typeface="Wingdings" panose="05000000000000000000" pitchFamily="2" charset="2"/>
              <a:buChar char="§"/>
            </a:pPr>
            <a:endParaRPr lang="ru-RU" sz="1700" dirty="0">
              <a:solidFill>
                <a:schemeClr val="tx1"/>
              </a:solidFill>
              <a:cs typeface="Times New Roman" panose="02020603050405020304" pitchFamily="18" charset="0"/>
            </a:endParaRPr>
          </a:p>
          <a:p>
            <a:pPr marL="299424" indent="-299424" algn="just">
              <a:buFont typeface="Wingdings" panose="05000000000000000000" pitchFamily="2" charset="2"/>
              <a:buChar char="§"/>
            </a:pPr>
            <a:endParaRPr lang="ru-RU" sz="1700" dirty="0">
              <a:solidFill>
                <a:schemeClr val="tx1"/>
              </a:solidFill>
              <a:cs typeface="Times New Roman" panose="02020603050405020304" pitchFamily="18" charset="0"/>
            </a:endParaRPr>
          </a:p>
        </p:txBody>
      </p:sp>
      <p:sp>
        <p:nvSpPr>
          <p:cNvPr id="12" name="Прямоугольник 11"/>
          <p:cNvSpPr/>
          <p:nvPr/>
        </p:nvSpPr>
        <p:spPr>
          <a:xfrm>
            <a:off x="1762903" y="5259173"/>
            <a:ext cx="7802756" cy="1219582"/>
          </a:xfrm>
          <a:prstGeom prst="rect">
            <a:avLst/>
          </a:prstGeom>
          <a:solidFill>
            <a:srgbClr val="FFFFFF">
              <a:alpha val="69804"/>
            </a:srgb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5546" tIns="42773" rIns="85546" bIns="42773" rtlCol="0" anchor="ctr"/>
          <a:lstStyle/>
          <a:p>
            <a:pPr algn="ctr"/>
            <a:endParaRPr lang="ru-RU" dirty="0" smtClean="0">
              <a:solidFill>
                <a:schemeClr val="tx1"/>
              </a:solidFill>
              <a:cs typeface="Times New Roman" panose="02020603050405020304" pitchFamily="18" charset="0"/>
            </a:endParaRPr>
          </a:p>
          <a:p>
            <a:pPr algn="ctr"/>
            <a:r>
              <a:rPr lang="ru-RU" sz="1700" dirty="0">
                <a:solidFill>
                  <a:schemeClr val="tx1"/>
                </a:solidFill>
                <a:cs typeface="Times New Roman" panose="02020603050405020304" pitchFamily="18" charset="0"/>
              </a:rPr>
              <a:t>Ограничение индексов роста платежей граждан </a:t>
            </a:r>
          </a:p>
          <a:p>
            <a:pPr algn="ctr"/>
            <a:r>
              <a:rPr lang="ru-RU" sz="1700" dirty="0">
                <a:solidFill>
                  <a:schemeClr val="tx1"/>
                </a:solidFill>
                <a:cs typeface="Times New Roman" panose="02020603050405020304" pitchFamily="18" charset="0"/>
              </a:rPr>
              <a:t>(Жилищный кодекс)</a:t>
            </a:r>
          </a:p>
        </p:txBody>
      </p:sp>
    </p:spTree>
    <p:extLst>
      <p:ext uri="{BB962C8B-B14F-4D97-AF65-F5344CB8AC3E}">
        <p14:creationId xmlns:p14="http://schemas.microsoft.com/office/powerpoint/2010/main" val="401848269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43480" y="981522"/>
            <a:ext cx="8659252" cy="481432"/>
          </a:xfrm>
          <a:prstGeom prst="rect">
            <a:avLst/>
          </a:prstGeom>
        </p:spPr>
        <p:txBody>
          <a:bodyPr lIns="91430" tIns="45715" rIns="91430" bIns="45715"/>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spcAft>
                <a:spcPts val="1408"/>
              </a:spcAft>
            </a:pPr>
            <a:r>
              <a:rPr lang="ru-RU" sz="1700" b="1" dirty="0">
                <a:solidFill>
                  <a:schemeClr val="tx1"/>
                </a:solidFill>
                <a:cs typeface="Times New Roman" pitchFamily="18" charset="0"/>
              </a:rPr>
              <a:t>Полномочия по ограничению размера платы граждан за коммунальные услуги</a:t>
            </a:r>
          </a:p>
        </p:txBody>
      </p:sp>
      <p:sp>
        <p:nvSpPr>
          <p:cNvPr id="4" name="Rectangle 5"/>
          <p:cNvSpPr>
            <a:spLocks/>
          </p:cNvSpPr>
          <p:nvPr/>
        </p:nvSpPr>
        <p:spPr bwMode="auto">
          <a:xfrm>
            <a:off x="570652" y="1543787"/>
            <a:ext cx="2865409" cy="261610"/>
          </a:xfrm>
          <a:prstGeom prst="rect">
            <a:avLst/>
          </a:prstGeom>
          <a:noFill/>
          <a:ln w="12700" cap="flat">
            <a:noFill/>
            <a:miter lim="800000"/>
            <a:headEnd type="none" w="med" len="med"/>
            <a:tailEnd type="none" w="med" len="med"/>
          </a:ln>
        </p:spPr>
        <p:txBody>
          <a:bodyPr wrap="square" lIns="0" tIns="0" rIns="0" bIns="0" anchor="ctr">
            <a:spAutoFit/>
          </a:bodyPr>
          <a:lstStyle/>
          <a:p>
            <a:pPr algn="ctr"/>
            <a:r>
              <a:rPr lang="en-US" sz="1700" i="1" dirty="0">
                <a:solidFill>
                  <a:srgbClr val="343434"/>
                </a:solidFill>
                <a:latin typeface="+mn-lt"/>
                <a:ea typeface="Helvetica Neue Bold Condensed" charset="0"/>
                <a:cs typeface="Helvetica Neue Bold Condensed" charset="0"/>
                <a:sym typeface="Helvetica Neue Bold Condensed" charset="0"/>
              </a:rPr>
              <a:t>ФЕДЕРАЛЬНЫЙ УРОВЕНЬ</a:t>
            </a:r>
          </a:p>
        </p:txBody>
      </p:sp>
      <p:sp>
        <p:nvSpPr>
          <p:cNvPr id="5" name="Rectangle 5"/>
          <p:cNvSpPr>
            <a:spLocks/>
          </p:cNvSpPr>
          <p:nvPr/>
        </p:nvSpPr>
        <p:spPr bwMode="auto">
          <a:xfrm>
            <a:off x="5696259" y="1543785"/>
            <a:ext cx="3043313" cy="261610"/>
          </a:xfrm>
          <a:prstGeom prst="rect">
            <a:avLst/>
          </a:prstGeom>
          <a:noFill/>
          <a:ln w="12700" cap="flat">
            <a:noFill/>
            <a:miter lim="800000"/>
            <a:headEnd type="none" w="med" len="med"/>
            <a:tailEnd type="none" w="med" len="med"/>
          </a:ln>
        </p:spPr>
        <p:txBody>
          <a:bodyPr wrap="square" lIns="0" tIns="0" rIns="0" bIns="0" anchor="ctr">
            <a:spAutoFit/>
          </a:bodyPr>
          <a:lstStyle/>
          <a:p>
            <a:pPr algn="ctr"/>
            <a:r>
              <a:rPr lang="ru-RU" sz="1700" i="1" dirty="0">
                <a:solidFill>
                  <a:srgbClr val="343434"/>
                </a:solidFill>
                <a:latin typeface="+mn-lt"/>
                <a:ea typeface="Helvetica Neue Bold Condensed" charset="0"/>
                <a:cs typeface="Helvetica Neue Bold Condensed" charset="0"/>
                <a:sym typeface="Helvetica Neue Bold Condensed" charset="0"/>
              </a:rPr>
              <a:t>РЕГИОНА</a:t>
            </a:r>
            <a:r>
              <a:rPr lang="en-US" sz="1700" i="1" dirty="0">
                <a:solidFill>
                  <a:srgbClr val="343434"/>
                </a:solidFill>
                <a:latin typeface="+mn-lt"/>
                <a:ea typeface="Helvetica Neue Bold Condensed" charset="0"/>
                <a:cs typeface="Helvetica Neue Bold Condensed" charset="0"/>
                <a:sym typeface="Helvetica Neue Bold Condensed" charset="0"/>
              </a:rPr>
              <a:t>ЛЬНЫЙ УРОВЕНЬ</a:t>
            </a:r>
          </a:p>
        </p:txBody>
      </p:sp>
      <p:sp>
        <p:nvSpPr>
          <p:cNvPr id="8" name="TextBox 7"/>
          <p:cNvSpPr txBox="1"/>
          <p:nvPr/>
        </p:nvSpPr>
        <p:spPr>
          <a:xfrm>
            <a:off x="-25520" y="1947138"/>
            <a:ext cx="2028875" cy="369974"/>
          </a:xfrm>
          <a:prstGeom prst="rect">
            <a:avLst/>
          </a:prstGeom>
          <a:noFill/>
        </p:spPr>
        <p:txBody>
          <a:bodyPr wrap="square" lIns="107313" tIns="53658" rIns="107313" bIns="53658" rtlCol="0">
            <a:spAutoFit/>
          </a:bodyPr>
          <a:lstStyle/>
          <a:p>
            <a:pPr algn="ctr"/>
            <a:r>
              <a:rPr lang="ru-RU" sz="1700" dirty="0"/>
              <a:t>Правительство</a:t>
            </a:r>
          </a:p>
        </p:txBody>
      </p:sp>
      <p:sp>
        <p:nvSpPr>
          <p:cNvPr id="9" name="AutoShape 7"/>
          <p:cNvSpPr>
            <a:spLocks/>
          </p:cNvSpPr>
          <p:nvPr/>
        </p:nvSpPr>
        <p:spPr bwMode="auto">
          <a:xfrm>
            <a:off x="116501" y="2581271"/>
            <a:ext cx="1688642" cy="4201172"/>
          </a:xfrm>
          <a:prstGeom prst="roundRect">
            <a:avLst>
              <a:gd name="adj" fmla="val 17644"/>
            </a:avLst>
          </a:prstGeom>
          <a:solidFill>
            <a:schemeClr val="accent6">
              <a:lumMod val="20000"/>
              <a:lumOff val="80000"/>
              <a:alpha val="70000"/>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Утверждение индексов изменения платы в среднем по субъекту Российской Федерации и размера допустимых отклонений</a:t>
            </a:r>
            <a:endParaRPr lang="en-US" sz="1700" dirty="0">
              <a:latin typeface="+mn-lt"/>
              <a:ea typeface="Helvetica Neue" charset="0"/>
              <a:cs typeface="Helvetica Neue" charset="0"/>
              <a:sym typeface="Helvetica Neue" charset="0"/>
            </a:endParaRPr>
          </a:p>
        </p:txBody>
      </p:sp>
      <p:sp>
        <p:nvSpPr>
          <p:cNvPr id="11" name="AutoShape 7"/>
          <p:cNvSpPr>
            <a:spLocks/>
          </p:cNvSpPr>
          <p:nvPr/>
        </p:nvSpPr>
        <p:spPr bwMode="auto">
          <a:xfrm>
            <a:off x="1911275" y="2581272"/>
            <a:ext cx="2117804" cy="552262"/>
          </a:xfrm>
          <a:prstGeom prst="roundRect">
            <a:avLst>
              <a:gd name="adj" fmla="val 17644"/>
            </a:avLst>
          </a:prstGeom>
          <a:solidFill>
            <a:schemeClr val="accent6">
              <a:lumMod val="20000"/>
              <a:lumOff val="80000"/>
              <a:alpha val="70000"/>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Сбор и проверка предложений</a:t>
            </a:r>
          </a:p>
        </p:txBody>
      </p:sp>
      <p:sp>
        <p:nvSpPr>
          <p:cNvPr id="12" name="AutoShape 7"/>
          <p:cNvSpPr>
            <a:spLocks/>
          </p:cNvSpPr>
          <p:nvPr/>
        </p:nvSpPr>
        <p:spPr bwMode="auto">
          <a:xfrm>
            <a:off x="1911275" y="3253188"/>
            <a:ext cx="2117804" cy="543580"/>
          </a:xfrm>
          <a:prstGeom prst="roundRect">
            <a:avLst>
              <a:gd name="adj" fmla="val 17644"/>
            </a:avLst>
          </a:prstGeom>
          <a:solidFill>
            <a:schemeClr val="accent6">
              <a:lumMod val="20000"/>
              <a:lumOff val="80000"/>
              <a:alpha val="70000"/>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Расчет индексов и отклонений</a:t>
            </a:r>
          </a:p>
        </p:txBody>
      </p:sp>
      <p:sp>
        <p:nvSpPr>
          <p:cNvPr id="13" name="AutoShape 7"/>
          <p:cNvSpPr>
            <a:spLocks/>
          </p:cNvSpPr>
          <p:nvPr/>
        </p:nvSpPr>
        <p:spPr bwMode="auto">
          <a:xfrm>
            <a:off x="1911275" y="3902813"/>
            <a:ext cx="2117804" cy="601461"/>
          </a:xfrm>
          <a:prstGeom prst="roundRect">
            <a:avLst>
              <a:gd name="adj" fmla="val 17644"/>
            </a:avLst>
          </a:prstGeom>
          <a:solidFill>
            <a:schemeClr val="accent6">
              <a:lumMod val="20000"/>
              <a:lumOff val="80000"/>
              <a:alpha val="70000"/>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Направление предложений</a:t>
            </a:r>
          </a:p>
        </p:txBody>
      </p:sp>
      <p:sp>
        <p:nvSpPr>
          <p:cNvPr id="14" name="AutoShape 7"/>
          <p:cNvSpPr>
            <a:spLocks/>
          </p:cNvSpPr>
          <p:nvPr/>
        </p:nvSpPr>
        <p:spPr bwMode="auto">
          <a:xfrm>
            <a:off x="1911275" y="5188536"/>
            <a:ext cx="2117804" cy="667923"/>
          </a:xfrm>
          <a:prstGeom prst="roundRect">
            <a:avLst>
              <a:gd name="adj" fmla="val 17644"/>
            </a:avLst>
          </a:prstGeom>
          <a:solidFill>
            <a:schemeClr val="accent6">
              <a:lumMod val="20000"/>
              <a:lumOff val="80000"/>
              <a:alpha val="70000"/>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Контроль за соблюдением порядка</a:t>
            </a:r>
          </a:p>
        </p:txBody>
      </p:sp>
      <p:sp>
        <p:nvSpPr>
          <p:cNvPr id="15" name="AutoShape 7"/>
          <p:cNvSpPr>
            <a:spLocks/>
          </p:cNvSpPr>
          <p:nvPr/>
        </p:nvSpPr>
        <p:spPr bwMode="auto">
          <a:xfrm>
            <a:off x="1911274" y="4652473"/>
            <a:ext cx="2118643" cy="432297"/>
          </a:xfrm>
          <a:prstGeom prst="roundRect">
            <a:avLst>
              <a:gd name="adj" fmla="val 17644"/>
            </a:avLst>
          </a:prstGeom>
          <a:solidFill>
            <a:schemeClr val="accent6">
              <a:lumMod val="20000"/>
              <a:lumOff val="80000"/>
              <a:alpha val="70000"/>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Мониторинг индексов</a:t>
            </a:r>
          </a:p>
        </p:txBody>
      </p:sp>
      <p:sp>
        <p:nvSpPr>
          <p:cNvPr id="16" name="AutoShape 7"/>
          <p:cNvSpPr>
            <a:spLocks/>
          </p:cNvSpPr>
          <p:nvPr/>
        </p:nvSpPr>
        <p:spPr bwMode="auto">
          <a:xfrm>
            <a:off x="1911275" y="5917181"/>
            <a:ext cx="2117804" cy="865260"/>
          </a:xfrm>
          <a:prstGeom prst="roundRect">
            <a:avLst>
              <a:gd name="adj" fmla="val 17644"/>
            </a:avLst>
          </a:prstGeom>
          <a:solidFill>
            <a:schemeClr val="accent6">
              <a:lumMod val="20000"/>
              <a:lumOff val="80000"/>
              <a:alpha val="70000"/>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Направление уточненных предложений</a:t>
            </a:r>
            <a:endParaRPr lang="en-US" sz="1700" dirty="0">
              <a:latin typeface="+mn-lt"/>
              <a:ea typeface="Helvetica Neue" charset="0"/>
              <a:cs typeface="Helvetica Neue" charset="0"/>
              <a:sym typeface="Helvetica Neue" charset="0"/>
            </a:endParaRPr>
          </a:p>
        </p:txBody>
      </p:sp>
      <p:sp>
        <p:nvSpPr>
          <p:cNvPr id="17" name="TextBox 16"/>
          <p:cNvSpPr txBox="1"/>
          <p:nvPr/>
        </p:nvSpPr>
        <p:spPr>
          <a:xfrm>
            <a:off x="1911275" y="1978688"/>
            <a:ext cx="2028875" cy="369974"/>
          </a:xfrm>
          <a:prstGeom prst="rect">
            <a:avLst/>
          </a:prstGeom>
          <a:noFill/>
        </p:spPr>
        <p:txBody>
          <a:bodyPr wrap="square" lIns="107313" tIns="53658" rIns="107313" bIns="53658" rtlCol="0">
            <a:spAutoFit/>
          </a:bodyPr>
          <a:lstStyle/>
          <a:p>
            <a:pPr algn="ctr"/>
            <a:r>
              <a:rPr lang="ru-RU" sz="1700" dirty="0"/>
              <a:t>ФСТ России </a:t>
            </a:r>
          </a:p>
        </p:txBody>
      </p:sp>
      <p:sp>
        <p:nvSpPr>
          <p:cNvPr id="18" name="AutoShape 7"/>
          <p:cNvSpPr>
            <a:spLocks/>
          </p:cNvSpPr>
          <p:nvPr/>
        </p:nvSpPr>
        <p:spPr bwMode="auto">
          <a:xfrm>
            <a:off x="4174252" y="2581273"/>
            <a:ext cx="1880091" cy="601461"/>
          </a:xfrm>
          <a:prstGeom prst="roundRect">
            <a:avLst>
              <a:gd name="adj" fmla="val 17644"/>
            </a:avLst>
          </a:prstGeom>
          <a:solidFill>
            <a:schemeClr val="accent1">
              <a:lumMod val="20000"/>
              <a:lumOff val="80000"/>
              <a:alpha val="58823"/>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Направление предложений</a:t>
            </a:r>
          </a:p>
        </p:txBody>
      </p:sp>
      <p:sp>
        <p:nvSpPr>
          <p:cNvPr id="19" name="AutoShape 7"/>
          <p:cNvSpPr>
            <a:spLocks/>
          </p:cNvSpPr>
          <p:nvPr/>
        </p:nvSpPr>
        <p:spPr bwMode="auto">
          <a:xfrm>
            <a:off x="4174251" y="3325567"/>
            <a:ext cx="1880093" cy="950355"/>
          </a:xfrm>
          <a:prstGeom prst="roundRect">
            <a:avLst>
              <a:gd name="adj" fmla="val 17644"/>
            </a:avLst>
          </a:prstGeom>
          <a:solidFill>
            <a:schemeClr val="accent1">
              <a:lumMod val="20000"/>
              <a:lumOff val="80000"/>
              <a:alpha val="58823"/>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Утверждение предельных индексов</a:t>
            </a:r>
          </a:p>
        </p:txBody>
      </p:sp>
      <p:sp>
        <p:nvSpPr>
          <p:cNvPr id="20" name="AutoShape 7"/>
          <p:cNvSpPr>
            <a:spLocks/>
          </p:cNvSpPr>
          <p:nvPr/>
        </p:nvSpPr>
        <p:spPr bwMode="auto">
          <a:xfrm>
            <a:off x="4174251" y="4428822"/>
            <a:ext cx="1880093" cy="1488361"/>
          </a:xfrm>
          <a:prstGeom prst="roundRect">
            <a:avLst>
              <a:gd name="adj" fmla="val 17644"/>
            </a:avLst>
          </a:prstGeom>
          <a:solidFill>
            <a:schemeClr val="accent1">
              <a:lumMod val="20000"/>
              <a:lumOff val="80000"/>
              <a:alpha val="58823"/>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Утверждение предельных индексов по согласованию с ОМСУ</a:t>
            </a:r>
          </a:p>
        </p:txBody>
      </p:sp>
      <p:sp>
        <p:nvSpPr>
          <p:cNvPr id="21" name="TextBox 20"/>
          <p:cNvSpPr txBox="1"/>
          <p:nvPr/>
        </p:nvSpPr>
        <p:spPr>
          <a:xfrm>
            <a:off x="4233460" y="1839390"/>
            <a:ext cx="2028875" cy="631584"/>
          </a:xfrm>
          <a:prstGeom prst="rect">
            <a:avLst/>
          </a:prstGeom>
          <a:noFill/>
        </p:spPr>
        <p:txBody>
          <a:bodyPr wrap="square" lIns="107313" tIns="53658" rIns="107313" bIns="53658" rtlCol="0">
            <a:spAutoFit/>
          </a:bodyPr>
          <a:lstStyle/>
          <a:p>
            <a:pPr algn="ctr"/>
            <a:r>
              <a:rPr lang="ru-RU" sz="1700" dirty="0"/>
              <a:t>Руководитель субъекта</a:t>
            </a:r>
          </a:p>
        </p:txBody>
      </p:sp>
      <p:sp>
        <p:nvSpPr>
          <p:cNvPr id="22" name="TextBox 21"/>
          <p:cNvSpPr txBox="1"/>
          <p:nvPr/>
        </p:nvSpPr>
        <p:spPr>
          <a:xfrm>
            <a:off x="6203126" y="1947140"/>
            <a:ext cx="2028875" cy="369974"/>
          </a:xfrm>
          <a:prstGeom prst="rect">
            <a:avLst/>
          </a:prstGeom>
          <a:noFill/>
        </p:spPr>
        <p:txBody>
          <a:bodyPr wrap="square" lIns="107313" tIns="53658" rIns="107313" bIns="53658" rtlCol="0">
            <a:spAutoFit/>
          </a:bodyPr>
          <a:lstStyle/>
          <a:p>
            <a:pPr algn="ctr"/>
            <a:r>
              <a:rPr lang="ru-RU" sz="1700" dirty="0"/>
              <a:t>ОИВ субъекта</a:t>
            </a:r>
          </a:p>
        </p:txBody>
      </p:sp>
      <p:sp>
        <p:nvSpPr>
          <p:cNvPr id="23" name="AutoShape 7"/>
          <p:cNvSpPr>
            <a:spLocks/>
          </p:cNvSpPr>
          <p:nvPr/>
        </p:nvSpPr>
        <p:spPr bwMode="auto">
          <a:xfrm>
            <a:off x="6125094" y="2581270"/>
            <a:ext cx="1951193" cy="1386884"/>
          </a:xfrm>
          <a:prstGeom prst="roundRect">
            <a:avLst>
              <a:gd name="adj" fmla="val 17644"/>
            </a:avLst>
          </a:prstGeom>
          <a:solidFill>
            <a:schemeClr val="accent1">
              <a:lumMod val="20000"/>
              <a:lumOff val="80000"/>
              <a:alpha val="58823"/>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Ежемесячный мониторинг предельных индексов</a:t>
            </a:r>
          </a:p>
        </p:txBody>
      </p:sp>
      <p:sp>
        <p:nvSpPr>
          <p:cNvPr id="24" name="AutoShape 7"/>
          <p:cNvSpPr>
            <a:spLocks/>
          </p:cNvSpPr>
          <p:nvPr/>
        </p:nvSpPr>
        <p:spPr bwMode="auto">
          <a:xfrm>
            <a:off x="6125093" y="4114875"/>
            <a:ext cx="1950845" cy="887619"/>
          </a:xfrm>
          <a:prstGeom prst="roundRect">
            <a:avLst>
              <a:gd name="adj" fmla="val 17644"/>
            </a:avLst>
          </a:prstGeom>
          <a:solidFill>
            <a:schemeClr val="accent1">
              <a:lumMod val="20000"/>
              <a:lumOff val="80000"/>
              <a:alpha val="58823"/>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Государственный жилищный надзор</a:t>
            </a:r>
          </a:p>
        </p:txBody>
      </p:sp>
      <p:sp>
        <p:nvSpPr>
          <p:cNvPr id="25" name="TextBox 24"/>
          <p:cNvSpPr txBox="1"/>
          <p:nvPr/>
        </p:nvSpPr>
        <p:spPr>
          <a:xfrm>
            <a:off x="8233844" y="1947138"/>
            <a:ext cx="1551134" cy="369974"/>
          </a:xfrm>
          <a:prstGeom prst="rect">
            <a:avLst/>
          </a:prstGeom>
          <a:noFill/>
        </p:spPr>
        <p:txBody>
          <a:bodyPr wrap="square" lIns="107313" tIns="53658" rIns="107313" bIns="53658" rtlCol="0">
            <a:spAutoFit/>
          </a:bodyPr>
          <a:lstStyle/>
          <a:p>
            <a:pPr algn="ctr"/>
            <a:r>
              <a:rPr lang="ru-RU" sz="1700" dirty="0"/>
              <a:t>ОМСУ</a:t>
            </a:r>
          </a:p>
        </p:txBody>
      </p:sp>
      <p:sp>
        <p:nvSpPr>
          <p:cNvPr id="26" name="AutoShape 7"/>
          <p:cNvSpPr>
            <a:spLocks/>
          </p:cNvSpPr>
          <p:nvPr/>
        </p:nvSpPr>
        <p:spPr bwMode="auto">
          <a:xfrm>
            <a:off x="8153968" y="2581271"/>
            <a:ext cx="1742714" cy="2071200"/>
          </a:xfrm>
          <a:prstGeom prst="roundRect">
            <a:avLst>
              <a:gd name="adj" fmla="val 17644"/>
            </a:avLst>
          </a:prstGeom>
          <a:solidFill>
            <a:schemeClr val="accent1">
              <a:lumMod val="20000"/>
              <a:lumOff val="80000"/>
              <a:alpha val="58823"/>
            </a:schemeClr>
          </a:solidFill>
          <a:ln w="3175" cap="flat">
            <a:solidFill>
              <a:schemeClr val="tx1"/>
            </a:solidFill>
            <a:miter lim="800000"/>
            <a:headEnd type="none" w="med" len="med"/>
            <a:tailEnd type="none" w="med" len="med"/>
          </a:ln>
        </p:spPr>
        <p:txBody>
          <a:bodyPr lIns="0" tIns="0" rIns="0" bIns="0" anchor="ctr"/>
          <a:lstStyle/>
          <a:p>
            <a:pPr algn="ctr"/>
            <a:r>
              <a:rPr lang="ru-RU" sz="1700" dirty="0">
                <a:latin typeface="+mn-lt"/>
                <a:ea typeface="Helvetica Neue" charset="0"/>
                <a:cs typeface="Helvetica Neue" charset="0"/>
                <a:sym typeface="Helvetica Neue" charset="0"/>
              </a:rPr>
              <a:t>Согласование предельных индексов, превышающих допустимое значение</a:t>
            </a:r>
          </a:p>
        </p:txBody>
      </p:sp>
      <p:cxnSp>
        <p:nvCxnSpPr>
          <p:cNvPr id="28" name="Прямая соединительная линия 27"/>
          <p:cNvCxnSpPr/>
          <p:nvPr/>
        </p:nvCxnSpPr>
        <p:spPr>
          <a:xfrm>
            <a:off x="4096217" y="1546173"/>
            <a:ext cx="0" cy="5303641"/>
          </a:xfrm>
          <a:prstGeom prst="line">
            <a:avLst/>
          </a:prstGeom>
          <a:ln w="12700" cmpd="sng">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1238904" y="365409"/>
            <a:ext cx="8050649" cy="707866"/>
          </a:xfrm>
          <a:prstGeom prst="rect">
            <a:avLst/>
          </a:prstGeom>
          <a:noFill/>
        </p:spPr>
        <p:txBody>
          <a:bodyPr wrap="square" lIns="91421" tIns="45710" rIns="91421" bIns="45710">
            <a:spAutoFit/>
          </a:bodyPr>
          <a:lstStyle/>
          <a:p>
            <a:pPr algn="ctr">
              <a:spcAft>
                <a:spcPts val="1118"/>
              </a:spcAft>
            </a:pPr>
            <a:r>
              <a:rPr lang="ru-RU" sz="2000" b="1" dirty="0"/>
              <a:t>Ограничение роста платы граждан за коммунальные </a:t>
            </a:r>
            <a:r>
              <a:rPr lang="ru-RU" sz="2000" b="1" dirty="0" smtClean="0"/>
              <a:t>услуги (продолжение)</a:t>
            </a:r>
            <a:endParaRPr lang="ru-RU" sz="2000" b="1" dirty="0"/>
          </a:p>
        </p:txBody>
      </p:sp>
      <p:cxnSp>
        <p:nvCxnSpPr>
          <p:cNvPr id="6" name="Прямая со стрелкой 5"/>
          <p:cNvCxnSpPr/>
          <p:nvPr/>
        </p:nvCxnSpPr>
        <p:spPr>
          <a:xfrm>
            <a:off x="3784083" y="4868620"/>
            <a:ext cx="245835"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Прямая со стрелкой 30"/>
          <p:cNvCxnSpPr/>
          <p:nvPr/>
        </p:nvCxnSpPr>
        <p:spPr>
          <a:xfrm flipH="1">
            <a:off x="1920331" y="4203543"/>
            <a:ext cx="241384"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Прямая со стрелкой 31"/>
          <p:cNvCxnSpPr/>
          <p:nvPr/>
        </p:nvCxnSpPr>
        <p:spPr>
          <a:xfrm flipH="1">
            <a:off x="1921298" y="6353756"/>
            <a:ext cx="241384"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Прямая со стрелкой 32"/>
          <p:cNvCxnSpPr/>
          <p:nvPr/>
        </p:nvCxnSpPr>
        <p:spPr>
          <a:xfrm flipH="1">
            <a:off x="4174252" y="2882003"/>
            <a:ext cx="241384"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a:off x="3724229" y="5522498"/>
            <a:ext cx="304850"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TextBox 33"/>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13</a:t>
            </a:r>
            <a:endParaRPr lang="ru-RU" sz="1300" b="1" dirty="0">
              <a:latin typeface="+mn-lt"/>
              <a:cs typeface="Times New Roman" pitchFamily="18" charset="0"/>
            </a:endParaRPr>
          </a:p>
        </p:txBody>
      </p:sp>
    </p:spTree>
    <p:extLst>
      <p:ext uri="{BB962C8B-B14F-4D97-AF65-F5344CB8AC3E}">
        <p14:creationId xmlns:p14="http://schemas.microsoft.com/office/powerpoint/2010/main" val="6902822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14437" y="379955"/>
            <a:ext cx="9090373" cy="353923"/>
          </a:xfrm>
          <a:prstGeom prst="rect">
            <a:avLst/>
          </a:prstGeom>
          <a:noFill/>
        </p:spPr>
        <p:txBody>
          <a:bodyPr wrap="square" lIns="91421" tIns="45710" rIns="91421" bIns="45710">
            <a:spAutoFit/>
          </a:bodyPr>
          <a:lstStyle/>
          <a:p>
            <a:pPr algn="ctr">
              <a:spcAft>
                <a:spcPts val="1118"/>
              </a:spcAft>
            </a:pPr>
            <a:r>
              <a:rPr lang="ru-RU" sz="1700" b="1" dirty="0"/>
              <a:t>Ограничение роста платы граждан за коммунальные услуги (продолжение)</a:t>
            </a:r>
          </a:p>
        </p:txBody>
      </p:sp>
      <p:sp>
        <p:nvSpPr>
          <p:cNvPr id="4" name="Rectangle 2"/>
          <p:cNvSpPr txBox="1">
            <a:spLocks noChangeArrowheads="1"/>
          </p:cNvSpPr>
          <p:nvPr/>
        </p:nvSpPr>
        <p:spPr>
          <a:xfrm>
            <a:off x="58043" y="3440094"/>
            <a:ext cx="9776809" cy="277732"/>
          </a:xfrm>
          <a:prstGeom prst="rect">
            <a:avLst/>
          </a:prstGeom>
        </p:spPr>
        <p:txBody>
          <a:bodyPr lIns="91430" tIns="45715" rIns="91430" bIns="45715"/>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spcAft>
                <a:spcPts val="1408"/>
              </a:spcAft>
            </a:pPr>
            <a:r>
              <a:rPr lang="ru-RU" sz="1600" b="1" dirty="0">
                <a:solidFill>
                  <a:schemeClr val="tx1"/>
                </a:solidFill>
                <a:cs typeface="Times New Roman" pitchFamily="18" charset="0"/>
              </a:rPr>
              <a:t>Результаты мониторинга изменения размера платы граждан за коммунальные услуги в </a:t>
            </a:r>
            <a:r>
              <a:rPr lang="ru-RU" sz="1600" b="1" dirty="0" smtClean="0">
                <a:solidFill>
                  <a:schemeClr val="tx1"/>
                </a:solidFill>
                <a:cs typeface="Times New Roman" pitchFamily="18" charset="0"/>
              </a:rPr>
              <a:t>2015г</a:t>
            </a:r>
            <a:r>
              <a:rPr lang="ru-RU" sz="1600" b="1" dirty="0">
                <a:solidFill>
                  <a:schemeClr val="tx1"/>
                </a:solidFill>
                <a:cs typeface="Times New Roman" pitchFamily="18" charset="0"/>
              </a:rPr>
              <a:t>.</a:t>
            </a:r>
          </a:p>
        </p:txBody>
      </p:sp>
      <p:sp>
        <p:nvSpPr>
          <p:cNvPr id="5" name="Rectangle 2"/>
          <p:cNvSpPr txBox="1">
            <a:spLocks noChangeArrowheads="1"/>
          </p:cNvSpPr>
          <p:nvPr/>
        </p:nvSpPr>
        <p:spPr>
          <a:xfrm>
            <a:off x="116499" y="3789834"/>
            <a:ext cx="9660309" cy="2933441"/>
          </a:xfrm>
          <a:prstGeom prst="rect">
            <a:avLst/>
          </a:prstGeom>
        </p:spPr>
        <p:txBody>
          <a:bodyPr lIns="91430" tIns="45715" rIns="91430" bIns="45715"/>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just">
              <a:spcAft>
                <a:spcPts val="1200"/>
              </a:spcAft>
            </a:pPr>
            <a:r>
              <a:rPr lang="ru-RU" sz="1600" dirty="0">
                <a:solidFill>
                  <a:schemeClr val="tx1"/>
                </a:solidFill>
              </a:rPr>
              <a:t>Нарушения порядка утверждения предельных индексов</a:t>
            </a:r>
            <a:r>
              <a:rPr lang="ru-RU" sz="1600" b="1" dirty="0">
                <a:solidFill>
                  <a:schemeClr val="tx1"/>
                </a:solidFill>
              </a:rPr>
              <a:t> с 1 июля 2015 года</a:t>
            </a:r>
            <a:r>
              <a:rPr lang="ru-RU" sz="1600" dirty="0">
                <a:solidFill>
                  <a:schemeClr val="tx1"/>
                </a:solidFill>
              </a:rPr>
              <a:t> и порядка согласования превышения индекса, по состоянию на 20.03.2015, ФСТ России </a:t>
            </a:r>
            <a:r>
              <a:rPr lang="ru-RU" sz="1600" b="1" dirty="0">
                <a:solidFill>
                  <a:schemeClr val="tx1"/>
                </a:solidFill>
              </a:rPr>
              <a:t>не выявлено.</a:t>
            </a:r>
          </a:p>
          <a:p>
            <a:pPr algn="just">
              <a:spcAft>
                <a:spcPts val="1200"/>
              </a:spcAft>
            </a:pPr>
            <a:r>
              <a:rPr lang="ru-RU" sz="1600" dirty="0">
                <a:solidFill>
                  <a:schemeClr val="tx1"/>
                </a:solidFill>
              </a:rPr>
              <a:t>По </a:t>
            </a:r>
            <a:r>
              <a:rPr lang="ru-RU" sz="1600" b="1" dirty="0">
                <a:solidFill>
                  <a:schemeClr val="tx1"/>
                </a:solidFill>
              </a:rPr>
              <a:t>969 муниципальным образованиям 23 субъектов</a:t>
            </a:r>
            <a:r>
              <a:rPr lang="ru-RU" sz="1600" dirty="0">
                <a:solidFill>
                  <a:schemeClr val="tx1"/>
                </a:solidFill>
              </a:rPr>
              <a:t> РФ  предельные индексы с 1 июля 2015 года установлены выше индекса по субъекту РФ, более чем на величину предельно допустимого отклонения и </a:t>
            </a:r>
            <a:r>
              <a:rPr lang="ru-RU" sz="1600" b="1" dirty="0">
                <a:solidFill>
                  <a:schemeClr val="tx1"/>
                </a:solidFill>
              </a:rPr>
              <a:t>согласованы</a:t>
            </a:r>
            <a:r>
              <a:rPr lang="ru-RU" sz="1600" dirty="0">
                <a:solidFill>
                  <a:schemeClr val="tx1"/>
                </a:solidFill>
              </a:rPr>
              <a:t> с представительными органами местного самоуправления.</a:t>
            </a:r>
          </a:p>
          <a:p>
            <a:pPr>
              <a:spcAft>
                <a:spcPts val="629"/>
              </a:spcAft>
            </a:pPr>
            <a:r>
              <a:rPr lang="ru-RU" sz="1600" dirty="0">
                <a:solidFill>
                  <a:schemeClr val="tx1"/>
                </a:solidFill>
              </a:rPr>
              <a:t>	</a:t>
            </a:r>
            <a:r>
              <a:rPr lang="ru-RU" sz="1600" u="sng" dirty="0">
                <a:solidFill>
                  <a:schemeClr val="tx1"/>
                </a:solidFill>
              </a:rPr>
              <a:t>Основные причины принятия таких решений</a:t>
            </a:r>
            <a:r>
              <a:rPr lang="en-US" sz="1600" u="sng" dirty="0">
                <a:solidFill>
                  <a:schemeClr val="tx1"/>
                </a:solidFill>
              </a:rPr>
              <a:t>:</a:t>
            </a:r>
            <a:r>
              <a:rPr lang="ru-RU" sz="1600" u="sng" dirty="0">
                <a:solidFill>
                  <a:schemeClr val="tx1"/>
                </a:solidFill>
              </a:rPr>
              <a:t> </a:t>
            </a:r>
          </a:p>
          <a:p>
            <a:pPr marL="299437" indent="-299437" algn="just">
              <a:spcAft>
                <a:spcPts val="314"/>
              </a:spcAft>
              <a:buFont typeface="Wingdings" panose="05000000000000000000" pitchFamily="2" charset="2"/>
              <a:buChar char="ü"/>
            </a:pPr>
            <a:r>
              <a:rPr lang="ru-RU" sz="1600" dirty="0">
                <a:solidFill>
                  <a:schemeClr val="tx1"/>
                </a:solidFill>
              </a:rPr>
              <a:t>установление и применение новых нормативов потребления коммунальных услуг</a:t>
            </a:r>
          </a:p>
          <a:p>
            <a:pPr marL="299437" indent="-299437" algn="just">
              <a:spcAft>
                <a:spcPts val="314"/>
              </a:spcAft>
              <a:buFont typeface="Wingdings" panose="05000000000000000000" pitchFamily="2" charset="2"/>
              <a:buChar char="ü"/>
            </a:pPr>
            <a:r>
              <a:rPr lang="ru-RU" sz="1600" dirty="0">
                <a:solidFill>
                  <a:schemeClr val="tx1"/>
                </a:solidFill>
              </a:rPr>
              <a:t>сокращение дотаций и субсидий, предоставляемых ранее бюджетами субъектов Российской Федерации организациям коммунального комплекса</a:t>
            </a:r>
          </a:p>
          <a:p>
            <a:pPr marL="299437" indent="-299437" algn="just">
              <a:spcAft>
                <a:spcPts val="314"/>
              </a:spcAft>
              <a:buFont typeface="Wingdings" panose="05000000000000000000" pitchFamily="2" charset="2"/>
              <a:buChar char="ü"/>
            </a:pPr>
            <a:r>
              <a:rPr lang="ru-RU" sz="1600" dirty="0">
                <a:solidFill>
                  <a:schemeClr val="tx1"/>
                </a:solidFill>
              </a:rPr>
              <a:t>доведение тарифов до экономически обоснованного уровня</a:t>
            </a:r>
          </a:p>
        </p:txBody>
      </p:sp>
      <p:graphicFrame>
        <p:nvGraphicFramePr>
          <p:cNvPr id="8" name="Таблица 7"/>
          <p:cNvGraphicFramePr>
            <a:graphicFrameLocks noGrp="1"/>
          </p:cNvGraphicFramePr>
          <p:nvPr>
            <p:extLst>
              <p:ext uri="{D42A27DB-BD31-4B8C-83A1-F6EECF244321}">
                <p14:modId xmlns:p14="http://schemas.microsoft.com/office/powerpoint/2010/main" val="1761045971"/>
              </p:ext>
            </p:extLst>
          </p:nvPr>
        </p:nvGraphicFramePr>
        <p:xfrm>
          <a:off x="1130939" y="1413570"/>
          <a:ext cx="7257131" cy="1773968"/>
        </p:xfrm>
        <a:graphic>
          <a:graphicData uri="http://schemas.openxmlformats.org/drawingml/2006/table">
            <a:tbl>
              <a:tblPr>
                <a:tableStyleId>{5C22544A-7EE6-4342-B048-85BDC9FD1C3A}</a:tableStyleId>
              </a:tblPr>
              <a:tblGrid>
                <a:gridCol w="2887246"/>
                <a:gridCol w="4369885"/>
              </a:tblGrid>
              <a:tr h="253424">
                <a:tc>
                  <a:txBody>
                    <a:bodyPr/>
                    <a:lstStyle/>
                    <a:p>
                      <a:pPr algn="ctr" fontAlgn="ctr"/>
                      <a:r>
                        <a:rPr lang="ru-RU" sz="1600" b="0" i="1" u="none" strike="noStrike" kern="1200" dirty="0" smtClean="0">
                          <a:solidFill>
                            <a:schemeClr val="dk1"/>
                          </a:solidFill>
                          <a:effectLst/>
                          <a:latin typeface="+mn-lt"/>
                          <a:ea typeface="+mn-ea"/>
                          <a:cs typeface="+mn-cs"/>
                        </a:rPr>
                        <a:t>Рост платы</a:t>
                      </a:r>
                      <a:endParaRPr lang="ru-RU" sz="1600" b="0" i="1" u="none" strike="noStrike" kern="1200" dirty="0">
                        <a:solidFill>
                          <a:schemeClr val="dk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600" b="0" i="1" u="none" strike="noStrike" kern="1200" dirty="0" smtClean="0">
                          <a:solidFill>
                            <a:schemeClr val="tx1"/>
                          </a:solidFill>
                          <a:effectLst/>
                          <a:latin typeface="+mn-lt"/>
                          <a:ea typeface="+mn-ea"/>
                          <a:cs typeface="+mn-cs"/>
                        </a:rPr>
                        <a:t>Количество муниципальных образований</a:t>
                      </a:r>
                      <a:endParaRPr lang="ru-RU" sz="1600" b="0" i="1" u="none" strike="noStrike" kern="1200" dirty="0">
                        <a:solidFill>
                          <a:schemeClr val="tx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424">
                <a:tc>
                  <a:txBody>
                    <a:bodyPr/>
                    <a:lstStyle/>
                    <a:p>
                      <a:pPr algn="ctr" fontAlgn="ctr"/>
                      <a:r>
                        <a:rPr lang="ru-RU" sz="1600" u="none" strike="noStrike" kern="1200" dirty="0" smtClean="0">
                          <a:solidFill>
                            <a:schemeClr val="dk1"/>
                          </a:solidFill>
                          <a:effectLst/>
                          <a:latin typeface="+mn-lt"/>
                          <a:ea typeface="+mn-ea"/>
                          <a:cs typeface="+mn-cs"/>
                        </a:rPr>
                        <a:t>более 10%</a:t>
                      </a:r>
                      <a:endParaRPr lang="ru-RU" sz="1600" u="none" strike="noStrike" kern="1200" dirty="0">
                        <a:solidFill>
                          <a:schemeClr val="dk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600" u="none" strike="noStrike" kern="1200" dirty="0" smtClean="0">
                          <a:solidFill>
                            <a:schemeClr val="tx1"/>
                          </a:solidFill>
                          <a:effectLst/>
                          <a:latin typeface="+mn-lt"/>
                          <a:ea typeface="+mn-ea"/>
                          <a:cs typeface="+mn-cs"/>
                        </a:rPr>
                        <a:t>2 354</a:t>
                      </a:r>
                      <a:endParaRPr lang="ru-RU" sz="1600" u="none" strike="noStrike" kern="1200" dirty="0">
                        <a:solidFill>
                          <a:schemeClr val="tx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424">
                <a:tc>
                  <a:txBody>
                    <a:bodyPr/>
                    <a:lstStyle/>
                    <a:p>
                      <a:pPr algn="ctr" fontAlgn="ctr"/>
                      <a:r>
                        <a:rPr lang="ru-RU" sz="1600" u="none" strike="noStrike" kern="1200" dirty="0" smtClean="0">
                          <a:solidFill>
                            <a:schemeClr val="dk1"/>
                          </a:solidFill>
                          <a:effectLst/>
                          <a:latin typeface="+mn-lt"/>
                          <a:ea typeface="+mn-ea"/>
                          <a:cs typeface="+mn-cs"/>
                        </a:rPr>
                        <a:t>от 9% до 10%</a:t>
                      </a:r>
                      <a:endParaRPr lang="ru-RU" sz="1600" u="none" strike="noStrike" kern="1200" dirty="0">
                        <a:solidFill>
                          <a:schemeClr val="dk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600" u="none" strike="noStrike" kern="1200" dirty="0" smtClean="0">
                          <a:solidFill>
                            <a:schemeClr val="tx1"/>
                          </a:solidFill>
                          <a:effectLst/>
                          <a:latin typeface="+mn-lt"/>
                          <a:ea typeface="+mn-ea"/>
                          <a:cs typeface="+mn-cs"/>
                        </a:rPr>
                        <a:t>1 563</a:t>
                      </a:r>
                      <a:endParaRPr lang="ru-RU" sz="1600" u="none" strike="noStrike" kern="1200" dirty="0">
                        <a:solidFill>
                          <a:schemeClr val="tx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424">
                <a:tc>
                  <a:txBody>
                    <a:bodyPr/>
                    <a:lstStyle/>
                    <a:p>
                      <a:pPr algn="ctr" fontAlgn="ctr"/>
                      <a:r>
                        <a:rPr lang="ru-RU" sz="1600" u="none" strike="noStrike" kern="1200" dirty="0" smtClean="0">
                          <a:solidFill>
                            <a:schemeClr val="dk1"/>
                          </a:solidFill>
                          <a:effectLst/>
                          <a:latin typeface="+mn-lt"/>
                          <a:ea typeface="+mn-ea"/>
                          <a:cs typeface="+mn-cs"/>
                        </a:rPr>
                        <a:t>от 8,7% до 9%</a:t>
                      </a:r>
                      <a:endParaRPr lang="ru-RU" sz="1600" u="none" strike="noStrike" kern="1200" dirty="0">
                        <a:solidFill>
                          <a:schemeClr val="dk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600" u="none" strike="noStrike" kern="1200" dirty="0" smtClean="0">
                          <a:solidFill>
                            <a:schemeClr val="tx1"/>
                          </a:solidFill>
                          <a:effectLst/>
                          <a:latin typeface="+mn-lt"/>
                          <a:ea typeface="+mn-ea"/>
                          <a:cs typeface="+mn-cs"/>
                        </a:rPr>
                        <a:t>623</a:t>
                      </a:r>
                      <a:endParaRPr lang="ru-RU" sz="1600" u="none" strike="noStrike" kern="1200" dirty="0">
                        <a:solidFill>
                          <a:schemeClr val="tx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424">
                <a:tc>
                  <a:txBody>
                    <a:bodyPr/>
                    <a:lstStyle/>
                    <a:p>
                      <a:pPr algn="ctr" fontAlgn="ctr"/>
                      <a:r>
                        <a:rPr lang="ru-RU" sz="1600" u="none" strike="noStrike" kern="1200" dirty="0" smtClean="0">
                          <a:solidFill>
                            <a:schemeClr val="dk1"/>
                          </a:solidFill>
                          <a:effectLst/>
                          <a:latin typeface="+mn-lt"/>
                          <a:ea typeface="+mn-ea"/>
                          <a:cs typeface="+mn-cs"/>
                        </a:rPr>
                        <a:t>от 7,5% до 8,7%</a:t>
                      </a:r>
                      <a:endParaRPr lang="ru-RU" sz="1600" u="none" strike="noStrike" kern="1200" dirty="0">
                        <a:solidFill>
                          <a:schemeClr val="dk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600" u="none" strike="noStrike" kern="1200" dirty="0" smtClean="0">
                          <a:solidFill>
                            <a:schemeClr val="tx1"/>
                          </a:solidFill>
                          <a:effectLst/>
                          <a:latin typeface="+mn-lt"/>
                          <a:ea typeface="+mn-ea"/>
                          <a:cs typeface="+mn-cs"/>
                        </a:rPr>
                        <a:t>6 169</a:t>
                      </a:r>
                      <a:endParaRPr lang="ru-RU" sz="1600" u="none" strike="noStrike" kern="1200" dirty="0">
                        <a:solidFill>
                          <a:schemeClr val="tx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424">
                <a:tc>
                  <a:txBody>
                    <a:bodyPr/>
                    <a:lstStyle/>
                    <a:p>
                      <a:pPr algn="ctr" fontAlgn="ctr"/>
                      <a:r>
                        <a:rPr lang="ru-RU" sz="1600" u="none" strike="noStrike" kern="1200" dirty="0" smtClean="0">
                          <a:solidFill>
                            <a:schemeClr val="dk1"/>
                          </a:solidFill>
                          <a:effectLst/>
                          <a:latin typeface="+mn-lt"/>
                          <a:ea typeface="+mn-ea"/>
                          <a:cs typeface="+mn-cs"/>
                        </a:rPr>
                        <a:t>до 7,5%</a:t>
                      </a:r>
                      <a:endParaRPr lang="ru-RU" sz="1600" u="none" strike="noStrike" kern="1200" dirty="0">
                        <a:solidFill>
                          <a:schemeClr val="dk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ctr"/>
                      <a:r>
                        <a:rPr lang="ru-RU" sz="1600" u="none" strike="noStrike" kern="1200" dirty="0" smtClean="0">
                          <a:solidFill>
                            <a:schemeClr val="tx1"/>
                          </a:solidFill>
                          <a:effectLst/>
                          <a:latin typeface="+mn-lt"/>
                          <a:ea typeface="+mn-ea"/>
                          <a:cs typeface="+mn-cs"/>
                        </a:rPr>
                        <a:t>6 041</a:t>
                      </a:r>
                      <a:endParaRPr lang="ru-RU" sz="1600" u="none" strike="noStrike" kern="1200" dirty="0">
                        <a:solidFill>
                          <a:schemeClr val="tx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53424">
                <a:tc gridSpan="2">
                  <a:txBody>
                    <a:bodyPr/>
                    <a:lstStyle/>
                    <a:p>
                      <a:pPr algn="ctr" fontAlgn="ctr"/>
                      <a:r>
                        <a:rPr lang="ru-RU" sz="1600" b="1" u="none" strike="noStrike" kern="1200" dirty="0" smtClean="0">
                          <a:solidFill>
                            <a:schemeClr val="dk1"/>
                          </a:solidFill>
                          <a:effectLst/>
                          <a:latin typeface="+mn-lt"/>
                          <a:ea typeface="+mn-ea"/>
                          <a:cs typeface="+mn-cs"/>
                        </a:rPr>
                        <a:t>8,3%</a:t>
                      </a:r>
                      <a:r>
                        <a:rPr lang="ru-RU" sz="1600" b="1" u="none" strike="noStrike" kern="1200" baseline="0" dirty="0" smtClean="0">
                          <a:solidFill>
                            <a:schemeClr val="dk1"/>
                          </a:solidFill>
                          <a:effectLst/>
                          <a:latin typeface="+mn-lt"/>
                          <a:ea typeface="+mn-ea"/>
                          <a:cs typeface="+mn-cs"/>
                        </a:rPr>
                        <a:t> в среднем по Российской Федерации </a:t>
                      </a:r>
                      <a:endParaRPr lang="ru-RU" sz="1600" b="1" u="none" strike="noStrike" kern="1200" dirty="0">
                        <a:solidFill>
                          <a:schemeClr val="dk1"/>
                        </a:solidFill>
                        <a:effectLst/>
                        <a:latin typeface="+mn-lt"/>
                        <a:ea typeface="+mn-ea"/>
                        <a:cs typeface="+mn-cs"/>
                      </a:endParaRPr>
                    </a:p>
                  </a:txBody>
                  <a:tcPr marL="10322" marR="10322" marT="952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fontAlgn="ctr"/>
                      <a:endParaRPr lang="ru-RU" sz="1600" u="none" strike="noStrike" kern="1200" dirty="0">
                        <a:solidFill>
                          <a:srgbClr val="FF0000"/>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0" name="TextBox 9"/>
          <p:cNvSpPr txBox="1"/>
          <p:nvPr/>
        </p:nvSpPr>
        <p:spPr>
          <a:xfrm>
            <a:off x="423618" y="837506"/>
            <a:ext cx="9046069" cy="553978"/>
          </a:xfrm>
          <a:prstGeom prst="rect">
            <a:avLst/>
          </a:prstGeom>
          <a:noFill/>
        </p:spPr>
        <p:txBody>
          <a:bodyPr wrap="square" lIns="91421" tIns="45710" rIns="91421" bIns="45710">
            <a:spAutoFit/>
          </a:bodyPr>
          <a:lstStyle/>
          <a:p>
            <a:pPr algn="ctr">
              <a:spcAft>
                <a:spcPts val="0"/>
              </a:spcAft>
            </a:pPr>
            <a:r>
              <a:rPr lang="ru-RU" sz="1500" b="1" dirty="0"/>
              <a:t>Установленные предельные индексы с 1 июля 2015 года </a:t>
            </a:r>
          </a:p>
          <a:p>
            <a:pPr algn="ctr">
              <a:spcAft>
                <a:spcPts val="1118"/>
              </a:spcAft>
            </a:pPr>
            <a:r>
              <a:rPr lang="ru-RU" sz="1500" dirty="0"/>
              <a:t>(распоряжение Правительства </a:t>
            </a:r>
            <a:r>
              <a:rPr lang="ru-RU" sz="1500" dirty="0" smtClean="0"/>
              <a:t>РФ от </a:t>
            </a:r>
            <a:r>
              <a:rPr lang="ru-RU" sz="1500" dirty="0"/>
              <a:t>01.11.14г. № 2222-р)</a:t>
            </a:r>
          </a:p>
        </p:txBody>
      </p:sp>
      <p:sp>
        <p:nvSpPr>
          <p:cNvPr id="9" name="TextBox 8"/>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14</a:t>
            </a:r>
            <a:endParaRPr lang="ru-RU" sz="1300" b="1" dirty="0">
              <a:latin typeface="+mn-lt"/>
              <a:cs typeface="Times New Roman" pitchFamily="18" charset="0"/>
            </a:endParaRPr>
          </a:p>
        </p:txBody>
      </p:sp>
    </p:spTree>
    <p:extLst>
      <p:ext uri="{BB962C8B-B14F-4D97-AF65-F5344CB8AC3E}">
        <p14:creationId xmlns:p14="http://schemas.microsoft.com/office/powerpoint/2010/main" val="146976293"/>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32785" y="765498"/>
            <a:ext cx="9574329" cy="2376264"/>
          </a:xfrm>
          <a:prstGeom prst="rect">
            <a:avLst/>
          </a:prstGeom>
        </p:spPr>
        <p:txBody>
          <a:bodyPr lIns="152082" tIns="76040" rIns="152082" bIns="76040">
            <a:noAutofit/>
          </a:bodyPr>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marL="0" indent="0" algn="just">
              <a:spcAft>
                <a:spcPts val="300"/>
              </a:spcAft>
            </a:pPr>
            <a:r>
              <a:rPr lang="ru-RU" sz="1400" dirty="0">
                <a:ea typeface="Segoe UI" pitchFamily="34" charset="0"/>
                <a:cs typeface="Segoe UI" pitchFamily="34" charset="0"/>
              </a:rPr>
              <a:t>В целях совершенствования нормативной правовой базы ограничения изменения размера </a:t>
            </a:r>
            <a:r>
              <a:rPr lang="ru-RU" sz="1400" dirty="0" smtClean="0">
                <a:ea typeface="Segoe UI" pitchFamily="34" charset="0"/>
                <a:cs typeface="Segoe UI" pitchFamily="34" charset="0"/>
              </a:rPr>
              <a:t>платы граждан </a:t>
            </a:r>
            <a:r>
              <a:rPr lang="ru-RU" sz="1400" dirty="0">
                <a:ea typeface="Segoe UI" pitchFamily="34" charset="0"/>
                <a:cs typeface="Segoe UI" pitchFamily="34" charset="0"/>
              </a:rPr>
              <a:t>за коммунальные услуги принято постановление Правительства РФ от 13.03.15г. № 216 «Об особенностях применения в 2015 году Основ формирования индексов изменения размера платы граждан за коммунальные услуги в РФ</a:t>
            </a:r>
            <a:r>
              <a:rPr lang="ru-RU" sz="1400" dirty="0" smtClean="0">
                <a:ea typeface="Segoe UI" pitchFamily="34" charset="0"/>
                <a:cs typeface="Segoe UI" pitchFamily="34" charset="0"/>
              </a:rPr>
              <a:t>», которое предусматривает</a:t>
            </a:r>
            <a:r>
              <a:rPr lang="en-US" sz="1400" dirty="0" smtClean="0">
                <a:ea typeface="Segoe UI" pitchFamily="34" charset="0"/>
                <a:cs typeface="Segoe UI" pitchFamily="34" charset="0"/>
              </a:rPr>
              <a:t>:</a:t>
            </a:r>
            <a:endParaRPr lang="ru-RU" sz="1400" dirty="0" smtClean="0">
              <a:ea typeface="Segoe UI" pitchFamily="34" charset="0"/>
              <a:cs typeface="Segoe UI" pitchFamily="34" charset="0"/>
            </a:endParaRPr>
          </a:p>
          <a:p>
            <a:pPr marL="177800" indent="-177800" algn="just">
              <a:spcAft>
                <a:spcPts val="300"/>
              </a:spcAft>
              <a:buFont typeface="Wingdings" panose="05000000000000000000" pitchFamily="2" charset="2"/>
              <a:buChar char="ü"/>
            </a:pPr>
            <a:r>
              <a:rPr lang="ru-RU" sz="1400" dirty="0">
                <a:ea typeface="Segoe UI" pitchFamily="34" charset="0"/>
                <a:cs typeface="Segoe UI" pitchFamily="34" charset="0"/>
              </a:rPr>
              <a:t>в</a:t>
            </a:r>
            <a:r>
              <a:rPr lang="ru-RU" sz="1400" dirty="0" smtClean="0">
                <a:ea typeface="Segoe UI" pitchFamily="34" charset="0"/>
                <a:cs typeface="Segoe UI" pitchFamily="34" charset="0"/>
              </a:rPr>
              <a:t>озможность изменения Правительством РФ установленного на 2015 год индекса по субъекту Российской Федерации на основании предложения руководителя субъекта РФ, согласованного с законодательным органом власти субъекта РФ</a:t>
            </a:r>
            <a:r>
              <a:rPr lang="en-US" sz="1400" dirty="0" smtClean="0">
                <a:ea typeface="Segoe UI" pitchFamily="34" charset="0"/>
                <a:cs typeface="Segoe UI" pitchFamily="34" charset="0"/>
              </a:rPr>
              <a:t>;</a:t>
            </a:r>
            <a:endParaRPr lang="ru-RU" sz="1400" dirty="0" smtClean="0">
              <a:ea typeface="Segoe UI" pitchFamily="34" charset="0"/>
              <a:cs typeface="Segoe UI" pitchFamily="34" charset="0"/>
            </a:endParaRPr>
          </a:p>
          <a:p>
            <a:pPr marL="177800" indent="-177800" algn="just">
              <a:spcAft>
                <a:spcPts val="300"/>
              </a:spcAft>
              <a:buFont typeface="Wingdings" panose="05000000000000000000" pitchFamily="2" charset="2"/>
              <a:buChar char="ü"/>
            </a:pPr>
            <a:r>
              <a:rPr lang="ru-RU" sz="1400" dirty="0" smtClean="0">
                <a:ea typeface="Segoe UI" pitchFamily="34" charset="0"/>
                <a:cs typeface="Segoe UI" pitchFamily="34" charset="0"/>
              </a:rPr>
              <a:t>возможность изменения Правительством РФ значений предельно допустимых отклонений по отдельным муниципальным образованиям от указанных индексов по субъектам РФ.</a:t>
            </a:r>
            <a:endParaRPr lang="ru-RU" sz="1400" dirty="0">
              <a:ea typeface="Segoe UI" pitchFamily="34" charset="0"/>
              <a:cs typeface="Segoe UI" pitchFamily="34" charset="0"/>
            </a:endParaRPr>
          </a:p>
        </p:txBody>
      </p:sp>
      <p:sp>
        <p:nvSpPr>
          <p:cNvPr id="3" name="TextBox 2"/>
          <p:cNvSpPr txBox="1"/>
          <p:nvPr/>
        </p:nvSpPr>
        <p:spPr>
          <a:xfrm>
            <a:off x="1014437" y="379955"/>
            <a:ext cx="9090373" cy="353923"/>
          </a:xfrm>
          <a:prstGeom prst="rect">
            <a:avLst/>
          </a:prstGeom>
          <a:noFill/>
        </p:spPr>
        <p:txBody>
          <a:bodyPr wrap="square" lIns="91421" tIns="45710" rIns="91421" bIns="45710">
            <a:spAutoFit/>
          </a:bodyPr>
          <a:lstStyle/>
          <a:p>
            <a:pPr algn="ctr">
              <a:spcAft>
                <a:spcPts val="1118"/>
              </a:spcAft>
            </a:pPr>
            <a:r>
              <a:rPr lang="ru-RU" sz="1700" b="1" dirty="0"/>
              <a:t>Ограничение роста платы граждан за коммунальные услуги (продолжение)</a:t>
            </a:r>
          </a:p>
        </p:txBody>
      </p:sp>
      <p:sp>
        <p:nvSpPr>
          <p:cNvPr id="4" name="TextBox 3"/>
          <p:cNvSpPr txBox="1"/>
          <p:nvPr/>
        </p:nvSpPr>
        <p:spPr>
          <a:xfrm>
            <a:off x="135920" y="2853730"/>
            <a:ext cx="9571194" cy="992559"/>
          </a:xfrm>
          <a:prstGeom prst="rect">
            <a:avLst/>
          </a:prstGeom>
          <a:noFill/>
        </p:spPr>
        <p:txBody>
          <a:bodyPr wrap="square" lIns="91421" tIns="45710" rIns="91421" bIns="45710">
            <a:spAutoFit/>
          </a:bodyPr>
          <a:lstStyle/>
          <a:p>
            <a:pPr algn="ctr">
              <a:spcAft>
                <a:spcPts val="300"/>
              </a:spcAft>
            </a:pPr>
            <a:r>
              <a:rPr lang="ru-RU" sz="1400" b="1" dirty="0" smtClean="0"/>
              <a:t>Либерализация рынка теплоснабжения</a:t>
            </a:r>
          </a:p>
          <a:p>
            <a:pPr algn="just" defTabSz="706438" eaLnBrk="0" hangingPunct="0">
              <a:spcAft>
                <a:spcPts val="300"/>
              </a:spcAft>
            </a:pPr>
            <a:r>
              <a:rPr lang="ru-RU" sz="1400" dirty="0">
                <a:latin typeface="+mj-lt"/>
                <a:ea typeface="Segoe UI" pitchFamily="34" charset="0"/>
                <a:cs typeface="Segoe UI" pitchFamily="34" charset="0"/>
                <a:sym typeface="Arial" pitchFamily="34" charset="0"/>
              </a:rPr>
              <a:t>Принят Федеральный закон от 01.12.14г. № 404-ФЗ «О внесении изменений в Федеральный закон «О теплоснабжении», предусматривающий </a:t>
            </a:r>
            <a:r>
              <a:rPr lang="ru-RU" sz="1400" dirty="0" err="1">
                <a:latin typeface="+mj-lt"/>
                <a:ea typeface="Segoe UI" pitchFamily="34" charset="0"/>
                <a:cs typeface="Segoe UI" pitchFamily="34" charset="0"/>
                <a:sym typeface="Arial" pitchFamily="34" charset="0"/>
              </a:rPr>
              <a:t>дерегулирование</a:t>
            </a:r>
            <a:r>
              <a:rPr lang="ru-RU" sz="1400" dirty="0">
                <a:latin typeface="+mj-lt"/>
                <a:ea typeface="Segoe UI" pitchFamily="34" charset="0"/>
                <a:cs typeface="Segoe UI" pitchFamily="34" charset="0"/>
                <a:sym typeface="Arial" pitchFamily="34" charset="0"/>
              </a:rPr>
              <a:t> цены на тепловую энергию в виде пара и на тепловую энергию, отпускаемую с коллекторов для отдельных потребителей.</a:t>
            </a:r>
          </a:p>
        </p:txBody>
      </p:sp>
      <p:sp>
        <p:nvSpPr>
          <p:cNvPr id="5" name="Заголовок 1"/>
          <p:cNvSpPr txBox="1">
            <a:spLocks/>
          </p:cNvSpPr>
          <p:nvPr/>
        </p:nvSpPr>
        <p:spPr>
          <a:xfrm>
            <a:off x="135920" y="3861842"/>
            <a:ext cx="9477850" cy="2952328"/>
          </a:xfrm>
          <a:prstGeom prst="rect">
            <a:avLst/>
          </a:prstGeom>
          <a:solidFill>
            <a:srgbClr val="FFFFFF">
              <a:alpha val="69804"/>
            </a:srgbClr>
          </a:solidFill>
        </p:spPr>
        <p:txBody>
          <a:bodyPr lIns="152082" tIns="76040" rIns="152082" bIns="76040">
            <a:noAutofit/>
          </a:bodyPr>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marL="93663" indent="0">
              <a:spcAft>
                <a:spcPts val="600"/>
              </a:spcAft>
            </a:pPr>
            <a:r>
              <a:rPr lang="ru-RU" sz="1400" b="1" dirty="0"/>
              <a:t>Сфера обращения с твердыми бытовыми </a:t>
            </a:r>
            <a:r>
              <a:rPr lang="ru-RU" sz="1400" b="1" dirty="0" smtClean="0"/>
              <a:t>отходами</a:t>
            </a:r>
            <a:endParaRPr lang="ru-RU" sz="1400" dirty="0" smtClean="0">
              <a:ea typeface="Segoe UI" pitchFamily="34" charset="0"/>
              <a:cs typeface="Segoe UI" pitchFamily="34" charset="0"/>
            </a:endParaRPr>
          </a:p>
          <a:p>
            <a:pPr marL="0" indent="0" algn="just">
              <a:spcAft>
                <a:spcPts val="300"/>
              </a:spcAft>
            </a:pPr>
            <a:r>
              <a:rPr lang="ru-RU" sz="1400" dirty="0">
                <a:ea typeface="Segoe UI" pitchFamily="34" charset="0"/>
                <a:cs typeface="Segoe UI" pitchFamily="34" charset="0"/>
              </a:rPr>
              <a:t>Принят Федеральный закон от 23.12.14г. № 458-ФЗ «О внесении изменений в Федеральный закон «Об отходах производства и потребления», отдельные законодательные акты РФ и признании утратившим силу отдельных законодательных актов РФ», в соответствии с которым</a:t>
            </a:r>
            <a:r>
              <a:rPr lang="en-US" sz="1400" dirty="0">
                <a:ea typeface="Segoe UI" pitchFamily="34" charset="0"/>
                <a:cs typeface="Segoe UI" pitchFamily="34" charset="0"/>
              </a:rPr>
              <a:t>:</a:t>
            </a:r>
            <a:endParaRPr lang="ru-RU" sz="1400" dirty="0">
              <a:ea typeface="Segoe UI" pitchFamily="34" charset="0"/>
              <a:cs typeface="Segoe UI" pitchFamily="34" charset="0"/>
            </a:endParaRPr>
          </a:p>
          <a:p>
            <a:pPr marL="177800" indent="-177800" algn="just">
              <a:spcAft>
                <a:spcPts val="300"/>
              </a:spcAft>
              <a:buFont typeface="Wingdings" panose="05000000000000000000" pitchFamily="2" charset="2"/>
              <a:buChar char="ü"/>
            </a:pPr>
            <a:r>
              <a:rPr lang="ru-RU" sz="1400" dirty="0">
                <a:ea typeface="Segoe UI" pitchFamily="34" charset="0"/>
                <a:cs typeface="Segoe UI" pitchFamily="34" charset="0"/>
              </a:rPr>
              <a:t>долгосрочные тарифы в сфере обращения с ТБО являются предельной ценой, устанавливаемой органом регулирования</a:t>
            </a:r>
            <a:r>
              <a:rPr lang="en-US" sz="1400" dirty="0">
                <a:ea typeface="Segoe UI" pitchFamily="34" charset="0"/>
                <a:cs typeface="Segoe UI" pitchFamily="34" charset="0"/>
              </a:rPr>
              <a:t>;</a:t>
            </a:r>
            <a:endParaRPr lang="ru-RU" sz="1400" dirty="0">
              <a:ea typeface="Segoe UI" pitchFamily="34" charset="0"/>
              <a:cs typeface="Segoe UI" pitchFamily="34" charset="0"/>
            </a:endParaRPr>
          </a:p>
          <a:p>
            <a:pPr marL="177800" indent="-177800" algn="just">
              <a:spcAft>
                <a:spcPts val="300"/>
              </a:spcAft>
              <a:buFont typeface="Wingdings" panose="05000000000000000000" pitchFamily="2" charset="2"/>
              <a:buChar char="ü"/>
            </a:pPr>
            <a:r>
              <a:rPr lang="ru-RU" sz="1400" dirty="0">
                <a:ea typeface="Segoe UI" pitchFamily="34" charset="0"/>
                <a:cs typeface="Segoe UI" pitchFamily="34" charset="0"/>
              </a:rPr>
              <a:t>по соглашению сторон, цены на услуги в сфере обращения с ТБО могут быть ниже установленной органом регулирования предельной цены</a:t>
            </a:r>
            <a:r>
              <a:rPr lang="en-US" sz="1400" dirty="0">
                <a:ea typeface="Segoe UI" pitchFamily="34" charset="0"/>
                <a:cs typeface="Segoe UI" pitchFamily="34" charset="0"/>
              </a:rPr>
              <a:t>;</a:t>
            </a:r>
            <a:endParaRPr lang="ru-RU" sz="1400" dirty="0">
              <a:ea typeface="Segoe UI" pitchFamily="34" charset="0"/>
              <a:cs typeface="Segoe UI" pitchFamily="34" charset="0"/>
            </a:endParaRPr>
          </a:p>
          <a:p>
            <a:pPr marL="177800" indent="-177800" algn="just">
              <a:spcAft>
                <a:spcPts val="300"/>
              </a:spcAft>
              <a:buFont typeface="Wingdings" panose="05000000000000000000" pitchFamily="2" charset="2"/>
              <a:buChar char="ü"/>
            </a:pPr>
            <a:r>
              <a:rPr lang="ru-RU" sz="1400" dirty="0">
                <a:ea typeface="Segoe UI" pitchFamily="34" charset="0"/>
                <a:cs typeface="Segoe UI" pitchFamily="34" charset="0"/>
              </a:rPr>
              <a:t>положения ФЗ, связанные с вопросам государственного регулирования тарифов в сфере ТБО, вступают в силу с 01.01.2016г</a:t>
            </a:r>
            <a:r>
              <a:rPr lang="ru-RU" sz="1400" dirty="0" smtClean="0">
                <a:ea typeface="Segoe UI" pitchFamily="34" charset="0"/>
                <a:cs typeface="Segoe UI" pitchFamily="34" charset="0"/>
              </a:rPr>
              <a:t>.</a:t>
            </a:r>
          </a:p>
          <a:p>
            <a:pPr marL="0" indent="0">
              <a:spcAft>
                <a:spcPts val="300"/>
              </a:spcAft>
            </a:pPr>
            <a:r>
              <a:rPr lang="ru-RU" sz="1400" b="1" dirty="0" smtClean="0">
                <a:ea typeface="Segoe UI" pitchFamily="34" charset="0"/>
                <a:cs typeface="Segoe UI" pitchFamily="34" charset="0"/>
              </a:rPr>
              <a:t>В настоящее время ведется разработка распоряжения Правительства, предусматривающего перечень нормативных правовых актов, необходимых для реализации Федерального закона (порядка 30 НПА)</a:t>
            </a:r>
            <a:endParaRPr lang="ru-RU" sz="1400" b="1" dirty="0">
              <a:ea typeface="Segoe UI" pitchFamily="34" charset="0"/>
              <a:cs typeface="Segoe UI" pitchFamily="34" charset="0"/>
            </a:endParaRPr>
          </a:p>
        </p:txBody>
      </p:sp>
      <p:sp>
        <p:nvSpPr>
          <p:cNvPr id="7" name="TextBox 6"/>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15</a:t>
            </a:r>
            <a:endParaRPr lang="ru-RU" sz="1300" b="1" dirty="0">
              <a:latin typeface="+mn-lt"/>
              <a:cs typeface="Times New Roman" pitchFamily="18" charset="0"/>
            </a:endParaRPr>
          </a:p>
        </p:txBody>
      </p:sp>
    </p:spTree>
    <p:extLst>
      <p:ext uri="{BB962C8B-B14F-4D97-AF65-F5344CB8AC3E}">
        <p14:creationId xmlns:p14="http://schemas.microsoft.com/office/powerpoint/2010/main" val="3119629961"/>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3"/>
          <p:cNvSpPr txBox="1">
            <a:spLocks/>
          </p:cNvSpPr>
          <p:nvPr/>
        </p:nvSpPr>
        <p:spPr>
          <a:xfrm>
            <a:off x="697482" y="388331"/>
            <a:ext cx="8229600" cy="490066"/>
          </a:xfrm>
          <a:prstGeom prst="rect">
            <a:avLst/>
          </a:prstGeom>
        </p:spPr>
        <p:txBody>
          <a:bodyPr>
            <a:noAutofit/>
          </a:bodyPr>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r>
              <a:rPr lang="ru-RU" sz="2800" b="1" kern="0" dirty="0" smtClean="0">
                <a:cs typeface="Times New Roman" panose="02020603050405020304" pitchFamily="18" charset="0"/>
              </a:rPr>
              <a:t>Информационная открытость</a:t>
            </a:r>
            <a:endParaRPr lang="ru-RU" sz="2800" b="1" kern="0" dirty="0">
              <a:cs typeface="Times New Roman" panose="02020603050405020304" pitchFamily="18" charset="0"/>
            </a:endParaRPr>
          </a:p>
        </p:txBody>
      </p:sp>
      <p:pic>
        <p:nvPicPr>
          <p:cNvPr id="4" name="Picture 3" descr="C:\Users\OAPopov\Desktop\контакт(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5067" y="485193"/>
            <a:ext cx="288032" cy="424321"/>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OAPopov\Desktop\1620349_pic_1299261234-1124x700_c.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654480" y="541647"/>
            <a:ext cx="578122" cy="36004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269286" y="5192826"/>
            <a:ext cx="9365821" cy="1477328"/>
          </a:xfrm>
          <a:prstGeom prst="rect">
            <a:avLst/>
          </a:prstGeom>
          <a:noFill/>
        </p:spPr>
        <p:txBody>
          <a:bodyPr wrap="square" rtlCol="0">
            <a:spAutoFit/>
          </a:bodyPr>
          <a:lstStyle/>
          <a:p>
            <a:pPr algn="ctr">
              <a:spcAft>
                <a:spcPts val="600"/>
              </a:spcAft>
            </a:pPr>
            <a:r>
              <a:rPr lang="ru-RU" sz="1600" b="1" u="sng" dirty="0" smtClean="0">
                <a:latin typeface="+mn-lt"/>
                <a:cs typeface="Times New Roman" panose="02020603050405020304" pitchFamily="18" charset="0"/>
              </a:rPr>
              <a:t>ПРОБЛЕМЫ:</a:t>
            </a:r>
          </a:p>
          <a:p>
            <a:pPr marL="285750" indent="-285750" algn="just">
              <a:spcAft>
                <a:spcPts val="600"/>
              </a:spcAft>
              <a:buFont typeface="Arial" panose="020B0604020202020204" pitchFamily="34" charset="0"/>
              <a:buChar char="•"/>
            </a:pPr>
            <a:r>
              <a:rPr lang="ru-RU" sz="1600" dirty="0" smtClean="0">
                <a:latin typeface="+mn-lt"/>
                <a:cs typeface="Times New Roman" panose="02020603050405020304" pitchFamily="18" charset="0"/>
              </a:rPr>
              <a:t>Навигационная и визуальная доступность значимой для граждан информации: калькулятор, тарифные решения, нормативы. </a:t>
            </a:r>
            <a:r>
              <a:rPr lang="ru-RU" sz="1600" b="1" dirty="0" smtClean="0">
                <a:latin typeface="+mn-lt"/>
                <a:cs typeface="Times New Roman" panose="02020603050405020304" pitchFamily="18" charset="0"/>
              </a:rPr>
              <a:t>Необходимо размещать на главной странице!</a:t>
            </a:r>
          </a:p>
          <a:p>
            <a:pPr marL="285750" indent="-285750" algn="just">
              <a:buFont typeface="Arial" panose="020B0604020202020204" pitchFamily="34" charset="0"/>
              <a:buChar char="•"/>
            </a:pPr>
            <a:r>
              <a:rPr lang="ru-RU" sz="1600" dirty="0" smtClean="0">
                <a:latin typeface="+mn-lt"/>
                <a:cs typeface="Times New Roman" panose="02020603050405020304" pitchFamily="18" charset="0"/>
              </a:rPr>
              <a:t>Мониторинг работоспособности калькуляторов и своевременное информирование об изменении ссылок.</a:t>
            </a:r>
          </a:p>
        </p:txBody>
      </p:sp>
      <p:sp>
        <p:nvSpPr>
          <p:cNvPr id="8" name="TextBox 7"/>
          <p:cNvSpPr txBox="1"/>
          <p:nvPr/>
        </p:nvSpPr>
        <p:spPr>
          <a:xfrm>
            <a:off x="269286" y="858406"/>
            <a:ext cx="9365821" cy="4401205"/>
          </a:xfrm>
          <a:prstGeom prst="rect">
            <a:avLst/>
          </a:prstGeom>
          <a:noFill/>
        </p:spPr>
        <p:txBody>
          <a:bodyPr wrap="square" rtlCol="0">
            <a:spAutoFit/>
          </a:bodyPr>
          <a:lstStyle/>
          <a:p>
            <a:pPr algn="just">
              <a:spcAft>
                <a:spcPts val="1200"/>
              </a:spcAft>
            </a:pPr>
            <a:r>
              <a:rPr lang="ru-RU" sz="1500" b="1" kern="0" dirty="0" smtClean="0">
                <a:cs typeface="Times New Roman" panose="02020603050405020304" pitchFamily="18" charset="0"/>
              </a:rPr>
              <a:t>Ключевая </a:t>
            </a:r>
            <a:r>
              <a:rPr lang="ru-RU" sz="1500" b="1" kern="0" dirty="0">
                <a:cs typeface="Times New Roman" panose="02020603050405020304" pitchFamily="18" charset="0"/>
              </a:rPr>
              <a:t>задача </a:t>
            </a:r>
            <a:r>
              <a:rPr lang="ru-RU" sz="1500" kern="0" dirty="0">
                <a:cs typeface="Times New Roman" panose="02020603050405020304" pitchFamily="18" charset="0"/>
              </a:rPr>
              <a:t>– простое и понятное разъяснение вопросов тарифного регулирования и ограничения роста платы граждан</a:t>
            </a:r>
            <a:r>
              <a:rPr lang="en-US" sz="1500" kern="0" dirty="0">
                <a:cs typeface="Times New Roman" panose="02020603050405020304" pitchFamily="18" charset="0"/>
              </a:rPr>
              <a:t> </a:t>
            </a:r>
            <a:r>
              <a:rPr lang="ru-RU" sz="1500" kern="0" dirty="0">
                <a:cs typeface="Times New Roman" panose="02020603050405020304" pitchFamily="18" charset="0"/>
              </a:rPr>
              <a:t>за коммунальные услуги.</a:t>
            </a:r>
          </a:p>
          <a:p>
            <a:pPr algn="just">
              <a:spcAft>
                <a:spcPts val="1200"/>
              </a:spcAft>
            </a:pPr>
            <a:r>
              <a:rPr lang="ru-RU" sz="1500" kern="0" dirty="0">
                <a:cs typeface="Times New Roman" panose="02020603050405020304" pitchFamily="18" charset="0"/>
              </a:rPr>
              <a:t>Созданы </a:t>
            </a:r>
            <a:r>
              <a:rPr lang="ru-RU" sz="1500" b="1" kern="0" dirty="0">
                <a:cs typeface="Times New Roman" panose="02020603050405020304" pitchFamily="18" charset="0"/>
              </a:rPr>
              <a:t>аккаунты в </a:t>
            </a:r>
            <a:r>
              <a:rPr lang="ru-RU" sz="1500" b="1" kern="0" dirty="0" err="1">
                <a:cs typeface="Times New Roman" panose="02020603050405020304" pitchFamily="18" charset="0"/>
              </a:rPr>
              <a:t>соцсетях</a:t>
            </a:r>
            <a:r>
              <a:rPr lang="ru-RU" sz="1500" b="1" kern="0" dirty="0">
                <a:cs typeface="Times New Roman" panose="02020603050405020304" pitchFamily="18" charset="0"/>
              </a:rPr>
              <a:t> </a:t>
            </a:r>
            <a:r>
              <a:rPr lang="ru-RU" sz="1500" kern="0" dirty="0">
                <a:cs typeface="Times New Roman" panose="02020603050405020304" pitchFamily="18" charset="0"/>
              </a:rPr>
              <a:t>(</a:t>
            </a:r>
            <a:r>
              <a:rPr lang="en-US" sz="1500" kern="0" dirty="0">
                <a:cs typeface="Times New Roman" panose="02020603050405020304" pitchFamily="18" charset="0"/>
              </a:rPr>
              <a:t>Twitter</a:t>
            </a:r>
            <a:r>
              <a:rPr lang="ru-RU" sz="1500" kern="0" dirty="0">
                <a:cs typeface="Times New Roman" panose="02020603050405020304" pitchFamily="18" charset="0"/>
              </a:rPr>
              <a:t> - </a:t>
            </a:r>
            <a:r>
              <a:rPr lang="en-US" sz="1500" b="1" kern="0" dirty="0">
                <a:cs typeface="Times New Roman" panose="02020603050405020304" pitchFamily="18" charset="0"/>
              </a:rPr>
              <a:t>@</a:t>
            </a:r>
            <a:r>
              <a:rPr lang="en-US" sz="1500" b="1" kern="0" dirty="0" err="1">
                <a:cs typeface="Times New Roman" panose="02020603050405020304" pitchFamily="18" charset="0"/>
              </a:rPr>
              <a:t>FST_Russia</a:t>
            </a:r>
            <a:r>
              <a:rPr lang="en-US" sz="1500" b="1" kern="0" dirty="0">
                <a:cs typeface="Times New Roman" panose="02020603050405020304" pitchFamily="18" charset="0"/>
              </a:rPr>
              <a:t> </a:t>
            </a:r>
            <a:r>
              <a:rPr lang="ru-RU" sz="1500" kern="0" dirty="0">
                <a:cs typeface="Times New Roman" panose="02020603050405020304" pitchFamily="18" charset="0"/>
              </a:rPr>
              <a:t>и </a:t>
            </a:r>
            <a:r>
              <a:rPr lang="ru-RU" sz="1500" kern="0" dirty="0" err="1">
                <a:cs typeface="Times New Roman" panose="02020603050405020304" pitchFamily="18" charset="0"/>
              </a:rPr>
              <a:t>Вконтакте</a:t>
            </a:r>
            <a:r>
              <a:rPr lang="ru-RU" sz="1500" kern="0" dirty="0">
                <a:cs typeface="Times New Roman" panose="02020603050405020304" pitchFamily="18" charset="0"/>
              </a:rPr>
              <a:t> - </a:t>
            </a:r>
            <a:r>
              <a:rPr lang="en-US" sz="1500" b="1" kern="0" dirty="0">
                <a:cs typeface="Times New Roman" panose="02020603050405020304" pitchFamily="18" charset="0"/>
              </a:rPr>
              <a:t>vk.com/</a:t>
            </a:r>
            <a:r>
              <a:rPr lang="en-US" sz="1500" b="1" kern="0" dirty="0" err="1">
                <a:cs typeface="Times New Roman" panose="02020603050405020304" pitchFamily="18" charset="0"/>
              </a:rPr>
              <a:t>fst_russia</a:t>
            </a:r>
            <a:r>
              <a:rPr lang="ru-RU" sz="1500" kern="0" dirty="0">
                <a:cs typeface="Times New Roman" panose="02020603050405020304" pitchFamily="18" charset="0"/>
              </a:rPr>
              <a:t>). Цель – информирование о ключевых и значимых событиях, комментариях ведомства + разъяснительная работа с пользователями</a:t>
            </a:r>
          </a:p>
          <a:p>
            <a:pPr algn="ctr">
              <a:spcAft>
                <a:spcPts val="600"/>
              </a:spcAft>
            </a:pPr>
            <a:r>
              <a:rPr lang="ru-RU" sz="1600" b="1" kern="0" dirty="0">
                <a:cs typeface="Times New Roman" panose="02020603050405020304" pitchFamily="18" charset="0"/>
              </a:rPr>
              <a:t>В рамках реализации концепции открытости:</a:t>
            </a:r>
          </a:p>
          <a:p>
            <a:pPr marL="271463" lvl="1" indent="-271463" algn="just">
              <a:spcAft>
                <a:spcPts val="1200"/>
              </a:spcAft>
              <a:buFont typeface="Wingdings" panose="05000000000000000000" pitchFamily="2" charset="2"/>
              <a:buChar char="ü"/>
            </a:pPr>
            <a:r>
              <a:rPr lang="ru-RU" sz="1500" kern="0" dirty="0" smtClean="0">
                <a:cs typeface="Times New Roman" panose="02020603050405020304" pitchFamily="18" charset="0"/>
              </a:rPr>
              <a:t>новый </a:t>
            </a:r>
            <a:r>
              <a:rPr lang="ru-RU" sz="1500" kern="0" dirty="0">
                <a:cs typeface="Times New Roman" panose="02020603050405020304" pitchFamily="18" charset="0"/>
              </a:rPr>
              <a:t>формат Калькулятора коммунальных платежей - </a:t>
            </a:r>
            <a:r>
              <a:rPr lang="ru-RU" sz="1500" b="1" kern="0" dirty="0" err="1">
                <a:cs typeface="Times New Roman" panose="02020603050405020304" pitchFamily="18" charset="0"/>
              </a:rPr>
              <a:t>агрегатор</a:t>
            </a:r>
            <a:r>
              <a:rPr lang="ru-RU" sz="1500" b="1" kern="0" dirty="0">
                <a:cs typeface="Times New Roman" panose="02020603050405020304" pitchFamily="18" charset="0"/>
              </a:rPr>
              <a:t> ссылок </a:t>
            </a:r>
            <a:r>
              <a:rPr lang="ru-RU" sz="1500" kern="0" dirty="0">
                <a:cs typeface="Times New Roman" panose="02020603050405020304" pitchFamily="18" charset="0"/>
              </a:rPr>
              <a:t>на региональные калькуляторы </a:t>
            </a:r>
            <a:r>
              <a:rPr lang="ru-RU" sz="2000" b="1" i="1" kern="0" dirty="0">
                <a:cs typeface="Times New Roman" panose="02020603050405020304" pitchFamily="18" charset="0"/>
              </a:rPr>
              <a:t>→</a:t>
            </a:r>
            <a:r>
              <a:rPr lang="ru-RU" sz="1500" kern="0" dirty="0">
                <a:cs typeface="Times New Roman" panose="02020603050405020304" pitchFamily="18" charset="0"/>
              </a:rPr>
              <a:t> повышение ответственности регионов за предоставление данных и контролю! </a:t>
            </a:r>
            <a:endParaRPr lang="ru-RU" sz="1500" kern="0" dirty="0" smtClean="0">
              <a:cs typeface="Times New Roman" panose="02020603050405020304" pitchFamily="18" charset="0"/>
            </a:endParaRPr>
          </a:p>
          <a:p>
            <a:pPr marL="271463" lvl="1" indent="-271463" algn="just">
              <a:spcAft>
                <a:spcPts val="1200"/>
              </a:spcAft>
              <a:buFont typeface="Wingdings" panose="05000000000000000000" pitchFamily="2" charset="2"/>
              <a:buChar char="ü"/>
            </a:pPr>
            <a:r>
              <a:rPr lang="ru-RU" sz="1500" kern="0" dirty="0">
                <a:cs typeface="Times New Roman" panose="02020603050405020304" pitchFamily="18" charset="0"/>
              </a:rPr>
              <a:t>р</a:t>
            </a:r>
            <a:r>
              <a:rPr lang="ru-RU" sz="1500" kern="0" dirty="0" smtClean="0">
                <a:cs typeface="Times New Roman" panose="02020603050405020304" pitchFamily="18" charset="0"/>
              </a:rPr>
              <a:t>азмещен </a:t>
            </a:r>
            <a:r>
              <a:rPr lang="ru-RU" sz="1500" kern="0" dirty="0">
                <a:cs typeface="Times New Roman" panose="02020603050405020304" pitchFamily="18" charset="0"/>
              </a:rPr>
              <a:t>интерактивный инструмент для проверки предельного индекса изменения размера платы граждан за коммунальные услуги по субъектам Российской Федерации в разрезе </a:t>
            </a:r>
            <a:r>
              <a:rPr lang="ru-RU" sz="1500" kern="0" dirty="0" smtClean="0">
                <a:cs typeface="Times New Roman" panose="02020603050405020304" pitchFamily="18" charset="0"/>
              </a:rPr>
              <a:t>МО;</a:t>
            </a:r>
          </a:p>
          <a:p>
            <a:pPr marL="271463" lvl="1" indent="-271463" algn="just">
              <a:spcAft>
                <a:spcPts val="1200"/>
              </a:spcAft>
              <a:buFont typeface="Wingdings" panose="05000000000000000000" pitchFamily="2" charset="2"/>
              <a:buChar char="ü"/>
            </a:pPr>
            <a:r>
              <a:rPr lang="ru-RU" sz="1500" kern="0" dirty="0">
                <a:cs typeface="Times New Roman" panose="02020603050405020304" pitchFamily="18" charset="0"/>
              </a:rPr>
              <a:t>с</a:t>
            </a:r>
            <a:r>
              <a:rPr lang="ru-RU" sz="1500" kern="0" dirty="0" smtClean="0">
                <a:cs typeface="Times New Roman" panose="02020603050405020304" pitchFamily="18" charset="0"/>
              </a:rPr>
              <a:t>оздан </a:t>
            </a:r>
            <a:r>
              <a:rPr lang="ru-RU" sz="1500" kern="0" dirty="0">
                <a:cs typeface="Times New Roman" panose="02020603050405020304" pitchFamily="18" charset="0"/>
              </a:rPr>
              <a:t>специальный раздел «Открытое ведомство</a:t>
            </a:r>
            <a:r>
              <a:rPr lang="ru-RU" sz="1500" kern="0" dirty="0" smtClean="0">
                <a:cs typeface="Times New Roman" panose="02020603050405020304" pitchFamily="18" charset="0"/>
              </a:rPr>
              <a:t>»;</a:t>
            </a:r>
          </a:p>
          <a:p>
            <a:pPr marL="271463" lvl="1" indent="-271463" algn="just">
              <a:spcAft>
                <a:spcPts val="1200"/>
              </a:spcAft>
              <a:buFont typeface="Wingdings" panose="05000000000000000000" pitchFamily="2" charset="2"/>
              <a:buChar char="ü"/>
            </a:pPr>
            <a:r>
              <a:rPr lang="ru-RU" sz="1500" kern="0" dirty="0">
                <a:cs typeface="Times New Roman" panose="02020603050405020304" pitchFamily="18" charset="0"/>
              </a:rPr>
              <a:t>с</a:t>
            </a:r>
            <a:r>
              <a:rPr lang="ru-RU" sz="1500" kern="0" dirty="0" smtClean="0">
                <a:cs typeface="Times New Roman" panose="02020603050405020304" pitchFamily="18" charset="0"/>
              </a:rPr>
              <a:t>оздан </a:t>
            </a:r>
            <a:r>
              <a:rPr lang="ru-RU" sz="1500" kern="0" dirty="0">
                <a:cs typeface="Times New Roman" panose="02020603050405020304" pitchFamily="18" charset="0"/>
              </a:rPr>
              <a:t>интерактивный План деятельности с визуализацией показателей и доступом к </a:t>
            </a:r>
            <a:r>
              <a:rPr lang="ru-RU" sz="1500" kern="0" dirty="0" smtClean="0">
                <a:cs typeface="Times New Roman" panose="02020603050405020304" pitchFamily="18" charset="0"/>
              </a:rPr>
              <a:t>отчетам;</a:t>
            </a:r>
          </a:p>
          <a:p>
            <a:pPr marL="271463" lvl="1" indent="-271463" algn="just">
              <a:spcAft>
                <a:spcPts val="1200"/>
              </a:spcAft>
              <a:buFont typeface="Wingdings" panose="05000000000000000000" pitchFamily="2" charset="2"/>
              <a:buChar char="ü"/>
            </a:pPr>
            <a:r>
              <a:rPr lang="ru-RU" sz="1500" kern="0" dirty="0">
                <a:cs typeface="Times New Roman" panose="02020603050405020304" pitchFamily="18" charset="0"/>
              </a:rPr>
              <a:t>в</a:t>
            </a:r>
            <a:r>
              <a:rPr lang="ru-RU" sz="1500" kern="0" dirty="0" smtClean="0">
                <a:cs typeface="Times New Roman" panose="02020603050405020304" pitchFamily="18" charset="0"/>
              </a:rPr>
              <a:t> </a:t>
            </a:r>
            <a:r>
              <a:rPr lang="ru-RU" sz="1500" kern="0" dirty="0">
                <a:cs typeface="Times New Roman" panose="02020603050405020304" pitchFamily="18" charset="0"/>
              </a:rPr>
              <a:t>мае планируется выпуск новой Брошюры с ответами на вопросы по ЖКХ </a:t>
            </a:r>
            <a:r>
              <a:rPr lang="ru-RU" sz="1500" kern="0" dirty="0" smtClean="0">
                <a:cs typeface="Times New Roman" panose="02020603050405020304" pitchFamily="18" charset="0"/>
              </a:rPr>
              <a:t>(совместно </a:t>
            </a:r>
            <a:r>
              <a:rPr lang="ru-RU" sz="1500" kern="0" dirty="0">
                <a:cs typeface="Times New Roman" panose="02020603050405020304" pitchFamily="18" charset="0"/>
              </a:rPr>
              <a:t>с Фондом ЖКХ и </a:t>
            </a:r>
            <a:r>
              <a:rPr lang="ru-RU" sz="1500" kern="0" dirty="0" smtClean="0">
                <a:cs typeface="Times New Roman" panose="02020603050405020304" pitchFamily="18" charset="0"/>
              </a:rPr>
              <a:t>Минстроем России).</a:t>
            </a:r>
            <a:endParaRPr lang="ru-RU" sz="1500" kern="0" dirty="0">
              <a:cs typeface="Times New Roman" panose="02020603050405020304" pitchFamily="18" charset="0"/>
            </a:endParaRPr>
          </a:p>
        </p:txBody>
      </p:sp>
      <p:sp>
        <p:nvSpPr>
          <p:cNvPr id="9" name="TextBox 8"/>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16</a:t>
            </a:r>
            <a:endParaRPr lang="ru-RU" sz="1300" b="1" dirty="0">
              <a:latin typeface="+mn-lt"/>
              <a:cs typeface="Times New Roman" pitchFamily="18" charset="0"/>
            </a:endParaRPr>
          </a:p>
        </p:txBody>
      </p:sp>
    </p:spTree>
    <p:extLst>
      <p:ext uri="{BB962C8B-B14F-4D97-AF65-F5344CB8AC3E}">
        <p14:creationId xmlns:p14="http://schemas.microsoft.com/office/powerpoint/2010/main" val="3734938383"/>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p:cNvSpPr>
          <p:nvPr/>
        </p:nvSpPr>
        <p:spPr bwMode="auto">
          <a:xfrm>
            <a:off x="2794000" y="2617788"/>
            <a:ext cx="3898900" cy="630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eaLnBrk="1" hangingPunct="1"/>
            <a:r>
              <a:rPr lang="ru-RU" sz="3500" b="1" dirty="0"/>
              <a:t>Газовая отрасль</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a:spLocks noChangeArrowheads="1"/>
          </p:cNvSpPr>
          <p:nvPr/>
        </p:nvSpPr>
        <p:spPr bwMode="auto">
          <a:xfrm>
            <a:off x="-13965" y="1053530"/>
            <a:ext cx="9823980" cy="5616624"/>
          </a:xfrm>
          <a:prstGeom prst="rect">
            <a:avLst/>
          </a:prstGeom>
          <a:noFill/>
          <a:ln w="9525">
            <a:noFill/>
            <a:miter lim="800000"/>
            <a:headEnd/>
            <a:tailEnd/>
          </a:ln>
        </p:spPr>
        <p:txBody>
          <a:bodyPr lIns="91408" tIns="45705" rIns="91408" bIns="45705"/>
          <a:lstStyle/>
          <a:p>
            <a:pPr marL="252000" indent="-252000" algn="just" defTabSz="672869">
              <a:spcBef>
                <a:spcPts val="0"/>
              </a:spcBef>
              <a:spcAft>
                <a:spcPts val="1000"/>
              </a:spcAft>
              <a:buSzPct val="100000"/>
              <a:buFont typeface="Wingdings" panose="05000000000000000000" pitchFamily="2" charset="2"/>
              <a:buChar char="ü"/>
            </a:pPr>
            <a:r>
              <a:rPr lang="ru-RU" sz="1500" dirty="0">
                <a:sym typeface="Arial" charset="0"/>
              </a:rPr>
              <a:t>Постановлением Правительства </a:t>
            </a:r>
            <a:r>
              <a:rPr lang="ru-RU" sz="1500" dirty="0" smtClean="0">
                <a:sym typeface="Arial" charset="0"/>
              </a:rPr>
              <a:t>РФ </a:t>
            </a:r>
            <a:r>
              <a:rPr lang="ru-RU" sz="1500" dirty="0">
                <a:sym typeface="Arial" charset="0"/>
              </a:rPr>
              <a:t>от 15.04.15г. № 342 в</a:t>
            </a:r>
            <a:r>
              <a:rPr lang="ru-RU" sz="1500" dirty="0"/>
              <a:t>несены изменения в Основные положения формирования и государственного регулирования цен на газ, тарифов на услуги по его транспортировке  и  платы за подключение газоиспользующего оборудования к газораспределительным сетям на территории Российской Федерации в части принципов дифференциации стандартизированных тарифных ставок при определении платы за подключения газоиспользующего оборудования к газораспределительным сетям и установления платы за снабженческо-сбытовые услуги как предельно максимальной, а также в Правила подключения (технологического присоединения) объектов капитального строительства к сетям газораспределения (постановление Правительства </a:t>
            </a:r>
            <a:r>
              <a:rPr lang="ru-RU" sz="1500" dirty="0" smtClean="0"/>
              <a:t>РФ </a:t>
            </a:r>
            <a:r>
              <a:rPr lang="ru-RU" sz="1500" dirty="0"/>
              <a:t>от 30.12.2014 №1314), в части конкретизации терминов и понятий, используемых в Правилах. </a:t>
            </a:r>
            <a:endParaRPr lang="ru-RU" sz="1500" dirty="0" smtClean="0"/>
          </a:p>
          <a:p>
            <a:pPr marL="252000" indent="-252000" algn="just" defTabSz="672869">
              <a:spcBef>
                <a:spcPts val="0"/>
              </a:spcBef>
              <a:spcAft>
                <a:spcPts val="1000"/>
              </a:spcAft>
              <a:buSzPct val="100000"/>
              <a:buFont typeface="Wingdings" panose="05000000000000000000" pitchFamily="2" charset="2"/>
              <a:buChar char="ü"/>
            </a:pPr>
            <a:r>
              <a:rPr lang="ru-RU" sz="1500" dirty="0"/>
              <a:t>Разработаны и утверждены Методические указания по расчету размера платы за технологическое присоединение газоиспользующего оборудования к сетям газораспределения и (или) стандартизированных тарифных ставок, определяющих ее </a:t>
            </a:r>
            <a:r>
              <a:rPr lang="ru-RU" sz="1500" dirty="0" smtClean="0"/>
              <a:t>величину (Приказ ФСТ России от </a:t>
            </a:r>
            <a:r>
              <a:rPr lang="ru-RU" sz="1500" dirty="0"/>
              <a:t>28.04.2014 № </a:t>
            </a:r>
            <a:r>
              <a:rPr lang="ru-RU" sz="1500" dirty="0" smtClean="0"/>
              <a:t>101-э/3).</a:t>
            </a:r>
          </a:p>
          <a:p>
            <a:pPr marL="252000" indent="-252000" algn="just" defTabSz="672869">
              <a:spcBef>
                <a:spcPts val="0"/>
              </a:spcBef>
              <a:spcAft>
                <a:spcPts val="1000"/>
              </a:spcAft>
              <a:buSzPct val="100000"/>
              <a:buFont typeface="Wingdings" panose="05000000000000000000" pitchFamily="2" charset="2"/>
              <a:buChar char="ü"/>
            </a:pPr>
            <a:r>
              <a:rPr lang="ru-RU" sz="1500" dirty="0" smtClean="0">
                <a:sym typeface="Arial" charset="0"/>
              </a:rPr>
              <a:t>Разработана </a:t>
            </a:r>
            <a:r>
              <a:rPr lang="ru-RU" sz="1500" dirty="0">
                <a:sym typeface="Arial" charset="0"/>
              </a:rPr>
              <a:t>и утверждена новая редакция Положения об определении формулы цены на газ в соответствии  с главой 26 части  второй Налогового кодекса Российской Федерации и статьей 3.1 Закона Российской Федерации «О таможенном тарифе», в связи с введением с 01 июля 2014 года формульного подхода к установлению ставки НДПИ на </a:t>
            </a:r>
            <a:r>
              <a:rPr lang="ru-RU" sz="1500" dirty="0" smtClean="0">
                <a:sym typeface="Arial" charset="0"/>
              </a:rPr>
              <a:t>природный газ (</a:t>
            </a:r>
            <a:r>
              <a:rPr lang="ru-RU" sz="1500" dirty="0" smtClean="0"/>
              <a:t>Приказ </a:t>
            </a:r>
            <a:r>
              <a:rPr lang="ru-RU" sz="1500" dirty="0"/>
              <a:t>ФСТ России от 09.07.2014 № 1142-э</a:t>
            </a:r>
            <a:r>
              <a:rPr lang="ru-RU" sz="1500" dirty="0" smtClean="0"/>
              <a:t>).</a:t>
            </a:r>
          </a:p>
          <a:p>
            <a:pPr marL="252000" indent="-252000" algn="just" defTabSz="672869">
              <a:spcBef>
                <a:spcPts val="0"/>
              </a:spcBef>
              <a:spcAft>
                <a:spcPts val="1000"/>
              </a:spcAft>
              <a:buSzPct val="100000"/>
              <a:buFont typeface="Wingdings" panose="05000000000000000000" pitchFamily="2" charset="2"/>
              <a:buChar char="ü"/>
            </a:pPr>
            <a:r>
              <a:rPr lang="ru-RU" sz="1500" dirty="0">
                <a:sym typeface="Arial" charset="0"/>
              </a:rPr>
              <a:t>Внесены изменения в методику расчета тарифов на услуги по транспортировке газа по магистральным газопроводам, для уточнения проведения расчетов при транспортировке газа по маршрутам с участием межпромысловых коллекторов (</a:t>
            </a:r>
            <a:r>
              <a:rPr lang="ru-RU" sz="1500" dirty="0"/>
              <a:t>Приказ ФСТ России от 21.10. 2014 г. № 230-э/1</a:t>
            </a:r>
            <a:r>
              <a:rPr lang="ru-RU" sz="1500" dirty="0" smtClean="0"/>
              <a:t>).</a:t>
            </a:r>
          </a:p>
          <a:p>
            <a:pPr marL="252000" indent="-252000" algn="just" defTabSz="672869">
              <a:spcBef>
                <a:spcPts val="0"/>
              </a:spcBef>
              <a:spcAft>
                <a:spcPts val="1000"/>
              </a:spcAft>
              <a:buSzPct val="100000"/>
              <a:buFont typeface="Wingdings" panose="05000000000000000000" pitchFamily="2" charset="2"/>
              <a:buChar char="ü"/>
            </a:pPr>
            <a:r>
              <a:rPr lang="ru-RU" sz="1500" dirty="0">
                <a:sym typeface="Arial" charset="0"/>
              </a:rPr>
              <a:t>При ФСТ России создан Экспертный совет по вопросам государственного регулирования в газовой отрасли (Приказ ФСТ России от 09.12.14г. № 188).</a:t>
            </a:r>
          </a:p>
        </p:txBody>
      </p:sp>
      <p:sp>
        <p:nvSpPr>
          <p:cNvPr id="4" name="Rectangle 2"/>
          <p:cNvSpPr txBox="1">
            <a:spLocks noChangeArrowheads="1"/>
          </p:cNvSpPr>
          <p:nvPr/>
        </p:nvSpPr>
        <p:spPr bwMode="auto">
          <a:xfrm>
            <a:off x="706115" y="363538"/>
            <a:ext cx="9036942" cy="762000"/>
          </a:xfrm>
          <a:prstGeom prst="rect">
            <a:avLst/>
          </a:prstGeom>
          <a:noFill/>
          <a:ln>
            <a:miter lim="800000"/>
            <a:headEnd/>
            <a:tailEnd/>
          </a:ln>
        </p:spPr>
        <p:txBody>
          <a:bodyPr lIns="95803" tIns="47902" rIns="95803" bIns="47902"/>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marL="0" indent="471444" defTabSz="479380" eaLnBrk="1" hangingPunct="1"/>
            <a:r>
              <a:rPr lang="ru-RU" sz="2000" b="1" kern="0" smtClean="0"/>
              <a:t>Основные итоги деятельности ФСТ России в сфере государственного регулирования цен и тарифов на газ за 2014 год</a:t>
            </a:r>
            <a:endParaRPr lang="ru-RU" sz="2000" b="1" kern="0" dirty="0"/>
          </a:p>
        </p:txBody>
      </p:sp>
      <p:sp>
        <p:nvSpPr>
          <p:cNvPr id="6" name="TextBox 5"/>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18</a:t>
            </a:r>
            <a:endParaRPr lang="ru-RU" sz="1300" b="1" dirty="0">
              <a:latin typeface="+mn-lt"/>
              <a:cs typeface="Times New Roman" pitchFamily="18" charset="0"/>
            </a:endParaRPr>
          </a:p>
        </p:txBody>
      </p:sp>
    </p:spTree>
    <p:extLst>
      <p:ext uri="{BB962C8B-B14F-4D97-AF65-F5344CB8AC3E}">
        <p14:creationId xmlns:p14="http://schemas.microsoft.com/office/powerpoint/2010/main" val="192357195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txBox="1">
            <a:spLocks/>
          </p:cNvSpPr>
          <p:nvPr/>
        </p:nvSpPr>
        <p:spPr>
          <a:xfrm>
            <a:off x="1210171" y="-13393"/>
            <a:ext cx="8352928" cy="778891"/>
          </a:xfrm>
          <a:prstGeom prst="rect">
            <a:avLst/>
          </a:prstGeom>
          <a:noFill/>
          <a:ln>
            <a:miter lim="800000"/>
            <a:headEnd/>
            <a:tailEnd/>
          </a:ln>
        </p:spPr>
        <p:txBody>
          <a:bodyPr lIns="95803" tIns="47902" rIns="95803" bIns="47902"/>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marL="0" indent="0" defTabSz="479380" eaLnBrk="1" hangingPunct="1"/>
            <a:r>
              <a:rPr lang="ru-RU" sz="2100" b="1" kern="0" dirty="0" smtClean="0"/>
              <a:t>Плата за подключение (технологическое присоединение) к сетям газораспределения</a:t>
            </a:r>
            <a:endParaRPr lang="ru-RU" sz="2100" b="1" kern="0" dirty="0"/>
          </a:p>
        </p:txBody>
      </p:sp>
      <p:sp>
        <p:nvSpPr>
          <p:cNvPr id="3" name="Прямоугольник 2"/>
          <p:cNvSpPr/>
          <p:nvPr/>
        </p:nvSpPr>
        <p:spPr>
          <a:xfrm>
            <a:off x="2115979" y="783906"/>
            <a:ext cx="5564345" cy="341632"/>
          </a:xfrm>
          <a:prstGeom prst="rect">
            <a:avLst/>
          </a:prstGeom>
        </p:spPr>
        <p:txBody>
          <a:bodyPr wrap="none">
            <a:spAutoFit/>
          </a:bodyPr>
          <a:lstStyle/>
          <a:p>
            <a:pPr marL="530225" indent="-530225" algn="ctr">
              <a:lnSpc>
                <a:spcPct val="90000"/>
              </a:lnSpc>
            </a:pPr>
            <a:r>
              <a:rPr lang="ru-RU" sz="1800" b="1" kern="0" dirty="0" smtClean="0">
                <a:latin typeface="Arial" charset="0"/>
              </a:rPr>
              <a:t>Текущая ситуация (по состоянию на 26.03.15г.)</a:t>
            </a:r>
            <a:endParaRPr lang="ru-RU" sz="1800" b="1" kern="0" dirty="0">
              <a:latin typeface="Arial" charset="0"/>
            </a:endParaRPr>
          </a:p>
        </p:txBody>
      </p:sp>
      <p:sp>
        <p:nvSpPr>
          <p:cNvPr id="4" name="Прямоугольник 3"/>
          <p:cNvSpPr/>
          <p:nvPr/>
        </p:nvSpPr>
        <p:spPr>
          <a:xfrm>
            <a:off x="130051" y="1165315"/>
            <a:ext cx="9433048" cy="1400383"/>
          </a:xfrm>
          <a:prstGeom prst="rect">
            <a:avLst/>
          </a:prstGeom>
        </p:spPr>
        <p:txBody>
          <a:bodyPr wrap="square">
            <a:spAutoFit/>
          </a:bodyPr>
          <a:lstStyle/>
          <a:p>
            <a:pPr marL="342900" indent="-342900" algn="just">
              <a:spcAft>
                <a:spcPts val="600"/>
              </a:spcAft>
              <a:buFont typeface="Wingdings" panose="05000000000000000000" pitchFamily="2" charset="2"/>
              <a:buChar char="ü"/>
            </a:pPr>
            <a:r>
              <a:rPr lang="ru-RU" sz="1600" dirty="0" smtClean="0"/>
              <a:t>плата </a:t>
            </a:r>
            <a:r>
              <a:rPr lang="ru-RU" sz="1600" dirty="0"/>
              <a:t>за подключение </a:t>
            </a:r>
            <a:r>
              <a:rPr lang="ru-RU" sz="1600" dirty="0" smtClean="0"/>
              <a:t>газоиспользующего </a:t>
            </a:r>
            <a:r>
              <a:rPr lang="ru-RU" sz="1600" dirty="0"/>
              <a:t>оборудования к газораспределительным сетям </a:t>
            </a:r>
            <a:r>
              <a:rPr lang="ru-RU" sz="1600" dirty="0" smtClean="0"/>
              <a:t>для заявителей в размере не менее 20 тыс. рублей и не более 50 </a:t>
            </a:r>
            <a:r>
              <a:rPr lang="ru-RU" sz="1600" dirty="0"/>
              <a:t>тыс. </a:t>
            </a:r>
            <a:r>
              <a:rPr lang="ru-RU" sz="1600" dirty="0" smtClean="0"/>
              <a:t>рублей установлена </a:t>
            </a:r>
            <a:r>
              <a:rPr lang="ru-RU" sz="1600" dirty="0"/>
              <a:t>в </a:t>
            </a:r>
            <a:r>
              <a:rPr lang="ru-RU" sz="1600" dirty="0" smtClean="0"/>
              <a:t>71 субъекте </a:t>
            </a:r>
            <a:r>
              <a:rPr lang="ru-RU" sz="1600" dirty="0"/>
              <a:t>Российской </a:t>
            </a:r>
            <a:r>
              <a:rPr lang="ru-RU" sz="1600" dirty="0" smtClean="0"/>
              <a:t>Федерации.</a:t>
            </a:r>
          </a:p>
          <a:p>
            <a:pPr marL="342900" indent="-342900" algn="just">
              <a:buFont typeface="Wingdings" panose="05000000000000000000" pitchFamily="2" charset="2"/>
              <a:buChar char="ü"/>
            </a:pPr>
            <a:r>
              <a:rPr lang="ru-RU" sz="1600" dirty="0" smtClean="0"/>
              <a:t>стандартизированные </a:t>
            </a:r>
            <a:r>
              <a:rPr lang="ru-RU" sz="1600" dirty="0"/>
              <a:t>тарифные ставки, определяющие величину размера платы за подключение, установлены в </a:t>
            </a:r>
            <a:r>
              <a:rPr lang="ru-RU" sz="1600" dirty="0" smtClean="0"/>
              <a:t>59 </a:t>
            </a:r>
            <a:r>
              <a:rPr lang="ru-RU" sz="1600" dirty="0"/>
              <a:t>субъектах Российской Федерации. </a:t>
            </a:r>
          </a:p>
        </p:txBody>
      </p:sp>
      <p:sp>
        <p:nvSpPr>
          <p:cNvPr id="8" name="Прямоугольник 7"/>
          <p:cNvSpPr/>
          <p:nvPr/>
        </p:nvSpPr>
        <p:spPr>
          <a:xfrm>
            <a:off x="130051" y="2890019"/>
            <a:ext cx="9448619" cy="3924151"/>
          </a:xfrm>
          <a:prstGeom prst="rect">
            <a:avLst/>
          </a:prstGeom>
        </p:spPr>
        <p:txBody>
          <a:bodyPr wrap="square">
            <a:spAutoFit/>
          </a:bodyPr>
          <a:lstStyle/>
          <a:p>
            <a:pPr marL="285750" indent="-285750" algn="just">
              <a:spcAft>
                <a:spcPts val="600"/>
              </a:spcAft>
              <a:buFont typeface="Arial" panose="020B0604020202020204" pitchFamily="34" charset="0"/>
              <a:buChar char="•"/>
            </a:pPr>
            <a:r>
              <a:rPr lang="ru-RU" sz="1560" dirty="0"/>
              <a:t>п</a:t>
            </a:r>
            <a:r>
              <a:rPr lang="ru-RU" sz="1560" dirty="0" smtClean="0"/>
              <a:t>отребность в дифференциации фиксированных тарифных ставок, когда </a:t>
            </a:r>
            <a:r>
              <a:rPr lang="ru-RU" sz="1560" dirty="0"/>
              <a:t>газораспределительная сеть проходит практически рядом с земельным участком заявителя, далее минимальная плата в 20 тыс. рублей за строительство одного-двух метров газопровода- ввода является необоснованно </a:t>
            </a:r>
            <a:r>
              <a:rPr lang="ru-RU" sz="1560" dirty="0" smtClean="0"/>
              <a:t>завышенной;</a:t>
            </a:r>
          </a:p>
          <a:p>
            <a:pPr marL="285750" indent="-285750" algn="just">
              <a:spcAft>
                <a:spcPts val="600"/>
              </a:spcAft>
              <a:buFont typeface="Arial" panose="020B0604020202020204" pitchFamily="34" charset="0"/>
              <a:buChar char="•"/>
            </a:pPr>
            <a:r>
              <a:rPr lang="ru-RU" sz="1560" dirty="0" smtClean="0"/>
              <a:t>в существующих Правилах подключения (постановление 1314) не урегулировано выполнение </a:t>
            </a:r>
            <a:r>
              <a:rPr lang="ru-RU" sz="1560" dirty="0"/>
              <a:t>мероприятий по газификации территорий коллективных жилых застроек в централизованном </a:t>
            </a:r>
            <a:r>
              <a:rPr lang="ru-RU" sz="1560" dirty="0" smtClean="0"/>
              <a:t>порядке;</a:t>
            </a:r>
          </a:p>
          <a:p>
            <a:pPr marL="285750" indent="-285750" algn="just">
              <a:spcAft>
                <a:spcPts val="600"/>
              </a:spcAft>
              <a:buFont typeface="Arial" panose="020B0604020202020204" pitchFamily="34" charset="0"/>
              <a:buChar char="•"/>
            </a:pPr>
            <a:r>
              <a:rPr lang="ru-RU" sz="1560" dirty="0" smtClean="0"/>
              <a:t>на </a:t>
            </a:r>
            <a:r>
              <a:rPr lang="ru-RU" sz="1560" dirty="0"/>
              <a:t>практике возникают ситуации, при которых </a:t>
            </a:r>
            <a:r>
              <a:rPr lang="ru-RU" sz="1560" dirty="0" smtClean="0"/>
              <a:t>собственник </a:t>
            </a:r>
            <a:r>
              <a:rPr lang="ru-RU" sz="1560" dirty="0"/>
              <a:t>объекта капитального строительства, в отношении которого планируется проведение мероприятий по подключению к </a:t>
            </a:r>
            <a:r>
              <a:rPr lang="ru-RU" sz="1560" dirty="0" smtClean="0"/>
              <a:t>системе газораспределения не  является правообладателем </a:t>
            </a:r>
            <a:r>
              <a:rPr lang="ru-RU" sz="1560" dirty="0"/>
              <a:t>земельного участка, на котором расположен указанный объект капитального </a:t>
            </a:r>
            <a:r>
              <a:rPr lang="ru-RU" sz="1560" dirty="0" smtClean="0"/>
              <a:t>строительства (квартиры </a:t>
            </a:r>
            <a:r>
              <a:rPr lang="ru-RU" sz="1560" dirty="0"/>
              <a:t>в жилых домах типа «</a:t>
            </a:r>
            <a:r>
              <a:rPr lang="ru-RU" sz="1560" dirty="0" err="1"/>
              <a:t>таунхаус</a:t>
            </a:r>
            <a:r>
              <a:rPr lang="ru-RU" sz="1560" dirty="0" smtClean="0"/>
              <a:t>»)</a:t>
            </a:r>
            <a:r>
              <a:rPr lang="en-US" sz="1560" dirty="0"/>
              <a:t>;</a:t>
            </a:r>
            <a:r>
              <a:rPr lang="ru-RU" sz="1560" dirty="0" smtClean="0"/>
              <a:t> </a:t>
            </a:r>
          </a:p>
          <a:p>
            <a:pPr marL="285750" indent="-285750" algn="just">
              <a:buFont typeface="Arial" panose="020B0604020202020204" pitchFamily="34" charset="0"/>
              <a:buChar char="•"/>
            </a:pPr>
            <a:r>
              <a:rPr lang="ru-RU" sz="1560" dirty="0"/>
              <a:t>Правилами подключения не урегулированы отношения по определению технической возможности </a:t>
            </a:r>
            <a:r>
              <a:rPr lang="ru-RU" sz="1560" dirty="0" smtClean="0"/>
              <a:t>подключения </a:t>
            </a:r>
            <a:r>
              <a:rPr lang="ru-RU" sz="1560" dirty="0"/>
              <a:t>в случае необходимости реконструкции или расширения (сооружения новых) объектов смежных газораспределительных и газотранспортных </a:t>
            </a:r>
            <a:r>
              <a:rPr lang="ru-RU" sz="1560" dirty="0" smtClean="0"/>
              <a:t>организаций.</a:t>
            </a:r>
            <a:endParaRPr lang="ru-RU" sz="1560" dirty="0"/>
          </a:p>
        </p:txBody>
      </p:sp>
      <p:sp>
        <p:nvSpPr>
          <p:cNvPr id="9" name="Прямоугольник 8"/>
          <p:cNvSpPr/>
          <p:nvPr/>
        </p:nvSpPr>
        <p:spPr>
          <a:xfrm>
            <a:off x="1896534" y="2584106"/>
            <a:ext cx="5844870" cy="341632"/>
          </a:xfrm>
          <a:prstGeom prst="rect">
            <a:avLst/>
          </a:prstGeom>
        </p:spPr>
        <p:txBody>
          <a:bodyPr wrap="none">
            <a:spAutoFit/>
          </a:bodyPr>
          <a:lstStyle/>
          <a:p>
            <a:pPr marL="530225" indent="-530225" algn="ctr">
              <a:lnSpc>
                <a:spcPct val="90000"/>
              </a:lnSpc>
            </a:pPr>
            <a:r>
              <a:rPr lang="ru-RU" sz="1800" b="1" kern="0" dirty="0">
                <a:latin typeface="Arial" charset="0"/>
              </a:rPr>
              <a:t>Некоторые выявившиеся в 2014 году проблемы </a:t>
            </a:r>
          </a:p>
        </p:txBody>
      </p:sp>
      <p:sp>
        <p:nvSpPr>
          <p:cNvPr id="10" name="TextBox 9"/>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19</a:t>
            </a:r>
            <a:endParaRPr lang="ru-RU" sz="1300" b="1" dirty="0">
              <a:latin typeface="+mn-lt"/>
              <a:cs typeface="Times New Roman" pitchFamily="18" charset="0"/>
            </a:endParaRPr>
          </a:p>
        </p:txBody>
      </p:sp>
    </p:spTree>
    <p:extLst>
      <p:ext uri="{BB962C8B-B14F-4D97-AF65-F5344CB8AC3E}">
        <p14:creationId xmlns:p14="http://schemas.microsoft.com/office/powerpoint/2010/main" val="113328700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6817" y="1269554"/>
            <a:ext cx="9628160" cy="1077198"/>
          </a:xfrm>
          <a:prstGeom prst="rect">
            <a:avLst/>
          </a:prstGeom>
          <a:noFill/>
        </p:spPr>
        <p:txBody>
          <a:bodyPr wrap="square" lIns="91421" tIns="45710" rIns="91421" bIns="45710" rtlCol="0">
            <a:spAutoFit/>
          </a:bodyPr>
          <a:lstStyle/>
          <a:p>
            <a:pPr marL="285750" indent="-285750" algn="just">
              <a:spcAft>
                <a:spcPts val="599"/>
              </a:spcAft>
              <a:buFont typeface="Wingdings" panose="05000000000000000000" pitchFamily="2" charset="2"/>
              <a:buChar char="ü"/>
            </a:pPr>
            <a:r>
              <a:rPr lang="ru-RU" sz="1600" dirty="0"/>
              <a:t>30 января 2015 года Государственной Думой принят в первом чтении проект федерального закона </a:t>
            </a:r>
            <a:r>
              <a:rPr lang="ru-RU" sz="1600" dirty="0" smtClean="0"/>
              <a:t>№ </a:t>
            </a:r>
            <a:r>
              <a:rPr lang="ru-RU" sz="1600" dirty="0"/>
              <a:t>654023-6 «О внесении изменений в отдельные законодательные акты Российской Федерации в части раскрытия информации и информатизации регуляторных процессов в сферах естественных монополий и иных регулируемых сферах».</a:t>
            </a:r>
          </a:p>
        </p:txBody>
      </p:sp>
      <p:sp>
        <p:nvSpPr>
          <p:cNvPr id="3" name="TextBox 2"/>
          <p:cNvSpPr txBox="1"/>
          <p:nvPr/>
        </p:nvSpPr>
        <p:spPr>
          <a:xfrm>
            <a:off x="1238904" y="415494"/>
            <a:ext cx="8546073" cy="854060"/>
          </a:xfrm>
          <a:prstGeom prst="rect">
            <a:avLst/>
          </a:prstGeom>
          <a:noFill/>
        </p:spPr>
        <p:txBody>
          <a:bodyPr wrap="square" lIns="91421" tIns="45710" rIns="91421" bIns="45710">
            <a:spAutoFit/>
          </a:bodyPr>
          <a:lstStyle>
            <a:defPPr>
              <a:defRPr lang="en-US"/>
            </a:defPPr>
            <a:lvl1pPr algn="just">
              <a:spcAft>
                <a:spcPts val="322"/>
              </a:spcAft>
              <a:defRPr sz="900" b="1"/>
            </a:lvl1pPr>
          </a:lstStyle>
          <a:p>
            <a:r>
              <a:rPr lang="ru-RU" sz="1650" dirty="0" smtClean="0"/>
              <a:t>Ключевая задача на 2015 год - создание </a:t>
            </a:r>
            <a:r>
              <a:rPr lang="ru-RU" sz="1650" dirty="0"/>
              <a:t>единой «электронной регуляторной среды» федерального и 	регионального уровней. Единый портал раскрытия </a:t>
            </a:r>
            <a:r>
              <a:rPr lang="ru-RU" sz="1650" dirty="0" smtClean="0"/>
              <a:t>информации (из материалов Всероссийского совещания 16-17 октября 2014г.)</a:t>
            </a:r>
            <a:endParaRPr lang="ru-RU" sz="1650" dirty="0"/>
          </a:p>
        </p:txBody>
      </p:sp>
      <p:sp>
        <p:nvSpPr>
          <p:cNvPr id="6" name="TextBox 5"/>
          <p:cNvSpPr txBox="1"/>
          <p:nvPr/>
        </p:nvSpPr>
        <p:spPr>
          <a:xfrm>
            <a:off x="156817" y="2781722"/>
            <a:ext cx="9577064" cy="3836928"/>
          </a:xfrm>
          <a:prstGeom prst="rect">
            <a:avLst/>
          </a:prstGeom>
          <a:noFill/>
        </p:spPr>
        <p:txBody>
          <a:bodyPr wrap="square" lIns="91421" tIns="45710" rIns="91421" bIns="45710" rtlCol="0">
            <a:spAutoFit/>
          </a:bodyPr>
          <a:lstStyle/>
          <a:p>
            <a:pPr marL="319386" indent="-319386" algn="just">
              <a:spcAft>
                <a:spcPts val="1118"/>
              </a:spcAft>
              <a:buFont typeface="Wingdings" panose="05000000000000000000" pitchFamily="2" charset="2"/>
              <a:buChar char="Ø"/>
            </a:pPr>
            <a:r>
              <a:rPr lang="ru-RU" sz="1500" b="1" dirty="0"/>
              <a:t>Регуляторная (тарифная) заявка </a:t>
            </a:r>
            <a:r>
              <a:rPr lang="ru-RU" sz="1500" dirty="0"/>
              <a:t>- предложения субъектов естественных монополий, включая обосновывающие материалы (пояснительную записку), о параметрах ценового регулирования, включая цены (тарифы), и (или) их предельные уровни, и (или) долгосрочные параметры регулирования на следующий период регулирования цен (тарифов), и (или) о пересмотре отдельных параметров регулирования в текущем периоде регулирования;</a:t>
            </a:r>
          </a:p>
          <a:p>
            <a:pPr marL="319386" indent="-319386" algn="just">
              <a:spcAft>
                <a:spcPts val="1118"/>
              </a:spcAft>
              <a:buFont typeface="Wingdings" panose="05000000000000000000" pitchFamily="2" charset="2"/>
              <a:buChar char="Ø"/>
            </a:pPr>
            <a:r>
              <a:rPr lang="ru-RU" sz="1500" b="1" dirty="0"/>
              <a:t>Регуляторная отчетность </a:t>
            </a:r>
            <a:r>
              <a:rPr lang="ru-RU" sz="1500" dirty="0"/>
              <a:t>– информация субъектов естественных монополий, а также иных хозяйствующих субъектов об их деятельности, предоставляемая ими в соответствии с законодательством Российской Федерации для осуществления органами регулирования функций государственного регулирования и государственного контроля (надзора), предусмотренных федеральным законодательством</a:t>
            </a:r>
            <a:r>
              <a:rPr lang="en-US" sz="1500" dirty="0"/>
              <a:t>;</a:t>
            </a:r>
            <a:endParaRPr lang="ru-RU" sz="1500" dirty="0"/>
          </a:p>
          <a:p>
            <a:pPr marL="319386" indent="-319386" algn="just">
              <a:buFont typeface="Wingdings" panose="05000000000000000000" pitchFamily="2" charset="2"/>
              <a:buChar char="Ø"/>
            </a:pPr>
            <a:r>
              <a:rPr lang="ru-RU" sz="1500" dirty="0"/>
              <a:t>Право регулятора </a:t>
            </a:r>
            <a:r>
              <a:rPr lang="ru-RU" sz="1500" b="1" dirty="0"/>
              <a:t>принимать решения об отказе в рассмотрении регуляторной заявки </a:t>
            </a:r>
            <a:r>
              <a:rPr lang="ru-RU" sz="1500" dirty="0"/>
              <a:t>субъектов естественных монополий в случае несоблюдения ими требований о размещении регуляторной заявки в открытом разделе ФГИС «Единый портал о раскрытии информации» в сроки, установленные Правительством Российской Федерации с направлением соответствующего уведомления об отказе в рассмотрении регуляторной заявки.</a:t>
            </a:r>
          </a:p>
        </p:txBody>
      </p:sp>
      <p:sp>
        <p:nvSpPr>
          <p:cNvPr id="8" name="TextBox 7"/>
          <p:cNvSpPr txBox="1"/>
          <p:nvPr/>
        </p:nvSpPr>
        <p:spPr>
          <a:xfrm>
            <a:off x="156818" y="2349674"/>
            <a:ext cx="9577064" cy="418223"/>
          </a:xfrm>
          <a:prstGeom prst="rect">
            <a:avLst/>
          </a:prstGeom>
          <a:noFill/>
        </p:spPr>
        <p:txBody>
          <a:bodyPr wrap="square" lIns="170339" tIns="85169" rIns="170339" bIns="85169" rtlCol="0">
            <a:spAutoFit/>
          </a:bodyPr>
          <a:lstStyle/>
          <a:p>
            <a:pPr algn="ctr"/>
            <a:r>
              <a:rPr lang="ru-RU" sz="1600" b="1" dirty="0"/>
              <a:t>Основные предлагаемые изменения в Федеральный закон «О естественных монополиях»</a:t>
            </a:r>
          </a:p>
        </p:txBody>
      </p:sp>
      <p:sp>
        <p:nvSpPr>
          <p:cNvPr id="9" name="TextBox 8"/>
          <p:cNvSpPr txBox="1">
            <a:spLocks noChangeArrowheads="1"/>
          </p:cNvSpPr>
          <p:nvPr/>
        </p:nvSpPr>
        <p:spPr bwMode="auto">
          <a:xfrm>
            <a:off x="9633621" y="6589422"/>
            <a:ext cx="286375"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2</a:t>
            </a:r>
            <a:endParaRPr lang="ru-RU" sz="1300" b="1" dirty="0">
              <a:latin typeface="+mn-lt"/>
              <a:cs typeface="Times New Roman" pitchFamily="18" charset="0"/>
            </a:endParaRPr>
          </a:p>
        </p:txBody>
      </p:sp>
    </p:spTree>
    <p:extLst>
      <p:ext uri="{BB962C8B-B14F-4D97-AF65-F5344CB8AC3E}">
        <p14:creationId xmlns:p14="http://schemas.microsoft.com/office/powerpoint/2010/main" val="4236220293"/>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bwMode="auto">
          <a:xfrm>
            <a:off x="850131" y="435546"/>
            <a:ext cx="8639175" cy="762000"/>
          </a:xfrm>
          <a:prstGeom prst="rect">
            <a:avLst/>
          </a:prstGeom>
          <a:noFill/>
          <a:ln>
            <a:miter lim="800000"/>
            <a:headEnd/>
            <a:tailEnd/>
          </a:ln>
        </p:spPr>
        <p:txBody>
          <a:bodyPr lIns="95803" tIns="47902" rIns="95803" bIns="47902"/>
          <a:lstStyle/>
          <a:p>
            <a:pPr marL="0" indent="471444" defTabSz="479380" eaLnBrk="1" hangingPunct="1"/>
            <a:r>
              <a:rPr lang="ru-RU" sz="2400" b="1" dirty="0"/>
              <a:t>Основные направления дальнейшего развития государственного регулирования цен и тарифов на газ</a:t>
            </a:r>
          </a:p>
        </p:txBody>
      </p:sp>
      <p:sp>
        <p:nvSpPr>
          <p:cNvPr id="6181" name="Rectangle 3"/>
          <p:cNvSpPr>
            <a:spLocks noChangeArrowheads="1"/>
          </p:cNvSpPr>
          <p:nvPr/>
        </p:nvSpPr>
        <p:spPr bwMode="auto">
          <a:xfrm>
            <a:off x="130051" y="1341562"/>
            <a:ext cx="9424542" cy="5184576"/>
          </a:xfrm>
          <a:prstGeom prst="rect">
            <a:avLst/>
          </a:prstGeom>
          <a:noFill/>
          <a:ln w="9525">
            <a:noFill/>
            <a:miter lim="800000"/>
            <a:headEnd/>
            <a:tailEnd/>
          </a:ln>
        </p:spPr>
        <p:txBody>
          <a:bodyPr lIns="91431" tIns="45716" rIns="91431" bIns="45716"/>
          <a:lstStyle/>
          <a:p>
            <a:pPr marL="396838" indent="-353980" algn="just" defTabSz="673037">
              <a:spcBef>
                <a:spcPts val="850"/>
              </a:spcBef>
              <a:spcAft>
                <a:spcPts val="1200"/>
              </a:spcAft>
              <a:buSzPct val="100000"/>
              <a:buFont typeface="Lucida Grande" charset="0"/>
              <a:buChar char="•"/>
            </a:pPr>
            <a:r>
              <a:rPr lang="ru-RU" sz="1900" dirty="0">
                <a:sym typeface="Arial" charset="0"/>
              </a:rPr>
              <a:t>Совершенствование государственного регулирования платы за присоединение к газораспределительным сетям </a:t>
            </a:r>
          </a:p>
          <a:p>
            <a:pPr marL="396838" indent="-353980" algn="just" defTabSz="673037">
              <a:spcBef>
                <a:spcPts val="850"/>
              </a:spcBef>
              <a:spcAft>
                <a:spcPts val="1200"/>
              </a:spcAft>
              <a:buSzPct val="100000"/>
              <a:buFont typeface="Lucida Grande" charset="0"/>
              <a:buChar char="•"/>
            </a:pPr>
            <a:r>
              <a:rPr lang="ru-RU" sz="1900" dirty="0">
                <a:sym typeface="Arial" charset="0"/>
              </a:rPr>
              <a:t>Продолжение перехода на долгосрочные параметры регулирования </a:t>
            </a:r>
          </a:p>
          <a:p>
            <a:pPr marL="396838" indent="-353980" algn="just" defTabSz="673037">
              <a:spcBef>
                <a:spcPts val="850"/>
              </a:spcBef>
              <a:spcAft>
                <a:spcPts val="1200"/>
              </a:spcAft>
              <a:buSzPct val="100000"/>
              <a:buFont typeface="Lucida Grande" charset="0"/>
              <a:buChar char="•"/>
            </a:pPr>
            <a:r>
              <a:rPr lang="ru-RU" sz="1900" dirty="0">
                <a:sym typeface="Arial" charset="0"/>
              </a:rPr>
              <a:t>Продолжение поэтапного доведения оптовых цен для населения до уровня оптовых цен для прочих потребителей;</a:t>
            </a:r>
          </a:p>
          <a:p>
            <a:pPr marL="396838" indent="-353980" algn="just" defTabSz="673037">
              <a:spcBef>
                <a:spcPts val="850"/>
              </a:spcBef>
              <a:spcAft>
                <a:spcPts val="1200"/>
              </a:spcAft>
              <a:buSzPct val="100000"/>
              <a:buFont typeface="Lucida Grande" charset="0"/>
              <a:buChar char="•"/>
            </a:pPr>
            <a:r>
              <a:rPr lang="ru-RU" sz="1900" dirty="0">
                <a:sym typeface="Arial" charset="0"/>
              </a:rPr>
              <a:t>Продолжение поэтапной ликвидации перекрестного субсидирования в газораспределении и сбыте газа.</a:t>
            </a:r>
          </a:p>
          <a:p>
            <a:pPr marL="396838" indent="-353980" algn="just" defTabSz="673037">
              <a:spcBef>
                <a:spcPts val="850"/>
              </a:spcBef>
              <a:spcAft>
                <a:spcPts val="1200"/>
              </a:spcAft>
              <a:buSzPct val="100000"/>
              <a:buFont typeface="Lucida Grande" charset="0"/>
              <a:buChar char="•"/>
            </a:pPr>
            <a:r>
              <a:rPr lang="ru-RU" sz="1900" dirty="0">
                <a:sym typeface="Arial" charset="0"/>
              </a:rPr>
              <a:t>Продолжение поэтапной гармонизации подходов к регулированию оптовых цен на газ и тарифов на его транспортировку по магистральным газопроводам для обеспечения в среднесрочной перспективе равной доходности поставок газа в большинство регионов страны</a:t>
            </a:r>
          </a:p>
          <a:p>
            <a:pPr marL="396838" indent="-353980" algn="just" defTabSz="673037">
              <a:spcBef>
                <a:spcPts val="850"/>
              </a:spcBef>
              <a:spcAft>
                <a:spcPts val="1200"/>
              </a:spcAft>
              <a:buSzPct val="100000"/>
              <a:buFont typeface="Lucida Grande" charset="0"/>
              <a:buChar char="•"/>
            </a:pPr>
            <a:r>
              <a:rPr lang="ru-RU" sz="1900" dirty="0">
                <a:sym typeface="Arial" charset="0"/>
              </a:rPr>
              <a:t>Развитие механизмов </a:t>
            </a:r>
            <a:r>
              <a:rPr lang="ru-RU" sz="1900" dirty="0" err="1">
                <a:sym typeface="Arial" charset="0"/>
              </a:rPr>
              <a:t>тарифообразования</a:t>
            </a:r>
            <a:r>
              <a:rPr lang="ru-RU" sz="1900" dirty="0">
                <a:sym typeface="Arial" charset="0"/>
              </a:rPr>
              <a:t> с  использованием показателей надежности и качества оказываемых услуг.</a:t>
            </a:r>
          </a:p>
        </p:txBody>
      </p:sp>
      <p:sp>
        <p:nvSpPr>
          <p:cNvPr id="6" name="TextBox 5"/>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20</a:t>
            </a:r>
            <a:endParaRPr lang="ru-RU" sz="1300" b="1" dirty="0">
              <a:latin typeface="+mn-lt"/>
              <a:cs typeface="Times New Roman" pitchFamily="18" charset="0"/>
            </a:endParaRPr>
          </a:p>
        </p:txBody>
      </p:sp>
    </p:spTree>
    <p:extLst>
      <p:ext uri="{BB962C8B-B14F-4D97-AF65-F5344CB8AC3E}">
        <p14:creationId xmlns:p14="http://schemas.microsoft.com/office/powerpoint/2010/main" val="2498005843"/>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1"/>
          <p:cNvSpPr txBox="1">
            <a:spLocks noChangeArrowheads="1"/>
          </p:cNvSpPr>
          <p:nvPr/>
        </p:nvSpPr>
        <p:spPr bwMode="auto">
          <a:xfrm>
            <a:off x="1641475" y="2781300"/>
            <a:ext cx="6553200" cy="630238"/>
          </a:xfrm>
          <a:prstGeom prst="rect">
            <a:avLst/>
          </a:prstGeom>
          <a:noFill/>
          <a:ln>
            <a:noFill/>
          </a:ln>
          <a:extLst/>
        </p:spPr>
        <p:txBody>
          <a:bodyPr>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3500" b="1" dirty="0" smtClean="0">
                <a:latin typeface="+mj-lt"/>
                <a:cs typeface="Times New Roman" pitchFamily="18" charset="0"/>
              </a:rPr>
              <a:t>Транспорт</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Заголовок 1"/>
          <p:cNvSpPr>
            <a:spLocks noGrp="1"/>
          </p:cNvSpPr>
          <p:nvPr>
            <p:ph type="title"/>
          </p:nvPr>
        </p:nvSpPr>
        <p:spPr bwMode="auto">
          <a:xfrm>
            <a:off x="1210171" y="342161"/>
            <a:ext cx="8568951" cy="567353"/>
          </a:xfrm>
          <a:noFill/>
          <a:ln>
            <a:miter lim="800000"/>
            <a:headEnd/>
            <a:tailEnd/>
          </a:ln>
        </p:spPr>
        <p:txBody>
          <a:bodyPr vert="horz" wrap="square" numCol="1" anchor="t" anchorCtr="0" compatLnSpc="1">
            <a:prstTxWarp prst="textNoShape">
              <a:avLst/>
            </a:prstTxWarp>
          </a:bodyPr>
          <a:lstStyle/>
          <a:p>
            <a:r>
              <a:rPr lang="ru-RU" altLang="ru-RU" sz="1700" b="1" dirty="0" smtClean="0">
                <a:latin typeface="+mn-lt"/>
              </a:rPr>
              <a:t>Формирование долгосрочной модели государственного регулирования в сфере перевозок грузов железнодорожным транспортом   </a:t>
            </a:r>
            <a:br>
              <a:rPr lang="ru-RU" altLang="ru-RU" sz="1700" b="1" dirty="0" smtClean="0">
                <a:latin typeface="+mn-lt"/>
              </a:rPr>
            </a:br>
            <a:endParaRPr lang="ru-RU" altLang="ru-RU" sz="1700" b="1" dirty="0" smtClean="0">
              <a:latin typeface="+mn-lt"/>
            </a:endParaRPr>
          </a:p>
        </p:txBody>
      </p:sp>
      <p:sp>
        <p:nvSpPr>
          <p:cNvPr id="7" name="Прямоугольник 6"/>
          <p:cNvSpPr/>
          <p:nvPr/>
        </p:nvSpPr>
        <p:spPr>
          <a:xfrm>
            <a:off x="130050" y="909514"/>
            <a:ext cx="9649071" cy="6024726"/>
          </a:xfrm>
          <a:prstGeom prst="rect">
            <a:avLst/>
          </a:prstGeom>
        </p:spPr>
        <p:txBody>
          <a:bodyPr wrap="square">
            <a:spAutoFit/>
          </a:bodyPr>
          <a:lstStyle/>
          <a:p>
            <a:pPr indent="355600" algn="ctr" defTabSz="455613" eaLnBrk="0" hangingPunct="0">
              <a:spcAft>
                <a:spcPts val="600"/>
              </a:spcAft>
            </a:pPr>
            <a:r>
              <a:rPr lang="ru-RU" altLang="ru-RU" sz="1400" dirty="0" smtClean="0"/>
              <a:t> </a:t>
            </a:r>
            <a:r>
              <a:rPr lang="ru-RU" altLang="ru-RU" sz="1500" u="sng" dirty="0" smtClean="0"/>
              <a:t>Комплексная долгосрочная модель государственного регулирования тарифов включает:</a:t>
            </a:r>
          </a:p>
          <a:p>
            <a:pPr marL="252000" indent="-252000" algn="just">
              <a:spcAft>
                <a:spcPts val="600"/>
              </a:spcAft>
              <a:buFont typeface="+mj-lt"/>
              <a:buAutoNum type="arabicPeriod"/>
            </a:pPr>
            <a:r>
              <a:rPr lang="ru-RU" sz="1500" dirty="0" smtClean="0"/>
              <a:t>Методику </a:t>
            </a:r>
            <a:r>
              <a:rPr lang="ru-RU" sz="1500" dirty="0"/>
              <a:t>долгосрочного тарифного регулирования, определяющая уровень индексации тарифов на грузовые железнодорожные перевозки, установленных Прейскурантом № 10-01 на пятилетний период, а также порядок их изменения в течение долгосрочного периода регулирования (приказом ФСТ России от 30.08.2013 № 166-т/1 тарифы установлены на период 2014 – 2018 годов).</a:t>
            </a:r>
          </a:p>
          <a:p>
            <a:pPr algn="ctr">
              <a:spcAft>
                <a:spcPts val="600"/>
              </a:spcAft>
            </a:pPr>
            <a:r>
              <a:rPr lang="ru-RU" sz="1500" dirty="0"/>
              <a:t>         </a:t>
            </a:r>
            <a:r>
              <a:rPr lang="ru-RU" sz="1300" i="1" dirty="0"/>
              <a:t>В целях дальнейшего нормативно-правового закрепления долгосрочного </a:t>
            </a:r>
            <a:r>
              <a:rPr lang="ru-RU" sz="1300" i="1" dirty="0" err="1"/>
              <a:t>тарифообразования</a:t>
            </a:r>
            <a:r>
              <a:rPr lang="ru-RU" sz="1300" i="1" dirty="0"/>
              <a:t> подготовлены соответствующие изменения в законодательство Российской Федерации: </a:t>
            </a:r>
          </a:p>
          <a:p>
            <a:pPr marL="720000" indent="-285750" algn="just">
              <a:spcAft>
                <a:spcPts val="300"/>
              </a:spcAft>
              <a:buFont typeface="Wingdings" panose="05000000000000000000" pitchFamily="2" charset="2"/>
              <a:buChar char="ü"/>
            </a:pPr>
            <a:r>
              <a:rPr lang="ru-RU" sz="1300" i="1" dirty="0"/>
              <a:t>в статью 8 Федерального закона от 10.01.2003 № 17-ФЗ «О железнодорожном транспорте в </a:t>
            </a:r>
            <a:r>
              <a:rPr lang="ru-RU" sz="1300" i="1" dirty="0" smtClean="0"/>
              <a:t>РФ»;</a:t>
            </a:r>
            <a:endParaRPr lang="ru-RU" sz="1300" i="1" dirty="0"/>
          </a:p>
          <a:p>
            <a:pPr marL="720000" indent="-285750" algn="just">
              <a:spcAft>
                <a:spcPts val="600"/>
              </a:spcAft>
              <a:buFont typeface="Wingdings" panose="05000000000000000000" pitchFamily="2" charset="2"/>
              <a:buChar char="ü"/>
            </a:pPr>
            <a:r>
              <a:rPr lang="ru-RU" sz="1300" i="1" dirty="0"/>
              <a:t>в постановление Правительства </a:t>
            </a:r>
            <a:r>
              <a:rPr lang="ru-RU" sz="1300" i="1" dirty="0" smtClean="0"/>
              <a:t>РФ </a:t>
            </a:r>
            <a:r>
              <a:rPr lang="ru-RU" sz="1300" i="1" dirty="0"/>
              <a:t>от 05.08.2009 № 643 «О государственном регулировании тарифов, сборов и платы в отношении работ (услуг) субъектов естественных монополий в сфере железнодорожных перевозок». </a:t>
            </a:r>
            <a:endParaRPr lang="ru-RU" sz="1300" i="1" dirty="0" smtClean="0"/>
          </a:p>
          <a:p>
            <a:pPr marL="252000" indent="-252000" algn="just">
              <a:spcAft>
                <a:spcPts val="1200"/>
              </a:spcAft>
              <a:buFont typeface="+mj-lt"/>
              <a:buAutoNum type="arabicPeriod" startAt="2"/>
            </a:pPr>
            <a:r>
              <a:rPr lang="ru-RU" altLang="ru-RU" sz="1500" dirty="0" smtClean="0"/>
              <a:t>Методику </a:t>
            </a:r>
            <a:r>
              <a:rPr lang="ru-RU" altLang="ru-RU" sz="1500" dirty="0"/>
              <a:t>и правила установления тарифов в рамках ценовых пределов, обеспечивающих возможность ОАО «РЖД» самостоятельно проводить гибкую тарифную политику исходя из экономической целесообразности путем изменения действующих тарифов, в пределах определенных органом регулирования (от + 13,4% до – 12,7</a:t>
            </a:r>
            <a:r>
              <a:rPr lang="ru-RU" altLang="ru-RU" sz="1500" dirty="0" smtClean="0"/>
              <a:t>%).</a:t>
            </a:r>
          </a:p>
          <a:p>
            <a:pPr marL="252000" indent="-252000" algn="just" defTabSz="455613" eaLnBrk="0" hangingPunct="0">
              <a:spcAft>
                <a:spcPts val="600"/>
              </a:spcAft>
              <a:buFont typeface="+mj-lt"/>
              <a:buAutoNum type="arabicPeriod" startAt="3"/>
            </a:pPr>
            <a:r>
              <a:rPr lang="ru-RU" altLang="ru-RU" sz="1500" dirty="0" smtClean="0"/>
              <a:t>Проект </a:t>
            </a:r>
            <a:r>
              <a:rPr lang="ru-RU" altLang="ru-RU" sz="1500" dirty="0"/>
              <a:t>постановления Правительства </a:t>
            </a:r>
            <a:r>
              <a:rPr lang="ru-RU" altLang="ru-RU" sz="1500" dirty="0" smtClean="0"/>
              <a:t>РФ </a:t>
            </a:r>
            <a:r>
              <a:rPr lang="ru-RU" altLang="ru-RU" sz="1500" dirty="0"/>
              <a:t>«Об утверждении Правил установления тарифов, сборов и платы в отношении работ (услуг) субъектов естественных монополий в сфере железнодорожных перевозок, применяемых в отдельных сегментах рынка железнодорожных транспортных услуг». </a:t>
            </a:r>
          </a:p>
          <a:p>
            <a:pPr marL="540000" indent="-285750" algn="just" defTabSz="455613" eaLnBrk="0" hangingPunct="0">
              <a:buFont typeface="Wingdings" panose="05000000000000000000" pitchFamily="2" charset="2"/>
              <a:buChar char="ü"/>
            </a:pPr>
            <a:r>
              <a:rPr lang="ru-RU" altLang="ru-RU" sz="1300" i="1" dirty="0" smtClean="0"/>
              <a:t>Данный </a:t>
            </a:r>
            <a:r>
              <a:rPr lang="ru-RU" altLang="ru-RU" sz="1300" i="1" dirty="0"/>
              <a:t>проект постановления направлен на установление тарифов, применяемых в отдельных сегментах рынка железнодорожных транспортных услуг, в целях привлечения инвестиций в развитие отдельных объектов (строительство, реконструкция и (или) модернизация) инфраструктуры железнодорожного транспорта общего пользования; обеспечения дополнительного объема перевозок </a:t>
            </a:r>
            <a:r>
              <a:rPr lang="ru-RU" altLang="ru-RU" sz="1300" i="1" dirty="0" smtClean="0"/>
              <a:t>грузов</a:t>
            </a:r>
            <a:r>
              <a:rPr lang="en-US" altLang="ru-RU" sz="1300" i="1" dirty="0" smtClean="0"/>
              <a:t>;</a:t>
            </a:r>
            <a:r>
              <a:rPr lang="ru-RU" altLang="ru-RU" sz="1300" i="1" dirty="0" smtClean="0"/>
              <a:t> </a:t>
            </a:r>
            <a:r>
              <a:rPr lang="ru-RU" altLang="ru-RU" sz="1300" i="1" dirty="0"/>
              <a:t>реализации долгосрочных инвестиционных проектов по строительству новых объектов инфраструктуры железнодорожного транспорта общего </a:t>
            </a:r>
            <a:r>
              <a:rPr lang="ru-RU" altLang="ru-RU" sz="1300" i="1" dirty="0" smtClean="0"/>
              <a:t>пользования.</a:t>
            </a:r>
            <a:endParaRPr lang="ru-RU" altLang="ru-RU" sz="1300" dirty="0"/>
          </a:p>
        </p:txBody>
      </p:sp>
      <p:sp>
        <p:nvSpPr>
          <p:cNvPr id="5" name="TextBox 4"/>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22</a:t>
            </a:r>
            <a:endParaRPr lang="ru-RU" sz="1300" b="1" dirty="0">
              <a:latin typeface="+mn-lt"/>
              <a:cs typeface="Times New Roman" pitchFamily="18" charset="0"/>
            </a:endParaRPr>
          </a:p>
        </p:txBody>
      </p:sp>
    </p:spTree>
    <p:extLst>
      <p:ext uri="{BB962C8B-B14F-4D97-AF65-F5344CB8AC3E}">
        <p14:creationId xmlns:p14="http://schemas.microsoft.com/office/powerpoint/2010/main" val="946625620"/>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bwMode="auto">
          <a:xfrm>
            <a:off x="1066800" y="405458"/>
            <a:ext cx="8567738" cy="864095"/>
          </a:xfrm>
          <a:noFill/>
          <a:ln>
            <a:miter lim="800000"/>
            <a:headEnd/>
            <a:tailEnd/>
          </a:ln>
        </p:spPr>
        <p:txBody>
          <a:bodyPr vert="horz" wrap="square" numCol="1" anchor="t" anchorCtr="0" compatLnSpc="1">
            <a:prstTxWarp prst="textNoShape">
              <a:avLst/>
            </a:prstTxWarp>
          </a:bodyPr>
          <a:lstStyle/>
          <a:p>
            <a:r>
              <a:rPr lang="ru-RU" altLang="ru-RU" sz="1800" b="1" dirty="0" smtClean="0"/>
              <a:t>Основные задачи по реализации государственной тарифной политики </a:t>
            </a:r>
            <a:br>
              <a:rPr lang="ru-RU" altLang="ru-RU" sz="1800" b="1" dirty="0" smtClean="0"/>
            </a:br>
            <a:r>
              <a:rPr lang="ru-RU" altLang="ru-RU" sz="1800" b="1" dirty="0" smtClean="0"/>
              <a:t>в 2015 году и на среднесрочную перспективу на грузовые железнодорожные перевозки</a:t>
            </a:r>
          </a:p>
        </p:txBody>
      </p:sp>
      <p:sp>
        <p:nvSpPr>
          <p:cNvPr id="6" name="Прямоугольник 5"/>
          <p:cNvSpPr/>
          <p:nvPr/>
        </p:nvSpPr>
        <p:spPr>
          <a:xfrm>
            <a:off x="130051" y="1269553"/>
            <a:ext cx="9504487" cy="5519460"/>
          </a:xfrm>
          <a:prstGeom prst="rect">
            <a:avLst/>
          </a:prstGeom>
        </p:spPr>
        <p:txBody>
          <a:bodyPr wrap="square">
            <a:spAutoFit/>
          </a:bodyPr>
          <a:lstStyle/>
          <a:p>
            <a:pPr marL="288925" indent="-285750" algn="just">
              <a:spcAft>
                <a:spcPts val="1400"/>
              </a:spcAft>
              <a:buFont typeface="Wingdings" panose="05000000000000000000" pitchFamily="2" charset="2"/>
              <a:buChar char="Ø"/>
            </a:pPr>
            <a:r>
              <a:rPr lang="ru-RU" altLang="ru-RU" sz="1530" dirty="0" smtClean="0"/>
              <a:t>Разработка и согласование ставок платы за предоставление железнодорожных путей общего пользования для нахождения на них железнодорожного подвижного состава независимо от его принадлежности и правил их применения, в соответствии с изменениями, внесёнными Федеральным законом Российской Федерации от 31.12.2014 года № 503-ФЗ в Устав железнодорожного транспорта Российской Федерации;</a:t>
            </a:r>
          </a:p>
          <a:p>
            <a:pPr marL="288925" indent="-285750" algn="just">
              <a:spcAft>
                <a:spcPts val="1400"/>
              </a:spcAft>
              <a:buFont typeface="Wingdings" panose="05000000000000000000" pitchFamily="2" charset="2"/>
              <a:buChar char="Ø"/>
            </a:pPr>
            <a:r>
              <a:rPr lang="ru-RU" altLang="ru-RU" sz="1530" dirty="0"/>
              <a:t>В</a:t>
            </a:r>
            <a:r>
              <a:rPr lang="ru-RU" altLang="ru-RU" sz="1530" dirty="0" smtClean="0"/>
              <a:t>несение изменений и дополнений в Прейскурант № 10-01, обеспечивающих соответствие положений данного Тарифного руководства действующей редакции СМГС, в особенности в части контейнерных перевозок; подготовка предложений по целесообразности корректировки действующих тарифных условий перевозок грузов отправками в составе поездного формирования, не принадлежащего перевозчику РЖД (пункт 2.17. Прейскуранта № 10-01);</a:t>
            </a:r>
          </a:p>
          <a:p>
            <a:pPr marL="288925" indent="-285750" algn="just">
              <a:spcAft>
                <a:spcPts val="1400"/>
              </a:spcAft>
              <a:buFont typeface="Wingdings" panose="05000000000000000000" pitchFamily="2" charset="2"/>
              <a:buChar char="Ø"/>
            </a:pPr>
            <a:r>
              <a:rPr lang="ru-RU" altLang="ru-RU" sz="1530" dirty="0"/>
              <a:t>О</a:t>
            </a:r>
            <a:r>
              <a:rPr lang="ru-RU" altLang="ru-RU" sz="1530" dirty="0" smtClean="0"/>
              <a:t>ценка возможности унификации тарифов на порожний пробег отдельных типов вагонов (кроме универсальных полувагонов и платформ) независимо от рода и класса ранее перевозимого груза;</a:t>
            </a:r>
          </a:p>
          <a:p>
            <a:pPr marL="288925" indent="-285750" algn="just">
              <a:spcAft>
                <a:spcPts val="1400"/>
              </a:spcAft>
              <a:buFont typeface="Wingdings" panose="05000000000000000000" pitchFamily="2" charset="2"/>
              <a:buChar char="Ø"/>
            </a:pPr>
            <a:r>
              <a:rPr lang="ru-RU" altLang="ru-RU" sz="1530" dirty="0"/>
              <a:t>С</a:t>
            </a:r>
            <a:r>
              <a:rPr lang="ru-RU" altLang="ru-RU" sz="1530" dirty="0" smtClean="0"/>
              <a:t>овершенствование раздельного учета доходов, расходов и финансовых результатов деятельности ОАО «РЖД», позволяющих реализовать новые направления совершенствования Тарифных руководств на перевозку грузов железнодорожным транспортом. </a:t>
            </a:r>
          </a:p>
          <a:p>
            <a:pPr marL="288925" indent="-285750" algn="just">
              <a:spcAft>
                <a:spcPts val="1400"/>
              </a:spcAft>
              <a:buFont typeface="Wingdings" panose="05000000000000000000" pitchFamily="2" charset="2"/>
              <a:buChar char="Ø"/>
            </a:pPr>
            <a:r>
              <a:rPr lang="ru-RU" altLang="ru-RU" sz="1530" dirty="0"/>
              <a:t>М</a:t>
            </a:r>
            <a:r>
              <a:rPr lang="ru-RU" altLang="ru-RU" sz="1530" dirty="0" smtClean="0"/>
              <a:t>ониторинг решений субъекта регулирования по установлению (изменению)  уровня тарифов на услуги железнодорожного транспорта по перевозке грузов в рамках ценовых пределов, установленных ФСТ России и совершенствование правил и условий применения (установления, изменения) уровня тарифов на услуги железнодорожного транспорта по перевозке грузов в рамках ценовых пределов (максимального и минимального уровней).</a:t>
            </a:r>
          </a:p>
        </p:txBody>
      </p:sp>
      <p:sp>
        <p:nvSpPr>
          <p:cNvPr id="5" name="TextBox 4"/>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23</a:t>
            </a:r>
            <a:endParaRPr lang="ru-RU" sz="1300" b="1" dirty="0">
              <a:latin typeface="+mn-lt"/>
              <a:cs typeface="Times New Roman" pitchFamily="18" charset="0"/>
            </a:endParaRPr>
          </a:p>
        </p:txBody>
      </p:sp>
    </p:spTree>
    <p:extLst>
      <p:ext uri="{BB962C8B-B14F-4D97-AF65-F5344CB8AC3E}">
        <p14:creationId xmlns:p14="http://schemas.microsoft.com/office/powerpoint/2010/main" val="3970594757"/>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bwMode="auto">
          <a:xfrm>
            <a:off x="240547" y="837506"/>
            <a:ext cx="9217024" cy="1008112"/>
          </a:xfrm>
          <a:noFill/>
          <a:ln>
            <a:miter lim="800000"/>
            <a:headEnd/>
            <a:tailEnd/>
          </a:ln>
        </p:spPr>
        <p:txBody>
          <a:bodyPr vert="horz" wrap="square" numCol="1" anchor="t" anchorCtr="0" compatLnSpc="1">
            <a:prstTxWarp prst="textNoShape">
              <a:avLst/>
            </a:prstTxWarp>
          </a:bodyPr>
          <a:lstStyle/>
          <a:p>
            <a:r>
              <a:rPr lang="ru-RU" altLang="ru-RU" sz="2100" b="1" dirty="0" smtClean="0"/>
              <a:t>Основные задачи по реализации государственной тарифной политики в 2015 году и на среднесрочную перспективу на пассажирские железнодорожные перевозки</a:t>
            </a:r>
          </a:p>
        </p:txBody>
      </p:sp>
      <p:sp>
        <p:nvSpPr>
          <p:cNvPr id="6" name="Прямоугольник 5"/>
          <p:cNvSpPr/>
          <p:nvPr/>
        </p:nvSpPr>
        <p:spPr>
          <a:xfrm>
            <a:off x="139715" y="2251239"/>
            <a:ext cx="9463211" cy="3554819"/>
          </a:xfrm>
          <a:prstGeom prst="rect">
            <a:avLst/>
          </a:prstGeom>
        </p:spPr>
        <p:txBody>
          <a:bodyPr wrap="square">
            <a:spAutoFit/>
          </a:bodyPr>
          <a:lstStyle/>
          <a:p>
            <a:pPr algn="ctr">
              <a:spcAft>
                <a:spcPts val="1800"/>
              </a:spcAft>
            </a:pPr>
            <a:r>
              <a:rPr lang="ru-RU" sz="1800" b="1" dirty="0"/>
              <a:t>Дальнее следование (регулируемый сектор)</a:t>
            </a:r>
          </a:p>
          <a:p>
            <a:pPr marL="285750" indent="-285750" algn="just">
              <a:spcAft>
                <a:spcPts val="1800"/>
              </a:spcAft>
              <a:buFont typeface="Wingdings" panose="05000000000000000000" pitchFamily="2" charset="2"/>
              <a:buChar char="ü"/>
            </a:pPr>
            <a:r>
              <a:rPr lang="ru-RU" sz="1800" dirty="0" smtClean="0"/>
              <a:t>анализ </a:t>
            </a:r>
            <a:r>
              <a:rPr lang="ru-RU" sz="1800" dirty="0"/>
              <a:t>практики применения предельно максимальных индексов изменения тарифов в регулируемом сегменте на соответствующий период регулирования;</a:t>
            </a:r>
          </a:p>
          <a:p>
            <a:pPr marL="285750" indent="-285750" algn="just">
              <a:spcAft>
                <a:spcPts val="1800"/>
              </a:spcAft>
              <a:buFont typeface="Wingdings" panose="05000000000000000000" pitchFamily="2" charset="2"/>
              <a:buChar char="ü"/>
            </a:pPr>
            <a:r>
              <a:rPr lang="ru-RU" sz="1800" dirty="0" smtClean="0"/>
              <a:t>формирование </a:t>
            </a:r>
            <a:r>
              <a:rPr lang="ru-RU" sz="1800" dirty="0"/>
              <a:t>и установление экономически обоснованного уровня тарифов на перевозки пассажиров железнодорожным транспортом общего пользования в дальнем следовании в плацкартных и общих вагонах на 2015 год и его прогнозного уровня на 2016 год;  </a:t>
            </a:r>
          </a:p>
          <a:p>
            <a:pPr marL="285750" indent="-285750" algn="just">
              <a:spcAft>
                <a:spcPts val="1800"/>
              </a:spcAft>
              <a:buFont typeface="Wingdings" panose="05000000000000000000" pitchFamily="2" charset="2"/>
              <a:buChar char="ü"/>
            </a:pPr>
            <a:r>
              <a:rPr lang="ru-RU" sz="1800" dirty="0" smtClean="0"/>
              <a:t>анализ </a:t>
            </a:r>
            <a:r>
              <a:rPr lang="ru-RU" sz="1800" dirty="0"/>
              <a:t>практики применения Правил перевозок пассажиров, багажа, </a:t>
            </a:r>
            <a:r>
              <a:rPr lang="ru-RU" sz="1800" dirty="0" err="1"/>
              <a:t>грузобагажа</a:t>
            </a:r>
            <a:r>
              <a:rPr lang="ru-RU" sz="1800" dirty="0"/>
              <a:t> железнодорожным транспортом, утвержденных приказом Минтранса России от 19 декабря 2013 г. № 473.</a:t>
            </a:r>
          </a:p>
        </p:txBody>
      </p:sp>
      <p:sp>
        <p:nvSpPr>
          <p:cNvPr id="8" name="TextBox 7"/>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24</a:t>
            </a:r>
            <a:endParaRPr lang="ru-RU" sz="1300" b="1" dirty="0">
              <a:latin typeface="+mn-lt"/>
              <a:cs typeface="Times New Roman" pitchFamily="18" charset="0"/>
            </a:endParaRPr>
          </a:p>
        </p:txBody>
      </p:sp>
    </p:spTree>
    <p:extLst>
      <p:ext uri="{BB962C8B-B14F-4D97-AF65-F5344CB8AC3E}">
        <p14:creationId xmlns:p14="http://schemas.microsoft.com/office/powerpoint/2010/main" val="2640889030"/>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a:spLocks noGrp="1"/>
          </p:cNvSpPr>
          <p:nvPr>
            <p:ph type="title"/>
          </p:nvPr>
        </p:nvSpPr>
        <p:spPr bwMode="auto">
          <a:xfrm>
            <a:off x="288031" y="1269554"/>
            <a:ext cx="8987036" cy="313516"/>
          </a:xfrm>
          <a:noFill/>
          <a:ln>
            <a:miter lim="800000"/>
            <a:headEnd/>
            <a:tailEnd/>
          </a:ln>
        </p:spPr>
        <p:txBody>
          <a:bodyPr vert="horz" wrap="square" numCol="1" anchor="t" anchorCtr="0" compatLnSpc="1">
            <a:prstTxWarp prst="textNoShape">
              <a:avLst/>
            </a:prstTxWarp>
          </a:bodyPr>
          <a:lstStyle/>
          <a:p>
            <a:r>
              <a:rPr lang="ru-RU" altLang="ru-RU" sz="1700" b="1" dirty="0" smtClean="0"/>
              <a:t>Пригородное сообщение</a:t>
            </a:r>
          </a:p>
        </p:txBody>
      </p:sp>
      <p:sp>
        <p:nvSpPr>
          <p:cNvPr id="5" name="Прямоугольник 4"/>
          <p:cNvSpPr/>
          <p:nvPr/>
        </p:nvSpPr>
        <p:spPr>
          <a:xfrm>
            <a:off x="130051" y="1557586"/>
            <a:ext cx="9433048" cy="5209118"/>
          </a:xfrm>
          <a:prstGeom prst="rect">
            <a:avLst/>
          </a:prstGeom>
        </p:spPr>
        <p:txBody>
          <a:bodyPr wrap="square">
            <a:spAutoFit/>
          </a:bodyPr>
          <a:lstStyle/>
          <a:p>
            <a:pPr algn="just">
              <a:spcAft>
                <a:spcPts val="1800"/>
              </a:spcAft>
            </a:pPr>
            <a:r>
              <a:rPr lang="ru-RU" sz="1750" dirty="0" smtClean="0"/>
              <a:t>В соответствии с подпунктом «г» пункта 1 поручения Президента Российской Федерации от 06.03.15г. № Пр-398 и пунктом 2 поручения Заместителя Председателя Правительства Российской Федерации А.В. </a:t>
            </a:r>
            <a:r>
              <a:rPr lang="ru-RU" sz="1750" dirty="0" err="1" smtClean="0"/>
              <a:t>Дворковича</a:t>
            </a:r>
            <a:r>
              <a:rPr lang="ru-RU" sz="1750" dirty="0" smtClean="0"/>
              <a:t> от 20.03.15г. № АД-П9-1761 ФСТ России совместно с Минэкономразвития России, Минтрансом России и Минфином России необходимо в срок до </a:t>
            </a:r>
            <a:r>
              <a:rPr lang="ru-RU" sz="1750" b="1" dirty="0" smtClean="0"/>
              <a:t>10 апреля 2015 года </a:t>
            </a:r>
            <a:r>
              <a:rPr lang="ru-RU" sz="1750" dirty="0" smtClean="0"/>
              <a:t>подготовить и внести в установленном порядке проекты нормативных правовых актов, предусматривающих закрепление за федеральными органами исполнительной власти следующих функций</a:t>
            </a:r>
            <a:r>
              <a:rPr lang="en-US" sz="1750" dirty="0" smtClean="0"/>
              <a:t>:</a:t>
            </a:r>
            <a:endParaRPr lang="ru-RU" sz="1750" dirty="0"/>
          </a:p>
          <a:p>
            <a:pPr marL="285750" indent="-285750" algn="just">
              <a:spcAft>
                <a:spcPts val="1200"/>
              </a:spcAft>
              <a:buFont typeface="Wingdings" panose="05000000000000000000" pitchFamily="2" charset="2"/>
              <a:buChar char="ü"/>
            </a:pPr>
            <a:r>
              <a:rPr lang="ru-RU" sz="1750" dirty="0"/>
              <a:t>ф</a:t>
            </a:r>
            <a:r>
              <a:rPr lang="ru-RU" sz="1750" dirty="0" smtClean="0"/>
              <a:t>ормирование методологической базы по определению размеров платы за услуги ОАО «РЖД» по аренде, управлению и эксплуатации, а также ремонту подвижного состава и экономически обоснованного уровня тарифов на пригородные пассажирские перевозки;</a:t>
            </a:r>
            <a:endParaRPr lang="ru-RU" sz="1750" dirty="0"/>
          </a:p>
          <a:p>
            <a:pPr marL="285750" indent="-285750" algn="just">
              <a:spcAft>
                <a:spcPts val="1200"/>
              </a:spcAft>
              <a:buFont typeface="Wingdings" panose="05000000000000000000" pitchFamily="2" charset="2"/>
              <a:buChar char="ü"/>
            </a:pPr>
            <a:r>
              <a:rPr lang="ru-RU" sz="1750" dirty="0" smtClean="0"/>
              <a:t>урегулирование споров между пригородными пассажирскими компаниями и органами регулирования субъектов Российской Федерации в случае отсутствия согласованной позиции по уровню экономически обоснованного тарифа на период регулирования;  </a:t>
            </a:r>
            <a:endParaRPr lang="ru-RU" sz="1750" dirty="0"/>
          </a:p>
          <a:p>
            <a:pPr marL="285750" indent="-285750" algn="just">
              <a:spcAft>
                <a:spcPts val="1200"/>
              </a:spcAft>
              <a:buFont typeface="Wingdings" panose="05000000000000000000" pitchFamily="2" charset="2"/>
              <a:buChar char="ü"/>
            </a:pPr>
            <a:r>
              <a:rPr lang="ru-RU" sz="1750" dirty="0"/>
              <a:t>м</a:t>
            </a:r>
            <a:r>
              <a:rPr lang="ru-RU" sz="1750" dirty="0" smtClean="0"/>
              <a:t>ониторинг и контроль исполнения тарифными органами субъектов Российской Федерации своих функций, в том числе по подтверждению экономически обоснованного уровня тарифов и по установлению тарифа для населения.</a:t>
            </a:r>
            <a:endParaRPr lang="ru-RU" sz="1750" dirty="0"/>
          </a:p>
        </p:txBody>
      </p:sp>
      <p:sp>
        <p:nvSpPr>
          <p:cNvPr id="7" name="TextBox 6"/>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25</a:t>
            </a:r>
            <a:endParaRPr lang="ru-RU" sz="1300" b="1" dirty="0">
              <a:latin typeface="+mn-lt"/>
              <a:cs typeface="Times New Roman" pitchFamily="18" charset="0"/>
            </a:endParaRPr>
          </a:p>
        </p:txBody>
      </p:sp>
      <p:sp>
        <p:nvSpPr>
          <p:cNvPr id="8" name="Заголовок 1"/>
          <p:cNvSpPr txBox="1">
            <a:spLocks/>
          </p:cNvSpPr>
          <p:nvPr/>
        </p:nvSpPr>
        <p:spPr bwMode="auto">
          <a:xfrm>
            <a:off x="-129316" y="693490"/>
            <a:ext cx="10124463" cy="648072"/>
          </a:xfrm>
          <a:prstGeom prst="rect">
            <a:avLst/>
          </a:prstGeom>
          <a:noFill/>
          <a:ln>
            <a:miter lim="800000"/>
            <a:headEnd/>
            <a:tailEnd/>
          </a:ln>
        </p:spPr>
        <p:txBody>
          <a:bodyPr vert="horz" wrap="square" numCol="1" anchor="t" anchorCtr="0" compatLnSpc="1">
            <a:prstTxWarp prst="textNoShape">
              <a:avLst/>
            </a:prstTxWarp>
          </a:bodyPr>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r>
              <a:rPr lang="ru-RU" altLang="ru-RU" sz="1690" b="1" kern="0" dirty="0" smtClean="0"/>
              <a:t>Основные задачи по реализации государственной тарифной политики в 2015 г и на среднесрочную перспективу на пассажирские железнодорожные перевозки (продолжение)</a:t>
            </a:r>
          </a:p>
        </p:txBody>
      </p:sp>
    </p:spTree>
    <p:extLst>
      <p:ext uri="{BB962C8B-B14F-4D97-AF65-F5344CB8AC3E}">
        <p14:creationId xmlns:p14="http://schemas.microsoft.com/office/powerpoint/2010/main" val="2119422225"/>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1"/>
          <p:cNvSpPr>
            <a:spLocks noGrp="1"/>
          </p:cNvSpPr>
          <p:nvPr>
            <p:ph type="title"/>
          </p:nvPr>
        </p:nvSpPr>
        <p:spPr bwMode="auto">
          <a:xfrm>
            <a:off x="848989" y="476821"/>
            <a:ext cx="9074150" cy="648717"/>
          </a:xfrm>
          <a:noFill/>
          <a:ln>
            <a:miter lim="800000"/>
            <a:headEnd/>
            <a:tailEnd/>
          </a:ln>
        </p:spPr>
        <p:txBody>
          <a:bodyPr vert="horz" wrap="square" numCol="1" anchor="t" anchorCtr="0" compatLnSpc="1">
            <a:prstTxWarp prst="textNoShape">
              <a:avLst/>
            </a:prstTxWarp>
          </a:bodyPr>
          <a:lstStyle/>
          <a:p>
            <a:r>
              <a:rPr lang="ru-RU" altLang="ru-RU" sz="1900" b="1" dirty="0" smtClean="0"/>
              <a:t>     Основные направления по формированию модели государственного тарифного регулирования в аэропортах, портах </a:t>
            </a:r>
          </a:p>
        </p:txBody>
      </p:sp>
      <p:sp>
        <p:nvSpPr>
          <p:cNvPr id="10" name="Прямоугольник 9"/>
          <p:cNvSpPr/>
          <p:nvPr/>
        </p:nvSpPr>
        <p:spPr>
          <a:xfrm>
            <a:off x="202058" y="1260981"/>
            <a:ext cx="9451529" cy="5409173"/>
          </a:xfrm>
          <a:prstGeom prst="rect">
            <a:avLst/>
          </a:prstGeom>
        </p:spPr>
        <p:txBody>
          <a:bodyPr wrap="square">
            <a:spAutoFit/>
          </a:bodyPr>
          <a:lstStyle/>
          <a:p>
            <a:pPr marL="342900" indent="-342900" algn="just" defTabSz="455613" eaLnBrk="0" hangingPunct="0">
              <a:spcAft>
                <a:spcPts val="1200"/>
              </a:spcAft>
              <a:buFont typeface="+mj-lt"/>
              <a:buAutoNum type="arabicPeriod"/>
            </a:pPr>
            <a:r>
              <a:rPr lang="ru-RU" altLang="ru-RU" sz="1550" dirty="0" smtClean="0"/>
              <a:t>Подготовлен проект федерального закона «О внесении изменений в Федеральный закон «О естественных монополиях», наделяющий Правительство Российской Федерации полномочиями по прекращению государственного регулирования субъектов естественных монополий путем определения отдельных территорий и (или) хозяйствующих субъектов или критериев их определения, в отношении которых государственное регулирование не осуществляется либо осуществляется с учетом особенностей, устанавливаемых Правительством Российской Федерации.</a:t>
            </a:r>
          </a:p>
          <a:p>
            <a:pPr marL="342900" indent="-342900" algn="just" defTabSz="455613" eaLnBrk="0" hangingPunct="0">
              <a:spcAft>
                <a:spcPts val="1200"/>
              </a:spcAft>
              <a:buFont typeface="+mj-lt"/>
              <a:buAutoNum type="arabicPeriod"/>
            </a:pPr>
            <a:r>
              <a:rPr lang="ru-RU" altLang="ru-RU" sz="1550" dirty="0" smtClean="0"/>
              <a:t>Подготовлен проект постановления Правительства Российской Федерации «О прекращении государственного регулирования в отношении хозяйствующих субъектов, оказывающих услуги в аэропортах города федерального значения Москва и Московской области» </a:t>
            </a:r>
            <a:r>
              <a:rPr lang="ru-RU" altLang="ru-RU" sz="1550" i="1" dirty="0" smtClean="0"/>
              <a:t>(проект постановления будет внесен в Правительство Российской Федерации после принятия вышеуказанного федерального закона)</a:t>
            </a:r>
            <a:r>
              <a:rPr lang="ru-RU" altLang="ru-RU" sz="1550" dirty="0" smtClean="0"/>
              <a:t>.  </a:t>
            </a:r>
          </a:p>
          <a:p>
            <a:pPr marL="342900" indent="-342900" algn="just" defTabSz="455613" eaLnBrk="0" hangingPunct="0">
              <a:buFont typeface="+mj-lt"/>
              <a:buAutoNum type="arabicPeriod" startAt="3"/>
            </a:pPr>
            <a:r>
              <a:rPr lang="ru-RU" altLang="ru-RU" sz="1550" dirty="0" smtClean="0"/>
              <a:t>Согласно Плану мероприятий по развитию конкуренции в сфере услуг в портах, утвержденному распоряжением Правительства Российской Федерации от 17.03.2015 года № 381-р, подготовлен проект постановления Правительства Российской Федерации о внесении изменений в постановление Правительства Российской Федерации от 23.04.2008 № 293, предусматривающий прекращение государственного регулирования в отношении услуг по предоставлению причалов, погрузке, выгрузке и хранению грузов, оказываемых стивидорными компаниями в морских портах Российской Федерации, с сохранением государственного регулирования данных услуг в портах Дальнего Востока и районов Крайнего Севера с неразвитой наземной транспортной инфраструктурой.</a:t>
            </a:r>
            <a:endParaRPr lang="ru-RU" sz="1550" dirty="0"/>
          </a:p>
        </p:txBody>
      </p:sp>
      <p:sp>
        <p:nvSpPr>
          <p:cNvPr id="5" name="TextBox 4"/>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26</a:t>
            </a:r>
            <a:endParaRPr lang="ru-RU" sz="1300" b="1" dirty="0">
              <a:latin typeface="+mn-lt"/>
              <a:cs typeface="Times New Roman" pitchFamily="18" charset="0"/>
            </a:endParaRPr>
          </a:p>
        </p:txBody>
      </p:sp>
    </p:spTree>
    <p:extLst>
      <p:ext uri="{BB962C8B-B14F-4D97-AF65-F5344CB8AC3E}">
        <p14:creationId xmlns:p14="http://schemas.microsoft.com/office/powerpoint/2010/main" val="130502955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Заголовок 1"/>
          <p:cNvSpPr>
            <a:spLocks noGrp="1"/>
          </p:cNvSpPr>
          <p:nvPr>
            <p:ph type="title"/>
          </p:nvPr>
        </p:nvSpPr>
        <p:spPr bwMode="auto">
          <a:xfrm>
            <a:off x="447676" y="3357141"/>
            <a:ext cx="9074150" cy="720725"/>
          </a:xfrm>
          <a:noFill/>
          <a:ln>
            <a:miter lim="800000"/>
            <a:headEnd/>
            <a:tailEnd/>
          </a:ln>
        </p:spPr>
        <p:txBody>
          <a:bodyPr vert="horz" wrap="square" numCol="1" anchor="t" anchorCtr="0" compatLnSpc="1">
            <a:prstTxWarp prst="textNoShape">
              <a:avLst/>
            </a:prstTxWarp>
          </a:bodyPr>
          <a:lstStyle/>
          <a:p>
            <a:r>
              <a:rPr lang="ru-RU" altLang="ru-RU" sz="1800" b="1" dirty="0" smtClean="0">
                <a:latin typeface="+mn-lt"/>
              </a:rPr>
              <a:t>     Основные задачи по реализации государственной тарифной политики в 2015 году и на среднесрочную перспективу в</a:t>
            </a:r>
            <a:r>
              <a:rPr lang="ru-RU" sz="1800" b="1" dirty="0" smtClean="0">
                <a:latin typeface="+mn-lt"/>
              </a:rPr>
              <a:t> портах и аэропортах</a:t>
            </a:r>
            <a:r>
              <a:rPr lang="ru-RU" sz="1600" b="1" dirty="0" smtClean="0"/>
              <a:t/>
            </a:r>
            <a:br>
              <a:rPr lang="ru-RU" sz="1600" b="1" dirty="0" smtClean="0"/>
            </a:br>
            <a:r>
              <a:rPr lang="ru-RU" altLang="ru-RU" sz="1600" dirty="0" smtClean="0"/>
              <a:t> </a:t>
            </a:r>
            <a:r>
              <a:rPr lang="ru-RU" altLang="ru-RU" sz="1600" b="1" dirty="0" smtClean="0"/>
              <a:t>     </a:t>
            </a:r>
            <a:r>
              <a:rPr lang="ru-RU" altLang="ru-RU" sz="1400" b="1" dirty="0" smtClean="0"/>
              <a:t/>
            </a:r>
            <a:br>
              <a:rPr lang="ru-RU" altLang="ru-RU" sz="1400" b="1" dirty="0" smtClean="0"/>
            </a:br>
            <a:endParaRPr lang="ru-RU" altLang="ru-RU" sz="1400" b="1" dirty="0" smtClean="0"/>
          </a:p>
        </p:txBody>
      </p:sp>
      <p:sp>
        <p:nvSpPr>
          <p:cNvPr id="5" name="Прямоугольник 4"/>
          <p:cNvSpPr/>
          <p:nvPr/>
        </p:nvSpPr>
        <p:spPr>
          <a:xfrm>
            <a:off x="304232" y="4073798"/>
            <a:ext cx="9361039" cy="2292935"/>
          </a:xfrm>
          <a:prstGeom prst="rect">
            <a:avLst/>
          </a:prstGeom>
        </p:spPr>
        <p:txBody>
          <a:bodyPr wrap="square">
            <a:spAutoFit/>
          </a:bodyPr>
          <a:lstStyle/>
          <a:p>
            <a:pPr marL="342900" indent="-342900" algn="just">
              <a:spcAft>
                <a:spcPts val="1800"/>
              </a:spcAft>
              <a:buFont typeface="+mj-lt"/>
              <a:buAutoNum type="arabicPeriod"/>
            </a:pPr>
            <a:r>
              <a:rPr lang="ru-RU" sz="1600" dirty="0"/>
              <a:t>З</a:t>
            </a:r>
            <a:r>
              <a:rPr lang="ru-RU" sz="1600" dirty="0" smtClean="0"/>
              <a:t>авершение разработки и принятие методических указаний по вопросам государственного регулирования ставок сборов за аэронавигационное обслуживание полетов воздушных судов пользователей воздушного пространства Российской Федерации; </a:t>
            </a:r>
          </a:p>
          <a:p>
            <a:pPr marL="342900" indent="-342900" algn="just">
              <a:buFont typeface="+mj-lt"/>
              <a:buAutoNum type="arabicPeriod" startAt="2"/>
            </a:pPr>
            <a:r>
              <a:rPr lang="ru-RU" sz="1600" dirty="0"/>
              <a:t>З</a:t>
            </a:r>
            <a:r>
              <a:rPr lang="ru-RU" sz="1600" dirty="0" smtClean="0"/>
              <a:t>авершение работы по мониторингу деятельности субъектов естественных монополий в речных портах Европейской части Российской Федерации, в отношении которых принято решение об изменении государственного регулирования (неприменении метода ценового регулирования), а также прекращению государственного регулирования названных субъектов естественных монополий.</a:t>
            </a:r>
          </a:p>
        </p:txBody>
      </p:sp>
      <p:sp>
        <p:nvSpPr>
          <p:cNvPr id="7" name="Прямоугольник 6"/>
          <p:cNvSpPr/>
          <p:nvPr/>
        </p:nvSpPr>
        <p:spPr>
          <a:xfrm>
            <a:off x="304231" y="1629594"/>
            <a:ext cx="9361039" cy="1646605"/>
          </a:xfrm>
          <a:prstGeom prst="rect">
            <a:avLst/>
          </a:prstGeom>
        </p:spPr>
        <p:txBody>
          <a:bodyPr wrap="square">
            <a:spAutoFit/>
          </a:bodyPr>
          <a:lstStyle/>
          <a:p>
            <a:pPr marL="285750" indent="-285750" algn="just" defTabSz="455613" eaLnBrk="0" hangingPunct="0">
              <a:spcAft>
                <a:spcPts val="600"/>
              </a:spcAft>
              <a:buFont typeface="Wingdings" panose="05000000000000000000" pitchFamily="2" charset="2"/>
              <a:buChar char="ü"/>
            </a:pPr>
            <a:r>
              <a:rPr lang="ru-RU" altLang="ru-RU" sz="1600" dirty="0" smtClean="0"/>
              <a:t>Принята методика долгосрочного тарифного регулирования по вопросу государственного регулирования сборов и тарифов на услуги субъектов естественных монополий в сфере аэропортов (</a:t>
            </a:r>
            <a:r>
              <a:rPr lang="ru-RU" sz="1600" dirty="0" smtClean="0"/>
              <a:t>Приказ </a:t>
            </a:r>
            <a:r>
              <a:rPr lang="ru-RU" sz="1600" dirty="0"/>
              <a:t>ФСТ России от 31.10.2014 N </a:t>
            </a:r>
            <a:r>
              <a:rPr lang="ru-RU" sz="1600" dirty="0" smtClean="0"/>
              <a:t>238-т/2)</a:t>
            </a:r>
            <a:r>
              <a:rPr lang="ru-RU" altLang="ru-RU" sz="1600" dirty="0" smtClean="0"/>
              <a:t>.</a:t>
            </a:r>
          </a:p>
          <a:p>
            <a:pPr marL="284400" algn="just" defTabSz="455613" eaLnBrk="0" hangingPunct="0"/>
            <a:r>
              <a:rPr lang="ru-RU" altLang="ru-RU" sz="1600" i="1" dirty="0" smtClean="0"/>
              <a:t>Данный подход был реализован при установлении на 5-летний период тарифов на услуги ООО «Воздушные ворота Северной Столицы» в аэропорту «Пулково» и 4-летний период тарифов на услуги ОАО «Международный аэропорт Сочи». </a:t>
            </a:r>
            <a:endParaRPr lang="ru-RU" altLang="ru-RU" sz="1600" i="1" dirty="0"/>
          </a:p>
        </p:txBody>
      </p:sp>
      <p:sp>
        <p:nvSpPr>
          <p:cNvPr id="8" name="Заголовок 1"/>
          <p:cNvSpPr txBox="1">
            <a:spLocks/>
          </p:cNvSpPr>
          <p:nvPr/>
        </p:nvSpPr>
        <p:spPr bwMode="auto">
          <a:xfrm>
            <a:off x="704850" y="404813"/>
            <a:ext cx="9074150" cy="576709"/>
          </a:xfrm>
          <a:prstGeom prst="rect">
            <a:avLst/>
          </a:prstGeom>
          <a:noFill/>
          <a:ln>
            <a:miter lim="800000"/>
            <a:headEnd/>
            <a:tailEnd/>
          </a:ln>
        </p:spPr>
        <p:txBody>
          <a:bodyPr vert="horz" wrap="square" numCol="1" anchor="t" anchorCtr="0" compatLnSpc="1">
            <a:prstTxWarp prst="textNoShape">
              <a:avLst/>
            </a:prstTxWarp>
          </a:bodyPr>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r>
              <a:rPr lang="ru-RU" altLang="ru-RU" sz="1800" b="1" kern="0" dirty="0" smtClean="0"/>
              <a:t>     Основные направления по формированию модели государственного тарифного регулирования в аэропортах, портах (продолжение)</a:t>
            </a:r>
          </a:p>
        </p:txBody>
      </p:sp>
      <p:sp>
        <p:nvSpPr>
          <p:cNvPr id="9" name="Прямоугольник 8"/>
          <p:cNvSpPr/>
          <p:nvPr/>
        </p:nvSpPr>
        <p:spPr>
          <a:xfrm>
            <a:off x="1786235" y="1215954"/>
            <a:ext cx="6112571" cy="341632"/>
          </a:xfrm>
          <a:prstGeom prst="rect">
            <a:avLst/>
          </a:prstGeom>
        </p:spPr>
        <p:txBody>
          <a:bodyPr wrap="none">
            <a:spAutoFit/>
          </a:bodyPr>
          <a:lstStyle/>
          <a:p>
            <a:pPr marL="530225" indent="-530225" algn="ctr">
              <a:lnSpc>
                <a:spcPct val="90000"/>
              </a:lnSpc>
            </a:pPr>
            <a:r>
              <a:rPr lang="ru-RU" sz="1800" b="1" kern="0" dirty="0" smtClean="0">
                <a:latin typeface="Arial" charset="0"/>
              </a:rPr>
              <a:t>Переход </a:t>
            </a:r>
            <a:r>
              <a:rPr lang="ru-RU" sz="1800" b="1" kern="0" dirty="0">
                <a:latin typeface="Arial" charset="0"/>
              </a:rPr>
              <a:t>на модель долгосрочного </a:t>
            </a:r>
            <a:r>
              <a:rPr lang="ru-RU" sz="1800" b="1" kern="0" dirty="0" smtClean="0">
                <a:latin typeface="Arial" charset="0"/>
              </a:rPr>
              <a:t>регулирования</a:t>
            </a:r>
            <a:endParaRPr lang="ru-RU" sz="1800" b="1" kern="0" dirty="0">
              <a:latin typeface="Arial" charset="0"/>
            </a:endParaRPr>
          </a:p>
        </p:txBody>
      </p:sp>
      <p:sp>
        <p:nvSpPr>
          <p:cNvPr id="11" name="TextBox 10"/>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27</a:t>
            </a:r>
            <a:endParaRPr lang="ru-RU" sz="1300" b="1" dirty="0">
              <a:latin typeface="+mn-lt"/>
              <a:cs typeface="Times New Roman" pitchFamily="18" charset="0"/>
            </a:endParaRPr>
          </a:p>
        </p:txBody>
      </p:sp>
    </p:spTree>
    <p:extLst>
      <p:ext uri="{BB962C8B-B14F-4D97-AF65-F5344CB8AC3E}">
        <p14:creationId xmlns:p14="http://schemas.microsoft.com/office/powerpoint/2010/main" val="33630835"/>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a:spLocks noChangeArrowheads="1"/>
          </p:cNvSpPr>
          <p:nvPr/>
        </p:nvSpPr>
        <p:spPr bwMode="auto">
          <a:xfrm>
            <a:off x="1282179" y="2493690"/>
            <a:ext cx="6769496" cy="630942"/>
          </a:xfrm>
          <a:prstGeom prst="rect">
            <a:avLst/>
          </a:prstGeom>
          <a:noFill/>
          <a:ln>
            <a:noFill/>
          </a:ln>
          <a:extLst/>
        </p:spPr>
        <p:txBody>
          <a:bodyPr wrap="squar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3500" b="1" dirty="0" smtClean="0">
                <a:latin typeface="+mj-lt"/>
                <a:cs typeface="Times New Roman" pitchFamily="18" charset="0"/>
              </a:rPr>
              <a:t>Связь</a:t>
            </a:r>
          </a:p>
        </p:txBody>
      </p:sp>
    </p:spTree>
    <p:extLst>
      <p:ext uri="{BB962C8B-B14F-4D97-AF65-F5344CB8AC3E}">
        <p14:creationId xmlns:p14="http://schemas.microsoft.com/office/powerpoint/2010/main" val="3750490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3537883" y="4937721"/>
            <a:ext cx="6325465" cy="431527"/>
          </a:xfrm>
          <a:prstGeom prst="rect">
            <a:avLst/>
          </a:prstGeom>
        </p:spPr>
        <p:txBody>
          <a:bodyPr wrap="square" lIns="107314" tIns="53657" rIns="107314" bIns="53657">
            <a:spAutoFit/>
          </a:bodyPr>
          <a:lstStyle/>
          <a:p>
            <a:r>
              <a:rPr lang="ru-RU" i="1" dirty="0" smtClean="0"/>
              <a:t>        </a:t>
            </a:r>
            <a:endParaRPr lang="ru-RU" i="1" dirty="0"/>
          </a:p>
        </p:txBody>
      </p:sp>
      <p:sp>
        <p:nvSpPr>
          <p:cNvPr id="7" name="Прямоугольник 6"/>
          <p:cNvSpPr/>
          <p:nvPr/>
        </p:nvSpPr>
        <p:spPr>
          <a:xfrm>
            <a:off x="154799" y="2105134"/>
            <a:ext cx="9695342" cy="1108636"/>
          </a:xfrm>
          <a:prstGeom prst="rect">
            <a:avLst/>
          </a:prstGeom>
        </p:spPr>
        <p:txBody>
          <a:bodyPr wrap="square" lIns="107314" tIns="53657" rIns="107314" bIns="53657">
            <a:spAutoFit/>
          </a:bodyPr>
          <a:lstStyle/>
          <a:p>
            <a:pPr algn="ctr"/>
            <a:r>
              <a:rPr lang="ru-RU" sz="1300" dirty="0">
                <a:ea typeface="Tahoma" pitchFamily="34" charset="0"/>
              </a:rPr>
              <a:t>Во исполнение Плана мероприятий по развитию конкуренции («дорожной карты») в соответствии с приказом ФСТ России от 10.12.2013 № 229-с/4 «Об изменении регулирования деятельности субъектов естественной монополии» </a:t>
            </a:r>
            <a:r>
              <a:rPr lang="ru-RU" sz="1300" b="1" dirty="0">
                <a:ea typeface="Tahoma" pitchFamily="34" charset="0"/>
              </a:rPr>
              <a:t>с 18 февраля 2014 года </a:t>
            </a:r>
            <a:r>
              <a:rPr lang="ru-RU" sz="1300" dirty="0">
                <a:ea typeface="Tahoma" pitchFamily="34" charset="0"/>
              </a:rPr>
              <a:t>предусмотрено неприменение ценового регулирования в отношении ОАО «Таттелеком» и ОАО «Ростелеком», оказывающих услуги телефонной связи </a:t>
            </a:r>
            <a:r>
              <a:rPr lang="ru-RU" sz="1300" b="1" dirty="0">
                <a:ea typeface="Tahoma" pitchFamily="34" charset="0"/>
              </a:rPr>
              <a:t>на территории 37 муниципальных образований в 36 субъектах РФ и всей Московской области</a:t>
            </a:r>
          </a:p>
        </p:txBody>
      </p:sp>
      <p:sp>
        <p:nvSpPr>
          <p:cNvPr id="8" name="Прямоугольник 7"/>
          <p:cNvSpPr/>
          <p:nvPr/>
        </p:nvSpPr>
        <p:spPr>
          <a:xfrm>
            <a:off x="0" y="6022082"/>
            <a:ext cx="9578170" cy="847026"/>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107314" tIns="53657" rIns="107314" bIns="53657">
            <a:spAutoFit/>
          </a:bodyPr>
          <a:lstStyle/>
          <a:p>
            <a:pPr lvl="0" algn="ctr"/>
            <a:r>
              <a:rPr lang="ru-RU" sz="1200" dirty="0" smtClean="0">
                <a:solidFill>
                  <a:prstClr val="black"/>
                </a:solidFill>
                <a:latin typeface="Arial" panose="020B0604020202020204" pitchFamily="34" charset="0"/>
                <a:cs typeface="Arial" panose="020B0604020202020204" pitchFamily="34" charset="0"/>
              </a:rPr>
              <a:t>Во исполнение протокола заседания Правительственной комиссии по связи от 30.09.13г. № 1 во время проведения пилотного проекта ФСТ России осуществляла мониторинг и контроль за установлением и применением операторами связи тарифов на услуги телефонной связи. Указанные компании ежеквартально предоставляли информацию о тарифах и тарифных планах на регулируемые услуги связи</a:t>
            </a:r>
            <a:endParaRPr lang="ru-RU" sz="1200" dirty="0">
              <a:solidFill>
                <a:prstClr val="black"/>
              </a:solidFill>
              <a:latin typeface="Arial" panose="020B0604020202020204" pitchFamily="34" charset="0"/>
              <a:cs typeface="Arial" panose="020B0604020202020204" pitchFamily="34" charset="0"/>
            </a:endParaRPr>
          </a:p>
        </p:txBody>
      </p:sp>
      <p:graphicFrame>
        <p:nvGraphicFramePr>
          <p:cNvPr id="9" name="Таблица 8"/>
          <p:cNvGraphicFramePr>
            <a:graphicFrameLocks noGrp="1"/>
          </p:cNvGraphicFramePr>
          <p:nvPr>
            <p:extLst>
              <p:ext uri="{D42A27DB-BD31-4B8C-83A1-F6EECF244321}">
                <p14:modId xmlns:p14="http://schemas.microsoft.com/office/powerpoint/2010/main" val="741693072"/>
              </p:ext>
            </p:extLst>
          </p:nvPr>
        </p:nvGraphicFramePr>
        <p:xfrm>
          <a:off x="38464" y="3201053"/>
          <a:ext cx="2518129" cy="2684955"/>
        </p:xfrm>
        <a:graphic>
          <a:graphicData uri="http://schemas.openxmlformats.org/drawingml/2006/table">
            <a:tbl>
              <a:tblPr>
                <a:tableStyleId>{5C22544A-7EE6-4342-B048-85BDC9FD1C3A}</a:tableStyleId>
              </a:tblPr>
              <a:tblGrid>
                <a:gridCol w="162460"/>
                <a:gridCol w="1383738"/>
                <a:gridCol w="971931"/>
              </a:tblGrid>
              <a:tr h="189526">
                <a:tc>
                  <a:txBody>
                    <a:bodyPr/>
                    <a:lstStyle/>
                    <a:p>
                      <a:pPr algn="ctr" fontAlgn="b"/>
                      <a:r>
                        <a:rPr lang="ru-RU" sz="1000" b="0" i="0" u="none" strike="noStrike" dirty="0" smtClean="0">
                          <a:solidFill>
                            <a:srgbClr val="000000"/>
                          </a:solidFill>
                          <a:effectLst/>
                          <a:latin typeface="Calibri"/>
                        </a:rPr>
                        <a:t>№</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ru-RU" sz="1000" b="0" i="0" u="none" strike="noStrike" dirty="0" smtClean="0">
                          <a:solidFill>
                            <a:srgbClr val="000000"/>
                          </a:solidFill>
                          <a:effectLst/>
                          <a:latin typeface="Calibri"/>
                        </a:rPr>
                        <a:t>Субъект РФ</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ru-RU" sz="1000" b="0" i="0" u="none" strike="noStrike" dirty="0" smtClean="0">
                          <a:solidFill>
                            <a:srgbClr val="000000"/>
                          </a:solidFill>
                          <a:effectLst/>
                          <a:latin typeface="Calibri"/>
                        </a:rPr>
                        <a:t>МО</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89526">
                <a:tc>
                  <a:txBody>
                    <a:bodyPr/>
                    <a:lstStyle/>
                    <a:p>
                      <a:pPr algn="ctr" fontAlgn="b"/>
                      <a:r>
                        <a:rPr lang="ru-RU" sz="1000" b="0" i="0" u="none" strike="noStrike" dirty="0" smtClean="0">
                          <a:solidFill>
                            <a:srgbClr val="000000"/>
                          </a:solidFill>
                          <a:effectLst/>
                          <a:latin typeface="Calibri"/>
                        </a:rPr>
                        <a:t>1</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Алтайский край</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Барнаул</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457">
                <a:tc>
                  <a:txBody>
                    <a:bodyPr/>
                    <a:lstStyle/>
                    <a:p>
                      <a:pPr algn="ctr" fontAlgn="b"/>
                      <a:r>
                        <a:rPr lang="ru-RU" sz="1000" b="0" i="0" u="none" strike="noStrike" dirty="0" smtClean="0">
                          <a:solidFill>
                            <a:srgbClr val="000000"/>
                          </a:solidFill>
                          <a:effectLst/>
                          <a:latin typeface="Calibri"/>
                        </a:rPr>
                        <a:t>2</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Амурская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Благовещенск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457">
                <a:tc>
                  <a:txBody>
                    <a:bodyPr/>
                    <a:lstStyle/>
                    <a:p>
                      <a:pPr algn="ctr" fontAlgn="b"/>
                      <a:r>
                        <a:rPr lang="ru-RU" sz="1000" b="0" i="0" u="none" strike="noStrike" dirty="0" smtClean="0">
                          <a:solidFill>
                            <a:srgbClr val="000000"/>
                          </a:solidFill>
                          <a:effectLst/>
                          <a:latin typeface="Calibri"/>
                        </a:rPr>
                        <a:t>3</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Архангельская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a:effectLst/>
                        </a:rPr>
                        <a:t>г. Архангельск</a:t>
                      </a:r>
                      <a:endParaRPr lang="ru-RU" sz="1000" b="0" i="0" u="none" strike="noStrike">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26">
                <a:tc>
                  <a:txBody>
                    <a:bodyPr/>
                    <a:lstStyle/>
                    <a:p>
                      <a:pPr algn="ctr" fontAlgn="b"/>
                      <a:r>
                        <a:rPr lang="ru-RU" sz="1000" b="0" i="0" u="none" strike="noStrike" dirty="0" smtClean="0">
                          <a:solidFill>
                            <a:srgbClr val="000000"/>
                          </a:solidFill>
                          <a:effectLst/>
                          <a:latin typeface="Calibri"/>
                        </a:rPr>
                        <a:t>4</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Астраханская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a:effectLst/>
                        </a:rPr>
                        <a:t>г. Астрахань</a:t>
                      </a:r>
                      <a:endParaRPr lang="ru-RU" sz="1000" b="0" i="0" u="none" strike="noStrike">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26">
                <a:tc>
                  <a:txBody>
                    <a:bodyPr/>
                    <a:lstStyle/>
                    <a:p>
                      <a:pPr algn="ctr" fontAlgn="b"/>
                      <a:r>
                        <a:rPr lang="ru-RU" sz="1000" b="0" i="0" u="none" strike="noStrike" dirty="0" smtClean="0">
                          <a:solidFill>
                            <a:srgbClr val="000000"/>
                          </a:solidFill>
                          <a:effectLst/>
                          <a:latin typeface="Calibri"/>
                        </a:rPr>
                        <a:t>5</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Волгоградская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Волгоград</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26">
                <a:tc>
                  <a:txBody>
                    <a:bodyPr/>
                    <a:lstStyle/>
                    <a:p>
                      <a:pPr algn="ctr" fontAlgn="b"/>
                      <a:r>
                        <a:rPr lang="ru-RU" sz="1000" b="0" i="0" u="none" strike="noStrike" dirty="0" smtClean="0">
                          <a:solidFill>
                            <a:srgbClr val="000000"/>
                          </a:solidFill>
                          <a:effectLst/>
                          <a:latin typeface="Calibri"/>
                        </a:rPr>
                        <a:t>6</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Воронежская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Воронеж</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26">
                <a:tc>
                  <a:txBody>
                    <a:bodyPr/>
                    <a:lstStyle/>
                    <a:p>
                      <a:pPr algn="ctr" fontAlgn="b"/>
                      <a:r>
                        <a:rPr lang="ru-RU" sz="1000" b="0" i="0" u="none" strike="noStrike" dirty="0" smtClean="0">
                          <a:solidFill>
                            <a:srgbClr val="000000"/>
                          </a:solidFill>
                          <a:effectLst/>
                          <a:latin typeface="Calibri"/>
                        </a:rPr>
                        <a:t>7</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ru-RU" sz="1000" u="none" strike="noStrike" dirty="0">
                          <a:effectLst/>
                        </a:rPr>
                        <a:t>г. </a:t>
                      </a:r>
                      <a:r>
                        <a:rPr lang="ru-RU" sz="1000" u="none" strike="noStrike" dirty="0" smtClean="0">
                          <a:effectLst/>
                        </a:rPr>
                        <a:t>Санкт-Петербург</a:t>
                      </a:r>
                      <a:r>
                        <a:rPr lang="ru-RU" sz="1000" u="none" strike="noStrike" dirty="0">
                          <a:effectLst/>
                        </a:rPr>
                        <a:t> </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r>
              <a:tr h="189526">
                <a:tc>
                  <a:txBody>
                    <a:bodyPr/>
                    <a:lstStyle/>
                    <a:p>
                      <a:pPr algn="ctr" fontAlgn="b"/>
                      <a:r>
                        <a:rPr lang="ru-RU" sz="1000" b="0" i="0" u="none" strike="noStrike" dirty="0" smtClean="0">
                          <a:solidFill>
                            <a:srgbClr val="000000"/>
                          </a:solidFill>
                          <a:effectLst/>
                          <a:latin typeface="Calibri"/>
                        </a:rPr>
                        <a:t>8</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Забайкальский край</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Чита</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9526">
                <a:tc>
                  <a:txBody>
                    <a:bodyPr/>
                    <a:lstStyle/>
                    <a:p>
                      <a:pPr algn="ctr" fontAlgn="b"/>
                      <a:r>
                        <a:rPr lang="ru-RU" sz="1000" b="0" i="0" u="none" strike="noStrike" dirty="0" smtClean="0">
                          <a:solidFill>
                            <a:srgbClr val="000000"/>
                          </a:solidFill>
                          <a:effectLst/>
                          <a:latin typeface="Calibri"/>
                        </a:rPr>
                        <a:t>9</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a:effectLst/>
                        </a:rPr>
                        <a:t>Иркутская область</a:t>
                      </a:r>
                      <a:endParaRPr lang="ru-RU" sz="1000" b="0" i="0" u="none" strike="noStrike">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a:t>
                      </a:r>
                      <a:r>
                        <a:rPr lang="ru-RU" sz="1000" u="none" strike="noStrike" dirty="0" smtClean="0">
                          <a:effectLst/>
                        </a:rPr>
                        <a:t>Иркутск</a:t>
                      </a: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5457">
                <a:tc>
                  <a:txBody>
                    <a:bodyPr/>
                    <a:lstStyle/>
                    <a:p>
                      <a:pPr algn="ctr" fontAlgn="b"/>
                      <a:r>
                        <a:rPr lang="ru-RU" sz="1000" b="0" i="0" u="none" strike="noStrike" dirty="0" smtClean="0">
                          <a:solidFill>
                            <a:srgbClr val="000000"/>
                          </a:solidFill>
                          <a:effectLst/>
                          <a:latin typeface="Calibri"/>
                        </a:rPr>
                        <a:t>10</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Калининградская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К</a:t>
                      </a:r>
                      <a:r>
                        <a:rPr lang="ru-RU" sz="1000" u="none" strike="noStrike" dirty="0" smtClean="0">
                          <a:effectLst/>
                        </a:rPr>
                        <a:t>алининград</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92376">
                <a:tc>
                  <a:txBody>
                    <a:bodyPr/>
                    <a:lstStyle/>
                    <a:p>
                      <a:pPr algn="ctr" fontAlgn="b"/>
                      <a:r>
                        <a:rPr lang="ru-RU" sz="1000" b="0" i="0" u="none" strike="noStrike" dirty="0" smtClean="0">
                          <a:solidFill>
                            <a:srgbClr val="000000"/>
                          </a:solidFill>
                          <a:effectLst/>
                          <a:latin typeface="Calibri"/>
                        </a:rPr>
                        <a:t>11</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Кемеровская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Новокузнецк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0" name="Таблица 9"/>
          <p:cNvGraphicFramePr>
            <a:graphicFrameLocks noGrp="1"/>
          </p:cNvGraphicFramePr>
          <p:nvPr>
            <p:extLst>
              <p:ext uri="{D42A27DB-BD31-4B8C-83A1-F6EECF244321}">
                <p14:modId xmlns:p14="http://schemas.microsoft.com/office/powerpoint/2010/main" val="1563098941"/>
              </p:ext>
            </p:extLst>
          </p:nvPr>
        </p:nvGraphicFramePr>
        <p:xfrm>
          <a:off x="2650331" y="3201050"/>
          <a:ext cx="2448272" cy="2684962"/>
        </p:xfrm>
        <a:graphic>
          <a:graphicData uri="http://schemas.openxmlformats.org/drawingml/2006/table">
            <a:tbl>
              <a:tblPr>
                <a:tableStyleId>{5C22544A-7EE6-4342-B048-85BDC9FD1C3A}</a:tableStyleId>
              </a:tblPr>
              <a:tblGrid>
                <a:gridCol w="144016"/>
                <a:gridCol w="1290118"/>
                <a:gridCol w="1014138"/>
              </a:tblGrid>
              <a:tr h="168884">
                <a:tc>
                  <a:txBody>
                    <a:bodyPr/>
                    <a:lstStyle/>
                    <a:p>
                      <a:pPr algn="ctr" fontAlgn="b"/>
                      <a:r>
                        <a:rPr lang="ru-RU" sz="1000" b="0" i="0" u="none" strike="noStrike" dirty="0" smtClean="0">
                          <a:solidFill>
                            <a:srgbClr val="000000"/>
                          </a:solidFill>
                          <a:effectLst/>
                          <a:latin typeface="Calibri"/>
                        </a:rPr>
                        <a:t>№</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ru-RU" sz="1000" b="0" i="0" u="none" strike="noStrike" dirty="0" smtClean="0">
                          <a:solidFill>
                            <a:srgbClr val="000000"/>
                          </a:solidFill>
                          <a:effectLst/>
                          <a:latin typeface="Calibri"/>
                        </a:rPr>
                        <a:t>Субъект РФ</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ru-RU" sz="1000" b="0" i="0" u="none" strike="noStrike" dirty="0" smtClean="0">
                          <a:solidFill>
                            <a:srgbClr val="000000"/>
                          </a:solidFill>
                          <a:effectLst/>
                          <a:latin typeface="Calibri"/>
                        </a:rPr>
                        <a:t>МО</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175017">
                <a:tc>
                  <a:txBody>
                    <a:bodyPr/>
                    <a:lstStyle/>
                    <a:p>
                      <a:pPr algn="ctr" fontAlgn="b"/>
                      <a:r>
                        <a:rPr lang="ru-RU" sz="1000" b="0" i="0" u="none" strike="noStrike" dirty="0" smtClean="0">
                          <a:solidFill>
                            <a:srgbClr val="000000"/>
                          </a:solidFill>
                          <a:effectLst/>
                          <a:latin typeface="Calibri"/>
                        </a:rPr>
                        <a:t>12</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Костромская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Кострома</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5017">
                <a:tc>
                  <a:txBody>
                    <a:bodyPr/>
                    <a:lstStyle/>
                    <a:p>
                      <a:pPr algn="ctr" fontAlgn="b"/>
                      <a:r>
                        <a:rPr lang="ru-RU" sz="1000" b="0" i="0" u="none" strike="noStrike" dirty="0" smtClean="0">
                          <a:solidFill>
                            <a:srgbClr val="000000"/>
                          </a:solidFill>
                          <a:effectLst/>
                          <a:latin typeface="Calibri"/>
                        </a:rPr>
                        <a:t>13</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Краснодарский край</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К</a:t>
                      </a:r>
                      <a:r>
                        <a:rPr lang="ru-RU" sz="1000" u="none" strike="noStrike" dirty="0" smtClean="0">
                          <a:effectLst/>
                        </a:rPr>
                        <a:t>раснодар</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5017">
                <a:tc>
                  <a:txBody>
                    <a:bodyPr/>
                    <a:lstStyle/>
                    <a:p>
                      <a:pPr algn="ctr" fontAlgn="b"/>
                      <a:r>
                        <a:rPr lang="ru-RU" sz="1000" b="0" i="0" u="none" strike="noStrike" dirty="0" smtClean="0">
                          <a:solidFill>
                            <a:srgbClr val="000000"/>
                          </a:solidFill>
                          <a:effectLst/>
                          <a:latin typeface="Calibri"/>
                        </a:rPr>
                        <a:t>14</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Курганская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Курган</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5017">
                <a:tc>
                  <a:txBody>
                    <a:bodyPr/>
                    <a:lstStyle/>
                    <a:p>
                      <a:pPr algn="ctr" fontAlgn="b"/>
                      <a:r>
                        <a:rPr lang="ru-RU" sz="1000" b="0" i="0" u="none" strike="noStrike" dirty="0" smtClean="0">
                          <a:solidFill>
                            <a:srgbClr val="000000"/>
                          </a:solidFill>
                          <a:effectLst/>
                          <a:latin typeface="Calibri"/>
                        </a:rPr>
                        <a:t>15</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Курская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Курск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82681">
                <a:tc>
                  <a:txBody>
                    <a:bodyPr/>
                    <a:lstStyle/>
                    <a:p>
                      <a:pPr algn="ctr" fontAlgn="b"/>
                      <a:r>
                        <a:rPr lang="ru-RU" sz="1000" b="0" i="0" u="none" strike="noStrike" dirty="0" smtClean="0">
                          <a:solidFill>
                            <a:srgbClr val="000000"/>
                          </a:solidFill>
                          <a:effectLst/>
                          <a:latin typeface="Calibri"/>
                        </a:rPr>
                        <a:t>16</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fontAlgn="b"/>
                      <a:r>
                        <a:rPr lang="ru-RU" sz="1000" u="none" strike="noStrike" dirty="0">
                          <a:effectLst/>
                        </a:rPr>
                        <a:t>Московская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ru-RU"/>
                    </a:p>
                  </a:txBody>
                  <a:tcPr/>
                </a:tc>
              </a:tr>
              <a:tr h="175017">
                <a:tc>
                  <a:txBody>
                    <a:bodyPr/>
                    <a:lstStyle/>
                    <a:p>
                      <a:pPr algn="ctr" fontAlgn="b"/>
                      <a:r>
                        <a:rPr lang="ru-RU" sz="1000" b="0" i="0" u="none" strike="noStrike" dirty="0" smtClean="0">
                          <a:solidFill>
                            <a:srgbClr val="000000"/>
                          </a:solidFill>
                          <a:effectLst/>
                          <a:latin typeface="Calibri"/>
                        </a:rPr>
                        <a:t>17</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Нижегородская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Нижний Новгород</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5017">
                <a:tc>
                  <a:txBody>
                    <a:bodyPr/>
                    <a:lstStyle/>
                    <a:p>
                      <a:pPr algn="ctr" fontAlgn="b"/>
                      <a:r>
                        <a:rPr lang="ru-RU" sz="1000" b="0" i="0" u="none" strike="noStrike" dirty="0" smtClean="0">
                          <a:solidFill>
                            <a:srgbClr val="000000"/>
                          </a:solidFill>
                          <a:effectLst/>
                          <a:latin typeface="Calibri"/>
                        </a:rPr>
                        <a:t>18</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779069" rtl="0" eaLnBrk="1" fontAlgn="b" latinLnBrk="0" hangingPunct="1"/>
                      <a:r>
                        <a:rPr lang="ru-RU" sz="1000" u="none" strike="noStrike" kern="1200" dirty="0" smtClean="0">
                          <a:solidFill>
                            <a:schemeClr val="dk1"/>
                          </a:solidFill>
                          <a:effectLst/>
                          <a:latin typeface="+mn-lt"/>
                          <a:ea typeface="+mn-ea"/>
                          <a:cs typeface="+mn-cs"/>
                        </a:rPr>
                        <a:t>Оренбургская область</a:t>
                      </a:r>
                      <a:endParaRPr lang="ru-RU" sz="1000" u="none" strike="noStrike" kern="1200" dirty="0">
                        <a:solidFill>
                          <a:schemeClr val="dk1"/>
                        </a:solidFill>
                        <a:effectLst/>
                        <a:latin typeface="+mn-lt"/>
                        <a:ea typeface="+mn-ea"/>
                        <a:cs typeface="+mn-cs"/>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779069" rtl="0" eaLnBrk="1" fontAlgn="b" latinLnBrk="0" hangingPunct="1"/>
                      <a:r>
                        <a:rPr lang="ru-RU" sz="1000" u="none" strike="noStrike" kern="1200" dirty="0" smtClean="0">
                          <a:solidFill>
                            <a:schemeClr val="dk1"/>
                          </a:solidFill>
                          <a:effectLst/>
                          <a:latin typeface="+mn-lt"/>
                          <a:ea typeface="+mn-ea"/>
                          <a:cs typeface="+mn-cs"/>
                        </a:rPr>
                        <a:t>г. Оренбург</a:t>
                      </a:r>
                      <a:endParaRPr lang="ru-RU" sz="1000" u="none" strike="noStrike" kern="1200" dirty="0">
                        <a:solidFill>
                          <a:schemeClr val="dk1"/>
                        </a:solidFill>
                        <a:effectLst/>
                        <a:latin typeface="+mn-lt"/>
                        <a:ea typeface="+mn-ea"/>
                        <a:cs typeface="+mn-cs"/>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5017">
                <a:tc>
                  <a:txBody>
                    <a:bodyPr/>
                    <a:lstStyle/>
                    <a:p>
                      <a:pPr algn="ctr" fontAlgn="b"/>
                      <a:r>
                        <a:rPr lang="ru-RU" sz="1000" b="0" i="0" u="none" strike="noStrike" dirty="0" smtClean="0">
                          <a:solidFill>
                            <a:srgbClr val="000000"/>
                          </a:solidFill>
                          <a:effectLst/>
                          <a:latin typeface="Calibri"/>
                        </a:rPr>
                        <a:t>19</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Пензенская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Пенза</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5017">
                <a:tc>
                  <a:txBody>
                    <a:bodyPr/>
                    <a:lstStyle/>
                    <a:p>
                      <a:pPr algn="ctr" fontAlgn="b"/>
                      <a:r>
                        <a:rPr lang="ru-RU" sz="1000" b="0" i="0" u="none" strike="noStrike" dirty="0" smtClean="0">
                          <a:solidFill>
                            <a:srgbClr val="000000"/>
                          </a:solidFill>
                          <a:effectLst/>
                          <a:latin typeface="Calibri"/>
                        </a:rPr>
                        <a:t>20</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Республика Дагестан</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Махачкала</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5017">
                <a:tc>
                  <a:txBody>
                    <a:bodyPr/>
                    <a:lstStyle/>
                    <a:p>
                      <a:pPr algn="ctr" fontAlgn="b"/>
                      <a:r>
                        <a:rPr lang="ru-RU" sz="1000" b="0" i="0" u="none" strike="noStrike" dirty="0" smtClean="0">
                          <a:solidFill>
                            <a:srgbClr val="000000"/>
                          </a:solidFill>
                          <a:effectLst/>
                          <a:latin typeface="Calibri"/>
                        </a:rPr>
                        <a:t>21</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Республика Калмыкия</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Элиста</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5017">
                <a:tc>
                  <a:txBody>
                    <a:bodyPr/>
                    <a:lstStyle/>
                    <a:p>
                      <a:pPr algn="ctr" fontAlgn="b"/>
                      <a:r>
                        <a:rPr lang="ru-RU" sz="1000" b="0" i="0" u="none" strike="noStrike" dirty="0" smtClean="0">
                          <a:solidFill>
                            <a:srgbClr val="000000"/>
                          </a:solidFill>
                          <a:effectLst/>
                          <a:latin typeface="Calibri"/>
                        </a:rPr>
                        <a:t>22</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Республика Карелия</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Петрозаводск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75017">
                <a:tc>
                  <a:txBody>
                    <a:bodyPr/>
                    <a:lstStyle/>
                    <a:p>
                      <a:pPr algn="ctr" fontAlgn="b"/>
                      <a:r>
                        <a:rPr lang="ru-RU" sz="1000" b="0" i="0" u="none" strike="noStrike" dirty="0" smtClean="0">
                          <a:solidFill>
                            <a:srgbClr val="000000"/>
                          </a:solidFill>
                          <a:effectLst/>
                          <a:latin typeface="Calibri"/>
                        </a:rPr>
                        <a:t>23</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Республика Коми</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Сыктывкар</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1" name="Таблица 10"/>
          <p:cNvGraphicFramePr>
            <a:graphicFrameLocks noGrp="1"/>
          </p:cNvGraphicFramePr>
          <p:nvPr>
            <p:extLst>
              <p:ext uri="{D42A27DB-BD31-4B8C-83A1-F6EECF244321}">
                <p14:modId xmlns:p14="http://schemas.microsoft.com/office/powerpoint/2010/main" val="3510561577"/>
              </p:ext>
            </p:extLst>
          </p:nvPr>
        </p:nvGraphicFramePr>
        <p:xfrm>
          <a:off x="5133857" y="3201055"/>
          <a:ext cx="2341010" cy="2691164"/>
        </p:xfrm>
        <a:graphic>
          <a:graphicData uri="http://schemas.openxmlformats.org/drawingml/2006/table">
            <a:tbl>
              <a:tblPr>
                <a:tableStyleId>{5C22544A-7EE6-4342-B048-85BDC9FD1C3A}</a:tableStyleId>
              </a:tblPr>
              <a:tblGrid>
                <a:gridCol w="156068"/>
                <a:gridCol w="1170504"/>
                <a:gridCol w="1014438"/>
              </a:tblGrid>
              <a:tr h="178674">
                <a:tc>
                  <a:txBody>
                    <a:bodyPr/>
                    <a:lstStyle/>
                    <a:p>
                      <a:pPr algn="ctr" fontAlgn="b"/>
                      <a:r>
                        <a:rPr lang="ru-RU" sz="1000" b="0" i="0" u="none" strike="noStrike" dirty="0" smtClean="0">
                          <a:solidFill>
                            <a:srgbClr val="000000"/>
                          </a:solidFill>
                          <a:effectLst/>
                          <a:latin typeface="Calibri"/>
                        </a:rPr>
                        <a:t>№</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ru-RU" sz="1000" b="0" i="0" u="none" strike="noStrike" dirty="0" smtClean="0">
                          <a:solidFill>
                            <a:srgbClr val="000000"/>
                          </a:solidFill>
                          <a:effectLst/>
                          <a:latin typeface="Calibri"/>
                        </a:rPr>
                        <a:t>Субъект РФ</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ru-RU" sz="1000" b="0" i="0" u="none" strike="noStrike" dirty="0" smtClean="0">
                          <a:solidFill>
                            <a:srgbClr val="000000"/>
                          </a:solidFill>
                          <a:effectLst/>
                          <a:latin typeface="Calibri"/>
                        </a:rPr>
                        <a:t>МО</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350697">
                <a:tc>
                  <a:txBody>
                    <a:bodyPr/>
                    <a:lstStyle/>
                    <a:p>
                      <a:pPr algn="ctr" fontAlgn="b"/>
                      <a:r>
                        <a:rPr lang="ru-RU" sz="1000" b="0" i="0" u="none" strike="noStrike" dirty="0" smtClean="0">
                          <a:solidFill>
                            <a:srgbClr val="000000"/>
                          </a:solidFill>
                          <a:effectLst/>
                          <a:latin typeface="Calibri"/>
                        </a:rPr>
                        <a:t>24</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Республика Саха (Якутия)</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Якутск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461427">
                <a:tc>
                  <a:txBody>
                    <a:bodyPr/>
                    <a:lstStyle/>
                    <a:p>
                      <a:pPr algn="ctr" fontAlgn="b"/>
                      <a:r>
                        <a:rPr lang="ru-RU" sz="1000" b="0" i="0" u="none" strike="noStrike" dirty="0" smtClean="0">
                          <a:solidFill>
                            <a:srgbClr val="000000"/>
                          </a:solidFill>
                          <a:effectLst/>
                          <a:latin typeface="Calibri"/>
                        </a:rPr>
                        <a:t>25</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Республика Северная Осетия Алания</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Владикавказ</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0697">
                <a:tc>
                  <a:txBody>
                    <a:bodyPr/>
                    <a:lstStyle/>
                    <a:p>
                      <a:pPr algn="ctr" fontAlgn="b"/>
                      <a:r>
                        <a:rPr lang="ru-RU" sz="1000" b="0" i="0" u="none" strike="noStrike" dirty="0" smtClean="0">
                          <a:solidFill>
                            <a:srgbClr val="000000"/>
                          </a:solidFill>
                          <a:effectLst/>
                          <a:latin typeface="Calibri"/>
                        </a:rPr>
                        <a:t>26</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779069" rtl="0" eaLnBrk="1" fontAlgn="b" latinLnBrk="0" hangingPunct="1"/>
                      <a:r>
                        <a:rPr lang="ru-RU" sz="1000" u="none" strike="noStrike" kern="1200" dirty="0" smtClean="0">
                          <a:solidFill>
                            <a:schemeClr val="dk1"/>
                          </a:solidFill>
                          <a:effectLst/>
                          <a:latin typeface="+mn-lt"/>
                          <a:ea typeface="+mn-ea"/>
                          <a:cs typeface="+mn-cs"/>
                        </a:rPr>
                        <a:t>Республика Татарстан</a:t>
                      </a:r>
                      <a:endParaRPr lang="ru-RU" sz="1000" u="none" strike="noStrike" kern="1200" dirty="0">
                        <a:solidFill>
                          <a:schemeClr val="dk1"/>
                        </a:solidFill>
                        <a:effectLst/>
                        <a:latin typeface="+mn-lt"/>
                        <a:ea typeface="+mn-ea"/>
                        <a:cs typeface="+mn-cs"/>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ctr" defTabSz="779069" rtl="0" eaLnBrk="1" fontAlgn="b" latinLnBrk="0" hangingPunct="1"/>
                      <a:r>
                        <a:rPr lang="ru-RU" sz="1000" u="none" strike="noStrike" kern="1200" dirty="0" smtClean="0">
                          <a:solidFill>
                            <a:schemeClr val="dk1"/>
                          </a:solidFill>
                          <a:effectLst/>
                          <a:latin typeface="+mn-lt"/>
                          <a:ea typeface="+mn-ea"/>
                          <a:cs typeface="+mn-cs"/>
                        </a:rPr>
                        <a:t>г. Казань</a:t>
                      </a:r>
                      <a:endParaRPr lang="ru-RU" sz="1000" u="none" strike="noStrike" kern="1200" dirty="0">
                        <a:solidFill>
                          <a:schemeClr val="dk1"/>
                        </a:solidFill>
                        <a:effectLst/>
                        <a:latin typeface="+mn-lt"/>
                        <a:ea typeface="+mn-ea"/>
                        <a:cs typeface="+mn-cs"/>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9704">
                <a:tc>
                  <a:txBody>
                    <a:bodyPr/>
                    <a:lstStyle/>
                    <a:p>
                      <a:pPr algn="ctr" fontAlgn="b"/>
                      <a:r>
                        <a:rPr lang="ru-RU" sz="1000" b="0" i="0" u="none" strike="noStrike" dirty="0" smtClean="0">
                          <a:solidFill>
                            <a:srgbClr val="000000"/>
                          </a:solidFill>
                          <a:effectLst/>
                          <a:latin typeface="Calibri"/>
                        </a:rPr>
                        <a:t>27</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Республика Хакасия</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Абакан</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9704">
                <a:tc>
                  <a:txBody>
                    <a:bodyPr/>
                    <a:lstStyle/>
                    <a:p>
                      <a:pPr algn="ctr" fontAlgn="b"/>
                      <a:r>
                        <a:rPr lang="ru-RU" sz="1000" b="0" i="0" u="none" strike="noStrike" dirty="0" smtClean="0">
                          <a:solidFill>
                            <a:srgbClr val="000000"/>
                          </a:solidFill>
                          <a:effectLst/>
                          <a:latin typeface="Calibri"/>
                        </a:rPr>
                        <a:t>28</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Ростовская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Волгодонск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09704">
                <a:tc>
                  <a:txBody>
                    <a:bodyPr/>
                    <a:lstStyle/>
                    <a:p>
                      <a:pPr algn="ctr" fontAlgn="b"/>
                      <a:r>
                        <a:rPr lang="ru-RU" sz="1000" b="0" i="0" u="none" strike="noStrike" dirty="0" smtClean="0">
                          <a:solidFill>
                            <a:srgbClr val="000000"/>
                          </a:solidFill>
                          <a:effectLst/>
                          <a:latin typeface="Calibri"/>
                        </a:rPr>
                        <a:t>29</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Сахалинская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Южно-Сахалинск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7174">
                <a:tc rowSpan="2">
                  <a:txBody>
                    <a:bodyPr/>
                    <a:lstStyle/>
                    <a:p>
                      <a:pPr algn="ctr" fontAlgn="ctr"/>
                      <a:r>
                        <a:rPr lang="ru-RU" sz="1000" b="0" i="0" u="none" strike="noStrike" dirty="0" smtClean="0">
                          <a:solidFill>
                            <a:srgbClr val="000000"/>
                          </a:solidFill>
                          <a:effectLst/>
                          <a:latin typeface="Calibri"/>
                        </a:rPr>
                        <a:t>30</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fontAlgn="ctr"/>
                      <a:r>
                        <a:rPr lang="ru-RU" sz="1000" u="none" strike="noStrike" dirty="0">
                          <a:effectLst/>
                        </a:rPr>
                        <a:t>Свердловская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779069" rtl="0" eaLnBrk="1" fontAlgn="auto" latinLnBrk="0" hangingPunct="1">
                        <a:lnSpc>
                          <a:spcPct val="100000"/>
                        </a:lnSpc>
                        <a:spcBef>
                          <a:spcPts val="0"/>
                        </a:spcBef>
                        <a:spcAft>
                          <a:spcPts val="0"/>
                        </a:spcAft>
                        <a:buClrTx/>
                        <a:buSzTx/>
                        <a:buFontTx/>
                        <a:buNone/>
                        <a:tabLst/>
                        <a:defRPr/>
                      </a:pPr>
                      <a:r>
                        <a:rPr lang="ru-RU" sz="1000" u="none" strike="noStrike" kern="1200" dirty="0" smtClean="0">
                          <a:solidFill>
                            <a:schemeClr val="dk1"/>
                          </a:solidFill>
                          <a:effectLst/>
                          <a:latin typeface="+mn-lt"/>
                          <a:ea typeface="+mn-ea"/>
                          <a:cs typeface="+mn-cs"/>
                        </a:rPr>
                        <a:t>г. Новоуральск</a:t>
                      </a: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07174">
                <a:tc vMerge="1">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Нижний Тагил</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graphicFrame>
        <p:nvGraphicFramePr>
          <p:cNvPr id="12" name="Таблица 11"/>
          <p:cNvGraphicFramePr>
            <a:graphicFrameLocks noGrp="1"/>
          </p:cNvGraphicFramePr>
          <p:nvPr>
            <p:extLst>
              <p:ext uri="{D42A27DB-BD31-4B8C-83A1-F6EECF244321}">
                <p14:modId xmlns:p14="http://schemas.microsoft.com/office/powerpoint/2010/main" val="881518099"/>
              </p:ext>
            </p:extLst>
          </p:nvPr>
        </p:nvGraphicFramePr>
        <p:xfrm>
          <a:off x="7529699" y="3201049"/>
          <a:ext cx="2341010" cy="2062621"/>
        </p:xfrm>
        <a:graphic>
          <a:graphicData uri="http://schemas.openxmlformats.org/drawingml/2006/table">
            <a:tbl>
              <a:tblPr>
                <a:tableStyleId>{5C22544A-7EE6-4342-B048-85BDC9FD1C3A}</a:tableStyleId>
              </a:tblPr>
              <a:tblGrid>
                <a:gridCol w="156066"/>
                <a:gridCol w="1229262"/>
                <a:gridCol w="955682"/>
              </a:tblGrid>
              <a:tr h="168884">
                <a:tc>
                  <a:txBody>
                    <a:bodyPr/>
                    <a:lstStyle/>
                    <a:p>
                      <a:pPr algn="ctr" fontAlgn="b"/>
                      <a:r>
                        <a:rPr lang="ru-RU" sz="1000" b="0" i="0" u="none" strike="noStrike" dirty="0" smtClean="0">
                          <a:solidFill>
                            <a:srgbClr val="000000"/>
                          </a:solidFill>
                          <a:effectLst/>
                          <a:latin typeface="Calibri"/>
                        </a:rPr>
                        <a:t>№</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ru-RU" sz="1000" b="0" i="0" u="none" strike="noStrike" dirty="0" smtClean="0">
                          <a:solidFill>
                            <a:srgbClr val="000000"/>
                          </a:solidFill>
                          <a:effectLst/>
                          <a:latin typeface="Calibri"/>
                        </a:rPr>
                        <a:t>Субъект РФ</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ru-RU" sz="1000" b="0" i="0" u="none" strike="noStrike" dirty="0" smtClean="0">
                          <a:solidFill>
                            <a:srgbClr val="000000"/>
                          </a:solidFill>
                          <a:effectLst/>
                          <a:latin typeface="Calibri"/>
                        </a:rPr>
                        <a:t>МО</a:t>
                      </a:r>
                      <a:endParaRPr lang="ru-RU" sz="1000" b="0" i="0" u="none" strike="noStrike" dirty="0">
                        <a:solidFill>
                          <a:srgbClr val="000000"/>
                        </a:solidFill>
                        <a:effectLst/>
                        <a:latin typeface="Calibri"/>
                      </a:endParaRPr>
                    </a:p>
                  </a:txBody>
                  <a:tcPr marL="5108" marR="5108" marT="628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r>
              <a:tr h="216463">
                <a:tc>
                  <a:txBody>
                    <a:bodyPr/>
                    <a:lstStyle/>
                    <a:p>
                      <a:pPr algn="ctr" fontAlgn="b"/>
                      <a:r>
                        <a:rPr lang="ru-RU" sz="1000" b="0" i="0" u="none" strike="noStrike" dirty="0" smtClean="0">
                          <a:solidFill>
                            <a:srgbClr val="000000"/>
                          </a:solidFill>
                          <a:effectLst/>
                          <a:latin typeface="Calibri"/>
                        </a:rPr>
                        <a:t>31</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Смоленская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Смоленск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463">
                <a:tc>
                  <a:txBody>
                    <a:bodyPr/>
                    <a:lstStyle/>
                    <a:p>
                      <a:pPr algn="ctr" fontAlgn="b"/>
                      <a:r>
                        <a:rPr lang="ru-RU" sz="1000" b="0" i="0" u="none" strike="noStrike" dirty="0" smtClean="0">
                          <a:solidFill>
                            <a:srgbClr val="000000"/>
                          </a:solidFill>
                          <a:effectLst/>
                          <a:latin typeface="Calibri"/>
                        </a:rPr>
                        <a:t>32</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Ставропольский край</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Пятигорск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463">
                <a:tc>
                  <a:txBody>
                    <a:bodyPr/>
                    <a:lstStyle/>
                    <a:p>
                      <a:pPr algn="ctr" fontAlgn="b"/>
                      <a:r>
                        <a:rPr lang="ru-RU" sz="1000" b="0" i="0" u="none" strike="noStrike" dirty="0" smtClean="0">
                          <a:solidFill>
                            <a:srgbClr val="000000"/>
                          </a:solidFill>
                          <a:effectLst/>
                          <a:latin typeface="Calibri"/>
                        </a:rPr>
                        <a:t>33</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Тверская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Тверь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463">
                <a:tc>
                  <a:txBody>
                    <a:bodyPr/>
                    <a:lstStyle/>
                    <a:p>
                      <a:pPr algn="ctr" fontAlgn="b"/>
                      <a:r>
                        <a:rPr lang="ru-RU" sz="1000" b="0" i="0" u="none" strike="noStrike" dirty="0" smtClean="0">
                          <a:solidFill>
                            <a:srgbClr val="000000"/>
                          </a:solidFill>
                          <a:effectLst/>
                          <a:latin typeface="Calibri"/>
                        </a:rPr>
                        <a:t>34</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Тюменская область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Тюмень</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463">
                <a:tc>
                  <a:txBody>
                    <a:bodyPr/>
                    <a:lstStyle/>
                    <a:p>
                      <a:pPr algn="ctr" fontAlgn="b"/>
                      <a:r>
                        <a:rPr lang="ru-RU" sz="1000" b="0" i="0" u="none" strike="noStrike" dirty="0" smtClean="0">
                          <a:solidFill>
                            <a:srgbClr val="000000"/>
                          </a:solidFill>
                          <a:effectLst/>
                          <a:latin typeface="Calibri"/>
                        </a:rPr>
                        <a:t>35</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a:effectLst/>
                        </a:rPr>
                        <a:t>Хабаровский край</a:t>
                      </a:r>
                      <a:endParaRPr lang="ru-RU" sz="1000" b="0" i="0" u="none" strike="noStrike">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Хабаровск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463">
                <a:tc>
                  <a:txBody>
                    <a:bodyPr/>
                    <a:lstStyle/>
                    <a:p>
                      <a:pPr algn="ctr" fontAlgn="b"/>
                      <a:r>
                        <a:rPr lang="ru-RU" sz="1000" b="0" i="0" u="none" strike="noStrike" dirty="0" smtClean="0">
                          <a:solidFill>
                            <a:srgbClr val="000000"/>
                          </a:solidFill>
                          <a:effectLst/>
                          <a:latin typeface="Calibri"/>
                        </a:rPr>
                        <a:t>36</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a:effectLst/>
                        </a:rPr>
                        <a:t>Челябинская область</a:t>
                      </a:r>
                      <a:endParaRPr lang="ru-RU" sz="1000" b="0" i="0" u="none" strike="noStrike">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Магнитогорск</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16463">
                <a:tc>
                  <a:txBody>
                    <a:bodyPr/>
                    <a:lstStyle/>
                    <a:p>
                      <a:pPr algn="ctr" fontAlgn="b"/>
                      <a:r>
                        <a:rPr lang="ru-RU" sz="1000" b="0" i="0" u="none" strike="noStrike" dirty="0" smtClean="0">
                          <a:solidFill>
                            <a:srgbClr val="000000"/>
                          </a:solidFill>
                          <a:effectLst/>
                          <a:latin typeface="Calibri"/>
                        </a:rPr>
                        <a:t>37</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Ямало-Ненецкий АО</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ru-RU" sz="1000" u="none" strike="noStrike" dirty="0">
                          <a:effectLst/>
                        </a:rPr>
                        <a:t>г. Новый Уренгой</a:t>
                      </a:r>
                      <a:endParaRPr lang="ru-RU" sz="1000" b="0" i="0" u="none" strike="noStrike" dirty="0">
                        <a:solidFill>
                          <a:srgbClr val="000000"/>
                        </a:solidFill>
                        <a:effectLst/>
                        <a:latin typeface="Calibri"/>
                      </a:endParaRPr>
                    </a:p>
                  </a:txBody>
                  <a:tcPr marL="5108" marR="5108" marT="628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3" name="Прямоугольник 12"/>
          <p:cNvSpPr/>
          <p:nvPr/>
        </p:nvSpPr>
        <p:spPr>
          <a:xfrm>
            <a:off x="1052904" y="440100"/>
            <a:ext cx="8810444" cy="908581"/>
          </a:xfrm>
          <a:prstGeom prst="rect">
            <a:avLst/>
          </a:prstGeom>
        </p:spPr>
        <p:txBody>
          <a:bodyPr wrap="square" lIns="107314" tIns="53657" rIns="107314" bIns="53657">
            <a:spAutoFit/>
          </a:bodyPr>
          <a:lstStyle/>
          <a:p>
            <a:pPr algn="ctr"/>
            <a:r>
              <a:rPr lang="ru-RU" sz="1300" dirty="0">
                <a:ea typeface="Tahoma" pitchFamily="34" charset="0"/>
              </a:rPr>
              <a:t>В соответствии с законодательством РФ ФСТ России </a:t>
            </a:r>
            <a:r>
              <a:rPr lang="ru-RU" sz="1300" b="1" dirty="0">
                <a:ea typeface="Tahoma" pitchFamily="34" charset="0"/>
              </a:rPr>
              <a:t>устанавливает предельные максимальные тарифы только по обязательным тарифным планам </a:t>
            </a:r>
            <a:r>
              <a:rPr lang="ru-RU" sz="1300" dirty="0">
                <a:ea typeface="Tahoma" pitchFamily="34" charset="0"/>
              </a:rPr>
              <a:t>на услуги местной, междугородной и внутризоновой телефонной связи и </a:t>
            </a:r>
            <a:r>
              <a:rPr lang="ru-RU" sz="1300" b="1" dirty="0">
                <a:ea typeface="Tahoma" pitchFamily="34" charset="0"/>
              </a:rPr>
              <a:t>оператор связи вправе самостоятельно устанавливать любые тарифные планы,</a:t>
            </a:r>
            <a:r>
              <a:rPr lang="ru-RU" sz="1300" dirty="0">
                <a:ea typeface="Tahoma" pitchFamily="34" charset="0"/>
              </a:rPr>
              <a:t> в том числе на набор услуг связи</a:t>
            </a:r>
          </a:p>
        </p:txBody>
      </p:sp>
      <p:sp>
        <p:nvSpPr>
          <p:cNvPr id="14" name="Стрелка вниз 13"/>
          <p:cNvSpPr/>
          <p:nvPr/>
        </p:nvSpPr>
        <p:spPr>
          <a:xfrm>
            <a:off x="7373631" y="1177423"/>
            <a:ext cx="525186" cy="255147"/>
          </a:xfrm>
          <a:prstGeom prst="downArrow">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07314" tIns="53657" rIns="107314" bIns="53657" rtlCol="0" anchor="ctr"/>
          <a:lstStyle/>
          <a:p>
            <a:pPr algn="ctr"/>
            <a:endParaRPr lang="ru-RU"/>
          </a:p>
        </p:txBody>
      </p:sp>
      <p:sp>
        <p:nvSpPr>
          <p:cNvPr id="15" name="Стрелка вниз 14"/>
          <p:cNvSpPr/>
          <p:nvPr/>
        </p:nvSpPr>
        <p:spPr>
          <a:xfrm>
            <a:off x="2556593" y="1177423"/>
            <a:ext cx="525186" cy="255147"/>
          </a:xfrm>
          <a:prstGeom prst="downArrow">
            <a:avLst/>
          </a:prstGeom>
          <a:noFill/>
          <a:ln w="9525"/>
        </p:spPr>
        <p:style>
          <a:lnRef idx="2">
            <a:schemeClr val="accent1">
              <a:shade val="50000"/>
            </a:schemeClr>
          </a:lnRef>
          <a:fillRef idx="1">
            <a:schemeClr val="accent1"/>
          </a:fillRef>
          <a:effectRef idx="0">
            <a:schemeClr val="accent1"/>
          </a:effectRef>
          <a:fontRef idx="minor">
            <a:schemeClr val="lt1"/>
          </a:fontRef>
        </p:style>
        <p:txBody>
          <a:bodyPr lIns="107314" tIns="53657" rIns="107314" bIns="53657" rtlCol="0" anchor="ctr"/>
          <a:lstStyle/>
          <a:p>
            <a:pPr algn="ctr"/>
            <a:endParaRPr lang="ru-RU"/>
          </a:p>
        </p:txBody>
      </p:sp>
      <p:sp>
        <p:nvSpPr>
          <p:cNvPr id="16" name="Прямоугольник 15"/>
          <p:cNvSpPr/>
          <p:nvPr/>
        </p:nvSpPr>
        <p:spPr>
          <a:xfrm>
            <a:off x="5568332" y="1432570"/>
            <a:ext cx="4135784" cy="57619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812" tIns="47905" rIns="95812" bIns="47905" rtlCol="0" anchor="ctr"/>
          <a:lstStyle/>
          <a:p>
            <a:pPr algn="ctr"/>
            <a:r>
              <a:rPr lang="ru-RU" sz="1300" dirty="0">
                <a:solidFill>
                  <a:schemeClr val="tx1"/>
                </a:solidFill>
                <a:latin typeface="Arial" panose="020B0604020202020204" pitchFamily="34" charset="0"/>
                <a:ea typeface="Tahoma" pitchFamily="34" charset="0"/>
                <a:cs typeface="Arial" panose="020B0604020202020204" pitchFamily="34" charset="0"/>
              </a:rPr>
              <a:t>свободное  ценообразование при пакетной реализации услуг  по выбору потребителя</a:t>
            </a:r>
          </a:p>
        </p:txBody>
      </p:sp>
      <p:sp>
        <p:nvSpPr>
          <p:cNvPr id="17" name="Прямоугольник 16"/>
          <p:cNvSpPr/>
          <p:nvPr/>
        </p:nvSpPr>
        <p:spPr>
          <a:xfrm>
            <a:off x="194534" y="1432570"/>
            <a:ext cx="5135079" cy="576197"/>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95812" tIns="47905" rIns="95812" bIns="47905" rtlCol="0" anchor="ctr"/>
          <a:lstStyle/>
          <a:p>
            <a:pPr algn="ctr"/>
            <a:r>
              <a:rPr lang="ru-RU" sz="1300" dirty="0">
                <a:solidFill>
                  <a:schemeClr val="tx1"/>
                </a:solidFill>
                <a:latin typeface="Arial" panose="020B0604020202020204" pitchFamily="34" charset="0"/>
                <a:ea typeface="Tahoma" pitchFamily="34" charset="0"/>
                <a:cs typeface="Arial" panose="020B0604020202020204" pitchFamily="34" charset="0"/>
              </a:rPr>
              <a:t>позволяет операторам связи осуществлять </a:t>
            </a:r>
            <a:r>
              <a:rPr lang="ru-RU" sz="1300" b="1" dirty="0">
                <a:solidFill>
                  <a:schemeClr val="tx1"/>
                </a:solidFill>
                <a:latin typeface="Arial" panose="020B0604020202020204" pitchFamily="34" charset="0"/>
                <a:ea typeface="Tahoma" pitchFamily="34" charset="0"/>
                <a:cs typeface="Arial" panose="020B0604020202020204" pitchFamily="34" charset="0"/>
              </a:rPr>
              <a:t>более гибкую тарифную политику </a:t>
            </a:r>
            <a:r>
              <a:rPr lang="ru-RU" sz="1300" dirty="0">
                <a:solidFill>
                  <a:schemeClr val="tx1"/>
                </a:solidFill>
                <a:latin typeface="Arial" panose="020B0604020202020204" pitchFamily="34" charset="0"/>
                <a:ea typeface="Tahoma" pitchFamily="34" charset="0"/>
                <a:cs typeface="Arial" panose="020B0604020202020204" pitchFamily="34" charset="0"/>
              </a:rPr>
              <a:t>и расширять свою коммерческую деятельность</a:t>
            </a:r>
          </a:p>
        </p:txBody>
      </p:sp>
      <p:sp>
        <p:nvSpPr>
          <p:cNvPr id="20" name="TextBox 19"/>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29</a:t>
            </a:r>
            <a:endParaRPr lang="ru-RU" sz="1300" b="1" dirty="0">
              <a:latin typeface="+mn-lt"/>
              <a:cs typeface="Times New Roman" pitchFamily="18" charset="0"/>
            </a:endParaRPr>
          </a:p>
        </p:txBody>
      </p:sp>
    </p:spTree>
    <p:extLst>
      <p:ext uri="{BB962C8B-B14F-4D97-AF65-F5344CB8AC3E}">
        <p14:creationId xmlns:p14="http://schemas.microsoft.com/office/powerpoint/2010/main" val="31417579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p:cNvSpPr>
          <p:nvPr/>
        </p:nvSpPr>
        <p:spPr bwMode="auto">
          <a:xfrm>
            <a:off x="2514533" y="2619376"/>
            <a:ext cx="4453463"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eaLnBrk="1" hangingPunct="1"/>
            <a:r>
              <a:rPr lang="ru-RU" sz="3500" b="1" dirty="0" smtClean="0"/>
              <a:t>Электроэнергетика</a:t>
            </a:r>
            <a:endParaRPr lang="ru-RU" sz="3500" b="1" dirty="0"/>
          </a:p>
        </p:txBody>
      </p:sp>
    </p:spTree>
    <p:extLst>
      <p:ext uri="{BB962C8B-B14F-4D97-AF65-F5344CB8AC3E}">
        <p14:creationId xmlns:p14="http://schemas.microsoft.com/office/powerpoint/2010/main" val="3715013561"/>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Прямоугольник 22"/>
          <p:cNvSpPr/>
          <p:nvPr/>
        </p:nvSpPr>
        <p:spPr>
          <a:xfrm>
            <a:off x="263427" y="878222"/>
            <a:ext cx="9309506" cy="4055596"/>
          </a:xfrm>
          <a:prstGeom prst="rect">
            <a:avLst/>
          </a:prstGeom>
        </p:spPr>
        <p:txBody>
          <a:bodyPr wrap="square" lIns="107314" tIns="53657" rIns="107314" bIns="53657">
            <a:spAutoFit/>
          </a:bodyPr>
          <a:lstStyle/>
          <a:p>
            <a:pPr marL="228600" indent="-228600" algn="just" defTabSz="1073140" fontAlgn="auto">
              <a:spcBef>
                <a:spcPts val="0"/>
              </a:spcBef>
              <a:spcAft>
                <a:spcPts val="0"/>
              </a:spcAft>
              <a:buFont typeface="+mj-lt"/>
              <a:buAutoNum type="arabicPeriod"/>
            </a:pPr>
            <a:r>
              <a:rPr lang="ru-RU" sz="1150" b="1" dirty="0">
                <a:solidFill>
                  <a:prstClr val="black"/>
                </a:solidFill>
                <a:ea typeface="Tahoma" pitchFamily="34" charset="0"/>
              </a:rPr>
              <a:t>С</a:t>
            </a:r>
            <a:r>
              <a:rPr lang="ru-RU" sz="1150" b="1" dirty="0" smtClean="0">
                <a:solidFill>
                  <a:prstClr val="black"/>
                </a:solidFill>
                <a:ea typeface="Tahoma" pitchFamily="34" charset="0"/>
              </a:rPr>
              <a:t> </a:t>
            </a:r>
            <a:r>
              <a:rPr lang="ru-RU" sz="1150" b="1" dirty="0">
                <a:solidFill>
                  <a:prstClr val="black"/>
                </a:solidFill>
                <a:ea typeface="Tahoma" pitchFamily="34" charset="0"/>
              </a:rPr>
              <a:t>1 марта 2014 года на всех территориях проведения пилотных проектов для всех </a:t>
            </a:r>
            <a:r>
              <a:rPr lang="ru-RU" sz="1150" b="1" dirty="0" smtClean="0">
                <a:solidFill>
                  <a:prstClr val="black"/>
                </a:solidFill>
                <a:ea typeface="Tahoma" pitchFamily="34" charset="0"/>
              </a:rPr>
              <a:t>абонентов </a:t>
            </a:r>
            <a:r>
              <a:rPr lang="ru-RU" sz="1150" dirty="0" smtClean="0">
                <a:solidFill>
                  <a:prstClr val="black"/>
                </a:solidFill>
                <a:ea typeface="Tahoma" pitchFamily="34" charset="0"/>
              </a:rPr>
              <a:t>(за </a:t>
            </a:r>
            <a:r>
              <a:rPr lang="ru-RU" sz="1150" dirty="0">
                <a:solidFill>
                  <a:prstClr val="black"/>
                </a:solidFill>
                <a:ea typeface="Tahoma" pitchFamily="34" charset="0"/>
              </a:rPr>
              <a:t>исключением г. Курган и Южного федерального округа</a:t>
            </a:r>
            <a:r>
              <a:rPr lang="ru-RU" sz="1150" dirty="0" smtClean="0">
                <a:solidFill>
                  <a:prstClr val="black"/>
                </a:solidFill>
                <a:ea typeface="Tahoma" pitchFamily="34" charset="0"/>
              </a:rPr>
              <a:t>)</a:t>
            </a:r>
          </a:p>
          <a:p>
            <a:pPr marL="541338" indent="-269875" algn="just" defTabSz="1073140" fontAlgn="auto">
              <a:spcBef>
                <a:spcPts val="0"/>
              </a:spcBef>
              <a:spcAft>
                <a:spcPts val="600"/>
              </a:spcAft>
              <a:buFont typeface="Wingdings" panose="05000000000000000000" pitchFamily="2" charset="2"/>
              <a:buChar char="ü"/>
            </a:pPr>
            <a:r>
              <a:rPr lang="ru-RU" sz="1150" b="1" dirty="0">
                <a:solidFill>
                  <a:prstClr val="black"/>
                </a:solidFill>
                <a:ea typeface="Tahoma" pitchFamily="34" charset="0"/>
              </a:rPr>
              <a:t>Увеличены тарифы на услуги местной и внутризоновой телефонной связи </a:t>
            </a:r>
            <a:r>
              <a:rPr lang="ru-RU" sz="1150" dirty="0">
                <a:solidFill>
                  <a:prstClr val="black"/>
                </a:solidFill>
                <a:ea typeface="Tahoma" pitchFamily="34" charset="0"/>
              </a:rPr>
              <a:t>(тарифы на предоставление местных телефонных соединений (с повременной системой оплаты) до</a:t>
            </a:r>
            <a:r>
              <a:rPr lang="ru-RU" sz="1150" b="1" dirty="0">
                <a:solidFill>
                  <a:prstClr val="black"/>
                </a:solidFill>
                <a:ea typeface="Tahoma" pitchFamily="34" charset="0"/>
              </a:rPr>
              <a:t> 13,6%</a:t>
            </a:r>
            <a:r>
              <a:rPr lang="ru-RU" sz="1150" dirty="0">
                <a:solidFill>
                  <a:prstClr val="black"/>
                </a:solidFill>
                <a:ea typeface="Tahoma" pitchFamily="34" charset="0"/>
              </a:rPr>
              <a:t>; на услугу предоставление абоненту в постоянное пользование абонентской линии  до </a:t>
            </a:r>
            <a:r>
              <a:rPr lang="ru-RU" sz="1150" b="1" dirty="0">
                <a:solidFill>
                  <a:prstClr val="black"/>
                </a:solidFill>
                <a:ea typeface="Tahoma" pitchFamily="34" charset="0"/>
              </a:rPr>
              <a:t>5,6%</a:t>
            </a:r>
            <a:r>
              <a:rPr lang="ru-RU" sz="1150" dirty="0">
                <a:solidFill>
                  <a:prstClr val="black"/>
                </a:solidFill>
                <a:ea typeface="Tahoma" pitchFamily="34" charset="0"/>
              </a:rPr>
              <a:t>; на услугу предоставление внутризоновых телефонных соединений на сеть подвижной радиотелефонной связи - до </a:t>
            </a:r>
            <a:r>
              <a:rPr lang="ru-RU" sz="1150" b="1" dirty="0">
                <a:solidFill>
                  <a:prstClr val="black"/>
                </a:solidFill>
                <a:ea typeface="Tahoma" pitchFamily="34" charset="0"/>
              </a:rPr>
              <a:t>5,3</a:t>
            </a:r>
            <a:r>
              <a:rPr lang="ru-RU" sz="1150" b="1" dirty="0" smtClean="0">
                <a:solidFill>
                  <a:prstClr val="black"/>
                </a:solidFill>
                <a:ea typeface="Tahoma" pitchFamily="34" charset="0"/>
              </a:rPr>
              <a:t>%</a:t>
            </a:r>
            <a:r>
              <a:rPr lang="ru-RU" sz="1150" dirty="0" smtClean="0">
                <a:solidFill>
                  <a:prstClr val="black"/>
                </a:solidFill>
                <a:ea typeface="Tahoma" pitchFamily="34" charset="0"/>
              </a:rPr>
              <a:t>).</a:t>
            </a:r>
          </a:p>
          <a:p>
            <a:pPr marL="228600" indent="-228600" algn="just" defTabSz="1073140" fontAlgn="auto">
              <a:spcBef>
                <a:spcPts val="0"/>
              </a:spcBef>
              <a:spcAft>
                <a:spcPts val="0"/>
              </a:spcAft>
              <a:buFont typeface="+mj-lt"/>
              <a:buAutoNum type="arabicPeriod" startAt="2"/>
            </a:pPr>
            <a:r>
              <a:rPr lang="ru-RU" sz="1150" b="1" dirty="0" smtClean="0">
                <a:solidFill>
                  <a:prstClr val="black"/>
                </a:solidFill>
                <a:ea typeface="Tahoma" pitchFamily="34" charset="0"/>
              </a:rPr>
              <a:t>С </a:t>
            </a:r>
            <a:r>
              <a:rPr lang="ru-RU" sz="1150" b="1" dirty="0">
                <a:solidFill>
                  <a:prstClr val="black"/>
                </a:solidFill>
                <a:ea typeface="Tahoma" pitchFamily="34" charset="0"/>
              </a:rPr>
              <a:t>1 мая  2014 года на всех территориях проведения пилотных проектов для всех абонентов</a:t>
            </a:r>
          </a:p>
          <a:p>
            <a:pPr marL="541338" indent="-269875" algn="just" defTabSz="1073140" fontAlgn="auto">
              <a:spcBef>
                <a:spcPts val="0"/>
              </a:spcBef>
              <a:spcAft>
                <a:spcPts val="600"/>
              </a:spcAft>
              <a:buFont typeface="Wingdings" panose="05000000000000000000" pitchFamily="2" charset="2"/>
              <a:buChar char="ü"/>
            </a:pPr>
            <a:r>
              <a:rPr lang="ru-RU" sz="1150" dirty="0">
                <a:solidFill>
                  <a:prstClr val="black"/>
                </a:solidFill>
                <a:ea typeface="Tahoma" pitchFamily="34" charset="0"/>
              </a:rPr>
              <a:t>Снижены тарифы на услуги местной и внутризоновой телефонной связи на территориях проведения пилотных проектов до уровня тарифов, установленных оператором связи  в 2013 году.</a:t>
            </a:r>
          </a:p>
          <a:p>
            <a:pPr marL="228600" indent="-228600" algn="just" defTabSz="1073140" fontAlgn="auto">
              <a:spcBef>
                <a:spcPts val="0"/>
              </a:spcBef>
              <a:spcAft>
                <a:spcPts val="0"/>
              </a:spcAft>
              <a:buFont typeface="+mj-lt"/>
              <a:buAutoNum type="arabicPeriod" startAt="3"/>
            </a:pPr>
            <a:r>
              <a:rPr lang="ru-RU" sz="1150" b="1" dirty="0" smtClean="0">
                <a:solidFill>
                  <a:prstClr val="black"/>
                </a:solidFill>
                <a:ea typeface="Tahoma" pitchFamily="34" charset="0"/>
              </a:rPr>
              <a:t>С </a:t>
            </a:r>
            <a:r>
              <a:rPr lang="ru-RU" sz="1150" b="1" dirty="0">
                <a:solidFill>
                  <a:prstClr val="black"/>
                </a:solidFill>
                <a:ea typeface="Tahoma" pitchFamily="34" charset="0"/>
              </a:rPr>
              <a:t>16 сентября 2014 года на территориях МРФ «Центр», «Волга» и «Дальний Восток (для абонентов - юридических лиц)</a:t>
            </a:r>
          </a:p>
          <a:p>
            <a:pPr marL="541338" indent="-269875" algn="just" defTabSz="1073140" fontAlgn="auto">
              <a:spcBef>
                <a:spcPts val="0"/>
              </a:spcBef>
              <a:spcAft>
                <a:spcPts val="600"/>
              </a:spcAft>
              <a:buFont typeface="Wingdings" panose="05000000000000000000" pitchFamily="2" charset="2"/>
              <a:buChar char="ü"/>
            </a:pPr>
            <a:r>
              <a:rPr lang="ru-RU" sz="1150" dirty="0" smtClean="0">
                <a:solidFill>
                  <a:prstClr val="black"/>
                </a:solidFill>
                <a:ea typeface="Tahoma" pitchFamily="34" charset="0"/>
              </a:rPr>
              <a:t>Увеличены </a:t>
            </a:r>
            <a:r>
              <a:rPr lang="ru-RU" sz="1150" dirty="0">
                <a:solidFill>
                  <a:prstClr val="black"/>
                </a:solidFill>
                <a:ea typeface="Tahoma" pitchFamily="34" charset="0"/>
              </a:rPr>
              <a:t>тарифы на услуги местной и внутризоновой телефонной </a:t>
            </a:r>
            <a:r>
              <a:rPr lang="ru-RU" sz="1150" dirty="0" smtClean="0">
                <a:solidFill>
                  <a:prstClr val="black"/>
                </a:solidFill>
                <a:ea typeface="Tahoma" pitchFamily="34" charset="0"/>
              </a:rPr>
              <a:t>связи. Тарифы </a:t>
            </a:r>
            <a:r>
              <a:rPr lang="ru-RU" sz="1150" dirty="0">
                <a:solidFill>
                  <a:prstClr val="black"/>
                </a:solidFill>
                <a:ea typeface="Tahoma" pitchFamily="34" charset="0"/>
              </a:rPr>
              <a:t>на предоставление местных телефонных соединений (с повременной системой оплаты) до </a:t>
            </a:r>
            <a:r>
              <a:rPr lang="ru-RU" sz="1150" b="1" dirty="0">
                <a:solidFill>
                  <a:prstClr val="black"/>
                </a:solidFill>
                <a:ea typeface="Tahoma" pitchFamily="34" charset="0"/>
              </a:rPr>
              <a:t>20</a:t>
            </a:r>
            <a:r>
              <a:rPr lang="ru-RU" sz="1150" dirty="0">
                <a:solidFill>
                  <a:prstClr val="black"/>
                </a:solidFill>
                <a:ea typeface="Tahoma" pitchFamily="34" charset="0"/>
              </a:rPr>
              <a:t>%; на услугу предоставление абоненту в постоянное пользование абонентской линии до </a:t>
            </a:r>
            <a:r>
              <a:rPr lang="ru-RU" sz="1150" b="1" dirty="0">
                <a:solidFill>
                  <a:prstClr val="black"/>
                </a:solidFill>
                <a:ea typeface="Tahoma" pitchFamily="34" charset="0"/>
              </a:rPr>
              <a:t>13</a:t>
            </a:r>
            <a:r>
              <a:rPr lang="ru-RU" sz="1150" b="1" dirty="0" smtClean="0">
                <a:solidFill>
                  <a:prstClr val="black"/>
                </a:solidFill>
                <a:ea typeface="Tahoma" pitchFamily="34" charset="0"/>
              </a:rPr>
              <a:t>%</a:t>
            </a:r>
            <a:r>
              <a:rPr lang="ru-RU" sz="1150" dirty="0" smtClean="0">
                <a:solidFill>
                  <a:prstClr val="black"/>
                </a:solidFill>
                <a:ea typeface="Tahoma" pitchFamily="34" charset="0"/>
              </a:rPr>
              <a:t>. При </a:t>
            </a:r>
            <a:r>
              <a:rPr lang="ru-RU" sz="1150" dirty="0">
                <a:solidFill>
                  <a:prstClr val="black"/>
                </a:solidFill>
                <a:ea typeface="Tahoma" pitchFamily="34" charset="0"/>
              </a:rPr>
              <a:t>этом, тарифы на услугу предоставления внутризоновых телефонных соединений на сеть подвижной радиотелефонной связи увеличены </a:t>
            </a:r>
            <a:r>
              <a:rPr lang="ru-RU" sz="1150" i="1" dirty="0">
                <a:solidFill>
                  <a:prstClr val="black"/>
                </a:solidFill>
                <a:ea typeface="Tahoma" pitchFamily="34" charset="0"/>
              </a:rPr>
              <a:t>для всех абонентов</a:t>
            </a:r>
            <a:r>
              <a:rPr lang="ru-RU" sz="1150" dirty="0">
                <a:solidFill>
                  <a:prstClr val="black"/>
                </a:solidFill>
                <a:ea typeface="Tahoma" pitchFamily="34" charset="0"/>
              </a:rPr>
              <a:t> только в  Воронежской области, и Хабаровском крае </a:t>
            </a:r>
            <a:r>
              <a:rPr lang="ru-RU" sz="1150" i="1" dirty="0">
                <a:solidFill>
                  <a:prstClr val="black"/>
                </a:solidFill>
                <a:ea typeface="Tahoma" pitchFamily="34" charset="0"/>
              </a:rPr>
              <a:t>для абонентов - юридических лиц </a:t>
            </a:r>
            <a:r>
              <a:rPr lang="ru-RU" sz="1150" dirty="0">
                <a:solidFill>
                  <a:prstClr val="black"/>
                </a:solidFill>
                <a:ea typeface="Tahoma" pitchFamily="34" charset="0"/>
              </a:rPr>
              <a:t>до </a:t>
            </a:r>
            <a:r>
              <a:rPr lang="ru-RU" sz="1150" b="1" dirty="0">
                <a:solidFill>
                  <a:prstClr val="black"/>
                </a:solidFill>
                <a:ea typeface="Tahoma" pitchFamily="34" charset="0"/>
              </a:rPr>
              <a:t>6,6%</a:t>
            </a:r>
            <a:r>
              <a:rPr lang="ru-RU" sz="1150" dirty="0">
                <a:solidFill>
                  <a:prstClr val="black"/>
                </a:solidFill>
                <a:ea typeface="Tahoma" pitchFamily="34" charset="0"/>
              </a:rPr>
              <a:t>.  </a:t>
            </a:r>
            <a:endParaRPr lang="ru-RU" sz="1150" dirty="0" smtClean="0">
              <a:solidFill>
                <a:prstClr val="black"/>
              </a:solidFill>
              <a:ea typeface="Tahoma" pitchFamily="34" charset="0"/>
            </a:endParaRPr>
          </a:p>
          <a:p>
            <a:pPr marL="228600" indent="-228600" algn="just" defTabSz="1073140" fontAlgn="auto">
              <a:spcBef>
                <a:spcPts val="0"/>
              </a:spcBef>
              <a:spcAft>
                <a:spcPts val="0"/>
              </a:spcAft>
              <a:buFont typeface="+mj-lt"/>
              <a:buAutoNum type="arabicPeriod" startAt="4"/>
            </a:pPr>
            <a:r>
              <a:rPr lang="ru-RU" sz="1150" b="1" dirty="0" smtClean="0">
                <a:solidFill>
                  <a:prstClr val="black"/>
                </a:solidFill>
                <a:ea typeface="Tahoma" pitchFamily="34" charset="0"/>
              </a:rPr>
              <a:t>С </a:t>
            </a:r>
            <a:r>
              <a:rPr lang="ru-RU" sz="1150" b="1" dirty="0">
                <a:solidFill>
                  <a:prstClr val="black"/>
                </a:solidFill>
                <a:ea typeface="Tahoma" pitchFamily="34" charset="0"/>
              </a:rPr>
              <a:t>1 октября 2014 года на   территориях проведения пилотных проектов по всем МРФ (для абонентов - граждан) и на   территориях МРФ «Северо-Запад», «Юг», «Урал», «Сибирь» (для абонентов - юридических лиц )</a:t>
            </a:r>
          </a:p>
          <a:p>
            <a:pPr marL="541338" indent="-269875" algn="just" defTabSz="1073140" fontAlgn="auto">
              <a:spcBef>
                <a:spcPts val="0"/>
              </a:spcBef>
              <a:spcAft>
                <a:spcPts val="600"/>
              </a:spcAft>
              <a:buFont typeface="Wingdings" panose="05000000000000000000" pitchFamily="2" charset="2"/>
              <a:buChar char="ü"/>
            </a:pPr>
            <a:r>
              <a:rPr lang="ru-RU" sz="1150" dirty="0" smtClean="0">
                <a:solidFill>
                  <a:prstClr val="black"/>
                </a:solidFill>
                <a:ea typeface="Tahoma" pitchFamily="34" charset="0"/>
              </a:rPr>
              <a:t>Увеличены </a:t>
            </a:r>
            <a:r>
              <a:rPr lang="ru-RU" sz="1150" dirty="0">
                <a:solidFill>
                  <a:prstClr val="black"/>
                </a:solidFill>
                <a:ea typeface="Tahoma" pitchFamily="34" charset="0"/>
              </a:rPr>
              <a:t>тарифы на услуги местной и внутризоновой телефонной </a:t>
            </a:r>
            <a:r>
              <a:rPr lang="ru-RU" sz="1150" dirty="0" smtClean="0">
                <a:solidFill>
                  <a:prstClr val="black"/>
                </a:solidFill>
                <a:ea typeface="Tahoma" pitchFamily="34" charset="0"/>
              </a:rPr>
              <a:t>связи. Тарифы </a:t>
            </a:r>
            <a:r>
              <a:rPr lang="ru-RU" sz="1150" dirty="0">
                <a:solidFill>
                  <a:prstClr val="black"/>
                </a:solidFill>
                <a:ea typeface="Tahoma" pitchFamily="34" charset="0"/>
              </a:rPr>
              <a:t>на предоставление местных телефонных соединений (с повременной системой оплаты) до </a:t>
            </a:r>
            <a:r>
              <a:rPr lang="en-US" sz="1150" dirty="0">
                <a:solidFill>
                  <a:prstClr val="black"/>
                </a:solidFill>
                <a:ea typeface="Tahoma" pitchFamily="34" charset="0"/>
              </a:rPr>
              <a:t>12</a:t>
            </a:r>
            <a:r>
              <a:rPr lang="ru-RU" sz="1150" dirty="0">
                <a:solidFill>
                  <a:prstClr val="black"/>
                </a:solidFill>
                <a:ea typeface="Tahoma" pitchFamily="34" charset="0"/>
              </a:rPr>
              <a:t>,5 %; на услугу предоставление абоненту в постоянное пользование абонентской линии до 5,6%; на услугу предоставление внутризоновых телефонных соединений на сеть подвижной радиотелефонной связи - до 6,6%.</a:t>
            </a:r>
            <a:r>
              <a:rPr lang="en-US" sz="1150" dirty="0">
                <a:solidFill>
                  <a:prstClr val="black"/>
                </a:solidFill>
                <a:ea typeface="Tahoma" pitchFamily="34" charset="0"/>
              </a:rPr>
              <a:t>  </a:t>
            </a:r>
            <a:endParaRPr lang="ru-RU" sz="1150" dirty="0">
              <a:solidFill>
                <a:prstClr val="black"/>
              </a:solidFill>
              <a:ea typeface="Tahoma" pitchFamily="34" charset="0"/>
            </a:endParaRPr>
          </a:p>
        </p:txBody>
      </p:sp>
      <p:sp>
        <p:nvSpPr>
          <p:cNvPr id="30" name="Прямоугольник 29"/>
          <p:cNvSpPr/>
          <p:nvPr/>
        </p:nvSpPr>
        <p:spPr>
          <a:xfrm>
            <a:off x="534579" y="4942483"/>
            <a:ext cx="9020923" cy="477694"/>
          </a:xfrm>
          <a:prstGeom prst="rect">
            <a:avLst/>
          </a:prstGeom>
          <a:ln w="38100">
            <a:solidFill>
              <a:schemeClr val="accent1">
                <a:lumMod val="75000"/>
              </a:schemeClr>
            </a:solidFill>
            <a:prstDash val="sysDot"/>
          </a:ln>
        </p:spPr>
        <p:txBody>
          <a:bodyPr wrap="square" lIns="107314" tIns="53657" rIns="107314" bIns="53657">
            <a:spAutoFit/>
          </a:bodyPr>
          <a:lstStyle/>
          <a:p>
            <a:pPr algn="ctr" defTabSz="1073140" fontAlgn="auto">
              <a:spcBef>
                <a:spcPts val="0"/>
              </a:spcBef>
              <a:spcAft>
                <a:spcPts val="0"/>
              </a:spcAft>
            </a:pPr>
            <a:r>
              <a:rPr lang="ru-RU" sz="1000" b="1" dirty="0">
                <a:solidFill>
                  <a:prstClr val="black"/>
                </a:solidFill>
                <a:ea typeface="Tahoma" pitchFamily="34" charset="0"/>
              </a:rPr>
              <a:t> </a:t>
            </a:r>
            <a:r>
              <a:rPr lang="ru-RU" sz="1200" b="1" dirty="0">
                <a:solidFill>
                  <a:prstClr val="black"/>
                </a:solidFill>
                <a:ea typeface="Tahoma" pitchFamily="34" charset="0"/>
              </a:rPr>
              <a:t>Увеличение тарифов на услуги местной и внутризоновой телефонной связи по отдельным регионам значительно превысило параметры Прогноза социально-экономического развития Российской Федерации на 2014 год</a:t>
            </a:r>
            <a:endParaRPr lang="ru-RU" sz="1200" b="1" dirty="0">
              <a:solidFill>
                <a:prstClr val="black"/>
              </a:solidFill>
              <a:latin typeface="Calibri"/>
              <a:cs typeface="+mn-cs"/>
            </a:endParaRPr>
          </a:p>
        </p:txBody>
      </p:sp>
      <p:sp>
        <p:nvSpPr>
          <p:cNvPr id="32" name="Прямоугольник 31"/>
          <p:cNvSpPr/>
          <p:nvPr/>
        </p:nvSpPr>
        <p:spPr>
          <a:xfrm>
            <a:off x="271166" y="5590034"/>
            <a:ext cx="9309506" cy="631582"/>
          </a:xfrm>
          <a:prstGeom prst="rect">
            <a:avLst/>
          </a:prstGeom>
        </p:spPr>
        <p:txBody>
          <a:bodyPr wrap="square" lIns="107314" tIns="53657" rIns="107314" bIns="53657">
            <a:spAutoFit/>
          </a:bodyPr>
          <a:lstStyle/>
          <a:p>
            <a:pPr marL="228600" indent="-228600" algn="just" defTabSz="1073140" fontAlgn="auto">
              <a:spcBef>
                <a:spcPts val="0"/>
              </a:spcBef>
              <a:spcAft>
                <a:spcPts val="0"/>
              </a:spcAft>
              <a:buFont typeface="+mj-lt"/>
              <a:buAutoNum type="arabicPeriod" startAt="5"/>
            </a:pPr>
            <a:r>
              <a:rPr lang="ru-RU" sz="1100" b="1" dirty="0" smtClean="0">
                <a:solidFill>
                  <a:prstClr val="black"/>
                </a:solidFill>
                <a:ea typeface="Tahoma" pitchFamily="34" charset="0"/>
              </a:rPr>
              <a:t>С 1 марта 2015 года           </a:t>
            </a:r>
          </a:p>
          <a:p>
            <a:pPr marL="541338" indent="-269875" algn="just" defTabSz="1073140" fontAlgn="auto">
              <a:spcBef>
                <a:spcPts val="0"/>
              </a:spcBef>
              <a:spcAft>
                <a:spcPts val="600"/>
              </a:spcAft>
              <a:buFont typeface="Wingdings" panose="05000000000000000000" pitchFamily="2" charset="2"/>
              <a:buChar char="ü"/>
            </a:pPr>
            <a:r>
              <a:rPr lang="ru-RU" sz="1150" dirty="0">
                <a:solidFill>
                  <a:prstClr val="black"/>
                </a:solidFill>
                <a:ea typeface="Tahoma" pitchFamily="34" charset="0"/>
              </a:rPr>
              <a:t>Увеличены тарифы на предоставление местных телефонных соединений по всем тарифным планам на уровне предельных максимальных тарифов, утвержденных ФСТ России с 1 марта текущего года на территории Республики Татарстан.</a:t>
            </a:r>
          </a:p>
        </p:txBody>
      </p:sp>
      <p:cxnSp>
        <p:nvCxnSpPr>
          <p:cNvPr id="38" name="Прямая соединительная линия 37"/>
          <p:cNvCxnSpPr/>
          <p:nvPr/>
        </p:nvCxnSpPr>
        <p:spPr>
          <a:xfrm>
            <a:off x="346075" y="5590034"/>
            <a:ext cx="9234597" cy="0"/>
          </a:xfrm>
          <a:prstGeom prst="line">
            <a:avLst/>
          </a:prstGeom>
          <a:ln w="28575">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9" name="Прямоугольник 38"/>
          <p:cNvSpPr/>
          <p:nvPr/>
        </p:nvSpPr>
        <p:spPr>
          <a:xfrm>
            <a:off x="263427" y="5013970"/>
            <a:ext cx="357788" cy="385361"/>
          </a:xfrm>
          <a:prstGeom prst="rect">
            <a:avLst/>
          </a:prstGeom>
        </p:spPr>
        <p:txBody>
          <a:bodyPr wrap="none" lIns="107314" tIns="53657" rIns="107314" bIns="53657">
            <a:spAutoFit/>
          </a:bodyPr>
          <a:lstStyle/>
          <a:p>
            <a:pPr defTabSz="1073140" fontAlgn="auto">
              <a:spcBef>
                <a:spcPts val="0"/>
              </a:spcBef>
              <a:spcAft>
                <a:spcPts val="0"/>
              </a:spcAft>
            </a:pPr>
            <a:r>
              <a:rPr lang="ru-RU" sz="1800" b="1" dirty="0">
                <a:solidFill>
                  <a:srgbClr val="C00000"/>
                </a:solidFill>
                <a:ea typeface="Tahoma" pitchFamily="34" charset="0"/>
              </a:rPr>
              <a:t>! </a:t>
            </a:r>
            <a:endParaRPr lang="ru-RU" sz="1800" dirty="0">
              <a:solidFill>
                <a:prstClr val="black"/>
              </a:solidFill>
              <a:latin typeface="Calibri"/>
              <a:cs typeface="+mn-cs"/>
            </a:endParaRPr>
          </a:p>
        </p:txBody>
      </p:sp>
      <p:sp>
        <p:nvSpPr>
          <p:cNvPr id="44" name="Прямоугольник 43"/>
          <p:cNvSpPr/>
          <p:nvPr/>
        </p:nvSpPr>
        <p:spPr>
          <a:xfrm>
            <a:off x="144034" y="6197977"/>
            <a:ext cx="9679226" cy="616193"/>
          </a:xfrm>
          <a:prstGeom prst="rect">
            <a:avLst/>
          </a:prstGeom>
        </p:spPr>
        <p:txBody>
          <a:bodyPr wrap="square" lIns="107314" tIns="53657" rIns="107314" bIns="53657">
            <a:spAutoFit/>
          </a:bodyPr>
          <a:lstStyle/>
          <a:p>
            <a:pPr algn="ctr"/>
            <a:r>
              <a:rPr lang="ru-RU" sz="1100" b="1" dirty="0"/>
              <a:t>Итоги  пилотного  проекта  будут подведены и рассмотрены на Правительственной комиссии по связи во </a:t>
            </a:r>
            <a:r>
              <a:rPr lang="en-US" sz="1100" b="1" dirty="0"/>
              <a:t>II</a:t>
            </a:r>
            <a:r>
              <a:rPr lang="ru-RU" sz="1100" b="1" dirty="0"/>
              <a:t> квартале 2015 года.</a:t>
            </a:r>
          </a:p>
          <a:p>
            <a:pPr algn="ctr"/>
            <a:r>
              <a:rPr lang="ru-RU" sz="1100" b="1" dirty="0"/>
              <a:t>По результатам подведения итогов  ФСТ России  необходимо подготовить предложения по совершенствованию законодательства Российской Федерации в части государственного регулирования тарифов на услуги общедоступной электросвязи.</a:t>
            </a:r>
          </a:p>
        </p:txBody>
      </p:sp>
      <p:sp>
        <p:nvSpPr>
          <p:cNvPr id="46" name="Прямоугольник 45"/>
          <p:cNvSpPr/>
          <p:nvPr/>
        </p:nvSpPr>
        <p:spPr>
          <a:xfrm>
            <a:off x="1034206" y="389093"/>
            <a:ext cx="8810444" cy="508472"/>
          </a:xfrm>
          <a:prstGeom prst="rect">
            <a:avLst/>
          </a:prstGeom>
        </p:spPr>
        <p:txBody>
          <a:bodyPr wrap="square" lIns="107314" tIns="53657" rIns="107314" bIns="53657">
            <a:spAutoFit/>
          </a:bodyPr>
          <a:lstStyle/>
          <a:p>
            <a:pPr algn="ctr"/>
            <a:r>
              <a:rPr lang="ru-RU" sz="1300" b="1" dirty="0"/>
              <a:t>В период проведения пилотного проекта операторы связи воспользовались предоставленным им правом самостоятельно устанавливать тарифы и увеличили их практически на всех территориях</a:t>
            </a:r>
            <a:endParaRPr lang="ru-RU" sz="1300" b="1" dirty="0">
              <a:ea typeface="Tahoma" pitchFamily="34" charset="0"/>
            </a:endParaRPr>
          </a:p>
        </p:txBody>
      </p:sp>
      <p:sp>
        <p:nvSpPr>
          <p:cNvPr id="14" name="Стрелка вниз 13"/>
          <p:cNvSpPr/>
          <p:nvPr/>
        </p:nvSpPr>
        <p:spPr>
          <a:xfrm flipV="1">
            <a:off x="202059" y="1485578"/>
            <a:ext cx="202041"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5" name="Стрелка вниз 44"/>
          <p:cNvSpPr/>
          <p:nvPr/>
        </p:nvSpPr>
        <p:spPr>
          <a:xfrm flipH="1">
            <a:off x="202059" y="2277666"/>
            <a:ext cx="202059"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7" name="Стрелка вниз 46"/>
          <p:cNvSpPr/>
          <p:nvPr/>
        </p:nvSpPr>
        <p:spPr>
          <a:xfrm flipV="1">
            <a:off x="202077" y="3213770"/>
            <a:ext cx="202041"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8" name="Стрелка вниз 47"/>
          <p:cNvSpPr/>
          <p:nvPr/>
        </p:nvSpPr>
        <p:spPr>
          <a:xfrm flipV="1">
            <a:off x="202058" y="4509914"/>
            <a:ext cx="202041"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9" name="Стрелка вниз 48"/>
          <p:cNvSpPr/>
          <p:nvPr/>
        </p:nvSpPr>
        <p:spPr>
          <a:xfrm flipV="1">
            <a:off x="202057" y="5905825"/>
            <a:ext cx="202041" cy="288032"/>
          </a:xfrm>
          <a:prstGeom prst="downArrow">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TextBox 49"/>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30</a:t>
            </a:r>
            <a:endParaRPr lang="ru-RU" sz="1300" b="1" dirty="0">
              <a:latin typeface="+mn-lt"/>
              <a:cs typeface="Times New Roman" pitchFamily="18" charset="0"/>
            </a:endParaRPr>
          </a:p>
        </p:txBody>
      </p:sp>
    </p:spTree>
    <p:extLst>
      <p:ext uri="{BB962C8B-B14F-4D97-AF65-F5344CB8AC3E}">
        <p14:creationId xmlns:p14="http://schemas.microsoft.com/office/powerpoint/2010/main" val="8826145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p:cNvSpPr>
          <p:nvPr/>
        </p:nvSpPr>
        <p:spPr bwMode="auto">
          <a:xfrm>
            <a:off x="778122" y="2277666"/>
            <a:ext cx="7848873" cy="1708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3500" b="1" dirty="0" smtClean="0"/>
              <a:t>Технический осмотр, перемещение и хранение  </a:t>
            </a:r>
          </a:p>
          <a:p>
            <a:pPr algn="ctr" eaLnBrk="1" hangingPunct="1"/>
            <a:r>
              <a:rPr lang="ru-RU" sz="3500" b="1" dirty="0" smtClean="0"/>
              <a:t>транспортных средств</a:t>
            </a:r>
            <a:endParaRPr lang="ru-RU" sz="3500" b="1" dirty="0"/>
          </a:p>
        </p:txBody>
      </p:sp>
    </p:spTree>
    <p:extLst>
      <p:ext uri="{BB962C8B-B14F-4D97-AF65-F5344CB8AC3E}">
        <p14:creationId xmlns:p14="http://schemas.microsoft.com/office/powerpoint/2010/main" val="572363574"/>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043" y="1343635"/>
            <a:ext cx="9649072" cy="5542543"/>
          </a:xfrm>
          <a:prstGeom prst="rect">
            <a:avLst/>
          </a:prstGeom>
        </p:spPr>
        <p:txBody>
          <a:bodyPr wrap="square">
            <a:spAutoFit/>
          </a:bodyPr>
          <a:lstStyle/>
          <a:p>
            <a:pPr algn="ctr">
              <a:spcAft>
                <a:spcPts val="300"/>
              </a:spcAft>
            </a:pPr>
            <a:r>
              <a:rPr lang="ru-RU" sz="1600" b="1" dirty="0" smtClean="0"/>
              <a:t>Основные изменения</a:t>
            </a:r>
            <a:r>
              <a:rPr lang="en-US" sz="1600" b="1" dirty="0" smtClean="0"/>
              <a:t>:</a:t>
            </a:r>
            <a:r>
              <a:rPr lang="ru-RU" sz="1600" b="1" dirty="0" smtClean="0"/>
              <a:t> </a:t>
            </a:r>
            <a:endParaRPr lang="ru-RU" sz="1600" b="1" dirty="0"/>
          </a:p>
          <a:p>
            <a:pPr marL="285750" indent="-285750" algn="just">
              <a:spcAft>
                <a:spcPts val="500"/>
              </a:spcAft>
              <a:buFont typeface="Wingdings" panose="05000000000000000000" pitchFamily="2" charset="2"/>
              <a:buChar char="ü"/>
            </a:pPr>
            <a:r>
              <a:rPr lang="ru-RU" sz="1400" dirty="0" smtClean="0"/>
              <a:t>Более точно разграничиваются полномочия участников системы технического осмотра</a:t>
            </a:r>
            <a:r>
              <a:rPr lang="en-US" sz="1400" dirty="0" smtClean="0"/>
              <a:t>;</a:t>
            </a:r>
            <a:endParaRPr lang="ru-RU" sz="1400" dirty="0"/>
          </a:p>
          <a:p>
            <a:pPr marL="285750" indent="-285750" algn="just">
              <a:spcAft>
                <a:spcPts val="500"/>
              </a:spcAft>
              <a:buFont typeface="Wingdings" panose="05000000000000000000" pitchFamily="2" charset="2"/>
              <a:buChar char="ü"/>
            </a:pPr>
            <a:r>
              <a:rPr lang="ru-RU" sz="1400" dirty="0" smtClean="0"/>
              <a:t>Вводится понятие производственно-технической базы, как совокупности средств, включая здания и оборудование, для проведения технического осмотра и технологии проверки технического состояния транспортных средств;  </a:t>
            </a:r>
            <a:endParaRPr lang="ru-RU" sz="1400" dirty="0"/>
          </a:p>
          <a:p>
            <a:pPr marL="285750" indent="-285750" algn="just">
              <a:spcAft>
                <a:spcPts val="500"/>
              </a:spcAft>
              <a:buFont typeface="Wingdings" panose="05000000000000000000" pitchFamily="2" charset="2"/>
              <a:buChar char="ü"/>
            </a:pPr>
            <a:r>
              <a:rPr lang="ru-RU" sz="1400" dirty="0" smtClean="0"/>
              <a:t>Уточняется порядок аккредитации на основании правоприменительной практики профессионального объединения страховщиков</a:t>
            </a:r>
            <a:r>
              <a:rPr lang="en-US" sz="1400" dirty="0" smtClean="0"/>
              <a:t>;</a:t>
            </a:r>
            <a:endParaRPr lang="ru-RU" sz="1400" dirty="0" smtClean="0"/>
          </a:p>
          <a:p>
            <a:pPr marL="285750" indent="-285750" algn="just">
              <a:spcAft>
                <a:spcPts val="500"/>
              </a:spcAft>
              <a:buFont typeface="Wingdings" panose="05000000000000000000" pitchFamily="2" charset="2"/>
              <a:buChar char="ü"/>
            </a:pPr>
            <a:r>
              <a:rPr lang="ru-RU" sz="1400" dirty="0" smtClean="0"/>
              <a:t>Детализируется состав информации, содержащейся в ЕАИСТО (единая автоматизированная информационная система технического осмотра), и разграничиваются источники этой информации</a:t>
            </a:r>
            <a:r>
              <a:rPr lang="en-US" sz="1400" dirty="0" smtClean="0"/>
              <a:t>;</a:t>
            </a:r>
            <a:endParaRPr lang="ru-RU" sz="1400" dirty="0" smtClean="0"/>
          </a:p>
          <a:p>
            <a:pPr marL="285750" indent="-285750" algn="just">
              <a:spcAft>
                <a:spcPts val="500"/>
              </a:spcAft>
              <a:buFont typeface="Wingdings" panose="05000000000000000000" pitchFamily="2" charset="2"/>
              <a:buChar char="ü"/>
            </a:pPr>
            <a:r>
              <a:rPr lang="ru-RU" sz="1400" dirty="0" smtClean="0"/>
              <a:t>Конкретизируется содержание реестра операторов технического осмотра, принципы его ведения и раскрытия составляющих его сведений, устанавливается обязанности операторов по предоставлению информации для целей ведения этого реестра</a:t>
            </a:r>
            <a:r>
              <a:rPr lang="en-US" sz="1400" dirty="0" smtClean="0"/>
              <a:t>;</a:t>
            </a:r>
            <a:endParaRPr lang="ru-RU" sz="1400" dirty="0" smtClean="0"/>
          </a:p>
          <a:p>
            <a:pPr marL="285750" indent="-285750" algn="just">
              <a:spcAft>
                <a:spcPts val="500"/>
              </a:spcAft>
              <a:buFont typeface="Wingdings" panose="05000000000000000000" pitchFamily="2" charset="2"/>
              <a:buChar char="ü"/>
            </a:pPr>
            <a:r>
              <a:rPr lang="ru-RU" sz="1400" dirty="0" smtClean="0"/>
              <a:t>Уточняются принципы определения размера платы за проведение технического осмотра, устанавливаются полномочия по контролю за их применением</a:t>
            </a:r>
            <a:r>
              <a:rPr lang="en-US" sz="1400" dirty="0" smtClean="0"/>
              <a:t>;</a:t>
            </a:r>
            <a:endParaRPr lang="ru-RU" sz="1400" dirty="0" smtClean="0"/>
          </a:p>
          <a:p>
            <a:pPr marL="285750" indent="-285750" algn="just">
              <a:spcAft>
                <a:spcPts val="500"/>
              </a:spcAft>
              <a:buFont typeface="Wingdings" panose="05000000000000000000" pitchFamily="2" charset="2"/>
              <a:buChar char="ü"/>
            </a:pPr>
            <a:r>
              <a:rPr lang="ru-RU" sz="1400" dirty="0" smtClean="0"/>
              <a:t>Устраняются противоречия, не позволяющие проводить технический осмотр городского наземного электрического транспорта</a:t>
            </a:r>
            <a:r>
              <a:rPr lang="en-US" sz="1400" dirty="0" smtClean="0"/>
              <a:t>;</a:t>
            </a:r>
            <a:endParaRPr lang="ru-RU" sz="1400" dirty="0" smtClean="0"/>
          </a:p>
          <a:p>
            <a:pPr marL="285750" indent="-285750" algn="just">
              <a:spcAft>
                <a:spcPts val="500"/>
              </a:spcAft>
              <a:buFont typeface="Wingdings" panose="05000000000000000000" pitchFamily="2" charset="2"/>
              <a:buChar char="ü"/>
            </a:pPr>
            <a:r>
              <a:rPr lang="ru-RU" sz="1400" dirty="0" smtClean="0"/>
              <a:t>Вводятся требования к передвижным диагностическим линиям и условия их использования</a:t>
            </a:r>
          </a:p>
          <a:p>
            <a:pPr marL="285750" indent="-285750" algn="just">
              <a:spcAft>
                <a:spcPts val="500"/>
              </a:spcAft>
              <a:buFont typeface="Wingdings" panose="05000000000000000000" pitchFamily="2" charset="2"/>
              <a:buChar char="ü"/>
            </a:pPr>
            <a:r>
              <a:rPr lang="ru-RU" sz="1400" dirty="0" smtClean="0"/>
              <a:t>Уточняется порядок повторного технического осмотра</a:t>
            </a:r>
          </a:p>
          <a:p>
            <a:pPr marL="285750" indent="-285750" algn="just">
              <a:spcAft>
                <a:spcPts val="500"/>
              </a:spcAft>
              <a:buFont typeface="Wingdings" panose="05000000000000000000" pitchFamily="2" charset="2"/>
              <a:buChar char="ü"/>
            </a:pPr>
            <a:r>
              <a:rPr lang="ru-RU" sz="1400" dirty="0" smtClean="0"/>
              <a:t>Исключаются положения, касающиеся выдачи дубликата диагностической карты</a:t>
            </a:r>
          </a:p>
          <a:p>
            <a:pPr marL="285750" indent="-285750" algn="just">
              <a:spcAft>
                <a:spcPts val="500"/>
              </a:spcAft>
              <a:buFont typeface="Wingdings" panose="05000000000000000000" pitchFamily="2" charset="2"/>
              <a:buChar char="ü"/>
            </a:pPr>
            <a:r>
              <a:rPr lang="ru-RU" sz="1400" dirty="0" smtClean="0"/>
              <a:t>Уточняются положения, касающиеся контрольной деятельности профессионального объединения страховщиков. В том числе конкретизируется применение санкций и вводится новый вид санкций за нарушения – предупреждение.</a:t>
            </a:r>
            <a:endParaRPr lang="ru-RU" sz="1400" dirty="0"/>
          </a:p>
        </p:txBody>
      </p:sp>
      <p:sp>
        <p:nvSpPr>
          <p:cNvPr id="3" name="Прямоугольник 2"/>
          <p:cNvSpPr/>
          <p:nvPr/>
        </p:nvSpPr>
        <p:spPr>
          <a:xfrm>
            <a:off x="1054703" y="494536"/>
            <a:ext cx="8940444" cy="847026"/>
          </a:xfrm>
          <a:prstGeom prst="rect">
            <a:avLst/>
          </a:prstGeom>
        </p:spPr>
        <p:txBody>
          <a:bodyPr wrap="square" lIns="107314" tIns="53657" rIns="107314" bIns="53657">
            <a:spAutoFit/>
          </a:bodyPr>
          <a:lstStyle/>
          <a:p>
            <a:pPr algn="ctr">
              <a:spcAft>
                <a:spcPts val="300"/>
              </a:spcAft>
            </a:pPr>
            <a:r>
              <a:rPr lang="ru-RU" sz="1600" dirty="0"/>
              <a:t>В настоящее время </a:t>
            </a:r>
            <a:r>
              <a:rPr lang="ru-RU" sz="1600" dirty="0" smtClean="0"/>
              <a:t>в Правительстве РФ находится </a:t>
            </a:r>
            <a:r>
              <a:rPr lang="ru-RU" sz="1600" dirty="0"/>
              <a:t>на рассмотрении проект федерального закона «О внесении изменений в Федеральный закон «О техническом осмотре транспортных средств» и о внесении изменений в отдельные законодательные акты </a:t>
            </a:r>
            <a:r>
              <a:rPr lang="ru-RU" sz="1600" dirty="0" smtClean="0"/>
              <a:t>РФ».</a:t>
            </a:r>
            <a:endParaRPr lang="ru-RU" sz="1600" dirty="0"/>
          </a:p>
        </p:txBody>
      </p:sp>
      <p:sp>
        <p:nvSpPr>
          <p:cNvPr id="4" name="TextBox 3"/>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32</a:t>
            </a:r>
            <a:endParaRPr lang="ru-RU" sz="1300" b="1" dirty="0">
              <a:latin typeface="+mn-lt"/>
              <a:cs typeface="Times New Roman" pitchFamily="18" charset="0"/>
            </a:endParaRPr>
          </a:p>
        </p:txBody>
      </p:sp>
    </p:spTree>
    <p:extLst>
      <p:ext uri="{BB962C8B-B14F-4D97-AF65-F5344CB8AC3E}">
        <p14:creationId xmlns:p14="http://schemas.microsoft.com/office/powerpoint/2010/main" val="399101956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46075" y="765498"/>
            <a:ext cx="9372492" cy="1031692"/>
          </a:xfrm>
          <a:prstGeom prst="rect">
            <a:avLst/>
          </a:prstGeom>
        </p:spPr>
        <p:txBody>
          <a:bodyPr wrap="square" lIns="107314" tIns="53657" rIns="107314" bIns="53657">
            <a:spAutoFit/>
          </a:bodyPr>
          <a:lstStyle/>
          <a:p>
            <a:pPr algn="ctr">
              <a:spcAft>
                <a:spcPts val="300"/>
              </a:spcAft>
            </a:pPr>
            <a:r>
              <a:rPr lang="ru-RU" sz="2000" dirty="0"/>
              <a:t>В настоящее время </a:t>
            </a:r>
            <a:r>
              <a:rPr lang="ru-RU" sz="2000" dirty="0" smtClean="0"/>
              <a:t>в Правительстве РФ находится </a:t>
            </a:r>
            <a:r>
              <a:rPr lang="ru-RU" sz="2000" dirty="0"/>
              <a:t>на рассмотрении проект федерального закона </a:t>
            </a:r>
            <a:r>
              <a:rPr lang="ru-RU" sz="2000" dirty="0" smtClean="0"/>
              <a:t>«</a:t>
            </a:r>
            <a:r>
              <a:rPr lang="ru-RU" sz="2000" dirty="0"/>
              <a:t>О внесении изменений в статью 27.13 Кодекса Российской </a:t>
            </a:r>
            <a:r>
              <a:rPr lang="ru-RU" sz="2000" dirty="0" smtClean="0"/>
              <a:t>Федерации об </a:t>
            </a:r>
            <a:r>
              <a:rPr lang="ru-RU" sz="2000" dirty="0"/>
              <a:t>административных </a:t>
            </a:r>
            <a:r>
              <a:rPr lang="ru-RU" sz="2000" dirty="0" smtClean="0"/>
              <a:t>правонарушениях».</a:t>
            </a:r>
            <a:endParaRPr lang="ru-RU" sz="2000" dirty="0"/>
          </a:p>
        </p:txBody>
      </p:sp>
      <p:sp>
        <p:nvSpPr>
          <p:cNvPr id="3" name="Прямоугольник 2"/>
          <p:cNvSpPr/>
          <p:nvPr/>
        </p:nvSpPr>
        <p:spPr>
          <a:xfrm>
            <a:off x="346075" y="1917626"/>
            <a:ext cx="9145016" cy="4462760"/>
          </a:xfrm>
          <a:prstGeom prst="rect">
            <a:avLst/>
          </a:prstGeom>
        </p:spPr>
        <p:txBody>
          <a:bodyPr wrap="square">
            <a:spAutoFit/>
          </a:bodyPr>
          <a:lstStyle/>
          <a:p>
            <a:pPr algn="ctr">
              <a:spcAft>
                <a:spcPts val="1200"/>
              </a:spcAft>
            </a:pPr>
            <a:r>
              <a:rPr lang="ru-RU" sz="2000" b="1" dirty="0" smtClean="0"/>
              <a:t>Основные изменения</a:t>
            </a:r>
            <a:r>
              <a:rPr lang="en-US" sz="2000" b="1" dirty="0" smtClean="0"/>
              <a:t>:</a:t>
            </a:r>
            <a:r>
              <a:rPr lang="ru-RU" sz="2000" b="1" dirty="0" smtClean="0"/>
              <a:t> </a:t>
            </a:r>
            <a:endParaRPr lang="ru-RU" sz="2000" b="1" dirty="0"/>
          </a:p>
          <a:p>
            <a:pPr marL="285750" indent="-285750" algn="just">
              <a:spcAft>
                <a:spcPts val="1800"/>
              </a:spcAft>
              <a:buFont typeface="Wingdings" panose="05000000000000000000" pitchFamily="2" charset="2"/>
              <a:buChar char="ü"/>
            </a:pPr>
            <a:r>
              <a:rPr lang="ru-RU" sz="2000" dirty="0"/>
              <a:t>Понятие «оплата расходов на перемещение и хранение», не предусматривающее определение прибыли, заменяется понятием «стоимость перемещения и хранения, рассчитанная на основе тарифов», и включает в себя прибыль.</a:t>
            </a:r>
            <a:endParaRPr lang="ru-RU" sz="2000" dirty="0" smtClean="0"/>
          </a:p>
          <a:p>
            <a:pPr marL="285750" indent="-285750" algn="just">
              <a:spcAft>
                <a:spcPts val="1800"/>
              </a:spcAft>
              <a:buFont typeface="Wingdings" panose="05000000000000000000" pitchFamily="2" charset="2"/>
              <a:buChar char="ü"/>
            </a:pPr>
            <a:r>
              <a:rPr lang="ru-RU" sz="2000" dirty="0" smtClean="0"/>
              <a:t>ФСТ России необходимо разработать и утвердить Методические указания по расчету тарифов на перемещение и хранение задержанных транспортных средств</a:t>
            </a:r>
          </a:p>
          <a:p>
            <a:pPr marL="285750" indent="-285750" algn="just">
              <a:spcAft>
                <a:spcPts val="1800"/>
              </a:spcAft>
              <a:buFont typeface="Wingdings" panose="05000000000000000000" pitchFamily="2" charset="2"/>
              <a:buChar char="ü"/>
            </a:pPr>
            <a:r>
              <a:rPr lang="ru-RU" sz="2000" dirty="0" smtClean="0"/>
              <a:t>Более точно определяются полномочия региональных регулирующих органов по установлению стоимости перемещения и хранения задержанных транспортных средств, рассчитанной на основе Методических указаний, утвержденных ФСТ России.  </a:t>
            </a:r>
            <a:endParaRPr lang="ru-RU" sz="2000" dirty="0"/>
          </a:p>
        </p:txBody>
      </p:sp>
      <p:sp>
        <p:nvSpPr>
          <p:cNvPr id="4" name="TextBox 3"/>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33</a:t>
            </a:r>
            <a:endParaRPr lang="ru-RU" sz="1300" b="1" dirty="0">
              <a:latin typeface="+mn-lt"/>
              <a:cs typeface="Times New Roman" pitchFamily="18" charset="0"/>
            </a:endParaRPr>
          </a:p>
        </p:txBody>
      </p:sp>
    </p:spTree>
    <p:extLst>
      <p:ext uri="{BB962C8B-B14F-4D97-AF65-F5344CB8AC3E}">
        <p14:creationId xmlns:p14="http://schemas.microsoft.com/office/powerpoint/2010/main" val="3668565249"/>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a:spLocks/>
          </p:cNvSpPr>
          <p:nvPr/>
        </p:nvSpPr>
        <p:spPr bwMode="auto">
          <a:xfrm>
            <a:off x="2002259" y="2644776"/>
            <a:ext cx="5607817" cy="630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eaLnBrk="1" hangingPunct="1"/>
            <a:r>
              <a:rPr lang="ru-RU" sz="3500" b="1" dirty="0" smtClean="0"/>
              <a:t>Разногласия и контроль</a:t>
            </a:r>
            <a:endParaRPr lang="ru-RU" sz="3500" b="1" dirty="0"/>
          </a:p>
        </p:txBody>
      </p:sp>
    </p:spTree>
    <p:extLst>
      <p:ext uri="{BB962C8B-B14F-4D97-AF65-F5344CB8AC3E}">
        <p14:creationId xmlns:p14="http://schemas.microsoft.com/office/powerpoint/2010/main" val="506417408"/>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Заголовок 1"/>
          <p:cNvSpPr txBox="1">
            <a:spLocks/>
          </p:cNvSpPr>
          <p:nvPr/>
        </p:nvSpPr>
        <p:spPr bwMode="auto">
          <a:xfrm>
            <a:off x="1217769" y="405458"/>
            <a:ext cx="8717382" cy="477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639" tIns="40819" rIns="81639" bIns="40819"/>
          <a:lstStyle>
            <a:lvl1pPr marL="46038" indent="-46038" defTabSz="706438" eaLnBrk="0" hangingPunct="0">
              <a:defRPr sz="2100">
                <a:solidFill>
                  <a:schemeClr val="tx1"/>
                </a:solidFill>
                <a:latin typeface="Arial" pitchFamily="34" charset="0"/>
              </a:defRPr>
            </a:lvl1pPr>
            <a:lvl2pPr marL="742950" indent="-285750" defTabSz="706438" eaLnBrk="0" hangingPunct="0">
              <a:defRPr sz="2100">
                <a:solidFill>
                  <a:schemeClr val="tx1"/>
                </a:solidFill>
                <a:latin typeface="Arial" pitchFamily="34" charset="0"/>
              </a:defRPr>
            </a:lvl2pPr>
            <a:lvl3pPr marL="1143000" indent="-228600" defTabSz="706438" eaLnBrk="0" hangingPunct="0">
              <a:defRPr sz="2100">
                <a:solidFill>
                  <a:schemeClr val="tx1"/>
                </a:solidFill>
                <a:latin typeface="Arial" pitchFamily="34" charset="0"/>
              </a:defRPr>
            </a:lvl3pPr>
            <a:lvl4pPr marL="1600200" indent="-228600" defTabSz="706438" eaLnBrk="0" hangingPunct="0">
              <a:defRPr sz="2100">
                <a:solidFill>
                  <a:schemeClr val="tx1"/>
                </a:solidFill>
                <a:latin typeface="Arial" pitchFamily="34" charset="0"/>
              </a:defRPr>
            </a:lvl4pPr>
            <a:lvl5pPr marL="2057400" indent="-228600" defTabSz="706438" eaLnBrk="0" hangingPunct="0">
              <a:defRPr sz="2100">
                <a:solidFill>
                  <a:schemeClr val="tx1"/>
                </a:solidFill>
                <a:latin typeface="Arial" pitchFamily="34" charset="0"/>
              </a:defRPr>
            </a:lvl5pPr>
            <a:lvl6pPr marL="2514600" indent="-228600" defTabSz="706438" eaLnBrk="0" fontAlgn="base" hangingPunct="0">
              <a:spcBef>
                <a:spcPct val="0"/>
              </a:spcBef>
              <a:spcAft>
                <a:spcPct val="0"/>
              </a:spcAft>
              <a:defRPr sz="2100">
                <a:solidFill>
                  <a:schemeClr val="tx1"/>
                </a:solidFill>
                <a:latin typeface="Arial" pitchFamily="34" charset="0"/>
              </a:defRPr>
            </a:lvl6pPr>
            <a:lvl7pPr marL="2971800" indent="-228600" defTabSz="706438" eaLnBrk="0" fontAlgn="base" hangingPunct="0">
              <a:spcBef>
                <a:spcPct val="0"/>
              </a:spcBef>
              <a:spcAft>
                <a:spcPct val="0"/>
              </a:spcAft>
              <a:defRPr sz="2100">
                <a:solidFill>
                  <a:schemeClr val="tx1"/>
                </a:solidFill>
                <a:latin typeface="Arial" pitchFamily="34" charset="0"/>
              </a:defRPr>
            </a:lvl7pPr>
            <a:lvl8pPr marL="3429000" indent="-228600" defTabSz="706438" eaLnBrk="0" fontAlgn="base" hangingPunct="0">
              <a:spcBef>
                <a:spcPct val="0"/>
              </a:spcBef>
              <a:spcAft>
                <a:spcPct val="0"/>
              </a:spcAft>
              <a:defRPr sz="2100">
                <a:solidFill>
                  <a:schemeClr val="tx1"/>
                </a:solidFill>
                <a:latin typeface="Arial" pitchFamily="34" charset="0"/>
              </a:defRPr>
            </a:lvl8pPr>
            <a:lvl9pPr marL="3886200" indent="-228600" defTabSz="706438" eaLnBrk="0" fontAlgn="base" hangingPunct="0">
              <a:spcBef>
                <a:spcPct val="0"/>
              </a:spcBef>
              <a:spcAft>
                <a:spcPct val="0"/>
              </a:spcAft>
              <a:defRPr sz="2100">
                <a:solidFill>
                  <a:schemeClr val="tx1"/>
                </a:solidFill>
                <a:latin typeface="Arial" pitchFamily="34" charset="0"/>
              </a:defRPr>
            </a:lvl9pPr>
          </a:lstStyle>
          <a:p>
            <a:pPr algn="ctr">
              <a:lnSpc>
                <a:spcPct val="110000"/>
              </a:lnSpc>
            </a:pPr>
            <a:r>
              <a:rPr lang="ru-RU" sz="1800" b="1" dirty="0">
                <a:sym typeface="Arial" pitchFamily="34" charset="0"/>
              </a:rPr>
              <a:t>Рассмотрение разногласий, досудебное рассмотрение споров и контроль</a:t>
            </a:r>
          </a:p>
        </p:txBody>
      </p:sp>
      <p:sp>
        <p:nvSpPr>
          <p:cNvPr id="10" name="Прямоугольник 9"/>
          <p:cNvSpPr/>
          <p:nvPr/>
        </p:nvSpPr>
        <p:spPr>
          <a:xfrm>
            <a:off x="116500" y="1197031"/>
            <a:ext cx="4682020" cy="1080369"/>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lIns="81639" tIns="40819" rIns="81639" bIns="40819" rtlCol="0" anchor="ctr"/>
          <a:lstStyle/>
          <a:p>
            <a:pPr algn="just"/>
            <a:r>
              <a:rPr lang="ru-RU" sz="1600" b="1" dirty="0">
                <a:sym typeface="Arial" pitchFamily="34" charset="0"/>
              </a:rPr>
              <a:t>1. </a:t>
            </a:r>
            <a:r>
              <a:rPr lang="ru-RU" sz="1600" dirty="0">
                <a:sym typeface="Arial" pitchFamily="34" charset="0"/>
              </a:rPr>
              <a:t>Рассмотрение разногласий по величинам установленных региональными органами регулирования тарифов в сфере энергетики и жилищно-коммунального комплекса.</a:t>
            </a:r>
            <a:endParaRPr lang="ru-RU" sz="1600" b="1" dirty="0">
              <a:cs typeface="Times New Roman" pitchFamily="18" charset="0"/>
            </a:endParaRPr>
          </a:p>
        </p:txBody>
      </p:sp>
      <p:sp>
        <p:nvSpPr>
          <p:cNvPr id="11" name="Прямоугольник 10"/>
          <p:cNvSpPr/>
          <p:nvPr/>
        </p:nvSpPr>
        <p:spPr>
          <a:xfrm>
            <a:off x="4798521" y="1197031"/>
            <a:ext cx="4969368" cy="1080369"/>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lIns="81639" tIns="40819" rIns="81639" bIns="40819" rtlCol="0" anchor="ctr"/>
          <a:lstStyle/>
          <a:p>
            <a:pPr marL="38267" algn="just" defTabSz="600951">
              <a:spcBef>
                <a:spcPts val="759"/>
              </a:spcBef>
              <a:spcAft>
                <a:spcPts val="1071"/>
              </a:spcAft>
              <a:buSzPct val="100000"/>
            </a:pPr>
            <a:r>
              <a:rPr lang="ru-RU" sz="1600" dirty="0">
                <a:sym typeface="Arial" pitchFamily="34" charset="0"/>
              </a:rPr>
              <a:t>В ФСТ России было подано </a:t>
            </a:r>
            <a:r>
              <a:rPr lang="ru-RU" sz="1600" b="1" u="sng" dirty="0">
                <a:sym typeface="Arial" pitchFamily="34" charset="0"/>
              </a:rPr>
              <a:t>199</a:t>
            </a:r>
            <a:r>
              <a:rPr lang="ru-RU" sz="1600" dirty="0">
                <a:sym typeface="Arial" pitchFamily="34" charset="0"/>
              </a:rPr>
              <a:t> заявлений о разногласиях</a:t>
            </a:r>
          </a:p>
        </p:txBody>
      </p:sp>
      <p:sp>
        <p:nvSpPr>
          <p:cNvPr id="12" name="Прямоугольник 11"/>
          <p:cNvSpPr/>
          <p:nvPr/>
        </p:nvSpPr>
        <p:spPr>
          <a:xfrm>
            <a:off x="116502" y="2277400"/>
            <a:ext cx="4682019" cy="1008345"/>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lIns="81639" tIns="40819" rIns="81639" bIns="40819" rtlCol="0" anchor="ctr"/>
          <a:lstStyle/>
          <a:p>
            <a:pPr algn="just"/>
            <a:r>
              <a:rPr lang="ru-RU" sz="1600" b="1" dirty="0">
                <a:sym typeface="Arial" pitchFamily="34" charset="0"/>
              </a:rPr>
              <a:t>2. </a:t>
            </a:r>
            <a:r>
              <a:rPr lang="ru-RU" sz="1600" dirty="0">
                <a:sym typeface="Arial" pitchFamily="34" charset="0"/>
              </a:rPr>
              <a:t>Рассмотрение в досудебном порядке споров, связанных с установлением и (или) применением регулируемых цен (тарифов).</a:t>
            </a:r>
            <a:endParaRPr lang="ru-RU" sz="1600" b="1" dirty="0">
              <a:cs typeface="Times New Roman" pitchFamily="18" charset="0"/>
            </a:endParaRPr>
          </a:p>
        </p:txBody>
      </p:sp>
      <p:sp>
        <p:nvSpPr>
          <p:cNvPr id="13" name="Прямоугольник 12"/>
          <p:cNvSpPr/>
          <p:nvPr/>
        </p:nvSpPr>
        <p:spPr>
          <a:xfrm>
            <a:off x="4798521" y="2277400"/>
            <a:ext cx="4969368" cy="1008346"/>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lIns="81639" tIns="40819" rIns="81639" bIns="40819" rtlCol="0" anchor="ctr"/>
          <a:lstStyle/>
          <a:p>
            <a:pPr marL="38267" algn="just" defTabSz="600951">
              <a:spcBef>
                <a:spcPts val="759"/>
              </a:spcBef>
              <a:spcAft>
                <a:spcPts val="1071"/>
              </a:spcAft>
              <a:buSzPct val="100000"/>
            </a:pPr>
            <a:r>
              <a:rPr lang="ru-RU" sz="1600" dirty="0">
                <a:sym typeface="Arial" pitchFamily="34" charset="0"/>
              </a:rPr>
              <a:t>В ФСТ России поступило </a:t>
            </a:r>
            <a:r>
              <a:rPr lang="ru-RU" sz="1600" b="1" u="sng" dirty="0">
                <a:sym typeface="Arial" pitchFamily="34" charset="0"/>
              </a:rPr>
              <a:t>231</a:t>
            </a:r>
            <a:r>
              <a:rPr lang="ru-RU" sz="1600" dirty="0">
                <a:sym typeface="Arial" pitchFamily="34" charset="0"/>
              </a:rPr>
              <a:t> заявление о досудебном рассмотрении споров</a:t>
            </a:r>
          </a:p>
        </p:txBody>
      </p:sp>
      <p:sp>
        <p:nvSpPr>
          <p:cNvPr id="14" name="Прямоугольник 13"/>
          <p:cNvSpPr/>
          <p:nvPr/>
        </p:nvSpPr>
        <p:spPr>
          <a:xfrm>
            <a:off x="116499" y="3285745"/>
            <a:ext cx="9651388" cy="3297621"/>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lIns="81639" tIns="40819" rIns="81639" bIns="40819" rtlCol="0" anchor="ctr"/>
          <a:lstStyle/>
          <a:p>
            <a:pPr algn="just">
              <a:spcAft>
                <a:spcPts val="1257"/>
              </a:spcAft>
            </a:pPr>
            <a:r>
              <a:rPr lang="ru-RU" sz="1600" b="1" dirty="0">
                <a:sym typeface="Arial" pitchFamily="34" charset="0"/>
              </a:rPr>
              <a:t>3. Результаты государственного контроля (надзора) </a:t>
            </a:r>
          </a:p>
          <a:p>
            <a:pPr marL="38267" algn="just" defTabSz="600951">
              <a:spcBef>
                <a:spcPts val="0"/>
              </a:spcBef>
              <a:spcAft>
                <a:spcPts val="1257"/>
              </a:spcAft>
              <a:buSzPct val="100000"/>
            </a:pPr>
            <a:r>
              <a:rPr lang="ru-RU" sz="1600" dirty="0">
                <a:sym typeface="Arial" pitchFamily="34" charset="0"/>
              </a:rPr>
              <a:t>3.1.	Возбуждено </a:t>
            </a:r>
            <a:r>
              <a:rPr lang="ru-RU" sz="1600" b="1" u="sng" dirty="0">
                <a:sym typeface="Arial" pitchFamily="34" charset="0"/>
              </a:rPr>
              <a:t>205</a:t>
            </a:r>
            <a:r>
              <a:rPr lang="ru-RU" sz="1600" dirty="0">
                <a:sym typeface="Arial" pitchFamily="34" charset="0"/>
              </a:rPr>
              <a:t> дел об административных правонарушениях </a:t>
            </a:r>
          </a:p>
          <a:p>
            <a:pPr marL="38267" algn="just" defTabSz="600951">
              <a:spcBef>
                <a:spcPts val="0"/>
              </a:spcBef>
              <a:spcAft>
                <a:spcPts val="1257"/>
              </a:spcAft>
              <a:buSzPct val="100000"/>
            </a:pPr>
            <a:r>
              <a:rPr lang="ru-RU" sz="1600" dirty="0">
                <a:sym typeface="Arial" pitchFamily="34" charset="0"/>
              </a:rPr>
              <a:t>3.2.	Проведено </a:t>
            </a:r>
            <a:r>
              <a:rPr lang="ru-RU" sz="1600" b="1" u="sng" dirty="0">
                <a:sym typeface="Arial" pitchFamily="34" charset="0"/>
              </a:rPr>
              <a:t>46</a:t>
            </a:r>
            <a:r>
              <a:rPr lang="ru-RU" sz="1600" dirty="0">
                <a:sym typeface="Arial" pitchFamily="34" charset="0"/>
              </a:rPr>
              <a:t> проверок </a:t>
            </a:r>
          </a:p>
          <a:p>
            <a:pPr marL="38267" algn="just" defTabSz="600951">
              <a:spcBef>
                <a:spcPts val="0"/>
              </a:spcBef>
              <a:spcAft>
                <a:spcPts val="629"/>
              </a:spcAft>
              <a:buSzPct val="100000"/>
            </a:pPr>
            <a:r>
              <a:rPr lang="ru-RU" sz="1600" dirty="0">
                <a:sym typeface="Arial" pitchFamily="34" charset="0"/>
              </a:rPr>
              <a:t>3.3.	</a:t>
            </a:r>
            <a:r>
              <a:rPr lang="ru-RU" sz="1600" b="1" u="sng" dirty="0">
                <a:sym typeface="Arial" pitchFamily="34" charset="0"/>
              </a:rPr>
              <a:t>1223</a:t>
            </a:r>
            <a:r>
              <a:rPr lang="ru-RU" sz="1600" dirty="0">
                <a:sym typeface="Arial" pitchFamily="34" charset="0"/>
              </a:rPr>
              <a:t> решений органов исполнительной власти субъектов РФ приведено в соответствие с 	законодательством Российской Федерации</a:t>
            </a:r>
            <a:r>
              <a:rPr lang="en-US" sz="1600" dirty="0">
                <a:sym typeface="Arial" pitchFamily="34" charset="0"/>
              </a:rPr>
              <a:t>:</a:t>
            </a:r>
            <a:endParaRPr lang="ru-RU" sz="1600" dirty="0">
              <a:sym typeface="Arial" pitchFamily="34" charset="0"/>
            </a:endParaRPr>
          </a:p>
          <a:p>
            <a:pPr marL="679039" indent="-299437" algn="just" defTabSz="600951">
              <a:spcBef>
                <a:spcPts val="0"/>
              </a:spcBef>
              <a:spcAft>
                <a:spcPts val="629"/>
              </a:spcAft>
              <a:buSzPct val="100000"/>
              <a:buFont typeface="Wingdings" panose="05000000000000000000" pitchFamily="2" charset="2"/>
              <a:buChar char="ü"/>
            </a:pPr>
            <a:r>
              <a:rPr lang="ru-RU" sz="1600" dirty="0">
                <a:sym typeface="Arial" pitchFamily="34" charset="0"/>
              </a:rPr>
              <a:t>электрическая энергия – 180 решений</a:t>
            </a:r>
          </a:p>
          <a:p>
            <a:pPr marL="679039" indent="-299437" algn="just" defTabSz="600951">
              <a:spcBef>
                <a:spcPts val="0"/>
              </a:spcBef>
              <a:spcAft>
                <a:spcPts val="629"/>
              </a:spcAft>
              <a:buSzPct val="100000"/>
              <a:buFont typeface="Wingdings" panose="05000000000000000000" pitchFamily="2" charset="2"/>
              <a:buChar char="ü"/>
            </a:pPr>
            <a:r>
              <a:rPr lang="ru-RU" sz="1600" dirty="0">
                <a:sym typeface="Arial" pitchFamily="34" charset="0"/>
              </a:rPr>
              <a:t>тепловая энергия – 623 решения</a:t>
            </a:r>
          </a:p>
          <a:p>
            <a:pPr marL="679039" indent="-299437" algn="just" defTabSz="600951">
              <a:spcBef>
                <a:spcPts val="0"/>
              </a:spcBef>
              <a:spcAft>
                <a:spcPts val="629"/>
              </a:spcAft>
              <a:buSzPct val="100000"/>
              <a:buFont typeface="Wingdings" panose="05000000000000000000" pitchFamily="2" charset="2"/>
              <a:buChar char="ü"/>
            </a:pPr>
            <a:r>
              <a:rPr lang="ru-RU" sz="1600" dirty="0">
                <a:sym typeface="Arial" pitchFamily="34" charset="0"/>
              </a:rPr>
              <a:t>передача электрической энергии – 136 решения</a:t>
            </a:r>
          </a:p>
          <a:p>
            <a:pPr marL="679039" indent="-299437" algn="just" defTabSz="600951">
              <a:spcBef>
                <a:spcPts val="0"/>
              </a:spcBef>
              <a:spcAft>
                <a:spcPts val="0"/>
              </a:spcAft>
              <a:buSzPct val="100000"/>
              <a:buFont typeface="Wingdings" panose="05000000000000000000" pitchFamily="2" charset="2"/>
              <a:buChar char="ü"/>
            </a:pPr>
            <a:r>
              <a:rPr lang="ru-RU" sz="1600" dirty="0">
                <a:sym typeface="Arial" pitchFamily="34" charset="0"/>
              </a:rPr>
              <a:t>водоснабжение, водоотведение и утилизация (захоронение) твердых бытовых отходов – 284 решения</a:t>
            </a:r>
            <a:endParaRPr lang="ru-RU" sz="1600" b="1" dirty="0">
              <a:cs typeface="Times New Roman" pitchFamily="18" charset="0"/>
            </a:endParaRPr>
          </a:p>
        </p:txBody>
      </p:sp>
      <p:sp>
        <p:nvSpPr>
          <p:cNvPr id="9" name="Заголовок 1"/>
          <p:cNvSpPr txBox="1">
            <a:spLocks/>
          </p:cNvSpPr>
          <p:nvPr/>
        </p:nvSpPr>
        <p:spPr bwMode="auto">
          <a:xfrm>
            <a:off x="991715" y="837423"/>
            <a:ext cx="8717382" cy="360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1639" tIns="40819" rIns="81639" bIns="40819"/>
          <a:lstStyle>
            <a:lvl1pPr marL="46038" indent="-46038" defTabSz="706438" eaLnBrk="0" hangingPunct="0">
              <a:defRPr sz="2100">
                <a:solidFill>
                  <a:schemeClr val="tx1"/>
                </a:solidFill>
                <a:latin typeface="Arial" pitchFamily="34" charset="0"/>
              </a:defRPr>
            </a:lvl1pPr>
            <a:lvl2pPr marL="742950" indent="-285750" defTabSz="706438" eaLnBrk="0" hangingPunct="0">
              <a:defRPr sz="2100">
                <a:solidFill>
                  <a:schemeClr val="tx1"/>
                </a:solidFill>
                <a:latin typeface="Arial" pitchFamily="34" charset="0"/>
              </a:defRPr>
            </a:lvl2pPr>
            <a:lvl3pPr marL="1143000" indent="-228600" defTabSz="706438" eaLnBrk="0" hangingPunct="0">
              <a:defRPr sz="2100">
                <a:solidFill>
                  <a:schemeClr val="tx1"/>
                </a:solidFill>
                <a:latin typeface="Arial" pitchFamily="34" charset="0"/>
              </a:defRPr>
            </a:lvl3pPr>
            <a:lvl4pPr marL="1600200" indent="-228600" defTabSz="706438" eaLnBrk="0" hangingPunct="0">
              <a:defRPr sz="2100">
                <a:solidFill>
                  <a:schemeClr val="tx1"/>
                </a:solidFill>
                <a:latin typeface="Arial" pitchFamily="34" charset="0"/>
              </a:defRPr>
            </a:lvl4pPr>
            <a:lvl5pPr marL="2057400" indent="-228600" defTabSz="706438" eaLnBrk="0" hangingPunct="0">
              <a:defRPr sz="2100">
                <a:solidFill>
                  <a:schemeClr val="tx1"/>
                </a:solidFill>
                <a:latin typeface="Arial" pitchFamily="34" charset="0"/>
              </a:defRPr>
            </a:lvl5pPr>
            <a:lvl6pPr marL="2514600" indent="-228600" defTabSz="706438" eaLnBrk="0" fontAlgn="base" hangingPunct="0">
              <a:spcBef>
                <a:spcPct val="0"/>
              </a:spcBef>
              <a:spcAft>
                <a:spcPct val="0"/>
              </a:spcAft>
              <a:defRPr sz="2100">
                <a:solidFill>
                  <a:schemeClr val="tx1"/>
                </a:solidFill>
                <a:latin typeface="Arial" pitchFamily="34" charset="0"/>
              </a:defRPr>
            </a:lvl6pPr>
            <a:lvl7pPr marL="2971800" indent="-228600" defTabSz="706438" eaLnBrk="0" fontAlgn="base" hangingPunct="0">
              <a:spcBef>
                <a:spcPct val="0"/>
              </a:spcBef>
              <a:spcAft>
                <a:spcPct val="0"/>
              </a:spcAft>
              <a:defRPr sz="2100">
                <a:solidFill>
                  <a:schemeClr val="tx1"/>
                </a:solidFill>
                <a:latin typeface="Arial" pitchFamily="34" charset="0"/>
              </a:defRPr>
            </a:lvl7pPr>
            <a:lvl8pPr marL="3429000" indent="-228600" defTabSz="706438" eaLnBrk="0" fontAlgn="base" hangingPunct="0">
              <a:spcBef>
                <a:spcPct val="0"/>
              </a:spcBef>
              <a:spcAft>
                <a:spcPct val="0"/>
              </a:spcAft>
              <a:defRPr sz="2100">
                <a:solidFill>
                  <a:schemeClr val="tx1"/>
                </a:solidFill>
                <a:latin typeface="Arial" pitchFamily="34" charset="0"/>
              </a:defRPr>
            </a:lvl8pPr>
            <a:lvl9pPr marL="3886200" indent="-228600" defTabSz="706438" eaLnBrk="0" fontAlgn="base" hangingPunct="0">
              <a:spcBef>
                <a:spcPct val="0"/>
              </a:spcBef>
              <a:spcAft>
                <a:spcPct val="0"/>
              </a:spcAft>
              <a:defRPr sz="2100">
                <a:solidFill>
                  <a:schemeClr val="tx1"/>
                </a:solidFill>
                <a:latin typeface="Arial" pitchFamily="34" charset="0"/>
              </a:defRPr>
            </a:lvl9pPr>
          </a:lstStyle>
          <a:p>
            <a:pPr algn="ctr">
              <a:lnSpc>
                <a:spcPct val="110000"/>
              </a:lnSpc>
            </a:pPr>
            <a:r>
              <a:rPr lang="ru-RU" sz="1700" b="1" dirty="0">
                <a:sym typeface="Arial" pitchFamily="34" charset="0"/>
              </a:rPr>
              <a:t>Основные показатели (2014 год)</a:t>
            </a:r>
          </a:p>
        </p:txBody>
      </p:sp>
      <p:sp>
        <p:nvSpPr>
          <p:cNvPr id="15" name="TextBox 14"/>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35</a:t>
            </a:r>
            <a:endParaRPr lang="ru-RU" sz="1300" b="1" dirty="0">
              <a:latin typeface="+mn-lt"/>
              <a:cs typeface="Times New Roman" pitchFamily="18" charset="0"/>
            </a:endParaRPr>
          </a:p>
        </p:txBody>
      </p:sp>
    </p:spTree>
    <p:extLst>
      <p:ext uri="{BB962C8B-B14F-4D97-AF65-F5344CB8AC3E}">
        <p14:creationId xmlns:p14="http://schemas.microsoft.com/office/powerpoint/2010/main" val="2889201904"/>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7" name="Диаграмма 6"/>
          <p:cNvGraphicFramePr>
            <a:graphicFrameLocks/>
          </p:cNvGraphicFramePr>
          <p:nvPr>
            <p:extLst>
              <p:ext uri="{D42A27DB-BD31-4B8C-83A1-F6EECF244321}">
                <p14:modId xmlns:p14="http://schemas.microsoft.com/office/powerpoint/2010/main" val="1340512640"/>
              </p:ext>
            </p:extLst>
          </p:nvPr>
        </p:nvGraphicFramePr>
        <p:xfrm>
          <a:off x="274067" y="1341563"/>
          <a:ext cx="4614863" cy="4596060"/>
        </p:xfrm>
        <a:graphic>
          <a:graphicData uri="http://schemas.openxmlformats.org/presentationml/2006/ole">
            <mc:AlternateContent xmlns:mc="http://schemas.openxmlformats.org/markup-compatibility/2006">
              <mc:Choice xmlns:v="urn:schemas-microsoft-com:vml" Requires="v">
                <p:oleObj spid="_x0000_s1181" name="Лист" r:id="rId4" imgW="4619543" imgH="4962600" progId="Excel.Sheet.8">
                  <p:embed/>
                </p:oleObj>
              </mc:Choice>
              <mc:Fallback>
                <p:oleObj name="Лист" r:id="rId4" imgW="4619543" imgH="4962600" progId="Excel.Sheet.8">
                  <p:embed/>
                  <p:pic>
                    <p:nvPicPr>
                      <p:cNvPr id="0" name=""/>
                      <p:cNvPicPr>
                        <a:picLocks noChangeArrowheads="1"/>
                      </p:cNvPicPr>
                      <p:nvPr/>
                    </p:nvPicPr>
                    <p:blipFill>
                      <a:blip r:embed="rId5"/>
                      <a:srcRect/>
                      <a:stretch>
                        <a:fillRect/>
                      </a:stretch>
                    </p:blipFill>
                    <p:spPr bwMode="auto">
                      <a:xfrm>
                        <a:off x="274067" y="1341563"/>
                        <a:ext cx="4614863" cy="4596060"/>
                      </a:xfrm>
                      <a:prstGeom prst="rect">
                        <a:avLst/>
                      </a:prstGeom>
                      <a:noFill/>
                      <a:extLst/>
                    </p:spPr>
                  </p:pic>
                </p:oleObj>
              </mc:Fallback>
            </mc:AlternateContent>
          </a:graphicData>
        </a:graphic>
      </p:graphicFrame>
      <p:sp>
        <p:nvSpPr>
          <p:cNvPr id="1030" name="TextBox 32"/>
          <p:cNvSpPr txBox="1">
            <a:spLocks noChangeArrowheads="1"/>
          </p:cNvSpPr>
          <p:nvPr/>
        </p:nvSpPr>
        <p:spPr bwMode="auto">
          <a:xfrm>
            <a:off x="613789" y="3213323"/>
            <a:ext cx="15843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1100" dirty="0" smtClean="0"/>
              <a:t>По </a:t>
            </a:r>
            <a:r>
              <a:rPr lang="ru-RU" sz="1100" b="1" dirty="0" smtClean="0"/>
              <a:t>2413</a:t>
            </a:r>
            <a:r>
              <a:rPr lang="ru-RU" sz="1100" dirty="0" smtClean="0"/>
              <a:t> вопросам </a:t>
            </a:r>
            <a:endParaRPr lang="ru-RU" sz="1100" dirty="0"/>
          </a:p>
          <a:p>
            <a:pPr algn="ctr" eaLnBrk="1" hangingPunct="1"/>
            <a:r>
              <a:rPr lang="ru-RU" sz="1100" dirty="0"/>
              <a:t>представители не назначены</a:t>
            </a:r>
          </a:p>
        </p:txBody>
      </p:sp>
      <p:sp>
        <p:nvSpPr>
          <p:cNvPr id="1031" name="TextBox 33"/>
          <p:cNvSpPr txBox="1">
            <a:spLocks noChangeArrowheads="1"/>
          </p:cNvSpPr>
          <p:nvPr/>
        </p:nvSpPr>
        <p:spPr bwMode="auto">
          <a:xfrm>
            <a:off x="2866355" y="3057302"/>
            <a:ext cx="1401789"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1100" dirty="0"/>
              <a:t>Отсутствовали при рассмотрении </a:t>
            </a:r>
            <a:r>
              <a:rPr lang="ru-RU" sz="1100" b="1" dirty="0" smtClean="0"/>
              <a:t>1047</a:t>
            </a:r>
            <a:r>
              <a:rPr lang="ru-RU" sz="1100" dirty="0" smtClean="0"/>
              <a:t> </a:t>
            </a:r>
            <a:r>
              <a:rPr lang="ru-RU" sz="1100" dirty="0"/>
              <a:t>вопросов</a:t>
            </a:r>
          </a:p>
        </p:txBody>
      </p:sp>
      <p:sp>
        <p:nvSpPr>
          <p:cNvPr id="1032" name="TextBox 34"/>
          <p:cNvSpPr txBox="1">
            <a:spLocks noChangeArrowheads="1"/>
          </p:cNvSpPr>
          <p:nvPr/>
        </p:nvSpPr>
        <p:spPr bwMode="auto">
          <a:xfrm>
            <a:off x="2146275" y="3813538"/>
            <a:ext cx="1269207" cy="600164"/>
          </a:xfrm>
          <a:prstGeom prst="rect">
            <a:avLst/>
          </a:prstGeom>
          <a:noFill/>
          <a:ln w="285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1100" dirty="0"/>
              <a:t>Голосовали </a:t>
            </a:r>
            <a:r>
              <a:rPr lang="ru-RU" sz="1100" dirty="0" smtClean="0"/>
              <a:t>против </a:t>
            </a:r>
            <a:r>
              <a:rPr lang="ru-RU" sz="1100" dirty="0"/>
              <a:t>по </a:t>
            </a:r>
            <a:r>
              <a:rPr lang="ru-RU" sz="1100" b="1" dirty="0" smtClean="0"/>
              <a:t>1643 </a:t>
            </a:r>
            <a:r>
              <a:rPr lang="ru-RU" sz="1100" dirty="0"/>
              <a:t>вопросам</a:t>
            </a:r>
          </a:p>
        </p:txBody>
      </p:sp>
      <p:sp>
        <p:nvSpPr>
          <p:cNvPr id="37" name="TextBox 36"/>
          <p:cNvSpPr txBox="1"/>
          <p:nvPr/>
        </p:nvSpPr>
        <p:spPr>
          <a:xfrm>
            <a:off x="829493" y="5170934"/>
            <a:ext cx="1157487" cy="600164"/>
          </a:xfrm>
          <a:prstGeom prst="rect">
            <a:avLst/>
          </a:prstGeom>
          <a:noFill/>
          <a:ln w="28575">
            <a:solidFill>
              <a:schemeClr val="accent6">
                <a:lumMod val="40000"/>
                <a:lumOff val="60000"/>
              </a:schemeClr>
            </a:solidFill>
          </a:ln>
        </p:spPr>
        <p:txBody>
          <a:bodyPr wrap="square">
            <a:spAutoFit/>
          </a:bodyPr>
          <a:lstStyle/>
          <a:p>
            <a:pPr algn="ctr">
              <a:defRPr/>
            </a:pPr>
            <a:r>
              <a:rPr lang="ru-RU" sz="1100" dirty="0">
                <a:cs typeface="+mn-cs"/>
              </a:rPr>
              <a:t>Воздержались по </a:t>
            </a:r>
            <a:r>
              <a:rPr lang="ru-RU" sz="1100" b="1" dirty="0" smtClean="0">
                <a:cs typeface="+mn-cs"/>
              </a:rPr>
              <a:t>177 </a:t>
            </a:r>
            <a:r>
              <a:rPr lang="ru-RU" sz="1100" dirty="0">
                <a:cs typeface="+mn-cs"/>
              </a:rPr>
              <a:t>вопросам</a:t>
            </a:r>
          </a:p>
        </p:txBody>
      </p:sp>
      <p:cxnSp>
        <p:nvCxnSpPr>
          <p:cNvPr id="41" name="Прямая со стрелкой 40"/>
          <p:cNvCxnSpPr/>
          <p:nvPr/>
        </p:nvCxnSpPr>
        <p:spPr>
          <a:xfrm flipH="1">
            <a:off x="1261542" y="4713486"/>
            <a:ext cx="236661" cy="444748"/>
          </a:xfrm>
          <a:prstGeom prst="straightConnector1">
            <a:avLst/>
          </a:prstGeom>
          <a:ln w="19050">
            <a:solidFill>
              <a:schemeClr val="accent6">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24" name="TextBox 33"/>
          <p:cNvSpPr txBox="1">
            <a:spLocks noChangeArrowheads="1"/>
          </p:cNvSpPr>
          <p:nvPr/>
        </p:nvSpPr>
        <p:spPr bwMode="auto">
          <a:xfrm>
            <a:off x="1900028" y="2731979"/>
            <a:ext cx="1584325"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1100" dirty="0" smtClean="0"/>
              <a:t>Голосовали «за» по </a:t>
            </a:r>
            <a:r>
              <a:rPr lang="ru-RU" sz="1100" b="1" dirty="0" smtClean="0"/>
              <a:t>1685</a:t>
            </a:r>
            <a:r>
              <a:rPr lang="ru-RU" sz="1100" dirty="0" smtClean="0"/>
              <a:t> вопросу</a:t>
            </a:r>
            <a:endParaRPr lang="ru-RU" sz="1100" dirty="0"/>
          </a:p>
        </p:txBody>
      </p:sp>
      <p:graphicFrame>
        <p:nvGraphicFramePr>
          <p:cNvPr id="19" name="Диаграмма 6"/>
          <p:cNvGraphicFramePr>
            <a:graphicFrameLocks/>
          </p:cNvGraphicFramePr>
          <p:nvPr>
            <p:extLst>
              <p:ext uri="{D42A27DB-BD31-4B8C-83A1-F6EECF244321}">
                <p14:modId xmlns:p14="http://schemas.microsoft.com/office/powerpoint/2010/main" val="325705872"/>
              </p:ext>
            </p:extLst>
          </p:nvPr>
        </p:nvGraphicFramePr>
        <p:xfrm>
          <a:off x="4888930" y="1341562"/>
          <a:ext cx="4614862" cy="4596061"/>
        </p:xfrm>
        <a:graphic>
          <a:graphicData uri="http://schemas.openxmlformats.org/presentationml/2006/ole">
            <mc:AlternateContent xmlns:mc="http://schemas.openxmlformats.org/markup-compatibility/2006">
              <mc:Choice xmlns:v="urn:schemas-microsoft-com:vml" Requires="v">
                <p:oleObj spid="_x0000_s1182" name="Лист" r:id="rId7" imgW="4619543" imgH="4962600" progId="Excel.Sheet.8">
                  <p:embed/>
                </p:oleObj>
              </mc:Choice>
              <mc:Fallback>
                <p:oleObj name="Лист" r:id="rId7" imgW="4619543" imgH="4962600" progId="Excel.Sheet.8">
                  <p:embed/>
                  <p:pic>
                    <p:nvPicPr>
                      <p:cNvPr id="0" name=""/>
                      <p:cNvPicPr>
                        <a:picLocks noChangeArrowheads="1"/>
                      </p:cNvPicPr>
                      <p:nvPr/>
                    </p:nvPicPr>
                    <p:blipFill>
                      <a:blip r:embed="rId8"/>
                      <a:srcRect/>
                      <a:stretch>
                        <a:fillRect/>
                      </a:stretch>
                    </p:blipFill>
                    <p:spPr bwMode="auto">
                      <a:xfrm>
                        <a:off x="4888930" y="1341562"/>
                        <a:ext cx="4614862" cy="4596061"/>
                      </a:xfrm>
                      <a:prstGeom prst="rect">
                        <a:avLst/>
                      </a:prstGeom>
                      <a:noFill/>
                      <a:extLst/>
                    </p:spPr>
                  </p:pic>
                </p:oleObj>
              </mc:Fallback>
            </mc:AlternateContent>
          </a:graphicData>
        </a:graphic>
      </p:graphicFrame>
      <p:sp>
        <p:nvSpPr>
          <p:cNvPr id="20" name="TextBox 32"/>
          <p:cNvSpPr txBox="1">
            <a:spLocks noChangeArrowheads="1"/>
          </p:cNvSpPr>
          <p:nvPr/>
        </p:nvSpPr>
        <p:spPr bwMode="auto">
          <a:xfrm>
            <a:off x="5195539" y="3404922"/>
            <a:ext cx="158432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1100" dirty="0" smtClean="0"/>
              <a:t>По </a:t>
            </a:r>
            <a:r>
              <a:rPr lang="ru-RU" sz="1100" b="1" dirty="0" smtClean="0"/>
              <a:t>1680</a:t>
            </a:r>
            <a:r>
              <a:rPr lang="ru-RU" sz="1100" dirty="0" smtClean="0"/>
              <a:t> вопросам </a:t>
            </a:r>
            <a:endParaRPr lang="ru-RU" sz="1100" dirty="0"/>
          </a:p>
          <a:p>
            <a:pPr algn="ctr" eaLnBrk="1" hangingPunct="1"/>
            <a:r>
              <a:rPr lang="ru-RU" sz="1100" dirty="0"/>
              <a:t>представители не назначены</a:t>
            </a:r>
          </a:p>
        </p:txBody>
      </p:sp>
      <p:sp>
        <p:nvSpPr>
          <p:cNvPr id="21" name="TextBox 33"/>
          <p:cNvSpPr txBox="1">
            <a:spLocks noChangeArrowheads="1"/>
          </p:cNvSpPr>
          <p:nvPr/>
        </p:nvSpPr>
        <p:spPr bwMode="auto">
          <a:xfrm>
            <a:off x="6995575" y="2731979"/>
            <a:ext cx="1436315"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1100" dirty="0"/>
              <a:t>Отсутствовали при рассмотрении </a:t>
            </a:r>
            <a:r>
              <a:rPr lang="ru-RU" sz="1100" b="1" dirty="0" smtClean="0"/>
              <a:t>1679</a:t>
            </a:r>
            <a:r>
              <a:rPr lang="ru-RU" sz="1100" dirty="0" smtClean="0"/>
              <a:t> </a:t>
            </a:r>
            <a:r>
              <a:rPr lang="ru-RU" sz="1100" dirty="0"/>
              <a:t>вопросов</a:t>
            </a:r>
          </a:p>
        </p:txBody>
      </p:sp>
      <p:sp>
        <p:nvSpPr>
          <p:cNvPr id="23" name="TextBox 22"/>
          <p:cNvSpPr txBox="1"/>
          <p:nvPr/>
        </p:nvSpPr>
        <p:spPr>
          <a:xfrm>
            <a:off x="5374134" y="5136231"/>
            <a:ext cx="1227138" cy="600164"/>
          </a:xfrm>
          <a:prstGeom prst="rect">
            <a:avLst/>
          </a:prstGeom>
          <a:noFill/>
          <a:ln w="28575">
            <a:solidFill>
              <a:schemeClr val="accent6">
                <a:lumMod val="40000"/>
                <a:lumOff val="60000"/>
              </a:schemeClr>
            </a:solidFill>
          </a:ln>
        </p:spPr>
        <p:txBody>
          <a:bodyPr>
            <a:spAutoFit/>
          </a:bodyPr>
          <a:lstStyle/>
          <a:p>
            <a:pPr algn="ctr">
              <a:defRPr/>
            </a:pPr>
            <a:r>
              <a:rPr lang="ru-RU" sz="1100" dirty="0">
                <a:cs typeface="+mn-cs"/>
              </a:rPr>
              <a:t>Воздержались по </a:t>
            </a:r>
            <a:r>
              <a:rPr lang="ru-RU" sz="1100" b="1" dirty="0" smtClean="0">
                <a:cs typeface="+mn-cs"/>
              </a:rPr>
              <a:t>405</a:t>
            </a:r>
            <a:r>
              <a:rPr lang="ru-RU" sz="1100" dirty="0" smtClean="0">
                <a:cs typeface="+mn-cs"/>
              </a:rPr>
              <a:t> вопросам</a:t>
            </a:r>
            <a:endParaRPr lang="ru-RU" sz="1100" dirty="0">
              <a:cs typeface="+mn-cs"/>
            </a:endParaRPr>
          </a:p>
        </p:txBody>
      </p:sp>
      <p:cxnSp>
        <p:nvCxnSpPr>
          <p:cNvPr id="25" name="Прямая со стрелкой 24"/>
          <p:cNvCxnSpPr>
            <a:endCxn id="23" idx="0"/>
          </p:cNvCxnSpPr>
          <p:nvPr/>
        </p:nvCxnSpPr>
        <p:spPr>
          <a:xfrm flipH="1">
            <a:off x="5987703" y="4785494"/>
            <a:ext cx="350478" cy="350737"/>
          </a:xfrm>
          <a:prstGeom prst="straightConnector1">
            <a:avLst/>
          </a:prstGeom>
          <a:ln w="19050">
            <a:solidFill>
              <a:schemeClr val="accent6">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sp>
        <p:nvSpPr>
          <p:cNvPr id="27" name="TextBox 33"/>
          <p:cNvSpPr txBox="1">
            <a:spLocks noChangeArrowheads="1"/>
          </p:cNvSpPr>
          <p:nvPr/>
        </p:nvSpPr>
        <p:spPr bwMode="auto">
          <a:xfrm>
            <a:off x="5654105" y="2782436"/>
            <a:ext cx="136815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1100" dirty="0" smtClean="0"/>
              <a:t>Голосовали «за» по </a:t>
            </a:r>
            <a:r>
              <a:rPr lang="ru-RU" sz="1100" b="1" dirty="0" smtClean="0"/>
              <a:t>1512</a:t>
            </a:r>
            <a:r>
              <a:rPr lang="ru-RU" sz="1100" dirty="0" smtClean="0"/>
              <a:t> вопросам</a:t>
            </a:r>
            <a:endParaRPr lang="ru-RU" sz="1100" dirty="0"/>
          </a:p>
        </p:txBody>
      </p:sp>
      <p:sp>
        <p:nvSpPr>
          <p:cNvPr id="28" name="TextBox 52"/>
          <p:cNvSpPr txBox="1">
            <a:spLocks noChangeArrowheads="1"/>
          </p:cNvSpPr>
          <p:nvPr/>
        </p:nvSpPr>
        <p:spPr bwMode="auto">
          <a:xfrm>
            <a:off x="942380" y="477466"/>
            <a:ext cx="884237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1800" b="1" dirty="0" smtClean="0"/>
              <a:t>Участие представителей НП «Совет рынка» в работе коллегиальных органов региональных органов регулирования в рассмотрении решений по вопросам электроэнергетики в 2013 и 2014 годах</a:t>
            </a:r>
            <a:endParaRPr lang="ru-RU" sz="1800" b="1" dirty="0"/>
          </a:p>
        </p:txBody>
      </p:sp>
      <p:sp>
        <p:nvSpPr>
          <p:cNvPr id="30" name="TextBox 34"/>
          <p:cNvSpPr txBox="1">
            <a:spLocks noChangeArrowheads="1"/>
          </p:cNvSpPr>
          <p:nvPr/>
        </p:nvSpPr>
        <p:spPr bwMode="auto">
          <a:xfrm>
            <a:off x="6976591" y="3630489"/>
            <a:ext cx="1269207" cy="600164"/>
          </a:xfrm>
          <a:prstGeom prst="rect">
            <a:avLst/>
          </a:prstGeom>
          <a:noFill/>
          <a:ln w="285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1100" dirty="0"/>
              <a:t>Голосовали </a:t>
            </a:r>
            <a:r>
              <a:rPr lang="ru-RU" sz="1100" dirty="0" smtClean="0"/>
              <a:t>против </a:t>
            </a:r>
            <a:r>
              <a:rPr lang="ru-RU" sz="1100" dirty="0"/>
              <a:t>по </a:t>
            </a:r>
            <a:r>
              <a:rPr lang="ru-RU" sz="1100" b="1" dirty="0" smtClean="0"/>
              <a:t>2323</a:t>
            </a:r>
            <a:r>
              <a:rPr lang="ru-RU" sz="1100" dirty="0" smtClean="0"/>
              <a:t> </a:t>
            </a:r>
            <a:r>
              <a:rPr lang="ru-RU" sz="1100" dirty="0"/>
              <a:t>вопросам</a:t>
            </a:r>
          </a:p>
        </p:txBody>
      </p:sp>
      <p:sp>
        <p:nvSpPr>
          <p:cNvPr id="32" name="TextBox 31"/>
          <p:cNvSpPr txBox="1"/>
          <p:nvPr/>
        </p:nvSpPr>
        <p:spPr>
          <a:xfrm>
            <a:off x="346646" y="5950074"/>
            <a:ext cx="9072437" cy="646331"/>
          </a:xfrm>
          <a:prstGeom prst="rect">
            <a:avLst/>
          </a:prstGeom>
          <a:noFill/>
          <a:ln w="28575">
            <a:solidFill>
              <a:schemeClr val="tx1"/>
            </a:solidFill>
          </a:ln>
        </p:spPr>
        <p:txBody>
          <a:bodyPr wrap="square" rtlCol="0">
            <a:spAutoFit/>
          </a:bodyPr>
          <a:lstStyle/>
          <a:p>
            <a:pPr algn="ctr">
              <a:spcAft>
                <a:spcPts val="600"/>
              </a:spcAft>
            </a:pPr>
            <a:r>
              <a:rPr lang="ru-RU" sz="1800" b="1" dirty="0"/>
              <a:t>	</a:t>
            </a:r>
            <a:r>
              <a:rPr lang="ru-RU" sz="1800" b="1" dirty="0" smtClean="0"/>
              <a:t>По состоянию на 1 января 2015 года представители НП «Совет рынка» не назначены в 16 субъектах Российской Федерации </a:t>
            </a:r>
            <a:endParaRPr lang="ru-RU" sz="1800" b="1" i="1" u="sng" dirty="0"/>
          </a:p>
        </p:txBody>
      </p:sp>
      <p:sp>
        <p:nvSpPr>
          <p:cNvPr id="22" name="TextBox 21"/>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36</a:t>
            </a:r>
            <a:endParaRPr lang="ru-RU" sz="1300" b="1" dirty="0">
              <a:latin typeface="+mn-lt"/>
              <a:cs typeface="Times New Roman" pitchFamily="18" charset="0"/>
            </a:endParaRPr>
          </a:p>
        </p:txBody>
      </p:sp>
    </p:spTree>
    <p:extLst>
      <p:ext uri="{BB962C8B-B14F-4D97-AF65-F5344CB8AC3E}">
        <p14:creationId xmlns:p14="http://schemas.microsoft.com/office/powerpoint/2010/main" val="1699037323"/>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Диаграмма 4"/>
          <p:cNvGraphicFramePr>
            <a:graphicFrameLocks/>
          </p:cNvGraphicFramePr>
          <p:nvPr>
            <p:extLst>
              <p:ext uri="{D42A27DB-BD31-4B8C-83A1-F6EECF244321}">
                <p14:modId xmlns:p14="http://schemas.microsoft.com/office/powerpoint/2010/main" val="2779703898"/>
              </p:ext>
            </p:extLst>
          </p:nvPr>
        </p:nvGraphicFramePr>
        <p:xfrm>
          <a:off x="202059" y="1283876"/>
          <a:ext cx="4621213" cy="4749561"/>
        </p:xfrm>
        <a:graphic>
          <a:graphicData uri="http://schemas.openxmlformats.org/presentationml/2006/ole">
            <mc:AlternateContent xmlns:mc="http://schemas.openxmlformats.org/markup-compatibility/2006">
              <mc:Choice xmlns:v="urn:schemas-microsoft-com:vml" Requires="v">
                <p:oleObj spid="_x0000_s2202" name="Лист" r:id="rId4" imgW="4619543" imgH="4962600" progId="Excel.Sheet.8">
                  <p:embed/>
                </p:oleObj>
              </mc:Choice>
              <mc:Fallback>
                <p:oleObj name="Лист" r:id="rId4" imgW="4619543" imgH="4962600" progId="Excel.Sheet.8">
                  <p:embed/>
                  <p:pic>
                    <p:nvPicPr>
                      <p:cNvPr id="0" name=""/>
                      <p:cNvPicPr>
                        <a:picLocks noChangeArrowheads="1"/>
                      </p:cNvPicPr>
                      <p:nvPr/>
                    </p:nvPicPr>
                    <p:blipFill>
                      <a:blip r:embed="rId5"/>
                      <a:srcRect/>
                      <a:stretch>
                        <a:fillRect/>
                      </a:stretch>
                    </p:blipFill>
                    <p:spPr bwMode="auto">
                      <a:xfrm>
                        <a:off x="202059" y="1283876"/>
                        <a:ext cx="4621213" cy="4749561"/>
                      </a:xfrm>
                      <a:prstGeom prst="rect">
                        <a:avLst/>
                      </a:prstGeom>
                      <a:noFill/>
                      <a:extLst/>
                    </p:spPr>
                  </p:pic>
                </p:oleObj>
              </mc:Fallback>
            </mc:AlternateContent>
          </a:graphicData>
        </a:graphic>
      </p:graphicFrame>
      <p:sp>
        <p:nvSpPr>
          <p:cNvPr id="1038" name="TextBox 52"/>
          <p:cNvSpPr txBox="1">
            <a:spLocks noChangeArrowheads="1"/>
          </p:cNvSpPr>
          <p:nvPr/>
        </p:nvSpPr>
        <p:spPr bwMode="auto">
          <a:xfrm>
            <a:off x="936748" y="405458"/>
            <a:ext cx="8842375"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r>
              <a:rPr lang="ru-RU" sz="1800" b="1" dirty="0" smtClean="0"/>
              <a:t>Участие представителей ФАС России в работе коллегиальных органов региональных органов регулирования в рассмотрении решений по вопросам электроэнергетики в 2013 и 2014 годах</a:t>
            </a:r>
            <a:endParaRPr lang="ru-RU" sz="1800" b="1" dirty="0"/>
          </a:p>
        </p:txBody>
      </p:sp>
      <p:graphicFrame>
        <p:nvGraphicFramePr>
          <p:cNvPr id="6" name="Объект 5"/>
          <p:cNvGraphicFramePr>
            <a:graphicFrameLocks/>
          </p:cNvGraphicFramePr>
          <p:nvPr>
            <p:extLst>
              <p:ext uri="{D42A27DB-BD31-4B8C-83A1-F6EECF244321}">
                <p14:modId xmlns:p14="http://schemas.microsoft.com/office/powerpoint/2010/main" val="3217011332"/>
              </p:ext>
            </p:extLst>
          </p:nvPr>
        </p:nvGraphicFramePr>
        <p:xfrm>
          <a:off x="4860000" y="1269554"/>
          <a:ext cx="4621213" cy="4764096"/>
        </p:xfrm>
        <a:graphic>
          <a:graphicData uri="http://schemas.openxmlformats.org/presentationml/2006/ole">
            <mc:AlternateContent xmlns:mc="http://schemas.openxmlformats.org/markup-compatibility/2006">
              <mc:Choice xmlns:v="urn:schemas-microsoft-com:vml" Requires="v">
                <p:oleObj spid="_x0000_s2203" name="Лист" r:id="rId7" imgW="4619543" imgH="4962600" progId="Excel.Sheet.8">
                  <p:embed/>
                </p:oleObj>
              </mc:Choice>
              <mc:Fallback>
                <p:oleObj name="Лист" r:id="rId7" imgW="4619543" imgH="4962600" progId="Excel.Sheet.8">
                  <p:embed/>
                  <p:pic>
                    <p:nvPicPr>
                      <p:cNvPr id="0" name=""/>
                      <p:cNvPicPr>
                        <a:picLocks noChangeArrowheads="1"/>
                      </p:cNvPicPr>
                      <p:nvPr/>
                    </p:nvPicPr>
                    <p:blipFill>
                      <a:blip r:embed="rId8"/>
                      <a:srcRect/>
                      <a:stretch>
                        <a:fillRect/>
                      </a:stretch>
                    </p:blipFill>
                    <p:spPr bwMode="auto">
                      <a:xfrm>
                        <a:off x="4860000" y="1269554"/>
                        <a:ext cx="4621213" cy="4764096"/>
                      </a:xfrm>
                      <a:prstGeom prst="rect">
                        <a:avLst/>
                      </a:prstGeom>
                      <a:noFill/>
                      <a:ln>
                        <a:noFill/>
                      </a:ln>
                      <a:extLst/>
                    </p:spPr>
                  </p:pic>
                </p:oleObj>
              </mc:Fallback>
            </mc:AlternateContent>
          </a:graphicData>
        </a:graphic>
      </p:graphicFrame>
      <p:cxnSp>
        <p:nvCxnSpPr>
          <p:cNvPr id="12" name="Прямая со стрелкой 11"/>
          <p:cNvCxnSpPr/>
          <p:nvPr/>
        </p:nvCxnSpPr>
        <p:spPr>
          <a:xfrm flipH="1">
            <a:off x="5942174" y="4951541"/>
            <a:ext cx="380565" cy="288032"/>
          </a:xfrm>
          <a:prstGeom prst="straightConnector1">
            <a:avLst/>
          </a:prstGeom>
          <a:ln w="190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6" name="Прямая со стрелкой 25"/>
          <p:cNvCxnSpPr/>
          <p:nvPr/>
        </p:nvCxnSpPr>
        <p:spPr>
          <a:xfrm>
            <a:off x="7089713" y="5067937"/>
            <a:ext cx="0" cy="188404"/>
          </a:xfrm>
          <a:prstGeom prst="straightConnector1">
            <a:avLst/>
          </a:prstGeom>
          <a:ln w="19050">
            <a:solidFill>
              <a:schemeClr val="accent6">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7" name="Прямая со стрелкой 26"/>
          <p:cNvCxnSpPr/>
          <p:nvPr/>
        </p:nvCxnSpPr>
        <p:spPr>
          <a:xfrm>
            <a:off x="7546875" y="5021598"/>
            <a:ext cx="915579" cy="217975"/>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Прямая со стрелкой 33"/>
          <p:cNvCxnSpPr/>
          <p:nvPr/>
        </p:nvCxnSpPr>
        <p:spPr>
          <a:xfrm>
            <a:off x="2274056" y="5021598"/>
            <a:ext cx="0" cy="234743"/>
          </a:xfrm>
          <a:prstGeom prst="straightConnector1">
            <a:avLst/>
          </a:prstGeom>
          <a:ln w="19050">
            <a:solidFill>
              <a:schemeClr val="accent6">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36" name="Прямая со стрелкой 35"/>
          <p:cNvCxnSpPr/>
          <p:nvPr/>
        </p:nvCxnSpPr>
        <p:spPr>
          <a:xfrm>
            <a:off x="3226395" y="4879533"/>
            <a:ext cx="379809" cy="376808"/>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
          <p:cNvSpPr txBox="1"/>
          <p:nvPr/>
        </p:nvSpPr>
        <p:spPr>
          <a:xfrm>
            <a:off x="365844" y="5256341"/>
            <a:ext cx="1245522" cy="572626"/>
          </a:xfrm>
          <a:prstGeom prst="rect">
            <a:avLst/>
          </a:prstGeom>
          <a:solidFill>
            <a:schemeClr val="bg1"/>
          </a:solidFill>
          <a:ln w="28575">
            <a:solidFill>
              <a:schemeClr val="bg1">
                <a:lumMod val="65000"/>
              </a:schemeClr>
            </a:solidFill>
          </a:ln>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ru-RU" sz="1100" dirty="0" smtClean="0">
                <a:latin typeface="Arial" pitchFamily="34" charset="0"/>
                <a:cs typeface="Arial" pitchFamily="34" charset="0"/>
              </a:rPr>
              <a:t>По </a:t>
            </a:r>
            <a:r>
              <a:rPr lang="ru-RU" sz="1100" b="1" dirty="0" smtClean="0">
                <a:latin typeface="Arial" pitchFamily="34" charset="0"/>
                <a:cs typeface="Arial" pitchFamily="34" charset="0"/>
              </a:rPr>
              <a:t>29</a:t>
            </a:r>
            <a:r>
              <a:rPr lang="ru-RU" sz="1100" dirty="0" smtClean="0">
                <a:latin typeface="Arial" pitchFamily="34" charset="0"/>
                <a:cs typeface="Arial" pitchFamily="34" charset="0"/>
              </a:rPr>
              <a:t> вопросам</a:t>
            </a:r>
          </a:p>
          <a:p>
            <a:pPr algn="ctr"/>
            <a:r>
              <a:rPr lang="ru-RU" sz="1100" dirty="0" smtClean="0">
                <a:latin typeface="Arial" pitchFamily="34" charset="0"/>
                <a:cs typeface="Arial" pitchFamily="34" charset="0"/>
              </a:rPr>
              <a:t>представители</a:t>
            </a:r>
            <a:r>
              <a:rPr lang="ru-RU" sz="1100" baseline="0" dirty="0" smtClean="0">
                <a:latin typeface="Arial" pitchFamily="34" charset="0"/>
                <a:cs typeface="Arial" pitchFamily="34" charset="0"/>
              </a:rPr>
              <a:t> не </a:t>
            </a:r>
          </a:p>
          <a:p>
            <a:pPr algn="ctr"/>
            <a:r>
              <a:rPr lang="ru-RU" sz="1100" baseline="0" dirty="0" smtClean="0">
                <a:latin typeface="Arial" pitchFamily="34" charset="0"/>
                <a:cs typeface="Arial" pitchFamily="34" charset="0"/>
              </a:rPr>
              <a:t>назначены</a:t>
            </a:r>
            <a:endParaRPr lang="ru-RU" sz="1100" dirty="0">
              <a:latin typeface="Arial" pitchFamily="34" charset="0"/>
              <a:cs typeface="Arial" pitchFamily="34" charset="0"/>
            </a:endParaRPr>
          </a:p>
        </p:txBody>
      </p:sp>
      <p:cxnSp>
        <p:nvCxnSpPr>
          <p:cNvPr id="3" name="Прямая со стрелкой 2"/>
          <p:cNvCxnSpPr/>
          <p:nvPr/>
        </p:nvCxnSpPr>
        <p:spPr>
          <a:xfrm flipH="1">
            <a:off x="1229940" y="4951541"/>
            <a:ext cx="381426" cy="304800"/>
          </a:xfrm>
          <a:prstGeom prst="straightConnector1">
            <a:avLst/>
          </a:prstGeom>
          <a:ln w="12700">
            <a:solidFill>
              <a:schemeClr val="bg1">
                <a:lumMod val="50000"/>
              </a:schemeClr>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87053" y="6065006"/>
            <a:ext cx="9072437" cy="646331"/>
          </a:xfrm>
          <a:prstGeom prst="rect">
            <a:avLst/>
          </a:prstGeom>
          <a:noFill/>
          <a:ln w="28575">
            <a:solidFill>
              <a:schemeClr val="tx1"/>
            </a:solidFill>
          </a:ln>
        </p:spPr>
        <p:txBody>
          <a:bodyPr wrap="square" rtlCol="0">
            <a:spAutoFit/>
          </a:bodyPr>
          <a:lstStyle/>
          <a:p>
            <a:pPr algn="ctr">
              <a:spcAft>
                <a:spcPts val="600"/>
              </a:spcAft>
            </a:pPr>
            <a:r>
              <a:rPr lang="ru-RU" sz="1800" b="1" dirty="0"/>
              <a:t>	</a:t>
            </a:r>
            <a:r>
              <a:rPr lang="ru-RU" sz="1800" b="1" dirty="0" smtClean="0"/>
              <a:t>В 2014 году ни разу не присутствовали на заседаниях представители ФАС России в Красноярском крае и Нижегородской области</a:t>
            </a:r>
            <a:endParaRPr lang="ru-RU" sz="1800" b="1" i="1" u="sng" dirty="0"/>
          </a:p>
        </p:txBody>
      </p:sp>
      <p:sp>
        <p:nvSpPr>
          <p:cNvPr id="14" name="TextBox 13"/>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37</a:t>
            </a:r>
            <a:endParaRPr lang="ru-RU" sz="1300" b="1" dirty="0">
              <a:latin typeface="+mn-lt"/>
              <a:cs typeface="Times New Roman" pitchFamily="18" charset="0"/>
            </a:endParaRPr>
          </a:p>
        </p:txBody>
      </p:sp>
    </p:spTree>
    <p:extLst>
      <p:ext uri="{BB962C8B-B14F-4D97-AF65-F5344CB8AC3E}">
        <p14:creationId xmlns:p14="http://schemas.microsoft.com/office/powerpoint/2010/main" val="306578072"/>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a:spLocks noChangeArrowheads="1"/>
          </p:cNvSpPr>
          <p:nvPr/>
        </p:nvSpPr>
        <p:spPr bwMode="auto">
          <a:xfrm>
            <a:off x="1210170" y="391250"/>
            <a:ext cx="7920881" cy="446256"/>
          </a:xfrm>
          <a:prstGeom prst="rect">
            <a:avLst/>
          </a:prstGeom>
          <a:noFill/>
          <a:ln w="9525">
            <a:noFill/>
            <a:miter lim="800000"/>
            <a:headEnd/>
            <a:tailEnd/>
          </a:ln>
        </p:spPr>
        <p:txBody>
          <a:bodyPr wrap="square" lIns="91421" tIns="45710" rIns="91421" bIns="45710">
            <a:spAutoFit/>
          </a:bodyPr>
          <a:lstStyle/>
          <a:p>
            <a:pPr algn="ctr">
              <a:defRPr/>
            </a:pPr>
            <a:r>
              <a:rPr lang="ru-RU" sz="2300" dirty="0"/>
              <a:t> </a:t>
            </a:r>
            <a:r>
              <a:rPr lang="ru-RU" sz="2300" b="1" dirty="0" smtClean="0"/>
              <a:t>Межрегиональные мероприятия</a:t>
            </a:r>
            <a:endParaRPr lang="ru-RU" sz="2300" b="1" dirty="0"/>
          </a:p>
        </p:txBody>
      </p:sp>
      <p:sp>
        <p:nvSpPr>
          <p:cNvPr id="3" name="Прямоугольник 2"/>
          <p:cNvSpPr/>
          <p:nvPr/>
        </p:nvSpPr>
        <p:spPr>
          <a:xfrm>
            <a:off x="202059" y="837506"/>
            <a:ext cx="9289032" cy="5863144"/>
          </a:xfrm>
          <a:prstGeom prst="rect">
            <a:avLst/>
          </a:prstGeom>
        </p:spPr>
        <p:txBody>
          <a:bodyPr wrap="square">
            <a:spAutoFit/>
          </a:bodyPr>
          <a:lstStyle/>
          <a:p>
            <a:pPr marL="342900" indent="-342900" algn="just">
              <a:spcAft>
                <a:spcPts val="1800"/>
              </a:spcAft>
              <a:buAutoNum type="arabicPeriod"/>
            </a:pPr>
            <a:r>
              <a:rPr lang="ru-RU" sz="1900" dirty="0" smtClean="0"/>
              <a:t>В середине апреля 2015 года в г. Екатеринбурге Правительство Свердловской области совместно с ФСТ России проводят панельную дискуссию по вопросам</a:t>
            </a:r>
            <a:r>
              <a:rPr lang="en-US" sz="1900" dirty="0" smtClean="0"/>
              <a:t>:</a:t>
            </a:r>
          </a:p>
          <a:p>
            <a:pPr marL="719138" indent="-363538" algn="just">
              <a:spcAft>
                <a:spcPts val="1200"/>
              </a:spcAft>
              <a:buFont typeface="Wingdings" panose="05000000000000000000" pitchFamily="2" charset="2"/>
              <a:buChar char="ü"/>
            </a:pPr>
            <a:r>
              <a:rPr lang="ru-RU" sz="1800" dirty="0"/>
              <a:t>п</a:t>
            </a:r>
            <a:r>
              <a:rPr lang="ru-RU" sz="1800" dirty="0" smtClean="0"/>
              <a:t>орядка </a:t>
            </a:r>
            <a:r>
              <a:rPr lang="ru-RU" sz="1800" dirty="0"/>
              <a:t>и случаев учета в тарифах на коммунальные ресурсы расходов на установку и проверку приборов учета.</a:t>
            </a:r>
          </a:p>
          <a:p>
            <a:pPr marL="719138" indent="-363538" algn="just">
              <a:spcAft>
                <a:spcPts val="1200"/>
              </a:spcAft>
              <a:buFont typeface="Wingdings" panose="05000000000000000000" pitchFamily="2" charset="2"/>
              <a:buChar char="ü"/>
            </a:pPr>
            <a:r>
              <a:rPr lang="ru-RU" sz="1800" dirty="0"/>
              <a:t>с</a:t>
            </a:r>
            <a:r>
              <a:rPr lang="ru-RU" sz="1800" dirty="0" smtClean="0"/>
              <a:t>овершенствования </a:t>
            </a:r>
            <a:r>
              <a:rPr lang="ru-RU" sz="1800" dirty="0"/>
              <a:t>законодательства в части коммерческого учета потребляемых ресурсов.</a:t>
            </a:r>
          </a:p>
          <a:p>
            <a:pPr marL="719138" indent="-363538" algn="just">
              <a:spcAft>
                <a:spcPts val="1800"/>
              </a:spcAft>
              <a:buFont typeface="Wingdings" panose="05000000000000000000" pitchFamily="2" charset="2"/>
              <a:buChar char="ü"/>
            </a:pPr>
            <a:r>
              <a:rPr lang="ru-RU" sz="1800" dirty="0"/>
              <a:t>ц</a:t>
            </a:r>
            <a:r>
              <a:rPr lang="ru-RU" sz="1800" dirty="0" smtClean="0"/>
              <a:t>елесообразности </a:t>
            </a:r>
            <a:r>
              <a:rPr lang="ru-RU" sz="1800" dirty="0"/>
              <a:t>создания оператора коммерческого учета коммунальных ресурсов и единого расчетного центра в субъектах Российской Федерации</a:t>
            </a:r>
            <a:r>
              <a:rPr lang="ru-RU" sz="1800" dirty="0" smtClean="0"/>
              <a:t>.</a:t>
            </a:r>
          </a:p>
          <a:p>
            <a:pPr marL="342900" indent="-342900" algn="just">
              <a:spcAft>
                <a:spcPts val="1200"/>
              </a:spcAft>
              <a:buFont typeface="+mj-lt"/>
              <a:buAutoNum type="arabicPeriod" startAt="2"/>
            </a:pPr>
            <a:r>
              <a:rPr lang="ru-RU" sz="1900" dirty="0" smtClean="0"/>
              <a:t>В июне-июле 2015 года в г. Тюмени Правительство Тюменской области совместно с ФСТ России проводят </a:t>
            </a:r>
            <a:r>
              <a:rPr lang="ru-RU" sz="1900" dirty="0"/>
              <a:t>совещание с участием представителей Сибирского </a:t>
            </a:r>
            <a:r>
              <a:rPr lang="ru-RU" sz="1900" dirty="0" smtClean="0"/>
              <a:t>федерального округа и </a:t>
            </a:r>
            <a:r>
              <a:rPr lang="ru-RU" sz="1900" dirty="0"/>
              <a:t>Уральского </a:t>
            </a:r>
            <a:r>
              <a:rPr lang="ru-RU" sz="1900" dirty="0" smtClean="0"/>
              <a:t>федерального округа. Вопросы, планируемые к обсуждению</a:t>
            </a:r>
            <a:r>
              <a:rPr lang="en-US" sz="1900" dirty="0" smtClean="0"/>
              <a:t>:</a:t>
            </a:r>
          </a:p>
          <a:p>
            <a:pPr marL="719138" indent="-363538" algn="just">
              <a:spcAft>
                <a:spcPts val="1200"/>
              </a:spcAft>
              <a:buFont typeface="Wingdings" panose="05000000000000000000" pitchFamily="2" charset="2"/>
              <a:buChar char="ü"/>
            </a:pPr>
            <a:r>
              <a:rPr lang="ru-RU" sz="1800" dirty="0" smtClean="0"/>
              <a:t>ценообразование </a:t>
            </a:r>
            <a:r>
              <a:rPr lang="ru-RU" sz="1800" dirty="0"/>
              <a:t>в электроэнергетической отрасли</a:t>
            </a:r>
          </a:p>
          <a:p>
            <a:pPr marL="719138" indent="-363538" algn="just">
              <a:spcAft>
                <a:spcPts val="1200"/>
              </a:spcAft>
              <a:buFont typeface="Wingdings" panose="05000000000000000000" pitchFamily="2" charset="2"/>
              <a:buChar char="ü"/>
            </a:pPr>
            <a:r>
              <a:rPr lang="ru-RU" sz="1800" dirty="0" smtClean="0"/>
              <a:t>ценообразование </a:t>
            </a:r>
            <a:r>
              <a:rPr lang="ru-RU" sz="1800" dirty="0"/>
              <a:t>в сфере жилищно-коммунальных услуг</a:t>
            </a:r>
          </a:p>
          <a:p>
            <a:pPr marL="719138" indent="-363538" algn="just">
              <a:spcAft>
                <a:spcPts val="1200"/>
              </a:spcAft>
              <a:buFont typeface="Wingdings" panose="05000000000000000000" pitchFamily="2" charset="2"/>
              <a:buChar char="ü"/>
            </a:pPr>
            <a:r>
              <a:rPr lang="ru-RU" sz="1800" dirty="0" smtClean="0"/>
              <a:t>контроль </a:t>
            </a:r>
            <a:r>
              <a:rPr lang="ru-RU" sz="1800" dirty="0"/>
              <a:t>за ценообразованием в регулируемых отраслях</a:t>
            </a:r>
          </a:p>
        </p:txBody>
      </p:sp>
      <p:sp>
        <p:nvSpPr>
          <p:cNvPr id="4" name="TextBox 3"/>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38</a:t>
            </a:r>
            <a:endParaRPr lang="ru-RU" sz="1300" b="1" dirty="0">
              <a:latin typeface="+mn-lt"/>
              <a:cs typeface="Times New Roman" pitchFamily="18" charset="0"/>
            </a:endParaRPr>
          </a:p>
        </p:txBody>
      </p:sp>
    </p:spTree>
    <p:extLst>
      <p:ext uri="{BB962C8B-B14F-4D97-AF65-F5344CB8AC3E}">
        <p14:creationId xmlns:p14="http://schemas.microsoft.com/office/powerpoint/2010/main" val="3582842030"/>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Box 2"/>
          <p:cNvSpPr txBox="1">
            <a:spLocks noChangeArrowheads="1"/>
          </p:cNvSpPr>
          <p:nvPr/>
        </p:nvSpPr>
        <p:spPr bwMode="auto">
          <a:xfrm>
            <a:off x="237407" y="1717718"/>
            <a:ext cx="9360386" cy="5024444"/>
          </a:xfrm>
          <a:prstGeom prst="rect">
            <a:avLst/>
          </a:prstGeom>
          <a:noFill/>
          <a:ln w="9525">
            <a:noFill/>
            <a:miter lim="800000"/>
            <a:headEnd/>
            <a:tailEnd/>
          </a:ln>
        </p:spPr>
        <p:txBody>
          <a:bodyPr lIns="91431" tIns="45716" rIns="91431" bIns="45716">
            <a:spAutoFit/>
          </a:bodyPr>
          <a:lstStyle/>
          <a:p>
            <a:pPr algn="just">
              <a:defRPr/>
            </a:pPr>
            <a:r>
              <a:rPr lang="ru-RU" sz="1700" dirty="0"/>
              <a:t>Всемирный Форум по регулированию энергетики (далее – Форум) проводится с трехгодичным интервалом начиная с 2000 года.</a:t>
            </a:r>
          </a:p>
          <a:p>
            <a:pPr algn="ctr">
              <a:lnSpc>
                <a:spcPct val="150000"/>
              </a:lnSpc>
              <a:defRPr/>
            </a:pPr>
            <a:r>
              <a:rPr lang="ru-RU" sz="1900" b="1" dirty="0" smtClean="0"/>
              <a:t>Основными </a:t>
            </a:r>
            <a:r>
              <a:rPr lang="ru-RU" sz="1900" b="1" dirty="0"/>
              <a:t>темами Форума в этом году являются</a:t>
            </a:r>
            <a:r>
              <a:rPr lang="ru-RU" sz="1700" b="1" dirty="0"/>
              <a:t>:</a:t>
            </a:r>
          </a:p>
          <a:p>
            <a:pPr marL="285750" indent="-285750" algn="just">
              <a:lnSpc>
                <a:spcPct val="150000"/>
              </a:lnSpc>
              <a:buFont typeface="Wingdings" panose="05000000000000000000" pitchFamily="2" charset="2"/>
              <a:buChar char="ü"/>
              <a:defRPr/>
            </a:pPr>
            <a:r>
              <a:rPr lang="ru-RU" sz="1700" b="1" dirty="0" smtClean="0"/>
              <a:t>Балансирование </a:t>
            </a:r>
            <a:r>
              <a:rPr lang="ru-RU" sz="1700" b="1" dirty="0"/>
              <a:t>интересов заинтересованных участников сектора энергетики</a:t>
            </a:r>
          </a:p>
          <a:p>
            <a:pPr marL="285750" indent="-285750" algn="just">
              <a:lnSpc>
                <a:spcPct val="150000"/>
              </a:lnSpc>
              <a:buFont typeface="Wingdings" panose="05000000000000000000" pitchFamily="2" charset="2"/>
              <a:buChar char="ü"/>
              <a:defRPr/>
            </a:pPr>
            <a:r>
              <a:rPr lang="ru-RU" sz="1700" b="1" dirty="0"/>
              <a:t>Вызовы и возможности, связанные с изменением политического контекста и быстрым технологическим развитием; роль инноваций в улучшении регуляторных практик</a:t>
            </a:r>
          </a:p>
          <a:p>
            <a:pPr marL="285750" indent="-285750" algn="just">
              <a:lnSpc>
                <a:spcPct val="150000"/>
              </a:lnSpc>
              <a:buFont typeface="Wingdings" panose="05000000000000000000" pitchFamily="2" charset="2"/>
              <a:buChar char="ü"/>
              <a:defRPr/>
            </a:pPr>
            <a:r>
              <a:rPr lang="ru-RU" sz="1700" b="1" dirty="0"/>
              <a:t>Регулирование и устойчивое развитие</a:t>
            </a:r>
            <a:endParaRPr lang="ru-RU" sz="1700" dirty="0"/>
          </a:p>
          <a:p>
            <a:pPr marL="285750" indent="-285750" algn="just">
              <a:lnSpc>
                <a:spcPct val="150000"/>
              </a:lnSpc>
              <a:buFont typeface="Wingdings" panose="05000000000000000000" pitchFamily="2" charset="2"/>
              <a:buChar char="ü"/>
              <a:defRPr/>
            </a:pPr>
            <a:r>
              <a:rPr lang="ru-RU" sz="1700" b="1" dirty="0"/>
              <a:t>Регулирование в развивающихся странах </a:t>
            </a:r>
            <a:endParaRPr lang="ru-RU" sz="1700" dirty="0"/>
          </a:p>
          <a:p>
            <a:pPr marL="285750" indent="-285750" algn="just">
              <a:lnSpc>
                <a:spcPct val="150000"/>
              </a:lnSpc>
              <a:buFont typeface="Wingdings" panose="05000000000000000000" pitchFamily="2" charset="2"/>
              <a:buChar char="ü"/>
              <a:defRPr/>
            </a:pPr>
            <a:r>
              <a:rPr lang="ru-RU" sz="1700" b="1" dirty="0"/>
              <a:t>Навстречу интеллектуальному регулированию</a:t>
            </a:r>
          </a:p>
          <a:p>
            <a:pPr algn="ctr">
              <a:lnSpc>
                <a:spcPct val="150000"/>
              </a:lnSpc>
              <a:defRPr/>
            </a:pPr>
            <a:r>
              <a:rPr lang="ru-RU" sz="1700" b="1" dirty="0"/>
              <a:t>Зарегистрироваться на мероприятие, а также получить более подробную информацию можно на официальном сайте Форума </a:t>
            </a:r>
            <a:r>
              <a:rPr lang="en-US" sz="1900" dirty="0">
                <a:hlinkClick r:id="rId2"/>
              </a:rPr>
              <a:t>http://www.wfer2015.org/index.php?page=homepage&amp;lang=en</a:t>
            </a:r>
            <a:r>
              <a:rPr lang="ru-RU" sz="1900" dirty="0"/>
              <a:t>. </a:t>
            </a:r>
            <a:endParaRPr lang="ru-RU" sz="1500" dirty="0"/>
          </a:p>
        </p:txBody>
      </p:sp>
      <p:sp>
        <p:nvSpPr>
          <p:cNvPr id="5" name="TextBox 4"/>
          <p:cNvSpPr txBox="1"/>
          <p:nvPr/>
        </p:nvSpPr>
        <p:spPr>
          <a:xfrm>
            <a:off x="170314" y="405458"/>
            <a:ext cx="9427479" cy="1323431"/>
          </a:xfrm>
          <a:prstGeom prst="rect">
            <a:avLst/>
          </a:prstGeom>
          <a:noFill/>
        </p:spPr>
        <p:txBody>
          <a:bodyPr lIns="91431" tIns="45716" rIns="91431" bIns="45716">
            <a:spAutoFit/>
          </a:bodyPr>
          <a:lstStyle>
            <a:defPPr>
              <a:defRPr lang="en-US"/>
            </a:defPPr>
            <a:lvl1pPr marL="436260" indent="-436260">
              <a:buAutoNum type="arabicPeriod"/>
              <a:defRPr sz="2100"/>
            </a:lvl1pPr>
          </a:lstStyle>
          <a:p>
            <a:pPr marL="0" indent="0" algn="ctr" defTabSz="455518">
              <a:spcAft>
                <a:spcPts val="0"/>
              </a:spcAft>
              <a:buNone/>
              <a:defRPr/>
            </a:pPr>
            <a:r>
              <a:rPr lang="ru-RU" sz="2000" b="1" dirty="0">
                <a:cs typeface="+mn-cs"/>
              </a:rPr>
              <a:t>6-й Всемирный Форум по </a:t>
            </a:r>
          </a:p>
          <a:p>
            <a:pPr marL="0" indent="0" algn="ctr" defTabSz="455518">
              <a:spcAft>
                <a:spcPts val="0"/>
              </a:spcAft>
              <a:buNone/>
              <a:defRPr/>
            </a:pPr>
            <a:r>
              <a:rPr lang="ru-RU" sz="2000" b="1" dirty="0">
                <a:cs typeface="+mn-cs"/>
              </a:rPr>
              <a:t>Регулированию Энергетики</a:t>
            </a:r>
          </a:p>
          <a:p>
            <a:pPr marL="0" indent="0" algn="ctr" defTabSz="455518">
              <a:spcAft>
                <a:spcPts val="0"/>
              </a:spcAft>
              <a:buNone/>
              <a:defRPr/>
            </a:pPr>
            <a:r>
              <a:rPr lang="ru-RU" sz="2000" b="1" dirty="0">
                <a:cs typeface="+mn-cs"/>
              </a:rPr>
              <a:t>25-28 мая 2015 года</a:t>
            </a:r>
          </a:p>
          <a:p>
            <a:pPr marL="0" indent="0" algn="ctr" defTabSz="455518">
              <a:spcAft>
                <a:spcPts val="0"/>
              </a:spcAft>
              <a:buNone/>
              <a:defRPr/>
            </a:pPr>
            <a:r>
              <a:rPr lang="ru-RU" sz="2000" b="1" dirty="0">
                <a:cs typeface="+mn-cs"/>
              </a:rPr>
              <a:t>Стамбул, Турция </a:t>
            </a:r>
            <a:endParaRPr lang="ru-RU" sz="2000" dirty="0">
              <a:cs typeface="+mn-cs"/>
            </a:endParaRPr>
          </a:p>
        </p:txBody>
      </p:sp>
      <p:pic>
        <p:nvPicPr>
          <p:cNvPr id="2053" name="Picture 7" descr="http://www.wfer2015.org/assets/img/wfer_big.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6492" y="460482"/>
            <a:ext cx="1637766" cy="140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39</a:t>
            </a:r>
            <a:endParaRPr lang="ru-RU" sz="1300" b="1" dirty="0">
              <a:latin typeface="+mn-lt"/>
              <a:cs typeface="Times New Roman" pitchFamily="18" charset="0"/>
            </a:endParaRPr>
          </a:p>
        </p:txBody>
      </p:sp>
    </p:spTree>
    <p:extLst>
      <p:ext uri="{BB962C8B-B14F-4D97-AF65-F5344CB8AC3E}">
        <p14:creationId xmlns:p14="http://schemas.microsoft.com/office/powerpoint/2010/main" val="244311895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210170" y="333450"/>
            <a:ext cx="8699005" cy="381000"/>
          </a:xfrm>
          <a:prstGeom prst="rect">
            <a:avLst/>
          </a:prstGeom>
          <a:noFill/>
          <a:ln>
            <a:miter lim="800000"/>
            <a:headEnd/>
            <a:tailEnd/>
          </a:ln>
        </p:spPr>
        <p:txBody>
          <a:bodyPr lIns="95803" tIns="47902" rIns="95803" bIns="47902"/>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marL="0" indent="0" defTabSz="479380" eaLnBrk="1" hangingPunct="1"/>
            <a:r>
              <a:rPr lang="ru-RU" sz="2100" b="1" kern="0" dirty="0" smtClean="0"/>
              <a:t>Изменения нормативной правовой базы</a:t>
            </a:r>
            <a:endParaRPr lang="ru-RU" sz="2100" b="1" kern="0" dirty="0"/>
          </a:p>
        </p:txBody>
      </p:sp>
      <p:sp>
        <p:nvSpPr>
          <p:cNvPr id="3" name="TextBox 2"/>
          <p:cNvSpPr txBox="1"/>
          <p:nvPr/>
        </p:nvSpPr>
        <p:spPr>
          <a:xfrm>
            <a:off x="202059" y="765498"/>
            <a:ext cx="9420073" cy="5878532"/>
          </a:xfrm>
          <a:prstGeom prst="rect">
            <a:avLst/>
          </a:prstGeom>
          <a:noFill/>
          <a:ln w="28575">
            <a:noFill/>
          </a:ln>
        </p:spPr>
        <p:txBody>
          <a:bodyPr wrap="square" rtlCol="0">
            <a:spAutoFit/>
          </a:bodyPr>
          <a:lstStyle/>
          <a:p>
            <a:pPr marL="342900" indent="-342900" algn="just">
              <a:spcAft>
                <a:spcPts val="300"/>
              </a:spcAft>
              <a:buFont typeface="+mj-lt"/>
              <a:buAutoNum type="arabicPeriod"/>
            </a:pPr>
            <a:r>
              <a:rPr lang="ru-RU" sz="1600" dirty="0" smtClean="0">
                <a:solidFill>
                  <a:srgbClr val="000000"/>
                </a:solidFill>
              </a:rPr>
              <a:t>Принято постановление Правительства Российской Федерации от 28.02.15г. № 184 «Об отнесении владельцев объектов электросетевого хозяйства к территориальным сетевым организациям». Основные положения</a:t>
            </a:r>
            <a:r>
              <a:rPr lang="en-US" sz="1600" dirty="0" smtClean="0">
                <a:solidFill>
                  <a:srgbClr val="000000"/>
                </a:solidFill>
              </a:rPr>
              <a:t>:</a:t>
            </a:r>
            <a:endParaRPr lang="ru-RU" sz="1600" dirty="0" smtClean="0">
              <a:solidFill>
                <a:srgbClr val="000000"/>
              </a:solidFill>
            </a:endParaRPr>
          </a:p>
          <a:p>
            <a:pPr marL="355600" algn="just">
              <a:spcAft>
                <a:spcPts val="300"/>
              </a:spcAft>
            </a:pPr>
            <a:r>
              <a:rPr lang="en-US" sz="1600" b="1" dirty="0" smtClean="0">
                <a:solidFill>
                  <a:srgbClr val="000000"/>
                </a:solidFill>
              </a:rPr>
              <a:t>1</a:t>
            </a:r>
            <a:r>
              <a:rPr lang="ru-RU" sz="1600" b="1" dirty="0" smtClean="0">
                <a:solidFill>
                  <a:srgbClr val="000000"/>
                </a:solidFill>
              </a:rPr>
              <a:t>.1.	Критерии ТСО</a:t>
            </a:r>
          </a:p>
          <a:p>
            <a:pPr marL="627063" indent="-271463" algn="just">
              <a:spcAft>
                <a:spcPts val="600"/>
              </a:spcAft>
              <a:buFont typeface="Wingdings" panose="05000000000000000000" pitchFamily="2" charset="2"/>
              <a:buChar char="ü"/>
            </a:pPr>
            <a:r>
              <a:rPr lang="ru-RU" sz="1600" dirty="0">
                <a:solidFill>
                  <a:srgbClr val="000000"/>
                </a:solidFill>
              </a:rPr>
              <a:t>в</a:t>
            </a:r>
            <a:r>
              <a:rPr lang="ru-RU" sz="1600" dirty="0" smtClean="0">
                <a:solidFill>
                  <a:srgbClr val="000000"/>
                </a:solidFill>
              </a:rPr>
              <a:t>ладение трансформаторами мощностью 10 МВА не менее года (кроме изолированных территорий)</a:t>
            </a:r>
            <a:endParaRPr lang="ru-RU" sz="1600" dirty="0">
              <a:solidFill>
                <a:srgbClr val="000000"/>
              </a:solidFill>
            </a:endParaRPr>
          </a:p>
          <a:p>
            <a:pPr marL="627063" indent="-271463" algn="just">
              <a:spcAft>
                <a:spcPts val="600"/>
              </a:spcAft>
              <a:buFont typeface="Wingdings" panose="05000000000000000000" pitchFamily="2" charset="2"/>
              <a:buChar char="ü"/>
            </a:pPr>
            <a:r>
              <a:rPr lang="ru-RU" sz="1600" dirty="0">
                <a:solidFill>
                  <a:srgbClr val="000000"/>
                </a:solidFill>
              </a:rPr>
              <a:t>в</a:t>
            </a:r>
            <a:r>
              <a:rPr lang="ru-RU" sz="1600" dirty="0" smtClean="0">
                <a:solidFill>
                  <a:srgbClr val="000000"/>
                </a:solidFill>
              </a:rPr>
              <a:t>ладение ЛЭП не менее 2 уровней напряжения на срок не менее года (кроме изолированных территорий)</a:t>
            </a:r>
          </a:p>
          <a:p>
            <a:pPr marL="627063" indent="-271463" algn="just">
              <a:spcAft>
                <a:spcPts val="600"/>
              </a:spcAft>
              <a:buFont typeface="Wingdings" panose="05000000000000000000" pitchFamily="2" charset="2"/>
              <a:buChar char="ü"/>
            </a:pPr>
            <a:r>
              <a:rPr lang="ru-RU" sz="1600" dirty="0">
                <a:solidFill>
                  <a:srgbClr val="000000"/>
                </a:solidFill>
              </a:rPr>
              <a:t>о</a:t>
            </a:r>
            <a:r>
              <a:rPr lang="ru-RU" sz="1600" dirty="0" smtClean="0">
                <a:solidFill>
                  <a:srgbClr val="000000"/>
                </a:solidFill>
              </a:rPr>
              <a:t>тсутствие 3 фактов применения понижающих коэффициентов, отражающих уровень надежности и качества, за 3 предшествующих периода регулирования</a:t>
            </a:r>
          </a:p>
          <a:p>
            <a:pPr marL="627063" indent="-271463" algn="just">
              <a:spcAft>
                <a:spcPts val="600"/>
              </a:spcAft>
              <a:buFont typeface="Wingdings" panose="05000000000000000000" pitchFamily="2" charset="2"/>
              <a:buChar char="ü"/>
            </a:pPr>
            <a:r>
              <a:rPr lang="ru-RU" sz="1600" dirty="0" smtClean="0">
                <a:solidFill>
                  <a:srgbClr val="000000"/>
                </a:solidFill>
              </a:rPr>
              <a:t>Наличие телефонного номера, сайта в сети «Интернет»</a:t>
            </a:r>
          </a:p>
          <a:p>
            <a:pPr marL="355600" algn="just">
              <a:spcAft>
                <a:spcPts val="600"/>
              </a:spcAft>
            </a:pPr>
            <a:r>
              <a:rPr lang="ru-RU" sz="1600" b="1" dirty="0" smtClean="0">
                <a:solidFill>
                  <a:srgbClr val="000000"/>
                </a:solidFill>
              </a:rPr>
              <a:t>1.2.	Изменения в постановление Правительства от 29.12.11г. № 1178</a:t>
            </a:r>
          </a:p>
          <a:p>
            <a:pPr marL="641350" indent="-285750" algn="just">
              <a:spcAft>
                <a:spcPts val="600"/>
              </a:spcAft>
              <a:buFont typeface="Wingdings" panose="05000000000000000000" pitchFamily="2" charset="2"/>
              <a:buChar char="ü"/>
            </a:pPr>
            <a:r>
              <a:rPr lang="ru-RU" sz="1600" dirty="0">
                <a:solidFill>
                  <a:srgbClr val="000000"/>
                </a:solidFill>
              </a:rPr>
              <a:t>р</a:t>
            </a:r>
            <a:r>
              <a:rPr lang="ru-RU" sz="1600" dirty="0" smtClean="0">
                <a:solidFill>
                  <a:srgbClr val="000000"/>
                </a:solidFill>
              </a:rPr>
              <a:t>егиональный регулирующий орган проводит анализ соответствия организации критериям ТСО</a:t>
            </a:r>
          </a:p>
          <a:p>
            <a:pPr marL="641350" indent="-285750" algn="just">
              <a:spcAft>
                <a:spcPts val="600"/>
              </a:spcAft>
              <a:buFont typeface="Wingdings" panose="05000000000000000000" pitchFamily="2" charset="2"/>
              <a:buChar char="ü"/>
            </a:pPr>
            <a:r>
              <a:rPr lang="ru-RU" sz="1600" dirty="0">
                <a:solidFill>
                  <a:srgbClr val="000000"/>
                </a:solidFill>
              </a:rPr>
              <a:t>р</a:t>
            </a:r>
            <a:r>
              <a:rPr lang="ru-RU" sz="1600" dirty="0" smtClean="0">
                <a:solidFill>
                  <a:srgbClr val="000000"/>
                </a:solidFill>
              </a:rPr>
              <a:t>егиональный регулирующий орган не устанавливает цены (тарифы) на услуги по передаче электрической энергии в случае несоответствия критериям ТСО</a:t>
            </a:r>
          </a:p>
          <a:p>
            <a:pPr marL="641350" indent="-285750" algn="just">
              <a:spcAft>
                <a:spcPts val="600"/>
              </a:spcAft>
              <a:buFont typeface="Wingdings" panose="05000000000000000000" pitchFamily="2" charset="2"/>
              <a:buChar char="ü"/>
            </a:pPr>
            <a:r>
              <a:rPr lang="ru-RU" sz="1600" dirty="0">
                <a:solidFill>
                  <a:srgbClr val="000000"/>
                </a:solidFill>
              </a:rPr>
              <a:t>о</a:t>
            </a:r>
            <a:r>
              <a:rPr lang="ru-RU" sz="1600" dirty="0" smtClean="0">
                <a:solidFill>
                  <a:srgbClr val="000000"/>
                </a:solidFill>
              </a:rPr>
              <a:t>бязанность регулирующих органов субъектов Российской Федерации и ФСТ России публиковать на своих официальных сайтах информацию о ТСО</a:t>
            </a:r>
            <a:r>
              <a:rPr lang="ru-RU" sz="1600" smtClean="0">
                <a:solidFill>
                  <a:srgbClr val="000000"/>
                </a:solidFill>
              </a:rPr>
              <a:t>,  в отношении </a:t>
            </a:r>
            <a:r>
              <a:rPr lang="ru-RU" sz="1600" dirty="0" smtClean="0">
                <a:solidFill>
                  <a:srgbClr val="000000"/>
                </a:solidFill>
              </a:rPr>
              <a:t>которых установлены (пересмотрены) цены (тарифы) на услуги по передаче на очередной расчетный период регулирования, а также о ТСО, в отношении которых не установлены (пересмотрены) цены (тарифы).</a:t>
            </a:r>
          </a:p>
        </p:txBody>
      </p:sp>
      <p:sp>
        <p:nvSpPr>
          <p:cNvPr id="4" name="TextBox 3"/>
          <p:cNvSpPr txBox="1">
            <a:spLocks noChangeArrowheads="1"/>
          </p:cNvSpPr>
          <p:nvPr/>
        </p:nvSpPr>
        <p:spPr bwMode="auto">
          <a:xfrm>
            <a:off x="9633621" y="6589422"/>
            <a:ext cx="286375"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4</a:t>
            </a:r>
            <a:endParaRPr lang="ru-RU" sz="1300" b="1" dirty="0">
              <a:latin typeface="+mn-lt"/>
              <a:cs typeface="Times New Roman" pitchFamily="18" charset="0"/>
            </a:endParaRPr>
          </a:p>
        </p:txBody>
      </p:sp>
    </p:spTree>
    <p:extLst>
      <p:ext uri="{BB962C8B-B14F-4D97-AF65-F5344CB8AC3E}">
        <p14:creationId xmlns:p14="http://schemas.microsoft.com/office/powerpoint/2010/main" val="3658272808"/>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15048" y="380833"/>
            <a:ext cx="8699005" cy="461645"/>
          </a:xfrm>
          <a:prstGeom prst="rect">
            <a:avLst/>
          </a:prstGeom>
          <a:noFill/>
        </p:spPr>
        <p:txBody>
          <a:bodyPr wrap="square" lIns="91421" tIns="45710" rIns="91421" bIns="45710" rtlCol="0">
            <a:spAutoFit/>
          </a:bodyPr>
          <a:lstStyle/>
          <a:p>
            <a:pPr algn="ctr"/>
            <a:r>
              <a:rPr lang="ru-RU" sz="2400" b="1" dirty="0">
                <a:latin typeface="+mj-lt"/>
              </a:rPr>
              <a:t>Задачи на среднесрочную перспективу</a:t>
            </a:r>
          </a:p>
        </p:txBody>
      </p:sp>
      <p:sp>
        <p:nvSpPr>
          <p:cNvPr id="3" name="TextBox 2"/>
          <p:cNvSpPr txBox="1"/>
          <p:nvPr/>
        </p:nvSpPr>
        <p:spPr>
          <a:xfrm>
            <a:off x="155886" y="908870"/>
            <a:ext cx="9263197" cy="5822086"/>
          </a:xfrm>
          <a:prstGeom prst="rect">
            <a:avLst/>
          </a:prstGeom>
          <a:noFill/>
        </p:spPr>
        <p:txBody>
          <a:bodyPr wrap="square" lIns="91421" tIns="45710" rIns="91421" bIns="45710" rtlCol="0">
            <a:spAutoFit/>
          </a:bodyPr>
          <a:lstStyle/>
          <a:p>
            <a:pPr marL="457104" indent="-457104" algn="just">
              <a:spcAft>
                <a:spcPts val="1800"/>
              </a:spcAft>
              <a:buFont typeface="+mj-lt"/>
              <a:buAutoNum type="arabicPeriod"/>
            </a:pPr>
            <a:r>
              <a:rPr lang="ru-RU" dirty="0"/>
              <a:t>Создание единой «электронной регуляторной среды» федерального и регионального уровней. Интернет – портал</a:t>
            </a:r>
            <a:r>
              <a:rPr lang="ru-RU" dirty="0" smtClean="0"/>
              <a:t>.</a:t>
            </a:r>
          </a:p>
          <a:p>
            <a:pPr marL="457104" indent="-457104" algn="just">
              <a:spcAft>
                <a:spcPts val="1886"/>
              </a:spcAft>
              <a:buFont typeface="+mj-lt"/>
              <a:buAutoNum type="arabicPeriod" startAt="2"/>
            </a:pPr>
            <a:r>
              <a:rPr lang="ru-RU" dirty="0" smtClean="0"/>
              <a:t>Повышение уровня защиты потребителей. Публичность решений. Развитие системы контроля и досудебного урегулирования споров.</a:t>
            </a:r>
            <a:endParaRPr lang="ru-RU" dirty="0"/>
          </a:p>
          <a:p>
            <a:pPr marL="457104" indent="-457104" algn="just">
              <a:spcAft>
                <a:spcPts val="1886"/>
              </a:spcAft>
              <a:buFont typeface="+mj-lt"/>
              <a:buAutoNum type="arabicPeriod" startAt="2"/>
            </a:pPr>
            <a:r>
              <a:rPr lang="ru-RU" dirty="0" smtClean="0"/>
              <a:t>Рост тарифов регулируемых организаций не выше уровня инфляции предыдущего года. Прогноз социально-экономического развития Российской Федерации.</a:t>
            </a:r>
          </a:p>
          <a:p>
            <a:pPr marL="457104" indent="-457104" algn="just">
              <a:spcAft>
                <a:spcPts val="1886"/>
              </a:spcAft>
              <a:buFont typeface="+mj-lt"/>
              <a:buAutoNum type="arabicPeriod" startAt="2"/>
            </a:pPr>
            <a:r>
              <a:rPr lang="ru-RU" dirty="0"/>
              <a:t>Развитие энергетики, в том числе на отдельных территориях Российской Федерации (Крымский федеральный округ, Дальневосточный федеральный округ, Калининградская область</a:t>
            </a:r>
            <a:r>
              <a:rPr lang="ru-RU" dirty="0" smtClean="0"/>
              <a:t>).</a:t>
            </a:r>
          </a:p>
          <a:p>
            <a:pPr marL="457104" indent="-457104" algn="just">
              <a:spcAft>
                <a:spcPts val="1886"/>
              </a:spcAft>
              <a:buFont typeface="+mj-lt"/>
              <a:buAutoNum type="arabicPeriod" startAt="2"/>
            </a:pPr>
            <a:r>
              <a:rPr lang="ru-RU" dirty="0"/>
              <a:t>Совершенствование нормативно-правовой базы функционирования рынка пригородных пассажирских перевозок</a:t>
            </a:r>
            <a:r>
              <a:rPr lang="ru-RU" dirty="0" smtClean="0"/>
              <a:t>.</a:t>
            </a:r>
          </a:p>
          <a:p>
            <a:pPr marL="457104" indent="-457104" algn="just">
              <a:spcAft>
                <a:spcPts val="1886"/>
              </a:spcAft>
              <a:buFont typeface="+mj-lt"/>
              <a:buAutoNum type="arabicPeriod" startAt="2"/>
            </a:pPr>
            <a:r>
              <a:rPr lang="ru-RU" dirty="0"/>
              <a:t>Развитие механизмов </a:t>
            </a:r>
            <a:r>
              <a:rPr lang="ru-RU" dirty="0" err="1"/>
              <a:t>тарифообразования</a:t>
            </a:r>
            <a:r>
              <a:rPr lang="ru-RU" dirty="0"/>
              <a:t> с использованием показателей надежности и качества оказываемых услуг</a:t>
            </a:r>
            <a:r>
              <a:rPr lang="ru-RU" dirty="0" smtClean="0"/>
              <a:t>.</a:t>
            </a:r>
            <a:endParaRPr lang="ru-RU" dirty="0"/>
          </a:p>
        </p:txBody>
      </p:sp>
      <p:sp>
        <p:nvSpPr>
          <p:cNvPr id="5" name="TextBox 4"/>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40</a:t>
            </a:r>
            <a:endParaRPr lang="ru-RU" sz="1300" b="1" dirty="0">
              <a:latin typeface="+mn-lt"/>
              <a:cs typeface="Times New Roman" pitchFamily="18" charset="0"/>
            </a:endParaRPr>
          </a:p>
        </p:txBody>
      </p:sp>
    </p:spTree>
    <p:extLst>
      <p:ext uri="{BB962C8B-B14F-4D97-AF65-F5344CB8AC3E}">
        <p14:creationId xmlns:p14="http://schemas.microsoft.com/office/powerpoint/2010/main" val="833243645"/>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16500" y="909514"/>
            <a:ext cx="9598141" cy="5837475"/>
          </a:xfrm>
          <a:prstGeom prst="rect">
            <a:avLst/>
          </a:prstGeom>
          <a:noFill/>
        </p:spPr>
        <p:txBody>
          <a:bodyPr wrap="square" lIns="91421" tIns="45710" rIns="91421" bIns="45710" rtlCol="0">
            <a:spAutoFit/>
          </a:bodyPr>
          <a:lstStyle/>
          <a:p>
            <a:pPr marL="457200" indent="-457200" algn="just">
              <a:spcAft>
                <a:spcPts val="600"/>
              </a:spcAft>
              <a:buFont typeface="+mj-lt"/>
              <a:buAutoNum type="arabicPeriod" startAt="7"/>
            </a:pPr>
            <a:r>
              <a:rPr lang="ru-RU" dirty="0"/>
              <a:t>Совершенствование законодательства, определяющего государственное регулирование предельных отпускных цен на лекарственные препараты, включенные в перечень ЖНВЛП, и порядок осуществления регионального государственного контроля за применением цен на лекарственные препараты, включенные в перечень ЖНВЛП</a:t>
            </a:r>
            <a:r>
              <a:rPr lang="ru-RU" dirty="0" smtClean="0"/>
              <a:t>.</a:t>
            </a:r>
          </a:p>
          <a:p>
            <a:pPr marL="804863" indent="-355600" algn="just">
              <a:spcAft>
                <a:spcPts val="1257"/>
              </a:spcAft>
              <a:buFont typeface="Wingdings" panose="05000000000000000000" pitchFamily="2" charset="2"/>
              <a:buChar char="ü"/>
            </a:pPr>
            <a:r>
              <a:rPr lang="ru-RU" sz="1500" dirty="0" smtClean="0"/>
              <a:t>В соответствии с поручением Заместителя Председателя Правительства РФ О.Ю. </a:t>
            </a:r>
            <a:r>
              <a:rPr lang="ru-RU" sz="1500" dirty="0" err="1" smtClean="0"/>
              <a:t>Голодец</a:t>
            </a:r>
            <a:r>
              <a:rPr lang="ru-RU" sz="1500" dirty="0" smtClean="0"/>
              <a:t> от 23.03.15г. № ОГ-П12-1806 ФСТ России совместно с заинтересованными федеральными органами исполнительной власти необходимо внести в Правительство согласованные предложения по изменению действующего нормативно-правового регулирования с учетом возложения на ФСТ России полномочий по проведению предварительного экономического анализа и на согласование решений органов исполнительной власти субъектов Российской Федерации по установлению и (или) изменению предельных размеров оптовых надбавок и предельных размеров розничных надбавок к фактическим отпускным ценам, установленным производителями лекарственных препаратов, на лекарственные препараты, включенные в перечень ЖНВЛП.</a:t>
            </a:r>
            <a:endParaRPr lang="ru-RU" sz="1500" dirty="0"/>
          </a:p>
          <a:p>
            <a:pPr marL="457200" indent="-457200" algn="just">
              <a:spcAft>
                <a:spcPts val="1257"/>
              </a:spcAft>
              <a:buFont typeface="+mj-lt"/>
              <a:buAutoNum type="arabicPeriod" startAt="8"/>
            </a:pPr>
            <a:r>
              <a:rPr lang="ru-RU" dirty="0" smtClean="0"/>
              <a:t>Развитие </a:t>
            </a:r>
            <a:r>
              <a:rPr lang="ru-RU" dirty="0"/>
              <a:t>международного сотрудничества (взаимодействие с Ассоциацией органов регулирования, продолжение диалога органов регулирования в рамках </a:t>
            </a:r>
            <a:r>
              <a:rPr lang="en-US" dirty="0"/>
              <a:t>G</a:t>
            </a:r>
            <a:r>
              <a:rPr lang="ru-RU" dirty="0"/>
              <a:t>20, всемирный форум регулирования энергетики, взаимодействие с ОЭСР).</a:t>
            </a:r>
          </a:p>
        </p:txBody>
      </p:sp>
      <p:sp>
        <p:nvSpPr>
          <p:cNvPr id="3" name="TextBox 2"/>
          <p:cNvSpPr txBox="1"/>
          <p:nvPr/>
        </p:nvSpPr>
        <p:spPr>
          <a:xfrm>
            <a:off x="1115048" y="380832"/>
            <a:ext cx="8699005" cy="446256"/>
          </a:xfrm>
          <a:prstGeom prst="rect">
            <a:avLst/>
          </a:prstGeom>
          <a:noFill/>
        </p:spPr>
        <p:txBody>
          <a:bodyPr wrap="square" lIns="91421" tIns="45710" rIns="91421" bIns="45710" rtlCol="0">
            <a:spAutoFit/>
          </a:bodyPr>
          <a:lstStyle/>
          <a:p>
            <a:pPr algn="ctr"/>
            <a:r>
              <a:rPr lang="ru-RU" sz="2300" b="1" dirty="0">
                <a:latin typeface="+mj-lt"/>
              </a:rPr>
              <a:t>Задачи на среднесрочную перспективу (продолжение)</a:t>
            </a:r>
          </a:p>
        </p:txBody>
      </p:sp>
      <p:sp>
        <p:nvSpPr>
          <p:cNvPr id="5" name="TextBox 4"/>
          <p:cNvSpPr txBox="1">
            <a:spLocks noChangeArrowheads="1"/>
          </p:cNvSpPr>
          <p:nvPr/>
        </p:nvSpPr>
        <p:spPr bwMode="auto">
          <a:xfrm>
            <a:off x="9587134" y="6589422"/>
            <a:ext cx="379349"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41</a:t>
            </a:r>
            <a:endParaRPr lang="ru-RU" sz="1300" b="1" dirty="0">
              <a:latin typeface="+mn-lt"/>
              <a:cs typeface="Times New Roman" pitchFamily="18" charset="0"/>
            </a:endParaRPr>
          </a:p>
        </p:txBody>
      </p:sp>
    </p:spTree>
    <p:extLst>
      <p:ext uri="{BB962C8B-B14F-4D97-AF65-F5344CB8AC3E}">
        <p14:creationId xmlns:p14="http://schemas.microsoft.com/office/powerpoint/2010/main" val="3009077198"/>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Заголовок 3"/>
          <p:cNvSpPr>
            <a:spLocks noGrp="1"/>
          </p:cNvSpPr>
          <p:nvPr>
            <p:ph type="title"/>
          </p:nvPr>
        </p:nvSpPr>
        <p:spPr bwMode="auto">
          <a:xfrm>
            <a:off x="703172" y="2421682"/>
            <a:ext cx="8229600" cy="1143000"/>
          </a:xfrm>
          <a:extLst/>
        </p:spPr>
        <p:txBody>
          <a:bodyPr vert="horz" wrap="square" lIns="95820" tIns="47910" rIns="95820" bIns="47910" numCol="1" anchor="ctr" anchorCtr="0" compatLnSpc="1">
            <a:prstTxWarp prst="textNoShape">
              <a:avLst/>
            </a:prstTxWarp>
          </a:bodyPr>
          <a:lstStyle/>
          <a:p>
            <a:pPr>
              <a:defRPr/>
            </a:pPr>
            <a:r>
              <a:rPr lang="ru-RU" sz="3500" b="1" dirty="0" smtClean="0">
                <a:latin typeface="+mn-lt"/>
                <a:cs typeface="Times New Roman" pitchFamily="18" charset="0"/>
              </a:rPr>
              <a:t>Спасибо за внимание!</a:t>
            </a:r>
          </a:p>
        </p:txBody>
      </p:sp>
    </p:spTree>
  </p:cSld>
  <p:clrMapOvr>
    <a:masterClrMapping/>
  </p:clrMapOvr>
  <p:transition advTm="2153"/>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850131" y="765498"/>
            <a:ext cx="8699005" cy="381000"/>
          </a:xfrm>
          <a:prstGeom prst="rect">
            <a:avLst/>
          </a:prstGeom>
          <a:noFill/>
          <a:ln>
            <a:miter lim="800000"/>
            <a:headEnd/>
            <a:tailEnd/>
          </a:ln>
        </p:spPr>
        <p:txBody>
          <a:bodyPr lIns="95803" tIns="47902" rIns="95803" bIns="47902"/>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marL="0" indent="0" defTabSz="479380" eaLnBrk="1" hangingPunct="1"/>
            <a:r>
              <a:rPr lang="ru-RU" sz="2100" b="1" kern="0" dirty="0" smtClean="0"/>
              <a:t>Изменения нормативной правовой базы (продолжение)</a:t>
            </a:r>
            <a:endParaRPr lang="ru-RU" sz="2100" b="1" kern="0" dirty="0"/>
          </a:p>
        </p:txBody>
      </p:sp>
      <p:sp>
        <p:nvSpPr>
          <p:cNvPr id="3" name="TextBox 2"/>
          <p:cNvSpPr txBox="1"/>
          <p:nvPr/>
        </p:nvSpPr>
        <p:spPr>
          <a:xfrm>
            <a:off x="274067" y="1341562"/>
            <a:ext cx="9073008" cy="4739759"/>
          </a:xfrm>
          <a:prstGeom prst="rect">
            <a:avLst/>
          </a:prstGeom>
          <a:noFill/>
          <a:ln w="28575">
            <a:noFill/>
          </a:ln>
        </p:spPr>
        <p:txBody>
          <a:bodyPr wrap="square" rtlCol="0">
            <a:spAutoFit/>
          </a:bodyPr>
          <a:lstStyle/>
          <a:p>
            <a:pPr marL="342900" indent="-342900" algn="just">
              <a:spcAft>
                <a:spcPts val="1200"/>
              </a:spcAft>
              <a:buFont typeface="+mj-lt"/>
              <a:buAutoNum type="arabicPeriod" startAt="2"/>
            </a:pPr>
            <a:r>
              <a:rPr lang="ru-RU" sz="1700" dirty="0" smtClean="0">
                <a:solidFill>
                  <a:srgbClr val="000000"/>
                </a:solidFill>
              </a:rPr>
              <a:t>Приказом ФСТ России от 24.12.14г. № 2389-э (вступил в силу 07.02.15г.) внесены изменения и дополнения в Регламент установления цен (тарифов) и (или) их предельных уровней, предусматривающий порядок регистрации, принятия к рассмотрению и выдачи отказов в рассмотрении заявлений об установлении цен (тарифов) и (или) их предельных уровней и формы принятия решения органом исполнительной власти субъекта Российской Федерации.</a:t>
            </a:r>
            <a:endParaRPr lang="en-US" sz="1700" dirty="0" smtClean="0">
              <a:solidFill>
                <a:srgbClr val="000000"/>
              </a:solidFill>
            </a:endParaRPr>
          </a:p>
          <a:p>
            <a:pPr algn="ctr">
              <a:spcAft>
                <a:spcPts val="1200"/>
              </a:spcAft>
            </a:pPr>
            <a:r>
              <a:rPr lang="ru-RU" sz="1700" dirty="0" smtClean="0">
                <a:solidFill>
                  <a:srgbClr val="000000"/>
                </a:solidFill>
              </a:rPr>
              <a:t> </a:t>
            </a:r>
            <a:r>
              <a:rPr lang="ru-RU" sz="1700" b="1" dirty="0" smtClean="0">
                <a:solidFill>
                  <a:srgbClr val="000000"/>
                </a:solidFill>
              </a:rPr>
              <a:t>Основные положения</a:t>
            </a:r>
            <a:r>
              <a:rPr lang="en-US" sz="1700" dirty="0" smtClean="0">
                <a:solidFill>
                  <a:srgbClr val="000000"/>
                </a:solidFill>
              </a:rPr>
              <a:t>:</a:t>
            </a:r>
            <a:r>
              <a:rPr lang="ru-RU" sz="1700" dirty="0" smtClean="0">
                <a:solidFill>
                  <a:srgbClr val="000000"/>
                </a:solidFill>
              </a:rPr>
              <a:t> </a:t>
            </a:r>
            <a:endParaRPr lang="en-US" sz="1700" dirty="0" smtClean="0">
              <a:solidFill>
                <a:srgbClr val="000000"/>
              </a:solidFill>
            </a:endParaRPr>
          </a:p>
          <a:p>
            <a:pPr marL="541338" indent="-269875" algn="just">
              <a:spcAft>
                <a:spcPts val="1200"/>
              </a:spcAft>
              <a:buFont typeface="Wingdings" panose="05000000000000000000" pitchFamily="2" charset="2"/>
              <a:buChar char="ü"/>
            </a:pPr>
            <a:r>
              <a:rPr lang="ru-RU" sz="1700" dirty="0">
                <a:solidFill>
                  <a:srgbClr val="000000"/>
                </a:solidFill>
              </a:rPr>
              <a:t>у</a:t>
            </a:r>
            <a:r>
              <a:rPr lang="ru-RU" sz="1700" dirty="0" smtClean="0">
                <a:solidFill>
                  <a:srgbClr val="000000"/>
                </a:solidFill>
              </a:rPr>
              <a:t>точняется процедура установления (пересмотра) предельных (минимальных и (или) максимальных) уровней цен (тарифов), а также платы за технологическое присоединение</a:t>
            </a:r>
            <a:r>
              <a:rPr lang="en-US" sz="1700" dirty="0" smtClean="0">
                <a:solidFill>
                  <a:srgbClr val="000000"/>
                </a:solidFill>
              </a:rPr>
              <a:t>;</a:t>
            </a:r>
            <a:endParaRPr lang="ru-RU" sz="1700" dirty="0" smtClean="0">
              <a:solidFill>
                <a:srgbClr val="000000"/>
              </a:solidFill>
            </a:endParaRPr>
          </a:p>
          <a:p>
            <a:pPr marL="541338" indent="-269875" algn="just">
              <a:spcAft>
                <a:spcPts val="1200"/>
              </a:spcAft>
              <a:buFont typeface="Wingdings" panose="05000000000000000000" pitchFamily="2" charset="2"/>
              <a:buChar char="ü"/>
            </a:pPr>
            <a:r>
              <a:rPr lang="ru-RU" sz="1700" dirty="0">
                <a:solidFill>
                  <a:srgbClr val="000000"/>
                </a:solidFill>
              </a:rPr>
              <a:t>в</a:t>
            </a:r>
            <a:r>
              <a:rPr lang="ru-RU" sz="1700" dirty="0" smtClean="0">
                <a:solidFill>
                  <a:srgbClr val="000000"/>
                </a:solidFill>
              </a:rPr>
              <a:t>несены изменения и дополнения в Форму принятия решения органом исполнительной власти субъекта Российской Федерации в области государственного регулирования тарифов, касающиеся отражения в указанной форме ряда показателей, учитываемых органами регулирования при установлении тарифов на электрическую энергию (мощность) и тарифов на услуги по передаче электрической энергии (мощности). </a:t>
            </a:r>
          </a:p>
        </p:txBody>
      </p:sp>
      <p:sp>
        <p:nvSpPr>
          <p:cNvPr id="4" name="TextBox 3"/>
          <p:cNvSpPr txBox="1">
            <a:spLocks noChangeArrowheads="1"/>
          </p:cNvSpPr>
          <p:nvPr/>
        </p:nvSpPr>
        <p:spPr bwMode="auto">
          <a:xfrm>
            <a:off x="9633621" y="6589422"/>
            <a:ext cx="286375"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5</a:t>
            </a:r>
            <a:endParaRPr lang="ru-RU" sz="1300" b="1" dirty="0">
              <a:latin typeface="+mn-lt"/>
              <a:cs typeface="Times New Roman" pitchFamily="18" charset="0"/>
            </a:endParaRPr>
          </a:p>
        </p:txBody>
      </p:sp>
    </p:spTree>
    <p:extLst>
      <p:ext uri="{BB962C8B-B14F-4D97-AF65-F5344CB8AC3E}">
        <p14:creationId xmlns:p14="http://schemas.microsoft.com/office/powerpoint/2010/main" val="3667324578"/>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8043" y="837506"/>
            <a:ext cx="9649072" cy="5970865"/>
          </a:xfrm>
          <a:prstGeom prst="rect">
            <a:avLst/>
          </a:prstGeom>
          <a:noFill/>
          <a:ln w="28575">
            <a:noFill/>
          </a:ln>
        </p:spPr>
        <p:txBody>
          <a:bodyPr wrap="square" rtlCol="0">
            <a:spAutoFit/>
          </a:bodyPr>
          <a:lstStyle/>
          <a:p>
            <a:pPr marL="355600" indent="-355600" algn="just">
              <a:spcAft>
                <a:spcPts val="300"/>
              </a:spcAft>
              <a:buFont typeface="+mj-lt"/>
              <a:buAutoNum type="arabicPeriod" startAt="3"/>
            </a:pPr>
            <a:r>
              <a:rPr lang="ru-RU" sz="1500" dirty="0" smtClean="0">
                <a:solidFill>
                  <a:srgbClr val="000000"/>
                </a:solidFill>
              </a:rPr>
              <a:t>Приказом </a:t>
            </a:r>
            <a:r>
              <a:rPr lang="ru-RU" sz="1500" dirty="0">
                <a:solidFill>
                  <a:srgbClr val="000000"/>
                </a:solidFill>
              </a:rPr>
              <a:t>ФСТ России </a:t>
            </a:r>
            <a:r>
              <a:rPr lang="ru-RU" sz="1500" dirty="0" smtClean="0">
                <a:solidFill>
                  <a:srgbClr val="000000"/>
                </a:solidFill>
              </a:rPr>
              <a:t>от 18.03.15г. № 421-э (в настоящее время находится на регистрации в Минюсте России) утверждены Методические указания по определению базового уровня операционных расходов, подконтрольных расходов территориальных сетевых организаций, необходимых для осуществления регулируемой деятельности, и индекса эффективности операционных расходов, подконтрольных расходов с применением метода сравнения аналогов. </a:t>
            </a:r>
          </a:p>
          <a:p>
            <a:pPr algn="ctr">
              <a:spcAft>
                <a:spcPts val="800"/>
              </a:spcAft>
            </a:pPr>
            <a:r>
              <a:rPr lang="ru-RU" sz="1600" dirty="0" smtClean="0">
                <a:solidFill>
                  <a:srgbClr val="000000"/>
                </a:solidFill>
              </a:rPr>
              <a:t> </a:t>
            </a:r>
            <a:r>
              <a:rPr lang="ru-RU" sz="1600" b="1" dirty="0" smtClean="0">
                <a:solidFill>
                  <a:srgbClr val="000000"/>
                </a:solidFill>
              </a:rPr>
              <a:t>Основные положения</a:t>
            </a:r>
            <a:r>
              <a:rPr lang="en-US" sz="1600" dirty="0" smtClean="0">
                <a:solidFill>
                  <a:srgbClr val="000000"/>
                </a:solidFill>
              </a:rPr>
              <a:t>:</a:t>
            </a:r>
            <a:r>
              <a:rPr lang="ru-RU" sz="1600" dirty="0" smtClean="0">
                <a:solidFill>
                  <a:srgbClr val="000000"/>
                </a:solidFill>
              </a:rPr>
              <a:t>  </a:t>
            </a:r>
          </a:p>
          <a:p>
            <a:pPr marL="719138" indent="-447675" algn="just">
              <a:spcAft>
                <a:spcPts val="800"/>
              </a:spcAft>
            </a:pPr>
            <a:r>
              <a:rPr lang="ru-RU" sz="1600" dirty="0" smtClean="0">
                <a:solidFill>
                  <a:srgbClr val="000000"/>
                </a:solidFill>
              </a:rPr>
              <a:t>3.1.	</a:t>
            </a:r>
            <a:r>
              <a:rPr lang="ru-RU" sz="1550" dirty="0">
                <a:solidFill>
                  <a:srgbClr val="000000"/>
                </a:solidFill>
              </a:rPr>
              <a:t>в</a:t>
            </a:r>
            <a:r>
              <a:rPr lang="ru-RU" sz="1550" dirty="0" smtClean="0">
                <a:solidFill>
                  <a:srgbClr val="000000"/>
                </a:solidFill>
              </a:rPr>
              <a:t> основе Методических указаний лежит принцип оценки эффективности деятельности электросетевых компаний путем формирования интегрального рейтинга эффективности на основе следующих удельных показателей</a:t>
            </a:r>
            <a:r>
              <a:rPr lang="en-US" sz="1550" dirty="0" smtClean="0">
                <a:solidFill>
                  <a:srgbClr val="000000"/>
                </a:solidFill>
              </a:rPr>
              <a:t>:</a:t>
            </a:r>
            <a:endParaRPr lang="ru-RU" sz="1550" dirty="0" smtClean="0">
              <a:solidFill>
                <a:srgbClr val="000000"/>
              </a:solidFill>
            </a:endParaRPr>
          </a:p>
          <a:p>
            <a:pPr marL="1074738" indent="-355600" algn="just">
              <a:spcAft>
                <a:spcPts val="800"/>
              </a:spcAft>
              <a:buFont typeface="Wingdings" panose="05000000000000000000" pitchFamily="2" charset="2"/>
              <a:buChar char="ü"/>
            </a:pPr>
            <a:r>
              <a:rPr lang="ru-RU" sz="1550" dirty="0">
                <a:solidFill>
                  <a:srgbClr val="000000"/>
                </a:solidFill>
              </a:rPr>
              <a:t>п</a:t>
            </a:r>
            <a:r>
              <a:rPr lang="ru-RU" sz="1550" dirty="0" smtClean="0">
                <a:solidFill>
                  <a:srgbClr val="000000"/>
                </a:solidFill>
              </a:rPr>
              <a:t>риведенные операционные расходы на один километр протяженности линий электропередачи</a:t>
            </a:r>
          </a:p>
          <a:p>
            <a:pPr marL="1074738" indent="-355600" algn="just">
              <a:spcAft>
                <a:spcPts val="800"/>
              </a:spcAft>
              <a:buFont typeface="Wingdings" panose="05000000000000000000" pitchFamily="2" charset="2"/>
              <a:buChar char="ü"/>
            </a:pPr>
            <a:r>
              <a:rPr lang="ru-RU" sz="1550" dirty="0">
                <a:solidFill>
                  <a:srgbClr val="000000"/>
                </a:solidFill>
              </a:rPr>
              <a:t>п</a:t>
            </a:r>
            <a:r>
              <a:rPr lang="ru-RU" sz="1550" dirty="0" smtClean="0">
                <a:solidFill>
                  <a:srgbClr val="000000"/>
                </a:solidFill>
              </a:rPr>
              <a:t>риведенные операционные расходы на один </a:t>
            </a:r>
            <a:r>
              <a:rPr lang="ru-RU" sz="1550" dirty="0" err="1" smtClean="0">
                <a:solidFill>
                  <a:srgbClr val="000000"/>
                </a:solidFill>
              </a:rPr>
              <a:t>мегавольтампер</a:t>
            </a:r>
            <a:r>
              <a:rPr lang="ru-RU" sz="1550" dirty="0" smtClean="0">
                <a:solidFill>
                  <a:srgbClr val="000000"/>
                </a:solidFill>
              </a:rPr>
              <a:t> установленной трансформаторной мощности электрических подстанций</a:t>
            </a:r>
          </a:p>
          <a:p>
            <a:pPr marL="1074738" indent="-355600" algn="just">
              <a:spcAft>
                <a:spcPts val="800"/>
              </a:spcAft>
              <a:buFont typeface="Wingdings" panose="05000000000000000000" pitchFamily="2" charset="2"/>
              <a:buChar char="ü"/>
            </a:pPr>
            <a:r>
              <a:rPr lang="ru-RU" sz="1550" dirty="0">
                <a:solidFill>
                  <a:srgbClr val="000000"/>
                </a:solidFill>
              </a:rPr>
              <a:t>п</a:t>
            </a:r>
            <a:r>
              <a:rPr lang="ru-RU" sz="1550" dirty="0" smtClean="0">
                <a:solidFill>
                  <a:srgbClr val="000000"/>
                </a:solidFill>
              </a:rPr>
              <a:t>риведенные операционные расходы на одну точку присоединения потребителей услуг к электрической сети </a:t>
            </a:r>
          </a:p>
          <a:p>
            <a:pPr marL="719138" indent="-447675" algn="just">
              <a:spcAft>
                <a:spcPts val="800"/>
              </a:spcAft>
            </a:pPr>
            <a:r>
              <a:rPr lang="ru-RU" sz="1550" dirty="0" smtClean="0">
                <a:solidFill>
                  <a:srgbClr val="000000"/>
                </a:solidFill>
              </a:rPr>
              <a:t>3.2.	для организаций, в отношении которых применяется метод доходности инвестированного капитала, метод сравнения аналогов используется в целях определения и утверждения базового уровня операционных расходов и индекса эффективности операционных расходов</a:t>
            </a:r>
          </a:p>
          <a:p>
            <a:pPr marL="719138" indent="-447675" algn="just">
              <a:spcAft>
                <a:spcPts val="800"/>
              </a:spcAft>
            </a:pPr>
            <a:r>
              <a:rPr lang="ru-RU" sz="1550" dirty="0" smtClean="0">
                <a:solidFill>
                  <a:srgbClr val="000000"/>
                </a:solidFill>
              </a:rPr>
              <a:t>3.3.	для организаций, в отношении которых применяется метод долгосрочной индексации необходимой валовой выручки, метод сравнения аналогов используется в целях определения и утверждения базового уровня подконтрольных расходов и индекса эффективности подконтрольных расходов</a:t>
            </a:r>
          </a:p>
        </p:txBody>
      </p:sp>
      <p:sp>
        <p:nvSpPr>
          <p:cNvPr id="3" name="Rectangle 2"/>
          <p:cNvSpPr txBox="1">
            <a:spLocks noChangeArrowheads="1"/>
          </p:cNvSpPr>
          <p:nvPr/>
        </p:nvSpPr>
        <p:spPr bwMode="auto">
          <a:xfrm>
            <a:off x="1008110" y="405458"/>
            <a:ext cx="8699005" cy="381000"/>
          </a:xfrm>
          <a:prstGeom prst="rect">
            <a:avLst/>
          </a:prstGeom>
          <a:noFill/>
          <a:ln>
            <a:miter lim="800000"/>
            <a:headEnd/>
            <a:tailEnd/>
          </a:ln>
        </p:spPr>
        <p:txBody>
          <a:bodyPr lIns="95803" tIns="47902" rIns="95803" bIns="47902"/>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marL="0" indent="0" defTabSz="479380" eaLnBrk="1" hangingPunct="1"/>
            <a:r>
              <a:rPr lang="ru-RU" sz="2100" b="1" kern="0" dirty="0" smtClean="0"/>
              <a:t>Изменения нормативной правовой базы (продолжение)</a:t>
            </a:r>
            <a:endParaRPr lang="ru-RU" sz="2100" b="1" kern="0" dirty="0"/>
          </a:p>
        </p:txBody>
      </p:sp>
      <p:sp>
        <p:nvSpPr>
          <p:cNvPr id="4" name="TextBox 3"/>
          <p:cNvSpPr txBox="1">
            <a:spLocks noChangeArrowheads="1"/>
          </p:cNvSpPr>
          <p:nvPr/>
        </p:nvSpPr>
        <p:spPr bwMode="auto">
          <a:xfrm>
            <a:off x="9633621" y="6589422"/>
            <a:ext cx="286375"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6</a:t>
            </a:r>
            <a:endParaRPr lang="ru-RU" sz="1300" b="1" dirty="0">
              <a:latin typeface="+mn-lt"/>
              <a:cs typeface="Times New Roman" pitchFamily="18" charset="0"/>
            </a:endParaRPr>
          </a:p>
        </p:txBody>
      </p:sp>
    </p:spTree>
    <p:extLst>
      <p:ext uri="{BB962C8B-B14F-4D97-AF65-F5344CB8AC3E}">
        <p14:creationId xmlns:p14="http://schemas.microsoft.com/office/powerpoint/2010/main" val="30782367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008110" y="333450"/>
            <a:ext cx="8699005" cy="381000"/>
          </a:xfrm>
          <a:prstGeom prst="rect">
            <a:avLst/>
          </a:prstGeom>
          <a:noFill/>
          <a:ln>
            <a:miter lim="800000"/>
            <a:headEnd/>
            <a:tailEnd/>
          </a:ln>
        </p:spPr>
        <p:txBody>
          <a:bodyPr lIns="95803" tIns="47902" rIns="95803" bIns="47902"/>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marL="0" indent="0" defTabSz="479380" eaLnBrk="1" hangingPunct="1"/>
            <a:r>
              <a:rPr lang="ru-RU" sz="2100" b="1" kern="0" dirty="0" smtClean="0"/>
              <a:t>Изменения нормативной правовой базы (продолжение)</a:t>
            </a:r>
            <a:endParaRPr lang="ru-RU" sz="2100" b="1" kern="0" dirty="0"/>
          </a:p>
        </p:txBody>
      </p:sp>
      <p:sp>
        <p:nvSpPr>
          <p:cNvPr id="3" name="TextBox 2"/>
          <p:cNvSpPr txBox="1"/>
          <p:nvPr/>
        </p:nvSpPr>
        <p:spPr>
          <a:xfrm>
            <a:off x="58043" y="766739"/>
            <a:ext cx="9721080" cy="5615383"/>
          </a:xfrm>
          <a:prstGeom prst="rect">
            <a:avLst/>
          </a:prstGeom>
          <a:noFill/>
          <a:ln w="28575">
            <a:noFill/>
          </a:ln>
        </p:spPr>
        <p:txBody>
          <a:bodyPr wrap="square" rtlCol="0">
            <a:spAutoFit/>
          </a:bodyPr>
          <a:lstStyle/>
          <a:p>
            <a:pPr marL="355600" indent="-355600" algn="just">
              <a:spcAft>
                <a:spcPts val="300"/>
              </a:spcAft>
              <a:buFont typeface="+mj-lt"/>
              <a:buAutoNum type="arabicPeriod" startAt="4"/>
            </a:pPr>
            <a:r>
              <a:rPr lang="ru-RU" sz="1430" dirty="0" smtClean="0">
                <a:solidFill>
                  <a:srgbClr val="000000"/>
                </a:solidFill>
              </a:rPr>
              <a:t>Минэнерго России совместно с ФСТ России разработан проект постановления Правительства Российской Федерации, которым устанавливается</a:t>
            </a:r>
            <a:r>
              <a:rPr lang="en-US" sz="1430" dirty="0" smtClean="0">
                <a:solidFill>
                  <a:srgbClr val="000000"/>
                </a:solidFill>
              </a:rPr>
              <a:t>:</a:t>
            </a:r>
            <a:endParaRPr lang="ru-RU" sz="1430" dirty="0" smtClean="0">
              <a:solidFill>
                <a:srgbClr val="000000"/>
              </a:solidFill>
            </a:endParaRPr>
          </a:p>
          <a:p>
            <a:pPr marL="285750" indent="-285750" algn="just">
              <a:spcAft>
                <a:spcPts val="300"/>
              </a:spcAft>
              <a:buFont typeface="Wingdings" panose="05000000000000000000" pitchFamily="2" charset="2"/>
              <a:buChar char="ü"/>
            </a:pPr>
            <a:r>
              <a:rPr lang="ru-RU" sz="1430" dirty="0" smtClean="0">
                <a:solidFill>
                  <a:srgbClr val="000000"/>
                </a:solidFill>
              </a:rPr>
              <a:t>порядок определения объемов покупки мощности на оптовом рынке для поставки населению и приравненным к ним категориям потребителей (исходя из ограничений по ЧЧИМ)</a:t>
            </a:r>
            <a:r>
              <a:rPr lang="en-US" sz="1430" dirty="0" smtClean="0">
                <a:solidFill>
                  <a:srgbClr val="000000"/>
                </a:solidFill>
              </a:rPr>
              <a:t>;</a:t>
            </a:r>
            <a:endParaRPr lang="ru-RU" sz="1430" dirty="0" smtClean="0">
              <a:solidFill>
                <a:srgbClr val="000000"/>
              </a:solidFill>
            </a:endParaRPr>
          </a:p>
          <a:p>
            <a:pPr marL="285750" indent="-285750" algn="just">
              <a:spcAft>
                <a:spcPts val="300"/>
              </a:spcAft>
              <a:buFont typeface="Wingdings" panose="05000000000000000000" pitchFamily="2" charset="2"/>
              <a:buChar char="ü"/>
            </a:pPr>
            <a:r>
              <a:rPr lang="ru-RU" sz="1430" dirty="0">
                <a:solidFill>
                  <a:srgbClr val="000000"/>
                </a:solidFill>
              </a:rPr>
              <a:t>п</a:t>
            </a:r>
            <a:r>
              <a:rPr lang="ru-RU" sz="1430" dirty="0" smtClean="0">
                <a:solidFill>
                  <a:srgbClr val="000000"/>
                </a:solidFill>
              </a:rPr>
              <a:t>орядок определения объема покупки мощности на оптовом рынке организацией по управлению ЕНЭС (исходя из фактического объема потерь электрической энергии в сетях в часы максимальной фактической пиковой нагрузки в субъекте Российской Федерации и коэффициента фактического наличия мощности – как и для остальных покупателей ОРЭ).</a:t>
            </a:r>
          </a:p>
          <a:p>
            <a:pPr algn="ctr">
              <a:spcAft>
                <a:spcPts val="600"/>
              </a:spcAft>
            </a:pPr>
            <a:r>
              <a:rPr lang="ru-RU" sz="1430" dirty="0" smtClean="0">
                <a:solidFill>
                  <a:srgbClr val="000000"/>
                </a:solidFill>
              </a:rPr>
              <a:t>В соответствии с проектом постановления необходимо пересмотреть (установить)</a:t>
            </a:r>
            <a:r>
              <a:rPr lang="en-US" sz="1430" dirty="0" smtClean="0">
                <a:solidFill>
                  <a:srgbClr val="000000"/>
                </a:solidFill>
              </a:rPr>
              <a:t>:</a:t>
            </a:r>
            <a:endParaRPr lang="ru-RU" sz="1430" dirty="0" smtClean="0">
              <a:solidFill>
                <a:srgbClr val="000000"/>
              </a:solidFill>
            </a:endParaRPr>
          </a:p>
          <a:p>
            <a:pPr algn="ctr">
              <a:spcAft>
                <a:spcPts val="100"/>
              </a:spcAft>
            </a:pPr>
            <a:r>
              <a:rPr lang="ru-RU" sz="1430" b="1" dirty="0" smtClean="0">
                <a:solidFill>
                  <a:srgbClr val="000000"/>
                </a:solidFill>
              </a:rPr>
              <a:t>ФСТ России </a:t>
            </a:r>
          </a:p>
          <a:p>
            <a:pPr marL="285750" indent="-285750" algn="just">
              <a:spcAft>
                <a:spcPts val="300"/>
              </a:spcAft>
              <a:buFont typeface="Arial" panose="020B0604020202020204" pitchFamily="34" charset="0"/>
              <a:buChar char="•"/>
            </a:pPr>
            <a:r>
              <a:rPr lang="ru-RU" sz="1430" dirty="0">
                <a:solidFill>
                  <a:srgbClr val="000000"/>
                </a:solidFill>
              </a:rPr>
              <a:t>б</a:t>
            </a:r>
            <a:r>
              <a:rPr lang="ru-RU" sz="1430" dirty="0" smtClean="0">
                <a:solidFill>
                  <a:srgbClr val="000000"/>
                </a:solidFill>
              </a:rPr>
              <a:t>алансовые решения на 2015 год в части объемов мощности для населения и объемов поставки мощности по РД </a:t>
            </a:r>
          </a:p>
          <a:p>
            <a:pPr marL="285750" indent="-285750" algn="just">
              <a:spcAft>
                <a:spcPts val="300"/>
              </a:spcAft>
              <a:buFont typeface="Arial" panose="020B0604020202020204" pitchFamily="34" charset="0"/>
              <a:buChar char="•"/>
            </a:pPr>
            <a:r>
              <a:rPr lang="ru-RU" sz="1430" dirty="0">
                <a:solidFill>
                  <a:srgbClr val="000000"/>
                </a:solidFill>
              </a:rPr>
              <a:t>с</a:t>
            </a:r>
            <a:r>
              <a:rPr lang="ru-RU" sz="1430" dirty="0" smtClean="0">
                <a:solidFill>
                  <a:srgbClr val="000000"/>
                </a:solidFill>
              </a:rPr>
              <a:t>тавку тарифа на услуги по передаче электрической энергии по сетям ЕНЭС (расходы на оплату нормативных потерь) в виде формулы.</a:t>
            </a:r>
          </a:p>
          <a:p>
            <a:pPr algn="ctr">
              <a:spcAft>
                <a:spcPts val="100"/>
              </a:spcAft>
            </a:pPr>
            <a:r>
              <a:rPr lang="ru-RU" sz="1430" b="1" dirty="0" smtClean="0">
                <a:solidFill>
                  <a:srgbClr val="000000"/>
                </a:solidFill>
              </a:rPr>
              <a:t>Органам исполнительной власти субъектов Российской Федерации </a:t>
            </a:r>
          </a:p>
          <a:p>
            <a:pPr marL="285750" indent="-285750" algn="just">
              <a:spcAft>
                <a:spcPts val="300"/>
              </a:spcAft>
              <a:buFont typeface="Arial" panose="020B0604020202020204" pitchFamily="34" charset="0"/>
              <a:buChar char="•"/>
            </a:pPr>
            <a:r>
              <a:rPr lang="ru-RU" sz="1430" dirty="0">
                <a:solidFill>
                  <a:srgbClr val="000000"/>
                </a:solidFill>
              </a:rPr>
              <a:t>е</a:t>
            </a:r>
            <a:r>
              <a:rPr lang="ru-RU" sz="1430" dirty="0" smtClean="0">
                <a:solidFill>
                  <a:srgbClr val="000000"/>
                </a:solidFill>
              </a:rPr>
              <a:t>диные (котловые) тарифы на услуги по передаче электрической энергии, поставляемой населению и приравненным к нему категориям потребителей</a:t>
            </a:r>
          </a:p>
          <a:p>
            <a:pPr marL="285750" indent="-285750" algn="just">
              <a:spcAft>
                <a:spcPts val="300"/>
              </a:spcAft>
              <a:buFont typeface="Arial" panose="020B0604020202020204" pitchFamily="34" charset="0"/>
              <a:buChar char="•"/>
            </a:pPr>
            <a:r>
              <a:rPr lang="ru-RU" sz="1430" dirty="0">
                <a:solidFill>
                  <a:srgbClr val="000000"/>
                </a:solidFill>
              </a:rPr>
              <a:t>с</a:t>
            </a:r>
            <a:r>
              <a:rPr lang="ru-RU" sz="1430" dirty="0" smtClean="0">
                <a:solidFill>
                  <a:srgbClr val="000000"/>
                </a:solidFill>
              </a:rPr>
              <a:t>бытовые надбавки гарантирующих поставщиков в отношении сетевых организаций</a:t>
            </a:r>
          </a:p>
          <a:p>
            <a:pPr marL="285750" indent="-285750" algn="just">
              <a:spcAft>
                <a:spcPts val="300"/>
              </a:spcAft>
              <a:buFont typeface="Arial" panose="020B0604020202020204" pitchFamily="34" charset="0"/>
              <a:buChar char="•"/>
            </a:pPr>
            <a:r>
              <a:rPr lang="ru-RU" sz="1430" dirty="0">
                <a:solidFill>
                  <a:srgbClr val="000000"/>
                </a:solidFill>
              </a:rPr>
              <a:t>и</a:t>
            </a:r>
            <a:r>
              <a:rPr lang="ru-RU" sz="1430" dirty="0" smtClean="0">
                <a:solidFill>
                  <a:srgbClr val="000000"/>
                </a:solidFill>
              </a:rPr>
              <a:t>ндивидуальные цены (тарифы) на услуги по передаче электрической энергии для взаиморасчетов между двумя сетевыми организациями</a:t>
            </a:r>
          </a:p>
          <a:p>
            <a:pPr marL="285750" indent="-285750" algn="just">
              <a:spcAft>
                <a:spcPts val="300"/>
              </a:spcAft>
              <a:buFont typeface="Arial" panose="020B0604020202020204" pitchFamily="34" charset="0"/>
              <a:buChar char="•"/>
            </a:pPr>
            <a:r>
              <a:rPr lang="ru-RU" sz="1430" dirty="0">
                <a:solidFill>
                  <a:srgbClr val="000000"/>
                </a:solidFill>
              </a:rPr>
              <a:t>ц</a:t>
            </a:r>
            <a:r>
              <a:rPr lang="ru-RU" sz="1430" dirty="0" smtClean="0">
                <a:solidFill>
                  <a:srgbClr val="000000"/>
                </a:solidFill>
              </a:rPr>
              <a:t>ены (тарифы) на электрическую энергию (мощность), поставляемую на розничных рынках в неценовых зонах оптового рынка, за исключением поставок населению и приравненным к нему категориям потребителей.</a:t>
            </a:r>
          </a:p>
        </p:txBody>
      </p:sp>
      <p:sp>
        <p:nvSpPr>
          <p:cNvPr id="4" name="Rectangle 2"/>
          <p:cNvSpPr txBox="1">
            <a:spLocks noChangeArrowheads="1"/>
          </p:cNvSpPr>
          <p:nvPr/>
        </p:nvSpPr>
        <p:spPr>
          <a:xfrm>
            <a:off x="203973" y="6265522"/>
            <a:ext cx="9357212" cy="548648"/>
          </a:xfrm>
          <a:prstGeom prst="rect">
            <a:avLst/>
          </a:prstGeom>
          <a:ln w="19050">
            <a:solidFill>
              <a:schemeClr val="tx1"/>
            </a:solidFill>
          </a:ln>
        </p:spPr>
        <p:txBody>
          <a:bodyPr lIns="91430" tIns="45715" rIns="91430" bIns="45715"/>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spcAft>
                <a:spcPts val="629"/>
              </a:spcAft>
            </a:pPr>
            <a:r>
              <a:rPr lang="ru-RU" sz="1500" b="1" dirty="0" smtClean="0">
                <a:solidFill>
                  <a:schemeClr val="tx1"/>
                </a:solidFill>
              </a:rPr>
              <a:t>Установленные на 2015 год тарифы на электрическую энергию для населения и приравненных к нему категорий потребителей с принятием постановления изменению не подлежат</a:t>
            </a:r>
            <a:endParaRPr lang="ru-RU" sz="1500" dirty="0" smtClean="0">
              <a:solidFill>
                <a:schemeClr val="tx1"/>
              </a:solidFill>
            </a:endParaRPr>
          </a:p>
        </p:txBody>
      </p:sp>
      <p:sp>
        <p:nvSpPr>
          <p:cNvPr id="5" name="TextBox 4"/>
          <p:cNvSpPr txBox="1">
            <a:spLocks noChangeArrowheads="1"/>
          </p:cNvSpPr>
          <p:nvPr/>
        </p:nvSpPr>
        <p:spPr bwMode="auto">
          <a:xfrm>
            <a:off x="9633621" y="6589422"/>
            <a:ext cx="286375"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7</a:t>
            </a:r>
            <a:endParaRPr lang="ru-RU" sz="1300" b="1" dirty="0">
              <a:latin typeface="+mn-lt"/>
              <a:cs typeface="Times New Roman" pitchFamily="18" charset="0"/>
            </a:endParaRPr>
          </a:p>
        </p:txBody>
      </p:sp>
    </p:spTree>
    <p:extLst>
      <p:ext uri="{BB962C8B-B14F-4D97-AF65-F5344CB8AC3E}">
        <p14:creationId xmlns:p14="http://schemas.microsoft.com/office/powerpoint/2010/main" val="71425983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1210170" y="333450"/>
            <a:ext cx="8699005" cy="381000"/>
          </a:xfrm>
          <a:prstGeom prst="rect">
            <a:avLst/>
          </a:prstGeom>
          <a:noFill/>
          <a:ln>
            <a:miter lim="800000"/>
            <a:headEnd/>
            <a:tailEnd/>
          </a:ln>
        </p:spPr>
        <p:txBody>
          <a:bodyPr lIns="95803" tIns="47902" rIns="95803" bIns="47902"/>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marL="0" indent="0" defTabSz="479380" eaLnBrk="1" hangingPunct="1"/>
            <a:r>
              <a:rPr lang="ru-RU" sz="2100" b="1" kern="0" dirty="0" smtClean="0"/>
              <a:t>Технологическое присоединение к электрическим сетям</a:t>
            </a:r>
            <a:endParaRPr lang="ru-RU" sz="2100" b="1" kern="0" dirty="0"/>
          </a:p>
        </p:txBody>
      </p:sp>
      <p:sp>
        <p:nvSpPr>
          <p:cNvPr id="3" name="TextBox 2"/>
          <p:cNvSpPr txBox="1"/>
          <p:nvPr/>
        </p:nvSpPr>
        <p:spPr>
          <a:xfrm>
            <a:off x="45069" y="765498"/>
            <a:ext cx="9577063" cy="6263253"/>
          </a:xfrm>
          <a:prstGeom prst="rect">
            <a:avLst/>
          </a:prstGeom>
          <a:noFill/>
          <a:ln w="28575">
            <a:noFill/>
          </a:ln>
        </p:spPr>
        <p:txBody>
          <a:bodyPr wrap="square" rtlCol="0">
            <a:spAutoFit/>
          </a:bodyPr>
          <a:lstStyle/>
          <a:p>
            <a:pPr marL="342900" indent="-342900" algn="just">
              <a:spcAft>
                <a:spcPts val="300"/>
              </a:spcAft>
              <a:buFont typeface="+mj-lt"/>
              <a:buAutoNum type="arabicPeriod"/>
            </a:pPr>
            <a:r>
              <a:rPr lang="ru-RU" sz="1600" dirty="0" smtClean="0">
                <a:solidFill>
                  <a:srgbClr val="000000"/>
                </a:solidFill>
              </a:rPr>
              <a:t>Приказом ФСТ России от 11.09.14г. № 215-э/1 утверждены Методические указания по определению выпадающих доходов, связанных с осуществлением технологического присоединения к электрическим сетям</a:t>
            </a:r>
            <a:r>
              <a:rPr lang="en-US" sz="1600" dirty="0" smtClean="0">
                <a:solidFill>
                  <a:srgbClr val="000000"/>
                </a:solidFill>
              </a:rPr>
              <a:t>:</a:t>
            </a:r>
            <a:endParaRPr lang="ru-RU" sz="1600" dirty="0" smtClean="0">
              <a:solidFill>
                <a:srgbClr val="000000"/>
              </a:solidFill>
            </a:endParaRPr>
          </a:p>
          <a:p>
            <a:pPr marL="627063" indent="-271463" algn="just">
              <a:spcAft>
                <a:spcPts val="300"/>
              </a:spcAft>
              <a:buFont typeface="Wingdings" panose="05000000000000000000" pitchFamily="2" charset="2"/>
              <a:buChar char="ü"/>
            </a:pPr>
            <a:r>
              <a:rPr lang="ru-RU" sz="1400" dirty="0" smtClean="0">
                <a:solidFill>
                  <a:srgbClr val="000000"/>
                </a:solidFill>
              </a:rPr>
              <a:t>определен перечень выпадающих доходов, связанных с осуществлением технологического присоединения к электрическим сетям (расходы сетевой организации, связанные с осуществлением технологического присоединения к электрическим сетям, не включаемые в состав платы за технологическое присоединение), которые подлежат компенсации за счет тарифов на услуги по передаче электрической энергии</a:t>
            </a:r>
            <a:r>
              <a:rPr lang="en-US" sz="1400" dirty="0" smtClean="0">
                <a:solidFill>
                  <a:srgbClr val="000000"/>
                </a:solidFill>
              </a:rPr>
              <a:t>;</a:t>
            </a:r>
            <a:endParaRPr lang="ru-RU" sz="1400" dirty="0" smtClean="0">
              <a:solidFill>
                <a:srgbClr val="000000"/>
              </a:solidFill>
            </a:endParaRPr>
          </a:p>
          <a:p>
            <a:pPr marL="627063" indent="-271463" algn="just">
              <a:spcAft>
                <a:spcPts val="600"/>
              </a:spcAft>
              <a:buFont typeface="Wingdings" panose="05000000000000000000" pitchFamily="2" charset="2"/>
              <a:buChar char="ü"/>
            </a:pPr>
            <a:r>
              <a:rPr lang="ru-RU" sz="1400" dirty="0">
                <a:solidFill>
                  <a:srgbClr val="000000"/>
                </a:solidFill>
              </a:rPr>
              <a:t>о</a:t>
            </a:r>
            <a:r>
              <a:rPr lang="ru-RU" sz="1400" dirty="0" smtClean="0">
                <a:solidFill>
                  <a:srgbClr val="000000"/>
                </a:solidFill>
              </a:rPr>
              <a:t>пределен порядок расчета указанных выпадающих доходов.</a:t>
            </a:r>
          </a:p>
          <a:p>
            <a:pPr marL="342900" indent="-342900" algn="just">
              <a:spcAft>
                <a:spcPts val="600"/>
              </a:spcAft>
              <a:buFont typeface="+mj-lt"/>
              <a:buAutoNum type="arabicPeriod" startAt="2"/>
            </a:pPr>
            <a:r>
              <a:rPr lang="ru-RU" sz="1600" dirty="0">
                <a:cs typeface="Times New Roman" pitchFamily="18" charset="0"/>
              </a:rPr>
              <a:t>28.01.15г. Государственной Думой принят в первом чтении проект федерального закона № 632829-6 «О внесении изменений в Федеральный закон «Об электроэнергетике», предусматривающий изменение порядка установления платы за технологическое присоединение, согласно которому на основании затрат сетевых организаций будет устанавливаться единая плата за технологическое присоединение для всех потребителей со сходными </a:t>
            </a:r>
            <a:r>
              <a:rPr lang="ru-RU" sz="1600" dirty="0" smtClean="0">
                <a:cs typeface="Times New Roman" pitchFamily="18" charset="0"/>
              </a:rPr>
              <a:t>характеристиками.</a:t>
            </a:r>
          </a:p>
          <a:p>
            <a:pPr marL="342900" indent="-342900" algn="just">
              <a:spcAft>
                <a:spcPts val="600"/>
              </a:spcAft>
              <a:buFont typeface="+mj-lt"/>
              <a:buAutoNum type="arabicPeriod" startAt="2"/>
            </a:pPr>
            <a:r>
              <a:rPr lang="ru-RU" sz="1600" dirty="0">
                <a:cs typeface="Times New Roman" pitchFamily="18" charset="0"/>
              </a:rPr>
              <a:t>28.01.15г. Государственной Думой принят в первом чтении проект федерального закона № 632833-6 «О внесении изменений в Федеральный закон «Об электроэнергетике», предусматривающий установление возможности технологического присоединения потребителей к распределительным устройствам объектов генерации через сетевые организации с обязательством последних урегулировать отношения с владельцами распределительных устройства объектов генерации – по принципу «одного окна». Принятие законопроекта облегчит доступ потребителей к энергетической инфраструктуре и позволит производителям электроэнергии компенсировать в полном объеме понесенные затраты на осуществление технологического присоединения</a:t>
            </a:r>
            <a:r>
              <a:rPr lang="ru-RU" sz="1600" dirty="0" smtClean="0">
                <a:cs typeface="Times New Roman" pitchFamily="18" charset="0"/>
              </a:rPr>
              <a:t>.</a:t>
            </a:r>
            <a:endParaRPr lang="ru-RU" sz="1550" dirty="0" smtClean="0">
              <a:solidFill>
                <a:srgbClr val="000000"/>
              </a:solidFill>
            </a:endParaRPr>
          </a:p>
        </p:txBody>
      </p:sp>
      <p:sp>
        <p:nvSpPr>
          <p:cNvPr id="4" name="TextBox 3"/>
          <p:cNvSpPr txBox="1">
            <a:spLocks noChangeArrowheads="1"/>
          </p:cNvSpPr>
          <p:nvPr/>
        </p:nvSpPr>
        <p:spPr bwMode="auto">
          <a:xfrm>
            <a:off x="9633621" y="6589422"/>
            <a:ext cx="286375"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8</a:t>
            </a:r>
            <a:endParaRPr lang="ru-RU" sz="1300" b="1" dirty="0">
              <a:latin typeface="+mn-lt"/>
              <a:cs typeface="Times New Roman" pitchFamily="18" charset="0"/>
            </a:endParaRPr>
          </a:p>
        </p:txBody>
      </p:sp>
    </p:spTree>
    <p:extLst>
      <p:ext uri="{BB962C8B-B14F-4D97-AF65-F5344CB8AC3E}">
        <p14:creationId xmlns:p14="http://schemas.microsoft.com/office/powerpoint/2010/main" val="441288879"/>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562099" y="456506"/>
            <a:ext cx="8410973" cy="381000"/>
          </a:xfrm>
          <a:prstGeom prst="rect">
            <a:avLst/>
          </a:prstGeom>
          <a:noFill/>
          <a:ln>
            <a:miter lim="800000"/>
            <a:headEnd/>
            <a:tailEnd/>
          </a:ln>
        </p:spPr>
        <p:txBody>
          <a:bodyPr lIns="95803" tIns="47902" rIns="95803" bIns="47902"/>
          <a:lstStyle>
            <a:lvl1pPr marL="46038" indent="-46038" algn="ctr" defTabSz="706438" rtl="0" eaLnBrk="0" fontAlgn="base" hangingPunct="0">
              <a:spcBef>
                <a:spcPct val="0"/>
              </a:spcBef>
              <a:spcAft>
                <a:spcPct val="0"/>
              </a:spcAft>
              <a:defRPr sz="4900">
                <a:solidFill>
                  <a:schemeClr val="tx1"/>
                </a:solidFill>
                <a:latin typeface="+mj-lt"/>
                <a:ea typeface="+mj-ea"/>
                <a:cs typeface="+mj-cs"/>
                <a:sym typeface="Arial" pitchFamily="34" charset="0"/>
              </a:defRPr>
            </a:lvl1pPr>
            <a:lvl2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2pPr>
            <a:lvl3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3pPr>
            <a:lvl4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4pPr>
            <a:lvl5pPr marL="46038" indent="-46038" algn="ctr" defTabSz="706438" rtl="0" eaLnBrk="0" fontAlgn="base" hangingPunct="0">
              <a:spcBef>
                <a:spcPct val="0"/>
              </a:spcBef>
              <a:spcAft>
                <a:spcPct val="0"/>
              </a:spcAft>
              <a:defRPr sz="4900">
                <a:solidFill>
                  <a:schemeClr val="tx1"/>
                </a:solidFill>
                <a:latin typeface="Arial" charset="0"/>
                <a:sym typeface="Arial" pitchFamily="34" charset="0"/>
              </a:defRPr>
            </a:lvl5pPr>
            <a:lvl6pPr marL="500063" indent="-42863" algn="ctr" defTabSz="673100" rtl="0" fontAlgn="base">
              <a:spcBef>
                <a:spcPct val="0"/>
              </a:spcBef>
              <a:spcAft>
                <a:spcPct val="0"/>
              </a:spcAft>
              <a:defRPr sz="4600">
                <a:solidFill>
                  <a:schemeClr val="tx1"/>
                </a:solidFill>
                <a:latin typeface="Arial" charset="0"/>
                <a:sym typeface="Arial" charset="0"/>
              </a:defRPr>
            </a:lvl6pPr>
            <a:lvl7pPr marL="957263" indent="-42863" algn="ctr" defTabSz="673100" rtl="0" fontAlgn="base">
              <a:spcBef>
                <a:spcPct val="0"/>
              </a:spcBef>
              <a:spcAft>
                <a:spcPct val="0"/>
              </a:spcAft>
              <a:defRPr sz="4600">
                <a:solidFill>
                  <a:schemeClr val="tx1"/>
                </a:solidFill>
                <a:latin typeface="Arial" charset="0"/>
                <a:sym typeface="Arial" charset="0"/>
              </a:defRPr>
            </a:lvl7pPr>
            <a:lvl8pPr marL="1414463" indent="-42863" algn="ctr" defTabSz="673100" rtl="0" fontAlgn="base">
              <a:spcBef>
                <a:spcPct val="0"/>
              </a:spcBef>
              <a:spcAft>
                <a:spcPct val="0"/>
              </a:spcAft>
              <a:defRPr sz="4600">
                <a:solidFill>
                  <a:schemeClr val="tx1"/>
                </a:solidFill>
                <a:latin typeface="Arial" charset="0"/>
                <a:sym typeface="Arial" charset="0"/>
              </a:defRPr>
            </a:lvl8pPr>
            <a:lvl9pPr marL="1871663" indent="-42863" algn="ctr" defTabSz="673100" rtl="0" fontAlgn="base">
              <a:spcBef>
                <a:spcPct val="0"/>
              </a:spcBef>
              <a:spcAft>
                <a:spcPct val="0"/>
              </a:spcAft>
              <a:defRPr sz="4600">
                <a:solidFill>
                  <a:schemeClr val="tx1"/>
                </a:solidFill>
                <a:latin typeface="Arial" charset="0"/>
                <a:sym typeface="Arial" charset="0"/>
              </a:defRPr>
            </a:lvl9pPr>
          </a:lstStyle>
          <a:p>
            <a:pPr marL="0" indent="0" defTabSz="479380" eaLnBrk="1" hangingPunct="1"/>
            <a:r>
              <a:rPr lang="ru-RU" sz="2100" b="1" kern="0" dirty="0" smtClean="0"/>
              <a:t>Раскрытие информации</a:t>
            </a:r>
            <a:endParaRPr lang="ru-RU" sz="2100" b="1" kern="0" dirty="0"/>
          </a:p>
        </p:txBody>
      </p:sp>
      <p:sp>
        <p:nvSpPr>
          <p:cNvPr id="3" name="TextBox 2"/>
          <p:cNvSpPr txBox="1"/>
          <p:nvPr/>
        </p:nvSpPr>
        <p:spPr>
          <a:xfrm>
            <a:off x="45069" y="909514"/>
            <a:ext cx="9577063" cy="4101123"/>
          </a:xfrm>
          <a:prstGeom prst="rect">
            <a:avLst/>
          </a:prstGeom>
          <a:noFill/>
          <a:ln w="28575">
            <a:noFill/>
          </a:ln>
        </p:spPr>
        <p:txBody>
          <a:bodyPr wrap="square" rtlCol="0">
            <a:spAutoFit/>
          </a:bodyPr>
          <a:lstStyle/>
          <a:p>
            <a:pPr algn="ctr">
              <a:spcAft>
                <a:spcPts val="600"/>
              </a:spcAft>
            </a:pPr>
            <a:r>
              <a:rPr lang="ru-RU" sz="1600" b="1" dirty="0" smtClean="0">
                <a:solidFill>
                  <a:srgbClr val="000000"/>
                </a:solidFill>
              </a:rPr>
              <a:t>Приказом ФСТ России от 24.10.14г. № 1831-э (вступил в силу с 26.01.15г.) утверждены формы раскрытия информации субъектами электрической энергии и мощности, являющимися субъектами естественных монополий</a:t>
            </a:r>
            <a:r>
              <a:rPr lang="en-US" sz="1600" b="1" dirty="0" smtClean="0"/>
              <a:t>:</a:t>
            </a:r>
            <a:endParaRPr lang="ru-RU" sz="1600" b="1" dirty="0" smtClean="0"/>
          </a:p>
          <a:p>
            <a:pPr marL="541338" indent="-363538" algn="just">
              <a:spcAft>
                <a:spcPts val="300"/>
              </a:spcAft>
              <a:buFont typeface="+mj-lt"/>
              <a:buAutoNum type="arabicPeriod"/>
            </a:pPr>
            <a:r>
              <a:rPr lang="ru-RU" sz="1500" dirty="0" smtClean="0">
                <a:solidFill>
                  <a:srgbClr val="000000"/>
                </a:solidFill>
              </a:rPr>
              <a:t>О структуре и объемах затрат на оказание услуг по передаче электрической энергии сетевыми организациями, регулирование деятельности которых осуществляется методами</a:t>
            </a:r>
            <a:r>
              <a:rPr lang="en-US" sz="1500" dirty="0" smtClean="0">
                <a:solidFill>
                  <a:srgbClr val="000000"/>
                </a:solidFill>
              </a:rPr>
              <a:t>:</a:t>
            </a:r>
            <a:endParaRPr lang="ru-RU" sz="1500" dirty="0" smtClean="0">
              <a:solidFill>
                <a:srgbClr val="000000"/>
              </a:solidFill>
            </a:endParaRPr>
          </a:p>
          <a:p>
            <a:pPr marL="804863" indent="-263525" algn="just">
              <a:spcAft>
                <a:spcPts val="600"/>
              </a:spcAft>
              <a:buFont typeface="Wingdings" panose="05000000000000000000" pitchFamily="2" charset="2"/>
              <a:buChar char="ü"/>
            </a:pPr>
            <a:r>
              <a:rPr lang="ru-RU" sz="1500" dirty="0" smtClean="0">
                <a:solidFill>
                  <a:srgbClr val="000000"/>
                </a:solidFill>
              </a:rPr>
              <a:t>Доходности инвестированного капитала</a:t>
            </a:r>
          </a:p>
          <a:p>
            <a:pPr marL="804863" indent="-263525" algn="just">
              <a:spcAft>
                <a:spcPts val="600"/>
              </a:spcAft>
              <a:buFont typeface="Wingdings" panose="05000000000000000000" pitchFamily="2" charset="2"/>
              <a:buChar char="ü"/>
            </a:pPr>
            <a:r>
              <a:rPr lang="ru-RU" sz="1500" dirty="0" smtClean="0">
                <a:solidFill>
                  <a:srgbClr val="000000"/>
                </a:solidFill>
              </a:rPr>
              <a:t>Долгосрочной индексации необходимой валовой выручки</a:t>
            </a:r>
          </a:p>
          <a:p>
            <a:pPr marL="804863" indent="-263525" algn="just">
              <a:spcAft>
                <a:spcPts val="600"/>
              </a:spcAft>
              <a:buFont typeface="Wingdings" panose="05000000000000000000" pitchFamily="2" charset="2"/>
              <a:buChar char="ü"/>
            </a:pPr>
            <a:r>
              <a:rPr lang="ru-RU" sz="1500" dirty="0" smtClean="0">
                <a:solidFill>
                  <a:srgbClr val="000000"/>
                </a:solidFill>
              </a:rPr>
              <a:t>Экономически обоснованных расходов (затрат)</a:t>
            </a:r>
          </a:p>
          <a:p>
            <a:pPr marL="541338" indent="-363538" algn="just">
              <a:spcAft>
                <a:spcPts val="600"/>
              </a:spcAft>
              <a:buFont typeface="+mj-lt"/>
              <a:buAutoNum type="arabicPeriod" startAt="2"/>
            </a:pPr>
            <a:r>
              <a:rPr lang="ru-RU" sz="1500" dirty="0" smtClean="0">
                <a:solidFill>
                  <a:srgbClr val="000000"/>
                </a:solidFill>
              </a:rPr>
              <a:t>О движении активов, включающей балансовую стоимость активов на начало года, балансовую стоимость активов на конец года, а также информацию о выбытии активов в течение года, о вводе активов в течение года, в том числе за счет переоценки, модернизации, реконструкции, строительства и приобретения нового оборудования</a:t>
            </a:r>
          </a:p>
          <a:p>
            <a:pPr marL="541338" indent="-363538" algn="just">
              <a:spcAft>
                <a:spcPts val="600"/>
              </a:spcAft>
              <a:buFont typeface="+mj-lt"/>
              <a:buAutoNum type="arabicPeriod" startAt="2"/>
            </a:pPr>
            <a:r>
              <a:rPr lang="ru-RU" sz="1500" dirty="0" smtClean="0">
                <a:solidFill>
                  <a:srgbClr val="000000"/>
                </a:solidFill>
              </a:rPr>
              <a:t>О структуре и объемах затрат на оказание услуг по оперативно-диспетчерскому управлению в электроэнергетике субъектами оперативно-диспетчерского управления</a:t>
            </a:r>
          </a:p>
          <a:p>
            <a:pPr marL="541338" indent="-363538" algn="just">
              <a:spcAft>
                <a:spcPts val="600"/>
              </a:spcAft>
              <a:buFont typeface="+mj-lt"/>
              <a:buAutoNum type="arabicPeriod" startAt="2"/>
            </a:pPr>
            <a:r>
              <a:rPr lang="ru-RU" sz="1500" dirty="0" smtClean="0">
                <a:solidFill>
                  <a:srgbClr val="000000"/>
                </a:solidFill>
              </a:rPr>
              <a:t>Ряд других форм.</a:t>
            </a:r>
          </a:p>
        </p:txBody>
      </p:sp>
      <p:sp>
        <p:nvSpPr>
          <p:cNvPr id="4" name="Rectangle 2"/>
          <p:cNvSpPr txBox="1">
            <a:spLocks noChangeArrowheads="1"/>
          </p:cNvSpPr>
          <p:nvPr/>
        </p:nvSpPr>
        <p:spPr>
          <a:xfrm>
            <a:off x="154994" y="5229994"/>
            <a:ext cx="9357212" cy="1512168"/>
          </a:xfrm>
          <a:prstGeom prst="rect">
            <a:avLst/>
          </a:prstGeom>
          <a:ln w="19050">
            <a:solidFill>
              <a:schemeClr val="tx1"/>
            </a:solidFill>
          </a:ln>
        </p:spPr>
        <p:txBody>
          <a:bodyPr lIns="91430" tIns="45715" rIns="91430" bIns="45715"/>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spcAft>
                <a:spcPts val="629"/>
              </a:spcAft>
            </a:pPr>
            <a:r>
              <a:rPr lang="ru-RU" sz="1500" b="1" dirty="0" smtClean="0">
                <a:solidFill>
                  <a:schemeClr val="tx1"/>
                </a:solidFill>
              </a:rPr>
              <a:t>ФСТ России был разработан и внесен в Правительство РФ проект постановления Правительства РФ «О внесении изменений в Стандарты раскрытия информации субъектами оптового и розничных рынков электрической энергии» в части дополнения новым подпунктом, в соответствии с которым территориальные сетевые организации раскрывают информацию о своих прогнозных сведениях, о расходах за технологическое присоединение по единым формам (тарифная заявка на технологическое присоединение).</a:t>
            </a:r>
            <a:endParaRPr lang="ru-RU" sz="1500" dirty="0" smtClean="0">
              <a:solidFill>
                <a:schemeClr val="tx1"/>
              </a:solidFill>
            </a:endParaRPr>
          </a:p>
        </p:txBody>
      </p:sp>
      <p:sp>
        <p:nvSpPr>
          <p:cNvPr id="5" name="TextBox 4"/>
          <p:cNvSpPr txBox="1">
            <a:spLocks noChangeArrowheads="1"/>
          </p:cNvSpPr>
          <p:nvPr/>
        </p:nvSpPr>
        <p:spPr bwMode="auto">
          <a:xfrm>
            <a:off x="9633621" y="6589422"/>
            <a:ext cx="286375" cy="296756"/>
          </a:xfrm>
          <a:prstGeom prst="rect">
            <a:avLst/>
          </a:prstGeom>
          <a:noFill/>
          <a:ln>
            <a:noFill/>
          </a:ln>
          <a:extLst/>
        </p:spPr>
        <p:txBody>
          <a:bodyPr wrap="none" lIns="95765" tIns="47883" rIns="95765" bIns="47883">
            <a:spAutoFit/>
          </a:bodyPr>
          <a:lstStyle>
            <a:lvl1pPr eaLnBrk="0" hangingPunct="0">
              <a:defRPr sz="2100">
                <a:solidFill>
                  <a:schemeClr val="tx1"/>
                </a:solidFill>
                <a:latin typeface="Arial" pitchFamily="34" charset="0"/>
              </a:defRPr>
            </a:lvl1pPr>
            <a:lvl2pPr marL="742950" indent="-285750" eaLnBrk="0" hangingPunct="0">
              <a:defRPr sz="2100">
                <a:solidFill>
                  <a:schemeClr val="tx1"/>
                </a:solidFill>
                <a:latin typeface="Arial" pitchFamily="34" charset="0"/>
              </a:defRPr>
            </a:lvl2pPr>
            <a:lvl3pPr marL="1143000" indent="-228600" eaLnBrk="0" hangingPunct="0">
              <a:defRPr sz="2100">
                <a:solidFill>
                  <a:schemeClr val="tx1"/>
                </a:solidFill>
                <a:latin typeface="Arial" pitchFamily="34" charset="0"/>
              </a:defRPr>
            </a:lvl3pPr>
            <a:lvl4pPr marL="1600200" indent="-228600" eaLnBrk="0" hangingPunct="0">
              <a:defRPr sz="2100">
                <a:solidFill>
                  <a:schemeClr val="tx1"/>
                </a:solidFill>
                <a:latin typeface="Arial" pitchFamily="34" charset="0"/>
              </a:defRPr>
            </a:lvl4pPr>
            <a:lvl5pPr marL="2057400" indent="-228600" eaLnBrk="0" hangingPunct="0">
              <a:defRPr sz="2100">
                <a:solidFill>
                  <a:schemeClr val="tx1"/>
                </a:solidFill>
                <a:latin typeface="Arial" pitchFamily="34" charset="0"/>
              </a:defRPr>
            </a:lvl5pPr>
            <a:lvl6pPr marL="2514600" indent="-228600" defTabSz="457200" eaLnBrk="0" fontAlgn="base" hangingPunct="0">
              <a:spcBef>
                <a:spcPct val="0"/>
              </a:spcBef>
              <a:spcAft>
                <a:spcPct val="0"/>
              </a:spcAft>
              <a:defRPr sz="2100">
                <a:solidFill>
                  <a:schemeClr val="tx1"/>
                </a:solidFill>
                <a:latin typeface="Arial" pitchFamily="34" charset="0"/>
              </a:defRPr>
            </a:lvl6pPr>
            <a:lvl7pPr marL="2971800" indent="-228600" defTabSz="457200" eaLnBrk="0" fontAlgn="base" hangingPunct="0">
              <a:spcBef>
                <a:spcPct val="0"/>
              </a:spcBef>
              <a:spcAft>
                <a:spcPct val="0"/>
              </a:spcAft>
              <a:defRPr sz="2100">
                <a:solidFill>
                  <a:schemeClr val="tx1"/>
                </a:solidFill>
                <a:latin typeface="Arial" pitchFamily="34" charset="0"/>
              </a:defRPr>
            </a:lvl7pPr>
            <a:lvl8pPr marL="3429000" indent="-228600" defTabSz="457200" eaLnBrk="0" fontAlgn="base" hangingPunct="0">
              <a:spcBef>
                <a:spcPct val="0"/>
              </a:spcBef>
              <a:spcAft>
                <a:spcPct val="0"/>
              </a:spcAft>
              <a:defRPr sz="2100">
                <a:solidFill>
                  <a:schemeClr val="tx1"/>
                </a:solidFill>
                <a:latin typeface="Arial" pitchFamily="34" charset="0"/>
              </a:defRPr>
            </a:lvl8pPr>
            <a:lvl9pPr marL="3886200" indent="-228600" defTabSz="457200" eaLnBrk="0" fontAlgn="base" hangingPunct="0">
              <a:spcBef>
                <a:spcPct val="0"/>
              </a:spcBef>
              <a:spcAft>
                <a:spcPct val="0"/>
              </a:spcAft>
              <a:defRPr sz="2100">
                <a:solidFill>
                  <a:schemeClr val="tx1"/>
                </a:solidFill>
                <a:latin typeface="Arial" pitchFamily="34" charset="0"/>
              </a:defRPr>
            </a:lvl9pPr>
          </a:lstStyle>
          <a:p>
            <a:pPr algn="ctr" eaLnBrk="1" hangingPunct="1">
              <a:defRPr/>
            </a:pPr>
            <a:r>
              <a:rPr lang="ru-RU" sz="1300" b="1" dirty="0" smtClean="0">
                <a:latin typeface="+mn-lt"/>
                <a:cs typeface="Times New Roman" pitchFamily="18" charset="0"/>
              </a:rPr>
              <a:t>9</a:t>
            </a:r>
            <a:endParaRPr lang="ru-RU" sz="1300" b="1" dirty="0">
              <a:latin typeface="+mn-lt"/>
              <a:cs typeface="Times New Roman" pitchFamily="18" charset="0"/>
            </a:endParaRPr>
          </a:p>
        </p:txBody>
      </p:sp>
    </p:spTree>
    <p:extLst>
      <p:ext uri="{BB962C8B-B14F-4D97-AF65-F5344CB8AC3E}">
        <p14:creationId xmlns:p14="http://schemas.microsoft.com/office/powerpoint/2010/main" val="1748258094"/>
      </p:ext>
    </p:extLst>
  </p:cSld>
  <p:clrMapOvr>
    <a:masterClrMapping/>
  </p:clrMapOvr>
  <p:transition/>
</p:sld>
</file>

<file path=ppt/theme/theme1.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пециальное оформление">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Специальное оформление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26388</TotalTime>
  <Words>5662</Words>
  <Application>Microsoft Office PowerPoint</Application>
  <PresentationFormat>Произвольный</PresentationFormat>
  <Paragraphs>496</Paragraphs>
  <Slides>42</Slides>
  <Notes>3</Notes>
  <HiddenSlides>0</HiddenSlides>
  <MMClips>0</MMClips>
  <ScaleCrop>false</ScaleCrop>
  <HeadingPairs>
    <vt:vector size="6" baseType="variant">
      <vt:variant>
        <vt:lpstr>Тема</vt:lpstr>
      </vt:variant>
      <vt:variant>
        <vt:i4>1</vt:i4>
      </vt:variant>
      <vt:variant>
        <vt:lpstr>Внедренные серверы OLE</vt:lpstr>
      </vt:variant>
      <vt:variant>
        <vt:i4>1</vt:i4>
      </vt:variant>
      <vt:variant>
        <vt:lpstr>Заголовки слайдов</vt:lpstr>
      </vt:variant>
      <vt:variant>
        <vt:i4>42</vt:i4>
      </vt:variant>
    </vt:vector>
  </HeadingPairs>
  <TitlesOfParts>
    <vt:vector size="44" baseType="lpstr">
      <vt:lpstr>Специальное оформление</vt:lpstr>
      <vt:lpstr>Лист</vt:lpstr>
      <vt:lpstr>Всероссийское совещание  «Итоги работы органов государственного регулирования в 2014 году и основные задачи на 2015 и 2016 годы»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Основные направления дальнейшего развития государственного регулирования цен и тарифов на газ</vt:lpstr>
      <vt:lpstr>Презентация PowerPoint</vt:lpstr>
      <vt:lpstr>Формирование долгосрочной модели государственного регулирования в сфере перевозок грузов железнодорожным транспортом    </vt:lpstr>
      <vt:lpstr>Основные задачи по реализации государственной тарифной политики  в 2015 году и на среднесрочную перспективу на грузовые железнодорожные перевозки</vt:lpstr>
      <vt:lpstr>Основные задачи по реализации государственной тарифной политики в 2015 году и на среднесрочную перспективу на пассажирские железнодорожные перевозки</vt:lpstr>
      <vt:lpstr>Пригородное сообщение</vt:lpstr>
      <vt:lpstr>     Основные направления по формированию модели государственного тарифного регулирования в аэропортах, портах </vt:lpstr>
      <vt:lpstr>     Основные задачи по реализации государственной тарифной политики в 2015 году и на среднесрочную перспективу в портах и аэропортах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Company>ФСТ России</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Александр Бибиков</dc:creator>
  <cp:lastModifiedBy>Русский Никита Викторович</cp:lastModifiedBy>
  <cp:revision>1212</cp:revision>
  <cp:lastPrinted>2015-03-31T07:12:21Z</cp:lastPrinted>
  <dcterms:created xsi:type="dcterms:W3CDTF">2009-09-01T17:39:31Z</dcterms:created>
  <dcterms:modified xsi:type="dcterms:W3CDTF">2015-04-01T15:34:13Z</dcterms:modified>
</cp:coreProperties>
</file>