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1"/>
  </p:notesMasterIdLst>
  <p:sldIdLst>
    <p:sldId id="269" r:id="rId2"/>
    <p:sldId id="260" r:id="rId3"/>
    <p:sldId id="258" r:id="rId4"/>
    <p:sldId id="266" r:id="rId5"/>
    <p:sldId id="259" r:id="rId6"/>
    <p:sldId id="256" r:id="rId7"/>
    <p:sldId id="267" r:id="rId8"/>
    <p:sldId id="268" r:id="rId9"/>
    <p:sldId id="265" r:id="rId10"/>
  </p:sldIdLst>
  <p:sldSz cx="9909175" cy="6859588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66"/>
    <a:srgbClr val="3333CC"/>
    <a:srgbClr val="000099"/>
    <a:srgbClr val="333399"/>
    <a:srgbClr val="FF0066"/>
    <a:srgbClr val="CFBBFE"/>
    <a:srgbClr val="FED1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7" autoAdjust="0"/>
    <p:restoredTop sz="94654" autoAdjust="0"/>
  </p:normalViewPr>
  <p:slideViewPr>
    <p:cSldViewPr snapToObjects="1">
      <p:cViewPr>
        <p:scale>
          <a:sx n="75" d="100"/>
          <a:sy n="75" d="100"/>
        </p:scale>
        <p:origin x="-708" y="-714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1AC1F54-A6E8-470D-B501-F60E4E62E9B9}" type="datetimeFigureOut">
              <a:rPr lang="ru-RU"/>
              <a:pPr>
                <a:defRPr/>
              </a:pPr>
              <a:t>13.04.2012</a:t>
            </a:fld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07B2583-4565-4179-8CA2-FF96A805F4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0" y="1600200"/>
            <a:ext cx="8918575" cy="45275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8"/>
            <a:ext cx="8918575" cy="5853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67" tIns="47884" rIns="95767" bIns="47884"/>
          <a:lstStyle/>
          <a:p>
            <a:pPr defTabSz="958850">
              <a:defRPr/>
            </a:pPr>
            <a:endParaRPr lang="ru-RU" sz="26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1027" name="Picture 2"/>
          <p:cNvPicPr>
            <a:picLocks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3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9" r:id="rId12"/>
    <p:sldLayoutId id="2147483680" r:id="rId13"/>
    <p:sldLayoutId id="2147483681" r:id="rId14"/>
  </p:sldLayoutIdLst>
  <p:transition/>
  <p:hf hdr="0" ftr="0" dt="0"/>
  <p:txStyles>
    <p:titleStyle>
      <a:lvl1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2pPr>
      <a:lvl3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3pPr>
      <a:lvl4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4pPr>
      <a:lvl5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5pPr>
      <a:lvl6pPr marL="5000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2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4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6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5925" indent="-369888" algn="l" defTabSz="706438" rtl="0" eaLnBrk="0" fontAlgn="base" hangingPunct="0">
        <a:spcBef>
          <a:spcPts val="850"/>
        </a:spcBef>
        <a:spcAft>
          <a:spcPct val="0"/>
        </a:spcAft>
        <a:buSzPct val="100000"/>
        <a:buFont typeface="Lucida Grande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60425" indent="-311150" algn="l" defTabSz="706438" rtl="0" eaLnBrk="0" fontAlgn="base" hangingPunct="0">
        <a:spcBef>
          <a:spcPts val="675"/>
        </a:spcBef>
        <a:spcAft>
          <a:spcPct val="0"/>
        </a:spcAft>
        <a:buSzPct val="100000"/>
        <a:buFont typeface="Lucida Grande"/>
        <a:buChar char="–"/>
        <a:defRPr sz="3000">
          <a:solidFill>
            <a:schemeClr val="tx1"/>
          </a:solidFill>
          <a:latin typeface="+mn-lt"/>
          <a:sym typeface="Arial" pitchFamily="34" charset="0"/>
        </a:defRPr>
      </a:lvl2pPr>
      <a:lvl3pPr marL="1303338" indent="-255588" algn="l" defTabSz="706438" rtl="0" eaLnBrk="0" fontAlgn="base" hangingPunct="0">
        <a:spcBef>
          <a:spcPts val="613"/>
        </a:spcBef>
        <a:spcAft>
          <a:spcPct val="0"/>
        </a:spcAft>
        <a:buSzPct val="100000"/>
        <a:buFont typeface="Lucida Grande"/>
        <a:buChar char="•"/>
        <a:defRPr sz="2600">
          <a:solidFill>
            <a:schemeClr val="tx1"/>
          </a:solidFill>
          <a:latin typeface="+mn-lt"/>
          <a:sym typeface="Arial" pitchFamily="34" charset="0"/>
        </a:defRPr>
      </a:lvl3pPr>
      <a:lvl4pPr marL="1804988" indent="-254000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–"/>
        <a:defRPr sz="2200">
          <a:solidFill>
            <a:schemeClr val="tx1"/>
          </a:solidFill>
          <a:latin typeface="+mn-lt"/>
          <a:sym typeface="Arial" pitchFamily="34" charset="0"/>
        </a:defRPr>
      </a:lvl4pPr>
      <a:lvl5pPr marL="2303463" indent="-252413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»"/>
        <a:defRPr sz="2200">
          <a:solidFill>
            <a:schemeClr val="tx1"/>
          </a:solidFill>
          <a:latin typeface="+mn-lt"/>
          <a:sym typeface="Arial" pitchFamily="34" charset="0"/>
        </a:defRPr>
      </a:lvl5pPr>
      <a:lvl6pPr marL="26574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6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8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90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96837" y="1125004"/>
            <a:ext cx="8508816" cy="3744949"/>
          </a:xfrm>
          <a:prstGeom prst="rect">
            <a:avLst/>
          </a:prstGeom>
        </p:spPr>
        <p:txBody>
          <a:bodyPr lIns="95820" tIns="47910" rIns="95820" bIns="47910">
            <a:noAutofit/>
          </a:bodyPr>
          <a:lstStyle/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 smtClea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Вопросы организации системы подготовки кадров </a:t>
            </a: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 smtClea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и повышения квалификации </a:t>
            </a: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 smtClea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работников органов регулирования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Arial" pitchFamily="34" charset="0"/>
            </a:endParaRP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>
              <a:latin typeface="Times New Roman" pitchFamily="18" charset="0"/>
              <a:ea typeface="+mj-ea"/>
              <a:cs typeface="Times New Roman" pitchFamily="18" charset="0"/>
              <a:sym typeface="Arial" pitchFamily="34" charset="0"/>
            </a:endParaRP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Arial" pitchFamily="34" charset="0"/>
            </a:endParaRP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Всероссийское совещание</a:t>
            </a:r>
            <a:br>
              <a:rPr kumimoji="0" lang="ru-RU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</a:br>
            <a:r>
              <a:rPr kumimoji="0" lang="ru-RU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«Итоги работы органов государственного регулирования в 2011 году и основные задачи на 2012 и 2013 годы»</a:t>
            </a: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2000" kern="0" dirty="0" smtClean="0">
              <a:latin typeface="Times New Roman" pitchFamily="18" charset="0"/>
              <a:ea typeface="+mj-ea"/>
              <a:cs typeface="Times New Roman" pitchFamily="18" charset="0"/>
              <a:sym typeface="Arial" pitchFamily="34" charset="0"/>
            </a:endParaRP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2000" kern="0" dirty="0">
              <a:latin typeface="Times New Roman" pitchFamily="18" charset="0"/>
              <a:ea typeface="+mj-ea"/>
              <a:cs typeface="Times New Roman" pitchFamily="18" charset="0"/>
              <a:sym typeface="Arial" pitchFamily="34" charset="0"/>
            </a:endParaRP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2000" kern="0" dirty="0" smtClean="0">
              <a:latin typeface="Times New Roman" pitchFamily="18" charset="0"/>
              <a:ea typeface="+mj-ea"/>
              <a:cs typeface="Times New Roman" pitchFamily="18" charset="0"/>
              <a:sym typeface="Arial" pitchFamily="34" charset="0"/>
            </a:endParaRP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2000" kern="0" dirty="0">
              <a:latin typeface="Times New Roman" pitchFamily="18" charset="0"/>
              <a:ea typeface="+mj-ea"/>
              <a:cs typeface="Times New Roman" pitchFamily="18" charset="0"/>
              <a:sym typeface="Arial" pitchFamily="34" charset="0"/>
            </a:endParaRPr>
          </a:p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2000" kern="0" dirty="0">
              <a:latin typeface="Times New Roman" pitchFamily="18" charset="0"/>
              <a:ea typeface="+mj-ea"/>
              <a:cs typeface="Times New Roman" pitchFamily="18" charset="0"/>
              <a:sym typeface="Arial" pitchFamily="34" charset="0"/>
            </a:endParaRPr>
          </a:p>
          <a:p>
            <a:pPr marL="46038" marR="0" lvl="0" indent="-46038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smtClea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Заместитель начальника Управления </a:t>
            </a:r>
          </a:p>
          <a:p>
            <a:pPr marL="46038" marR="0" lvl="0" indent="-46038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smtClea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планирования и экономического анализа </a:t>
            </a:r>
          </a:p>
          <a:p>
            <a:pPr marL="46038" marR="0" lvl="0" indent="-46038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smtClea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ФСТ России 								           </a:t>
            </a:r>
            <a:r>
              <a:rPr lang="ru-RU" sz="1600" kern="0" dirty="0" err="1" smtClea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Мулюкин</a:t>
            </a:r>
            <a:r>
              <a:rPr lang="ru-RU" sz="1600" kern="0" dirty="0" smtClea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 М.С.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90538" y="385763"/>
            <a:ext cx="9178925" cy="955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794" tIns="47897" rIns="95794" bIns="47897"/>
          <a:lstStyle/>
          <a:p>
            <a:pPr indent="471488" algn="ctr" defTabSz="479425">
              <a:defRPr/>
            </a:pPr>
            <a:r>
              <a:rPr lang="ru-RU" sz="2300" b="1" kern="0" dirty="0">
                <a:latin typeface="+mj-lt"/>
                <a:ea typeface="+mj-ea"/>
                <a:cs typeface="+mj-cs"/>
                <a:sym typeface="Arial" charset="0"/>
              </a:rPr>
              <a:t>Системные </a:t>
            </a:r>
            <a:r>
              <a:rPr lang="ru-RU" sz="2300" b="1" kern="0" dirty="0" smtClean="0">
                <a:latin typeface="+mj-lt"/>
                <a:ea typeface="+mj-ea"/>
                <a:cs typeface="+mj-cs"/>
                <a:sym typeface="Arial" charset="0"/>
              </a:rPr>
              <a:t>поручения по </a:t>
            </a:r>
            <a:r>
              <a:rPr lang="ru-RU" sz="2300" b="1" kern="0" dirty="0">
                <a:latin typeface="+mj-lt"/>
                <a:ea typeface="+mj-ea"/>
                <a:cs typeface="+mj-cs"/>
                <a:sym typeface="Arial" charset="0"/>
              </a:rPr>
              <a:t>вопросам подготовки, переподготовки и повышения квалификации кадров в сфере ценообразования и регулирования тарифов </a:t>
            </a:r>
          </a:p>
          <a:p>
            <a:pPr indent="471488" algn="ctr" defTabSz="479425">
              <a:defRPr/>
            </a:pPr>
            <a:endParaRPr lang="ru-RU" b="1" kern="0" dirty="0">
              <a:latin typeface="+mj-lt"/>
              <a:ea typeface="+mj-ea"/>
              <a:cs typeface="+mj-cs"/>
              <a:sym typeface="Arial" charset="0"/>
            </a:endParaRPr>
          </a:p>
          <a:p>
            <a:pPr indent="471488" algn="ctr" defTabSz="479425">
              <a:defRPr/>
            </a:pPr>
            <a:endParaRPr lang="ru-RU" b="1" kern="0" dirty="0">
              <a:latin typeface="+mj-lt"/>
              <a:ea typeface="+mj-ea"/>
              <a:cs typeface="+mj-cs"/>
              <a:sym typeface="Arial" charset="0"/>
            </a:endParaRPr>
          </a:p>
          <a:p>
            <a:pPr indent="471488" algn="ctr" defTabSz="479425">
              <a:defRPr/>
            </a:pPr>
            <a:endParaRPr lang="ru-RU" b="1" kern="0" dirty="0">
              <a:latin typeface="+mj-lt"/>
              <a:ea typeface="+mj-ea"/>
              <a:cs typeface="+mj-cs"/>
              <a:sym typeface="Arial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 bwMode="auto">
          <a:xfrm>
            <a:off x="202058" y="1629594"/>
            <a:ext cx="9467405" cy="52299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defTabSz="706438" eaLnBrk="0" hangingPunct="0">
              <a:lnSpc>
                <a:spcPts val="2600"/>
              </a:lnSpc>
              <a:buSzPct val="119000"/>
              <a:defRPr/>
            </a:pPr>
            <a:r>
              <a:rPr lang="ru-RU" sz="1800" b="1" kern="0" dirty="0" smtClean="0">
                <a:latin typeface="+mn-lt"/>
                <a:sym typeface="Arial" charset="0"/>
              </a:rPr>
              <a:t>Поручение </a:t>
            </a:r>
            <a:r>
              <a:rPr lang="ru-RU" sz="1800" b="1" kern="0" dirty="0">
                <a:latin typeface="+mn-lt"/>
                <a:sym typeface="Arial" charset="0"/>
              </a:rPr>
              <a:t>Президента Российской Федерации от 18 марта 2011г. </a:t>
            </a:r>
            <a:r>
              <a:rPr lang="ru-RU" sz="1800" b="1" kern="0" dirty="0" smtClean="0">
                <a:latin typeface="+mn-lt"/>
                <a:sym typeface="Arial" charset="0"/>
              </a:rPr>
              <a:t>№ Пр-716ГС </a:t>
            </a:r>
            <a:r>
              <a:rPr lang="ru-RU" sz="1800" b="1" kern="0" dirty="0" smtClean="0">
                <a:latin typeface="+mn-lt"/>
                <a:sym typeface="Arial" charset="0"/>
              </a:rPr>
              <a:t>органам </a:t>
            </a:r>
            <a:r>
              <a:rPr lang="ru-RU" sz="1800" b="1" kern="0" dirty="0">
                <a:latin typeface="+mn-lt"/>
                <a:sym typeface="Arial" charset="0"/>
              </a:rPr>
              <a:t>государственной власти субъектов Российской </a:t>
            </a:r>
            <a:r>
              <a:rPr lang="ru-RU" sz="1800" b="1" kern="0" dirty="0" smtClean="0">
                <a:latin typeface="+mn-lt"/>
                <a:sym typeface="Arial" charset="0"/>
              </a:rPr>
              <a:t>Федерации:</a:t>
            </a:r>
          </a:p>
          <a:p>
            <a:pPr algn="just" defTabSz="706438" eaLnBrk="0" hangingPunct="0">
              <a:lnSpc>
                <a:spcPts val="2600"/>
              </a:lnSpc>
              <a:buSzPct val="119000"/>
              <a:defRPr/>
            </a:pPr>
            <a:endParaRPr lang="ru-RU" sz="1500" b="1" kern="0" dirty="0" smtClean="0">
              <a:latin typeface="+mn-lt"/>
              <a:sym typeface="Arial" charset="0"/>
            </a:endParaRPr>
          </a:p>
          <a:p>
            <a:pPr marL="216000" lvl="1" indent="457200" algn="just" defTabSz="706438" eaLnBrk="0" hangingPunct="0">
              <a:lnSpc>
                <a:spcPts val="2600"/>
              </a:lnSpc>
              <a:buSzPct val="130000"/>
              <a:buFont typeface="Wingdings" pitchFamily="2" charset="2"/>
              <a:buChar char="ü"/>
              <a:defRPr/>
            </a:pPr>
            <a:r>
              <a:rPr lang="ru-RU" sz="1400" kern="0" dirty="0" smtClean="0">
                <a:latin typeface="+mn-lt"/>
                <a:sym typeface="Arial" charset="0"/>
              </a:rPr>
              <a:t>«</a:t>
            </a:r>
            <a:r>
              <a:rPr lang="ru-RU" sz="1400" kern="0" dirty="0" smtClean="0">
                <a:latin typeface="+mn-lt"/>
                <a:sym typeface="Arial" charset="0"/>
              </a:rPr>
              <a:t>пункт (г) совместно с Минэнерго России, ФСТ России организовать подготовку, переподготовку и                                         	повышение квалификации кадров органов исполнительной власти субъектов Российской Федерации 	и муниципальных образований </a:t>
            </a:r>
            <a:r>
              <a:rPr lang="ru-RU" sz="1400" kern="0" dirty="0">
                <a:latin typeface="+mn-lt"/>
                <a:sym typeface="Arial" charset="0"/>
              </a:rPr>
              <a:t>по вопросам ценообразования и регулирования тарифов в сфере </a:t>
            </a:r>
            <a:r>
              <a:rPr lang="ru-RU" sz="1400" kern="0" dirty="0" smtClean="0">
                <a:latin typeface="+mn-lt"/>
                <a:sym typeface="Arial" charset="0"/>
              </a:rPr>
              <a:t>	энергетики</a:t>
            </a:r>
            <a:r>
              <a:rPr lang="ru-RU" sz="1400" kern="0" dirty="0">
                <a:latin typeface="+mn-lt"/>
                <a:sym typeface="Arial" charset="0"/>
              </a:rPr>
              <a:t>». </a:t>
            </a:r>
            <a:r>
              <a:rPr lang="ru-RU" sz="1400" kern="0" dirty="0" smtClean="0">
                <a:latin typeface="+mn-lt"/>
                <a:sym typeface="Arial" charset="0"/>
              </a:rPr>
              <a:t> </a:t>
            </a:r>
            <a:endParaRPr lang="ru-RU" sz="1400" b="1" kern="0" dirty="0">
              <a:latin typeface="+mn-lt"/>
              <a:sym typeface="Arial" charset="0"/>
            </a:endParaRPr>
          </a:p>
          <a:p>
            <a:pPr algn="just" defTabSz="706438" eaLnBrk="0" hangingPunct="0">
              <a:lnSpc>
                <a:spcPts val="2600"/>
              </a:lnSpc>
              <a:buSzPct val="119000"/>
              <a:defRPr/>
            </a:pPr>
            <a:endParaRPr lang="ru-RU" sz="2000" b="1" kern="0" dirty="0" smtClean="0">
              <a:latin typeface="+mn-lt"/>
              <a:sym typeface="Arial" charset="0"/>
            </a:endParaRPr>
          </a:p>
          <a:p>
            <a:pPr algn="just" defTabSz="706438" eaLnBrk="0" hangingPunct="0">
              <a:lnSpc>
                <a:spcPts val="2600"/>
              </a:lnSpc>
              <a:buSzPct val="119000"/>
              <a:defRPr/>
            </a:pPr>
            <a:r>
              <a:rPr lang="ru-RU" sz="1800" b="1" kern="0" dirty="0" smtClean="0">
                <a:latin typeface="+mn-lt"/>
                <a:sym typeface="Arial" charset="0"/>
              </a:rPr>
              <a:t>Протокол Правительства Российской Федерации от 9 февраля 2012г. </a:t>
            </a:r>
            <a:r>
              <a:rPr lang="ru-RU" sz="1800" b="1" kern="0" dirty="0" smtClean="0">
                <a:latin typeface="+mn-lt"/>
                <a:sym typeface="Arial" charset="0"/>
              </a:rPr>
              <a:t>№ 4              (ч.</a:t>
            </a:r>
            <a:r>
              <a:rPr lang="en-US" sz="1800" b="1" kern="0" dirty="0" smtClean="0">
                <a:latin typeface="+mn-lt"/>
                <a:sym typeface="Arial" charset="0"/>
              </a:rPr>
              <a:t>III</a:t>
            </a:r>
            <a:r>
              <a:rPr lang="ru-RU" sz="1800" b="1" kern="0" dirty="0" smtClean="0">
                <a:latin typeface="+mn-lt"/>
                <a:sym typeface="Arial" charset="0"/>
              </a:rPr>
              <a:t>, п.9 </a:t>
            </a:r>
            <a:r>
              <a:rPr lang="ru-RU" sz="1800" b="1" kern="0" dirty="0" smtClean="0">
                <a:latin typeface="+mn-lt"/>
                <a:sym typeface="Arial" charset="0"/>
              </a:rPr>
              <a:t>протокола</a:t>
            </a:r>
            <a:r>
              <a:rPr lang="ru-RU" sz="1800" b="1" kern="0" dirty="0" smtClean="0">
                <a:latin typeface="+mn-lt"/>
                <a:sym typeface="Arial" charset="0"/>
              </a:rPr>
              <a:t>):</a:t>
            </a:r>
          </a:p>
          <a:p>
            <a:pPr algn="just" defTabSz="706438" eaLnBrk="0" hangingPunct="0">
              <a:lnSpc>
                <a:spcPts val="2600"/>
              </a:lnSpc>
              <a:buSzPct val="119000"/>
              <a:defRPr/>
            </a:pPr>
            <a:endParaRPr lang="ru-RU" sz="2000" b="1" kern="0" dirty="0" smtClean="0">
              <a:latin typeface="+mn-lt"/>
              <a:sym typeface="Arial" charset="0"/>
            </a:endParaRPr>
          </a:p>
          <a:p>
            <a:pPr marL="216000" algn="just" defTabSz="706438" eaLnBrk="0" hangingPunct="0">
              <a:lnSpc>
                <a:spcPts val="2600"/>
              </a:lnSpc>
              <a:buSzPct val="130000"/>
              <a:buFont typeface="Wingdings" pitchFamily="2" charset="2"/>
              <a:buChar char="ü"/>
              <a:defRPr/>
            </a:pPr>
            <a:r>
              <a:rPr lang="ru-RU" sz="1400" kern="0" dirty="0" smtClean="0">
                <a:latin typeface="+mn-lt"/>
                <a:sym typeface="Arial" charset="0"/>
              </a:rPr>
              <a:t>      «рекомендовать руководителям высших органов исполнительной власти субъектов Российской 	Федерации совместно с ФСТ России организовать работу по повышению квалификации сотрудников 	органов исполнительной власти субъектов Российской Федерации в области государственного 	регулирования цен тарифов».</a:t>
            </a:r>
          </a:p>
          <a:p>
            <a:pPr algn="just" defTabSz="706438" eaLnBrk="0" hangingPunct="0">
              <a:lnSpc>
                <a:spcPts val="2600"/>
              </a:lnSpc>
              <a:buSzPct val="119000"/>
              <a:defRPr/>
            </a:pPr>
            <a:endParaRPr lang="ru-RU" sz="2000" b="1" kern="0" dirty="0" smtClean="0">
              <a:latin typeface="+mn-lt"/>
              <a:sym typeface="Arial" charset="0"/>
            </a:endParaRPr>
          </a:p>
          <a:p>
            <a:pPr algn="just" defTabSz="706438" eaLnBrk="0" hangingPunct="0">
              <a:lnSpc>
                <a:spcPts val="2600"/>
              </a:lnSpc>
              <a:buSzPct val="119000"/>
              <a:buFont typeface="Wingdings" pitchFamily="2" charset="2"/>
              <a:buChar char="ü"/>
              <a:defRPr/>
            </a:pPr>
            <a:endParaRPr lang="ru-RU" sz="2000" b="1" kern="0" dirty="0">
              <a:latin typeface="+mn-lt"/>
              <a:sym typeface="Arial" charset="0"/>
            </a:endParaRPr>
          </a:p>
          <a:p>
            <a:pPr marL="514350" indent="-514350" algn="just" defTabSz="706438" eaLnBrk="0" hangingPunct="0">
              <a:lnSpc>
                <a:spcPts val="2600"/>
              </a:lnSpc>
              <a:buSzPct val="119000"/>
              <a:defRPr/>
            </a:pPr>
            <a:endParaRPr lang="ru-RU" sz="2000" b="1" kern="0" dirty="0">
              <a:latin typeface="+mn-lt"/>
              <a:sym typeface="Arial" charset="0"/>
            </a:endParaRPr>
          </a:p>
          <a:p>
            <a:pPr marL="514350" indent="-514350" algn="just" defTabSz="706438" eaLnBrk="0" hangingPunct="0">
              <a:lnSpc>
                <a:spcPts val="2600"/>
              </a:lnSpc>
              <a:buSzPct val="100000"/>
              <a:defRPr/>
            </a:pPr>
            <a:endParaRPr lang="ru-RU" sz="2000" b="1" kern="0" dirty="0">
              <a:latin typeface="+mn-lt"/>
              <a:sym typeface="Arial" charset="0"/>
            </a:endParaRPr>
          </a:p>
          <a:p>
            <a:pPr marL="514350" indent="-514350" algn="just" defTabSz="706438" eaLnBrk="0" hangingPunct="0">
              <a:lnSpc>
                <a:spcPts val="2600"/>
              </a:lnSpc>
              <a:buSzPct val="100000"/>
              <a:buFont typeface="Lucida Grande"/>
              <a:buAutoNum type="romanUcPeriod"/>
              <a:defRPr/>
            </a:pPr>
            <a:endParaRPr lang="ru-RU" sz="2000" kern="0" dirty="0">
              <a:latin typeface="+mn-lt"/>
              <a:sym typeface="Arial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9499600" y="6608763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algn="ctr"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>
                <a:latin typeface="Verdana" pitchFamily="34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0" y="549722"/>
            <a:ext cx="9909175" cy="64782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767" tIns="47884" rIns="95767" bIns="47884"/>
          <a:lstStyle/>
          <a:p>
            <a:pPr marL="0" indent="0" eaLnBrk="1" hangingPunct="1"/>
            <a:r>
              <a:rPr lang="ru-RU" sz="2400" b="1" dirty="0" smtClean="0"/>
              <a:t>Исполнение поручений </a:t>
            </a:r>
            <a:endParaRPr lang="en-US" sz="2400" b="1" dirty="0" smtClean="0"/>
          </a:p>
        </p:txBody>
      </p:sp>
      <p:sp>
        <p:nvSpPr>
          <p:cNvPr id="4099" name="Subtitle 2"/>
          <p:cNvSpPr>
            <a:spLocks/>
          </p:cNvSpPr>
          <p:nvPr/>
        </p:nvSpPr>
        <p:spPr bwMode="auto">
          <a:xfrm>
            <a:off x="1485900" y="6010275"/>
            <a:ext cx="6937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46038" algn="ctr" defTabSz="706438">
              <a:lnSpc>
                <a:spcPct val="80000"/>
              </a:lnSpc>
              <a:spcBef>
                <a:spcPts val="850"/>
              </a:spcBef>
              <a:buSzPct val="100000"/>
              <a:buFont typeface="Lucida Grande"/>
              <a:buNone/>
            </a:pPr>
            <a:endParaRPr lang="ru-RU" sz="1400">
              <a:sym typeface="Arial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485900" y="0"/>
            <a:ext cx="750093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360363" y="1197546"/>
            <a:ext cx="9347200" cy="3147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Общий объём средств</a:t>
            </a:r>
            <a:r>
              <a:rPr lang="ru-RU" dirty="0"/>
              <a:t>, </a:t>
            </a:r>
            <a:r>
              <a:rPr lang="ru-RU" dirty="0" smtClean="0"/>
              <a:t>предусмотренных субъектами </a:t>
            </a:r>
            <a:r>
              <a:rPr lang="ru-RU" dirty="0"/>
              <a:t>Российской Федерации </a:t>
            </a:r>
            <a:r>
              <a:rPr lang="ru-RU" dirty="0" smtClean="0"/>
              <a:t>на финансирование расходов </a:t>
            </a:r>
            <a:r>
              <a:rPr lang="ru-RU" dirty="0"/>
              <a:t>по направлению «Образование» </a:t>
            </a:r>
            <a:r>
              <a:rPr lang="ru-RU" dirty="0" smtClean="0"/>
              <a:t>в </a:t>
            </a:r>
            <a:r>
              <a:rPr lang="ru-RU" dirty="0"/>
              <a:t>2012 году</a:t>
            </a:r>
            <a:r>
              <a:rPr lang="ru-RU" dirty="0" smtClean="0"/>
              <a:t>, в целом по </a:t>
            </a:r>
            <a:r>
              <a:rPr lang="ru-RU" dirty="0" smtClean="0"/>
              <a:t>стране, </a:t>
            </a:r>
            <a:r>
              <a:rPr lang="ru-RU" b="1" dirty="0"/>
              <a:t>увеличился</a:t>
            </a:r>
            <a:r>
              <a:rPr lang="ru-RU" dirty="0"/>
              <a:t> более чем </a:t>
            </a:r>
            <a:r>
              <a:rPr lang="ru-RU" dirty="0" smtClean="0"/>
              <a:t>    </a:t>
            </a:r>
            <a:r>
              <a:rPr lang="ru-RU" b="1" dirty="0" smtClean="0"/>
              <a:t>в</a:t>
            </a:r>
            <a:r>
              <a:rPr lang="ru-RU" dirty="0" smtClean="0"/>
              <a:t> </a:t>
            </a:r>
            <a:r>
              <a:rPr lang="ru-RU" b="1" dirty="0"/>
              <a:t>2 </a:t>
            </a:r>
            <a:r>
              <a:rPr lang="ru-RU" b="1" dirty="0" smtClean="0"/>
              <a:t>раза</a:t>
            </a:r>
            <a:r>
              <a:rPr lang="ru-RU" dirty="0" smtClean="0"/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ym typeface="Symbol" pitchFamily="18" charset="2"/>
              </a:rPr>
              <a:t>в </a:t>
            </a:r>
            <a:r>
              <a:rPr lang="ru-RU" b="1" dirty="0" smtClean="0">
                <a:sym typeface="Symbol" pitchFamily="18" charset="2"/>
              </a:rPr>
              <a:t>2011 г.</a:t>
            </a:r>
            <a:r>
              <a:rPr lang="ru-RU" dirty="0" smtClean="0">
                <a:sym typeface="Symbol" pitchFamily="18" charset="2"/>
              </a:rPr>
              <a:t> </a:t>
            </a:r>
            <a:r>
              <a:rPr lang="ru-RU" dirty="0" smtClean="0"/>
              <a:t> </a:t>
            </a:r>
            <a:r>
              <a:rPr lang="ru-RU" b="1" dirty="0" smtClean="0"/>
              <a:t>5 млн</a:t>
            </a:r>
            <a:r>
              <a:rPr lang="ru-RU" b="1" dirty="0" smtClean="0"/>
              <a:t>. </a:t>
            </a:r>
            <a:r>
              <a:rPr lang="ru-RU" dirty="0" smtClean="0"/>
              <a:t>рублей</a:t>
            </a:r>
            <a:r>
              <a:rPr lang="ru-RU" dirty="0" smtClean="0"/>
              <a:t>, в </a:t>
            </a:r>
            <a:r>
              <a:rPr lang="ru-RU" b="1" dirty="0" smtClean="0"/>
              <a:t>2012 г.</a:t>
            </a:r>
            <a:r>
              <a:rPr lang="ru-RU" dirty="0" smtClean="0">
                <a:sym typeface="Symbol" pitchFamily="18" charset="2"/>
              </a:rPr>
              <a:t> </a:t>
            </a:r>
            <a:r>
              <a:rPr lang="ru-RU" dirty="0" smtClean="0"/>
              <a:t> </a:t>
            </a:r>
            <a:r>
              <a:rPr lang="ru-RU" b="1" dirty="0" smtClean="0"/>
              <a:t>11,5 млн. </a:t>
            </a:r>
            <a:r>
              <a:rPr lang="ru-RU" dirty="0" smtClean="0"/>
              <a:t>рублей.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ru-RU" dirty="0"/>
          </a:p>
        </p:txBody>
      </p:sp>
      <p:sp>
        <p:nvSpPr>
          <p:cNvPr id="4103" name="TextBox 7"/>
          <p:cNvSpPr txBox="1">
            <a:spLocks noChangeArrowheads="1"/>
          </p:cNvSpPr>
          <p:nvPr/>
        </p:nvSpPr>
        <p:spPr bwMode="auto">
          <a:xfrm>
            <a:off x="360363" y="3962727"/>
            <a:ext cx="9290050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Количество сотрудников региональных органов регулирования, прошедших подготовку, переподготовку, повышение квалификации в </a:t>
            </a:r>
            <a:r>
              <a:rPr lang="ru-RU" b="1" dirty="0" smtClean="0"/>
              <a:t>2011 г. </a:t>
            </a:r>
            <a:r>
              <a:rPr lang="ru-RU" dirty="0" smtClean="0"/>
              <a:t>составило в общей сложности </a:t>
            </a:r>
            <a:r>
              <a:rPr lang="ru-RU" b="1" dirty="0" smtClean="0"/>
              <a:t>515</a:t>
            </a:r>
            <a:r>
              <a:rPr lang="ru-RU" dirty="0" smtClean="0"/>
              <a:t> человек.</a:t>
            </a:r>
            <a:endParaRPr lang="ru-RU" dirty="0"/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360363" y="5560784"/>
            <a:ext cx="9290050" cy="100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Разработаны и запущены специализированные образовательные программы.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0" y="774145"/>
            <a:ext cx="9909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Образовательная программа </a:t>
            </a:r>
            <a:r>
              <a:rPr lang="ru-RU" sz="2400" b="1" dirty="0" smtClean="0"/>
              <a:t>НИУ </a:t>
            </a:r>
            <a:r>
              <a:rPr lang="ru-RU" sz="2400" b="1" dirty="0"/>
              <a:t>«Высшая школа экономики» </a:t>
            </a:r>
            <a:r>
              <a:rPr lang="ru-RU" sz="2400" b="1" dirty="0" smtClean="0"/>
              <a:t>совместно  с МАРЭК</a:t>
            </a:r>
            <a:endParaRPr lang="ru-RU" sz="2400" b="1" dirty="0"/>
          </a:p>
        </p:txBody>
      </p:sp>
      <p:sp>
        <p:nvSpPr>
          <p:cNvPr id="7171" name="Прямоугольник 2"/>
          <p:cNvSpPr>
            <a:spLocks noChangeArrowheads="1"/>
          </p:cNvSpPr>
          <p:nvPr/>
        </p:nvSpPr>
        <p:spPr bwMode="auto">
          <a:xfrm>
            <a:off x="346074" y="1917626"/>
            <a:ext cx="9432925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Задача: </a:t>
            </a:r>
            <a:r>
              <a:rPr lang="ru-RU" dirty="0"/>
              <a:t>формирование теоретических знаний и практических навыков по вопросам  тарифной политики и тарифного регулирования предприятий и отраслей, подлежащих государственному регулированию</a:t>
            </a:r>
            <a:r>
              <a:rPr lang="ru-RU" dirty="0" smtClean="0"/>
              <a:t>. 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Структура </a:t>
            </a:r>
            <a:r>
              <a:rPr lang="ru-RU" b="1" dirty="0" smtClean="0"/>
              <a:t>курса: </a:t>
            </a:r>
            <a:r>
              <a:rPr lang="ru-RU" dirty="0" smtClean="0"/>
              <a:t>краткосрочные курсы преимущественно продолжительностью 40 часов. При этом в зависимости от потребностей слушателей могут проводиться 72 часовые, однодневные, двухдневные курсы и т.д., в т.ч. и выездные мероприятия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  <a:endParaRPr lang="ru-RU" b="1" dirty="0" smtClean="0"/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Количество </a:t>
            </a:r>
            <a:r>
              <a:rPr lang="ru-RU" b="1" dirty="0" smtClean="0"/>
              <a:t>сотрудников органов государственного регулирования и регулируемых организаций, прошедших подготовку: 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dirty="0" smtClean="0"/>
              <a:t>54 человека (из них 39 государственных служащих</a:t>
            </a:r>
            <a:r>
              <a:rPr lang="ru-RU" dirty="0" smtClean="0"/>
              <a:t>).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346075" y="1592743"/>
            <a:ext cx="9563100" cy="56247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767" tIns="47884" rIns="95767" bIns="47884"/>
          <a:lstStyle/>
          <a:p>
            <a:pPr marL="0" indent="0" algn="l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100" b="1" dirty="0" smtClean="0"/>
              <a:t>Задача</a:t>
            </a:r>
            <a:r>
              <a:rPr lang="ru-RU" sz="2100" b="1" dirty="0" smtClean="0"/>
              <a:t>:</a:t>
            </a:r>
            <a:r>
              <a:rPr lang="ru-RU" sz="2100" dirty="0" smtClean="0"/>
              <a:t> </a:t>
            </a:r>
            <a:r>
              <a:rPr lang="ru-RU" sz="2100" dirty="0" smtClean="0"/>
              <a:t>формирование системных знаний по функционированию рынков</a:t>
            </a:r>
            <a:br>
              <a:rPr lang="ru-RU" sz="2100" dirty="0" smtClean="0"/>
            </a:br>
            <a:r>
              <a:rPr lang="ru-RU" sz="2100" dirty="0" smtClean="0"/>
              <a:t>электрической энергии (мощности).</a:t>
            </a: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b="1" dirty="0" smtClean="0">
                <a:ea typeface="Calibri" pitchFamily="34" charset="0"/>
                <a:cs typeface="Times New Roman" pitchFamily="18" charset="0"/>
              </a:rPr>
              <a:t>Продолжительность курса: </a:t>
            </a:r>
            <a:r>
              <a:rPr lang="ru-RU" sz="2100" dirty="0" smtClean="0">
                <a:ea typeface="Calibri" pitchFamily="34" charset="0"/>
                <a:cs typeface="Times New Roman" pitchFamily="18" charset="0"/>
              </a:rPr>
              <a:t>72 академических часа.</a:t>
            </a:r>
            <a:br>
              <a:rPr lang="ru-RU" sz="2100" dirty="0" smtClean="0">
                <a:ea typeface="Calibri" pitchFamily="34" charset="0"/>
                <a:cs typeface="Times New Roman" pitchFamily="18" charset="0"/>
              </a:rPr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b="1" dirty="0" smtClean="0"/>
              <a:t>Структура курса: </a:t>
            </a:r>
            <a:r>
              <a:rPr lang="ru-RU" sz="2100" dirty="0" err="1" smtClean="0"/>
              <a:t>вебинары</a:t>
            </a:r>
            <a:r>
              <a:rPr lang="ru-RU" sz="2100" dirty="0" smtClean="0"/>
              <a:t> (семинары в режиме реального времени), </a:t>
            </a:r>
            <a:br>
              <a:rPr lang="ru-RU" sz="2100" dirty="0" smtClean="0"/>
            </a:br>
            <a:r>
              <a:rPr lang="ru-RU" sz="2100" dirty="0" smtClean="0"/>
              <a:t>очные семинары, самоподготовка с методическим обеспечением.  </a:t>
            </a:r>
            <a:br>
              <a:rPr lang="ru-RU" sz="2100" dirty="0" smtClean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b="1" dirty="0" smtClean="0"/>
              <a:t>Количество </a:t>
            </a:r>
            <a:r>
              <a:rPr lang="ru-RU" sz="2100" b="1" dirty="0" smtClean="0"/>
              <a:t>сотрудников региональных органов регулирования, прошедших подготовку: </a:t>
            </a:r>
            <a:r>
              <a:rPr lang="ru-RU" sz="2100" dirty="0" smtClean="0"/>
              <a:t>9 человек.</a:t>
            </a:r>
            <a:endParaRPr lang="en-US" sz="2100" b="1" dirty="0" smtClean="0"/>
          </a:p>
        </p:txBody>
      </p:sp>
      <p:sp>
        <p:nvSpPr>
          <p:cNvPr id="6147" name="Subtitle 2"/>
          <p:cNvSpPr>
            <a:spLocks/>
          </p:cNvSpPr>
          <p:nvPr/>
        </p:nvSpPr>
        <p:spPr bwMode="auto">
          <a:xfrm>
            <a:off x="1485900" y="6010275"/>
            <a:ext cx="6937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46038" algn="ctr" defTabSz="706438">
              <a:lnSpc>
                <a:spcPct val="80000"/>
              </a:lnSpc>
              <a:spcBef>
                <a:spcPts val="850"/>
              </a:spcBef>
              <a:buSzPct val="100000"/>
              <a:buFont typeface="Lucida Grande"/>
              <a:buNone/>
            </a:pPr>
            <a:endParaRPr lang="ru-RU" sz="1400">
              <a:sym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131" y="530914"/>
            <a:ext cx="8640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Программа повышения квалификации</a:t>
            </a:r>
            <a:br>
              <a:rPr lang="ru-RU" sz="2400" b="1" dirty="0" smtClean="0"/>
            </a:br>
            <a:r>
              <a:rPr lang="ru-RU" sz="2400" b="1" dirty="0" smtClean="0"/>
              <a:t>АНО «Учебный центр НП«Совет рынка»</a:t>
            </a:r>
            <a:br>
              <a:rPr lang="ru-RU" sz="2400" b="1" dirty="0" smtClean="0"/>
            </a:br>
            <a:r>
              <a:rPr lang="ru-RU" sz="2400" b="1" dirty="0" smtClean="0"/>
              <a:t> «Рынки электрической энергии и мощности РФ» 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0" y="-530646"/>
            <a:ext cx="9313862" cy="12374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767" tIns="47884" rIns="95767" bIns="47884"/>
          <a:lstStyle/>
          <a:p>
            <a:pPr marL="0" indent="0" eaLnBrk="1" hangingPunct="1"/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en-US" sz="2300" b="1" dirty="0" smtClean="0"/>
          </a:p>
        </p:txBody>
      </p:sp>
      <p:sp>
        <p:nvSpPr>
          <p:cNvPr id="5123" name="Subtitle 2"/>
          <p:cNvSpPr>
            <a:spLocks/>
          </p:cNvSpPr>
          <p:nvPr/>
        </p:nvSpPr>
        <p:spPr bwMode="auto">
          <a:xfrm>
            <a:off x="1485900" y="6010275"/>
            <a:ext cx="6937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46038" algn="ctr" defTabSz="706438">
              <a:lnSpc>
                <a:spcPct val="80000"/>
              </a:lnSpc>
              <a:spcBef>
                <a:spcPts val="850"/>
              </a:spcBef>
              <a:buSzPct val="100000"/>
              <a:buFont typeface="Lucida Grande"/>
              <a:buNone/>
            </a:pPr>
            <a:endParaRPr lang="ru-RU" sz="1400">
              <a:sym typeface="Arial" pitchFamily="34" charset="0"/>
            </a:endParaRPr>
          </a:p>
        </p:txBody>
      </p:sp>
      <p:pic>
        <p:nvPicPr>
          <p:cNvPr id="1026" name="Picture 2" descr="C:\Documents and Settings\yfetisov\Мои документы\Открытые лекции\принскрин_акты органов государственной власти-2.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2179" y="490762"/>
            <a:ext cx="8626998" cy="63688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18283" y="0"/>
            <a:ext cx="568863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/>
              <a:t>Открытый семинар</a:t>
            </a:r>
            <a:endParaRPr lang="ru-RU" sz="23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777875" y="564356"/>
            <a:ext cx="8640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Проблемы и сложности</a:t>
            </a:r>
          </a:p>
        </p:txBody>
      </p:sp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202059" y="1512575"/>
            <a:ext cx="9505056" cy="4437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SzPct val="150000"/>
              <a:buFont typeface="Arial" pitchFamily="34" charset="0"/>
              <a:buChar char="•"/>
            </a:pPr>
            <a:r>
              <a:rPr lang="ru-RU" dirty="0" smtClean="0"/>
              <a:t>    Отсутствие </a:t>
            </a:r>
            <a:r>
              <a:rPr lang="ru-RU" dirty="0"/>
              <a:t>образовательного и профессионального стандарта в </a:t>
            </a:r>
            <a:r>
              <a:rPr lang="ru-RU" dirty="0" smtClean="0"/>
              <a:t> 	области </a:t>
            </a:r>
            <a:r>
              <a:rPr lang="ru-RU" dirty="0" smtClean="0"/>
              <a:t>регулирования энергетики.</a:t>
            </a:r>
            <a:endParaRPr lang="ru-RU" dirty="0"/>
          </a:p>
          <a:p>
            <a:pPr algn="just">
              <a:buSzPct val="150000"/>
            </a:pPr>
            <a:endParaRPr lang="ru-RU" dirty="0"/>
          </a:p>
          <a:p>
            <a:pPr algn="just">
              <a:buSzPct val="150000"/>
              <a:buFont typeface="Arial" pitchFamily="34" charset="0"/>
              <a:buChar char="•"/>
            </a:pPr>
            <a:r>
              <a:rPr lang="ru-RU" dirty="0" smtClean="0"/>
              <a:t>    Дефицит </a:t>
            </a:r>
            <a:r>
              <a:rPr lang="ru-RU" dirty="0"/>
              <a:t>специализированных образовательных </a:t>
            </a:r>
            <a:r>
              <a:rPr lang="ru-RU" dirty="0" smtClean="0"/>
              <a:t>программ.</a:t>
            </a:r>
            <a:endParaRPr lang="ru-RU" dirty="0"/>
          </a:p>
          <a:p>
            <a:pPr algn="just">
              <a:buSzPct val="150000"/>
            </a:pPr>
            <a:endParaRPr lang="ru-RU" dirty="0"/>
          </a:p>
          <a:p>
            <a:pPr algn="just">
              <a:buSzPct val="150000"/>
              <a:buFont typeface="Arial" pitchFamily="34" charset="0"/>
              <a:buChar char="•"/>
            </a:pPr>
            <a:r>
              <a:rPr lang="ru-RU" dirty="0" smtClean="0"/>
              <a:t>    Высокая </a:t>
            </a:r>
            <a:r>
              <a:rPr lang="ru-RU" dirty="0" smtClean="0"/>
              <a:t>стоимость обучения в г.Москве (с учётом транспортных </a:t>
            </a:r>
            <a:r>
              <a:rPr lang="ru-RU" dirty="0" smtClean="0"/>
              <a:t>	расходов</a:t>
            </a:r>
            <a:r>
              <a:rPr lang="ru-RU" dirty="0" smtClean="0"/>
              <a:t>, расходов на проживание и прочих расходов).</a:t>
            </a:r>
          </a:p>
          <a:p>
            <a:pPr algn="just">
              <a:buSzPct val="150000"/>
            </a:pPr>
            <a:endParaRPr lang="ru-RU" i="1" dirty="0"/>
          </a:p>
          <a:p>
            <a:pPr algn="just">
              <a:buSzPct val="150000"/>
              <a:buFont typeface="Arial" pitchFamily="34" charset="0"/>
              <a:buChar char="•"/>
            </a:pPr>
            <a:r>
              <a:rPr lang="ru-RU" dirty="0" smtClean="0"/>
              <a:t>    Дефицит </a:t>
            </a:r>
            <a:r>
              <a:rPr lang="ru-RU" dirty="0" smtClean="0"/>
              <a:t>образовательных центров в субъектах РФ, осуществляющих </a:t>
            </a:r>
            <a:r>
              <a:rPr lang="ru-RU" dirty="0" smtClean="0"/>
              <a:t> </a:t>
            </a:r>
            <a:r>
              <a:rPr lang="ru-RU" dirty="0" smtClean="0"/>
              <a:t>     	</a:t>
            </a:r>
            <a:r>
              <a:rPr lang="ru-RU" dirty="0" smtClean="0"/>
              <a:t>подготовку </a:t>
            </a:r>
            <a:r>
              <a:rPr lang="ru-RU" dirty="0" smtClean="0"/>
              <a:t>по данному направлению.</a:t>
            </a:r>
          </a:p>
          <a:p>
            <a:pPr algn="just">
              <a:buSzPct val="150000"/>
            </a:pPr>
            <a:endParaRPr lang="ru-RU" dirty="0" smtClean="0"/>
          </a:p>
          <a:p>
            <a:pPr algn="just">
              <a:buSzPct val="150000"/>
              <a:buFont typeface="Arial" pitchFamily="34" charset="0"/>
              <a:buChar char="•"/>
            </a:pPr>
            <a:r>
              <a:rPr lang="ru-RU" dirty="0" smtClean="0"/>
              <a:t>    Низкий </a:t>
            </a:r>
            <a:r>
              <a:rPr lang="ru-RU" dirty="0" smtClean="0"/>
              <a:t>уровень адаптации существующих образовательных программ </a:t>
            </a:r>
            <a:r>
              <a:rPr lang="ru-RU" dirty="0" smtClean="0"/>
              <a:t>                          	к специфике </a:t>
            </a:r>
            <a:r>
              <a:rPr lang="ru-RU" dirty="0" smtClean="0"/>
              <a:t>деятельности органов регулирования цен (тарифов).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62099" y="612562"/>
            <a:ext cx="8496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Задачи и предложения к развитию</a:t>
            </a:r>
            <a:endParaRPr lang="ru-RU" sz="2400" b="1" dirty="0"/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46075" y="1442308"/>
            <a:ext cx="936104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SzPct val="150000"/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   Создание  </a:t>
            </a:r>
            <a:r>
              <a:rPr lang="ru-RU" dirty="0"/>
              <a:t>единого специализированного центра компетенций в </a:t>
            </a:r>
            <a:r>
              <a:rPr lang="ru-RU" dirty="0" smtClean="0"/>
              <a:t>                      	энергетике</a:t>
            </a:r>
            <a:endParaRPr lang="ru-RU" dirty="0"/>
          </a:p>
          <a:p>
            <a:pPr algn="just">
              <a:buSzPct val="150000"/>
            </a:pPr>
            <a:endParaRPr lang="ru-RU" dirty="0"/>
          </a:p>
          <a:p>
            <a:pPr algn="just">
              <a:buSzPct val="150000"/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   Разработка </a:t>
            </a:r>
            <a:r>
              <a:rPr lang="ru-RU" dirty="0"/>
              <a:t>образовательного и профессионального </a:t>
            </a:r>
            <a:r>
              <a:rPr lang="ru-RU" dirty="0" smtClean="0"/>
              <a:t>стандарта</a:t>
            </a:r>
            <a:endParaRPr lang="ru-RU" dirty="0"/>
          </a:p>
          <a:p>
            <a:pPr algn="just">
              <a:buSzPct val="150000"/>
            </a:pPr>
            <a:endParaRPr lang="ru-RU" dirty="0"/>
          </a:p>
          <a:p>
            <a:pPr algn="just">
              <a:buSzPct val="150000"/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   Разработка и запуск систем </a:t>
            </a:r>
            <a:r>
              <a:rPr lang="ru-RU" dirty="0" err="1" smtClean="0"/>
              <a:t>дистантного</a:t>
            </a:r>
            <a:r>
              <a:rPr lang="ru-RU" dirty="0" smtClean="0"/>
              <a:t> обучения и подготовки  	(совместно с Общественным советом при ФСТ России, проект «Точка 	роста»)</a:t>
            </a:r>
            <a:endParaRPr lang="ru-RU" dirty="0"/>
          </a:p>
          <a:p>
            <a:pPr algn="just">
              <a:buSzPct val="150000"/>
              <a:buFont typeface="Arial" pitchFamily="34" charset="0"/>
              <a:buChar char="•"/>
            </a:pPr>
            <a:endParaRPr lang="ru-RU" dirty="0"/>
          </a:p>
          <a:p>
            <a:pPr algn="just">
              <a:buSzPct val="150000"/>
              <a:buFont typeface="Arial" pitchFamily="34" charset="0"/>
              <a:buChar char="•"/>
            </a:pPr>
            <a:r>
              <a:rPr lang="ru-RU" dirty="0" smtClean="0"/>
              <a:t>    </a:t>
            </a:r>
            <a:r>
              <a:rPr lang="ru-RU" dirty="0" smtClean="0"/>
              <a:t>Совместный план действий ФСТ России и НП «Совет рынка» по </a:t>
            </a:r>
            <a:r>
              <a:rPr lang="ru-RU" dirty="0" smtClean="0"/>
              <a:t>	развитию </a:t>
            </a:r>
            <a:r>
              <a:rPr lang="ru-RU" dirty="0" smtClean="0"/>
              <a:t>образовательных программ – специализированный курс </a:t>
            </a:r>
            <a:r>
              <a:rPr lang="ru-RU" dirty="0" smtClean="0"/>
              <a:t>	«</a:t>
            </a:r>
            <a:r>
              <a:rPr lang="ru-RU" dirty="0"/>
              <a:t>Регулирование рынка электрической энергии (мощности</a:t>
            </a:r>
            <a:r>
              <a:rPr lang="ru-RU" dirty="0" smtClean="0"/>
              <a:t>)», </a:t>
            </a:r>
            <a:r>
              <a:rPr lang="ru-RU" dirty="0" smtClean="0"/>
              <a:t>	</a:t>
            </a:r>
            <a:r>
              <a:rPr lang="ru-RU" dirty="0" err="1" smtClean="0"/>
              <a:t>дистантное</a:t>
            </a:r>
            <a:r>
              <a:rPr lang="ru-RU" dirty="0" smtClean="0"/>
              <a:t> </a:t>
            </a:r>
            <a:r>
              <a:rPr lang="ru-RU" dirty="0" smtClean="0"/>
              <a:t>обучение и тестирование.</a:t>
            </a: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34107" y="404813"/>
            <a:ext cx="9275068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ru-RU" sz="2400" b="1" dirty="0" smtClean="0"/>
              <a:t>    Единый  специализированный центр компетенций </a:t>
            </a:r>
            <a:r>
              <a:rPr lang="ru-RU" sz="2200" b="1" dirty="0" smtClean="0"/>
              <a:t>(ЕСЦК)</a:t>
            </a:r>
          </a:p>
        </p:txBody>
      </p:sp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418083" y="1341562"/>
            <a:ext cx="921702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SzPct val="130000"/>
              <a:buFont typeface="Wingdings" pitchFamily="2" charset="2"/>
              <a:buChar char="ü"/>
            </a:pPr>
            <a:r>
              <a:rPr lang="ru-RU" sz="2200" dirty="0"/>
              <a:t> </a:t>
            </a:r>
            <a:r>
              <a:rPr lang="ru-RU" sz="2200" dirty="0" smtClean="0"/>
              <a:t> </a:t>
            </a:r>
            <a:r>
              <a:rPr lang="ru-RU" dirty="0" smtClean="0"/>
              <a:t>Р</a:t>
            </a:r>
            <a:r>
              <a:rPr lang="ru-RU" dirty="0" smtClean="0"/>
              <a:t>азработка </a:t>
            </a:r>
            <a:r>
              <a:rPr lang="ru-RU" dirty="0"/>
              <a:t>содержания образовательных </a:t>
            </a:r>
            <a:r>
              <a:rPr lang="ru-RU" dirty="0" smtClean="0"/>
              <a:t>программ</a:t>
            </a:r>
            <a:endParaRPr lang="ru-RU" dirty="0"/>
          </a:p>
          <a:p>
            <a:pPr algn="just">
              <a:buFont typeface="Wingdings" pitchFamily="2" charset="2"/>
              <a:buChar char="ü"/>
            </a:pPr>
            <a:endParaRPr lang="ru-RU" dirty="0"/>
          </a:p>
          <a:p>
            <a:pPr algn="just">
              <a:buSzPct val="130000"/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 Обеспечение </a:t>
            </a:r>
            <a:r>
              <a:rPr lang="ru-RU" dirty="0"/>
              <a:t>сертификации в установленном порядке </a:t>
            </a:r>
            <a:r>
              <a:rPr lang="ru-RU" dirty="0" smtClean="0"/>
              <a:t>	образовательных программ</a:t>
            </a:r>
            <a:endParaRPr lang="ru-RU" dirty="0"/>
          </a:p>
          <a:p>
            <a:pPr algn="just">
              <a:buFont typeface="Wingdings" pitchFamily="2" charset="2"/>
              <a:buChar char="ü"/>
            </a:pPr>
            <a:endParaRPr lang="ru-RU" dirty="0"/>
          </a:p>
          <a:p>
            <a:pPr algn="just">
              <a:buSzPct val="130000"/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 Организация </a:t>
            </a:r>
            <a:r>
              <a:rPr lang="ru-RU" dirty="0"/>
              <a:t>внедрения сертифицированных программ в </a:t>
            </a:r>
            <a:r>
              <a:rPr lang="ru-RU" dirty="0" smtClean="0"/>
              <a:t> 	образовательные учреждения</a:t>
            </a:r>
            <a:endParaRPr lang="ru-RU" dirty="0"/>
          </a:p>
          <a:p>
            <a:pPr algn="just">
              <a:buSzPct val="130000"/>
              <a:buFont typeface="Wingdings" pitchFamily="2" charset="2"/>
              <a:buChar char="ü"/>
            </a:pPr>
            <a:endParaRPr lang="ru-RU" dirty="0"/>
          </a:p>
          <a:p>
            <a:pPr algn="just">
              <a:buSzPct val="130000"/>
              <a:buFont typeface="Wingdings" pitchFamily="2" charset="2"/>
              <a:buChar char="ü"/>
            </a:pPr>
            <a:r>
              <a:rPr lang="ru-RU" dirty="0" smtClean="0"/>
              <a:t>  Разработка </a:t>
            </a:r>
            <a:r>
              <a:rPr lang="ru-RU" dirty="0"/>
              <a:t>методического и аналитического </a:t>
            </a:r>
            <a:r>
              <a:rPr lang="ru-RU" dirty="0" smtClean="0"/>
              <a:t>сопровождения</a:t>
            </a:r>
            <a:endParaRPr lang="ru-RU" dirty="0"/>
          </a:p>
          <a:p>
            <a:pPr algn="just">
              <a:buFont typeface="Wingdings" pitchFamily="2" charset="2"/>
              <a:buChar char="ü"/>
            </a:pPr>
            <a:endParaRPr lang="ru-RU" dirty="0"/>
          </a:p>
          <a:p>
            <a:pPr algn="just">
              <a:buSzPct val="130000"/>
              <a:buFont typeface="Wingdings" pitchFamily="2" charset="2"/>
              <a:buChar char="ü"/>
            </a:pPr>
            <a:r>
              <a:rPr lang="ru-RU" dirty="0" smtClean="0"/>
              <a:t>  Проведение </a:t>
            </a:r>
            <a:r>
              <a:rPr lang="ru-RU" dirty="0"/>
              <a:t>специализированных исследований (опросов, </a:t>
            </a:r>
            <a:r>
              <a:rPr lang="ru-RU" dirty="0" smtClean="0"/>
              <a:t>обзоров) </a:t>
            </a:r>
            <a:r>
              <a:rPr lang="ru-RU" dirty="0" smtClean="0"/>
              <a:t>	в области </a:t>
            </a:r>
            <a:r>
              <a:rPr lang="ru-RU" dirty="0"/>
              <a:t>компетенций и квалификаций в сфере </a:t>
            </a:r>
            <a:r>
              <a:rPr lang="ru-RU" dirty="0" smtClean="0"/>
              <a:t> государственного 	регулирования</a:t>
            </a:r>
            <a:endParaRPr lang="ru-RU" dirty="0"/>
          </a:p>
          <a:p>
            <a:pPr algn="just">
              <a:buSzPct val="130000"/>
              <a:buFont typeface="Wingdings" pitchFamily="2" charset="2"/>
              <a:buChar char="ü"/>
            </a:pPr>
            <a:endParaRPr lang="ru-RU" dirty="0"/>
          </a:p>
          <a:p>
            <a:pPr algn="just">
              <a:buSzPct val="130000"/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 Разработка </a:t>
            </a:r>
            <a:r>
              <a:rPr lang="ru-RU" dirty="0"/>
              <a:t>профессионального </a:t>
            </a:r>
            <a:r>
              <a:rPr lang="ru-RU" dirty="0" smtClean="0"/>
              <a:t>стандарта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6603</TotalTime>
  <Words>288</Words>
  <Application>Microsoft Office PowerPoint</Application>
  <PresentationFormat>Произвольный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Специальное оформление</vt:lpstr>
      <vt:lpstr>Слайд 1</vt:lpstr>
      <vt:lpstr>Слайд 2</vt:lpstr>
      <vt:lpstr>Исполнение поручений </vt:lpstr>
      <vt:lpstr>Слайд 4</vt:lpstr>
      <vt:lpstr>  Задача: формирование системных знаний по функционированию рынков электрической энергии (мощности).  Продолжительность курса: 72 академических часа.  Структура курса: вебинары (семинары в режиме реального времени),  очные семинары, самоподготовка с методическим обеспечением.    Количество сотрудников региональных органов регулирования, прошедших подготовку: 9 человек.</vt:lpstr>
      <vt:lpstr> </vt:lpstr>
      <vt:lpstr>Слайд 7</vt:lpstr>
      <vt:lpstr>Слайд 8</vt:lpstr>
      <vt:lpstr>    Единый  специализированный центр компетенций (ЕСЦК)</vt:lpstr>
    </vt:vector>
  </TitlesOfParts>
  <Company>ФСТ России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Lenovo User</cp:lastModifiedBy>
  <cp:revision>435</cp:revision>
  <dcterms:created xsi:type="dcterms:W3CDTF">2009-09-01T17:39:31Z</dcterms:created>
  <dcterms:modified xsi:type="dcterms:W3CDTF">2012-04-13T14:26:22Z</dcterms:modified>
</cp:coreProperties>
</file>