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1" r:id="rId3"/>
    <p:sldId id="344" r:id="rId4"/>
    <p:sldId id="346" r:id="rId5"/>
    <p:sldId id="342" r:id="rId6"/>
    <p:sldId id="340" r:id="rId7"/>
    <p:sldId id="341" r:id="rId8"/>
    <p:sldId id="338" r:id="rId9"/>
    <p:sldId id="336" r:id="rId10"/>
  </p:sldIdLst>
  <p:sldSz cx="9144000" cy="6858000" type="screen4x3"/>
  <p:notesSz cx="6797675" cy="9928225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FFCC"/>
    <a:srgbClr val="FA3C3C"/>
    <a:srgbClr val="FC7474"/>
    <a:srgbClr val="FEDEDE"/>
    <a:srgbClr val="FDA9A9"/>
    <a:srgbClr val="008000"/>
    <a:srgbClr val="CC99FF"/>
    <a:srgbClr val="00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56" autoAdjust="0"/>
    <p:restoredTop sz="94610" autoAdjust="0"/>
  </p:normalViewPr>
  <p:slideViewPr>
    <p:cSldViewPr snapToGrid="0" snapToObjects="1">
      <p:cViewPr varScale="1">
        <p:scale>
          <a:sx n="70" d="100"/>
          <a:sy n="70" d="100"/>
        </p:scale>
        <p:origin x="-11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20EA2-BD54-446F-BE49-C2195A1BE9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DD15CF-73CC-428E-A78B-D98E9C487B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Плановый период – определение балансов и утверждение тарифных решений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F8002D2-CC13-46E0-BD8B-27DE7282BD48}" type="parTrans" cxnId="{B81E4A18-8882-46E6-883E-4775EC0D2D3D}">
      <dgm:prSet/>
      <dgm:spPr/>
      <dgm:t>
        <a:bodyPr/>
        <a:lstStyle/>
        <a:p>
          <a:endParaRPr lang="ru-RU"/>
        </a:p>
      </dgm:t>
    </dgm:pt>
    <dgm:pt modelId="{65A7BDC7-1570-4CFD-B9B8-444093DDD5FB}" type="sibTrans" cxnId="{B81E4A18-8882-46E6-883E-4775EC0D2D3D}">
      <dgm:prSet/>
      <dgm:spPr/>
      <dgm:t>
        <a:bodyPr/>
        <a:lstStyle/>
        <a:p>
          <a:endParaRPr lang="ru-RU"/>
        </a:p>
      </dgm:t>
    </dgm:pt>
    <dgm:pt modelId="{DBD988E0-407D-4DA9-BE98-6F32A9A5FDD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Фактическая поставка – формирование фактической цены с учетом загрузки генерации на ОРЭ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5AC160-A32E-45AC-ADD0-92B5A50140D8}" type="parTrans" cxnId="{A6A3D4DD-8852-4FA0-BA01-3DC40E0137B8}">
      <dgm:prSet/>
      <dgm:spPr/>
      <dgm:t>
        <a:bodyPr/>
        <a:lstStyle/>
        <a:p>
          <a:endParaRPr lang="ru-RU"/>
        </a:p>
      </dgm:t>
    </dgm:pt>
    <dgm:pt modelId="{1D0736C0-1465-431F-8B76-F0B5BF18B001}" type="sibTrans" cxnId="{A6A3D4DD-8852-4FA0-BA01-3DC40E0137B8}">
      <dgm:prSet/>
      <dgm:spPr/>
      <dgm:t>
        <a:bodyPr/>
        <a:lstStyle/>
        <a:p>
          <a:endParaRPr lang="ru-RU"/>
        </a:p>
      </dgm:t>
    </dgm:pt>
    <dgm:pt modelId="{63FD1131-A3ED-4E2E-AC6A-0C9FBF775B9C}">
      <dgm:prSet/>
      <dgm:spPr/>
      <dgm:t>
        <a:bodyPr/>
        <a:lstStyle/>
        <a:p>
          <a:endParaRPr lang="ru-RU" dirty="0"/>
        </a:p>
      </dgm:t>
    </dgm:pt>
    <dgm:pt modelId="{D0B910DA-587B-4430-80ED-136BA49768E4}" type="sibTrans" cxnId="{A2258E89-0EC1-4273-BDB1-11CB932CC5C6}">
      <dgm:prSet/>
      <dgm:spPr/>
      <dgm:t>
        <a:bodyPr/>
        <a:lstStyle/>
        <a:p>
          <a:endParaRPr lang="ru-RU"/>
        </a:p>
      </dgm:t>
    </dgm:pt>
    <dgm:pt modelId="{D5F761FC-B499-44A6-A493-F1B64170956C}" type="parTrans" cxnId="{A2258E89-0EC1-4273-BDB1-11CB932CC5C6}">
      <dgm:prSet/>
      <dgm:spPr/>
      <dgm:t>
        <a:bodyPr/>
        <a:lstStyle/>
        <a:p>
          <a:endParaRPr lang="ru-RU"/>
        </a:p>
      </dgm:t>
    </dgm:pt>
    <dgm:pt modelId="{A2E16219-2C80-4A5E-A2E3-FB74ADDF07E1}">
      <dgm:prSet/>
      <dgm:spPr/>
      <dgm:t>
        <a:bodyPr/>
        <a:lstStyle/>
        <a:p>
          <a:endParaRPr lang="ru-RU" dirty="0"/>
        </a:p>
      </dgm:t>
    </dgm:pt>
    <dgm:pt modelId="{3AFDA7B1-A6E1-4710-8F7D-9992296B251E}" type="sibTrans" cxnId="{4BC27598-E1EC-4251-B39F-9F711E1BF10D}">
      <dgm:prSet/>
      <dgm:spPr/>
      <dgm:t>
        <a:bodyPr/>
        <a:lstStyle/>
        <a:p>
          <a:endParaRPr lang="ru-RU"/>
        </a:p>
      </dgm:t>
    </dgm:pt>
    <dgm:pt modelId="{CD7D00F3-B044-4C0E-9788-FC5C71292284}" type="parTrans" cxnId="{4BC27598-E1EC-4251-B39F-9F711E1BF10D}">
      <dgm:prSet/>
      <dgm:spPr/>
      <dgm:t>
        <a:bodyPr/>
        <a:lstStyle/>
        <a:p>
          <a:endParaRPr lang="ru-RU"/>
        </a:p>
      </dgm:t>
    </dgm:pt>
    <dgm:pt modelId="{B5D30ED1-5CF7-40BD-9078-D70A42C8C954}">
      <dgm:prSet/>
      <dgm:spPr/>
      <dgm:t>
        <a:bodyPr/>
        <a:lstStyle/>
        <a:p>
          <a:endParaRPr lang="ru-RU" dirty="0"/>
        </a:p>
      </dgm:t>
    </dgm:pt>
    <dgm:pt modelId="{140505F1-EE34-45C0-8225-66DA0565DE8C}" type="sibTrans" cxnId="{118988D8-1B45-438C-89D8-B4EDBD252AFD}">
      <dgm:prSet/>
      <dgm:spPr/>
      <dgm:t>
        <a:bodyPr/>
        <a:lstStyle/>
        <a:p>
          <a:endParaRPr lang="ru-RU"/>
        </a:p>
      </dgm:t>
    </dgm:pt>
    <dgm:pt modelId="{36EBED52-146D-4FCC-BF0B-716DFB829D5A}" type="parTrans" cxnId="{118988D8-1B45-438C-89D8-B4EDBD252AFD}">
      <dgm:prSet/>
      <dgm:spPr/>
      <dgm:t>
        <a:bodyPr/>
        <a:lstStyle/>
        <a:p>
          <a:endParaRPr lang="ru-RU"/>
        </a:p>
      </dgm:t>
    </dgm:pt>
    <dgm:pt modelId="{3639B5C7-A746-4DDB-B62D-ACBAB70DAAE1}">
      <dgm:prSet/>
      <dgm:spPr/>
      <dgm:t>
        <a:bodyPr/>
        <a:lstStyle/>
        <a:p>
          <a:endParaRPr lang="ru-RU" dirty="0"/>
        </a:p>
      </dgm:t>
    </dgm:pt>
    <dgm:pt modelId="{088A5F20-CB40-49B0-A960-03E3DF482148}" type="sibTrans" cxnId="{BCA91BCC-DE49-43F7-A1BF-D8994D10F972}">
      <dgm:prSet/>
      <dgm:spPr/>
      <dgm:t>
        <a:bodyPr/>
        <a:lstStyle/>
        <a:p>
          <a:endParaRPr lang="ru-RU"/>
        </a:p>
      </dgm:t>
    </dgm:pt>
    <dgm:pt modelId="{D27C9A39-BD0B-4416-B485-C3273E712F30}" type="parTrans" cxnId="{BCA91BCC-DE49-43F7-A1BF-D8994D10F972}">
      <dgm:prSet/>
      <dgm:spPr/>
      <dgm:t>
        <a:bodyPr/>
        <a:lstStyle/>
        <a:p>
          <a:endParaRPr lang="ru-RU"/>
        </a:p>
      </dgm:t>
    </dgm:pt>
    <dgm:pt modelId="{8944C664-15D9-4554-B054-5BFC1D6EF8D3}">
      <dgm:prSet/>
      <dgm:spPr/>
      <dgm:t>
        <a:bodyPr/>
        <a:lstStyle/>
        <a:p>
          <a:endParaRPr lang="ru-RU" dirty="0"/>
        </a:p>
      </dgm:t>
    </dgm:pt>
    <dgm:pt modelId="{CA4A73CD-1D67-4796-9037-E065DB0C044C}" type="sibTrans" cxnId="{E6CC73EF-6C5E-4AA8-942D-7928892409AB}">
      <dgm:prSet/>
      <dgm:spPr/>
      <dgm:t>
        <a:bodyPr/>
        <a:lstStyle/>
        <a:p>
          <a:endParaRPr lang="ru-RU"/>
        </a:p>
      </dgm:t>
    </dgm:pt>
    <dgm:pt modelId="{DFAB1EB4-ABAB-4914-893A-C9818FC6B850}" type="parTrans" cxnId="{E6CC73EF-6C5E-4AA8-942D-7928892409AB}">
      <dgm:prSet/>
      <dgm:spPr/>
      <dgm:t>
        <a:bodyPr/>
        <a:lstStyle/>
        <a:p>
          <a:endParaRPr lang="ru-RU"/>
        </a:p>
      </dgm:t>
    </dgm:pt>
    <dgm:pt modelId="{62EB72AA-EF5C-4678-BDB5-05DBDF4D980A}">
      <dgm:prSet/>
      <dgm:spPr/>
      <dgm:t>
        <a:bodyPr/>
        <a:lstStyle/>
        <a:p>
          <a:endParaRPr lang="ru-RU" dirty="0"/>
        </a:p>
      </dgm:t>
    </dgm:pt>
    <dgm:pt modelId="{A9042F76-328C-416D-9BF1-26EE468EFA91}" type="sibTrans" cxnId="{E5FD0798-F718-49A2-919E-81B638B91884}">
      <dgm:prSet/>
      <dgm:spPr/>
      <dgm:t>
        <a:bodyPr/>
        <a:lstStyle/>
        <a:p>
          <a:endParaRPr lang="ru-RU"/>
        </a:p>
      </dgm:t>
    </dgm:pt>
    <dgm:pt modelId="{0367B4A4-1D5F-4D71-9E2A-FA40E858AD26}" type="parTrans" cxnId="{E5FD0798-F718-49A2-919E-81B638B91884}">
      <dgm:prSet/>
      <dgm:spPr/>
      <dgm:t>
        <a:bodyPr/>
        <a:lstStyle/>
        <a:p>
          <a:endParaRPr lang="ru-RU"/>
        </a:p>
      </dgm:t>
    </dgm:pt>
    <dgm:pt modelId="{73E89D8B-2FD2-483A-B564-23AB6149B6D5}">
      <dgm:prSet/>
      <dgm:spPr/>
      <dgm:t>
        <a:bodyPr/>
        <a:lstStyle/>
        <a:p>
          <a:endParaRPr lang="ru-RU" dirty="0"/>
        </a:p>
      </dgm:t>
    </dgm:pt>
    <dgm:pt modelId="{C920FF75-6738-44EE-AEE9-1438823F71C2}" type="sibTrans" cxnId="{D7EAB5A2-A4A0-46D0-A7CB-D7D1A2872E55}">
      <dgm:prSet/>
      <dgm:spPr/>
      <dgm:t>
        <a:bodyPr/>
        <a:lstStyle/>
        <a:p>
          <a:endParaRPr lang="ru-RU"/>
        </a:p>
      </dgm:t>
    </dgm:pt>
    <dgm:pt modelId="{91E8A910-2A3A-467A-AAD4-A932FF1FD07F}" type="parTrans" cxnId="{D7EAB5A2-A4A0-46D0-A7CB-D7D1A2872E55}">
      <dgm:prSet/>
      <dgm:spPr/>
      <dgm:t>
        <a:bodyPr/>
        <a:lstStyle/>
        <a:p>
          <a:endParaRPr lang="ru-RU"/>
        </a:p>
      </dgm:t>
    </dgm:pt>
    <dgm:pt modelId="{15982DF7-E66A-4926-91C5-2DDE91D13E45}">
      <dgm:prSet/>
      <dgm:spPr/>
      <dgm:t>
        <a:bodyPr/>
        <a:lstStyle/>
        <a:p>
          <a:endParaRPr lang="ru-RU" dirty="0"/>
        </a:p>
      </dgm:t>
    </dgm:pt>
    <dgm:pt modelId="{E3A45F2B-B61A-46A3-B1C7-20854CF09EF6}" type="sibTrans" cxnId="{689FFAC7-2B1F-45CA-A211-421F75B14103}">
      <dgm:prSet/>
      <dgm:spPr/>
      <dgm:t>
        <a:bodyPr/>
        <a:lstStyle/>
        <a:p>
          <a:endParaRPr lang="ru-RU"/>
        </a:p>
      </dgm:t>
    </dgm:pt>
    <dgm:pt modelId="{09066E71-E32C-416C-AD50-AF50B43645C8}" type="parTrans" cxnId="{689FFAC7-2B1F-45CA-A211-421F75B14103}">
      <dgm:prSet/>
      <dgm:spPr/>
      <dgm:t>
        <a:bodyPr/>
        <a:lstStyle/>
        <a:p>
          <a:endParaRPr lang="ru-RU"/>
        </a:p>
      </dgm:t>
    </dgm:pt>
    <dgm:pt modelId="{1699AE37-1929-474C-B158-25129E6E2048}">
      <dgm:prSet/>
      <dgm:spPr/>
      <dgm:t>
        <a:bodyPr/>
        <a:lstStyle/>
        <a:p>
          <a:endParaRPr lang="ru-RU" dirty="0"/>
        </a:p>
      </dgm:t>
    </dgm:pt>
    <dgm:pt modelId="{F24FEFC3-E7BC-4A29-B8A7-5732FFE6F413}" type="sibTrans" cxnId="{DB36B70A-2975-49D6-9AA3-C926646A8560}">
      <dgm:prSet/>
      <dgm:spPr/>
      <dgm:t>
        <a:bodyPr/>
        <a:lstStyle/>
        <a:p>
          <a:endParaRPr lang="ru-RU"/>
        </a:p>
      </dgm:t>
    </dgm:pt>
    <dgm:pt modelId="{A866489E-52B2-4CD4-A3D3-111CAE631056}" type="parTrans" cxnId="{DB36B70A-2975-49D6-9AA3-C926646A8560}">
      <dgm:prSet/>
      <dgm:spPr/>
      <dgm:t>
        <a:bodyPr/>
        <a:lstStyle/>
        <a:p>
          <a:endParaRPr lang="ru-RU"/>
        </a:p>
      </dgm:t>
    </dgm:pt>
    <dgm:pt modelId="{B490988A-E6D6-416E-9900-56558B74A79E}">
      <dgm:prSet/>
      <dgm:spPr/>
      <dgm:t>
        <a:bodyPr/>
        <a:lstStyle/>
        <a:p>
          <a:endParaRPr lang="ru-RU" dirty="0"/>
        </a:p>
      </dgm:t>
    </dgm:pt>
    <dgm:pt modelId="{1E3C8C4A-22FA-4569-9ECB-AD9C60C659E1}" type="sibTrans" cxnId="{B01A907B-EE3B-4CC2-82C9-3D7AD227B352}">
      <dgm:prSet/>
      <dgm:spPr/>
      <dgm:t>
        <a:bodyPr/>
        <a:lstStyle/>
        <a:p>
          <a:endParaRPr lang="ru-RU"/>
        </a:p>
      </dgm:t>
    </dgm:pt>
    <dgm:pt modelId="{F1258218-FCB6-45F4-B1F2-42E4C98D9A92}" type="parTrans" cxnId="{B01A907B-EE3B-4CC2-82C9-3D7AD227B352}">
      <dgm:prSet/>
      <dgm:spPr/>
      <dgm:t>
        <a:bodyPr/>
        <a:lstStyle/>
        <a:p>
          <a:endParaRPr lang="ru-RU"/>
        </a:p>
      </dgm:t>
    </dgm:pt>
    <dgm:pt modelId="{744DF302-7954-4661-9EB8-112B57BF9299}">
      <dgm:prSet/>
      <dgm:spPr/>
      <dgm:t>
        <a:bodyPr/>
        <a:lstStyle/>
        <a:p>
          <a:endParaRPr lang="ru-RU" dirty="0"/>
        </a:p>
      </dgm:t>
    </dgm:pt>
    <dgm:pt modelId="{22C50571-FBBA-4730-9A80-81A4E8FE8326}" type="sibTrans" cxnId="{8E10DDFA-7275-4BDD-9B39-F1C54409A3B2}">
      <dgm:prSet/>
      <dgm:spPr/>
      <dgm:t>
        <a:bodyPr/>
        <a:lstStyle/>
        <a:p>
          <a:endParaRPr lang="ru-RU"/>
        </a:p>
      </dgm:t>
    </dgm:pt>
    <dgm:pt modelId="{E7101560-726A-471F-93FF-BBEC96A52B73}" type="parTrans" cxnId="{8E10DDFA-7275-4BDD-9B39-F1C54409A3B2}">
      <dgm:prSet/>
      <dgm:spPr/>
      <dgm:t>
        <a:bodyPr/>
        <a:lstStyle/>
        <a:p>
          <a:endParaRPr lang="ru-RU"/>
        </a:p>
      </dgm:t>
    </dgm:pt>
    <dgm:pt modelId="{B8CA2E98-CE97-4F0C-A00E-DB6EEE19ACFD}">
      <dgm:prSet/>
      <dgm:spPr/>
      <dgm:t>
        <a:bodyPr/>
        <a:lstStyle/>
        <a:p>
          <a:endParaRPr lang="ru-RU" dirty="0"/>
        </a:p>
      </dgm:t>
    </dgm:pt>
    <dgm:pt modelId="{915929BB-25FE-4DE6-A51D-1F6EE185167E}" type="sibTrans" cxnId="{E2181624-FAC2-4EFE-961C-1880DF65DDE0}">
      <dgm:prSet/>
      <dgm:spPr/>
      <dgm:t>
        <a:bodyPr/>
        <a:lstStyle/>
        <a:p>
          <a:endParaRPr lang="ru-RU"/>
        </a:p>
      </dgm:t>
    </dgm:pt>
    <dgm:pt modelId="{407D0D87-FAE1-417E-A873-292A2047487B}" type="parTrans" cxnId="{E2181624-FAC2-4EFE-961C-1880DF65DDE0}">
      <dgm:prSet/>
      <dgm:spPr/>
      <dgm:t>
        <a:bodyPr/>
        <a:lstStyle/>
        <a:p>
          <a:endParaRPr lang="ru-RU"/>
        </a:p>
      </dgm:t>
    </dgm:pt>
    <dgm:pt modelId="{CE871F97-20D8-45A1-8FB0-F2057D21E616}">
      <dgm:prSet/>
      <dgm:spPr/>
      <dgm:t>
        <a:bodyPr/>
        <a:lstStyle/>
        <a:p>
          <a:endParaRPr lang="ru-RU" dirty="0"/>
        </a:p>
      </dgm:t>
    </dgm:pt>
    <dgm:pt modelId="{2E771D62-C3CD-4DB9-9352-C45B40908206}" type="sibTrans" cxnId="{C2CEC259-F126-4A5A-A7F8-C84CD5C32AC4}">
      <dgm:prSet/>
      <dgm:spPr/>
      <dgm:t>
        <a:bodyPr/>
        <a:lstStyle/>
        <a:p>
          <a:endParaRPr lang="ru-RU"/>
        </a:p>
      </dgm:t>
    </dgm:pt>
    <dgm:pt modelId="{D859899E-AAC3-4D9B-83D9-C69D5D36C8C7}" type="parTrans" cxnId="{C2CEC259-F126-4A5A-A7F8-C84CD5C32AC4}">
      <dgm:prSet/>
      <dgm:spPr/>
      <dgm:t>
        <a:bodyPr/>
        <a:lstStyle/>
        <a:p>
          <a:endParaRPr lang="ru-RU"/>
        </a:p>
      </dgm:t>
    </dgm:pt>
    <dgm:pt modelId="{2E456C48-EF5E-4DE9-985D-07F7208DB9F5}">
      <dgm:prSet/>
      <dgm:spPr/>
      <dgm:t>
        <a:bodyPr/>
        <a:lstStyle/>
        <a:p>
          <a:endParaRPr lang="ru-RU" dirty="0"/>
        </a:p>
      </dgm:t>
    </dgm:pt>
    <dgm:pt modelId="{5758C8E9-5A24-4A2E-88E3-1A36F97ADAE0}" type="sibTrans" cxnId="{8071A6B1-5369-49F3-84CC-5D95A464365D}">
      <dgm:prSet/>
      <dgm:spPr/>
      <dgm:t>
        <a:bodyPr/>
        <a:lstStyle/>
        <a:p>
          <a:endParaRPr lang="ru-RU"/>
        </a:p>
      </dgm:t>
    </dgm:pt>
    <dgm:pt modelId="{7F580F7E-4CEC-444B-B036-531B0CC4C680}" type="parTrans" cxnId="{8071A6B1-5369-49F3-84CC-5D95A464365D}">
      <dgm:prSet/>
      <dgm:spPr/>
      <dgm:t>
        <a:bodyPr/>
        <a:lstStyle/>
        <a:p>
          <a:endParaRPr lang="ru-RU"/>
        </a:p>
      </dgm:t>
    </dgm:pt>
    <dgm:pt modelId="{D132C263-0674-46E8-8DBE-A8EFCCAB4537}">
      <dgm:prSet/>
      <dgm:spPr/>
      <dgm:t>
        <a:bodyPr/>
        <a:lstStyle/>
        <a:p>
          <a:endParaRPr lang="ru-RU"/>
        </a:p>
      </dgm:t>
    </dgm:pt>
    <dgm:pt modelId="{BC74396D-05E4-4327-A5A3-0156FD307EAE}" type="sibTrans" cxnId="{FD972F87-7C8E-40EA-B228-292AAD8DC804}">
      <dgm:prSet/>
      <dgm:spPr/>
      <dgm:t>
        <a:bodyPr/>
        <a:lstStyle/>
        <a:p>
          <a:endParaRPr lang="ru-RU"/>
        </a:p>
      </dgm:t>
    </dgm:pt>
    <dgm:pt modelId="{35548147-CD51-45C7-9BFB-E55CA365E94A}" type="parTrans" cxnId="{FD972F87-7C8E-40EA-B228-292AAD8DC804}">
      <dgm:prSet/>
      <dgm:spPr/>
      <dgm:t>
        <a:bodyPr/>
        <a:lstStyle/>
        <a:p>
          <a:endParaRPr lang="ru-RU"/>
        </a:p>
      </dgm:t>
    </dgm:pt>
    <dgm:pt modelId="{C0DB911C-3484-4A16-9118-5C6BD9D74421}">
      <dgm:prSet/>
      <dgm:spPr/>
      <dgm:t>
        <a:bodyPr/>
        <a:lstStyle/>
        <a:p>
          <a:endParaRPr lang="ru-RU"/>
        </a:p>
      </dgm:t>
    </dgm:pt>
    <dgm:pt modelId="{5D2232AE-6241-4C1B-AC1C-57174989FA0E}" type="sibTrans" cxnId="{33F2E6E1-8C98-4CAF-86EF-F8FF15FFD442}">
      <dgm:prSet/>
      <dgm:spPr/>
      <dgm:t>
        <a:bodyPr/>
        <a:lstStyle/>
        <a:p>
          <a:endParaRPr lang="ru-RU"/>
        </a:p>
      </dgm:t>
    </dgm:pt>
    <dgm:pt modelId="{4B5B2710-F410-4EA2-AA48-3C542A266C50}" type="parTrans" cxnId="{33F2E6E1-8C98-4CAF-86EF-F8FF15FFD442}">
      <dgm:prSet/>
      <dgm:spPr/>
      <dgm:t>
        <a:bodyPr/>
        <a:lstStyle/>
        <a:p>
          <a:endParaRPr lang="ru-RU"/>
        </a:p>
      </dgm:t>
    </dgm:pt>
    <dgm:pt modelId="{4B09B072-1AF5-4FD6-B39C-80EAE090C8B7}" type="pres">
      <dgm:prSet presAssocID="{C3C20EA2-BD54-446F-BE49-C2195A1BE9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95202-95DD-4EAA-AF84-AA68814C22FB}" type="pres">
      <dgm:prSet presAssocID="{09DD15CF-73CC-428E-A78B-D98E9C487BE7}" presName="parentLin" presStyleCnt="0"/>
      <dgm:spPr/>
    </dgm:pt>
    <dgm:pt modelId="{543A4B7E-072C-4366-A264-397D10C4C9BC}" type="pres">
      <dgm:prSet presAssocID="{09DD15CF-73CC-428E-A78B-D98E9C487BE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9337872-751D-417E-B09D-4F9426D0E021}" type="pres">
      <dgm:prSet presAssocID="{09DD15CF-73CC-428E-A78B-D98E9C487B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680E1-81D2-47B6-958E-0DC550A9A5B6}" type="pres">
      <dgm:prSet presAssocID="{09DD15CF-73CC-428E-A78B-D98E9C487BE7}" presName="negativeSpace" presStyleCnt="0"/>
      <dgm:spPr/>
    </dgm:pt>
    <dgm:pt modelId="{01C649DF-B0DA-443D-AE85-778FB073D227}" type="pres">
      <dgm:prSet presAssocID="{09DD15CF-73CC-428E-A78B-D98E9C487BE7}" presName="childText" presStyleLbl="conFgAcc1" presStyleIdx="0" presStyleCnt="2" custScaleY="60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5BFEA-C69F-4D7C-B549-568AF0F0BA6A}" type="pres">
      <dgm:prSet presAssocID="{65A7BDC7-1570-4CFD-B9B8-444093DDD5FB}" presName="spaceBetweenRectangles" presStyleCnt="0"/>
      <dgm:spPr/>
    </dgm:pt>
    <dgm:pt modelId="{BA854E65-9850-4908-B455-A67E22530ABD}" type="pres">
      <dgm:prSet presAssocID="{DBD988E0-407D-4DA9-BE98-6F32A9A5FDD3}" presName="parentLin" presStyleCnt="0"/>
      <dgm:spPr/>
    </dgm:pt>
    <dgm:pt modelId="{BCC786C5-86C3-434F-B2BA-B49446C9E4EA}" type="pres">
      <dgm:prSet presAssocID="{DBD988E0-407D-4DA9-BE98-6F32A9A5FDD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2991F09-FF89-45D3-9CDE-A02C66A503FB}" type="pres">
      <dgm:prSet presAssocID="{DBD988E0-407D-4DA9-BE98-6F32A9A5FDD3}" presName="parentText" presStyleLbl="node1" presStyleIdx="1" presStyleCnt="2" custLinFactNeighborX="-3892" custLinFactNeighborY="3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714F9-2448-41CD-9991-FAFC3BF959F3}" type="pres">
      <dgm:prSet presAssocID="{DBD988E0-407D-4DA9-BE98-6F32A9A5FDD3}" presName="negativeSpace" presStyleCnt="0"/>
      <dgm:spPr/>
    </dgm:pt>
    <dgm:pt modelId="{0C803D20-5ADD-43E3-ADFE-AAF1C6C6B416}" type="pres">
      <dgm:prSet presAssocID="{DBD988E0-407D-4DA9-BE98-6F32A9A5FDD3}" presName="childText" presStyleLbl="conFgAcc1" presStyleIdx="1" presStyleCnt="2" custScaleY="54955" custLinFactNeighborY="6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91BCC-DE49-43F7-A1BF-D8994D10F972}" srcId="{09DD15CF-73CC-428E-A78B-D98E9C487BE7}" destId="{3639B5C7-A746-4DDB-B62D-ACBAB70DAAE1}" srcOrd="1" destOrd="0" parTransId="{D27C9A39-BD0B-4416-B485-C3273E712F30}" sibTransId="{088A5F20-CB40-49B0-A960-03E3DF482148}"/>
    <dgm:cxn modelId="{3B3531C6-086F-43F2-BECC-4059BD3EC053}" type="presOf" srcId="{73E89D8B-2FD2-483A-B564-23AB6149B6D5}" destId="{0C803D20-5ADD-43E3-ADFE-AAF1C6C6B416}" srcOrd="0" destOrd="9" presId="urn:microsoft.com/office/officeart/2005/8/layout/list1"/>
    <dgm:cxn modelId="{ACD080B1-6532-42B3-80EA-3E6AD460CF94}" type="presOf" srcId="{8944C664-15D9-4554-B054-5BFC1D6EF8D3}" destId="{01C649DF-B0DA-443D-AE85-778FB073D227}" srcOrd="0" destOrd="0" presId="urn:microsoft.com/office/officeart/2005/8/layout/list1"/>
    <dgm:cxn modelId="{345E09CA-A5D5-42EB-9BFE-E4A2984A838C}" type="presOf" srcId="{744DF302-7954-4661-9EB8-112B57BF9299}" destId="{0C803D20-5ADD-43E3-ADFE-AAF1C6C6B416}" srcOrd="0" destOrd="5" presId="urn:microsoft.com/office/officeart/2005/8/layout/list1"/>
    <dgm:cxn modelId="{DB36B70A-2975-49D6-9AA3-C926646A8560}" srcId="{DBD988E0-407D-4DA9-BE98-6F32A9A5FDD3}" destId="{1699AE37-1929-474C-B158-25129E6E2048}" srcOrd="7" destOrd="0" parTransId="{A866489E-52B2-4CD4-A3D3-111CAE631056}" sibTransId="{F24FEFC3-E7BC-4A29-B8A7-5732FFE6F413}"/>
    <dgm:cxn modelId="{E6CC73EF-6C5E-4AA8-942D-7928892409AB}" srcId="{09DD15CF-73CC-428E-A78B-D98E9C487BE7}" destId="{8944C664-15D9-4554-B054-5BFC1D6EF8D3}" srcOrd="0" destOrd="0" parTransId="{DFAB1EB4-ABAB-4914-893A-C9818FC6B850}" sibTransId="{CA4A73CD-1D67-4796-9037-E065DB0C044C}"/>
    <dgm:cxn modelId="{E5FD0798-F718-49A2-919E-81B638B91884}" srcId="{DBD988E0-407D-4DA9-BE98-6F32A9A5FDD3}" destId="{62EB72AA-EF5C-4678-BDB5-05DBDF4D980A}" srcOrd="10" destOrd="0" parTransId="{0367B4A4-1D5F-4D71-9E2A-FA40E858AD26}" sibTransId="{A9042F76-328C-416D-9BF1-26EE468EFA91}"/>
    <dgm:cxn modelId="{311A0A32-5575-404C-AA61-FCB50BD58B5A}" type="presOf" srcId="{DBD988E0-407D-4DA9-BE98-6F32A9A5FDD3}" destId="{BCC786C5-86C3-434F-B2BA-B49446C9E4EA}" srcOrd="0" destOrd="0" presId="urn:microsoft.com/office/officeart/2005/8/layout/list1"/>
    <dgm:cxn modelId="{FD972F87-7C8E-40EA-B228-292AAD8DC804}" srcId="{DBD988E0-407D-4DA9-BE98-6F32A9A5FDD3}" destId="{D132C263-0674-46E8-8DBE-A8EFCCAB4537}" srcOrd="1" destOrd="0" parTransId="{35548147-CD51-45C7-9BFB-E55CA365E94A}" sibTransId="{BC74396D-05E4-4327-A5A3-0156FD307EAE}"/>
    <dgm:cxn modelId="{A6A3D4DD-8852-4FA0-BA01-3DC40E0137B8}" srcId="{C3C20EA2-BD54-446F-BE49-C2195A1BE9D7}" destId="{DBD988E0-407D-4DA9-BE98-6F32A9A5FDD3}" srcOrd="1" destOrd="0" parTransId="{885AC160-A32E-45AC-ADD0-92B5A50140D8}" sibTransId="{1D0736C0-1465-431F-8B76-F0B5BF18B001}"/>
    <dgm:cxn modelId="{A2258E89-0EC1-4273-BDB1-11CB932CC5C6}" srcId="{09DD15CF-73CC-428E-A78B-D98E9C487BE7}" destId="{63FD1131-A3ED-4E2E-AC6A-0C9FBF775B9C}" srcOrd="4" destOrd="0" parTransId="{D5F761FC-B499-44A6-A493-F1B64170956C}" sibTransId="{D0B910DA-587B-4430-80ED-136BA49768E4}"/>
    <dgm:cxn modelId="{8E10DDFA-7275-4BDD-9B39-F1C54409A3B2}" srcId="{DBD988E0-407D-4DA9-BE98-6F32A9A5FDD3}" destId="{744DF302-7954-4661-9EB8-112B57BF9299}" srcOrd="5" destOrd="0" parTransId="{E7101560-726A-471F-93FF-BBEC96A52B73}" sibTransId="{22C50571-FBBA-4730-9A80-81A4E8FE8326}"/>
    <dgm:cxn modelId="{4BC27598-E1EC-4251-B39F-9F711E1BF10D}" srcId="{09DD15CF-73CC-428E-A78B-D98E9C487BE7}" destId="{A2E16219-2C80-4A5E-A2E3-FB74ADDF07E1}" srcOrd="3" destOrd="0" parTransId="{CD7D00F3-B044-4C0E-9788-FC5C71292284}" sibTransId="{3AFDA7B1-A6E1-4710-8F7D-9992296B251E}"/>
    <dgm:cxn modelId="{B6FE39AB-1331-4694-9E44-E3B08CB57332}" type="presOf" srcId="{15982DF7-E66A-4926-91C5-2DDE91D13E45}" destId="{0C803D20-5ADD-43E3-ADFE-AAF1C6C6B416}" srcOrd="0" destOrd="8" presId="urn:microsoft.com/office/officeart/2005/8/layout/list1"/>
    <dgm:cxn modelId="{3BB002F2-E2A2-4BF3-BA29-FF09EAC8F131}" type="presOf" srcId="{C0DB911C-3484-4A16-9118-5C6BD9D74421}" destId="{0C803D20-5ADD-43E3-ADFE-AAF1C6C6B416}" srcOrd="0" destOrd="0" presId="urn:microsoft.com/office/officeart/2005/8/layout/list1"/>
    <dgm:cxn modelId="{3C550255-BF81-48D8-AAD2-21B663FE2006}" type="presOf" srcId="{09DD15CF-73CC-428E-A78B-D98E9C487BE7}" destId="{49337872-751D-417E-B09D-4F9426D0E021}" srcOrd="1" destOrd="0" presId="urn:microsoft.com/office/officeart/2005/8/layout/list1"/>
    <dgm:cxn modelId="{E2181624-FAC2-4EFE-961C-1880DF65DDE0}" srcId="{DBD988E0-407D-4DA9-BE98-6F32A9A5FDD3}" destId="{B8CA2E98-CE97-4F0C-A00E-DB6EEE19ACFD}" srcOrd="4" destOrd="0" parTransId="{407D0D87-FAE1-417E-A873-292A2047487B}" sibTransId="{915929BB-25FE-4DE6-A51D-1F6EE185167E}"/>
    <dgm:cxn modelId="{7ABBBC64-E02B-42B8-A7CC-0F1E33FE7E02}" type="presOf" srcId="{62EB72AA-EF5C-4678-BDB5-05DBDF4D980A}" destId="{0C803D20-5ADD-43E3-ADFE-AAF1C6C6B416}" srcOrd="0" destOrd="10" presId="urn:microsoft.com/office/officeart/2005/8/layout/list1"/>
    <dgm:cxn modelId="{D4DF2150-4539-48EB-BABF-D16DF387B2AF}" type="presOf" srcId="{2E456C48-EF5E-4DE9-985D-07F7208DB9F5}" destId="{0C803D20-5ADD-43E3-ADFE-AAF1C6C6B416}" srcOrd="0" destOrd="2" presId="urn:microsoft.com/office/officeart/2005/8/layout/list1"/>
    <dgm:cxn modelId="{118988D8-1B45-438C-89D8-B4EDBD252AFD}" srcId="{09DD15CF-73CC-428E-A78B-D98E9C487BE7}" destId="{B5D30ED1-5CF7-40BD-9078-D70A42C8C954}" srcOrd="2" destOrd="0" parTransId="{36EBED52-146D-4FCC-BF0B-716DFB829D5A}" sibTransId="{140505F1-EE34-45C0-8225-66DA0565DE8C}"/>
    <dgm:cxn modelId="{46FB1BC0-A0C7-4AE9-9F64-FBE96DC08874}" type="presOf" srcId="{D132C263-0674-46E8-8DBE-A8EFCCAB4537}" destId="{0C803D20-5ADD-43E3-ADFE-AAF1C6C6B416}" srcOrd="0" destOrd="1" presId="urn:microsoft.com/office/officeart/2005/8/layout/list1"/>
    <dgm:cxn modelId="{F9FD27FB-3978-445B-A715-7EDD418B6BCE}" type="presOf" srcId="{09DD15CF-73CC-428E-A78B-D98E9C487BE7}" destId="{543A4B7E-072C-4366-A264-397D10C4C9BC}" srcOrd="0" destOrd="0" presId="urn:microsoft.com/office/officeart/2005/8/layout/list1"/>
    <dgm:cxn modelId="{B81E4A18-8882-46E6-883E-4775EC0D2D3D}" srcId="{C3C20EA2-BD54-446F-BE49-C2195A1BE9D7}" destId="{09DD15CF-73CC-428E-A78B-D98E9C487BE7}" srcOrd="0" destOrd="0" parTransId="{7F8002D2-CC13-46E0-BD8B-27DE7282BD48}" sibTransId="{65A7BDC7-1570-4CFD-B9B8-444093DDD5FB}"/>
    <dgm:cxn modelId="{089B0492-F9BC-4371-9B57-543E42597A54}" type="presOf" srcId="{63FD1131-A3ED-4E2E-AC6A-0C9FBF775B9C}" destId="{01C649DF-B0DA-443D-AE85-778FB073D227}" srcOrd="0" destOrd="4" presId="urn:microsoft.com/office/officeart/2005/8/layout/list1"/>
    <dgm:cxn modelId="{6D3F88BF-5E41-4D16-97CA-5D11D6B114D1}" type="presOf" srcId="{B5D30ED1-5CF7-40BD-9078-D70A42C8C954}" destId="{01C649DF-B0DA-443D-AE85-778FB073D227}" srcOrd="0" destOrd="2" presId="urn:microsoft.com/office/officeart/2005/8/layout/list1"/>
    <dgm:cxn modelId="{FA0D2CF1-51F3-4825-A44E-9AA4B0661A31}" type="presOf" srcId="{DBD988E0-407D-4DA9-BE98-6F32A9A5FDD3}" destId="{12991F09-FF89-45D3-9CDE-A02C66A503FB}" srcOrd="1" destOrd="0" presId="urn:microsoft.com/office/officeart/2005/8/layout/list1"/>
    <dgm:cxn modelId="{C2CEC259-F126-4A5A-A7F8-C84CD5C32AC4}" srcId="{DBD988E0-407D-4DA9-BE98-6F32A9A5FDD3}" destId="{CE871F97-20D8-45A1-8FB0-F2057D21E616}" srcOrd="3" destOrd="0" parTransId="{D859899E-AAC3-4D9B-83D9-C69D5D36C8C7}" sibTransId="{2E771D62-C3CD-4DB9-9352-C45B40908206}"/>
    <dgm:cxn modelId="{D7EAB5A2-A4A0-46D0-A7CB-D7D1A2872E55}" srcId="{DBD988E0-407D-4DA9-BE98-6F32A9A5FDD3}" destId="{73E89D8B-2FD2-483A-B564-23AB6149B6D5}" srcOrd="9" destOrd="0" parTransId="{91E8A910-2A3A-467A-AAD4-A932FF1FD07F}" sibTransId="{C920FF75-6738-44EE-AEE9-1438823F71C2}"/>
    <dgm:cxn modelId="{08C4D830-4276-400F-850A-BEAE4092CC3A}" type="presOf" srcId="{A2E16219-2C80-4A5E-A2E3-FB74ADDF07E1}" destId="{01C649DF-B0DA-443D-AE85-778FB073D227}" srcOrd="0" destOrd="3" presId="urn:microsoft.com/office/officeart/2005/8/layout/list1"/>
    <dgm:cxn modelId="{689FFAC7-2B1F-45CA-A211-421F75B14103}" srcId="{DBD988E0-407D-4DA9-BE98-6F32A9A5FDD3}" destId="{15982DF7-E66A-4926-91C5-2DDE91D13E45}" srcOrd="8" destOrd="0" parTransId="{09066E71-E32C-416C-AD50-AF50B43645C8}" sibTransId="{E3A45F2B-B61A-46A3-B1C7-20854CF09EF6}"/>
    <dgm:cxn modelId="{B01A907B-EE3B-4CC2-82C9-3D7AD227B352}" srcId="{DBD988E0-407D-4DA9-BE98-6F32A9A5FDD3}" destId="{B490988A-E6D6-416E-9900-56558B74A79E}" srcOrd="6" destOrd="0" parTransId="{F1258218-FCB6-45F4-B1F2-42E4C98D9A92}" sibTransId="{1E3C8C4A-22FA-4569-9ECB-AD9C60C659E1}"/>
    <dgm:cxn modelId="{3BFFBF07-1720-45B8-BC13-08B45481BB21}" type="presOf" srcId="{B8CA2E98-CE97-4F0C-A00E-DB6EEE19ACFD}" destId="{0C803D20-5ADD-43E3-ADFE-AAF1C6C6B416}" srcOrd="0" destOrd="4" presId="urn:microsoft.com/office/officeart/2005/8/layout/list1"/>
    <dgm:cxn modelId="{A514209D-9933-4AC1-9867-2FEA403C7BE7}" type="presOf" srcId="{B490988A-E6D6-416E-9900-56558B74A79E}" destId="{0C803D20-5ADD-43E3-ADFE-AAF1C6C6B416}" srcOrd="0" destOrd="6" presId="urn:microsoft.com/office/officeart/2005/8/layout/list1"/>
    <dgm:cxn modelId="{8071A6B1-5369-49F3-84CC-5D95A464365D}" srcId="{DBD988E0-407D-4DA9-BE98-6F32A9A5FDD3}" destId="{2E456C48-EF5E-4DE9-985D-07F7208DB9F5}" srcOrd="2" destOrd="0" parTransId="{7F580F7E-4CEC-444B-B036-531B0CC4C680}" sibTransId="{5758C8E9-5A24-4A2E-88E3-1A36F97ADAE0}"/>
    <dgm:cxn modelId="{D6F43064-4158-4456-A53B-9F9C9C4D4414}" type="presOf" srcId="{3639B5C7-A746-4DDB-B62D-ACBAB70DAAE1}" destId="{01C649DF-B0DA-443D-AE85-778FB073D227}" srcOrd="0" destOrd="1" presId="urn:microsoft.com/office/officeart/2005/8/layout/list1"/>
    <dgm:cxn modelId="{07F98253-68EB-4EF5-9DC6-4FD2EF4000E7}" type="presOf" srcId="{C3C20EA2-BD54-446F-BE49-C2195A1BE9D7}" destId="{4B09B072-1AF5-4FD6-B39C-80EAE090C8B7}" srcOrd="0" destOrd="0" presId="urn:microsoft.com/office/officeart/2005/8/layout/list1"/>
    <dgm:cxn modelId="{C3B577DA-8D2E-40CA-8B70-E7DBC6D99503}" type="presOf" srcId="{CE871F97-20D8-45A1-8FB0-F2057D21E616}" destId="{0C803D20-5ADD-43E3-ADFE-AAF1C6C6B416}" srcOrd="0" destOrd="3" presId="urn:microsoft.com/office/officeart/2005/8/layout/list1"/>
    <dgm:cxn modelId="{57512078-9D59-416A-AD27-05A09F31D864}" type="presOf" srcId="{1699AE37-1929-474C-B158-25129E6E2048}" destId="{0C803D20-5ADD-43E3-ADFE-AAF1C6C6B416}" srcOrd="0" destOrd="7" presId="urn:microsoft.com/office/officeart/2005/8/layout/list1"/>
    <dgm:cxn modelId="{33F2E6E1-8C98-4CAF-86EF-F8FF15FFD442}" srcId="{DBD988E0-407D-4DA9-BE98-6F32A9A5FDD3}" destId="{C0DB911C-3484-4A16-9118-5C6BD9D74421}" srcOrd="0" destOrd="0" parTransId="{4B5B2710-F410-4EA2-AA48-3C542A266C50}" sibTransId="{5D2232AE-6241-4C1B-AC1C-57174989FA0E}"/>
    <dgm:cxn modelId="{D612D345-B83A-4EBD-9062-698E6662FFA0}" type="presParOf" srcId="{4B09B072-1AF5-4FD6-B39C-80EAE090C8B7}" destId="{9B195202-95DD-4EAA-AF84-AA68814C22FB}" srcOrd="0" destOrd="0" presId="urn:microsoft.com/office/officeart/2005/8/layout/list1"/>
    <dgm:cxn modelId="{A0550C2C-C495-48BC-97F1-FF6FC9DC4751}" type="presParOf" srcId="{9B195202-95DD-4EAA-AF84-AA68814C22FB}" destId="{543A4B7E-072C-4366-A264-397D10C4C9BC}" srcOrd="0" destOrd="0" presId="urn:microsoft.com/office/officeart/2005/8/layout/list1"/>
    <dgm:cxn modelId="{0311D4C0-B69F-42E6-A7BC-0FF663069917}" type="presParOf" srcId="{9B195202-95DD-4EAA-AF84-AA68814C22FB}" destId="{49337872-751D-417E-B09D-4F9426D0E021}" srcOrd="1" destOrd="0" presId="urn:microsoft.com/office/officeart/2005/8/layout/list1"/>
    <dgm:cxn modelId="{E49C291C-12B4-4420-9D45-C38341D89262}" type="presParOf" srcId="{4B09B072-1AF5-4FD6-B39C-80EAE090C8B7}" destId="{4B7680E1-81D2-47B6-958E-0DC550A9A5B6}" srcOrd="1" destOrd="0" presId="urn:microsoft.com/office/officeart/2005/8/layout/list1"/>
    <dgm:cxn modelId="{15D200FD-7888-4D0D-AF4B-DA60E9BF86C0}" type="presParOf" srcId="{4B09B072-1AF5-4FD6-B39C-80EAE090C8B7}" destId="{01C649DF-B0DA-443D-AE85-778FB073D227}" srcOrd="2" destOrd="0" presId="urn:microsoft.com/office/officeart/2005/8/layout/list1"/>
    <dgm:cxn modelId="{0533494B-902E-4218-9522-E48BC5A2F905}" type="presParOf" srcId="{4B09B072-1AF5-4FD6-B39C-80EAE090C8B7}" destId="{1E55BFEA-C69F-4D7C-B549-568AF0F0BA6A}" srcOrd="3" destOrd="0" presId="urn:microsoft.com/office/officeart/2005/8/layout/list1"/>
    <dgm:cxn modelId="{F9ED50AE-A877-42A0-927A-89FFCDD30B78}" type="presParOf" srcId="{4B09B072-1AF5-4FD6-B39C-80EAE090C8B7}" destId="{BA854E65-9850-4908-B455-A67E22530ABD}" srcOrd="4" destOrd="0" presId="urn:microsoft.com/office/officeart/2005/8/layout/list1"/>
    <dgm:cxn modelId="{98E8D431-53E8-4CC3-876F-CA125AB3DE5B}" type="presParOf" srcId="{BA854E65-9850-4908-B455-A67E22530ABD}" destId="{BCC786C5-86C3-434F-B2BA-B49446C9E4EA}" srcOrd="0" destOrd="0" presId="urn:microsoft.com/office/officeart/2005/8/layout/list1"/>
    <dgm:cxn modelId="{48B68817-BB00-4917-A085-86DBAAE36077}" type="presParOf" srcId="{BA854E65-9850-4908-B455-A67E22530ABD}" destId="{12991F09-FF89-45D3-9CDE-A02C66A503FB}" srcOrd="1" destOrd="0" presId="urn:microsoft.com/office/officeart/2005/8/layout/list1"/>
    <dgm:cxn modelId="{88777A87-8E9A-4809-A3F9-788F3204E49D}" type="presParOf" srcId="{4B09B072-1AF5-4FD6-B39C-80EAE090C8B7}" destId="{5FF714F9-2448-41CD-9991-FAFC3BF959F3}" srcOrd="5" destOrd="0" presId="urn:microsoft.com/office/officeart/2005/8/layout/list1"/>
    <dgm:cxn modelId="{EDD7A7F7-1BFC-43CF-9C8B-B0FAEE0D4F70}" type="presParOf" srcId="{4B09B072-1AF5-4FD6-B39C-80EAE090C8B7}" destId="{0C803D20-5ADD-43E3-ADFE-AAF1C6C6B4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B32AF-9CA3-4B47-ACCB-63B994E958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5A24E-0554-4755-969A-8070E8EB0A3E}">
      <dgm:prSet phldrT="[Текст]" custT="1"/>
      <dgm:spPr/>
      <dgm:t>
        <a:bodyPr/>
        <a:lstStyle/>
        <a:p>
          <a:r>
            <a:rPr lang="ru-RU" sz="1600" dirty="0" smtClean="0"/>
            <a:t>Тарифное меню</a:t>
          </a:r>
          <a:endParaRPr lang="ru-RU" sz="1600" dirty="0"/>
        </a:p>
      </dgm:t>
    </dgm:pt>
    <dgm:pt modelId="{63C2C56F-4D77-4025-AEC3-90AA1D750200}" type="parTrans" cxnId="{818C9069-5937-434F-BA5C-9BDDC8AAC182}">
      <dgm:prSet/>
      <dgm:spPr/>
      <dgm:t>
        <a:bodyPr/>
        <a:lstStyle/>
        <a:p>
          <a:endParaRPr lang="ru-RU"/>
        </a:p>
      </dgm:t>
    </dgm:pt>
    <dgm:pt modelId="{07387F15-E3EB-4A47-A295-6CE180FF8379}" type="sibTrans" cxnId="{818C9069-5937-434F-BA5C-9BDDC8AAC182}">
      <dgm:prSet/>
      <dgm:spPr/>
      <dgm:t>
        <a:bodyPr/>
        <a:lstStyle/>
        <a:p>
          <a:endParaRPr lang="ru-RU"/>
        </a:p>
      </dgm:t>
    </dgm:pt>
    <dgm:pt modelId="{739BDE85-7D50-4BC9-A53D-382223A09470}">
      <dgm:prSet phldrT="[Текст]" custT="1"/>
      <dgm:spPr/>
      <dgm:t>
        <a:bodyPr/>
        <a:lstStyle/>
        <a:p>
          <a:r>
            <a:rPr lang="ru-RU" sz="1600" dirty="0" smtClean="0"/>
            <a:t>Оплата отклонений</a:t>
          </a:r>
          <a:endParaRPr lang="ru-RU" sz="1600" dirty="0"/>
        </a:p>
      </dgm:t>
    </dgm:pt>
    <dgm:pt modelId="{22C25238-7776-477D-A281-B33998E95870}" type="parTrans" cxnId="{ECA82849-C35D-4D80-8B61-8D4341093953}">
      <dgm:prSet/>
      <dgm:spPr/>
      <dgm:t>
        <a:bodyPr/>
        <a:lstStyle/>
        <a:p>
          <a:endParaRPr lang="ru-RU"/>
        </a:p>
      </dgm:t>
    </dgm:pt>
    <dgm:pt modelId="{8B50ECF5-244D-47F0-B37E-F4987E583EF7}" type="sibTrans" cxnId="{ECA82849-C35D-4D80-8B61-8D4341093953}">
      <dgm:prSet/>
      <dgm:spPr/>
      <dgm:t>
        <a:bodyPr/>
        <a:lstStyle/>
        <a:p>
          <a:endParaRPr lang="ru-RU"/>
        </a:p>
      </dgm:t>
    </dgm:pt>
    <dgm:pt modelId="{B1E48AB9-BE5C-43F3-A07D-3CB6EBD57E01}">
      <dgm:prSet/>
      <dgm:spPr/>
      <dgm:t>
        <a:bodyPr/>
        <a:lstStyle/>
        <a:p>
          <a:pPr indent="0"/>
          <a:r>
            <a:rPr lang="ru-RU" dirty="0" err="1" smtClean="0"/>
            <a:t>Одноставочная</a:t>
          </a:r>
          <a:r>
            <a:rPr lang="ru-RU" dirty="0" smtClean="0"/>
            <a:t> цена</a:t>
          </a:r>
          <a:endParaRPr lang="ru-RU" dirty="0"/>
        </a:p>
      </dgm:t>
    </dgm:pt>
    <dgm:pt modelId="{00FF4F4F-39DD-4158-A4DF-4C5C826A1A49}" type="parTrans" cxnId="{FC9E1CC6-A6C4-4331-A7A9-1AF945968300}">
      <dgm:prSet/>
      <dgm:spPr/>
      <dgm:t>
        <a:bodyPr/>
        <a:lstStyle/>
        <a:p>
          <a:endParaRPr lang="ru-RU"/>
        </a:p>
      </dgm:t>
    </dgm:pt>
    <dgm:pt modelId="{54CFB784-46DD-4437-9A15-B340868DD2F7}" type="sibTrans" cxnId="{FC9E1CC6-A6C4-4331-A7A9-1AF945968300}">
      <dgm:prSet/>
      <dgm:spPr/>
      <dgm:t>
        <a:bodyPr/>
        <a:lstStyle/>
        <a:p>
          <a:endParaRPr lang="ru-RU"/>
        </a:p>
      </dgm:t>
    </dgm:pt>
    <dgm:pt modelId="{5878218E-ABF8-4D8C-AF04-BE7107344BCE}">
      <dgm:prSet/>
      <dgm:spPr/>
      <dgm:t>
        <a:bodyPr/>
        <a:lstStyle/>
        <a:p>
          <a:pPr indent="0"/>
          <a:r>
            <a:rPr lang="ru-RU" b="1" dirty="0" smtClean="0"/>
            <a:t>Для крупных потребителей (свыше 670 кВт):</a:t>
          </a:r>
          <a:endParaRPr lang="ru-RU" b="1" dirty="0"/>
        </a:p>
      </dgm:t>
    </dgm:pt>
    <dgm:pt modelId="{3B094736-A8DC-42F4-9D1C-0B2E62A5C363}" type="parTrans" cxnId="{5C25315B-F8D2-485B-8F95-A484E983FCAC}">
      <dgm:prSet/>
      <dgm:spPr/>
      <dgm:t>
        <a:bodyPr/>
        <a:lstStyle/>
        <a:p>
          <a:endParaRPr lang="ru-RU"/>
        </a:p>
      </dgm:t>
    </dgm:pt>
    <dgm:pt modelId="{859B9F20-169F-4D08-8C1E-1E73EA3EEA6D}" type="sibTrans" cxnId="{5C25315B-F8D2-485B-8F95-A484E983FCAC}">
      <dgm:prSet/>
      <dgm:spPr/>
      <dgm:t>
        <a:bodyPr/>
        <a:lstStyle/>
        <a:p>
          <a:endParaRPr lang="ru-RU"/>
        </a:p>
      </dgm:t>
    </dgm:pt>
    <dgm:pt modelId="{7779A790-0846-4065-9324-23F5246173A4}">
      <dgm:prSet/>
      <dgm:spPr/>
      <dgm:t>
        <a:bodyPr/>
        <a:lstStyle/>
        <a:p>
          <a:pPr indent="0"/>
          <a:r>
            <a:rPr lang="ru-RU" dirty="0" smtClean="0"/>
            <a:t>Цена дифференцированная по часам суток</a:t>
          </a:r>
          <a:endParaRPr lang="ru-RU" dirty="0"/>
        </a:p>
      </dgm:t>
    </dgm:pt>
    <dgm:pt modelId="{624CD7B4-66A9-49BB-81A4-688E3F6A16E9}" type="parTrans" cxnId="{07E9F7B2-489D-45A0-90A4-72105B270685}">
      <dgm:prSet/>
      <dgm:spPr/>
      <dgm:t>
        <a:bodyPr/>
        <a:lstStyle/>
        <a:p>
          <a:endParaRPr lang="ru-RU"/>
        </a:p>
      </dgm:t>
    </dgm:pt>
    <dgm:pt modelId="{6366EFEF-CDC8-4EE7-B1B7-345BAE4A8D3D}" type="sibTrans" cxnId="{07E9F7B2-489D-45A0-90A4-72105B270685}">
      <dgm:prSet/>
      <dgm:spPr/>
      <dgm:t>
        <a:bodyPr/>
        <a:lstStyle/>
        <a:p>
          <a:endParaRPr lang="ru-RU"/>
        </a:p>
      </dgm:t>
    </dgm:pt>
    <dgm:pt modelId="{D9F7EFF1-A67C-4309-9900-73144FA74DE1}">
      <dgm:prSet/>
      <dgm:spPr/>
      <dgm:t>
        <a:bodyPr/>
        <a:lstStyle/>
        <a:p>
          <a:pPr indent="0"/>
          <a:r>
            <a:rPr lang="ru-RU" dirty="0" err="1" smtClean="0"/>
            <a:t>Трехставочная</a:t>
          </a:r>
          <a:r>
            <a:rPr lang="ru-RU" dirty="0" smtClean="0"/>
            <a:t> цена </a:t>
          </a:r>
          <a:endParaRPr lang="ru-RU" dirty="0"/>
        </a:p>
      </dgm:t>
    </dgm:pt>
    <dgm:pt modelId="{B2E29B98-A24E-4EFD-8EBC-A3BD32384AD0}" type="parTrans" cxnId="{5B09B044-C1D8-4BD1-82B2-DFD9011B3DAC}">
      <dgm:prSet/>
      <dgm:spPr/>
      <dgm:t>
        <a:bodyPr/>
        <a:lstStyle/>
        <a:p>
          <a:endParaRPr lang="ru-RU"/>
        </a:p>
      </dgm:t>
    </dgm:pt>
    <dgm:pt modelId="{EE772354-DF90-43E5-99E6-517A4E882EB4}" type="sibTrans" cxnId="{5B09B044-C1D8-4BD1-82B2-DFD9011B3DAC}">
      <dgm:prSet/>
      <dgm:spPr/>
      <dgm:t>
        <a:bodyPr/>
        <a:lstStyle/>
        <a:p>
          <a:endParaRPr lang="ru-RU"/>
        </a:p>
      </dgm:t>
    </dgm:pt>
    <dgm:pt modelId="{1BA7DAB0-F0BE-43EA-B6C4-1B6A34A95174}">
      <dgm:prSet/>
      <dgm:spPr/>
      <dgm:t>
        <a:bodyPr/>
        <a:lstStyle/>
        <a:p>
          <a:pPr indent="0"/>
          <a:r>
            <a:rPr lang="ru-RU" b="1" dirty="0" smtClean="0"/>
            <a:t>Для мелких потребителей (менее 670 кВт):</a:t>
          </a:r>
          <a:r>
            <a:rPr lang="ru-RU" dirty="0" smtClean="0"/>
            <a:t> </a:t>
          </a:r>
          <a:endParaRPr lang="ru-RU" dirty="0"/>
        </a:p>
      </dgm:t>
    </dgm:pt>
    <dgm:pt modelId="{185315FD-75F9-4CD2-AE23-A34BBDE2382F}" type="parTrans" cxnId="{D2901C8F-2F91-4285-A26C-016E622D107F}">
      <dgm:prSet/>
      <dgm:spPr/>
      <dgm:t>
        <a:bodyPr/>
        <a:lstStyle/>
        <a:p>
          <a:endParaRPr lang="ru-RU"/>
        </a:p>
      </dgm:t>
    </dgm:pt>
    <dgm:pt modelId="{BC6DB37C-B64D-4CCA-BB87-387B036430CC}" type="sibTrans" cxnId="{D2901C8F-2F91-4285-A26C-016E622D107F}">
      <dgm:prSet/>
      <dgm:spPr/>
      <dgm:t>
        <a:bodyPr/>
        <a:lstStyle/>
        <a:p>
          <a:endParaRPr lang="ru-RU"/>
        </a:p>
      </dgm:t>
    </dgm:pt>
    <dgm:pt modelId="{210F5F0A-FD4B-46DB-A4D7-D0740AACE508}">
      <dgm:prSet/>
      <dgm:spPr/>
      <dgm:t>
        <a:bodyPr/>
        <a:lstStyle/>
        <a:p>
          <a:pPr indent="0"/>
          <a:endParaRPr lang="ru-RU" dirty="0"/>
        </a:p>
      </dgm:t>
    </dgm:pt>
    <dgm:pt modelId="{4236EE9F-DA0B-4F06-90D8-5F2C5913C13F}" type="parTrans" cxnId="{7BA9BDFB-B6B1-4829-8227-7FE7EBC7519E}">
      <dgm:prSet/>
      <dgm:spPr/>
      <dgm:t>
        <a:bodyPr/>
        <a:lstStyle/>
        <a:p>
          <a:endParaRPr lang="ru-RU"/>
        </a:p>
      </dgm:t>
    </dgm:pt>
    <dgm:pt modelId="{21505FBB-C6D2-48DA-8705-C159630B0A93}" type="sibTrans" cxnId="{7BA9BDFB-B6B1-4829-8227-7FE7EBC7519E}">
      <dgm:prSet/>
      <dgm:spPr/>
      <dgm:t>
        <a:bodyPr/>
        <a:lstStyle/>
        <a:p>
          <a:endParaRPr lang="ru-RU"/>
        </a:p>
      </dgm:t>
    </dgm:pt>
    <dgm:pt modelId="{3C1C8A01-F9AC-44CC-BC5D-E6D2E8A5C1DA}">
      <dgm:prSet/>
      <dgm:spPr/>
      <dgm:t>
        <a:bodyPr/>
        <a:lstStyle/>
        <a:p>
          <a:pPr indent="0"/>
          <a:r>
            <a:rPr lang="ru-RU" dirty="0" smtClean="0"/>
            <a:t> </a:t>
          </a:r>
          <a:r>
            <a:rPr lang="ru-RU" dirty="0" err="1" smtClean="0"/>
            <a:t>трехставочная</a:t>
          </a:r>
          <a:r>
            <a:rPr lang="ru-RU" dirty="0" smtClean="0"/>
            <a:t> цена</a:t>
          </a:r>
          <a:endParaRPr lang="ru-RU" dirty="0"/>
        </a:p>
      </dgm:t>
    </dgm:pt>
    <dgm:pt modelId="{4E9DDBAA-D5E7-444B-B3BE-F76780C684F4}" type="parTrans" cxnId="{A3B82B4A-83F5-4F56-90BE-B719336E7CE2}">
      <dgm:prSet/>
      <dgm:spPr/>
      <dgm:t>
        <a:bodyPr/>
        <a:lstStyle/>
        <a:p>
          <a:endParaRPr lang="ru-RU"/>
        </a:p>
      </dgm:t>
    </dgm:pt>
    <dgm:pt modelId="{86185906-9CAC-4C47-886E-9844DC2960F2}" type="sibTrans" cxnId="{A3B82B4A-83F5-4F56-90BE-B719336E7CE2}">
      <dgm:prSet/>
      <dgm:spPr/>
      <dgm:t>
        <a:bodyPr/>
        <a:lstStyle/>
        <a:p>
          <a:endParaRPr lang="ru-RU"/>
        </a:p>
      </dgm:t>
    </dgm:pt>
    <dgm:pt modelId="{23B3F3CB-948C-427F-921F-A9A18789616D}">
      <dgm:prSet/>
      <dgm:spPr/>
      <dgm:t>
        <a:bodyPr/>
        <a:lstStyle/>
        <a:p>
          <a:endParaRPr lang="ru-RU" dirty="0"/>
        </a:p>
      </dgm:t>
    </dgm:pt>
    <dgm:pt modelId="{90056C12-2FD5-4E41-BFAB-CDD849F3F591}" type="parTrans" cxnId="{7982CAF1-DA9E-4F96-89D2-856FBDA6069B}">
      <dgm:prSet/>
      <dgm:spPr/>
      <dgm:t>
        <a:bodyPr/>
        <a:lstStyle/>
        <a:p>
          <a:endParaRPr lang="ru-RU"/>
        </a:p>
      </dgm:t>
    </dgm:pt>
    <dgm:pt modelId="{28D21FE1-7CCB-4850-8063-FEB6C1D1C517}" type="sibTrans" cxnId="{7982CAF1-DA9E-4F96-89D2-856FBDA6069B}">
      <dgm:prSet/>
      <dgm:spPr/>
      <dgm:t>
        <a:bodyPr/>
        <a:lstStyle/>
        <a:p>
          <a:endParaRPr lang="ru-RU"/>
        </a:p>
      </dgm:t>
    </dgm:pt>
    <dgm:pt modelId="{D24CF94D-D708-4ACB-996D-52A8C1127ED6}">
      <dgm:prSet/>
      <dgm:spPr/>
      <dgm:t>
        <a:bodyPr/>
        <a:lstStyle/>
        <a:p>
          <a:endParaRPr lang="ru-RU"/>
        </a:p>
      </dgm:t>
    </dgm:pt>
    <dgm:pt modelId="{FF3DAA59-37B9-4A12-B030-966B73C0C315}" type="parTrans" cxnId="{78F1CDA3-93C2-4599-84FA-CA8E38EC9E4B}">
      <dgm:prSet/>
      <dgm:spPr/>
      <dgm:t>
        <a:bodyPr/>
        <a:lstStyle/>
        <a:p>
          <a:endParaRPr lang="ru-RU"/>
        </a:p>
      </dgm:t>
    </dgm:pt>
    <dgm:pt modelId="{871B8DBD-21D5-4D32-BF38-B0A506394F86}" type="sibTrans" cxnId="{78F1CDA3-93C2-4599-84FA-CA8E38EC9E4B}">
      <dgm:prSet/>
      <dgm:spPr/>
      <dgm:t>
        <a:bodyPr/>
        <a:lstStyle/>
        <a:p>
          <a:endParaRPr lang="ru-RU"/>
        </a:p>
      </dgm:t>
    </dgm:pt>
    <dgm:pt modelId="{1CD3FEC6-CC81-4D06-9995-0798FF72E428}" type="pres">
      <dgm:prSet presAssocID="{AB2B32AF-9CA3-4B47-ACCB-63B994E958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8FADD-3524-4E69-9FB4-520050C5D8BE}" type="pres">
      <dgm:prSet presAssocID="{6DE5A24E-0554-4755-969A-8070E8EB0A3E}" presName="parentLin" presStyleCnt="0"/>
      <dgm:spPr/>
    </dgm:pt>
    <dgm:pt modelId="{EB2D7B01-2091-44B7-A7F6-03E2EF2B117E}" type="pres">
      <dgm:prSet presAssocID="{6DE5A24E-0554-4755-969A-8070E8EB0A3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57EC983-1E78-4A17-BCEB-FE6F96DE1574}" type="pres">
      <dgm:prSet presAssocID="{6DE5A24E-0554-4755-969A-8070E8EB0A3E}" presName="parentText" presStyleLbl="node1" presStyleIdx="0" presStyleCnt="2" custScaleY="25273" custLinFactNeighborX="-4027" custLinFactNeighborY="-48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EF631-8E9F-4961-A335-9CA42AC68BCA}" type="pres">
      <dgm:prSet presAssocID="{6DE5A24E-0554-4755-969A-8070E8EB0A3E}" presName="negativeSpace" presStyleCnt="0"/>
      <dgm:spPr/>
    </dgm:pt>
    <dgm:pt modelId="{9500EBE3-AB7D-49B6-B2E6-C9C2AB94A4D3}" type="pres">
      <dgm:prSet presAssocID="{6DE5A24E-0554-4755-969A-8070E8EB0A3E}" presName="childText" presStyleLbl="conFgAcc1" presStyleIdx="0" presStyleCnt="2" custScaleY="13647" custLinFactNeighborX="154" custLinFactNeighborY="-6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C5030-5FC6-41A3-BB6C-FF3B448A93D5}" type="pres">
      <dgm:prSet presAssocID="{07387F15-E3EB-4A47-A295-6CE180FF8379}" presName="spaceBetweenRectangles" presStyleCnt="0"/>
      <dgm:spPr/>
    </dgm:pt>
    <dgm:pt modelId="{90F834D3-C39C-4B07-B437-DEDF3712BE6C}" type="pres">
      <dgm:prSet presAssocID="{739BDE85-7D50-4BC9-A53D-382223A09470}" presName="parentLin" presStyleCnt="0"/>
      <dgm:spPr/>
    </dgm:pt>
    <dgm:pt modelId="{1E48FC7F-3D37-48B8-9CDA-1403B0C4819C}" type="pres">
      <dgm:prSet presAssocID="{739BDE85-7D50-4BC9-A53D-382223A0947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0EBB7F6-E29B-4EE4-BB3C-D093A059137D}" type="pres">
      <dgm:prSet presAssocID="{739BDE85-7D50-4BC9-A53D-382223A09470}" presName="parentText" presStyleLbl="node1" presStyleIdx="1" presStyleCnt="2" custScaleY="26157" custLinFactNeighborX="-10070" custLinFactNeighborY="-26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AC6B8-1C31-4C36-9D47-DCD68692E9F5}" type="pres">
      <dgm:prSet presAssocID="{739BDE85-7D50-4BC9-A53D-382223A09470}" presName="negativeSpace" presStyleCnt="0"/>
      <dgm:spPr/>
    </dgm:pt>
    <dgm:pt modelId="{28D1B9E0-51AA-469B-83A3-3DBD61159D33}" type="pres">
      <dgm:prSet presAssocID="{739BDE85-7D50-4BC9-A53D-382223A09470}" presName="childText" presStyleLbl="conFgAcc1" presStyleIdx="1" presStyleCnt="2" custScaleY="58641" custLinFactNeighborY="1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9F7B2-489D-45A0-90A4-72105B270685}" srcId="{6DE5A24E-0554-4755-969A-8070E8EB0A3E}" destId="{7779A790-0846-4065-9324-23F5246173A4}" srcOrd="5" destOrd="0" parTransId="{624CD7B4-66A9-49BB-81A4-688E3F6A16E9}" sibTransId="{6366EFEF-CDC8-4EE7-B1B7-345BAE4A8D3D}"/>
    <dgm:cxn modelId="{FC9E1CC6-A6C4-4331-A7A9-1AF945968300}" srcId="{6DE5A24E-0554-4755-969A-8070E8EB0A3E}" destId="{B1E48AB9-BE5C-43F3-A07D-3CB6EBD57E01}" srcOrd="4" destOrd="0" parTransId="{00FF4F4F-39DD-4158-A4DF-4C5C826A1A49}" sibTransId="{54CFB784-46DD-4437-9A15-B340868DD2F7}"/>
    <dgm:cxn modelId="{F4FC0539-05E7-4D18-8D22-E8C050344BDB}" type="presOf" srcId="{739BDE85-7D50-4BC9-A53D-382223A09470}" destId="{50EBB7F6-E29B-4EE4-BB3C-D093A059137D}" srcOrd="1" destOrd="0" presId="urn:microsoft.com/office/officeart/2005/8/layout/list1"/>
    <dgm:cxn modelId="{08DEFEA3-BC5A-430E-A40E-CC753DCA20F8}" type="presOf" srcId="{D24CF94D-D708-4ACB-996D-52A8C1127ED6}" destId="{28D1B9E0-51AA-469B-83A3-3DBD61159D33}" srcOrd="0" destOrd="0" presId="urn:microsoft.com/office/officeart/2005/8/layout/list1"/>
    <dgm:cxn modelId="{5C25315B-F8D2-485B-8F95-A484E983FCAC}" srcId="{6DE5A24E-0554-4755-969A-8070E8EB0A3E}" destId="{5878218E-ABF8-4D8C-AF04-BE7107344BCE}" srcOrd="0" destOrd="0" parTransId="{3B094736-A8DC-42F4-9D1C-0B2E62A5C363}" sibTransId="{859B9F20-169F-4D08-8C1E-1E73EA3EEA6D}"/>
    <dgm:cxn modelId="{D7E9A6B6-691B-4148-B0C4-09B5EA92CE35}" type="presOf" srcId="{1BA7DAB0-F0BE-43EA-B6C4-1B6A34A95174}" destId="{9500EBE3-AB7D-49B6-B2E6-C9C2AB94A4D3}" srcOrd="0" destOrd="3" presId="urn:microsoft.com/office/officeart/2005/8/layout/list1"/>
    <dgm:cxn modelId="{FC9DB47B-0D3D-40E3-B11C-5E498AEA378D}" type="presOf" srcId="{6DE5A24E-0554-4755-969A-8070E8EB0A3E}" destId="{957EC983-1E78-4A17-BCEB-FE6F96DE1574}" srcOrd="1" destOrd="0" presId="urn:microsoft.com/office/officeart/2005/8/layout/list1"/>
    <dgm:cxn modelId="{8D5561DD-4FAA-4009-9343-93525B584377}" type="presOf" srcId="{6DE5A24E-0554-4755-969A-8070E8EB0A3E}" destId="{EB2D7B01-2091-44B7-A7F6-03E2EF2B117E}" srcOrd="0" destOrd="0" presId="urn:microsoft.com/office/officeart/2005/8/layout/list1"/>
    <dgm:cxn modelId="{5B09B044-C1D8-4BD1-82B2-DFD9011B3DAC}" srcId="{6DE5A24E-0554-4755-969A-8070E8EB0A3E}" destId="{D9F7EFF1-A67C-4309-9900-73144FA74DE1}" srcOrd="6" destOrd="0" parTransId="{B2E29B98-A24E-4EFD-8EBC-A3BD32384AD0}" sibTransId="{EE772354-DF90-43E5-99E6-517A4E882EB4}"/>
    <dgm:cxn modelId="{4CE75DB9-FD7D-404C-854F-98A954C5F641}" type="presOf" srcId="{210F5F0A-FD4B-46DB-A4D7-D0740AACE508}" destId="{9500EBE3-AB7D-49B6-B2E6-C9C2AB94A4D3}" srcOrd="0" destOrd="2" presId="urn:microsoft.com/office/officeart/2005/8/layout/list1"/>
    <dgm:cxn modelId="{D2901C8F-2F91-4285-A26C-016E622D107F}" srcId="{6DE5A24E-0554-4755-969A-8070E8EB0A3E}" destId="{1BA7DAB0-F0BE-43EA-B6C4-1B6A34A95174}" srcOrd="3" destOrd="0" parTransId="{185315FD-75F9-4CD2-AE23-A34BBDE2382F}" sibTransId="{BC6DB37C-B64D-4CCA-BB87-387B036430CC}"/>
    <dgm:cxn modelId="{78F1CDA3-93C2-4599-84FA-CA8E38EC9E4B}" srcId="{739BDE85-7D50-4BC9-A53D-382223A09470}" destId="{D24CF94D-D708-4ACB-996D-52A8C1127ED6}" srcOrd="0" destOrd="0" parTransId="{FF3DAA59-37B9-4A12-B030-966B73C0C315}" sibTransId="{871B8DBD-21D5-4D32-BF38-B0A506394F86}"/>
    <dgm:cxn modelId="{E16001E6-EBF3-4B57-9B93-96B5038FAA07}" type="presOf" srcId="{7779A790-0846-4065-9324-23F5246173A4}" destId="{9500EBE3-AB7D-49B6-B2E6-C9C2AB94A4D3}" srcOrd="0" destOrd="5" presId="urn:microsoft.com/office/officeart/2005/8/layout/list1"/>
    <dgm:cxn modelId="{D1FF6F4B-3AC2-494D-A608-8757A86D4037}" type="presOf" srcId="{AB2B32AF-9CA3-4B47-ACCB-63B994E95883}" destId="{1CD3FEC6-CC81-4D06-9995-0798FF72E428}" srcOrd="0" destOrd="0" presId="urn:microsoft.com/office/officeart/2005/8/layout/list1"/>
    <dgm:cxn modelId="{A3B82B4A-83F5-4F56-90BE-B719336E7CE2}" srcId="{6DE5A24E-0554-4755-969A-8070E8EB0A3E}" destId="{3C1C8A01-F9AC-44CC-BC5D-E6D2E8A5C1DA}" srcOrd="1" destOrd="0" parTransId="{4E9DDBAA-D5E7-444B-B3BE-F76780C684F4}" sibTransId="{86185906-9CAC-4C47-886E-9844DC2960F2}"/>
    <dgm:cxn modelId="{ECA82849-C35D-4D80-8B61-8D4341093953}" srcId="{AB2B32AF-9CA3-4B47-ACCB-63B994E95883}" destId="{739BDE85-7D50-4BC9-A53D-382223A09470}" srcOrd="1" destOrd="0" parTransId="{22C25238-7776-477D-A281-B33998E95870}" sibTransId="{8B50ECF5-244D-47F0-B37E-F4987E583EF7}"/>
    <dgm:cxn modelId="{CDD14FD7-8EAD-478C-88E2-9A83CBCA908A}" type="presOf" srcId="{D9F7EFF1-A67C-4309-9900-73144FA74DE1}" destId="{9500EBE3-AB7D-49B6-B2E6-C9C2AB94A4D3}" srcOrd="0" destOrd="6" presId="urn:microsoft.com/office/officeart/2005/8/layout/list1"/>
    <dgm:cxn modelId="{818C9069-5937-434F-BA5C-9BDDC8AAC182}" srcId="{AB2B32AF-9CA3-4B47-ACCB-63B994E95883}" destId="{6DE5A24E-0554-4755-969A-8070E8EB0A3E}" srcOrd="0" destOrd="0" parTransId="{63C2C56F-4D77-4025-AEC3-90AA1D750200}" sibTransId="{07387F15-E3EB-4A47-A295-6CE180FF8379}"/>
    <dgm:cxn modelId="{391A9984-3115-48E1-B4F1-B05F724469D9}" type="presOf" srcId="{3C1C8A01-F9AC-44CC-BC5D-E6D2E8A5C1DA}" destId="{9500EBE3-AB7D-49B6-B2E6-C9C2AB94A4D3}" srcOrd="0" destOrd="1" presId="urn:microsoft.com/office/officeart/2005/8/layout/list1"/>
    <dgm:cxn modelId="{7982CAF1-DA9E-4F96-89D2-856FBDA6069B}" srcId="{739BDE85-7D50-4BC9-A53D-382223A09470}" destId="{23B3F3CB-948C-427F-921F-A9A18789616D}" srcOrd="1" destOrd="0" parTransId="{90056C12-2FD5-4E41-BFAB-CDD849F3F591}" sibTransId="{28D21FE1-7CCB-4850-8063-FEB6C1D1C517}"/>
    <dgm:cxn modelId="{99301855-40D3-47E2-A8B7-8075BF730D79}" type="presOf" srcId="{739BDE85-7D50-4BC9-A53D-382223A09470}" destId="{1E48FC7F-3D37-48B8-9CDA-1403B0C4819C}" srcOrd="0" destOrd="0" presId="urn:microsoft.com/office/officeart/2005/8/layout/list1"/>
    <dgm:cxn modelId="{2D77BCA9-D143-4E0A-9D8B-E3A99BC89A3D}" type="presOf" srcId="{B1E48AB9-BE5C-43F3-A07D-3CB6EBD57E01}" destId="{9500EBE3-AB7D-49B6-B2E6-C9C2AB94A4D3}" srcOrd="0" destOrd="4" presId="urn:microsoft.com/office/officeart/2005/8/layout/list1"/>
    <dgm:cxn modelId="{58C1BAD5-EAD9-44AC-AB7A-F5CC8708D469}" type="presOf" srcId="{5878218E-ABF8-4D8C-AF04-BE7107344BCE}" destId="{9500EBE3-AB7D-49B6-B2E6-C9C2AB94A4D3}" srcOrd="0" destOrd="0" presId="urn:microsoft.com/office/officeart/2005/8/layout/list1"/>
    <dgm:cxn modelId="{7BA9BDFB-B6B1-4829-8227-7FE7EBC7519E}" srcId="{6DE5A24E-0554-4755-969A-8070E8EB0A3E}" destId="{210F5F0A-FD4B-46DB-A4D7-D0740AACE508}" srcOrd="2" destOrd="0" parTransId="{4236EE9F-DA0B-4F06-90D8-5F2C5913C13F}" sibTransId="{21505FBB-C6D2-48DA-8705-C159630B0A93}"/>
    <dgm:cxn modelId="{DDA74E30-E4F6-42EF-BDA4-7B48A9BC0132}" type="presOf" srcId="{23B3F3CB-948C-427F-921F-A9A18789616D}" destId="{28D1B9E0-51AA-469B-83A3-3DBD61159D33}" srcOrd="0" destOrd="1" presId="urn:microsoft.com/office/officeart/2005/8/layout/list1"/>
    <dgm:cxn modelId="{28BB749A-F816-4AEF-97F2-CADBE5D60433}" type="presParOf" srcId="{1CD3FEC6-CC81-4D06-9995-0798FF72E428}" destId="{6EB8FADD-3524-4E69-9FB4-520050C5D8BE}" srcOrd="0" destOrd="0" presId="urn:microsoft.com/office/officeart/2005/8/layout/list1"/>
    <dgm:cxn modelId="{42794804-2927-4C90-BF1A-3699C5D3D61C}" type="presParOf" srcId="{6EB8FADD-3524-4E69-9FB4-520050C5D8BE}" destId="{EB2D7B01-2091-44B7-A7F6-03E2EF2B117E}" srcOrd="0" destOrd="0" presId="urn:microsoft.com/office/officeart/2005/8/layout/list1"/>
    <dgm:cxn modelId="{C52C53F5-472A-41C5-B23A-5C898F14DEB2}" type="presParOf" srcId="{6EB8FADD-3524-4E69-9FB4-520050C5D8BE}" destId="{957EC983-1E78-4A17-BCEB-FE6F96DE1574}" srcOrd="1" destOrd="0" presId="urn:microsoft.com/office/officeart/2005/8/layout/list1"/>
    <dgm:cxn modelId="{5FFA0F92-E748-4BF2-BF84-FE4933FA6AD4}" type="presParOf" srcId="{1CD3FEC6-CC81-4D06-9995-0798FF72E428}" destId="{161EF631-8E9F-4961-A335-9CA42AC68BCA}" srcOrd="1" destOrd="0" presId="urn:microsoft.com/office/officeart/2005/8/layout/list1"/>
    <dgm:cxn modelId="{E4CF7CFE-4ECD-4C80-A50D-F7D23D17590D}" type="presParOf" srcId="{1CD3FEC6-CC81-4D06-9995-0798FF72E428}" destId="{9500EBE3-AB7D-49B6-B2E6-C9C2AB94A4D3}" srcOrd="2" destOrd="0" presId="urn:microsoft.com/office/officeart/2005/8/layout/list1"/>
    <dgm:cxn modelId="{BEE2A3AD-5372-4EB2-8CEE-10117F02036C}" type="presParOf" srcId="{1CD3FEC6-CC81-4D06-9995-0798FF72E428}" destId="{E80C5030-5FC6-41A3-BB6C-FF3B448A93D5}" srcOrd="3" destOrd="0" presId="urn:microsoft.com/office/officeart/2005/8/layout/list1"/>
    <dgm:cxn modelId="{2023D04B-5332-4118-9A56-838B70EC378F}" type="presParOf" srcId="{1CD3FEC6-CC81-4D06-9995-0798FF72E428}" destId="{90F834D3-C39C-4B07-B437-DEDF3712BE6C}" srcOrd="4" destOrd="0" presId="urn:microsoft.com/office/officeart/2005/8/layout/list1"/>
    <dgm:cxn modelId="{B964C66A-F288-4243-8A09-9E32FB926E43}" type="presParOf" srcId="{90F834D3-C39C-4B07-B437-DEDF3712BE6C}" destId="{1E48FC7F-3D37-48B8-9CDA-1403B0C4819C}" srcOrd="0" destOrd="0" presId="urn:microsoft.com/office/officeart/2005/8/layout/list1"/>
    <dgm:cxn modelId="{517DF845-A533-4153-BED0-6B0FC85BA7A8}" type="presParOf" srcId="{90F834D3-C39C-4B07-B437-DEDF3712BE6C}" destId="{50EBB7F6-E29B-4EE4-BB3C-D093A059137D}" srcOrd="1" destOrd="0" presId="urn:microsoft.com/office/officeart/2005/8/layout/list1"/>
    <dgm:cxn modelId="{FC1C9DD0-E80E-4BF4-867A-FF872632D392}" type="presParOf" srcId="{1CD3FEC6-CC81-4D06-9995-0798FF72E428}" destId="{170AC6B8-1C31-4C36-9D47-DCD68692E9F5}" srcOrd="5" destOrd="0" presId="urn:microsoft.com/office/officeart/2005/8/layout/list1"/>
    <dgm:cxn modelId="{B4BA00D3-DFA3-4A8C-9E64-7C1AA1DA0B4D}" type="presParOf" srcId="{1CD3FEC6-CC81-4D06-9995-0798FF72E428}" destId="{28D1B9E0-51AA-469B-83A3-3DBD61159D3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49DF-B0DA-443D-AE85-778FB073D227}">
      <dsp:nvSpPr>
        <dsp:cNvPr id="0" name=""/>
        <dsp:cNvSpPr/>
      </dsp:nvSpPr>
      <dsp:spPr>
        <a:xfrm>
          <a:off x="0" y="288312"/>
          <a:ext cx="8932984" cy="1063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299" tIns="187452" rIns="6932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0" y="288312"/>
        <a:ext cx="8932984" cy="1063135"/>
      </dsp:txXfrm>
    </dsp:sp>
    <dsp:sp modelId="{49337872-751D-417E-B09D-4F9426D0E021}">
      <dsp:nvSpPr>
        <dsp:cNvPr id="0" name=""/>
        <dsp:cNvSpPr/>
      </dsp:nvSpPr>
      <dsp:spPr>
        <a:xfrm>
          <a:off x="446649" y="37392"/>
          <a:ext cx="62530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52" tIns="0" rIns="236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Плановый период – определение балансов и утверждение тарифных решений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71147" y="61890"/>
        <a:ext cx="6204092" cy="452844"/>
      </dsp:txXfrm>
    </dsp:sp>
    <dsp:sp modelId="{0C803D20-5ADD-43E3-ADFE-AAF1C6C6B416}">
      <dsp:nvSpPr>
        <dsp:cNvPr id="0" name=""/>
        <dsp:cNvSpPr/>
      </dsp:nvSpPr>
      <dsp:spPr>
        <a:xfrm>
          <a:off x="0" y="1731559"/>
          <a:ext cx="8932984" cy="1795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299" tIns="187452" rIns="6932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0" y="1731559"/>
        <a:ext cx="8932984" cy="1795132"/>
      </dsp:txXfrm>
    </dsp:sp>
    <dsp:sp modelId="{12991F09-FF89-45D3-9CDE-A02C66A503FB}">
      <dsp:nvSpPr>
        <dsp:cNvPr id="0" name=""/>
        <dsp:cNvSpPr/>
      </dsp:nvSpPr>
      <dsp:spPr>
        <a:xfrm>
          <a:off x="429265" y="1461263"/>
          <a:ext cx="62530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352" tIns="0" rIns="236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Фактическая поставка – формирование фактической цены с учетом загрузки генерации на ОРЭ</a:t>
          </a:r>
          <a:endParaRPr lang="ru-RU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53763" y="1485761"/>
        <a:ext cx="620409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0EBE3-AB7D-49B6-B2E6-C9C2AB94A4D3}">
      <dsp:nvSpPr>
        <dsp:cNvPr id="0" name=""/>
        <dsp:cNvSpPr/>
      </dsp:nvSpPr>
      <dsp:spPr>
        <a:xfrm>
          <a:off x="0" y="230708"/>
          <a:ext cx="8730761" cy="1636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04" tIns="249936" rIns="677604" bIns="85344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Для крупных потребителей (свыше 670 кВт):</a:t>
          </a:r>
          <a:endParaRPr lang="ru-RU" sz="1200" b="1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</a:t>
          </a:r>
          <a:r>
            <a:rPr lang="ru-RU" sz="1200" kern="1200" dirty="0" err="1" smtClean="0"/>
            <a:t>трехставочная</a:t>
          </a:r>
          <a:r>
            <a:rPr lang="ru-RU" sz="1200" kern="1200" dirty="0" smtClean="0"/>
            <a:t> цена</a:t>
          </a: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Для мелких потребителей (менее 670 кВт):</a:t>
          </a:r>
          <a:r>
            <a:rPr lang="ru-RU" sz="1200" kern="1200" dirty="0" smtClean="0"/>
            <a:t> </a:t>
          </a: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Одноставочная</a:t>
          </a:r>
          <a:r>
            <a:rPr lang="ru-RU" sz="1200" kern="1200" dirty="0" smtClean="0"/>
            <a:t> цена</a:t>
          </a: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Цена дифференцированная по часам суток</a:t>
          </a: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Трехставочная</a:t>
          </a:r>
          <a:r>
            <a:rPr lang="ru-RU" sz="1200" kern="1200" dirty="0" smtClean="0"/>
            <a:t> цена </a:t>
          </a:r>
          <a:endParaRPr lang="ru-RU" sz="1200" kern="1200" dirty="0"/>
        </a:p>
      </dsp:txBody>
      <dsp:txXfrm>
        <a:off x="0" y="230708"/>
        <a:ext cx="8730761" cy="1636984"/>
      </dsp:txXfrm>
    </dsp:sp>
    <dsp:sp modelId="{957EC983-1E78-4A17-BCEB-FE6F96DE1574}">
      <dsp:nvSpPr>
        <dsp:cNvPr id="0" name=""/>
        <dsp:cNvSpPr/>
      </dsp:nvSpPr>
      <dsp:spPr>
        <a:xfrm>
          <a:off x="418958" y="31158"/>
          <a:ext cx="6111532" cy="417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01" tIns="0" rIns="2310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Тарифное меню</a:t>
          </a:r>
          <a:endParaRPr lang="ru-RU" sz="1600" kern="1200" dirty="0"/>
        </a:p>
      </dsp:txBody>
      <dsp:txXfrm>
        <a:off x="439353" y="51553"/>
        <a:ext cx="6070742" cy="377003"/>
      </dsp:txXfrm>
    </dsp:sp>
    <dsp:sp modelId="{28D1B9E0-51AA-469B-83A3-3DBD61159D33}">
      <dsp:nvSpPr>
        <dsp:cNvPr id="0" name=""/>
        <dsp:cNvSpPr/>
      </dsp:nvSpPr>
      <dsp:spPr>
        <a:xfrm>
          <a:off x="0" y="2127631"/>
          <a:ext cx="8730761" cy="1861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04" tIns="249936" rIns="67760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2127631"/>
        <a:ext cx="8730761" cy="1861969"/>
      </dsp:txXfrm>
    </dsp:sp>
    <dsp:sp modelId="{50EBB7F6-E29B-4EE4-BB3C-D093A059137D}">
      <dsp:nvSpPr>
        <dsp:cNvPr id="0" name=""/>
        <dsp:cNvSpPr/>
      </dsp:nvSpPr>
      <dsp:spPr>
        <a:xfrm>
          <a:off x="392578" y="1923908"/>
          <a:ext cx="6111532" cy="432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01" tIns="0" rIns="2310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Оплата отклонений</a:t>
          </a:r>
          <a:endParaRPr lang="ru-RU" sz="1600" kern="1200" dirty="0"/>
        </a:p>
      </dsp:txBody>
      <dsp:txXfrm>
        <a:off x="413686" y="1945016"/>
        <a:ext cx="6069316" cy="39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8C0020-D307-4519-AEAC-EADE725DFDC9}" type="datetimeFigureOut">
              <a:rPr lang="en-US"/>
              <a:pPr>
                <a:defRPr/>
              </a:pPr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EE5AB5-BC55-4183-8F16-BBED0D31F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6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9D33F4-843A-4464-930E-16C51B3FC0F0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930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E69EF8-FF53-45B5-BB61-0C897BAD6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0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B3927-EBF5-4CF6-9A95-59A3366863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7713"/>
            <a:ext cx="4956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действующей системе взаимоотношений при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технологическом присоединении отсутствует взаимная экономическая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за срыв сроков технологического присоединения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энергопринимающих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 к электрическим сетям со стороны потребителей и сетевых организаций, участвующих в указанном процессе.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Предполагается ввести следующие меры ответственности: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– в случае если сроки технологического присоединения нарушены потребителем – он обязан компенсировать сетевой организации затраты на проведенную работу по технологическому присоединению;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если сроки технологического присоединения нарушены сетевой организации – она обязана компенсировать потребителю затраты на организацию электроснабжения 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энергопринимающих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 до завершения процедуры технологического присоединения.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действующем законодательстве сетевая организация обязана обеспечить предоставление услуг по передаче (содержание соответствующего электросетевого оборудования) в рамках максимальной мощности, которую потребитель заказал в процесс технологического присоединения.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При этом у потребителей отсутствуют стимулы отказываться от излишних мощностей, которые зарезервированы ими у сетевых организаций, но не используются.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Вследствие этого сетевые организации для подключения новых потребителей вынуждены строить новые мощности в регионе взамен оптимизации имеющейся сетевой инфраструктуры.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Предлагается стимулировать потребителей к отказу от неиспользуемых мощностей путем </a:t>
            </a:r>
            <a:r>
              <a:rPr lang="ru-RU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введения оплаты резерва в составе услуг по передаче электрической энергии в случае , когда не используется более 40 % заказанной при присоединении мощности в течение всего прошлогоднего периода и текущего расчетного месяца.</a:t>
            </a:r>
            <a:r>
              <a:rPr lang="ru-RU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При этом предусмотреть переходный период к оплате резерва. </a:t>
            </a:r>
          </a:p>
          <a:p>
            <a:r>
              <a:rPr lang="ru-RU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механизм позволит учесть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интересы различных категорий потребителей (сезонных потребителей, потребителей, оплативших инвестиционную составляющую при технологическом присоединении,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категорийщиков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потребителей с блок-станциями), поскольку оплата резерва производится только в случае сохранения его на уровне не ниже 40 % в течение периода более года подряд.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Теперь что касается ответственности сетевой организации. В действующей системе нет стимулов для сетевых организаций оптимизировать загрузку сетевого оборудования под потребности потребителей. Содержание всего электросетевого хозяйства, как загруженного, так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недозагруженного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любом случае укладывается в тариф. 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стимулирования сетей к  </a:t>
            </a:r>
            <a:r>
              <a:rPr lang="ru-RU" sz="1200" b="0" baseline="0" dirty="0" smtClean="0"/>
              <a:t>оптимальному выбору и перераспределению сетевого оборудования предлагается ввести</a:t>
            </a:r>
            <a:r>
              <a:rPr lang="ru-RU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механизм</a:t>
            </a:r>
            <a:r>
              <a:rPr lang="ru-RU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b="0" baseline="0" dirty="0" smtClean="0"/>
              <a:t>нижения НВВ сетевой организации на содержание незагруженного свободного сетевого оборудования. Минэнерго уже разработан проект оценки загрузки сетевого оборудования, который в настоящее время проходит согласование в Минэкономразвития.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9D294-8D4E-4432-9BE5-6A393E4B8F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7713"/>
            <a:ext cx="4956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действующей системе взаимоотношений при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технологическом присоединении отсутствует взаимная экономическая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за срыв сроков технологического присоединения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энергопринимающих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 к электрическим сетям со стороны потребителей и сетевых организаций, участвующих в указанном процессе.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Предполагается ввести следующие меры ответственности: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– в случае если сроки технологического присоединения нарушены потребителем – он обязан компенсировать сетевой организации затраты на проведенную работу по технологическому присоединению;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если сроки технологического присоединения нарушены сетевой организации – она обязана компенсировать потребителю затраты на организацию электроснабжения 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энергопринимающих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 до завершения процедуры технологического присоединения.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действующем законодательстве сетевая организация обязана обеспечить предоставление услуг по передаче (содержание соответствующего электросетевого оборудования) в рамках максимальной мощности, которую потребитель заказал в процесс технологического присоединения.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При этом у потребителей отсутствуют стимулы отказываться от излишних мощностей, которые зарезервированы ими у сетевых организаций, но не используются.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Вследствие этого сетевые организации для подключения новых потребителей вынуждены строить новые мощности в регионе взамен оптимизации имеющейся сетевой инфраструктуры.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Предлагается стимулировать потребителей к отказу от неиспользуемых мощностей путем </a:t>
            </a:r>
            <a:r>
              <a:rPr lang="ru-RU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введения оплаты резерва в составе услуг по передаче электрической энергии в случае , когда не используется более 40 % заказанной при присоединении мощности в течение всего прошлогоднего периода и текущего расчетного месяца.</a:t>
            </a:r>
            <a:r>
              <a:rPr lang="ru-RU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При этом предусмотреть переходный период к оплате резерва. </a:t>
            </a:r>
          </a:p>
          <a:p>
            <a:r>
              <a:rPr lang="ru-RU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механизм позволит учесть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интересы различных категорий потребителей (сезонных потребителей, потребителей, оплативших инвестиционную составляющую при технологическом присоединении,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категорийщиков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потребителей с блок-станциями), поскольку оплата резерва производится только в случае сохранения его на уровне не ниже 40 % в течение периода более года подряд.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Теперь что касается ответственности сетевой организации. В действующей системе нет стимулов для сетевых организаций оптимизировать загрузку сетевого оборудования под потребности потребителей. Содержание всего электросетевого хозяйства, как загруженного, так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недозагруженного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любом случае укладывается в тариф. 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стимулирования сетей к  </a:t>
            </a:r>
            <a:r>
              <a:rPr lang="ru-RU" sz="1200" b="0" baseline="0" dirty="0" smtClean="0"/>
              <a:t>оптимальному выбору и перераспределению сетевого оборудования предлагается ввести</a:t>
            </a:r>
            <a:r>
              <a:rPr lang="ru-RU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механизм</a:t>
            </a:r>
            <a:r>
              <a:rPr lang="ru-RU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b="0" baseline="0" dirty="0" smtClean="0"/>
              <a:t>нижения НВВ сетевой организации на содержание незагруженного свободного сетевого оборудования. Минэнерго уже разработан проект оценки загрузки сетевого оборудования, который в настоящее время проходит согласование в Минэкономразвития.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9D294-8D4E-4432-9BE5-6A393E4B8F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B3927-EBF5-4CF6-9A95-59A3366863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253E7112-EDE6-4DE0-9E2C-20184C2E9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8"/>
          <p:cNvGraphicFramePr>
            <a:graphicFrameLocks noGrp="1"/>
          </p:cNvGraphicFramePr>
          <p:nvPr/>
        </p:nvGraphicFramePr>
        <p:xfrm>
          <a:off x="1524000" y="2509838"/>
          <a:ext cx="6096000" cy="2224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 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0250" y="776288"/>
            <a:ext cx="79375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DF560EBD-4AA1-42FF-A368-18FBC027C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74638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FFFF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"/>
                <a:cs typeface="Arial"/>
              </a:rPr>
              <a:t>CLICK TO EDIT MASTER TITLE STYLE</a:t>
            </a:r>
            <a:endParaRPr>
              <a:latin typeface="Arial"/>
              <a:cs typeface="Arial"/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CE0812D-7A12-43AF-B866-29F57C123FC6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ru-RU" sz="36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E733BD-A7DA-43BC-A6EC-6AC54E4356C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AC5E57-8725-4437-9B26-65997946AF5E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GothicDemiITC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113B30EA-63FD-4500-A1AA-EF82D8890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FranklinGothicDemiITC" charset="-52"/>
                <a:ea typeface="FranklinGothicDemiITC" charset="-52"/>
                <a:cs typeface="FranklinGothicDemiITC" charset="-52"/>
              </a:rPr>
              <a:t>СПАСИБО ЗА ВНИМАНИЕ!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FranklinGothicDemiITC" charset="-52"/>
                <a:ea typeface="FranklinGothicDemiITC" charset="-52"/>
                <a:cs typeface="FranklinGothicDemiITC" charset="-52"/>
              </a:rPr>
              <a:t>СПАСИБО ЗА ВНИМАНИЕ!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" y="4128491"/>
            <a:ext cx="9144000" cy="965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Совершенствование порядка определения </a:t>
            </a:r>
            <a:br>
              <a:rPr lang="ru-RU" sz="2200" dirty="0" smtClean="0"/>
            </a:br>
            <a:r>
              <a:rPr lang="ru-RU" sz="2200" dirty="0" smtClean="0"/>
              <a:t>цен на розничном рынке в неценовых зонах </a:t>
            </a:r>
            <a:endParaRPr sz="2200" dirty="0"/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0" y="62245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900" dirty="0" smtClean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201</a:t>
            </a:r>
            <a:r>
              <a:rPr lang="en-US" sz="900" dirty="0" smtClean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4</a:t>
            </a:r>
            <a:r>
              <a:rPr lang="ru-RU" sz="900" dirty="0" smtClean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г.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900" dirty="0">
              <a:solidFill>
                <a:srgbClr val="FFFFFF"/>
              </a:solidFill>
              <a:latin typeface="Franklin Gothic Book" charset="-52"/>
              <a:ea typeface="Franklin Gothic Book" charset="-52"/>
              <a:cs typeface="Franklin Gothic Book" charset="-52"/>
            </a:endParaRP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175265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52500" y="410845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>
              <a:solidFill>
                <a:srgbClr val="FFFFFF"/>
              </a:solidFill>
              <a:latin typeface="Franklin Gothic Book" charset="-52"/>
              <a:ea typeface="Franklin Gothic Book" charset="-52"/>
              <a:cs typeface="Franklin Gothic Book" charset="-52"/>
            </a:endParaRPr>
          </a:p>
        </p:txBody>
      </p:sp>
      <p:pic>
        <p:nvPicPr>
          <p:cNvPr id="14343" name="Изображение 14" descr="Лого_белый_прозрачный_фон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361950"/>
            <a:ext cx="1530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Изображение 15" descr="Без заголов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1844675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5875" y="5260364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1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директор Департамента развития электроэнергетики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1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Министерства энергетики Российской </a:t>
            </a:r>
            <a:r>
              <a:rPr lang="ru-RU" sz="1100" dirty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Федерации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200" b="1" dirty="0" smtClean="0">
                <a:solidFill>
                  <a:srgbClr val="FFFFFF"/>
                </a:solidFill>
                <a:latin typeface="FranklinGothicDemiITC"/>
                <a:ea typeface="FranklinGothicDemiITC"/>
                <a:cs typeface="FranklinGothicDemiITC"/>
              </a:rPr>
              <a:t>П.Н. Сниккарс</a:t>
            </a:r>
            <a:endParaRPr lang="ru-RU" sz="1200" b="1" dirty="0">
              <a:solidFill>
                <a:srgbClr val="FFFFFF"/>
              </a:solidFill>
              <a:latin typeface="FranklinGothicDemiITC"/>
              <a:ea typeface="FranklinGothicDemiITC"/>
              <a:cs typeface="FranklinGothicDemi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183167906"/>
              </p:ext>
            </p:extLst>
          </p:nvPr>
        </p:nvGraphicFramePr>
        <p:xfrm>
          <a:off x="79132" y="1397001"/>
          <a:ext cx="8932984" cy="352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E7112-EDE6-4DE0-9E2C-20184C2E99C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313992" y="319520"/>
            <a:ext cx="6068008" cy="6938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Существующий механизм определения розничных цен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4638" y="2158914"/>
            <a:ext cx="5767754" cy="439850"/>
            <a:chOff x="184638" y="2158914"/>
            <a:chExt cx="5767754" cy="4398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84638" y="2158914"/>
              <a:ext cx="884115" cy="43984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Сбытовая надбавка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68754" y="2158914"/>
              <a:ext cx="891931" cy="43984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9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Плата за иные услуги </a:t>
              </a:r>
              <a:endParaRPr lang="ru-RU" sz="9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60685" y="2158914"/>
              <a:ext cx="1872761" cy="43985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0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Услуги по передаче 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33446" y="2158915"/>
              <a:ext cx="2118946" cy="4398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0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Индикативная цена </a:t>
              </a:r>
            </a:p>
            <a:p>
              <a:pPr algn="ctr">
                <a:defRPr/>
              </a:pPr>
              <a:r>
                <a:rPr lang="ru-RU" sz="10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(плановая покупка на ОРЭ)</a:t>
              </a:r>
              <a:endParaRPr lang="ru-RU" sz="1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Равно 2"/>
          <p:cNvSpPr/>
          <p:nvPr/>
        </p:nvSpPr>
        <p:spPr>
          <a:xfrm>
            <a:off x="6605963" y="2246835"/>
            <a:ext cx="615462" cy="286387"/>
          </a:xfrm>
          <a:prstGeom prst="mathEqual">
            <a:avLst>
              <a:gd name="adj1" fmla="val 23520"/>
              <a:gd name="adj2" fmla="val 245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4638" y="3633208"/>
            <a:ext cx="5180942" cy="439850"/>
            <a:chOff x="184638" y="3721128"/>
            <a:chExt cx="5180942" cy="43985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84638" y="3721128"/>
              <a:ext cx="884115" cy="43984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Сбытовая надбавка 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68753" y="3721128"/>
              <a:ext cx="891932" cy="43984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9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Плата за иные услуги </a:t>
              </a:r>
              <a:endParaRPr lang="ru-RU" sz="9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960685" y="3721128"/>
              <a:ext cx="1872761" cy="43985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0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Услуги по передаче 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833446" y="3721129"/>
              <a:ext cx="1532134" cy="4398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/>
            <a:p>
              <a:pPr algn="ctr"/>
              <a:r>
                <a:rPr lang="ru-RU" sz="10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Покупка э/э и мощности на ОРЭ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84638" y="4260406"/>
            <a:ext cx="6453554" cy="439850"/>
            <a:chOff x="184638" y="4453830"/>
            <a:chExt cx="6453554" cy="43985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84638" y="4453830"/>
              <a:ext cx="884115" cy="43984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Сбытовая надбавка 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068754" y="4453830"/>
              <a:ext cx="891931" cy="43984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9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Плата за иные услуги </a:t>
              </a:r>
              <a:endParaRPr lang="ru-RU" sz="9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960685" y="4453830"/>
              <a:ext cx="1872761" cy="43985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0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Услуги по передаче 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833446" y="4453831"/>
              <a:ext cx="2804746" cy="4398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/>
            <a:p>
              <a:pPr algn="ctr"/>
              <a:r>
                <a:rPr lang="ru-RU" sz="10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Покупка э/э и мощности на ОРЭ</a:t>
              </a: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7282970" y="3633208"/>
            <a:ext cx="1632434" cy="1067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розн</a:t>
            </a:r>
            <a:r>
              <a:rPr lang="ru-RU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+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l*</a:t>
            </a:r>
            <a:r>
              <a:rPr lang="el-GR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α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l-GR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β</a:t>
            </a:r>
            <a:endParaRPr lang="ru-RU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952392" y="3862049"/>
            <a:ext cx="685800" cy="3099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5353528" y="3689475"/>
            <a:ext cx="586812" cy="29518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940340" y="3376253"/>
            <a:ext cx="12052" cy="9017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Равно 73"/>
          <p:cNvSpPr/>
          <p:nvPr/>
        </p:nvSpPr>
        <p:spPr>
          <a:xfrm>
            <a:off x="6605963" y="3709585"/>
            <a:ext cx="615462" cy="286387"/>
          </a:xfrm>
          <a:prstGeom prst="mathEqual">
            <a:avLst>
              <a:gd name="adj1" fmla="val 23520"/>
              <a:gd name="adj2" fmla="val 245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282970" y="2166060"/>
            <a:ext cx="1632433" cy="4479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розн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2" y="5168202"/>
            <a:ext cx="2305050" cy="59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95" y="5770473"/>
            <a:ext cx="2943225" cy="7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79132" y="5029200"/>
            <a:ext cx="6022730" cy="1707451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Таким образом: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утверждаемые розничные тарифы НЕ применяются в расчетах с потребителями, вводя их и контрольные органы в заблуждение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итоговые цены определяются через сложную систему дополнительных коэффициентов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выпадающие доходы от существующей системы по данным ОАО «ДЭК» на 2014 год  составят 800 млн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руб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382000" y="808038"/>
            <a:ext cx="762000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595120C-CAC9-4A84-A491-9E80B0AF1B44}" type="slidenum">
              <a:rPr lang="ru-RU" sz="1600" b="1" smtClean="0">
                <a:solidFill>
                  <a:schemeClr val="bg1"/>
                </a:solidFill>
                <a:cs typeface="Arial" charset="0"/>
              </a:rPr>
              <a:pPr/>
              <a:t>3</a:t>
            </a:fld>
            <a:endParaRPr lang="ru-RU" sz="1600" b="1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0681311"/>
              </p:ext>
            </p:extLst>
          </p:nvPr>
        </p:nvGraphicFramePr>
        <p:xfrm>
          <a:off x="193431" y="1494692"/>
          <a:ext cx="8730761" cy="425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08694" y="3958374"/>
            <a:ext cx="8527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Крупные потребители в обязательном порядке оплачивают ГП отклонения фактического объема потребления от планового с применением повышающих (понижающих) коэффициентов: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64179" y="4655051"/>
            <a:ext cx="7762094" cy="775240"/>
            <a:chOff x="864179" y="5113007"/>
            <a:chExt cx="7762094" cy="77524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97448" y="5196196"/>
              <a:ext cx="311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1,0 при отклонении менее 5%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1,75 при отклонении от 5% до 10%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2,0 при отклонении свыше 10%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179" y="5336904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1000" i="1" dirty="0" err="1" smtClean="0">
                  <a:latin typeface="Arial" pitchFamily="34" charset="0"/>
                  <a:cs typeface="Arial" pitchFamily="34" charset="0"/>
                </a:rPr>
                <a:t>повыш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=</a:t>
              </a:r>
              <a:endParaRPr lang="ru-RU" dirty="0"/>
            </a:p>
          </p:txBody>
        </p:sp>
        <p:sp>
          <p:nvSpPr>
            <p:cNvPr id="20" name="Левая фигурная скобка 19"/>
            <p:cNvSpPr/>
            <p:nvPr/>
          </p:nvSpPr>
          <p:spPr>
            <a:xfrm>
              <a:off x="1725964" y="5149583"/>
              <a:ext cx="142967" cy="738664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730712" y="5304638"/>
              <a:ext cx="894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1000" i="1" dirty="0" err="1" smtClean="0">
                  <a:latin typeface="Arial" pitchFamily="34" charset="0"/>
                  <a:cs typeface="Arial" pitchFamily="34" charset="0"/>
                </a:rPr>
                <a:t>пониж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=</a:t>
              </a:r>
              <a:endParaRPr lang="ru-RU" dirty="0"/>
            </a:p>
          </p:txBody>
        </p:sp>
        <p:sp>
          <p:nvSpPr>
            <p:cNvPr id="22" name="Левая фигурная скобка 21"/>
            <p:cNvSpPr/>
            <p:nvPr/>
          </p:nvSpPr>
          <p:spPr>
            <a:xfrm>
              <a:off x="5563169" y="5113007"/>
              <a:ext cx="142967" cy="738664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42128" y="5177015"/>
              <a:ext cx="2984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1,0 при отклонении менее 5%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0,35 при отклонении от 5% до 10%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0,25 при отклонении свыше 10%</a:t>
              </a:r>
            </a:p>
          </p:txBody>
        </p:sp>
      </p:grp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86417" y="5635868"/>
            <a:ext cx="8737775" cy="1134209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Обязательная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оплата отклонений формирует дополнительную нагрузку на потребителей, не отраженную в конечной цене, но имеющую место в конечной стоимости электроэнергии</a:t>
            </a:r>
          </a:p>
          <a:p>
            <a:pPr algn="just"/>
            <a:endParaRPr lang="ru-RU" sz="14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Зачастую отклонения ГП (ЭСК) на оптовом рынке отсутствуют, но при этом крупные потребители оплачивают индивидуальные отклонения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313992" y="319520"/>
            <a:ext cx="6068008" cy="6938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Существующий механизм определения розничных цен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10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E7112-EDE6-4DE0-9E2C-20184C2E99C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519" y="196232"/>
            <a:ext cx="6961255" cy="693838"/>
          </a:xfrm>
        </p:spPr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Недостатки действующей системы</a:t>
            </a:r>
            <a:br>
              <a:rPr lang="ru-RU" dirty="0" smtClean="0"/>
            </a:br>
            <a:r>
              <a:rPr lang="ru-RU" dirty="0" smtClean="0"/>
              <a:t>определения цен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7676" y="1436914"/>
            <a:ext cx="8548097" cy="50666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Итоговая </a:t>
            </a:r>
            <a:r>
              <a:rPr lang="ru-RU" b="1" dirty="0"/>
              <a:t>цена для </a:t>
            </a:r>
            <a:r>
              <a:rPr lang="ru-RU" b="1" dirty="0" smtClean="0"/>
              <a:t>потребителей отличается от утвержденной органами регулирования и формируется сложной системой дополнительных коэффициентов 									</a:t>
            </a: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(яркий пример – отличия плановых и фактических цен в Калининграде)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С</a:t>
            </a:r>
            <a:r>
              <a:rPr lang="ru-RU" b="1" dirty="0" smtClean="0"/>
              <a:t>истема расчёта цен через регулируемые коэффициенты формирует </a:t>
            </a:r>
            <a:r>
              <a:rPr lang="ru-RU" b="1" dirty="0" smtClean="0"/>
              <a:t>существенный </a:t>
            </a:r>
            <a:r>
              <a:rPr lang="ru-RU" b="1" dirty="0" smtClean="0"/>
              <a:t>выпадающие доходы регулируемых организаций 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</a:rPr>
              <a:t>(яркий пример – 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</a:rPr>
              <a:t>выпадающие ОАО «ДЭК»)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Обязательная оплата отклонений крупными потребителями и необходимость индивидуального планирования противоречат задачам, поставленным Правительством Российской Федерации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Расчет итоговых цен не может быть проверен органами регулирования и конечными потребителями</a:t>
            </a:r>
          </a:p>
          <a:p>
            <a:pPr marL="342900" indent="-342900" algn="just">
              <a:buFont typeface="+mj-lt"/>
              <a:buAutoNum type="arabicPeriod"/>
            </a:pPr>
            <a:endParaRPr lang="ru-RU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Отсутствует </a:t>
            </a:r>
            <a:r>
              <a:rPr lang="ru-RU" b="1" dirty="0"/>
              <a:t>порядок учета розничной генерации при формировании </a:t>
            </a:r>
            <a:r>
              <a:rPr lang="ru-RU" b="1" dirty="0" smtClean="0"/>
              <a:t>цен</a:t>
            </a:r>
          </a:p>
          <a:p>
            <a:pPr algn="just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9809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382000" y="808038"/>
            <a:ext cx="762000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595120C-CAC9-4A84-A491-9E80B0AF1B44}" type="slidenum">
              <a:rPr lang="ru-RU" sz="1600" b="1" smtClean="0">
                <a:solidFill>
                  <a:schemeClr val="bg1"/>
                </a:solidFill>
                <a:cs typeface="Arial" charset="0"/>
              </a:rPr>
              <a:pPr/>
              <a:t>5</a:t>
            </a:fld>
            <a:endParaRPr lang="ru-RU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13992" y="319520"/>
            <a:ext cx="6068008" cy="6938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Предложения Минэнерго России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44" y="1479480"/>
            <a:ext cx="8517276" cy="12123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just"/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июля 2014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ввести корректировочный коэффициент, приводящий определенные цены в соответствии с механизмом действующей трансляции к фактическим ценам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 оперативное исключение выпадающих доходов сбытовых организаций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690" y="2977796"/>
            <a:ext cx="8454775" cy="12123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 января 2015 года ввести механизм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фактических цен без корректировочных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коэффициентов прямой трансляцией с оптового рынка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упрощение существующего механизма трансляции для потребителей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00691" y="2804845"/>
            <a:ext cx="8454775" cy="10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968756"/>
              </p:ext>
            </p:extLst>
          </p:nvPr>
        </p:nvGraphicFramePr>
        <p:xfrm>
          <a:off x="998170" y="4256025"/>
          <a:ext cx="6730269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4" imgW="3009600" imgH="241200" progId="Equation.3">
                  <p:embed/>
                </p:oleObj>
              </mc:Choice>
              <mc:Fallback>
                <p:oleObj name="Формула" r:id="rId4" imgW="300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170" y="4256025"/>
                        <a:ext cx="6730269" cy="37941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1477108" y="5206270"/>
            <a:ext cx="1536126" cy="1333209"/>
          </a:xfrm>
          <a:prstGeom prst="wedgeRectCallout">
            <a:avLst>
              <a:gd name="adj1" fmla="val 15700"/>
              <a:gd name="adj2" fmla="val -8912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Фактические затраты ГП (ЭСК) на покупку э/э и мощности на оптовом рынке </a:t>
            </a:r>
            <a:endParaRPr lang="ru-RU" sz="1200" dirty="0"/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3127535" y="5206270"/>
            <a:ext cx="1382920" cy="1333209"/>
          </a:xfrm>
          <a:prstGeom prst="wedgeRectCallout">
            <a:avLst>
              <a:gd name="adj1" fmla="val -12896"/>
              <a:gd name="adj2" fmla="val -888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Затраты ГП (ЭСК) на покупку э/э и мощности на розничном рынке</a:t>
            </a:r>
            <a:endParaRPr lang="ru-RU" sz="1200" dirty="0"/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4628077" y="5208163"/>
            <a:ext cx="1148469" cy="1331317"/>
          </a:xfrm>
          <a:prstGeom prst="wedgeRectCallout">
            <a:avLst>
              <a:gd name="adj1" fmla="val -23405"/>
              <a:gd name="adj2" fmla="val -85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Тариф на услуги по передаче</a:t>
            </a:r>
            <a:endParaRPr lang="ru-RU" sz="1200" dirty="0"/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5853471" y="5206270"/>
            <a:ext cx="1259506" cy="1333209"/>
          </a:xfrm>
          <a:prstGeom prst="wedgeRectCallout">
            <a:avLst>
              <a:gd name="adj1" fmla="val -33289"/>
              <a:gd name="adj2" fmla="val -872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Сбытовая надбавка</a:t>
            </a:r>
            <a:endParaRPr lang="ru-RU" sz="1200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7188523" y="5207216"/>
            <a:ext cx="1278470" cy="1333210"/>
          </a:xfrm>
          <a:prstGeom prst="wedgeRectCallout">
            <a:avLst>
              <a:gd name="adj1" fmla="val -45011"/>
              <a:gd name="adj2" fmla="val -844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Инфраструктурные платежи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738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E7112-EDE6-4DE0-9E2C-20184C2E99CE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0704" y="319520"/>
            <a:ext cx="6408766" cy="6938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Переход к новой системе ценообразования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8731"/>
              </p:ext>
            </p:extLst>
          </p:nvPr>
        </p:nvGraphicFramePr>
        <p:xfrm>
          <a:off x="369868" y="1643579"/>
          <a:ext cx="8455632" cy="944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82222"/>
                <a:gridCol w="2260314"/>
                <a:gridCol w="2404153"/>
                <a:gridCol w="2208943"/>
              </a:tblGrid>
              <a:tr h="616735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1-ставочная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Дифференцированная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зонам суток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3х-ставочная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без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планирования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3х-ставочная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с планированием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955498" y="2804845"/>
            <a:ext cx="328773" cy="308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844231" y="2803132"/>
            <a:ext cx="328773" cy="308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245253" y="2804845"/>
            <a:ext cx="328773" cy="308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548678" y="2803132"/>
            <a:ext cx="328773" cy="308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9868" y="3349376"/>
            <a:ext cx="1571948" cy="219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ценовая категория: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интегральный учет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1-ставочный тариф на услуги по передаче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22643" y="3347662"/>
            <a:ext cx="1571948" cy="2200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ценовая категория: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зонный учет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1-ставочный тариф на услуги по передаче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45969" y="3349375"/>
            <a:ext cx="2208943" cy="2198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ценовая категория: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почасовой учет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1-ставочный тариф на услуги по передаче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 ценовая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категория: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почасовой учет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2х-ставочный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тариф на услуги по передаче</a:t>
            </a:r>
          </a:p>
          <a:p>
            <a:pPr algn="ctr"/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19299" y="3327114"/>
            <a:ext cx="2197256" cy="22209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ценовая категория: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почасовой учет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1-ставочный тариф на услуги по передаче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ценовая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категория: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почасовой учет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2х-ставочный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тариф на услуги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планирование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9868" y="5845996"/>
            <a:ext cx="8546687" cy="8013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Таким образом, структура цен не меняется, вводится прозрачная и понятная система выбора цены. Планирование осуществляется только по собственному желанию потребителя</a:t>
            </a:r>
          </a:p>
        </p:txBody>
      </p:sp>
    </p:spTree>
    <p:extLst>
      <p:ext uri="{BB962C8B-B14F-4D97-AF65-F5344CB8AC3E}">
        <p14:creationId xmlns:p14="http://schemas.microsoft.com/office/powerpoint/2010/main" val="17459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382000" y="808038"/>
            <a:ext cx="762000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595120C-CAC9-4A84-A491-9E80B0AF1B44}" type="slidenum">
              <a:rPr lang="ru-RU" sz="1600" b="1" smtClean="0">
                <a:solidFill>
                  <a:schemeClr val="bg1"/>
                </a:solidFill>
                <a:cs typeface="Arial" charset="0"/>
              </a:rPr>
              <a:pPr/>
              <a:t>7</a:t>
            </a:fld>
            <a:endParaRPr lang="ru-RU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13992" y="319520"/>
            <a:ext cx="6068008" cy="6938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8225" y="1311275"/>
            <a:ext cx="8589195" cy="3756212"/>
          </a:xfrm>
          <a:prstGeom prst="rect">
            <a:avLst/>
          </a:prstGeom>
        </p:spPr>
        <p:txBody>
          <a:bodyPr/>
          <a:lstStyle/>
          <a:p>
            <a:pPr marL="342900" marR="0" lvl="0" indent="450215" algn="just" defTabSz="4572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0" algn="just" defTabSz="4572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Franklin Gothic Book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35937" y="1434387"/>
            <a:ext cx="8454775" cy="3050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Упрощение порядка формирования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цен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для потребителей: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цены формируются исходя из прямых затрат на поставку электрической энергии и мощности, исключается применения тройных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преобразований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коэффициентами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AutoNum type="arabicPeriod"/>
              <a:defRPr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сключение необходимости обязательного планировани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и оплаты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крупных потребителей.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Взамен им предоставляется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выбора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ценовых категорий в зависимости от выбранного тарифа на услуги по передаче и имеющегося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AutoNum type="arabicPeriod"/>
              <a:defRPr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Внедрение единых принципов расчета и контроля цен для потребителей на всех территориях Российской Федерации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Franklin Gothic Boo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8224" y="4705765"/>
            <a:ext cx="8454775" cy="16025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При этом:</a:t>
            </a:r>
          </a:p>
          <a:p>
            <a:pPr algn="just"/>
            <a:endParaRPr lang="ru-RU" sz="14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Порядок формирования цены на оптовом рынке не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изменяется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Прогнозные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цены на очередной год формируются НП «Совет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рынка»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Переход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потребителей на новую систему осуществляется в плановом режиме в течение полугода</a:t>
            </a:r>
          </a:p>
          <a:p>
            <a:pPr algn="just"/>
            <a:endParaRPr lang="ru-RU" sz="14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280" y="363810"/>
            <a:ext cx="688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Преимущества системы прямой трансляции цен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4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1922"/>
            <a:ext cx="9144000" cy="965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dirty="0"/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0" y="62245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900" dirty="0" smtClean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201</a:t>
            </a:r>
            <a:r>
              <a:rPr lang="en-US" sz="900" dirty="0" smtClean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4</a:t>
            </a:r>
            <a:r>
              <a:rPr lang="ru-RU" sz="900" dirty="0" smtClean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Franklin Gothic Book" charset="-52"/>
                <a:ea typeface="Franklin Gothic Book" charset="-52"/>
                <a:cs typeface="Franklin Gothic Book" charset="-52"/>
              </a:rPr>
              <a:t>г.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900" dirty="0">
              <a:solidFill>
                <a:srgbClr val="FFFFFF"/>
              </a:solidFill>
              <a:latin typeface="Franklin Gothic Book" charset="-52"/>
              <a:ea typeface="Franklin Gothic Book" charset="-52"/>
              <a:cs typeface="Franklin Gothic Book" charset="-52"/>
            </a:endParaRP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567082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52500" y="410845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>
              <a:solidFill>
                <a:srgbClr val="FFFFFF"/>
              </a:solidFill>
              <a:latin typeface="Franklin Gothic Book" charset="-52"/>
              <a:ea typeface="Franklin Gothic Book" charset="-52"/>
              <a:cs typeface="Franklin Gothic Book" charset="-52"/>
            </a:endParaRPr>
          </a:p>
        </p:txBody>
      </p:sp>
      <p:pic>
        <p:nvPicPr>
          <p:cNvPr id="14343" name="Изображение 14" descr="Лого_белый_прозрачный_фон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361950"/>
            <a:ext cx="1530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Изображение 15" descr="Без заголов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1844675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01 20 Концепция оплаты резервов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200" b="1" i="1" dirty="0" smtClean="0">
            <a:solidFill>
              <a:srgbClr val="FFFFFF"/>
            </a:solidFill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инэнерго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01 20 Концепция оплаты резервов</Template>
  <TotalTime>2512</TotalTime>
  <Words>636</Words>
  <Application>Microsoft Office PowerPoint</Application>
  <PresentationFormat>Экран (4:3)</PresentationFormat>
  <Paragraphs>154</Paragraphs>
  <Slides>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2014 01 20 Концепция оплаты резервов</vt:lpstr>
      <vt:lpstr>Custom Design</vt:lpstr>
      <vt:lpstr>Формула</vt:lpstr>
      <vt:lpstr>Совершенствование порядка определения  цен на розничном рынке в неценовых зонах </vt:lpstr>
      <vt:lpstr>Презентация PowerPoint</vt:lpstr>
      <vt:lpstr>Презентация PowerPoint</vt:lpstr>
      <vt:lpstr> Недостатки действующей системы определения цен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оплаты резервируемых мощностей</dc:title>
  <dc:creator>Bondarenkonv</dc:creator>
  <cp:lastModifiedBy>Максимов Андрей Геннадьевич</cp:lastModifiedBy>
  <cp:revision>288</cp:revision>
  <cp:lastPrinted>2014-04-21T10:24:37Z</cp:lastPrinted>
  <dcterms:created xsi:type="dcterms:W3CDTF">2014-01-30T07:16:08Z</dcterms:created>
  <dcterms:modified xsi:type="dcterms:W3CDTF">2014-06-22T06:39:41Z</dcterms:modified>
</cp:coreProperties>
</file>