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778" r:id="rId3"/>
  </p:sldMasterIdLst>
  <p:notesMasterIdLst>
    <p:notesMasterId r:id="rId16"/>
  </p:notesMasterIdLst>
  <p:handoutMasterIdLst>
    <p:handoutMasterId r:id="rId17"/>
  </p:handoutMasterIdLst>
  <p:sldIdLst>
    <p:sldId id="261" r:id="rId4"/>
    <p:sldId id="301" r:id="rId5"/>
    <p:sldId id="303" r:id="rId6"/>
    <p:sldId id="302" r:id="rId7"/>
    <p:sldId id="310" r:id="rId8"/>
    <p:sldId id="296" r:id="rId9"/>
    <p:sldId id="307" r:id="rId10"/>
    <p:sldId id="305" r:id="rId11"/>
    <p:sldId id="311" r:id="rId12"/>
    <p:sldId id="312" r:id="rId13"/>
    <p:sldId id="313" r:id="rId14"/>
    <p:sldId id="267" r:id="rId15"/>
  </p:sldIdLst>
  <p:sldSz cx="9144000" cy="6858000" type="screen4x3"/>
  <p:notesSz cx="6797675" cy="9928225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664"/>
    <a:srgbClr val="F77B7B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3" autoAdjust="0"/>
    <p:restoredTop sz="97002" autoAdjust="0"/>
  </p:normalViewPr>
  <p:slideViewPr>
    <p:cSldViewPr snapToGrid="0" snapToObjects="1">
      <p:cViewPr>
        <p:scale>
          <a:sx n="110" d="100"/>
          <a:sy n="110" d="100"/>
        </p:scale>
        <p:origin x="-164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312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988407699037624E-2"/>
          <c:y val="0.1862589373238894"/>
          <c:w val="0.72932307079926961"/>
          <c:h val="0.7187134674098680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Лист1!$C$12:$C$15</c:f>
              <c:strCache>
                <c:ptCount val="4"/>
                <c:pt idx="0">
                  <c:v>2011 г.</c:v>
                </c:pt>
                <c:pt idx="1">
                  <c:v>2012 г.</c:v>
                </c:pt>
                <c:pt idx="2">
                  <c:v>2013 г.</c:v>
                </c:pt>
                <c:pt idx="3">
                  <c:v>2014 г.</c:v>
                </c:pt>
              </c:strCache>
            </c:strRef>
          </c:cat>
          <c:val>
            <c:numRef>
              <c:f>Лист1!$D$12:$D$15</c:f>
              <c:numCache>
                <c:formatCode>General</c:formatCode>
                <c:ptCount val="4"/>
                <c:pt idx="0">
                  <c:v>64</c:v>
                </c:pt>
                <c:pt idx="1">
                  <c:v>74</c:v>
                </c:pt>
                <c:pt idx="2">
                  <c:v>61</c:v>
                </c:pt>
                <c:pt idx="3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353792"/>
        <c:axId val="41561472"/>
      </c:barChart>
      <c:catAx>
        <c:axId val="40353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41561472"/>
        <c:crosses val="autoZero"/>
        <c:auto val="1"/>
        <c:lblAlgn val="ctr"/>
        <c:lblOffset val="100"/>
        <c:noMultiLvlLbl val="0"/>
      </c:catAx>
      <c:valAx>
        <c:axId val="41561472"/>
        <c:scaling>
          <c:orientation val="minMax"/>
          <c:max val="8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40353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0.67312</cdr:x>
      <cdr:y>0.48454</cdr:y>
    </cdr:from>
    <cdr:to>
      <cdr:x>0.74324</cdr:x>
      <cdr:y>0.60306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98477" y="1622259"/>
          <a:ext cx="301924" cy="39681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b="1" dirty="0" smtClean="0">
              <a:latin typeface="Arial Narrow" pitchFamily="34" charset="0"/>
            </a:rPr>
            <a:t>15</a:t>
          </a:r>
          <a:endParaRPr lang="ru-RU" sz="1000" b="1" dirty="0"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0.80234</cdr:x>
      <cdr:y>0.49098</cdr:y>
    </cdr:from>
    <cdr:to>
      <cdr:x>1</cdr:x>
      <cdr:y>0.7641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54879" y="1643826"/>
          <a:ext cx="851139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91440" tIns="45720" rIns="91440" bIns="45720" rtlCol="0">
          <a:normAutofit/>
        </a:bodyPr>
        <a:lstStyle xmlns:a="http://schemas.openxmlformats.org/drawingml/2006/main"/>
        <a:p xmlns:a="http://schemas.openxmlformats.org/drawingml/2006/main">
          <a:r>
            <a:rPr lang="ru-RU" sz="900" b="1" i="1" dirty="0" smtClean="0">
              <a:solidFill>
                <a:srgbClr val="C00000"/>
              </a:solidFill>
              <a:latin typeface="Franklin Gothic Book"/>
              <a:cs typeface="Franklin Gothic Book"/>
            </a:rPr>
            <a:t>Утверждены </a:t>
          </a:r>
        </a:p>
        <a:p xmlns:a="http://schemas.openxmlformats.org/drawingml/2006/main">
          <a:r>
            <a:rPr lang="ru-RU" sz="900" b="1" i="1" dirty="0" smtClean="0">
              <a:solidFill>
                <a:srgbClr val="C00000"/>
              </a:solidFill>
              <a:latin typeface="Franklin Gothic Book"/>
              <a:cs typeface="Franklin Gothic Book"/>
            </a:rPr>
            <a:t>не в срок</a:t>
          </a:r>
          <a:endParaRPr lang="ru-RU" sz="900" b="1" i="1" dirty="0" smtClean="0">
            <a:solidFill>
              <a:srgbClr val="C00000"/>
            </a:solidFill>
            <a:latin typeface="Franklin Gothic Book"/>
            <a:cs typeface="Franklin Gothic Book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AAD4BD-B1F9-44C8-AFC1-DBB3F1D29B56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2F9A1E-6294-4963-BA43-A35B179CF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80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3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9752E8-4E20-4B03-BA73-DD610C9C3EEA}" type="datetimeFigureOut">
              <a:rPr lang="ru-RU"/>
              <a:pPr>
                <a:defRPr/>
              </a:pPr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2C502B-DBB5-4341-8C33-5086263D5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393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275F51-4C9C-466B-BFF7-5365B4C54B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0964C8-00D1-41F9-BB41-E9EC0B83738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C502B-DBB5-4341-8C33-5086263D564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2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5563" y="3528216"/>
            <a:ext cx="8229600" cy="966047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563" y="479198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1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45563" y="576694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9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E255-DCFC-4CAA-BBEB-29F3D345D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2272-2712-45D6-BEDB-498989505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C0742-1A44-43E1-8149-D0D4A6B2F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8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8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F6988-A96B-4655-8A64-A9D8A2AD7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1FBEC-AA11-4C03-942D-15F2CABE6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9C3D-7250-4625-BDB1-0398DF596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69437-78AE-4CBD-A2F7-C4CEBF9A9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EB30-A6B8-4B18-B43F-3D7DD75DE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30C6F-DE84-4C4F-800B-5349D9847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88623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2243-6430-4B3A-BBEC-AAE0A8488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986"/>
          </a:xfrm>
          <a:prstGeom prst="rect">
            <a:avLst/>
          </a:prstGeom>
        </p:spPr>
        <p:txBody>
          <a:bodyPr/>
          <a:lstStyle>
            <a:lvl1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2pPr>
            <a:lvl3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3pPr>
            <a:lvl4pPr>
              <a:defRPr lang="en-US" sz="1800" kern="1200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4pPr>
            <a:lvl5pPr>
              <a:defRPr lang="en-US" sz="1800" kern="1200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B530F461-F78A-4CCD-8752-A811D337E7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3" y="1981200"/>
            <a:ext cx="381586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169F-7836-41FA-A074-A2BEA61FE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509838"/>
          <a:ext cx="609600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Заголовок</a:t>
                      </a:r>
                    </a:p>
                  </a:txBody>
                  <a:tcPr anchor="ctr"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1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2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3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Franklin Gothic Book"/>
                          <a:cs typeface="Franklin Gothic Book"/>
                        </a:rPr>
                        <a:t>4</a:t>
                      </a:r>
                      <a:endParaRPr lang="ru-RU" sz="1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Всего: 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19666" y="274638"/>
            <a:ext cx="7967133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350250" y="776288"/>
            <a:ext cx="793750" cy="5207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96DFBA88-0386-40F2-87FD-FBE1C1D648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274638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2400" kern="1200" dirty="0">
                <a:solidFill>
                  <a:srgbClr val="FFFFFF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mtClean="0">
                <a:latin typeface="Arial"/>
                <a:cs typeface="Arial"/>
              </a:rPr>
              <a:t>CLICK TO EDIT MASTER TITLE STYLE</a:t>
            </a:r>
            <a:endParaRPr>
              <a:latin typeface="Arial"/>
              <a:cs typeface="Arial"/>
            </a:endParaRPr>
          </a:p>
        </p:txBody>
      </p:sp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B767BBE-32BB-4CE7-ABB5-450E0A97610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ru-RU" sz="36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OB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142C443-343B-4A1C-A6F7-4680812F6397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 Gothic Dem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457200" rtl="0" eaLnBrk="1" latinLnBrk="0" hangingPunct="1">
              <a:defRPr sz="1600" kern="1200">
                <a:solidFill>
                  <a:schemeClr val="bg1"/>
                </a:solidFill>
                <a:latin typeface="Franklin Gothic Demi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583E9CB-5ECE-4D9E-B071-22FD411A49C3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lang="en-US" sz="2400" kern="1200" baseline="0" dirty="0">
                <a:solidFill>
                  <a:srgbClr val="FFFFFF"/>
                </a:solidFill>
                <a:latin typeface="Franklin Gothic Demi" pitchFamily="34" charset="0"/>
                <a:ea typeface="+mn-ea"/>
                <a:cs typeface="FranklinGothicDemiIT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82000" y="808038"/>
            <a:ext cx="762000" cy="5032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DF6DA833-0225-4D07-9DD0-DE2DC9EE53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 txBox="1">
            <a:spLocks/>
          </p:cNvSpPr>
          <p:nvPr userDrawn="1"/>
        </p:nvSpPr>
        <p:spPr>
          <a:xfrm>
            <a:off x="685800" y="4079875"/>
            <a:ext cx="7772400" cy="1336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FranklinGothicDemiITC"/>
                <a:ea typeface="FranklinGothicDemiITC"/>
                <a:cs typeface="FranklinGothicDemiITC"/>
              </a:rPr>
              <a:t>СПАСИБО ЗА ВНИМАНИЕ!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3972-C63E-4AF7-8994-3BCCD5DE8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1"/>
          <p:cNvSpPr txBox="1">
            <a:spLocks/>
          </p:cNvSpPr>
          <p:nvPr/>
        </p:nvSpPr>
        <p:spPr>
          <a:xfrm>
            <a:off x="685800" y="4079875"/>
            <a:ext cx="7772400" cy="13366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>
                <a:solidFill>
                  <a:schemeClr val="bg1"/>
                </a:solidFill>
                <a:latin typeface="FranklinGothicDemiITC"/>
                <a:ea typeface="FranklinGothicDemiITC"/>
                <a:cs typeface="FranklinGothicDemiITC"/>
              </a:rPr>
              <a:t>СПАСИБО ЗА ВНИМАНИЕ!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597650"/>
            <a:ext cx="2895600" cy="241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fld id="{0272A768-FA8F-4E47-BFA9-5CF57865889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uslugi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08450"/>
            <a:ext cx="9144000" cy="996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Перспективное и инвестиционное планирование развития </a:t>
            </a:r>
            <a:br>
              <a:rPr lang="ru-RU" sz="1800" dirty="0" smtClean="0"/>
            </a:br>
            <a:r>
              <a:rPr lang="ru-RU" sz="1800" dirty="0" smtClean="0"/>
              <a:t>электроэнергетики в субъектах Российской Федерации</a:t>
            </a:r>
            <a:endParaRPr sz="1800" dirty="0"/>
          </a:p>
        </p:txBody>
      </p:sp>
      <p:cxnSp>
        <p:nvCxnSpPr>
          <p:cNvPr id="5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952500" y="5105400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6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952500" y="4108450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4457700" y="14351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1200" b="1" i="1">
              <a:solidFill>
                <a:srgbClr val="FFFFFF"/>
              </a:solidFill>
              <a:latin typeface="Franklin Gothic Book" pitchFamily="34" charset="0"/>
              <a:ea typeface="Franklin Gothic Book" pitchFamily="34" charset="0"/>
              <a:cs typeface="Franklin Gothic Book" pitchFamily="34" charset="0"/>
            </a:endParaRPr>
          </a:p>
        </p:txBody>
      </p:sp>
      <p:pic>
        <p:nvPicPr>
          <p:cNvPr id="9222" name="Изображение 14" descr="Лого_белый_прозрачный_фон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325" y="361950"/>
            <a:ext cx="15303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Изображение 15" descr="Без заголов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1844675"/>
            <a:ext cx="7315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42354" y="6452558"/>
            <a:ext cx="1846592" cy="362309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ru-RU" sz="1200" b="1" i="1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Москва, апрель 2015 г.</a:t>
            </a:r>
            <a:endParaRPr lang="ru-RU" sz="1200" b="1" i="1" dirty="0" smtClean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89781" y="1457864"/>
            <a:ext cx="4306019" cy="5210355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В соответствии с Правилами, утвержденными постановлением Правительства РФ от 17.10.2009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              №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823 схемы и программы развития электроэнергетики субъектов РФ (далее – </a:t>
            </a:r>
            <a:r>
              <a:rPr lang="ru-RU" sz="1200" b="1" dirty="0" err="1">
                <a:latin typeface="Arial" pitchFamily="34" charset="0"/>
                <a:cs typeface="Arial" pitchFamily="34" charset="0"/>
              </a:rPr>
              <a:t>СиПР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200" b="1" dirty="0"/>
              <a:t>используются в </a:t>
            </a:r>
            <a:r>
              <a:rPr lang="ru-RU" sz="1200" b="1" dirty="0" smtClean="0"/>
              <a:t>качестве основы </a:t>
            </a:r>
            <a:r>
              <a:rPr lang="ru-RU" sz="1200" b="1" dirty="0"/>
              <a:t>для </a:t>
            </a:r>
            <a:r>
              <a:rPr lang="ru-RU" sz="1200" b="1" dirty="0" smtClean="0"/>
              <a:t>разработки:</a:t>
            </a:r>
          </a:p>
          <a:p>
            <a:pPr algn="just"/>
            <a:r>
              <a:rPr lang="ru-RU" sz="1200" dirty="0" smtClean="0"/>
              <a:t>схем </a:t>
            </a:r>
            <a:r>
              <a:rPr lang="ru-RU" sz="1200" dirty="0"/>
              <a:t>выдачи мощности региональных электростанций;</a:t>
            </a:r>
          </a:p>
          <a:p>
            <a:pPr algn="just"/>
            <a:r>
              <a:rPr lang="ru-RU" sz="1200" dirty="0" smtClean="0"/>
              <a:t>формирования </a:t>
            </a:r>
            <a:r>
              <a:rPr lang="ru-RU" sz="1200" dirty="0"/>
              <a:t>с использованием перспективной расчетной модели для субъектов Российской Федерации предложений по определению зон свободного </a:t>
            </a:r>
            <a:r>
              <a:rPr lang="ru-RU" sz="1200" dirty="0"/>
              <a:t>перетока</a:t>
            </a:r>
            <a:r>
              <a:rPr lang="ru-RU" sz="1200" dirty="0"/>
              <a:t> электрической энергии (мощности</a:t>
            </a:r>
            <a:r>
              <a:rPr lang="ru-RU" sz="1200" dirty="0" smtClean="0"/>
              <a:t>);</a:t>
            </a:r>
            <a:endParaRPr lang="ru-RU" sz="1200" dirty="0"/>
          </a:p>
          <a:p>
            <a:pPr algn="just"/>
            <a:r>
              <a:rPr lang="ru-RU" sz="1200" dirty="0" smtClean="0"/>
              <a:t>инвестиционных </a:t>
            </a:r>
            <a:r>
              <a:rPr lang="ru-RU" sz="1200" dirty="0"/>
              <a:t>программ распределительных сетевых компаний.</a:t>
            </a:r>
          </a:p>
          <a:p>
            <a:pPr marL="0" indent="0" algn="just">
              <a:buNone/>
            </a:pP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учетом изменений, внесенных постановлением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Правительства РФ от 16.02.2015 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132, </a:t>
            </a:r>
            <a:r>
              <a:rPr lang="ru-RU" sz="1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СиПР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содержит в том числе:</a:t>
            </a:r>
          </a:p>
          <a:p>
            <a:pPr algn="just"/>
            <a:r>
              <a:rPr lang="ru-RU" sz="1100" dirty="0"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sz="1100" u="sng" dirty="0" smtClean="0">
                <a:latin typeface="Arial" pitchFamily="34" charset="0"/>
                <a:cs typeface="Arial" pitchFamily="34" charset="0"/>
              </a:rPr>
              <a:t>всех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реализуемых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и перспективных проектов по развитию территориальных распределительных сетей, выполнение которых необходимо для обеспечения прогнозного спроса на электрическую энергию (мощность) на территории субъекта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РФ (</a:t>
            </a:r>
            <a:r>
              <a:rPr lang="ru-RU" sz="1100" u="sng" dirty="0" smtClean="0">
                <a:latin typeface="Arial" pitchFamily="34" charset="0"/>
                <a:cs typeface="Arial" pitchFamily="34" charset="0"/>
              </a:rPr>
              <a:t>классом напряжения 110 </a:t>
            </a:r>
            <a:r>
              <a:rPr lang="ru-RU" sz="1100" u="sng" dirty="0" err="1" smtClean="0">
                <a:latin typeface="Arial" pitchFamily="34" charset="0"/>
                <a:cs typeface="Arial" pitchFamily="34" charset="0"/>
              </a:rPr>
              <a:t>кВ</a:t>
            </a:r>
            <a:r>
              <a:rPr lang="ru-RU" sz="1100" u="sng" dirty="0" smtClean="0">
                <a:latin typeface="Arial" pitchFamily="34" charset="0"/>
                <a:cs typeface="Arial" pitchFamily="34" charset="0"/>
              </a:rPr>
              <a:t> и ниже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/>
            <a:r>
              <a:rPr lang="ru-RU" sz="1100" dirty="0" smtClean="0">
                <a:latin typeface="Arial" pitchFamily="34" charset="0"/>
                <a:cs typeface="Arial" pitchFamily="34" charset="0"/>
              </a:rPr>
              <a:t>оценку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плановых значений показателя надежности оказываемых услуг в отношении территориальных сетевых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организаций.</a:t>
            </a: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787773"/>
              </p:ext>
            </p:extLst>
          </p:nvPr>
        </p:nvGraphicFramePr>
        <p:xfrm>
          <a:off x="4692775" y="2238555"/>
          <a:ext cx="4330455" cy="2421317"/>
        </p:xfrm>
        <a:graphic>
          <a:graphicData uri="http://schemas.openxmlformats.org/drawingml/2006/table">
            <a:tbl>
              <a:tblPr/>
              <a:tblGrid>
                <a:gridCol w="1954895"/>
                <a:gridCol w="593890"/>
                <a:gridCol w="593890"/>
                <a:gridCol w="593890"/>
                <a:gridCol w="593890"/>
              </a:tblGrid>
              <a:tr h="1900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Субъект РФ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 г.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 г.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 г.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г.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0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Ингушетия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45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Карачаево-Черкесская Республика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Самарская область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Тамбовская область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900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Архангельская область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Республика Тыва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Кемеровская область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Тюменская область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2582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Еврейская автономная область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00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Приморский край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2785" marR="2785" marT="2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7426" y="181154"/>
            <a:ext cx="6849374" cy="1063955"/>
          </a:xfrm>
        </p:spPr>
        <p:txBody>
          <a:bodyPr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Содержание и применение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схем и программ развития электроэнергетики субъектов РФ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9421" y="1457864"/>
            <a:ext cx="4037162" cy="780691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/>
            <a:r>
              <a:rPr lang="ru-RU" sz="1200" b="1" dirty="0" smtClean="0">
                <a:solidFill>
                  <a:srgbClr val="2A2664"/>
                </a:solidFill>
                <a:cs typeface="Arial" pitchFamily="34" charset="0"/>
              </a:rPr>
              <a:t>Рядом субъектов РФ регулярно не утверждаются </a:t>
            </a:r>
            <a:r>
              <a:rPr lang="ru-RU" sz="1200" b="1" dirty="0" err="1" smtClean="0">
                <a:solidFill>
                  <a:srgbClr val="2A2664"/>
                </a:solidFill>
                <a:cs typeface="Arial" pitchFamily="34" charset="0"/>
              </a:rPr>
              <a:t>СиПР</a:t>
            </a:r>
            <a:r>
              <a:rPr lang="ru-RU" sz="1200" b="1" dirty="0" smtClean="0">
                <a:solidFill>
                  <a:srgbClr val="2A2664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 smtClean="0">
                <a:solidFill>
                  <a:srgbClr val="2A2664"/>
                </a:solidFill>
                <a:cs typeface="Arial" pitchFamily="34" charset="0"/>
              </a:rPr>
              <a:t>либо не направляется информация об их утверждении </a:t>
            </a:r>
          </a:p>
          <a:p>
            <a:pPr algn="ctr"/>
            <a:r>
              <a:rPr lang="ru-RU" sz="1200" b="1" dirty="0" smtClean="0">
                <a:solidFill>
                  <a:srgbClr val="2A2664"/>
                </a:solidFill>
                <a:cs typeface="Arial" pitchFamily="34" charset="0"/>
              </a:rPr>
              <a:t>в Минэнерго России, например, отсутствует </a:t>
            </a:r>
          </a:p>
          <a:p>
            <a:pPr algn="ctr"/>
            <a:r>
              <a:rPr lang="ru-RU" sz="1200" b="1" dirty="0" smtClean="0">
                <a:solidFill>
                  <a:srgbClr val="2A2664"/>
                </a:solidFill>
                <a:cs typeface="Arial" pitchFamily="34" charset="0"/>
              </a:rPr>
              <a:t>информация об утверждении </a:t>
            </a:r>
            <a:r>
              <a:rPr lang="ru-RU" sz="1200" b="1" dirty="0" err="1" smtClean="0">
                <a:solidFill>
                  <a:srgbClr val="2A2664"/>
                </a:solidFill>
                <a:cs typeface="Arial" pitchFamily="34" charset="0"/>
              </a:rPr>
              <a:t>СиПР</a:t>
            </a:r>
            <a:r>
              <a:rPr lang="ru-RU" sz="1200" b="1" dirty="0" smtClean="0">
                <a:solidFill>
                  <a:srgbClr val="2A2664"/>
                </a:solidFill>
                <a:cs typeface="Arial" pitchFamily="34" charset="0"/>
              </a:rPr>
              <a:t>:</a:t>
            </a:r>
            <a:endParaRPr lang="ru-RU" sz="1200" b="1" dirty="0" smtClean="0">
              <a:solidFill>
                <a:srgbClr val="2A2664"/>
              </a:solidFill>
              <a:cs typeface="Arial" pitchFamily="34" charset="0"/>
            </a:endParaRPr>
          </a:p>
        </p:txBody>
      </p:sp>
      <p:sp>
        <p:nvSpPr>
          <p:cNvPr id="13" name="Объект 1"/>
          <p:cNvSpPr txBox="1">
            <a:spLocks/>
          </p:cNvSpPr>
          <p:nvPr/>
        </p:nvSpPr>
        <p:spPr>
          <a:xfrm>
            <a:off x="4692776" y="4668498"/>
            <a:ext cx="4451224" cy="21895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СиПР</a:t>
            </a:r>
            <a:r>
              <a:rPr lang="ru-RU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является основным источником информации о текущем состоянии и планах развития электроэнергетики субъекта РФ, в том числе при рассмотрении предложений по оказанию мер государственной поддержки.</a:t>
            </a:r>
          </a:p>
          <a:p>
            <a:pPr marL="0" indent="0" algn="ctr">
              <a:buFont typeface="Arial"/>
              <a:buNone/>
            </a:pPr>
            <a:endParaRPr lang="ru-RU" sz="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/>
              <a:buNone/>
            </a:pPr>
            <a:r>
              <a:rPr lang="ru-RU" sz="11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В этой связи наличие качественно проработанных в </a:t>
            </a:r>
            <a:r>
              <a:rPr lang="ru-RU" sz="1100" b="1" dirty="0" err="1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СиПР</a:t>
            </a:r>
            <a:r>
              <a:rPr lang="ru-RU" sz="11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 мероприятий (с приведением необходимых </a:t>
            </a:r>
            <a:r>
              <a:rPr lang="ru-RU" sz="1100" b="1" dirty="0" err="1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режимно</a:t>
            </a:r>
            <a:r>
              <a:rPr lang="ru-RU" sz="11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-балансовых расчетов) является необходимым условием для рассмотрения Минэнерго России заявок субъектов РФ на </a:t>
            </a:r>
            <a:r>
              <a:rPr lang="ru-RU" sz="1100" b="1" dirty="0" err="1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софинансирование</a:t>
            </a:r>
            <a:r>
              <a:rPr lang="ru-RU" sz="11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 проектов за счет средств федерального бюджета.</a:t>
            </a:r>
            <a:endParaRPr lang="ru-RU" sz="1050" dirty="0">
              <a:solidFill>
                <a:srgbClr val="2A266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3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385" y="1475118"/>
            <a:ext cx="8954219" cy="5193102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1600" b="1" dirty="0"/>
              <a:t>Обеспечить приведение региональных нормативных правовых актов по вопросам утверждения инвестиционных программ субъектов электроэнергетики и осуществления контроля за их реализацией в соответствие с постановлением Правительства РФ от 16.02.2015 № </a:t>
            </a:r>
            <a:r>
              <a:rPr lang="ru-RU" sz="1600" b="1" dirty="0" smtClean="0"/>
              <a:t>132:</a:t>
            </a:r>
            <a:endParaRPr lang="ru-RU" sz="1600" b="1" dirty="0"/>
          </a:p>
          <a:p>
            <a:pPr lvl="0" algn="just"/>
            <a:r>
              <a:rPr lang="ru-RU" sz="1200" dirty="0"/>
              <a:t>Обеспечить утверждение и корректировку инвестиционных программ субъектов электроэнергетики в установленном порядке.</a:t>
            </a:r>
          </a:p>
          <a:p>
            <a:pPr lvl="0" algn="just"/>
            <a:r>
              <a:rPr lang="ru-RU" sz="1200" dirty="0"/>
              <a:t>Обеспечить в 2015 году выполнение мероприятий, предусмотренных пунктами 8, 10, 14 и 15  постановления Правительства РФ от 16.02.2015 № 132, по вопросу организации оказания Минэнерго России и уполномоченными органами исполнительной власти субъектов </a:t>
            </a:r>
            <a:r>
              <a:rPr lang="ru-RU" sz="1200" dirty="0" smtClean="0"/>
              <a:t>РФ</a:t>
            </a:r>
            <a:r>
              <a:rPr lang="ru-RU" sz="1200" dirty="0"/>
              <a:t> государственных услуг по утверждению инвестиционных программ субъектов электроэнергетики в электронном </a:t>
            </a:r>
            <a:r>
              <a:rPr lang="ru-RU" sz="1200" dirty="0" smtClean="0"/>
              <a:t>виде.</a:t>
            </a:r>
          </a:p>
          <a:p>
            <a:pPr marL="0" indent="0" algn="just">
              <a:buNone/>
            </a:pPr>
            <a:endParaRPr lang="ru-RU" sz="1400" b="1" dirty="0" smtClean="0"/>
          </a:p>
          <a:p>
            <a:pPr marL="0" indent="0" algn="just">
              <a:buNone/>
            </a:pPr>
            <a:r>
              <a:rPr lang="ru-RU" sz="1600" b="1" dirty="0" smtClean="0"/>
              <a:t>Рекомендации Минэнерго России высшим должностным лицам субъектов РФ (руководителям высших исполнительных органов государственной власти субъектов РФ) в целях безусловного исполнения поручения Президента РФ В.В. Путина от 21.02.2015  № Пр-294 (пункт 2):</a:t>
            </a:r>
            <a:endParaRPr lang="ru-RU" sz="1600" dirty="0" smtClean="0"/>
          </a:p>
          <a:p>
            <a:pPr lvl="0" algn="just"/>
            <a:r>
              <a:rPr lang="ru-RU" sz="1200" dirty="0" smtClean="0"/>
              <a:t>Обеспечить </a:t>
            </a:r>
            <a:r>
              <a:rPr lang="ru-RU" sz="1200" dirty="0"/>
              <a:t>утверждение схем и программ развития электроэнергетики на очередной период в установленном порядке до 01.05.2015.</a:t>
            </a:r>
          </a:p>
          <a:p>
            <a:pPr lvl="0" algn="just"/>
            <a:r>
              <a:rPr lang="ru-RU" sz="1200" dirty="0"/>
              <a:t>Направить в Минэнерго России копии утвержденных в 2015 г. схем и программ развития электроэнергетики не позднее 01.06.2015.</a:t>
            </a:r>
          </a:p>
          <a:p>
            <a:pPr lvl="0" algn="just"/>
            <a:r>
              <a:rPr lang="ru-RU" sz="1200" dirty="0"/>
              <a:t>Направить в Минэнерго России информацию об утверждении схем и программ развития электроэнергетики в соответствии с запросом от 13.03.2015 № </a:t>
            </a:r>
            <a:r>
              <a:rPr lang="ru-RU" sz="1200" dirty="0" smtClean="0"/>
              <a:t>ВК-2510/09.</a:t>
            </a:r>
            <a:endParaRPr lang="ru-RU" sz="1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0558" y="370936"/>
            <a:ext cx="6806242" cy="802256"/>
          </a:xfrm>
        </p:spPr>
        <p:txBody>
          <a:bodyPr/>
          <a:lstStyle/>
          <a:p>
            <a:r>
              <a:rPr lang="ru-RU" dirty="0" smtClean="0"/>
              <a:t>Рекомендации Минэнерго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2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3979863" y="47418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sz="1200" b="1" i="1">
              <a:solidFill>
                <a:srgbClr val="FFFFFF"/>
              </a:solidFill>
              <a:latin typeface="Franklin Gothic Book" pitchFamily="34" charset="0"/>
              <a:ea typeface="Franklin Gothic Book" pitchFamily="34" charset="0"/>
              <a:cs typeface="Franklin Gothic Boo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 rot="5400000">
            <a:off x="-1240201" y="4758467"/>
            <a:ext cx="286095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22" y="0"/>
            <a:ext cx="6619165" cy="1143000"/>
          </a:xfrm>
        </p:spPr>
        <p:txBody>
          <a:bodyPr/>
          <a:lstStyle/>
          <a:p>
            <a:r>
              <a:rPr lang="ru-RU" sz="2000" dirty="0" smtClean="0"/>
              <a:t>Этапы изменения нормативной </a:t>
            </a:r>
            <a:r>
              <a:rPr lang="ru-RU" sz="2000" dirty="0" smtClean="0"/>
              <a:t>базы утверждения инвестиционных программ субъектов электроэнергетики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863" y="1417638"/>
            <a:ext cx="4571206" cy="725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1-й этап – </a:t>
            </a:r>
            <a:r>
              <a:rPr lang="ru-RU" sz="1400" dirty="0" smtClean="0">
                <a:solidFill>
                  <a:prstClr val="white"/>
                </a:solidFill>
              </a:rPr>
              <a:t>Создание новой системы утверждения инвестиционных программ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63319" y="1417638"/>
            <a:ext cx="3848669" cy="725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2-й этап – п</a:t>
            </a:r>
            <a:r>
              <a:rPr lang="ru-RU" sz="1400" dirty="0" smtClean="0">
                <a:solidFill>
                  <a:prstClr val="white"/>
                </a:solidFill>
              </a:rPr>
              <a:t>рочие акты, необходимые для функционирования системы</a:t>
            </a:r>
            <a:endParaRPr lang="en-US" sz="1400" dirty="0" smtClean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63319" y="2381535"/>
            <a:ext cx="3956323" cy="43630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Акты Минэнерго России об утверждении скорректированной формы инвестиционной программы субъекта электроэнергетики и форм раскрытия </a:t>
            </a:r>
            <a:r>
              <a: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нформации субъектами оптового и розничных рынков электрической энергии.</a:t>
            </a:r>
          </a:p>
          <a:p>
            <a:pPr algn="ctr" defTabSz="914400"/>
            <a:endParaRPr lang="ru-RU" sz="7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Акты Минэнерго России об утверждении методических указаний по расчету количественных показателей инвестиционных </a:t>
            </a:r>
          </a:p>
          <a:p>
            <a:pPr algn="ctr" defTabSz="914400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программ сетевых организаций и порядка установления целевых показателей для целей формирования  инвестиционных программ сетевых организаций.</a:t>
            </a:r>
          </a:p>
          <a:p>
            <a:pPr algn="ctr" defTabSz="914400"/>
            <a:endParaRPr lang="ru-RU" sz="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Директивы Правительства Российской Федерации о проведении технологического и ценового аудита инвестиционных программ компаний с государственным участием</a:t>
            </a:r>
          </a:p>
          <a:p>
            <a:pPr algn="ctr" defTabSz="914400"/>
            <a:endParaRPr lang="ru-RU" sz="3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Утверждение Правительством Российской Федерации методических рекомендаций по  проведению технологического и ценового аудита инвестиционных программ ДЗО ОАО «Россети». </a:t>
            </a:r>
          </a:p>
          <a:p>
            <a:pPr algn="ctr" defTabSz="914400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Утверждение регламентов работы раздела портала </a:t>
            </a:r>
            <a:r>
              <a:rPr lang="en-US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gosuslugi.ru</a:t>
            </a:r>
            <a:endParaRPr lang="ru-RU" sz="1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9481" y="2381535"/>
            <a:ext cx="4573588" cy="111911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914400"/>
            <a:r>
              <a:rPr lang="ru-RU" sz="13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Постановление </a:t>
            </a:r>
            <a:r>
              <a:rPr lang="ru-RU" sz="13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Правительства РФ </a:t>
            </a:r>
            <a:r>
              <a:rPr lang="ru-RU" sz="13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 16.02.2015</a:t>
            </a:r>
            <a:r>
              <a:rPr lang="en-US" sz="13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3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№132 «О </a:t>
            </a:r>
            <a:r>
              <a:rPr lang="ru-RU" sz="13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внесении изменений в некоторые акты Правительства Российской Федерации по вопросам утверждения инвестиционных программ субъектов электроэнергетики и контроля за их реализацией»:</a:t>
            </a:r>
            <a:endParaRPr lang="ru-RU" sz="13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2137" y="3705369"/>
            <a:ext cx="4380932" cy="94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ru-RU" sz="105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Изменение в постановление Правительства Российской Федерации от 01.12.2009 № 977 «Об инвестиционных программах субъектов электроэнергетики» </a:t>
            </a:r>
          </a:p>
          <a:p>
            <a:pPr defTabSz="914400"/>
            <a:r>
              <a:rPr lang="ru-RU" sz="105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(Критерии и правила утверждения инвестиционных программ и контроля за их реализацией)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2137" y="4845906"/>
            <a:ext cx="4380932" cy="7915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914400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Изменения в стандарты раскрытия информации субъектами оптового и розничных рынков электрической энергии, утвержденные постановлением Правительства </a:t>
            </a:r>
          </a:p>
          <a:p>
            <a:pPr defTabSz="914400"/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Российской Федерации от 21.01.2004 № 24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2137" y="5759355"/>
            <a:ext cx="4380932" cy="8734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Изменения в  Правила разработки и утверждения 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схем и программ перспективного развития электроэнергетики, утвержденные постановлением Правительства Российской Федерации от 17.10.2009 № 823</a:t>
            </a:r>
          </a:p>
        </p:txBody>
      </p:sp>
      <p:sp>
        <p:nvSpPr>
          <p:cNvPr id="16" name="Номер слайда 8"/>
          <p:cNvSpPr txBox="1">
            <a:spLocks/>
          </p:cNvSpPr>
          <p:nvPr/>
        </p:nvSpPr>
        <p:spPr bwMode="auto">
          <a:xfrm>
            <a:off x="8440738" y="928688"/>
            <a:ext cx="70326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/>
            <a:fld id="{46136D50-DB6F-4033-AFBE-618E8C7D24A2}" type="slidenum">
              <a:rPr lang="ru-RU" sz="1600">
                <a:solidFill>
                  <a:srgbClr val="FFFFFF"/>
                </a:solidFill>
                <a:latin typeface="Calibri" pitchFamily="34" charset="0"/>
              </a:rPr>
              <a:pPr algn="r" defTabSz="914400"/>
              <a:t>2</a:t>
            </a:fld>
            <a:endParaRPr lang="ru-RU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18" name="Прямая соединительная линия 17"/>
          <p:cNvCxnSpPr>
            <a:endCxn id="13" idx="1"/>
          </p:cNvCxnSpPr>
          <p:nvPr/>
        </p:nvCxnSpPr>
        <p:spPr>
          <a:xfrm>
            <a:off x="190275" y="4178441"/>
            <a:ext cx="19186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1863" y="5241851"/>
            <a:ext cx="19186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1863" y="6187355"/>
            <a:ext cx="191862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4763069" y="1417638"/>
            <a:ext cx="300250" cy="725061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51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408098" y="1696979"/>
            <a:ext cx="4627333" cy="3901563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240" y="1696979"/>
            <a:ext cx="4211128" cy="3901563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95935" y="1261365"/>
            <a:ext cx="4040188" cy="422932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</a:rPr>
              <a:t>Субъекты РФ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169353" y="1274048"/>
            <a:ext cx="4041775" cy="422932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chemeClr val="accent2"/>
                </a:solidFill>
              </a:rPr>
              <a:t>Минэнерго России</a:t>
            </a:r>
            <a:endParaRPr lang="ru-RU" u="sng" dirty="0">
              <a:solidFill>
                <a:schemeClr val="accent2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86027" y="1947745"/>
            <a:ext cx="4247933" cy="1882450"/>
          </a:xfrm>
        </p:spPr>
        <p:txBody>
          <a:bodyPr/>
          <a:lstStyle/>
          <a:p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Сетевые организации - ДЗО (ВЗО)                      ОАО «Россети» (в т.ч. ОАО «ФСК ЕЭС»);</a:t>
            </a:r>
          </a:p>
          <a:p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ОАО «</a:t>
            </a:r>
            <a:r>
              <a:rPr lang="ru-RU" sz="1400" b="1" dirty="0" err="1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РусГидро</a:t>
            </a:r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» и ДЗО - субъекты электроэнергетики (в т.ч. группы                ОАО «РАО ЭС Востока»);</a:t>
            </a:r>
          </a:p>
          <a:p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ОАО «Концерн </a:t>
            </a:r>
            <a:r>
              <a:rPr lang="ru-RU" sz="1400" b="1" dirty="0" err="1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Росэнергоатом</a:t>
            </a:r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ОАО «СО ЕЭС».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566" y="131048"/>
            <a:ext cx="6842234" cy="1143000"/>
          </a:xfrm>
        </p:spPr>
        <p:txBody>
          <a:bodyPr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Изменение критериев утверждения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инвестиционных программ (ИПР) субъектов электроэнергетики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7"/>
          <p:cNvSpPr>
            <a:spLocks noGrp="1"/>
          </p:cNvSpPr>
          <p:nvPr>
            <p:ph sz="quarter" idx="4"/>
          </p:nvPr>
        </p:nvSpPr>
        <p:spPr>
          <a:xfrm>
            <a:off x="4695935" y="1934100"/>
            <a:ext cx="4427601" cy="3434862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Субъекты электроэнергетики:</a:t>
            </a:r>
          </a:p>
          <a:p>
            <a:r>
              <a:rPr lang="ru-RU" sz="1400" b="1" dirty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регулируемые (в сфере электроэнергетики</a:t>
            </a:r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) органами </a:t>
            </a:r>
            <a:r>
              <a:rPr lang="ru-RU" sz="1400" b="1" dirty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исполнительной власти субъектов </a:t>
            </a:r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РФ;</a:t>
            </a:r>
            <a:endParaRPr lang="ru-RU" sz="1400" b="1" dirty="0">
              <a:solidFill>
                <a:srgbClr val="2A266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участие субъекта РФ (субъектов </a:t>
            </a:r>
            <a:r>
              <a:rPr lang="ru-RU" sz="1400" b="1" dirty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Российской Федерации) в уставном </a:t>
            </a:r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капитале которых превышает 50%;</a:t>
            </a:r>
            <a:endParaRPr lang="ru-RU" sz="1400" b="1" dirty="0">
              <a:solidFill>
                <a:srgbClr val="2A266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с участием субъекта РФ в уставном капитале, и предусматривающие в ИПР строительство генерирующего </a:t>
            </a:r>
            <a:r>
              <a:rPr lang="ru-RU" sz="1400" b="1" dirty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объекта </a:t>
            </a:r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мощностью </a:t>
            </a:r>
            <a:r>
              <a:rPr lang="ru-RU" sz="1400" b="1" dirty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МВт и выше </a:t>
            </a:r>
            <a:r>
              <a:rPr lang="ru-RU" sz="1400" b="1" dirty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и (или) реконструкцию, модернизацию, техническое перевооружение генерирующего объекта с </a:t>
            </a:r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изменением установленной </a:t>
            </a:r>
            <a:r>
              <a:rPr lang="ru-RU" sz="1400" b="1" dirty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мощности на </a:t>
            </a:r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ru-RU" sz="1400" b="1" dirty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МВт и </a:t>
            </a:r>
            <a:r>
              <a:rPr lang="ru-RU" sz="1400" b="1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выше.</a:t>
            </a:r>
            <a:endParaRPr lang="ru-RU" sz="1400" b="1" dirty="0">
              <a:solidFill>
                <a:srgbClr val="2A266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353" y="5738294"/>
            <a:ext cx="8771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cs typeface="Arial" pitchFamily="34" charset="0"/>
              </a:rPr>
              <a:t>Важно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изменения 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в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ИПР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 (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корректировка ИПР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)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 всегда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утверждаются 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органом исполнительной власти, ранее утвердившим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данную ИПР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Минэнерго России или органом исполнительной власти субъекта РФ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).</a:t>
            </a:r>
            <a:endParaRPr lang="ru-RU" sz="1400" b="1" dirty="0">
              <a:solidFill>
                <a:srgbClr val="FF0000"/>
              </a:solidFill>
              <a:cs typeface="Arial" pitchFamily="34" charset="0"/>
            </a:endParaRPr>
          </a:p>
          <a:p>
            <a:pPr algn="just"/>
            <a:endParaRPr lang="ru-RU" sz="1400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9"/>
          <p:cNvSpPr>
            <a:spLocks noGrp="1"/>
          </p:cNvSpPr>
          <p:nvPr>
            <p:ph type="body" idx="1"/>
          </p:nvPr>
        </p:nvSpPr>
        <p:spPr bwMode="auto">
          <a:xfrm>
            <a:off x="0" y="1487606"/>
            <a:ext cx="9144000" cy="537039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1" hangingPunct="1">
              <a:spcBef>
                <a:spcPct val="0"/>
              </a:spcBef>
              <a:buAutoNum type="arabicPeriod"/>
            </a:pPr>
            <a:r>
              <a:rPr lang="ru-RU" sz="1300" u="sng" dirty="0" smtClean="0">
                <a:latin typeface="Arial" pitchFamily="34" charset="0"/>
                <a:cs typeface="Arial" pitchFamily="34" charset="0"/>
              </a:rPr>
              <a:t>Новая редакция критериев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отнесения субъектов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электроэнергетики к числу субъектов,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инвестиционные программы которых утверждаются Минэнерго России и (или) органами исполнительной власти субъектов РФ.</a:t>
            </a:r>
          </a:p>
          <a:p>
            <a:pPr marL="342900" indent="-342900" algn="just" eaLnBrk="1" hangingPunct="1">
              <a:spcBef>
                <a:spcPct val="0"/>
              </a:spcBef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Инвестиционные программы сетевых организаций представляются в Минэнерго России на утверждение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1 апреля 2015 г.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 утверждаются Минэнерго России </a:t>
            </a:r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1 октября 2015 г.</a:t>
            </a:r>
          </a:p>
          <a:p>
            <a:pPr marL="342900" indent="-342900" algn="just" eaLnBrk="1" hangingPunct="1">
              <a:spcBef>
                <a:spcPct val="0"/>
              </a:spcBef>
              <a:buAutoNum type="arabicPeriod"/>
            </a:pPr>
            <a:r>
              <a:rPr lang="ru-RU" sz="1400" u="sng" dirty="0" smtClean="0">
                <a:solidFill>
                  <a:srgbClr val="2A2664"/>
                </a:solidFill>
                <a:latin typeface="Arial" pitchFamily="34" charset="0"/>
                <a:cs typeface="Arial" pitchFamily="34" charset="0"/>
              </a:rPr>
              <a:t>Сроки представления и утверждения проектов ИПР органами исполнительной власти субъектов РФ – не меняются.</a:t>
            </a:r>
            <a:endParaRPr lang="ru-RU" sz="14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1" hangingPunct="1">
              <a:spcBef>
                <a:spcPct val="0"/>
              </a:spcBef>
              <a:buAutoNum type="arabicPeriod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Временные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положения по проведению в 2015 году </a:t>
            </a:r>
            <a:r>
              <a:rPr lang="ru-RU" sz="1400" u="sng" dirty="0">
                <a:latin typeface="Arial" pitchFamily="34" charset="0"/>
                <a:cs typeface="Arial" pitchFamily="34" charset="0"/>
              </a:rPr>
              <a:t>общественного обсуждения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проектов инвестиционных программ сетевых организаций, </a:t>
            </a:r>
            <a:r>
              <a:rPr lang="ru-RU" sz="1400" u="sng" dirty="0">
                <a:latin typeface="Arial" pitchFamily="34" charset="0"/>
                <a:cs typeface="Arial" pitchFamily="34" charset="0"/>
              </a:rPr>
              <a:t>направляемых на утверждение в Минэнерго России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itchFamily="34" charset="0"/>
                <a:cs typeface="Arial" pitchFamily="34" charset="0"/>
              </a:rPr>
              <a:t>Раскрытие (</a:t>
            </a:r>
            <a:r>
              <a:rPr lang="ru-RU" sz="1200" b="0" u="sng" dirty="0">
                <a:latin typeface="Arial" pitchFamily="34" charset="0"/>
                <a:cs typeface="Arial" pitchFamily="34" charset="0"/>
              </a:rPr>
              <a:t>до 1 марта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) информации о проектах инвестиционных программ сетевых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организаций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на официальных сайтах сетевых организаций в сети Интернет в объеме информации, направляемой в  уполномоченный орган исполнительной власти на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утверждение, по форме приказа Минэнерго России от 24.03.2010 № 114.</a:t>
            </a:r>
            <a:endParaRPr lang="ru-RU" sz="1200" b="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itchFamily="34" charset="0"/>
                <a:cs typeface="Arial" pitchFamily="34" charset="0"/>
              </a:rPr>
              <a:t>Прием (</a:t>
            </a:r>
            <a:r>
              <a:rPr lang="ru-RU" sz="1200" b="0" u="sng" dirty="0">
                <a:latin typeface="Arial" pitchFamily="34" charset="0"/>
                <a:cs typeface="Arial" pitchFamily="34" charset="0"/>
              </a:rPr>
              <a:t>до 15 марта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) сетевой организацией поступивших в ее адрес предложений к проекту инвестиционной программы,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опубликованному на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ее официальном сайте в сети Интернет.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itchFamily="34" charset="0"/>
                <a:cs typeface="Arial" pitchFamily="34" charset="0"/>
              </a:rPr>
              <a:t>Рассмотрение сетевой организацией поступивших предложений к проекту инвестиционной программы и размещение (</a:t>
            </a:r>
            <a:r>
              <a:rPr lang="ru-RU" sz="1200" b="0" u="sng" dirty="0">
                <a:latin typeface="Arial" pitchFamily="34" charset="0"/>
                <a:cs typeface="Arial" pitchFamily="34" charset="0"/>
              </a:rPr>
              <a:t>до 1 апреля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)  на своем официальном сайте в сети Интернет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сводки поступивших предложений с указанием своей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позиции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доработанного по результатам общественного обсуждения проекта инвестиционной программы.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b="0" dirty="0">
                <a:latin typeface="Arial" pitchFamily="34" charset="0"/>
                <a:cs typeface="Arial" pitchFamily="34" charset="0"/>
              </a:rPr>
              <a:t>Рассмотрение проектов инвестиционных программ сетевых организаций, направляемых в Минэнерго России на утверждение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Экспертным советом при Правительстве РФ и советом потребителей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при Правительственной комиссии по вопросам развития электроэнергетики (далее – Экспертный совет, совет потребителей)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Рассмотрение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обращений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совета потребителей по неучтенным предложениям Экспертного совета, совета потребителей, а также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предложений, поступивших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в ходе общественного обсуждения проекта инвестиционной 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программы сетевой организации, </a:t>
            </a:r>
            <a:r>
              <a:rPr lang="ru-RU" sz="1200" b="0" dirty="0">
                <a:latin typeface="Arial" pitchFamily="34" charset="0"/>
                <a:cs typeface="Arial" pitchFamily="34" charset="0"/>
              </a:rPr>
              <a:t>на заседании Правительственной комиссии по вопросам развития электроэнергетики и принятие решения по таким предложениям</a:t>
            </a:r>
            <a:r>
              <a:rPr lang="ru-RU" sz="1200" b="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 bwMode="auto">
          <a:xfrm>
            <a:off x="1689100" y="168275"/>
            <a:ext cx="66929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dirty="0" smtClean="0">
                <a:latin typeface="Arial" pitchFamily="34" charset="0"/>
                <a:ea typeface="FranklinGothicDemiITC"/>
                <a:cs typeface="Arial" pitchFamily="34" charset="0"/>
              </a:rPr>
              <a:t>Новые положения по инвестиционному планированию субъектов </a:t>
            </a:r>
            <a:r>
              <a:rPr lang="ru-RU" sz="2000" b="1" dirty="0" smtClean="0">
                <a:latin typeface="Arial" pitchFamily="34" charset="0"/>
                <a:ea typeface="FranklinGothicDemiITC"/>
                <a:cs typeface="Arial" pitchFamily="34" charset="0"/>
              </a:rPr>
              <a:t>электроэнергетики, </a:t>
            </a:r>
            <a:r>
              <a:rPr lang="ru-RU" sz="2000" b="1" dirty="0" smtClean="0">
                <a:latin typeface="Arial" pitchFamily="34" charset="0"/>
                <a:ea typeface="FranklinGothicDemiITC"/>
                <a:cs typeface="Arial" pitchFamily="34" charset="0"/>
              </a:rPr>
              <a:t>вступающие в силу в 2015 году</a:t>
            </a: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7188200" y="4610100"/>
            <a:ext cx="1193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 b="1" i="1">
              <a:solidFill>
                <a:srgbClr val="FFFFFF"/>
              </a:solidFill>
              <a:latin typeface="Franklin Gothic Book" pitchFamily="34" charset="0"/>
              <a:ea typeface="Franklin Gothic Book" pitchFamily="34" charset="0"/>
              <a:cs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3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7645" y="142662"/>
            <a:ext cx="7039154" cy="1143000"/>
          </a:xfrm>
        </p:spPr>
        <p:txBody>
          <a:bodyPr/>
          <a:lstStyle/>
          <a:p>
            <a:r>
              <a:rPr lang="ru-RU" sz="2000" dirty="0" smtClean="0"/>
              <a:t>Новые положения по инвестиционному планированию электроэнергетики </a:t>
            </a:r>
            <a:br>
              <a:rPr lang="ru-RU" sz="2000" dirty="0" smtClean="0"/>
            </a:br>
            <a:r>
              <a:rPr lang="ru-RU" sz="2000" dirty="0" smtClean="0"/>
              <a:t>в 2016 году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1417637"/>
            <a:ext cx="9034817" cy="5297061"/>
          </a:xfrm>
        </p:spPr>
        <p:txBody>
          <a:bodyPr/>
          <a:lstStyle/>
          <a:p>
            <a:pPr marL="45720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ИПР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организаций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электросетевого комплекса на основании целевых показателей надежности и качества оказания услуг по передаче электрической энергии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228600" algn="just">
              <a:buFont typeface="+mj-lt"/>
              <a:buAutoNum type="arabicPeriod"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Ограничение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стоимости мероприятий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ИПР на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основании утверждаемых Минэнерго России укрупненных нормативов цены типовых технологических решений капитального строительства объектов электроэнергетики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7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перечня подлежащей раскрытию информации об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ИПР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субъектов электроэнергетики (отчетах о реализации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ИПР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для целей утверждения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ИПР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субъектов электроэнергетики и осуществления контроля за их реализацией информации об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ИПР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(отчетах о реализации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ИПР),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раскрываемой субъектами электроэнергетики на официальном сайте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Единого портала государственных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 муниципальных услуг (функций)»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200" dirty="0">
                <a:latin typeface="Arial" pitchFamily="34" charset="0"/>
                <a:cs typeface="Arial" pitchFamily="34" charset="0"/>
                <a:hlinkClick r:id="rId2"/>
              </a:rPr>
              <a:t>www.gosuslugi.ru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7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Обязательное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общественное обсуждение проектов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ИПР электросетевых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организаций. 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ru-RU" sz="6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советов потребителей на всех этапах  утверждения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ИПР электросетевых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организаций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5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Утверждение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ИПР сетевых организаций, предусматривающих строительство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новых линий электропередачи и трансформаторных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подстанций при условии, если такие мероприятия предусмотрены утвержденными в установленном порядке схемой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и программой развития ЕЭС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России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схемами и программами развития электроэнергетики субъектов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РФ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700" dirty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Рассмотрение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неурегулированных разногласий, возникающих при рассмотрении проектов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ИПР, а также обращений советов потребителей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 вопросам учета замечаний, полученных в ходе общественного обсуждения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проектов ИПР, на заседании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Правительственной комиссии по вопросам развития электроэнергетики (высшими исполнительными органами государственной власти соответствующих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субъектов РФ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7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результатов технологического и ценового аудита при принятии Минэнерго России и уполномоченными органами исполнительной власти субъектов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РФ решений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 утверждении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ИПР,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а также при осуществлении контроля за их реализацией.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0F461-F78A-4CCD-8752-A811D337E77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38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441" y="0"/>
            <a:ext cx="6968358" cy="1417638"/>
          </a:xfrm>
        </p:spPr>
        <p:txBody>
          <a:bodyPr/>
          <a:lstStyle/>
          <a:p>
            <a:r>
              <a:rPr lang="ru-RU" sz="2000" dirty="0" smtClean="0"/>
              <a:t>Порядок  утверждения </a:t>
            </a:r>
            <a:r>
              <a:rPr lang="ru-RU" sz="2000" dirty="0"/>
              <a:t> Минэнерго России </a:t>
            </a:r>
            <a:r>
              <a:rPr lang="ru-RU" sz="2000" dirty="0" smtClean="0"/>
              <a:t>инвестиционных программ (ИПР) сетевых организаций (с 2016 года)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0F461-F78A-4CCD-8752-A811D337E77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654" y="1446485"/>
            <a:ext cx="2021003" cy="1820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1) Разработка проекта ИПР</a:t>
            </a:r>
            <a:r>
              <a:rPr lang="ru-RU" sz="1200" dirty="0"/>
              <a:t>, его рассмотрение на  </a:t>
            </a:r>
            <a:r>
              <a:rPr lang="ru-RU" sz="1200" dirty="0" smtClean="0"/>
              <a:t>инвестиционном комитете     </a:t>
            </a:r>
            <a:r>
              <a:rPr lang="ru-RU" sz="1200" u="sng" dirty="0" smtClean="0"/>
              <a:t>с участием членов совета потребителей, </a:t>
            </a:r>
            <a:r>
              <a:rPr lang="ru-RU" sz="1200" dirty="0" smtClean="0"/>
              <a:t>одобрение Советом директоров Общества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569" y="3810237"/>
            <a:ext cx="3079043" cy="12820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ts val="1200"/>
              </a:lnSpc>
            </a:pP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Для целей формирования 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ИПР:</a:t>
            </a:r>
          </a:p>
          <a:p>
            <a:pPr marL="228600" indent="-228600">
              <a:lnSpc>
                <a:spcPts val="1200"/>
              </a:lnSpc>
              <a:buAutoNum type="arabicParenR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установление 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целевых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показателей; </a:t>
            </a:r>
          </a:p>
          <a:p>
            <a:pPr>
              <a:lnSpc>
                <a:spcPts val="1200"/>
              </a:lnSpc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2) утверждение 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схем и программ перспективного  развития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электроэнергетики;</a:t>
            </a:r>
            <a:endParaRPr lang="ru-RU" sz="1050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3) получение  предложений  заинтересованных лиц (потребителей, субъектов РФ, организаций)  по корректировке ИПР (в случае наличия  утвержденной ИПР)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8813" y="1446485"/>
            <a:ext cx="1980011" cy="182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dirty="0" smtClean="0"/>
              <a:t>2) Опубликование проекта ИПР с использованием официального сайта </a:t>
            </a:r>
            <a:r>
              <a:rPr lang="ru-RU" sz="1200" dirty="0"/>
              <a:t>ЕПГУ* в сети Интернет </a:t>
            </a:r>
            <a:r>
              <a:rPr lang="ru-RU" sz="1200" dirty="0" smtClean="0"/>
              <a:t>в соответствии со  стандартами раскрытия информации (включая результаты технологического и ценового аудита)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43695" y="3810237"/>
            <a:ext cx="1335129" cy="12820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Замечания и предложения обществен-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ности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на проект ИПР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1404" y="1446485"/>
            <a:ext cx="1973453" cy="1816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ts val="1200"/>
              </a:lnSpc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3) Опубликование доработанного проекта ИПР на ЕПГУ для целей утверждения (включая результаты технологического и ценового аудита и сводку по результатам общественного обсуждения) и</a:t>
            </a:r>
          </a:p>
          <a:p>
            <a:pPr algn="ctr">
              <a:lnSpc>
                <a:spcPts val="1200"/>
              </a:lnSpc>
            </a:pPr>
            <a:r>
              <a:rPr lang="ru-RU" sz="1000" b="1" u="sng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b="1" u="sng" dirty="0" smtClean="0">
                <a:latin typeface="Arial" pitchFamily="34" charset="0"/>
                <a:cs typeface="Arial" pitchFamily="34" charset="0"/>
              </a:rPr>
              <a:t>аправление  заявления об утверждении в Минэнерго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1432" y="3810237"/>
            <a:ext cx="2377391" cy="12820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200"/>
              </a:lnSpc>
            </a:pPr>
            <a:r>
              <a:rPr lang="ru-RU" sz="1200" dirty="0" smtClean="0"/>
              <a:t>ФОИВ, субъекты РФ и инфраструктурные организации, совет потребителей, Экспертный совет при Правительстве РФ формируют свои </a:t>
            </a:r>
            <a:endParaRPr lang="ru-RU" sz="1200" dirty="0"/>
          </a:p>
          <a:p>
            <a:pPr algn="ctr">
              <a:lnSpc>
                <a:spcPts val="1200"/>
              </a:lnSpc>
            </a:pPr>
            <a:r>
              <a:rPr lang="ru-RU" sz="1200" dirty="0" smtClean="0"/>
              <a:t>замечания (заключения) о рассмотрении проекта ИПР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05673" y="1446485"/>
            <a:ext cx="1604767" cy="1816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4) Опубликование на ЕПГУ доработанного проекта ИПР (включая результаты технологического и ценового аудита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19650" y="3718182"/>
            <a:ext cx="1604767" cy="137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5) Проведение согласительных процедур и совещаний в Минэнерго России, фиксация решений в протоколах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178658" y="1917649"/>
            <a:ext cx="420156" cy="8355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044857" y="1983761"/>
            <a:ext cx="360818" cy="790954"/>
          </a:xfrm>
          <a:prstGeom prst="rightArrow">
            <a:avLst>
              <a:gd name="adj1" fmla="val 50000"/>
              <a:gd name="adj2" fmla="val 464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18343" y="5459104"/>
            <a:ext cx="2254469" cy="1241682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9) Утверждение ИПР приказом Минэнерго России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54890" y="5459104"/>
            <a:ext cx="3169527" cy="1241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dirty="0" smtClean="0"/>
              <a:t>6) Рассмотрение </a:t>
            </a:r>
            <a:r>
              <a:rPr lang="ru-RU" sz="1200" dirty="0"/>
              <a:t>на Правительственной комиссии </a:t>
            </a:r>
            <a:r>
              <a:rPr lang="ru-RU" sz="1200" dirty="0" smtClean="0"/>
              <a:t>разногласий с ФОИВ (обращения совета потребителей по не учтенным  предложениям, в том числе по результатам общественного обсуждения) и принятие соответствующего решения </a:t>
            </a:r>
            <a:endParaRPr lang="ru-RU" sz="1200" dirty="0"/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3768260" y="5662158"/>
            <a:ext cx="285997" cy="8355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>
            <a:off x="5542710" y="5585966"/>
            <a:ext cx="312180" cy="8355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668751" y="3287679"/>
            <a:ext cx="1018048" cy="38372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758738" y="5134486"/>
            <a:ext cx="772510" cy="30610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0800000">
            <a:off x="1183789" y="3310881"/>
            <a:ext cx="848397" cy="189205"/>
          </a:xfrm>
          <a:prstGeom prst="downArrow">
            <a:avLst/>
          </a:prstGeom>
          <a:solidFill>
            <a:schemeClr val="accent4">
              <a:alpha val="5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3373820" y="3287678"/>
            <a:ext cx="956765" cy="200140"/>
          </a:xfrm>
          <a:prstGeom prst="downArrow">
            <a:avLst/>
          </a:prstGeom>
          <a:solidFill>
            <a:schemeClr val="accent4">
              <a:alpha val="5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3745090">
            <a:off x="6979618" y="3129077"/>
            <a:ext cx="596592" cy="517340"/>
          </a:xfrm>
          <a:prstGeom prst="downArrow">
            <a:avLst>
              <a:gd name="adj1" fmla="val 50000"/>
              <a:gd name="adj2" fmla="val 61696"/>
            </a:avLst>
          </a:prstGeom>
          <a:solidFill>
            <a:schemeClr val="accent4">
              <a:alpha val="5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7-конечная звезда 29"/>
          <p:cNvSpPr/>
          <p:nvPr/>
        </p:nvSpPr>
        <p:spPr>
          <a:xfrm>
            <a:off x="-110453" y="2953863"/>
            <a:ext cx="1294242" cy="617485"/>
          </a:xfrm>
          <a:prstGeom prst="star7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начало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54" y="6653049"/>
            <a:ext cx="6011917" cy="20495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ru-RU" sz="1000" b="1" dirty="0" smtClean="0">
                <a:cs typeface="Arial" pitchFamily="34" charset="0"/>
              </a:rPr>
              <a:t>* ЕПГУ – Единый портал государственных и муниципальных услуг (функций)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40867" y="3455960"/>
            <a:ext cx="186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 smtClean="0">
                <a:cs typeface="Arial" pitchFamily="34" charset="0"/>
              </a:rPr>
              <a:t>Общественное обсуждение</a:t>
            </a:r>
          </a:p>
          <a:p>
            <a:pPr lvl="0" algn="ctr"/>
            <a:r>
              <a:rPr lang="ru-RU" sz="900" b="1" dirty="0" smtClean="0">
                <a:cs typeface="Arial" pitchFamily="34" charset="0"/>
              </a:rPr>
              <a:t>проекта ИПР</a:t>
            </a:r>
            <a:endParaRPr lang="ru-RU" sz="900" b="1" dirty="0"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8824" y="3440572"/>
            <a:ext cx="28268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cs typeface="Arial" pitchFamily="34" charset="0"/>
              </a:rPr>
              <a:t>Согласование  проекта ИПР, </a:t>
            </a:r>
          </a:p>
          <a:p>
            <a:pPr lvl="0" algn="ctr"/>
            <a:r>
              <a:rPr lang="ru-RU" sz="1050" b="1" dirty="0" smtClean="0">
                <a:cs typeface="Arial" pitchFamily="34" charset="0"/>
              </a:rPr>
              <a:t>подготовка заключений на проект ИПР</a:t>
            </a:r>
            <a:endParaRPr lang="ru-RU" sz="1050" b="1" dirty="0"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2057" y="3455960"/>
            <a:ext cx="1786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cs typeface="Arial" pitchFamily="34" charset="0"/>
              </a:rPr>
              <a:t>Формирование</a:t>
            </a:r>
          </a:p>
          <a:p>
            <a:pPr lvl="0" algn="ctr"/>
            <a:r>
              <a:rPr lang="ru-RU" sz="1050" b="1" dirty="0" smtClean="0">
                <a:cs typeface="Arial" pitchFamily="34" charset="0"/>
              </a:rPr>
              <a:t>проекта ИПР</a:t>
            </a:r>
            <a:endParaRPr lang="ru-RU" sz="1050" b="1" dirty="0">
              <a:cs typeface="Arial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4578824" y="1962269"/>
            <a:ext cx="492580" cy="790954"/>
          </a:xfrm>
          <a:prstGeom prst="rightArrow">
            <a:avLst>
              <a:gd name="adj1" fmla="val 50000"/>
              <a:gd name="adj2" fmla="val 464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0800000">
            <a:off x="5630000" y="3298610"/>
            <a:ext cx="956765" cy="200140"/>
          </a:xfrm>
          <a:prstGeom prst="downArrow">
            <a:avLst/>
          </a:prstGeom>
          <a:solidFill>
            <a:schemeClr val="accent4">
              <a:alpha val="5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089667" y="5459104"/>
            <a:ext cx="1423529" cy="1241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7) Опубликование на ЕПГУ итогового проекта ИПР</a:t>
            </a:r>
            <a:endParaRPr lang="ru-RU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441" y="109184"/>
            <a:ext cx="6968358" cy="1417638"/>
          </a:xfrm>
        </p:spPr>
        <p:txBody>
          <a:bodyPr/>
          <a:lstStyle/>
          <a:p>
            <a:r>
              <a:rPr lang="ru-RU" sz="2000" dirty="0" smtClean="0"/>
              <a:t>Порядок  утверждения </a:t>
            </a:r>
            <a:r>
              <a:rPr lang="ru-RU" sz="2000" dirty="0"/>
              <a:t> </a:t>
            </a:r>
            <a:r>
              <a:rPr lang="ru-RU" sz="2000" dirty="0" smtClean="0"/>
              <a:t>уполномоченными органами исполнительной власти субъектов РФ инвестиционных программ (ИПР) сетевых организаций (с 2016 года)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30F461-F78A-4CCD-8752-A811D337E77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654" y="1446485"/>
            <a:ext cx="2021003" cy="18202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1) Разработка проекта ИПР</a:t>
            </a:r>
            <a:r>
              <a:rPr lang="ru-RU" sz="1200" dirty="0"/>
              <a:t>, </a:t>
            </a:r>
            <a:r>
              <a:rPr lang="ru-RU" sz="1200" dirty="0" smtClean="0"/>
              <a:t>одобрение Советом директоров Общества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569" y="3810237"/>
            <a:ext cx="3079043" cy="12820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>
              <a:lnSpc>
                <a:spcPts val="1200"/>
              </a:lnSpc>
            </a:pP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Для целей формирования </a:t>
            </a:r>
            <a:r>
              <a:rPr lang="ru-RU" sz="1050" b="1" u="sng" dirty="0">
                <a:latin typeface="Arial" pitchFamily="34" charset="0"/>
                <a:cs typeface="Arial" pitchFamily="34" charset="0"/>
              </a:rPr>
              <a:t>проекта </a:t>
            </a:r>
            <a:r>
              <a:rPr lang="ru-RU" sz="1050" b="1" u="sng" dirty="0" smtClean="0">
                <a:latin typeface="Arial" pitchFamily="34" charset="0"/>
                <a:cs typeface="Arial" pitchFamily="34" charset="0"/>
              </a:rPr>
              <a:t>ИПР:</a:t>
            </a:r>
          </a:p>
          <a:p>
            <a:pPr marL="228600" indent="-228600">
              <a:lnSpc>
                <a:spcPts val="1200"/>
              </a:lnSpc>
              <a:buAutoNum type="arabicParenR"/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установление 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целевых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показателей; </a:t>
            </a:r>
          </a:p>
          <a:p>
            <a:pPr>
              <a:lnSpc>
                <a:spcPts val="1200"/>
              </a:lnSpc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2) утверждение </a:t>
            </a:r>
            <a:r>
              <a:rPr lang="ru-RU" sz="1050" dirty="0">
                <a:latin typeface="Arial" pitchFamily="34" charset="0"/>
                <a:cs typeface="Arial" pitchFamily="34" charset="0"/>
              </a:rPr>
              <a:t>схем и программ перспективного  развития 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электроэнергетики;</a:t>
            </a:r>
            <a:endParaRPr lang="ru-RU" sz="1050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ts val="1200"/>
              </a:lnSpc>
            </a:pPr>
            <a:r>
              <a:rPr lang="ru-RU" sz="1050" dirty="0" smtClean="0">
                <a:latin typeface="Arial" pitchFamily="34" charset="0"/>
                <a:cs typeface="Arial" pitchFamily="34" charset="0"/>
              </a:rPr>
              <a:t>3) получение  предложений  заинтересованных лиц (потребителей, субъектов РФ, организаций)  по корректировке ИПР (в случае наличия  утвержденной ИПР)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8813" y="1446485"/>
            <a:ext cx="1980011" cy="1824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dirty="0" smtClean="0"/>
              <a:t>2) Опубликование проекта ИПР с использованием официального сайта </a:t>
            </a:r>
            <a:r>
              <a:rPr lang="ru-RU" sz="1200" dirty="0"/>
              <a:t>ЕПГУ* в сети Интернет </a:t>
            </a:r>
            <a:r>
              <a:rPr lang="ru-RU" sz="1200" dirty="0" smtClean="0"/>
              <a:t>в соответствии со  стандартами раскрытия информации (включая результаты технологического и ценового аудита)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43695" y="3810237"/>
            <a:ext cx="1335129" cy="12820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Замечания и предложения обществен-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ности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на проект ИПР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6842" y="1446485"/>
            <a:ext cx="2118015" cy="1816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ts val="1200"/>
              </a:lnSpc>
            </a:pP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) Опубликование доработанного проекта ИПР на ЕПГУ для целей утверждения (включая результаты технологического и ценового аудита и сводку по результатам общественного обсуждения) и</a:t>
            </a:r>
          </a:p>
          <a:p>
            <a:pPr algn="ctr">
              <a:lnSpc>
                <a:spcPts val="1200"/>
              </a:lnSpc>
            </a:pPr>
            <a:r>
              <a:rPr lang="ru-RU" sz="1000" b="1" u="sng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b="1" u="sng" dirty="0" smtClean="0">
                <a:latin typeface="Arial" pitchFamily="34" charset="0"/>
                <a:cs typeface="Arial" pitchFamily="34" charset="0"/>
              </a:rPr>
              <a:t>аправление  заявления об утверждении в уполномоченный орган субъекта РФ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94830" y="3810237"/>
            <a:ext cx="2583084" cy="12820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200"/>
              </a:lnSpc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Органы власти субъекта РФ,         ОАО «СО ЕЭС» (субъекты ОДУ), Минэнерго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России (в части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объектов, соответствующих критериям ЕНЭС), межотраслевой совет потребителей формируют свои замечания (заключения) о рассмотрении проекта ИПР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05673" y="1446485"/>
            <a:ext cx="1604767" cy="1816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4) Опубликование на ЕПГУ доработанного проекта ИПР (включая результаты технологического и ценового аудита</a:t>
            </a:r>
            <a:r>
              <a:rPr lang="ru-RU" sz="1100" dirty="0" smtClean="0"/>
              <a:t>)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05673" y="3595622"/>
            <a:ext cx="1604767" cy="15921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dirty="0" smtClean="0"/>
              <a:t>5) Проведение согласительных процедур и совещаний в уполномоченном органе субъекта РФ и Минэнерго России, фиксация решений в протоколах</a:t>
            </a:r>
            <a:endParaRPr lang="ru-RU" sz="12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178658" y="1917649"/>
            <a:ext cx="420156" cy="8355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7044857" y="1983761"/>
            <a:ext cx="360817" cy="790954"/>
          </a:xfrm>
          <a:prstGeom prst="rightArrow">
            <a:avLst>
              <a:gd name="adj1" fmla="val 50000"/>
              <a:gd name="adj2" fmla="val 464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6175" y="5517557"/>
            <a:ext cx="2254469" cy="1165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8) Утверждение ИПР решением уполномоченного органа субъекта РФ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2627" y="5500048"/>
            <a:ext cx="3701789" cy="12007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200" dirty="0" smtClean="0"/>
              <a:t>6) Рассмотрение высшим исполнительным органом гос. власти субъекта РФ разногласий по ИПР (обращения межотраслевого совета потребителей по не учтенным  предложениям, в том числе по результатам общественного обсуждения) и принятие соответствующего решения</a:t>
            </a:r>
            <a:endParaRPr lang="ru-RU" sz="1200" dirty="0"/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3040643" y="5633705"/>
            <a:ext cx="330507" cy="8355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668751" y="3287678"/>
            <a:ext cx="1018048" cy="30794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742370" y="5187796"/>
            <a:ext cx="772510" cy="3122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0800000">
            <a:off x="1183789" y="3310881"/>
            <a:ext cx="848397" cy="189205"/>
          </a:xfrm>
          <a:prstGeom prst="downArrow">
            <a:avLst/>
          </a:prstGeom>
          <a:solidFill>
            <a:schemeClr val="accent4">
              <a:alpha val="5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0800000">
            <a:off x="3373820" y="3287678"/>
            <a:ext cx="956765" cy="200140"/>
          </a:xfrm>
          <a:prstGeom prst="downArrow">
            <a:avLst/>
          </a:prstGeom>
          <a:solidFill>
            <a:schemeClr val="accent4">
              <a:alpha val="5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 rot="13745090">
            <a:off x="6979618" y="3129077"/>
            <a:ext cx="596592" cy="517340"/>
          </a:xfrm>
          <a:prstGeom prst="downArrow">
            <a:avLst>
              <a:gd name="adj1" fmla="val 50000"/>
              <a:gd name="adj2" fmla="val 61696"/>
            </a:avLst>
          </a:prstGeom>
          <a:solidFill>
            <a:schemeClr val="accent4">
              <a:alpha val="5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7-конечная звезда 29"/>
          <p:cNvSpPr/>
          <p:nvPr/>
        </p:nvSpPr>
        <p:spPr>
          <a:xfrm>
            <a:off x="34936" y="2842818"/>
            <a:ext cx="1294242" cy="617485"/>
          </a:xfrm>
          <a:prstGeom prst="star7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начало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654" y="6653049"/>
            <a:ext cx="6011917" cy="20495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ru-RU" sz="1000" b="1" dirty="0" smtClean="0">
                <a:cs typeface="Arial" pitchFamily="34" charset="0"/>
              </a:rPr>
              <a:t>* ЕПГУ – Единый портал государственных и муниципальных услуг (функций)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40867" y="3455960"/>
            <a:ext cx="1860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b="1" dirty="0" smtClean="0">
                <a:cs typeface="Arial" pitchFamily="34" charset="0"/>
              </a:rPr>
              <a:t>Общественное обсуждение</a:t>
            </a:r>
          </a:p>
          <a:p>
            <a:pPr lvl="0" algn="ctr"/>
            <a:r>
              <a:rPr lang="ru-RU" sz="900" b="1" dirty="0" smtClean="0">
                <a:cs typeface="Arial" pitchFamily="34" charset="0"/>
              </a:rPr>
              <a:t>проекта ИПР</a:t>
            </a:r>
            <a:endParaRPr lang="ru-RU" sz="900" b="1" dirty="0"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78824" y="3440572"/>
            <a:ext cx="28268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cs typeface="Arial" pitchFamily="34" charset="0"/>
              </a:rPr>
              <a:t>Согласование  проекта ИПР, </a:t>
            </a:r>
          </a:p>
          <a:p>
            <a:pPr lvl="0" algn="ctr"/>
            <a:r>
              <a:rPr lang="ru-RU" sz="1050" b="1" dirty="0" smtClean="0">
                <a:cs typeface="Arial" pitchFamily="34" charset="0"/>
              </a:rPr>
              <a:t>подготовка заключений на проект ИПР</a:t>
            </a:r>
            <a:endParaRPr lang="ru-RU" sz="1050" b="1" dirty="0"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82057" y="3455960"/>
            <a:ext cx="17864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 smtClean="0">
                <a:cs typeface="Arial" pitchFamily="34" charset="0"/>
              </a:rPr>
              <a:t>Формирование</a:t>
            </a:r>
          </a:p>
          <a:p>
            <a:pPr lvl="0" algn="ctr"/>
            <a:r>
              <a:rPr lang="ru-RU" sz="1050" b="1" dirty="0" smtClean="0">
                <a:cs typeface="Arial" pitchFamily="34" charset="0"/>
              </a:rPr>
              <a:t>проекта ИПР</a:t>
            </a:r>
            <a:endParaRPr lang="ru-RU" sz="1050" b="1" dirty="0">
              <a:cs typeface="Arial" pitchFamily="34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4578824" y="1962269"/>
            <a:ext cx="348018" cy="790954"/>
          </a:xfrm>
          <a:prstGeom prst="rightArrow">
            <a:avLst>
              <a:gd name="adj1" fmla="val 50000"/>
              <a:gd name="adj2" fmla="val 464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 rot="10800000">
            <a:off x="5630000" y="3298610"/>
            <a:ext cx="956765" cy="200140"/>
          </a:xfrm>
          <a:prstGeom prst="downArrow">
            <a:avLst/>
          </a:prstGeom>
          <a:solidFill>
            <a:schemeClr val="accent4">
              <a:alpha val="5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73820" y="5500048"/>
            <a:ext cx="1520203" cy="11657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7</a:t>
            </a:r>
            <a:r>
              <a:rPr lang="ru-RU" sz="1200" dirty="0" smtClean="0"/>
              <a:t>) Опубликование на ЕПГУ итогового проекта ИПР</a:t>
            </a:r>
            <a:endParaRPr lang="ru-RU" sz="1100" dirty="0"/>
          </a:p>
        </p:txBody>
      </p:sp>
      <p:sp>
        <p:nvSpPr>
          <p:cNvPr id="37" name="Стрелка вправо 36"/>
          <p:cNvSpPr/>
          <p:nvPr/>
        </p:nvSpPr>
        <p:spPr>
          <a:xfrm flipH="1">
            <a:off x="4926842" y="5633705"/>
            <a:ext cx="350238" cy="8355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6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31843" y="3272732"/>
            <a:ext cx="2765615" cy="242328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997458" y="3272732"/>
            <a:ext cx="1767323" cy="24232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3803" y="165478"/>
            <a:ext cx="8229600" cy="1143000"/>
          </a:xfrm>
        </p:spPr>
        <p:txBody>
          <a:bodyPr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Коллегиальное рассмотрение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проектов инвестиционных программ (ИПР)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субъектов электроэнергетики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9338" y="2874258"/>
            <a:ext cx="1481168" cy="38213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ru-RU" sz="1200" b="1" i="1" dirty="0" smtClean="0">
                <a:solidFill>
                  <a:srgbClr val="2A2664"/>
                </a:solidFill>
                <a:cs typeface="Arial" pitchFamily="34" charset="0"/>
              </a:rPr>
              <a:t>ЗАКЛЮЧЕНИЯ</a:t>
            </a:r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410693" y="1554142"/>
            <a:ext cx="4041775" cy="4229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u="sng" dirty="0" smtClean="0">
                <a:solidFill>
                  <a:srgbClr val="002060"/>
                </a:solidFill>
              </a:rPr>
              <a:t>Минэнерго России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1843" y="3236886"/>
            <a:ext cx="2783862" cy="2417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1) Минэкономразвития России</a:t>
            </a:r>
          </a:p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2) Минфин России</a:t>
            </a:r>
          </a:p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3) Минстрой России</a:t>
            </a:r>
          </a:p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4) </a:t>
            </a:r>
            <a:r>
              <a:rPr lang="ru-RU" sz="1200" b="1" dirty="0" err="1"/>
              <a:t>Минпромторг</a:t>
            </a:r>
            <a:r>
              <a:rPr lang="ru-RU" sz="1200" b="1" dirty="0"/>
              <a:t> России</a:t>
            </a:r>
          </a:p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5) ФАС России</a:t>
            </a:r>
          </a:p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6) НП «Совет Рынка»</a:t>
            </a:r>
          </a:p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7) ОАО «СО </a:t>
            </a:r>
            <a:r>
              <a:rPr lang="ru-RU" sz="1200" b="1" dirty="0" smtClean="0"/>
              <a:t>ЕЭС», субъекты ОДУ</a:t>
            </a:r>
            <a:endParaRPr lang="ru-RU" sz="1200" b="1" dirty="0"/>
          </a:p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8) </a:t>
            </a:r>
            <a:r>
              <a:rPr lang="ru-RU" sz="1100" b="1" dirty="0"/>
              <a:t>Экспертный совет </a:t>
            </a:r>
            <a:r>
              <a:rPr lang="ru-RU" sz="1100" b="1" dirty="0" smtClean="0"/>
              <a:t>при </a:t>
            </a:r>
            <a:r>
              <a:rPr lang="ru-RU" sz="1100" b="1" dirty="0"/>
              <a:t>Правительстве </a:t>
            </a:r>
            <a:r>
              <a:rPr lang="ru-RU" sz="1100" b="1" dirty="0" smtClean="0"/>
              <a:t>РФ, </a:t>
            </a:r>
            <a:r>
              <a:rPr lang="ru-RU" sz="1100" b="1" dirty="0"/>
              <a:t>совет </a:t>
            </a:r>
            <a:r>
              <a:rPr lang="ru-RU" sz="1100" b="1" dirty="0" smtClean="0"/>
              <a:t>потребителей (в отношении ИПР сетевых организаций)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97458" y="3236886"/>
            <a:ext cx="1937189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200" b="1" dirty="0" smtClean="0"/>
              <a:t>1) ФСТ России</a:t>
            </a:r>
            <a:endParaRPr lang="ru-RU" sz="1200" b="1" dirty="0"/>
          </a:p>
          <a:p>
            <a:pPr lvl="0">
              <a:spcAft>
                <a:spcPts val="600"/>
              </a:spcAft>
            </a:pPr>
            <a:r>
              <a:rPr lang="ru-RU" sz="1200" b="1" dirty="0"/>
              <a:t>2) Госкорпорация «Росатом»</a:t>
            </a:r>
          </a:p>
          <a:p>
            <a:pPr lvl="0">
              <a:spcAft>
                <a:spcPts val="600"/>
              </a:spcAft>
            </a:pPr>
            <a:r>
              <a:rPr lang="ru-RU" sz="1200" b="1" dirty="0"/>
              <a:t>3) </a:t>
            </a:r>
            <a:r>
              <a:rPr lang="ru-RU" sz="1200" b="1" dirty="0" smtClean="0"/>
              <a:t>Высшие </a:t>
            </a:r>
            <a:r>
              <a:rPr lang="ru-RU" sz="1200" b="1" dirty="0"/>
              <a:t>исполнительные органы государственной власти субъектов РФ</a:t>
            </a:r>
          </a:p>
        </p:txBody>
      </p:sp>
      <p:sp>
        <p:nvSpPr>
          <p:cNvPr id="14" name="Стрелка вверх 13"/>
          <p:cNvSpPr/>
          <p:nvPr/>
        </p:nvSpPr>
        <p:spPr>
          <a:xfrm>
            <a:off x="1119118" y="2183642"/>
            <a:ext cx="605281" cy="66243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3383473" y="2183643"/>
            <a:ext cx="561238" cy="662432"/>
          </a:xfrm>
          <a:prstGeom prst="upArrow">
            <a:avLst/>
          </a:prstGeom>
          <a:gradFill>
            <a:gsLst>
              <a:gs pos="10000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015704" y="2899288"/>
            <a:ext cx="1436764" cy="33207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ru-RU" sz="1100" b="1" i="1" dirty="0" smtClean="0">
                <a:solidFill>
                  <a:srgbClr val="2A2664"/>
                </a:solidFill>
                <a:cs typeface="Arial" pitchFamily="34" charset="0"/>
              </a:rPr>
              <a:t>СОГЛАСОВАНИЯ</a:t>
            </a:r>
          </a:p>
        </p:txBody>
      </p:sp>
      <p:sp>
        <p:nvSpPr>
          <p:cNvPr id="17" name="Текст 4"/>
          <p:cNvSpPr txBox="1">
            <a:spLocks/>
          </p:cNvSpPr>
          <p:nvPr/>
        </p:nvSpPr>
        <p:spPr>
          <a:xfrm>
            <a:off x="4764781" y="1417252"/>
            <a:ext cx="4379823" cy="11196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1pPr>
            <a:lvl2pPr marL="742950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2pPr>
            <a:lvl3pPr marL="11430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3pPr>
            <a:lvl4pPr marL="16002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–"/>
              <a:defRPr lang="en-US" sz="1800" kern="1200" dirty="0" smtClean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4pPr>
            <a:lvl5pPr marL="2057400" indent="-2286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lang="ru-RU" sz="1800" kern="1200" dirty="0">
                <a:solidFill>
                  <a:srgbClr val="192B55"/>
                </a:solidFill>
                <a:latin typeface="FranklinGothicDemiITC"/>
                <a:ea typeface="+mn-ea"/>
                <a:cs typeface="FranklinGothicDemiIT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u="sng" dirty="0" smtClean="0">
                <a:solidFill>
                  <a:srgbClr val="002060"/>
                </a:solidFill>
                <a:latin typeface="+mn-lt"/>
                <a:cs typeface="+mn-cs"/>
              </a:rPr>
              <a:t>Уполномоченный госорган субъекта </a:t>
            </a:r>
            <a:r>
              <a:rPr lang="ru-RU" sz="2800" u="sng" dirty="0">
                <a:solidFill>
                  <a:srgbClr val="002060"/>
                </a:solidFill>
                <a:latin typeface="+mn-lt"/>
                <a:cs typeface="+mn-cs"/>
              </a:rPr>
              <a:t>РФ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1509" y="3272732"/>
            <a:ext cx="3313575" cy="2423289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38158" y="3343336"/>
            <a:ext cx="3166926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1) орган исполнительной власти </a:t>
            </a:r>
            <a:r>
              <a:rPr lang="ru-RU" sz="1200" b="1" dirty="0" smtClean="0"/>
              <a:t>субъекта РФ в </a:t>
            </a:r>
            <a:r>
              <a:rPr lang="ru-RU" sz="1200" b="1" dirty="0"/>
              <a:t>области </a:t>
            </a:r>
            <a:r>
              <a:rPr lang="ru-RU" sz="1200" b="1" dirty="0" smtClean="0"/>
              <a:t>гос. </a:t>
            </a:r>
            <a:r>
              <a:rPr lang="ru-RU" sz="1200" b="1" dirty="0"/>
              <a:t>регулирования цен (тарифов)</a:t>
            </a:r>
          </a:p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2) ОАО «СО ЕЭС», субъекты </a:t>
            </a:r>
            <a:r>
              <a:rPr lang="ru-RU" sz="1200" b="1" dirty="0" smtClean="0"/>
              <a:t>ОДУ</a:t>
            </a:r>
            <a:endParaRPr lang="ru-RU" sz="1200" b="1" dirty="0"/>
          </a:p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/>
              <a:t>3) Минэнерго России (если проектом </a:t>
            </a:r>
            <a:r>
              <a:rPr lang="ru-RU" sz="1200" b="1" dirty="0" smtClean="0"/>
              <a:t>ИПР </a:t>
            </a:r>
            <a:r>
              <a:rPr lang="ru-RU" sz="1200" b="1" dirty="0"/>
              <a:t>предусматривается строительство и (или) реконструкция </a:t>
            </a:r>
            <a:r>
              <a:rPr lang="ru-RU" sz="1200" b="1" dirty="0" smtClean="0"/>
              <a:t>объектов, </a:t>
            </a:r>
            <a:r>
              <a:rPr lang="ru-RU" sz="1200" b="1" dirty="0"/>
              <a:t>соответствующих критериям отнесения </a:t>
            </a:r>
            <a:r>
              <a:rPr lang="ru-RU" sz="1200" b="1" dirty="0" smtClean="0"/>
              <a:t>к ЕНЭС)</a:t>
            </a:r>
            <a:endParaRPr lang="ru-RU" sz="1200" b="1" dirty="0"/>
          </a:p>
          <a:p>
            <a:pPr lvl="0" algn="just" defTabSz="711200">
              <a:lnSpc>
                <a:spcPct val="90000"/>
              </a:lnSpc>
              <a:spcAft>
                <a:spcPts val="600"/>
              </a:spcAft>
            </a:pPr>
            <a:r>
              <a:rPr lang="ru-RU" sz="1200" b="1" dirty="0" smtClean="0"/>
              <a:t>4) Межотраслевой совет потребителей (в отношении ИПР сетевых организаций)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555985" y="2958408"/>
            <a:ext cx="1406196" cy="38213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ru-RU" sz="1200" b="1" i="1" dirty="0" smtClean="0">
                <a:solidFill>
                  <a:srgbClr val="2A2664"/>
                </a:solidFill>
                <a:cs typeface="Arial" pitchFamily="34" charset="0"/>
              </a:rPr>
              <a:t>ЗАКЛЮЧЕНИЯ</a:t>
            </a:r>
          </a:p>
        </p:txBody>
      </p:sp>
      <p:sp>
        <p:nvSpPr>
          <p:cNvPr id="23" name="Стрелка вверх 22"/>
          <p:cNvSpPr/>
          <p:nvPr/>
        </p:nvSpPr>
        <p:spPr>
          <a:xfrm>
            <a:off x="6809178" y="2361063"/>
            <a:ext cx="605281" cy="53822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1842" y="5921983"/>
            <a:ext cx="88278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cs typeface="Arial" pitchFamily="34" charset="0"/>
              </a:rPr>
              <a:t>Важно</a:t>
            </a:r>
            <a:r>
              <a:rPr lang="ru-RU" sz="1400" b="1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при возникновении разногласий между участниками утверждения ИПР предусмотрены процедуры урегулирования разногласий. Утверждение ИПР возможно только при условии выполнения согласительных процедур.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2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0" y="1418553"/>
            <a:ext cx="4666892" cy="5439447"/>
          </a:xfrm>
        </p:spPr>
        <p:txBody>
          <a:bodyPr/>
          <a:lstStyle/>
          <a:p>
            <a:pPr marL="0" indent="0" algn="just">
              <a:buNone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 соответствии с Правилами, утвержденными постановлением Правительства РФ от 17.10.2009 № 823 схемы и программы развития электроэнергетики субъектов РФ (далее – </a:t>
            </a:r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СиПР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):</a:t>
            </a:r>
          </a:p>
          <a:p>
            <a:pPr algn="just"/>
            <a:r>
              <a:rPr lang="ru-RU" sz="1200" dirty="0"/>
              <a:t>разрабатываются органами исполнительной власти субъектов Российской Федерации при участии системного оператора и сетевых организаций на </a:t>
            </a:r>
            <a:r>
              <a:rPr lang="ru-RU" sz="1200" dirty="0" smtClean="0"/>
              <a:t>                      5-летний период;</a:t>
            </a:r>
          </a:p>
          <a:p>
            <a:pPr algn="just"/>
            <a:r>
              <a:rPr lang="ru-RU" sz="1200" dirty="0" smtClean="0"/>
              <a:t>Подлежат согласованию с Системным оператором </a:t>
            </a:r>
            <a:r>
              <a:rPr lang="ru-RU" sz="1200" dirty="0"/>
              <a:t>(</a:t>
            </a:r>
            <a:r>
              <a:rPr lang="ru-RU" sz="1200" dirty="0" smtClean="0"/>
              <a:t>субъектами </a:t>
            </a:r>
            <a:r>
              <a:rPr lang="ru-RU" sz="1200" dirty="0"/>
              <a:t>оперативно-диспетчерского управления в технологически изолированных территориальных электроэнергетических системах) </a:t>
            </a:r>
            <a:r>
              <a:rPr lang="ru-RU" sz="1200" dirty="0" smtClean="0"/>
              <a:t>в </a:t>
            </a:r>
            <a:r>
              <a:rPr lang="ru-RU" sz="1200" dirty="0"/>
              <a:t>части прогноза потребления электроэнергии и мощности </a:t>
            </a:r>
            <a:r>
              <a:rPr lang="ru-RU" sz="1200" dirty="0" smtClean="0"/>
              <a:t>и мероприятий </a:t>
            </a:r>
            <a:r>
              <a:rPr lang="ru-RU" sz="1200" dirty="0"/>
              <a:t>по развитию электрических сетей классом напряжения 110 </a:t>
            </a:r>
            <a:r>
              <a:rPr lang="ru-RU" sz="1200" dirty="0"/>
              <a:t>кВ</a:t>
            </a:r>
            <a:r>
              <a:rPr lang="ru-RU" sz="1200" dirty="0"/>
              <a:t> и </a:t>
            </a:r>
            <a:r>
              <a:rPr lang="ru-RU" sz="1200" dirty="0" smtClean="0"/>
              <a:t>выше;</a:t>
            </a:r>
          </a:p>
          <a:p>
            <a:pPr algn="just"/>
            <a:r>
              <a:rPr lang="ru-RU" sz="1200" u="sng" dirty="0"/>
              <a:t>утверждаются ежегодно, до 1 мая, высшим должностным лицом субъекта Российской </a:t>
            </a:r>
            <a:r>
              <a:rPr lang="ru-RU" sz="1200" u="sng" dirty="0" smtClean="0"/>
              <a:t>Федерации.</a:t>
            </a:r>
          </a:p>
          <a:p>
            <a:pPr algn="just"/>
            <a:r>
              <a:rPr lang="ru-RU" sz="1200" b="1" dirty="0" smtClean="0"/>
              <a:t>Корректировка </a:t>
            </a:r>
            <a:r>
              <a:rPr lang="ru-RU" sz="1200" b="1" dirty="0" err="1" smtClean="0"/>
              <a:t>СиПР</a:t>
            </a:r>
            <a:r>
              <a:rPr lang="ru-RU" sz="1200" b="1" dirty="0" smtClean="0"/>
              <a:t> законодательством не предусмотрена.</a:t>
            </a:r>
          </a:p>
          <a:p>
            <a:pPr marL="0" indent="0" algn="just">
              <a:buNone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В соответствии с п. 19 Правил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СиПР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 представляются для учета при разработке Схемы и программы развития ЕЭС России.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В 2010 – 2012 гг. Минэнерго России были проведены всероссийские совещания, в рамках которых рассматривались нормативные и методические аспекты разработки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СиПР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Минэнерго России ежегодно направляет в адрес всех субъектов РФ запросы о представлении утверждённых </a:t>
            </a:r>
            <a:r>
              <a:rPr lang="ru-RU" sz="1100" dirty="0" err="1" smtClean="0">
                <a:latin typeface="Arial" pitchFamily="34" charset="0"/>
                <a:cs typeface="Arial" pitchFamily="34" charset="0"/>
              </a:rPr>
              <a:t>СиПР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863860" y="1418553"/>
            <a:ext cx="4038600" cy="979097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Статистика представления в Минэнерго России информации об утверждении </a:t>
            </a:r>
            <a:r>
              <a:rPr lang="ru-RU" sz="1400" b="1" dirty="0" err="1" smtClean="0">
                <a:solidFill>
                  <a:srgbClr val="C00000"/>
                </a:solidFill>
              </a:rPr>
              <a:t>СиПР</a:t>
            </a:r>
            <a:r>
              <a:rPr lang="ru-RU" sz="1400" b="1" dirty="0" smtClean="0">
                <a:solidFill>
                  <a:srgbClr val="C00000"/>
                </a:solidFill>
              </a:rPr>
              <a:t> от субъектов РФ.</a:t>
            </a:r>
          </a:p>
          <a:p>
            <a:pPr marL="0" indent="0" algn="ctr">
              <a:buNone/>
            </a:pPr>
            <a:endParaRPr lang="ru-RU" sz="800" b="1" dirty="0" smtClean="0"/>
          </a:p>
          <a:p>
            <a:pPr marL="0" indent="0" algn="ctr">
              <a:buNone/>
            </a:pPr>
            <a:r>
              <a:rPr lang="ru-RU" sz="1400" b="1" dirty="0" smtClean="0"/>
              <a:t>Поступило утвержденных </a:t>
            </a:r>
            <a:r>
              <a:rPr lang="ru-RU" sz="1400" b="1" dirty="0" err="1" smtClean="0"/>
              <a:t>СиПР</a:t>
            </a:r>
            <a:r>
              <a:rPr lang="ru-RU" sz="1400" b="1" dirty="0" smtClean="0"/>
              <a:t>, шт.</a:t>
            </a:r>
            <a:endParaRPr lang="ru-RU" sz="1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4898" y="136616"/>
            <a:ext cx="6788990" cy="1143000"/>
          </a:xfrm>
        </p:spPr>
        <p:txBody>
          <a:bodyPr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Порядок разработки и статистика представления информации об утверждении схем и программ развития электроэнергетики субъектов РФ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106321"/>
              </p:ext>
            </p:extLst>
          </p:nvPr>
        </p:nvGraphicFramePr>
        <p:xfrm>
          <a:off x="4761780" y="2307072"/>
          <a:ext cx="4306019" cy="3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5072332" y="2915728"/>
            <a:ext cx="324353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>
            <a:off x="8035504" y="3950898"/>
            <a:ext cx="181155" cy="353683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3860" y="5655110"/>
            <a:ext cx="4203939" cy="107349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соответствии с поручением Президента РФ В.В. Путина от 21.02.2015  № Пр-294 (пункт 2) Правительству РФ поручено организовать разработку </a:t>
            </a:r>
            <a:r>
              <a:rPr lang="ru-RU" sz="1200" dirty="0" err="1" smtClean="0"/>
              <a:t>СиПР</a:t>
            </a:r>
            <a:r>
              <a:rPr lang="ru-RU" sz="1200" dirty="0" smtClean="0"/>
              <a:t> во всех регионах РФ.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59412067"/>
      </p:ext>
    </p:extLst>
  </p:cSld>
  <p:clrMapOvr>
    <a:masterClrMapping/>
  </p:clrMapOvr>
</p:sld>
</file>

<file path=ppt/theme/theme1.xml><?xml version="1.0" encoding="utf-8"?>
<a:theme xmlns:a="http://schemas.openxmlformats.org/drawingml/2006/main" name="mto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1200" b="1" i="1" dirty="0" smtClean="0">
            <a:solidFill>
              <a:srgbClr val="FFFFFF"/>
            </a:solidFill>
            <a:latin typeface="Franklin Gothic Book"/>
            <a:cs typeface="Franklin Gothic 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инэнерго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635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63500" dir="2212194" algn="ctr" rotWithShape="0">
                  <a:srgbClr val="C8C8FC">
                    <a:alpha val="50000"/>
                  </a:srgbClr>
                </a:outerShdw>
              </a:effectLst>
            </a14:hiddenEffects>
          </a:ext>
        </a:extLst>
      </a:spPr>
      <a:bodyPr vert="horz" wrap="none" lIns="72000" tIns="10800" rIns="72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 w="635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63500" dir="2212194" algn="ctr" rotWithShape="0">
                  <a:srgbClr val="C8C8FC">
                    <a:alpha val="50000"/>
                  </a:srgbClr>
                </a:outerShdw>
              </a:effectLst>
            </a14:hiddenEffects>
          </a:ext>
        </a:extLst>
      </a:spPr>
      <a:bodyPr vert="horz" wrap="none" lIns="72000" tIns="10800" rIns="72000" bIns="10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mto2-1.potx</Template>
  <TotalTime>7230</TotalTime>
  <Words>2276</Words>
  <Application>Microsoft Office PowerPoint</Application>
  <PresentationFormat>Экран (4:3)</PresentationFormat>
  <Paragraphs>235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mto2-1</vt:lpstr>
      <vt:lpstr>Custom Design</vt:lpstr>
      <vt:lpstr>1_Оформление по умолчанию</vt:lpstr>
      <vt:lpstr>Перспективное и инвестиционное планирование развития  электроэнергетики в субъектах Российской Федерации</vt:lpstr>
      <vt:lpstr>Этапы изменения нормативной базы утверждения инвестиционных программ субъектов электроэнергетики</vt:lpstr>
      <vt:lpstr>Изменение критериев утверждения  инвестиционных программ (ИПР) субъектов электроэнергетики</vt:lpstr>
      <vt:lpstr>Новые положения по инвестиционному планированию субъектов электроэнергетики, вступающие в силу в 2015 году</vt:lpstr>
      <vt:lpstr>Новые положения по инвестиционному планированию электроэнергетики  в 2016 году</vt:lpstr>
      <vt:lpstr>Порядок  утверждения  Минэнерго России инвестиционных программ (ИПР) сетевых организаций (с 2016 года) </vt:lpstr>
      <vt:lpstr>Порядок  утверждения  уполномоченными органами исполнительной власти субъектов РФ инвестиционных программ (ИПР) сетевых организаций (с 2016 года) </vt:lpstr>
      <vt:lpstr>Коллегиальное рассмотрение  проектов инвестиционных программ (ИПР)  субъектов электроэнергетики</vt:lpstr>
      <vt:lpstr>Порядок разработки и статистика представления информации об утверждении схем и программ развития электроэнергетики субъектов РФ</vt:lpstr>
      <vt:lpstr>Содержание и применение схем и программ развития электроэнергетики субъектов РФ </vt:lpstr>
      <vt:lpstr>Рекомендации Минэнерго России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МИНЭНЕРГО РОССИИ</dc:title>
  <dc:creator>Julia</dc:creator>
  <cp:lastModifiedBy>Черкаева Светлана Васильевна</cp:lastModifiedBy>
  <cp:revision>824</cp:revision>
  <cp:lastPrinted>2015-04-01T16:42:55Z</cp:lastPrinted>
  <dcterms:created xsi:type="dcterms:W3CDTF">2012-01-18T14:46:46Z</dcterms:created>
  <dcterms:modified xsi:type="dcterms:W3CDTF">2015-04-01T16:43:28Z</dcterms:modified>
</cp:coreProperties>
</file>