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0"/>
  </p:notesMasterIdLst>
  <p:sldIdLst>
    <p:sldId id="256" r:id="rId2"/>
    <p:sldId id="417" r:id="rId3"/>
    <p:sldId id="420" r:id="rId4"/>
    <p:sldId id="419" r:id="rId5"/>
    <p:sldId id="418" r:id="rId6"/>
    <p:sldId id="421" r:id="rId7"/>
    <p:sldId id="422" r:id="rId8"/>
    <p:sldId id="334" r:id="rId9"/>
  </p:sldIdLst>
  <p:sldSz cx="9909175" cy="6859588"/>
  <p:notesSz cx="6797675" cy="99282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FF9933"/>
    <a:srgbClr val="CC00FF"/>
    <a:srgbClr val="3399FF"/>
    <a:srgbClr val="FF6600"/>
    <a:srgbClr val="339966"/>
    <a:srgbClr val="08A832"/>
    <a:srgbClr val="FED198"/>
    <a:srgbClr val="FF0000"/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1" autoAdjust="0"/>
    <p:restoredTop sz="94628" autoAdjust="0"/>
  </p:normalViewPr>
  <p:slideViewPr>
    <p:cSldViewPr snapToObjects="1">
      <p:cViewPr varScale="1">
        <p:scale>
          <a:sx n="98" d="100"/>
          <a:sy n="98" d="100"/>
        </p:scale>
        <p:origin x="-102" y="-210"/>
      </p:cViewPr>
      <p:guideLst>
        <p:guide orient="horz" pos="2161"/>
        <p:guide pos="3122"/>
      </p:guideLst>
    </p:cSldViewPr>
  </p:slideViewPr>
  <p:outlineViewPr>
    <p:cViewPr>
      <p:scale>
        <a:sx n="33" d="100"/>
        <a:sy n="33" d="100"/>
      </p:scale>
      <p:origin x="0" y="18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1D9C2E6-4F43-4BB6-8293-A31AFC4180C3}" type="datetimeFigureOut">
              <a:rPr lang="ru-RU"/>
              <a:pPr>
                <a:defRPr/>
              </a:pPr>
              <a:t>20.07.2011</a:t>
            </a:fld>
            <a:endParaRPr lang="ru-RU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784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B198C543-6131-493D-A0E1-4B7F44830F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8575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95300" y="1600200"/>
            <a:ext cx="8918575" cy="4527550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95300" y="274638"/>
            <a:ext cx="8918575" cy="5853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8575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88"/>
            <a:ext cx="9909175" cy="74612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5767" tIns="47884" rIns="95767" bIns="47884"/>
          <a:lstStyle/>
          <a:p>
            <a:pPr defTabSz="958850">
              <a:defRPr/>
            </a:pPr>
            <a:endParaRPr lang="ru-RU" sz="260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2051" name="Picture 2"/>
          <p:cNvPicPr>
            <a:picLocks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9013825" y="6273800"/>
            <a:ext cx="8953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3"/>
          <p:cNvPicPr>
            <a:picLocks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196850" y="0"/>
            <a:ext cx="10112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 spd="med"/>
  <p:hf hdr="0" ftr="0" dt="0"/>
  <p:txStyles>
    <p:titleStyle>
      <a:lvl1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+mj-lt"/>
          <a:ea typeface="+mj-ea"/>
          <a:cs typeface="+mj-cs"/>
          <a:sym typeface="Arial" pitchFamily="34" charset="0"/>
        </a:defRPr>
      </a:lvl1pPr>
      <a:lvl2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2pPr>
      <a:lvl3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3pPr>
      <a:lvl4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4pPr>
      <a:lvl5pPr marL="46038" indent="-46038" algn="ctr" defTabSz="7064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charset="0"/>
          <a:sym typeface="Arial" pitchFamily="34" charset="0"/>
        </a:defRPr>
      </a:lvl5pPr>
      <a:lvl6pPr marL="5000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6pPr>
      <a:lvl7pPr marL="9572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7pPr>
      <a:lvl8pPr marL="14144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8pPr>
      <a:lvl9pPr marL="1871663" indent="-42863" algn="ctr" defTabSz="673100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415925" indent="-369888" algn="l" defTabSz="706438" rtl="0" eaLnBrk="0" fontAlgn="base" hangingPunct="0">
        <a:spcBef>
          <a:spcPts val="850"/>
        </a:spcBef>
        <a:spcAft>
          <a:spcPct val="0"/>
        </a:spcAft>
        <a:buSzPct val="100000"/>
        <a:buFont typeface="Lucida Grande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1pPr>
      <a:lvl2pPr marL="860425" indent="-311150" algn="l" defTabSz="706438" rtl="0" eaLnBrk="0" fontAlgn="base" hangingPunct="0">
        <a:spcBef>
          <a:spcPts val="675"/>
        </a:spcBef>
        <a:spcAft>
          <a:spcPct val="0"/>
        </a:spcAft>
        <a:buSzPct val="100000"/>
        <a:buFont typeface="Lucida Grande"/>
        <a:buChar char="–"/>
        <a:defRPr sz="3000">
          <a:solidFill>
            <a:schemeClr val="tx1"/>
          </a:solidFill>
          <a:latin typeface="+mn-lt"/>
          <a:sym typeface="Arial" pitchFamily="34" charset="0"/>
        </a:defRPr>
      </a:lvl2pPr>
      <a:lvl3pPr marL="1303338" indent="-255588" algn="l" defTabSz="706438" rtl="0" eaLnBrk="0" fontAlgn="base" hangingPunct="0">
        <a:spcBef>
          <a:spcPts val="613"/>
        </a:spcBef>
        <a:spcAft>
          <a:spcPct val="0"/>
        </a:spcAft>
        <a:buSzPct val="100000"/>
        <a:buFont typeface="Lucida Grande"/>
        <a:buChar char="•"/>
        <a:defRPr sz="2600">
          <a:solidFill>
            <a:schemeClr val="tx1"/>
          </a:solidFill>
          <a:latin typeface="+mn-lt"/>
          <a:sym typeface="Arial" pitchFamily="34" charset="0"/>
        </a:defRPr>
      </a:lvl3pPr>
      <a:lvl4pPr marL="1804988" indent="-254000" algn="l" defTabSz="706438" rtl="0" eaLnBrk="0" fontAlgn="base" hangingPunct="0">
        <a:spcBef>
          <a:spcPts val="538"/>
        </a:spcBef>
        <a:spcAft>
          <a:spcPct val="0"/>
        </a:spcAft>
        <a:buSzPct val="100000"/>
        <a:buFont typeface="Lucida Grande"/>
        <a:buChar char="–"/>
        <a:defRPr sz="2200">
          <a:solidFill>
            <a:schemeClr val="tx1"/>
          </a:solidFill>
          <a:latin typeface="+mn-lt"/>
          <a:sym typeface="Arial" pitchFamily="34" charset="0"/>
        </a:defRPr>
      </a:lvl4pPr>
      <a:lvl5pPr marL="2303463" indent="-252413" algn="l" defTabSz="706438" rtl="0" eaLnBrk="0" fontAlgn="base" hangingPunct="0">
        <a:spcBef>
          <a:spcPts val="538"/>
        </a:spcBef>
        <a:spcAft>
          <a:spcPct val="0"/>
        </a:spcAft>
        <a:buSzPct val="100000"/>
        <a:buFont typeface="Lucida Grande"/>
        <a:buChar char="»"/>
        <a:defRPr sz="2200">
          <a:solidFill>
            <a:schemeClr val="tx1"/>
          </a:solidFill>
          <a:latin typeface="+mn-lt"/>
          <a:sym typeface="Arial" pitchFamily="34" charset="0"/>
        </a:defRPr>
      </a:lvl5pPr>
      <a:lvl6pPr marL="26574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6pPr>
      <a:lvl7pPr marL="31146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7pPr>
      <a:lvl8pPr marL="35718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8pPr>
      <a:lvl9pPr marL="4029075" indent="-242888" algn="l" defTabSz="673100" rtl="0" fontAlgn="base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325438" y="1749425"/>
            <a:ext cx="9313862" cy="492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767" tIns="47884" rIns="95767" bIns="47884"/>
          <a:lstStyle/>
          <a:p>
            <a:pPr marL="0" indent="0"/>
            <a:r>
              <a:rPr lang="ru-RU" sz="2800" dirty="0" smtClean="0"/>
              <a:t>Общественный совет при ФСТ России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Рабочая группа по образованию</a:t>
            </a:r>
            <a:endParaRPr lang="en-US" sz="2800" dirty="0" smtClean="0"/>
          </a:p>
        </p:txBody>
      </p:sp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325438" y="4502150"/>
            <a:ext cx="8988425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67" tIns="47884" rIns="95767" bIns="47884">
            <a:spAutoFit/>
          </a:bodyPr>
          <a:lstStyle/>
          <a:p>
            <a:pPr defTabSz="479425"/>
            <a:r>
              <a:rPr lang="ru-RU" sz="1600" dirty="0" smtClean="0"/>
              <a:t>Доклад члена рабочей группы по образованию</a:t>
            </a:r>
            <a:endParaRPr lang="ru-RU" sz="1600" dirty="0"/>
          </a:p>
          <a:p>
            <a:pPr defTabSz="479425"/>
            <a:r>
              <a:rPr lang="ru-RU" sz="1600" dirty="0" smtClean="0"/>
              <a:t>М.С. </a:t>
            </a:r>
            <a:r>
              <a:rPr lang="ru-RU" sz="1600" dirty="0" err="1" smtClean="0"/>
              <a:t>Мулюкина</a:t>
            </a:r>
            <a:endParaRPr lang="ru-RU" sz="1600" dirty="0"/>
          </a:p>
        </p:txBody>
      </p:sp>
      <p:sp>
        <p:nvSpPr>
          <p:cNvPr id="3076" name="Subtitle 2"/>
          <p:cNvSpPr>
            <a:spLocks/>
          </p:cNvSpPr>
          <p:nvPr/>
        </p:nvSpPr>
        <p:spPr bwMode="auto">
          <a:xfrm>
            <a:off x="1485900" y="6010275"/>
            <a:ext cx="69373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812" tIns="47906" rIns="95812" bIns="47906"/>
          <a:lstStyle/>
          <a:p>
            <a:pPr marL="46038" algn="ctr" defTabSz="706438">
              <a:lnSpc>
                <a:spcPct val="80000"/>
              </a:lnSpc>
              <a:spcBef>
                <a:spcPts val="850"/>
              </a:spcBef>
              <a:buSzPct val="100000"/>
              <a:buFont typeface="Lucida Grande"/>
              <a:buNone/>
            </a:pPr>
            <a:r>
              <a:rPr lang="ru-RU" sz="1400" dirty="0">
                <a:sym typeface="Arial" pitchFamily="34" charset="0"/>
              </a:rPr>
              <a:t>г. Москва</a:t>
            </a:r>
          </a:p>
          <a:p>
            <a:pPr marL="46038" algn="ctr" defTabSz="706438">
              <a:lnSpc>
                <a:spcPct val="80000"/>
              </a:lnSpc>
              <a:spcBef>
                <a:spcPts val="850"/>
              </a:spcBef>
              <a:buSzPct val="100000"/>
              <a:buFont typeface="Lucida Grande"/>
              <a:buNone/>
            </a:pPr>
            <a:r>
              <a:rPr lang="ru-RU" sz="1400" dirty="0" smtClean="0">
                <a:sym typeface="Arial" pitchFamily="34" charset="0"/>
              </a:rPr>
              <a:t>22 июля 2011г</a:t>
            </a:r>
            <a:r>
              <a:rPr lang="ru-RU" sz="1400" dirty="0">
                <a:sym typeface="Arial" pitchFamily="34" charset="0"/>
              </a:rPr>
              <a:t>.</a:t>
            </a:r>
            <a:endParaRPr lang="en-US" sz="1400" dirty="0">
              <a:sym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82588" y="571977"/>
            <a:ext cx="93186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038" indent="-46038" algn="ctr" eaLnBrk="0" hangingPunct="0"/>
            <a:r>
              <a:rPr lang="ru-RU" sz="2500" b="1" dirty="0" smtClean="0">
                <a:sym typeface="Arial" pitchFamily="34" charset="0"/>
              </a:rPr>
              <a:t>Реформирование электроэнергетики</a:t>
            </a:r>
            <a:endParaRPr lang="ru-RU" sz="2500" b="1" dirty="0">
              <a:sym typeface="Arial" pitchFamily="34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168275" y="1214438"/>
            <a:ext cx="9532938" cy="5645150"/>
          </a:xfrm>
          <a:prstGeom prst="rect">
            <a:avLst/>
          </a:prstGeom>
        </p:spPr>
        <p:txBody>
          <a:bodyPr lIns="95820" tIns="47910" rIns="95820" bIns="47910"/>
          <a:lstStyle/>
          <a:p>
            <a:pPr marL="180000" lvl="0" indent="457200" algn="just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b="1" kern="0" dirty="0" smtClean="0">
                <a:latin typeface="+mn-lt"/>
                <a:sym typeface="Arial" pitchFamily="34" charset="0"/>
              </a:rPr>
              <a:t>Завершен процесс разделения по видам бизнеса</a:t>
            </a:r>
            <a:r>
              <a:rPr lang="ru-RU" sz="2000" dirty="0" smtClean="0"/>
              <a:t>;</a:t>
            </a:r>
          </a:p>
          <a:p>
            <a:pPr marL="180000" lvl="0" indent="457200" algn="just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b="1" kern="0" dirty="0" smtClean="0">
                <a:latin typeface="+mn-lt"/>
                <a:sym typeface="Arial" pitchFamily="34" charset="0"/>
              </a:rPr>
              <a:t>Сформирован класс независимых собственников</a:t>
            </a:r>
            <a:r>
              <a:rPr lang="ru-RU" sz="2000" dirty="0" smtClean="0"/>
              <a:t>, обладающих самостоятельностью на рынке, собственными рыночными </a:t>
            </a:r>
            <a:r>
              <a:rPr lang="ru-RU" sz="2000" dirty="0" smtClean="0"/>
              <a:t>стратегиями;</a:t>
            </a:r>
          </a:p>
          <a:p>
            <a:pPr marL="180000" lvl="0" indent="457200" algn="just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b="1" kern="0" dirty="0" smtClean="0">
                <a:latin typeface="+mn-lt"/>
                <a:sym typeface="Arial" pitchFamily="34" charset="0"/>
              </a:rPr>
              <a:t>Созданы абсолютно новые рынки</a:t>
            </a:r>
            <a:r>
              <a:rPr lang="ru-RU" sz="2000" dirty="0" smtClean="0"/>
              <a:t>; </a:t>
            </a:r>
          </a:p>
          <a:p>
            <a:pPr marL="180000" lvl="0" indent="457200" algn="just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b="1" kern="0" dirty="0" smtClean="0">
                <a:latin typeface="+mn-lt"/>
                <a:sym typeface="Arial" pitchFamily="34" charset="0"/>
              </a:rPr>
              <a:t>Разграничены полномочия </a:t>
            </a:r>
            <a:r>
              <a:rPr lang="ru-RU" sz="2000" dirty="0" smtClean="0"/>
              <a:t>и сферы ведения как между федеральными и региональными уровнями власти, отдельными федеральными органами исполнительной власти, так и негосударственными </a:t>
            </a:r>
            <a:r>
              <a:rPr lang="ru-RU" sz="2000" dirty="0" err="1" smtClean="0"/>
              <a:t>саморегулируемыми</a:t>
            </a:r>
            <a:r>
              <a:rPr lang="ru-RU" sz="2000" dirty="0" smtClean="0"/>
              <a:t> организациями по вопросам управления и регулирования электроэнергетической отраслью;</a:t>
            </a:r>
          </a:p>
          <a:p>
            <a:pPr marL="180000" lvl="0" indent="457200" algn="just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b="1" kern="0" dirty="0" smtClean="0">
                <a:latin typeface="+mn-lt"/>
                <a:sym typeface="Arial" pitchFamily="34" charset="0"/>
              </a:rPr>
              <a:t>Усложнились и расширились методы и инструменты </a:t>
            </a:r>
            <a:r>
              <a:rPr lang="ru-RU" sz="2000" dirty="0" smtClean="0"/>
              <a:t>государственного </a:t>
            </a:r>
            <a:r>
              <a:rPr lang="ru-RU" sz="2000" b="1" kern="0" dirty="0" smtClean="0">
                <a:latin typeface="+mn-lt"/>
                <a:sym typeface="Arial" pitchFamily="34" charset="0"/>
              </a:rPr>
              <a:t>регулирования</a:t>
            </a:r>
            <a:r>
              <a:rPr lang="ru-RU" sz="2000" dirty="0" smtClean="0"/>
              <a:t> энергетической инфраструктуры и рынка электроэнергии (мощности</a:t>
            </a:r>
            <a:r>
              <a:rPr lang="ru-RU" sz="2000" dirty="0" smtClean="0"/>
              <a:t>)</a:t>
            </a:r>
          </a:p>
          <a:p>
            <a:pPr marL="180000" lvl="0" indent="457200" algn="just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b="1" dirty="0" smtClean="0"/>
              <a:t>Перспективы глобальной интеграции</a:t>
            </a:r>
            <a:endParaRPr lang="ru-RU" sz="2000" b="1" dirty="0" smtClean="0"/>
          </a:p>
          <a:p>
            <a:pPr marL="180000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itchFamily="2" charset="2"/>
              <a:buChar char="ü"/>
              <a:defRPr/>
            </a:pPr>
            <a:endParaRPr lang="ru-RU" sz="1700" kern="0" dirty="0">
              <a:latin typeface="+mn-lt"/>
              <a:sym typeface="Arial" pitchFamily="34" charset="0"/>
            </a:endParaRPr>
          </a:p>
          <a:p>
            <a:pPr marL="180000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itchFamily="2" charset="2"/>
              <a:buChar char="ü"/>
              <a:defRPr/>
            </a:pPr>
            <a:endParaRPr lang="ru-RU" sz="1800" kern="0" dirty="0">
              <a:latin typeface="+mn-lt"/>
              <a:sym typeface="Arial" pitchFamily="34" charset="0"/>
            </a:endParaRPr>
          </a:p>
          <a:p>
            <a:pPr marL="180000" lvl="1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itchFamily="2" charset="2"/>
              <a:buChar char="ü"/>
              <a:defRPr/>
            </a:pPr>
            <a:endParaRPr lang="ru-RU" sz="1800" kern="0" dirty="0">
              <a:latin typeface="+mn-lt"/>
              <a:sym typeface="Arial" pitchFamily="34" charset="0"/>
            </a:endParaRPr>
          </a:p>
          <a:p>
            <a:pPr marL="180000" lvl="1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itchFamily="2" charset="2"/>
              <a:buChar char="ü"/>
              <a:defRPr/>
            </a:pPr>
            <a:endParaRPr lang="ru-RU" sz="2000" kern="0" dirty="0">
              <a:latin typeface="+mn-lt"/>
              <a:sym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82588" y="571977"/>
            <a:ext cx="93186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038" indent="-46038" algn="ctr" eaLnBrk="0" hangingPunct="0"/>
            <a:r>
              <a:rPr lang="ru-RU" sz="2500" b="1" dirty="0" smtClean="0">
                <a:sym typeface="Arial" pitchFamily="34" charset="0"/>
              </a:rPr>
              <a:t>Требования к квалификации</a:t>
            </a:r>
            <a:endParaRPr lang="ru-RU" sz="2500" b="1" dirty="0">
              <a:sym typeface="Arial" pitchFamily="34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922140" y="1341562"/>
            <a:ext cx="8280919" cy="4735636"/>
          </a:xfrm>
          <a:prstGeom prst="rect">
            <a:avLst/>
          </a:prstGeom>
        </p:spPr>
        <p:txBody>
          <a:bodyPr lIns="95820" tIns="47910" rIns="95820" bIns="47910"/>
          <a:lstStyle/>
          <a:p>
            <a:pPr marL="457200" lvl="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Инженерно-технологические знания и навыки</a:t>
            </a:r>
          </a:p>
          <a:p>
            <a:pPr marL="457200" lvl="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Компетенции в области экономики предприятия, экономического анализа, инвестиционного планирования, </a:t>
            </a:r>
            <a:r>
              <a:rPr lang="en-US" sz="2000" b="1" dirty="0" smtClean="0"/>
              <a:t>project management</a:t>
            </a:r>
            <a:r>
              <a:rPr lang="ru-RU" sz="2000" b="1" dirty="0" smtClean="0"/>
              <a:t> и</a:t>
            </a:r>
            <a:r>
              <a:rPr lang="en-US" sz="2000" b="1" dirty="0" smtClean="0"/>
              <a:t> </a:t>
            </a:r>
            <a:r>
              <a:rPr lang="ru-RU" sz="2000" b="1" dirty="0" smtClean="0"/>
              <a:t>пр. </a:t>
            </a:r>
            <a:r>
              <a:rPr lang="en-US" sz="2000" b="1" dirty="0" smtClean="0"/>
              <a:t> </a:t>
            </a:r>
            <a:r>
              <a:rPr lang="ru-RU" sz="2000" b="1" dirty="0" smtClean="0"/>
              <a:t>  </a:t>
            </a:r>
            <a:endParaRPr lang="ru-RU" sz="2000" b="1" i="1" dirty="0" smtClean="0"/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Навыки экономического </a:t>
            </a:r>
            <a:r>
              <a:rPr lang="ru-RU" sz="2000" b="1" dirty="0" smtClean="0"/>
              <a:t>прогнозирования</a:t>
            </a:r>
            <a:endParaRPr lang="ru-RU" sz="2000" b="1" dirty="0" smtClean="0"/>
          </a:p>
          <a:p>
            <a:pPr marL="457200" lvl="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Специальные юридические знания</a:t>
            </a:r>
          </a:p>
          <a:p>
            <a:pPr marL="457200" lvl="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Навыки эффективной коммуникации</a:t>
            </a:r>
          </a:p>
          <a:p>
            <a:pPr marL="457200" lvl="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Специальные знания о рынке</a:t>
            </a:r>
          </a:p>
          <a:p>
            <a:pPr marL="457200" lvl="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Знания английского языка ???</a:t>
            </a:r>
            <a:endParaRPr lang="ru-RU" sz="2000" b="1" dirty="0" smtClean="0"/>
          </a:p>
          <a:p>
            <a:pPr marL="180000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endParaRPr lang="ru-RU" sz="2000" b="1" kern="0" dirty="0">
              <a:latin typeface="+mn-lt"/>
              <a:sym typeface="Arial" pitchFamily="34" charset="0"/>
            </a:endParaRPr>
          </a:p>
          <a:p>
            <a:pPr marL="180000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endParaRPr lang="ru-RU" sz="2000" b="1" kern="0" dirty="0">
              <a:latin typeface="+mn-lt"/>
              <a:sym typeface="Arial" pitchFamily="34" charset="0"/>
            </a:endParaRPr>
          </a:p>
          <a:p>
            <a:pPr marL="180000" lvl="1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endParaRPr lang="ru-RU" sz="2000" b="1" kern="0" dirty="0">
              <a:latin typeface="+mn-lt"/>
              <a:sym typeface="Arial" pitchFamily="34" charset="0"/>
            </a:endParaRPr>
          </a:p>
          <a:p>
            <a:pPr marL="180000" lvl="1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endParaRPr lang="ru-RU" sz="2000" b="1" kern="0" dirty="0">
              <a:latin typeface="+mn-lt"/>
              <a:sym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82588" y="571977"/>
            <a:ext cx="93186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038" indent="-46038" algn="ctr" eaLnBrk="0" hangingPunct="0"/>
            <a:r>
              <a:rPr lang="ru-RU" sz="2500" b="1" dirty="0" smtClean="0">
                <a:sym typeface="Arial" pitchFamily="34" charset="0"/>
              </a:rPr>
              <a:t>Мониторинг образовательных программ</a:t>
            </a:r>
            <a:endParaRPr lang="ru-RU" sz="2500" b="1" dirty="0">
              <a:sym typeface="Arial" pitchFamily="34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82587" y="1197546"/>
            <a:ext cx="9108503" cy="5400600"/>
          </a:xfrm>
          <a:prstGeom prst="rect">
            <a:avLst/>
          </a:prstGeom>
        </p:spPr>
        <p:txBody>
          <a:bodyPr lIns="95820" tIns="47910" rIns="95820" bIns="47910"/>
          <a:lstStyle/>
          <a:p>
            <a:pPr marL="180000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r>
              <a:rPr lang="ru-RU" sz="1800" b="1" kern="0" dirty="0" smtClean="0">
                <a:latin typeface="+mn-lt"/>
                <a:sym typeface="Arial" pitchFamily="34" charset="0"/>
              </a:rPr>
              <a:t>Программы повышения квалификации </a:t>
            </a:r>
            <a:r>
              <a:rPr lang="ru-RU" sz="1800" kern="0" dirty="0" smtClean="0">
                <a:latin typeface="+mn-lt"/>
                <a:sym typeface="Arial" pitchFamily="34" charset="0"/>
              </a:rPr>
              <a:t>– ИПК </a:t>
            </a:r>
            <a:r>
              <a:rPr lang="ru-RU" sz="1800" kern="0" dirty="0" err="1" smtClean="0">
                <a:latin typeface="+mn-lt"/>
                <a:sym typeface="Arial" pitchFamily="34" charset="0"/>
              </a:rPr>
              <a:t>Госслужбы</a:t>
            </a:r>
            <a:r>
              <a:rPr lang="ru-RU" sz="1800" kern="0" dirty="0" smtClean="0">
                <a:latin typeface="+mn-lt"/>
                <a:sym typeface="Arial" pitchFamily="34" charset="0"/>
              </a:rPr>
              <a:t>, ВЗФЭИ, базовые курсы ГМУ, Финансы предприятия и пр.</a:t>
            </a:r>
          </a:p>
          <a:p>
            <a:pPr marL="180000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r>
              <a:rPr lang="ru-RU" sz="1800" b="1" kern="0" dirty="0" smtClean="0">
                <a:latin typeface="+mn-lt"/>
                <a:sym typeface="Arial" pitchFamily="34" charset="0"/>
              </a:rPr>
              <a:t>Специально разработанные программы </a:t>
            </a:r>
            <a:r>
              <a:rPr lang="ru-RU" sz="1800" kern="0" dirty="0" smtClean="0">
                <a:latin typeface="+mn-lt"/>
                <a:sym typeface="Arial" pitchFamily="34" charset="0"/>
              </a:rPr>
              <a:t>повышения квалификации в интересах конкретных органов регулирования (Приморский край,</a:t>
            </a:r>
            <a:r>
              <a:rPr lang="ru-RU" sz="1800" kern="0" dirty="0" smtClean="0">
                <a:latin typeface="+mn-lt"/>
                <a:sym typeface="Arial" pitchFamily="34" charset="0"/>
              </a:rPr>
              <a:t> Ростовская область и др.)</a:t>
            </a:r>
          </a:p>
          <a:p>
            <a:pPr marL="180000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r>
              <a:rPr lang="ru-RU" sz="1800" b="1" kern="0" dirty="0" smtClean="0">
                <a:latin typeface="+mn-lt"/>
                <a:sym typeface="Arial" pitchFamily="34" charset="0"/>
              </a:rPr>
              <a:t>Проектируемые специализированные программы</a:t>
            </a:r>
            <a:r>
              <a:rPr lang="ru-RU" sz="1800" kern="0" dirty="0" smtClean="0">
                <a:latin typeface="+mn-lt"/>
                <a:sym typeface="Arial" pitchFamily="34" charset="0"/>
              </a:rPr>
              <a:t>:</a:t>
            </a:r>
          </a:p>
          <a:p>
            <a:pPr marL="1094400" lvl="2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Tx/>
              <a:buChar char="-"/>
              <a:defRPr/>
            </a:pPr>
            <a:r>
              <a:rPr lang="ru-RU" sz="1800" kern="0" dirty="0" smtClean="0">
                <a:latin typeface="+mn-lt"/>
                <a:sym typeface="Arial" pitchFamily="34" charset="0"/>
              </a:rPr>
              <a:t>ВШЭ совместно с МАРЭК – модульная программа обучения для органов регулирования;</a:t>
            </a:r>
          </a:p>
          <a:p>
            <a:pPr marL="1094400" lvl="2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Tx/>
              <a:buChar char="-"/>
              <a:defRPr/>
            </a:pPr>
            <a:r>
              <a:rPr lang="ru-RU" sz="1800" kern="0" dirty="0" smtClean="0">
                <a:latin typeface="+mn-lt"/>
                <a:sym typeface="Arial" pitchFamily="34" charset="0"/>
              </a:rPr>
              <a:t>УЦ НП «Совет рынка» – базовая программа «Рынки электроэнергии и мощности»</a:t>
            </a:r>
          </a:p>
          <a:p>
            <a:pPr marL="1094400" lvl="2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Tx/>
              <a:buChar char="-"/>
              <a:defRPr/>
            </a:pPr>
            <a:r>
              <a:rPr lang="ru-RU" sz="1800" kern="0" dirty="0" smtClean="0">
                <a:latin typeface="+mn-lt"/>
                <a:sym typeface="Arial" pitchFamily="34" charset="0"/>
              </a:rPr>
              <a:t>Интернет курсы самостоятельного обучения и тестирования с последующей сертификацией;</a:t>
            </a:r>
          </a:p>
          <a:p>
            <a:pPr marL="1094400" lvl="2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Tx/>
              <a:buChar char="-"/>
              <a:defRPr/>
            </a:pPr>
            <a:r>
              <a:rPr lang="ru-RU" sz="1800" kern="0" dirty="0" smtClean="0">
                <a:latin typeface="+mn-lt"/>
                <a:sym typeface="Arial" pitchFamily="34" charset="0"/>
              </a:rPr>
              <a:t>Корпоративные университеты и образовательные программы</a:t>
            </a:r>
            <a:endParaRPr lang="ru-RU" sz="1800" kern="0" dirty="0" smtClean="0">
              <a:latin typeface="+mn-lt"/>
              <a:sym typeface="Arial" pitchFamily="34" charset="0"/>
            </a:endParaRPr>
          </a:p>
          <a:p>
            <a:pPr marL="180000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ru-RU" sz="1800" kern="0" dirty="0" smtClean="0">
                <a:latin typeface="+mn-lt"/>
                <a:sym typeface="Arial" pitchFamily="34" charset="0"/>
              </a:rPr>
              <a:t> </a:t>
            </a:r>
            <a:endParaRPr lang="ru-RU" sz="1800" kern="0" dirty="0">
              <a:latin typeface="+mn-lt"/>
              <a:sym typeface="Arial" pitchFamily="34" charset="0"/>
            </a:endParaRPr>
          </a:p>
          <a:p>
            <a:pPr marL="180000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endParaRPr lang="ru-RU" sz="1800" kern="0" dirty="0">
              <a:latin typeface="+mn-lt"/>
              <a:sym typeface="Arial" pitchFamily="34" charset="0"/>
            </a:endParaRPr>
          </a:p>
          <a:p>
            <a:pPr marL="180000" lvl="1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endParaRPr lang="ru-RU" sz="1800" kern="0" dirty="0">
              <a:latin typeface="+mn-lt"/>
              <a:sym typeface="Arial" pitchFamily="34" charset="0"/>
            </a:endParaRPr>
          </a:p>
          <a:p>
            <a:pPr marL="180000" lvl="1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endParaRPr lang="ru-RU" sz="1800" kern="0" dirty="0">
              <a:latin typeface="+mn-lt"/>
              <a:sym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82588" y="571977"/>
            <a:ext cx="93186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038" indent="-46038" algn="ctr" eaLnBrk="0" hangingPunct="0"/>
            <a:r>
              <a:rPr lang="ru-RU" sz="2500" b="1" dirty="0" smtClean="0">
                <a:sym typeface="Arial" pitchFamily="34" charset="0"/>
              </a:rPr>
              <a:t>Подготовка кадров</a:t>
            </a:r>
            <a:endParaRPr lang="ru-RU" sz="2500" b="1" dirty="0">
              <a:sym typeface="Arial" pitchFamily="34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82587" y="1341562"/>
            <a:ext cx="9108503" cy="4735636"/>
          </a:xfrm>
          <a:prstGeom prst="rect">
            <a:avLst/>
          </a:prstGeom>
        </p:spPr>
        <p:txBody>
          <a:bodyPr lIns="95820" tIns="47910" rIns="95820" bIns="47910"/>
          <a:lstStyle/>
          <a:p>
            <a:pPr marL="457200" lvl="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/>
              <a:t>Система </a:t>
            </a:r>
            <a:r>
              <a:rPr lang="ru-RU" sz="2000" dirty="0" smtClean="0"/>
              <a:t>высшего образования не осуществляет подготовки специалистов в области управления инфраструктурными объектами в рыночных условиях. </a:t>
            </a:r>
            <a:r>
              <a:rPr lang="ru-RU" sz="2000" dirty="0" smtClean="0"/>
              <a:t>(</a:t>
            </a:r>
            <a:r>
              <a:rPr lang="ru-RU" sz="1800" i="1" dirty="0" smtClean="0"/>
              <a:t>Осуществляется </a:t>
            </a:r>
            <a:r>
              <a:rPr lang="ru-RU" sz="1800" i="1" dirty="0" smtClean="0"/>
              <a:t>специализированная подготовка либо экономистов, либо </a:t>
            </a:r>
            <a:r>
              <a:rPr lang="ru-RU" sz="1800" i="1" dirty="0" smtClean="0"/>
              <a:t>инженеров. Например</a:t>
            </a:r>
            <a:r>
              <a:rPr lang="ru-RU" sz="1800" i="1" dirty="0" smtClean="0"/>
              <a:t>, Московский энергетический институт (Технологический университет) осуществляет подготовку специалистов по специальности «Экономика и управление на предприятии электроэнергетики» в очной и заочной форме обучения с присвоением квалификации «экономист-менеджер</a:t>
            </a:r>
            <a:r>
              <a:rPr lang="ru-RU" sz="1800" i="1" dirty="0" smtClean="0"/>
              <a:t>»).</a:t>
            </a:r>
            <a:endParaRPr lang="ru-RU" sz="1800" i="1" dirty="0" smtClean="0"/>
          </a:p>
          <a:p>
            <a:pPr marL="457200" lvl="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/>
              <a:t>Система </a:t>
            </a:r>
            <a:r>
              <a:rPr lang="ru-RU" sz="2000" dirty="0" smtClean="0"/>
              <a:t>повышения квалификации представлена очень узко и, в основном, специализируется на ликвидации пробелов в знании нормативно-правовой </a:t>
            </a:r>
            <a:r>
              <a:rPr lang="ru-RU" sz="2000" dirty="0" smtClean="0"/>
              <a:t>базы. </a:t>
            </a:r>
            <a:endParaRPr lang="ru-RU" sz="2000" dirty="0" smtClean="0"/>
          </a:p>
          <a:p>
            <a:pPr marL="457200" lvl="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/>
              <a:t>Система </a:t>
            </a:r>
            <a:r>
              <a:rPr lang="ru-RU" sz="2000" dirty="0" smtClean="0"/>
              <a:t>подготовки высших управленческих кадров в области управления инфраструктурными объектами </a:t>
            </a:r>
            <a:r>
              <a:rPr lang="ru-RU" sz="2000" dirty="0" smtClean="0"/>
              <a:t>отсутствует.   </a:t>
            </a:r>
            <a:endParaRPr lang="ru-RU" sz="2000" dirty="0" smtClean="0"/>
          </a:p>
          <a:p>
            <a:pPr marL="180000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endParaRPr lang="ru-RU" sz="1700" kern="0" dirty="0">
              <a:latin typeface="+mn-lt"/>
              <a:sym typeface="Arial" pitchFamily="34" charset="0"/>
            </a:endParaRPr>
          </a:p>
          <a:p>
            <a:pPr marL="180000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endParaRPr lang="ru-RU" sz="1800" kern="0" dirty="0">
              <a:latin typeface="+mn-lt"/>
              <a:sym typeface="Arial" pitchFamily="34" charset="0"/>
            </a:endParaRPr>
          </a:p>
          <a:p>
            <a:pPr marL="180000" lvl="1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endParaRPr lang="ru-RU" sz="1800" kern="0" dirty="0">
              <a:latin typeface="+mn-lt"/>
              <a:sym typeface="Arial" pitchFamily="34" charset="0"/>
            </a:endParaRPr>
          </a:p>
          <a:p>
            <a:pPr marL="180000" lvl="1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endParaRPr lang="ru-RU" sz="2000" kern="0" dirty="0">
              <a:latin typeface="+mn-lt"/>
              <a:sym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82588" y="571977"/>
            <a:ext cx="93186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038" indent="-46038" algn="ctr" eaLnBrk="0" hangingPunct="0"/>
            <a:r>
              <a:rPr lang="ru-RU" sz="2500" b="1" dirty="0" smtClean="0">
                <a:sym typeface="Arial" pitchFamily="34" charset="0"/>
              </a:rPr>
              <a:t>Мнение участников рынка</a:t>
            </a:r>
            <a:endParaRPr lang="ru-RU" sz="2500" b="1" dirty="0">
              <a:sym typeface="Arial" pitchFamily="34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82587" y="1341562"/>
            <a:ext cx="9108503" cy="4735636"/>
          </a:xfrm>
          <a:prstGeom prst="rect">
            <a:avLst/>
          </a:prstGeom>
        </p:spPr>
        <p:txBody>
          <a:bodyPr lIns="95820" tIns="47910" rIns="95820" bIns="47910"/>
          <a:lstStyle/>
          <a:p>
            <a:pPr marL="457200" lvl="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/>
              <a:t>Систематическое повышение </a:t>
            </a:r>
            <a:r>
              <a:rPr lang="ru-RU" sz="2000" dirty="0" smtClean="0"/>
              <a:t>квалификации в области регулирования цен (тарифов) в </a:t>
            </a:r>
            <a:r>
              <a:rPr lang="ru-RU" sz="2000" dirty="0" smtClean="0"/>
              <a:t>энергетике.  57,8</a:t>
            </a:r>
            <a:r>
              <a:rPr lang="ru-RU" sz="2000" dirty="0" smtClean="0"/>
              <a:t>% опрошенных считают, что периодичность повышения квалификации работников региональных органов регулирования в области электроэнергетики должна быть не реже 1 раза в год</a:t>
            </a:r>
            <a:r>
              <a:rPr lang="ru-RU" sz="2000" dirty="0" smtClean="0"/>
              <a:t>. </a:t>
            </a:r>
            <a:endParaRPr lang="ru-RU" sz="2000" dirty="0" smtClean="0"/>
          </a:p>
          <a:p>
            <a:pPr marL="457200" lvl="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/>
              <a:t>69,6% опрошенных высказались за целесообразность «создания специализированного центра компетенции в области регулирования инфраструктурных организаций для разработки содержания, сертификации специализированных образовательных программ, их внедрения в действующую образовательную инфраструктуру, а также мониторинга качества образовательных услуг в указанной сфере»</a:t>
            </a:r>
            <a:r>
              <a:rPr lang="ru-RU" sz="2000" dirty="0" smtClean="0"/>
              <a:t>. 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«Эта </a:t>
            </a:r>
            <a:r>
              <a:rPr lang="ru-RU" sz="2000" b="1" dirty="0" smtClean="0"/>
              <a:t>мера оправдана, только если в создании такого центра примут участие ответственные органы исполнительной власти, инфраструктурные организации и участники </a:t>
            </a:r>
            <a:r>
              <a:rPr lang="ru-RU" sz="2000" b="1" dirty="0" smtClean="0"/>
              <a:t>рынка».</a:t>
            </a:r>
            <a:endParaRPr lang="ru-RU" sz="2000" b="1" kern="0" dirty="0" smtClean="0">
              <a:latin typeface="+mn-lt"/>
              <a:sym typeface="Arial" pitchFamily="34" charset="0"/>
            </a:endParaRPr>
          </a:p>
          <a:p>
            <a:pPr marL="180000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endParaRPr lang="ru-RU" sz="1800" kern="0" dirty="0">
              <a:latin typeface="+mn-lt"/>
              <a:sym typeface="Arial" pitchFamily="34" charset="0"/>
            </a:endParaRPr>
          </a:p>
          <a:p>
            <a:pPr marL="180000" lvl="1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endParaRPr lang="ru-RU" sz="1800" kern="0" dirty="0">
              <a:latin typeface="+mn-lt"/>
              <a:sym typeface="Arial" pitchFamily="34" charset="0"/>
            </a:endParaRPr>
          </a:p>
          <a:p>
            <a:pPr marL="180000" lvl="1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endParaRPr lang="ru-RU" sz="2000" kern="0" dirty="0">
              <a:latin typeface="+mn-lt"/>
              <a:sym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82588" y="571977"/>
            <a:ext cx="9318625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038" indent="-46038" algn="ctr" eaLnBrk="0" hangingPunct="0"/>
            <a:r>
              <a:rPr lang="ru-RU" sz="2500" b="1" dirty="0" smtClean="0">
                <a:sym typeface="Arial" pitchFamily="34" charset="0"/>
              </a:rPr>
              <a:t>Меморандум</a:t>
            </a:r>
            <a:endParaRPr lang="ru-RU" sz="2500" b="1" dirty="0">
              <a:sym typeface="Arial" pitchFamily="34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82587" y="1485578"/>
            <a:ext cx="9108503" cy="4735636"/>
          </a:xfrm>
          <a:prstGeom prst="rect">
            <a:avLst/>
          </a:prstGeom>
        </p:spPr>
        <p:txBody>
          <a:bodyPr lIns="95820" tIns="47910" rIns="95820" bIns="47910"/>
          <a:lstStyle/>
          <a:p>
            <a:pPr marL="457200" lvl="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Квалификация персонала органов регулирования и инфраструктурных компаний это:</a:t>
            </a:r>
          </a:p>
          <a:p>
            <a:pPr marL="1371600" lvl="2" indent="-4572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b="1" dirty="0" smtClean="0"/>
              <a:t>эффективность компаний в условиях рынка;</a:t>
            </a:r>
          </a:p>
          <a:p>
            <a:pPr marL="1371600" lvl="2" indent="-4572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b="1" dirty="0" smtClean="0"/>
              <a:t>качество регулирования и доверие потребителей.</a:t>
            </a:r>
          </a:p>
          <a:p>
            <a:pPr marL="457200" lvl="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ru-RU" sz="2000" b="1" dirty="0" smtClean="0"/>
          </a:p>
          <a:p>
            <a:pPr marL="457200" lvl="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Проблема носит междисциплинарный характер и в «одиночку» не имеет решения.</a:t>
            </a:r>
            <a:endParaRPr lang="ru-RU" sz="2000" b="1" kern="0" dirty="0" smtClean="0">
              <a:latin typeface="+mn-lt"/>
              <a:sym typeface="Arial" pitchFamily="34" charset="0"/>
            </a:endParaRPr>
          </a:p>
          <a:p>
            <a:pPr marL="180000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endParaRPr lang="ru-RU" sz="2000" b="1" kern="0" dirty="0">
              <a:latin typeface="+mn-lt"/>
              <a:sym typeface="Arial" pitchFamily="34" charset="0"/>
            </a:endParaRPr>
          </a:p>
          <a:p>
            <a:pPr marL="180000" lvl="1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endParaRPr lang="ru-RU" sz="2000" b="1" kern="0" dirty="0">
              <a:latin typeface="+mn-lt"/>
              <a:sym typeface="Arial" pitchFamily="34" charset="0"/>
            </a:endParaRPr>
          </a:p>
          <a:p>
            <a:pPr marL="180000" lvl="1" indent="457200" algn="just" defTabSz="706438" fontAlgn="auto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endParaRPr lang="ru-RU" sz="2000" b="1" kern="0" dirty="0">
              <a:latin typeface="+mn-lt"/>
              <a:sym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493713" y="2500313"/>
            <a:ext cx="892175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812" tIns="47906" rIns="95812" bIns="47906"/>
          <a:lstStyle/>
          <a:p>
            <a:pPr eaLnBrk="1" hangingPunct="1"/>
            <a:r>
              <a:rPr lang="ru-RU" smtClean="0"/>
              <a:t>Спасибо за внимание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EE1E4"/>
      </a:accent1>
      <a:accent2>
        <a:srgbClr val="333399"/>
      </a:accent2>
      <a:accent3>
        <a:srgbClr val="FFFFFF"/>
      </a:accent3>
      <a:accent4>
        <a:srgbClr val="000000"/>
      </a:accent4>
      <a:accent5>
        <a:srgbClr val="D3EE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18872</TotalTime>
  <Words>467</Words>
  <Application>Microsoft Office PowerPoint</Application>
  <PresentationFormat>Произвольный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Специальное оформление</vt:lpstr>
      <vt:lpstr>Общественный совет при ФСТ России  Рабочая группа по образованию</vt:lpstr>
      <vt:lpstr>Слайд 2</vt:lpstr>
      <vt:lpstr>Слайд 3</vt:lpstr>
      <vt:lpstr>Слайд 4</vt:lpstr>
      <vt:lpstr>Слайд 5</vt:lpstr>
      <vt:lpstr>Слайд 6</vt:lpstr>
      <vt:lpstr>Слайд 7</vt:lpstr>
      <vt:lpstr>Спасибо за внимание</vt:lpstr>
    </vt:vector>
  </TitlesOfParts>
  <Company>ФСТ России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Александр Бибиков</dc:creator>
  <cp:lastModifiedBy>Lenovo User</cp:lastModifiedBy>
  <cp:revision>444</cp:revision>
  <dcterms:created xsi:type="dcterms:W3CDTF">2009-09-01T17:39:31Z</dcterms:created>
  <dcterms:modified xsi:type="dcterms:W3CDTF">2011-07-20T13:19:01Z</dcterms:modified>
</cp:coreProperties>
</file>