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emf" ContentType="image/x-e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diagrams/data2.xml" ContentType="application/vnd.openxmlformats-officedocument.drawingml.diagramData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80" r:id="rId1"/>
  </p:sldMasterIdLst>
  <p:notesMasterIdLst>
    <p:notesMasterId r:id="rId13"/>
  </p:notesMasterIdLst>
  <p:handoutMasterIdLst>
    <p:handoutMasterId r:id="rId14"/>
  </p:handoutMasterIdLst>
  <p:sldIdLst>
    <p:sldId id="321" r:id="rId2"/>
    <p:sldId id="322" r:id="rId3"/>
    <p:sldId id="323" r:id="rId4"/>
    <p:sldId id="330" r:id="rId5"/>
    <p:sldId id="342" r:id="rId6"/>
    <p:sldId id="343" r:id="rId7"/>
    <p:sldId id="344" r:id="rId8"/>
    <p:sldId id="341" r:id="rId9"/>
    <p:sldId id="345" r:id="rId10"/>
    <p:sldId id="346" r:id="rId11"/>
    <p:sldId id="274" r:id="rId12"/>
  </p:sldIdLst>
  <p:sldSz cx="9144000" cy="6858000" type="screen4x3"/>
  <p:notesSz cx="6813550" cy="9945688"/>
  <p:custDataLst>
    <p:tags r:id="rId15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30506"/>
    <a:srgbClr val="FF9966"/>
    <a:srgbClr val="006428"/>
    <a:srgbClr val="008000"/>
    <a:srgbClr val="7F7F7F"/>
    <a:srgbClr val="F8F8F8"/>
    <a:srgbClr val="CCFFCC"/>
    <a:srgbClr val="FFCC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728" autoAdjust="0"/>
  </p:normalViewPr>
  <p:slideViewPr>
    <p:cSldViewPr>
      <p:cViewPr>
        <p:scale>
          <a:sx n="75" d="100"/>
          <a:sy n="75" d="100"/>
        </p:scale>
        <p:origin x="-978" y="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172" y="-96"/>
      </p:cViewPr>
      <p:guideLst>
        <p:guide orient="horz" pos="3133"/>
        <p:guide pos="214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Все участники </a:t>
            </a:r>
            <a:endParaRPr lang="ru-RU" dirty="0"/>
          </a:p>
        </c:rich>
      </c:tx>
      <c:layout>
        <c:manualLayout>
          <c:xMode val="edge"/>
          <c:yMode val="edge"/>
          <c:x val="0.48165421774098383"/>
          <c:y val="1.6759776536312859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37012977838555228"/>
          <c:y val="0.13763365768965075"/>
          <c:w val="0.54025974025974022"/>
          <c:h val="0.63260340632603485"/>
        </c:manualLayout>
      </c:layout>
      <c:pie3DChart>
        <c:varyColors val="1"/>
        <c:ser>
          <c:idx val="0"/>
          <c:order val="0"/>
          <c:tx>
            <c:strRef>
              <c:f>Лист1!$A$2</c:f>
              <c:strCache>
                <c:ptCount val="1"/>
                <c:pt idx="0">
                  <c:v>производство электроэнергии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5E9EFF"/>
                  </a:gs>
                  <a:gs pos="39999">
                    <a:srgbClr val="85C2FF"/>
                  </a:gs>
                  <a:gs pos="70000">
                    <a:srgbClr val="C4D6EB"/>
                  </a:gs>
                  <a:gs pos="100000">
                    <a:srgbClr val="FFEBFA"/>
                  </a:gs>
                </a:gsLst>
                <a:lin ang="8100000" scaled="1"/>
                <a:tileRect/>
              </a:gradFill>
            </c:spPr>
          </c:dPt>
          <c:dPt>
            <c:idx val="1"/>
            <c:spPr>
              <a:solidFill>
                <a:srgbClr val="800000"/>
              </a:solidFill>
            </c:spPr>
          </c:dPt>
          <c:dPt>
            <c:idx val="2"/>
            <c:spPr>
              <a:solidFill>
                <a:srgbClr val="000099"/>
              </a:solidFill>
            </c:spPr>
          </c:dPt>
          <c:dPt>
            <c:idx val="3"/>
            <c:spPr>
              <a:solidFill>
                <a:srgbClr val="CC6600"/>
              </a:solidFill>
            </c:spPr>
          </c:dPt>
          <c:dPt>
            <c:idx val="4"/>
            <c:spPr>
              <a:solidFill>
                <a:srgbClr val="9999FF"/>
              </a:solidFill>
            </c:spPr>
          </c:dPt>
          <c:dLbls>
            <c:dLblPos val="outEnd"/>
            <c:showPercent val="1"/>
          </c:dLbls>
          <c:cat>
            <c:strRef>
              <c:f>Лист1!$A$2:$A$6</c:f>
              <c:strCache>
                <c:ptCount val="5"/>
                <c:pt idx="0">
                  <c:v>производство электроэнергии</c:v>
                </c:pt>
                <c:pt idx="1">
                  <c:v>сбыт электроэнергии</c:v>
                </c:pt>
                <c:pt idx="2">
                  <c:v>крупные потребители</c:v>
                </c:pt>
                <c:pt idx="3">
                  <c:v>органы госрегулирования , саморегулируемые и инфраструктурные организации</c:v>
                </c:pt>
                <c:pt idx="4">
                  <c:v>прочие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558</c:v>
                </c:pt>
                <c:pt idx="1">
                  <c:v>481</c:v>
                </c:pt>
                <c:pt idx="2">
                  <c:v>164</c:v>
                </c:pt>
                <c:pt idx="3">
                  <c:v>159</c:v>
                </c:pt>
                <c:pt idx="4">
                  <c:v>132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сбыт электроэнергии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производство электроэнергии</c:v>
                </c:pt>
                <c:pt idx="1">
                  <c:v>сбыт электроэнергии</c:v>
                </c:pt>
                <c:pt idx="2">
                  <c:v>крупные потребители</c:v>
                </c:pt>
                <c:pt idx="3">
                  <c:v>органы госрегулирования , саморегулируемые и инфраструктурные организации</c:v>
                </c:pt>
                <c:pt idx="4">
                  <c:v>прочие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крупные потребители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производство электроэнергии</c:v>
                </c:pt>
                <c:pt idx="1">
                  <c:v>сбыт электроэнергии</c:v>
                </c:pt>
                <c:pt idx="2">
                  <c:v>крупные потребители</c:v>
                </c:pt>
                <c:pt idx="3">
                  <c:v>органы госрегулирования , саморегулируемые и инфраструктурные организации</c:v>
                </c:pt>
                <c:pt idx="4">
                  <c:v>прочие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</c:numCache>
            </c:numRef>
          </c:val>
        </c:ser>
        <c:ser>
          <c:idx val="3"/>
          <c:order val="3"/>
          <c:tx>
            <c:strRef>
              <c:f>Лист1!$A$1</c:f>
              <c:strCache>
                <c:ptCount val="1"/>
              </c:strCache>
            </c:strRef>
          </c:tx>
          <c:val>
            <c:numLit>
              <c:formatCode>General</c:formatCode>
              <c:ptCount val="1"/>
              <c:pt idx="0">
                <c:v>1</c:v>
              </c:pt>
            </c:numLit>
          </c:val>
        </c:ser>
      </c:pie3DChart>
      <c:spPr>
        <a:noFill/>
        <a:ln w="29453">
          <a:noFill/>
        </a:ln>
      </c:spPr>
    </c:plotArea>
    <c:legend>
      <c:legendPos val="b"/>
      <c:layout>
        <c:manualLayout>
          <c:xMode val="edge"/>
          <c:yMode val="edge"/>
          <c:x val="9.4591714579574784E-2"/>
          <c:y val="0.66012888752034515"/>
          <c:w val="0.85259864217943826"/>
          <c:h val="0.31108454669423335"/>
        </c:manualLayout>
      </c:layout>
    </c:legend>
    <c:plotVisOnly val="1"/>
    <c:dispBlanksAs val="zero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Участники</a:t>
            </a:r>
            <a:r>
              <a:rPr lang="ru-RU" baseline="0" dirty="0" smtClean="0"/>
              <a:t> базовых семинаров</a:t>
            </a:r>
            <a:endParaRPr lang="ru-RU" dirty="0"/>
          </a:p>
        </c:rich>
      </c:tx>
      <c:layout>
        <c:manualLayout>
          <c:xMode val="edge"/>
          <c:yMode val="edge"/>
          <c:x val="0.34889190510715096"/>
          <c:y val="1.6759776536312859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37012977838555239"/>
          <c:y val="0.13763365768965072"/>
          <c:w val="0.54025974025974022"/>
          <c:h val="0.63260340632603496"/>
        </c:manualLayout>
      </c:layout>
      <c:pie3DChart>
        <c:varyColors val="1"/>
        <c:ser>
          <c:idx val="0"/>
          <c:order val="0"/>
          <c:tx>
            <c:strRef>
              <c:f>Лист1!$A$2</c:f>
              <c:strCache>
                <c:ptCount val="1"/>
                <c:pt idx="0">
                  <c:v>производство электроэнергии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5E9EFF"/>
                  </a:gs>
                  <a:gs pos="39999">
                    <a:srgbClr val="85C2FF"/>
                  </a:gs>
                  <a:gs pos="70000">
                    <a:srgbClr val="C4D6EB"/>
                  </a:gs>
                  <a:gs pos="100000">
                    <a:srgbClr val="FFEBFA"/>
                  </a:gs>
                </a:gsLst>
                <a:lin ang="8100000" scaled="1"/>
                <a:tileRect/>
              </a:gradFill>
            </c:spPr>
          </c:dPt>
          <c:dPt>
            <c:idx val="1"/>
            <c:spPr>
              <a:solidFill>
                <a:srgbClr val="800000"/>
              </a:solidFill>
            </c:spPr>
          </c:dPt>
          <c:dPt>
            <c:idx val="2"/>
            <c:spPr>
              <a:solidFill>
                <a:srgbClr val="000099"/>
              </a:solidFill>
            </c:spPr>
          </c:dPt>
          <c:dPt>
            <c:idx val="3"/>
            <c:spPr>
              <a:solidFill>
                <a:srgbClr val="CC6600"/>
              </a:solidFill>
            </c:spPr>
          </c:dPt>
          <c:dPt>
            <c:idx val="4"/>
            <c:spPr>
              <a:solidFill>
                <a:srgbClr val="9999FF"/>
              </a:solidFill>
            </c:spPr>
          </c:dPt>
          <c:dLbls>
            <c:dLblPos val="outEnd"/>
            <c:showPercent val="1"/>
          </c:dLbls>
          <c:cat>
            <c:strRef>
              <c:f>Лист1!$A$2:$A$6</c:f>
              <c:strCache>
                <c:ptCount val="5"/>
                <c:pt idx="0">
                  <c:v>производство электроэнергии</c:v>
                </c:pt>
                <c:pt idx="1">
                  <c:v>сбыт электроэнергии</c:v>
                </c:pt>
                <c:pt idx="2">
                  <c:v>крупные потребители</c:v>
                </c:pt>
                <c:pt idx="3">
                  <c:v>органы госрегулирования , саморегулируемые и инфраструктурные организации</c:v>
                </c:pt>
                <c:pt idx="4">
                  <c:v>прочие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41</c:v>
                </c:pt>
                <c:pt idx="1">
                  <c:v>97</c:v>
                </c:pt>
                <c:pt idx="2">
                  <c:v>23</c:v>
                </c:pt>
                <c:pt idx="3">
                  <c:v>58</c:v>
                </c:pt>
                <c:pt idx="4">
                  <c:v>14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сбыт электроэнергии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производство электроэнергии</c:v>
                </c:pt>
                <c:pt idx="1">
                  <c:v>сбыт электроэнергии</c:v>
                </c:pt>
                <c:pt idx="2">
                  <c:v>крупные потребители</c:v>
                </c:pt>
                <c:pt idx="3">
                  <c:v>органы госрегулирования , саморегулируемые и инфраструктурные организации</c:v>
                </c:pt>
                <c:pt idx="4">
                  <c:v>прочие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крупные потребители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производство электроэнергии</c:v>
                </c:pt>
                <c:pt idx="1">
                  <c:v>сбыт электроэнергии</c:v>
                </c:pt>
                <c:pt idx="2">
                  <c:v>крупные потребители</c:v>
                </c:pt>
                <c:pt idx="3">
                  <c:v>органы госрегулирования , саморегулируемые и инфраструктурные организации</c:v>
                </c:pt>
                <c:pt idx="4">
                  <c:v>прочие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</c:numCache>
            </c:numRef>
          </c:val>
        </c:ser>
        <c:ser>
          <c:idx val="3"/>
          <c:order val="3"/>
          <c:tx>
            <c:strRef>
              <c:f>Лист1!$A$1</c:f>
              <c:strCache>
                <c:ptCount val="1"/>
              </c:strCache>
            </c:strRef>
          </c:tx>
          <c:val>
            <c:numLit>
              <c:formatCode>General</c:formatCode>
              <c:ptCount val="1"/>
              <c:pt idx="0">
                <c:v>1</c:v>
              </c:pt>
            </c:numLit>
          </c:val>
        </c:ser>
      </c:pie3DChart>
      <c:spPr>
        <a:noFill/>
        <a:ln w="29453">
          <a:noFill/>
        </a:ln>
      </c:spPr>
    </c:plotArea>
    <c:plotVisOnly val="1"/>
    <c:dispBlanksAs val="zero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22963062089938657"/>
          <c:y val="0.1404269124180707"/>
          <c:w val="0.54025974025974022"/>
          <c:h val="0.63260340632603562"/>
        </c:manualLayout>
      </c:layout>
      <c:pie3DChart>
        <c:varyColors val="1"/>
        <c:ser>
          <c:idx val="0"/>
          <c:order val="0"/>
          <c:tx>
            <c:strRef>
              <c:f>Лист1!$A$2</c:f>
              <c:strCache>
                <c:ptCount val="1"/>
                <c:pt idx="0">
                  <c:v>Вся Россия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5E9EFF"/>
                  </a:gs>
                  <a:gs pos="39999">
                    <a:srgbClr val="85C2FF"/>
                  </a:gs>
                  <a:gs pos="70000">
                    <a:srgbClr val="C4D6EB"/>
                  </a:gs>
                  <a:gs pos="100000">
                    <a:srgbClr val="FFEBFA"/>
                  </a:gs>
                </a:gsLst>
                <a:lin ang="8100000" scaled="1"/>
                <a:tileRect/>
              </a:gradFill>
            </c:spPr>
          </c:dPt>
          <c:dPt>
            <c:idx val="1"/>
            <c:spPr>
              <a:solidFill>
                <a:srgbClr val="800000"/>
              </a:solidFill>
            </c:spPr>
          </c:dPt>
          <c:dPt>
            <c:idx val="2"/>
            <c:spPr>
              <a:solidFill>
                <a:srgbClr val="000099"/>
              </a:solidFill>
            </c:spPr>
          </c:dPt>
          <c:dPt>
            <c:idx val="3"/>
            <c:spPr>
              <a:solidFill>
                <a:srgbClr val="CC6600"/>
              </a:solidFill>
            </c:spPr>
          </c:dPt>
          <c:dPt>
            <c:idx val="4"/>
            <c:spPr>
              <a:solidFill>
                <a:srgbClr val="9999FF"/>
              </a:solidFill>
            </c:spPr>
          </c:dPt>
          <c:dPt>
            <c:idx val="6"/>
            <c:spPr>
              <a:solidFill>
                <a:srgbClr val="FF9900"/>
              </a:solidFill>
            </c:spPr>
          </c:dPt>
          <c:dLbls>
            <c:dLblPos val="outEnd"/>
            <c:showPercent val="1"/>
          </c:dLbls>
          <c:cat>
            <c:strRef>
              <c:f>Лист1!$A$2:$A$9</c:f>
              <c:strCache>
                <c:ptCount val="8"/>
                <c:pt idx="0">
                  <c:v>Вся Россия</c:v>
                </c:pt>
                <c:pt idx="1">
                  <c:v>Северо-Западный</c:v>
                </c:pt>
                <c:pt idx="2">
                  <c:v>Центральный</c:v>
                </c:pt>
                <c:pt idx="3">
                  <c:v>Южный</c:v>
                </c:pt>
                <c:pt idx="4">
                  <c:v>Поволжский</c:v>
                </c:pt>
                <c:pt idx="5">
                  <c:v>Сибирский</c:v>
                </c:pt>
                <c:pt idx="6">
                  <c:v>Уральский</c:v>
                </c:pt>
                <c:pt idx="7">
                  <c:v>Дальневосточный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75</c:v>
                </c:pt>
                <c:pt idx="1">
                  <c:v>6</c:v>
                </c:pt>
                <c:pt idx="2">
                  <c:v>58</c:v>
                </c:pt>
                <c:pt idx="3">
                  <c:v>8</c:v>
                </c:pt>
                <c:pt idx="4">
                  <c:v>11</c:v>
                </c:pt>
                <c:pt idx="5">
                  <c:v>11</c:v>
                </c:pt>
                <c:pt idx="6">
                  <c:v>3</c:v>
                </c:pt>
                <c:pt idx="7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Лист1!$A$6</c:f>
              <c:strCache>
                <c:ptCount val="1"/>
                <c:pt idx="0">
                  <c:v>Поволжский</c:v>
                </c:pt>
              </c:strCache>
            </c:strRef>
          </c:tx>
          <c:cat>
            <c:strRef>
              <c:f>Лист1!$A$2:$A$9</c:f>
              <c:strCache>
                <c:ptCount val="8"/>
                <c:pt idx="0">
                  <c:v>Вся Россия</c:v>
                </c:pt>
                <c:pt idx="1">
                  <c:v>Северо-Западный</c:v>
                </c:pt>
                <c:pt idx="2">
                  <c:v>Центральный</c:v>
                </c:pt>
                <c:pt idx="3">
                  <c:v>Южный</c:v>
                </c:pt>
                <c:pt idx="4">
                  <c:v>Поволжский</c:v>
                </c:pt>
                <c:pt idx="5">
                  <c:v>Сибирский</c:v>
                </c:pt>
                <c:pt idx="6">
                  <c:v>Уральский</c:v>
                </c:pt>
                <c:pt idx="7">
                  <c:v>Дальневосточный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</c:numCache>
            </c:numRef>
          </c:val>
        </c:ser>
        <c:ser>
          <c:idx val="2"/>
          <c:order val="2"/>
          <c:tx>
            <c:strRef>
              <c:f>Лист1!$A$7</c:f>
              <c:strCache>
                <c:ptCount val="1"/>
                <c:pt idx="0">
                  <c:v>Сибирский</c:v>
                </c:pt>
              </c:strCache>
            </c:strRef>
          </c:tx>
          <c:cat>
            <c:strRef>
              <c:f>Лист1!$A$2:$A$9</c:f>
              <c:strCache>
                <c:ptCount val="8"/>
                <c:pt idx="0">
                  <c:v>Вся Россия</c:v>
                </c:pt>
                <c:pt idx="1">
                  <c:v>Северо-Западный</c:v>
                </c:pt>
                <c:pt idx="2">
                  <c:v>Центральный</c:v>
                </c:pt>
                <c:pt idx="3">
                  <c:v>Южный</c:v>
                </c:pt>
                <c:pt idx="4">
                  <c:v>Поволжский</c:v>
                </c:pt>
                <c:pt idx="5">
                  <c:v>Сибирский</c:v>
                </c:pt>
                <c:pt idx="6">
                  <c:v>Уральский</c:v>
                </c:pt>
                <c:pt idx="7">
                  <c:v>Дальневосточный</c:v>
                </c:pt>
              </c:strCache>
            </c:strRef>
          </c:cat>
          <c:val>
            <c:numRef>
              <c:f>Лист1!$D$2:$D$9</c:f>
              <c:numCache>
                <c:formatCode>General</c:formatCode>
                <c:ptCount val="8"/>
              </c:numCache>
            </c:numRef>
          </c:val>
        </c:ser>
        <c:ser>
          <c:idx val="3"/>
          <c:order val="3"/>
          <c:tx>
            <c:strRef>
              <c:f>Лист1!$A$1</c:f>
              <c:strCache>
                <c:ptCount val="1"/>
              </c:strCache>
            </c:strRef>
          </c:tx>
          <c:val>
            <c:numLit>
              <c:formatCode>General</c:formatCode>
              <c:ptCount val="1"/>
              <c:pt idx="0">
                <c:v>1</c:v>
              </c:pt>
            </c:numLit>
          </c:val>
        </c:ser>
      </c:pie3DChart>
      <c:spPr>
        <a:noFill/>
        <a:ln w="29453">
          <a:noFill/>
        </a:ln>
      </c:spPr>
    </c:plotArea>
    <c:legend>
      <c:legendPos val="b"/>
      <c:legendEntry>
        <c:idx val="0"/>
        <c:txPr>
          <a:bodyPr/>
          <a:lstStyle/>
          <a:p>
            <a:pPr>
              <a:defRPr sz="1200" baseline="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200" baseline="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200" baseline="0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200" baseline="0"/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200" baseline="0"/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200" baseline="0"/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200" baseline="0"/>
            </a:pPr>
            <a:endParaRPr lang="ru-RU"/>
          </a:p>
        </c:txPr>
      </c:legendEntry>
      <c:legendEntry>
        <c:idx val="7"/>
        <c:txPr>
          <a:bodyPr/>
          <a:lstStyle/>
          <a:p>
            <a:pPr>
              <a:defRPr sz="1200" baseline="0"/>
            </a:pPr>
            <a:endParaRPr lang="ru-RU"/>
          </a:p>
        </c:txPr>
      </c:legendEntry>
      <c:layout>
        <c:manualLayout>
          <c:xMode val="edge"/>
          <c:yMode val="edge"/>
          <c:x val="8.4047641921759966E-2"/>
          <c:y val="0.81740707341749874"/>
          <c:w val="0.85259864217943893"/>
          <c:h val="0.18259292658250129"/>
        </c:manualLayout>
      </c:layout>
    </c:legend>
    <c:plotVisOnly val="1"/>
    <c:dispBlanksAs val="zero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22963062089938657"/>
          <c:y val="0.1404269124180707"/>
          <c:w val="0.54025974025974022"/>
          <c:h val="0.63260340632603518"/>
        </c:manualLayout>
      </c:layout>
      <c:pie3DChart>
        <c:varyColors val="1"/>
        <c:ser>
          <c:idx val="0"/>
          <c:order val="0"/>
          <c:tx>
            <c:strRef>
              <c:f>Лист1!$A$2</c:f>
              <c:strCache>
                <c:ptCount val="1"/>
                <c:pt idx="0">
                  <c:v>Органы управления верхнего уровня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5E9EFF"/>
                  </a:gs>
                  <a:gs pos="39999">
                    <a:srgbClr val="85C2FF"/>
                  </a:gs>
                  <a:gs pos="70000">
                    <a:srgbClr val="C4D6EB"/>
                  </a:gs>
                  <a:gs pos="100000">
                    <a:srgbClr val="FFEBFA"/>
                  </a:gs>
                </a:gsLst>
                <a:lin ang="8100000" scaled="1"/>
                <a:tileRect/>
              </a:gradFill>
            </c:spPr>
          </c:dPt>
          <c:dPt>
            <c:idx val="1"/>
            <c:spPr>
              <a:solidFill>
                <a:srgbClr val="800000"/>
              </a:solidFill>
            </c:spPr>
          </c:dPt>
          <c:dPt>
            <c:idx val="2"/>
            <c:spPr>
              <a:solidFill>
                <a:srgbClr val="000099"/>
              </a:solidFill>
            </c:spPr>
          </c:dPt>
          <c:dLbls>
            <c:dLblPos val="outEnd"/>
            <c:showPercent val="1"/>
          </c:dLbls>
          <c:cat>
            <c:strRef>
              <c:f>Лист1!$A$2:$A$4</c:f>
              <c:strCache>
                <c:ptCount val="3"/>
                <c:pt idx="0">
                  <c:v>Органы управления верхнего уровня</c:v>
                </c:pt>
                <c:pt idx="1">
                  <c:v>Органы управления среднего уровня</c:v>
                </c:pt>
                <c:pt idx="2">
                  <c:v>Эксперты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369</c:v>
                </c:pt>
                <c:pt idx="1">
                  <c:v>737</c:v>
                </c:pt>
                <c:pt idx="2">
                  <c:v>451</c:v>
                </c:pt>
              </c:numCache>
            </c:numRef>
          </c:val>
        </c:ser>
        <c:ser>
          <c:idx val="1"/>
          <c:order val="1"/>
          <c:tx>
            <c:strRef>
              <c:f>Лист1!#ССЫЛКА!</c:f>
              <c:strCache>
                <c:ptCount val="1"/>
                <c:pt idx="0">
                  <c:v>#REF!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Органы управления верхнего уровня</c:v>
                </c:pt>
                <c:pt idx="1">
                  <c:v>Органы управления среднего уровня</c:v>
                </c:pt>
                <c:pt idx="2">
                  <c:v>Эксперты 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Лист1!#ССЫЛКА!</c:f>
              <c:strCache>
                <c:ptCount val="1"/>
                <c:pt idx="0">
                  <c:v>#REF!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Органы управления верхнего уровня</c:v>
                </c:pt>
                <c:pt idx="1">
                  <c:v>Органы управления среднего уровня</c:v>
                </c:pt>
                <c:pt idx="2">
                  <c:v>Эксперты 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</c:numCache>
            </c:numRef>
          </c:val>
        </c:ser>
        <c:ser>
          <c:idx val="3"/>
          <c:order val="3"/>
          <c:tx>
            <c:strRef>
              <c:f>Лист1!$A$1</c:f>
              <c:strCache>
                <c:ptCount val="1"/>
              </c:strCache>
            </c:strRef>
          </c:tx>
          <c:val>
            <c:numLit>
              <c:formatCode>General</c:formatCode>
              <c:ptCount val="1"/>
              <c:pt idx="0">
                <c:v>1</c:v>
              </c:pt>
            </c:numLit>
          </c:val>
        </c:ser>
      </c:pie3DChart>
      <c:spPr>
        <a:noFill/>
        <a:ln w="29453">
          <a:noFill/>
        </a:ln>
      </c:spPr>
    </c:plotArea>
    <c:legend>
      <c:legendPos val="b"/>
      <c:layout>
        <c:manualLayout>
          <c:xMode val="edge"/>
          <c:yMode val="edge"/>
          <c:x val="8.4047641921759966E-2"/>
          <c:y val="0.68891545330576731"/>
          <c:w val="0.8525986421794387"/>
          <c:h val="0.31108454669423347"/>
        </c:manualLayout>
      </c:layout>
    </c:legend>
    <c:plotVisOnly val="1"/>
    <c:dispBlanksAs val="zero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FD1FE8-1B47-4849-B7C8-112016E65BA5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56ADBFA-7BB5-482D-AE42-68D70CC25230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sz="2400" i="0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проведено</a:t>
          </a:r>
          <a:r>
            <a:rPr lang="ru-RU" sz="2800" b="1" i="0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 85 </a:t>
          </a:r>
          <a:r>
            <a:rPr lang="ru-RU" sz="2400" i="0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образовательных мероприятий </a:t>
          </a:r>
        </a:p>
      </dgm:t>
    </dgm:pt>
    <dgm:pt modelId="{49E54032-F9A2-48F0-9518-E51B8E0B08D1}" type="parTrans" cxnId="{8A2E52F8-790D-4B9E-B2CD-0EDBBC4D0365}">
      <dgm:prSet/>
      <dgm:spPr/>
      <dgm:t>
        <a:bodyPr/>
        <a:lstStyle/>
        <a:p>
          <a:endParaRPr lang="ru-RU"/>
        </a:p>
      </dgm:t>
    </dgm:pt>
    <dgm:pt modelId="{9C4AC240-6132-4944-9459-65CC73160553}" type="sibTrans" cxnId="{8A2E52F8-790D-4B9E-B2CD-0EDBBC4D0365}">
      <dgm:prSet/>
      <dgm:spPr/>
      <dgm:t>
        <a:bodyPr/>
        <a:lstStyle/>
        <a:p>
          <a:endParaRPr lang="ru-RU"/>
        </a:p>
      </dgm:t>
    </dgm:pt>
    <dgm:pt modelId="{46F2A75D-DA7C-48AC-973A-B785C9911674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algn="ctr"/>
          <a:r>
            <a:rPr lang="ru-RU" sz="2400" i="0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прошли обучение более </a:t>
          </a:r>
          <a:r>
            <a:rPr lang="ru-RU" sz="2800" b="1" i="0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1650</a:t>
          </a:r>
          <a:r>
            <a:rPr lang="ru-RU" sz="2400" b="1" i="0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 </a:t>
          </a:r>
          <a:r>
            <a:rPr lang="ru-RU" sz="2400" i="0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специалистов и руководителей </a:t>
          </a:r>
          <a:br>
            <a:rPr lang="ru-RU" sz="2400" i="0" dirty="0" smtClean="0">
              <a:solidFill>
                <a:schemeClr val="accent3">
                  <a:lumMod val="60000"/>
                  <a:lumOff val="40000"/>
                </a:schemeClr>
              </a:solidFill>
            </a:rPr>
          </a:br>
          <a:r>
            <a:rPr lang="ru-RU" sz="2400" i="0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из более чем </a:t>
          </a:r>
          <a:r>
            <a:rPr lang="ru-RU" sz="2800" b="1" i="0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400</a:t>
          </a:r>
          <a:r>
            <a:rPr lang="ru-RU" sz="2400" i="0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 компаний, действующих или планирующих деятельность на электроэнергетических рынках РФ, в том числе из ближнего и дальнего зарубежья</a:t>
          </a:r>
        </a:p>
      </dgm:t>
    </dgm:pt>
    <dgm:pt modelId="{9384C2C9-0A5D-43A2-8B0C-E73AA45262DD}" type="parTrans" cxnId="{13566A30-6373-4D5E-A084-1B4B5F1CE4E6}">
      <dgm:prSet/>
      <dgm:spPr/>
      <dgm:t>
        <a:bodyPr/>
        <a:lstStyle/>
        <a:p>
          <a:endParaRPr lang="ru-RU"/>
        </a:p>
      </dgm:t>
    </dgm:pt>
    <dgm:pt modelId="{9CAAA87E-6E7B-471B-AC82-70176D54AE29}" type="sibTrans" cxnId="{13566A30-6373-4D5E-A084-1B4B5F1CE4E6}">
      <dgm:prSet/>
      <dgm:spPr/>
      <dgm:t>
        <a:bodyPr/>
        <a:lstStyle/>
        <a:p>
          <a:endParaRPr lang="ru-RU"/>
        </a:p>
      </dgm:t>
    </dgm:pt>
    <dgm:pt modelId="{09056FA4-CB5F-4451-9151-F88542DDE271}" type="pres">
      <dgm:prSet presAssocID="{96FD1FE8-1B47-4849-B7C8-112016E65BA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286CC9B-534F-4462-A1B7-C8BFCEB5BE2C}" type="pres">
      <dgm:prSet presAssocID="{46F2A75D-DA7C-48AC-973A-B785C9911674}" presName="boxAndChildren" presStyleCnt="0"/>
      <dgm:spPr/>
    </dgm:pt>
    <dgm:pt modelId="{72D75C1C-7957-4486-BE0C-5BF0F4E63BF7}" type="pres">
      <dgm:prSet presAssocID="{46F2A75D-DA7C-48AC-973A-B785C9911674}" presName="parentTextBox" presStyleLbl="node1" presStyleIdx="0" presStyleCnt="2"/>
      <dgm:spPr/>
      <dgm:t>
        <a:bodyPr/>
        <a:lstStyle/>
        <a:p>
          <a:endParaRPr lang="ru-RU"/>
        </a:p>
      </dgm:t>
    </dgm:pt>
    <dgm:pt modelId="{8FA9061E-9A6B-4D0E-901C-F447FD23BCF1}" type="pres">
      <dgm:prSet presAssocID="{9C4AC240-6132-4944-9459-65CC73160553}" presName="sp" presStyleCnt="0"/>
      <dgm:spPr/>
    </dgm:pt>
    <dgm:pt modelId="{A17CF604-D363-434A-9D17-BA4E49B84D22}" type="pres">
      <dgm:prSet presAssocID="{956ADBFA-7BB5-482D-AE42-68D70CC25230}" presName="arrowAndChildren" presStyleCnt="0"/>
      <dgm:spPr/>
    </dgm:pt>
    <dgm:pt modelId="{CF20F231-EC4A-493E-B1A7-527236643BE3}" type="pres">
      <dgm:prSet presAssocID="{956ADBFA-7BB5-482D-AE42-68D70CC25230}" presName="parentTextArrow" presStyleLbl="node1" presStyleIdx="1" presStyleCnt="2" custScaleY="39452"/>
      <dgm:spPr/>
      <dgm:t>
        <a:bodyPr/>
        <a:lstStyle/>
        <a:p>
          <a:endParaRPr lang="ru-RU"/>
        </a:p>
      </dgm:t>
    </dgm:pt>
  </dgm:ptLst>
  <dgm:cxnLst>
    <dgm:cxn modelId="{1396D043-F65D-4946-B8A0-88F6AA05C0A5}" type="presOf" srcId="{956ADBFA-7BB5-482D-AE42-68D70CC25230}" destId="{CF20F231-EC4A-493E-B1A7-527236643BE3}" srcOrd="0" destOrd="0" presId="urn:microsoft.com/office/officeart/2005/8/layout/process4"/>
    <dgm:cxn modelId="{3B37AF85-50E0-4FCC-966F-F0BCADFE227E}" type="presOf" srcId="{46F2A75D-DA7C-48AC-973A-B785C9911674}" destId="{72D75C1C-7957-4486-BE0C-5BF0F4E63BF7}" srcOrd="0" destOrd="0" presId="urn:microsoft.com/office/officeart/2005/8/layout/process4"/>
    <dgm:cxn modelId="{8A2E52F8-790D-4B9E-B2CD-0EDBBC4D0365}" srcId="{96FD1FE8-1B47-4849-B7C8-112016E65BA5}" destId="{956ADBFA-7BB5-482D-AE42-68D70CC25230}" srcOrd="0" destOrd="0" parTransId="{49E54032-F9A2-48F0-9518-E51B8E0B08D1}" sibTransId="{9C4AC240-6132-4944-9459-65CC73160553}"/>
    <dgm:cxn modelId="{13566A30-6373-4D5E-A084-1B4B5F1CE4E6}" srcId="{96FD1FE8-1B47-4849-B7C8-112016E65BA5}" destId="{46F2A75D-DA7C-48AC-973A-B785C9911674}" srcOrd="1" destOrd="0" parTransId="{9384C2C9-0A5D-43A2-8B0C-E73AA45262DD}" sibTransId="{9CAAA87E-6E7B-471B-AC82-70176D54AE29}"/>
    <dgm:cxn modelId="{76FED841-3B37-4B63-AA63-734A212B3718}" type="presOf" srcId="{96FD1FE8-1B47-4849-B7C8-112016E65BA5}" destId="{09056FA4-CB5F-4451-9151-F88542DDE271}" srcOrd="0" destOrd="0" presId="urn:microsoft.com/office/officeart/2005/8/layout/process4"/>
    <dgm:cxn modelId="{155565CF-EC2D-4AA8-B6BC-8A5AF31301A7}" type="presParOf" srcId="{09056FA4-CB5F-4451-9151-F88542DDE271}" destId="{D286CC9B-534F-4462-A1B7-C8BFCEB5BE2C}" srcOrd="0" destOrd="0" presId="urn:microsoft.com/office/officeart/2005/8/layout/process4"/>
    <dgm:cxn modelId="{7A58CB13-ABA9-4C18-9265-62D4D4C48DB8}" type="presParOf" srcId="{D286CC9B-534F-4462-A1B7-C8BFCEB5BE2C}" destId="{72D75C1C-7957-4486-BE0C-5BF0F4E63BF7}" srcOrd="0" destOrd="0" presId="urn:microsoft.com/office/officeart/2005/8/layout/process4"/>
    <dgm:cxn modelId="{4CEE97D9-87CE-499B-9782-6A5939E17291}" type="presParOf" srcId="{09056FA4-CB5F-4451-9151-F88542DDE271}" destId="{8FA9061E-9A6B-4D0E-901C-F447FD23BCF1}" srcOrd="1" destOrd="0" presId="urn:microsoft.com/office/officeart/2005/8/layout/process4"/>
    <dgm:cxn modelId="{784E29AD-0E43-464E-B780-28DCB7E1689D}" type="presParOf" srcId="{09056FA4-CB5F-4451-9151-F88542DDE271}" destId="{A17CF604-D363-434A-9D17-BA4E49B84D22}" srcOrd="2" destOrd="0" presId="urn:microsoft.com/office/officeart/2005/8/layout/process4"/>
    <dgm:cxn modelId="{7FBC6D76-60EF-4750-A7E7-E4CF456AA8E5}" type="presParOf" srcId="{A17CF604-D363-434A-9D17-BA4E49B84D22}" destId="{CF20F231-EC4A-493E-B1A7-527236643BE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E50C0A-B8E8-42AB-8C38-9CEDD4661B12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1DFA149-9674-471B-9966-E84FC25BD241}">
      <dgm:prSet phldrT="[Текст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ru-RU" sz="1800" dirty="0" smtClean="0"/>
            <a:t>Ведущие </a:t>
          </a:r>
          <a:r>
            <a:rPr lang="ru-RU" sz="1800" dirty="0" err="1" smtClean="0"/>
            <a:t>энергокомпании</a:t>
          </a:r>
          <a:r>
            <a:rPr lang="ru-RU" sz="1800" dirty="0" smtClean="0"/>
            <a:t> </a:t>
          </a:r>
          <a:endParaRPr lang="ru-RU" sz="1800" dirty="0" smtClean="0"/>
        </a:p>
        <a:p>
          <a:r>
            <a:rPr lang="ru-RU" sz="1800" dirty="0" smtClean="0"/>
            <a:t>Инфраструктура</a:t>
          </a:r>
          <a:endParaRPr lang="ru-RU" sz="1800" dirty="0" smtClean="0"/>
        </a:p>
        <a:p>
          <a:r>
            <a:rPr lang="ru-RU" sz="1800" dirty="0" smtClean="0"/>
            <a:t>Органы </a:t>
          </a:r>
          <a:r>
            <a:rPr lang="ru-RU" sz="1800" dirty="0" err="1" smtClean="0"/>
            <a:t>гос</a:t>
          </a:r>
          <a:r>
            <a:rPr lang="ru-RU" sz="1800" dirty="0" smtClean="0"/>
            <a:t>. регулирования</a:t>
          </a:r>
          <a:endParaRPr lang="ru-RU" sz="1800" dirty="0" smtClean="0"/>
        </a:p>
        <a:p>
          <a:r>
            <a:rPr lang="ru-RU" sz="1800" dirty="0" smtClean="0"/>
            <a:t>Органы </a:t>
          </a:r>
          <a:r>
            <a:rPr lang="ru-RU" sz="1800" dirty="0" smtClean="0"/>
            <a:t>законодательной и исполнительной власти</a:t>
          </a:r>
          <a:endParaRPr lang="ru-RU" sz="1800" dirty="0"/>
        </a:p>
      </dgm:t>
    </dgm:pt>
    <dgm:pt modelId="{5F96B254-041C-4DE8-9617-71225115F065}" type="parTrans" cxnId="{6658BCB9-F6B9-4578-8720-7FED9689E0E5}">
      <dgm:prSet/>
      <dgm:spPr/>
      <dgm:t>
        <a:bodyPr/>
        <a:lstStyle/>
        <a:p>
          <a:endParaRPr lang="ru-RU"/>
        </a:p>
      </dgm:t>
    </dgm:pt>
    <dgm:pt modelId="{B07E3B8B-0481-4B88-8251-59BE325B6CB6}" type="sibTrans" cxnId="{6658BCB9-F6B9-4578-8720-7FED9689E0E5}">
      <dgm:prSet/>
      <dgm:spPr/>
      <dgm:t>
        <a:bodyPr/>
        <a:lstStyle/>
        <a:p>
          <a:endParaRPr lang="ru-RU"/>
        </a:p>
      </dgm:t>
    </dgm:pt>
    <dgm:pt modelId="{E9654B53-E762-4987-8F46-916DD3F3E108}">
      <dgm:prSet phldrT="[Текст]" custT="1"/>
      <dgm:spPr>
        <a:solidFill>
          <a:schemeClr val="bg1">
            <a:lumMod val="85000"/>
          </a:schemeClr>
        </a:solidFill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r>
            <a:rPr lang="ru-RU" sz="1800" dirty="0" smtClean="0">
              <a:solidFill>
                <a:schemeClr val="accent3">
                  <a:lumMod val="75000"/>
                </a:schemeClr>
              </a:solidFill>
            </a:rPr>
            <a:t>Инфраструктурные </a:t>
          </a:r>
          <a:r>
            <a:rPr lang="ru-RU" sz="1800" dirty="0" smtClean="0">
              <a:solidFill>
                <a:schemeClr val="accent3">
                  <a:lumMod val="75000"/>
                </a:schemeClr>
              </a:solidFill>
            </a:rPr>
            <a:t>организаций </a:t>
          </a:r>
          <a:endParaRPr lang="ru-RU" sz="1800" dirty="0">
            <a:solidFill>
              <a:schemeClr val="accent3">
                <a:lumMod val="75000"/>
              </a:schemeClr>
            </a:solidFill>
          </a:endParaRPr>
        </a:p>
      </dgm:t>
    </dgm:pt>
    <dgm:pt modelId="{B70D5C69-95C1-4E7C-BBC5-307324AF4713}" type="parTrans" cxnId="{E05DC5BE-FA68-47B4-83D8-7F5AD60AAB44}">
      <dgm:prSet/>
      <dgm:spPr/>
      <dgm:t>
        <a:bodyPr/>
        <a:lstStyle/>
        <a:p>
          <a:endParaRPr lang="ru-RU"/>
        </a:p>
      </dgm:t>
    </dgm:pt>
    <dgm:pt modelId="{6F33DB85-1723-41C2-BE24-702FD0EF66AB}" type="sibTrans" cxnId="{E05DC5BE-FA68-47B4-83D8-7F5AD60AAB44}">
      <dgm:prSet/>
      <dgm:spPr/>
      <dgm:t>
        <a:bodyPr/>
        <a:lstStyle/>
        <a:p>
          <a:endParaRPr lang="ru-RU"/>
        </a:p>
      </dgm:t>
    </dgm:pt>
    <dgm:pt modelId="{CB6CC76D-128F-495C-BBA2-A3F11AF13A15}">
      <dgm:prSet phldrT="[Текст]"/>
      <dgm:spPr>
        <a:solidFill>
          <a:schemeClr val="bg1">
            <a:lumMod val="85000"/>
          </a:schemeClr>
        </a:solidFill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chemeClr val="accent3">
                  <a:lumMod val="75000"/>
                </a:schemeClr>
              </a:solidFill>
            </a:rPr>
            <a:t>Компании </a:t>
          </a:r>
          <a:r>
            <a:rPr lang="ru-RU" dirty="0" smtClean="0">
              <a:solidFill>
                <a:schemeClr val="accent3">
                  <a:lumMod val="75000"/>
                </a:schemeClr>
              </a:solidFill>
            </a:rPr>
            <a:t>– </a:t>
          </a:r>
          <a:r>
            <a:rPr lang="ru-RU" dirty="0" smtClean="0">
              <a:solidFill>
                <a:schemeClr val="accent3">
                  <a:lumMod val="75000"/>
                </a:schemeClr>
              </a:solidFill>
            </a:rPr>
            <a:t>потребители э/</a:t>
          </a:r>
          <a:r>
            <a:rPr lang="ru-RU" dirty="0" err="1" smtClean="0">
              <a:solidFill>
                <a:schemeClr val="accent3">
                  <a:lumMod val="75000"/>
                </a:schemeClr>
              </a:solidFill>
            </a:rPr>
            <a:t>э</a:t>
          </a:r>
          <a:endParaRPr lang="ru-RU" dirty="0">
            <a:solidFill>
              <a:schemeClr val="accent3">
                <a:lumMod val="75000"/>
              </a:schemeClr>
            </a:solidFill>
          </a:endParaRPr>
        </a:p>
      </dgm:t>
    </dgm:pt>
    <dgm:pt modelId="{AACCAD96-8E52-475E-9CF2-3466359D3A90}" type="parTrans" cxnId="{C393420E-77B9-4A82-80FB-E1808CE60704}">
      <dgm:prSet/>
      <dgm:spPr/>
      <dgm:t>
        <a:bodyPr/>
        <a:lstStyle/>
        <a:p>
          <a:endParaRPr lang="ru-RU"/>
        </a:p>
      </dgm:t>
    </dgm:pt>
    <dgm:pt modelId="{20D532C4-B9F7-4E4D-AD9F-47E7D9F31412}" type="sibTrans" cxnId="{C393420E-77B9-4A82-80FB-E1808CE60704}">
      <dgm:prSet/>
      <dgm:spPr/>
      <dgm:t>
        <a:bodyPr/>
        <a:lstStyle/>
        <a:p>
          <a:endParaRPr lang="ru-RU"/>
        </a:p>
      </dgm:t>
    </dgm:pt>
    <dgm:pt modelId="{12DE42E6-323D-4446-BF64-F5E3678031F6}">
      <dgm:prSet phldrT="[Текст]" custT="1"/>
      <dgm:spPr>
        <a:solidFill>
          <a:schemeClr val="bg1">
            <a:lumMod val="85000"/>
          </a:schemeClr>
        </a:solidFill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r>
            <a:rPr lang="ru-RU" sz="1800" dirty="0" smtClean="0">
              <a:solidFill>
                <a:schemeClr val="accent3">
                  <a:lumMod val="75000"/>
                </a:schemeClr>
              </a:solidFill>
            </a:rPr>
            <a:t>Компании смежных отраслей</a:t>
          </a:r>
        </a:p>
        <a:p>
          <a:endParaRPr lang="ru-RU" sz="1400" dirty="0"/>
        </a:p>
      </dgm:t>
    </dgm:pt>
    <dgm:pt modelId="{18CAD75D-CDD7-4F07-BFA1-4A0728844277}" type="parTrans" cxnId="{B02AD035-6E1D-423C-B5B7-B99D823F797A}">
      <dgm:prSet/>
      <dgm:spPr/>
      <dgm:t>
        <a:bodyPr/>
        <a:lstStyle/>
        <a:p>
          <a:endParaRPr lang="ru-RU"/>
        </a:p>
      </dgm:t>
    </dgm:pt>
    <dgm:pt modelId="{C3128920-013D-4C84-B289-ED6916694F86}" type="sibTrans" cxnId="{B02AD035-6E1D-423C-B5B7-B99D823F797A}">
      <dgm:prSet/>
      <dgm:spPr/>
      <dgm:t>
        <a:bodyPr/>
        <a:lstStyle/>
        <a:p>
          <a:endParaRPr lang="ru-RU"/>
        </a:p>
      </dgm:t>
    </dgm:pt>
    <dgm:pt modelId="{ED14A06B-46F9-48CD-9146-C96990173D82}">
      <dgm:prSet phldrT="[Текст]" custT="1"/>
      <dgm:spPr>
        <a:solidFill>
          <a:schemeClr val="bg1">
            <a:lumMod val="85000"/>
          </a:schemeClr>
        </a:solidFill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r>
            <a:rPr lang="ru-RU" sz="1800" dirty="0" smtClean="0">
              <a:solidFill>
                <a:schemeClr val="accent3">
                  <a:lumMod val="75000"/>
                </a:schemeClr>
              </a:solidFill>
            </a:rPr>
            <a:t>Генерирующие, сетевые </a:t>
          </a:r>
          <a:r>
            <a:rPr lang="ru-RU" sz="1800" dirty="0" smtClean="0">
              <a:solidFill>
                <a:schemeClr val="accent3">
                  <a:lumMod val="75000"/>
                </a:schemeClr>
              </a:solidFill>
            </a:rPr>
            <a:t>и </a:t>
          </a:r>
          <a:r>
            <a:rPr lang="ru-RU" sz="1800" dirty="0" err="1" smtClean="0">
              <a:solidFill>
                <a:schemeClr val="accent3">
                  <a:lumMod val="75000"/>
                </a:schemeClr>
              </a:solidFill>
            </a:rPr>
            <a:t>энергосбытовые</a:t>
          </a:r>
          <a:r>
            <a:rPr lang="ru-RU" sz="1800" dirty="0" smtClean="0">
              <a:solidFill>
                <a:schemeClr val="accent3">
                  <a:lumMod val="75000"/>
                </a:schemeClr>
              </a:solidFill>
            </a:rPr>
            <a:t> компании</a:t>
          </a:r>
          <a:endParaRPr lang="ru-RU" sz="1800" dirty="0">
            <a:solidFill>
              <a:schemeClr val="accent3">
                <a:lumMod val="75000"/>
              </a:schemeClr>
            </a:solidFill>
          </a:endParaRPr>
        </a:p>
      </dgm:t>
    </dgm:pt>
    <dgm:pt modelId="{72252C30-72B3-4691-8CA0-83C4DDA5DB9B}" type="parTrans" cxnId="{52F4983D-AF27-4414-9EA3-DFA9694E28E1}">
      <dgm:prSet/>
      <dgm:spPr/>
      <dgm:t>
        <a:bodyPr/>
        <a:lstStyle/>
        <a:p>
          <a:endParaRPr lang="ru-RU"/>
        </a:p>
      </dgm:t>
    </dgm:pt>
    <dgm:pt modelId="{BD80792A-4B39-40AD-BE2C-562D7FB6AF23}" type="sibTrans" cxnId="{52F4983D-AF27-4414-9EA3-DFA9694E28E1}">
      <dgm:prSet/>
      <dgm:spPr/>
      <dgm:t>
        <a:bodyPr/>
        <a:lstStyle/>
        <a:p>
          <a:endParaRPr lang="ru-RU"/>
        </a:p>
      </dgm:t>
    </dgm:pt>
    <dgm:pt modelId="{C7E4A3A1-54A0-42A8-94CD-D3065F4F255C}" type="pres">
      <dgm:prSet presAssocID="{48E50C0A-B8E8-42AB-8C38-9CEDD4661B1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69069D4-1E62-4EAD-9CD1-3D929184D4F2}" type="pres">
      <dgm:prSet presAssocID="{51DFA149-9674-471B-9966-E84FC25BD241}" presName="centerShape" presStyleLbl="node0" presStyleIdx="0" presStyleCnt="1" custScaleX="460302" custScaleY="244358"/>
      <dgm:spPr/>
      <dgm:t>
        <a:bodyPr/>
        <a:lstStyle/>
        <a:p>
          <a:endParaRPr lang="ru-RU"/>
        </a:p>
      </dgm:t>
    </dgm:pt>
    <dgm:pt modelId="{9B0F09AA-761E-4D5A-8613-B98E105BC52E}" type="pres">
      <dgm:prSet presAssocID="{B70D5C69-95C1-4E7C-BBC5-307324AF4713}" presName="parTrans" presStyleLbl="sibTrans2D1" presStyleIdx="0" presStyleCnt="4"/>
      <dgm:spPr/>
      <dgm:t>
        <a:bodyPr/>
        <a:lstStyle/>
        <a:p>
          <a:endParaRPr lang="ru-RU"/>
        </a:p>
      </dgm:t>
    </dgm:pt>
    <dgm:pt modelId="{41296CC3-99E3-47AE-B258-48B293EEB682}" type="pres">
      <dgm:prSet presAssocID="{B70D5C69-95C1-4E7C-BBC5-307324AF4713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AA4CC2A9-D767-440F-ADC1-8EC51919D086}" type="pres">
      <dgm:prSet presAssocID="{E9654B53-E762-4987-8F46-916DD3F3E108}" presName="node" presStyleLbl="node1" presStyleIdx="0" presStyleCnt="4" custScaleX="269291" custScaleY="79871" custRadScaleRad="108287" custRadScaleInc="14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D048D0-ED9F-448E-8FB0-F164F3DE09F4}" type="pres">
      <dgm:prSet presAssocID="{AACCAD96-8E52-475E-9CF2-3466359D3A90}" presName="parTrans" presStyleLbl="sibTrans2D1" presStyleIdx="1" presStyleCnt="4"/>
      <dgm:spPr/>
      <dgm:t>
        <a:bodyPr/>
        <a:lstStyle/>
        <a:p>
          <a:endParaRPr lang="ru-RU"/>
        </a:p>
      </dgm:t>
    </dgm:pt>
    <dgm:pt modelId="{933BC01C-37E8-418A-BEFD-722F730BE94F}" type="pres">
      <dgm:prSet presAssocID="{AACCAD96-8E52-475E-9CF2-3466359D3A90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31BDAC1C-67A7-4EA4-B675-73EFE563BAAD}" type="pres">
      <dgm:prSet presAssocID="{CB6CC76D-128F-495C-BBA2-A3F11AF13A15}" presName="node" presStyleLbl="node1" presStyleIdx="1" presStyleCnt="4" custScaleX="181768" custScaleY="156827" custRadScaleRad="175590" custRadScaleInc="8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70BEEC-D114-4A75-994C-C8DABC9E60D7}" type="pres">
      <dgm:prSet presAssocID="{18CAD75D-CDD7-4F07-BFA1-4A0728844277}" presName="parTrans" presStyleLbl="sibTrans2D1" presStyleIdx="2" presStyleCnt="4"/>
      <dgm:spPr/>
      <dgm:t>
        <a:bodyPr/>
        <a:lstStyle/>
        <a:p>
          <a:endParaRPr lang="ru-RU"/>
        </a:p>
      </dgm:t>
    </dgm:pt>
    <dgm:pt modelId="{283A003B-EBBE-4917-A691-E61A722104CA}" type="pres">
      <dgm:prSet presAssocID="{18CAD75D-CDD7-4F07-BFA1-4A0728844277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BD55EE95-9191-4033-BEC7-BFF987CC5B41}" type="pres">
      <dgm:prSet presAssocID="{12DE42E6-323D-4446-BF64-F5E3678031F6}" presName="node" presStyleLbl="node1" presStyleIdx="2" presStyleCnt="4" custScaleX="293527" custScaleY="732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8F219E-5E6B-4413-BD5F-CF29FCD1305E}" type="pres">
      <dgm:prSet presAssocID="{72252C30-72B3-4691-8CA0-83C4DDA5DB9B}" presName="parTrans" presStyleLbl="sibTrans2D1" presStyleIdx="3" presStyleCnt="4"/>
      <dgm:spPr/>
      <dgm:t>
        <a:bodyPr/>
        <a:lstStyle/>
        <a:p>
          <a:endParaRPr lang="ru-RU"/>
        </a:p>
      </dgm:t>
    </dgm:pt>
    <dgm:pt modelId="{D7D5CEC0-9D2D-49BF-9A10-1D26960E42BE}" type="pres">
      <dgm:prSet presAssocID="{72252C30-72B3-4691-8CA0-83C4DDA5DB9B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521A8557-3B02-4C68-BD1E-C71350C6B012}" type="pres">
      <dgm:prSet presAssocID="{ED14A06B-46F9-48CD-9146-C96990173D82}" presName="node" presStyleLbl="node1" presStyleIdx="3" presStyleCnt="4" custScaleX="208890" custScaleY="158501" custRadScaleRad="186071" custRadScaleInc="55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512D028-0E2F-4103-B294-09C08E0FDFF8}" type="presOf" srcId="{72252C30-72B3-4691-8CA0-83C4DDA5DB9B}" destId="{418F219E-5E6B-4413-BD5F-CF29FCD1305E}" srcOrd="0" destOrd="0" presId="urn:microsoft.com/office/officeart/2005/8/layout/radial5"/>
    <dgm:cxn modelId="{BD5B3778-3F4C-4C1A-A075-C838B7C1AFCC}" type="presOf" srcId="{AACCAD96-8E52-475E-9CF2-3466359D3A90}" destId="{933BC01C-37E8-418A-BEFD-722F730BE94F}" srcOrd="1" destOrd="0" presId="urn:microsoft.com/office/officeart/2005/8/layout/radial5"/>
    <dgm:cxn modelId="{C393420E-77B9-4A82-80FB-E1808CE60704}" srcId="{51DFA149-9674-471B-9966-E84FC25BD241}" destId="{CB6CC76D-128F-495C-BBA2-A3F11AF13A15}" srcOrd="1" destOrd="0" parTransId="{AACCAD96-8E52-475E-9CF2-3466359D3A90}" sibTransId="{20D532C4-B9F7-4E4D-AD9F-47E7D9F31412}"/>
    <dgm:cxn modelId="{B02AD035-6E1D-423C-B5B7-B99D823F797A}" srcId="{51DFA149-9674-471B-9966-E84FC25BD241}" destId="{12DE42E6-323D-4446-BF64-F5E3678031F6}" srcOrd="2" destOrd="0" parTransId="{18CAD75D-CDD7-4F07-BFA1-4A0728844277}" sibTransId="{C3128920-013D-4C84-B289-ED6916694F86}"/>
    <dgm:cxn modelId="{363D0EF7-1D15-4326-9A4C-B2250FC56526}" type="presOf" srcId="{B70D5C69-95C1-4E7C-BBC5-307324AF4713}" destId="{9B0F09AA-761E-4D5A-8613-B98E105BC52E}" srcOrd="0" destOrd="0" presId="urn:microsoft.com/office/officeart/2005/8/layout/radial5"/>
    <dgm:cxn modelId="{07733465-DACF-4A9A-A1EF-5BE297779A44}" type="presOf" srcId="{18CAD75D-CDD7-4F07-BFA1-4A0728844277}" destId="{BD70BEEC-D114-4A75-994C-C8DABC9E60D7}" srcOrd="0" destOrd="0" presId="urn:microsoft.com/office/officeart/2005/8/layout/radial5"/>
    <dgm:cxn modelId="{702EE32E-1324-4CE3-B8F0-CD2FFF0508A8}" type="presOf" srcId="{B70D5C69-95C1-4E7C-BBC5-307324AF4713}" destId="{41296CC3-99E3-47AE-B258-48B293EEB682}" srcOrd="1" destOrd="0" presId="urn:microsoft.com/office/officeart/2005/8/layout/radial5"/>
    <dgm:cxn modelId="{52E3A567-2BC2-4C8F-AAC1-D0A26D7C9E0A}" type="presOf" srcId="{AACCAD96-8E52-475E-9CF2-3466359D3A90}" destId="{87D048D0-ED9F-448E-8FB0-F164F3DE09F4}" srcOrd="0" destOrd="0" presId="urn:microsoft.com/office/officeart/2005/8/layout/radial5"/>
    <dgm:cxn modelId="{76CA1B04-C681-4B5C-9FA8-9C806FD6C0FE}" type="presOf" srcId="{E9654B53-E762-4987-8F46-916DD3F3E108}" destId="{AA4CC2A9-D767-440F-ADC1-8EC51919D086}" srcOrd="0" destOrd="0" presId="urn:microsoft.com/office/officeart/2005/8/layout/radial5"/>
    <dgm:cxn modelId="{4C52AC4D-6871-4421-A3EC-15F78662432E}" type="presOf" srcId="{72252C30-72B3-4691-8CA0-83C4DDA5DB9B}" destId="{D7D5CEC0-9D2D-49BF-9A10-1D26960E42BE}" srcOrd="1" destOrd="0" presId="urn:microsoft.com/office/officeart/2005/8/layout/radial5"/>
    <dgm:cxn modelId="{52F4983D-AF27-4414-9EA3-DFA9694E28E1}" srcId="{51DFA149-9674-471B-9966-E84FC25BD241}" destId="{ED14A06B-46F9-48CD-9146-C96990173D82}" srcOrd="3" destOrd="0" parTransId="{72252C30-72B3-4691-8CA0-83C4DDA5DB9B}" sibTransId="{BD80792A-4B39-40AD-BE2C-562D7FB6AF23}"/>
    <dgm:cxn modelId="{098BD0B8-0F37-4005-855E-64875072BD14}" type="presOf" srcId="{CB6CC76D-128F-495C-BBA2-A3F11AF13A15}" destId="{31BDAC1C-67A7-4EA4-B675-73EFE563BAAD}" srcOrd="0" destOrd="0" presId="urn:microsoft.com/office/officeart/2005/8/layout/radial5"/>
    <dgm:cxn modelId="{50A2C205-94B0-4DFE-A591-CC94A8F4F374}" type="presOf" srcId="{48E50C0A-B8E8-42AB-8C38-9CEDD4661B12}" destId="{C7E4A3A1-54A0-42A8-94CD-D3065F4F255C}" srcOrd="0" destOrd="0" presId="urn:microsoft.com/office/officeart/2005/8/layout/radial5"/>
    <dgm:cxn modelId="{63A38983-DEC9-4B7A-8637-ABCDCC892427}" type="presOf" srcId="{ED14A06B-46F9-48CD-9146-C96990173D82}" destId="{521A8557-3B02-4C68-BD1E-C71350C6B012}" srcOrd="0" destOrd="0" presId="urn:microsoft.com/office/officeart/2005/8/layout/radial5"/>
    <dgm:cxn modelId="{6658BCB9-F6B9-4578-8720-7FED9689E0E5}" srcId="{48E50C0A-B8E8-42AB-8C38-9CEDD4661B12}" destId="{51DFA149-9674-471B-9966-E84FC25BD241}" srcOrd="0" destOrd="0" parTransId="{5F96B254-041C-4DE8-9617-71225115F065}" sibTransId="{B07E3B8B-0481-4B88-8251-59BE325B6CB6}"/>
    <dgm:cxn modelId="{EC960F5C-F799-409C-96B5-0FB979D95EBF}" type="presOf" srcId="{18CAD75D-CDD7-4F07-BFA1-4A0728844277}" destId="{283A003B-EBBE-4917-A691-E61A722104CA}" srcOrd="1" destOrd="0" presId="urn:microsoft.com/office/officeart/2005/8/layout/radial5"/>
    <dgm:cxn modelId="{E05DC5BE-FA68-47B4-83D8-7F5AD60AAB44}" srcId="{51DFA149-9674-471B-9966-E84FC25BD241}" destId="{E9654B53-E762-4987-8F46-916DD3F3E108}" srcOrd="0" destOrd="0" parTransId="{B70D5C69-95C1-4E7C-BBC5-307324AF4713}" sibTransId="{6F33DB85-1723-41C2-BE24-702FD0EF66AB}"/>
    <dgm:cxn modelId="{18FC380C-8E22-48A0-8908-5317DADCF2DF}" type="presOf" srcId="{51DFA149-9674-471B-9966-E84FC25BD241}" destId="{D69069D4-1E62-4EAD-9CD1-3D929184D4F2}" srcOrd="0" destOrd="0" presId="urn:microsoft.com/office/officeart/2005/8/layout/radial5"/>
    <dgm:cxn modelId="{E2BA93AF-CF70-4154-85DB-828F3B2148D1}" type="presOf" srcId="{12DE42E6-323D-4446-BF64-F5E3678031F6}" destId="{BD55EE95-9191-4033-BEC7-BFF987CC5B41}" srcOrd="0" destOrd="0" presId="urn:microsoft.com/office/officeart/2005/8/layout/radial5"/>
    <dgm:cxn modelId="{1958F00B-48E1-46BE-9500-4AD7ED74709C}" type="presParOf" srcId="{C7E4A3A1-54A0-42A8-94CD-D3065F4F255C}" destId="{D69069D4-1E62-4EAD-9CD1-3D929184D4F2}" srcOrd="0" destOrd="0" presId="urn:microsoft.com/office/officeart/2005/8/layout/radial5"/>
    <dgm:cxn modelId="{8DAE4BF2-9450-49DF-89A2-4FD59E389D3A}" type="presParOf" srcId="{C7E4A3A1-54A0-42A8-94CD-D3065F4F255C}" destId="{9B0F09AA-761E-4D5A-8613-B98E105BC52E}" srcOrd="1" destOrd="0" presId="urn:microsoft.com/office/officeart/2005/8/layout/radial5"/>
    <dgm:cxn modelId="{DF4CC02D-5B5A-488C-8399-E17303417623}" type="presParOf" srcId="{9B0F09AA-761E-4D5A-8613-B98E105BC52E}" destId="{41296CC3-99E3-47AE-B258-48B293EEB682}" srcOrd="0" destOrd="0" presId="urn:microsoft.com/office/officeart/2005/8/layout/radial5"/>
    <dgm:cxn modelId="{F1510B7D-D0AA-447E-B7F2-B951E296476A}" type="presParOf" srcId="{C7E4A3A1-54A0-42A8-94CD-D3065F4F255C}" destId="{AA4CC2A9-D767-440F-ADC1-8EC51919D086}" srcOrd="2" destOrd="0" presId="urn:microsoft.com/office/officeart/2005/8/layout/radial5"/>
    <dgm:cxn modelId="{53302826-BB0B-4E2D-848A-D0A3B604C964}" type="presParOf" srcId="{C7E4A3A1-54A0-42A8-94CD-D3065F4F255C}" destId="{87D048D0-ED9F-448E-8FB0-F164F3DE09F4}" srcOrd="3" destOrd="0" presId="urn:microsoft.com/office/officeart/2005/8/layout/radial5"/>
    <dgm:cxn modelId="{28EBF1FB-6E92-40A4-9842-D46E76D15420}" type="presParOf" srcId="{87D048D0-ED9F-448E-8FB0-F164F3DE09F4}" destId="{933BC01C-37E8-418A-BEFD-722F730BE94F}" srcOrd="0" destOrd="0" presId="urn:microsoft.com/office/officeart/2005/8/layout/radial5"/>
    <dgm:cxn modelId="{7BDB4039-7319-40BA-8928-97F6680D67D4}" type="presParOf" srcId="{C7E4A3A1-54A0-42A8-94CD-D3065F4F255C}" destId="{31BDAC1C-67A7-4EA4-B675-73EFE563BAAD}" srcOrd="4" destOrd="0" presId="urn:microsoft.com/office/officeart/2005/8/layout/radial5"/>
    <dgm:cxn modelId="{83A338D2-45FF-49B3-8660-D7EDABE5945B}" type="presParOf" srcId="{C7E4A3A1-54A0-42A8-94CD-D3065F4F255C}" destId="{BD70BEEC-D114-4A75-994C-C8DABC9E60D7}" srcOrd="5" destOrd="0" presId="urn:microsoft.com/office/officeart/2005/8/layout/radial5"/>
    <dgm:cxn modelId="{D7A57010-0256-4FDD-8272-970C3C97BA6A}" type="presParOf" srcId="{BD70BEEC-D114-4A75-994C-C8DABC9E60D7}" destId="{283A003B-EBBE-4917-A691-E61A722104CA}" srcOrd="0" destOrd="0" presId="urn:microsoft.com/office/officeart/2005/8/layout/radial5"/>
    <dgm:cxn modelId="{4FF68209-807C-4DBA-87F6-296DFBCBFF92}" type="presParOf" srcId="{C7E4A3A1-54A0-42A8-94CD-D3065F4F255C}" destId="{BD55EE95-9191-4033-BEC7-BFF987CC5B41}" srcOrd="6" destOrd="0" presId="urn:microsoft.com/office/officeart/2005/8/layout/radial5"/>
    <dgm:cxn modelId="{7E8737A2-614C-4A43-8486-99FDE88A12D8}" type="presParOf" srcId="{C7E4A3A1-54A0-42A8-94CD-D3065F4F255C}" destId="{418F219E-5E6B-4413-BD5F-CF29FCD1305E}" srcOrd="7" destOrd="0" presId="urn:microsoft.com/office/officeart/2005/8/layout/radial5"/>
    <dgm:cxn modelId="{2FDEEE01-DD21-4B54-BA50-44E63960657D}" type="presParOf" srcId="{418F219E-5E6B-4413-BD5F-CF29FCD1305E}" destId="{D7D5CEC0-9D2D-49BF-9A10-1D26960E42BE}" srcOrd="0" destOrd="0" presId="urn:microsoft.com/office/officeart/2005/8/layout/radial5"/>
    <dgm:cxn modelId="{24913A4F-11DF-49B5-A628-9B3D6C1D36F7}" type="presParOf" srcId="{C7E4A3A1-54A0-42A8-94CD-D3065F4F255C}" destId="{521A8557-3B02-4C68-BD1E-C71350C6B012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2D75C1C-7957-4486-BE0C-5BF0F4E63BF7}">
      <dsp:nvSpPr>
        <dsp:cNvPr id="0" name=""/>
        <dsp:cNvSpPr/>
      </dsp:nvSpPr>
      <dsp:spPr>
        <a:xfrm>
          <a:off x="0" y="1248453"/>
          <a:ext cx="7858180" cy="2108327"/>
        </a:xfrm>
        <a:prstGeom prst="rect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i="0" kern="1200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прошли обучение более </a:t>
          </a:r>
          <a:r>
            <a:rPr lang="ru-RU" sz="2800" b="1" i="0" kern="1200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1650</a:t>
          </a:r>
          <a:r>
            <a:rPr lang="ru-RU" sz="2400" b="1" i="0" kern="1200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 </a:t>
          </a:r>
          <a:r>
            <a:rPr lang="ru-RU" sz="2400" i="0" kern="1200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специалистов и руководителей </a:t>
          </a:r>
          <a:br>
            <a:rPr lang="ru-RU" sz="2400" i="0" kern="1200" dirty="0" smtClean="0">
              <a:solidFill>
                <a:schemeClr val="accent3">
                  <a:lumMod val="60000"/>
                  <a:lumOff val="40000"/>
                </a:schemeClr>
              </a:solidFill>
            </a:rPr>
          </a:br>
          <a:r>
            <a:rPr lang="ru-RU" sz="2400" i="0" kern="1200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из более чем </a:t>
          </a:r>
          <a:r>
            <a:rPr lang="ru-RU" sz="2800" b="1" i="0" kern="1200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400</a:t>
          </a:r>
          <a:r>
            <a:rPr lang="ru-RU" sz="2400" i="0" kern="1200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 компаний, действующих или планирующих деятельность на электроэнергетических рынках РФ, в том числе из ближнего и дальнего зарубежья</a:t>
          </a:r>
        </a:p>
      </dsp:txBody>
      <dsp:txXfrm>
        <a:off x="0" y="1248453"/>
        <a:ext cx="7858180" cy="2108327"/>
      </dsp:txXfrm>
    </dsp:sp>
    <dsp:sp modelId="{CF20F231-EC4A-493E-B1A7-527236643BE3}">
      <dsp:nvSpPr>
        <dsp:cNvPr id="0" name=""/>
        <dsp:cNvSpPr/>
      </dsp:nvSpPr>
      <dsp:spPr>
        <a:xfrm rot="10800000">
          <a:off x="0" y="804"/>
          <a:ext cx="7858180" cy="1279273"/>
        </a:xfrm>
        <a:prstGeom prst="upArrowCallout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i="0" kern="1200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проведено</a:t>
          </a:r>
          <a:r>
            <a:rPr lang="ru-RU" sz="2800" b="1" i="0" kern="1200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 85 </a:t>
          </a:r>
          <a:r>
            <a:rPr lang="ru-RU" sz="2400" i="0" kern="1200" dirty="0" smtClean="0">
              <a:solidFill>
                <a:schemeClr val="accent3">
                  <a:lumMod val="60000"/>
                  <a:lumOff val="40000"/>
                </a:schemeClr>
              </a:solidFill>
            </a:rPr>
            <a:t>образовательных мероприятий </a:t>
          </a:r>
        </a:p>
      </dsp:txBody>
      <dsp:txXfrm rot="10800000">
        <a:off x="0" y="804"/>
        <a:ext cx="7858180" cy="127927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69069D4-1E62-4EAD-9CD1-3D929184D4F2}">
      <dsp:nvSpPr>
        <dsp:cNvPr id="0" name=""/>
        <dsp:cNvSpPr/>
      </dsp:nvSpPr>
      <dsp:spPr>
        <a:xfrm>
          <a:off x="1585431" y="877988"/>
          <a:ext cx="5786486" cy="3071840"/>
        </a:xfrm>
        <a:prstGeom prst="ellipse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Ведущие </a:t>
          </a:r>
          <a:r>
            <a:rPr lang="ru-RU" sz="1800" kern="1200" dirty="0" err="1" smtClean="0"/>
            <a:t>энергокомпании</a:t>
          </a:r>
          <a:r>
            <a:rPr lang="ru-RU" sz="1800" kern="1200" dirty="0" smtClean="0"/>
            <a:t> </a:t>
          </a:r>
          <a:endParaRPr lang="ru-RU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Инфраструктура</a:t>
          </a:r>
          <a:endParaRPr lang="ru-RU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Органы </a:t>
          </a:r>
          <a:r>
            <a:rPr lang="ru-RU" sz="1800" kern="1200" dirty="0" err="1" smtClean="0"/>
            <a:t>гос</a:t>
          </a:r>
          <a:r>
            <a:rPr lang="ru-RU" sz="1800" kern="1200" dirty="0" smtClean="0"/>
            <a:t>. регулирования</a:t>
          </a:r>
          <a:endParaRPr lang="ru-RU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Органы </a:t>
          </a:r>
          <a:r>
            <a:rPr lang="ru-RU" sz="1800" kern="1200" dirty="0" smtClean="0"/>
            <a:t>законодательной и исполнительной власти</a:t>
          </a:r>
          <a:endParaRPr lang="ru-RU" sz="1800" kern="1200" dirty="0"/>
        </a:p>
      </dsp:txBody>
      <dsp:txXfrm>
        <a:off x="1585431" y="877988"/>
        <a:ext cx="5786486" cy="3071840"/>
      </dsp:txXfrm>
    </dsp:sp>
    <dsp:sp modelId="{9B0F09AA-761E-4D5A-8613-B98E105BC52E}">
      <dsp:nvSpPr>
        <dsp:cNvPr id="0" name=""/>
        <dsp:cNvSpPr/>
      </dsp:nvSpPr>
      <dsp:spPr>
        <a:xfrm rot="5438448">
          <a:off x="4460579" y="727567"/>
          <a:ext cx="69133" cy="4274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 rot="5438448">
        <a:off x="4460579" y="727567"/>
        <a:ext cx="69133" cy="427416"/>
      </dsp:txXfrm>
    </dsp:sp>
    <dsp:sp modelId="{AA4CC2A9-D767-440F-ADC1-8EC51919D086}">
      <dsp:nvSpPr>
        <dsp:cNvPr id="0" name=""/>
        <dsp:cNvSpPr/>
      </dsp:nvSpPr>
      <dsp:spPr>
        <a:xfrm>
          <a:off x="2807372" y="4387"/>
          <a:ext cx="3385274" cy="1004063"/>
        </a:xfrm>
        <a:prstGeom prst="ellipse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accent3">
                  <a:lumMod val="75000"/>
                </a:schemeClr>
              </a:solidFill>
            </a:rPr>
            <a:t>Инфраструктурные </a:t>
          </a:r>
          <a:r>
            <a:rPr lang="ru-RU" sz="1800" kern="1200" dirty="0" smtClean="0">
              <a:solidFill>
                <a:schemeClr val="accent3">
                  <a:lumMod val="75000"/>
                </a:schemeClr>
              </a:solidFill>
            </a:rPr>
            <a:t>организаций </a:t>
          </a:r>
          <a:endParaRPr lang="ru-RU" sz="1800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2807372" y="4387"/>
        <a:ext cx="3385274" cy="1004063"/>
      </dsp:txXfrm>
    </dsp:sp>
    <dsp:sp modelId="{87D048D0-ED9F-448E-8FB0-F164F3DE09F4}">
      <dsp:nvSpPr>
        <dsp:cNvPr id="0" name=""/>
        <dsp:cNvSpPr/>
      </dsp:nvSpPr>
      <dsp:spPr>
        <a:xfrm rot="10823706">
          <a:off x="6664935" y="2216999"/>
          <a:ext cx="499436" cy="4274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 rot="10823706">
        <a:off x="6664935" y="2216999"/>
        <a:ext cx="499436" cy="427416"/>
      </dsp:txXfrm>
    </dsp:sp>
    <dsp:sp modelId="{31BDAC1C-67A7-4EA4-B675-73EFE563BAAD}">
      <dsp:nvSpPr>
        <dsp:cNvPr id="0" name=""/>
        <dsp:cNvSpPr/>
      </dsp:nvSpPr>
      <dsp:spPr>
        <a:xfrm>
          <a:off x="6429326" y="1449497"/>
          <a:ext cx="2285017" cy="1971482"/>
        </a:xfrm>
        <a:prstGeom prst="ellipse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accent3">
                  <a:lumMod val="75000"/>
                </a:schemeClr>
              </a:solidFill>
            </a:rPr>
            <a:t>Компании </a:t>
          </a:r>
          <a:r>
            <a:rPr lang="ru-RU" sz="2000" kern="1200" dirty="0" smtClean="0">
              <a:solidFill>
                <a:schemeClr val="accent3">
                  <a:lumMod val="75000"/>
                </a:schemeClr>
              </a:solidFill>
            </a:rPr>
            <a:t>– </a:t>
          </a:r>
          <a:r>
            <a:rPr lang="ru-RU" sz="2000" kern="1200" dirty="0" smtClean="0">
              <a:solidFill>
                <a:schemeClr val="accent3">
                  <a:lumMod val="75000"/>
                </a:schemeClr>
              </a:solidFill>
            </a:rPr>
            <a:t>потребители э/</a:t>
          </a:r>
          <a:r>
            <a:rPr lang="ru-RU" sz="2000" kern="1200" dirty="0" err="1" smtClean="0">
              <a:solidFill>
                <a:schemeClr val="accent3">
                  <a:lumMod val="75000"/>
                </a:schemeClr>
              </a:solidFill>
            </a:rPr>
            <a:t>э</a:t>
          </a:r>
          <a:endParaRPr lang="ru-RU" sz="2000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6429326" y="1449497"/>
        <a:ext cx="2285017" cy="1971482"/>
      </dsp:txXfrm>
    </dsp:sp>
    <dsp:sp modelId="{BD70BEEC-D114-4A75-994C-C8DABC9E60D7}">
      <dsp:nvSpPr>
        <dsp:cNvPr id="0" name=""/>
        <dsp:cNvSpPr/>
      </dsp:nvSpPr>
      <dsp:spPr>
        <a:xfrm rot="16200000">
          <a:off x="4416438" y="3622215"/>
          <a:ext cx="124474" cy="4274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 rot="16200000">
        <a:off x="4416438" y="3622215"/>
        <a:ext cx="124474" cy="427416"/>
      </dsp:txXfrm>
    </dsp:sp>
    <dsp:sp modelId="{BD55EE95-9191-4033-BEC7-BFF987CC5B41}">
      <dsp:nvSpPr>
        <dsp:cNvPr id="0" name=""/>
        <dsp:cNvSpPr/>
      </dsp:nvSpPr>
      <dsp:spPr>
        <a:xfrm>
          <a:off x="2633701" y="3714972"/>
          <a:ext cx="3689946" cy="921119"/>
        </a:xfrm>
        <a:prstGeom prst="ellipse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accent3">
                  <a:lumMod val="75000"/>
                </a:schemeClr>
              </a:solidFill>
            </a:rPr>
            <a:t>Компании смежных отраслей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>
        <a:off x="2633701" y="3714972"/>
        <a:ext cx="3689946" cy="921119"/>
      </dsp:txXfrm>
    </dsp:sp>
    <dsp:sp modelId="{418F219E-5E6B-4413-BD5F-CF29FCD1305E}">
      <dsp:nvSpPr>
        <dsp:cNvPr id="0" name=""/>
        <dsp:cNvSpPr/>
      </dsp:nvSpPr>
      <dsp:spPr>
        <a:xfrm rot="155034">
          <a:off x="1821673" y="2092599"/>
          <a:ext cx="545301" cy="4274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 rot="155034">
        <a:off x="1821673" y="2092599"/>
        <a:ext cx="545301" cy="427416"/>
      </dsp:txXfrm>
    </dsp:sp>
    <dsp:sp modelId="{521A8557-3B02-4C68-BD1E-C71350C6B012}">
      <dsp:nvSpPr>
        <dsp:cNvPr id="0" name=""/>
        <dsp:cNvSpPr/>
      </dsp:nvSpPr>
      <dsp:spPr>
        <a:xfrm>
          <a:off x="0" y="1274784"/>
          <a:ext cx="2625969" cy="1992526"/>
        </a:xfrm>
        <a:prstGeom prst="ellipse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accent3">
                  <a:lumMod val="75000"/>
                </a:schemeClr>
              </a:solidFill>
            </a:rPr>
            <a:t>Генерирующие, сетевые </a:t>
          </a:r>
          <a:r>
            <a:rPr lang="ru-RU" sz="1800" kern="1200" dirty="0" smtClean="0">
              <a:solidFill>
                <a:schemeClr val="accent3">
                  <a:lumMod val="75000"/>
                </a:schemeClr>
              </a:solidFill>
            </a:rPr>
            <a:t>и </a:t>
          </a:r>
          <a:r>
            <a:rPr lang="ru-RU" sz="1800" kern="1200" dirty="0" err="1" smtClean="0">
              <a:solidFill>
                <a:schemeClr val="accent3">
                  <a:lumMod val="75000"/>
                </a:schemeClr>
              </a:solidFill>
            </a:rPr>
            <a:t>энергосбытовые</a:t>
          </a:r>
          <a:r>
            <a:rPr lang="ru-RU" sz="1800" kern="1200" dirty="0" smtClean="0">
              <a:solidFill>
                <a:schemeClr val="accent3">
                  <a:lumMod val="75000"/>
                </a:schemeClr>
              </a:solidFill>
            </a:rPr>
            <a:t> компании</a:t>
          </a:r>
          <a:endParaRPr lang="ru-RU" sz="1800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0" y="1274784"/>
        <a:ext cx="2625969" cy="19925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53069" cy="497285"/>
          </a:xfrm>
          <a:prstGeom prst="rect">
            <a:avLst/>
          </a:prstGeom>
        </p:spPr>
        <p:txBody>
          <a:bodyPr vert="horz" lIns="91751" tIns="45876" rIns="91751" bIns="45876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8891" y="0"/>
            <a:ext cx="2953069" cy="497285"/>
          </a:xfrm>
          <a:prstGeom prst="rect">
            <a:avLst/>
          </a:prstGeom>
        </p:spPr>
        <p:txBody>
          <a:bodyPr vert="horz" lIns="91751" tIns="45876" rIns="91751" bIns="45876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B2811D9-C820-4890-89A4-F480C9EF32C4}" type="datetimeFigureOut">
              <a:rPr lang="ru-RU"/>
              <a:pPr>
                <a:defRPr/>
              </a:pPr>
              <a:t>21.07.2011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46810"/>
            <a:ext cx="2953069" cy="497285"/>
          </a:xfrm>
          <a:prstGeom prst="rect">
            <a:avLst/>
          </a:prstGeom>
        </p:spPr>
        <p:txBody>
          <a:bodyPr vert="horz" lIns="91751" tIns="45876" rIns="91751" bIns="45876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8891" y="9446810"/>
            <a:ext cx="2953069" cy="497285"/>
          </a:xfrm>
          <a:prstGeom prst="rect">
            <a:avLst/>
          </a:prstGeom>
        </p:spPr>
        <p:txBody>
          <a:bodyPr vert="horz" lIns="91751" tIns="45876" rIns="91751" bIns="45876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C1B69A1-73BF-4003-BF7C-88E9ED1F1B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3069" cy="497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51" tIns="45876" rIns="91751" bIns="45876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0482" y="0"/>
            <a:ext cx="2953068" cy="497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51" tIns="45876" rIns="91751" bIns="4587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9006" y="4724203"/>
            <a:ext cx="4995542" cy="4475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51" tIns="45876" rIns="91751" bIns="458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8403"/>
            <a:ext cx="2953069" cy="497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51" tIns="45876" rIns="91751" bIns="45876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0482" y="9448403"/>
            <a:ext cx="2953068" cy="497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51" tIns="45876" rIns="91751" bIns="4587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DC38D27-B60A-47A4-A5F5-4FAF1684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C38D27-B60A-47A4-A5F5-4FAF1684AB8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C38D27-B60A-47A4-A5F5-4FAF1684AB8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8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934B0E2-9072-4E7C-9BA7-198C949075C3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C38D27-B60A-47A4-A5F5-4FAF1684AB8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C38D27-B60A-47A4-A5F5-4FAF1684AB8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C38D27-B60A-47A4-A5F5-4FAF1684AB8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C38D27-B60A-47A4-A5F5-4FAF1684AB8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C38D27-B60A-47A4-A5F5-4FAF1684AB8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C38D27-B60A-47A4-A5F5-4FAF1684AB8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C38D27-B60A-47A4-A5F5-4FAF1684AB8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C38D27-B60A-47A4-A5F5-4FAF1684AB8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 userDrawn="1"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 userDrawn="1"/>
        </p:nvSpPr>
        <p:spPr bwMode="white">
          <a:xfrm>
            <a:off x="0" y="0"/>
            <a:ext cx="9144000" cy="1714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5575" y="6391275"/>
            <a:ext cx="8832850" cy="3095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55575" y="1500188"/>
            <a:ext cx="8832850" cy="0"/>
          </a:xfrm>
          <a:prstGeom prst="line">
            <a:avLst/>
          </a:prstGeom>
          <a:noFill/>
          <a:ln w="15875" cap="flat" cmpd="sng" algn="ctr">
            <a:solidFill>
              <a:srgbClr val="830506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 userDrawn="1"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rgbClr val="830506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4488" y="277813"/>
            <a:ext cx="3084512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453392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dirty="0" smtClean="0"/>
              <a:t>Образец подзаголовка</a:t>
            </a: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2214554"/>
            <a:ext cx="7772400" cy="1752600"/>
          </a:xfrm>
        </p:spPr>
        <p:txBody>
          <a:bodyPr/>
          <a:lstStyle>
            <a:lvl1pPr>
              <a:defRPr sz="4200" b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14" name="Нижний колонтитул 1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2858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53988" y="6510338"/>
            <a:ext cx="8832850" cy="1968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rgbClr val="830506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143000"/>
            <a:ext cx="8832850" cy="0"/>
          </a:xfrm>
          <a:prstGeom prst="line">
            <a:avLst/>
          </a:prstGeom>
          <a:noFill/>
          <a:ln w="15875" cap="flat" cmpd="sng" algn="ctr">
            <a:solidFill>
              <a:srgbClr val="830506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34" name="Заголовок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5" name="Текст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4"/>
          </p:nvPr>
        </p:nvSpPr>
        <p:spPr>
          <a:xfrm>
            <a:off x="6724650" y="64214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lang="ru-RU" sz="1200" b="1" kern="1200">
                <a:solidFill>
                  <a:srgbClr val="FFFFFF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47A2FB97-8F6D-44B1-B00D-A8C9BA4D7F61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35436A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35436A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35436A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35436A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35436A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Arial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35436A"/>
        </a:buClr>
        <a:buSzPct val="85000"/>
        <a:buFont typeface="Arial" charset="0"/>
        <a:buChar char="●"/>
        <a:defRPr sz="27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rgbClr val="35436A"/>
        </a:buClr>
        <a:buSzPct val="85000"/>
        <a:buFont typeface="Arial" charset="0"/>
        <a:buChar char="●"/>
        <a:defRPr sz="22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35436A"/>
        </a:buClr>
        <a:buSzPct val="90000"/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35436A"/>
        </a:buClr>
        <a:buSzPct val="90000"/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35436A"/>
        </a:buClr>
        <a:buSzPct val="90000"/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asvt@ec-mc.ru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428728" y="5572140"/>
            <a:ext cx="6343672" cy="714380"/>
          </a:xfrm>
        </p:spPr>
        <p:txBody>
          <a:bodyPr/>
          <a:lstStyle/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МОСКВА</a:t>
            </a:r>
          </a:p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22 июля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2011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79512" y="1988840"/>
            <a:ext cx="8640960" cy="3312368"/>
          </a:xfrm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ru-RU" sz="4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Опыт реализации образовательных </a:t>
            </a:r>
            <a:r>
              <a:rPr lang="ru-RU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программ УЦ НП «Совет рынка»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 вопросу об итогах мониторинга образовательных программ и перспективах создания специализированного центра компетенций</a:t>
            </a: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500430" y="260648"/>
            <a:ext cx="5500726" cy="1239526"/>
          </a:xfrm>
        </p:spPr>
        <p:txBody>
          <a:bodyPr/>
          <a:lstStyle/>
          <a:p>
            <a:pPr algn="r"/>
            <a:r>
              <a:rPr lang="ru-RU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rPr>
              <a:t>Ближайшие перспективы</a:t>
            </a:r>
            <a:br>
              <a:rPr lang="ru-RU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rPr>
            </a:br>
            <a:r>
              <a:rPr lang="ru-RU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ru-RU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rPr>
              <a:t/>
            </a:r>
            <a:br>
              <a:rPr lang="ru-RU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rPr>
            </a:br>
            <a:endParaRPr lang="ru-RU" sz="20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51520" y="1556792"/>
          <a:ext cx="864096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6784"/>
                <a:gridCol w="1584176"/>
              </a:tblGrid>
              <a:tr h="4810864">
                <a:tc>
                  <a:txBody>
                    <a:bodyPr/>
                    <a:lstStyle/>
                    <a:p>
                      <a:pPr marL="36000" indent="41400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None/>
                        <a:defRPr/>
                      </a:pPr>
                      <a:r>
                        <a:rPr lang="ru-RU" i="0" baseline="0" dirty="0" smtClean="0"/>
                        <a:t>Образовательные программы:</a:t>
                      </a:r>
                      <a:endParaRPr lang="ru-RU" i="0" baseline="0" dirty="0" smtClean="0"/>
                    </a:p>
                    <a:p>
                      <a:pPr marL="36000" indent="4140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None/>
                        <a:defRPr/>
                      </a:pPr>
                      <a:endParaRPr lang="ru-RU" i="0" dirty="0" smtClean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  <a:p>
                      <a:pPr marL="36000" indent="4140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Char char="ü"/>
                        <a:defRPr/>
                      </a:pPr>
                      <a:r>
                        <a:rPr lang="ru-RU" b="0" i="0" dirty="0" smtClean="0"/>
                        <a:t>Совместные</a:t>
                      </a:r>
                      <a:r>
                        <a:rPr lang="ru-RU" b="0" i="0" baseline="0" dirty="0" smtClean="0"/>
                        <a:t> программы с:</a:t>
                      </a:r>
                    </a:p>
                    <a:p>
                      <a:pPr marL="36000" indent="4140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Char char="ü"/>
                        <a:defRPr/>
                      </a:pPr>
                      <a:endParaRPr lang="ru-RU" b="0" i="0" baseline="0" dirty="0" smtClean="0"/>
                    </a:p>
                    <a:p>
                      <a:pPr marL="36000" indent="4140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None/>
                        <a:defRPr/>
                      </a:pPr>
                      <a:r>
                        <a:rPr lang="ru-RU" b="0" i="0" baseline="0" dirty="0" smtClean="0"/>
                        <a:t>Электроэнергетическим советом СНГ </a:t>
                      </a:r>
                    </a:p>
                    <a:p>
                      <a:pPr marL="36000" indent="4140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None/>
                        <a:defRPr/>
                      </a:pPr>
                      <a:r>
                        <a:rPr lang="ru-RU" b="0" i="0" baseline="0" dirty="0" smtClean="0"/>
                        <a:t>Системным оператором ЕЭС</a:t>
                      </a:r>
                    </a:p>
                    <a:p>
                      <a:pPr marL="36000" indent="4140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None/>
                        <a:defRPr/>
                      </a:pPr>
                      <a:r>
                        <a:rPr lang="ru-RU" b="0" i="0" baseline="0" dirty="0" err="1" smtClean="0"/>
                        <a:t>Лаппеерантским</a:t>
                      </a:r>
                      <a:r>
                        <a:rPr lang="ru-RU" b="0" i="0" baseline="0" dirty="0" smtClean="0"/>
                        <a:t> технологическим университетом в рамках </a:t>
                      </a:r>
                      <a:r>
                        <a:rPr kumimoji="0" lang="en-US" b="0" i="0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EES-UETP</a:t>
                      </a:r>
                      <a:r>
                        <a:rPr kumimoji="0" lang="ru-RU" b="0" i="0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ru-RU" b="0" i="0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Electric</a:t>
                      </a:r>
                      <a:r>
                        <a:rPr kumimoji="0" lang="ru-RU" b="0" i="0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Energy</a:t>
                      </a:r>
                      <a:r>
                        <a:rPr kumimoji="0" lang="ru-RU" b="0" i="0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Systems</a:t>
                      </a:r>
                      <a:r>
                        <a:rPr kumimoji="0" lang="ru-RU" b="0" i="0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kumimoji="0" lang="ru-RU" b="0" i="0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University</a:t>
                      </a:r>
                      <a:r>
                        <a:rPr kumimoji="0" lang="ru-RU" b="0" i="0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Enterprise</a:t>
                      </a:r>
                      <a:r>
                        <a:rPr kumimoji="0" lang="ru-RU" b="0" i="0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Training</a:t>
                      </a:r>
                      <a:r>
                        <a:rPr kumimoji="0" lang="ru-RU" b="0" i="0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Partnership</a:t>
                      </a:r>
                      <a:r>
                        <a:rPr kumimoji="0" lang="en-US" b="0" i="0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0" lang="ru-RU" b="0" i="0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6000" indent="4140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None/>
                        <a:defRPr/>
                      </a:pPr>
                      <a:endParaRPr kumimoji="0" lang="ru-RU" b="0" i="0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6000" marR="0" indent="4140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ru-RU" sz="1800" b="0" i="0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Лицензирование программы повышения квалификации по углубленному курсу (72 часа)</a:t>
                      </a:r>
                    </a:p>
                    <a:p>
                      <a:pPr marL="36000" marR="0" indent="4140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800" b="0" i="0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6000" marR="0" indent="4140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ru-RU" sz="1800" b="0" i="0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Программы региональных семинаров по оптимизации электроснабжения конечных потребителей э/</a:t>
                      </a:r>
                      <a:r>
                        <a:rPr kumimoji="0" lang="ru-RU" sz="1800" b="0" i="0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э</a:t>
                      </a:r>
                      <a:r>
                        <a:rPr kumimoji="0" lang="ru-RU" sz="1800" b="0" i="0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(Татарстан, Красноярский край и др.) с участием ФСТ России</a:t>
                      </a:r>
                    </a:p>
                    <a:p>
                      <a:pPr marL="36000" marR="0" indent="4140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ru-RU" i="0" dirty="0" smtClean="0"/>
                    </a:p>
                    <a:p>
                      <a:pPr marL="36000" indent="4140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None/>
                        <a:defRPr/>
                      </a:pPr>
                      <a:endParaRPr lang="ru-RU" i="0" dirty="0" smtClean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indent="4140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None/>
                        <a:defRPr/>
                      </a:pPr>
                      <a:endParaRPr lang="ru-RU" sz="1600" i="0" dirty="0" smtClean="0"/>
                    </a:p>
                    <a:p>
                      <a:pPr marL="36000" indent="4140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None/>
                        <a:defRPr/>
                      </a:pPr>
                      <a:endParaRPr lang="ru-RU" sz="1600" i="0" dirty="0" smtClean="0"/>
                    </a:p>
                    <a:p>
                      <a:pPr marL="36000" indent="4140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None/>
                        <a:defRPr/>
                      </a:pPr>
                      <a:endParaRPr lang="ru-RU" sz="1600" i="0" dirty="0" smtClean="0"/>
                    </a:p>
                    <a:p>
                      <a:pPr marL="36000" indent="4140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None/>
                        <a:defRPr/>
                      </a:pPr>
                      <a:endParaRPr lang="ru-RU" sz="1600" i="0" dirty="0" smtClean="0"/>
                    </a:p>
                    <a:p>
                      <a:pPr marL="36000" indent="4140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None/>
                        <a:defRPr/>
                      </a:pPr>
                      <a:endParaRPr lang="ru-RU" sz="1600" i="0" dirty="0" smtClean="0"/>
                    </a:p>
                    <a:p>
                      <a:pPr marL="36000" indent="4140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None/>
                        <a:defRPr/>
                      </a:pPr>
                      <a:endParaRPr lang="ru-RU" sz="1600" i="0" dirty="0" smtClean="0"/>
                    </a:p>
                    <a:p>
                      <a:pPr marL="36000" indent="4140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None/>
                        <a:defRPr/>
                      </a:pPr>
                      <a:endParaRPr lang="ru-RU" sz="1600" i="0" dirty="0" smtClean="0"/>
                    </a:p>
                    <a:p>
                      <a:pPr marL="36000" indent="4140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None/>
                        <a:defRPr/>
                      </a:pPr>
                      <a:r>
                        <a:rPr lang="ru-RU" sz="1600" i="0" dirty="0" smtClean="0"/>
                        <a:t>Октябрь</a:t>
                      </a:r>
                    </a:p>
                    <a:p>
                      <a:pPr marL="36000" indent="4140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None/>
                        <a:defRPr/>
                      </a:pPr>
                      <a:endParaRPr lang="ru-RU" sz="1600" i="0" dirty="0" smtClean="0"/>
                    </a:p>
                    <a:p>
                      <a:pPr marL="36000" indent="4140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None/>
                        <a:defRPr/>
                      </a:pPr>
                      <a:endParaRPr lang="ru-RU" sz="1600" i="0" dirty="0" smtClean="0"/>
                    </a:p>
                    <a:p>
                      <a:pPr marL="36000" indent="4140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None/>
                        <a:defRPr/>
                      </a:pPr>
                      <a:endParaRPr lang="ru-RU" sz="1600" i="0" dirty="0" smtClean="0"/>
                    </a:p>
                    <a:p>
                      <a:pPr marL="36000" indent="4140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None/>
                        <a:defRPr/>
                      </a:pPr>
                      <a:endParaRPr lang="ru-RU" sz="1600" i="0" dirty="0" smtClean="0"/>
                    </a:p>
                    <a:p>
                      <a:pPr marL="36000" indent="4140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None/>
                        <a:defRPr/>
                      </a:pPr>
                      <a:r>
                        <a:rPr lang="ru-RU" sz="1600" i="0" dirty="0" smtClean="0"/>
                        <a:t>Октябрь</a:t>
                      </a:r>
                    </a:p>
                    <a:p>
                      <a:pPr marL="36000" indent="4140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None/>
                        <a:defRPr/>
                      </a:pPr>
                      <a:endParaRPr lang="ru-RU" sz="1600" i="0" dirty="0" smtClean="0"/>
                    </a:p>
                    <a:p>
                      <a:pPr marL="36000" indent="4140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None/>
                        <a:defRPr/>
                      </a:pPr>
                      <a:endParaRPr lang="ru-RU" sz="1600" i="0" dirty="0" smtClean="0"/>
                    </a:p>
                    <a:p>
                      <a:pPr marL="36000" indent="4140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None/>
                        <a:defRPr/>
                      </a:pPr>
                      <a:r>
                        <a:rPr lang="ru-RU" sz="1600" i="0" dirty="0" smtClean="0"/>
                        <a:t>Октябрь</a:t>
                      </a:r>
                    </a:p>
                    <a:p>
                      <a:pPr marL="36000" indent="4140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None/>
                        <a:defRPr/>
                      </a:pPr>
                      <a:r>
                        <a:rPr lang="ru-RU" sz="1600" i="0" dirty="0" smtClean="0"/>
                        <a:t>Ноябрь</a:t>
                      </a:r>
                      <a:endParaRPr lang="ru-RU" sz="1600" i="0" dirty="0" smtClean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ctrTitle"/>
          </p:nvPr>
        </p:nvSpPr>
        <p:spPr>
          <a:xfrm>
            <a:off x="685800" y="3857628"/>
            <a:ext cx="7743852" cy="2285996"/>
          </a:xfrm>
        </p:spPr>
        <p:txBody>
          <a:bodyPr/>
          <a:lstStyle/>
          <a:p>
            <a:pPr eaLnBrk="1" hangingPunct="1"/>
            <a:r>
              <a:rPr lang="ru-RU" sz="4600" dirty="0" smtClean="0">
                <a:solidFill>
                  <a:srgbClr val="35436A"/>
                </a:solidFill>
                <a:latin typeface="Arial" charset="0"/>
                <a:cs typeface="Arial" charset="0"/>
              </a:rPr>
              <a:t/>
            </a:r>
            <a:br>
              <a:rPr lang="ru-RU" sz="4600" dirty="0" smtClean="0">
                <a:solidFill>
                  <a:srgbClr val="35436A"/>
                </a:solidFill>
                <a:latin typeface="Arial" charset="0"/>
                <a:cs typeface="Arial" charset="0"/>
              </a:rPr>
            </a:br>
            <a:r>
              <a:rPr lang="ru-RU" sz="4600" dirty="0" smtClean="0">
                <a:solidFill>
                  <a:srgbClr val="35436A"/>
                </a:solidFill>
                <a:latin typeface="Arial" charset="0"/>
                <a:cs typeface="Arial" charset="0"/>
              </a:rPr>
              <a:t/>
            </a:r>
            <a:br>
              <a:rPr lang="ru-RU" sz="4600" dirty="0" smtClean="0">
                <a:solidFill>
                  <a:srgbClr val="35436A"/>
                </a:solidFill>
                <a:latin typeface="Arial" charset="0"/>
                <a:cs typeface="Arial" charset="0"/>
              </a:rPr>
            </a:br>
            <a:r>
              <a:rPr lang="ru-RU" sz="4600" dirty="0" smtClean="0">
                <a:solidFill>
                  <a:srgbClr val="35436A"/>
                </a:solidFill>
                <a:latin typeface="Arial" charset="0"/>
                <a:cs typeface="Arial" charset="0"/>
              </a:rPr>
              <a:t/>
            </a:r>
            <a:br>
              <a:rPr lang="ru-RU" sz="4600" dirty="0" smtClean="0">
                <a:solidFill>
                  <a:srgbClr val="35436A"/>
                </a:solidFill>
                <a:latin typeface="Arial" charset="0"/>
                <a:cs typeface="Arial" charset="0"/>
              </a:rPr>
            </a:br>
            <a:r>
              <a:rPr lang="ru-RU" sz="4600" dirty="0" smtClean="0">
                <a:solidFill>
                  <a:srgbClr val="35436A"/>
                </a:solidFill>
                <a:latin typeface="Arial" charset="0"/>
                <a:cs typeface="Arial" charset="0"/>
              </a:rPr>
              <a:t/>
            </a:r>
            <a:br>
              <a:rPr lang="ru-RU" sz="4600" dirty="0" smtClean="0">
                <a:solidFill>
                  <a:srgbClr val="35436A"/>
                </a:solidFill>
                <a:latin typeface="Arial" charset="0"/>
                <a:cs typeface="Arial" charset="0"/>
              </a:rPr>
            </a:br>
            <a:r>
              <a:rPr lang="ru-RU" sz="4600" dirty="0" smtClean="0">
                <a:solidFill>
                  <a:srgbClr val="35436A"/>
                </a:solidFill>
                <a:latin typeface="Arial" charset="0"/>
                <a:cs typeface="Arial" charset="0"/>
              </a:rPr>
              <a:t/>
            </a:r>
            <a:br>
              <a:rPr lang="ru-RU" sz="4600" dirty="0" smtClean="0">
                <a:solidFill>
                  <a:srgbClr val="35436A"/>
                </a:solidFill>
                <a:latin typeface="Arial" charset="0"/>
                <a:cs typeface="Arial" charset="0"/>
              </a:rPr>
            </a:br>
            <a:r>
              <a:rPr lang="ru-RU" sz="4600" dirty="0" smtClean="0">
                <a:solidFill>
                  <a:srgbClr val="35436A"/>
                </a:solidFill>
                <a:latin typeface="Arial" charset="0"/>
                <a:cs typeface="Arial" charset="0"/>
              </a:rPr>
              <a:t/>
            </a:r>
            <a:br>
              <a:rPr lang="ru-RU" sz="4600" dirty="0" smtClean="0">
                <a:solidFill>
                  <a:srgbClr val="35436A"/>
                </a:solidFill>
                <a:latin typeface="Arial" charset="0"/>
                <a:cs typeface="Arial" charset="0"/>
              </a:rPr>
            </a:br>
            <a:r>
              <a:rPr lang="ru-RU" sz="4600" dirty="0" smtClean="0">
                <a:solidFill>
                  <a:srgbClr val="35436A"/>
                </a:solidFill>
                <a:latin typeface="Arial" charset="0"/>
                <a:cs typeface="Arial" charset="0"/>
              </a:rPr>
              <a:t/>
            </a:r>
            <a:br>
              <a:rPr lang="ru-RU" sz="4600" dirty="0" smtClean="0">
                <a:solidFill>
                  <a:srgbClr val="35436A"/>
                </a:solidFill>
                <a:latin typeface="Arial" charset="0"/>
                <a:cs typeface="Arial" charset="0"/>
              </a:rPr>
            </a:br>
            <a:r>
              <a:rPr lang="ru-RU" sz="4600" dirty="0" smtClean="0">
                <a:solidFill>
                  <a:srgbClr val="35436A"/>
                </a:solidFill>
                <a:latin typeface="Arial" charset="0"/>
                <a:cs typeface="Arial" charset="0"/>
              </a:rPr>
              <a:t/>
            </a:r>
            <a:br>
              <a:rPr lang="ru-RU" sz="4600" dirty="0" smtClean="0">
                <a:solidFill>
                  <a:srgbClr val="35436A"/>
                </a:solidFill>
                <a:latin typeface="Arial" charset="0"/>
                <a:cs typeface="Arial" charset="0"/>
              </a:rPr>
            </a:br>
            <a:r>
              <a:rPr lang="ru-RU" sz="4600" dirty="0" smtClean="0">
                <a:solidFill>
                  <a:srgbClr val="35436A"/>
                </a:solidFill>
                <a:latin typeface="Arial" charset="0"/>
                <a:cs typeface="Arial" charset="0"/>
              </a:rPr>
              <a:t/>
            </a:r>
            <a:br>
              <a:rPr lang="ru-RU" sz="4600" dirty="0" smtClean="0">
                <a:solidFill>
                  <a:srgbClr val="35436A"/>
                </a:solidFill>
                <a:latin typeface="Arial" charset="0"/>
                <a:cs typeface="Arial" charset="0"/>
              </a:rPr>
            </a:br>
            <a:r>
              <a:rPr lang="ru-RU" sz="4600" dirty="0" smtClean="0">
                <a:solidFill>
                  <a:srgbClr val="35436A"/>
                </a:solidFill>
                <a:latin typeface="Arial" charset="0"/>
                <a:cs typeface="Arial" charset="0"/>
              </a:rPr>
              <a:t/>
            </a:r>
            <a:br>
              <a:rPr lang="ru-RU" sz="4600" dirty="0" smtClean="0">
                <a:solidFill>
                  <a:srgbClr val="35436A"/>
                </a:solidFill>
                <a:latin typeface="Arial" charset="0"/>
                <a:cs typeface="Arial" charset="0"/>
              </a:rPr>
            </a:br>
            <a:r>
              <a:rPr lang="ru-RU" sz="2800" dirty="0" smtClean="0">
                <a:solidFill>
                  <a:srgbClr val="35436A"/>
                </a:solidFill>
                <a:latin typeface="Arial" charset="0"/>
                <a:cs typeface="Arial" charset="0"/>
              </a:rPr>
              <a:t>Витер Анатолий Степанович</a:t>
            </a:r>
            <a:r>
              <a:rPr lang="ru-RU" sz="1800" dirty="0" smtClean="0">
                <a:solidFill>
                  <a:srgbClr val="35436A"/>
                </a:solidFill>
                <a:latin typeface="Arial" charset="0"/>
                <a:cs typeface="Arial" charset="0"/>
              </a:rPr>
              <a:t/>
            </a:r>
            <a:br>
              <a:rPr lang="ru-RU" sz="1800" dirty="0" smtClean="0">
                <a:solidFill>
                  <a:srgbClr val="35436A"/>
                </a:solidFill>
                <a:latin typeface="Arial" charset="0"/>
                <a:cs typeface="Arial" charset="0"/>
              </a:rPr>
            </a:br>
            <a:r>
              <a:rPr lang="ru-RU" sz="1800" dirty="0" smtClean="0">
                <a:solidFill>
                  <a:srgbClr val="35436A"/>
                </a:solidFill>
                <a:latin typeface="Arial" charset="0"/>
                <a:cs typeface="Arial" charset="0"/>
              </a:rPr>
              <a:t/>
            </a:r>
            <a:br>
              <a:rPr lang="ru-RU" sz="1800" dirty="0" smtClean="0">
                <a:solidFill>
                  <a:srgbClr val="35436A"/>
                </a:solidFill>
                <a:latin typeface="Arial" charset="0"/>
                <a:cs typeface="Arial" charset="0"/>
              </a:rPr>
            </a:br>
            <a:r>
              <a:rPr lang="ru-RU" sz="1800" dirty="0" smtClean="0">
                <a:solidFill>
                  <a:srgbClr val="35436A"/>
                </a:solidFill>
                <a:latin typeface="Arial" charset="0"/>
                <a:cs typeface="Arial" charset="0"/>
              </a:rPr>
              <a:t>директор учебного центра НП «Совет рынка», </a:t>
            </a:r>
            <a:br>
              <a:rPr lang="ru-RU" sz="1800" dirty="0" smtClean="0">
                <a:solidFill>
                  <a:srgbClr val="35436A"/>
                </a:solidFill>
                <a:latin typeface="Arial" charset="0"/>
                <a:cs typeface="Arial" charset="0"/>
              </a:rPr>
            </a:br>
            <a:r>
              <a:rPr lang="ru-RU" sz="1800" dirty="0" smtClean="0">
                <a:solidFill>
                  <a:srgbClr val="35436A"/>
                </a:solidFill>
                <a:latin typeface="Arial" charset="0"/>
                <a:cs typeface="Arial" charset="0"/>
              </a:rPr>
              <a:t>123610, Москва, Краснопресненская набережная, д. 12, под. 6, офис 950</a:t>
            </a:r>
            <a:br>
              <a:rPr lang="ru-RU" sz="1800" dirty="0" smtClean="0">
                <a:solidFill>
                  <a:srgbClr val="35436A"/>
                </a:solidFill>
                <a:latin typeface="Arial" charset="0"/>
                <a:cs typeface="Arial" charset="0"/>
              </a:rPr>
            </a:br>
            <a:r>
              <a:rPr lang="ru-RU" sz="1800" dirty="0" smtClean="0">
                <a:solidFill>
                  <a:srgbClr val="35436A"/>
                </a:solidFill>
                <a:latin typeface="Arial" charset="0"/>
                <a:cs typeface="Arial" charset="0"/>
              </a:rPr>
              <a:t>тел.: (</a:t>
            </a:r>
            <a:r>
              <a:rPr lang="en-US" sz="1800" dirty="0" smtClean="0">
                <a:solidFill>
                  <a:srgbClr val="35436A"/>
                </a:solidFill>
                <a:latin typeface="Arial" charset="0"/>
                <a:cs typeface="Arial" charset="0"/>
              </a:rPr>
              <a:t>915</a:t>
            </a:r>
            <a:r>
              <a:rPr lang="ru-RU" sz="1800" dirty="0" smtClean="0">
                <a:solidFill>
                  <a:srgbClr val="35436A"/>
                </a:solidFill>
                <a:latin typeface="Arial" charset="0"/>
                <a:cs typeface="Arial" charset="0"/>
              </a:rPr>
              <a:t>) </a:t>
            </a:r>
            <a:r>
              <a:rPr lang="en-US" sz="1800" dirty="0" smtClean="0">
                <a:solidFill>
                  <a:srgbClr val="35436A"/>
                </a:solidFill>
                <a:latin typeface="Arial" charset="0"/>
                <a:cs typeface="Arial" charset="0"/>
              </a:rPr>
              <a:t>308</a:t>
            </a:r>
            <a:r>
              <a:rPr lang="ru-RU" sz="1800" dirty="0" smtClean="0">
                <a:solidFill>
                  <a:srgbClr val="35436A"/>
                </a:solidFill>
                <a:latin typeface="Arial" charset="0"/>
                <a:cs typeface="Arial" charset="0"/>
              </a:rPr>
              <a:t>-</a:t>
            </a:r>
            <a:r>
              <a:rPr lang="en-US" sz="1800" dirty="0" smtClean="0">
                <a:solidFill>
                  <a:srgbClr val="35436A"/>
                </a:solidFill>
                <a:latin typeface="Arial" charset="0"/>
                <a:cs typeface="Arial" charset="0"/>
              </a:rPr>
              <a:t>49</a:t>
            </a:r>
            <a:r>
              <a:rPr lang="ru-RU" sz="1800" dirty="0" smtClean="0">
                <a:solidFill>
                  <a:srgbClr val="35436A"/>
                </a:solidFill>
                <a:latin typeface="Arial" charset="0"/>
                <a:cs typeface="Arial" charset="0"/>
              </a:rPr>
              <a:t>-</a:t>
            </a:r>
            <a:r>
              <a:rPr lang="en-US" sz="1800" dirty="0" smtClean="0">
                <a:solidFill>
                  <a:srgbClr val="35436A"/>
                </a:solidFill>
                <a:latin typeface="Arial" charset="0"/>
                <a:cs typeface="Arial" charset="0"/>
              </a:rPr>
              <a:t>47</a:t>
            </a:r>
            <a:r>
              <a:rPr lang="ru-RU" sz="1800" dirty="0" smtClean="0">
                <a:solidFill>
                  <a:srgbClr val="35436A"/>
                </a:solidFill>
                <a:latin typeface="Arial" charset="0"/>
                <a:cs typeface="Arial" charset="0"/>
              </a:rPr>
              <a:t>, </a:t>
            </a:r>
            <a:br>
              <a:rPr lang="ru-RU" sz="1800" dirty="0" smtClean="0">
                <a:solidFill>
                  <a:srgbClr val="35436A"/>
                </a:solidFill>
                <a:latin typeface="Arial" charset="0"/>
                <a:cs typeface="Arial" charset="0"/>
              </a:rPr>
            </a:br>
            <a:r>
              <a:rPr lang="en-US" sz="1800" dirty="0" smtClean="0">
                <a:solidFill>
                  <a:srgbClr val="35436A"/>
                </a:solidFill>
                <a:latin typeface="Arial" charset="0"/>
                <a:cs typeface="Arial" charset="0"/>
              </a:rPr>
              <a:t>www. ec-mc.ru</a:t>
            </a:r>
            <a:br>
              <a:rPr lang="en-US" sz="1800" dirty="0" smtClean="0">
                <a:solidFill>
                  <a:srgbClr val="35436A"/>
                </a:solidFill>
                <a:latin typeface="Arial" charset="0"/>
                <a:cs typeface="Arial" charset="0"/>
              </a:rPr>
            </a:br>
            <a:r>
              <a:rPr lang="en-US" sz="1800" dirty="0" smtClean="0">
                <a:solidFill>
                  <a:srgbClr val="35436A"/>
                </a:solidFill>
                <a:latin typeface="Arial" charset="0"/>
                <a:cs typeface="Arial" charset="0"/>
              </a:rPr>
              <a:t>e</a:t>
            </a:r>
            <a:r>
              <a:rPr lang="ru-RU" sz="1800" dirty="0" smtClean="0">
                <a:solidFill>
                  <a:srgbClr val="35436A"/>
                </a:solidFill>
                <a:latin typeface="Arial" charset="0"/>
                <a:cs typeface="Arial" charset="0"/>
              </a:rPr>
              <a:t>-</a:t>
            </a:r>
            <a:r>
              <a:rPr lang="en-US" sz="1800" dirty="0" smtClean="0">
                <a:solidFill>
                  <a:srgbClr val="35436A"/>
                </a:solidFill>
                <a:latin typeface="Arial" charset="0"/>
                <a:cs typeface="Arial" charset="0"/>
              </a:rPr>
              <a:t>mail</a:t>
            </a:r>
            <a:r>
              <a:rPr lang="ru-RU" sz="1800" dirty="0" smtClean="0">
                <a:solidFill>
                  <a:srgbClr val="35436A"/>
                </a:solidFill>
                <a:latin typeface="Arial" charset="0"/>
                <a:cs typeface="Arial" charset="0"/>
              </a:rPr>
              <a:t>: </a:t>
            </a:r>
            <a:r>
              <a:rPr lang="en-US" sz="1800" dirty="0" smtClean="0">
                <a:solidFill>
                  <a:srgbClr val="35436A"/>
                </a:solidFill>
                <a:latin typeface="Arial" charset="0"/>
                <a:cs typeface="Arial" charset="0"/>
                <a:hlinkClick r:id="rId3"/>
              </a:rPr>
              <a:t>asvt</a:t>
            </a:r>
            <a:r>
              <a:rPr lang="ru-RU" sz="1800" dirty="0" smtClean="0">
                <a:solidFill>
                  <a:srgbClr val="35436A"/>
                </a:solidFill>
                <a:latin typeface="Arial" charset="0"/>
                <a:cs typeface="Arial" charset="0"/>
                <a:hlinkClick r:id="rId3"/>
              </a:rPr>
              <a:t>@</a:t>
            </a:r>
            <a:r>
              <a:rPr lang="en-US" sz="1800" dirty="0" smtClean="0">
                <a:solidFill>
                  <a:srgbClr val="35436A"/>
                </a:solidFill>
                <a:latin typeface="Arial" charset="0"/>
                <a:cs typeface="Arial" charset="0"/>
                <a:hlinkClick r:id="rId3"/>
              </a:rPr>
              <a:t>ec-mc.ru</a:t>
            </a:r>
            <a:r>
              <a:rPr lang="ru-RU" sz="1800" dirty="0" smtClean="0">
                <a:solidFill>
                  <a:srgbClr val="35436A"/>
                </a:solidFill>
                <a:latin typeface="Arial" charset="0"/>
                <a:cs typeface="Arial" charset="0"/>
              </a:rPr>
              <a:t/>
            </a:r>
            <a:br>
              <a:rPr lang="ru-RU" sz="1800" dirty="0" smtClean="0">
                <a:solidFill>
                  <a:srgbClr val="35436A"/>
                </a:solidFill>
                <a:latin typeface="Arial" charset="0"/>
                <a:cs typeface="Arial" charset="0"/>
              </a:rPr>
            </a:br>
            <a:r>
              <a:rPr lang="ru-RU" sz="1800" dirty="0" smtClean="0">
                <a:solidFill>
                  <a:srgbClr val="35436A"/>
                </a:solidFill>
                <a:latin typeface="Arial" charset="0"/>
                <a:cs typeface="Arial" charset="0"/>
              </a:rPr>
              <a:t/>
            </a:r>
            <a:br>
              <a:rPr lang="ru-RU" sz="1800" dirty="0" smtClean="0">
                <a:solidFill>
                  <a:srgbClr val="35436A"/>
                </a:solidFill>
                <a:latin typeface="Arial" charset="0"/>
                <a:cs typeface="Arial" charset="0"/>
              </a:rPr>
            </a:br>
            <a:endParaRPr lang="ru-RU" sz="1800" dirty="0" smtClean="0">
              <a:solidFill>
                <a:srgbClr val="35436A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91680" y="2132856"/>
            <a:ext cx="59293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Спасибо за внимание</a:t>
            </a:r>
          </a:p>
          <a:p>
            <a:pPr algn="ctr"/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Приглашаем к сотрудничеству</a:t>
            </a:r>
            <a:endParaRPr lang="ru-RU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071934" y="428604"/>
            <a:ext cx="4929222" cy="785818"/>
          </a:xfrm>
        </p:spPr>
        <p:txBody>
          <a:bodyPr/>
          <a:lstStyle/>
          <a:p>
            <a:pPr algn="r"/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rPr>
              <a:t>Учебный центр </a:t>
            </a:r>
            <a:b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rPr>
            </a:br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rPr>
              <a:t>НП «Совет рынка»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4282" y="1571612"/>
            <a:ext cx="8715436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3">
                    <a:lumMod val="75000"/>
                  </a:schemeClr>
                </a:solidFill>
              </a:rPr>
              <a:t>Создан по решению Наблюдательного Совета НП «Совет рынка» в 2009 г.</a:t>
            </a:r>
          </a:p>
          <a:p>
            <a:endParaRPr lang="ru-RU" sz="1600" dirty="0" smtClean="0"/>
          </a:p>
          <a:p>
            <a:pPr algn="just"/>
            <a:r>
              <a:rPr lang="ru-RU" sz="1600" b="1" dirty="0" smtClean="0">
                <a:solidFill>
                  <a:schemeClr val="accent3">
                    <a:lumMod val="75000"/>
                  </a:schemeClr>
                </a:solidFill>
              </a:rPr>
              <a:t>С целью </a:t>
            </a:r>
            <a:r>
              <a:rPr lang="ru-RU" sz="1600" dirty="0" smtClean="0"/>
              <a:t>актуализации знаний и</a:t>
            </a:r>
            <a:r>
              <a:rPr lang="ru-RU" sz="16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 smtClean="0"/>
              <a:t>развития высокопрофессиональной среды специалистов из инфраструктурных, электроэнергетических и межотраслевых компаний в сфере функционирования электроэнергетических рынков. </a:t>
            </a:r>
            <a:endParaRPr lang="ru-RU" sz="1600" b="1" dirty="0" smtClean="0"/>
          </a:p>
          <a:p>
            <a:endParaRPr lang="ru-RU" sz="16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accent3">
                    <a:lumMod val="75000"/>
                  </a:schemeClr>
                </a:solidFill>
              </a:rPr>
              <a:t>По приоритетным образовательным и проектным направлениям деятельности:</a:t>
            </a:r>
          </a:p>
          <a:p>
            <a:pPr marL="36000" indent="414000">
              <a:spcBef>
                <a:spcPts val="0"/>
              </a:spcBef>
              <a:spcAft>
                <a:spcPts val="0"/>
              </a:spcAft>
              <a:buClr>
                <a:schemeClr val="accent3">
                  <a:lumMod val="75000"/>
                </a:schemeClr>
              </a:buClr>
              <a:defRPr/>
            </a:pPr>
            <a:endParaRPr lang="ru-RU" i="1" dirty="0" smtClean="0"/>
          </a:p>
          <a:p>
            <a:pPr marL="36000" indent="4140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>
                  <a:lumMod val="75000"/>
                </a:schemeClr>
              </a:buClr>
              <a:defRPr/>
            </a:pPr>
            <a:endParaRPr lang="ru-RU" i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51520" y="3429000"/>
          <a:ext cx="8715436" cy="2873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7718"/>
                <a:gridCol w="4357718"/>
              </a:tblGrid>
              <a:tr h="2873504">
                <a:tc>
                  <a:txBody>
                    <a:bodyPr/>
                    <a:lstStyle/>
                    <a:p>
                      <a:pPr marL="36000" indent="41400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None/>
                        <a:defRPr/>
                      </a:pPr>
                      <a:r>
                        <a:rPr lang="ru-RU" sz="1600" i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Образование</a:t>
                      </a:r>
                    </a:p>
                    <a:p>
                      <a:pPr marL="36000" indent="41400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None/>
                        <a:defRPr/>
                      </a:pPr>
                      <a:endParaRPr lang="ru-RU" sz="1600" i="0" dirty="0" smtClean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  <a:p>
                      <a:pPr marL="36000" indent="4140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Char char="ü"/>
                        <a:defRPr/>
                      </a:pPr>
                      <a:r>
                        <a:rPr lang="ru-RU" sz="1600" i="0" dirty="0" smtClean="0"/>
                        <a:t>Регулярные базовые курсы </a:t>
                      </a:r>
                    </a:p>
                    <a:p>
                      <a:pPr marL="36000" indent="4140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Char char="ü"/>
                        <a:defRPr/>
                      </a:pPr>
                      <a:r>
                        <a:rPr lang="ru-RU" sz="1600" i="0" dirty="0" smtClean="0"/>
                        <a:t>Тематические </a:t>
                      </a:r>
                      <a:r>
                        <a:rPr lang="ru-RU" sz="1600" i="0" dirty="0" smtClean="0"/>
                        <a:t>семинары</a:t>
                      </a:r>
                    </a:p>
                    <a:p>
                      <a:pPr marL="36000" indent="4140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Char char="ü"/>
                        <a:defRPr/>
                      </a:pPr>
                      <a:r>
                        <a:rPr lang="ru-RU" sz="1600" i="0" dirty="0" smtClean="0"/>
                        <a:t>Практикумы</a:t>
                      </a:r>
                      <a:endParaRPr lang="ru-RU" sz="1600" i="0" dirty="0" smtClean="0"/>
                    </a:p>
                    <a:p>
                      <a:pPr marL="36000" indent="4140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Char char="ü"/>
                        <a:defRPr/>
                      </a:pPr>
                      <a:r>
                        <a:rPr lang="ru-RU" sz="1600" i="0" dirty="0" smtClean="0"/>
                        <a:t>Корпоративные семинары</a:t>
                      </a:r>
                    </a:p>
                    <a:p>
                      <a:pPr marL="36000" marR="0" indent="41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i="0" dirty="0" err="1" smtClean="0"/>
                        <a:t>Вебинары</a:t>
                      </a:r>
                      <a:endParaRPr lang="ru-RU" sz="1600" i="0" dirty="0" smtClean="0"/>
                    </a:p>
                    <a:p>
                      <a:pPr marL="36000" marR="0" indent="41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i="0" dirty="0" smtClean="0"/>
                        <a:t>Конференции, круглые </a:t>
                      </a:r>
                      <a:r>
                        <a:rPr lang="ru-RU" sz="1600" i="0" dirty="0" smtClean="0"/>
                        <a:t>столы</a:t>
                      </a:r>
                      <a:endParaRPr lang="ru-RU" sz="1600" i="0" dirty="0" smtClean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indent="414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6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Проекты</a:t>
                      </a:r>
                    </a:p>
                    <a:p>
                      <a:pPr marL="108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endParaRPr lang="ru-RU" sz="1600" i="0" baseline="0" dirty="0" smtClean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  <a:p>
                      <a:pPr marL="108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600" i="0" baseline="0" dirty="0" smtClean="0"/>
                        <a:t>Международные    </a:t>
                      </a:r>
                    </a:p>
                    <a:p>
                      <a:pPr marL="108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600" i="0" baseline="0" dirty="0" smtClean="0"/>
                        <a:t>   исследовательские проекты</a:t>
                      </a:r>
                    </a:p>
                    <a:p>
                      <a:pPr marL="108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ru-RU" sz="1600" i="0" dirty="0" smtClean="0"/>
                    </a:p>
                    <a:p>
                      <a:pPr marL="10800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Char char="ü"/>
                        <a:defRPr/>
                      </a:pPr>
                      <a:r>
                        <a:rPr lang="ru-RU" sz="1600" i="0" dirty="0" smtClean="0"/>
                        <a:t>Учебно-методические</a:t>
                      </a:r>
                      <a:r>
                        <a:rPr lang="ru-RU" sz="1600" i="0" baseline="0" dirty="0" smtClean="0"/>
                        <a:t> </a:t>
                      </a:r>
                      <a:r>
                        <a:rPr lang="ru-RU" sz="1600" i="0" baseline="0" dirty="0" smtClean="0"/>
                        <a:t>пособия</a:t>
                      </a:r>
                    </a:p>
                    <a:p>
                      <a:pPr marL="10800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None/>
                        <a:defRPr/>
                      </a:pPr>
                      <a:endParaRPr lang="ru-RU" sz="1600" i="0" baseline="0" dirty="0" smtClean="0"/>
                    </a:p>
                    <a:p>
                      <a:pPr marL="10800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Char char="ü"/>
                        <a:defRPr/>
                      </a:pPr>
                      <a:r>
                        <a:rPr lang="ru-RU" sz="1600" i="0" baseline="0" dirty="0" smtClean="0"/>
                        <a:t>Зарубежная литература на русском </a:t>
                      </a:r>
                      <a:endParaRPr lang="ru-RU" sz="1600" i="0" baseline="0" dirty="0" smtClean="0"/>
                    </a:p>
                    <a:p>
                      <a:pPr marL="10800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None/>
                        <a:defRPr/>
                      </a:pPr>
                      <a:r>
                        <a:rPr lang="ru-RU" sz="1600" i="0" baseline="0" dirty="0" smtClean="0"/>
                        <a:t>   и  </a:t>
                      </a:r>
                      <a:r>
                        <a:rPr lang="ru-RU" sz="1600" i="0" baseline="0" dirty="0" smtClean="0"/>
                        <a:t>английском языках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500430" y="214290"/>
            <a:ext cx="5500726" cy="857256"/>
          </a:xfrm>
        </p:spPr>
        <p:txBody>
          <a:bodyPr/>
          <a:lstStyle/>
          <a:p>
            <a:pPr algn="r"/>
            <a:r>
              <a:rPr lang="ru-RU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rPr>
              <a:t>Показатели образовательной деятельности</a:t>
            </a:r>
            <a:endParaRPr lang="ru-R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214282" y="1928803"/>
            <a:ext cx="8786874" cy="1285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С момента начала проведения семинаров за период с февраля 2010 г. по июнь 2011 г.: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2400" b="1" dirty="0" smtClean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2400" b="1" dirty="0" smtClean="0"/>
          </a:p>
        </p:txBody>
      </p:sp>
      <p:graphicFrame>
        <p:nvGraphicFramePr>
          <p:cNvPr id="12" name="Схема 11"/>
          <p:cNvGraphicFramePr/>
          <p:nvPr/>
        </p:nvGraphicFramePr>
        <p:xfrm>
          <a:off x="714348" y="2714620"/>
          <a:ext cx="7858180" cy="3357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51521" y="1592453"/>
          <a:ext cx="8712967" cy="4775901"/>
        </p:xfrm>
        <a:graphic>
          <a:graphicData uri="http://schemas.openxmlformats.org/drawingml/2006/table">
            <a:tbl>
              <a:tblPr/>
              <a:tblGrid>
                <a:gridCol w="432930"/>
                <a:gridCol w="3070608"/>
                <a:gridCol w="254185"/>
                <a:gridCol w="1198203"/>
                <a:gridCol w="1444912"/>
                <a:gridCol w="1252573"/>
                <a:gridCol w="1059556"/>
              </a:tblGrid>
              <a:tr h="6902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481" marR="29481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Содержание тематического блока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481" marR="29481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dirty="0">
                        <a:latin typeface="Calibri"/>
                        <a:ea typeface="Times New Roman"/>
                      </a:endParaRPr>
                    </a:p>
                  </a:txBody>
                  <a:tcPr marL="29481" marR="29481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Углубленный курс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(72 часа)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latin typeface="Calibri"/>
                          <a:ea typeface="Calibri"/>
                          <a:cs typeface="Times New Roman"/>
                        </a:rPr>
                        <a:t>Базовый курс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latin typeface="Calibri"/>
                          <a:ea typeface="Calibri"/>
                          <a:cs typeface="Times New Roman"/>
                        </a:rPr>
                        <a:t>       (40 часов)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481" marR="29481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latin typeface="Calibri"/>
                          <a:ea typeface="Calibri"/>
                          <a:cs typeface="Times New Roman"/>
                        </a:rPr>
                        <a:t>Тематический семинар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latin typeface="Calibri"/>
                          <a:ea typeface="Calibri"/>
                          <a:cs typeface="Times New Roman"/>
                        </a:rPr>
                        <a:t>(10-20 часов)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481" marR="29481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Практикум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(8-10 часов)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33" marR="7133" marT="71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</a:tr>
              <a:tr h="2663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481" marR="29481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i="1" dirty="0">
                          <a:latin typeface="Calibri"/>
                          <a:ea typeface="Calibri"/>
                          <a:cs typeface="Times New Roman"/>
                        </a:rPr>
                        <a:t>Инфраструктура и НПБ отрасли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481" marR="29481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latin typeface="Calibri"/>
                        <a:ea typeface="Times New Roman"/>
                      </a:endParaRPr>
                    </a:p>
                  </a:txBody>
                  <a:tcPr marL="29481" marR="29481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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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481" marR="29481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latin typeface="Calibri"/>
                        <a:ea typeface="Times New Roman"/>
                      </a:endParaRPr>
                    </a:p>
                  </a:txBody>
                  <a:tcPr marL="29481" marR="29481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dirty="0">
                        <a:latin typeface="Calibri"/>
                        <a:ea typeface="Times New Roman"/>
                      </a:endParaRPr>
                    </a:p>
                  </a:txBody>
                  <a:tcPr marL="7133" marR="7133" marT="71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</a:tr>
              <a:tr h="3647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481" marR="29481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i="1" dirty="0">
                          <a:latin typeface="Calibri"/>
                          <a:ea typeface="Calibri"/>
                          <a:cs typeface="Times New Roman"/>
                        </a:rPr>
                        <a:t>Государственное регулирование цен и тарифов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481" marR="29481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dirty="0">
                        <a:latin typeface="Calibri"/>
                        <a:ea typeface="Times New Roman"/>
                      </a:endParaRPr>
                    </a:p>
                  </a:txBody>
                  <a:tcPr marL="29481" marR="29481" marT="42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211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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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614" marR="36614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dirty="0">
                        <a:latin typeface="Calibri"/>
                        <a:ea typeface="Times New Roman"/>
                      </a:endParaRPr>
                    </a:p>
                  </a:txBody>
                  <a:tcPr marL="29481" marR="29481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dirty="0">
                        <a:latin typeface="Calibri"/>
                        <a:ea typeface="Times New Roman"/>
                      </a:endParaRPr>
                    </a:p>
                  </a:txBody>
                  <a:tcPr marL="7133" marR="7133" marT="71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</a:tr>
              <a:tr h="3647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481" marR="29481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i="1" dirty="0">
                          <a:latin typeface="Calibri"/>
                          <a:ea typeface="Calibri"/>
                          <a:cs typeface="Times New Roman"/>
                        </a:rPr>
                        <a:t>Технологические  основы рынков э/</a:t>
                      </a:r>
                      <a:r>
                        <a:rPr lang="ru-RU" sz="1200" i="1" dirty="0" err="1">
                          <a:latin typeface="Calibri"/>
                          <a:ea typeface="Calibri"/>
                          <a:cs typeface="Times New Roman"/>
                        </a:rPr>
                        <a:t>э</a:t>
                      </a:r>
                      <a:r>
                        <a:rPr lang="ru-RU" sz="1200" i="1" dirty="0">
                          <a:latin typeface="Calibri"/>
                          <a:ea typeface="Calibri"/>
                          <a:cs typeface="Times New Roman"/>
                        </a:rPr>
                        <a:t> и мощности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481" marR="29481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dirty="0">
                        <a:latin typeface="Calibri"/>
                        <a:ea typeface="Times New Roman"/>
                      </a:endParaRPr>
                    </a:p>
                  </a:txBody>
                  <a:tcPr marL="29481" marR="29481" marT="42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211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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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614" marR="36614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dirty="0">
                        <a:latin typeface="Calibri"/>
                        <a:ea typeface="Times New Roman"/>
                      </a:endParaRPr>
                    </a:p>
                  </a:txBody>
                  <a:tcPr marL="29481" marR="29481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dirty="0">
                        <a:latin typeface="Calibri"/>
                        <a:ea typeface="Times New Roman"/>
                      </a:endParaRPr>
                    </a:p>
                  </a:txBody>
                  <a:tcPr marL="7133" marR="7133" marT="71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</a:tr>
              <a:tr h="2663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481" marR="29481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i="1">
                          <a:latin typeface="Calibri"/>
                          <a:ea typeface="Calibri"/>
                          <a:cs typeface="Times New Roman"/>
                        </a:rPr>
                        <a:t>Оптовый рынок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481" marR="29481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dirty="0">
                        <a:latin typeface="Calibri"/>
                        <a:ea typeface="Times New Roman"/>
                      </a:endParaRPr>
                    </a:p>
                  </a:txBody>
                  <a:tcPr marL="29481" marR="29481" marT="42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211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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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614" marR="36614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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481" marR="29481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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33" marR="7133" marT="71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</a:tr>
              <a:tr h="2663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latin typeface="Calibri"/>
                          <a:ea typeface="Calibri"/>
                          <a:cs typeface="Times New Roman"/>
                        </a:rPr>
                        <a:t>4.1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481" marR="29481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i="1">
                          <a:latin typeface="Calibri"/>
                          <a:ea typeface="Calibri"/>
                          <a:cs typeface="Times New Roman"/>
                        </a:rPr>
                        <a:t>Субъекты и договорные отношения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614" marR="36614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latin typeface="Calibri"/>
                        <a:ea typeface="Times New Roman"/>
                      </a:endParaRPr>
                    </a:p>
                  </a:txBody>
                  <a:tcPr marL="29481" marR="29481" marT="42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211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dirty="0">
                        <a:latin typeface="Calibri"/>
                        <a:ea typeface="Times New Roman"/>
                      </a:endParaRPr>
                    </a:p>
                  </a:txBody>
                  <a:tcPr marL="36614" marR="36614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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481" marR="29481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dirty="0">
                        <a:latin typeface="Calibri"/>
                        <a:ea typeface="Times New Roman"/>
                      </a:endParaRPr>
                    </a:p>
                  </a:txBody>
                  <a:tcPr marL="7133" marR="7133" marT="71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</a:tr>
              <a:tr h="2663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latin typeface="Calibri"/>
                          <a:ea typeface="Calibri"/>
                          <a:cs typeface="Times New Roman"/>
                        </a:rPr>
                        <a:t>4.2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481" marR="29481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i="1">
                          <a:latin typeface="Calibri"/>
                          <a:ea typeface="Calibri"/>
                          <a:cs typeface="Times New Roman"/>
                        </a:rPr>
                        <a:t>Сегменты рынка и механизмы торговли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614" marR="36614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latin typeface="Calibri"/>
                        <a:ea typeface="Times New Roman"/>
                      </a:endParaRPr>
                    </a:p>
                  </a:txBody>
                  <a:tcPr marL="29481" marR="29481" marT="42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211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dirty="0">
                        <a:latin typeface="Calibri"/>
                        <a:ea typeface="Times New Roman"/>
                      </a:endParaRPr>
                    </a:p>
                  </a:txBody>
                  <a:tcPr marL="36614" marR="36614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latin typeface="Calibri"/>
                        <a:ea typeface="Times New Roman"/>
                      </a:endParaRPr>
                    </a:p>
                  </a:txBody>
                  <a:tcPr marL="29481" marR="29481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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33" marR="7133" marT="71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</a:tr>
              <a:tr h="2663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latin typeface="Calibri"/>
                          <a:ea typeface="Calibri"/>
                          <a:cs typeface="Times New Roman"/>
                        </a:rPr>
                        <a:t>4.3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481" marR="29481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i="1">
                          <a:latin typeface="Calibri"/>
                          <a:ea typeface="Calibri"/>
                          <a:cs typeface="Times New Roman"/>
                        </a:rPr>
                        <a:t>Финансовые расчеты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614" marR="36614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latin typeface="Calibri"/>
                        <a:ea typeface="Times New Roman"/>
                      </a:endParaRPr>
                    </a:p>
                  </a:txBody>
                  <a:tcPr marL="29481" marR="29481" marT="42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211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dirty="0">
                        <a:latin typeface="Calibri"/>
                        <a:ea typeface="Times New Roman"/>
                      </a:endParaRPr>
                    </a:p>
                  </a:txBody>
                  <a:tcPr marL="36614" marR="36614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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481" marR="29481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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33" marR="7133" marT="71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</a:tr>
              <a:tr h="2663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latin typeface="Calibri"/>
                          <a:ea typeface="Calibri"/>
                          <a:cs typeface="Times New Roman"/>
                        </a:rPr>
                        <a:t>4.4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481" marR="29481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i="1">
                          <a:latin typeface="Calibri"/>
                          <a:ea typeface="Calibri"/>
                          <a:cs typeface="Times New Roman"/>
                        </a:rPr>
                        <a:t>Коммерческий учет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614" marR="36614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latin typeface="Calibri"/>
                        <a:ea typeface="Times New Roman"/>
                      </a:endParaRPr>
                    </a:p>
                  </a:txBody>
                  <a:tcPr marL="29481" marR="29481" marT="42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211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dirty="0">
                        <a:latin typeface="Calibri"/>
                        <a:ea typeface="Times New Roman"/>
                      </a:endParaRPr>
                    </a:p>
                  </a:txBody>
                  <a:tcPr marL="36614" marR="36614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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481" marR="29481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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33" marR="7133" marT="71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</a:tr>
              <a:tr h="2663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481" marR="29481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i="1">
                          <a:latin typeface="Calibri"/>
                          <a:ea typeface="Calibri"/>
                          <a:cs typeface="Times New Roman"/>
                        </a:rPr>
                        <a:t>Розничный рынок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614" marR="36614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latin typeface="Calibri"/>
                        <a:ea typeface="Times New Roman"/>
                      </a:endParaRPr>
                    </a:p>
                  </a:txBody>
                  <a:tcPr marL="29481" marR="29481" marT="42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211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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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614" marR="36614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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481" marR="29481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dirty="0">
                        <a:latin typeface="Calibri"/>
                        <a:ea typeface="Times New Roman"/>
                      </a:endParaRPr>
                    </a:p>
                  </a:txBody>
                  <a:tcPr marL="7133" marR="7133" marT="71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</a:tr>
              <a:tr h="3647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481" marR="29481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i="1" dirty="0">
                          <a:latin typeface="Calibri"/>
                          <a:ea typeface="Calibri"/>
                          <a:cs typeface="Times New Roman"/>
                        </a:rPr>
                        <a:t>Анализ и прогнозирование в электроэнергетике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614" marR="36614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latin typeface="Calibri"/>
                        <a:ea typeface="Times New Roman"/>
                      </a:endParaRPr>
                    </a:p>
                  </a:txBody>
                  <a:tcPr marL="29481" marR="29481" marT="42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211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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latin typeface="Calibri"/>
                        <a:ea typeface="Times New Roman"/>
                      </a:endParaRPr>
                    </a:p>
                  </a:txBody>
                  <a:tcPr marL="36614" marR="36614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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481" marR="29481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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33" marR="7133" marT="71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</a:tr>
              <a:tr h="4617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481" marR="29481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i="1">
                          <a:latin typeface="Calibri"/>
                          <a:ea typeface="Calibri"/>
                          <a:cs typeface="Times New Roman"/>
                        </a:rPr>
                        <a:t>Налогообложение и бухгалтерский учет операций на э/э рынках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614" marR="36614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latin typeface="Calibri"/>
                        <a:ea typeface="Times New Roman"/>
                      </a:endParaRPr>
                    </a:p>
                  </a:txBody>
                  <a:tcPr marL="29481" marR="29481" marT="42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211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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dirty="0">
                        <a:latin typeface="Calibri"/>
                        <a:ea typeface="Times New Roman"/>
                      </a:endParaRPr>
                    </a:p>
                  </a:txBody>
                  <a:tcPr marL="36614" marR="36614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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481" marR="29481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dirty="0">
                        <a:latin typeface="Calibri"/>
                        <a:ea typeface="Times New Roman"/>
                      </a:endParaRPr>
                    </a:p>
                  </a:txBody>
                  <a:tcPr marL="7133" marR="7133" marT="71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</a:tr>
              <a:tr h="4617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481" marR="29481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i="1">
                          <a:latin typeface="Calibri"/>
                          <a:ea typeface="Calibri"/>
                          <a:cs typeface="Times New Roman"/>
                        </a:rPr>
                        <a:t>Антимонопольное регулирование и контроль на э/э рынках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614" marR="36614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latin typeface="Calibri"/>
                        <a:ea typeface="Times New Roman"/>
                      </a:endParaRPr>
                    </a:p>
                  </a:txBody>
                  <a:tcPr marL="29481" marR="29481" marT="42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211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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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614" marR="36614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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481" marR="29481" marT="42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dirty="0">
                        <a:latin typeface="Calibri"/>
                        <a:ea typeface="Times New Roman"/>
                      </a:endParaRPr>
                    </a:p>
                  </a:txBody>
                  <a:tcPr marL="7133" marR="7133" marT="71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2EE"/>
                    </a:solidFill>
                  </a:tcPr>
                </a:tc>
              </a:tr>
            </a:tbl>
          </a:graphicData>
        </a:graphic>
      </p:graphicFrame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3714744" y="357166"/>
            <a:ext cx="52149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+mj-ea"/>
              </a:rPr>
              <a:t>Структура и тематика учебных курсов</a:t>
            </a:r>
          </a:p>
        </p:txBody>
      </p:sp>
      <p:sp>
        <p:nvSpPr>
          <p:cNvPr id="8" name="Выноска 2 7"/>
          <p:cNvSpPr/>
          <p:nvPr/>
        </p:nvSpPr>
        <p:spPr>
          <a:xfrm>
            <a:off x="6072166" y="2420888"/>
            <a:ext cx="3071834" cy="936104"/>
          </a:xfrm>
          <a:prstGeom prst="borderCallout2">
            <a:avLst>
              <a:gd name="adj1" fmla="val 16037"/>
              <a:gd name="adj2" fmla="val -891"/>
              <a:gd name="adj3" fmla="val 18750"/>
              <a:gd name="adj4" fmla="val -16667"/>
              <a:gd name="adj5" fmla="val 207829"/>
              <a:gd name="adj6" fmla="val -69871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Из отдельных тем блоков </a:t>
            </a:r>
            <a:r>
              <a:rPr lang="ru-RU" sz="1600" b="1" dirty="0" smtClean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формируются</a:t>
            </a:r>
            <a:r>
              <a:rPr lang="ru-RU" sz="1600" b="1" dirty="0" smtClean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 программы </a:t>
            </a:r>
            <a:r>
              <a:rPr lang="ru-RU" sz="1600" b="1" dirty="0" smtClean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корпоративного семинара</a:t>
            </a:r>
            <a:endParaRPr lang="ru-RU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2928926" y="1714488"/>
          <a:ext cx="5930900" cy="454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-1214478" y="1714488"/>
          <a:ext cx="5930900" cy="454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Заголовок 10"/>
          <p:cNvSpPr>
            <a:spLocks noGrp="1"/>
          </p:cNvSpPr>
          <p:nvPr>
            <p:ph type="ctrTitle"/>
          </p:nvPr>
        </p:nvSpPr>
        <p:spPr>
          <a:xfrm>
            <a:off x="3643306" y="214290"/>
            <a:ext cx="5272070" cy="1143008"/>
          </a:xfrm>
        </p:spPr>
        <p:txBody>
          <a:bodyPr/>
          <a:lstStyle/>
          <a:p>
            <a:pPr algn="r"/>
            <a:r>
              <a:rPr lang="ru-RU" sz="3200" dirty="0" smtClean="0">
                <a:solidFill>
                  <a:srgbClr val="800000"/>
                </a:solidFill>
              </a:rPr>
              <a:t>Распределение </a:t>
            </a:r>
            <a:br>
              <a:rPr lang="ru-RU" sz="3200" dirty="0" smtClean="0">
                <a:solidFill>
                  <a:srgbClr val="800000"/>
                </a:solidFill>
              </a:rPr>
            </a:br>
            <a:r>
              <a:rPr lang="ru-RU" sz="3200" dirty="0" smtClean="0">
                <a:solidFill>
                  <a:srgbClr val="800000"/>
                </a:solidFill>
              </a:rPr>
              <a:t> по</a:t>
            </a:r>
            <a:r>
              <a:rPr lang="ru-RU" sz="3200" baseline="0" dirty="0" smtClean="0">
                <a:solidFill>
                  <a:srgbClr val="800000"/>
                </a:solidFill>
              </a:rPr>
              <a:t> виду деятельности</a:t>
            </a:r>
            <a:endParaRPr lang="ru-RU" sz="3200" dirty="0">
              <a:solidFill>
                <a:srgbClr val="8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428596" y="1714488"/>
          <a:ext cx="8431230" cy="454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Заголовок 10"/>
          <p:cNvSpPr>
            <a:spLocks noGrp="1"/>
          </p:cNvSpPr>
          <p:nvPr>
            <p:ph type="ctrTitle"/>
          </p:nvPr>
        </p:nvSpPr>
        <p:spPr>
          <a:xfrm>
            <a:off x="3286116" y="214290"/>
            <a:ext cx="5629260" cy="1143008"/>
          </a:xfrm>
        </p:spPr>
        <p:txBody>
          <a:bodyPr/>
          <a:lstStyle/>
          <a:p>
            <a:pPr algn="r"/>
            <a:r>
              <a:rPr lang="ru-RU" sz="2800" dirty="0" smtClean="0">
                <a:solidFill>
                  <a:srgbClr val="800000"/>
                </a:solidFill>
              </a:rPr>
              <a:t>Распределение участников</a:t>
            </a:r>
            <a:br>
              <a:rPr lang="ru-RU" sz="2800" dirty="0" smtClean="0">
                <a:solidFill>
                  <a:srgbClr val="800000"/>
                </a:solidFill>
              </a:rPr>
            </a:br>
            <a:r>
              <a:rPr lang="ru-RU" sz="2800" dirty="0" smtClean="0">
                <a:solidFill>
                  <a:srgbClr val="800000"/>
                </a:solidFill>
              </a:rPr>
              <a:t> по</a:t>
            </a:r>
            <a:r>
              <a:rPr lang="ru-RU" sz="2800" baseline="0" dirty="0" smtClean="0">
                <a:solidFill>
                  <a:srgbClr val="800000"/>
                </a:solidFill>
              </a:rPr>
              <a:t> территории деятельности</a:t>
            </a:r>
            <a:endParaRPr lang="ru-RU" sz="2800" dirty="0">
              <a:solidFill>
                <a:srgbClr val="8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428596" y="1714488"/>
          <a:ext cx="8431230" cy="454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Заголовок 10"/>
          <p:cNvSpPr>
            <a:spLocks noGrp="1"/>
          </p:cNvSpPr>
          <p:nvPr>
            <p:ph type="ctrTitle"/>
          </p:nvPr>
        </p:nvSpPr>
        <p:spPr>
          <a:xfrm>
            <a:off x="3643306" y="214290"/>
            <a:ext cx="5272070" cy="1143008"/>
          </a:xfrm>
        </p:spPr>
        <p:txBody>
          <a:bodyPr/>
          <a:lstStyle/>
          <a:p>
            <a:pPr algn="r"/>
            <a:r>
              <a:rPr lang="ru-RU" sz="2800" dirty="0" smtClean="0">
                <a:solidFill>
                  <a:srgbClr val="800000"/>
                </a:solidFill>
              </a:rPr>
              <a:t>Распределение участников </a:t>
            </a:r>
            <a:br>
              <a:rPr lang="ru-RU" sz="2800" dirty="0" smtClean="0">
                <a:solidFill>
                  <a:srgbClr val="800000"/>
                </a:solidFill>
              </a:rPr>
            </a:br>
            <a:r>
              <a:rPr lang="ru-RU" sz="2800" dirty="0" smtClean="0">
                <a:solidFill>
                  <a:srgbClr val="800000"/>
                </a:solidFill>
              </a:rPr>
              <a:t>по</a:t>
            </a:r>
            <a:r>
              <a:rPr lang="ru-RU" sz="2800" baseline="0" dirty="0" smtClean="0">
                <a:solidFill>
                  <a:srgbClr val="800000"/>
                </a:solidFill>
              </a:rPr>
              <a:t> уровню управления</a:t>
            </a:r>
            <a:endParaRPr lang="ru-RU" sz="2800" dirty="0">
              <a:solidFill>
                <a:srgbClr val="8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 idx="4294967295"/>
          </p:nvPr>
        </p:nvSpPr>
        <p:spPr>
          <a:xfrm>
            <a:off x="3500430" y="571480"/>
            <a:ext cx="5500726" cy="571504"/>
          </a:xfrm>
        </p:spPr>
        <p:txBody>
          <a:bodyPr/>
          <a:lstStyle/>
          <a:p>
            <a:pPr algn="r"/>
            <a:r>
              <a:rPr lang="ru-RU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rPr>
              <a:t>Источники и потребители знаний</a:t>
            </a:r>
            <a:endParaRPr lang="ru-RU" sz="2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214282" y="1571612"/>
          <a:ext cx="8786874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Стрелка влево 4"/>
          <p:cNvSpPr/>
          <p:nvPr/>
        </p:nvSpPr>
        <p:spPr>
          <a:xfrm>
            <a:off x="2428860" y="3786190"/>
            <a:ext cx="500066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6143636" y="3643314"/>
            <a:ext cx="50006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верх 6"/>
          <p:cNvSpPr/>
          <p:nvPr/>
        </p:nvSpPr>
        <p:spPr>
          <a:xfrm>
            <a:off x="4572000" y="2500306"/>
            <a:ext cx="285752" cy="4286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4643438" y="5072074"/>
            <a:ext cx="285752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500430" y="260648"/>
            <a:ext cx="5500726" cy="1239526"/>
          </a:xfrm>
        </p:spPr>
        <p:txBody>
          <a:bodyPr/>
          <a:lstStyle/>
          <a:p>
            <a:pPr algn="r"/>
            <a:r>
              <a:rPr lang="ru-RU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rPr>
              <a:t>Центр компетенций </a:t>
            </a:r>
            <a:r>
              <a:rPr lang="ru-RU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rPr>
              <a:t/>
            </a:r>
            <a:br>
              <a:rPr lang="ru-RU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rPr>
            </a:br>
            <a:endParaRPr lang="ru-RU" sz="20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51520" y="1556792"/>
          <a:ext cx="864096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/>
                <a:gridCol w="4320480"/>
              </a:tblGrid>
              <a:tr h="4810864">
                <a:tc>
                  <a:txBody>
                    <a:bodyPr/>
                    <a:lstStyle/>
                    <a:p>
                      <a:pPr marL="36000" indent="41400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None/>
                        <a:defRPr/>
                      </a:pPr>
                      <a:r>
                        <a:rPr lang="ru-RU" i="0" baseline="0" dirty="0" smtClean="0"/>
                        <a:t>Образовательные программы:</a:t>
                      </a:r>
                      <a:endParaRPr lang="ru-RU" i="0" baseline="0" dirty="0" smtClean="0"/>
                    </a:p>
                    <a:p>
                      <a:pPr marL="36000" indent="4140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None/>
                        <a:defRPr/>
                      </a:pPr>
                      <a:endParaRPr lang="ru-RU" i="1" dirty="0" smtClean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  <a:p>
                      <a:pPr marL="36000" indent="4140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Char char="ü"/>
                        <a:defRPr/>
                      </a:pPr>
                      <a:r>
                        <a:rPr lang="ru-RU" b="0" i="0" dirty="0" smtClean="0"/>
                        <a:t>Составление комплексных программ для целевых групп</a:t>
                      </a:r>
                      <a:r>
                        <a:rPr lang="ru-RU" b="0" i="0" baseline="0" dirty="0" smtClean="0"/>
                        <a:t> слушателей</a:t>
                      </a:r>
                      <a:r>
                        <a:rPr lang="ru-RU" b="0" i="0" dirty="0" smtClean="0"/>
                        <a:t> , в том числе для покупателей</a:t>
                      </a:r>
                      <a:r>
                        <a:rPr lang="ru-RU" b="0" i="0" baseline="0" dirty="0" smtClean="0"/>
                        <a:t> э/</a:t>
                      </a:r>
                      <a:r>
                        <a:rPr lang="ru-RU" b="0" i="0" baseline="0" dirty="0" err="1" smtClean="0"/>
                        <a:t>э</a:t>
                      </a:r>
                      <a:r>
                        <a:rPr lang="ru-RU" b="0" i="0" baseline="0" dirty="0" smtClean="0"/>
                        <a:t> на региональном уровне</a:t>
                      </a:r>
                    </a:p>
                    <a:p>
                      <a:pPr marL="36000" indent="4140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None/>
                        <a:defRPr/>
                      </a:pPr>
                      <a:endParaRPr lang="ru-RU" b="0" i="0" dirty="0" smtClean="0"/>
                    </a:p>
                    <a:p>
                      <a:pPr marL="36000" indent="4140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Char char="ü"/>
                        <a:defRPr/>
                      </a:pPr>
                      <a:r>
                        <a:rPr lang="ru-RU" b="0" i="0" dirty="0" smtClean="0"/>
                        <a:t>Стимулирование разработок авторских программ (модулей)</a:t>
                      </a:r>
                      <a:r>
                        <a:rPr lang="en-US" b="0" i="0" dirty="0" smtClean="0"/>
                        <a:t> </a:t>
                      </a:r>
                      <a:r>
                        <a:rPr lang="ru-RU" b="0" i="0" dirty="0" smtClean="0"/>
                        <a:t>в</a:t>
                      </a:r>
                      <a:r>
                        <a:rPr lang="ru-RU" b="0" i="0" baseline="0" dirty="0" smtClean="0"/>
                        <a:t> инновационных сферах электроэнергетики</a:t>
                      </a:r>
                    </a:p>
                    <a:p>
                      <a:pPr marL="36000" indent="4140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None/>
                        <a:defRPr/>
                      </a:pPr>
                      <a:endParaRPr lang="ru-RU" b="0" i="0" baseline="0" dirty="0" smtClean="0"/>
                    </a:p>
                    <a:p>
                      <a:pPr marL="36000" marR="0" indent="4140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ru-RU" sz="1800" b="0" i="0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Издание книг для коммерческого и некоммерческого распространения</a:t>
                      </a:r>
                    </a:p>
                    <a:p>
                      <a:pPr marL="36000" marR="0" indent="4140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800" b="0" i="0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6000" marR="0" indent="4140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ru-RU" sz="1800" b="0" i="0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Формирование библиотек </a:t>
                      </a:r>
                      <a:r>
                        <a:rPr kumimoji="0" lang="ru-RU" sz="1800" b="0" i="0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мультимедийных</a:t>
                      </a:r>
                      <a:r>
                        <a:rPr kumimoji="0" lang="ru-RU" sz="1800" b="0" i="0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приложений</a:t>
                      </a:r>
                      <a:endParaRPr lang="ru-RU" i="0" dirty="0" smtClean="0"/>
                    </a:p>
                    <a:p>
                      <a:pPr marL="36000" indent="4140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None/>
                        <a:defRPr/>
                      </a:pPr>
                      <a:endParaRPr lang="ru-RU" i="1" dirty="0" smtClean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indent="4140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None/>
                        <a:defRPr/>
                      </a:pPr>
                      <a:r>
                        <a:rPr kumimoji="0" lang="ru-RU" b="1" i="0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Контроль качества обучения:</a:t>
                      </a:r>
                    </a:p>
                    <a:p>
                      <a:pPr marL="36000" indent="4140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None/>
                        <a:defRPr/>
                      </a:pPr>
                      <a:endParaRPr lang="ru-RU" sz="1600" i="1" dirty="0" smtClean="0"/>
                    </a:p>
                    <a:p>
                      <a:pPr marL="36000" indent="4140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Char char="ü"/>
                        <a:defRPr/>
                      </a:pPr>
                      <a:r>
                        <a:rPr lang="ru-RU" sz="1800" b="0" i="0" dirty="0" smtClean="0"/>
                        <a:t>Формирование профилей компетентности целевых групп слушателей в сфере регулирования рынков</a:t>
                      </a:r>
                    </a:p>
                    <a:p>
                      <a:pPr marL="36000" indent="4140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None/>
                        <a:defRPr/>
                      </a:pPr>
                      <a:endParaRPr lang="ru-RU" sz="1800" b="0" i="0" dirty="0" smtClean="0"/>
                    </a:p>
                    <a:p>
                      <a:pPr marL="36000" indent="4140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None/>
                        <a:defRPr/>
                      </a:pPr>
                      <a:endParaRPr lang="ru-RU" sz="1800" b="0" i="0" dirty="0" smtClean="0"/>
                    </a:p>
                    <a:p>
                      <a:pPr marL="36000" indent="4140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Char char="ü"/>
                        <a:defRPr/>
                      </a:pPr>
                      <a:r>
                        <a:rPr lang="ru-RU" sz="1800" b="0" i="0" dirty="0" smtClean="0"/>
                        <a:t>Создание модульной системы </a:t>
                      </a:r>
                      <a:r>
                        <a:rPr lang="ru-RU" sz="1800" b="0" i="0" baseline="0" dirty="0" smtClean="0"/>
                        <a:t> сертификации профессиональных менеджеров электроэнергетики  (например, по аналогии АЕЕ – </a:t>
                      </a:r>
                      <a:r>
                        <a:rPr lang="en-US" sz="1800" b="0" i="0" baseline="0" dirty="0" smtClean="0"/>
                        <a:t>Association Energy Engineers)</a:t>
                      </a:r>
                      <a:endParaRPr lang="ru-RU" sz="1800" b="0" i="0" baseline="0" dirty="0" smtClean="0"/>
                    </a:p>
                    <a:p>
                      <a:pPr marL="36000" indent="4140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None/>
                        <a:defRPr/>
                      </a:pPr>
                      <a:endParaRPr lang="ru-RU" sz="1800" b="0" i="0" baseline="0" dirty="0" smtClean="0"/>
                    </a:p>
                    <a:p>
                      <a:pPr marL="36000" indent="4140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3">
                            <a:lumMod val="75000"/>
                          </a:schemeClr>
                        </a:buClr>
                        <a:buFont typeface="Wingdings" pitchFamily="2" charset="2"/>
                        <a:buChar char="ü"/>
                        <a:defRPr/>
                      </a:pPr>
                      <a:r>
                        <a:rPr lang="ru-RU" sz="1800" b="0" i="0" baseline="0" dirty="0" smtClean="0"/>
                        <a:t>Подготовка/сертификация преподавателей  в сфере регулирования рынков</a:t>
                      </a:r>
                      <a:endParaRPr lang="ru-RU" sz="1600" i="0" dirty="0" smtClean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ATIONKEY" val="[BYBNK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Другая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  <a:fontScheme name="Другая 1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70000"/>
              <a:satMod val="115000"/>
            </a:schemeClr>
            <a:schemeClr val="phClr">
              <a:tint val="85000"/>
            </a:schemeClr>
          </a:duotone>
        </a:blip>
        <a:tile tx="0" ty="0" sx="85000" sy="85000" flip="none" algn="tl"/>
      </a:blipFill>
      <a:blipFill>
        <a:blip xmlns:r="http://schemas.openxmlformats.org/officeDocument/2006/relationships" r:embed="rId2">
          <a:duotone>
            <a:schemeClr val="phClr">
              <a:shade val="65000"/>
              <a:satMod val="115000"/>
            </a:schemeClr>
            <a:schemeClr val="phClr">
              <a:tint val="85000"/>
            </a:schemeClr>
          </a:duotone>
        </a:blip>
        <a:tile tx="0" ty="0" sx="65000" sy="65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5958</TotalTime>
  <Words>450</Words>
  <Application>Microsoft Office PowerPoint</Application>
  <PresentationFormat>Экран (4:3)</PresentationFormat>
  <Paragraphs>174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Официальная</vt:lpstr>
      <vt:lpstr>         Опыт реализации образовательных программ УЦ НП «Совет рынка»  К вопросу об итогах мониторинга образовательных программ и перспективах создания специализированного центра компетенций</vt:lpstr>
      <vt:lpstr>Учебный центр  НП «Совет рынка»</vt:lpstr>
      <vt:lpstr>Показатели образовательной деятельности</vt:lpstr>
      <vt:lpstr>Слайд 4</vt:lpstr>
      <vt:lpstr>Распределение   по виду деятельности</vt:lpstr>
      <vt:lpstr>Распределение участников  по территории деятельности</vt:lpstr>
      <vt:lpstr>Распределение участников  по уровню управления</vt:lpstr>
      <vt:lpstr>Источники и потребители знаний</vt:lpstr>
      <vt:lpstr>Центр компетенций  </vt:lpstr>
      <vt:lpstr>Ближайшие перспективы   </vt:lpstr>
      <vt:lpstr>          Витер Анатолий Степанович  директор учебного центра НП «Совет рынка»,  123610, Москва, Краснопресненская набережная, д. 12, под. 6, офис 950 тел.: (915) 308-49-47,  www. ec-mc.ru e-mail: asvt@ec-mc.ru  </vt:lpstr>
    </vt:vector>
  </TitlesOfParts>
  <Company>NP ATS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проблемы, связанные с организацией системы расчетов</dc:title>
  <dc:creator>ats</dc:creator>
  <cp:lastModifiedBy>user</cp:lastModifiedBy>
  <cp:revision>420</cp:revision>
  <dcterms:created xsi:type="dcterms:W3CDTF">2008-10-13T14:05:25Z</dcterms:created>
  <dcterms:modified xsi:type="dcterms:W3CDTF">2011-07-21T12:51:45Z</dcterms:modified>
</cp:coreProperties>
</file>