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9" r:id="rId1"/>
  </p:sldMasterIdLst>
  <p:notesMasterIdLst>
    <p:notesMasterId r:id="rId8"/>
  </p:notesMasterIdLst>
  <p:sldIdLst>
    <p:sldId id="645" r:id="rId2"/>
    <p:sldId id="664" r:id="rId3"/>
    <p:sldId id="643" r:id="rId4"/>
    <p:sldId id="639" r:id="rId5"/>
    <p:sldId id="662" r:id="rId6"/>
    <p:sldId id="661" r:id="rId7"/>
  </p:sldIdLst>
  <p:sldSz cx="9909175" cy="6859588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1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5794"/>
    <a:srgbClr val="4C29E3"/>
    <a:srgbClr val="B3B3FF"/>
    <a:srgbClr val="C9C9FF"/>
    <a:srgbClr val="C448A9"/>
    <a:srgbClr val="C80000"/>
    <a:srgbClr val="385D8A"/>
    <a:srgbClr val="E7E7FF"/>
    <a:srgbClr val="D9D9FF"/>
    <a:srgbClr val="DDD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44" autoAdjust="0"/>
    <p:restoredTop sz="99886" autoAdjust="0"/>
  </p:normalViewPr>
  <p:slideViewPr>
    <p:cSldViewPr snapToObjects="1">
      <p:cViewPr varScale="1">
        <p:scale>
          <a:sx n="74" d="100"/>
          <a:sy n="74" d="100"/>
        </p:scale>
        <p:origin x="1062" y="72"/>
      </p:cViewPr>
      <p:guideLst>
        <p:guide orient="horz" pos="2161"/>
        <p:guide pos="31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8" y="3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3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9E64707-3883-462D-B5C8-54CDD2F875C0}" type="datetimeFigureOut">
              <a:rPr lang="ru-RU"/>
              <a:pPr>
                <a:defRPr/>
              </a:pPr>
              <a:t>23.06.2014</a:t>
            </a:fld>
            <a:endParaRPr lang="ru-RU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8025" y="739775"/>
            <a:ext cx="538162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62" y="4716709"/>
            <a:ext cx="5438775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8" y="9430226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0226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E2D1EC0-C0FB-4B85-A4C3-C4691C3163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8230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2708" name="Номер слайда 3"/>
          <p:cNvSpPr txBox="1">
            <a:spLocks noGrp="1"/>
          </p:cNvSpPr>
          <p:nvPr/>
        </p:nvSpPr>
        <p:spPr bwMode="auto">
          <a:xfrm>
            <a:off x="3849688" y="9429671"/>
            <a:ext cx="2946400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10BA349-BE3B-4D97-8AE0-FA840B6DB8D0}" type="slidenum">
              <a:rPr lang="ru-RU" sz="1200">
                <a:latin typeface="Arial" charset="0"/>
              </a:rPr>
              <a:pPr algn="r"/>
              <a:t>5</a:t>
            </a:fld>
            <a:endParaRPr lang="ru-RU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872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16558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26156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61686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dirty="0" smtClean="0"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90693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8575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95300" y="1600200"/>
            <a:ext cx="8918575" cy="4527550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dirty="0"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223287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95300" y="274638"/>
            <a:ext cx="8918575" cy="58531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352087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8575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39921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55946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405182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04556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51899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10087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416990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138724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055675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/>
          </p:cNvSpPr>
          <p:nvPr/>
        </p:nvSpPr>
        <p:spPr bwMode="auto">
          <a:xfrm>
            <a:off x="0" y="357188"/>
            <a:ext cx="9909175" cy="74612"/>
          </a:xfrm>
          <a:prstGeom prst="rect">
            <a:avLst/>
          </a:prstGeom>
          <a:solidFill>
            <a:srgbClr val="EB0000"/>
          </a:solidFill>
          <a:ln w="9525">
            <a:noFill/>
            <a:miter lim="800000"/>
            <a:headEnd/>
            <a:tailEnd/>
          </a:ln>
        </p:spPr>
        <p:txBody>
          <a:bodyPr lIns="95767" tIns="47884" rIns="95767" bIns="47884"/>
          <a:lstStyle/>
          <a:p>
            <a:pPr defTabSz="958850">
              <a:defRPr/>
            </a:pPr>
            <a:endParaRPr lang="ru-RU" sz="2600" dirty="0">
              <a:solidFill>
                <a:srgbClr val="000000"/>
              </a:solidFill>
              <a:latin typeface="Times New Roman" pitchFamily="18" charset="0"/>
              <a:cs typeface="+mn-cs"/>
              <a:sym typeface="Times New Roman" pitchFamily="18" charset="0"/>
            </a:endParaRPr>
          </a:p>
        </p:txBody>
      </p:sp>
      <p:pic>
        <p:nvPicPr>
          <p:cNvPr id="2051" name="Picture 2"/>
          <p:cNvPicPr>
            <a:picLocks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3825" y="6273800"/>
            <a:ext cx="8953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3"/>
          <p:cNvPicPr>
            <a:picLocks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0"/>
            <a:ext cx="10112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transition/>
  <p:hf hdr="0" ftr="0" dt="0"/>
  <p:txStyles>
    <p:titleStyle>
      <a:lvl1pPr marL="46038" indent="-46038" algn="ctr" defTabSz="70643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+mj-lt"/>
          <a:ea typeface="+mj-ea"/>
          <a:cs typeface="+mj-cs"/>
          <a:sym typeface="Arial" pitchFamily="34" charset="0"/>
        </a:defRPr>
      </a:lvl1pPr>
      <a:lvl2pPr marL="46038" indent="-46038" algn="ctr" defTabSz="70643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  <a:sym typeface="Arial" pitchFamily="34" charset="0"/>
        </a:defRPr>
      </a:lvl2pPr>
      <a:lvl3pPr marL="46038" indent="-46038" algn="ctr" defTabSz="70643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  <a:sym typeface="Arial" pitchFamily="34" charset="0"/>
        </a:defRPr>
      </a:lvl3pPr>
      <a:lvl4pPr marL="46038" indent="-46038" algn="ctr" defTabSz="70643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  <a:sym typeface="Arial" pitchFamily="34" charset="0"/>
        </a:defRPr>
      </a:lvl4pPr>
      <a:lvl5pPr marL="46038" indent="-46038" algn="ctr" defTabSz="70643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  <a:sym typeface="Arial" pitchFamily="34" charset="0"/>
        </a:defRPr>
      </a:lvl5pPr>
      <a:lvl6pPr marL="500063" indent="-42863" algn="ctr" defTabSz="673100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  <a:sym typeface="Arial" charset="0"/>
        </a:defRPr>
      </a:lvl6pPr>
      <a:lvl7pPr marL="957263" indent="-42863" algn="ctr" defTabSz="673100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  <a:sym typeface="Arial" charset="0"/>
        </a:defRPr>
      </a:lvl7pPr>
      <a:lvl8pPr marL="1414463" indent="-42863" algn="ctr" defTabSz="673100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  <a:sym typeface="Arial" charset="0"/>
        </a:defRPr>
      </a:lvl8pPr>
      <a:lvl9pPr marL="1871663" indent="-42863" algn="ctr" defTabSz="673100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  <a:sym typeface="Arial" charset="0"/>
        </a:defRPr>
      </a:lvl9pPr>
    </p:titleStyle>
    <p:bodyStyle>
      <a:lvl1pPr marL="415925" indent="-369888" algn="l" defTabSz="706438" rtl="0" eaLnBrk="0" fontAlgn="base" hangingPunct="0">
        <a:spcBef>
          <a:spcPts val="850"/>
        </a:spcBef>
        <a:spcAft>
          <a:spcPct val="0"/>
        </a:spcAft>
        <a:buSzPct val="100000"/>
        <a:buFont typeface="Lucida Grande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1pPr>
      <a:lvl2pPr marL="860425" indent="-311150" algn="l" defTabSz="706438" rtl="0" eaLnBrk="0" fontAlgn="base" hangingPunct="0">
        <a:spcBef>
          <a:spcPts val="675"/>
        </a:spcBef>
        <a:spcAft>
          <a:spcPct val="0"/>
        </a:spcAft>
        <a:buSzPct val="100000"/>
        <a:buFont typeface="Lucida Grande"/>
        <a:buChar char="–"/>
        <a:defRPr sz="3000">
          <a:solidFill>
            <a:schemeClr val="tx1"/>
          </a:solidFill>
          <a:latin typeface="+mn-lt"/>
          <a:sym typeface="Arial" pitchFamily="34" charset="0"/>
        </a:defRPr>
      </a:lvl2pPr>
      <a:lvl3pPr marL="1303338" indent="-255588" algn="l" defTabSz="706438" rtl="0" eaLnBrk="0" fontAlgn="base" hangingPunct="0">
        <a:spcBef>
          <a:spcPts val="613"/>
        </a:spcBef>
        <a:spcAft>
          <a:spcPct val="0"/>
        </a:spcAft>
        <a:buSzPct val="100000"/>
        <a:buFont typeface="Lucida Grande"/>
        <a:buChar char="•"/>
        <a:defRPr sz="2600">
          <a:solidFill>
            <a:schemeClr val="tx1"/>
          </a:solidFill>
          <a:latin typeface="+mn-lt"/>
          <a:sym typeface="Arial" pitchFamily="34" charset="0"/>
        </a:defRPr>
      </a:lvl3pPr>
      <a:lvl4pPr marL="1804988" indent="-254000" algn="l" defTabSz="706438" rtl="0" eaLnBrk="0" fontAlgn="base" hangingPunct="0">
        <a:spcBef>
          <a:spcPts val="538"/>
        </a:spcBef>
        <a:spcAft>
          <a:spcPct val="0"/>
        </a:spcAft>
        <a:buSzPct val="100000"/>
        <a:buFont typeface="Lucida Grande"/>
        <a:buChar char="–"/>
        <a:defRPr sz="2200">
          <a:solidFill>
            <a:schemeClr val="tx1"/>
          </a:solidFill>
          <a:latin typeface="+mn-lt"/>
          <a:sym typeface="Arial" pitchFamily="34" charset="0"/>
        </a:defRPr>
      </a:lvl4pPr>
      <a:lvl5pPr marL="2303463" indent="-252413" algn="l" defTabSz="706438" rtl="0" eaLnBrk="0" fontAlgn="base" hangingPunct="0">
        <a:spcBef>
          <a:spcPts val="538"/>
        </a:spcBef>
        <a:spcAft>
          <a:spcPct val="0"/>
        </a:spcAft>
        <a:buSzPct val="100000"/>
        <a:buFont typeface="Lucida Grande"/>
        <a:buChar char="»"/>
        <a:defRPr sz="2200">
          <a:solidFill>
            <a:schemeClr val="tx1"/>
          </a:solidFill>
          <a:latin typeface="+mn-lt"/>
          <a:sym typeface="Arial" pitchFamily="34" charset="0"/>
        </a:defRPr>
      </a:lvl5pPr>
      <a:lvl6pPr marL="2657475" indent="-242888" algn="l" defTabSz="673100" rtl="0" fontAlgn="base">
        <a:spcBef>
          <a:spcPts val="513"/>
        </a:spcBef>
        <a:spcAft>
          <a:spcPct val="0"/>
        </a:spcAft>
        <a:buSzPct val="100000"/>
        <a:buFont typeface="Lucida Grande"/>
        <a:buChar char="»"/>
        <a:defRPr sz="2100">
          <a:solidFill>
            <a:schemeClr val="tx1"/>
          </a:solidFill>
          <a:latin typeface="+mn-lt"/>
          <a:sym typeface="Arial" charset="0"/>
        </a:defRPr>
      </a:lvl6pPr>
      <a:lvl7pPr marL="3114675" indent="-242888" algn="l" defTabSz="673100" rtl="0" fontAlgn="base">
        <a:spcBef>
          <a:spcPts val="513"/>
        </a:spcBef>
        <a:spcAft>
          <a:spcPct val="0"/>
        </a:spcAft>
        <a:buSzPct val="100000"/>
        <a:buFont typeface="Lucida Grande"/>
        <a:buChar char="»"/>
        <a:defRPr sz="2100">
          <a:solidFill>
            <a:schemeClr val="tx1"/>
          </a:solidFill>
          <a:latin typeface="+mn-lt"/>
          <a:sym typeface="Arial" charset="0"/>
        </a:defRPr>
      </a:lvl7pPr>
      <a:lvl8pPr marL="3571875" indent="-242888" algn="l" defTabSz="673100" rtl="0" fontAlgn="base">
        <a:spcBef>
          <a:spcPts val="513"/>
        </a:spcBef>
        <a:spcAft>
          <a:spcPct val="0"/>
        </a:spcAft>
        <a:buSzPct val="100000"/>
        <a:buFont typeface="Lucida Grande"/>
        <a:buChar char="»"/>
        <a:defRPr sz="2100">
          <a:solidFill>
            <a:schemeClr val="tx1"/>
          </a:solidFill>
          <a:latin typeface="+mn-lt"/>
          <a:sym typeface="Arial" charset="0"/>
        </a:defRPr>
      </a:lvl8pPr>
      <a:lvl9pPr marL="4029075" indent="-242888" algn="l" defTabSz="673100" rtl="0" fontAlgn="base">
        <a:spcBef>
          <a:spcPts val="513"/>
        </a:spcBef>
        <a:spcAft>
          <a:spcPct val="0"/>
        </a:spcAft>
        <a:buSzPct val="100000"/>
        <a:buFont typeface="Lucida Grande"/>
        <a:buChar char="»"/>
        <a:defRPr sz="2100">
          <a:solidFill>
            <a:schemeClr val="tx1"/>
          </a:solidFill>
          <a:latin typeface="+mn-lt"/>
          <a:sym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274067" y="1125538"/>
            <a:ext cx="9433048" cy="313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20" tIns="47910" rIns="95820" bIns="47910" anchor="ctr"/>
          <a:lstStyle/>
          <a:p>
            <a:pPr lvl="0" algn="ctr" defTabSz="706438" eaLnBrk="0" hangingPunct="0"/>
            <a:r>
              <a:rPr kumimoji="0" lang="ru-RU" sz="29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sym typeface="Arial" pitchFamily="34" charset="0"/>
              </a:rPr>
              <a:t>Основные</a:t>
            </a:r>
            <a:r>
              <a:rPr lang="ru-RU" sz="2900" b="1" kern="0" dirty="0" smtClean="0">
                <a:latin typeface="Times New Roman" pitchFamily="18" charset="0"/>
                <a:ea typeface="+mj-ea"/>
                <a:cs typeface="Times New Roman" pitchFamily="18" charset="0"/>
                <a:sym typeface="Arial" pitchFamily="34" charset="0"/>
              </a:rPr>
              <a:t> положения постановления Правительства Российской Федерации от 11.06.2014г. № 542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50931" y="5662042"/>
            <a:ext cx="16850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И.А. Шагина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382122"/>
            <a:ext cx="9909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Владивосток</a:t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210171" y="0"/>
            <a:ext cx="86990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1800" b="1" dirty="0">
                <a:latin typeface="Times New Roman" pitchFamily="18" charset="0"/>
                <a:cs typeface="Times New Roman" pitchFamily="18" charset="0"/>
              </a:rPr>
              <a:t>Основные изменения в нормативные правовые акты (</a:t>
            </a:r>
            <a:r>
              <a:rPr lang="en-US" altLang="ru-RU" sz="1800" b="1" dirty="0">
                <a:latin typeface="Times New Roman" pitchFamily="18" charset="0"/>
                <a:cs typeface="Times New Roman" pitchFamily="18" charset="0"/>
              </a:rPr>
              <a:t>I)</a:t>
            </a:r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с одним вырезанным углом 12"/>
          <p:cNvSpPr/>
          <p:nvPr/>
        </p:nvSpPr>
        <p:spPr>
          <a:xfrm>
            <a:off x="225505" y="852100"/>
            <a:ext cx="9526565" cy="1065526"/>
          </a:xfrm>
          <a:prstGeom prst="snip1Rect">
            <a:avLst/>
          </a:prstGeom>
          <a:solidFill>
            <a:schemeClr val="bg1"/>
          </a:solidFill>
          <a:ln w="63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Правительством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Российской Федерации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утверждено постановление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Правительства Российской Федерации от 11.06.2014г. №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542 «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внесении изменений  в некоторые акты Правительства Российской Федерации по вопросам компенсации  сетевым организациям  выпадающих доходов, связанных  с технологическим присоединением  к электрическим сетям, и принятии тарифных решений»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635107" y="651684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274067" y="6166098"/>
            <a:ext cx="351656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267741" y="3937188"/>
            <a:ext cx="351656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Прямоугольник с двумя скругленными противолежащими углами 40"/>
          <p:cNvSpPr/>
          <p:nvPr/>
        </p:nvSpPr>
        <p:spPr>
          <a:xfrm>
            <a:off x="490091" y="3285778"/>
            <a:ext cx="9289032" cy="1011450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единых (котловых) тарифов на услуги по передаче электрической энергии в случае, если указанные тарифы установлены с 1 июля 2014 г. на уровне, превышающем уровень указанных тарифов по состоянию на 30 июня 2014 г., в целях обеспечения установления единых (котловых) тарифов с 1 июля 2014 г. на второе полугодие 2014 г. на уровне, не превышающем уровень указанных тарифов по состоянию на 30 июня 2014 г.;</a:t>
            </a:r>
          </a:p>
        </p:txBody>
      </p:sp>
      <p:sp>
        <p:nvSpPr>
          <p:cNvPr id="42" name="Прямоугольник с двумя скругленными противолежащими углами 41"/>
          <p:cNvSpPr/>
          <p:nvPr/>
        </p:nvSpPr>
        <p:spPr>
          <a:xfrm>
            <a:off x="490090" y="5802720"/>
            <a:ext cx="9289033" cy="579402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 цен (тарифов) на услуги по передаче электрической энергии для взаиморасчетов между 2 сетевыми организациями за оказываемые друг другу услуги по передаче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flipH="1" flipV="1">
            <a:off x="267741" y="3066225"/>
            <a:ext cx="4721046" cy="4597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 flipV="1">
            <a:off x="267741" y="3066226"/>
            <a:ext cx="6326" cy="3099872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Полилиния 44"/>
          <p:cNvSpPr/>
          <p:nvPr/>
        </p:nvSpPr>
        <p:spPr>
          <a:xfrm rot="21406975">
            <a:off x="4963286" y="2930335"/>
            <a:ext cx="167640" cy="135890"/>
          </a:xfrm>
          <a:custGeom>
            <a:avLst/>
            <a:gdLst>
              <a:gd name="connsiteX0" fmla="*/ 0 w 167640"/>
              <a:gd name="connsiteY0" fmla="*/ 129540 h 135890"/>
              <a:gd name="connsiteX1" fmla="*/ 114300 w 167640"/>
              <a:gd name="connsiteY1" fmla="*/ 129540 h 135890"/>
              <a:gd name="connsiteX2" fmla="*/ 160020 w 167640"/>
              <a:gd name="connsiteY2" fmla="*/ 91440 h 135890"/>
              <a:gd name="connsiteX3" fmla="*/ 160020 w 167640"/>
              <a:gd name="connsiteY3" fmla="*/ 0 h 135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640" h="135890">
                <a:moveTo>
                  <a:pt x="0" y="129540"/>
                </a:moveTo>
                <a:cubicBezTo>
                  <a:pt x="43815" y="132715"/>
                  <a:pt x="87630" y="135890"/>
                  <a:pt x="114300" y="129540"/>
                </a:cubicBezTo>
                <a:cubicBezTo>
                  <a:pt x="140970" y="123190"/>
                  <a:pt x="152400" y="113030"/>
                  <a:pt x="160020" y="91440"/>
                </a:cubicBezTo>
                <a:cubicBezTo>
                  <a:pt x="167640" y="69850"/>
                  <a:pt x="166370" y="20320"/>
                  <a:pt x="160020" y="0"/>
                </a:cubicBezTo>
              </a:path>
            </a:pathLst>
          </a:custGeom>
          <a:ln w="381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с двумя вырезанными противолежащими углами 49"/>
          <p:cNvSpPr/>
          <p:nvPr/>
        </p:nvSpPr>
        <p:spPr>
          <a:xfrm>
            <a:off x="1066156" y="2148244"/>
            <a:ext cx="8301648" cy="777494"/>
          </a:xfrm>
          <a:prstGeom prst="snip2Diag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Данным постановлением поручено органам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исполнительной власти субъектов Российской Федерации в области государственного регулирования тарифов принять решения об установлении (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пересмотре) с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июля 2014 г.:</a:t>
            </a: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1066155" y="4941962"/>
            <a:ext cx="3713648" cy="720080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За исключением тарифов на </a:t>
            </a:r>
            <a:r>
              <a:rPr lang="ru-RU" sz="1400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услуги по передаче электрической энергии  </a:t>
            </a:r>
            <a:r>
              <a:rPr lang="ru-RU" sz="1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для населения</a:t>
            </a:r>
            <a:endParaRPr lang="ru-RU" sz="14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54" name="Стрелка вправо 53"/>
          <p:cNvSpPr/>
          <p:nvPr/>
        </p:nvSpPr>
        <p:spPr>
          <a:xfrm>
            <a:off x="5150730" y="4916500"/>
            <a:ext cx="739961" cy="724979"/>
          </a:xfrm>
          <a:prstGeom prst="rightArrow">
            <a:avLst/>
          </a:prstGeom>
          <a:solidFill>
            <a:schemeClr val="tx2">
              <a:lumMod val="60000"/>
              <a:lumOff val="40000"/>
              <a:alpha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1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199452" y="4991741"/>
            <a:ext cx="3168352" cy="57449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Проект постановления Правительства Российской Федерации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Стрелка вправо 54"/>
          <p:cNvSpPr/>
          <p:nvPr/>
        </p:nvSpPr>
        <p:spPr>
          <a:xfrm rot="5400000">
            <a:off x="2634946" y="4265979"/>
            <a:ext cx="576064" cy="724979"/>
          </a:xfrm>
          <a:prstGeom prst="rightArrow">
            <a:avLst/>
          </a:prstGeom>
          <a:solidFill>
            <a:schemeClr val="tx2">
              <a:lumMod val="60000"/>
              <a:lumOff val="40000"/>
              <a:alpha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1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733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210171" y="0"/>
            <a:ext cx="86990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Основные изменения в нормативные правовые акты (</a:t>
            </a:r>
            <a:r>
              <a:rPr lang="en-US" altLang="ru-RU" sz="1800" b="1" dirty="0" smtClean="0">
                <a:latin typeface="Times New Roman" pitchFamily="18" charset="0"/>
                <a:cs typeface="Times New Roman" pitchFamily="18" charset="0"/>
              </a:rPr>
              <a:t>II)</a:t>
            </a:r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\\Sms\форэм\Отд плата за передачу\Шагина\Презентации\Егоров\Всероссийское Москва 2014\Материалы\1178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550" y="1227288"/>
            <a:ext cx="3045845" cy="1872209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sp>
        <p:nvSpPr>
          <p:cNvPr id="8" name="Прямоугольник с одним вырезанным углом 7"/>
          <p:cNvSpPr/>
          <p:nvPr/>
        </p:nvSpPr>
        <p:spPr>
          <a:xfrm>
            <a:off x="3729900" y="4221882"/>
            <a:ext cx="3024887" cy="648072"/>
          </a:xfrm>
          <a:prstGeom prst="snip1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на прибыль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(метод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RAB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метод индексации НВВ)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с одним вырезанным углом 8"/>
          <p:cNvSpPr/>
          <p:nvPr/>
        </p:nvSpPr>
        <p:spPr>
          <a:xfrm>
            <a:off x="3729900" y="1197546"/>
            <a:ext cx="3032686" cy="505581"/>
          </a:xfrm>
          <a:prstGeom prst="snip1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Амортизация 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(метод индексации НВВ)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1653" y="3933850"/>
            <a:ext cx="2756710" cy="12645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Закрепление понятия и порядка применения льготного технологического присоединения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20357772">
            <a:off x="350099" y="1232001"/>
            <a:ext cx="64601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959291">
            <a:off x="2072551" y="1397870"/>
            <a:ext cx="113114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нового?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898803" y="4941962"/>
            <a:ext cx="2808312" cy="17281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Принятие региональным органом регулирования решения об утверждении платы за технологическое присоединение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(до 31 декабря)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898803" y="1197546"/>
            <a:ext cx="2808312" cy="10816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Определение сроков представления прогнозных данных по расходам  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(до 01 ноября)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трелка вправо 19"/>
          <p:cNvSpPr/>
          <p:nvPr/>
        </p:nvSpPr>
        <p:spPr>
          <a:xfrm rot="13485758">
            <a:off x="3286077" y="3500277"/>
            <a:ext cx="299806" cy="738577"/>
          </a:xfrm>
          <a:prstGeom prst="rightArrow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898803" y="2637706"/>
            <a:ext cx="2808312" cy="18722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36000" bIns="0" rtlCol="0" anchor="t"/>
          <a:lstStyle/>
          <a:p>
            <a:pPr algn="ctr"/>
            <a:endParaRPr lang="ru-RU" sz="11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Особенности:</a:t>
            </a:r>
          </a:p>
          <a:p>
            <a:pPr algn="ctr"/>
            <a:endParaRPr lang="ru-RU" sz="5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Учет стоимости 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пообъектно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Разбивка по категориям потребителей и уровням напряжения/объемы присоединяемой максимальной мощности;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Расходы на ТП.</a:t>
            </a:r>
          </a:p>
          <a:p>
            <a:endParaRPr lang="ru-RU" sz="10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80551" y="5884790"/>
            <a:ext cx="2756710" cy="7133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Методики по расчету выпадающих доходов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трелка вправо 23"/>
          <p:cNvSpPr/>
          <p:nvPr/>
        </p:nvSpPr>
        <p:spPr>
          <a:xfrm rot="16200000">
            <a:off x="1411060" y="3126626"/>
            <a:ext cx="299806" cy="738577"/>
          </a:xfrm>
          <a:prstGeom prst="rightArrow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 rot="5400000">
            <a:off x="1411059" y="5154625"/>
            <a:ext cx="299806" cy="738577"/>
          </a:xfrm>
          <a:prstGeom prst="rightArrow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 rot="10800000">
            <a:off x="3370412" y="1197546"/>
            <a:ext cx="299806" cy="738577"/>
          </a:xfrm>
          <a:prstGeom prst="rightArrow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3729900" y="1701602"/>
            <a:ext cx="7855" cy="149910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882300" y="4869954"/>
            <a:ext cx="28646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Учитывается по данным за последний истекший период;</a:t>
            </a:r>
          </a:p>
          <a:p>
            <a:endParaRPr lang="ru-RU" sz="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Распределение между регулируемыми и нерегулируемыми видами деятельности согласно учетной политике;</a:t>
            </a:r>
          </a:p>
          <a:p>
            <a:endParaRPr lang="ru-RU" sz="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Распределение пропорционально полезному отпуску у непрофильных организаций.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54363" y="1719893"/>
            <a:ext cx="2872432" cy="193899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Результаты переоценки - источник финансирования ИПР (исключается при невыполнении ИПР);</a:t>
            </a:r>
          </a:p>
          <a:p>
            <a:endParaRPr lang="ru-RU" sz="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Срок полезного использования в соответствии с ПП РФ от 01.01.2002 № 1 – максимальный;</a:t>
            </a:r>
          </a:p>
          <a:p>
            <a:endParaRPr lang="ru-RU" sz="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Амортизация только по фактически введенным объектам технологического присоединения.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3737204" y="1862551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3737755" y="249369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3729900" y="3200703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3730451" y="4869954"/>
            <a:ext cx="551" cy="12241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3737755" y="5030813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3737755" y="5486459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9635107" y="651684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>
            <a:off x="3737755" y="609409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5"/>
          <p:cNvSpPr>
            <a:spLocks noChangeShapeType="1"/>
          </p:cNvSpPr>
          <p:nvPr/>
        </p:nvSpPr>
        <p:spPr bwMode="auto">
          <a:xfrm>
            <a:off x="2578322" y="3705698"/>
            <a:ext cx="1" cy="3208101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5820" tIns="47910" rIns="95820" bIns="47910"/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194534" y="5617058"/>
            <a:ext cx="9442962" cy="0"/>
          </a:xfrm>
          <a:prstGeom prst="line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  <a:round/>
            <a:headEnd/>
            <a:tailEnd/>
          </a:ln>
        </p:spPr>
        <p:txBody>
          <a:bodyPr lIns="95820" tIns="47910" rIns="95820" bIns="47910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271814" y="3789834"/>
            <a:ext cx="9442963" cy="0"/>
          </a:xfrm>
          <a:prstGeom prst="line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  <a:round/>
            <a:headEnd/>
            <a:tailEnd/>
          </a:ln>
        </p:spPr>
        <p:txBody>
          <a:bodyPr lIns="95820" tIns="47910" rIns="95820" bIns="47910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27305" y="3827706"/>
            <a:ext cx="2331066" cy="3636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 algn="ctr">
            <a:noFill/>
            <a:miter lim="800000"/>
            <a:headEnd/>
            <a:tailEnd/>
          </a:ln>
        </p:spPr>
        <p:txBody>
          <a:bodyPr lIns="95820" tIns="47910" rIns="95820" bIns="47910" anchor="ctr"/>
          <a:lstStyle/>
          <a:p>
            <a:pPr algn="ctr"/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Причины выпадающих доходов (ВД)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2752549" y="3827706"/>
            <a:ext cx="7039643" cy="3636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 algn="ctr">
            <a:noFill/>
            <a:miter lim="800000"/>
            <a:headEnd/>
            <a:tailEnd/>
          </a:ln>
        </p:spPr>
        <p:txBody>
          <a:bodyPr lIns="95820" tIns="47910" rIns="95820" bIns="47910" anchor="ctr"/>
          <a:lstStyle/>
          <a:p>
            <a:pPr algn="ctr"/>
            <a:r>
              <a:rPr lang="ru-RU" sz="1500" b="1">
                <a:latin typeface="Times New Roman" pitchFamily="18" charset="0"/>
                <a:cs typeface="Times New Roman" pitchFamily="18" charset="0"/>
              </a:rPr>
              <a:t>Принцип расчета размера ВД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10322" y="4285012"/>
            <a:ext cx="2556473" cy="479536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lIns="95820" tIns="47910" rIns="95820" bIns="47910" anchor="ctr"/>
          <a:lstStyle/>
          <a:p>
            <a:pPr marL="189644" indent="-189644"/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ТП «льготников»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по</a:t>
            </a:r>
            <a:br>
              <a:rPr lang="ru-RU" sz="1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550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5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10321" y="5617058"/>
            <a:ext cx="2568001" cy="1080494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lIns="95820" tIns="47910" rIns="95820" bIns="47910" anchor="ctr"/>
          <a:lstStyle/>
          <a:p>
            <a:pPr marL="189644" indent="-189644"/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ТП заявителей свыше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15 кВт и до 150 кВт,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воспользовавшихся беспроцентной рассрочкой</a:t>
            </a: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2680337" y="4259606"/>
            <a:ext cx="7411237" cy="479536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lIns="95820" tIns="47910" rIns="95820" bIns="47910" anchor="ctr"/>
          <a:lstStyle/>
          <a:p>
            <a:pPr marL="189644" indent="-189644"/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ВД в части орг. </a:t>
            </a:r>
            <a:r>
              <a:rPr lang="ru-RU" sz="1500" b="1" dirty="0" err="1">
                <a:latin typeface="Times New Roman" pitchFamily="18" charset="0"/>
                <a:cs typeface="Times New Roman" pitchFamily="18" charset="0"/>
              </a:rPr>
              <a:t>мер-тий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l-GR" sz="1500" b="1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(ставка по орг. </a:t>
            </a:r>
            <a:r>
              <a:rPr lang="ru-RU" sz="1500" b="1" dirty="0" err="1">
                <a:latin typeface="Times New Roman" pitchFamily="18" charset="0"/>
                <a:cs typeface="Times New Roman" pitchFamily="18" charset="0"/>
              </a:rPr>
              <a:t>мер-тию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1500" b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) -  550 руб. * план. кол</a:t>
            </a:r>
            <a:r>
              <a:rPr lang="en-US" sz="15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во </a:t>
            </a:r>
            <a:r>
              <a:rPr lang="ru-RU" sz="1500" b="1" u="sng" dirty="0">
                <a:latin typeface="Times New Roman" pitchFamily="18" charset="0"/>
                <a:cs typeface="Times New Roman" pitchFamily="18" charset="0"/>
              </a:rPr>
              <a:t>договоров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на ТП</a:t>
            </a: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2659694" y="4691506"/>
            <a:ext cx="7462847" cy="360446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lIns="95820" tIns="47910" rIns="95820" bIns="47910" anchor="ctr"/>
          <a:lstStyle/>
          <a:p>
            <a:pPr marL="189644" indent="-189644"/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ВД в части мер-</a:t>
            </a:r>
            <a:r>
              <a:rPr lang="ru-RU" sz="1500" b="1" dirty="0" err="1">
                <a:latin typeface="Times New Roman" pitchFamily="18" charset="0"/>
                <a:cs typeface="Times New Roman" pitchFamily="18" charset="0"/>
              </a:rPr>
              <a:t>тий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«посл. мили» = </a:t>
            </a:r>
            <a:r>
              <a:rPr lang="el-GR" sz="1500" b="1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(ставка по мер-</a:t>
            </a:r>
            <a:r>
              <a:rPr lang="ru-RU" sz="1500" b="1" dirty="0" err="1">
                <a:latin typeface="Times New Roman" pitchFamily="18" charset="0"/>
                <a:cs typeface="Times New Roman" pitchFamily="18" charset="0"/>
              </a:rPr>
              <a:t>тию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«посл. мили» * </a:t>
            </a:r>
            <a:r>
              <a:rPr lang="en-US" sz="1500" b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2582277" y="5037661"/>
            <a:ext cx="7607356" cy="51764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lIns="95820" tIns="47910" rIns="95820" bIns="47910" anchor="ctr"/>
          <a:lstStyle/>
          <a:p>
            <a:pPr marL="187981" lvl="1" indent="1664">
              <a:lnSpc>
                <a:spcPct val="95000"/>
              </a:lnSpc>
              <a:spcBef>
                <a:spcPct val="25000"/>
              </a:spcBef>
              <a:buClr>
                <a:srgbClr val="990000"/>
              </a:buClr>
              <a:buSzPct val="150000"/>
            </a:pPr>
            <a:r>
              <a:rPr lang="ru-RU" sz="1000" i="1" dirty="0">
                <a:latin typeface="Times New Roman" pitchFamily="18" charset="0"/>
                <a:cs typeface="Times New Roman" pitchFamily="18" charset="0"/>
              </a:rPr>
              <a:t> расчет расходов исходя из стандарт. ставок*</a:t>
            </a:r>
          </a:p>
          <a:p>
            <a:pPr marL="187981" lvl="1" indent="1664">
              <a:lnSpc>
                <a:spcPct val="95000"/>
              </a:lnSpc>
              <a:spcBef>
                <a:spcPct val="25000"/>
              </a:spcBef>
              <a:buClr>
                <a:srgbClr val="990000"/>
              </a:buClr>
              <a:buSzPct val="150000"/>
            </a:pPr>
            <a:r>
              <a:rPr lang="ru-RU" sz="1000" i="1" dirty="0">
                <a:latin typeface="Times New Roman" pitchFamily="18" charset="0"/>
                <a:cs typeface="Times New Roman" pitchFamily="18" charset="0"/>
              </a:rPr>
              <a:t>план. количество </a:t>
            </a:r>
            <a:r>
              <a:rPr lang="ru-RU" sz="1000" i="1" u="sng" dirty="0">
                <a:latin typeface="Times New Roman" pitchFamily="18" charset="0"/>
                <a:cs typeface="Times New Roman" pitchFamily="18" charset="0"/>
              </a:rPr>
              <a:t>договоров</a:t>
            </a:r>
            <a:r>
              <a:rPr lang="ru-RU" sz="1000" i="1" dirty="0">
                <a:latin typeface="Times New Roman" pitchFamily="18" charset="0"/>
                <a:cs typeface="Times New Roman" pitchFamily="18" charset="0"/>
              </a:rPr>
              <a:t> на ТП по 550 руб. - на основании факт. средних данных по договорам за 3 предыдущих года</a:t>
            </a:r>
            <a:endParaRPr lang="en-US" sz="1000" i="1" dirty="0">
              <a:latin typeface="Times New Roman" pitchFamily="18" charset="0"/>
              <a:cs typeface="Times New Roman" pitchFamily="18" charset="0"/>
            </a:endParaRPr>
          </a:p>
          <a:p>
            <a:pPr marL="187981" lvl="1" indent="1664">
              <a:lnSpc>
                <a:spcPct val="95000"/>
              </a:lnSpc>
              <a:spcBef>
                <a:spcPct val="25000"/>
              </a:spcBef>
              <a:buClr>
                <a:srgbClr val="990000"/>
              </a:buClr>
              <a:buSzPct val="150000"/>
            </a:pPr>
            <a:r>
              <a:rPr lang="ru-RU" sz="1000" i="1" dirty="0">
                <a:latin typeface="Times New Roman" pitchFamily="18" charset="0"/>
                <a:cs typeface="Times New Roman" pitchFamily="18" charset="0"/>
              </a:rPr>
              <a:t>план. макс</a:t>
            </a: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000" i="1" dirty="0">
                <a:latin typeface="Times New Roman" pitchFamily="18" charset="0"/>
                <a:cs typeface="Times New Roman" pitchFamily="18" charset="0"/>
              </a:rPr>
              <a:t> мощность, длина линий (</a:t>
            </a: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V)</a:t>
            </a:r>
            <a:r>
              <a:rPr lang="ru-RU" sz="1000" i="1" dirty="0">
                <a:latin typeface="Times New Roman" pitchFamily="18" charset="0"/>
                <a:cs typeface="Times New Roman" pitchFamily="18" charset="0"/>
              </a:rPr>
              <a:t> - на основании факт. средних данных за 3 предыдущих года</a:t>
            </a:r>
            <a:endParaRPr lang="en-US" sz="1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2506315" y="6348221"/>
            <a:ext cx="7438763" cy="56528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lIns="95820" tIns="47910" rIns="95820" bIns="47910" anchor="ctr"/>
          <a:lstStyle/>
          <a:p>
            <a:pPr marL="187981" lvl="1" indent="1664">
              <a:lnSpc>
                <a:spcPct val="95000"/>
              </a:lnSpc>
              <a:spcBef>
                <a:spcPct val="25000"/>
              </a:spcBef>
              <a:buClr>
                <a:srgbClr val="990000"/>
              </a:buClr>
              <a:buSzPct val="150000"/>
            </a:pPr>
            <a:r>
              <a:rPr lang="ru-RU" sz="1000" i="1">
                <a:latin typeface="Times New Roman" pitchFamily="18" charset="0"/>
                <a:cs typeface="Times New Roman" pitchFamily="18" charset="0"/>
              </a:rPr>
              <a:t>планируемое количество заявителей, обращающихся за рассрочкой – на основании фактич. данных за истекший год</a:t>
            </a: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2379235" y="6264363"/>
            <a:ext cx="7529940" cy="26041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lIns="95820" tIns="47910" rIns="95820" bIns="47910" anchor="ctr"/>
          <a:lstStyle/>
          <a:p>
            <a:pPr marL="189644" indent="-189644"/>
            <a:endParaRPr lang="ru-RU" sz="1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2752549" y="3285778"/>
            <a:ext cx="3646950" cy="39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lIns="95820" tIns="47910" rIns="95820" bIns="47910" anchor="ctr"/>
          <a:lstStyle/>
          <a:p>
            <a:pPr algn="ctr"/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Экономически</a:t>
            </a:r>
            <a:r>
              <a:rPr lang="en-US" sz="1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обоснованная ПТП</a:t>
            </a:r>
          </a:p>
        </p:txBody>
      </p:sp>
      <p:sp>
        <p:nvSpPr>
          <p:cNvPr id="22" name="Rectangle 26"/>
          <p:cNvSpPr>
            <a:spLocks noChangeArrowheads="1"/>
          </p:cNvSpPr>
          <p:nvPr/>
        </p:nvSpPr>
        <p:spPr bwMode="auto">
          <a:xfrm>
            <a:off x="6754787" y="3285778"/>
            <a:ext cx="3037405" cy="39220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lIns="95820" tIns="47910" rIns="95820" bIns="47910" anchor="ctr"/>
          <a:lstStyle/>
          <a:p>
            <a:pPr algn="ctr"/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Утвержденная ПТП</a:t>
            </a:r>
            <a:endParaRPr lang="ru-RU" sz="1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7"/>
          <p:cNvSpPr>
            <a:spLocks noChangeArrowheads="1"/>
          </p:cNvSpPr>
          <p:nvPr/>
        </p:nvSpPr>
        <p:spPr bwMode="auto">
          <a:xfrm>
            <a:off x="116983" y="3285778"/>
            <a:ext cx="2341388" cy="4319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lIns="95820" tIns="47910" rIns="95820" bIns="47910" anchor="ctr"/>
          <a:lstStyle/>
          <a:p>
            <a:pPr algn="ctr"/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Выпадающие доходы</a:t>
            </a:r>
          </a:p>
        </p:txBody>
      </p:sp>
      <p:sp>
        <p:nvSpPr>
          <p:cNvPr id="24" name="Text Box 28"/>
          <p:cNvSpPr txBox="1">
            <a:spLocks noChangeArrowheads="1"/>
          </p:cNvSpPr>
          <p:nvPr/>
        </p:nvSpPr>
        <p:spPr bwMode="auto">
          <a:xfrm>
            <a:off x="6399499" y="3285778"/>
            <a:ext cx="283280" cy="419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820" tIns="47910" rIns="95820" bIns="47910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25" name="Text Box 29"/>
          <p:cNvSpPr txBox="1">
            <a:spLocks noChangeArrowheads="1"/>
          </p:cNvSpPr>
          <p:nvPr/>
        </p:nvSpPr>
        <p:spPr bwMode="auto">
          <a:xfrm>
            <a:off x="2434307" y="3309595"/>
            <a:ext cx="347400" cy="419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820" tIns="47910" rIns="95820" bIns="47910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6" name="Rectangle 30"/>
          <p:cNvSpPr>
            <a:spLocks noChangeArrowheads="1"/>
          </p:cNvSpPr>
          <p:nvPr/>
        </p:nvSpPr>
        <p:spPr bwMode="auto">
          <a:xfrm>
            <a:off x="2582277" y="5689255"/>
            <a:ext cx="7607356" cy="8638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lIns="95820" tIns="47910" rIns="95820" bIns="47910" anchor="ctr"/>
          <a:lstStyle/>
          <a:p>
            <a:pPr marL="189644" indent="-189644"/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Кварт. расходы на выплату % по условным кредитам, привлекаемым для финансирования ТП заявителей, обращающихся за рассрочкой платежа </a:t>
            </a:r>
            <a:br>
              <a:rPr lang="ru-RU" sz="15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500" b="1" u="sng" dirty="0">
                <a:latin typeface="Times New Roman" pitchFamily="18" charset="0"/>
                <a:cs typeface="Times New Roman" pitchFamily="18" charset="0"/>
              </a:rPr>
              <a:t>на 3 года</a:t>
            </a:r>
            <a:r>
              <a:rPr lang="en-US" sz="15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500" b="1" dirty="0">
              <a:latin typeface="Times New Roman" pitchFamily="18" charset="0"/>
              <a:cs typeface="Times New Roman" pitchFamily="18" charset="0"/>
            </a:endParaRPr>
          </a:p>
          <a:p>
            <a:pPr marL="189644" indent="-189644"/>
            <a:endParaRPr lang="en-US" sz="700" b="1" dirty="0">
              <a:latin typeface="Times New Roman" pitchFamily="18" charset="0"/>
              <a:cs typeface="Times New Roman" pitchFamily="18" charset="0"/>
            </a:endParaRPr>
          </a:p>
          <a:p>
            <a:pPr marL="189644" indent="-189644"/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ВД</a:t>
            </a:r>
            <a:r>
              <a:rPr lang="en-US" sz="1300" b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300" b="1" dirty="0">
                <a:latin typeface="Times New Roman" pitchFamily="18" charset="0"/>
                <a:cs typeface="Times New Roman" pitchFamily="18" charset="0"/>
              </a:rPr>
              <a:t>95% * 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Начисления - Поступления от заявителей на начало квартала) * % ставка / 4</a:t>
            </a:r>
          </a:p>
        </p:txBody>
      </p:sp>
      <p:sp>
        <p:nvSpPr>
          <p:cNvPr id="27" name="Rectangle 6"/>
          <p:cNvSpPr txBox="1">
            <a:spLocks noGrp="1" noChangeArrowheads="1"/>
          </p:cNvSpPr>
          <p:nvPr/>
        </p:nvSpPr>
        <p:spPr bwMode="auto">
          <a:xfrm>
            <a:off x="7452525" y="6697850"/>
            <a:ext cx="2312141" cy="476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820" tIns="47910" rIns="95820" bIns="47910"/>
          <a:lstStyle/>
          <a:p>
            <a:pPr algn="r"/>
            <a:endParaRPr lang="ru-RU" sz="15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4"/>
          <p:cNvSpPr txBox="1">
            <a:spLocks noChangeArrowheads="1"/>
          </p:cNvSpPr>
          <p:nvPr/>
        </p:nvSpPr>
        <p:spPr bwMode="auto">
          <a:xfrm>
            <a:off x="1210171" y="0"/>
            <a:ext cx="86990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1800" b="1" dirty="0">
                <a:latin typeface="Times New Roman" pitchFamily="18" charset="0"/>
                <a:cs typeface="Times New Roman" pitchFamily="18" charset="0"/>
              </a:rPr>
              <a:t>Основные изменения в нормативные правовые акты </a:t>
            </a: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18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ru-RU" sz="1800" b="1" dirty="0" smtClean="0">
                <a:latin typeface="Times New Roman" pitchFamily="18" charset="0"/>
                <a:cs typeface="Times New Roman" pitchFamily="18" charset="0"/>
              </a:rPr>
              <a:t>II)</a:t>
            </a:r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с одним вырезанным углом 31"/>
          <p:cNvSpPr/>
          <p:nvPr/>
        </p:nvSpPr>
        <p:spPr>
          <a:xfrm>
            <a:off x="127304" y="744930"/>
            <a:ext cx="9664887" cy="2468840"/>
          </a:xfrm>
          <a:prstGeom prst="snip1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Ins="0" bIns="0" rtlCol="0" anchor="ctr"/>
          <a:lstStyle/>
          <a:p>
            <a:pPr marL="342900" indent="-342900" algn="ctr">
              <a:spcAft>
                <a:spcPts val="0"/>
              </a:spcAft>
            </a:pPr>
            <a:r>
              <a:rPr lang="ru-RU" sz="1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Определение выпадающих доходов, связанных  с технологическим присоединением  к электрическим сетям </a:t>
            </a:r>
          </a:p>
          <a:p>
            <a:pPr indent="266700" algn="just">
              <a:buFont typeface="+mj-lt"/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сетевой организации на выполнение организационно-технических мероприятий; </a:t>
            </a:r>
          </a:p>
          <a:p>
            <a:pPr indent="266700" algn="just">
              <a:buFont typeface="+mj-lt"/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сетевой организации на инвестиции, не учтенные в инвестиционной программе, за исключением расходов на строительство объектов электросетевого хозяйства - от существующих объектов электросетевого хозяйства до присоединяемых энергопринимающих устройств и (или) объектов электроэнергетики;</a:t>
            </a:r>
          </a:p>
          <a:p>
            <a:pPr indent="266700" algn="just">
              <a:buFont typeface="+mj-lt"/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на выплату процентов по кредитным договорам, связанным с рассрочкой платежа за технологическое присоединение.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635107" y="651684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"/>
          <p:cNvSpPr txBox="1">
            <a:spLocks noGrp="1" noChangeArrowheads="1"/>
          </p:cNvSpPr>
          <p:nvPr/>
        </p:nvSpPr>
        <p:spPr bwMode="auto">
          <a:xfrm>
            <a:off x="7636603" y="6510257"/>
            <a:ext cx="2312141" cy="3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820" tIns="47910" rIns="95820" bIns="47910"/>
          <a:lstStyle/>
          <a:p>
            <a:pPr algn="r"/>
            <a:endParaRPr lang="ru-RU" sz="15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Rectangle 4"/>
          <p:cNvSpPr>
            <a:spLocks noChangeArrowheads="1"/>
          </p:cNvSpPr>
          <p:nvPr/>
        </p:nvSpPr>
        <p:spPr bwMode="auto">
          <a:xfrm>
            <a:off x="2535786" y="838723"/>
            <a:ext cx="2262251" cy="647814"/>
          </a:xfrm>
          <a:prstGeom prst="rect">
            <a:avLst/>
          </a:prstGeom>
          <a:solidFill>
            <a:schemeClr val="accent4">
              <a:lumMod val="20000"/>
              <a:lumOff val="80000"/>
              <a:alpha val="749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5820" tIns="47910" rIns="95820" bIns="4791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Затраты «плюс»</a:t>
            </a:r>
          </a:p>
        </p:txBody>
      </p:sp>
      <p:sp>
        <p:nvSpPr>
          <p:cNvPr id="66" name="Rectangle 5"/>
          <p:cNvSpPr>
            <a:spLocks noChangeArrowheads="1"/>
          </p:cNvSpPr>
          <p:nvPr/>
        </p:nvSpPr>
        <p:spPr bwMode="auto">
          <a:xfrm>
            <a:off x="5032004" y="838723"/>
            <a:ext cx="2107419" cy="647814"/>
          </a:xfrm>
          <a:prstGeom prst="rect">
            <a:avLst/>
          </a:prstGeom>
          <a:solidFill>
            <a:schemeClr val="accent4">
              <a:lumMod val="20000"/>
              <a:lumOff val="80000"/>
              <a:alpha val="74901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5820" tIns="47910" rIns="95820" bIns="4791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Долгосрочная индексация</a:t>
            </a:r>
          </a:p>
        </p:txBody>
      </p:sp>
      <p:sp>
        <p:nvSpPr>
          <p:cNvPr id="67" name="Rectangle 6"/>
          <p:cNvSpPr>
            <a:spLocks noChangeArrowheads="1"/>
          </p:cNvSpPr>
          <p:nvPr/>
        </p:nvSpPr>
        <p:spPr bwMode="auto">
          <a:xfrm>
            <a:off x="7295975" y="838723"/>
            <a:ext cx="2341386" cy="647814"/>
          </a:xfrm>
          <a:prstGeom prst="rect">
            <a:avLst/>
          </a:prstGeom>
          <a:solidFill>
            <a:schemeClr val="accent4">
              <a:lumMod val="20000"/>
              <a:lumOff val="80000"/>
              <a:alpha val="74901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5820" tIns="47910" rIns="95820" bIns="47910" anchor="ctr"/>
          <a:lstStyle/>
          <a:p>
            <a:pPr algn="ctr"/>
            <a:r>
              <a:rPr lang="en-US" b="1">
                <a:latin typeface="Times New Roman" pitchFamily="18" charset="0"/>
                <a:cs typeface="Times New Roman" pitchFamily="18" charset="0"/>
              </a:rPr>
              <a:t>RAB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Rectangle 7"/>
          <p:cNvSpPr>
            <a:spLocks noChangeArrowheads="1"/>
          </p:cNvSpPr>
          <p:nvPr/>
        </p:nvSpPr>
        <p:spPr bwMode="auto">
          <a:xfrm>
            <a:off x="2535786" y="1631513"/>
            <a:ext cx="2262251" cy="503354"/>
          </a:xfrm>
          <a:prstGeom prst="rect">
            <a:avLst/>
          </a:prstGeom>
          <a:solidFill>
            <a:schemeClr val="accent1">
              <a:lumMod val="40000"/>
              <a:lumOff val="60000"/>
              <a:alpha val="41960"/>
            </a:schemeClr>
          </a:solidFill>
          <a:ln w="12700" algn="ctr">
            <a:solidFill>
              <a:srgbClr val="C0C0C0"/>
            </a:solidFill>
            <a:miter lim="800000"/>
            <a:headEnd/>
            <a:tailEnd/>
          </a:ln>
        </p:spPr>
        <p:txBody>
          <a:bodyPr lIns="95820" tIns="47910" rIns="95820" bIns="47910" anchor="ctr"/>
          <a:lstStyle/>
          <a:p>
            <a:pPr algn="ctr">
              <a:buFont typeface="Wingdings" pitchFamily="2" charset="2"/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Расходы, связанные с произв. и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реализац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+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внереал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расходы</a:t>
            </a:r>
          </a:p>
        </p:txBody>
      </p:sp>
      <p:sp>
        <p:nvSpPr>
          <p:cNvPr id="69" name="Rectangle 8"/>
          <p:cNvSpPr>
            <a:spLocks noChangeArrowheads="1"/>
          </p:cNvSpPr>
          <p:nvPr/>
        </p:nvSpPr>
        <p:spPr bwMode="auto">
          <a:xfrm>
            <a:off x="2535786" y="2204698"/>
            <a:ext cx="2262251" cy="337174"/>
          </a:xfrm>
          <a:prstGeom prst="rect">
            <a:avLst/>
          </a:prstGeom>
          <a:solidFill>
            <a:schemeClr val="accent1">
              <a:lumMod val="40000"/>
              <a:lumOff val="60000"/>
              <a:alpha val="41960"/>
            </a:schemeClr>
          </a:solidFill>
          <a:ln w="12700" algn="ctr">
            <a:solidFill>
              <a:srgbClr val="C0C0C0"/>
            </a:solidFill>
            <a:miter lim="800000"/>
            <a:headEnd/>
            <a:tailEnd/>
          </a:ln>
        </p:spPr>
        <p:txBody>
          <a:bodyPr lIns="95820" tIns="47910" rIns="95820" bIns="47910" anchor="ctr"/>
          <a:lstStyle/>
          <a:p>
            <a:pPr algn="ctr">
              <a:buFont typeface="Wingdings" pitchFamily="2" charset="2"/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Расходы, относимые на прибыль</a:t>
            </a:r>
          </a:p>
        </p:txBody>
      </p:sp>
      <p:sp>
        <p:nvSpPr>
          <p:cNvPr id="70" name="Rectangle 9"/>
          <p:cNvSpPr>
            <a:spLocks noChangeArrowheads="1"/>
          </p:cNvSpPr>
          <p:nvPr/>
        </p:nvSpPr>
        <p:spPr bwMode="auto">
          <a:xfrm>
            <a:off x="5032004" y="1631513"/>
            <a:ext cx="2107419" cy="358858"/>
          </a:xfrm>
          <a:prstGeom prst="rect">
            <a:avLst/>
          </a:prstGeom>
          <a:solidFill>
            <a:schemeClr val="accent1">
              <a:lumMod val="40000"/>
              <a:lumOff val="60000"/>
              <a:alpha val="41960"/>
            </a:schemeClr>
          </a:solidFill>
          <a:ln w="12700" algn="ctr">
            <a:solidFill>
              <a:srgbClr val="C0C0C0"/>
            </a:solidFill>
            <a:miter lim="800000"/>
            <a:headEnd/>
            <a:tailEnd/>
          </a:ln>
        </p:spPr>
        <p:txBody>
          <a:bodyPr lIns="95820" tIns="47910" rIns="95820" bIns="47910" anchor="ctr"/>
          <a:lstStyle/>
          <a:p>
            <a:pPr algn="ctr">
              <a:buFont typeface="Wingdings" pitchFamily="2" charset="2"/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Подконтрольные расходы</a:t>
            </a:r>
          </a:p>
        </p:txBody>
      </p:sp>
      <p:sp>
        <p:nvSpPr>
          <p:cNvPr id="71" name="Rectangle 10"/>
          <p:cNvSpPr>
            <a:spLocks noChangeArrowheads="1"/>
          </p:cNvSpPr>
          <p:nvPr/>
        </p:nvSpPr>
        <p:spPr bwMode="auto">
          <a:xfrm>
            <a:off x="5032004" y="2061790"/>
            <a:ext cx="2107419" cy="503908"/>
          </a:xfrm>
          <a:prstGeom prst="rect">
            <a:avLst/>
          </a:prstGeom>
          <a:solidFill>
            <a:schemeClr val="accent1">
              <a:lumMod val="40000"/>
              <a:lumOff val="60000"/>
              <a:alpha val="41960"/>
            </a:schemeClr>
          </a:solidFill>
          <a:ln w="12700" algn="ctr">
            <a:solidFill>
              <a:srgbClr val="C0C0C0"/>
            </a:solidFill>
            <a:miter lim="800000"/>
            <a:headEnd/>
            <a:tailEnd/>
          </a:ln>
        </p:spPr>
        <p:txBody>
          <a:bodyPr lIns="95820" tIns="47910" rIns="95820" bIns="47910" anchor="ctr"/>
          <a:lstStyle/>
          <a:p>
            <a:pPr algn="ctr">
              <a:buFont typeface="Wingdings" pitchFamily="2" charset="2"/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Неподконтрольные расходы</a:t>
            </a:r>
          </a:p>
        </p:txBody>
      </p:sp>
      <p:sp>
        <p:nvSpPr>
          <p:cNvPr id="72" name="Rectangle 11"/>
          <p:cNvSpPr>
            <a:spLocks noChangeArrowheads="1"/>
          </p:cNvSpPr>
          <p:nvPr/>
        </p:nvSpPr>
        <p:spPr bwMode="auto">
          <a:xfrm>
            <a:off x="7295975" y="1558803"/>
            <a:ext cx="2341386" cy="358858"/>
          </a:xfrm>
          <a:prstGeom prst="rect">
            <a:avLst/>
          </a:prstGeom>
          <a:solidFill>
            <a:schemeClr val="accent1">
              <a:lumMod val="40000"/>
              <a:lumOff val="60000"/>
              <a:alpha val="41960"/>
            </a:schemeClr>
          </a:solidFill>
          <a:ln w="12700" algn="ctr">
            <a:solidFill>
              <a:srgbClr val="C0C0C0"/>
            </a:solidFill>
            <a:miter lim="800000"/>
            <a:headEnd/>
            <a:tailEnd/>
          </a:ln>
        </p:spPr>
        <p:txBody>
          <a:bodyPr lIns="95820" tIns="47910" rIns="95820" bIns="47910" anchor="ctr"/>
          <a:lstStyle/>
          <a:p>
            <a:pPr algn="ctr">
              <a:buFont typeface="Wingdings" pitchFamily="2" charset="2"/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Операционные расходы</a:t>
            </a:r>
          </a:p>
        </p:txBody>
      </p:sp>
      <p:sp>
        <p:nvSpPr>
          <p:cNvPr id="73" name="Rectangle 12"/>
          <p:cNvSpPr>
            <a:spLocks noChangeArrowheads="1"/>
          </p:cNvSpPr>
          <p:nvPr/>
        </p:nvSpPr>
        <p:spPr bwMode="auto">
          <a:xfrm>
            <a:off x="7295975" y="1990925"/>
            <a:ext cx="2341386" cy="215950"/>
          </a:xfrm>
          <a:prstGeom prst="rect">
            <a:avLst/>
          </a:prstGeom>
          <a:solidFill>
            <a:schemeClr val="accent1">
              <a:lumMod val="40000"/>
              <a:lumOff val="60000"/>
              <a:alpha val="41960"/>
            </a:schemeClr>
          </a:solidFill>
          <a:ln w="12700" algn="ctr">
            <a:solidFill>
              <a:srgbClr val="C0C0C0"/>
            </a:solidFill>
            <a:miter lim="800000"/>
            <a:headEnd/>
            <a:tailEnd/>
          </a:ln>
        </p:spPr>
        <p:txBody>
          <a:bodyPr lIns="95820" tIns="47910" rIns="95820" bIns="47910" anchor="ctr"/>
          <a:lstStyle/>
          <a:p>
            <a:pPr marL="187981" indent="-187981"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Неподконтрольные расходы</a:t>
            </a:r>
          </a:p>
        </p:txBody>
      </p:sp>
      <p:sp>
        <p:nvSpPr>
          <p:cNvPr id="74" name="Rectangle 13"/>
          <p:cNvSpPr>
            <a:spLocks noChangeArrowheads="1"/>
          </p:cNvSpPr>
          <p:nvPr/>
        </p:nvSpPr>
        <p:spPr bwMode="auto">
          <a:xfrm>
            <a:off x="7295975" y="2277740"/>
            <a:ext cx="2341386" cy="251954"/>
          </a:xfrm>
          <a:prstGeom prst="rect">
            <a:avLst/>
          </a:prstGeom>
          <a:solidFill>
            <a:schemeClr val="accent1">
              <a:lumMod val="40000"/>
              <a:lumOff val="60000"/>
              <a:alpha val="41960"/>
            </a:schemeClr>
          </a:solidFill>
          <a:ln w="12700" algn="ctr">
            <a:solidFill>
              <a:srgbClr val="C0C0C0"/>
            </a:solidFill>
            <a:miter lim="800000"/>
            <a:headEnd/>
            <a:tailEnd/>
          </a:ln>
        </p:spPr>
        <p:txBody>
          <a:bodyPr lIns="95820" tIns="47910" rIns="95820" bIns="47910" anchor="ctr"/>
          <a:lstStyle/>
          <a:p>
            <a:pPr algn="ctr">
              <a:buFont typeface="Wingdings" pitchFamily="2" charset="2"/>
              <a:buNone/>
            </a:pP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Возврат ИК и доход на ИК и ЧОК</a:t>
            </a:r>
          </a:p>
        </p:txBody>
      </p:sp>
      <p:sp>
        <p:nvSpPr>
          <p:cNvPr id="75" name="Rectangle 14"/>
          <p:cNvSpPr>
            <a:spLocks noChangeArrowheads="1"/>
          </p:cNvSpPr>
          <p:nvPr/>
        </p:nvSpPr>
        <p:spPr bwMode="auto">
          <a:xfrm>
            <a:off x="116983" y="2854505"/>
            <a:ext cx="2263971" cy="50335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lIns="95820" tIns="47910" rIns="95820" bIns="47910" anchor="ctr"/>
          <a:lstStyle/>
          <a:p>
            <a:pPr algn="ctr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расходы на орг. мероприятия 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(НЕ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инвестиционные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76" name="Rectangle 15"/>
          <p:cNvSpPr>
            <a:spLocks noChangeArrowheads="1"/>
          </p:cNvSpPr>
          <p:nvPr/>
        </p:nvSpPr>
        <p:spPr bwMode="auto">
          <a:xfrm>
            <a:off x="116983" y="4007140"/>
            <a:ext cx="2263971" cy="503354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lIns="95820" tIns="47910" rIns="95820" bIns="47910" anchor="ctr"/>
          <a:lstStyle/>
          <a:p>
            <a:pPr algn="ctr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расходы на предоставление рассрочки</a:t>
            </a:r>
          </a:p>
          <a:p>
            <a:pPr algn="ctr"/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инвестиционные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77" name="Line 16"/>
          <p:cNvSpPr>
            <a:spLocks noChangeShapeType="1"/>
          </p:cNvSpPr>
          <p:nvPr/>
        </p:nvSpPr>
        <p:spPr bwMode="auto">
          <a:xfrm flipH="1">
            <a:off x="2458371" y="2636968"/>
            <a:ext cx="0" cy="381838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5820" tIns="47910" rIns="95820" bIns="47910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Line 17"/>
          <p:cNvSpPr>
            <a:spLocks noChangeShapeType="1"/>
          </p:cNvSpPr>
          <p:nvPr/>
        </p:nvSpPr>
        <p:spPr bwMode="auto">
          <a:xfrm flipH="1">
            <a:off x="4877173" y="2636968"/>
            <a:ext cx="0" cy="381771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5820" tIns="47910" rIns="95820" bIns="47910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Line 18"/>
          <p:cNvSpPr>
            <a:spLocks noChangeShapeType="1"/>
          </p:cNvSpPr>
          <p:nvPr/>
        </p:nvSpPr>
        <p:spPr bwMode="auto">
          <a:xfrm flipH="1">
            <a:off x="7216839" y="2636968"/>
            <a:ext cx="0" cy="3816126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5820" tIns="47910" rIns="95820" bIns="47910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Line 19"/>
          <p:cNvSpPr>
            <a:spLocks noChangeShapeType="1"/>
          </p:cNvSpPr>
          <p:nvPr/>
        </p:nvSpPr>
        <p:spPr bwMode="auto">
          <a:xfrm>
            <a:off x="350950" y="3572221"/>
            <a:ext cx="9207275" cy="0"/>
          </a:xfrm>
          <a:prstGeom prst="line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  <a:round/>
            <a:headEnd/>
            <a:tailEnd/>
          </a:ln>
        </p:spPr>
        <p:txBody>
          <a:bodyPr lIns="95820" tIns="47910" rIns="95820" bIns="47910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Line 20"/>
          <p:cNvSpPr>
            <a:spLocks noChangeShapeType="1"/>
          </p:cNvSpPr>
          <p:nvPr/>
        </p:nvSpPr>
        <p:spPr bwMode="auto">
          <a:xfrm>
            <a:off x="350950" y="4797946"/>
            <a:ext cx="9207275" cy="0"/>
          </a:xfrm>
          <a:prstGeom prst="line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  <a:round/>
            <a:headEnd/>
            <a:tailEnd/>
          </a:ln>
        </p:spPr>
        <p:txBody>
          <a:bodyPr lIns="95820" tIns="47910" rIns="95820" bIns="47910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Rectangle 21"/>
          <p:cNvSpPr>
            <a:spLocks noChangeArrowheads="1"/>
          </p:cNvSpPr>
          <p:nvPr/>
        </p:nvSpPr>
        <p:spPr bwMode="auto">
          <a:xfrm>
            <a:off x="2692337" y="2636968"/>
            <a:ext cx="2030005" cy="93684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lIns="95820" tIns="47910" rIns="95820" bIns="47910" anchor="ctr"/>
          <a:lstStyle/>
          <a:p>
            <a:pPr algn="ctr">
              <a:buFont typeface="Wingdings" pitchFamily="2" charset="2"/>
              <a:buNone/>
            </a:pPr>
            <a:r>
              <a:rPr lang="ru-RU" sz="1300">
                <a:latin typeface="Times New Roman" pitchFamily="18" charset="0"/>
                <a:cs typeface="Times New Roman" pitchFamily="18" charset="0"/>
              </a:rPr>
              <a:t>Не прописываем, но учитываются в момент перехода на долг. индексацию или </a:t>
            </a:r>
            <a:r>
              <a:rPr lang="en-US" sz="1300">
                <a:latin typeface="Times New Roman" pitchFamily="18" charset="0"/>
                <a:cs typeface="Times New Roman" pitchFamily="18" charset="0"/>
              </a:rPr>
              <a:t>RAB</a:t>
            </a:r>
            <a:endParaRPr lang="ru-RU" sz="13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Rectangle 22"/>
          <p:cNvSpPr>
            <a:spLocks noChangeArrowheads="1"/>
          </p:cNvSpPr>
          <p:nvPr/>
        </p:nvSpPr>
        <p:spPr bwMode="auto">
          <a:xfrm>
            <a:off x="5032003" y="2636968"/>
            <a:ext cx="2030005" cy="93684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lIns="95820" tIns="47910" rIns="95820" bIns="47910" anchor="ctr"/>
          <a:lstStyle/>
          <a:p>
            <a:pPr algn="ctr">
              <a:buFont typeface="Wingdings" pitchFamily="2" charset="2"/>
              <a:buNone/>
            </a:pPr>
            <a:r>
              <a:rPr lang="ru-RU" sz="1300">
                <a:latin typeface="Times New Roman" pitchFamily="18" charset="0"/>
                <a:cs typeface="Times New Roman" pitchFamily="18" charset="0"/>
              </a:rPr>
              <a:t>Однократно в неподконтрольных расходах </a:t>
            </a:r>
          </a:p>
        </p:txBody>
      </p:sp>
      <p:sp>
        <p:nvSpPr>
          <p:cNvPr id="84" name="Rectangle 23"/>
          <p:cNvSpPr>
            <a:spLocks noChangeArrowheads="1"/>
          </p:cNvSpPr>
          <p:nvPr/>
        </p:nvSpPr>
        <p:spPr bwMode="auto">
          <a:xfrm>
            <a:off x="7373389" y="2636968"/>
            <a:ext cx="2030005" cy="93684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lIns="95820" tIns="47910" rIns="95820" bIns="47910" anchor="ctr"/>
          <a:lstStyle/>
          <a:p>
            <a:pPr algn="ctr">
              <a:buFont typeface="Wingdings" pitchFamily="2" charset="2"/>
              <a:buNone/>
            </a:pPr>
            <a:r>
              <a:rPr lang="ru-RU" sz="1300">
                <a:latin typeface="Times New Roman" pitchFamily="18" charset="0"/>
                <a:cs typeface="Times New Roman" pitchFamily="18" charset="0"/>
              </a:rPr>
              <a:t>Однократно в неподконтрольных расходах </a:t>
            </a:r>
          </a:p>
        </p:txBody>
      </p:sp>
      <p:sp>
        <p:nvSpPr>
          <p:cNvPr id="85" name="Rectangle 25"/>
          <p:cNvSpPr>
            <a:spLocks noChangeArrowheads="1"/>
          </p:cNvSpPr>
          <p:nvPr/>
        </p:nvSpPr>
        <p:spPr bwMode="auto">
          <a:xfrm>
            <a:off x="4877173" y="3716560"/>
            <a:ext cx="2262250" cy="93684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lIns="95820" tIns="47910" rIns="95820" bIns="47910" anchor="ctr"/>
          <a:lstStyle/>
          <a:p>
            <a:pPr algn="ctr">
              <a:buFont typeface="Wingdings" pitchFamily="2" charset="2"/>
              <a:buNone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В неподконтрольных расходах в течение срока предоставления рассрочки + исключение двойного учета с </a:t>
            </a: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по займам</a:t>
            </a:r>
          </a:p>
        </p:txBody>
      </p:sp>
      <p:sp>
        <p:nvSpPr>
          <p:cNvPr id="86" name="Rectangle 26"/>
          <p:cNvSpPr>
            <a:spLocks noChangeArrowheads="1"/>
          </p:cNvSpPr>
          <p:nvPr/>
        </p:nvSpPr>
        <p:spPr bwMode="auto">
          <a:xfrm>
            <a:off x="7373390" y="3716560"/>
            <a:ext cx="2341387" cy="93684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lIns="95820" tIns="47910" rIns="95820" bIns="47910" anchor="ctr"/>
          <a:lstStyle/>
          <a:p>
            <a:pPr algn="ctr">
              <a:buFont typeface="Wingdings" pitchFamily="2" charset="2"/>
              <a:buNone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В неподконтрольных расходах в течение срока предоставления рассрочки</a:t>
            </a:r>
            <a:endParaRPr lang="ru-RU" sz="13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Rectangle 27"/>
          <p:cNvSpPr>
            <a:spLocks noChangeArrowheads="1"/>
          </p:cNvSpPr>
          <p:nvPr/>
        </p:nvSpPr>
        <p:spPr bwMode="auto">
          <a:xfrm>
            <a:off x="0" y="5374232"/>
            <a:ext cx="2458371" cy="50335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lIns="95820" tIns="47910" rIns="95820" bIns="47910" anchor="ctr"/>
          <a:lstStyle/>
          <a:p>
            <a:pPr algn="ctr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расходы на строительство </a:t>
            </a:r>
          </a:p>
          <a:p>
            <a:pPr algn="ctr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«последней мили»</a:t>
            </a:r>
          </a:p>
          <a:p>
            <a:pPr algn="ctr"/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(Инвестиционные)</a:t>
            </a:r>
          </a:p>
        </p:txBody>
      </p:sp>
      <p:sp>
        <p:nvSpPr>
          <p:cNvPr id="88" name="Rectangle 29"/>
          <p:cNvSpPr>
            <a:spLocks noChangeArrowheads="1"/>
          </p:cNvSpPr>
          <p:nvPr/>
        </p:nvSpPr>
        <p:spPr bwMode="auto">
          <a:xfrm>
            <a:off x="4952868" y="5085240"/>
            <a:ext cx="2263971" cy="93684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lIns="95820" tIns="47910" rIns="95820" bIns="47910" anchor="ctr"/>
          <a:lstStyle/>
          <a:p>
            <a:pPr algn="ctr">
              <a:buFont typeface="Wingdings" pitchFamily="2" charset="2"/>
              <a:buNone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Равномерное списание в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течение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35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лет (как в </a:t>
            </a: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RAB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Rectangle 30"/>
          <p:cNvSpPr>
            <a:spLocks noChangeArrowheads="1"/>
          </p:cNvSpPr>
          <p:nvPr/>
        </p:nvSpPr>
        <p:spPr bwMode="auto">
          <a:xfrm>
            <a:off x="7295975" y="5085240"/>
            <a:ext cx="2418802" cy="93684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lIns="95820" tIns="47910" rIns="95820" bIns="47910" anchor="ctr"/>
          <a:lstStyle/>
          <a:p>
            <a:pPr algn="ctr">
              <a:buFont typeface="Wingdings" pitchFamily="2" charset="2"/>
              <a:buNone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В базе ИК 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по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факту ввода </a:t>
            </a:r>
          </a:p>
        </p:txBody>
      </p:sp>
      <p:sp>
        <p:nvSpPr>
          <p:cNvPr id="90" name="Rectangle 31"/>
          <p:cNvSpPr>
            <a:spLocks noChangeArrowheads="1"/>
          </p:cNvSpPr>
          <p:nvPr/>
        </p:nvSpPr>
        <p:spPr bwMode="auto">
          <a:xfrm>
            <a:off x="350950" y="838723"/>
            <a:ext cx="2030005" cy="1703150"/>
          </a:xfrm>
          <a:prstGeom prst="rect">
            <a:avLst/>
          </a:prstGeom>
          <a:solidFill>
            <a:schemeClr val="accent4">
              <a:lumMod val="20000"/>
              <a:lumOff val="80000"/>
              <a:alpha val="74901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5820" tIns="47910" rIns="95820" bIns="47910" anchor="ctr"/>
          <a:lstStyle/>
          <a:p>
            <a:pPr algn="ctr"/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Выпадающие доходы </a:t>
            </a:r>
          </a:p>
          <a:p>
            <a:pPr algn="ctr"/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(расходы, не включаемые в ПТП)</a:t>
            </a:r>
          </a:p>
        </p:txBody>
      </p:sp>
      <p:sp>
        <p:nvSpPr>
          <p:cNvPr id="95" name="Rectangle 21"/>
          <p:cNvSpPr>
            <a:spLocks noChangeArrowheads="1"/>
          </p:cNvSpPr>
          <p:nvPr/>
        </p:nvSpPr>
        <p:spPr bwMode="auto">
          <a:xfrm>
            <a:off x="2692337" y="3789601"/>
            <a:ext cx="2030005" cy="93684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lIns="95820" tIns="47910" rIns="95820" bIns="47910" anchor="ctr"/>
          <a:lstStyle/>
          <a:p>
            <a:pPr algn="ctr">
              <a:buFont typeface="Wingdings" pitchFamily="2" charset="2"/>
              <a:buNone/>
            </a:pPr>
            <a:r>
              <a:rPr lang="ru-RU" sz="1300">
                <a:latin typeface="Times New Roman" pitchFamily="18" charset="0"/>
                <a:cs typeface="Times New Roman" pitchFamily="18" charset="0"/>
              </a:rPr>
              <a:t>Не прописываем, но учитываются в момент перехода на долг. индексацию или </a:t>
            </a:r>
            <a:r>
              <a:rPr lang="en-US" sz="1300">
                <a:latin typeface="Times New Roman" pitchFamily="18" charset="0"/>
                <a:cs typeface="Times New Roman" pitchFamily="18" charset="0"/>
              </a:rPr>
              <a:t>RAB</a:t>
            </a:r>
            <a:r>
              <a:rPr lang="ru-RU" sz="13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6" name="Rectangle 21"/>
          <p:cNvSpPr>
            <a:spLocks noChangeArrowheads="1"/>
          </p:cNvSpPr>
          <p:nvPr/>
        </p:nvSpPr>
        <p:spPr bwMode="auto">
          <a:xfrm>
            <a:off x="2692337" y="5085240"/>
            <a:ext cx="2030005" cy="93684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lIns="95820" tIns="47910" rIns="95820" bIns="47910" anchor="ctr"/>
          <a:lstStyle/>
          <a:p>
            <a:pPr algn="ctr">
              <a:buFont typeface="Wingdings" pitchFamily="2" charset="2"/>
              <a:buNone/>
            </a:pPr>
            <a:r>
              <a:rPr lang="ru-RU" sz="1300">
                <a:latin typeface="Times New Roman" pitchFamily="18" charset="0"/>
                <a:cs typeface="Times New Roman" pitchFamily="18" charset="0"/>
              </a:rPr>
              <a:t>Не прописываем, но учитываются в момент перехода на долг. индексацию или </a:t>
            </a:r>
            <a:r>
              <a:rPr lang="en-US" sz="1300">
                <a:latin typeface="Times New Roman" pitchFamily="18" charset="0"/>
                <a:cs typeface="Times New Roman" pitchFamily="18" charset="0"/>
              </a:rPr>
              <a:t>RAB</a:t>
            </a:r>
            <a:r>
              <a:rPr lang="ru-RU" sz="13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9637361" y="6455352"/>
            <a:ext cx="271814" cy="419399"/>
          </a:xfrm>
          <a:prstGeom prst="rect">
            <a:avLst/>
          </a:prstGeom>
          <a:noFill/>
        </p:spPr>
        <p:txBody>
          <a:bodyPr wrap="square" lIns="95820" tIns="47910" rIns="95820" bIns="47910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4"/>
          <p:cNvSpPr txBox="1">
            <a:spLocks noChangeArrowheads="1"/>
          </p:cNvSpPr>
          <p:nvPr/>
        </p:nvSpPr>
        <p:spPr bwMode="auto">
          <a:xfrm>
            <a:off x="1210171" y="0"/>
            <a:ext cx="86990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1800" b="1" dirty="0">
                <a:latin typeface="Times New Roman" pitchFamily="18" charset="0"/>
                <a:cs typeface="Times New Roman" pitchFamily="18" charset="0"/>
              </a:rPr>
              <a:t>Основные изменения в нормативные правовые акты </a:t>
            </a: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18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ru-RU" sz="1800" b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ru-RU" sz="1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3277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95536" y="2708920"/>
            <a:ext cx="7772400" cy="33877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392872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20676</TotalTime>
  <Words>794</Words>
  <Application>Microsoft Office PowerPoint</Application>
  <PresentationFormat>Произвольный</PresentationFormat>
  <Paragraphs>93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Lucida Grande</vt:lpstr>
      <vt:lpstr>Times New Roman</vt:lpstr>
      <vt:lpstr>Verdana</vt:lpstr>
      <vt:lpstr>Wingdings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ФСТ России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Александр Бибиков</dc:creator>
  <cp:lastModifiedBy>admin</cp:lastModifiedBy>
  <cp:revision>1417</cp:revision>
  <cp:lastPrinted>2014-04-10T05:01:38Z</cp:lastPrinted>
  <dcterms:created xsi:type="dcterms:W3CDTF">2009-09-01T17:39:31Z</dcterms:created>
  <dcterms:modified xsi:type="dcterms:W3CDTF">2014-06-22T22:17:14Z</dcterms:modified>
</cp:coreProperties>
</file>