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9" r:id="rId1"/>
  </p:sldMasterIdLst>
  <p:notesMasterIdLst>
    <p:notesMasterId r:id="rId8"/>
  </p:notesMasterIdLst>
  <p:sldIdLst>
    <p:sldId id="645" r:id="rId2"/>
    <p:sldId id="664" r:id="rId3"/>
    <p:sldId id="643" r:id="rId4"/>
    <p:sldId id="639" r:id="rId5"/>
    <p:sldId id="662" r:id="rId6"/>
    <p:sldId id="661" r:id="rId7"/>
  </p:sldIdLst>
  <p:sldSz cx="9909175" cy="6859588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794"/>
    <a:srgbClr val="4C29E3"/>
    <a:srgbClr val="B3B3FF"/>
    <a:srgbClr val="C9C9FF"/>
    <a:srgbClr val="C448A9"/>
    <a:srgbClr val="C80000"/>
    <a:srgbClr val="385D8A"/>
    <a:srgbClr val="E7E7FF"/>
    <a:srgbClr val="D9D9FF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9886" autoAdjust="0"/>
  </p:normalViewPr>
  <p:slideViewPr>
    <p:cSldViewPr snapToObjects="1">
      <p:cViewPr varScale="1">
        <p:scale>
          <a:sx n="74" d="100"/>
          <a:sy n="74" d="100"/>
        </p:scale>
        <p:origin x="1062" y="72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3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9E64707-3883-462D-B5C8-54CDD2F875C0}" type="datetimeFigureOut">
              <a:rPr lang="ru-RU"/>
              <a:pPr>
                <a:defRPr/>
              </a:pPr>
              <a:t>23.06.2014</a:t>
            </a:fld>
            <a:endParaRPr lang="ru-RU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39775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2" y="4716709"/>
            <a:ext cx="5438775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226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226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E2D1EC0-C0FB-4B85-A4C3-C4691C3163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2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2708" name="Номер слайда 3"/>
          <p:cNvSpPr txBox="1">
            <a:spLocks noGrp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10BA349-BE3B-4D97-8AE0-FA840B6DB8D0}" type="slidenum">
              <a:rPr lang="ru-RU" sz="1200">
                <a:latin typeface="Arial" charset="0"/>
              </a:rPr>
              <a:pPr algn="r"/>
              <a:t>5</a:t>
            </a:fld>
            <a:endParaRPr lang="ru-RU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87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655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615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168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dirty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069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232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35208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992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594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0518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455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189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008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169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38724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5567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defTabSz="958850">
              <a:defRPr/>
            </a:pPr>
            <a:endParaRPr lang="ru-RU" sz="2600" dirty="0">
              <a:solidFill>
                <a:srgbClr val="000000"/>
              </a:solidFill>
              <a:latin typeface="Times New Roman" pitchFamily="18" charset="0"/>
              <a:cs typeface="+mn-cs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74067" y="1125538"/>
            <a:ext cx="9433048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20" tIns="47910" rIns="95820" bIns="47910" anchor="ctr"/>
          <a:lstStyle/>
          <a:p>
            <a:pPr lvl="0" algn="ctr" defTabSz="706438" eaLnBrk="0" hangingPunct="0"/>
            <a:r>
              <a:rPr kumimoji="0" lang="ru-RU" sz="2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Основные</a:t>
            </a:r>
            <a:r>
              <a:rPr lang="ru-RU" sz="2900" b="1" kern="0" dirty="0" smtClea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 положения постановления Правительства Российской Федерации от 11.06.2014г. № 542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50931" y="5662042"/>
            <a:ext cx="168507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И.А. Шагина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382122"/>
            <a:ext cx="990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Владивосток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210171" y="0"/>
            <a:ext cx="8699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Основные изменения в нормативные правовые акты (</a:t>
            </a:r>
            <a:r>
              <a:rPr lang="en-US" altLang="ru-RU" sz="1800" b="1" dirty="0">
                <a:latin typeface="Times New Roman" pitchFamily="18" charset="0"/>
                <a:cs typeface="Times New Roman" pitchFamily="18" charset="0"/>
              </a:rPr>
              <a:t>I)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225505" y="852100"/>
            <a:ext cx="9526565" cy="1065526"/>
          </a:xfrm>
          <a:prstGeom prst="snip1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Правительством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утверждено постановление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Правительства Российской Федерации от 11.06.2014г. №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542 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внесении изменений  в некоторые акты Правительства Российской Федерации по вопросам компенсации  сетевым организациям  выпадающих доходов, связанных  с технологическим присоединением  к электрическим сетям, и принятии тарифных решений»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635107" y="65168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74067" y="6166098"/>
            <a:ext cx="351656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67741" y="3937188"/>
            <a:ext cx="351656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Прямоугольник с двумя скругленными противолежащими углами 40"/>
          <p:cNvSpPr/>
          <p:nvPr/>
        </p:nvSpPr>
        <p:spPr>
          <a:xfrm>
            <a:off x="490091" y="3285778"/>
            <a:ext cx="9289032" cy="1011450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единых (котловых) тарифов на услуги по передаче электрической энергии в случае, если указанные тарифы установлены с 1 июля 2014 г. на уровне, превышающем уровень указанных тарифов по состоянию на 30 июня 2014 г., в целях обеспечения установления единых (котловых) тарифов с 1 июля 2014 г. на второе полугодие 2014 г. на уровне, не превышающем уровень указанных тарифов по состоянию на 30 июня 2014 г.;</a:t>
            </a:r>
          </a:p>
        </p:txBody>
      </p:sp>
      <p:sp>
        <p:nvSpPr>
          <p:cNvPr id="42" name="Прямоугольник с двумя скругленными противолежащими углами 41"/>
          <p:cNvSpPr/>
          <p:nvPr/>
        </p:nvSpPr>
        <p:spPr>
          <a:xfrm>
            <a:off x="490090" y="5802720"/>
            <a:ext cx="9289033" cy="579402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цен (тарифов) на услуги по передаче электрической энергии для взаиморасчетов между 2 сетевыми организациями за оказываемые друг другу услуги по передаче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 flipV="1">
            <a:off x="267741" y="3066225"/>
            <a:ext cx="4721046" cy="4597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267741" y="3066226"/>
            <a:ext cx="6326" cy="309987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Полилиния 44"/>
          <p:cNvSpPr/>
          <p:nvPr/>
        </p:nvSpPr>
        <p:spPr>
          <a:xfrm rot="21406975">
            <a:off x="4963286" y="2930335"/>
            <a:ext cx="167640" cy="135890"/>
          </a:xfrm>
          <a:custGeom>
            <a:avLst/>
            <a:gdLst>
              <a:gd name="connsiteX0" fmla="*/ 0 w 167640"/>
              <a:gd name="connsiteY0" fmla="*/ 129540 h 135890"/>
              <a:gd name="connsiteX1" fmla="*/ 114300 w 167640"/>
              <a:gd name="connsiteY1" fmla="*/ 129540 h 135890"/>
              <a:gd name="connsiteX2" fmla="*/ 160020 w 167640"/>
              <a:gd name="connsiteY2" fmla="*/ 91440 h 135890"/>
              <a:gd name="connsiteX3" fmla="*/ 160020 w 167640"/>
              <a:gd name="connsiteY3" fmla="*/ 0 h 13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640" h="135890">
                <a:moveTo>
                  <a:pt x="0" y="129540"/>
                </a:moveTo>
                <a:cubicBezTo>
                  <a:pt x="43815" y="132715"/>
                  <a:pt x="87630" y="135890"/>
                  <a:pt x="114300" y="129540"/>
                </a:cubicBezTo>
                <a:cubicBezTo>
                  <a:pt x="140970" y="123190"/>
                  <a:pt x="152400" y="113030"/>
                  <a:pt x="160020" y="91440"/>
                </a:cubicBezTo>
                <a:cubicBezTo>
                  <a:pt x="167640" y="69850"/>
                  <a:pt x="166370" y="20320"/>
                  <a:pt x="160020" y="0"/>
                </a:cubicBezTo>
              </a:path>
            </a:pathLst>
          </a:cu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с двумя вырезанными противолежащими углами 49"/>
          <p:cNvSpPr/>
          <p:nvPr/>
        </p:nvSpPr>
        <p:spPr>
          <a:xfrm>
            <a:off x="1066156" y="2148244"/>
            <a:ext cx="8301648" cy="777494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Данным постановлением поручено органам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исполнительной власти субъектов Российской Федерации в области государственного регулирования тарифов принять решения об установлении (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пересмотре) с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июля 2014 г.: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066155" y="4941962"/>
            <a:ext cx="3713648" cy="72008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За исключением тарифов на </a:t>
            </a:r>
            <a:r>
              <a:rPr lang="ru-RU" sz="14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услуги по передаче электрической энергии  </a:t>
            </a:r>
            <a:r>
              <a:rPr lang="ru-RU" sz="14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для населения</a:t>
            </a:r>
            <a:endParaRPr lang="ru-RU" sz="14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4" name="Стрелка вправо 53"/>
          <p:cNvSpPr/>
          <p:nvPr/>
        </p:nvSpPr>
        <p:spPr>
          <a:xfrm>
            <a:off x="5150730" y="4916500"/>
            <a:ext cx="739961" cy="724979"/>
          </a:xfrm>
          <a:prstGeom prst="rightArrow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99452" y="4991741"/>
            <a:ext cx="3168352" cy="57449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 постановления Правительства Российской Федерации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Стрелка вправо 54"/>
          <p:cNvSpPr/>
          <p:nvPr/>
        </p:nvSpPr>
        <p:spPr>
          <a:xfrm rot="5400000">
            <a:off x="2634946" y="4265979"/>
            <a:ext cx="576064" cy="724979"/>
          </a:xfrm>
          <a:prstGeom prst="rightArrow">
            <a:avLst/>
          </a:prstGeom>
          <a:solidFill>
            <a:schemeClr val="tx2">
              <a:lumMod val="60000"/>
              <a:lumOff val="40000"/>
              <a:alpha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33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210171" y="0"/>
            <a:ext cx="8699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Основные изменения в нормативные правовые акты (</a:t>
            </a:r>
            <a:r>
              <a:rPr lang="en-US" altLang="ru-RU" sz="1800" b="1" dirty="0" smtClean="0">
                <a:latin typeface="Times New Roman" pitchFamily="18" charset="0"/>
                <a:cs typeface="Times New Roman" pitchFamily="18" charset="0"/>
              </a:rPr>
              <a:t>II)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\\Sms\форэм\Отд плата за передачу\Шагина\Презентации\Егоров\Всероссийское Москва 2014\Материалы\1178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550" y="1227288"/>
            <a:ext cx="3045845" cy="187220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8" name="Прямоугольник с одним вырезанным углом 7"/>
          <p:cNvSpPr/>
          <p:nvPr/>
        </p:nvSpPr>
        <p:spPr>
          <a:xfrm>
            <a:off x="3729900" y="4221882"/>
            <a:ext cx="3024887" cy="648072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прибыль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(метод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RAB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метод индексации НВВ)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3729900" y="1197546"/>
            <a:ext cx="3032686" cy="505581"/>
          </a:xfrm>
          <a:prstGeom prst="snip1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Амортизация 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(метод индексации НВВ)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1653" y="3933850"/>
            <a:ext cx="2756710" cy="12645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Закрепление понятия и порядка применения льготного технологического присоединения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0357772">
            <a:off x="350099" y="1232001"/>
            <a:ext cx="6460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959291">
            <a:off x="2072551" y="1397870"/>
            <a:ext cx="11311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нового?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98803" y="4941962"/>
            <a:ext cx="2808312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региональным органом регулирования решения об утверждении платы за технологическое присоединение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 31 декабря)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98803" y="1197546"/>
            <a:ext cx="2808312" cy="1081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сроков представления прогнозных данных по расходам 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 01 ноября)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13485758">
            <a:off x="3286077" y="3500277"/>
            <a:ext cx="299806" cy="738577"/>
          </a:xfrm>
          <a:prstGeom prst="rightArrow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98803" y="2637706"/>
            <a:ext cx="2808312" cy="1872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rtlCol="0" anchor="t"/>
          <a:lstStyle/>
          <a:p>
            <a:pPr algn="ctr"/>
            <a:endParaRPr lang="ru-RU" sz="11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Особенности:</a:t>
            </a:r>
          </a:p>
          <a:p>
            <a:pPr algn="ctr"/>
            <a:endParaRPr lang="ru-RU" sz="5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Учет стоимости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пообъектно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Разбивка по категориям потребителей и уровням напряжения/объемы присоединяемой максимальной мощности;</a:t>
            </a:r>
          </a:p>
          <a:p>
            <a:pPr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Расходы на ТП.</a:t>
            </a:r>
          </a:p>
          <a:p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0551" y="5884790"/>
            <a:ext cx="2756710" cy="713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Методики по расчету выпадающих доходов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16200000">
            <a:off x="1411060" y="3126626"/>
            <a:ext cx="299806" cy="738577"/>
          </a:xfrm>
          <a:prstGeom prst="rightArrow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1411059" y="5154625"/>
            <a:ext cx="299806" cy="738577"/>
          </a:xfrm>
          <a:prstGeom prst="rightArrow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10800000">
            <a:off x="3370412" y="1197546"/>
            <a:ext cx="299806" cy="738577"/>
          </a:xfrm>
          <a:prstGeom prst="rightArrow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29900" y="1701602"/>
            <a:ext cx="7855" cy="14991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82300" y="4869954"/>
            <a:ext cx="2864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Учитывается по данным за последний истекший период;</a:t>
            </a:r>
          </a:p>
          <a:p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Распределение между регулируемыми и нерегулируемыми видами деятельности согласно учетной политике;</a:t>
            </a:r>
          </a:p>
          <a:p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Распределение пропорционально полезному отпуску у непрофильных организаций.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54363" y="1719893"/>
            <a:ext cx="2872432" cy="193899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Результаты переоценки - источник финансирования ИПР (исключается при невыполнении ИПР);</a:t>
            </a:r>
          </a:p>
          <a:p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Срок полезного использования в соответствии с ПП РФ от 01.01.2002 № 1 – максимальный;</a:t>
            </a:r>
          </a:p>
          <a:p>
            <a:endParaRPr lang="ru-RU" sz="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Амортизация только по фактически введенным объектам технологического присоединения.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737204" y="1862551"/>
            <a:ext cx="15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737755" y="2493690"/>
            <a:ext cx="15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729900" y="3200703"/>
            <a:ext cx="15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730451" y="4869954"/>
            <a:ext cx="551" cy="12241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737755" y="5030813"/>
            <a:ext cx="15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37755" y="5486459"/>
            <a:ext cx="15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635107" y="65168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3737755" y="6094090"/>
            <a:ext cx="152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2578322" y="3705698"/>
            <a:ext cx="1" cy="320810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94534" y="5617058"/>
            <a:ext cx="9442962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71814" y="3789834"/>
            <a:ext cx="9442963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27305" y="3827706"/>
            <a:ext cx="2331066" cy="3636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Причины выпадающих доходов (ВД)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752549" y="3827706"/>
            <a:ext cx="7039643" cy="3636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b="1">
                <a:latin typeface="Times New Roman" pitchFamily="18" charset="0"/>
                <a:cs typeface="Times New Roman" pitchFamily="18" charset="0"/>
              </a:rPr>
              <a:t>Принцип расчета размера ВД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0322" y="4285012"/>
            <a:ext cx="2556473" cy="47953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9644" indent="-189644"/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ТП «льготников»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</a:t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550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1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0321" y="5617058"/>
            <a:ext cx="2568001" cy="108049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9644" indent="-189644"/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ТП заявителей свыше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15 кВт и до 150 кВт,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воспользовавшихся беспроцентной рассрочкой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680337" y="4259606"/>
            <a:ext cx="7411237" cy="47953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9644" indent="-189644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ВД в части орг.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мер-тий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(ставка по орг.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мер-тию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) -  550 руб. * план. кол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договоров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на ТП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2659694" y="4691506"/>
            <a:ext cx="7462847" cy="36044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9644" indent="-189644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ВД в части мер-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тий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«посл. мили» = </a:t>
            </a:r>
            <a:r>
              <a:rPr lang="el-GR" sz="1500" b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(ставка по мер-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тию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«посл. мили» * 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2582277" y="5037661"/>
            <a:ext cx="7607356" cy="51764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7981" lvl="1" indent="1664">
              <a:lnSpc>
                <a:spcPct val="95000"/>
              </a:lnSpc>
              <a:spcBef>
                <a:spcPct val="25000"/>
              </a:spcBef>
              <a:buClr>
                <a:srgbClr val="990000"/>
              </a:buClr>
              <a:buSzPct val="150000"/>
            </a:pP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расчет расходов исходя из стандарт. ставок*</a:t>
            </a:r>
          </a:p>
          <a:p>
            <a:pPr marL="187981" lvl="1" indent="1664">
              <a:lnSpc>
                <a:spcPct val="95000"/>
              </a:lnSpc>
              <a:spcBef>
                <a:spcPct val="25000"/>
              </a:spcBef>
              <a:buClr>
                <a:srgbClr val="990000"/>
              </a:buClr>
              <a:buSzPct val="150000"/>
            </a:pP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план. количество </a:t>
            </a:r>
            <a:r>
              <a:rPr lang="ru-RU" sz="1000" i="1" u="sng" dirty="0">
                <a:latin typeface="Times New Roman" pitchFamily="18" charset="0"/>
                <a:cs typeface="Times New Roman" pitchFamily="18" charset="0"/>
              </a:rPr>
              <a:t>договоров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на ТП по 550 руб. - на основании факт. средних данных по договорам за 3 предыдущих года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  <a:p>
            <a:pPr marL="187981" lvl="1" indent="1664">
              <a:lnSpc>
                <a:spcPct val="95000"/>
              </a:lnSpc>
              <a:spcBef>
                <a:spcPct val="25000"/>
              </a:spcBef>
              <a:buClr>
                <a:srgbClr val="990000"/>
              </a:buClr>
              <a:buSzPct val="150000"/>
            </a:pP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план. макс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мощность, длина линий (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V)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 - на основании факт. средних данных за 3 предыдущих года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506315" y="6348221"/>
            <a:ext cx="7438763" cy="56528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7981" lvl="1" indent="1664">
              <a:lnSpc>
                <a:spcPct val="95000"/>
              </a:lnSpc>
              <a:spcBef>
                <a:spcPct val="25000"/>
              </a:spcBef>
              <a:buClr>
                <a:srgbClr val="990000"/>
              </a:buClr>
              <a:buSzPct val="150000"/>
            </a:pPr>
            <a:r>
              <a:rPr lang="ru-RU" sz="1000" i="1">
                <a:latin typeface="Times New Roman" pitchFamily="18" charset="0"/>
                <a:cs typeface="Times New Roman" pitchFamily="18" charset="0"/>
              </a:rPr>
              <a:t>планируемое количество заявителей, обращающихся за рассрочкой – на основании фактич. данных за истекший год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2379235" y="6264363"/>
            <a:ext cx="7529940" cy="2604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9644" indent="-189644"/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2752549" y="3285778"/>
            <a:ext cx="3646950" cy="39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Экономически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обоснованная ПТП</a:t>
            </a:r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6754787" y="3285778"/>
            <a:ext cx="3037405" cy="3922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Утвержденная ПТП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116983" y="3285778"/>
            <a:ext cx="2341388" cy="431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Выпадающие доходы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6399499" y="3285778"/>
            <a:ext cx="283280" cy="41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820" tIns="47910" rIns="95820" bIns="4791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2434307" y="3309595"/>
            <a:ext cx="347400" cy="41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820" tIns="47910" rIns="95820" bIns="4791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2582277" y="5689255"/>
            <a:ext cx="7607356" cy="863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9644" indent="-189644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Кварт. расходы на выплату % по условным кредитам, привлекаемым для финансирования ТП заявителей, обращающихся за рассрочкой платежа </a:t>
            </a:r>
            <a:br>
              <a:rPr lang="ru-RU" sz="15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на 3 года</a:t>
            </a:r>
            <a:r>
              <a:rPr lang="en-US" sz="15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marL="189644" indent="-189644"/>
            <a:endParaRPr lang="en-US" sz="700" b="1" dirty="0">
              <a:latin typeface="Times New Roman" pitchFamily="18" charset="0"/>
              <a:cs typeface="Times New Roman" pitchFamily="18" charset="0"/>
            </a:endParaRPr>
          </a:p>
          <a:p>
            <a:pPr marL="189644" indent="-189644"/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95% * 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Начисления - Поступления от заявителей на начало квартала) * % ставка / 4</a:t>
            </a:r>
          </a:p>
        </p:txBody>
      </p:sp>
      <p:sp>
        <p:nvSpPr>
          <p:cNvPr id="27" name="Rectangle 6"/>
          <p:cNvSpPr txBox="1">
            <a:spLocks noGrp="1" noChangeArrowheads="1"/>
          </p:cNvSpPr>
          <p:nvPr/>
        </p:nvSpPr>
        <p:spPr bwMode="auto">
          <a:xfrm>
            <a:off x="7452525" y="6697850"/>
            <a:ext cx="2312141" cy="47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20" tIns="47910" rIns="95820" bIns="47910"/>
          <a:lstStyle/>
          <a:p>
            <a:pPr algn="r"/>
            <a:endParaRPr lang="ru-RU" sz="1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210171" y="0"/>
            <a:ext cx="8699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Основные изменения в нормативные правовые акты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18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1800" b="1" dirty="0" smtClean="0">
                <a:latin typeface="Times New Roman" pitchFamily="18" charset="0"/>
                <a:cs typeface="Times New Roman" pitchFamily="18" charset="0"/>
              </a:rPr>
              <a:t>II)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с одним вырезанным углом 31"/>
          <p:cNvSpPr/>
          <p:nvPr/>
        </p:nvSpPr>
        <p:spPr>
          <a:xfrm>
            <a:off x="127304" y="744930"/>
            <a:ext cx="9664887" cy="2468840"/>
          </a:xfrm>
          <a:prstGeom prst="snip1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pPr marL="342900" indent="-342900" algn="ctr">
              <a:spcAft>
                <a:spcPts val="0"/>
              </a:spcAft>
            </a:pPr>
            <a:r>
              <a:rPr lang="ru-RU" sz="1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выпадающих доходов, связанных  с технологическим присоединением  к электрическим сетям </a:t>
            </a:r>
          </a:p>
          <a:p>
            <a:pPr indent="266700" algn="just"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сетевой организации на выполнение организационно-технических мероприятий; </a:t>
            </a:r>
          </a:p>
          <a:p>
            <a:pPr indent="266700" algn="just"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сетевой организации на инвестиции, не учтенные в инвестиционной программе, за исключением расходов на строительство объектов электросетевого хозяйства - от существующих объектов электросетевого хозяйства до присоединяемых энергопринимающих устройств и (или) объектов электроэнергетики;</a:t>
            </a:r>
          </a:p>
          <a:p>
            <a:pPr indent="266700" algn="just">
              <a:buFont typeface="+mj-lt"/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на выплату процентов по кредитным договорам, связанным с рассрочкой платежа за технологическое присоединение.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635107" y="65168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"/>
          <p:cNvSpPr txBox="1">
            <a:spLocks noGrp="1" noChangeArrowheads="1"/>
          </p:cNvSpPr>
          <p:nvPr/>
        </p:nvSpPr>
        <p:spPr bwMode="auto">
          <a:xfrm>
            <a:off x="7636603" y="6510257"/>
            <a:ext cx="2312141" cy="3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20" tIns="47910" rIns="95820" bIns="47910"/>
          <a:lstStyle/>
          <a:p>
            <a:pPr algn="r"/>
            <a:endParaRPr lang="ru-RU" sz="1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2535786" y="838723"/>
            <a:ext cx="2262251" cy="647814"/>
          </a:xfrm>
          <a:prstGeom prst="rect">
            <a:avLst/>
          </a:prstGeom>
          <a:solidFill>
            <a:schemeClr val="accent4">
              <a:lumMod val="20000"/>
              <a:lumOff val="80000"/>
              <a:alpha val="7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Затраты «плюс»</a:t>
            </a: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5032004" y="838723"/>
            <a:ext cx="2107419" cy="647814"/>
          </a:xfrm>
          <a:prstGeom prst="rect">
            <a:avLst/>
          </a:prstGeom>
          <a:solidFill>
            <a:schemeClr val="accent4">
              <a:lumMod val="20000"/>
              <a:lumOff val="80000"/>
              <a:alpha val="74901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Долгосрочная индексация</a:t>
            </a:r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7295975" y="838723"/>
            <a:ext cx="2341386" cy="647814"/>
          </a:xfrm>
          <a:prstGeom prst="rect">
            <a:avLst/>
          </a:prstGeom>
          <a:solidFill>
            <a:schemeClr val="accent4">
              <a:lumMod val="20000"/>
              <a:lumOff val="80000"/>
              <a:alpha val="74901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en-US" b="1">
                <a:latin typeface="Times New Roman" pitchFamily="18" charset="0"/>
                <a:cs typeface="Times New Roman" pitchFamily="18" charset="0"/>
              </a:rPr>
              <a:t>RAB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7"/>
          <p:cNvSpPr>
            <a:spLocks noChangeArrowheads="1"/>
          </p:cNvSpPr>
          <p:nvPr/>
        </p:nvSpPr>
        <p:spPr bwMode="auto">
          <a:xfrm>
            <a:off x="2535786" y="1631513"/>
            <a:ext cx="2262251" cy="503354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Расходы, связанные с произв. 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реализац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+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внереал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расходы</a:t>
            </a: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2535786" y="2204698"/>
            <a:ext cx="2262251" cy="337174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Расходы, относимые на прибыль</a:t>
            </a:r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5032004" y="1631513"/>
            <a:ext cx="2107419" cy="358858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Подконтрольные расходы</a:t>
            </a:r>
          </a:p>
        </p:txBody>
      </p:sp>
      <p:sp>
        <p:nvSpPr>
          <p:cNvPr id="71" name="Rectangle 10"/>
          <p:cNvSpPr>
            <a:spLocks noChangeArrowheads="1"/>
          </p:cNvSpPr>
          <p:nvPr/>
        </p:nvSpPr>
        <p:spPr bwMode="auto">
          <a:xfrm>
            <a:off x="5032004" y="2061790"/>
            <a:ext cx="2107419" cy="503908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Неподконтрольные расходы</a:t>
            </a:r>
          </a:p>
        </p:txBody>
      </p:sp>
      <p:sp>
        <p:nvSpPr>
          <p:cNvPr id="72" name="Rectangle 11"/>
          <p:cNvSpPr>
            <a:spLocks noChangeArrowheads="1"/>
          </p:cNvSpPr>
          <p:nvPr/>
        </p:nvSpPr>
        <p:spPr bwMode="auto">
          <a:xfrm>
            <a:off x="7295975" y="1558803"/>
            <a:ext cx="2341386" cy="358858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Операционные расходы</a:t>
            </a: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7295975" y="1990925"/>
            <a:ext cx="2341386" cy="215950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marL="187981" indent="-187981"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Неподконтрольные расходы</a:t>
            </a: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7295975" y="2277740"/>
            <a:ext cx="2341386" cy="251954"/>
          </a:xfrm>
          <a:prstGeom prst="rect">
            <a:avLst/>
          </a:prstGeom>
          <a:solidFill>
            <a:schemeClr val="accent1">
              <a:lumMod val="40000"/>
              <a:lumOff val="60000"/>
              <a:alpha val="41960"/>
            </a:schemeClr>
          </a:solidFill>
          <a:ln w="12700" algn="ctr">
            <a:solidFill>
              <a:srgbClr val="C0C0C0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Возврат ИК и доход на ИК и ЧОК</a:t>
            </a:r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116983" y="2854505"/>
            <a:ext cx="2263971" cy="50335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расходы на орг. мероприятия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(НЕ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инвестиционные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116983" y="4007140"/>
            <a:ext cx="2263971" cy="50335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расходы на предоставление рассрочки</a:t>
            </a:r>
          </a:p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инвестиционные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7" name="Line 16"/>
          <p:cNvSpPr>
            <a:spLocks noChangeShapeType="1"/>
          </p:cNvSpPr>
          <p:nvPr/>
        </p:nvSpPr>
        <p:spPr bwMode="auto">
          <a:xfrm flipH="1">
            <a:off x="2458371" y="2636968"/>
            <a:ext cx="0" cy="381838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Line 17"/>
          <p:cNvSpPr>
            <a:spLocks noChangeShapeType="1"/>
          </p:cNvSpPr>
          <p:nvPr/>
        </p:nvSpPr>
        <p:spPr bwMode="auto">
          <a:xfrm flipH="1">
            <a:off x="4877173" y="2636968"/>
            <a:ext cx="0" cy="381771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Line 18"/>
          <p:cNvSpPr>
            <a:spLocks noChangeShapeType="1"/>
          </p:cNvSpPr>
          <p:nvPr/>
        </p:nvSpPr>
        <p:spPr bwMode="auto">
          <a:xfrm flipH="1">
            <a:off x="7216839" y="2636968"/>
            <a:ext cx="0" cy="381612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Line 19"/>
          <p:cNvSpPr>
            <a:spLocks noChangeShapeType="1"/>
          </p:cNvSpPr>
          <p:nvPr/>
        </p:nvSpPr>
        <p:spPr bwMode="auto">
          <a:xfrm>
            <a:off x="350950" y="3572221"/>
            <a:ext cx="9207275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Line 20"/>
          <p:cNvSpPr>
            <a:spLocks noChangeShapeType="1"/>
          </p:cNvSpPr>
          <p:nvPr/>
        </p:nvSpPr>
        <p:spPr bwMode="auto">
          <a:xfrm>
            <a:off x="350950" y="4797946"/>
            <a:ext cx="9207275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</p:spPr>
        <p:txBody>
          <a:bodyPr lIns="95820" tIns="47910" rIns="95820" bIns="47910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21"/>
          <p:cNvSpPr>
            <a:spLocks noChangeArrowheads="1"/>
          </p:cNvSpPr>
          <p:nvPr/>
        </p:nvSpPr>
        <p:spPr bwMode="auto">
          <a:xfrm>
            <a:off x="2692337" y="2636968"/>
            <a:ext cx="2030005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  <a:cs typeface="Times New Roman" pitchFamily="18" charset="0"/>
              </a:rPr>
              <a:t>Не прописываем, но учитываются в момент перехода на долг. индексацию или </a:t>
            </a:r>
            <a:r>
              <a:rPr lang="en-US" sz="1300">
                <a:latin typeface="Times New Roman" pitchFamily="18" charset="0"/>
                <a:cs typeface="Times New Roman" pitchFamily="18" charset="0"/>
              </a:rPr>
              <a:t>RAB</a:t>
            </a:r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22"/>
          <p:cNvSpPr>
            <a:spLocks noChangeArrowheads="1"/>
          </p:cNvSpPr>
          <p:nvPr/>
        </p:nvSpPr>
        <p:spPr bwMode="auto">
          <a:xfrm>
            <a:off x="5032003" y="2636968"/>
            <a:ext cx="2030005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  <a:cs typeface="Times New Roman" pitchFamily="18" charset="0"/>
              </a:rPr>
              <a:t>Однократно в неподконтрольных расходах </a:t>
            </a:r>
          </a:p>
        </p:txBody>
      </p:sp>
      <p:sp>
        <p:nvSpPr>
          <p:cNvPr id="84" name="Rectangle 23"/>
          <p:cNvSpPr>
            <a:spLocks noChangeArrowheads="1"/>
          </p:cNvSpPr>
          <p:nvPr/>
        </p:nvSpPr>
        <p:spPr bwMode="auto">
          <a:xfrm>
            <a:off x="7373389" y="2636968"/>
            <a:ext cx="2030005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  <a:cs typeface="Times New Roman" pitchFamily="18" charset="0"/>
              </a:rPr>
              <a:t>Однократно в неподконтрольных расходах </a:t>
            </a:r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4877173" y="3716560"/>
            <a:ext cx="2262250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В неподконтрольных расходах в течение срока предоставления рассрочки + исключение двойного учета с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по займам</a:t>
            </a:r>
          </a:p>
        </p:txBody>
      </p:sp>
      <p:sp>
        <p:nvSpPr>
          <p:cNvPr id="86" name="Rectangle 26"/>
          <p:cNvSpPr>
            <a:spLocks noChangeArrowheads="1"/>
          </p:cNvSpPr>
          <p:nvPr/>
        </p:nvSpPr>
        <p:spPr bwMode="auto">
          <a:xfrm>
            <a:off x="7373390" y="3716560"/>
            <a:ext cx="2341387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В неподконтрольных расходах в течение срока предоставления рассрочки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27"/>
          <p:cNvSpPr>
            <a:spLocks noChangeArrowheads="1"/>
          </p:cNvSpPr>
          <p:nvPr/>
        </p:nvSpPr>
        <p:spPr bwMode="auto">
          <a:xfrm>
            <a:off x="0" y="5374232"/>
            <a:ext cx="2458371" cy="50335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расходы на строительство </a:t>
            </a:r>
          </a:p>
          <a:p>
            <a:pPr algn="ctr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«последней мили»</a:t>
            </a:r>
          </a:p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(Инвестиционные)</a:t>
            </a:r>
          </a:p>
        </p:txBody>
      </p:sp>
      <p:sp>
        <p:nvSpPr>
          <p:cNvPr id="88" name="Rectangle 29"/>
          <p:cNvSpPr>
            <a:spLocks noChangeArrowheads="1"/>
          </p:cNvSpPr>
          <p:nvPr/>
        </p:nvSpPr>
        <p:spPr bwMode="auto">
          <a:xfrm>
            <a:off x="4952868" y="5085240"/>
            <a:ext cx="2263971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Равномерное списание в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лет (как в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30"/>
          <p:cNvSpPr>
            <a:spLocks noChangeArrowheads="1"/>
          </p:cNvSpPr>
          <p:nvPr/>
        </p:nvSpPr>
        <p:spPr bwMode="auto">
          <a:xfrm>
            <a:off x="7295975" y="5085240"/>
            <a:ext cx="2418802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В базе ИК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по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факту ввода </a:t>
            </a:r>
          </a:p>
        </p:txBody>
      </p:sp>
      <p:sp>
        <p:nvSpPr>
          <p:cNvPr id="90" name="Rectangle 31"/>
          <p:cNvSpPr>
            <a:spLocks noChangeArrowheads="1"/>
          </p:cNvSpPr>
          <p:nvPr/>
        </p:nvSpPr>
        <p:spPr bwMode="auto">
          <a:xfrm>
            <a:off x="350950" y="838723"/>
            <a:ext cx="2030005" cy="1703150"/>
          </a:xfrm>
          <a:prstGeom prst="rect">
            <a:avLst/>
          </a:prstGeom>
          <a:solidFill>
            <a:schemeClr val="accent4">
              <a:lumMod val="20000"/>
              <a:lumOff val="80000"/>
              <a:alpha val="74901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Выпадающие доходы </a:t>
            </a:r>
          </a:p>
          <a:p>
            <a:pPr algn="ctr"/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(расходы, не включаемые в ПТП)</a:t>
            </a:r>
          </a:p>
        </p:txBody>
      </p:sp>
      <p:sp>
        <p:nvSpPr>
          <p:cNvPr id="95" name="Rectangle 21"/>
          <p:cNvSpPr>
            <a:spLocks noChangeArrowheads="1"/>
          </p:cNvSpPr>
          <p:nvPr/>
        </p:nvSpPr>
        <p:spPr bwMode="auto">
          <a:xfrm>
            <a:off x="2692337" y="3789601"/>
            <a:ext cx="2030005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  <a:cs typeface="Times New Roman" pitchFamily="18" charset="0"/>
              </a:rPr>
              <a:t>Не прописываем, но учитываются в момент перехода на долг. индексацию или </a:t>
            </a:r>
            <a:r>
              <a:rPr lang="en-US" sz="130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sz="13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6" name="Rectangle 21"/>
          <p:cNvSpPr>
            <a:spLocks noChangeArrowheads="1"/>
          </p:cNvSpPr>
          <p:nvPr/>
        </p:nvSpPr>
        <p:spPr bwMode="auto">
          <a:xfrm>
            <a:off x="2692337" y="5085240"/>
            <a:ext cx="2030005" cy="93684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lIns="95820" tIns="47910" rIns="95820" bIns="47910" anchor="ctr"/>
          <a:lstStyle/>
          <a:p>
            <a:pPr algn="ctr"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  <a:cs typeface="Times New Roman" pitchFamily="18" charset="0"/>
              </a:rPr>
              <a:t>Не прописываем, но учитываются в момент перехода на долг. индексацию или </a:t>
            </a:r>
            <a:r>
              <a:rPr lang="en-US" sz="130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sz="13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9637361" y="6455352"/>
            <a:ext cx="271814" cy="419399"/>
          </a:xfrm>
          <a:prstGeom prst="rect">
            <a:avLst/>
          </a:prstGeom>
          <a:noFill/>
        </p:spPr>
        <p:txBody>
          <a:bodyPr wrap="square" lIns="95820" tIns="47910" rIns="95820" bIns="47910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1210171" y="0"/>
            <a:ext cx="8699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Основные изменения в нормативные правовые акты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1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18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ru-RU" sz="1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327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95536" y="2708920"/>
            <a:ext cx="7772400" cy="33877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9287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20676</TotalTime>
  <Words>794</Words>
  <Application>Microsoft Office PowerPoint</Application>
  <PresentationFormat>Произвольный</PresentationFormat>
  <Paragraphs>93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Grande</vt:lpstr>
      <vt:lpstr>Times New Roman</vt:lpstr>
      <vt:lpstr>Verdana</vt:lpstr>
      <vt:lpstr>Wingdings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ФСТ России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admin</cp:lastModifiedBy>
  <cp:revision>1417</cp:revision>
  <cp:lastPrinted>2014-04-10T05:01:38Z</cp:lastPrinted>
  <dcterms:created xsi:type="dcterms:W3CDTF">2009-09-01T17:39:31Z</dcterms:created>
  <dcterms:modified xsi:type="dcterms:W3CDTF">2014-06-22T22:17:14Z</dcterms:modified>
</cp:coreProperties>
</file>