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4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notesSlides/notesSlide6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15"/>
  </p:notesMasterIdLst>
  <p:sldIdLst>
    <p:sldId id="256" r:id="rId2"/>
    <p:sldId id="261" r:id="rId3"/>
    <p:sldId id="285" r:id="rId4"/>
    <p:sldId id="297" r:id="rId5"/>
    <p:sldId id="301" r:id="rId6"/>
    <p:sldId id="265" r:id="rId7"/>
    <p:sldId id="298" r:id="rId8"/>
    <p:sldId id="305" r:id="rId9"/>
    <p:sldId id="306" r:id="rId10"/>
    <p:sldId id="303" r:id="rId11"/>
    <p:sldId id="304" r:id="rId12"/>
    <p:sldId id="307" r:id="rId13"/>
    <p:sldId id="260" r:id="rId14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58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20"/>
      <c:depthPercent val="100"/>
      <c:rAngAx val="0"/>
      <c:perspective val="1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3165582336576183E-2"/>
          <c:y val="1.7296070390385059E-3"/>
          <c:w val="0.54916100280929758"/>
          <c:h val="0.732029473776717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2013 ГОД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rgbClr val="9DC4E7"/>
              </a:solidFill>
            </c:spPr>
          </c:dPt>
          <c:dPt>
            <c:idx val="1"/>
            <c:bubble3D val="0"/>
            <c:spPr>
              <a:solidFill>
                <a:srgbClr val="FFFF00"/>
              </a:solidFill>
            </c:spPr>
          </c:dPt>
          <c:dPt>
            <c:idx val="2"/>
            <c:bubble3D val="0"/>
            <c:spPr>
              <a:solidFill>
                <a:srgbClr val="FF5050"/>
              </a:solidFill>
            </c:spPr>
          </c:dPt>
          <c:dPt>
            <c:idx val="3"/>
            <c:bubble3D val="0"/>
            <c:spPr>
              <a:solidFill>
                <a:srgbClr val="00C85A"/>
              </a:solidFill>
            </c:spPr>
          </c:dPt>
          <c:dLbls>
            <c:dLbl>
              <c:idx val="0"/>
              <c:layout>
                <c:manualLayout>
                  <c:x val="-1.1269660768019971E-2"/>
                  <c:y val="-0.4109788378828642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5434115025881341E-4"/>
                  <c:y val="-6.70313639955362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5.5518026098400813E-2"/>
                  <c:y val="-1.60348512409154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4816255777770319E-2"/>
                  <c:y val="1.05043512912959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800" b="0">
                    <a:ln>
                      <a:solidFill>
                        <a:schemeClr val="accent5">
                          <a:lumMod val="50000"/>
                        </a:schemeClr>
                      </a:solidFill>
                    </a:ln>
                    <a:solidFill>
                      <a:schemeClr val="accent5">
                        <a:lumMod val="50000"/>
                      </a:schemeClr>
                    </a:solidFill>
                    <a:latin typeface="Cambria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Лист1!$A$2:$A$5</c:f>
              <c:strCache>
                <c:ptCount val="4"/>
                <c:pt idx="0">
                  <c:v>водоснабжение и водоотведение</c:v>
                </c:pt>
                <c:pt idx="1">
                  <c:v>теплоснабжение</c:v>
                </c:pt>
                <c:pt idx="2">
                  <c:v>электрическая энергия</c:v>
                </c:pt>
                <c:pt idx="3">
                  <c:v>услуги по передаче электрической энергии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642</c:v>
                </c:pt>
                <c:pt idx="1">
                  <c:v>134</c:v>
                </c:pt>
                <c:pt idx="2">
                  <c:v>105</c:v>
                </c:pt>
                <c:pt idx="3">
                  <c:v>81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2419924122628156"/>
          <c:y val="1.900275500766674E-4"/>
          <c:w val="0.37553259030306446"/>
          <c:h val="0.99936918689561971"/>
        </c:manualLayout>
      </c:layout>
      <c:overlay val="0"/>
      <c:txPr>
        <a:bodyPr/>
        <a:lstStyle/>
        <a:p>
          <a:pPr>
            <a:defRPr sz="2400" b="1" spc="100" baseline="0">
              <a:ln>
                <a:noFill/>
              </a:ln>
              <a:solidFill>
                <a:schemeClr val="accent5">
                  <a:lumMod val="50000"/>
                </a:schemeClr>
              </a:solidFill>
              <a:latin typeface="Cambria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20"/>
      <c:depthPercent val="100"/>
      <c:rAngAx val="0"/>
      <c:perspective val="1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3165582336576183E-2"/>
          <c:y val="1.7296070390385059E-3"/>
          <c:w val="0.54916100280929758"/>
          <c:h val="0.732029473776717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2013 ГОД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rgbClr val="9DC4E7"/>
              </a:solidFill>
            </c:spPr>
          </c:dPt>
          <c:dPt>
            <c:idx val="1"/>
            <c:bubble3D val="0"/>
            <c:spPr>
              <a:solidFill>
                <a:srgbClr val="FFFF00"/>
              </a:solidFill>
            </c:spPr>
          </c:dPt>
          <c:dPt>
            <c:idx val="2"/>
            <c:bubble3D val="0"/>
            <c:spPr>
              <a:solidFill>
                <a:srgbClr val="FF5050"/>
              </a:solidFill>
            </c:spPr>
          </c:dPt>
          <c:dPt>
            <c:idx val="3"/>
            <c:bubble3D val="0"/>
            <c:spPr>
              <a:solidFill>
                <a:srgbClr val="00C85A"/>
              </a:solidFill>
            </c:spPr>
          </c:dPt>
          <c:dLbls>
            <c:dLbl>
              <c:idx val="0"/>
              <c:layout>
                <c:manualLayout>
                  <c:x val="-1.1269660768019971E-2"/>
                  <c:y val="-0.4109788378828642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5434115025881341E-4"/>
                  <c:y val="-6.70313639955362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5.5518026098400813E-2"/>
                  <c:y val="-1.60348512409154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4816255777770319E-2"/>
                  <c:y val="1.05043512912959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800" b="0">
                    <a:ln>
                      <a:solidFill>
                        <a:schemeClr val="accent5">
                          <a:lumMod val="50000"/>
                        </a:schemeClr>
                      </a:solidFill>
                    </a:ln>
                    <a:solidFill>
                      <a:schemeClr val="accent5">
                        <a:lumMod val="50000"/>
                      </a:schemeClr>
                    </a:solidFill>
                    <a:latin typeface="Cambria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Лист1!$A$2:$A$5</c:f>
              <c:strCache>
                <c:ptCount val="4"/>
                <c:pt idx="0">
                  <c:v>водоснабжение и водоотведение</c:v>
                </c:pt>
                <c:pt idx="1">
                  <c:v>теплоснабжение</c:v>
                </c:pt>
                <c:pt idx="2">
                  <c:v>электрическая энергия</c:v>
                </c:pt>
                <c:pt idx="3">
                  <c:v>услуги по передаче электрической энергии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642</c:v>
                </c:pt>
                <c:pt idx="1">
                  <c:v>134</c:v>
                </c:pt>
                <c:pt idx="2">
                  <c:v>105</c:v>
                </c:pt>
                <c:pt idx="3">
                  <c:v>81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2419924122628156"/>
          <c:y val="1.900275500766674E-4"/>
          <c:w val="0.37553259030306446"/>
          <c:h val="0.99936918689561971"/>
        </c:manualLayout>
      </c:layout>
      <c:overlay val="0"/>
      <c:txPr>
        <a:bodyPr/>
        <a:lstStyle/>
        <a:p>
          <a:pPr>
            <a:defRPr sz="2400" b="1" spc="100" baseline="0">
              <a:ln>
                <a:noFill/>
              </a:ln>
              <a:solidFill>
                <a:schemeClr val="accent5">
                  <a:lumMod val="50000"/>
                </a:schemeClr>
              </a:solidFill>
              <a:latin typeface="Cambria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40"/>
      <c:rotY val="5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5262364417732491E-2"/>
          <c:y val="5.9397863410292594E-2"/>
          <c:w val="0.60469168580387822"/>
          <c:h val="0.846049993980866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электроэнергетика</c:v>
                </c:pt>
              </c:strCache>
            </c:strRef>
          </c:tx>
          <c:spPr>
            <a:solidFill>
              <a:srgbClr val="FF505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contourClr>
                <a:srgbClr val="000000"/>
              </a:contourClr>
            </a:sp3d>
          </c:spPr>
          <c:invertIfNegative val="0"/>
          <c:dLbls>
            <c:dLbl>
              <c:idx val="0"/>
              <c:layout>
                <c:manualLayout>
                  <c:x val="5.4374394676874757E-2"/>
                  <c:y val="-1.41897704478100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5.3349661196109649E-2"/>
                  <c:y val="-1.17895561936889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6.4787944353652122E-2"/>
                  <c:y val="-1.4483795003171878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>
                        <a:ln>
                          <a:noFill/>
                        </a:ln>
                      </a:rPr>
                      <a:t>186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2000" b="1">
                    <a:ln>
                      <a:noFill/>
                    </a:ln>
                    <a:solidFill>
                      <a:schemeClr val="accent5">
                        <a:lumMod val="50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3"/>
                <c:pt idx="0">
                  <c:v>2011 г.</c:v>
                </c:pt>
                <c:pt idx="1">
                  <c:v>2012 г. </c:v>
                </c:pt>
                <c:pt idx="2">
                  <c:v>2013 г.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411</c:v>
                </c:pt>
                <c:pt idx="1">
                  <c:v>235</c:v>
                </c:pt>
                <c:pt idx="2">
                  <c:v>186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теплоснабжение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contourClr>
                <a:srgbClr val="000000"/>
              </a:contourClr>
            </a:sp3d>
          </c:spPr>
          <c:invertIfNegative val="0"/>
          <c:dLbls>
            <c:dLbl>
              <c:idx val="0"/>
              <c:layout>
                <c:manualLayout>
                  <c:x val="5.1025087600326473E-2"/>
                  <c:y val="-5.86471624178793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5.7797845536588524E-2"/>
                  <c:y val="-7.6837120879091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6.4914431434485248E-2"/>
                  <c:y val="-1.90725393576975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2000" b="1">
                    <a:ln>
                      <a:noFill/>
                    </a:ln>
                    <a:solidFill>
                      <a:schemeClr val="accent5">
                        <a:lumMod val="50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3"/>
                <c:pt idx="0">
                  <c:v>2011 г.</c:v>
                </c:pt>
                <c:pt idx="1">
                  <c:v>2012 г. </c:v>
                </c:pt>
                <c:pt idx="2">
                  <c:v>2013 г.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878</c:v>
                </c:pt>
                <c:pt idx="1">
                  <c:v>1383</c:v>
                </c:pt>
                <c:pt idx="2">
                  <c:v>134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водоснабжение и водоотведение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contourClr>
                <a:srgbClr val="000000"/>
              </a:contourClr>
            </a:sp3d>
          </c:spPr>
          <c:invertIfNegative val="0"/>
          <c:dLbls>
            <c:dLbl>
              <c:idx val="0"/>
              <c:layout>
                <c:manualLayout>
                  <c:x val="3.6091812196501018E-2"/>
                  <c:y val="-4.2229267170627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4.7466739320196703E-2"/>
                  <c:y val="-7.45222904090170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7.1923785502699317E-2"/>
                  <c:y val="1.38528003852245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2000" b="1">
                    <a:ln>
                      <a:noFill/>
                    </a:ln>
                    <a:solidFill>
                      <a:schemeClr val="accent5">
                        <a:lumMod val="50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3"/>
                <c:pt idx="0">
                  <c:v>2011 г.</c:v>
                </c:pt>
                <c:pt idx="1">
                  <c:v>2012 г. </c:v>
                </c:pt>
                <c:pt idx="2">
                  <c:v>2013 г.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1">
                  <c:v>22</c:v>
                </c:pt>
                <c:pt idx="2">
                  <c:v>642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65606912"/>
        <c:axId val="112592000"/>
        <c:axId val="0"/>
      </c:bar3DChart>
      <c:catAx>
        <c:axId val="1656069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</a:defRPr>
            </a:pPr>
            <a:endParaRPr lang="ru-RU"/>
          </a:p>
        </c:txPr>
        <c:crossAx val="112592000"/>
        <c:crosses val="autoZero"/>
        <c:auto val="1"/>
        <c:lblAlgn val="ctr"/>
        <c:lblOffset val="100"/>
        <c:noMultiLvlLbl val="0"/>
      </c:catAx>
      <c:valAx>
        <c:axId val="1125920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</a:defRPr>
            </a:pPr>
            <a:endParaRPr lang="ru-RU"/>
          </a:p>
        </c:txPr>
        <c:crossAx val="16560691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5603404239873531"/>
          <c:y val="6.955408710456272E-2"/>
          <c:w val="0.34299345675580445"/>
          <c:h val="0.93044586228491755"/>
        </c:manualLayout>
      </c:layout>
      <c:overlay val="0"/>
      <c:txPr>
        <a:bodyPr/>
        <a:lstStyle/>
        <a:p>
          <a:pPr>
            <a:defRPr sz="2400">
              <a:ln>
                <a:solidFill>
                  <a:schemeClr val="accent5">
                    <a:lumMod val="50000"/>
                  </a:schemeClr>
                </a:solidFill>
              </a:ln>
              <a:solidFill>
                <a:schemeClr val="accent5">
                  <a:lumMod val="50000"/>
                </a:schemeClr>
              </a:solidFill>
              <a:latin typeface="Cambria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cene3d>
      <a:camera prst="orthographicFront"/>
      <a:lightRig rig="threePt" dir="t"/>
    </a:scene3d>
    <a:sp3d prstMaterial="legacyWireframe"/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6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33FA990-373C-486F-8A27-CE99A1B5126D}" type="doc">
      <dgm:prSet loTypeId="urn:microsoft.com/office/officeart/2005/8/layout/list1" loCatId="list" qsTypeId="urn:microsoft.com/office/officeart/2005/8/quickstyle/simple1#6" qsCatId="simple" csTypeId="urn:microsoft.com/office/officeart/2005/8/colors/accent1_2#6" csCatId="accent1" phldr="1"/>
      <dgm:spPr/>
      <dgm:t>
        <a:bodyPr/>
        <a:lstStyle/>
        <a:p>
          <a:endParaRPr lang="ru-RU"/>
        </a:p>
      </dgm:t>
    </dgm:pt>
    <dgm:pt modelId="{45C6BDCC-B92B-43ED-B3F2-00FCDC1169B9}">
      <dgm:prSet phldrT="[Текст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r>
            <a:rPr lang="ru-RU" sz="1600" b="1" dirty="0" smtClean="0">
              <a:solidFill>
                <a:schemeClr val="tx1">
                  <a:lumMod val="95000"/>
                  <a:lumOff val="5000"/>
                </a:schemeClr>
              </a:solidFill>
            </a:rPr>
            <a:t>обеспечение баланса интересов потребителей и производителей товаров (работ, услуг) в области регулируемого ценообразования</a:t>
          </a:r>
          <a:endParaRPr lang="ru-RU" sz="1600" b="1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A15D0849-B7E7-4188-85BD-16BC071B9C55}" type="parTrans" cxnId="{127DB6AD-0005-49A3-A446-AB50F7B5FD85}">
      <dgm:prSet/>
      <dgm:spPr/>
      <dgm:t>
        <a:bodyPr/>
        <a:lstStyle/>
        <a:p>
          <a:endParaRPr lang="ru-RU"/>
        </a:p>
      </dgm:t>
    </dgm:pt>
    <dgm:pt modelId="{FDFF2A49-2B5F-4B65-9CB4-3B859E8C693A}" type="sibTrans" cxnId="{127DB6AD-0005-49A3-A446-AB50F7B5FD85}">
      <dgm:prSet/>
      <dgm:spPr/>
      <dgm:t>
        <a:bodyPr/>
        <a:lstStyle/>
        <a:p>
          <a:endParaRPr lang="ru-RU"/>
        </a:p>
      </dgm:t>
    </dgm:pt>
    <dgm:pt modelId="{58982724-F560-42A1-8587-DE5D4224AF5F}">
      <dgm:prSet phldrT="[Текст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r>
            <a:rPr lang="ru-RU" sz="1600" b="1" dirty="0" smtClean="0">
              <a:solidFill>
                <a:schemeClr val="tx1">
                  <a:lumMod val="95000"/>
                  <a:lumOff val="5000"/>
                </a:schemeClr>
              </a:solidFill>
            </a:rPr>
            <a:t>защита потребителей от необоснованного и монопольного повышения цен</a:t>
          </a:r>
          <a:endParaRPr lang="ru-RU" sz="1600" b="1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F5D9940F-01FD-4EBB-96CD-4F14AC3EC737}" type="parTrans" cxnId="{E01BF9CA-C4E6-43A0-B096-F79AEE285C15}">
      <dgm:prSet/>
      <dgm:spPr/>
      <dgm:t>
        <a:bodyPr/>
        <a:lstStyle/>
        <a:p>
          <a:endParaRPr lang="ru-RU"/>
        </a:p>
      </dgm:t>
    </dgm:pt>
    <dgm:pt modelId="{0A5ED6CA-0397-4AA4-AF25-F7D93754D8E3}" type="sibTrans" cxnId="{E01BF9CA-C4E6-43A0-B096-F79AEE285C15}">
      <dgm:prSet/>
      <dgm:spPr/>
      <dgm:t>
        <a:bodyPr/>
        <a:lstStyle/>
        <a:p>
          <a:endParaRPr lang="ru-RU"/>
        </a:p>
      </dgm:t>
    </dgm:pt>
    <dgm:pt modelId="{9FBAE1B2-8E4F-44AA-A2D3-4557C386ABEB}">
      <dgm:prSet phldrT="[Текст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r>
            <a:rPr lang="ru-RU" sz="1600" b="1" dirty="0" smtClean="0">
              <a:solidFill>
                <a:schemeClr val="tx1">
                  <a:lumMod val="95000"/>
                  <a:lumOff val="5000"/>
                </a:schemeClr>
              </a:solidFill>
            </a:rPr>
            <a:t>повышение прозрачности деятельности регулируемых организаций</a:t>
          </a:r>
          <a:endParaRPr lang="ru-RU" sz="1600" b="1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C2370453-2971-4FF4-8F5A-A940C547174F}" type="parTrans" cxnId="{EFF9AD29-06E1-47E9-A419-26A8939D450B}">
      <dgm:prSet/>
      <dgm:spPr/>
      <dgm:t>
        <a:bodyPr/>
        <a:lstStyle/>
        <a:p>
          <a:endParaRPr lang="ru-RU"/>
        </a:p>
      </dgm:t>
    </dgm:pt>
    <dgm:pt modelId="{DEC7273D-3331-47BD-A715-36F98CD91A87}" type="sibTrans" cxnId="{EFF9AD29-06E1-47E9-A419-26A8939D450B}">
      <dgm:prSet/>
      <dgm:spPr/>
      <dgm:t>
        <a:bodyPr/>
        <a:lstStyle/>
        <a:p>
          <a:endParaRPr lang="ru-RU"/>
        </a:p>
      </dgm:t>
    </dgm:pt>
    <dgm:pt modelId="{9E30D079-F5D5-4965-AF9E-19CD92597249}">
      <dgm:prSet phldrT="[Текст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r>
            <a:rPr lang="ru-RU" sz="1600" b="1" dirty="0" smtClean="0">
              <a:solidFill>
                <a:schemeClr val="tx1">
                  <a:lumMod val="95000"/>
                  <a:lumOff val="5000"/>
                </a:schemeClr>
              </a:solidFill>
            </a:rPr>
            <a:t>повышение эффективности инфраструктурных секторов экономики</a:t>
          </a:r>
          <a:endParaRPr lang="ru-RU" sz="1600" b="1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8F6137EE-2C37-472B-A063-BABBF9E8091E}" type="parTrans" cxnId="{59D31184-E0A4-41D5-B021-9C66B24137C2}">
      <dgm:prSet/>
      <dgm:spPr/>
      <dgm:t>
        <a:bodyPr/>
        <a:lstStyle/>
        <a:p>
          <a:endParaRPr lang="ru-RU"/>
        </a:p>
      </dgm:t>
    </dgm:pt>
    <dgm:pt modelId="{B92A8C5F-FD5D-4A74-9128-8257E62A8E92}" type="sibTrans" cxnId="{59D31184-E0A4-41D5-B021-9C66B24137C2}">
      <dgm:prSet/>
      <dgm:spPr/>
      <dgm:t>
        <a:bodyPr/>
        <a:lstStyle/>
        <a:p>
          <a:endParaRPr lang="ru-RU"/>
        </a:p>
      </dgm:t>
    </dgm:pt>
    <dgm:pt modelId="{E42009AA-9665-422A-90EB-4FA2AFB293A8}">
      <dgm:prSet phldrT="[Текст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r>
            <a:rPr lang="ru-RU" sz="1600" b="1" dirty="0" smtClean="0">
              <a:solidFill>
                <a:schemeClr val="tx1">
                  <a:lumMod val="95000"/>
                  <a:lumOff val="5000"/>
                </a:schemeClr>
              </a:solidFill>
            </a:rPr>
            <a:t>создание условий для макроэкономической стабильности экономики в целом</a:t>
          </a:r>
          <a:endParaRPr lang="ru-RU" sz="1600" b="1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A69324FB-3CB5-451B-A41C-B8EFE9FE2EDC}" type="parTrans" cxnId="{016572C2-3F08-41B4-B5CC-A3E55727F9AA}">
      <dgm:prSet/>
      <dgm:spPr/>
      <dgm:t>
        <a:bodyPr/>
        <a:lstStyle/>
        <a:p>
          <a:endParaRPr lang="ru-RU"/>
        </a:p>
      </dgm:t>
    </dgm:pt>
    <dgm:pt modelId="{CC2EEAA7-649D-459C-B539-861812F12B11}" type="sibTrans" cxnId="{016572C2-3F08-41B4-B5CC-A3E55727F9AA}">
      <dgm:prSet/>
      <dgm:spPr/>
      <dgm:t>
        <a:bodyPr/>
        <a:lstStyle/>
        <a:p>
          <a:endParaRPr lang="ru-RU"/>
        </a:p>
      </dgm:t>
    </dgm:pt>
    <dgm:pt modelId="{68B20F43-6EC1-45D6-89C6-D32877A557BB}" type="pres">
      <dgm:prSet presAssocID="{533FA990-373C-486F-8A27-CE99A1B5126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1B2AC9E-BFB0-41AC-B4F1-ED3889E337DD}" type="pres">
      <dgm:prSet presAssocID="{45C6BDCC-B92B-43ED-B3F2-00FCDC1169B9}" presName="parentLin" presStyleCnt="0"/>
      <dgm:spPr/>
    </dgm:pt>
    <dgm:pt modelId="{5218538E-16C5-4730-8F3C-2A19B7504EC5}" type="pres">
      <dgm:prSet presAssocID="{45C6BDCC-B92B-43ED-B3F2-00FCDC1169B9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C4B223D2-9392-4FC0-9456-7934E225CD45}" type="pres">
      <dgm:prSet presAssocID="{45C6BDCC-B92B-43ED-B3F2-00FCDC1169B9}" presName="parentText" presStyleLbl="node1" presStyleIdx="0" presStyleCnt="5" custScaleX="142857" custScaleY="13303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567BC8-01FE-4599-B009-9F9ACF22063F}" type="pres">
      <dgm:prSet presAssocID="{45C6BDCC-B92B-43ED-B3F2-00FCDC1169B9}" presName="negativeSpace" presStyleCnt="0"/>
      <dgm:spPr/>
    </dgm:pt>
    <dgm:pt modelId="{B77F25CB-93B7-4204-A4E4-51C50A439785}" type="pres">
      <dgm:prSet presAssocID="{45C6BDCC-B92B-43ED-B3F2-00FCDC1169B9}" presName="childText" presStyleLbl="conFgAcc1" presStyleIdx="0" presStyleCnt="5">
        <dgm:presLayoutVars>
          <dgm:bulletEnabled val="1"/>
        </dgm:presLayoutVars>
      </dgm:prSet>
      <dgm:spPr>
        <a:ln>
          <a:solidFill>
            <a:srgbClr val="00B0F0"/>
          </a:solidFill>
        </a:ln>
      </dgm:spPr>
    </dgm:pt>
    <dgm:pt modelId="{4EA849C1-A17A-4C77-8B33-E8E1AB4EBD66}" type="pres">
      <dgm:prSet presAssocID="{FDFF2A49-2B5F-4B65-9CB4-3B859E8C693A}" presName="spaceBetweenRectangles" presStyleCnt="0"/>
      <dgm:spPr/>
    </dgm:pt>
    <dgm:pt modelId="{D9AC8EF4-2AC2-41E0-9117-28DD136550BD}" type="pres">
      <dgm:prSet presAssocID="{58982724-F560-42A1-8587-DE5D4224AF5F}" presName="parentLin" presStyleCnt="0"/>
      <dgm:spPr/>
    </dgm:pt>
    <dgm:pt modelId="{29EAC1E0-B4AC-4F95-8E71-D0E28206E7AD}" type="pres">
      <dgm:prSet presAssocID="{58982724-F560-42A1-8587-DE5D4224AF5F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3B54DE24-9B0E-4370-8827-EB35DC15F155}" type="pres">
      <dgm:prSet presAssocID="{58982724-F560-42A1-8587-DE5D4224AF5F}" presName="parentText" presStyleLbl="node1" presStyleIdx="1" presStyleCnt="5" custScaleX="142857" custScaleY="13601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859900-18FA-4E9C-A909-0826E26648A7}" type="pres">
      <dgm:prSet presAssocID="{58982724-F560-42A1-8587-DE5D4224AF5F}" presName="negativeSpace" presStyleCnt="0"/>
      <dgm:spPr/>
    </dgm:pt>
    <dgm:pt modelId="{D7029193-4D24-4336-88AE-46D451FC321E}" type="pres">
      <dgm:prSet presAssocID="{58982724-F560-42A1-8587-DE5D4224AF5F}" presName="childText" presStyleLbl="conFgAcc1" presStyleIdx="1" presStyleCnt="5">
        <dgm:presLayoutVars>
          <dgm:bulletEnabled val="1"/>
        </dgm:presLayoutVars>
      </dgm:prSet>
      <dgm:spPr>
        <a:ln>
          <a:solidFill>
            <a:srgbClr val="00B0F0"/>
          </a:solidFill>
        </a:ln>
      </dgm:spPr>
    </dgm:pt>
    <dgm:pt modelId="{E3D6BE06-6F68-4456-9B02-D61D47B9B005}" type="pres">
      <dgm:prSet presAssocID="{0A5ED6CA-0397-4AA4-AF25-F7D93754D8E3}" presName="spaceBetweenRectangles" presStyleCnt="0"/>
      <dgm:spPr/>
    </dgm:pt>
    <dgm:pt modelId="{8678C557-E5F6-4A6A-89DB-E716AE14EC97}" type="pres">
      <dgm:prSet presAssocID="{9FBAE1B2-8E4F-44AA-A2D3-4557C386ABEB}" presName="parentLin" presStyleCnt="0"/>
      <dgm:spPr/>
    </dgm:pt>
    <dgm:pt modelId="{CAC382A7-E26F-41F6-A48F-6F249B79CBFA}" type="pres">
      <dgm:prSet presAssocID="{9FBAE1B2-8E4F-44AA-A2D3-4557C386ABEB}" presName="parentLeftMargin" presStyleLbl="node1" presStyleIdx="1" presStyleCnt="5"/>
      <dgm:spPr/>
      <dgm:t>
        <a:bodyPr/>
        <a:lstStyle/>
        <a:p>
          <a:endParaRPr lang="ru-RU"/>
        </a:p>
      </dgm:t>
    </dgm:pt>
    <dgm:pt modelId="{6EBB857A-508C-4F64-9913-325FC8431446}" type="pres">
      <dgm:prSet presAssocID="{9FBAE1B2-8E4F-44AA-A2D3-4557C386ABEB}" presName="parentText" presStyleLbl="node1" presStyleIdx="2" presStyleCnt="5" custScaleX="142857" custScaleY="12383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796F58-F0AC-4AF0-B3D2-C9C289CAF056}" type="pres">
      <dgm:prSet presAssocID="{9FBAE1B2-8E4F-44AA-A2D3-4557C386ABEB}" presName="negativeSpace" presStyleCnt="0"/>
      <dgm:spPr/>
    </dgm:pt>
    <dgm:pt modelId="{57EC664B-57B5-4E97-86E8-04FA82E56569}" type="pres">
      <dgm:prSet presAssocID="{9FBAE1B2-8E4F-44AA-A2D3-4557C386ABEB}" presName="childText" presStyleLbl="conFgAcc1" presStyleIdx="2" presStyleCnt="5">
        <dgm:presLayoutVars>
          <dgm:bulletEnabled val="1"/>
        </dgm:presLayoutVars>
      </dgm:prSet>
      <dgm:spPr>
        <a:ln>
          <a:solidFill>
            <a:srgbClr val="00B0F0"/>
          </a:solidFill>
        </a:ln>
      </dgm:spPr>
    </dgm:pt>
    <dgm:pt modelId="{4DE71C7C-C648-4D07-B788-8D65252EBF64}" type="pres">
      <dgm:prSet presAssocID="{DEC7273D-3331-47BD-A715-36F98CD91A87}" presName="spaceBetweenRectangles" presStyleCnt="0"/>
      <dgm:spPr/>
    </dgm:pt>
    <dgm:pt modelId="{E698F753-E979-4BD6-9FC8-E65928458457}" type="pres">
      <dgm:prSet presAssocID="{9E30D079-F5D5-4965-AF9E-19CD92597249}" presName="parentLin" presStyleCnt="0"/>
      <dgm:spPr/>
    </dgm:pt>
    <dgm:pt modelId="{1F477FF6-21B8-463E-8CB3-1C457CF422AF}" type="pres">
      <dgm:prSet presAssocID="{9E30D079-F5D5-4965-AF9E-19CD92597249}" presName="parentLeftMargin" presStyleLbl="node1" presStyleIdx="2" presStyleCnt="5"/>
      <dgm:spPr/>
      <dgm:t>
        <a:bodyPr/>
        <a:lstStyle/>
        <a:p>
          <a:endParaRPr lang="ru-RU"/>
        </a:p>
      </dgm:t>
    </dgm:pt>
    <dgm:pt modelId="{2106125C-CC73-400C-8F69-D895C57CD1C9}" type="pres">
      <dgm:prSet presAssocID="{9E30D079-F5D5-4965-AF9E-19CD92597249}" presName="parentText" presStyleLbl="node1" presStyleIdx="3" presStyleCnt="5" custScaleX="142857" custScaleY="12383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D9F58D-46F7-415A-85E7-C468972043AE}" type="pres">
      <dgm:prSet presAssocID="{9E30D079-F5D5-4965-AF9E-19CD92597249}" presName="negativeSpace" presStyleCnt="0"/>
      <dgm:spPr/>
    </dgm:pt>
    <dgm:pt modelId="{92AA1516-D3F0-4612-AF84-91856965F2B1}" type="pres">
      <dgm:prSet presAssocID="{9E30D079-F5D5-4965-AF9E-19CD92597249}" presName="childText" presStyleLbl="conFgAcc1" presStyleIdx="3" presStyleCnt="5">
        <dgm:presLayoutVars>
          <dgm:bulletEnabled val="1"/>
        </dgm:presLayoutVars>
      </dgm:prSet>
      <dgm:spPr>
        <a:ln>
          <a:solidFill>
            <a:srgbClr val="00B0F0"/>
          </a:solidFill>
        </a:ln>
      </dgm:spPr>
    </dgm:pt>
    <dgm:pt modelId="{A48238AD-5F2E-410E-8269-6FDB7AFD0583}" type="pres">
      <dgm:prSet presAssocID="{B92A8C5F-FD5D-4A74-9128-8257E62A8E92}" presName="spaceBetweenRectangles" presStyleCnt="0"/>
      <dgm:spPr/>
    </dgm:pt>
    <dgm:pt modelId="{8F281678-7C40-48AE-80AD-23281CC23B06}" type="pres">
      <dgm:prSet presAssocID="{E42009AA-9665-422A-90EB-4FA2AFB293A8}" presName="parentLin" presStyleCnt="0"/>
      <dgm:spPr/>
    </dgm:pt>
    <dgm:pt modelId="{8CB30FDC-7153-4659-BF9A-C05E8051547D}" type="pres">
      <dgm:prSet presAssocID="{E42009AA-9665-422A-90EB-4FA2AFB293A8}" presName="parentLeftMargin" presStyleLbl="node1" presStyleIdx="3" presStyleCnt="5"/>
      <dgm:spPr/>
      <dgm:t>
        <a:bodyPr/>
        <a:lstStyle/>
        <a:p>
          <a:endParaRPr lang="ru-RU"/>
        </a:p>
      </dgm:t>
    </dgm:pt>
    <dgm:pt modelId="{D2A12B52-4427-4452-A5AA-7A7CDB283D3B}" type="pres">
      <dgm:prSet presAssocID="{E42009AA-9665-422A-90EB-4FA2AFB293A8}" presName="parentText" presStyleLbl="node1" presStyleIdx="4" presStyleCnt="5" custScaleX="142857" custScaleY="13432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C3338D-0FC1-437F-ABE4-72944AE565FE}" type="pres">
      <dgm:prSet presAssocID="{E42009AA-9665-422A-90EB-4FA2AFB293A8}" presName="negativeSpace" presStyleCnt="0"/>
      <dgm:spPr/>
    </dgm:pt>
    <dgm:pt modelId="{416939D8-9B0E-4B31-8DE1-703695F22D23}" type="pres">
      <dgm:prSet presAssocID="{E42009AA-9665-422A-90EB-4FA2AFB293A8}" presName="childText" presStyleLbl="conFgAcc1" presStyleIdx="4" presStyleCnt="5">
        <dgm:presLayoutVars>
          <dgm:bulletEnabled val="1"/>
        </dgm:presLayoutVars>
      </dgm:prSet>
      <dgm:spPr>
        <a:ln>
          <a:solidFill>
            <a:srgbClr val="00B0F0"/>
          </a:solidFill>
        </a:ln>
      </dgm:spPr>
    </dgm:pt>
  </dgm:ptLst>
  <dgm:cxnLst>
    <dgm:cxn modelId="{2133B3CD-17A7-411D-A07F-7906C5931C30}" type="presOf" srcId="{9FBAE1B2-8E4F-44AA-A2D3-4557C386ABEB}" destId="{6EBB857A-508C-4F64-9913-325FC8431446}" srcOrd="1" destOrd="0" presId="urn:microsoft.com/office/officeart/2005/8/layout/list1"/>
    <dgm:cxn modelId="{F76FC175-8175-4A42-ADC5-1CFE42355551}" type="presOf" srcId="{45C6BDCC-B92B-43ED-B3F2-00FCDC1169B9}" destId="{C4B223D2-9392-4FC0-9456-7934E225CD45}" srcOrd="1" destOrd="0" presId="urn:microsoft.com/office/officeart/2005/8/layout/list1"/>
    <dgm:cxn modelId="{399A864F-3855-4F31-93AE-0B99CA941E5D}" type="presOf" srcId="{E42009AA-9665-422A-90EB-4FA2AFB293A8}" destId="{8CB30FDC-7153-4659-BF9A-C05E8051547D}" srcOrd="0" destOrd="0" presId="urn:microsoft.com/office/officeart/2005/8/layout/list1"/>
    <dgm:cxn modelId="{59D31184-E0A4-41D5-B021-9C66B24137C2}" srcId="{533FA990-373C-486F-8A27-CE99A1B5126D}" destId="{9E30D079-F5D5-4965-AF9E-19CD92597249}" srcOrd="3" destOrd="0" parTransId="{8F6137EE-2C37-472B-A063-BABBF9E8091E}" sibTransId="{B92A8C5F-FD5D-4A74-9128-8257E62A8E92}"/>
    <dgm:cxn modelId="{4F69E1CD-DE74-476A-B328-AF53326BEB1A}" type="presOf" srcId="{E42009AA-9665-422A-90EB-4FA2AFB293A8}" destId="{D2A12B52-4427-4452-A5AA-7A7CDB283D3B}" srcOrd="1" destOrd="0" presId="urn:microsoft.com/office/officeart/2005/8/layout/list1"/>
    <dgm:cxn modelId="{016572C2-3F08-41B4-B5CC-A3E55727F9AA}" srcId="{533FA990-373C-486F-8A27-CE99A1B5126D}" destId="{E42009AA-9665-422A-90EB-4FA2AFB293A8}" srcOrd="4" destOrd="0" parTransId="{A69324FB-3CB5-451B-A41C-B8EFE9FE2EDC}" sibTransId="{CC2EEAA7-649D-459C-B539-861812F12B11}"/>
    <dgm:cxn modelId="{04B92E8A-D7D7-4C61-95B7-CB0F181E9CED}" type="presOf" srcId="{9E30D079-F5D5-4965-AF9E-19CD92597249}" destId="{2106125C-CC73-400C-8F69-D895C57CD1C9}" srcOrd="1" destOrd="0" presId="urn:microsoft.com/office/officeart/2005/8/layout/list1"/>
    <dgm:cxn modelId="{7657A75E-0222-47F3-ADA9-B4A486FAF5ED}" type="presOf" srcId="{45C6BDCC-B92B-43ED-B3F2-00FCDC1169B9}" destId="{5218538E-16C5-4730-8F3C-2A19B7504EC5}" srcOrd="0" destOrd="0" presId="urn:microsoft.com/office/officeart/2005/8/layout/list1"/>
    <dgm:cxn modelId="{EFF9AD29-06E1-47E9-A419-26A8939D450B}" srcId="{533FA990-373C-486F-8A27-CE99A1B5126D}" destId="{9FBAE1B2-8E4F-44AA-A2D3-4557C386ABEB}" srcOrd="2" destOrd="0" parTransId="{C2370453-2971-4FF4-8F5A-A940C547174F}" sibTransId="{DEC7273D-3331-47BD-A715-36F98CD91A87}"/>
    <dgm:cxn modelId="{37CA9F6D-4B7D-409E-9E01-5F4AF12A31E3}" type="presOf" srcId="{58982724-F560-42A1-8587-DE5D4224AF5F}" destId="{3B54DE24-9B0E-4370-8827-EB35DC15F155}" srcOrd="1" destOrd="0" presId="urn:microsoft.com/office/officeart/2005/8/layout/list1"/>
    <dgm:cxn modelId="{6899ED7D-BDFA-430A-B0C1-866ED29C01B5}" type="presOf" srcId="{9FBAE1B2-8E4F-44AA-A2D3-4557C386ABEB}" destId="{CAC382A7-E26F-41F6-A48F-6F249B79CBFA}" srcOrd="0" destOrd="0" presId="urn:microsoft.com/office/officeart/2005/8/layout/list1"/>
    <dgm:cxn modelId="{A6A33428-D34A-452B-BB5F-B34317DE4099}" type="presOf" srcId="{58982724-F560-42A1-8587-DE5D4224AF5F}" destId="{29EAC1E0-B4AC-4F95-8E71-D0E28206E7AD}" srcOrd="0" destOrd="0" presId="urn:microsoft.com/office/officeart/2005/8/layout/list1"/>
    <dgm:cxn modelId="{127DB6AD-0005-49A3-A446-AB50F7B5FD85}" srcId="{533FA990-373C-486F-8A27-CE99A1B5126D}" destId="{45C6BDCC-B92B-43ED-B3F2-00FCDC1169B9}" srcOrd="0" destOrd="0" parTransId="{A15D0849-B7E7-4188-85BD-16BC071B9C55}" sibTransId="{FDFF2A49-2B5F-4B65-9CB4-3B859E8C693A}"/>
    <dgm:cxn modelId="{5D152C0E-40B9-425A-80BD-31E5D3CE2AA5}" type="presOf" srcId="{9E30D079-F5D5-4965-AF9E-19CD92597249}" destId="{1F477FF6-21B8-463E-8CB3-1C457CF422AF}" srcOrd="0" destOrd="0" presId="urn:microsoft.com/office/officeart/2005/8/layout/list1"/>
    <dgm:cxn modelId="{204FBE67-96C7-4B4F-8BC9-10D66C5E17C6}" type="presOf" srcId="{533FA990-373C-486F-8A27-CE99A1B5126D}" destId="{68B20F43-6EC1-45D6-89C6-D32877A557BB}" srcOrd="0" destOrd="0" presId="urn:microsoft.com/office/officeart/2005/8/layout/list1"/>
    <dgm:cxn modelId="{E01BF9CA-C4E6-43A0-B096-F79AEE285C15}" srcId="{533FA990-373C-486F-8A27-CE99A1B5126D}" destId="{58982724-F560-42A1-8587-DE5D4224AF5F}" srcOrd="1" destOrd="0" parTransId="{F5D9940F-01FD-4EBB-96CD-4F14AC3EC737}" sibTransId="{0A5ED6CA-0397-4AA4-AF25-F7D93754D8E3}"/>
    <dgm:cxn modelId="{2139127E-585F-47E6-B8B2-2EF7E6A1C5E0}" type="presParOf" srcId="{68B20F43-6EC1-45D6-89C6-D32877A557BB}" destId="{11B2AC9E-BFB0-41AC-B4F1-ED3889E337DD}" srcOrd="0" destOrd="0" presId="urn:microsoft.com/office/officeart/2005/8/layout/list1"/>
    <dgm:cxn modelId="{3F1D4388-8F19-478E-9BF7-EE19A50B3892}" type="presParOf" srcId="{11B2AC9E-BFB0-41AC-B4F1-ED3889E337DD}" destId="{5218538E-16C5-4730-8F3C-2A19B7504EC5}" srcOrd="0" destOrd="0" presId="urn:microsoft.com/office/officeart/2005/8/layout/list1"/>
    <dgm:cxn modelId="{47E3CD76-3DEA-4F0C-A893-BEF4476B9460}" type="presParOf" srcId="{11B2AC9E-BFB0-41AC-B4F1-ED3889E337DD}" destId="{C4B223D2-9392-4FC0-9456-7934E225CD45}" srcOrd="1" destOrd="0" presId="urn:microsoft.com/office/officeart/2005/8/layout/list1"/>
    <dgm:cxn modelId="{50D6F81D-EA69-4DAC-9029-CEFEDB8EF810}" type="presParOf" srcId="{68B20F43-6EC1-45D6-89C6-D32877A557BB}" destId="{AD567BC8-01FE-4599-B009-9F9ACF22063F}" srcOrd="1" destOrd="0" presId="urn:microsoft.com/office/officeart/2005/8/layout/list1"/>
    <dgm:cxn modelId="{1A839EA7-AEF5-47B8-B851-4EE1D3B73EA1}" type="presParOf" srcId="{68B20F43-6EC1-45D6-89C6-D32877A557BB}" destId="{B77F25CB-93B7-4204-A4E4-51C50A439785}" srcOrd="2" destOrd="0" presId="urn:microsoft.com/office/officeart/2005/8/layout/list1"/>
    <dgm:cxn modelId="{244D213A-CF68-40D8-A679-8FB807604FD7}" type="presParOf" srcId="{68B20F43-6EC1-45D6-89C6-D32877A557BB}" destId="{4EA849C1-A17A-4C77-8B33-E8E1AB4EBD66}" srcOrd="3" destOrd="0" presId="urn:microsoft.com/office/officeart/2005/8/layout/list1"/>
    <dgm:cxn modelId="{535700A3-F3D9-4805-9123-00AD09F1D243}" type="presParOf" srcId="{68B20F43-6EC1-45D6-89C6-D32877A557BB}" destId="{D9AC8EF4-2AC2-41E0-9117-28DD136550BD}" srcOrd="4" destOrd="0" presId="urn:microsoft.com/office/officeart/2005/8/layout/list1"/>
    <dgm:cxn modelId="{F447F9D9-BED3-4759-979D-ED492DBB74E9}" type="presParOf" srcId="{D9AC8EF4-2AC2-41E0-9117-28DD136550BD}" destId="{29EAC1E0-B4AC-4F95-8E71-D0E28206E7AD}" srcOrd="0" destOrd="0" presId="urn:microsoft.com/office/officeart/2005/8/layout/list1"/>
    <dgm:cxn modelId="{715D0EE5-054D-4AD8-BB7F-DC866D2BAF47}" type="presParOf" srcId="{D9AC8EF4-2AC2-41E0-9117-28DD136550BD}" destId="{3B54DE24-9B0E-4370-8827-EB35DC15F155}" srcOrd="1" destOrd="0" presId="urn:microsoft.com/office/officeart/2005/8/layout/list1"/>
    <dgm:cxn modelId="{46B43847-CC59-4CB5-86C1-658424C9210C}" type="presParOf" srcId="{68B20F43-6EC1-45D6-89C6-D32877A557BB}" destId="{5F859900-18FA-4E9C-A909-0826E26648A7}" srcOrd="5" destOrd="0" presId="urn:microsoft.com/office/officeart/2005/8/layout/list1"/>
    <dgm:cxn modelId="{FB844B2A-E13B-411F-895F-5833307E7160}" type="presParOf" srcId="{68B20F43-6EC1-45D6-89C6-D32877A557BB}" destId="{D7029193-4D24-4336-88AE-46D451FC321E}" srcOrd="6" destOrd="0" presId="urn:microsoft.com/office/officeart/2005/8/layout/list1"/>
    <dgm:cxn modelId="{1985B1ED-3837-4554-B692-C1D73513EB02}" type="presParOf" srcId="{68B20F43-6EC1-45D6-89C6-D32877A557BB}" destId="{E3D6BE06-6F68-4456-9B02-D61D47B9B005}" srcOrd="7" destOrd="0" presId="urn:microsoft.com/office/officeart/2005/8/layout/list1"/>
    <dgm:cxn modelId="{2152B5C2-2952-4FD6-B8AA-114882AF1679}" type="presParOf" srcId="{68B20F43-6EC1-45D6-89C6-D32877A557BB}" destId="{8678C557-E5F6-4A6A-89DB-E716AE14EC97}" srcOrd="8" destOrd="0" presId="urn:microsoft.com/office/officeart/2005/8/layout/list1"/>
    <dgm:cxn modelId="{FB326029-55E7-41A3-ACD2-71D5229ACDA6}" type="presParOf" srcId="{8678C557-E5F6-4A6A-89DB-E716AE14EC97}" destId="{CAC382A7-E26F-41F6-A48F-6F249B79CBFA}" srcOrd="0" destOrd="0" presId="urn:microsoft.com/office/officeart/2005/8/layout/list1"/>
    <dgm:cxn modelId="{2D50EB99-B23D-4361-BF13-DAFC4B750222}" type="presParOf" srcId="{8678C557-E5F6-4A6A-89DB-E716AE14EC97}" destId="{6EBB857A-508C-4F64-9913-325FC8431446}" srcOrd="1" destOrd="0" presId="urn:microsoft.com/office/officeart/2005/8/layout/list1"/>
    <dgm:cxn modelId="{DEAB0FAE-A4DA-4444-89E3-DD597644BCE3}" type="presParOf" srcId="{68B20F43-6EC1-45D6-89C6-D32877A557BB}" destId="{9F796F58-F0AC-4AF0-B3D2-C9C289CAF056}" srcOrd="9" destOrd="0" presId="urn:microsoft.com/office/officeart/2005/8/layout/list1"/>
    <dgm:cxn modelId="{9B0C2C49-669C-45CC-8211-4CF94A6D877C}" type="presParOf" srcId="{68B20F43-6EC1-45D6-89C6-D32877A557BB}" destId="{57EC664B-57B5-4E97-86E8-04FA82E56569}" srcOrd="10" destOrd="0" presId="urn:microsoft.com/office/officeart/2005/8/layout/list1"/>
    <dgm:cxn modelId="{997E8F7B-E079-4AA8-AA5B-BB6931095E9A}" type="presParOf" srcId="{68B20F43-6EC1-45D6-89C6-D32877A557BB}" destId="{4DE71C7C-C648-4D07-B788-8D65252EBF64}" srcOrd="11" destOrd="0" presId="urn:microsoft.com/office/officeart/2005/8/layout/list1"/>
    <dgm:cxn modelId="{EED7E809-4ACC-4837-A36D-7A05635A8CF6}" type="presParOf" srcId="{68B20F43-6EC1-45D6-89C6-D32877A557BB}" destId="{E698F753-E979-4BD6-9FC8-E65928458457}" srcOrd="12" destOrd="0" presId="urn:microsoft.com/office/officeart/2005/8/layout/list1"/>
    <dgm:cxn modelId="{4C7F0D56-56EC-4752-9F16-D5713C696B5B}" type="presParOf" srcId="{E698F753-E979-4BD6-9FC8-E65928458457}" destId="{1F477FF6-21B8-463E-8CB3-1C457CF422AF}" srcOrd="0" destOrd="0" presId="urn:microsoft.com/office/officeart/2005/8/layout/list1"/>
    <dgm:cxn modelId="{E815089E-00CF-45FD-9280-87F31761B356}" type="presParOf" srcId="{E698F753-E979-4BD6-9FC8-E65928458457}" destId="{2106125C-CC73-400C-8F69-D895C57CD1C9}" srcOrd="1" destOrd="0" presId="urn:microsoft.com/office/officeart/2005/8/layout/list1"/>
    <dgm:cxn modelId="{B424FFE7-C8D4-418F-A95C-A833AA226475}" type="presParOf" srcId="{68B20F43-6EC1-45D6-89C6-D32877A557BB}" destId="{65D9F58D-46F7-415A-85E7-C468972043AE}" srcOrd="13" destOrd="0" presId="urn:microsoft.com/office/officeart/2005/8/layout/list1"/>
    <dgm:cxn modelId="{D3473AB8-5BC7-4F47-853F-2048B3088253}" type="presParOf" srcId="{68B20F43-6EC1-45D6-89C6-D32877A557BB}" destId="{92AA1516-D3F0-4612-AF84-91856965F2B1}" srcOrd="14" destOrd="0" presId="urn:microsoft.com/office/officeart/2005/8/layout/list1"/>
    <dgm:cxn modelId="{661751AA-F6B8-44BA-8354-BC57BAE28976}" type="presParOf" srcId="{68B20F43-6EC1-45D6-89C6-D32877A557BB}" destId="{A48238AD-5F2E-410E-8269-6FDB7AFD0583}" srcOrd="15" destOrd="0" presId="urn:microsoft.com/office/officeart/2005/8/layout/list1"/>
    <dgm:cxn modelId="{02D37EAA-6C37-4ED6-845D-C2C11F6349D1}" type="presParOf" srcId="{68B20F43-6EC1-45D6-89C6-D32877A557BB}" destId="{8F281678-7C40-48AE-80AD-23281CC23B06}" srcOrd="16" destOrd="0" presId="urn:microsoft.com/office/officeart/2005/8/layout/list1"/>
    <dgm:cxn modelId="{8534332B-27BF-47F4-BE87-D2BEDDCA0C22}" type="presParOf" srcId="{8F281678-7C40-48AE-80AD-23281CC23B06}" destId="{8CB30FDC-7153-4659-BF9A-C05E8051547D}" srcOrd="0" destOrd="0" presId="urn:microsoft.com/office/officeart/2005/8/layout/list1"/>
    <dgm:cxn modelId="{F6809EF0-FBDC-4A68-9443-1DD3441F63C1}" type="presParOf" srcId="{8F281678-7C40-48AE-80AD-23281CC23B06}" destId="{D2A12B52-4427-4452-A5AA-7A7CDB283D3B}" srcOrd="1" destOrd="0" presId="urn:microsoft.com/office/officeart/2005/8/layout/list1"/>
    <dgm:cxn modelId="{36F32C4C-09E3-4CB6-B016-40EE574B4453}" type="presParOf" srcId="{68B20F43-6EC1-45D6-89C6-D32877A557BB}" destId="{B7C3338D-0FC1-437F-ABE4-72944AE565FE}" srcOrd="17" destOrd="0" presId="urn:microsoft.com/office/officeart/2005/8/layout/list1"/>
    <dgm:cxn modelId="{B5F05114-5CB1-4F99-AD45-766FA6102300}" type="presParOf" srcId="{68B20F43-6EC1-45D6-89C6-D32877A557BB}" destId="{416939D8-9B0E-4B31-8DE1-703695F22D23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F02C37E-C1CE-49C2-8E75-8D955263340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10F5154-6F71-46BB-9F26-DE4DE03C7425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400" dirty="0" smtClean="0"/>
            <a:t>Тариф, установлен не в рамках предельных уровней тарифов, утвержденных ФСТ России.</a:t>
          </a:r>
          <a:endParaRPr lang="ru-RU" sz="1400" dirty="0"/>
        </a:p>
      </dgm:t>
    </dgm:pt>
    <dgm:pt modelId="{6DFA4343-3A5B-46B3-9FD5-0E0A57D37AA0}" type="parTrans" cxnId="{8D292334-0630-43F6-9391-138BD8173431}">
      <dgm:prSet/>
      <dgm:spPr/>
      <dgm:t>
        <a:bodyPr/>
        <a:lstStyle/>
        <a:p>
          <a:endParaRPr lang="ru-RU"/>
        </a:p>
      </dgm:t>
    </dgm:pt>
    <dgm:pt modelId="{C0FE66C0-20C2-434B-8B90-BCAF221C4FAE}" type="sibTrans" cxnId="{8D292334-0630-43F6-9391-138BD8173431}">
      <dgm:prSet/>
      <dgm:spPr/>
      <dgm:t>
        <a:bodyPr/>
        <a:lstStyle/>
        <a:p>
          <a:endParaRPr lang="ru-RU"/>
        </a:p>
      </dgm:t>
    </dgm:pt>
    <dgm:pt modelId="{0CE22055-FDB5-4ECC-81D7-B29BC1CC29C8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400" dirty="0" smtClean="0"/>
            <a:t>Установлен тариф на электрическую энергию в субъекте Российской Федерации, объединенном в ценовые зоны оптового рынка (не для населения).</a:t>
          </a:r>
          <a:endParaRPr lang="ru-RU" sz="1400" dirty="0"/>
        </a:p>
      </dgm:t>
    </dgm:pt>
    <dgm:pt modelId="{64AAF7E6-0E68-4153-A43A-702D2E5D84D8}" type="sibTrans" cxnId="{2969412A-98BA-4A42-82D3-70B4F396B551}">
      <dgm:prSet/>
      <dgm:spPr/>
      <dgm:t>
        <a:bodyPr/>
        <a:lstStyle/>
        <a:p>
          <a:endParaRPr lang="ru-RU"/>
        </a:p>
      </dgm:t>
    </dgm:pt>
    <dgm:pt modelId="{6F8308C9-1846-477D-B27C-6EE7E449FDAE}" type="parTrans" cxnId="{2969412A-98BA-4A42-82D3-70B4F396B551}">
      <dgm:prSet/>
      <dgm:spPr/>
      <dgm:t>
        <a:bodyPr/>
        <a:lstStyle/>
        <a:p>
          <a:endParaRPr lang="ru-RU"/>
        </a:p>
      </dgm:t>
    </dgm:pt>
    <dgm:pt modelId="{3A535918-6BBA-416F-B7DF-F70EC298C6A0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400" dirty="0" smtClean="0"/>
            <a:t>Некорректно применен понижающий коэффициент 0,7.</a:t>
          </a:r>
          <a:endParaRPr lang="ru-RU" sz="1400" dirty="0"/>
        </a:p>
      </dgm:t>
    </dgm:pt>
    <dgm:pt modelId="{4BAFD143-C4AF-4A54-A2D2-00422DFF694E}" type="sibTrans" cxnId="{3580D049-5E40-4B0E-A6D1-4102C751C870}">
      <dgm:prSet/>
      <dgm:spPr/>
      <dgm:t>
        <a:bodyPr/>
        <a:lstStyle/>
        <a:p>
          <a:endParaRPr lang="ru-RU"/>
        </a:p>
      </dgm:t>
    </dgm:pt>
    <dgm:pt modelId="{6C23C243-98B7-4AF3-930A-4E11896F1140}" type="parTrans" cxnId="{3580D049-5E40-4B0E-A6D1-4102C751C870}">
      <dgm:prSet/>
      <dgm:spPr/>
      <dgm:t>
        <a:bodyPr/>
        <a:lstStyle/>
        <a:p>
          <a:endParaRPr lang="ru-RU"/>
        </a:p>
      </dgm:t>
    </dgm:pt>
    <dgm:pt modelId="{241A2498-0ACE-43AF-82C8-CC943E7F6422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400" dirty="0" smtClean="0"/>
            <a:t>Тариф на электрическую энергию для группы «бюджетные потребители» отличается от тарифа для группы потребителей «прочие потребители».</a:t>
          </a:r>
          <a:endParaRPr lang="ru-RU" sz="1400" dirty="0"/>
        </a:p>
      </dgm:t>
    </dgm:pt>
    <dgm:pt modelId="{95FFB6A7-3040-4BD1-8D40-22E91E32AB62}" type="sibTrans" cxnId="{3015AFAB-15FB-48F6-B05E-C4E5451A4D8C}">
      <dgm:prSet/>
      <dgm:spPr/>
      <dgm:t>
        <a:bodyPr/>
        <a:lstStyle/>
        <a:p>
          <a:endParaRPr lang="ru-RU"/>
        </a:p>
      </dgm:t>
    </dgm:pt>
    <dgm:pt modelId="{D6AD1DF8-F303-468E-8DD0-38A01E52DF34}" type="parTrans" cxnId="{3015AFAB-15FB-48F6-B05E-C4E5451A4D8C}">
      <dgm:prSet/>
      <dgm:spPr/>
      <dgm:t>
        <a:bodyPr/>
        <a:lstStyle/>
        <a:p>
          <a:endParaRPr lang="ru-RU"/>
        </a:p>
      </dgm:t>
    </dgm:pt>
    <dgm:pt modelId="{9E6DFD10-D288-4B76-91FB-B213D044B8E2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400" dirty="0" smtClean="0"/>
            <a:t>Нарушена форма принятия решений органами исполнительной власти субъектов Российской Федерации.</a:t>
          </a:r>
          <a:endParaRPr lang="ru-RU" sz="1400" dirty="0"/>
        </a:p>
      </dgm:t>
    </dgm:pt>
    <dgm:pt modelId="{C84BF519-9602-4BCF-8261-E2061910528F}" type="sibTrans" cxnId="{EFCC4C74-B228-4147-968A-7AE1E4C6731A}">
      <dgm:prSet/>
      <dgm:spPr/>
      <dgm:t>
        <a:bodyPr/>
        <a:lstStyle/>
        <a:p>
          <a:endParaRPr lang="ru-RU"/>
        </a:p>
      </dgm:t>
    </dgm:pt>
    <dgm:pt modelId="{AF3540C4-BAA9-4904-BC2A-2AD7D762F69F}" type="parTrans" cxnId="{EFCC4C74-B228-4147-968A-7AE1E4C6731A}">
      <dgm:prSet/>
      <dgm:spPr/>
      <dgm:t>
        <a:bodyPr/>
        <a:lstStyle/>
        <a:p>
          <a:endParaRPr lang="ru-RU"/>
        </a:p>
      </dgm:t>
    </dgm:pt>
    <dgm:pt modelId="{AB0426F7-8AAD-4935-9A10-3FDDDEA31210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400" dirty="0" smtClean="0"/>
            <a:t>Выделены группы потребителей электрической энергии, не предусмотренные законодательством Российской Федерации.</a:t>
          </a:r>
          <a:endParaRPr lang="ru-RU" sz="1400" dirty="0"/>
        </a:p>
      </dgm:t>
    </dgm:pt>
    <dgm:pt modelId="{26EFFEE9-9137-4492-85A3-C74E676FFC6C}" type="sibTrans" cxnId="{B56EE0B1-70FB-49B4-8933-CEFAC3BFC59D}">
      <dgm:prSet/>
      <dgm:spPr/>
      <dgm:t>
        <a:bodyPr/>
        <a:lstStyle/>
        <a:p>
          <a:endParaRPr lang="ru-RU"/>
        </a:p>
      </dgm:t>
    </dgm:pt>
    <dgm:pt modelId="{080AAB26-44D8-4256-B6A1-3521CF5B8A2D}" type="parTrans" cxnId="{B56EE0B1-70FB-49B4-8933-CEFAC3BFC59D}">
      <dgm:prSet/>
      <dgm:spPr/>
      <dgm:t>
        <a:bodyPr/>
        <a:lstStyle/>
        <a:p>
          <a:endParaRPr lang="ru-RU"/>
        </a:p>
      </dgm:t>
    </dgm:pt>
    <dgm:pt modelId="{EA8C53BB-23E2-4F7A-97B9-329C1071CD8E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400" dirty="0" smtClean="0"/>
            <a:t>Отсутствует дифференциация тарифа по двум/ трем зонам суток, либо некорректно проведена дифференциация.</a:t>
          </a:r>
          <a:endParaRPr lang="ru-RU" sz="1400" dirty="0"/>
        </a:p>
      </dgm:t>
    </dgm:pt>
    <dgm:pt modelId="{ED67AED4-E867-421E-8590-D4DA1AB42EEF}" type="sibTrans" cxnId="{99017C5E-D486-4293-BA06-39342AC851D3}">
      <dgm:prSet/>
      <dgm:spPr/>
      <dgm:t>
        <a:bodyPr/>
        <a:lstStyle/>
        <a:p>
          <a:endParaRPr lang="ru-RU"/>
        </a:p>
      </dgm:t>
    </dgm:pt>
    <dgm:pt modelId="{4C2D2C75-6F54-4694-A868-EEF6ECD9D184}" type="parTrans" cxnId="{99017C5E-D486-4293-BA06-39342AC851D3}">
      <dgm:prSet/>
      <dgm:spPr/>
      <dgm:t>
        <a:bodyPr/>
        <a:lstStyle/>
        <a:p>
          <a:endParaRPr lang="ru-RU"/>
        </a:p>
      </dgm:t>
    </dgm:pt>
    <dgm:pt modelId="{7B60A2F0-7588-406C-AE1A-10E813C42764}" type="pres">
      <dgm:prSet presAssocID="{BF02C37E-C1CE-49C2-8E75-8D955263340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E4103AA-8185-4ACB-810B-349119078F14}" type="pres">
      <dgm:prSet presAssocID="{B10F5154-6F71-46BB-9F26-DE4DE03C7425}" presName="parentText" presStyleLbl="node1" presStyleIdx="0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E116F6-0552-47AF-9664-03C5BC1EEC0E}" type="pres">
      <dgm:prSet presAssocID="{C0FE66C0-20C2-434B-8B90-BCAF221C4FAE}" presName="spacer" presStyleCnt="0"/>
      <dgm:spPr/>
    </dgm:pt>
    <dgm:pt modelId="{2F27E2F0-8B6E-46D5-A52C-D8AA086EDCCC}" type="pres">
      <dgm:prSet presAssocID="{EA8C53BB-23E2-4F7A-97B9-329C1071CD8E}" presName="parentText" presStyleLbl="node1" presStyleIdx="1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9B7190-90BE-437F-815A-9DA96582CD2E}" type="pres">
      <dgm:prSet presAssocID="{ED67AED4-E867-421E-8590-D4DA1AB42EEF}" presName="spacer" presStyleCnt="0"/>
      <dgm:spPr/>
    </dgm:pt>
    <dgm:pt modelId="{A16D18BB-B952-41B8-9F95-885D4AC9E65D}" type="pres">
      <dgm:prSet presAssocID="{AB0426F7-8AAD-4935-9A10-3FDDDEA31210}" presName="parentText" presStyleLbl="node1" presStyleIdx="2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4BE527B-3EA3-46D9-929D-51E7D0A76E0F}" type="pres">
      <dgm:prSet presAssocID="{26EFFEE9-9137-4492-85A3-C74E676FFC6C}" presName="spacer" presStyleCnt="0"/>
      <dgm:spPr/>
    </dgm:pt>
    <dgm:pt modelId="{B7DACD86-3B15-4409-BCB1-07A58A3D2F31}" type="pres">
      <dgm:prSet presAssocID="{9E6DFD10-D288-4B76-91FB-B213D044B8E2}" presName="parentText" presStyleLbl="node1" presStyleIdx="3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89A421-1D1F-4AB4-AF7F-B68EA2FC8FD9}" type="pres">
      <dgm:prSet presAssocID="{C84BF519-9602-4BCF-8261-E2061910528F}" presName="spacer" presStyleCnt="0"/>
      <dgm:spPr/>
    </dgm:pt>
    <dgm:pt modelId="{448879F1-1A19-46F7-87B1-5F6C0C5591D7}" type="pres">
      <dgm:prSet presAssocID="{241A2498-0ACE-43AF-82C8-CC943E7F6422}" presName="parentText" presStyleLbl="node1" presStyleIdx="4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55BE0F-51DE-44CA-84E5-28C2FEB56551}" type="pres">
      <dgm:prSet presAssocID="{95FFB6A7-3040-4BD1-8D40-22E91E32AB62}" presName="spacer" presStyleCnt="0"/>
      <dgm:spPr/>
    </dgm:pt>
    <dgm:pt modelId="{8C908B7D-87C8-4257-8B7D-2A7E3FD25AFD}" type="pres">
      <dgm:prSet presAssocID="{3A535918-6BBA-416F-B7DF-F70EC298C6A0}" presName="parentText" presStyleLbl="node1" presStyleIdx="5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76E956-C857-441A-AF77-003D57CEF7F0}" type="pres">
      <dgm:prSet presAssocID="{4BAFD143-C4AF-4A54-A2D2-00422DFF694E}" presName="spacer" presStyleCnt="0"/>
      <dgm:spPr/>
    </dgm:pt>
    <dgm:pt modelId="{95E6B3C5-7D54-4358-B8AD-16D873AD914A}" type="pres">
      <dgm:prSet presAssocID="{0CE22055-FDB5-4ECC-81D7-B29BC1CC29C8}" presName="parentText" presStyleLbl="node1" presStyleIdx="6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9017C5E-D486-4293-BA06-39342AC851D3}" srcId="{BF02C37E-C1CE-49C2-8E75-8D9552633400}" destId="{EA8C53BB-23E2-4F7A-97B9-329C1071CD8E}" srcOrd="1" destOrd="0" parTransId="{4C2D2C75-6F54-4694-A868-EEF6ECD9D184}" sibTransId="{ED67AED4-E867-421E-8590-D4DA1AB42EEF}"/>
    <dgm:cxn modelId="{1144626A-95A5-4772-A4F1-2D9D3462ED2B}" type="presOf" srcId="{AB0426F7-8AAD-4935-9A10-3FDDDEA31210}" destId="{A16D18BB-B952-41B8-9F95-885D4AC9E65D}" srcOrd="0" destOrd="0" presId="urn:microsoft.com/office/officeart/2005/8/layout/vList2"/>
    <dgm:cxn modelId="{3580D049-5E40-4B0E-A6D1-4102C751C870}" srcId="{BF02C37E-C1CE-49C2-8E75-8D9552633400}" destId="{3A535918-6BBA-416F-B7DF-F70EC298C6A0}" srcOrd="5" destOrd="0" parTransId="{6C23C243-98B7-4AF3-930A-4E11896F1140}" sibTransId="{4BAFD143-C4AF-4A54-A2D2-00422DFF694E}"/>
    <dgm:cxn modelId="{2969412A-98BA-4A42-82D3-70B4F396B551}" srcId="{BF02C37E-C1CE-49C2-8E75-8D9552633400}" destId="{0CE22055-FDB5-4ECC-81D7-B29BC1CC29C8}" srcOrd="6" destOrd="0" parTransId="{6F8308C9-1846-477D-B27C-6EE7E449FDAE}" sibTransId="{64AAF7E6-0E68-4153-A43A-702D2E5D84D8}"/>
    <dgm:cxn modelId="{8D292334-0630-43F6-9391-138BD8173431}" srcId="{BF02C37E-C1CE-49C2-8E75-8D9552633400}" destId="{B10F5154-6F71-46BB-9F26-DE4DE03C7425}" srcOrd="0" destOrd="0" parTransId="{6DFA4343-3A5B-46B3-9FD5-0E0A57D37AA0}" sibTransId="{C0FE66C0-20C2-434B-8B90-BCAF221C4FAE}"/>
    <dgm:cxn modelId="{4037137B-7315-49CA-B37F-26EE8B9FDF8E}" type="presOf" srcId="{0CE22055-FDB5-4ECC-81D7-B29BC1CC29C8}" destId="{95E6B3C5-7D54-4358-B8AD-16D873AD914A}" srcOrd="0" destOrd="0" presId="urn:microsoft.com/office/officeart/2005/8/layout/vList2"/>
    <dgm:cxn modelId="{65AA3BD5-BDC9-4426-8748-19F02BFBFCC0}" type="presOf" srcId="{BF02C37E-C1CE-49C2-8E75-8D9552633400}" destId="{7B60A2F0-7588-406C-AE1A-10E813C42764}" srcOrd="0" destOrd="0" presId="urn:microsoft.com/office/officeart/2005/8/layout/vList2"/>
    <dgm:cxn modelId="{B56EE0B1-70FB-49B4-8933-CEFAC3BFC59D}" srcId="{BF02C37E-C1CE-49C2-8E75-8D9552633400}" destId="{AB0426F7-8AAD-4935-9A10-3FDDDEA31210}" srcOrd="2" destOrd="0" parTransId="{080AAB26-44D8-4256-B6A1-3521CF5B8A2D}" sibTransId="{26EFFEE9-9137-4492-85A3-C74E676FFC6C}"/>
    <dgm:cxn modelId="{CADF7093-BC28-45E3-836A-62668C70BE88}" type="presOf" srcId="{241A2498-0ACE-43AF-82C8-CC943E7F6422}" destId="{448879F1-1A19-46F7-87B1-5F6C0C5591D7}" srcOrd="0" destOrd="0" presId="urn:microsoft.com/office/officeart/2005/8/layout/vList2"/>
    <dgm:cxn modelId="{08262B70-4F87-45E0-93A4-8ECCB58087DC}" type="presOf" srcId="{B10F5154-6F71-46BB-9F26-DE4DE03C7425}" destId="{AE4103AA-8185-4ACB-810B-349119078F14}" srcOrd="0" destOrd="0" presId="urn:microsoft.com/office/officeart/2005/8/layout/vList2"/>
    <dgm:cxn modelId="{99FE3C63-A781-4664-8266-B83D960CD7E8}" type="presOf" srcId="{EA8C53BB-23E2-4F7A-97B9-329C1071CD8E}" destId="{2F27E2F0-8B6E-46D5-A52C-D8AA086EDCCC}" srcOrd="0" destOrd="0" presId="urn:microsoft.com/office/officeart/2005/8/layout/vList2"/>
    <dgm:cxn modelId="{EFCC4C74-B228-4147-968A-7AE1E4C6731A}" srcId="{BF02C37E-C1CE-49C2-8E75-8D9552633400}" destId="{9E6DFD10-D288-4B76-91FB-B213D044B8E2}" srcOrd="3" destOrd="0" parTransId="{AF3540C4-BAA9-4904-BC2A-2AD7D762F69F}" sibTransId="{C84BF519-9602-4BCF-8261-E2061910528F}"/>
    <dgm:cxn modelId="{3015AFAB-15FB-48F6-B05E-C4E5451A4D8C}" srcId="{BF02C37E-C1CE-49C2-8E75-8D9552633400}" destId="{241A2498-0ACE-43AF-82C8-CC943E7F6422}" srcOrd="4" destOrd="0" parTransId="{D6AD1DF8-F303-468E-8DD0-38A01E52DF34}" sibTransId="{95FFB6A7-3040-4BD1-8D40-22E91E32AB62}"/>
    <dgm:cxn modelId="{87B79A33-B2A3-4245-B83B-DDAFB3EF3CA0}" type="presOf" srcId="{3A535918-6BBA-416F-B7DF-F70EC298C6A0}" destId="{8C908B7D-87C8-4257-8B7D-2A7E3FD25AFD}" srcOrd="0" destOrd="0" presId="urn:microsoft.com/office/officeart/2005/8/layout/vList2"/>
    <dgm:cxn modelId="{B17026E2-A37A-4ADF-8C34-E19867DEA659}" type="presOf" srcId="{9E6DFD10-D288-4B76-91FB-B213D044B8E2}" destId="{B7DACD86-3B15-4409-BCB1-07A58A3D2F31}" srcOrd="0" destOrd="0" presId="urn:microsoft.com/office/officeart/2005/8/layout/vList2"/>
    <dgm:cxn modelId="{72015FDF-C487-4671-AACC-8C40788CAAD4}" type="presParOf" srcId="{7B60A2F0-7588-406C-AE1A-10E813C42764}" destId="{AE4103AA-8185-4ACB-810B-349119078F14}" srcOrd="0" destOrd="0" presId="urn:microsoft.com/office/officeart/2005/8/layout/vList2"/>
    <dgm:cxn modelId="{8F4B6576-CC91-471B-99A9-D7EC53841B2D}" type="presParOf" srcId="{7B60A2F0-7588-406C-AE1A-10E813C42764}" destId="{44E116F6-0552-47AF-9664-03C5BC1EEC0E}" srcOrd="1" destOrd="0" presId="urn:microsoft.com/office/officeart/2005/8/layout/vList2"/>
    <dgm:cxn modelId="{3B50E945-36D5-4790-9020-EDC3BF804B50}" type="presParOf" srcId="{7B60A2F0-7588-406C-AE1A-10E813C42764}" destId="{2F27E2F0-8B6E-46D5-A52C-D8AA086EDCCC}" srcOrd="2" destOrd="0" presId="urn:microsoft.com/office/officeart/2005/8/layout/vList2"/>
    <dgm:cxn modelId="{DC6C5895-E2C4-4E9F-A332-164E07D6D181}" type="presParOf" srcId="{7B60A2F0-7588-406C-AE1A-10E813C42764}" destId="{459B7190-90BE-437F-815A-9DA96582CD2E}" srcOrd="3" destOrd="0" presId="urn:microsoft.com/office/officeart/2005/8/layout/vList2"/>
    <dgm:cxn modelId="{4F18CAD6-323F-4F4B-8D95-80BC298C79FA}" type="presParOf" srcId="{7B60A2F0-7588-406C-AE1A-10E813C42764}" destId="{A16D18BB-B952-41B8-9F95-885D4AC9E65D}" srcOrd="4" destOrd="0" presId="urn:microsoft.com/office/officeart/2005/8/layout/vList2"/>
    <dgm:cxn modelId="{8DCF4D28-13CE-48C0-99AC-7354A28BB450}" type="presParOf" srcId="{7B60A2F0-7588-406C-AE1A-10E813C42764}" destId="{84BE527B-3EA3-46D9-929D-51E7D0A76E0F}" srcOrd="5" destOrd="0" presId="urn:microsoft.com/office/officeart/2005/8/layout/vList2"/>
    <dgm:cxn modelId="{A771FDED-9A14-4BDD-833E-C3476553D0A2}" type="presParOf" srcId="{7B60A2F0-7588-406C-AE1A-10E813C42764}" destId="{B7DACD86-3B15-4409-BCB1-07A58A3D2F31}" srcOrd="6" destOrd="0" presId="urn:microsoft.com/office/officeart/2005/8/layout/vList2"/>
    <dgm:cxn modelId="{5DB678D4-1911-461D-AA6C-452760503F4D}" type="presParOf" srcId="{7B60A2F0-7588-406C-AE1A-10E813C42764}" destId="{3089A421-1D1F-4AB4-AF7F-B68EA2FC8FD9}" srcOrd="7" destOrd="0" presId="urn:microsoft.com/office/officeart/2005/8/layout/vList2"/>
    <dgm:cxn modelId="{5AD62582-DFEE-4B50-AA35-72FCC5C28EE8}" type="presParOf" srcId="{7B60A2F0-7588-406C-AE1A-10E813C42764}" destId="{448879F1-1A19-46F7-87B1-5F6C0C5591D7}" srcOrd="8" destOrd="0" presId="urn:microsoft.com/office/officeart/2005/8/layout/vList2"/>
    <dgm:cxn modelId="{007AB85E-30E6-46CE-A6D0-EA77B530BA82}" type="presParOf" srcId="{7B60A2F0-7588-406C-AE1A-10E813C42764}" destId="{E955BE0F-51DE-44CA-84E5-28C2FEB56551}" srcOrd="9" destOrd="0" presId="urn:microsoft.com/office/officeart/2005/8/layout/vList2"/>
    <dgm:cxn modelId="{5F012F6D-EF3E-4570-8D9F-F4F2681B8CDC}" type="presParOf" srcId="{7B60A2F0-7588-406C-AE1A-10E813C42764}" destId="{8C908B7D-87C8-4257-8B7D-2A7E3FD25AFD}" srcOrd="10" destOrd="0" presId="urn:microsoft.com/office/officeart/2005/8/layout/vList2"/>
    <dgm:cxn modelId="{125E356A-C808-45A9-97B3-3E8743C45058}" type="presParOf" srcId="{7B60A2F0-7588-406C-AE1A-10E813C42764}" destId="{C076E956-C857-441A-AF77-003D57CEF7F0}" srcOrd="11" destOrd="0" presId="urn:microsoft.com/office/officeart/2005/8/layout/vList2"/>
    <dgm:cxn modelId="{2185182B-E828-4EAC-881D-39D4ADA3A3A5}" type="presParOf" srcId="{7B60A2F0-7588-406C-AE1A-10E813C42764}" destId="{95E6B3C5-7D54-4358-B8AD-16D873AD914A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F02C37E-C1CE-49C2-8E75-8D955263340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232B367-1FB9-49E4-A335-EF570C8BA093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400" b="0" dirty="0" smtClean="0">
              <a:solidFill>
                <a:schemeClr val="tx1"/>
              </a:solidFill>
              <a:latin typeface="+mn-lt"/>
            </a:rPr>
            <a:t>Тариф, установлен на уровне ниже предельного минимального уровня тарифов, утвержденных ФСТ России.</a:t>
          </a:r>
          <a:endParaRPr lang="ru-RU" sz="1400" b="0" dirty="0">
            <a:solidFill>
              <a:schemeClr val="tx1"/>
            </a:solidFill>
            <a:latin typeface="+mn-lt"/>
          </a:endParaRPr>
        </a:p>
      </dgm:t>
    </dgm:pt>
    <dgm:pt modelId="{960B4622-9B34-43D1-989F-2A0F65DB565B}" type="parTrans" cxnId="{908AD404-BE89-4934-A703-722BF72C1EF4}">
      <dgm:prSet/>
      <dgm:spPr/>
      <dgm:t>
        <a:bodyPr/>
        <a:lstStyle/>
        <a:p>
          <a:endParaRPr lang="ru-RU"/>
        </a:p>
      </dgm:t>
    </dgm:pt>
    <dgm:pt modelId="{49722D28-E38B-4C94-8FB8-24DF21B0BE9B}" type="sibTrans" cxnId="{908AD404-BE89-4934-A703-722BF72C1EF4}">
      <dgm:prSet/>
      <dgm:spPr/>
      <dgm:t>
        <a:bodyPr/>
        <a:lstStyle/>
        <a:p>
          <a:endParaRPr lang="ru-RU"/>
        </a:p>
      </dgm:t>
    </dgm:pt>
    <dgm:pt modelId="{D336381C-83DC-4AED-9FB6-8471C2FEE850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400" b="0" dirty="0" smtClean="0">
              <a:solidFill>
                <a:schemeClr val="tx1"/>
              </a:solidFill>
              <a:latin typeface="+mn-lt"/>
            </a:rPr>
            <a:t>Не определена пара сетевых организаций при установлении индивидуальных тарифов на услуги по передаче электрической энергии.</a:t>
          </a:r>
          <a:endParaRPr lang="ru-RU" sz="1400" b="0" dirty="0">
            <a:solidFill>
              <a:schemeClr val="tx1"/>
            </a:solidFill>
            <a:latin typeface="+mn-lt"/>
          </a:endParaRPr>
        </a:p>
      </dgm:t>
    </dgm:pt>
    <dgm:pt modelId="{EDDEFBED-7AF8-4729-9D9A-17C1B72DC7AD}" type="parTrans" cxnId="{CE725CAD-810B-4869-887C-B25143EB333C}">
      <dgm:prSet/>
      <dgm:spPr/>
      <dgm:t>
        <a:bodyPr/>
        <a:lstStyle/>
        <a:p>
          <a:endParaRPr lang="ru-RU"/>
        </a:p>
      </dgm:t>
    </dgm:pt>
    <dgm:pt modelId="{5B225CCE-ED57-4367-BAD1-976D2F4EF9BD}" type="sibTrans" cxnId="{CE725CAD-810B-4869-887C-B25143EB333C}">
      <dgm:prSet/>
      <dgm:spPr/>
      <dgm:t>
        <a:bodyPr/>
        <a:lstStyle/>
        <a:p>
          <a:endParaRPr lang="ru-RU"/>
        </a:p>
      </dgm:t>
    </dgm:pt>
    <dgm:pt modelId="{F52EAB57-6320-47DD-A54A-BBF04A0046C7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400" b="0" dirty="0" smtClean="0">
              <a:solidFill>
                <a:schemeClr val="tx1"/>
              </a:solidFill>
              <a:latin typeface="+mn-lt"/>
            </a:rPr>
            <a:t>Не установлен единый котловой тариф на услуги по передаче электрической энергии на территории субъекта Российской Федерации.</a:t>
          </a:r>
          <a:endParaRPr lang="ru-RU" sz="1400" b="0" dirty="0">
            <a:solidFill>
              <a:schemeClr val="tx1"/>
            </a:solidFill>
            <a:latin typeface="+mn-lt"/>
          </a:endParaRPr>
        </a:p>
      </dgm:t>
    </dgm:pt>
    <dgm:pt modelId="{0145A9C3-6D20-44C4-A118-186E1E310B46}" type="parTrans" cxnId="{10879BFA-7FA9-47DF-8B0D-B236F29B7526}">
      <dgm:prSet/>
      <dgm:spPr/>
      <dgm:t>
        <a:bodyPr/>
        <a:lstStyle/>
        <a:p>
          <a:endParaRPr lang="ru-RU"/>
        </a:p>
      </dgm:t>
    </dgm:pt>
    <dgm:pt modelId="{E74DB01F-52F3-4F8B-AD37-394210C1E5A2}" type="sibTrans" cxnId="{10879BFA-7FA9-47DF-8B0D-B236F29B7526}">
      <dgm:prSet/>
      <dgm:spPr/>
      <dgm:t>
        <a:bodyPr/>
        <a:lstStyle/>
        <a:p>
          <a:endParaRPr lang="ru-RU"/>
        </a:p>
      </dgm:t>
    </dgm:pt>
    <dgm:pt modelId="{E2B27246-23B1-4A6C-A281-B23500371A63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400" b="0" dirty="0" smtClean="0">
              <a:solidFill>
                <a:schemeClr val="tx1"/>
              </a:solidFill>
              <a:latin typeface="+mn-lt"/>
            </a:rPr>
            <a:t>Нарушена форма принятия решений органами исполнительной власти субъектов Российской Федерации.</a:t>
          </a:r>
          <a:endParaRPr lang="ru-RU" sz="1400" b="0" dirty="0">
            <a:solidFill>
              <a:schemeClr val="tx1"/>
            </a:solidFill>
            <a:latin typeface="+mn-lt"/>
          </a:endParaRPr>
        </a:p>
      </dgm:t>
    </dgm:pt>
    <dgm:pt modelId="{527D0BE8-76F9-4F58-85F1-11B2CF21C4D6}" type="parTrans" cxnId="{0CD2056B-E144-4F81-83D3-498113CECCB1}">
      <dgm:prSet/>
      <dgm:spPr/>
      <dgm:t>
        <a:bodyPr/>
        <a:lstStyle/>
        <a:p>
          <a:endParaRPr lang="ru-RU"/>
        </a:p>
      </dgm:t>
    </dgm:pt>
    <dgm:pt modelId="{5031C08D-F674-4A64-8896-8B76D83E8B85}" type="sibTrans" cxnId="{0CD2056B-E144-4F81-83D3-498113CECCB1}">
      <dgm:prSet/>
      <dgm:spPr/>
      <dgm:t>
        <a:bodyPr/>
        <a:lstStyle/>
        <a:p>
          <a:endParaRPr lang="ru-RU"/>
        </a:p>
      </dgm:t>
    </dgm:pt>
    <dgm:pt modelId="{D31B723C-8FB3-41CF-A64F-CD5CB2D3A359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400" b="0" dirty="0" smtClean="0">
              <a:solidFill>
                <a:schemeClr val="tx1"/>
              </a:solidFill>
              <a:latin typeface="+mn-lt"/>
            </a:rPr>
            <a:t>Установлен тариф на услуги по передаче электрической энергии только в одном варианте.</a:t>
          </a:r>
          <a:endParaRPr lang="ru-RU" sz="1400" b="0" dirty="0">
            <a:solidFill>
              <a:schemeClr val="tx1"/>
            </a:solidFill>
            <a:latin typeface="+mn-lt"/>
          </a:endParaRPr>
        </a:p>
      </dgm:t>
    </dgm:pt>
    <dgm:pt modelId="{B9EB08CE-661F-44D6-9B35-750FC08BB90A}" type="parTrans" cxnId="{FCFF5D09-61C1-4FE4-BE9A-E61AB583C480}">
      <dgm:prSet/>
      <dgm:spPr/>
      <dgm:t>
        <a:bodyPr/>
        <a:lstStyle/>
        <a:p>
          <a:endParaRPr lang="ru-RU"/>
        </a:p>
      </dgm:t>
    </dgm:pt>
    <dgm:pt modelId="{E0FDF21D-6E00-4284-9E22-D92B9A56D93C}" type="sibTrans" cxnId="{FCFF5D09-61C1-4FE4-BE9A-E61AB583C480}">
      <dgm:prSet/>
      <dgm:spPr/>
      <dgm:t>
        <a:bodyPr/>
        <a:lstStyle/>
        <a:p>
          <a:endParaRPr lang="ru-RU"/>
        </a:p>
      </dgm:t>
    </dgm:pt>
    <dgm:pt modelId="{676F7F84-8B24-4846-9CC4-798D6BEA77AB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400" b="0" dirty="0" smtClean="0">
              <a:solidFill>
                <a:schemeClr val="tx1"/>
              </a:solidFill>
              <a:latin typeface="+mn-lt"/>
            </a:rPr>
            <a:t>Ставка за содержание электрических сетей на уровнях напряжения во втором полугодии установлены на уровне выше предельных максимальных уровней тарифов, утвержденных ФСТ России. </a:t>
          </a:r>
          <a:endParaRPr lang="ru-RU" sz="1400" b="0" dirty="0">
            <a:solidFill>
              <a:schemeClr val="tx1"/>
            </a:solidFill>
            <a:latin typeface="+mn-lt"/>
          </a:endParaRPr>
        </a:p>
      </dgm:t>
    </dgm:pt>
    <dgm:pt modelId="{68BA74DA-5512-4525-B397-C7621FCE6E00}" type="parTrans" cxnId="{AF77146B-327A-42F8-8FF3-2FFB9512CB28}">
      <dgm:prSet/>
      <dgm:spPr/>
      <dgm:t>
        <a:bodyPr/>
        <a:lstStyle/>
        <a:p>
          <a:endParaRPr lang="ru-RU"/>
        </a:p>
      </dgm:t>
    </dgm:pt>
    <dgm:pt modelId="{A54ADEB4-0381-4AD6-9A2A-79E3232DF693}" type="sibTrans" cxnId="{AF77146B-327A-42F8-8FF3-2FFB9512CB28}">
      <dgm:prSet/>
      <dgm:spPr/>
      <dgm:t>
        <a:bodyPr/>
        <a:lstStyle/>
        <a:p>
          <a:endParaRPr lang="ru-RU"/>
        </a:p>
      </dgm:t>
    </dgm:pt>
    <dgm:pt modelId="{7B60A2F0-7588-406C-AE1A-10E813C42764}" type="pres">
      <dgm:prSet presAssocID="{BF02C37E-C1CE-49C2-8E75-8D955263340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D736FBE-9626-43D8-B3E7-07EB7FEE245E}" type="pres">
      <dgm:prSet presAssocID="{4232B367-1FB9-49E4-A335-EF570C8BA093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3EB355-5913-4001-9574-7D53E736EA2A}" type="pres">
      <dgm:prSet presAssocID="{49722D28-E38B-4C94-8FB8-24DF21B0BE9B}" presName="spacer" presStyleCnt="0"/>
      <dgm:spPr/>
    </dgm:pt>
    <dgm:pt modelId="{5E440844-4F94-4F94-857B-85920868C52E}" type="pres">
      <dgm:prSet presAssocID="{D336381C-83DC-4AED-9FB6-8471C2FEE850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DF23D2-4EFB-46F9-9540-30E74F41412B}" type="pres">
      <dgm:prSet presAssocID="{5B225CCE-ED57-4367-BAD1-976D2F4EF9BD}" presName="spacer" presStyleCnt="0"/>
      <dgm:spPr/>
    </dgm:pt>
    <dgm:pt modelId="{BBD6EA03-D6FD-4B39-B882-96820BA4D8D4}" type="pres">
      <dgm:prSet presAssocID="{F52EAB57-6320-47DD-A54A-BBF04A0046C7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5F892A-C367-4103-9B7B-449AE6D4F606}" type="pres">
      <dgm:prSet presAssocID="{E74DB01F-52F3-4F8B-AD37-394210C1E5A2}" presName="spacer" presStyleCnt="0"/>
      <dgm:spPr/>
    </dgm:pt>
    <dgm:pt modelId="{3621C715-1E92-4D5B-B3D7-9A86B35C2B3E}" type="pres">
      <dgm:prSet presAssocID="{E2B27246-23B1-4A6C-A281-B23500371A63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129D20-154A-468D-9D70-8746785B3B1A}" type="pres">
      <dgm:prSet presAssocID="{5031C08D-F674-4A64-8896-8B76D83E8B85}" presName="spacer" presStyleCnt="0"/>
      <dgm:spPr/>
    </dgm:pt>
    <dgm:pt modelId="{D7030E05-1510-4C46-B162-008739FE9290}" type="pres">
      <dgm:prSet presAssocID="{D31B723C-8FB3-41CF-A64F-CD5CB2D3A359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C35EB0-B167-4954-8684-D8C66F59C174}" type="pres">
      <dgm:prSet presAssocID="{E0FDF21D-6E00-4284-9E22-D92B9A56D93C}" presName="spacer" presStyleCnt="0"/>
      <dgm:spPr/>
    </dgm:pt>
    <dgm:pt modelId="{B9761FB4-7239-44CA-9356-8DD158E37438}" type="pres">
      <dgm:prSet presAssocID="{676F7F84-8B24-4846-9CC4-798D6BEA77AB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E725CAD-810B-4869-887C-B25143EB333C}" srcId="{BF02C37E-C1CE-49C2-8E75-8D9552633400}" destId="{D336381C-83DC-4AED-9FB6-8471C2FEE850}" srcOrd="1" destOrd="0" parTransId="{EDDEFBED-7AF8-4729-9D9A-17C1B72DC7AD}" sibTransId="{5B225CCE-ED57-4367-BAD1-976D2F4EF9BD}"/>
    <dgm:cxn modelId="{AF77146B-327A-42F8-8FF3-2FFB9512CB28}" srcId="{BF02C37E-C1CE-49C2-8E75-8D9552633400}" destId="{676F7F84-8B24-4846-9CC4-798D6BEA77AB}" srcOrd="5" destOrd="0" parTransId="{68BA74DA-5512-4525-B397-C7621FCE6E00}" sibTransId="{A54ADEB4-0381-4AD6-9A2A-79E3232DF693}"/>
    <dgm:cxn modelId="{F4B518F7-28F7-4640-979C-4FD941354CDF}" type="presOf" srcId="{676F7F84-8B24-4846-9CC4-798D6BEA77AB}" destId="{B9761FB4-7239-44CA-9356-8DD158E37438}" srcOrd="0" destOrd="0" presId="urn:microsoft.com/office/officeart/2005/8/layout/vList2"/>
    <dgm:cxn modelId="{03E3F122-1B41-4DFD-B80F-5F0A79E4A8E0}" type="presOf" srcId="{F52EAB57-6320-47DD-A54A-BBF04A0046C7}" destId="{BBD6EA03-D6FD-4B39-B882-96820BA4D8D4}" srcOrd="0" destOrd="0" presId="urn:microsoft.com/office/officeart/2005/8/layout/vList2"/>
    <dgm:cxn modelId="{10879BFA-7FA9-47DF-8B0D-B236F29B7526}" srcId="{BF02C37E-C1CE-49C2-8E75-8D9552633400}" destId="{F52EAB57-6320-47DD-A54A-BBF04A0046C7}" srcOrd="2" destOrd="0" parTransId="{0145A9C3-6D20-44C4-A118-186E1E310B46}" sibTransId="{E74DB01F-52F3-4F8B-AD37-394210C1E5A2}"/>
    <dgm:cxn modelId="{908AD404-BE89-4934-A703-722BF72C1EF4}" srcId="{BF02C37E-C1CE-49C2-8E75-8D9552633400}" destId="{4232B367-1FB9-49E4-A335-EF570C8BA093}" srcOrd="0" destOrd="0" parTransId="{960B4622-9B34-43D1-989F-2A0F65DB565B}" sibTransId="{49722D28-E38B-4C94-8FB8-24DF21B0BE9B}"/>
    <dgm:cxn modelId="{F5198420-1DD9-45CB-9E89-651378A30EB0}" type="presOf" srcId="{BF02C37E-C1CE-49C2-8E75-8D9552633400}" destId="{7B60A2F0-7588-406C-AE1A-10E813C42764}" srcOrd="0" destOrd="0" presId="urn:microsoft.com/office/officeart/2005/8/layout/vList2"/>
    <dgm:cxn modelId="{0CD2056B-E144-4F81-83D3-498113CECCB1}" srcId="{BF02C37E-C1CE-49C2-8E75-8D9552633400}" destId="{E2B27246-23B1-4A6C-A281-B23500371A63}" srcOrd="3" destOrd="0" parTransId="{527D0BE8-76F9-4F58-85F1-11B2CF21C4D6}" sibTransId="{5031C08D-F674-4A64-8896-8B76D83E8B85}"/>
    <dgm:cxn modelId="{FCFF5D09-61C1-4FE4-BE9A-E61AB583C480}" srcId="{BF02C37E-C1CE-49C2-8E75-8D9552633400}" destId="{D31B723C-8FB3-41CF-A64F-CD5CB2D3A359}" srcOrd="4" destOrd="0" parTransId="{B9EB08CE-661F-44D6-9B35-750FC08BB90A}" sibTransId="{E0FDF21D-6E00-4284-9E22-D92B9A56D93C}"/>
    <dgm:cxn modelId="{046032D4-B3B6-4819-8B2F-8A6D093C9442}" type="presOf" srcId="{E2B27246-23B1-4A6C-A281-B23500371A63}" destId="{3621C715-1E92-4D5B-B3D7-9A86B35C2B3E}" srcOrd="0" destOrd="0" presId="urn:microsoft.com/office/officeart/2005/8/layout/vList2"/>
    <dgm:cxn modelId="{E6598747-6C77-4271-8B5E-07E43D48A454}" type="presOf" srcId="{D336381C-83DC-4AED-9FB6-8471C2FEE850}" destId="{5E440844-4F94-4F94-857B-85920868C52E}" srcOrd="0" destOrd="0" presId="urn:microsoft.com/office/officeart/2005/8/layout/vList2"/>
    <dgm:cxn modelId="{DB2CA7E4-AFC5-4D54-8763-F2EB5AE1BBD3}" type="presOf" srcId="{4232B367-1FB9-49E4-A335-EF570C8BA093}" destId="{BD736FBE-9626-43D8-B3E7-07EB7FEE245E}" srcOrd="0" destOrd="0" presId="urn:microsoft.com/office/officeart/2005/8/layout/vList2"/>
    <dgm:cxn modelId="{32DECF32-EAFD-46C1-ACC1-0DA53F24594D}" type="presOf" srcId="{D31B723C-8FB3-41CF-A64F-CD5CB2D3A359}" destId="{D7030E05-1510-4C46-B162-008739FE9290}" srcOrd="0" destOrd="0" presId="urn:microsoft.com/office/officeart/2005/8/layout/vList2"/>
    <dgm:cxn modelId="{6A084B7B-85C4-4893-8AEE-528F870793DB}" type="presParOf" srcId="{7B60A2F0-7588-406C-AE1A-10E813C42764}" destId="{BD736FBE-9626-43D8-B3E7-07EB7FEE245E}" srcOrd="0" destOrd="0" presId="urn:microsoft.com/office/officeart/2005/8/layout/vList2"/>
    <dgm:cxn modelId="{28D7D222-37AD-4E53-B774-F7033EF8F2F3}" type="presParOf" srcId="{7B60A2F0-7588-406C-AE1A-10E813C42764}" destId="{8A3EB355-5913-4001-9574-7D53E736EA2A}" srcOrd="1" destOrd="0" presId="urn:microsoft.com/office/officeart/2005/8/layout/vList2"/>
    <dgm:cxn modelId="{39B41FE4-EEE5-4071-AC81-5F5C7050F81A}" type="presParOf" srcId="{7B60A2F0-7588-406C-AE1A-10E813C42764}" destId="{5E440844-4F94-4F94-857B-85920868C52E}" srcOrd="2" destOrd="0" presId="urn:microsoft.com/office/officeart/2005/8/layout/vList2"/>
    <dgm:cxn modelId="{A0251A8D-53FA-4F9A-B354-DEC351230E2B}" type="presParOf" srcId="{7B60A2F0-7588-406C-AE1A-10E813C42764}" destId="{8DDF23D2-4EFB-46F9-9540-30E74F41412B}" srcOrd="3" destOrd="0" presId="urn:microsoft.com/office/officeart/2005/8/layout/vList2"/>
    <dgm:cxn modelId="{072DFE0A-FB9D-4BB3-81D3-D9386ABD8769}" type="presParOf" srcId="{7B60A2F0-7588-406C-AE1A-10E813C42764}" destId="{BBD6EA03-D6FD-4B39-B882-96820BA4D8D4}" srcOrd="4" destOrd="0" presId="urn:microsoft.com/office/officeart/2005/8/layout/vList2"/>
    <dgm:cxn modelId="{C32B8964-C198-4CAA-A6F4-4DBB6A8C09CB}" type="presParOf" srcId="{7B60A2F0-7588-406C-AE1A-10E813C42764}" destId="{A15F892A-C367-4103-9B7B-449AE6D4F606}" srcOrd="5" destOrd="0" presId="urn:microsoft.com/office/officeart/2005/8/layout/vList2"/>
    <dgm:cxn modelId="{F8EA9B02-0552-4579-BE3E-D55C8AF94C01}" type="presParOf" srcId="{7B60A2F0-7588-406C-AE1A-10E813C42764}" destId="{3621C715-1E92-4D5B-B3D7-9A86B35C2B3E}" srcOrd="6" destOrd="0" presId="urn:microsoft.com/office/officeart/2005/8/layout/vList2"/>
    <dgm:cxn modelId="{0A81C03D-A0E8-48BD-BEEB-9CE3712CBB38}" type="presParOf" srcId="{7B60A2F0-7588-406C-AE1A-10E813C42764}" destId="{5F129D20-154A-468D-9D70-8746785B3B1A}" srcOrd="7" destOrd="0" presId="urn:microsoft.com/office/officeart/2005/8/layout/vList2"/>
    <dgm:cxn modelId="{E708E739-4176-4C0C-9F9B-54F42CCEAB59}" type="presParOf" srcId="{7B60A2F0-7588-406C-AE1A-10E813C42764}" destId="{D7030E05-1510-4C46-B162-008739FE9290}" srcOrd="8" destOrd="0" presId="urn:microsoft.com/office/officeart/2005/8/layout/vList2"/>
    <dgm:cxn modelId="{A0D065D6-5EB3-4E96-9D29-A01BA21EF7F3}" type="presParOf" srcId="{7B60A2F0-7588-406C-AE1A-10E813C42764}" destId="{B5C35EB0-B167-4954-8684-D8C66F59C174}" srcOrd="9" destOrd="0" presId="urn:microsoft.com/office/officeart/2005/8/layout/vList2"/>
    <dgm:cxn modelId="{1C0ECD57-21D7-45B9-9DE1-7CCDDF145E20}" type="presParOf" srcId="{7B60A2F0-7588-406C-AE1A-10E813C42764}" destId="{B9761FB4-7239-44CA-9356-8DD158E37438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F02C37E-C1CE-49C2-8E75-8D955263340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232B367-1FB9-49E4-A335-EF570C8BA093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400" b="0" baseline="0" dirty="0" smtClean="0">
              <a:solidFill>
                <a:schemeClr val="tx1"/>
              </a:solidFill>
              <a:latin typeface="+mn-lt"/>
              <a:ea typeface="Arial Unicode MS" panose="020B0604020202020204" pitchFamily="34" charset="-128"/>
              <a:cs typeface="Arial Unicode MS" panose="020B0604020202020204" pitchFamily="34" charset="-128"/>
            </a:rPr>
            <a:t>Нарушение максимальной величины роста тарифа, утвержденной </a:t>
          </a:r>
        </a:p>
        <a:p>
          <a:r>
            <a:rPr lang="ru-RU" sz="1400" b="0" baseline="0" dirty="0" smtClean="0">
              <a:solidFill>
                <a:schemeClr val="tx1"/>
              </a:solidFill>
              <a:latin typeface="+mn-lt"/>
              <a:ea typeface="Arial Unicode MS" panose="020B0604020202020204" pitchFamily="34" charset="-128"/>
              <a:cs typeface="Arial Unicode MS" panose="020B0604020202020204" pitchFamily="34" charset="-128"/>
            </a:rPr>
            <a:t>ФСТ России.</a:t>
          </a:r>
          <a:endParaRPr lang="ru-RU" sz="1400" b="0" baseline="0" dirty="0">
            <a:solidFill>
              <a:schemeClr val="tx1"/>
            </a:solidFill>
            <a:latin typeface="+mn-lt"/>
            <a:ea typeface="Arial Unicode MS" panose="020B0604020202020204" pitchFamily="34" charset="-128"/>
            <a:cs typeface="Arial Unicode MS" panose="020B0604020202020204" pitchFamily="34" charset="-128"/>
          </a:endParaRPr>
        </a:p>
      </dgm:t>
    </dgm:pt>
    <dgm:pt modelId="{960B4622-9B34-43D1-989F-2A0F65DB565B}" type="parTrans" cxnId="{908AD404-BE89-4934-A703-722BF72C1EF4}">
      <dgm:prSet/>
      <dgm:spPr/>
      <dgm:t>
        <a:bodyPr/>
        <a:lstStyle/>
        <a:p>
          <a:endParaRPr lang="ru-RU"/>
        </a:p>
      </dgm:t>
    </dgm:pt>
    <dgm:pt modelId="{49722D28-E38B-4C94-8FB8-24DF21B0BE9B}" type="sibTrans" cxnId="{908AD404-BE89-4934-A703-722BF72C1EF4}">
      <dgm:prSet/>
      <dgm:spPr/>
      <dgm:t>
        <a:bodyPr/>
        <a:lstStyle/>
        <a:p>
          <a:endParaRPr lang="ru-RU"/>
        </a:p>
      </dgm:t>
    </dgm:pt>
    <dgm:pt modelId="{22A25096-5D46-4A7A-879C-E08F93034AA4}">
      <dgm:prSet custT="1"/>
      <dgm:spPr>
        <a:gradFill rotWithShape="0">
          <a:gsLst>
            <a:gs pos="0">
              <a:schemeClr val="accent1">
                <a:tint val="50000"/>
                <a:satMod val="300000"/>
                <a:alpha val="85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</dgm:spPr>
      <dgm:t>
        <a:bodyPr/>
        <a:lstStyle/>
        <a:p>
          <a:r>
            <a:rPr lang="ru-RU" sz="1400" b="0" baseline="0" dirty="0" smtClean="0">
              <a:solidFill>
                <a:schemeClr val="tx1"/>
              </a:solidFill>
              <a:latin typeface="+mn-lt"/>
              <a:ea typeface="Arial Unicode MS" panose="020B0604020202020204" pitchFamily="34" charset="-128"/>
              <a:cs typeface="Arial Unicode MS" panose="020B0604020202020204" pitchFamily="34" charset="-128"/>
            </a:rPr>
            <a:t>Решения не соответствуют структуре (форме), утвержденной ФСТ России.</a:t>
          </a:r>
          <a:endParaRPr lang="ru-RU" sz="1400" b="0" baseline="0" dirty="0">
            <a:solidFill>
              <a:schemeClr val="tx1"/>
            </a:solidFill>
            <a:latin typeface="+mn-lt"/>
            <a:ea typeface="Arial Unicode MS" panose="020B0604020202020204" pitchFamily="34" charset="-128"/>
            <a:cs typeface="Arial Unicode MS" panose="020B0604020202020204" pitchFamily="34" charset="-128"/>
          </a:endParaRPr>
        </a:p>
      </dgm:t>
    </dgm:pt>
    <dgm:pt modelId="{9D6BB63A-ABE9-4127-8556-15C242E2730E}" type="sibTrans" cxnId="{6012BB10-E69A-4C57-AAC9-12E594E08210}">
      <dgm:prSet/>
      <dgm:spPr/>
      <dgm:t>
        <a:bodyPr/>
        <a:lstStyle/>
        <a:p>
          <a:endParaRPr lang="ru-RU"/>
        </a:p>
      </dgm:t>
    </dgm:pt>
    <dgm:pt modelId="{2EDD9081-1A21-4BB5-A424-742D7329E676}" type="parTrans" cxnId="{6012BB10-E69A-4C57-AAC9-12E594E08210}">
      <dgm:prSet/>
      <dgm:spPr/>
      <dgm:t>
        <a:bodyPr/>
        <a:lstStyle/>
        <a:p>
          <a:endParaRPr lang="ru-RU"/>
        </a:p>
      </dgm:t>
    </dgm:pt>
    <dgm:pt modelId="{F52EAB57-6320-47DD-A54A-BBF04A0046C7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400" b="0" baseline="0" dirty="0" smtClean="0">
              <a:solidFill>
                <a:schemeClr val="tx1"/>
              </a:solidFill>
              <a:latin typeface="+mn-lt"/>
              <a:ea typeface="Arial Unicode MS" panose="020B0604020202020204" pitchFamily="34" charset="-128"/>
              <a:cs typeface="Arial Unicode MS" panose="020B0604020202020204" pitchFamily="34" charset="-128"/>
            </a:rPr>
            <a:t>Некорректное округление  ставки тарифа для группы потребителей «Население»,  завышен НДС.</a:t>
          </a:r>
          <a:endParaRPr lang="ru-RU" sz="1400" b="0" baseline="0" dirty="0">
            <a:solidFill>
              <a:schemeClr val="tx1"/>
            </a:solidFill>
            <a:latin typeface="+mn-lt"/>
            <a:ea typeface="Arial Unicode MS" panose="020B0604020202020204" pitchFamily="34" charset="-128"/>
            <a:cs typeface="Arial Unicode MS" panose="020B0604020202020204" pitchFamily="34" charset="-128"/>
          </a:endParaRPr>
        </a:p>
      </dgm:t>
    </dgm:pt>
    <dgm:pt modelId="{E74DB01F-52F3-4F8B-AD37-394210C1E5A2}" type="sibTrans" cxnId="{10879BFA-7FA9-47DF-8B0D-B236F29B7526}">
      <dgm:prSet/>
      <dgm:spPr/>
      <dgm:t>
        <a:bodyPr/>
        <a:lstStyle/>
        <a:p>
          <a:endParaRPr lang="ru-RU"/>
        </a:p>
      </dgm:t>
    </dgm:pt>
    <dgm:pt modelId="{0145A9C3-6D20-44C4-A118-186E1E310B46}" type="parTrans" cxnId="{10879BFA-7FA9-47DF-8B0D-B236F29B7526}">
      <dgm:prSet/>
      <dgm:spPr/>
      <dgm:t>
        <a:bodyPr/>
        <a:lstStyle/>
        <a:p>
          <a:endParaRPr lang="ru-RU"/>
        </a:p>
      </dgm:t>
    </dgm:pt>
    <dgm:pt modelId="{D336381C-83DC-4AED-9FB6-8471C2FEE850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400" b="0" baseline="0" dirty="0" smtClean="0">
              <a:solidFill>
                <a:schemeClr val="tx1"/>
              </a:solidFill>
              <a:latin typeface="+mn-lt"/>
              <a:ea typeface="Arial Unicode MS" panose="020B0604020202020204" pitchFamily="34" charset="-128"/>
              <a:cs typeface="Arial Unicode MS" panose="020B0604020202020204" pitchFamily="34" charset="-128"/>
            </a:rPr>
            <a:t>Выделены группы потребителей, не предусмотренные законодательством Российской Федерации.</a:t>
          </a:r>
          <a:endParaRPr lang="ru-RU" sz="1400" b="0" baseline="0" dirty="0">
            <a:solidFill>
              <a:schemeClr val="tx1"/>
            </a:solidFill>
            <a:latin typeface="+mn-lt"/>
            <a:ea typeface="Arial Unicode MS" panose="020B0604020202020204" pitchFamily="34" charset="-128"/>
            <a:cs typeface="Arial Unicode MS" panose="020B0604020202020204" pitchFamily="34" charset="-128"/>
          </a:endParaRPr>
        </a:p>
      </dgm:t>
    </dgm:pt>
    <dgm:pt modelId="{5B225CCE-ED57-4367-BAD1-976D2F4EF9BD}" type="sibTrans" cxnId="{CE725CAD-810B-4869-887C-B25143EB333C}">
      <dgm:prSet/>
      <dgm:spPr/>
      <dgm:t>
        <a:bodyPr/>
        <a:lstStyle/>
        <a:p>
          <a:endParaRPr lang="ru-RU"/>
        </a:p>
      </dgm:t>
    </dgm:pt>
    <dgm:pt modelId="{EDDEFBED-7AF8-4729-9D9A-17C1B72DC7AD}" type="parTrans" cxnId="{CE725CAD-810B-4869-887C-B25143EB333C}">
      <dgm:prSet/>
      <dgm:spPr/>
      <dgm:t>
        <a:bodyPr/>
        <a:lstStyle/>
        <a:p>
          <a:endParaRPr lang="ru-RU"/>
        </a:p>
      </dgm:t>
    </dgm:pt>
    <dgm:pt modelId="{7B60A2F0-7588-406C-AE1A-10E813C42764}" type="pres">
      <dgm:prSet presAssocID="{BF02C37E-C1CE-49C2-8E75-8D955263340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D736FBE-9626-43D8-B3E7-07EB7FEE245E}" type="pres">
      <dgm:prSet presAssocID="{4232B367-1FB9-49E4-A335-EF570C8BA093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3EB355-5913-4001-9574-7D53E736EA2A}" type="pres">
      <dgm:prSet presAssocID="{49722D28-E38B-4C94-8FB8-24DF21B0BE9B}" presName="spacer" presStyleCnt="0"/>
      <dgm:spPr/>
    </dgm:pt>
    <dgm:pt modelId="{5E440844-4F94-4F94-857B-85920868C52E}" type="pres">
      <dgm:prSet presAssocID="{D336381C-83DC-4AED-9FB6-8471C2FEE850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DF23D2-4EFB-46F9-9540-30E74F41412B}" type="pres">
      <dgm:prSet presAssocID="{5B225CCE-ED57-4367-BAD1-976D2F4EF9BD}" presName="spacer" presStyleCnt="0"/>
      <dgm:spPr/>
    </dgm:pt>
    <dgm:pt modelId="{BBD6EA03-D6FD-4B39-B882-96820BA4D8D4}" type="pres">
      <dgm:prSet presAssocID="{F52EAB57-6320-47DD-A54A-BBF04A0046C7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5F892A-C367-4103-9B7B-449AE6D4F606}" type="pres">
      <dgm:prSet presAssocID="{E74DB01F-52F3-4F8B-AD37-394210C1E5A2}" presName="spacer" presStyleCnt="0"/>
      <dgm:spPr/>
    </dgm:pt>
    <dgm:pt modelId="{E457EFCB-C329-4CD3-9B7B-99E13F442ADE}" type="pres">
      <dgm:prSet presAssocID="{22A25096-5D46-4A7A-879C-E08F93034AA4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012BB10-E69A-4C57-AAC9-12E594E08210}" srcId="{BF02C37E-C1CE-49C2-8E75-8D9552633400}" destId="{22A25096-5D46-4A7A-879C-E08F93034AA4}" srcOrd="3" destOrd="0" parTransId="{2EDD9081-1A21-4BB5-A424-742D7329E676}" sibTransId="{9D6BB63A-ABE9-4127-8556-15C242E2730E}"/>
    <dgm:cxn modelId="{10879BFA-7FA9-47DF-8B0D-B236F29B7526}" srcId="{BF02C37E-C1CE-49C2-8E75-8D9552633400}" destId="{F52EAB57-6320-47DD-A54A-BBF04A0046C7}" srcOrd="2" destOrd="0" parTransId="{0145A9C3-6D20-44C4-A118-186E1E310B46}" sibTransId="{E74DB01F-52F3-4F8B-AD37-394210C1E5A2}"/>
    <dgm:cxn modelId="{8524F106-2A8D-4131-98B0-ECD7A0EC296B}" type="presOf" srcId="{F52EAB57-6320-47DD-A54A-BBF04A0046C7}" destId="{BBD6EA03-D6FD-4B39-B882-96820BA4D8D4}" srcOrd="0" destOrd="0" presId="urn:microsoft.com/office/officeart/2005/8/layout/vList2"/>
    <dgm:cxn modelId="{CE725CAD-810B-4869-887C-B25143EB333C}" srcId="{BF02C37E-C1CE-49C2-8E75-8D9552633400}" destId="{D336381C-83DC-4AED-9FB6-8471C2FEE850}" srcOrd="1" destOrd="0" parTransId="{EDDEFBED-7AF8-4729-9D9A-17C1B72DC7AD}" sibTransId="{5B225CCE-ED57-4367-BAD1-976D2F4EF9BD}"/>
    <dgm:cxn modelId="{B49E5E81-55D2-41F5-9E77-1CFFF5495DB3}" type="presOf" srcId="{BF02C37E-C1CE-49C2-8E75-8D9552633400}" destId="{7B60A2F0-7588-406C-AE1A-10E813C42764}" srcOrd="0" destOrd="0" presId="urn:microsoft.com/office/officeart/2005/8/layout/vList2"/>
    <dgm:cxn modelId="{9AA96CF5-BD5E-49DD-A536-2477D62F6A32}" type="presOf" srcId="{22A25096-5D46-4A7A-879C-E08F93034AA4}" destId="{E457EFCB-C329-4CD3-9B7B-99E13F442ADE}" srcOrd="0" destOrd="0" presId="urn:microsoft.com/office/officeart/2005/8/layout/vList2"/>
    <dgm:cxn modelId="{908AD404-BE89-4934-A703-722BF72C1EF4}" srcId="{BF02C37E-C1CE-49C2-8E75-8D9552633400}" destId="{4232B367-1FB9-49E4-A335-EF570C8BA093}" srcOrd="0" destOrd="0" parTransId="{960B4622-9B34-43D1-989F-2A0F65DB565B}" sibTransId="{49722D28-E38B-4C94-8FB8-24DF21B0BE9B}"/>
    <dgm:cxn modelId="{40E3089F-E7CF-4D0F-8169-04CB174B678D}" type="presOf" srcId="{D336381C-83DC-4AED-9FB6-8471C2FEE850}" destId="{5E440844-4F94-4F94-857B-85920868C52E}" srcOrd="0" destOrd="0" presId="urn:microsoft.com/office/officeart/2005/8/layout/vList2"/>
    <dgm:cxn modelId="{A4E37252-7329-4871-B7D6-10B1873D6222}" type="presOf" srcId="{4232B367-1FB9-49E4-A335-EF570C8BA093}" destId="{BD736FBE-9626-43D8-B3E7-07EB7FEE245E}" srcOrd="0" destOrd="0" presId="urn:microsoft.com/office/officeart/2005/8/layout/vList2"/>
    <dgm:cxn modelId="{85A3DD97-DC70-4B52-BB2E-255FABB18E95}" type="presParOf" srcId="{7B60A2F0-7588-406C-AE1A-10E813C42764}" destId="{BD736FBE-9626-43D8-B3E7-07EB7FEE245E}" srcOrd="0" destOrd="0" presId="urn:microsoft.com/office/officeart/2005/8/layout/vList2"/>
    <dgm:cxn modelId="{C317AA0A-0284-4619-A98A-C9CFE7D898FD}" type="presParOf" srcId="{7B60A2F0-7588-406C-AE1A-10E813C42764}" destId="{8A3EB355-5913-4001-9574-7D53E736EA2A}" srcOrd="1" destOrd="0" presId="urn:microsoft.com/office/officeart/2005/8/layout/vList2"/>
    <dgm:cxn modelId="{65B0A93E-FF40-4E55-925F-3809960B53CA}" type="presParOf" srcId="{7B60A2F0-7588-406C-AE1A-10E813C42764}" destId="{5E440844-4F94-4F94-857B-85920868C52E}" srcOrd="2" destOrd="0" presId="urn:microsoft.com/office/officeart/2005/8/layout/vList2"/>
    <dgm:cxn modelId="{31F1EEE1-A92C-4BF6-8B3E-8E526B532E2D}" type="presParOf" srcId="{7B60A2F0-7588-406C-AE1A-10E813C42764}" destId="{8DDF23D2-4EFB-46F9-9540-30E74F41412B}" srcOrd="3" destOrd="0" presId="urn:microsoft.com/office/officeart/2005/8/layout/vList2"/>
    <dgm:cxn modelId="{3C477C77-537C-4FA8-B90F-9CCB2E970FDF}" type="presParOf" srcId="{7B60A2F0-7588-406C-AE1A-10E813C42764}" destId="{BBD6EA03-D6FD-4B39-B882-96820BA4D8D4}" srcOrd="4" destOrd="0" presId="urn:microsoft.com/office/officeart/2005/8/layout/vList2"/>
    <dgm:cxn modelId="{C84AEF98-303F-4B59-ADBC-D74136BAA656}" type="presParOf" srcId="{7B60A2F0-7588-406C-AE1A-10E813C42764}" destId="{A15F892A-C367-4103-9B7B-449AE6D4F606}" srcOrd="5" destOrd="0" presId="urn:microsoft.com/office/officeart/2005/8/layout/vList2"/>
    <dgm:cxn modelId="{A4B8C299-35F7-43A4-B52C-CAFF4CB89497}" type="presParOf" srcId="{7B60A2F0-7588-406C-AE1A-10E813C42764}" destId="{E457EFCB-C329-4CD3-9B7B-99E13F442ADE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F02C37E-C1CE-49C2-8E75-8D955263340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678C4B2-BF5A-4F57-A718-0F3EF2AAF42C}">
      <dgm:prSet phldrT="[Текст]" custT="1"/>
      <dgm:spPr>
        <a:solidFill>
          <a:srgbClr val="E7F5FF">
            <a:alpha val="89804"/>
          </a:srgbClr>
        </a:solidFill>
        <a:ln>
          <a:solidFill>
            <a:schemeClr val="accent4">
              <a:lumMod val="40000"/>
              <a:lumOff val="60000"/>
            </a:schemeClr>
          </a:solidFill>
        </a:ln>
      </dgm:spPr>
      <dgm:t>
        <a:bodyPr/>
        <a:lstStyle/>
        <a:p>
          <a:r>
            <a:rPr lang="ru-RU" sz="1500" b="0" dirty="0" smtClean="0">
              <a:solidFill>
                <a:schemeClr val="tx1"/>
              </a:solidFill>
              <a:latin typeface="+mn-lt"/>
              <a:ea typeface="Arial Unicode MS" panose="020B0604020202020204" pitchFamily="34" charset="-128"/>
              <a:cs typeface="Arial Unicode MS" panose="020B0604020202020204" pitchFamily="34" charset="-128"/>
            </a:rPr>
            <a:t>Нарушение порядка опубликования тарифного </a:t>
          </a:r>
          <a:r>
            <a:rPr lang="ru-RU" sz="1500" b="0" dirty="0" smtClean="0">
              <a:solidFill>
                <a:schemeClr val="tx1"/>
              </a:solidFill>
              <a:latin typeface="+mn-lt"/>
              <a:ea typeface="Arial Unicode MS" panose="020B0604020202020204" pitchFamily="34" charset="-128"/>
              <a:cs typeface="Arial Unicode MS" panose="020B0604020202020204" pitchFamily="34" charset="-128"/>
            </a:rPr>
            <a:t>решения.</a:t>
          </a:r>
          <a:endParaRPr lang="ru-RU" sz="1500" b="0" dirty="0">
            <a:solidFill>
              <a:schemeClr val="tx1"/>
            </a:solidFill>
            <a:latin typeface="+mn-lt"/>
            <a:ea typeface="Arial Unicode MS" panose="020B0604020202020204" pitchFamily="34" charset="-128"/>
            <a:cs typeface="Arial Unicode MS" panose="020B0604020202020204" pitchFamily="34" charset="-128"/>
          </a:endParaRPr>
        </a:p>
      </dgm:t>
    </dgm:pt>
    <dgm:pt modelId="{C669B423-1AFE-4D57-B4B0-2D2ADDAC663A}" type="parTrans" cxnId="{925CB678-2A14-4037-9429-509D9AC533F3}">
      <dgm:prSet/>
      <dgm:spPr/>
      <dgm:t>
        <a:bodyPr/>
        <a:lstStyle/>
        <a:p>
          <a:endParaRPr lang="ru-RU"/>
        </a:p>
      </dgm:t>
    </dgm:pt>
    <dgm:pt modelId="{5D406C40-5464-4726-898F-4090F8CA515B}" type="sibTrans" cxnId="{925CB678-2A14-4037-9429-509D9AC533F3}">
      <dgm:prSet/>
      <dgm:spPr/>
      <dgm:t>
        <a:bodyPr/>
        <a:lstStyle/>
        <a:p>
          <a:endParaRPr lang="ru-RU"/>
        </a:p>
      </dgm:t>
    </dgm:pt>
    <dgm:pt modelId="{308502B2-25AB-4D99-82F9-BB0C01A8B818}">
      <dgm:prSet phldrT="[Текст]" custT="1"/>
      <dgm:spPr>
        <a:solidFill>
          <a:srgbClr val="E7F5FF">
            <a:alpha val="90000"/>
          </a:srgbClr>
        </a:solidFill>
        <a:ln>
          <a:solidFill>
            <a:schemeClr val="accent4">
              <a:lumMod val="40000"/>
              <a:lumOff val="60000"/>
            </a:schemeClr>
          </a:solidFill>
        </a:ln>
      </dgm:spPr>
      <dgm:t>
        <a:bodyPr/>
        <a:lstStyle/>
        <a:p>
          <a:r>
            <a:rPr lang="ru-RU" sz="1500" b="0" dirty="0" smtClean="0">
              <a:solidFill>
                <a:schemeClr val="tx1"/>
              </a:solidFill>
              <a:latin typeface="+mn-lt"/>
              <a:ea typeface="Arial Unicode MS" panose="020B0604020202020204" pitchFamily="34" charset="-128"/>
              <a:cs typeface="Arial Unicode MS" panose="020B0604020202020204" pitchFamily="34" charset="-128"/>
            </a:rPr>
            <a:t>Нарушен порядок установления тарифов на горячее водоснабжение </a:t>
          </a:r>
          <a:endParaRPr lang="ru-RU" sz="1500" b="0" dirty="0" smtClean="0">
            <a:solidFill>
              <a:schemeClr val="tx1"/>
            </a:solidFill>
            <a:latin typeface="+mn-lt"/>
            <a:ea typeface="Arial Unicode MS" panose="020B0604020202020204" pitchFamily="34" charset="-128"/>
            <a:cs typeface="Arial Unicode MS" panose="020B0604020202020204" pitchFamily="34" charset="-128"/>
          </a:endParaRPr>
        </a:p>
        <a:p>
          <a:r>
            <a:rPr lang="ru-RU" sz="1500" b="0" dirty="0" smtClean="0">
              <a:solidFill>
                <a:schemeClr val="tx1"/>
              </a:solidFill>
              <a:latin typeface="+mn-lt"/>
              <a:ea typeface="Arial Unicode MS" panose="020B0604020202020204" pitchFamily="34" charset="-128"/>
              <a:cs typeface="Arial Unicode MS" panose="020B0604020202020204" pitchFamily="34" charset="-128"/>
            </a:rPr>
            <a:t>(</a:t>
          </a:r>
          <a:r>
            <a:rPr lang="ru-RU" sz="1500" b="0" dirty="0" smtClean="0">
              <a:solidFill>
                <a:schemeClr val="tx1"/>
              </a:solidFill>
              <a:latin typeface="+mn-lt"/>
              <a:ea typeface="Arial Unicode MS" panose="020B0604020202020204" pitchFamily="34" charset="-128"/>
              <a:cs typeface="Arial Unicode MS" panose="020B0604020202020204" pitchFamily="34" charset="-128"/>
            </a:rPr>
            <a:t>не установлены компоненты тарифа в закрытой </a:t>
          </a:r>
          <a:r>
            <a:rPr lang="ru-RU" sz="1500" b="0" dirty="0" smtClean="0">
              <a:solidFill>
                <a:schemeClr val="tx1"/>
              </a:solidFill>
              <a:latin typeface="+mn-lt"/>
              <a:ea typeface="Arial Unicode MS" panose="020B0604020202020204" pitchFamily="34" charset="-128"/>
              <a:cs typeface="Arial Unicode MS" panose="020B0604020202020204" pitchFamily="34" charset="-128"/>
            </a:rPr>
            <a:t>системе ГВС).</a:t>
          </a:r>
          <a:endParaRPr lang="ru-RU" sz="1500" b="0" dirty="0">
            <a:solidFill>
              <a:schemeClr val="tx1"/>
            </a:solidFill>
            <a:latin typeface="+mn-lt"/>
            <a:ea typeface="Arial Unicode MS" panose="020B0604020202020204" pitchFamily="34" charset="-128"/>
            <a:cs typeface="Arial Unicode MS" panose="020B0604020202020204" pitchFamily="34" charset="-128"/>
          </a:endParaRPr>
        </a:p>
      </dgm:t>
    </dgm:pt>
    <dgm:pt modelId="{2AFDBA04-D9FC-45C5-8441-F84BDEEF51BF}" type="parTrans" cxnId="{9EBF4E20-E298-4BED-B438-CC884AC42ED8}">
      <dgm:prSet/>
      <dgm:spPr/>
      <dgm:t>
        <a:bodyPr/>
        <a:lstStyle/>
        <a:p>
          <a:endParaRPr lang="ru-RU"/>
        </a:p>
      </dgm:t>
    </dgm:pt>
    <dgm:pt modelId="{529CD3ED-349F-4503-B45E-2DBA88D39C27}" type="sibTrans" cxnId="{9EBF4E20-E298-4BED-B438-CC884AC42ED8}">
      <dgm:prSet/>
      <dgm:spPr/>
      <dgm:t>
        <a:bodyPr/>
        <a:lstStyle/>
        <a:p>
          <a:endParaRPr lang="ru-RU"/>
        </a:p>
      </dgm:t>
    </dgm:pt>
    <dgm:pt modelId="{FB7F3ECE-9C12-4092-B9B7-00E4E25CD821}">
      <dgm:prSet phldrT="[Текст]" custT="1"/>
      <dgm:spPr>
        <a:solidFill>
          <a:srgbClr val="E7F5FF">
            <a:alpha val="90000"/>
          </a:srgbClr>
        </a:solidFill>
        <a:ln>
          <a:solidFill>
            <a:schemeClr val="accent4">
              <a:lumMod val="40000"/>
              <a:lumOff val="60000"/>
            </a:schemeClr>
          </a:solidFill>
        </a:ln>
      </dgm:spPr>
      <dgm:t>
        <a:bodyPr/>
        <a:lstStyle/>
        <a:p>
          <a:r>
            <a:rPr lang="ru-RU" sz="1500" b="0" dirty="0" smtClean="0">
              <a:solidFill>
                <a:schemeClr val="tx1"/>
              </a:solidFill>
              <a:latin typeface="+mn-lt"/>
              <a:ea typeface="Arial Unicode MS" panose="020B0604020202020204" pitchFamily="34" charset="-128"/>
              <a:cs typeface="Arial Unicode MS" panose="020B0604020202020204" pitchFamily="34" charset="-128"/>
            </a:rPr>
            <a:t>Нарушение срока действия </a:t>
          </a:r>
          <a:r>
            <a:rPr lang="ru-RU" sz="1500" b="0" dirty="0" smtClean="0">
              <a:solidFill>
                <a:schemeClr val="tx1"/>
              </a:solidFill>
              <a:latin typeface="+mn-lt"/>
              <a:ea typeface="Arial Unicode MS" panose="020B0604020202020204" pitchFamily="34" charset="-128"/>
              <a:cs typeface="Arial Unicode MS" panose="020B0604020202020204" pitchFamily="34" charset="-128"/>
            </a:rPr>
            <a:t>тарифа.</a:t>
          </a:r>
          <a:endParaRPr lang="ru-RU" sz="1500" b="0" dirty="0">
            <a:solidFill>
              <a:schemeClr val="tx1"/>
            </a:solidFill>
            <a:latin typeface="+mn-lt"/>
            <a:ea typeface="Arial Unicode MS" panose="020B0604020202020204" pitchFamily="34" charset="-128"/>
            <a:cs typeface="Arial Unicode MS" panose="020B0604020202020204" pitchFamily="34" charset="-128"/>
          </a:endParaRPr>
        </a:p>
      </dgm:t>
    </dgm:pt>
    <dgm:pt modelId="{8B06E053-14E8-4398-86DE-323AC02B7F77}" type="parTrans" cxnId="{2E99ADFD-9836-4A8E-B687-241BE10D2D2D}">
      <dgm:prSet/>
      <dgm:spPr/>
      <dgm:t>
        <a:bodyPr/>
        <a:lstStyle/>
        <a:p>
          <a:endParaRPr lang="ru-RU"/>
        </a:p>
      </dgm:t>
    </dgm:pt>
    <dgm:pt modelId="{76AF26EA-629F-4CD7-B7E2-ADCFEBA32599}" type="sibTrans" cxnId="{2E99ADFD-9836-4A8E-B687-241BE10D2D2D}">
      <dgm:prSet/>
      <dgm:spPr/>
      <dgm:t>
        <a:bodyPr/>
        <a:lstStyle/>
        <a:p>
          <a:endParaRPr lang="ru-RU"/>
        </a:p>
      </dgm:t>
    </dgm:pt>
    <dgm:pt modelId="{7B60A2F0-7588-406C-AE1A-10E813C42764}" type="pres">
      <dgm:prSet presAssocID="{BF02C37E-C1CE-49C2-8E75-8D955263340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89E36DA-F6B7-4ED2-AB79-085EE9469448}" type="pres">
      <dgm:prSet presAssocID="{9678C4B2-BF5A-4F57-A718-0F3EF2AAF42C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81A2F7-B4CC-4488-A6B3-67327C8B215B}" type="pres">
      <dgm:prSet presAssocID="{5D406C40-5464-4726-898F-4090F8CA515B}" presName="spacer" presStyleCnt="0"/>
      <dgm:spPr/>
    </dgm:pt>
    <dgm:pt modelId="{60C2D799-3196-456E-8706-77D914C3EBB0}" type="pres">
      <dgm:prSet presAssocID="{308502B2-25AB-4D99-82F9-BB0C01A8B818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11E1E3-953F-4167-9F74-5AE9434FD4DA}" type="pres">
      <dgm:prSet presAssocID="{529CD3ED-349F-4503-B45E-2DBA88D39C27}" presName="spacer" presStyleCnt="0"/>
      <dgm:spPr/>
    </dgm:pt>
    <dgm:pt modelId="{54B18454-4BAC-485F-BF98-3E95E7FE4EAD}" type="pres">
      <dgm:prSet presAssocID="{FB7F3ECE-9C12-4092-B9B7-00E4E25CD821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C737C66-A86D-4349-822F-5757CC54D68E}" type="presOf" srcId="{308502B2-25AB-4D99-82F9-BB0C01A8B818}" destId="{60C2D799-3196-456E-8706-77D914C3EBB0}" srcOrd="0" destOrd="0" presId="urn:microsoft.com/office/officeart/2005/8/layout/vList2"/>
    <dgm:cxn modelId="{9EBF4E20-E298-4BED-B438-CC884AC42ED8}" srcId="{BF02C37E-C1CE-49C2-8E75-8D9552633400}" destId="{308502B2-25AB-4D99-82F9-BB0C01A8B818}" srcOrd="1" destOrd="0" parTransId="{2AFDBA04-D9FC-45C5-8441-F84BDEEF51BF}" sibTransId="{529CD3ED-349F-4503-B45E-2DBA88D39C27}"/>
    <dgm:cxn modelId="{9AB237B3-CD95-40B6-B70F-ABBB49D0F29E}" type="presOf" srcId="{9678C4B2-BF5A-4F57-A718-0F3EF2AAF42C}" destId="{E89E36DA-F6B7-4ED2-AB79-085EE9469448}" srcOrd="0" destOrd="0" presId="urn:microsoft.com/office/officeart/2005/8/layout/vList2"/>
    <dgm:cxn modelId="{2E99ADFD-9836-4A8E-B687-241BE10D2D2D}" srcId="{BF02C37E-C1CE-49C2-8E75-8D9552633400}" destId="{FB7F3ECE-9C12-4092-B9B7-00E4E25CD821}" srcOrd="2" destOrd="0" parTransId="{8B06E053-14E8-4398-86DE-323AC02B7F77}" sibTransId="{76AF26EA-629F-4CD7-B7E2-ADCFEBA32599}"/>
    <dgm:cxn modelId="{FE19506D-5D13-43F1-A2E4-85A41CB185CD}" type="presOf" srcId="{BF02C37E-C1CE-49C2-8E75-8D9552633400}" destId="{7B60A2F0-7588-406C-AE1A-10E813C42764}" srcOrd="0" destOrd="0" presId="urn:microsoft.com/office/officeart/2005/8/layout/vList2"/>
    <dgm:cxn modelId="{925CB678-2A14-4037-9429-509D9AC533F3}" srcId="{BF02C37E-C1CE-49C2-8E75-8D9552633400}" destId="{9678C4B2-BF5A-4F57-A718-0F3EF2AAF42C}" srcOrd="0" destOrd="0" parTransId="{C669B423-1AFE-4D57-B4B0-2D2ADDAC663A}" sibTransId="{5D406C40-5464-4726-898F-4090F8CA515B}"/>
    <dgm:cxn modelId="{4AFFA4D1-CA8B-47D9-8F59-E395E972D5E9}" type="presOf" srcId="{FB7F3ECE-9C12-4092-B9B7-00E4E25CD821}" destId="{54B18454-4BAC-485F-BF98-3E95E7FE4EAD}" srcOrd="0" destOrd="0" presId="urn:microsoft.com/office/officeart/2005/8/layout/vList2"/>
    <dgm:cxn modelId="{A48F6184-B06D-4349-B54D-29821D6BA26C}" type="presParOf" srcId="{7B60A2F0-7588-406C-AE1A-10E813C42764}" destId="{E89E36DA-F6B7-4ED2-AB79-085EE9469448}" srcOrd="0" destOrd="0" presId="urn:microsoft.com/office/officeart/2005/8/layout/vList2"/>
    <dgm:cxn modelId="{6597EC49-31E6-4444-84E9-915D6B2A9A31}" type="presParOf" srcId="{7B60A2F0-7588-406C-AE1A-10E813C42764}" destId="{BD81A2F7-B4CC-4488-A6B3-67327C8B215B}" srcOrd="1" destOrd="0" presId="urn:microsoft.com/office/officeart/2005/8/layout/vList2"/>
    <dgm:cxn modelId="{B0876028-9EF1-46A7-9B4D-A1FCEC079C7F}" type="presParOf" srcId="{7B60A2F0-7588-406C-AE1A-10E813C42764}" destId="{60C2D799-3196-456E-8706-77D914C3EBB0}" srcOrd="2" destOrd="0" presId="urn:microsoft.com/office/officeart/2005/8/layout/vList2"/>
    <dgm:cxn modelId="{38C6C246-B347-4AC3-93FC-63AA33887ECA}" type="presParOf" srcId="{7B60A2F0-7588-406C-AE1A-10E813C42764}" destId="{BB11E1E3-953F-4167-9F74-5AE9434FD4DA}" srcOrd="3" destOrd="0" presId="urn:microsoft.com/office/officeart/2005/8/layout/vList2"/>
    <dgm:cxn modelId="{A06381EF-8E22-4722-8455-67B5B7E6BB0F}" type="presParOf" srcId="{7B60A2F0-7588-406C-AE1A-10E813C42764}" destId="{54B18454-4BAC-485F-BF98-3E95E7FE4EAD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F02C37E-C1CE-49C2-8E75-8D955263340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82A98D8-4312-471F-9DF8-B5F72570AF99}">
      <dgm:prSet custT="1"/>
      <dgm:spPr>
        <a:gradFill rotWithShape="0">
          <a:gsLst>
            <a:gs pos="0">
              <a:schemeClr val="accent1">
                <a:tint val="50000"/>
                <a:satMod val="300000"/>
                <a:alpha val="85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</dgm:spPr>
      <dgm:t>
        <a:bodyPr/>
        <a:lstStyle/>
        <a:p>
          <a:r>
            <a:rPr lang="ru-RU" sz="1800" b="0" baseline="0" dirty="0" smtClean="0">
              <a:solidFill>
                <a:schemeClr val="tx1"/>
              </a:solidFill>
              <a:latin typeface="+mn-lt"/>
            </a:rPr>
            <a:t>Направление письменных требований о прекращении нарушений законодательства.</a:t>
          </a:r>
          <a:endParaRPr lang="ru-RU" sz="1800" b="0" baseline="0" dirty="0" smtClean="0">
            <a:solidFill>
              <a:schemeClr val="tx1"/>
            </a:solidFill>
            <a:latin typeface="+mn-lt"/>
          </a:endParaRPr>
        </a:p>
      </dgm:t>
    </dgm:pt>
    <dgm:pt modelId="{1F4E79F3-1C38-4CC3-BC9C-6D3CCB6DFFDC}" type="parTrans" cxnId="{283FD4FB-B144-43D1-B594-78CF24415DF3}">
      <dgm:prSet/>
      <dgm:spPr/>
      <dgm:t>
        <a:bodyPr/>
        <a:lstStyle/>
        <a:p>
          <a:endParaRPr lang="ru-RU"/>
        </a:p>
      </dgm:t>
    </dgm:pt>
    <dgm:pt modelId="{23CD5238-BDC6-4005-8966-07C4F7F3AE21}" type="sibTrans" cxnId="{283FD4FB-B144-43D1-B594-78CF24415DF3}">
      <dgm:prSet/>
      <dgm:spPr/>
      <dgm:t>
        <a:bodyPr/>
        <a:lstStyle/>
        <a:p>
          <a:endParaRPr lang="ru-RU"/>
        </a:p>
      </dgm:t>
    </dgm:pt>
    <dgm:pt modelId="{7266403C-80E3-415D-BC2E-55224D72ED94}">
      <dgm:prSet custT="1"/>
      <dgm:spPr>
        <a:gradFill rotWithShape="0">
          <a:gsLst>
            <a:gs pos="0">
              <a:schemeClr val="accent1">
                <a:tint val="50000"/>
                <a:satMod val="300000"/>
                <a:alpha val="85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</dgm:spPr>
      <dgm:t>
        <a:bodyPr/>
        <a:lstStyle/>
        <a:p>
          <a:r>
            <a:rPr lang="ru-RU" sz="1800" b="0" baseline="0" dirty="0" smtClean="0">
              <a:solidFill>
                <a:schemeClr val="tx1"/>
              </a:solidFill>
              <a:latin typeface="+mn-lt"/>
            </a:rPr>
            <a:t>Направление обязательных для исполнения предписаний о прекращении нарушений законодательства.</a:t>
          </a:r>
          <a:endParaRPr lang="ru-RU" sz="1800" b="0" baseline="0" dirty="0">
            <a:solidFill>
              <a:schemeClr val="tx1"/>
            </a:solidFill>
            <a:latin typeface="+mn-lt"/>
          </a:endParaRPr>
        </a:p>
      </dgm:t>
    </dgm:pt>
    <dgm:pt modelId="{7DF9AD06-4606-4267-BE8A-993C45D2BF00}" type="parTrans" cxnId="{76C3B715-C5BF-4F0A-B1CF-A097DC02CBF4}">
      <dgm:prSet/>
      <dgm:spPr/>
      <dgm:t>
        <a:bodyPr/>
        <a:lstStyle/>
        <a:p>
          <a:endParaRPr lang="ru-RU"/>
        </a:p>
      </dgm:t>
    </dgm:pt>
    <dgm:pt modelId="{2F94F0B6-F6EB-4205-A03A-AA61AB53FE20}" type="sibTrans" cxnId="{76C3B715-C5BF-4F0A-B1CF-A097DC02CBF4}">
      <dgm:prSet/>
      <dgm:spPr/>
      <dgm:t>
        <a:bodyPr/>
        <a:lstStyle/>
        <a:p>
          <a:endParaRPr lang="ru-RU"/>
        </a:p>
      </dgm:t>
    </dgm:pt>
    <dgm:pt modelId="{CA444B73-0471-465A-8C0A-A981FFE8AFDA}">
      <dgm:prSet custT="1"/>
      <dgm:spPr>
        <a:gradFill rotWithShape="0">
          <a:gsLst>
            <a:gs pos="0">
              <a:schemeClr val="accent1">
                <a:tint val="50000"/>
                <a:satMod val="300000"/>
                <a:alpha val="85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</dgm:spPr>
      <dgm:t>
        <a:bodyPr/>
        <a:lstStyle/>
        <a:p>
          <a:r>
            <a:rPr lang="ru-RU" sz="1800" b="0" baseline="0" dirty="0" smtClean="0">
              <a:solidFill>
                <a:schemeClr val="tx1"/>
              </a:solidFill>
              <a:latin typeface="+mn-lt"/>
            </a:rPr>
            <a:t>Отмена решений об установлении тарифов.</a:t>
          </a:r>
          <a:endParaRPr lang="ru-RU" sz="1800" b="0" baseline="0" dirty="0">
            <a:solidFill>
              <a:schemeClr val="tx1"/>
            </a:solidFill>
            <a:latin typeface="+mn-lt"/>
          </a:endParaRPr>
        </a:p>
      </dgm:t>
    </dgm:pt>
    <dgm:pt modelId="{07ECA67E-CC8A-4303-B592-AC607BDB2E71}" type="parTrans" cxnId="{0E37209B-DFE3-4F7A-AAD1-12F31CBCE5AF}">
      <dgm:prSet/>
      <dgm:spPr/>
      <dgm:t>
        <a:bodyPr/>
        <a:lstStyle/>
        <a:p>
          <a:endParaRPr lang="ru-RU"/>
        </a:p>
      </dgm:t>
    </dgm:pt>
    <dgm:pt modelId="{460C1E35-4D44-478E-9509-0E1E76976BE9}" type="sibTrans" cxnId="{0E37209B-DFE3-4F7A-AAD1-12F31CBCE5AF}">
      <dgm:prSet/>
      <dgm:spPr/>
      <dgm:t>
        <a:bodyPr/>
        <a:lstStyle/>
        <a:p>
          <a:endParaRPr lang="ru-RU"/>
        </a:p>
      </dgm:t>
    </dgm:pt>
    <dgm:pt modelId="{DA7A7DC5-910F-4D31-978F-A56BF3FCD4EC}">
      <dgm:prSet custT="1"/>
      <dgm:spPr>
        <a:gradFill rotWithShape="0">
          <a:gsLst>
            <a:gs pos="0">
              <a:schemeClr val="accent1">
                <a:tint val="50000"/>
                <a:satMod val="300000"/>
                <a:alpha val="85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</dgm:spPr>
      <dgm:t>
        <a:bodyPr/>
        <a:lstStyle/>
        <a:p>
          <a:r>
            <a:rPr lang="ru-RU" sz="1800" b="0" baseline="0" dirty="0" smtClean="0">
              <a:solidFill>
                <a:schemeClr val="tx1"/>
              </a:solidFill>
              <a:latin typeface="+mn-lt"/>
            </a:rPr>
            <a:t>Ведение производства по делам об административных правонарушениях.</a:t>
          </a:r>
          <a:endParaRPr lang="ru-RU" sz="1800" b="0" baseline="0" dirty="0">
            <a:solidFill>
              <a:schemeClr val="tx1"/>
            </a:solidFill>
            <a:latin typeface="+mn-lt"/>
          </a:endParaRPr>
        </a:p>
      </dgm:t>
    </dgm:pt>
    <dgm:pt modelId="{CD52EE74-BD32-4906-ABCA-48034F4C4921}" type="parTrans" cxnId="{C4BDB29D-D806-4561-A53C-243E3ECB5DCF}">
      <dgm:prSet/>
      <dgm:spPr/>
      <dgm:t>
        <a:bodyPr/>
        <a:lstStyle/>
        <a:p>
          <a:endParaRPr lang="ru-RU"/>
        </a:p>
      </dgm:t>
    </dgm:pt>
    <dgm:pt modelId="{8FAC0109-E277-4C18-9EDA-B9D2A6ECA98A}" type="sibTrans" cxnId="{C4BDB29D-D806-4561-A53C-243E3ECB5DCF}">
      <dgm:prSet/>
      <dgm:spPr/>
      <dgm:t>
        <a:bodyPr/>
        <a:lstStyle/>
        <a:p>
          <a:endParaRPr lang="ru-RU"/>
        </a:p>
      </dgm:t>
    </dgm:pt>
    <dgm:pt modelId="{7B60A2F0-7588-406C-AE1A-10E813C42764}" type="pres">
      <dgm:prSet presAssocID="{BF02C37E-C1CE-49C2-8E75-8D955263340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EB96698-BACE-49CC-9D54-85E2F352935A}" type="pres">
      <dgm:prSet presAssocID="{B82A98D8-4312-471F-9DF8-B5F72570AF99}" presName="parentText" presStyleLbl="node1" presStyleIdx="0" presStyleCnt="4" custLinFactNeighborY="-1990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3F50B9-3052-46C2-AE5C-80F1243E2A3D}" type="pres">
      <dgm:prSet presAssocID="{23CD5238-BDC6-4005-8966-07C4F7F3AE21}" presName="spacer" presStyleCnt="0"/>
      <dgm:spPr/>
    </dgm:pt>
    <dgm:pt modelId="{9DAB5BA2-BCEF-402C-907D-0BED89F5DDEA}" type="pres">
      <dgm:prSet presAssocID="{7266403C-80E3-415D-BC2E-55224D72ED94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5D4E82-778B-434C-B6AA-DB786B464274}" type="pres">
      <dgm:prSet presAssocID="{2F94F0B6-F6EB-4205-A03A-AA61AB53FE20}" presName="spacer" presStyleCnt="0"/>
      <dgm:spPr/>
    </dgm:pt>
    <dgm:pt modelId="{78DB73A1-42A5-4933-ACFF-C070861395F9}" type="pres">
      <dgm:prSet presAssocID="{CA444B73-0471-465A-8C0A-A981FFE8AFDA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F36681-17E9-4ECD-B5AE-700B5CAD1F6A}" type="pres">
      <dgm:prSet presAssocID="{460C1E35-4D44-478E-9509-0E1E76976BE9}" presName="spacer" presStyleCnt="0"/>
      <dgm:spPr/>
    </dgm:pt>
    <dgm:pt modelId="{4F51852C-A895-4B0C-B757-591215892476}" type="pres">
      <dgm:prSet presAssocID="{DA7A7DC5-910F-4D31-978F-A56BF3FCD4EC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83FD4FB-B144-43D1-B594-78CF24415DF3}" srcId="{BF02C37E-C1CE-49C2-8E75-8D9552633400}" destId="{B82A98D8-4312-471F-9DF8-B5F72570AF99}" srcOrd="0" destOrd="0" parTransId="{1F4E79F3-1C38-4CC3-BC9C-6D3CCB6DFFDC}" sibTransId="{23CD5238-BDC6-4005-8966-07C4F7F3AE21}"/>
    <dgm:cxn modelId="{E4546CAE-BFD0-4891-BA60-6FC9FA0A5CB8}" type="presOf" srcId="{BF02C37E-C1CE-49C2-8E75-8D9552633400}" destId="{7B60A2F0-7588-406C-AE1A-10E813C42764}" srcOrd="0" destOrd="0" presId="urn:microsoft.com/office/officeart/2005/8/layout/vList2"/>
    <dgm:cxn modelId="{4D5C9B2E-5DF0-42D9-8C16-DD174E3BA77F}" type="presOf" srcId="{DA7A7DC5-910F-4D31-978F-A56BF3FCD4EC}" destId="{4F51852C-A895-4B0C-B757-591215892476}" srcOrd="0" destOrd="0" presId="urn:microsoft.com/office/officeart/2005/8/layout/vList2"/>
    <dgm:cxn modelId="{77E72633-C1A2-4910-B404-5AE47BFF99B9}" type="presOf" srcId="{7266403C-80E3-415D-BC2E-55224D72ED94}" destId="{9DAB5BA2-BCEF-402C-907D-0BED89F5DDEA}" srcOrd="0" destOrd="0" presId="urn:microsoft.com/office/officeart/2005/8/layout/vList2"/>
    <dgm:cxn modelId="{E90E181E-EE6E-46C4-86D5-AB2404B59236}" type="presOf" srcId="{CA444B73-0471-465A-8C0A-A981FFE8AFDA}" destId="{78DB73A1-42A5-4933-ACFF-C070861395F9}" srcOrd="0" destOrd="0" presId="urn:microsoft.com/office/officeart/2005/8/layout/vList2"/>
    <dgm:cxn modelId="{76C3B715-C5BF-4F0A-B1CF-A097DC02CBF4}" srcId="{BF02C37E-C1CE-49C2-8E75-8D9552633400}" destId="{7266403C-80E3-415D-BC2E-55224D72ED94}" srcOrd="1" destOrd="0" parTransId="{7DF9AD06-4606-4267-BE8A-993C45D2BF00}" sibTransId="{2F94F0B6-F6EB-4205-A03A-AA61AB53FE20}"/>
    <dgm:cxn modelId="{C4BDB29D-D806-4561-A53C-243E3ECB5DCF}" srcId="{BF02C37E-C1CE-49C2-8E75-8D9552633400}" destId="{DA7A7DC5-910F-4D31-978F-A56BF3FCD4EC}" srcOrd="3" destOrd="0" parTransId="{CD52EE74-BD32-4906-ABCA-48034F4C4921}" sibTransId="{8FAC0109-E277-4C18-9EDA-B9D2A6ECA98A}"/>
    <dgm:cxn modelId="{6AA53D3B-2897-4398-BA73-5A30C63A2577}" type="presOf" srcId="{B82A98D8-4312-471F-9DF8-B5F72570AF99}" destId="{BEB96698-BACE-49CC-9D54-85E2F352935A}" srcOrd="0" destOrd="0" presId="urn:microsoft.com/office/officeart/2005/8/layout/vList2"/>
    <dgm:cxn modelId="{0E37209B-DFE3-4F7A-AAD1-12F31CBCE5AF}" srcId="{BF02C37E-C1CE-49C2-8E75-8D9552633400}" destId="{CA444B73-0471-465A-8C0A-A981FFE8AFDA}" srcOrd="2" destOrd="0" parTransId="{07ECA67E-CC8A-4303-B592-AC607BDB2E71}" sibTransId="{460C1E35-4D44-478E-9509-0E1E76976BE9}"/>
    <dgm:cxn modelId="{E0AF018F-4040-4BB7-B088-D53317933076}" type="presParOf" srcId="{7B60A2F0-7588-406C-AE1A-10E813C42764}" destId="{BEB96698-BACE-49CC-9D54-85E2F352935A}" srcOrd="0" destOrd="0" presId="urn:microsoft.com/office/officeart/2005/8/layout/vList2"/>
    <dgm:cxn modelId="{873C5417-AAF4-4925-98B1-513F72909ABA}" type="presParOf" srcId="{7B60A2F0-7588-406C-AE1A-10E813C42764}" destId="{873F50B9-3052-46C2-AE5C-80F1243E2A3D}" srcOrd="1" destOrd="0" presId="urn:microsoft.com/office/officeart/2005/8/layout/vList2"/>
    <dgm:cxn modelId="{8A55E97E-1D79-4069-B569-C4CDC93BC8EC}" type="presParOf" srcId="{7B60A2F0-7588-406C-AE1A-10E813C42764}" destId="{9DAB5BA2-BCEF-402C-907D-0BED89F5DDEA}" srcOrd="2" destOrd="0" presId="urn:microsoft.com/office/officeart/2005/8/layout/vList2"/>
    <dgm:cxn modelId="{6F3559A2-A581-4FA0-B588-A08D637A3B74}" type="presParOf" srcId="{7B60A2F0-7588-406C-AE1A-10E813C42764}" destId="{005D4E82-778B-434C-B6AA-DB786B464274}" srcOrd="3" destOrd="0" presId="urn:microsoft.com/office/officeart/2005/8/layout/vList2"/>
    <dgm:cxn modelId="{6656E4DC-4B7F-4AD5-B4C1-24436EA1EE25}" type="presParOf" srcId="{7B60A2F0-7588-406C-AE1A-10E813C42764}" destId="{78DB73A1-42A5-4933-ACFF-C070861395F9}" srcOrd="4" destOrd="0" presId="urn:microsoft.com/office/officeart/2005/8/layout/vList2"/>
    <dgm:cxn modelId="{6C8084A0-50D2-4160-9A93-354FC049C9A6}" type="presParOf" srcId="{7B60A2F0-7588-406C-AE1A-10E813C42764}" destId="{AFF36681-17E9-4ECD-B5AE-700B5CAD1F6A}" srcOrd="5" destOrd="0" presId="urn:microsoft.com/office/officeart/2005/8/layout/vList2"/>
    <dgm:cxn modelId="{FEF279FD-2393-4F1F-874E-E26AA9C78CEF}" type="presParOf" srcId="{7B60A2F0-7588-406C-AE1A-10E813C42764}" destId="{4F51852C-A895-4B0C-B757-591215892476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7F25CB-93B7-4204-A4E4-51C50A439785}">
      <dsp:nvSpPr>
        <dsp:cNvPr id="0" name=""/>
        <dsp:cNvSpPr/>
      </dsp:nvSpPr>
      <dsp:spPr>
        <a:xfrm>
          <a:off x="0" y="444183"/>
          <a:ext cx="815867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B0F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B223D2-9392-4FC0-9456-7934E225CD45}">
      <dsp:nvSpPr>
        <dsp:cNvPr id="0" name=""/>
        <dsp:cNvSpPr/>
      </dsp:nvSpPr>
      <dsp:spPr>
        <a:xfrm>
          <a:off x="388413" y="51973"/>
          <a:ext cx="7768257" cy="628369"/>
        </a:xfrm>
        <a:prstGeom prst="roundRect">
          <a:avLst/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215865" tIns="0" rIns="215865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обеспечение баланса интересов потребителей и производителей товаров (работ, услуг) в области регулируемого ценообразования</a:t>
          </a:r>
          <a:endParaRPr lang="ru-RU" sz="1600" b="1" kern="1200" dirty="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>
        <a:off x="419087" y="82647"/>
        <a:ext cx="7706909" cy="567021"/>
      </dsp:txXfrm>
    </dsp:sp>
    <dsp:sp modelId="{D7029193-4D24-4336-88AE-46D451FC321E}">
      <dsp:nvSpPr>
        <dsp:cNvPr id="0" name=""/>
        <dsp:cNvSpPr/>
      </dsp:nvSpPr>
      <dsp:spPr>
        <a:xfrm>
          <a:off x="0" y="1340035"/>
          <a:ext cx="815867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B0F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54DE24-9B0E-4370-8827-EB35DC15F155}">
      <dsp:nvSpPr>
        <dsp:cNvPr id="0" name=""/>
        <dsp:cNvSpPr/>
      </dsp:nvSpPr>
      <dsp:spPr>
        <a:xfrm>
          <a:off x="388413" y="933783"/>
          <a:ext cx="7768257" cy="642411"/>
        </a:xfrm>
        <a:prstGeom prst="roundRect">
          <a:avLst/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215865" tIns="0" rIns="215865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защита потребителей от необоснованного и монопольного повышения цен</a:t>
          </a:r>
          <a:endParaRPr lang="ru-RU" sz="1600" b="1" kern="1200" dirty="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>
        <a:off x="419773" y="965143"/>
        <a:ext cx="7705537" cy="579691"/>
      </dsp:txXfrm>
    </dsp:sp>
    <dsp:sp modelId="{57EC664B-57B5-4E97-86E8-04FA82E56569}">
      <dsp:nvSpPr>
        <dsp:cNvPr id="0" name=""/>
        <dsp:cNvSpPr/>
      </dsp:nvSpPr>
      <dsp:spPr>
        <a:xfrm>
          <a:off x="0" y="2178391"/>
          <a:ext cx="815867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B0F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BB857A-508C-4F64-9913-325FC8431446}">
      <dsp:nvSpPr>
        <dsp:cNvPr id="0" name=""/>
        <dsp:cNvSpPr/>
      </dsp:nvSpPr>
      <dsp:spPr>
        <a:xfrm>
          <a:off x="388413" y="1829635"/>
          <a:ext cx="7768257" cy="584916"/>
        </a:xfrm>
        <a:prstGeom prst="roundRect">
          <a:avLst/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215865" tIns="0" rIns="215865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повышение прозрачности деятельности регулируемых организаций</a:t>
          </a:r>
          <a:endParaRPr lang="ru-RU" sz="1600" b="1" kern="1200" dirty="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>
        <a:off x="416966" y="1858188"/>
        <a:ext cx="7711151" cy="527810"/>
      </dsp:txXfrm>
    </dsp:sp>
    <dsp:sp modelId="{92AA1516-D3F0-4612-AF84-91856965F2B1}">
      <dsp:nvSpPr>
        <dsp:cNvPr id="0" name=""/>
        <dsp:cNvSpPr/>
      </dsp:nvSpPr>
      <dsp:spPr>
        <a:xfrm>
          <a:off x="0" y="3016748"/>
          <a:ext cx="815867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B0F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06125C-CC73-400C-8F69-D895C57CD1C9}">
      <dsp:nvSpPr>
        <dsp:cNvPr id="0" name=""/>
        <dsp:cNvSpPr/>
      </dsp:nvSpPr>
      <dsp:spPr>
        <a:xfrm>
          <a:off x="388413" y="2667991"/>
          <a:ext cx="7768257" cy="584916"/>
        </a:xfrm>
        <a:prstGeom prst="roundRect">
          <a:avLst/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215865" tIns="0" rIns="215865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повышение эффективности инфраструктурных секторов экономики</a:t>
          </a:r>
          <a:endParaRPr lang="ru-RU" sz="1600" b="1" kern="1200" dirty="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>
        <a:off x="416966" y="2696544"/>
        <a:ext cx="7711151" cy="527810"/>
      </dsp:txXfrm>
    </dsp:sp>
    <dsp:sp modelId="{416939D8-9B0E-4B31-8DE1-703695F22D23}">
      <dsp:nvSpPr>
        <dsp:cNvPr id="0" name=""/>
        <dsp:cNvSpPr/>
      </dsp:nvSpPr>
      <dsp:spPr>
        <a:xfrm>
          <a:off x="0" y="3904646"/>
          <a:ext cx="815867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B0F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2A12B52-4427-4452-A5AA-7A7CDB283D3B}">
      <dsp:nvSpPr>
        <dsp:cNvPr id="0" name=""/>
        <dsp:cNvSpPr/>
      </dsp:nvSpPr>
      <dsp:spPr>
        <a:xfrm>
          <a:off x="388413" y="3506348"/>
          <a:ext cx="7768257" cy="634458"/>
        </a:xfrm>
        <a:prstGeom prst="roundRect">
          <a:avLst/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215865" tIns="0" rIns="215865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создание условий для макроэкономической стабильности экономики в целом</a:t>
          </a:r>
          <a:endParaRPr lang="ru-RU" sz="1600" b="1" kern="1200" dirty="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>
        <a:off x="419385" y="3537320"/>
        <a:ext cx="7706313" cy="57251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4103AA-8185-4ACB-810B-349119078F14}">
      <dsp:nvSpPr>
        <dsp:cNvPr id="0" name=""/>
        <dsp:cNvSpPr/>
      </dsp:nvSpPr>
      <dsp:spPr>
        <a:xfrm>
          <a:off x="0" y="24"/>
          <a:ext cx="7848872" cy="553410"/>
        </a:xfrm>
        <a:prstGeom prst="roundRect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Тариф, установлен не в рамках предельных уровней тарифов, утвержденных ФСТ России.</a:t>
          </a:r>
          <a:endParaRPr lang="ru-RU" sz="1400" kern="1200" dirty="0"/>
        </a:p>
      </dsp:txBody>
      <dsp:txXfrm>
        <a:off x="27015" y="27039"/>
        <a:ext cx="7794842" cy="499380"/>
      </dsp:txXfrm>
    </dsp:sp>
    <dsp:sp modelId="{2F27E2F0-8B6E-46D5-A52C-D8AA086EDCCC}">
      <dsp:nvSpPr>
        <dsp:cNvPr id="0" name=""/>
        <dsp:cNvSpPr/>
      </dsp:nvSpPr>
      <dsp:spPr>
        <a:xfrm>
          <a:off x="0" y="585114"/>
          <a:ext cx="7848872" cy="553410"/>
        </a:xfrm>
        <a:prstGeom prst="roundRect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Отсутствует дифференциация тарифа по двум/ трем зонам суток, либо некорректно проведена дифференциация.</a:t>
          </a:r>
          <a:endParaRPr lang="ru-RU" sz="1400" kern="1200" dirty="0"/>
        </a:p>
      </dsp:txBody>
      <dsp:txXfrm>
        <a:off x="27015" y="612129"/>
        <a:ext cx="7794842" cy="499380"/>
      </dsp:txXfrm>
    </dsp:sp>
    <dsp:sp modelId="{A16D18BB-B952-41B8-9F95-885D4AC9E65D}">
      <dsp:nvSpPr>
        <dsp:cNvPr id="0" name=""/>
        <dsp:cNvSpPr/>
      </dsp:nvSpPr>
      <dsp:spPr>
        <a:xfrm>
          <a:off x="0" y="1170205"/>
          <a:ext cx="7848872" cy="553410"/>
        </a:xfrm>
        <a:prstGeom prst="roundRect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Выделены группы потребителей электрической энергии, не предусмотренные законодательством Российской Федерации.</a:t>
          </a:r>
          <a:endParaRPr lang="ru-RU" sz="1400" kern="1200" dirty="0"/>
        </a:p>
      </dsp:txBody>
      <dsp:txXfrm>
        <a:off x="27015" y="1197220"/>
        <a:ext cx="7794842" cy="499380"/>
      </dsp:txXfrm>
    </dsp:sp>
    <dsp:sp modelId="{B7DACD86-3B15-4409-BCB1-07A58A3D2F31}">
      <dsp:nvSpPr>
        <dsp:cNvPr id="0" name=""/>
        <dsp:cNvSpPr/>
      </dsp:nvSpPr>
      <dsp:spPr>
        <a:xfrm>
          <a:off x="0" y="1755295"/>
          <a:ext cx="7848872" cy="553410"/>
        </a:xfrm>
        <a:prstGeom prst="roundRect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Нарушена форма принятия решений органами исполнительной власти субъектов Российской Федерации.</a:t>
          </a:r>
          <a:endParaRPr lang="ru-RU" sz="1400" kern="1200" dirty="0"/>
        </a:p>
      </dsp:txBody>
      <dsp:txXfrm>
        <a:off x="27015" y="1782310"/>
        <a:ext cx="7794842" cy="499380"/>
      </dsp:txXfrm>
    </dsp:sp>
    <dsp:sp modelId="{448879F1-1A19-46F7-87B1-5F6C0C5591D7}">
      <dsp:nvSpPr>
        <dsp:cNvPr id="0" name=""/>
        <dsp:cNvSpPr/>
      </dsp:nvSpPr>
      <dsp:spPr>
        <a:xfrm>
          <a:off x="0" y="2340385"/>
          <a:ext cx="7848872" cy="553410"/>
        </a:xfrm>
        <a:prstGeom prst="roundRect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Тариф на электрическую энергию для группы «бюджетные потребители» отличается от тарифа для группы потребителей «прочие потребители».</a:t>
          </a:r>
          <a:endParaRPr lang="ru-RU" sz="1400" kern="1200" dirty="0"/>
        </a:p>
      </dsp:txBody>
      <dsp:txXfrm>
        <a:off x="27015" y="2367400"/>
        <a:ext cx="7794842" cy="499380"/>
      </dsp:txXfrm>
    </dsp:sp>
    <dsp:sp modelId="{8C908B7D-87C8-4257-8B7D-2A7E3FD25AFD}">
      <dsp:nvSpPr>
        <dsp:cNvPr id="0" name=""/>
        <dsp:cNvSpPr/>
      </dsp:nvSpPr>
      <dsp:spPr>
        <a:xfrm>
          <a:off x="0" y="2925475"/>
          <a:ext cx="7848872" cy="553410"/>
        </a:xfrm>
        <a:prstGeom prst="roundRect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Некорректно применен понижающий коэффициент 0,7.</a:t>
          </a:r>
          <a:endParaRPr lang="ru-RU" sz="1400" kern="1200" dirty="0"/>
        </a:p>
      </dsp:txBody>
      <dsp:txXfrm>
        <a:off x="27015" y="2952490"/>
        <a:ext cx="7794842" cy="499380"/>
      </dsp:txXfrm>
    </dsp:sp>
    <dsp:sp modelId="{95E6B3C5-7D54-4358-B8AD-16D873AD914A}">
      <dsp:nvSpPr>
        <dsp:cNvPr id="0" name=""/>
        <dsp:cNvSpPr/>
      </dsp:nvSpPr>
      <dsp:spPr>
        <a:xfrm>
          <a:off x="0" y="3510565"/>
          <a:ext cx="7848872" cy="553410"/>
        </a:xfrm>
        <a:prstGeom prst="roundRect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Установлен тариф на электрическую энергию в субъекте Российской Федерации, объединенном в ценовые зоны оптового рынка (не для населения).</a:t>
          </a:r>
          <a:endParaRPr lang="ru-RU" sz="1400" kern="1200" dirty="0"/>
        </a:p>
      </dsp:txBody>
      <dsp:txXfrm>
        <a:off x="27015" y="3537580"/>
        <a:ext cx="7794842" cy="49938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736FBE-9626-43D8-B3E7-07EB7FEE245E}">
      <dsp:nvSpPr>
        <dsp:cNvPr id="0" name=""/>
        <dsp:cNvSpPr/>
      </dsp:nvSpPr>
      <dsp:spPr>
        <a:xfrm>
          <a:off x="0" y="504"/>
          <a:ext cx="7848872" cy="666817"/>
        </a:xfrm>
        <a:prstGeom prst="roundRect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kern="1200" dirty="0" smtClean="0">
              <a:solidFill>
                <a:schemeClr val="tx1"/>
              </a:solidFill>
              <a:latin typeface="+mn-lt"/>
            </a:rPr>
            <a:t>Тариф, установлен на уровне ниже предельного минимального уровня тарифов, утвержденных ФСТ России.</a:t>
          </a:r>
          <a:endParaRPr lang="ru-RU" sz="1400" b="0" kern="1200" dirty="0">
            <a:solidFill>
              <a:schemeClr val="tx1"/>
            </a:solidFill>
            <a:latin typeface="+mn-lt"/>
          </a:endParaRPr>
        </a:p>
      </dsp:txBody>
      <dsp:txXfrm>
        <a:off x="32551" y="33055"/>
        <a:ext cx="7783770" cy="601715"/>
      </dsp:txXfrm>
    </dsp:sp>
    <dsp:sp modelId="{5E440844-4F94-4F94-857B-85920868C52E}">
      <dsp:nvSpPr>
        <dsp:cNvPr id="0" name=""/>
        <dsp:cNvSpPr/>
      </dsp:nvSpPr>
      <dsp:spPr>
        <a:xfrm>
          <a:off x="0" y="679739"/>
          <a:ext cx="7848872" cy="666817"/>
        </a:xfrm>
        <a:prstGeom prst="roundRect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kern="1200" dirty="0" smtClean="0">
              <a:solidFill>
                <a:schemeClr val="tx1"/>
              </a:solidFill>
              <a:latin typeface="+mn-lt"/>
            </a:rPr>
            <a:t>Не определена пара сетевых организаций при установлении индивидуальных тарифов на услуги по передаче электрической энергии.</a:t>
          </a:r>
          <a:endParaRPr lang="ru-RU" sz="1400" b="0" kern="1200" dirty="0">
            <a:solidFill>
              <a:schemeClr val="tx1"/>
            </a:solidFill>
            <a:latin typeface="+mn-lt"/>
          </a:endParaRPr>
        </a:p>
      </dsp:txBody>
      <dsp:txXfrm>
        <a:off x="32551" y="712290"/>
        <a:ext cx="7783770" cy="601715"/>
      </dsp:txXfrm>
    </dsp:sp>
    <dsp:sp modelId="{BBD6EA03-D6FD-4B39-B882-96820BA4D8D4}">
      <dsp:nvSpPr>
        <dsp:cNvPr id="0" name=""/>
        <dsp:cNvSpPr/>
      </dsp:nvSpPr>
      <dsp:spPr>
        <a:xfrm>
          <a:off x="0" y="1358973"/>
          <a:ext cx="7848872" cy="666817"/>
        </a:xfrm>
        <a:prstGeom prst="roundRect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kern="1200" dirty="0" smtClean="0">
              <a:solidFill>
                <a:schemeClr val="tx1"/>
              </a:solidFill>
              <a:latin typeface="+mn-lt"/>
            </a:rPr>
            <a:t>Не установлен единый котловой тариф на услуги по передаче электрической энергии на территории субъекта Российской Федерации.</a:t>
          </a:r>
          <a:endParaRPr lang="ru-RU" sz="1400" b="0" kern="1200" dirty="0">
            <a:solidFill>
              <a:schemeClr val="tx1"/>
            </a:solidFill>
            <a:latin typeface="+mn-lt"/>
          </a:endParaRPr>
        </a:p>
      </dsp:txBody>
      <dsp:txXfrm>
        <a:off x="32551" y="1391524"/>
        <a:ext cx="7783770" cy="601715"/>
      </dsp:txXfrm>
    </dsp:sp>
    <dsp:sp modelId="{3621C715-1E92-4D5B-B3D7-9A86B35C2B3E}">
      <dsp:nvSpPr>
        <dsp:cNvPr id="0" name=""/>
        <dsp:cNvSpPr/>
      </dsp:nvSpPr>
      <dsp:spPr>
        <a:xfrm>
          <a:off x="0" y="2038208"/>
          <a:ext cx="7848872" cy="666817"/>
        </a:xfrm>
        <a:prstGeom prst="roundRect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kern="1200" dirty="0" smtClean="0">
              <a:solidFill>
                <a:schemeClr val="tx1"/>
              </a:solidFill>
              <a:latin typeface="+mn-lt"/>
            </a:rPr>
            <a:t>Нарушена форма принятия решений органами исполнительной власти субъектов Российской Федерации.</a:t>
          </a:r>
          <a:endParaRPr lang="ru-RU" sz="1400" b="0" kern="1200" dirty="0">
            <a:solidFill>
              <a:schemeClr val="tx1"/>
            </a:solidFill>
            <a:latin typeface="+mn-lt"/>
          </a:endParaRPr>
        </a:p>
      </dsp:txBody>
      <dsp:txXfrm>
        <a:off x="32551" y="2070759"/>
        <a:ext cx="7783770" cy="601715"/>
      </dsp:txXfrm>
    </dsp:sp>
    <dsp:sp modelId="{D7030E05-1510-4C46-B162-008739FE9290}">
      <dsp:nvSpPr>
        <dsp:cNvPr id="0" name=""/>
        <dsp:cNvSpPr/>
      </dsp:nvSpPr>
      <dsp:spPr>
        <a:xfrm>
          <a:off x="0" y="2717443"/>
          <a:ext cx="7848872" cy="666817"/>
        </a:xfrm>
        <a:prstGeom prst="roundRect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kern="1200" dirty="0" smtClean="0">
              <a:solidFill>
                <a:schemeClr val="tx1"/>
              </a:solidFill>
              <a:latin typeface="+mn-lt"/>
            </a:rPr>
            <a:t>Установлен тариф на услуги по передаче электрической энергии только в одном варианте.</a:t>
          </a:r>
          <a:endParaRPr lang="ru-RU" sz="1400" b="0" kern="1200" dirty="0">
            <a:solidFill>
              <a:schemeClr val="tx1"/>
            </a:solidFill>
            <a:latin typeface="+mn-lt"/>
          </a:endParaRPr>
        </a:p>
      </dsp:txBody>
      <dsp:txXfrm>
        <a:off x="32551" y="2749994"/>
        <a:ext cx="7783770" cy="601715"/>
      </dsp:txXfrm>
    </dsp:sp>
    <dsp:sp modelId="{B9761FB4-7239-44CA-9356-8DD158E37438}">
      <dsp:nvSpPr>
        <dsp:cNvPr id="0" name=""/>
        <dsp:cNvSpPr/>
      </dsp:nvSpPr>
      <dsp:spPr>
        <a:xfrm>
          <a:off x="0" y="3396678"/>
          <a:ext cx="7848872" cy="666817"/>
        </a:xfrm>
        <a:prstGeom prst="roundRect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kern="1200" dirty="0" smtClean="0">
              <a:solidFill>
                <a:schemeClr val="tx1"/>
              </a:solidFill>
              <a:latin typeface="+mn-lt"/>
            </a:rPr>
            <a:t>Ставка за содержание электрических сетей на уровнях напряжения во втором полугодии установлены на уровне выше предельных максимальных уровней тарифов, утвержденных ФСТ России. </a:t>
          </a:r>
          <a:endParaRPr lang="ru-RU" sz="1400" b="0" kern="1200" dirty="0">
            <a:solidFill>
              <a:schemeClr val="tx1"/>
            </a:solidFill>
            <a:latin typeface="+mn-lt"/>
          </a:endParaRPr>
        </a:p>
      </dsp:txBody>
      <dsp:txXfrm>
        <a:off x="32551" y="3429229"/>
        <a:ext cx="7783770" cy="60171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736FBE-9626-43D8-B3E7-07EB7FEE245E}">
      <dsp:nvSpPr>
        <dsp:cNvPr id="0" name=""/>
        <dsp:cNvSpPr/>
      </dsp:nvSpPr>
      <dsp:spPr>
        <a:xfrm>
          <a:off x="0" y="27519"/>
          <a:ext cx="7848872" cy="898560"/>
        </a:xfrm>
        <a:prstGeom prst="roundRect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kern="1200" baseline="0" dirty="0" smtClean="0">
              <a:solidFill>
                <a:schemeClr val="tx1"/>
              </a:solidFill>
              <a:latin typeface="+mn-lt"/>
              <a:ea typeface="Arial Unicode MS" panose="020B0604020202020204" pitchFamily="34" charset="-128"/>
              <a:cs typeface="Arial Unicode MS" panose="020B0604020202020204" pitchFamily="34" charset="-128"/>
            </a:rPr>
            <a:t>Нарушение максимальной величины роста тарифа, утвержденной 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kern="1200" baseline="0" dirty="0" smtClean="0">
              <a:solidFill>
                <a:schemeClr val="tx1"/>
              </a:solidFill>
              <a:latin typeface="+mn-lt"/>
              <a:ea typeface="Arial Unicode MS" panose="020B0604020202020204" pitchFamily="34" charset="-128"/>
              <a:cs typeface="Arial Unicode MS" panose="020B0604020202020204" pitchFamily="34" charset="-128"/>
            </a:rPr>
            <a:t>ФСТ России.</a:t>
          </a:r>
          <a:endParaRPr lang="ru-RU" sz="1400" b="0" kern="1200" baseline="0" dirty="0">
            <a:solidFill>
              <a:schemeClr val="tx1"/>
            </a:solidFill>
            <a:latin typeface="+mn-lt"/>
            <a:ea typeface="Arial Unicode MS" panose="020B0604020202020204" pitchFamily="34" charset="-128"/>
            <a:cs typeface="Arial Unicode MS" panose="020B0604020202020204" pitchFamily="34" charset="-128"/>
          </a:endParaRPr>
        </a:p>
      </dsp:txBody>
      <dsp:txXfrm>
        <a:off x="43864" y="71383"/>
        <a:ext cx="7761144" cy="810832"/>
      </dsp:txXfrm>
    </dsp:sp>
    <dsp:sp modelId="{5E440844-4F94-4F94-857B-85920868C52E}">
      <dsp:nvSpPr>
        <dsp:cNvPr id="0" name=""/>
        <dsp:cNvSpPr/>
      </dsp:nvSpPr>
      <dsp:spPr>
        <a:xfrm>
          <a:off x="0" y="1064319"/>
          <a:ext cx="7848872" cy="898560"/>
        </a:xfrm>
        <a:prstGeom prst="roundRect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kern="1200" baseline="0" dirty="0" smtClean="0">
              <a:solidFill>
                <a:schemeClr val="tx1"/>
              </a:solidFill>
              <a:latin typeface="+mn-lt"/>
              <a:ea typeface="Arial Unicode MS" panose="020B0604020202020204" pitchFamily="34" charset="-128"/>
              <a:cs typeface="Arial Unicode MS" panose="020B0604020202020204" pitchFamily="34" charset="-128"/>
            </a:rPr>
            <a:t>Выделены группы потребителей, не предусмотренные законодательством Российской Федерации.</a:t>
          </a:r>
          <a:endParaRPr lang="ru-RU" sz="1400" b="0" kern="1200" baseline="0" dirty="0">
            <a:solidFill>
              <a:schemeClr val="tx1"/>
            </a:solidFill>
            <a:latin typeface="+mn-lt"/>
            <a:ea typeface="Arial Unicode MS" panose="020B0604020202020204" pitchFamily="34" charset="-128"/>
            <a:cs typeface="Arial Unicode MS" panose="020B0604020202020204" pitchFamily="34" charset="-128"/>
          </a:endParaRPr>
        </a:p>
      </dsp:txBody>
      <dsp:txXfrm>
        <a:off x="43864" y="1108183"/>
        <a:ext cx="7761144" cy="810832"/>
      </dsp:txXfrm>
    </dsp:sp>
    <dsp:sp modelId="{BBD6EA03-D6FD-4B39-B882-96820BA4D8D4}">
      <dsp:nvSpPr>
        <dsp:cNvPr id="0" name=""/>
        <dsp:cNvSpPr/>
      </dsp:nvSpPr>
      <dsp:spPr>
        <a:xfrm>
          <a:off x="0" y="2101120"/>
          <a:ext cx="7848872" cy="898560"/>
        </a:xfrm>
        <a:prstGeom prst="roundRect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kern="1200" baseline="0" dirty="0" smtClean="0">
              <a:solidFill>
                <a:schemeClr val="tx1"/>
              </a:solidFill>
              <a:latin typeface="+mn-lt"/>
              <a:ea typeface="Arial Unicode MS" panose="020B0604020202020204" pitchFamily="34" charset="-128"/>
              <a:cs typeface="Arial Unicode MS" panose="020B0604020202020204" pitchFamily="34" charset="-128"/>
            </a:rPr>
            <a:t>Некорректное округление  ставки тарифа для группы потребителей «Население»,  завышен НДС.</a:t>
          </a:r>
          <a:endParaRPr lang="ru-RU" sz="1400" b="0" kern="1200" baseline="0" dirty="0">
            <a:solidFill>
              <a:schemeClr val="tx1"/>
            </a:solidFill>
            <a:latin typeface="+mn-lt"/>
            <a:ea typeface="Arial Unicode MS" panose="020B0604020202020204" pitchFamily="34" charset="-128"/>
            <a:cs typeface="Arial Unicode MS" panose="020B0604020202020204" pitchFamily="34" charset="-128"/>
          </a:endParaRPr>
        </a:p>
      </dsp:txBody>
      <dsp:txXfrm>
        <a:off x="43864" y="2144984"/>
        <a:ext cx="7761144" cy="810832"/>
      </dsp:txXfrm>
    </dsp:sp>
    <dsp:sp modelId="{E457EFCB-C329-4CD3-9B7B-99E13F442ADE}">
      <dsp:nvSpPr>
        <dsp:cNvPr id="0" name=""/>
        <dsp:cNvSpPr/>
      </dsp:nvSpPr>
      <dsp:spPr>
        <a:xfrm>
          <a:off x="0" y="3137920"/>
          <a:ext cx="7848872" cy="898560"/>
        </a:xfrm>
        <a:prstGeom prst="roundRect">
          <a:avLst/>
        </a:prstGeom>
        <a:gradFill rotWithShape="0">
          <a:gsLst>
            <a:gs pos="0">
              <a:schemeClr val="accent1">
                <a:tint val="50000"/>
                <a:satMod val="300000"/>
                <a:alpha val="85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kern="1200" baseline="0" dirty="0" smtClean="0">
              <a:solidFill>
                <a:schemeClr val="tx1"/>
              </a:solidFill>
              <a:latin typeface="+mn-lt"/>
              <a:ea typeface="Arial Unicode MS" panose="020B0604020202020204" pitchFamily="34" charset="-128"/>
              <a:cs typeface="Arial Unicode MS" panose="020B0604020202020204" pitchFamily="34" charset="-128"/>
            </a:rPr>
            <a:t>Решения не соответствуют структуре (форме), утвержденной ФСТ России.</a:t>
          </a:r>
          <a:endParaRPr lang="ru-RU" sz="1400" b="0" kern="1200" baseline="0" dirty="0">
            <a:solidFill>
              <a:schemeClr val="tx1"/>
            </a:solidFill>
            <a:latin typeface="+mn-lt"/>
            <a:ea typeface="Arial Unicode MS" panose="020B0604020202020204" pitchFamily="34" charset="-128"/>
            <a:cs typeface="Arial Unicode MS" panose="020B0604020202020204" pitchFamily="34" charset="-128"/>
          </a:endParaRPr>
        </a:p>
      </dsp:txBody>
      <dsp:txXfrm>
        <a:off x="43864" y="3181784"/>
        <a:ext cx="7761144" cy="81083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9E36DA-F6B7-4ED2-AB79-085EE9469448}">
      <dsp:nvSpPr>
        <dsp:cNvPr id="0" name=""/>
        <dsp:cNvSpPr/>
      </dsp:nvSpPr>
      <dsp:spPr>
        <a:xfrm>
          <a:off x="0" y="19599"/>
          <a:ext cx="7848872" cy="1216800"/>
        </a:xfrm>
        <a:prstGeom prst="roundRect">
          <a:avLst/>
        </a:prstGeom>
        <a:solidFill>
          <a:srgbClr val="E7F5FF">
            <a:alpha val="89804"/>
          </a:srgbClr>
        </a:solidFill>
        <a:ln w="25400" cap="flat" cmpd="sng" algn="ctr">
          <a:solidFill>
            <a:schemeClr val="accent4">
              <a:lumMod val="40000"/>
              <a:lumOff val="6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0" kern="1200" dirty="0" smtClean="0">
              <a:solidFill>
                <a:schemeClr val="tx1"/>
              </a:solidFill>
              <a:latin typeface="+mn-lt"/>
              <a:ea typeface="Arial Unicode MS" panose="020B0604020202020204" pitchFamily="34" charset="-128"/>
              <a:cs typeface="Arial Unicode MS" panose="020B0604020202020204" pitchFamily="34" charset="-128"/>
            </a:rPr>
            <a:t>Нарушение порядка опубликования тарифного </a:t>
          </a:r>
          <a:r>
            <a:rPr lang="ru-RU" sz="1500" b="0" kern="1200" dirty="0" smtClean="0">
              <a:solidFill>
                <a:schemeClr val="tx1"/>
              </a:solidFill>
              <a:latin typeface="+mn-lt"/>
              <a:ea typeface="Arial Unicode MS" panose="020B0604020202020204" pitchFamily="34" charset="-128"/>
              <a:cs typeface="Arial Unicode MS" panose="020B0604020202020204" pitchFamily="34" charset="-128"/>
            </a:rPr>
            <a:t>решения.</a:t>
          </a:r>
          <a:endParaRPr lang="ru-RU" sz="1500" b="0" kern="1200" dirty="0">
            <a:solidFill>
              <a:schemeClr val="tx1"/>
            </a:solidFill>
            <a:latin typeface="+mn-lt"/>
            <a:ea typeface="Arial Unicode MS" panose="020B0604020202020204" pitchFamily="34" charset="-128"/>
            <a:cs typeface="Arial Unicode MS" panose="020B0604020202020204" pitchFamily="34" charset="-128"/>
          </a:endParaRPr>
        </a:p>
      </dsp:txBody>
      <dsp:txXfrm>
        <a:off x="59399" y="78998"/>
        <a:ext cx="7730074" cy="1098002"/>
      </dsp:txXfrm>
    </dsp:sp>
    <dsp:sp modelId="{60C2D799-3196-456E-8706-77D914C3EBB0}">
      <dsp:nvSpPr>
        <dsp:cNvPr id="0" name=""/>
        <dsp:cNvSpPr/>
      </dsp:nvSpPr>
      <dsp:spPr>
        <a:xfrm>
          <a:off x="0" y="1423600"/>
          <a:ext cx="7848872" cy="1216800"/>
        </a:xfrm>
        <a:prstGeom prst="roundRect">
          <a:avLst/>
        </a:prstGeom>
        <a:solidFill>
          <a:srgbClr val="E7F5FF">
            <a:alpha val="90000"/>
          </a:srgbClr>
        </a:solidFill>
        <a:ln w="25400" cap="flat" cmpd="sng" algn="ctr">
          <a:solidFill>
            <a:schemeClr val="accent4">
              <a:lumMod val="40000"/>
              <a:lumOff val="6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0" kern="1200" dirty="0" smtClean="0">
              <a:solidFill>
                <a:schemeClr val="tx1"/>
              </a:solidFill>
              <a:latin typeface="+mn-lt"/>
              <a:ea typeface="Arial Unicode MS" panose="020B0604020202020204" pitchFamily="34" charset="-128"/>
              <a:cs typeface="Arial Unicode MS" panose="020B0604020202020204" pitchFamily="34" charset="-128"/>
            </a:rPr>
            <a:t>Нарушен порядок установления тарифов на горячее водоснабжение </a:t>
          </a:r>
          <a:endParaRPr lang="ru-RU" sz="1500" b="0" kern="1200" dirty="0" smtClean="0">
            <a:solidFill>
              <a:schemeClr val="tx1"/>
            </a:solidFill>
            <a:latin typeface="+mn-lt"/>
            <a:ea typeface="Arial Unicode MS" panose="020B0604020202020204" pitchFamily="34" charset="-128"/>
            <a:cs typeface="Arial Unicode MS" panose="020B0604020202020204" pitchFamily="34" charset="-128"/>
          </a:endParaRPr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0" kern="1200" dirty="0" smtClean="0">
              <a:solidFill>
                <a:schemeClr val="tx1"/>
              </a:solidFill>
              <a:latin typeface="+mn-lt"/>
              <a:ea typeface="Arial Unicode MS" panose="020B0604020202020204" pitchFamily="34" charset="-128"/>
              <a:cs typeface="Arial Unicode MS" panose="020B0604020202020204" pitchFamily="34" charset="-128"/>
            </a:rPr>
            <a:t>(</a:t>
          </a:r>
          <a:r>
            <a:rPr lang="ru-RU" sz="1500" b="0" kern="1200" dirty="0" smtClean="0">
              <a:solidFill>
                <a:schemeClr val="tx1"/>
              </a:solidFill>
              <a:latin typeface="+mn-lt"/>
              <a:ea typeface="Arial Unicode MS" panose="020B0604020202020204" pitchFamily="34" charset="-128"/>
              <a:cs typeface="Arial Unicode MS" panose="020B0604020202020204" pitchFamily="34" charset="-128"/>
            </a:rPr>
            <a:t>не установлены компоненты тарифа в закрытой </a:t>
          </a:r>
          <a:r>
            <a:rPr lang="ru-RU" sz="1500" b="0" kern="1200" dirty="0" smtClean="0">
              <a:solidFill>
                <a:schemeClr val="tx1"/>
              </a:solidFill>
              <a:latin typeface="+mn-lt"/>
              <a:ea typeface="Arial Unicode MS" panose="020B0604020202020204" pitchFamily="34" charset="-128"/>
              <a:cs typeface="Arial Unicode MS" panose="020B0604020202020204" pitchFamily="34" charset="-128"/>
            </a:rPr>
            <a:t>системе ГВС).</a:t>
          </a:r>
          <a:endParaRPr lang="ru-RU" sz="1500" b="0" kern="1200" dirty="0">
            <a:solidFill>
              <a:schemeClr val="tx1"/>
            </a:solidFill>
            <a:latin typeface="+mn-lt"/>
            <a:ea typeface="Arial Unicode MS" panose="020B0604020202020204" pitchFamily="34" charset="-128"/>
            <a:cs typeface="Arial Unicode MS" panose="020B0604020202020204" pitchFamily="34" charset="-128"/>
          </a:endParaRPr>
        </a:p>
      </dsp:txBody>
      <dsp:txXfrm>
        <a:off x="59399" y="1482999"/>
        <a:ext cx="7730074" cy="1098002"/>
      </dsp:txXfrm>
    </dsp:sp>
    <dsp:sp modelId="{54B18454-4BAC-485F-BF98-3E95E7FE4EAD}">
      <dsp:nvSpPr>
        <dsp:cNvPr id="0" name=""/>
        <dsp:cNvSpPr/>
      </dsp:nvSpPr>
      <dsp:spPr>
        <a:xfrm>
          <a:off x="0" y="2827600"/>
          <a:ext cx="7848872" cy="1216800"/>
        </a:xfrm>
        <a:prstGeom prst="roundRect">
          <a:avLst/>
        </a:prstGeom>
        <a:solidFill>
          <a:srgbClr val="E7F5FF">
            <a:alpha val="90000"/>
          </a:srgbClr>
        </a:solidFill>
        <a:ln w="25400" cap="flat" cmpd="sng" algn="ctr">
          <a:solidFill>
            <a:schemeClr val="accent4">
              <a:lumMod val="40000"/>
              <a:lumOff val="6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0" kern="1200" dirty="0" smtClean="0">
              <a:solidFill>
                <a:schemeClr val="tx1"/>
              </a:solidFill>
              <a:latin typeface="+mn-lt"/>
              <a:ea typeface="Arial Unicode MS" panose="020B0604020202020204" pitchFamily="34" charset="-128"/>
              <a:cs typeface="Arial Unicode MS" panose="020B0604020202020204" pitchFamily="34" charset="-128"/>
            </a:rPr>
            <a:t>Нарушение срока действия </a:t>
          </a:r>
          <a:r>
            <a:rPr lang="ru-RU" sz="1500" b="0" kern="1200" dirty="0" smtClean="0">
              <a:solidFill>
                <a:schemeClr val="tx1"/>
              </a:solidFill>
              <a:latin typeface="+mn-lt"/>
              <a:ea typeface="Arial Unicode MS" panose="020B0604020202020204" pitchFamily="34" charset="-128"/>
              <a:cs typeface="Arial Unicode MS" panose="020B0604020202020204" pitchFamily="34" charset="-128"/>
            </a:rPr>
            <a:t>тарифа.</a:t>
          </a:r>
          <a:endParaRPr lang="ru-RU" sz="1500" b="0" kern="1200" dirty="0">
            <a:solidFill>
              <a:schemeClr val="tx1"/>
            </a:solidFill>
            <a:latin typeface="+mn-lt"/>
            <a:ea typeface="Arial Unicode MS" panose="020B0604020202020204" pitchFamily="34" charset="-128"/>
            <a:cs typeface="Arial Unicode MS" panose="020B0604020202020204" pitchFamily="34" charset="-128"/>
          </a:endParaRPr>
        </a:p>
      </dsp:txBody>
      <dsp:txXfrm>
        <a:off x="59399" y="2886999"/>
        <a:ext cx="7730074" cy="109800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B96698-BACE-49CC-9D54-85E2F352935A}">
      <dsp:nvSpPr>
        <dsp:cNvPr id="0" name=""/>
        <dsp:cNvSpPr/>
      </dsp:nvSpPr>
      <dsp:spPr>
        <a:xfrm>
          <a:off x="0" y="0"/>
          <a:ext cx="7848872" cy="898560"/>
        </a:xfrm>
        <a:prstGeom prst="roundRect">
          <a:avLst/>
        </a:prstGeom>
        <a:gradFill rotWithShape="0">
          <a:gsLst>
            <a:gs pos="0">
              <a:schemeClr val="accent1">
                <a:tint val="50000"/>
                <a:satMod val="300000"/>
                <a:alpha val="85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kern="1200" baseline="0" dirty="0" smtClean="0">
              <a:solidFill>
                <a:schemeClr val="tx1"/>
              </a:solidFill>
              <a:latin typeface="+mn-lt"/>
            </a:rPr>
            <a:t>Направление письменных требований о прекращении нарушений законодательства.</a:t>
          </a:r>
          <a:endParaRPr lang="ru-RU" sz="1800" b="0" kern="1200" baseline="0" dirty="0" smtClean="0">
            <a:solidFill>
              <a:schemeClr val="tx1"/>
            </a:solidFill>
            <a:latin typeface="+mn-lt"/>
          </a:endParaRPr>
        </a:p>
      </dsp:txBody>
      <dsp:txXfrm>
        <a:off x="43864" y="43864"/>
        <a:ext cx="7761144" cy="810832"/>
      </dsp:txXfrm>
    </dsp:sp>
    <dsp:sp modelId="{9DAB5BA2-BCEF-402C-907D-0BED89F5DDEA}">
      <dsp:nvSpPr>
        <dsp:cNvPr id="0" name=""/>
        <dsp:cNvSpPr/>
      </dsp:nvSpPr>
      <dsp:spPr>
        <a:xfrm>
          <a:off x="0" y="1064319"/>
          <a:ext cx="7848872" cy="898560"/>
        </a:xfrm>
        <a:prstGeom prst="roundRect">
          <a:avLst/>
        </a:prstGeom>
        <a:gradFill rotWithShape="0">
          <a:gsLst>
            <a:gs pos="0">
              <a:schemeClr val="accent1">
                <a:tint val="50000"/>
                <a:satMod val="300000"/>
                <a:alpha val="85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kern="1200" baseline="0" dirty="0" smtClean="0">
              <a:solidFill>
                <a:schemeClr val="tx1"/>
              </a:solidFill>
              <a:latin typeface="+mn-lt"/>
            </a:rPr>
            <a:t>Направление обязательных для исполнения предписаний о прекращении нарушений законодательства.</a:t>
          </a:r>
          <a:endParaRPr lang="ru-RU" sz="1800" b="0" kern="1200" baseline="0" dirty="0">
            <a:solidFill>
              <a:schemeClr val="tx1"/>
            </a:solidFill>
            <a:latin typeface="+mn-lt"/>
          </a:endParaRPr>
        </a:p>
      </dsp:txBody>
      <dsp:txXfrm>
        <a:off x="43864" y="1108183"/>
        <a:ext cx="7761144" cy="810832"/>
      </dsp:txXfrm>
    </dsp:sp>
    <dsp:sp modelId="{78DB73A1-42A5-4933-ACFF-C070861395F9}">
      <dsp:nvSpPr>
        <dsp:cNvPr id="0" name=""/>
        <dsp:cNvSpPr/>
      </dsp:nvSpPr>
      <dsp:spPr>
        <a:xfrm>
          <a:off x="0" y="2101120"/>
          <a:ext cx="7848872" cy="898560"/>
        </a:xfrm>
        <a:prstGeom prst="roundRect">
          <a:avLst/>
        </a:prstGeom>
        <a:gradFill rotWithShape="0">
          <a:gsLst>
            <a:gs pos="0">
              <a:schemeClr val="accent1">
                <a:tint val="50000"/>
                <a:satMod val="300000"/>
                <a:alpha val="85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kern="1200" baseline="0" dirty="0" smtClean="0">
              <a:solidFill>
                <a:schemeClr val="tx1"/>
              </a:solidFill>
              <a:latin typeface="+mn-lt"/>
            </a:rPr>
            <a:t>Отмена решений об установлении тарифов.</a:t>
          </a:r>
          <a:endParaRPr lang="ru-RU" sz="1800" b="0" kern="1200" baseline="0" dirty="0">
            <a:solidFill>
              <a:schemeClr val="tx1"/>
            </a:solidFill>
            <a:latin typeface="+mn-lt"/>
          </a:endParaRPr>
        </a:p>
      </dsp:txBody>
      <dsp:txXfrm>
        <a:off x="43864" y="2144984"/>
        <a:ext cx="7761144" cy="810832"/>
      </dsp:txXfrm>
    </dsp:sp>
    <dsp:sp modelId="{4F51852C-A895-4B0C-B757-591215892476}">
      <dsp:nvSpPr>
        <dsp:cNvPr id="0" name=""/>
        <dsp:cNvSpPr/>
      </dsp:nvSpPr>
      <dsp:spPr>
        <a:xfrm>
          <a:off x="0" y="3137920"/>
          <a:ext cx="7848872" cy="898560"/>
        </a:xfrm>
        <a:prstGeom prst="roundRect">
          <a:avLst/>
        </a:prstGeom>
        <a:gradFill rotWithShape="0">
          <a:gsLst>
            <a:gs pos="0">
              <a:schemeClr val="accent1">
                <a:tint val="50000"/>
                <a:satMod val="300000"/>
                <a:alpha val="85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kern="1200" baseline="0" dirty="0" smtClean="0">
              <a:solidFill>
                <a:schemeClr val="tx1"/>
              </a:solidFill>
              <a:latin typeface="+mn-lt"/>
            </a:rPr>
            <a:t>Ведение производства по делам об административных правонарушениях.</a:t>
          </a:r>
          <a:endParaRPr lang="ru-RU" sz="1800" b="0" kern="1200" baseline="0" dirty="0">
            <a:solidFill>
              <a:schemeClr val="tx1"/>
            </a:solidFill>
            <a:latin typeface="+mn-lt"/>
          </a:endParaRPr>
        </a:p>
      </dsp:txBody>
      <dsp:txXfrm>
        <a:off x="43864" y="3181784"/>
        <a:ext cx="7761144" cy="8108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6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1.13534E-7</cdr:x>
      <cdr:y>0.77337</cdr:y>
    </cdr:from>
    <cdr:to>
      <cdr:x>0.56819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" y="3947664"/>
          <a:ext cx="5004556" cy="115685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just"/>
          <a:r>
            <a:rPr lang="ru-RU" sz="1800" b="1" spc="130" dirty="0" smtClean="0">
              <a:ln>
                <a:solidFill>
                  <a:schemeClr val="accent5">
                    <a:lumMod val="50000"/>
                  </a:schemeClr>
                </a:solidFill>
              </a:ln>
              <a:solidFill>
                <a:schemeClr val="accent5">
                  <a:lumMod val="50000"/>
                </a:schemeClr>
              </a:solidFill>
              <a:latin typeface="Cambria" pitchFamily="18" charset="0"/>
            </a:rPr>
            <a:t>ВСЕГО приведено:  962 тарифных решения </a:t>
          </a:r>
          <a:r>
            <a:rPr lang="ru-RU" sz="1800" spc="130" dirty="0" smtClean="0">
              <a:ln>
                <a:solidFill>
                  <a:schemeClr val="accent5">
                    <a:lumMod val="50000"/>
                  </a:schemeClr>
                </a:solidFill>
              </a:ln>
              <a:solidFill>
                <a:schemeClr val="accent5">
                  <a:lumMod val="50000"/>
                </a:schemeClr>
              </a:solidFill>
              <a:latin typeface="Cambria" pitchFamily="18" charset="0"/>
            </a:rPr>
            <a:t>органов исполнительной власти субъектов Российской Федерации</a:t>
          </a:r>
          <a:endParaRPr lang="ru-RU" sz="1800" spc="130" dirty="0">
            <a:ln>
              <a:solidFill>
                <a:schemeClr val="accent5">
                  <a:lumMod val="50000"/>
                </a:schemeClr>
              </a:solidFill>
            </a:ln>
            <a:solidFill>
              <a:schemeClr val="accent5">
                <a:lumMod val="50000"/>
              </a:schemeClr>
            </a:solidFill>
            <a:latin typeface="Cambria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1.13534E-7</cdr:x>
      <cdr:y>0.77337</cdr:y>
    </cdr:from>
    <cdr:to>
      <cdr:x>0.56819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" y="3947664"/>
          <a:ext cx="5004556" cy="115685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just"/>
          <a:r>
            <a:rPr lang="ru-RU" sz="1800" b="1" spc="130" dirty="0" smtClean="0">
              <a:ln>
                <a:solidFill>
                  <a:schemeClr val="accent5">
                    <a:lumMod val="50000"/>
                  </a:schemeClr>
                </a:solidFill>
              </a:ln>
              <a:solidFill>
                <a:schemeClr val="accent5">
                  <a:lumMod val="50000"/>
                </a:schemeClr>
              </a:solidFill>
              <a:latin typeface="Cambria" pitchFamily="18" charset="0"/>
            </a:rPr>
            <a:t>ВСЕГО приведено:  962 тарифных решения </a:t>
          </a:r>
          <a:r>
            <a:rPr lang="ru-RU" sz="1800" spc="130" dirty="0" smtClean="0">
              <a:ln>
                <a:solidFill>
                  <a:schemeClr val="accent5">
                    <a:lumMod val="50000"/>
                  </a:schemeClr>
                </a:solidFill>
              </a:ln>
              <a:solidFill>
                <a:schemeClr val="accent5">
                  <a:lumMod val="50000"/>
                </a:schemeClr>
              </a:solidFill>
              <a:latin typeface="Cambria" pitchFamily="18" charset="0"/>
            </a:rPr>
            <a:t>органов исполнительной власти субъектов Российской Федерации</a:t>
          </a:r>
          <a:endParaRPr lang="ru-RU" sz="1800" spc="130" dirty="0">
            <a:ln>
              <a:solidFill>
                <a:schemeClr val="accent5">
                  <a:lumMod val="50000"/>
                </a:schemeClr>
              </a:solidFill>
            </a:ln>
            <a:solidFill>
              <a:schemeClr val="accent5">
                <a:lumMod val="50000"/>
              </a:schemeClr>
            </a:solidFill>
            <a:latin typeface="Cambria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0.13494</cdr:x>
      <cdr:y>0.22535</cdr:y>
    </cdr:from>
    <cdr:to>
      <cdr:x>0.23664</cdr:x>
      <cdr:y>0.31231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44624" y="1152128"/>
          <a:ext cx="787257" cy="44457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800" dirty="0">
            <a:ln>
              <a:solidFill>
                <a:schemeClr val="accent5">
                  <a:lumMod val="50000"/>
                </a:schemeClr>
              </a:solidFill>
            </a:ln>
            <a:solidFill>
              <a:schemeClr val="accent5">
                <a:lumMod val="50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0.26516</cdr:x>
      <cdr:y>0.07042</cdr:y>
    </cdr:from>
    <cdr:to>
      <cdr:x>0.37533</cdr:x>
      <cdr:y>0.14289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052736" y="360040"/>
          <a:ext cx="852863" cy="3704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800" dirty="0">
            <a:ln>
              <a:solidFill>
                <a:schemeClr val="accent5">
                  <a:lumMod val="50000"/>
                </a:schemeClr>
              </a:solidFill>
            </a:ln>
            <a:solidFill>
              <a:schemeClr val="accent5">
                <a:lumMod val="50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0.39539</cdr:x>
      <cdr:y>0.3662</cdr:y>
    </cdr:from>
    <cdr:to>
      <cdr:x>0.48778</cdr:x>
      <cdr:y>0.43866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060848" y="1872208"/>
          <a:ext cx="715250" cy="3704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800" dirty="0">
            <a:ln>
              <a:solidFill>
                <a:schemeClr val="accent5">
                  <a:lumMod val="50000"/>
                </a:schemeClr>
              </a:solidFill>
            </a:ln>
            <a:solidFill>
              <a:schemeClr val="accent5">
                <a:lumMod val="50000"/>
              </a:schemeClr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5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095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95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908"/>
            <a:ext cx="5438140" cy="4467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95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30092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095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5" y="9430092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515A6C50-5087-40F5-B8DE-A3FCEA16B5C9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2494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89E56F-4145-4781-9250-F887FAED5CC8}" type="slidenum">
              <a:rPr lang="ru-RU"/>
              <a:pPr/>
              <a:t>6</a:t>
            </a:fld>
            <a:endParaRPr lang="ru-RU"/>
          </a:p>
        </p:txBody>
      </p:sp>
      <p:sp>
        <p:nvSpPr>
          <p:cNvPr id="11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89E56F-4145-4781-9250-F887FAED5CC8}" type="slidenum">
              <a:rPr lang="ru-RU"/>
              <a:pPr/>
              <a:t>7</a:t>
            </a:fld>
            <a:endParaRPr lang="ru-RU"/>
          </a:p>
        </p:txBody>
      </p:sp>
      <p:sp>
        <p:nvSpPr>
          <p:cNvPr id="11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89E56F-4145-4781-9250-F887FAED5CC8}" type="slidenum">
              <a:rPr lang="ru-RU"/>
              <a:pPr/>
              <a:t>8</a:t>
            </a:fld>
            <a:endParaRPr lang="ru-RU"/>
          </a:p>
        </p:txBody>
      </p:sp>
      <p:sp>
        <p:nvSpPr>
          <p:cNvPr id="11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89E56F-4145-4781-9250-F887FAED5CC8}" type="slidenum">
              <a:rPr lang="ru-RU"/>
              <a:pPr/>
              <a:t>9</a:t>
            </a:fld>
            <a:endParaRPr lang="ru-RU"/>
          </a:p>
        </p:txBody>
      </p:sp>
      <p:sp>
        <p:nvSpPr>
          <p:cNvPr id="11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BD9065-BD7C-4AFB-BB99-753B42EEED8E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14</a:t>
            </a:r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89E56F-4145-4781-9250-F887FAED5CC8}" type="slidenum">
              <a:rPr lang="ru-RU"/>
              <a:pPr/>
              <a:t>12</a:t>
            </a:fld>
            <a:endParaRPr lang="ru-RU"/>
          </a:p>
        </p:txBody>
      </p:sp>
      <p:sp>
        <p:nvSpPr>
          <p:cNvPr id="11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8499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499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499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CB2177C-51A5-4265-BC1E-326E93130379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84999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 sz="24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D1B286-194B-42DB-82A2-654E13392EA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82AAA4-EE28-4B3F-A630-3493E0ACD7C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fld id="{7745CCAA-BA6A-4EE1-9223-D59D7D4564D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Chart" preserve="1">
  <p:cSld name="Заголовок, текст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иаграмма 3"/>
          <p:cNvSpPr>
            <a:spLocks noGrp="1"/>
          </p:cNvSpPr>
          <p:nvPr>
            <p:ph type="chart"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fld id="{64E2B1F9-B0EF-4239-BB18-AB5EB7D55C8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fld id="{DAC3997C-83B7-42C3-9FFF-20856914EE1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fld id="{577C9ABE-1B04-433A-98DA-50A1871D93D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69E886-6796-483D-9FA2-6B89B81EFC4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237955-8006-49D4-8079-E0903AE6077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05BE27-ABDC-42BF-9494-EF13F873438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9A2623-4949-410F-B70B-3FC1B3430A4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748130-1A7B-41C8-AA0F-C7879FD3929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D021CE-EAA5-447E-B847-BCA9318660C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ADB0A3-2D10-4A41-9FD2-61BFEA1CA44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6A08C9-5DE7-4690-AC03-A40228AC6C4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83972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 sz="2400">
              <a:latin typeface="Times New Roman" pitchFamily="18" charset="0"/>
            </a:endParaRPr>
          </a:p>
        </p:txBody>
      </p:sp>
      <p:sp>
        <p:nvSpPr>
          <p:cNvPr id="83973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397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8397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ru-RU"/>
          </a:p>
        </p:txBody>
      </p:sp>
      <p:sp>
        <p:nvSpPr>
          <p:cNvPr id="8397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B0332BE-D8D2-462B-AB0F-442CE7ADAFC2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536" y="908050"/>
            <a:ext cx="8496944" cy="1371600"/>
          </a:xfrm>
        </p:spPr>
        <p:txBody>
          <a:bodyPr/>
          <a:lstStyle/>
          <a:p>
            <a:r>
              <a:rPr lang="ru-RU" sz="2400" b="1" dirty="0" smtClean="0"/>
              <a:t>Мониторинг</a:t>
            </a:r>
            <a:r>
              <a:rPr lang="ru-RU" sz="2800" b="1" dirty="0" smtClean="0"/>
              <a:t> </a:t>
            </a:r>
            <a:r>
              <a:rPr lang="ru-RU" sz="2400" b="1" dirty="0" smtClean="0"/>
              <a:t>решений органов исполнительной власти субъектов </a:t>
            </a:r>
            <a:br>
              <a:rPr lang="ru-RU" sz="2400" b="1" dirty="0" smtClean="0"/>
            </a:br>
            <a:r>
              <a:rPr lang="ru-RU" sz="2400" b="1" dirty="0" smtClean="0"/>
              <a:t>Российской Федерации в области государственного регулирования тарифов</a:t>
            </a:r>
            <a:endParaRPr lang="ru-RU" sz="2400" b="1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07704" y="4149080"/>
            <a:ext cx="7010400" cy="2016076"/>
          </a:xfrm>
        </p:spPr>
        <p:txBody>
          <a:bodyPr/>
          <a:lstStyle/>
          <a:p>
            <a:pPr algn="r">
              <a:lnSpc>
                <a:spcPct val="90000"/>
              </a:lnSpc>
            </a:pPr>
            <a:r>
              <a:rPr lang="ru-RU" sz="2000" dirty="0"/>
              <a:t>Александр </a:t>
            </a:r>
            <a:r>
              <a:rPr lang="ru-RU" sz="2000" dirty="0" err="1"/>
              <a:t>Позябин</a:t>
            </a:r>
            <a:endParaRPr lang="ru-RU" sz="2000" dirty="0"/>
          </a:p>
          <a:p>
            <a:pPr algn="r">
              <a:lnSpc>
                <a:spcPct val="90000"/>
              </a:lnSpc>
            </a:pPr>
            <a:endParaRPr lang="ru-RU" sz="2000" dirty="0"/>
          </a:p>
          <a:p>
            <a:pPr algn="r">
              <a:lnSpc>
                <a:spcPct val="90000"/>
              </a:lnSpc>
            </a:pPr>
            <a:r>
              <a:rPr lang="ru-RU" sz="2000" dirty="0"/>
              <a:t>Начальник отдела организации и обеспечения контроля в регулируемых сферах деятельности</a:t>
            </a:r>
          </a:p>
          <a:p>
            <a:pPr algn="r">
              <a:lnSpc>
                <a:spcPct val="90000"/>
              </a:lnSpc>
            </a:pPr>
            <a:r>
              <a:rPr lang="ru-RU" sz="2000" dirty="0"/>
              <a:t>Контрольно-ревизионного управления </a:t>
            </a:r>
          </a:p>
          <a:p>
            <a:pPr algn="r">
              <a:lnSpc>
                <a:spcPct val="90000"/>
              </a:lnSpc>
            </a:pPr>
            <a:r>
              <a:rPr lang="ru-RU" sz="2000" dirty="0"/>
              <a:t>Федеральной службы по тарифам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7504" y="188640"/>
            <a:ext cx="8807896" cy="984885"/>
          </a:xfrm>
          <a:prstGeom prst="rect">
            <a:avLst/>
          </a:prstGeom>
        </p:spPr>
        <p:txBody>
          <a:bodyPr wrap="square" lIns="108000" tIns="0" rIns="108000" bIns="0">
            <a:spAutoFit/>
          </a:bodyPr>
          <a:lstStyle/>
          <a:p>
            <a:pPr algn="ctr"/>
            <a:r>
              <a:rPr lang="ru-RU" sz="2000" spc="150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latin typeface="Cambria" pitchFamily="18" charset="0"/>
              </a:rPr>
              <a:t>МОНИТОРИНГ ЦЕН (ТАРИФОВ) В СФЕРАХ ЭЛЕКТРОЭНЕРГЕТИКИ, ТЕПЛОСНАБЖЕНИЯ, ВОДОСНАБЖЕНИЯ И ВОДООТВЕДЕНИЯ,              В КОММУНАЛЬНОМ КОМПЛЕКСЕ ЗА </a:t>
            </a:r>
            <a:r>
              <a:rPr lang="ru-RU" sz="2400" spc="150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latin typeface="Cambria" pitchFamily="18" charset="0"/>
              </a:rPr>
              <a:t>2013 </a:t>
            </a:r>
            <a:r>
              <a:rPr lang="ru-RU" sz="2000" spc="150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latin typeface="Cambria" pitchFamily="18" charset="0"/>
              </a:rPr>
              <a:t>Г.</a:t>
            </a:r>
            <a:endParaRPr lang="ru-RU" spc="150" dirty="0">
              <a:ln>
                <a:solidFill>
                  <a:schemeClr val="accent5">
                    <a:lumMod val="50000"/>
                  </a:schemeClr>
                </a:solidFill>
              </a:ln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107504" y="1317540"/>
          <a:ext cx="8928992" cy="5279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303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0" y="943528"/>
          <a:ext cx="9036496" cy="5914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0" y="260650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pc="170" dirty="0" smtClean="0">
                <a:ln w="12700" cmpd="sng">
                  <a:solidFill>
                    <a:schemeClr val="accent5">
                      <a:lumMod val="50000"/>
                    </a:schemeClr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latin typeface="Cambria" pitchFamily="18" charset="0"/>
                <a:cs typeface="Times New Roman" pitchFamily="18" charset="0"/>
              </a:rPr>
              <a:t>КОЛИЧЕСТВО ТАРИФНЫХ РЕШЕНИЙ ОРГАНОВ ИСПОЛНИТЕЛЬНОЙ ВЛАСТИ СУБЪЕКТОВ РОССИЙСКОЙ ФЕДЕРАЦИИ, ПРИВЕДЕННЫХ В СООТВЕТСТВИЕ С ЗАКОНОДАТЕЛЬСТВОМ РОССИЙСКОЙ ФЕДЕРАЦИИ            ЗА 2011-2013 Г.Г.</a:t>
            </a:r>
            <a:r>
              <a:rPr lang="ru-RU" b="1" spc="170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latin typeface="Cambria" pitchFamily="18" charset="0"/>
              </a:rPr>
              <a:t>             </a:t>
            </a:r>
          </a:p>
          <a:p>
            <a:pPr algn="ctr"/>
            <a:endParaRPr lang="ru-RU" sz="2400" spc="170" dirty="0">
              <a:ln>
                <a:solidFill>
                  <a:schemeClr val="accent5">
                    <a:lumMod val="50000"/>
                  </a:schemeClr>
                </a:solidFill>
              </a:ln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6619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331" name="Rectangle 99"/>
          <p:cNvSpPr>
            <a:spLocks noGrp="1" noChangeArrowheads="1"/>
          </p:cNvSpPr>
          <p:nvPr>
            <p:ph type="title"/>
          </p:nvPr>
        </p:nvSpPr>
        <p:spPr>
          <a:xfrm>
            <a:off x="539552" y="836712"/>
            <a:ext cx="8001000" cy="1216025"/>
          </a:xfrm>
          <a:noFill/>
          <a:ln/>
        </p:spPr>
        <p:txBody>
          <a:bodyPr/>
          <a:lstStyle/>
          <a:p>
            <a:r>
              <a:rPr lang="ru-RU" sz="2000" b="1" dirty="0"/>
              <a:t>Меры реагирования на выявленные нарушения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/>
            </a:r>
            <a:b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</a:br>
            <a:endParaRPr lang="ru-RU" sz="2000" b="1" dirty="0"/>
          </a:p>
        </p:txBody>
      </p:sp>
      <p:graphicFrame>
        <p:nvGraphicFramePr>
          <p:cNvPr id="28" name="Схема 27"/>
          <p:cNvGraphicFramePr/>
          <p:nvPr>
            <p:extLst>
              <p:ext uri="{D42A27DB-BD31-4B8C-83A1-F6EECF244321}">
                <p14:modId xmlns:p14="http://schemas.microsoft.com/office/powerpoint/2010/main" val="572078980"/>
              </p:ext>
            </p:extLst>
          </p:nvPr>
        </p:nvGraphicFramePr>
        <p:xfrm>
          <a:off x="611560" y="1844824"/>
          <a:ext cx="784887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054141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196752"/>
            <a:ext cx="8001000" cy="4267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ru-RU" dirty="0"/>
          </a:p>
          <a:p>
            <a:pPr>
              <a:buFont typeface="Wingdings" pitchFamily="2" charset="2"/>
              <a:buNone/>
            </a:pPr>
            <a:endParaRPr lang="ru-RU" dirty="0"/>
          </a:p>
          <a:p>
            <a:pPr>
              <a:buFont typeface="Wingdings" pitchFamily="2" charset="2"/>
              <a:buNone/>
            </a:pPr>
            <a:endParaRPr lang="ru-RU" dirty="0"/>
          </a:p>
          <a:p>
            <a:pPr>
              <a:buFont typeface="Wingdings" pitchFamily="2" charset="2"/>
              <a:buNone/>
            </a:pPr>
            <a:r>
              <a:rPr lang="ru-RU" dirty="0"/>
              <a:t>Благодарю за внимание.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548680"/>
            <a:ext cx="8001000" cy="460375"/>
          </a:xfrm>
        </p:spPr>
        <p:txBody>
          <a:bodyPr/>
          <a:lstStyle/>
          <a:p>
            <a:r>
              <a:rPr lang="ru-RU" sz="2000" b="1" dirty="0" smtClean="0"/>
              <a:t>Вопросы</a:t>
            </a:r>
            <a:endParaRPr lang="ru-RU" sz="2000" b="1" dirty="0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556792"/>
            <a:ext cx="8001000" cy="2782416"/>
          </a:xfrm>
        </p:spPr>
        <p:txBody>
          <a:bodyPr/>
          <a:lstStyle/>
          <a:p>
            <a:r>
              <a:rPr lang="ru-RU" sz="2400" b="1" dirty="0" smtClean="0"/>
              <a:t>Цели и задачи проведения мониторинга</a:t>
            </a:r>
          </a:p>
          <a:p>
            <a:endParaRPr lang="ru-RU" sz="2400" b="1" dirty="0" smtClean="0"/>
          </a:p>
          <a:p>
            <a:r>
              <a:rPr lang="ru-RU" sz="2400" b="1" dirty="0" smtClean="0"/>
              <a:t>Порядок </a:t>
            </a:r>
            <a:r>
              <a:rPr lang="ru-RU" sz="2400" b="1" dirty="0" smtClean="0"/>
              <a:t>проведения мониторинга</a:t>
            </a:r>
            <a:endParaRPr lang="ru-RU" sz="2400" b="1" dirty="0"/>
          </a:p>
          <a:p>
            <a:endParaRPr lang="ru-RU" sz="2400" b="1" dirty="0" smtClean="0"/>
          </a:p>
          <a:p>
            <a:r>
              <a:rPr lang="ru-RU" sz="2400" b="1" dirty="0" smtClean="0"/>
              <a:t>Типовые </a:t>
            </a:r>
            <a:r>
              <a:rPr lang="ru-RU" sz="2400" b="1" dirty="0" smtClean="0"/>
              <a:t>нарушения </a:t>
            </a:r>
            <a:r>
              <a:rPr lang="ru-RU" sz="2400" b="1" dirty="0" smtClean="0"/>
              <a:t>законодательства</a:t>
            </a:r>
          </a:p>
          <a:p>
            <a:endParaRPr lang="ru-RU" sz="2400" b="1" dirty="0" smtClean="0"/>
          </a:p>
          <a:p>
            <a:r>
              <a:rPr lang="ru-RU" sz="2400" b="1" dirty="0" smtClean="0"/>
              <a:t>Меры реагирования</a:t>
            </a:r>
          </a:p>
          <a:p>
            <a:endParaRPr lang="ru-RU" sz="2400" b="1" dirty="0" smtClean="0"/>
          </a:p>
          <a:p>
            <a:r>
              <a:rPr lang="ru-RU" sz="2400" b="1" dirty="0" smtClean="0"/>
              <a:t>Результаты проведения мониторинга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5" name="Rectangle 5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ru-RU" sz="2000" b="1"/>
              <a:t>Задачи ФСТ России в области контроля</a:t>
            </a:r>
          </a:p>
        </p:txBody>
      </p:sp>
      <p:graphicFrame>
        <p:nvGraphicFramePr>
          <p:cNvPr id="9" name="Схема 8"/>
          <p:cNvGraphicFramePr/>
          <p:nvPr/>
        </p:nvGraphicFramePr>
        <p:xfrm>
          <a:off x="631548" y="1780797"/>
          <a:ext cx="8158670" cy="43598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>
                <a:solidFill>
                  <a:srgbClr val="000000"/>
                </a:solidFill>
                <a:ea typeface="+mn-ea"/>
                <a:cs typeface="+mn-cs"/>
              </a:rPr>
              <a:t>Мониторинг решений </a:t>
            </a:r>
            <a:r>
              <a:rPr lang="ru-RU" sz="2000" dirty="0" smtClean="0">
                <a:solidFill>
                  <a:srgbClr val="000000"/>
                </a:solidFill>
                <a:ea typeface="+mn-ea"/>
                <a:cs typeface="+mn-cs"/>
              </a:rPr>
              <a:t/>
            </a:r>
            <a:br>
              <a:rPr lang="ru-RU" sz="2000" dirty="0" smtClean="0">
                <a:solidFill>
                  <a:srgbClr val="000000"/>
                </a:solidFill>
                <a:ea typeface="+mn-ea"/>
                <a:cs typeface="+mn-cs"/>
              </a:rPr>
            </a:br>
            <a:r>
              <a:rPr lang="ru-RU" sz="2000" dirty="0" smtClean="0">
                <a:solidFill>
                  <a:srgbClr val="000000"/>
                </a:solidFill>
                <a:ea typeface="+mn-ea"/>
                <a:cs typeface="+mn-cs"/>
              </a:rPr>
              <a:t>принимаемых </a:t>
            </a:r>
            <a:r>
              <a:rPr lang="ru-RU" sz="2000" dirty="0">
                <a:solidFill>
                  <a:srgbClr val="000000"/>
                </a:solidFill>
                <a:ea typeface="+mn-ea"/>
                <a:cs typeface="+mn-cs"/>
              </a:rPr>
              <a:t>регулирующими органами</a:t>
            </a:r>
            <a:endParaRPr lang="ru-RU" dirty="0"/>
          </a:p>
        </p:txBody>
      </p:sp>
      <p:pic>
        <p:nvPicPr>
          <p:cNvPr id="149507" name="Picture 3" descr="C:\Users\apozyabin\Desktop\Kontrol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5240" y="1844824"/>
            <a:ext cx="6083224" cy="4279901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251520" y="3645024"/>
            <a:ext cx="4536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Автоматический: </a:t>
            </a:r>
          </a:p>
          <a:p>
            <a:r>
              <a:rPr lang="ru-RU" dirty="0" smtClean="0"/>
              <a:t>ЕИАС Контроль.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323528" y="1844824"/>
            <a:ext cx="331236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МОНИТОРИНГ</a:t>
            </a:r>
            <a:r>
              <a:rPr lang="ru-RU" dirty="0"/>
              <a:t> </a:t>
            </a:r>
            <a:endParaRPr lang="ru-RU" dirty="0" smtClean="0"/>
          </a:p>
          <a:p>
            <a:r>
              <a:rPr lang="ru-RU" dirty="0" smtClean="0"/>
              <a:t>(</a:t>
            </a:r>
            <a:r>
              <a:rPr lang="ru-RU" dirty="0"/>
              <a:t>от лат. </a:t>
            </a:r>
            <a:r>
              <a:rPr lang="ru-RU" dirty="0" err="1"/>
              <a:t>monitor</a:t>
            </a:r>
            <a:r>
              <a:rPr lang="ru-RU" dirty="0"/>
              <a:t> — </a:t>
            </a:r>
            <a:endParaRPr lang="ru-RU" dirty="0" smtClean="0"/>
          </a:p>
          <a:p>
            <a:r>
              <a:rPr lang="ru-RU" dirty="0" smtClean="0"/>
              <a:t>напоминающий</a:t>
            </a:r>
            <a:r>
              <a:rPr lang="ru-RU" dirty="0"/>
              <a:t>, </a:t>
            </a:r>
            <a:endParaRPr lang="ru-RU" dirty="0" smtClean="0"/>
          </a:p>
          <a:p>
            <a:r>
              <a:rPr lang="ru-RU" dirty="0" smtClean="0"/>
              <a:t>надзирающий</a:t>
            </a:r>
            <a:r>
              <a:rPr lang="ru-RU" dirty="0"/>
              <a:t>) — </a:t>
            </a:r>
            <a:endParaRPr lang="ru-RU" dirty="0" smtClean="0"/>
          </a:p>
          <a:p>
            <a:r>
              <a:rPr lang="ru-RU" dirty="0" smtClean="0"/>
              <a:t>непрерывное наблюдение.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251520" y="4509120"/>
            <a:ext cx="331236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Функциональный: </a:t>
            </a:r>
          </a:p>
          <a:p>
            <a:r>
              <a:rPr lang="ru-RU" dirty="0" smtClean="0"/>
              <a:t>Анализ решений,</a:t>
            </a:r>
          </a:p>
          <a:p>
            <a:r>
              <a:rPr lang="ru-RU" dirty="0" smtClean="0"/>
              <a:t>представляемых органами </a:t>
            </a:r>
          </a:p>
          <a:p>
            <a:r>
              <a:rPr lang="ru-RU" dirty="0" smtClean="0"/>
              <a:t>регулирования.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7504" y="188640"/>
            <a:ext cx="8807896" cy="984885"/>
          </a:xfrm>
          <a:prstGeom prst="rect">
            <a:avLst/>
          </a:prstGeom>
        </p:spPr>
        <p:txBody>
          <a:bodyPr wrap="square" lIns="108000" tIns="0" rIns="108000" bIns="0">
            <a:spAutoFit/>
          </a:bodyPr>
          <a:lstStyle/>
          <a:p>
            <a:pPr algn="ctr"/>
            <a:r>
              <a:rPr lang="ru-RU" sz="2000" spc="150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latin typeface="Cambria" pitchFamily="18" charset="0"/>
              </a:rPr>
              <a:t>МОНИТОРИНГ ЦЕН (ТАРИФОВ) В СФЕРАХ ЭЛЕКТРОЭНЕРГЕТИКИ, ТЕПЛОСНАБЖЕНИЯ, ВОДОСНАБЖЕНИЯ И ВОДООТВЕДЕНИЯ,              В КОММУНАЛЬНОМ КОМПЛЕКСЕ ЗА </a:t>
            </a:r>
            <a:r>
              <a:rPr lang="ru-RU" sz="2400" spc="150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latin typeface="Cambria" pitchFamily="18" charset="0"/>
              </a:rPr>
              <a:t>2013 </a:t>
            </a:r>
            <a:r>
              <a:rPr lang="ru-RU" sz="2000" spc="150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latin typeface="Cambria" pitchFamily="18" charset="0"/>
              </a:rPr>
              <a:t>Г.</a:t>
            </a:r>
            <a:endParaRPr lang="ru-RU" spc="150" dirty="0">
              <a:ln>
                <a:solidFill>
                  <a:schemeClr val="accent5">
                    <a:lumMod val="50000"/>
                  </a:schemeClr>
                </a:solidFill>
              </a:ln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107504" y="1317540"/>
          <a:ext cx="8928992" cy="5279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9701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331" name="Rectangle 99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Типовые нарушения законодательства </a:t>
            </a:r>
            <a:b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</a:b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Российской Федерации при </a:t>
            </a:r>
            <a:r>
              <a:rPr lang="ru-RU" sz="2000" b="1" dirty="0" smtClean="0">
                <a:solidFill>
                  <a:schemeClr val="tx1"/>
                </a:solidFill>
                <a:latin typeface="Verdana" pitchFamily="34" charset="0"/>
              </a:rPr>
              <a:t>принятии решений об установлении тарифов на электрическую энергию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/>
            </a:r>
            <a:b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</a:br>
            <a:endParaRPr lang="ru-RU" sz="2000" b="1" dirty="0"/>
          </a:p>
        </p:txBody>
      </p:sp>
      <p:graphicFrame>
        <p:nvGraphicFramePr>
          <p:cNvPr id="28" name="Схема 27"/>
          <p:cNvGraphicFramePr/>
          <p:nvPr>
            <p:extLst>
              <p:ext uri="{D42A27DB-BD31-4B8C-83A1-F6EECF244321}">
                <p14:modId xmlns:p14="http://schemas.microsoft.com/office/powerpoint/2010/main" val="50779992"/>
              </p:ext>
            </p:extLst>
          </p:nvPr>
        </p:nvGraphicFramePr>
        <p:xfrm>
          <a:off x="611560" y="1844824"/>
          <a:ext cx="784887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331" name="Rectangle 99"/>
          <p:cNvSpPr>
            <a:spLocks noGrp="1" noChangeArrowheads="1"/>
          </p:cNvSpPr>
          <p:nvPr>
            <p:ph type="title"/>
          </p:nvPr>
        </p:nvSpPr>
        <p:spPr>
          <a:xfrm>
            <a:off x="539552" y="620688"/>
            <a:ext cx="8001000" cy="1216025"/>
          </a:xfrm>
          <a:noFill/>
          <a:ln/>
        </p:spPr>
        <p:txBody>
          <a:bodyPr/>
          <a:lstStyle/>
          <a:p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Типовые нарушения законодательства </a:t>
            </a:r>
            <a:b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</a:b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Российской Федерации при </a:t>
            </a:r>
            <a:r>
              <a:rPr lang="ru-RU" sz="2000" b="1" dirty="0" smtClean="0">
                <a:solidFill>
                  <a:schemeClr val="tx1"/>
                </a:solidFill>
                <a:latin typeface="Verdana" pitchFamily="34" charset="0"/>
              </a:rPr>
              <a:t>принятии решений об установлении тарифов на услуги по передаче электрической энергии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/>
            </a:r>
            <a:b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</a:br>
            <a:endParaRPr lang="ru-RU" sz="2000" b="1" dirty="0"/>
          </a:p>
        </p:txBody>
      </p:sp>
      <p:graphicFrame>
        <p:nvGraphicFramePr>
          <p:cNvPr id="28" name="Схема 27"/>
          <p:cNvGraphicFramePr/>
          <p:nvPr>
            <p:extLst>
              <p:ext uri="{D42A27DB-BD31-4B8C-83A1-F6EECF244321}">
                <p14:modId xmlns:p14="http://schemas.microsoft.com/office/powerpoint/2010/main" val="4075031762"/>
              </p:ext>
            </p:extLst>
          </p:nvPr>
        </p:nvGraphicFramePr>
        <p:xfrm>
          <a:off x="611560" y="1844824"/>
          <a:ext cx="784887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331" name="Rectangle 99"/>
          <p:cNvSpPr>
            <a:spLocks noGrp="1" noChangeArrowheads="1"/>
          </p:cNvSpPr>
          <p:nvPr>
            <p:ph type="title"/>
          </p:nvPr>
        </p:nvSpPr>
        <p:spPr>
          <a:xfrm>
            <a:off x="539552" y="620688"/>
            <a:ext cx="8001000" cy="1216025"/>
          </a:xfrm>
          <a:noFill/>
          <a:ln/>
        </p:spPr>
        <p:txBody>
          <a:bodyPr/>
          <a:lstStyle/>
          <a:p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Типовые нарушения законодательства </a:t>
            </a:r>
            <a:b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</a:b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Российской Федерации при </a:t>
            </a:r>
            <a:r>
              <a:rPr lang="ru-RU" sz="2000" b="1" dirty="0" smtClean="0">
                <a:solidFill>
                  <a:schemeClr val="tx1"/>
                </a:solidFill>
                <a:latin typeface="Verdana" pitchFamily="34" charset="0"/>
              </a:rPr>
              <a:t>принятии решений об установлении тарифов на тепловую энергию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/>
            </a:r>
            <a:b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</a:br>
            <a:endParaRPr lang="ru-RU" sz="2000" b="1" dirty="0"/>
          </a:p>
        </p:txBody>
      </p:sp>
      <p:graphicFrame>
        <p:nvGraphicFramePr>
          <p:cNvPr id="28" name="Схема 27"/>
          <p:cNvGraphicFramePr/>
          <p:nvPr>
            <p:extLst>
              <p:ext uri="{D42A27DB-BD31-4B8C-83A1-F6EECF244321}">
                <p14:modId xmlns:p14="http://schemas.microsoft.com/office/powerpoint/2010/main" val="40375037"/>
              </p:ext>
            </p:extLst>
          </p:nvPr>
        </p:nvGraphicFramePr>
        <p:xfrm>
          <a:off x="611560" y="1844824"/>
          <a:ext cx="784887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183055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331" name="Rectangle 99"/>
          <p:cNvSpPr>
            <a:spLocks noGrp="1" noChangeArrowheads="1"/>
          </p:cNvSpPr>
          <p:nvPr>
            <p:ph type="title"/>
          </p:nvPr>
        </p:nvSpPr>
        <p:spPr>
          <a:xfrm>
            <a:off x="539552" y="836712"/>
            <a:ext cx="8001000" cy="1216025"/>
          </a:xfrm>
          <a:noFill/>
          <a:ln/>
        </p:spPr>
        <p:txBody>
          <a:bodyPr/>
          <a:lstStyle/>
          <a:p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Типовые нарушения законодательства </a:t>
            </a:r>
            <a:b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</a:b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Российской Федерации при </a:t>
            </a:r>
            <a:r>
              <a:rPr lang="ru-RU" sz="2000" b="1" dirty="0">
                <a:solidFill>
                  <a:schemeClr val="tx1"/>
                </a:solidFill>
                <a:latin typeface="Verdana" pitchFamily="34" charset="0"/>
              </a:rPr>
              <a:t>принятии решений об установлении тарифов на </a:t>
            </a:r>
            <a:r>
              <a:rPr lang="ru-RU" sz="2000" b="1" dirty="0" smtClean="0">
                <a:solidFill>
                  <a:schemeClr val="tx1"/>
                </a:solidFill>
                <a:latin typeface="Verdana" pitchFamily="34" charset="0"/>
              </a:rPr>
              <a:t>услуги </a:t>
            </a:r>
            <a:r>
              <a:rPr lang="ru-RU" sz="2000" b="1" dirty="0">
                <a:solidFill>
                  <a:schemeClr val="tx1"/>
                </a:solidFill>
                <a:latin typeface="Verdana" pitchFamily="34" charset="0"/>
              </a:rPr>
              <a:t>по водоснабжению и утилизации (захоронению) твердых бытовых </a:t>
            </a:r>
            <a:r>
              <a:rPr lang="ru-RU" sz="2000" b="1" dirty="0" smtClean="0">
                <a:solidFill>
                  <a:schemeClr val="tx1"/>
                </a:solidFill>
                <a:latin typeface="Verdana" pitchFamily="34" charset="0"/>
              </a:rPr>
              <a:t>отходов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/>
            </a:r>
            <a:b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</a:br>
            <a:endParaRPr lang="ru-RU" sz="2000" b="1" dirty="0"/>
          </a:p>
        </p:txBody>
      </p:sp>
      <p:graphicFrame>
        <p:nvGraphicFramePr>
          <p:cNvPr id="28" name="Схема 27"/>
          <p:cNvGraphicFramePr/>
          <p:nvPr>
            <p:extLst>
              <p:ext uri="{D42A27DB-BD31-4B8C-83A1-F6EECF244321}">
                <p14:modId xmlns:p14="http://schemas.microsoft.com/office/powerpoint/2010/main" val="417806911"/>
              </p:ext>
            </p:extLst>
          </p:nvPr>
        </p:nvGraphicFramePr>
        <p:xfrm>
          <a:off x="611560" y="1844824"/>
          <a:ext cx="784887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135836018"/>
      </p:ext>
    </p:extLst>
  </p:cSld>
  <p:clrMapOvr>
    <a:masterClrMapping/>
  </p:clrMapOvr>
</p:sld>
</file>

<file path=ppt/theme/theme1.xml><?xml version="1.0" encoding="utf-8"?>
<a:theme xmlns:a="http://schemas.openxmlformats.org/drawingml/2006/main" name="Профиль">
  <a:themeElements>
    <a:clrScheme name="Профиль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Профиль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рофиль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офиль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1714</TotalTime>
  <Words>554</Words>
  <Application>Microsoft Office PowerPoint</Application>
  <PresentationFormat>Экран (4:3)</PresentationFormat>
  <Paragraphs>99</Paragraphs>
  <Slides>13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Профиль</vt:lpstr>
      <vt:lpstr>Мониторинг решений органов исполнительной власти субъектов  Российской Федерации в области государственного регулирования тарифов</vt:lpstr>
      <vt:lpstr>Вопросы</vt:lpstr>
      <vt:lpstr>Задачи ФСТ России в области контроля</vt:lpstr>
      <vt:lpstr>Мониторинг решений  принимаемых регулирующими органами</vt:lpstr>
      <vt:lpstr>Презентация PowerPoint</vt:lpstr>
      <vt:lpstr>Типовые нарушения законодательства  Российской Федерации при принятии решений об установлении тарифов на электрическую энергию </vt:lpstr>
      <vt:lpstr>Типовые нарушения законодательства  Российской Федерации при принятии решений об установлении тарифов на услуги по передаче электрической энергии </vt:lpstr>
      <vt:lpstr>Типовые нарушения законодательства  Российской Федерации при принятии решений об установлении тарифов на тепловую энергию </vt:lpstr>
      <vt:lpstr>Типовые нарушения законодательства  Российской Федерации при принятии решений об установлении тарифов на услуги по водоснабжению и утилизации (захоронению) твердых бытовых отходов </vt:lpstr>
      <vt:lpstr>Презентация PowerPoint</vt:lpstr>
      <vt:lpstr>Презентация PowerPoint</vt:lpstr>
      <vt:lpstr>Меры реагирования на выявленные нарушения </vt:lpstr>
      <vt:lpstr>Презентация PowerPoint</vt:lpstr>
    </vt:vector>
  </TitlesOfParts>
  <Company>FST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Pozyabin</dc:creator>
  <cp:lastModifiedBy>Позябин Александр Владимирович</cp:lastModifiedBy>
  <cp:revision>66</cp:revision>
  <cp:lastPrinted>2014-06-20T09:42:55Z</cp:lastPrinted>
  <dcterms:created xsi:type="dcterms:W3CDTF">2011-03-15T19:24:33Z</dcterms:created>
  <dcterms:modified xsi:type="dcterms:W3CDTF">2014-06-20T10:40:25Z</dcterms:modified>
</cp:coreProperties>
</file>