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2"/>
  </p:notesMasterIdLst>
  <p:sldIdLst>
    <p:sldId id="388" r:id="rId2"/>
    <p:sldId id="416" r:id="rId3"/>
    <p:sldId id="447" r:id="rId4"/>
    <p:sldId id="437" r:id="rId5"/>
    <p:sldId id="446" r:id="rId6"/>
    <p:sldId id="469" r:id="rId7"/>
    <p:sldId id="438" r:id="rId8"/>
    <p:sldId id="448" r:id="rId9"/>
    <p:sldId id="452" r:id="rId10"/>
    <p:sldId id="449" r:id="rId11"/>
    <p:sldId id="450" r:id="rId12"/>
    <p:sldId id="451" r:id="rId13"/>
    <p:sldId id="453" r:id="rId14"/>
    <p:sldId id="466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  <p:sldId id="462" r:id="rId24"/>
    <p:sldId id="463" r:id="rId25"/>
    <p:sldId id="464" r:id="rId26"/>
    <p:sldId id="465" r:id="rId27"/>
    <p:sldId id="470" r:id="rId28"/>
    <p:sldId id="468" r:id="rId29"/>
    <p:sldId id="467" r:id="rId30"/>
    <p:sldId id="402" r:id="rId31"/>
  </p:sldIdLst>
  <p:sldSz cx="9909175" cy="6859588"/>
  <p:notesSz cx="6797675" cy="9928225"/>
  <p:defaultTextStyle>
    <a:defPPr>
      <a:defRPr lang="en-US"/>
    </a:defPPr>
    <a:lvl1pPr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3FF"/>
    <a:srgbClr val="E7E7FF"/>
    <a:srgbClr val="DDDDFF"/>
    <a:srgbClr val="D9D9FF"/>
    <a:srgbClr val="FF9900"/>
    <a:srgbClr val="08A832"/>
    <a:srgbClr val="9999FF"/>
    <a:srgbClr val="C9C9FF"/>
    <a:srgbClr val="D5D5FF"/>
    <a:srgbClr val="E1E1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4" autoAdjust="0"/>
    <p:restoredTop sz="94679" autoAdjust="0"/>
  </p:normalViewPr>
  <p:slideViewPr>
    <p:cSldViewPr snapToObjects="1">
      <p:cViewPr>
        <p:scale>
          <a:sx n="90" d="100"/>
          <a:sy n="90" d="100"/>
        </p:scale>
        <p:origin x="-636" y="-24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Sms\&#1078;&#1082;&#1093;\&#1050;&#1072;&#1073;&#1080;&#1088;&#1086;&#1074;&#1072;\&#1055;&#1088;&#1077;&#1079;&#1077;&#1085;&#1090;&#1072;&#1094;&#1080;&#1080;\&#1058;&#1057;%202010(&#1076;&#1077;&#1087;&#1091;&#1090;&#1072;&#1090;&#1099;)\&#1056;&#1072;&#1089;&#1095;&#1077;&#1090;%20&#1053;&#1042;&#1042;%20&#1087;&#1086;&#1092;&#1072;&#1082;&#1090;&#1086;&#1088;&#1085;&#1086;%20&#1076;&#1083;&#1103;%20&#1076;&#1077;&#1087;&#1091;&#1090;&#1072;&#1090;&#1086;&#1074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GLADKOV\&#1056;&#1072;&#1073;&#1086;&#1095;&#1080;&#1081;%20&#1089;&#1090;&#1086;&#1083;\&#1044;&#1080;&#1089;&#1082;%20-%20D\&#1052;&#1077;&#1090;&#1086;&#1076;&#1080;&#1082;&#1080;%20&#1080;%20&#1085;&#1086;&#1088;&#1084;&#1072;&#1090;&#1080;&#1074;&#1085;&#1099;&#1077;%20&#1076;&#1086;&#1082;&#1091;&#1084;&#1077;&#1085;&#1090;&#1099;\&#1057;&#1088;&#1072;&#1074;&#1085;&#1077;&#1085;&#1080;&#1077;%20&#1076;&#1080;&#1085;&#1072;&#1084;&#1080;&#1082;&#1080;%20&#1088;&#1086;&#1089;&#1090;&#1072;%20&#1086;&#1087;&#1090;&#1086;&#1074;&#1099;&#1093;%20&#1094;&#1077;&#1085;%20&#1080;%20&#1090;&#1072;&#1088;&#1080;&#1092;&#1086;&#1074;_2009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5.5133311461067383E-2"/>
          <c:y val="0.13506707494896472"/>
          <c:w val="0.80163121163094764"/>
          <c:h val="0.69824009171653234"/>
        </c:manualLayout>
      </c:layout>
      <c:bar3DChart>
        <c:barDir val="col"/>
        <c:grouping val="percentStacked"/>
        <c:ser>
          <c:idx val="0"/>
          <c:order val="0"/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(2)'!$I$6:$L$6</c:f>
            </c:numRef>
          </c:val>
        </c:ser>
        <c:ser>
          <c:idx val="1"/>
          <c:order val="1"/>
          <c:tx>
            <c:strRef>
              <c:f>'Теплоэнергия (с транзитом) (2)'!$B$7</c:f>
              <c:strCache>
                <c:ptCount val="1"/>
                <c:pt idx="0">
                  <c:v>Газ </c:v>
                </c:pt>
              </c:strCache>
            </c:strRef>
          </c:tx>
          <c:spPr>
            <a:solidFill>
              <a:srgbClr val="FF7C8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1</a:t>
                    </a:r>
                    <a:r>
                      <a:rPr lang="en-US" smtClean="0"/>
                      <a:t>,</a:t>
                    </a:r>
                    <a:r>
                      <a:rPr lang="ru-RU" smtClean="0"/>
                      <a:t>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на 4,8 %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(2)'!$I$7:$L$7</c:f>
              <c:numCache>
                <c:formatCode>0.0%</c:formatCode>
                <c:ptCount val="2"/>
                <c:pt idx="0">
                  <c:v>0.30711189647796538</c:v>
                </c:pt>
                <c:pt idx="1">
                  <c:v>0.30711189647796538</c:v>
                </c:pt>
              </c:numCache>
            </c:numRef>
          </c:val>
        </c:ser>
        <c:ser>
          <c:idx val="2"/>
          <c:order val="2"/>
          <c:tx>
            <c:strRef>
              <c:f>'Теплоэнергия (с транзитом) (2)'!$B$8</c:f>
              <c:strCache>
                <c:ptCount val="1"/>
                <c:pt idx="0">
                  <c:v>Мазут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3,5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0,0</a:t>
                    </a:r>
                    <a:r>
                      <a:rPr lang="ru-RU" baseline="0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(2)'!$I$8:$L$8</c:f>
              <c:numCache>
                <c:formatCode>0.0%</c:formatCode>
                <c:ptCount val="2"/>
                <c:pt idx="0">
                  <c:v>4.5948865907222795E-2</c:v>
                </c:pt>
                <c:pt idx="1">
                  <c:v>4.5948865907222795E-2</c:v>
                </c:pt>
              </c:numCache>
            </c:numRef>
          </c:val>
        </c:ser>
        <c:ser>
          <c:idx val="3"/>
          <c:order val="3"/>
          <c:tx>
            <c:strRef>
              <c:f>'Теплоэнергия (с транзитом) (2)'!$B$9</c:f>
              <c:strCache>
                <c:ptCount val="1"/>
                <c:pt idx="0">
                  <c:v>Уголь</c:v>
                </c:pt>
              </c:strCache>
            </c:strRef>
          </c:tx>
          <c:spPr>
            <a:solidFill>
              <a:srgbClr val="FF99FF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5,</a:t>
                    </a:r>
                    <a:r>
                      <a:rPr lang="ru-RU" smtClean="0"/>
                      <a:t>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0,4 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(2)'!$I$9:$L$9</c:f>
              <c:numCache>
                <c:formatCode>0.0%</c:formatCode>
                <c:ptCount val="2"/>
                <c:pt idx="0">
                  <c:v>5.7946963513434133E-2</c:v>
                </c:pt>
                <c:pt idx="1">
                  <c:v>5.7946963513434133E-2</c:v>
                </c:pt>
              </c:numCache>
            </c:numRef>
          </c:val>
        </c:ser>
        <c:ser>
          <c:idx val="4"/>
          <c:order val="4"/>
          <c:tx>
            <c:strRef>
              <c:f>'Теплоэнергия (с транзитом) (2)'!$B$10</c:f>
              <c:strCache>
                <c:ptCount val="1"/>
                <c:pt idx="0">
                  <c:v>Прочие виды топлива</c:v>
                </c:pt>
              </c:strCache>
            </c:strRef>
          </c:tx>
          <c:spPr>
            <a:solidFill>
              <a:srgbClr val="FFCC99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1,9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0,3 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(2)'!$I$10:$L$10</c:f>
              <c:numCache>
                <c:formatCode>0.0%</c:formatCode>
                <c:ptCount val="2"/>
                <c:pt idx="0">
                  <c:v>2.5216788431767091E-2</c:v>
                </c:pt>
                <c:pt idx="1">
                  <c:v>2.5216788431767091E-2</c:v>
                </c:pt>
              </c:numCache>
            </c:numRef>
          </c:val>
        </c:ser>
        <c:ser>
          <c:idx val="5"/>
          <c:order val="5"/>
          <c:tx>
            <c:strRef>
              <c:f>'Теплоэнергия (с транзитом) (2)'!$B$11</c:f>
              <c:strCache>
                <c:ptCount val="1"/>
                <c:pt idx="0">
                  <c:v>Затраты на электрическую энергию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5,</a:t>
                    </a:r>
                    <a:r>
                      <a:rPr lang="ru-RU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0,5 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(2)'!$I$11:$L$11</c:f>
              <c:numCache>
                <c:formatCode>0.0%</c:formatCode>
                <c:ptCount val="2"/>
                <c:pt idx="0">
                  <c:v>5.6873120147451814E-2</c:v>
                </c:pt>
                <c:pt idx="1">
                  <c:v>5.6873120147451814E-2</c:v>
                </c:pt>
              </c:numCache>
            </c:numRef>
          </c:val>
        </c:ser>
        <c:ser>
          <c:idx val="6"/>
          <c:order val="6"/>
          <c:tx>
            <c:strRef>
              <c:f>'Теплоэнергия (с транзитом) (2)'!$B$12</c:f>
              <c:strCache>
                <c:ptCount val="1"/>
                <c:pt idx="0">
                  <c:v>Затраты на оплату труда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на 0,6 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(2)'!$I$12:$L$12</c:f>
            </c:numRef>
          </c:val>
        </c:ser>
        <c:ser>
          <c:idx val="7"/>
          <c:order val="7"/>
          <c:tx>
            <c:strRef>
              <c:f>'Теплоэнергия (с транзитом) (2)'!$B$13</c:f>
              <c:strCache>
                <c:ptCount val="1"/>
                <c:pt idx="0">
                  <c:v>Капвложения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на 0,3 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(2)'!$I$13:$L$13</c:f>
            </c:numRef>
          </c:val>
        </c:ser>
        <c:ser>
          <c:idx val="8"/>
          <c:order val="8"/>
          <c:tx>
            <c:strRef>
              <c:f>'Теплоэнергия (с транзитом) (2)'!$B$14</c:f>
              <c:strCache>
                <c:ptCount val="1"/>
                <c:pt idx="0">
                  <c:v>Прочее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52,1%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smtClean="0"/>
                      <a:t>6,0 </a:t>
                    </a:r>
                    <a:r>
                      <a:rPr lang="ru-RU" baseline="0" dirty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(2)'!$I$14:$L$14</c:f>
              <c:numCache>
                <c:formatCode>0.0%</c:formatCode>
                <c:ptCount val="2"/>
                <c:pt idx="0">
                  <c:v>0.36580143233276602</c:v>
                </c:pt>
                <c:pt idx="1">
                  <c:v>0.36580143233276602</c:v>
                </c:pt>
              </c:numCache>
            </c:numRef>
          </c:val>
        </c:ser>
        <c:shape val="box"/>
        <c:axId val="60510592"/>
        <c:axId val="60512128"/>
        <c:axId val="0"/>
      </c:bar3DChart>
      <c:catAx>
        <c:axId val="60510592"/>
        <c:scaling>
          <c:orientation val="minMax"/>
        </c:scaling>
        <c:axPos val="b"/>
        <c:tickLblPos val="nextTo"/>
        <c:crossAx val="60512128"/>
        <c:crosses val="autoZero"/>
        <c:auto val="1"/>
        <c:lblAlgn val="ctr"/>
        <c:lblOffset val="100"/>
      </c:catAx>
      <c:valAx>
        <c:axId val="60512128"/>
        <c:scaling>
          <c:orientation val="minMax"/>
        </c:scaling>
        <c:axPos val="l"/>
        <c:majorGridlines/>
        <c:numFmt formatCode="0%" sourceLinked="1"/>
        <c:tickLblPos val="nextTo"/>
        <c:crossAx val="60510592"/>
        <c:crosses val="autoZero"/>
        <c:crossBetween val="between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"/>
          <c:y val="0.90051753321863159"/>
          <c:w val="1"/>
          <c:h val="8.0302139655267585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200" b="1"/>
      </a:pPr>
      <a:endParaRPr lang="ru-RU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1605314960629926E-2"/>
          <c:y val="9.6540440088821844E-2"/>
          <c:w val="0.90901268591425355"/>
          <c:h val="0.77973168382631763"/>
        </c:manualLayout>
      </c:layout>
      <c:lineChart>
        <c:grouping val="standard"/>
        <c:ser>
          <c:idx val="1"/>
          <c:order val="0"/>
          <c:tx>
            <c:v>Оптовые цены в 2006 г.</c:v>
          </c:tx>
          <c:cat>
            <c:numRef>
              <c:f>Лист2!$B$3:$B$57</c:f>
              <c:numCache>
                <c:formatCode>General</c:formatCode>
                <c:ptCount val="51"/>
                <c:pt idx="0">
                  <c:v>169.7</c:v>
                </c:pt>
                <c:pt idx="1">
                  <c:v>626.70000000000005</c:v>
                </c:pt>
                <c:pt idx="2">
                  <c:v>1032.5999999999999</c:v>
                </c:pt>
                <c:pt idx="3">
                  <c:v>1452.3</c:v>
                </c:pt>
                <c:pt idx="4">
                  <c:v>1501.7</c:v>
                </c:pt>
                <c:pt idx="5">
                  <c:v>1519.7</c:v>
                </c:pt>
                <c:pt idx="6">
                  <c:v>1654.9</c:v>
                </c:pt>
                <c:pt idx="7">
                  <c:v>1800.2</c:v>
                </c:pt>
                <c:pt idx="8">
                  <c:v>1827.9</c:v>
                </c:pt>
                <c:pt idx="9">
                  <c:v>1903.7</c:v>
                </c:pt>
                <c:pt idx="10">
                  <c:v>2156.9</c:v>
                </c:pt>
                <c:pt idx="11">
                  <c:v>2180.1999999999998</c:v>
                </c:pt>
                <c:pt idx="12">
                  <c:v>2262.1999999999998</c:v>
                </c:pt>
                <c:pt idx="13">
                  <c:v>2294</c:v>
                </c:pt>
                <c:pt idx="14">
                  <c:v>2298.9</c:v>
                </c:pt>
                <c:pt idx="15">
                  <c:v>2370</c:v>
                </c:pt>
                <c:pt idx="16">
                  <c:v>2512.1999999999998</c:v>
                </c:pt>
                <c:pt idx="17">
                  <c:v>2531.5</c:v>
                </c:pt>
                <c:pt idx="18">
                  <c:v>2606.9</c:v>
                </c:pt>
                <c:pt idx="19">
                  <c:v>2672.8</c:v>
                </c:pt>
                <c:pt idx="20">
                  <c:v>2738.8</c:v>
                </c:pt>
                <c:pt idx="21">
                  <c:v>2770.1</c:v>
                </c:pt>
                <c:pt idx="22">
                  <c:v>2787.7</c:v>
                </c:pt>
                <c:pt idx="23">
                  <c:v>2809.2</c:v>
                </c:pt>
                <c:pt idx="24">
                  <c:v>2858.1</c:v>
                </c:pt>
                <c:pt idx="25">
                  <c:v>2869.4</c:v>
                </c:pt>
                <c:pt idx="26">
                  <c:v>2890.6</c:v>
                </c:pt>
                <c:pt idx="27">
                  <c:v>2913.1</c:v>
                </c:pt>
                <c:pt idx="28">
                  <c:v>2950.6</c:v>
                </c:pt>
                <c:pt idx="29">
                  <c:v>3025.5</c:v>
                </c:pt>
                <c:pt idx="30">
                  <c:v>3053.4</c:v>
                </c:pt>
                <c:pt idx="31">
                  <c:v>3090.2</c:v>
                </c:pt>
                <c:pt idx="32">
                  <c:v>3093.1</c:v>
                </c:pt>
                <c:pt idx="33">
                  <c:v>3183.4</c:v>
                </c:pt>
                <c:pt idx="34">
                  <c:v>3185.9</c:v>
                </c:pt>
                <c:pt idx="35">
                  <c:v>3187.5</c:v>
                </c:pt>
                <c:pt idx="36">
                  <c:v>3227.8</c:v>
                </c:pt>
                <c:pt idx="37">
                  <c:v>3366.4</c:v>
                </c:pt>
                <c:pt idx="38">
                  <c:v>3431.5</c:v>
                </c:pt>
                <c:pt idx="39">
                  <c:v>3461.8</c:v>
                </c:pt>
                <c:pt idx="40">
                  <c:v>3472</c:v>
                </c:pt>
                <c:pt idx="41">
                  <c:v>3595.8</c:v>
                </c:pt>
                <c:pt idx="42">
                  <c:v>3600</c:v>
                </c:pt>
                <c:pt idx="43">
                  <c:v>3654.7</c:v>
                </c:pt>
                <c:pt idx="44">
                  <c:v>3662.1</c:v>
                </c:pt>
                <c:pt idx="45">
                  <c:v>3902.9</c:v>
                </c:pt>
                <c:pt idx="46">
                  <c:v>3951.3</c:v>
                </c:pt>
                <c:pt idx="47">
                  <c:v>4140.4000000000005</c:v>
                </c:pt>
                <c:pt idx="48">
                  <c:v>4290.1000000000004</c:v>
                </c:pt>
                <c:pt idx="49">
                  <c:v>4310.8</c:v>
                </c:pt>
                <c:pt idx="50">
                  <c:v>4325.8</c:v>
                </c:pt>
              </c:numCache>
            </c:numRef>
          </c:cat>
          <c:val>
            <c:numRef>
              <c:f>Лист2!$C$3:$C$57</c:f>
              <c:numCache>
                <c:formatCode>General</c:formatCode>
                <c:ptCount val="51"/>
                <c:pt idx="0">
                  <c:v>619</c:v>
                </c:pt>
                <c:pt idx="1">
                  <c:v>745</c:v>
                </c:pt>
                <c:pt idx="2">
                  <c:v>879</c:v>
                </c:pt>
                <c:pt idx="3">
                  <c:v>985</c:v>
                </c:pt>
                <c:pt idx="4">
                  <c:v>1005</c:v>
                </c:pt>
                <c:pt idx="5">
                  <c:v>923</c:v>
                </c:pt>
                <c:pt idx="6">
                  <c:v>985</c:v>
                </c:pt>
                <c:pt idx="7">
                  <c:v>1033</c:v>
                </c:pt>
                <c:pt idx="8">
                  <c:v>1005</c:v>
                </c:pt>
                <c:pt idx="9">
                  <c:v>985</c:v>
                </c:pt>
                <c:pt idx="10">
                  <c:v>1005</c:v>
                </c:pt>
                <c:pt idx="11">
                  <c:v>1033</c:v>
                </c:pt>
                <c:pt idx="12">
                  <c:v>1033</c:v>
                </c:pt>
                <c:pt idx="13">
                  <c:v>1033</c:v>
                </c:pt>
                <c:pt idx="14">
                  <c:v>1033</c:v>
                </c:pt>
                <c:pt idx="15">
                  <c:v>1040</c:v>
                </c:pt>
                <c:pt idx="16">
                  <c:v>1040</c:v>
                </c:pt>
                <c:pt idx="17">
                  <c:v>1040</c:v>
                </c:pt>
                <c:pt idx="18">
                  <c:v>1040</c:v>
                </c:pt>
                <c:pt idx="19">
                  <c:v>1119</c:v>
                </c:pt>
                <c:pt idx="20">
                  <c:v>1088</c:v>
                </c:pt>
                <c:pt idx="21">
                  <c:v>1040</c:v>
                </c:pt>
                <c:pt idx="22">
                  <c:v>1040</c:v>
                </c:pt>
                <c:pt idx="23">
                  <c:v>1088</c:v>
                </c:pt>
                <c:pt idx="24">
                  <c:v>1040</c:v>
                </c:pt>
                <c:pt idx="25">
                  <c:v>1088</c:v>
                </c:pt>
                <c:pt idx="26">
                  <c:v>1088</c:v>
                </c:pt>
                <c:pt idx="27">
                  <c:v>1088</c:v>
                </c:pt>
                <c:pt idx="28">
                  <c:v>1119</c:v>
                </c:pt>
                <c:pt idx="29">
                  <c:v>1088</c:v>
                </c:pt>
                <c:pt idx="30">
                  <c:v>1088</c:v>
                </c:pt>
                <c:pt idx="31">
                  <c:v>1088</c:v>
                </c:pt>
                <c:pt idx="32">
                  <c:v>1088</c:v>
                </c:pt>
                <c:pt idx="33">
                  <c:v>1119</c:v>
                </c:pt>
                <c:pt idx="34">
                  <c:v>1088</c:v>
                </c:pt>
                <c:pt idx="35">
                  <c:v>1119</c:v>
                </c:pt>
                <c:pt idx="36">
                  <c:v>1119</c:v>
                </c:pt>
                <c:pt idx="37">
                  <c:v>1119</c:v>
                </c:pt>
                <c:pt idx="38">
                  <c:v>1119</c:v>
                </c:pt>
                <c:pt idx="39">
                  <c:v>1088</c:v>
                </c:pt>
                <c:pt idx="40">
                  <c:v>1160</c:v>
                </c:pt>
                <c:pt idx="41">
                  <c:v>1154</c:v>
                </c:pt>
                <c:pt idx="42">
                  <c:v>1154</c:v>
                </c:pt>
                <c:pt idx="43">
                  <c:v>1119</c:v>
                </c:pt>
                <c:pt idx="44">
                  <c:v>1119</c:v>
                </c:pt>
                <c:pt idx="45">
                  <c:v>1160</c:v>
                </c:pt>
                <c:pt idx="46">
                  <c:v>1160</c:v>
                </c:pt>
                <c:pt idx="47">
                  <c:v>1160</c:v>
                </c:pt>
                <c:pt idx="48">
                  <c:v>1160</c:v>
                </c:pt>
                <c:pt idx="49">
                  <c:v>1160</c:v>
                </c:pt>
                <c:pt idx="50">
                  <c:v>1160</c:v>
                </c:pt>
              </c:numCache>
            </c:numRef>
          </c:val>
        </c:ser>
        <c:ser>
          <c:idx val="3"/>
          <c:order val="1"/>
          <c:tx>
            <c:v>Оптовые цены в 2011 г.</c:v>
          </c:tx>
          <c:spPr>
            <a:ln>
              <a:solidFill>
                <a:srgbClr val="C0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Лист2!$Q$3:$Q$57</c:f>
              <c:numCache>
                <c:formatCode>General</c:formatCode>
                <c:ptCount val="51"/>
                <c:pt idx="0">
                  <c:v>1679</c:v>
                </c:pt>
                <c:pt idx="1">
                  <c:v>1982</c:v>
                </c:pt>
                <c:pt idx="2">
                  <c:v>2245</c:v>
                </c:pt>
                <c:pt idx="3">
                  <c:v>2455</c:v>
                </c:pt>
                <c:pt idx="4">
                  <c:v>2588</c:v>
                </c:pt>
                <c:pt idx="5">
                  <c:v>2430</c:v>
                </c:pt>
                <c:pt idx="6">
                  <c:v>2521</c:v>
                </c:pt>
                <c:pt idx="7">
                  <c:v>2637</c:v>
                </c:pt>
                <c:pt idx="8">
                  <c:v>2569</c:v>
                </c:pt>
                <c:pt idx="9">
                  <c:v>2598</c:v>
                </c:pt>
                <c:pt idx="10">
                  <c:v>2673</c:v>
                </c:pt>
                <c:pt idx="11">
                  <c:v>2698</c:v>
                </c:pt>
                <c:pt idx="12">
                  <c:v>2718</c:v>
                </c:pt>
                <c:pt idx="13">
                  <c:v>2761</c:v>
                </c:pt>
                <c:pt idx="14">
                  <c:v>2761</c:v>
                </c:pt>
                <c:pt idx="15">
                  <c:v>2763</c:v>
                </c:pt>
                <c:pt idx="16">
                  <c:v>2763</c:v>
                </c:pt>
                <c:pt idx="17">
                  <c:v>2806</c:v>
                </c:pt>
                <c:pt idx="18">
                  <c:v>2826</c:v>
                </c:pt>
                <c:pt idx="19">
                  <c:v>2991</c:v>
                </c:pt>
                <c:pt idx="20">
                  <c:v>2908</c:v>
                </c:pt>
                <c:pt idx="21">
                  <c:v>2820</c:v>
                </c:pt>
                <c:pt idx="22">
                  <c:v>2832</c:v>
                </c:pt>
                <c:pt idx="23">
                  <c:v>2926</c:v>
                </c:pt>
                <c:pt idx="24">
                  <c:v>2854</c:v>
                </c:pt>
                <c:pt idx="25">
                  <c:v>2922</c:v>
                </c:pt>
                <c:pt idx="26">
                  <c:v>2922</c:v>
                </c:pt>
                <c:pt idx="27">
                  <c:v>2938</c:v>
                </c:pt>
                <c:pt idx="28">
                  <c:v>2988</c:v>
                </c:pt>
                <c:pt idx="29">
                  <c:v>2959</c:v>
                </c:pt>
                <c:pt idx="30">
                  <c:v>2959</c:v>
                </c:pt>
                <c:pt idx="31">
                  <c:v>2984</c:v>
                </c:pt>
                <c:pt idx="32">
                  <c:v>2965</c:v>
                </c:pt>
                <c:pt idx="33">
                  <c:v>3006</c:v>
                </c:pt>
                <c:pt idx="34">
                  <c:v>2954</c:v>
                </c:pt>
                <c:pt idx="35">
                  <c:v>3033</c:v>
                </c:pt>
                <c:pt idx="36">
                  <c:v>3071</c:v>
                </c:pt>
                <c:pt idx="37">
                  <c:v>3064</c:v>
                </c:pt>
                <c:pt idx="38">
                  <c:v>3071</c:v>
                </c:pt>
                <c:pt idx="39">
                  <c:v>3027</c:v>
                </c:pt>
                <c:pt idx="40">
                  <c:v>3139</c:v>
                </c:pt>
                <c:pt idx="41">
                  <c:v>3133</c:v>
                </c:pt>
                <c:pt idx="42">
                  <c:v>2965</c:v>
                </c:pt>
                <c:pt idx="43">
                  <c:v>3101</c:v>
                </c:pt>
                <c:pt idx="44">
                  <c:v>3101</c:v>
                </c:pt>
                <c:pt idx="45">
                  <c:v>3139</c:v>
                </c:pt>
                <c:pt idx="46">
                  <c:v>3139</c:v>
                </c:pt>
                <c:pt idx="47">
                  <c:v>3139</c:v>
                </c:pt>
                <c:pt idx="48">
                  <c:v>3139</c:v>
                </c:pt>
                <c:pt idx="49">
                  <c:v>3139</c:v>
                </c:pt>
                <c:pt idx="50">
                  <c:v>3139</c:v>
                </c:pt>
              </c:numCache>
            </c:numRef>
          </c:val>
        </c:ser>
        <c:ser>
          <c:idx val="2"/>
          <c:order val="2"/>
          <c:tx>
            <c:v>Расчетая стоимость газа с учетом затрат на транспорт 2006 г.</c:v>
          </c:tx>
          <c:spPr>
            <a:ln>
              <a:solidFill>
                <a:srgbClr val="DAA600"/>
              </a:solidFill>
            </a:ln>
          </c:spPr>
          <c:marker>
            <c:symbol val="triangle"/>
            <c:size val="8"/>
            <c:spPr>
              <a:solidFill>
                <a:srgbClr val="DAA600"/>
              </a:solidFill>
              <a:ln>
                <a:solidFill>
                  <a:srgbClr val="DAA600"/>
                </a:solidFill>
              </a:ln>
            </c:spPr>
          </c:marker>
          <c:val>
            <c:numRef>
              <c:f>Лист2!$L$3:$L$57</c:f>
              <c:numCache>
                <c:formatCode>0</c:formatCode>
                <c:ptCount val="51"/>
                <c:pt idx="0">
                  <c:v>717</c:v>
                </c:pt>
                <c:pt idx="1">
                  <c:v>805</c:v>
                </c:pt>
                <c:pt idx="2">
                  <c:v>884</c:v>
                </c:pt>
                <c:pt idx="3">
                  <c:v>965</c:v>
                </c:pt>
                <c:pt idx="4">
                  <c:v>975</c:v>
                </c:pt>
                <c:pt idx="5">
                  <c:v>978</c:v>
                </c:pt>
                <c:pt idx="6">
                  <c:v>1005</c:v>
                </c:pt>
                <c:pt idx="7">
                  <c:v>1033</c:v>
                </c:pt>
                <c:pt idx="8">
                  <c:v>1038</c:v>
                </c:pt>
                <c:pt idx="9">
                  <c:v>1053</c:v>
                </c:pt>
                <c:pt idx="10">
                  <c:v>1102</c:v>
                </c:pt>
                <c:pt idx="11">
                  <c:v>1106</c:v>
                </c:pt>
                <c:pt idx="12">
                  <c:v>1122</c:v>
                </c:pt>
                <c:pt idx="13">
                  <c:v>1128</c:v>
                </c:pt>
                <c:pt idx="14">
                  <c:v>1129</c:v>
                </c:pt>
                <c:pt idx="15">
                  <c:v>1143</c:v>
                </c:pt>
                <c:pt idx="16">
                  <c:v>1171</c:v>
                </c:pt>
                <c:pt idx="17">
                  <c:v>1174</c:v>
                </c:pt>
                <c:pt idx="18">
                  <c:v>1189</c:v>
                </c:pt>
                <c:pt idx="19">
                  <c:v>1202</c:v>
                </c:pt>
                <c:pt idx="20">
                  <c:v>1215</c:v>
                </c:pt>
                <c:pt idx="21">
                  <c:v>1221</c:v>
                </c:pt>
                <c:pt idx="22">
                  <c:v>1224</c:v>
                </c:pt>
                <c:pt idx="23">
                  <c:v>1228</c:v>
                </c:pt>
                <c:pt idx="24">
                  <c:v>1238</c:v>
                </c:pt>
                <c:pt idx="25">
                  <c:v>1240</c:v>
                </c:pt>
                <c:pt idx="26">
                  <c:v>1244</c:v>
                </c:pt>
                <c:pt idx="27">
                  <c:v>1248</c:v>
                </c:pt>
                <c:pt idx="28">
                  <c:v>1256</c:v>
                </c:pt>
                <c:pt idx="29">
                  <c:v>1270</c:v>
                </c:pt>
                <c:pt idx="30">
                  <c:v>1275</c:v>
                </c:pt>
                <c:pt idx="31">
                  <c:v>1283</c:v>
                </c:pt>
                <c:pt idx="32">
                  <c:v>1283</c:v>
                </c:pt>
                <c:pt idx="33">
                  <c:v>1301</c:v>
                </c:pt>
                <c:pt idx="34">
                  <c:v>1301</c:v>
                </c:pt>
                <c:pt idx="35">
                  <c:v>1301</c:v>
                </c:pt>
                <c:pt idx="36">
                  <c:v>1309</c:v>
                </c:pt>
                <c:pt idx="37">
                  <c:v>1336</c:v>
                </c:pt>
                <c:pt idx="38">
                  <c:v>1349</c:v>
                </c:pt>
                <c:pt idx="39">
                  <c:v>1355</c:v>
                </c:pt>
                <c:pt idx="40">
                  <c:v>1357</c:v>
                </c:pt>
                <c:pt idx="41">
                  <c:v>1381</c:v>
                </c:pt>
                <c:pt idx="42">
                  <c:v>1381</c:v>
                </c:pt>
                <c:pt idx="43">
                  <c:v>1392</c:v>
                </c:pt>
                <c:pt idx="44">
                  <c:v>1393</c:v>
                </c:pt>
                <c:pt idx="45">
                  <c:v>1440</c:v>
                </c:pt>
                <c:pt idx="46">
                  <c:v>1449</c:v>
                </c:pt>
                <c:pt idx="47">
                  <c:v>1486</c:v>
                </c:pt>
                <c:pt idx="48">
                  <c:v>1515</c:v>
                </c:pt>
                <c:pt idx="49">
                  <c:v>1519</c:v>
                </c:pt>
                <c:pt idx="50">
                  <c:v>1522</c:v>
                </c:pt>
              </c:numCache>
            </c:numRef>
          </c:val>
        </c:ser>
        <c:ser>
          <c:idx val="0"/>
          <c:order val="3"/>
          <c:tx>
            <c:v>Расчетная стоимость газа с учетом затрат на транспорт 2011 г.</c:v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8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val>
            <c:numRef>
              <c:f>Лист2!$P$3:$P$57</c:f>
              <c:numCache>
                <c:formatCode>_-* #,##0_р_._-;\-* #,##0_р_._-;_-* "-"??_р_._-;_-@_-</c:formatCode>
                <c:ptCount val="51"/>
                <c:pt idx="0">
                  <c:v>1444</c:v>
                </c:pt>
                <c:pt idx="1">
                  <c:v>1724</c:v>
                </c:pt>
                <c:pt idx="2">
                  <c:v>1961</c:v>
                </c:pt>
                <c:pt idx="3">
                  <c:v>2201</c:v>
                </c:pt>
                <c:pt idx="4">
                  <c:v>2229</c:v>
                </c:pt>
                <c:pt idx="5">
                  <c:v>2239</c:v>
                </c:pt>
                <c:pt idx="6">
                  <c:v>2312</c:v>
                </c:pt>
                <c:pt idx="7">
                  <c:v>2394</c:v>
                </c:pt>
                <c:pt idx="8">
                  <c:v>2410</c:v>
                </c:pt>
                <c:pt idx="9">
                  <c:v>2450</c:v>
                </c:pt>
                <c:pt idx="10">
                  <c:v>2589</c:v>
                </c:pt>
                <c:pt idx="11">
                  <c:v>2600</c:v>
                </c:pt>
                <c:pt idx="12">
                  <c:v>2642</c:v>
                </c:pt>
                <c:pt idx="13">
                  <c:v>2658</c:v>
                </c:pt>
                <c:pt idx="14">
                  <c:v>2663</c:v>
                </c:pt>
                <c:pt idx="15">
                  <c:v>2700</c:v>
                </c:pt>
                <c:pt idx="16">
                  <c:v>2774</c:v>
                </c:pt>
                <c:pt idx="17">
                  <c:v>2784</c:v>
                </c:pt>
                <c:pt idx="18">
                  <c:v>2826</c:v>
                </c:pt>
                <c:pt idx="19">
                  <c:v>2858</c:v>
                </c:pt>
                <c:pt idx="20">
                  <c:v>2895</c:v>
                </c:pt>
                <c:pt idx="21">
                  <c:v>2911</c:v>
                </c:pt>
                <c:pt idx="22">
                  <c:v>2921</c:v>
                </c:pt>
                <c:pt idx="23">
                  <c:v>2932</c:v>
                </c:pt>
                <c:pt idx="24">
                  <c:v>2956</c:v>
                </c:pt>
                <c:pt idx="25">
                  <c:v>2962</c:v>
                </c:pt>
                <c:pt idx="26">
                  <c:v>2972</c:v>
                </c:pt>
                <c:pt idx="27">
                  <c:v>2982</c:v>
                </c:pt>
                <c:pt idx="28">
                  <c:v>3002</c:v>
                </c:pt>
                <c:pt idx="29">
                  <c:v>3041</c:v>
                </c:pt>
                <c:pt idx="30">
                  <c:v>3052</c:v>
                </c:pt>
                <c:pt idx="31">
                  <c:v>3072</c:v>
                </c:pt>
                <c:pt idx="32">
                  <c:v>3072</c:v>
                </c:pt>
                <c:pt idx="33">
                  <c:v>3117</c:v>
                </c:pt>
                <c:pt idx="34">
                  <c:v>3121</c:v>
                </c:pt>
                <c:pt idx="35">
                  <c:v>3121</c:v>
                </c:pt>
                <c:pt idx="36">
                  <c:v>3141</c:v>
                </c:pt>
                <c:pt idx="37">
                  <c:v>3211</c:v>
                </c:pt>
                <c:pt idx="38">
                  <c:v>3242</c:v>
                </c:pt>
                <c:pt idx="39">
                  <c:v>3257</c:v>
                </c:pt>
                <c:pt idx="40">
                  <c:v>3262</c:v>
                </c:pt>
                <c:pt idx="41">
                  <c:v>3326</c:v>
                </c:pt>
                <c:pt idx="42">
                  <c:v>3326</c:v>
                </c:pt>
                <c:pt idx="43">
                  <c:v>3352</c:v>
                </c:pt>
                <c:pt idx="44">
                  <c:v>3357</c:v>
                </c:pt>
                <c:pt idx="45">
                  <c:v>3477</c:v>
                </c:pt>
                <c:pt idx="46">
                  <c:v>3502</c:v>
                </c:pt>
                <c:pt idx="47">
                  <c:v>3596</c:v>
                </c:pt>
                <c:pt idx="48">
                  <c:v>3671</c:v>
                </c:pt>
                <c:pt idx="49">
                  <c:v>3681</c:v>
                </c:pt>
                <c:pt idx="50">
                  <c:v>3691</c:v>
                </c:pt>
              </c:numCache>
            </c:numRef>
          </c:val>
        </c:ser>
        <c:marker val="1"/>
        <c:axId val="60094720"/>
        <c:axId val="60547456"/>
      </c:lineChart>
      <c:catAx>
        <c:axId val="60094720"/>
        <c:scaling>
          <c:orientation val="minMax"/>
        </c:scaling>
        <c:axPos val="b"/>
        <c:numFmt formatCode="General" sourceLinked="1"/>
        <c:tickLblPos val="nextTo"/>
        <c:crossAx val="60547456"/>
        <c:crosses val="autoZero"/>
        <c:auto val="1"/>
        <c:lblAlgn val="ctr"/>
        <c:lblOffset val="100"/>
      </c:catAx>
      <c:valAx>
        <c:axId val="60547456"/>
        <c:scaling>
          <c:orientation val="minMax"/>
        </c:scaling>
        <c:axPos val="l"/>
        <c:majorGridlines/>
        <c:numFmt formatCode="General" sourceLinked="1"/>
        <c:tickLblPos val="nextTo"/>
        <c:crossAx val="60094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1132201349106527E-2"/>
          <c:y val="5.6203721882132122E-2"/>
          <c:w val="0.30320144356955381"/>
          <c:h val="0.23942380939756291"/>
        </c:manualLayout>
      </c:layout>
      <c:spPr>
        <a:solidFill>
          <a:schemeClr val="bg1"/>
        </a:solidFill>
      </c:spPr>
    </c:legend>
    <c:plotVisOnly val="1"/>
    <c:dispBlanksAs val="gap"/>
  </c:chart>
  <c:txPr>
    <a:bodyPr/>
    <a:lstStyle/>
    <a:p>
      <a:pPr>
        <a:defRPr>
          <a:solidFill>
            <a:srgbClr val="003366"/>
          </a:solidFill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5127686690997397"/>
          <c:y val="9.1893672381383185E-2"/>
          <c:w val="0.54214830987480578"/>
          <c:h val="0.72947534488250321"/>
        </c:manualLayout>
      </c:layout>
      <c:barChart>
        <c:barDir val="col"/>
        <c:grouping val="stacked"/>
        <c:ser>
          <c:idx val="2"/>
          <c:order val="0"/>
          <c:tx>
            <c:strRef>
              <c:f>Лист1!$A$2</c:f>
              <c:strCache>
                <c:ptCount val="1"/>
                <c:pt idx="0">
                  <c:v>Оптовая цена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Лист1!$B$1:$I$1</c:f>
              <c:strCache>
                <c:ptCount val="8"/>
                <c:pt idx="0">
                  <c:v>1 группа (свыше 500 млн. м3 )</c:v>
                </c:pt>
                <c:pt idx="1">
                  <c:v>2 группа (свыше 100 млн. м3)</c:v>
                </c:pt>
                <c:pt idx="2">
                  <c:v>3 группа (от 10 млн. м3 …</c:v>
                </c:pt>
                <c:pt idx="3">
                  <c:v>4 группа (от 1 млн. м3 …</c:v>
                </c:pt>
                <c:pt idx="4">
                  <c:v>5 группа (от 0,1 млн. м3 …</c:v>
                </c:pt>
                <c:pt idx="5">
                  <c:v>6 группа (от 0,01 млн. м3 …</c:v>
                </c:pt>
                <c:pt idx="6">
                  <c:v>7 группа (до 0,01 млн. м3 …</c:v>
                </c:pt>
                <c:pt idx="7">
                  <c:v>8 группа (население)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>
                  <c:v>28.5</c:v>
                </c:pt>
                <c:pt idx="1">
                  <c:v>28.5</c:v>
                </c:pt>
                <c:pt idx="2">
                  <c:v>28.5</c:v>
                </c:pt>
                <c:pt idx="3">
                  <c:v>28.5</c:v>
                </c:pt>
                <c:pt idx="4">
                  <c:v>28.5</c:v>
                </c:pt>
                <c:pt idx="5">
                  <c:v>28.5</c:v>
                </c:pt>
                <c:pt idx="6">
                  <c:v>28.5</c:v>
                </c:pt>
                <c:pt idx="7">
                  <c:v>28.5</c:v>
                </c:pt>
              </c:numCache>
            </c:numRef>
          </c:val>
        </c:ser>
        <c:ser>
          <c:idx val="0"/>
          <c:order val="1"/>
          <c:tx>
            <c:strRef>
              <c:f>Лист1!$A$3</c:f>
              <c:strCache>
                <c:ptCount val="1"/>
                <c:pt idx="0">
                  <c:v>Тариф на транспортировку газа по гзораспределительным сетям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Лист1!$B$1:$I$1</c:f>
              <c:strCache>
                <c:ptCount val="8"/>
                <c:pt idx="0">
                  <c:v>1 группа (свыше 500 млн. м3 )</c:v>
                </c:pt>
                <c:pt idx="1">
                  <c:v>2 группа (свыше 100 млн. м3)</c:v>
                </c:pt>
                <c:pt idx="2">
                  <c:v>3 группа (от 10 млн. м3 …</c:v>
                </c:pt>
                <c:pt idx="3">
                  <c:v>4 группа (от 1 млн. м3 …</c:v>
                </c:pt>
                <c:pt idx="4">
                  <c:v>5 группа (от 0,1 млн. м3 …</c:v>
                </c:pt>
                <c:pt idx="5">
                  <c:v>6 группа (от 0,01 млн. м3 …</c:v>
                </c:pt>
                <c:pt idx="6">
                  <c:v>7 группа (до 0,01 млн. м3 …</c:v>
                </c:pt>
                <c:pt idx="7">
                  <c:v>8 группа (население)</c:v>
                </c:pt>
              </c:strCache>
            </c:strRef>
          </c:cat>
          <c:val>
            <c:numRef>
              <c:f>Лист1!$B$3:$I$3</c:f>
              <c:numCache>
                <c:formatCode>0.00</c:formatCode>
                <c:ptCount val="8"/>
                <c:pt idx="0">
                  <c:v>0.60000000000000064</c:v>
                </c:pt>
                <c:pt idx="1">
                  <c:v>1</c:v>
                </c:pt>
                <c:pt idx="2">
                  <c:v>2.5</c:v>
                </c:pt>
                <c:pt idx="3">
                  <c:v>4.4454000000000002</c:v>
                </c:pt>
                <c:pt idx="4">
                  <c:v>7.06</c:v>
                </c:pt>
                <c:pt idx="5">
                  <c:v>10.47</c:v>
                </c:pt>
                <c:pt idx="6">
                  <c:v>14.76</c:v>
                </c:pt>
                <c:pt idx="7">
                  <c:v>19.54</c:v>
                </c:pt>
              </c:numCache>
            </c:numRef>
          </c:val>
        </c:ser>
        <c:ser>
          <c:idx val="1"/>
          <c:order val="2"/>
          <c:tx>
            <c:strRef>
              <c:f>Лист1!$A$4</c:f>
              <c:strCache>
                <c:ptCount val="1"/>
                <c:pt idx="0">
                  <c:v>Плата за снабженческо-сбытовые услуги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Лист1!$B$1:$I$1</c:f>
              <c:strCache>
                <c:ptCount val="8"/>
                <c:pt idx="0">
                  <c:v>1 группа (свыше 500 млн. м3 )</c:v>
                </c:pt>
                <c:pt idx="1">
                  <c:v>2 группа (свыше 100 млн. м3)</c:v>
                </c:pt>
                <c:pt idx="2">
                  <c:v>3 группа (от 10 млн. м3 …</c:v>
                </c:pt>
                <c:pt idx="3">
                  <c:v>4 группа (от 1 млн. м3 …</c:v>
                </c:pt>
                <c:pt idx="4">
                  <c:v>5 группа (от 0,1 млн. м3 …</c:v>
                </c:pt>
                <c:pt idx="5">
                  <c:v>6 группа (от 0,01 млн. м3 …</c:v>
                </c:pt>
                <c:pt idx="6">
                  <c:v>7 группа (до 0,01 млн. м3 …</c:v>
                </c:pt>
                <c:pt idx="7">
                  <c:v>8 группа (население)</c:v>
                </c:pt>
              </c:strCache>
            </c:strRef>
          </c:cat>
          <c:val>
            <c:numRef>
              <c:f>Лист1!$B$4:$I$4</c:f>
              <c:numCache>
                <c:formatCode>_-* #,##0.00_р_._-;\-* #,##0.00_р_._-;_-* "-"??_р_._-;_-@_-</c:formatCode>
                <c:ptCount val="8"/>
                <c:pt idx="0">
                  <c:v>0.17770000000000016</c:v>
                </c:pt>
                <c:pt idx="1">
                  <c:v>0.30000000000000032</c:v>
                </c:pt>
                <c:pt idx="2">
                  <c:v>0.60000000000000064</c:v>
                </c:pt>
                <c:pt idx="3">
                  <c:v>1.52</c:v>
                </c:pt>
                <c:pt idx="4">
                  <c:v>1.41</c:v>
                </c:pt>
                <c:pt idx="5">
                  <c:v>2.11</c:v>
                </c:pt>
                <c:pt idx="6">
                  <c:v>3.23</c:v>
                </c:pt>
                <c:pt idx="7">
                  <c:v>5.37</c:v>
                </c:pt>
              </c:numCache>
            </c:numRef>
          </c:val>
        </c:ser>
        <c:gapWidth val="55"/>
        <c:overlap val="100"/>
        <c:axId val="101081472"/>
        <c:axId val="101083008"/>
      </c:barChart>
      <c:catAx>
        <c:axId val="101081472"/>
        <c:scaling>
          <c:orientation val="minMax"/>
        </c:scaling>
        <c:axPos val="b"/>
        <c:majorTickMark val="none"/>
        <c:tickLblPos val="nextTo"/>
        <c:txPr>
          <a:bodyPr rot="-1200000"/>
          <a:lstStyle/>
          <a:p>
            <a:pPr>
              <a:defRPr sz="1200">
                <a:solidFill>
                  <a:srgbClr val="003366"/>
                </a:solidFill>
              </a:defRPr>
            </a:pPr>
            <a:endParaRPr lang="ru-RU"/>
          </a:p>
        </c:txPr>
        <c:crossAx val="101083008"/>
        <c:crosses val="autoZero"/>
        <c:auto val="1"/>
        <c:lblAlgn val="ctr"/>
        <c:lblOffset val="100"/>
      </c:catAx>
      <c:valAx>
        <c:axId val="1010830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sz="1600" b="0" dirty="0" smtClean="0">
                    <a:solidFill>
                      <a:srgbClr val="003366"/>
                    </a:solidFill>
                  </a:rPr>
                  <a:t>единиц/тыс. куб. м </a:t>
                </a:r>
                <a:endParaRPr lang="ru-RU" sz="1600" b="0" dirty="0">
                  <a:solidFill>
                    <a:srgbClr val="003366"/>
                  </a:solidFill>
                </a:endParaRP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>
                <a:solidFill>
                  <a:srgbClr val="003366"/>
                </a:solidFill>
              </a:defRPr>
            </a:pPr>
            <a:endParaRPr lang="ru-RU"/>
          </a:p>
        </c:txPr>
        <c:crossAx val="101081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06792409257924"/>
          <c:y val="0.12198994425748359"/>
          <c:w val="0.28619188419580388"/>
          <c:h val="0.50333676104928371"/>
        </c:manualLayout>
      </c:layout>
      <c:overlay val="1"/>
      <c:txPr>
        <a:bodyPr/>
        <a:lstStyle/>
        <a:p>
          <a:pPr>
            <a:defRPr sz="1400">
              <a:solidFill>
                <a:srgbClr val="003366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solidFill>
                  <a:srgbClr val="003366"/>
                </a:solidFill>
              </a:rPr>
              <a:t>Текущая структура цены</a:t>
            </a:r>
            <a:endParaRPr lang="ru-RU" sz="1800" dirty="0">
              <a:solidFill>
                <a:srgbClr val="003366"/>
              </a:solidFill>
            </a:endParaRPr>
          </a:p>
        </c:rich>
      </c:tx>
      <c:layout>
        <c:manualLayout>
          <c:xMode val="edge"/>
          <c:yMode val="edge"/>
          <c:x val="0.15496596869353699"/>
          <c:y val="0"/>
        </c:manualLayout>
      </c:layout>
    </c:title>
    <c:plotArea>
      <c:layout>
        <c:manualLayout>
          <c:layoutTarget val="inner"/>
          <c:xMode val="edge"/>
          <c:yMode val="edge"/>
          <c:x val="0"/>
          <c:y val="0.10381674265485059"/>
          <c:w val="0.92808021330963264"/>
          <c:h val="0.77248876106460651"/>
        </c:manualLayout>
      </c:layout>
      <c:barChart>
        <c:barDir val="col"/>
        <c:grouping val="stacked"/>
        <c:ser>
          <c:idx val="2"/>
          <c:order val="0"/>
          <c:tx>
            <c:strRef>
              <c:f>Лист1!$A$2</c:f>
              <c:strCache>
                <c:ptCount val="1"/>
                <c:pt idx="0">
                  <c:v>Оптовая цена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Лист1!$B$1:$I$1</c:f>
              <c:strCache>
                <c:ptCount val="8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  <c:pt idx="3">
                  <c:v>4 группа</c:v>
                </c:pt>
                <c:pt idx="4">
                  <c:v>5 группа</c:v>
                </c:pt>
                <c:pt idx="5">
                  <c:v>6 группа</c:v>
                </c:pt>
                <c:pt idx="6">
                  <c:v>7 группа</c:v>
                </c:pt>
                <c:pt idx="7">
                  <c:v>8 группа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>
                  <c:v>2850</c:v>
                </c:pt>
                <c:pt idx="1">
                  <c:v>2850</c:v>
                </c:pt>
                <c:pt idx="2">
                  <c:v>2850</c:v>
                </c:pt>
                <c:pt idx="3">
                  <c:v>2850</c:v>
                </c:pt>
                <c:pt idx="4">
                  <c:v>2850</c:v>
                </c:pt>
                <c:pt idx="5">
                  <c:v>2850</c:v>
                </c:pt>
                <c:pt idx="6">
                  <c:v>2850</c:v>
                </c:pt>
                <c:pt idx="7">
                  <c:v>2284</c:v>
                </c:pt>
              </c:numCache>
            </c:numRef>
          </c:val>
        </c:ser>
        <c:ser>
          <c:idx val="0"/>
          <c:order val="1"/>
          <c:tx>
            <c:strRef>
              <c:f>Лист1!$A$3</c:f>
              <c:strCache>
                <c:ptCount val="1"/>
                <c:pt idx="0">
                  <c:v>Тариф на транспортировку газа по гзораспределительным сетям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Лист1!$B$1:$I$1</c:f>
              <c:strCache>
                <c:ptCount val="8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  <c:pt idx="3">
                  <c:v>4 группа</c:v>
                </c:pt>
                <c:pt idx="4">
                  <c:v>5 группа</c:v>
                </c:pt>
                <c:pt idx="5">
                  <c:v>6 группа</c:v>
                </c:pt>
                <c:pt idx="6">
                  <c:v>7 группа</c:v>
                </c:pt>
                <c:pt idx="7">
                  <c:v>8 группа</c:v>
                </c:pt>
              </c:strCache>
            </c:strRef>
          </c:cat>
          <c:val>
            <c:numRef>
              <c:f>Лист1!$B$3:$I$3</c:f>
              <c:numCache>
                <c:formatCode>0.00</c:formatCode>
                <c:ptCount val="8"/>
                <c:pt idx="0">
                  <c:v>180.02</c:v>
                </c:pt>
                <c:pt idx="1">
                  <c:v>196.76999999999998</c:v>
                </c:pt>
                <c:pt idx="2">
                  <c:v>292.10000000000002</c:v>
                </c:pt>
                <c:pt idx="3">
                  <c:v>444.54</c:v>
                </c:pt>
                <c:pt idx="4">
                  <c:v>471.24</c:v>
                </c:pt>
                <c:pt idx="5">
                  <c:v>523.70000000000005</c:v>
                </c:pt>
                <c:pt idx="6">
                  <c:v>546.6</c:v>
                </c:pt>
                <c:pt idx="7">
                  <c:v>558.31999999999948</c:v>
                </c:pt>
              </c:numCache>
            </c:numRef>
          </c:val>
        </c:ser>
        <c:ser>
          <c:idx val="1"/>
          <c:order val="2"/>
          <c:tx>
            <c:strRef>
              <c:f>Лист1!$A$4</c:f>
              <c:strCache>
                <c:ptCount val="1"/>
                <c:pt idx="0">
                  <c:v>Плата за снабженческо-сбытовые услуги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Лист1!$B$1:$I$1</c:f>
              <c:strCache>
                <c:ptCount val="8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  <c:pt idx="3">
                  <c:v>4 группа</c:v>
                </c:pt>
                <c:pt idx="4">
                  <c:v>5 группа</c:v>
                </c:pt>
                <c:pt idx="5">
                  <c:v>6 группа</c:v>
                </c:pt>
                <c:pt idx="6">
                  <c:v>7 группа</c:v>
                </c:pt>
                <c:pt idx="7">
                  <c:v>8 группа</c:v>
                </c:pt>
              </c:strCache>
            </c:strRef>
          </c:cat>
          <c:val>
            <c:numRef>
              <c:f>Лист1!$B$4:$I$4</c:f>
              <c:numCache>
                <c:formatCode>_-* #,##0.00_р_._-;\-* #,##0.00_р_._-;_-* "-"??_р_._-;_-@_-</c:formatCode>
                <c:ptCount val="8"/>
                <c:pt idx="0">
                  <c:v>53.316230707023514</c:v>
                </c:pt>
                <c:pt idx="1">
                  <c:v>63.6364572324973</c:v>
                </c:pt>
                <c:pt idx="2">
                  <c:v>70.651189956762678</c:v>
                </c:pt>
                <c:pt idx="3">
                  <c:v>84.584914321506815</c:v>
                </c:pt>
                <c:pt idx="4">
                  <c:v>94.385077946658043</c:v>
                </c:pt>
                <c:pt idx="5">
                  <c:v>105.5402254990216</c:v>
                </c:pt>
                <c:pt idx="6">
                  <c:v>119.47459189432824</c:v>
                </c:pt>
                <c:pt idx="7">
                  <c:v>153.4</c:v>
                </c:pt>
              </c:numCache>
            </c:numRef>
          </c:val>
        </c:ser>
        <c:gapWidth val="55"/>
        <c:overlap val="100"/>
        <c:axId val="100981760"/>
        <c:axId val="101012224"/>
      </c:barChart>
      <c:catAx>
        <c:axId val="100981760"/>
        <c:scaling>
          <c:orientation val="minMax"/>
        </c:scaling>
        <c:axPos val="b"/>
        <c:majorTickMark val="none"/>
        <c:tickLblPos val="nextTo"/>
        <c:txPr>
          <a:bodyPr rot="1200000"/>
          <a:lstStyle/>
          <a:p>
            <a:pPr>
              <a:defRPr sz="900">
                <a:solidFill>
                  <a:srgbClr val="003366"/>
                </a:solidFill>
              </a:defRPr>
            </a:pPr>
            <a:endParaRPr lang="ru-RU"/>
          </a:p>
        </c:txPr>
        <c:crossAx val="101012224"/>
        <c:crosses val="autoZero"/>
        <c:auto val="1"/>
        <c:lblAlgn val="ctr"/>
        <c:lblOffset val="100"/>
      </c:catAx>
      <c:valAx>
        <c:axId val="101012224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one"/>
        <c:crossAx val="1009817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0.16925</cdr:x>
      <cdr:y>0.836</cdr:y>
    </cdr:from>
    <cdr:to>
      <cdr:x>0.41925</cdr:x>
      <cdr:y>0.90892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1547664" y="5733256"/>
          <a:ext cx="2286000" cy="50008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Структура среднего по РФ тарифа на 2011</a:t>
          </a:r>
          <a:r>
            <a:rPr lang="ru-RU" sz="1400" b="1" baseline="0" dirty="0" smtClean="0"/>
            <a:t> год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</cdr:x>
      <cdr:y>0.01701</cdr:y>
    </cdr:from>
    <cdr:to>
      <cdr:x>0.99595</cdr:x>
      <cdr:y>0.11151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116654"/>
          <a:ext cx="9106967" cy="648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i="1" dirty="0"/>
        </a:p>
      </cdr:txBody>
    </cdr:sp>
  </cdr:relSizeAnchor>
  <cdr:relSizeAnchor xmlns:cdr="http://schemas.openxmlformats.org/drawingml/2006/chartDrawing">
    <cdr:from>
      <cdr:x>0.72837</cdr:x>
      <cdr:y>0.2165</cdr:y>
    </cdr:from>
    <cdr:to>
      <cdr:x>1</cdr:x>
      <cdr:y>0.437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660215" y="1484756"/>
          <a:ext cx="2483785" cy="151219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i="1" dirty="0" smtClean="0"/>
            <a:t>111,0% </a:t>
          </a:r>
          <a:r>
            <a:rPr lang="ru-RU" sz="1300" i="1" dirty="0"/>
            <a:t>-  </a:t>
          </a:r>
          <a:r>
            <a:rPr lang="ru-RU" sz="1300" b="1" i="1" dirty="0" smtClean="0"/>
            <a:t>рост тарифа с </a:t>
          </a:r>
          <a:r>
            <a:rPr lang="ru-RU" sz="1300" b="1" i="1" dirty="0"/>
            <a:t>учетом региональных факторов</a:t>
          </a:r>
          <a:r>
            <a:rPr lang="ru-RU" sz="1300" b="1" i="1" baseline="0" dirty="0"/>
            <a:t> и </a:t>
          </a:r>
          <a:r>
            <a:rPr lang="ru-RU" sz="1300" b="1" i="1" baseline="0" dirty="0" smtClean="0"/>
            <a:t>согласования решений, </a:t>
          </a:r>
          <a:r>
            <a:rPr lang="ru-RU" sz="1300" b="1" i="1" baseline="0" dirty="0"/>
            <a:t>превышающих установленные </a:t>
          </a:r>
          <a:r>
            <a:rPr lang="ru-RU" sz="1300" b="1" i="1" baseline="0" dirty="0" smtClean="0"/>
            <a:t> ФСТ России предельные уровни тарифов</a:t>
          </a:r>
          <a:endParaRPr lang="ru-RU" sz="1300" b="1" i="1" dirty="0"/>
        </a:p>
      </cdr:txBody>
    </cdr:sp>
  </cdr:relSizeAnchor>
  <cdr:relSizeAnchor xmlns:cdr="http://schemas.openxmlformats.org/drawingml/2006/chartDrawing">
    <cdr:from>
      <cdr:x>0.08263</cdr:x>
      <cdr:y>0.647</cdr:y>
    </cdr:from>
    <cdr:to>
      <cdr:x>0.20764</cdr:x>
      <cdr:y>0.71991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755576" y="4437112"/>
          <a:ext cx="1143091" cy="5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300" b="1" dirty="0" smtClean="0"/>
            <a:t>Природный газ</a:t>
          </a:r>
          <a:endParaRPr lang="ru-RU" sz="1300" b="1" dirty="0"/>
        </a:p>
      </cdr:txBody>
    </cdr:sp>
  </cdr:relSizeAnchor>
  <cdr:relSizeAnchor xmlns:cdr="http://schemas.openxmlformats.org/drawingml/2006/chartDrawing">
    <cdr:from>
      <cdr:x>0.08593</cdr:x>
      <cdr:y>0.27459</cdr:y>
    </cdr:from>
    <cdr:to>
      <cdr:x>0.22587</cdr:x>
      <cdr:y>0.34836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785744" y="1883138"/>
          <a:ext cx="1279611" cy="505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300" b="1" dirty="0"/>
            <a:t>Прочие</a:t>
          </a:r>
          <a:r>
            <a:rPr lang="ru-RU" sz="1300" b="1" baseline="0" dirty="0"/>
            <a:t> </a:t>
          </a:r>
          <a:r>
            <a:rPr lang="ru-RU" sz="1300" b="1" baseline="0" dirty="0" smtClean="0"/>
            <a:t>расходы</a:t>
          </a:r>
          <a:endParaRPr lang="ru-RU" sz="1300" b="1" dirty="0"/>
        </a:p>
      </cdr:txBody>
    </cdr:sp>
  </cdr:relSizeAnchor>
  <cdr:relSizeAnchor xmlns:cdr="http://schemas.openxmlformats.org/drawingml/2006/chartDrawing">
    <cdr:from>
      <cdr:x>0.08263</cdr:x>
      <cdr:y>0.458</cdr:y>
    </cdr:from>
    <cdr:to>
      <cdr:x>0.23597</cdr:x>
      <cdr:y>0.50444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755576" y="3140968"/>
          <a:ext cx="1402141" cy="3184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300" b="1" dirty="0"/>
            <a:t>Эл. энергия</a:t>
          </a:r>
        </a:p>
      </cdr:txBody>
    </cdr:sp>
  </cdr:relSizeAnchor>
  <cdr:relSizeAnchor xmlns:cdr="http://schemas.openxmlformats.org/drawingml/2006/chartDrawing">
    <cdr:from>
      <cdr:x>0.07476</cdr:x>
      <cdr:y>0.4895</cdr:y>
    </cdr:from>
    <cdr:to>
      <cdr:x>0.22065</cdr:x>
      <cdr:y>0.53253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683568" y="3356992"/>
          <a:ext cx="1334018" cy="295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Прочее</a:t>
          </a:r>
          <a:r>
            <a:rPr lang="ru-RU" sz="1200" b="1" baseline="0" dirty="0"/>
            <a:t> топливо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0.08263</cdr:x>
      <cdr:y>0.521</cdr:y>
    </cdr:from>
    <cdr:to>
      <cdr:x>0.19875</cdr:x>
      <cdr:y>0.56437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755576" y="3573016"/>
          <a:ext cx="1061801" cy="2974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300" b="1" dirty="0"/>
            <a:t>Уголь</a:t>
          </a:r>
        </a:p>
      </cdr:txBody>
    </cdr:sp>
  </cdr:relSizeAnchor>
  <cdr:relSizeAnchor xmlns:cdr="http://schemas.openxmlformats.org/drawingml/2006/chartDrawing">
    <cdr:from>
      <cdr:x>0.08263</cdr:x>
      <cdr:y>0.563</cdr:y>
    </cdr:from>
    <cdr:to>
      <cdr:x>0.20619</cdr:x>
      <cdr:y>0.60809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755576" y="3861048"/>
          <a:ext cx="1129833" cy="30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300" b="1" dirty="0"/>
            <a:t>Мазут</a:t>
          </a:r>
        </a:p>
      </cdr:txBody>
    </cdr:sp>
  </cdr:relSizeAnchor>
  <cdr:relSizeAnchor xmlns:cdr="http://schemas.openxmlformats.org/drawingml/2006/chartDrawing">
    <cdr:from>
      <cdr:x>0.67325</cdr:x>
      <cdr:y>0.4685</cdr:y>
    </cdr:from>
    <cdr:to>
      <cdr:x>0.81765</cdr:x>
      <cdr:y>0.46877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>
          <a:off x="6156198" y="3212973"/>
          <a:ext cx="1320394" cy="1852"/>
        </a:xfrm>
        <a:prstGeom xmlns:a="http://schemas.openxmlformats.org/drawingml/2006/main" prst="straightConnector1">
          <a:avLst/>
        </a:prstGeom>
        <a:ln xmlns:a="http://schemas.openxmlformats.org/drawingml/2006/main" w="19050" cap="rnd">
          <a:solidFill>
            <a:schemeClr val="tx1"/>
          </a:solidFill>
          <a:headEnd type="oval" w="lg" len="lg"/>
          <a:tailEnd type="stealth" w="lg" len="lg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marL="0" indent="0"/>
          <a:endParaRPr lang="ru-RU" sz="1100">
            <a:ln w="38100">
              <a:solidFill>
                <a:schemeClr val="tx1"/>
              </a:solidFill>
            </a:ln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0.72837</cdr:x>
      <cdr:y>0.479</cdr:y>
    </cdr:from>
    <cdr:to>
      <cdr:x>0.98037</cdr:x>
      <cdr:y>0.668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6660214" y="3284982"/>
          <a:ext cx="2304273" cy="129616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  <a:prstDash val="sysDot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 prstMaterial="plastic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i="1" dirty="0" smtClean="0"/>
            <a:t>106,0% </a:t>
          </a:r>
          <a:r>
            <a:rPr lang="ru-RU" sz="1300" b="1" i="1" dirty="0"/>
            <a:t>-  </a:t>
          </a:r>
          <a:r>
            <a:rPr lang="ru-RU" sz="1300" b="1" i="1" dirty="0" smtClean="0"/>
            <a:t>рост тарифа, полученный по результатам индексации расходов на топливо и электроэнергию</a:t>
          </a:r>
          <a:endParaRPr lang="ru-RU" sz="1300" b="1" i="1" dirty="0"/>
        </a:p>
      </cdr:txBody>
    </cdr:sp>
  </cdr:relSizeAnchor>
  <cdr:relSizeAnchor xmlns:cdr="http://schemas.openxmlformats.org/drawingml/2006/chartDrawing">
    <cdr:from>
      <cdr:x>0.68112</cdr:x>
      <cdr:y>0.2165</cdr:y>
    </cdr:from>
    <cdr:to>
      <cdr:x>0.97588</cdr:x>
      <cdr:y>0.21676</cdr:y>
    </cdr:to>
    <cdr:sp macro="" textlink="">
      <cdr:nvSpPr>
        <cdr:cNvPr id="27" name="Прямая со стрелкой 26"/>
        <cdr:cNvSpPr/>
      </cdr:nvSpPr>
      <cdr:spPr>
        <a:xfrm xmlns:a="http://schemas.openxmlformats.org/drawingml/2006/main">
          <a:off x="6228184" y="1484784"/>
          <a:ext cx="2695286" cy="1783"/>
        </a:xfrm>
        <a:prstGeom xmlns:a="http://schemas.openxmlformats.org/drawingml/2006/main" prst="straightConnector1">
          <a:avLst/>
        </a:prstGeom>
        <a:ln xmlns:a="http://schemas.openxmlformats.org/drawingml/2006/main" w="19050" cap="rnd">
          <a:solidFill>
            <a:schemeClr val="tx1"/>
          </a:solidFill>
          <a:headEnd type="oval" w="lg" len="lg"/>
          <a:tailEnd type="stealth" w="lg" len="lg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marL="0" indent="0"/>
          <a:endParaRPr lang="ru-RU" sz="1100">
            <a:ln w="38100">
              <a:solidFill>
                <a:schemeClr val="tx1"/>
              </a:solidFill>
            </a:ln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0.67325</cdr:x>
      <cdr:y>0.794</cdr:y>
    </cdr:from>
    <cdr:to>
      <cdr:x>0.96801</cdr:x>
      <cdr:y>0.79427</cdr:y>
    </cdr:to>
    <cdr:sp macro="" textlink="">
      <cdr:nvSpPr>
        <cdr:cNvPr id="28" name="Прямая со стрелкой 27"/>
        <cdr:cNvSpPr/>
      </cdr:nvSpPr>
      <cdr:spPr>
        <a:xfrm xmlns:a="http://schemas.openxmlformats.org/drawingml/2006/main">
          <a:off x="6156176" y="5445224"/>
          <a:ext cx="2695286" cy="185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9050" cap="rnd" cmpd="sng" algn="ctr">
          <a:solidFill>
            <a:sysClr val="windowText" lastClr="000000"/>
          </a:solidFill>
          <a:prstDash val="solid"/>
          <a:headEnd type="oval" w="lg" len="lg"/>
          <a:tailEnd type="stealth" w="lg" len="lg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endParaRPr lang="ru-RU" sz="1100">
            <a:ln w="38100">
              <a:solidFill>
                <a:sysClr val="windowText" lastClr="000000"/>
              </a:solidFill>
            </a:ln>
            <a:solidFill>
              <a:sysClr val="windowText" lastClr="000000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0.5315</cdr:x>
      <cdr:y>0.836</cdr:y>
    </cdr:from>
    <cdr:to>
      <cdr:x>0.7425</cdr:x>
      <cdr:y>0.90949</cdr:y>
    </cdr:to>
    <cdr:sp macro="" textlink="">
      <cdr:nvSpPr>
        <cdr:cNvPr id="18" name="TextBox 2"/>
        <cdr:cNvSpPr txBox="1"/>
      </cdr:nvSpPr>
      <cdr:spPr>
        <a:xfrm xmlns:a="http://schemas.openxmlformats.org/drawingml/2006/main">
          <a:off x="4860032" y="5733256"/>
          <a:ext cx="1929384" cy="50402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Прирост тарифа в 2012</a:t>
          </a:r>
          <a:r>
            <a:rPr lang="ru-RU" sz="1400" b="1" baseline="0" dirty="0" smtClean="0"/>
            <a:t> году 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0.73625</cdr:x>
      <cdr:y>0.752</cdr:y>
    </cdr:from>
    <cdr:to>
      <cdr:x>0.94887</cdr:x>
      <cdr:y>0.794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6732240" y="5157192"/>
          <a:ext cx="1944216" cy="28803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  <a:prstDash val="sysDot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 prstMaterial="plastic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i="1" dirty="0" smtClean="0"/>
            <a:t>с 1 января 2012 г.</a:t>
          </a:r>
          <a:endParaRPr lang="ru-RU" sz="1200" b="1" i="1" dirty="0"/>
        </a:p>
      </cdr:txBody>
    </cdr:sp>
  </cdr:relSizeAnchor>
  <cdr:relSizeAnchor xmlns:cdr="http://schemas.openxmlformats.org/drawingml/2006/chartDrawing">
    <cdr:from>
      <cdr:x>0.752</cdr:x>
      <cdr:y>0.164</cdr:y>
    </cdr:from>
    <cdr:to>
      <cdr:x>0.98037</cdr:x>
      <cdr:y>0.206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6876256" y="1124744"/>
          <a:ext cx="2088232" cy="28803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  <a:prstDash val="sysDot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 prstMaterial="plastic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i="1" dirty="0" smtClean="0"/>
            <a:t>с 1 сентября 2012 г.</a:t>
          </a:r>
          <a:endParaRPr lang="ru-RU" sz="1200" b="1" i="1" dirty="0"/>
        </a:p>
      </cdr:txBody>
    </cdr:sp>
  </cdr:relSizeAnchor>
  <cdr:relSizeAnchor xmlns:cdr="http://schemas.openxmlformats.org/drawingml/2006/chartDrawing">
    <cdr:from>
      <cdr:x>0.81888</cdr:x>
      <cdr:y>0.437</cdr:y>
    </cdr:from>
    <cdr:to>
      <cdr:x>1</cdr:x>
      <cdr:y>0.479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7487816" y="2996952"/>
          <a:ext cx="1656184" cy="28803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  <a:prstDash val="sysDot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 prstMaterial="plastic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i="1" dirty="0" smtClean="0"/>
            <a:t>с 1 июля 2012 г.</a:t>
          </a:r>
          <a:endParaRPr lang="ru-RU" sz="1200" b="1" i="1" dirty="0"/>
        </a:p>
      </cdr:txBody>
    </cdr:sp>
  </cdr:relSizeAnchor>
  <cdr:relSizeAnchor xmlns:cdr="http://schemas.openxmlformats.org/drawingml/2006/chartDrawing">
    <cdr:from>
      <cdr:x>0.21528</cdr:x>
      <cdr:y>0.05912</cdr:y>
    </cdr:from>
    <cdr:to>
      <cdr:x>0.82064</cdr:x>
      <cdr:y>0.19246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2074268" y="405458"/>
          <a:ext cx="583264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0.14055</cdr:x>
      <cdr:y>0</cdr:y>
    </cdr:from>
    <cdr:to>
      <cdr:x>1</cdr:x>
      <cdr:y>0.16096</cdr:y>
    </cdr:to>
    <cdr:sp macro="" textlink="">
      <cdr:nvSpPr>
        <cdr:cNvPr id="25" name="TextBox 24"/>
        <cdr:cNvSpPr txBox="1"/>
      </cdr:nvSpPr>
      <cdr:spPr>
        <a:xfrm xmlns:a="http://schemas.openxmlformats.org/drawingml/2006/main">
          <a:off x="1354187" y="0"/>
          <a:ext cx="8280919" cy="1103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Прогноз изменения тарифов на тепловую энергию на 2012 год </a:t>
          </a:r>
        </a:p>
        <a:p xmlns:a="http://schemas.openxmlformats.org/drawingml/2006/main">
          <a:pPr algn="ctr"/>
          <a:r>
            <a:rPr lang="ru-RU" sz="2100" b="1" dirty="0" smtClean="0">
              <a:latin typeface="Times New Roman" pitchFamily="18" charset="0"/>
              <a:cs typeface="Times New Roman" pitchFamily="18" charset="0"/>
            </a:rPr>
            <a:t>в среднем по Российской Федерации (с учетом календарной разбивки)</a:t>
          </a:r>
          <a:endParaRPr lang="ru-RU" sz="21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0.43171</cdr:x>
      <cdr:y>0.96711</cdr:y>
    </cdr:from>
    <cdr:to>
      <cdr:x>0.5263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83905" y="5014684"/>
          <a:ext cx="850976" cy="17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003366"/>
              </a:solidFill>
            </a:rPr>
            <a:t>км.</a:t>
          </a:r>
        </a:p>
      </cdr:txBody>
    </cdr:sp>
  </cdr:relSizeAnchor>
  <cdr:relSizeAnchor xmlns:cdr="http://schemas.openxmlformats.org/drawingml/2006/chartDrawing">
    <cdr:from>
      <cdr:x>1.11155E-7</cdr:x>
      <cdr:y>0.32325</cdr:y>
    </cdr:from>
    <cdr:to>
      <cdr:x>0.02351</cdr:x>
      <cdr:y>0.64855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737634" y="2413758"/>
          <a:ext cx="1686768" cy="2114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003366"/>
              </a:solidFill>
            </a:rPr>
            <a:t>руб./1000 </a:t>
          </a:r>
          <a:r>
            <a:rPr lang="ru-RU" sz="1100" dirty="0" smtClean="0">
              <a:solidFill>
                <a:srgbClr val="003366"/>
              </a:solidFill>
            </a:rPr>
            <a:t>м</a:t>
          </a:r>
          <a:r>
            <a:rPr lang="ru-RU" sz="1100" baseline="30000" dirty="0" smtClean="0">
              <a:solidFill>
                <a:srgbClr val="003366"/>
              </a:solidFill>
            </a:rPr>
            <a:t>3 </a:t>
          </a:r>
          <a:r>
            <a:rPr lang="ru-RU" sz="1100" dirty="0" smtClean="0">
              <a:solidFill>
                <a:srgbClr val="003366"/>
              </a:solidFill>
            </a:rPr>
            <a:t>(без НДС)</a:t>
          </a:r>
        </a:p>
        <a:p xmlns:a="http://schemas.openxmlformats.org/drawingml/2006/main">
          <a:endParaRPr lang="ru-RU" sz="1100" baseline="30000" dirty="0">
            <a:solidFill>
              <a:srgbClr val="003366"/>
            </a:solidFill>
          </a:endParaRPr>
        </a:p>
      </cdr:txBody>
    </cdr:sp>
  </cdr:relSizeAnchor>
  <cdr:relSizeAnchor xmlns:cdr="http://schemas.openxmlformats.org/drawingml/2006/chartDrawing">
    <cdr:from>
      <cdr:x>0.23962</cdr:x>
      <cdr:y>0.45828</cdr:y>
    </cdr:from>
    <cdr:to>
      <cdr:x>0.51175</cdr:x>
      <cdr:y>0.5416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>
          <a:off x="2155713" y="2376264"/>
          <a:ext cx="2448272" cy="432048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3B3A888-17A7-4AFF-BFDF-A52517E458B5}" type="datetimeFigureOut">
              <a:rPr lang="ru-RU"/>
              <a:pPr>
                <a:defRPr/>
              </a:pPr>
              <a:t>13.04.2012</a:t>
            </a:fld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6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3D65AE3-B2A2-47AE-91F5-2ECC8A5A96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3795" name="Номер слайда 3"/>
          <p:cNvSpPr txBox="1">
            <a:spLocks noGrp="1"/>
          </p:cNvSpPr>
          <p:nvPr/>
        </p:nvSpPr>
        <p:spPr bwMode="auto">
          <a:xfrm>
            <a:off x="3850449" y="9430095"/>
            <a:ext cx="2945659" cy="496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225F1089-CDE8-46B0-A264-FAFF4C385AA2}" type="slidenum">
              <a:rPr lang="ru-RU" sz="12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AC9645-7FE2-443D-9682-B58784D30118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AC9645-7FE2-443D-9682-B58784D30118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0"/>
            <a:ext cx="8918575" cy="45275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8575" cy="5853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67" tIns="47884" rIns="95767" bIns="47884"/>
          <a:lstStyle/>
          <a:p>
            <a:pPr algn="l" defTabSz="958850">
              <a:defRPr/>
            </a:pPr>
            <a:endParaRPr lang="ru-RU" sz="26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3075" name="Picture 2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/>
  <p:hf hdr="0" ftr="0" dt="0"/>
  <p:txStyles>
    <p:titleStyle>
      <a:lvl1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charset="0"/>
        </a:defRPr>
      </a:lvl2pPr>
      <a:lvl3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charset="0"/>
        </a:defRPr>
      </a:lvl3pPr>
      <a:lvl4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charset="0"/>
        </a:defRPr>
      </a:lvl4pPr>
      <a:lvl5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charset="0"/>
        </a:defRPr>
      </a:lvl5pPr>
      <a:lvl6pPr marL="5000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2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4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6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5925" indent="-369888" algn="l" defTabSz="706438" rtl="0" eaLnBrk="0" fontAlgn="base" hangingPunct="0">
        <a:spcBef>
          <a:spcPts val="850"/>
        </a:spcBef>
        <a:spcAft>
          <a:spcPct val="0"/>
        </a:spcAft>
        <a:buSzPct val="100000"/>
        <a:buFont typeface="Lucida Grande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60425" indent="-311150" algn="l" defTabSz="706438" rtl="0" eaLnBrk="0" fontAlgn="base" hangingPunct="0">
        <a:spcBef>
          <a:spcPts val="675"/>
        </a:spcBef>
        <a:spcAft>
          <a:spcPct val="0"/>
        </a:spcAft>
        <a:buSzPct val="100000"/>
        <a:buFont typeface="Lucida Grande" charset="0"/>
        <a:buChar char="–"/>
        <a:defRPr sz="3000">
          <a:solidFill>
            <a:schemeClr val="tx1"/>
          </a:solidFill>
          <a:latin typeface="+mn-lt"/>
          <a:sym typeface="Arial" charset="0"/>
        </a:defRPr>
      </a:lvl2pPr>
      <a:lvl3pPr marL="1303338" indent="-255588" algn="l" defTabSz="706438" rtl="0" eaLnBrk="0" fontAlgn="base" hangingPunct="0">
        <a:spcBef>
          <a:spcPts val="613"/>
        </a:spcBef>
        <a:spcAft>
          <a:spcPct val="0"/>
        </a:spcAft>
        <a:buSzPct val="100000"/>
        <a:buFont typeface="Lucida Grande" charset="0"/>
        <a:buChar char="•"/>
        <a:defRPr sz="2600">
          <a:solidFill>
            <a:schemeClr val="tx1"/>
          </a:solidFill>
          <a:latin typeface="+mn-lt"/>
          <a:sym typeface="Arial" charset="0"/>
        </a:defRPr>
      </a:lvl3pPr>
      <a:lvl4pPr marL="1804988" indent="-254000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 charset="0"/>
        <a:buChar char="–"/>
        <a:defRPr sz="2200">
          <a:solidFill>
            <a:schemeClr val="tx1"/>
          </a:solidFill>
          <a:latin typeface="+mn-lt"/>
          <a:sym typeface="Arial" charset="0"/>
        </a:defRPr>
      </a:lvl4pPr>
      <a:lvl5pPr marL="2303463" indent="-252413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 charset="0"/>
        <a:buChar char="»"/>
        <a:defRPr sz="2200">
          <a:solidFill>
            <a:schemeClr val="tx1"/>
          </a:solidFill>
          <a:latin typeface="+mn-lt"/>
          <a:sym typeface="Arial" charset="0"/>
        </a:defRPr>
      </a:lvl5pPr>
      <a:lvl6pPr marL="26574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6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8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90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96837" y="1125005"/>
            <a:ext cx="8508816" cy="3137626"/>
          </a:xfrm>
          <a:prstGeom prst="rect">
            <a:avLst/>
          </a:prstGeom>
        </p:spPr>
        <p:txBody>
          <a:bodyPr lIns="95820" tIns="47910" rIns="95820" bIns="47910">
            <a:noAutofit/>
          </a:bodyPr>
          <a:lstStyle/>
          <a:p>
            <a:pPr algn="ctr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Всероссийское совещание</a:t>
            </a:r>
            <a:br>
              <a:rPr lang="ru-RU" sz="2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«Итоги работы органов государственного регулирования в 2011 году и основные задачи на 2012 и 2013 годы»</a:t>
            </a:r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57510" y="4654214"/>
            <a:ext cx="4954588" cy="743087"/>
          </a:xfrm>
          <a:prstGeom prst="rect">
            <a:avLst/>
          </a:prstGeom>
        </p:spPr>
        <p:txBody>
          <a:bodyPr lIns="95820" tIns="47910" rIns="95820" bIns="47910">
            <a:spAutoFit/>
          </a:bodyPr>
          <a:lstStyle/>
          <a:p>
            <a:pPr defTabSz="502389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Доклад руководителя ФСТ России </a:t>
            </a:r>
          </a:p>
          <a:p>
            <a:pPr defTabSz="502389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С.Г. Новикова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>
            <a:spLocks/>
          </p:cNvSpPr>
          <p:nvPr/>
        </p:nvSpPr>
        <p:spPr bwMode="auto">
          <a:xfrm>
            <a:off x="1130938" y="5950658"/>
            <a:ext cx="7517898" cy="55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401" tIns="50201" rIns="100401" bIns="50201"/>
          <a:lstStyle/>
          <a:p>
            <a:pPr defTabSz="502389">
              <a:lnSpc>
                <a:spcPct val="80000"/>
              </a:lnSpc>
              <a:spcBef>
                <a:spcPts val="891"/>
              </a:spcBef>
              <a:buSzPct val="100000"/>
            </a:pPr>
            <a:r>
              <a:rPr lang="ru-RU" sz="1500" dirty="0">
                <a:latin typeface="Times New Roman" pitchFamily="18" charset="0"/>
                <a:cs typeface="Times New Roman" pitchFamily="18" charset="0"/>
                <a:sym typeface="Arial" charset="0"/>
              </a:rPr>
              <a:t>г.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Москва</a:t>
            </a:r>
            <a:endParaRPr lang="ru-RU" sz="1500" dirty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defTabSz="502389">
              <a:lnSpc>
                <a:spcPct val="80000"/>
              </a:lnSpc>
              <a:spcBef>
                <a:spcPts val="891"/>
              </a:spcBef>
              <a:buSzPct val="100000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16-17 апреля 2012г</a:t>
            </a:r>
            <a:r>
              <a:rPr lang="ru-RU" sz="1500" dirty="0" smtClean="0">
                <a:sym typeface="Arial" charset="0"/>
              </a:rPr>
              <a:t>.</a:t>
            </a:r>
            <a:endParaRPr lang="en-US" sz="1500" dirty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480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87600" y="333837"/>
            <a:ext cx="8918258" cy="792271"/>
          </a:xfrm>
        </p:spPr>
        <p:txBody>
          <a:bodyPr lIns="95820" tIns="47910" rIns="95820" bIns="47910">
            <a:noAutofit/>
          </a:bodyPr>
          <a:lstStyle/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Исполнение поручений Президента, Правительства Российской Федерации по снижению ценовой нагрузки для потребителей электроэнергии и прозрачности ценообразования на розничных рынках в 2011 году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69517520"/>
              </p:ext>
            </p:extLst>
          </p:nvPr>
        </p:nvGraphicFramePr>
        <p:xfrm>
          <a:off x="662736" y="1197546"/>
          <a:ext cx="8583704" cy="548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9288"/>
                <a:gridCol w="1536188"/>
                <a:gridCol w="2688228"/>
              </a:tblGrid>
              <a:tr h="269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Эффект, млрд. 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92" marR="99092" marT="45731" marB="45731"/>
                </a:tc>
              </a:tr>
              <a:tr h="594498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Не применение в 2011 году индексации цен на мощность, определенных по итогам конкурентного отбора мощности, и максимальной цены на мощность («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price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cap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»)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11,25</a:t>
                      </a:r>
                      <a:endParaRPr lang="ru-RU" sz="1600" b="1" dirty="0"/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Постановление Правительства Российской Федерации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92" marR="99092" marT="45731" marB="45731"/>
                </a:tc>
              </a:tr>
              <a:tr h="59449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Цены на мощность «вынужденных» для поставщиков 1 и 2 ценовых зон оптового рынка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8,45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ФСТ России</a:t>
                      </a:r>
                    </a:p>
                  </a:txBody>
                  <a:tcPr marL="99092" marR="99092" marT="45731" marB="45731"/>
                </a:tc>
              </a:tr>
              <a:tr h="10670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Пересмотр тарифного решения по ОАО «ФСК ЕЭС»,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algn="ctr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счет перераспределения НВВ в долгосрочном периоде регулирования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 счет оплаты</a:t>
                      </a: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потерь 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10,44</a:t>
                      </a:r>
                    </a:p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4,5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5,94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99092" marR="99092" marT="45731" marB="45731"/>
                </a:tc>
              </a:tr>
              <a:tr h="59449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Снижение целевых инвестиционных средств АЭС и ГЭС, учитываемых в составляющей цены на мощность в 2011 году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17,40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Минэнерго России,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ФСТ России,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ОАО «Концерн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Росэнергоатом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</a:p>
                  </a:txBody>
                  <a:tcPr marL="99092" marR="99092" marT="45731" marB="45731"/>
                </a:tc>
              </a:tr>
              <a:tr h="10975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Снижение индикативных цен на электрическую энергию и мощность, поставляемую в ценовых зонах оптового рынка для покупателей - субъектов оптового рынка электрической энергии (мощности), в целях обеспечения потребления электрической энергии населением и приравненных к нему категорий потребителей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 ЦЗ - 1,1%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endParaRPr lang="ru-RU" sz="16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2 ЦЗ – 5,0%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99092" marR="99092" marT="45731" marB="45731"/>
                </a:tc>
              </a:tr>
              <a:tr h="59449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Пересмотр тарифных решений по сетевым организациям и гарантирующим поставщикам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</a:t>
                      </a: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более 15% к уровню 2010 года)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71,05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Органы исполнительной власти субъектов Российской Федерации, ФСТ России</a:t>
                      </a:r>
                    </a:p>
                  </a:txBody>
                  <a:tcPr marL="99092" marR="99092" marT="45731" marB="45731"/>
                </a:tc>
              </a:tr>
              <a:tr h="3353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и внедрение «Ценового калькулятора» 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99092" marR="99092" marT="45731" marB="45731"/>
                </a:tc>
              </a:tr>
              <a:tr h="3353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Суммарный эффект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107</a:t>
                      </a:r>
                    </a:p>
                  </a:txBody>
                  <a:tcPr marL="99092" marR="99092" marT="45731" marB="4573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 marL="99092" marR="99092" marT="45731" marB="4573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87311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73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34107" y="286091"/>
            <a:ext cx="9275068" cy="814797"/>
          </a:xfrm>
          <a:prstGeom prst="rect">
            <a:avLst/>
          </a:prstGeom>
        </p:spPr>
        <p:txBody>
          <a:bodyPr lIns="95820" tIns="47910" rIns="95820" bIns="47910">
            <a:noAutofit/>
          </a:bodyPr>
          <a:lstStyle/>
          <a:p>
            <a:pPr algn="ctr" eaLnBrk="1" hangingPunct="1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Совершенствование нормативно-правовой базы в электроэнергетике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590388" y="6582525"/>
            <a:ext cx="354069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2059" y="693490"/>
            <a:ext cx="9219724" cy="5436679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algn="just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● Постановлением Правительства Российской Федерации от 29.12.2011г. № 1178 определены дополнительные условия регулирования деятельности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электросетевых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организаций, включая согласование устанавливаемых долгосрочных параметров регулирования тарифов с ФСТ России и ограничение размера средств, направляемых на инвестиционные цели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● Постановлением Правительства Российской Федерации от 29.12.2011г. № 1179 утверждены новые правила определения и применения гарантирующими поставщиками нерегулируемых цен на электрическую энергию (мощность)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● Постановлением Правительства РФ от 29.12.2011г. № 1180 внесены изменения в Типовое положение об органе исполнительной власти субъекта РФ в области государственного регулирования тарифов в части включения в состав коллегиального органа (Правления) по одному представителю от ФАС России субъекта и НП «Совет рынка».</a:t>
            </a:r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036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4870" y="333450"/>
            <a:ext cx="7647300" cy="466088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0459" y="908931"/>
            <a:ext cx="7218115" cy="1943415"/>
          </a:xfrm>
          <a:prstGeom prst="rect">
            <a:avLst/>
          </a:prstGeom>
          <a:noFill/>
          <a:ln w="34925">
            <a:solidFill>
              <a:srgbClr val="9999FF"/>
            </a:solidFill>
          </a:ln>
        </p:spPr>
        <p:txBody>
          <a:bodyPr wrap="square" lIns="95820" tIns="47910" rIns="95820" bIns="47910" rtlCol="0">
            <a:spAutoFit/>
          </a:bodyPr>
          <a:lstStyle/>
          <a:p>
            <a:pPr marL="372633" lvl="1" indent="-372633" algn="just">
              <a:buFont typeface="+mj-lt"/>
              <a:buAutoNum type="arabicPeriod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База капитала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– по факту ввода (не по плану финансирования);</a:t>
            </a:r>
          </a:p>
          <a:p>
            <a:pPr marL="372633" lvl="1" indent="-372633" algn="just">
              <a:buFont typeface="+mj-lt"/>
              <a:buAutoNum type="arabicPeriod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Норма доходности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65792" lvl="1" indent="-180000"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старый капитал – регулирующие органы,  на последний год равна норме доходности на новый капитал </a:t>
            </a:r>
          </a:p>
          <a:p>
            <a:pPr marL="465792" lvl="1" indent="-180000"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новый капитал – ФСТ России +Минэкономразвития России (до 2017г.-11%);</a:t>
            </a:r>
          </a:p>
          <a:p>
            <a:pPr marL="342900" lvl="1" indent="-342900" algn="just">
              <a:buAutoNum type="arabicPeriod" startAt="3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 2014 г.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- учет степени загрузки объектов в ОРЕХ, базе капитала</a:t>
            </a:r>
          </a:p>
          <a:p>
            <a:pPr marL="342900" lvl="1" indent="-342900" algn="just">
              <a:buAutoNum type="arabicPeriod" startAt="3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 2013 г.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- типовые расценки капитального строительства утверждаются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Минрегионом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России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90992" y="3069671"/>
            <a:ext cx="3667582" cy="1944666"/>
          </a:xfrm>
          <a:prstGeom prst="roundRect">
            <a:avLst/>
          </a:prstGeom>
          <a:noFill/>
          <a:ln>
            <a:solidFill>
              <a:srgbClr val="9999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Долгосрочная индексация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Инвестиции</a:t>
            </a:r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≤ 12%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от НВВ сетей без учета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инвестиций с налогом на прибыль, </a:t>
            </a:r>
          </a:p>
          <a:p>
            <a:pPr algn="just">
              <a:buFont typeface="Arial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потерь,</a:t>
            </a:r>
          </a:p>
          <a:p>
            <a:pPr algn="just">
              <a:buFont typeface="Arial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платы ФСК ЕЭС,</a:t>
            </a:r>
          </a:p>
          <a:p>
            <a:pPr algn="just">
              <a:buFont typeface="Arial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расходов на аренду оборудования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847678" y="3069671"/>
            <a:ext cx="1950842" cy="1728592"/>
          </a:xfrm>
          <a:prstGeom prst="roundRect">
            <a:avLst/>
          </a:prstGeom>
          <a:noFill/>
          <a:ln>
            <a:solidFill>
              <a:srgbClr val="9999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marL="0" lvl="1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Инвестиционная программа до 31.12.2017 г..;</a:t>
            </a:r>
          </a:p>
          <a:p>
            <a:pPr marL="0" lvl="1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Соблюдение критериев таких же как при переходе на </a:t>
            </a:r>
            <a:r>
              <a:rPr lang="en-US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RAB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4702" y="5518509"/>
            <a:ext cx="8973872" cy="1007629"/>
          </a:xfrm>
          <a:prstGeom prst="roundRect">
            <a:avLst>
              <a:gd name="adj" fmla="val 14462"/>
            </a:avLst>
          </a:prstGeom>
          <a:noFill/>
          <a:ln w="53975"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 среднего </a:t>
            </a:r>
            <a:r>
              <a:rPr lang="ru-RU" sz="1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одноставочного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котлового тарифа на услуги по передаче должен соответствовать параметрам прогнозам социально-экономического развития на весь долгосрочный период регулирования!</a:t>
            </a:r>
            <a:endParaRPr lang="ru-RU" sz="1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лево 35"/>
          <p:cNvSpPr/>
          <p:nvPr/>
        </p:nvSpPr>
        <p:spPr>
          <a:xfrm>
            <a:off x="1989308" y="3573843"/>
            <a:ext cx="780337" cy="720247"/>
          </a:xfrm>
          <a:prstGeom prst="leftArrow">
            <a:avLst/>
          </a:prstGeom>
          <a:noFill/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06668" y="3573843"/>
            <a:ext cx="1404606" cy="720247"/>
          </a:xfrm>
          <a:prstGeom prst="roundRect">
            <a:avLst>
              <a:gd name="adj" fmla="val 14462"/>
            </a:avLst>
          </a:prstGeom>
          <a:noFill/>
          <a:ln w="53975"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RAB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4317" y="1485578"/>
            <a:ext cx="1833241" cy="619976"/>
          </a:xfrm>
          <a:prstGeom prst="rect">
            <a:avLst/>
          </a:prstGeom>
          <a:noFill/>
          <a:ln w="34925">
            <a:solidFill>
              <a:srgbClr val="9999FF"/>
            </a:solidFill>
          </a:ln>
        </p:spPr>
        <p:txBody>
          <a:bodyPr wrap="square" lIns="95820" tIns="47910" rIns="95820" bIns="47910" rtlCol="0">
            <a:spAutoFit/>
          </a:bodyPr>
          <a:lstStyle/>
          <a:p>
            <a:pPr algn="ctr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Изменение методологии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Стрелка вправо 51"/>
          <p:cNvSpPr/>
          <p:nvPr/>
        </p:nvSpPr>
        <p:spPr>
          <a:xfrm>
            <a:off x="4876554" y="3573843"/>
            <a:ext cx="936404" cy="720247"/>
          </a:xfrm>
          <a:prstGeom prst="rightArrow">
            <a:avLst/>
          </a:prstGeom>
          <a:noFill/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84702" y="3933967"/>
            <a:ext cx="1248539" cy="296811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до 01.07.2017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87309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>
            <a:stCxn id="37" idx="2"/>
          </p:cNvCxnSpPr>
          <p:nvPr/>
        </p:nvCxnSpPr>
        <p:spPr>
          <a:xfrm>
            <a:off x="1208971" y="4294090"/>
            <a:ext cx="0" cy="1224419"/>
          </a:xfrm>
          <a:prstGeom prst="straightConnector1">
            <a:avLst/>
          </a:prstGeom>
          <a:ln>
            <a:solidFill>
              <a:srgbClr val="9999FF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618883" y="5014337"/>
            <a:ext cx="0" cy="504172"/>
          </a:xfrm>
          <a:prstGeom prst="straightConnector1">
            <a:avLst/>
          </a:prstGeom>
          <a:ln>
            <a:solidFill>
              <a:srgbClr val="9999FF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2219" y="2781722"/>
            <a:ext cx="65527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Коммунальный комплекс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-1" y="0"/>
          <a:ext cx="963510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587311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922139" y="477468"/>
            <a:ext cx="8885536" cy="621338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Изменения в тарифном регулировании в сфере теплоснабжения, водоснабжения и водоотведения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0" y="1098806"/>
            <a:ext cx="9909175" cy="342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820" tIns="47910" rIns="95820" bIns="4791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Тарифное регулирование на 2013 год осуществляется на основании действующей нормативной правовой базы.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0051" y="1769371"/>
            <a:ext cx="5500655" cy="364279"/>
          </a:xfrm>
          <a:prstGeom prst="rect">
            <a:avLst/>
          </a:prstGeom>
          <a:solidFill>
            <a:srgbClr val="DDDDFF"/>
          </a:solidFill>
          <a:ln>
            <a:solidFill>
              <a:srgbClr val="B3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anchor="ctr"/>
          <a:lstStyle/>
          <a:p>
            <a:pPr algn="ctr">
              <a:defRPr/>
            </a:pP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Основы ценообразования в сфере теплоснабжения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1771" y="2219037"/>
            <a:ext cx="5498936" cy="327118"/>
          </a:xfrm>
          <a:prstGeom prst="rect">
            <a:avLst/>
          </a:prstGeom>
          <a:solidFill>
            <a:srgbClr val="DDDDFF"/>
          </a:solidFill>
          <a:ln>
            <a:solidFill>
              <a:srgbClr val="B3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anchor="ctr"/>
          <a:lstStyle/>
          <a:p>
            <a:pPr algn="ctr">
              <a:defRPr/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ФЗ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07.12.11 №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416-ФЗ «О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водоснабжении и водоотведении»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441814"/>
            <a:ext cx="9129859" cy="281422"/>
          </a:xfrm>
          <a:prstGeom prst="rect">
            <a:avLst/>
          </a:prstGeom>
          <a:noFill/>
        </p:spPr>
        <p:txBody>
          <a:bodyPr lIns="95820" tIns="47910" rIns="95820" bIns="47910">
            <a:spAutoFit/>
          </a:bodyPr>
          <a:lstStyle/>
          <a:p>
            <a:pPr algn="just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* - в соответствии с проектом постановления Правительства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«Об утверждении основ ценообразования в сфере теплоснабжения»</a:t>
            </a:r>
          </a:p>
        </p:txBody>
      </p:sp>
      <p:sp>
        <p:nvSpPr>
          <p:cNvPr id="3081" name="TextBox 12"/>
          <p:cNvSpPr txBox="1">
            <a:spLocks noChangeArrowheads="1"/>
          </p:cNvSpPr>
          <p:nvPr/>
        </p:nvSpPr>
        <p:spPr bwMode="auto">
          <a:xfrm>
            <a:off x="1930251" y="1441783"/>
            <a:ext cx="5630706" cy="3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820" tIns="47910" rIns="95820" bIns="47910">
            <a:spAutoFit/>
          </a:bodyPr>
          <a:lstStyle/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При регулировании на 2014 год применению будут подлежать:</a:t>
            </a:r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0" y="2853730"/>
            <a:ext cx="9909175" cy="3588084"/>
            <a:chOff x="284115" y="3326763"/>
            <a:chExt cx="8608365" cy="2188171"/>
          </a:xfrm>
        </p:grpSpPr>
        <p:sp>
          <p:nvSpPr>
            <p:cNvPr id="3084" name="TextBox 5"/>
            <p:cNvSpPr txBox="1">
              <a:spLocks noChangeArrowheads="1"/>
            </p:cNvSpPr>
            <p:nvPr/>
          </p:nvSpPr>
          <p:spPr bwMode="auto">
            <a:xfrm>
              <a:off x="284115" y="3639834"/>
              <a:ext cx="8552181" cy="780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79662" indent="-179662" algn="just">
                <a:buSzPct val="140000"/>
                <a:buFont typeface="Arial" pitchFamily="34" charset="0"/>
                <a:buChar char="•"/>
              </a:pP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Проект «новых» основ ценообразования в сфере теплоснабжения, а также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ФЗ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«О водоснабжении и водоотведении» предусматривают </a:t>
              </a: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установление средневзвешенных тарифов на производимые товары и услуги по системам тепло-  и </a:t>
              </a: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водоснабжения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Установление тарифов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прямо зависит от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утвержденных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схем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тепло-, водоснабжения и водоотведения;</a:t>
              </a:r>
            </a:p>
          </p:txBody>
        </p:sp>
        <p:sp>
          <p:nvSpPr>
            <p:cNvPr id="3085" name="TextBox 14"/>
            <p:cNvSpPr txBox="1">
              <a:spLocks noChangeArrowheads="1"/>
            </p:cNvSpPr>
            <p:nvPr/>
          </p:nvSpPr>
          <p:spPr bwMode="auto">
            <a:xfrm>
              <a:off x="290933" y="5091192"/>
              <a:ext cx="8601547" cy="423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79662" indent="-179662" algn="just">
                <a:buSzPct val="140000"/>
                <a:buFont typeface="Arial" pitchFamily="34" charset="0"/>
                <a:buChar char="•"/>
              </a:pP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Установление </a:t>
              </a: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предельных уровней тарифов и предельных индексов изменения установленных тарифов на долгосрочный период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→ проект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соответствующего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ФЗ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разработан </a:t>
              </a:r>
              <a:r>
                <a:rPr lang="ru-RU" sz="1600" dirty="0" err="1">
                  <a:latin typeface="Times New Roman" pitchFamily="18" charset="0"/>
                  <a:cs typeface="Times New Roman" pitchFamily="18" charset="0"/>
                </a:rPr>
                <a:t>Минрегионом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России.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6" name="TextBox 15"/>
            <p:cNvSpPr txBox="1">
              <a:spLocks noChangeArrowheads="1"/>
            </p:cNvSpPr>
            <p:nvPr/>
          </p:nvSpPr>
          <p:spPr bwMode="auto">
            <a:xfrm>
              <a:off x="284115" y="4531082"/>
              <a:ext cx="8601547" cy="602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79662" indent="-179662" algn="just">
                <a:buSzPct val="140000"/>
                <a:buFont typeface="Arial" pitchFamily="34" charset="0"/>
                <a:buChar char="•"/>
              </a:pP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Выбор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метода регулирования будет осуществляться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региональными органами регулирования с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учетом предложения организации в соответствии с критериями, предусмотренными Основами ценообразования;</a:t>
              </a:r>
            </a:p>
          </p:txBody>
        </p:sp>
        <p:sp>
          <p:nvSpPr>
            <p:cNvPr id="3087" name="TextBox 16"/>
            <p:cNvSpPr txBox="1">
              <a:spLocks noChangeArrowheads="1"/>
            </p:cNvSpPr>
            <p:nvPr/>
          </p:nvSpPr>
          <p:spPr bwMode="auto">
            <a:xfrm>
              <a:off x="284115" y="3326763"/>
              <a:ext cx="8601547" cy="245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79662" indent="-179662" algn="just">
                <a:buSzPct val="140000"/>
                <a:buFont typeface="Arial" pitchFamily="34" charset="0"/>
                <a:buChar char="•"/>
              </a:pP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Тарифное регулирование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прямо зависит от утверждаемых схем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тепло-, водоснабжения и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водоотведения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83" name="TextBox 18"/>
          <p:cNvSpPr txBox="1">
            <a:spLocks noChangeArrowheads="1"/>
          </p:cNvSpPr>
          <p:nvPr/>
        </p:nvSpPr>
        <p:spPr bwMode="auto">
          <a:xfrm>
            <a:off x="2866355" y="2510754"/>
            <a:ext cx="3822602" cy="358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820" tIns="47910" rIns="95820" bIns="47910">
            <a:spAutoFit/>
          </a:bodyPr>
          <a:lstStyle/>
          <a:p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Особенности регулирования: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676054" y="1769371"/>
            <a:ext cx="3768628" cy="364279"/>
          </a:xfrm>
          <a:prstGeom prst="rect">
            <a:avLst/>
          </a:prstGeom>
          <a:solidFill>
            <a:srgbClr val="E7E7FF"/>
          </a:solidFill>
          <a:ln>
            <a:solidFill>
              <a:srgbClr val="E7E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anchor="ctr"/>
          <a:lstStyle/>
          <a:p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Применяются к регулированию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2014 и последующие годы*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76054" y="2219037"/>
            <a:ext cx="3768628" cy="327118"/>
          </a:xfrm>
          <a:prstGeom prst="rect">
            <a:avLst/>
          </a:prstGeom>
          <a:solidFill>
            <a:srgbClr val="E7E7FF"/>
          </a:solidFill>
          <a:ln>
            <a:solidFill>
              <a:srgbClr val="E7E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820" tIns="47910" rIns="95820" bIns="47910" anchor="ctr"/>
          <a:lstStyle/>
          <a:p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Вступает в полную силу с 2013г.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87311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2219" y="2781722"/>
            <a:ext cx="65527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Транспорт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43"/>
          <p:cNvSpPr txBox="1">
            <a:spLocks noChangeArrowheads="1"/>
          </p:cNvSpPr>
          <p:nvPr/>
        </p:nvSpPr>
        <p:spPr bwMode="auto">
          <a:xfrm>
            <a:off x="-14290" y="883492"/>
            <a:ext cx="9650371" cy="4693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 marL="228623" indent="-228623" algn="just">
              <a:spcAft>
                <a:spcPts val="600"/>
              </a:spcAft>
              <a:buFontTx/>
              <a:buChar char="-"/>
              <a:defRPr/>
            </a:pPr>
            <a:endParaRPr lang="ru-RU" sz="1100" dirty="0"/>
          </a:p>
          <a:p>
            <a:pPr marL="228623" indent="-228623" algn="just">
              <a:spcAft>
                <a:spcPts val="600"/>
              </a:spcAft>
              <a:buFontTx/>
              <a:buChar char="-"/>
              <a:defRPr/>
            </a:pPr>
            <a:endParaRPr lang="ru-RU" sz="1100" dirty="0"/>
          </a:p>
          <a:p>
            <a:pPr marL="182581" algn="just">
              <a:spcAft>
                <a:spcPts val="60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Разработаны и утверждены тарифы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услуги инфраструктуры, выполняемые российскими железными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дорогами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82581" algn="just">
              <a:spcAft>
                <a:spcPts val="600"/>
              </a:spcAft>
              <a:defRPr/>
            </a:pPr>
            <a:endParaRPr lang="ru-RU" sz="1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81" algn="just">
              <a:spcAft>
                <a:spcPts val="600"/>
              </a:spcAft>
              <a:defRPr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Разработан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расчета тарифов на перевозки грузов в привлеченных вагонах и правила их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применения (Приказ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ФСТ России от 27.12.2011 №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444-т/4).</a:t>
            </a:r>
          </a:p>
          <a:p>
            <a:pPr marL="182581" algn="just">
              <a:spcAft>
                <a:spcPts val="600"/>
              </a:spcAft>
              <a:defRPr/>
            </a:pPr>
            <a:endParaRPr lang="ru-RU" sz="1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81" algn="just">
              <a:spcAft>
                <a:spcPts val="600"/>
              </a:spcAft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Поэтапная унификация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тарифов на порожний пробег собственных (арендованных) вагонов вне зависимости от тарифного класса и ранее перевозимого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груза.</a:t>
            </a:r>
          </a:p>
          <a:p>
            <a:pPr marL="182581" algn="just">
              <a:spcAft>
                <a:spcPts val="600"/>
              </a:spcAft>
              <a:defRPr/>
            </a:pPr>
            <a:endParaRPr lang="ru-RU" sz="1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81" algn="just"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Поэтапная унификация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тарифов 2 и 3 разделов Прейскуранта № 10-01: </a:t>
            </a:r>
          </a:p>
          <a:p>
            <a:pPr marL="182581" algn="just"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настоящему времени около 93% от общего объема перевозок грузов во всех видах сообщения (без учета транзита) осуществляется по единым тарифам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раздела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Прейскуранта № 10-01. При перевозках грузов через пограничные передаточные станции данный показатель составляет порядка 64%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2006 году доля неунифицированных грузов составляла 72%, в 2011 году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%).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81" algn="just">
              <a:spcAft>
                <a:spcPts val="600"/>
              </a:spcAft>
              <a:defRPr/>
            </a:pPr>
            <a:endParaRPr lang="ru-RU" sz="1000" dirty="0"/>
          </a:p>
          <a:p>
            <a:pPr algn="just">
              <a:spcAft>
                <a:spcPts val="600"/>
              </a:spcAft>
              <a:defRPr/>
            </a:pPr>
            <a:endParaRPr lang="ru-RU" sz="1000" dirty="0"/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990202" y="333450"/>
            <a:ext cx="8918974" cy="106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направления совершенствования  государственного тарифного регулирования, реализованные в 2011 году в сфере грузовых  железнодорожных перевозок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74068" y="5229994"/>
            <a:ext cx="9490622" cy="1340762"/>
          </a:xfrm>
          <a:prstGeom prst="rect">
            <a:avLst/>
          </a:prstGeom>
          <a:ln w="19050">
            <a:solidFill>
              <a:srgbClr val="B3B3FF"/>
            </a:solidFill>
          </a:ln>
        </p:spPr>
        <p:txBody>
          <a:bodyPr wrap="square" lIns="91449" tIns="45725" rIns="91449" bIns="45725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Остаются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неунифицированными тарифы на перевозку лесных, нефтяных грузов, продукции органической химии, легкой и пищевой промышленности и ряда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других. Для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принятия решений по унификации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требуется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заключение Минэкономразвития России, в том числе в части  выбора модели унификации тарифов, обеспечивающей минимизацию негативного влияния унификации на экономику страны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587310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36832" y="476361"/>
            <a:ext cx="8643734" cy="106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направления совершенствования государственного тарифного регулирования, реализованные в 2011 году в сфере пассажирских железнодорожных перевозок в регулируемом секторе</a:t>
            </a:r>
          </a:p>
        </p:txBody>
      </p:sp>
      <p:sp>
        <p:nvSpPr>
          <p:cNvPr id="5" name="TextBox 43"/>
          <p:cNvSpPr txBox="1">
            <a:spLocks noChangeArrowheads="1"/>
          </p:cNvSpPr>
          <p:nvPr/>
        </p:nvSpPr>
        <p:spPr bwMode="auto">
          <a:xfrm>
            <a:off x="130051" y="2062196"/>
            <a:ext cx="9520320" cy="443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 algn="just">
              <a:defRPr/>
            </a:pP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	Правила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применения тарифов, сборов и платы на перевозки пассажиров железнодорожным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транспортом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общего пользования во внутригосударственном сообщении в составе дальних 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поездов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тарифов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пробег собственных (арендованных) пассажирских вагонов в составе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дальних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поездов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регулируемой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организации-перевозчика, тарифов на услуги по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использованию инфраструктуры регулируемой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 - владельца инфраструктуры при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перевозках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пассажиров, багажа и </a:t>
            </a:r>
            <a:r>
              <a:rPr lang="ru-RU" sz="1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грузобагажа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пробеге пассажирских вагонов, багажных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вагонов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специализированного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подвижного состава</a:t>
            </a:r>
            <a:r>
              <a:rPr lang="en-US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7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7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	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применения тарифов, сборов и платы на работы (услуги), связанные с перевозкой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багажа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грузобагажа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железнодорожным транспортом общего пользования введена Приказом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ФСТ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1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26.07.2011 </a:t>
            </a:r>
            <a:r>
              <a:rPr lang="ru-RU" sz="17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 169-т/1). </a:t>
            </a:r>
            <a:r>
              <a:rPr lang="ru-RU" sz="17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Тарифы установлены на экономически обоснованном </a:t>
            </a:r>
            <a:r>
              <a:rPr lang="ru-RU" sz="17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lang="en-US" sz="17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7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7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●	Методические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указания по вопросу государственного регулирования тарифов на перевозки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пассажиров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железнодорожным транспортом общего пользования во внутригосударственном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сообщении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(за исключением перевозок в вагонах категории «СВ» и «купе») в целях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определения экономически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обоснованного уровня тарифов на данные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перевозки.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000" i="1" dirty="0">
              <a:solidFill>
                <a:schemeClr val="tx1">
                  <a:lumMod val="95000"/>
                  <a:lumOff val="5000"/>
                </a:schemeClr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38200"/>
            <a:ext cx="9909175" cy="584786"/>
          </a:xfrm>
          <a:prstGeom prst="rect">
            <a:avLst/>
          </a:prstGeom>
          <a:noFill/>
        </p:spPr>
        <p:txBody>
          <a:bodyPr lIns="91449" tIns="45725" rIns="91449" bIns="45725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целях реализации структурной реформы на железнодорожном транспорте  в 2011 году разработаны  и утверждены: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87310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1136832" y="333452"/>
            <a:ext cx="8772343" cy="73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направления государственного тарифного регулирования, планируемые к реализации в 2012 году в области транспорта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87310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067" y="1197546"/>
            <a:ext cx="2520280" cy="2232248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Основные задачи совершенствования тарифной политики в 2012г. в сфере грузовых железнодорожных перевозок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00464" y="1197546"/>
            <a:ext cx="6480720" cy="2232248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●Завершение унификации тарифов на перевозки грузов независимо от направления перевозки с переходом на единый порядок расчета тарифов;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●Изменение системы установления исключительных тарифов в рамках реализации соглашения по ЕЭП;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●Определение границ ценового коридора;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●Разработка методики оценки показателей финансового плана ОАО «РЖД» при переходе на новую систему регулирования тарифов.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4067" y="3429794"/>
            <a:ext cx="2520280" cy="1624943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Регулирование грузовых железнодорожных перевозок в рамках реализации структурной реформы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94347" y="3429794"/>
            <a:ext cx="6474603" cy="1624943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●Разработка правил установления тарифов, сборов, применяемых в отдельных сегментах рынка железнодорожных транспортных услуг;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●Унификация тарифов на пробег порожних вагонов независимо от тарифного класса;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●Установление платы за предоставление железнодорожных путей для нахождения на них подвижного состава в течение времени простоя.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4067" y="5054737"/>
            <a:ext cx="2520280" cy="1311764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Регулирование деятельности субъектов естественных монополий в портах и аэропортах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94347" y="5054737"/>
            <a:ext cx="6474603" cy="1311765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●Недопущение необоснованного роста стоимости услуг по хранению авиатоплива топливно-заправочными комплексами;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●Реализация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пилотного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проекта по неприменению ценового регулирования по перевалке и хранению грузов в Большом порту Санкт-Петербург.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28989" y="6582525"/>
            <a:ext cx="276869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" y="405458"/>
            <a:ext cx="990585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2400" b="1" dirty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Задачи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на 2011г. </a:t>
            </a:r>
            <a:endParaRPr lang="ru-RU" sz="2400" b="1" dirty="0">
              <a:latin typeface="Times New Roman" pitchFamily="18" charset="0"/>
              <a:cs typeface="Times New Roman" pitchFamily="18" charset="0"/>
              <a:sym typeface="Arial" pitchFamily="34" charset="0"/>
            </a:endParaRPr>
          </a:p>
          <a:p>
            <a:pPr marL="46038" indent="-46038" algn="ctr" eaLnBrk="0" hangingPunct="0"/>
            <a:r>
              <a:rPr lang="ru-RU" sz="2400" b="1" dirty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Из материалов всероссийского совещания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07.04.2011г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8404" y="2637706"/>
            <a:ext cx="2645943" cy="230407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Исполнение перечня поручений Президента Российской Федерации по итогам заседания президиума Госсовета 11.03.2011г. №Пр-716ГС.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94347" y="2637706"/>
            <a:ext cx="6834642" cy="23040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Органам исполнительной власти субъектов Российской Федерации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:</a:t>
            </a:r>
            <a:endParaRPr lang="ru-RU" sz="1600" dirty="0" smtClean="0">
              <a:latin typeface="Times New Roman" pitchFamily="18" charset="0"/>
              <a:cs typeface="Times New Roman" pitchFamily="18" charset="0"/>
              <a:sym typeface="Arial" pitchFamily="34" charset="0"/>
            </a:endParaRPr>
          </a:p>
          <a:p>
            <a:r>
              <a:rPr lang="ru-RU" sz="50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 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kern="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«пункт в) обеспечить подключение организаций, осуществляющих регулируемые виды деятельности, к Федеральной государственной информационной системе 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E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ИАС ФСТ России».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kern="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 «пункт г) совместно с Минэнерго России, ФСТ России организовать подготовку, переподготовку и повышение квалификации кадров органов исполнительной власти субъектов Российской Федерации и муниципальных образований по вопросам ценообразования и регулирования тарифов в сфере энергетики».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8404" y="1267232"/>
            <a:ext cx="9480585" cy="11521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Исполнение решений Президиума Правительства Российской Федерации (Раздел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 п. 2 протокола заседания Правительства Российской Федерации от 17.02.2011г. №6) → обеспечить уровень роста цен на электрическую энергию не выше 15%.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8404" y="5070174"/>
            <a:ext cx="2645943" cy="15123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 Постановление Правительства РФ от 27.12.2010 г. № 1172 п.6. в).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94347" y="5070174"/>
            <a:ext cx="6834642" cy="15123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-457200" defTabSz="706438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ru-RU" sz="1600" kern="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«ФСТ России, совместно с Минэнерго России, ФАС России до 1 июля 2011г. Представить предложения о внесении изменений в нормативные правовые акты Правительства РФ в части участия представителей ФАС России и НП «Совет рынка» в работе региональных органов регулирования». 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6235" y="2421682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Газовая отрасль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80184" y="363538"/>
            <a:ext cx="9210907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0" indent="471488" defTabSz="479425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итоги деятельности ФСТ России в сфере государственного регулирования цен и тарифов на газ в 2011 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6301" y="4565727"/>
            <a:ext cx="4308244" cy="1024306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Принятие новой редакции Положения об определении формулы цены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94547" y="4565727"/>
            <a:ext cx="4674402" cy="1024306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 ФСТ России от 14.07.2011г. № 165-э/2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4066" y="1350519"/>
            <a:ext cx="4320479" cy="423664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94546" y="1350519"/>
            <a:ext cx="4674402" cy="423664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0183" y="5590033"/>
            <a:ext cx="4314361" cy="1111935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Принятие новой редакции Методических указаний по регулированию розничных цен на газ, реализуемый населению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594546" y="5590033"/>
            <a:ext cx="4674403" cy="1111936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 ФСТ России от 27.10.2011г. № 252-э/2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87310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94547" y="3253962"/>
            <a:ext cx="4668284" cy="1311765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 ФСТ России от 27.10.2011г. N 253-э/3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86301" y="3253963"/>
            <a:ext cx="4308244" cy="1311764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Принятие новой редакции методических указаний по регулированию тарифов на услуги по транспортировке газа по газораспределительным сетям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86301" y="1774182"/>
            <a:ext cx="4308244" cy="1479779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Принятие новой редакции методических указаний по регулированию размера платы за снабженческо-сбытовые услуги, оказываемые конечным потребителям поставщиками газа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594547" y="1774183"/>
            <a:ext cx="4668282" cy="1479778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 ФСТ России от 27.10.2011 г. N 254-э/4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54076" y="363538"/>
            <a:ext cx="7988944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0" indent="471488" defTabSz="479425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Среднесрочные задачи газовой отрасли.</a:t>
            </a:r>
          </a:p>
        </p:txBody>
      </p:sp>
      <p:sp>
        <p:nvSpPr>
          <p:cNvPr id="6181" name="Rectangle 3"/>
          <p:cNvSpPr>
            <a:spLocks noChangeArrowheads="1"/>
          </p:cNvSpPr>
          <p:nvPr/>
        </p:nvSpPr>
        <p:spPr bwMode="auto">
          <a:xfrm>
            <a:off x="202058" y="1125538"/>
            <a:ext cx="942454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6875" indent="-354013" algn="just" defTabSz="673100">
              <a:spcBef>
                <a:spcPts val="850"/>
              </a:spcBef>
              <a:buSzPct val="150000"/>
              <a:buFont typeface="Lucida Grande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indent="-354013" algn="just" defTabSz="673100">
              <a:spcBef>
                <a:spcPts val="850"/>
              </a:spcBef>
              <a:buSzPct val="150000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● Поэтапное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Arial" charset="0"/>
              </a:rPr>
              <a:t>доведение оптовых цен на газ до уровня равной доходности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поставок газа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Arial" charset="0"/>
              </a:rPr>
              <a:t>на внешний и внутренний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рынки с учетом корректировки формулы цены (сроки достижения требуют уточнения)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indent="-354013" algn="just" defTabSz="673100">
              <a:spcBef>
                <a:spcPts val="850"/>
              </a:spcBef>
              <a:buSzPct val="150000"/>
              <a:buFont typeface="Lucida Grande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indent="-354013" algn="just" defTabSz="673100">
              <a:spcBef>
                <a:spcPts val="850"/>
              </a:spcBef>
              <a:buSzPct val="150000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● Введение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Arial" charset="0"/>
              </a:rPr>
              <a:t>единой зависимости изменения оптовых цен на газ и тарифов на его транспортировку по магистральным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газопроводам от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Arial" charset="0"/>
              </a:rPr>
              <a:t>расстояния транспортировки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(2-3 года)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indent="-354013" algn="just" defTabSz="673100">
              <a:spcBef>
                <a:spcPts val="850"/>
              </a:spcBef>
              <a:buSzPct val="150000"/>
              <a:buFont typeface="Lucida Grande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indent="-354013" algn="just" defTabSz="673100">
              <a:spcBef>
                <a:spcPts val="850"/>
              </a:spcBef>
              <a:buSzPct val="150000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● Поэтапная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Arial" charset="0"/>
              </a:rPr>
              <a:t>ликвидация перекрестного субсидирования на всех уровнях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Arial" charset="0"/>
              </a:rPr>
              <a:t>ценообразования (Ситуация неоднородна. Восточные регионы ЕСГ: 2 – 3 года. Западные регионы ЕСГ: не менее 5 лет).</a:t>
            </a:r>
            <a:endParaRPr lang="ru-RU" sz="2000" dirty="0"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marL="396875" indent="-354013" algn="just" defTabSz="673100">
              <a:spcBef>
                <a:spcPts val="850"/>
              </a:spcBef>
              <a:buSzPct val="100000"/>
            </a:pPr>
            <a:endParaRPr lang="ru-RU" sz="2000" dirty="0">
              <a:solidFill>
                <a:srgbClr val="000099"/>
              </a:solidFill>
              <a:sym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87310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22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11263" y="363538"/>
            <a:ext cx="8639175" cy="47396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0" indent="0" defTabSz="479425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Соотношение оптовых цен на газ и расчетной эффективной стоимости газа с учетом затрат на транспортировку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350602" y="1053530"/>
          <a:ext cx="8996474" cy="5185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1930251" y="4077866"/>
            <a:ext cx="0" cy="1368152"/>
          </a:xfrm>
          <a:prstGeom prst="line">
            <a:avLst/>
          </a:prstGeom>
          <a:ln w="31750">
            <a:solidFill>
              <a:srgbClr val="0033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30651" y="1773610"/>
            <a:ext cx="0" cy="1800200"/>
          </a:xfrm>
          <a:prstGeom prst="line">
            <a:avLst/>
          </a:prstGeom>
          <a:ln w="31750">
            <a:solidFill>
              <a:srgbClr val="0033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629154" y="198034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3366"/>
                </a:solidFill>
              </a:rPr>
              <a:t>2011 г.</a:t>
            </a:r>
            <a:endParaRPr lang="ru-RU" sz="1600" b="1" dirty="0">
              <a:solidFill>
                <a:srgbClr val="0033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81554" y="407786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3366"/>
                </a:solidFill>
              </a:rPr>
              <a:t>2006 г.</a:t>
            </a:r>
            <a:endParaRPr lang="ru-RU" sz="1600" b="1" dirty="0">
              <a:solidFill>
                <a:srgbClr val="003366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930251" y="2709714"/>
            <a:ext cx="0" cy="1368152"/>
          </a:xfrm>
          <a:prstGeom prst="line">
            <a:avLst/>
          </a:prstGeom>
          <a:ln w="31750">
            <a:solidFill>
              <a:srgbClr val="0033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530651" y="3546190"/>
            <a:ext cx="0" cy="1899828"/>
          </a:xfrm>
          <a:prstGeom prst="line">
            <a:avLst/>
          </a:prstGeom>
          <a:ln w="31750">
            <a:solidFill>
              <a:srgbClr val="0033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87310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94840" y="363538"/>
            <a:ext cx="8712275" cy="47396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0" indent="0" defTabSz="479425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Оптимальная относительная структура цены на газ для конечных потребителей</a:t>
            </a: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0" y="837507"/>
          <a:ext cx="8054285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5746675" y="3429794"/>
          <a:ext cx="3960440" cy="2961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602659" y="3213770"/>
            <a:ext cx="4104456" cy="3393405"/>
          </a:xfrm>
          <a:prstGeom prst="round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587310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24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0331" y="2349674"/>
            <a:ext cx="41764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Связь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2"/>
          <p:cNvSpPr>
            <a:spLocks noChangeArrowheads="1"/>
          </p:cNvSpPr>
          <p:nvPr/>
        </p:nvSpPr>
        <p:spPr bwMode="auto">
          <a:xfrm>
            <a:off x="928661" y="357165"/>
            <a:ext cx="8418413" cy="768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Итоги государственной тарифной политики в сфере услуг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общедоступной электросвязи и общедоступной почтовой связи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87309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26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065" y="1125538"/>
            <a:ext cx="9313245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just" defTabSz="360000">
              <a:spcBef>
                <a:spcPts val="600"/>
              </a:spcBef>
              <a:buSzPct val="150000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indent="-285750" algn="just" defTabSz="360000">
              <a:spcBef>
                <a:spcPts val="600"/>
              </a:spcBef>
              <a:buSzPct val="150000"/>
            </a:pP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● Рост тарифов на услуги общедоступной электросвязи (в среднем) ниже темпов инфляции, по отдельным услугам связи тарифы снижены или сохранены на прежнем уровне</a:t>
            </a:r>
            <a:r>
              <a:rPr lang="en-US" sz="175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750" dirty="0" smtClean="0">
              <a:latin typeface="Times New Roman" pitchFamily="18" charset="0"/>
              <a:cs typeface="Times New Roman" pitchFamily="18" charset="0"/>
            </a:endParaRPr>
          </a:p>
          <a:p>
            <a:pPr indent="-285750" algn="just" defTabSz="360000">
              <a:spcBef>
                <a:spcPts val="600"/>
              </a:spcBef>
              <a:buSzPct val="150000"/>
            </a:pPr>
            <a:endParaRPr lang="ru-RU" sz="1750" dirty="0" smtClean="0">
              <a:latin typeface="Times New Roman" pitchFamily="18" charset="0"/>
              <a:cs typeface="Times New Roman" pitchFamily="18" charset="0"/>
            </a:endParaRPr>
          </a:p>
          <a:p>
            <a:pPr indent="-285750" algn="just" defTabSz="360000">
              <a:spcBef>
                <a:spcPts val="600"/>
              </a:spcBef>
              <a:buSzPct val="150000"/>
            </a:pP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● Установлены тарифы на услуги связи для целей эфирного телерадиовещания в цифровом формате по новой номенклатуре услуг, утвержденной Правительством Российской Федерации, для регионов первой очереди внедрения цифрового телевидения</a:t>
            </a:r>
            <a:r>
              <a:rPr lang="en-US" sz="175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750" dirty="0" smtClean="0">
              <a:latin typeface="Times New Roman" pitchFamily="18" charset="0"/>
              <a:cs typeface="Times New Roman" pitchFamily="18" charset="0"/>
            </a:endParaRPr>
          </a:p>
          <a:p>
            <a:pPr indent="-285750" algn="just" defTabSz="360000">
              <a:spcBef>
                <a:spcPts val="600"/>
              </a:spcBef>
              <a:buSzPct val="150000"/>
            </a:pPr>
            <a:endParaRPr lang="ru-RU" sz="1750" dirty="0" smtClean="0">
              <a:latin typeface="Times New Roman" pitchFamily="18" charset="0"/>
              <a:cs typeface="Times New Roman" pitchFamily="18" charset="0"/>
            </a:endParaRPr>
          </a:p>
          <a:p>
            <a:pPr indent="-285750" algn="just" defTabSz="360000">
              <a:spcBef>
                <a:spcPts val="600"/>
              </a:spcBef>
              <a:buSzPct val="150000"/>
            </a:pP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● Принято постановление Правительства Российской Федерации от 03.11.2011 № 913 «О внесении изменений в постановление Правительства Российской Федерации от 24.10.2005 № 637 «О государственном регулировании тарифов на услуги общедоступной электросвязи и общедоступной почтовой связи»в соответствии с которым</a:t>
            </a:r>
            <a:r>
              <a:rPr lang="en-US" sz="175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285750" algn="just" defTabSz="360000">
              <a:spcBef>
                <a:spcPts val="600"/>
              </a:spcBef>
              <a:buSzPct val="150000"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-285750" algn="just" defTabSz="360000">
              <a:spcBef>
                <a:spcPts val="600"/>
              </a:spcBef>
              <a:buSzPct val="150000"/>
            </a:pP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	►регулирование тарифов на услуги местной, внутризоновой и междугородной 	телефонной связи 	осуществляется только по обязательным тарифным планам</a:t>
            </a:r>
            <a:r>
              <a:rPr lang="en-US" sz="175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285750" algn="just" defTabSz="360000">
              <a:spcBef>
                <a:spcPts val="600"/>
              </a:spcBef>
              <a:buSzPct val="150000"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-285750" algn="just" defTabSz="360000">
              <a:spcBef>
                <a:spcPts val="600"/>
              </a:spcBef>
              <a:buSzPct val="150000"/>
            </a:pP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	►операторам связи предоставлена возможность самостоятельно устанавливать тарифы по 	дополнительным тарифным планам, в том числе включающим в себя плату за различные 	виды услуг связи.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4147" y="2061642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Предельный размер платы за проведение технического осмотра транспортных средств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4147" y="594623"/>
            <a:ext cx="86990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Предельный размер платы за проведение технического осмотра.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3921" y="1010121"/>
            <a:ext cx="9275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С 1 января 2012 года действует новый порядок организации проведения технического осмотра транспортных средств в соответствии с которым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3921" y="4941962"/>
            <a:ext cx="9129324" cy="923330"/>
          </a:xfrm>
          <a:prstGeom prst="rect">
            <a:avLst/>
          </a:prstGeom>
          <a:noFill/>
          <a:ln w="28575">
            <a:solidFill>
              <a:srgbClr val="B3B3FF"/>
            </a:solidFill>
          </a:ln>
        </p:spPr>
        <p:txBody>
          <a:bodyPr wrap="square" rtlCol="0">
            <a:spAutoFit/>
          </a:bodyPr>
          <a:lstStyle/>
          <a:p>
            <a:pPr indent="-45720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2012 году планируется провести комплексный анализ установленных предельных размеров платы за проведение технического осмотра для подготовки предложений по устранению недостатков, возникших при установлении.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8404" y="2781722"/>
            <a:ext cx="2645943" cy="1728192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 ФСТ России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94347" y="2781722"/>
            <a:ext cx="6834642" cy="1728192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Произведена экспертная оценка расчета предельного размера платы на основе Методики на ряде предприятий, занимающихся проведением государственного технического осмотра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Проведена разъяснительная работа с органами государственной власти субъектов Российской Федерации по вопросам расчета и установления предельного размера платы за проведение технического осмотра.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8404" y="1933451"/>
            <a:ext cx="9480585" cy="648072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1. Приказом ФСТ России от 18.10.2011г. № 642-а утверждена Методика расчета предельного размера платы за проведение технического осмотра.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587309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28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87309" y="6582525"/>
            <a:ext cx="360225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29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94347" y="47746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Среднесрочные задачи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0091" y="1701602"/>
            <a:ext cx="892899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	Завершение создания единой системы регулирования и контроля «естественных монополий» (инфраструктурного сектора)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	Создание единой «электронной регуляторной среды» федерального и регионального уровней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	Повышение квалификации, прозрачности деятельности, независимости, ресурсной обеспеченности органов регулирования инфраструктурного сектора.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" y="405458"/>
            <a:ext cx="99058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2400" b="1" dirty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Задачи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на 2011г. </a:t>
            </a:r>
            <a:endParaRPr lang="ru-RU" sz="2400" b="1" dirty="0">
              <a:latin typeface="Times New Roman" pitchFamily="18" charset="0"/>
              <a:cs typeface="Times New Roman" pitchFamily="18" charset="0"/>
              <a:sym typeface="Arial" pitchFamily="34" charset="0"/>
            </a:endParaRPr>
          </a:p>
          <a:p>
            <a:pPr marL="46038" indent="-46038" algn="ctr" eaLnBrk="0" hangingPunct="0"/>
            <a:r>
              <a:rPr lang="ru-RU" sz="2400" b="1" dirty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Из материалов всероссийского совещания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07.04.2011г. (продолжение)</a:t>
            </a:r>
            <a:endParaRPr lang="ru-RU" sz="2400" b="1" dirty="0">
              <a:latin typeface="Times New Roman" pitchFamily="18" charset="0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4067" y="4041862"/>
            <a:ext cx="9480585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Квалификация регуляторов, подготовка кадров.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4067" y="2997746"/>
            <a:ext cx="9480585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Государственные информационные системы – ФГИС «ЕИАС ФСТ России»  ГИС «Тарифы и цены».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4067" y="2205658"/>
            <a:ext cx="9480585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Обоснованность инвестиционных и тарифных решений.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4067" y="1236455"/>
            <a:ext cx="9480585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Донастройка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 рынков - обоснованность и прозрачность ценообразования, роль потребителя.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4067" y="5662042"/>
            <a:ext cx="9480585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Контроль.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28988" y="6582525"/>
            <a:ext cx="276869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4067" y="4833950"/>
            <a:ext cx="9480585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Планы и программы развития территорий – соответствующие инвестиционные программы.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Модернизация долгосрочного регулирования.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06115" y="2493690"/>
            <a:ext cx="8229600" cy="1143000"/>
          </a:xfrm>
        </p:spPr>
        <p:txBody>
          <a:bodyPr lIns="95820" tIns="47910" rIns="95820" bIns="47910" anchor="ctr"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15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8404" y="1125721"/>
            <a:ext cx="2645943" cy="2304073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 Усиление административной ответственности. </a:t>
            </a: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(проект НПА направлен в Правительство Российской Федерации).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94347" y="1125721"/>
            <a:ext cx="6834642" cy="2304073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Изменения в Кодекс РФ об административных правонарушениях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Увеличение срока давности привлечения к административной ответственности до 2 лет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Исключение условий искусственного затягивания проведения административного расследования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Увеличение срока проведения административного расследования на срок до 6 месяцев при запросе сведений или проведения экспертизы.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28989" y="6582525"/>
            <a:ext cx="276869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404" y="5518026"/>
            <a:ext cx="9480585" cy="864096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	Систематический контроль за тарифами на услуги по передаче электрической энергии по электрическим сетям и сбытовыми надбавками гарантирующих поставщиков.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8404" y="3861842"/>
            <a:ext cx="9480585" cy="1296144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	Внесение изменений в 35-ФЗ, 190-ФЗ, 147-ФЗ и постановление Правительства РФ № 332 о наделении ФСТ России полномочий в части представлений руководителям субъектов Российской Федерации  об освобождении от должности руководителей регионального органа регулирования в случае нарушения законодательства.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(проект НПА направлен в Правительство РФ) 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704384" y="333267"/>
            <a:ext cx="9204791" cy="792271"/>
          </a:xfrm>
          <a:prstGeom prst="rect">
            <a:avLst/>
          </a:prstGeom>
        </p:spPr>
        <p:txBody>
          <a:bodyPr vert="horz" lIns="95820" tIns="47910" rIns="95820" bIns="4791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Поручения по итогам заседания Президиума Правительства Российской Федерации от 09.02.12г.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404" y="1413570"/>
            <a:ext cx="2645943" cy="2520280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 Совершенствование процедуры обжалования решений региональных органов регулирования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(материалы направлены в Правительство РФ).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12701" y="1413570"/>
            <a:ext cx="6840758" cy="2520280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●Законодательное закрепление переноса сроков изменения регулируемых цен с 1 января на 1 июля </a:t>
            </a:r>
            <a:r>
              <a:rPr lang="ru-RU" sz="1800" b="1" dirty="0" smtClean="0">
                <a:ln cmpd="sng"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делает возможным рассмотрение разногласий до фактического изменения тарифов в текущем периоде регулирования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Внесение изменений в административный регламент по рассмотрению разногласий в части сокращения перечня материалов, представляемых заявителем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Определение критериев принятия решения ФСТ России в части сроков учета дополнительных расходов, признанных обоснованными.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8404" y="4077866"/>
            <a:ext cx="2645943" cy="2160240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 Ресурсы органов регулирования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12701" y="4077866"/>
            <a:ext cx="6840758" cy="2160240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Разработка методических рекомендаций по расчету численности сотрудников региональных органов регулирования в целом, а не только по регулированию электроэнергетической отрасли.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28989" y="6582525"/>
            <a:ext cx="276869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04384" y="333267"/>
            <a:ext cx="9204791" cy="792271"/>
          </a:xfrm>
          <a:prstGeom prst="rect">
            <a:avLst/>
          </a:prstGeom>
        </p:spPr>
        <p:txBody>
          <a:bodyPr vert="horz" lIns="95820" tIns="47910" rIns="95820" bIns="4791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Поручения по итогам заседания Президиума Правительства Российской Федерации от 09.02.12г. (продолжение)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704384" y="477466"/>
            <a:ext cx="9204791" cy="792271"/>
          </a:xfrm>
          <a:prstGeom prst="rect">
            <a:avLst/>
          </a:prstGeom>
        </p:spPr>
        <p:txBody>
          <a:bodyPr vert="horz" lIns="95820" tIns="47910" rIns="95820" bIns="4791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Поручения по итогам заседания Президиума Правительства Российской Федерации от 09.02.12г. (продолжение)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28989" y="6582525"/>
            <a:ext cx="276869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4198" y="2205658"/>
            <a:ext cx="9342687" cy="3456384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●В марте 2012 г. завершилась дистанционная образовательная программа, организованная ФСТ России совместно с НИУ «Высшая школа экономики»: «Управление коммуникационными рисками в системе государственного регулирования тарифов» (ноябрь 2011 г. - март 2012 г.).</a:t>
            </a:r>
          </a:p>
          <a:p>
            <a:pPr algn="just">
              <a:lnSpc>
                <a:spcPct val="13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●Учебный центр НП «Совет рынка» - базовая программа «Рынки электроэнергии и мощности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>
              <a:lnSpc>
                <a:spcPct val="13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совместных мероприятий ФСТ России + НП «Совет рынка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●Образовательная программа, организованная НИУ «Высшая школа экономики» совместно с МАРЭК  по вопросам ценообразования и государственного регулирования отраслей экономики Российской Федерации.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198" y="1269737"/>
            <a:ext cx="9342687" cy="792088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Повышение квалификации сотрудников региональных органов регулирования.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994146" y="333267"/>
            <a:ext cx="8772739" cy="792271"/>
          </a:xfrm>
          <a:prstGeom prst="rect">
            <a:avLst/>
          </a:prstGeom>
        </p:spPr>
        <p:txBody>
          <a:bodyPr vert="horz" lIns="95820" tIns="47910" rIns="95820" bIns="4791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Поручения по итогам заседания Президиума Правительства Российской Федерации от 09.02.12г. (продолжение)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28989" y="6582525"/>
            <a:ext cx="276869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0051" y="1269554"/>
            <a:ext cx="9636835" cy="669033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Руководителям субъектов РФ совместно с ФСТ России организовать работу по внедрению и развитию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сегмента ЕИАС ФСТ России.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051" y="3789834"/>
            <a:ext cx="9636835" cy="1631216"/>
          </a:xfrm>
          <a:prstGeom prst="rect">
            <a:avLst/>
          </a:prstGeom>
          <a:noFill/>
          <a:ln w="38100">
            <a:solidFill>
              <a:srgbClr val="B3B3FF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Забайкальский край, Ставропольский край, Ненецкий АО, Карачаево-Черкесская Республика, Кабардино-Балкарская Республика, Удмуртская Республика, Чеченская Республика, Республики Тыва, Хакасия, Бурятия, Мордовия, Марий Эл, Северная Осетия-Алания, Коми, Алтай, Ингушетия, Калмыкия, Дагестан, Карелия, Мурманская, Смоленская, Астраханская, Волгоградская, Вологодская, Курская, Калининградская, Ивановская, Липецкая, Курганская, Тамбовская, Воронежская, Новгородская, Саратовская, Тверская, Рязанская и Пензенская области 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≈ 0%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(37 субъектов РФ)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0051" y="2428359"/>
            <a:ext cx="9636835" cy="1138773"/>
          </a:xfrm>
          <a:prstGeom prst="rect">
            <a:avLst/>
          </a:prstGeom>
          <a:noFill/>
          <a:ln w="38100">
            <a:solidFill>
              <a:srgbClr val="B3B3FF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Белгородская, Орловская, Ленинградская, Ульяновская, Ростовская, Челябинская, Нижегородская, Ярославская, Свердловская области, Республики Саха (Якутия), Адыгея, Татарстан, Башкортостан, Ханты-Мансийский АО, Ямало-Ненецкий АО, Краснодарский край и г. Санкт-Петербург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более 90%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(17 субъектов РФ) 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8361" y="274009"/>
            <a:ext cx="9909175" cy="743087"/>
          </a:xfrm>
          <a:prstGeom prst="rect">
            <a:avLst/>
          </a:prstGeom>
        </p:spPr>
        <p:txBody>
          <a:bodyPr wrap="square" lIns="95820" tIns="47910" rIns="95820" bIns="4791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Статистика подключения регулируемых организаций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b="1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центральному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сегменту ФГИС ЕИАС ФСТ России 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28988" y="6582525"/>
            <a:ext cx="276869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46075" y="1017096"/>
          <a:ext cx="5760639" cy="5771556"/>
        </p:xfrm>
        <a:graphic>
          <a:graphicData uri="http://schemas.openxmlformats.org/drawingml/2006/table">
            <a:tbl>
              <a:tblPr/>
              <a:tblGrid>
                <a:gridCol w="504056"/>
                <a:gridCol w="3888432"/>
                <a:gridCol w="1368151"/>
              </a:tblGrid>
              <a:tr h="161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</a:p>
                  </a:txBody>
                  <a:tcPr marL="8007" marR="8007" marT="8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Российской Федерации</a:t>
                      </a:r>
                    </a:p>
                  </a:txBody>
                  <a:tcPr marL="8007" marR="8007" marT="8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подключения </a:t>
                      </a:r>
                    </a:p>
                  </a:txBody>
                  <a:tcPr marL="8007" marR="8007" marT="8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2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Белгородская область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2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 Санкт-Петербург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Забайкальский край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Карачаево-Черкесская Республика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Костромская область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Краснодарский край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Красноярский край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Липецкая область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Орловская область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Адыгея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Башкортостан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Бурятия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Саха (Якутия)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Тыва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Хакасия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Ростовская область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Тульская область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Тюменская область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Ульяновская область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Ханты-Мансийский АО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Ямало-Ненецкий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АО 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65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●          ●          ●          ●          ●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Магаданская область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32,26%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Приморский край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30,82%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Оренбургская область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28,25%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Рязанская область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28,88%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6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Пензенская область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25,19%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7" marR="8007" marT="8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38763" y="2925738"/>
            <a:ext cx="2904717" cy="1061829"/>
          </a:xfrm>
          <a:prstGeom prst="rect">
            <a:avLst/>
          </a:prstGeom>
          <a:noFill/>
          <a:ln w="28575">
            <a:solidFill>
              <a:srgbClr val="B3B3FF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«электронной регуляторной среды»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680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0211" y="2654256"/>
            <a:ext cx="6192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Электроэнергетика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8971</TotalTime>
  <Words>2598</Words>
  <Application>Microsoft Office PowerPoint</Application>
  <PresentationFormat>Произвольный</PresentationFormat>
  <Paragraphs>371</Paragraphs>
  <Slides>30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Специальное оформление</vt:lpstr>
      <vt:lpstr>Всероссийское совещание  «Итоги работы органов государственного регулирования в 2011 году и основные задачи на 2012 и 2013 годы»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Исполнение поручений Президента, Правительства Российской Федерации по снижению ценовой нагрузки для потребителей электроэнергии и прозрачности ценообразования на розничных рынках в 2011 году </vt:lpstr>
      <vt:lpstr>Совершенствование нормативно-правовой базы в электроэнергетике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Основные итоги деятельности ФСТ России в сфере государственного регулирования цен и тарифов на газ в 2011 г.</vt:lpstr>
      <vt:lpstr>Среднесрочные задачи газовой отрасли.</vt:lpstr>
      <vt:lpstr>Соотношение оптовых цен на газ и расчетной эффективной стоимости газа с учетом затрат на транспортировку </vt:lpstr>
      <vt:lpstr>Оптимальная относительная структура цены на газ для конечных потребителей</vt:lpstr>
      <vt:lpstr>Слайд 25</vt:lpstr>
      <vt:lpstr>Слайд 26</vt:lpstr>
      <vt:lpstr>Слайд 27</vt:lpstr>
      <vt:lpstr>Слайд 28</vt:lpstr>
      <vt:lpstr>Слайд 29</vt:lpstr>
      <vt:lpstr>Спасибо за внимание!</vt:lpstr>
    </vt:vector>
  </TitlesOfParts>
  <Company>ФСТ России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Lenovo User</cp:lastModifiedBy>
  <cp:revision>712</cp:revision>
  <dcterms:created xsi:type="dcterms:W3CDTF">2009-09-01T17:39:31Z</dcterms:created>
  <dcterms:modified xsi:type="dcterms:W3CDTF">2012-04-13T16:39:42Z</dcterms:modified>
</cp:coreProperties>
</file>