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5" r:id="rId4"/>
    <p:sldId id="266" r:id="rId5"/>
    <p:sldId id="258" r:id="rId6"/>
    <p:sldId id="269" r:id="rId7"/>
    <p:sldId id="267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B5FE"/>
    <a:srgbClr val="F49F42"/>
    <a:srgbClr val="DA780C"/>
    <a:srgbClr val="FF4747"/>
    <a:srgbClr val="F20000"/>
    <a:srgbClr val="FFE1E1"/>
    <a:srgbClr val="FFD5D5"/>
    <a:srgbClr val="FFC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762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67540A-F84C-44DC-AFC4-BA1B2ECDEBAE}" type="datetimeFigureOut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BDB5F6-B9D8-4BA0-BEFB-F240AADBE1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35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DF1853-2255-46B1-9AC8-10CC19D434B3}" type="datetimeFigureOut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D641FC-2379-4889-93A1-F3FB5EE4F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412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F8CD8C-45E7-41BE-9EC7-2A1F123E405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95846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EB8E06-6986-4AFC-964B-B5D87334084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53897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FCD0C-60D6-4CC6-BC8F-668CEB66C447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FA6EE-8CD0-4AA5-8F5F-C513D4179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A8202-EB57-4FBD-A2AE-58DF0C1CE2A0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0B61-F33A-4058-B3E2-94CE26C343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FC31D-8E8E-4C37-935E-37A8EB9152FC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F2D32-0D0C-4AD9-9B0F-A13A9218B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57420-B521-4A49-97B1-B6A4E4A730C9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FF853-73E5-40A6-A691-88E9BBED4B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5C1-D018-4363-9BD8-A708058D0B59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02631-FDB8-4CE8-9DA8-B491425C3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F7E2A-6A57-4637-A369-15C354A0B43B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E6D30-C235-4220-965A-9E8E0AF2AD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F98AD-094D-41EC-9150-5B09F7A1E870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EF979-2A5E-4A27-A443-44D28955AD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518A1-1ABB-41AA-A896-D2FC78EF9C87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081D6-81F4-43C6-B756-D4C65B7B8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DAEDD-4BBC-4C88-8326-8192501E10FB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8A7D0-CDF2-471A-ABB9-29C63DEE9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C655C-8D20-4BA2-9F0F-70D7C5393D4F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503DE-E4CB-404F-BD2B-D240B5F95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F6D8-8ADA-4181-8F69-1EFE364F83BC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CAB30-2EA0-44ED-B43D-B937AD2CBB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FEA03B-4B0C-491E-8340-F87C77C4444F}" type="datetime1">
              <a:rPr lang="ru-RU"/>
              <a:pPr>
                <a:defRPr/>
              </a:pPr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A3ECC7-7776-497B-B577-77B7D5D6AE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2053" name="Рисунок 13" descr="фон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0298" y="785794"/>
              <a:ext cx="4214842" cy="4214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5" descr="главный фон1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940423"/>
              <a:ext cx="9144000" cy="1917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5" name="Рисунок 8" descr="заголовок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9144000" cy="813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1857356" y="142852"/>
              <a:ext cx="6786610" cy="41549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schemeClr val="accent1">
                  <a:lumMod val="7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100" dirty="0">
                  <a:latin typeface="Book Antiqua" pitchFamily="18" charset="0"/>
                  <a:cs typeface="Arial" pitchFamily="34" charset="0"/>
                </a:rPr>
                <a:t>ПРАВИТЕЛЬСТВО НИЖЕГОРОДСКОЙ ОБЛАСТИ</a:t>
              </a:r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198884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cap="all" dirty="0" smtClean="0">
                <a:solidFill>
                  <a:srgbClr val="002060"/>
                </a:solidFill>
                <a:latin typeface="Impact" pitchFamily="34" charset="0"/>
              </a:rPr>
              <a:t>ПРОБЛЕМЫ Регулирования </a:t>
            </a:r>
            <a:r>
              <a:rPr lang="ru-RU" sz="3200" dirty="0" err="1" smtClean="0">
                <a:solidFill>
                  <a:srgbClr val="002060"/>
                </a:solidFill>
                <a:latin typeface="Impact" pitchFamily="34" charset="0"/>
              </a:rPr>
              <a:t>моно</a:t>
            </a:r>
            <a:r>
              <a:rPr lang="ru-RU" sz="3200" cap="all" dirty="0" err="1" smtClean="0">
                <a:solidFill>
                  <a:srgbClr val="002060"/>
                </a:solidFill>
                <a:latin typeface="Impact" pitchFamily="34" charset="0"/>
              </a:rPr>
              <a:t>ТСО</a:t>
            </a:r>
            <a:endParaRPr lang="ru-RU" sz="3200" cap="all" dirty="0" smtClean="0">
              <a:solidFill>
                <a:srgbClr val="002060"/>
              </a:solidFill>
              <a:latin typeface="Impact" pitchFamily="34" charset="0"/>
            </a:endParaRPr>
          </a:p>
          <a:p>
            <a:pPr algn="ctr"/>
            <a:r>
              <a:rPr lang="ru-RU" sz="3200" cap="all" dirty="0" smtClean="0">
                <a:solidFill>
                  <a:srgbClr val="002060"/>
                </a:solidFill>
                <a:latin typeface="Impact" pitchFamily="34" charset="0"/>
              </a:rPr>
              <a:t>В нижегородской области</a:t>
            </a:r>
            <a:endParaRPr lang="ru-RU" sz="3200" cap="all" dirty="0">
              <a:solidFill>
                <a:srgbClr val="002060"/>
              </a:solidFill>
              <a:latin typeface="Impac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75" y="5929313"/>
            <a:ext cx="3616325" cy="64611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Региональная служба по тарифам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Семенников Алексей Викторович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24"/>
          </a:xfrm>
        </p:grpSpPr>
        <p:pic>
          <p:nvPicPr>
            <p:cNvPr id="3081" name="Рисунок 12" descr="заголовок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144000" cy="813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2" name="Рисунок 9" descr="фон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14504" y="1071570"/>
              <a:ext cx="5786454" cy="5786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1857356" y="142852"/>
              <a:ext cx="6786610" cy="41549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schemeClr val="accent1">
                  <a:lumMod val="7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100" dirty="0">
                  <a:latin typeface="Book Antiqua" pitchFamily="18" charset="0"/>
                  <a:cs typeface="Arial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3086" name="Рисунок 7" descr="фон страниц.pn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5725719"/>
              <a:ext cx="5643570" cy="113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27313" y="765175"/>
            <a:ext cx="3954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Franklin Gothic Heavy" pitchFamily="34" charset="0"/>
                <a:cs typeface="Arial" charset="0"/>
              </a:rPr>
              <a:t>Нормативная база</a:t>
            </a:r>
            <a:endParaRPr lang="ru-RU" sz="2000" b="1" dirty="0">
              <a:solidFill>
                <a:srgbClr val="002060"/>
              </a:solidFill>
              <a:latin typeface="Franklin Gothic Heavy" pitchFamily="34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825" y="1196975"/>
            <a:ext cx="8569325" cy="4493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Постановление </a:t>
            </a:r>
            <a:r>
              <a:rPr lang="ru-RU" sz="2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Правительства РФ от 07.03.2014 № </a:t>
            </a:r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179 </a:t>
            </a:r>
          </a:p>
          <a:p>
            <a:pPr algn="just" fontAlgn="auto">
              <a:spcBef>
                <a:spcPts val="0"/>
              </a:spcBef>
              <a:spcAft>
                <a:spcPts val="1800"/>
              </a:spcAft>
              <a:defRPr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361950" indent="-361950" algn="just" fontAlgn="auto">
              <a:spcBef>
                <a:spcPts val="0"/>
              </a:spcBef>
              <a:spcAft>
                <a:spcPts val="1800"/>
              </a:spcAft>
              <a:buFontTx/>
              <a:buAutoNum type="arabicPeriod"/>
              <a:defRPr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 marL="361950" indent="-361950" algn="just" fontAlgn="auto">
              <a:spcBef>
                <a:spcPts val="0"/>
              </a:spcBef>
              <a:spcAft>
                <a:spcPts val="1800"/>
              </a:spcAft>
              <a:buFontTx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Основы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ценообразования в области регулируемых цен (тарифов) в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электроэнергетике (постановление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Правительства РФ от 29 декабря 2011 г. №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1178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)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: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введено </a:t>
            </a:r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+mn-lt"/>
                <a:cs typeface="Arial" pitchFamily="34" charset="0"/>
              </a:rPr>
              <a:t>приложение №3 (критерии), изменены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пункты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3, 63,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81.</a:t>
            </a:r>
          </a:p>
          <a:p>
            <a:pPr marL="361950" indent="-361950" algn="just" fontAlgn="auto">
              <a:spcBef>
                <a:spcPts val="0"/>
              </a:spcBef>
              <a:spcAft>
                <a:spcPts val="1800"/>
              </a:spcAft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Правила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недискриминационного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доступа к услугам по передаче электрической энергии и оказания этих услуг (постановление Правительства Российской Федерации от 27 декабря 2004 г. № 861): пункт 15(4), 42.</a:t>
            </a:r>
          </a:p>
        </p:txBody>
      </p:sp>
      <p:sp>
        <p:nvSpPr>
          <p:cNvPr id="15" name="Номер слайда 23"/>
          <p:cNvSpPr>
            <a:spLocks noGrp="1"/>
          </p:cNvSpPr>
          <p:nvPr>
            <p:ph type="sldNum" sz="quarter" idx="12"/>
          </p:nvPr>
        </p:nvSpPr>
        <p:spPr>
          <a:xfrm>
            <a:off x="179388" y="6308725"/>
            <a:ext cx="936625" cy="365125"/>
          </a:xfrm>
        </p:spPr>
        <p:txBody>
          <a:bodyPr/>
          <a:lstStyle/>
          <a:p>
            <a:pPr algn="l">
              <a:defRPr/>
            </a:pPr>
            <a:fld id="{1842369B-2A70-4F6F-BB6A-C961FBB7ABAE}" type="slidenum">
              <a:rPr lang="ru-RU" sz="2800" b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algn="l">
                <a:defRPr/>
              </a:pPr>
              <a:t>2</a:t>
            </a:fld>
            <a:endParaRPr lang="ru-RU" sz="2800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915816" y="1916832"/>
            <a:ext cx="3456384" cy="79208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изменения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24"/>
          </a:xfrm>
        </p:grpSpPr>
        <p:pic>
          <p:nvPicPr>
            <p:cNvPr id="4104" name="Рисунок 10" descr="заголовок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813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Рисунок 9" descr="фон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4504" y="1071570"/>
              <a:ext cx="5786454" cy="5786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1857356" y="142852"/>
              <a:ext cx="6786610" cy="41549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schemeClr val="accent1">
                  <a:lumMod val="7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100" dirty="0">
                  <a:latin typeface="Book Antiqua" pitchFamily="18" charset="0"/>
                  <a:cs typeface="Arial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4109" name="Рисунок 7" descr="фон страниц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5725719"/>
              <a:ext cx="5643570" cy="113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TextBox 6"/>
          <p:cNvSpPr txBox="1"/>
          <p:nvPr/>
        </p:nvSpPr>
        <p:spPr>
          <a:xfrm>
            <a:off x="1763713" y="785813"/>
            <a:ext cx="60261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cs typeface="Arial" pitchFamily="34" charset="0"/>
              </a:rPr>
              <a:t>Проблема №1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Franklin Gothic Heavy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9552" y="1268760"/>
            <a:ext cx="82809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Р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азработчик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нормативного акта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и участники рынка по разному</a:t>
            </a:r>
          </a:p>
          <a:p>
            <a:pPr algn="ctr">
              <a:spcBef>
                <a:spcPts val="0"/>
              </a:spcBef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представляют суть изменений, внесенных в законодательство</a:t>
            </a:r>
          </a:p>
        </p:txBody>
      </p:sp>
      <p:sp>
        <p:nvSpPr>
          <p:cNvPr id="16" name="Номер слайда 23"/>
          <p:cNvSpPr txBox="1">
            <a:spLocks/>
          </p:cNvSpPr>
          <p:nvPr/>
        </p:nvSpPr>
        <p:spPr>
          <a:xfrm>
            <a:off x="179388" y="6308725"/>
            <a:ext cx="936625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FB1543F-01CC-4802-9CD5-D310445833A2}" type="slidenum">
              <a:rPr lang="ru-RU" sz="2800" b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2800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27584" y="2500447"/>
            <a:ext cx="20162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Министерство энергетики РФ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699792" y="2500447"/>
            <a:ext cx="86409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35896" y="2348880"/>
            <a:ext cx="53285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Исключение из «котлового» НВВ затрат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моноТСО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и направление средств «котла» на реализацию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инвестпрограмм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49244" y="4163105"/>
            <a:ext cx="20162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Участники рынка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2721452" y="4163105"/>
            <a:ext cx="86409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657556" y="4011538"/>
            <a:ext cx="53285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Появление оснований не оплачивать «котловой» тариф по передаче электроэнергии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24"/>
          </a:xfrm>
        </p:grpSpPr>
        <p:pic>
          <p:nvPicPr>
            <p:cNvPr id="5165" name="Рисунок 10" descr="фон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4504" y="1071570"/>
              <a:ext cx="5786454" cy="5786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66" name="Рисунок 9" descr="заголовок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9144000" cy="813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1857356" y="142852"/>
              <a:ext cx="6786610" cy="41549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schemeClr val="accent1">
                  <a:lumMod val="7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100" dirty="0">
                  <a:latin typeface="Book Antiqua" pitchFamily="18" charset="0"/>
                  <a:cs typeface="Arial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5170" name="Рисунок 12" descr="фон страниц.pn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5725719"/>
              <a:ext cx="5643570" cy="113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32581" y="785813"/>
            <a:ext cx="875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Impact" pitchFamily="34" charset="0"/>
                <a:cs typeface="Arial" charset="0"/>
              </a:rPr>
              <a:t>Очевидные случаи, когда необходимость оплаты «котлового»  тарифа может быть оспорена потребителем</a:t>
            </a:r>
            <a:endParaRPr lang="ru-RU" sz="2000" dirty="0">
              <a:solidFill>
                <a:srgbClr val="002060"/>
              </a:solidFill>
              <a:latin typeface="Impact" pitchFamily="34" charset="0"/>
              <a:cs typeface="Arial" charset="0"/>
            </a:endParaRPr>
          </a:p>
        </p:txBody>
      </p:sp>
      <p:sp>
        <p:nvSpPr>
          <p:cNvPr id="18" name="Номер слайда 23"/>
          <p:cNvSpPr txBox="1">
            <a:spLocks/>
          </p:cNvSpPr>
          <p:nvPr/>
        </p:nvSpPr>
        <p:spPr>
          <a:xfrm>
            <a:off x="179388" y="6308725"/>
            <a:ext cx="936625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54E7306-8671-4B33-BA3F-6FBC79FFE479}" type="slidenum">
              <a:rPr lang="ru-RU" sz="2800" b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2800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718282" y="2577292"/>
            <a:ext cx="33123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718282" y="3009340"/>
            <a:ext cx="33123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2951461" y="2577292"/>
            <a:ext cx="0" cy="1224136"/>
          </a:xfrm>
          <a:prstGeom prst="line">
            <a:avLst/>
          </a:prstGeom>
          <a:ln w="25400">
            <a:solidFill>
              <a:srgbClr val="C00000"/>
            </a:solidFill>
            <a:headEnd type="triangle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051720" y="3009340"/>
            <a:ext cx="0" cy="792088"/>
          </a:xfrm>
          <a:prstGeom prst="line">
            <a:avLst/>
          </a:prstGeom>
          <a:ln w="25400">
            <a:solidFill>
              <a:srgbClr val="C00000"/>
            </a:solidFill>
            <a:headEnd type="triangle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1510370" y="3801428"/>
            <a:ext cx="2664296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Монопотребитель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58242" y="4694694"/>
            <a:ext cx="2053518" cy="396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Потребитель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4499992" y="1556792"/>
            <a:ext cx="0" cy="4824536"/>
          </a:xfrm>
          <a:prstGeom prst="line">
            <a:avLst/>
          </a:prstGeom>
          <a:ln w="25400" cmpd="sng">
            <a:solidFill>
              <a:schemeClr val="tx1">
                <a:lumMod val="85000"/>
                <a:lumOff val="1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2771800" y="3022792"/>
            <a:ext cx="172819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C00000"/>
                </a:solidFill>
              </a:rPr>
              <a:t>МоноТСО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83568" y="2469280"/>
            <a:ext cx="172819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ФСК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V="1">
            <a:off x="1153521" y="3005600"/>
            <a:ext cx="0" cy="1689095"/>
          </a:xfrm>
          <a:prstGeom prst="line">
            <a:avLst/>
          </a:prstGeom>
          <a:ln w="25400">
            <a:solidFill>
              <a:srgbClr val="C00000"/>
            </a:solidFill>
            <a:headEnd type="triangle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20"/>
          <p:cNvGrpSpPr/>
          <p:nvPr/>
        </p:nvGrpSpPr>
        <p:grpSpPr>
          <a:xfrm>
            <a:off x="4714726" y="1772366"/>
            <a:ext cx="4465786" cy="4244251"/>
            <a:chOff x="4714726" y="1772366"/>
            <a:chExt cx="4465786" cy="4244251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7452320" y="4104005"/>
              <a:ext cx="0" cy="576064"/>
            </a:xfrm>
            <a:prstGeom prst="line">
              <a:avLst/>
            </a:prstGeom>
            <a:ln w="25400">
              <a:solidFill>
                <a:srgbClr val="C00000"/>
              </a:solidFill>
              <a:headEnd type="triangle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Группа 19"/>
            <p:cNvGrpSpPr/>
            <p:nvPr/>
          </p:nvGrpSpPr>
          <p:grpSpPr>
            <a:xfrm>
              <a:off x="4714726" y="1772366"/>
              <a:ext cx="4465786" cy="4244251"/>
              <a:chOff x="4714726" y="1529409"/>
              <a:chExt cx="4465786" cy="4244251"/>
            </a:xfrm>
          </p:grpSpPr>
          <p:sp>
            <p:nvSpPr>
              <p:cNvPr id="61" name="Прямоугольник 60"/>
              <p:cNvSpPr/>
              <p:nvPr/>
            </p:nvSpPr>
            <p:spPr>
              <a:xfrm>
                <a:off x="5796136" y="4437112"/>
                <a:ext cx="2664296" cy="7920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 err="1" smtClean="0">
                    <a:solidFill>
                      <a:schemeClr val="tx1"/>
                    </a:solidFill>
                  </a:rPr>
                  <a:t>Монопотребитель</a:t>
                </a:r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Прямоугольник 63"/>
              <p:cNvSpPr/>
              <p:nvPr/>
            </p:nvSpPr>
            <p:spPr>
              <a:xfrm>
                <a:off x="4932040" y="2852936"/>
                <a:ext cx="2664296" cy="100811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 smtClean="0">
                    <a:solidFill>
                      <a:schemeClr val="tx1"/>
                    </a:solidFill>
                  </a:rPr>
                  <a:t>Генерация</a:t>
                </a:r>
              </a:p>
              <a:p>
                <a:pPr algn="ctr"/>
                <a:endParaRPr lang="ru-RU" sz="2400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5" name="Прямая соединительная линия 64"/>
              <p:cNvCxnSpPr/>
              <p:nvPr/>
            </p:nvCxnSpPr>
            <p:spPr>
              <a:xfrm flipV="1">
                <a:off x="5148064" y="3861048"/>
                <a:ext cx="0" cy="1516568"/>
              </a:xfrm>
              <a:prstGeom prst="line">
                <a:avLst/>
              </a:prstGeom>
              <a:ln w="25400">
                <a:solidFill>
                  <a:srgbClr val="C00000"/>
                </a:solidFill>
                <a:headEnd type="triangle" w="lg" len="lg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 flipV="1">
                <a:off x="6775673" y="3861048"/>
                <a:ext cx="0" cy="576064"/>
              </a:xfrm>
              <a:prstGeom prst="line">
                <a:avLst/>
              </a:prstGeom>
              <a:ln w="25400">
                <a:solidFill>
                  <a:srgbClr val="C00000"/>
                </a:solidFill>
                <a:headEnd type="triangle" w="lg" len="lg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flipV="1">
                <a:off x="6084168" y="3861048"/>
                <a:ext cx="0" cy="576064"/>
              </a:xfrm>
              <a:prstGeom prst="line">
                <a:avLst/>
              </a:prstGeom>
              <a:ln w="25400">
                <a:solidFill>
                  <a:srgbClr val="C00000"/>
                </a:solidFill>
                <a:headEnd type="triangle" w="lg" len="lg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Овал 71"/>
              <p:cNvSpPr/>
              <p:nvPr/>
            </p:nvSpPr>
            <p:spPr>
              <a:xfrm>
                <a:off x="5508104" y="3212976"/>
                <a:ext cx="504056" cy="50405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0"/>
                  </a:spcBef>
                </a:pPr>
                <a:endParaRPr lang="en-US" sz="1200" dirty="0" smtClean="0">
                  <a:solidFill>
                    <a:schemeClr val="tx1"/>
                  </a:solidFill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5400" dirty="0" smtClean="0">
                    <a:solidFill>
                      <a:schemeClr val="tx1"/>
                    </a:solidFill>
                  </a:rPr>
                  <a:t>~</a:t>
                </a:r>
                <a:endParaRPr lang="ru-RU" sz="5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Овал 72"/>
              <p:cNvSpPr/>
              <p:nvPr/>
            </p:nvSpPr>
            <p:spPr>
              <a:xfrm>
                <a:off x="6516216" y="3212976"/>
                <a:ext cx="504056" cy="50405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0"/>
                  </a:spcBef>
                </a:pPr>
                <a:endParaRPr lang="en-US" sz="1200" dirty="0" smtClean="0">
                  <a:solidFill>
                    <a:schemeClr val="tx1"/>
                  </a:solidFill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5400" dirty="0" smtClean="0">
                    <a:solidFill>
                      <a:schemeClr val="tx1"/>
                    </a:solidFill>
                  </a:rPr>
                  <a:t>~</a:t>
                </a:r>
                <a:endParaRPr lang="ru-RU" sz="5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5" name="Прямая соединительная линия 74"/>
              <p:cNvCxnSpPr/>
              <p:nvPr/>
            </p:nvCxnSpPr>
            <p:spPr>
              <a:xfrm flipV="1">
                <a:off x="5364088" y="1556792"/>
                <a:ext cx="0" cy="1296144"/>
              </a:xfrm>
              <a:prstGeom prst="line">
                <a:avLst/>
              </a:prstGeom>
              <a:ln w="25400">
                <a:solidFill>
                  <a:srgbClr val="00B050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 flipV="1">
                <a:off x="6228184" y="1556792"/>
                <a:ext cx="0" cy="1296144"/>
              </a:xfrm>
              <a:prstGeom prst="line">
                <a:avLst/>
              </a:prstGeom>
              <a:ln w="25400">
                <a:solidFill>
                  <a:srgbClr val="00B050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 flipV="1">
                <a:off x="7092280" y="1628800"/>
                <a:ext cx="0" cy="1224136"/>
              </a:xfrm>
              <a:prstGeom prst="line">
                <a:avLst/>
              </a:prstGeom>
              <a:ln w="25400">
                <a:solidFill>
                  <a:srgbClr val="00B050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flipV="1">
                <a:off x="5364088" y="1808820"/>
                <a:ext cx="2136870" cy="7200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flipV="1">
                <a:off x="6228184" y="1808820"/>
                <a:ext cx="1272774" cy="7560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Прямоугольник 102"/>
              <p:cNvSpPr/>
              <p:nvPr/>
            </p:nvSpPr>
            <p:spPr>
              <a:xfrm>
                <a:off x="7296619" y="1529409"/>
                <a:ext cx="1495874" cy="48591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smtClean="0">
                    <a:solidFill>
                      <a:schemeClr val="tx1"/>
                    </a:solidFill>
                  </a:rPr>
                  <a:t>схема выдачи</a:t>
                </a:r>
              </a:p>
              <a:p>
                <a:pPr algn="ctr"/>
                <a:r>
                  <a:rPr lang="ru-RU" sz="1400" b="1" dirty="0">
                    <a:solidFill>
                      <a:schemeClr val="tx1"/>
                    </a:solidFill>
                  </a:rPr>
                  <a:t>м</a:t>
                </a:r>
                <a:r>
                  <a:rPr lang="ru-RU" sz="1400" b="1" dirty="0" smtClean="0">
                    <a:solidFill>
                      <a:schemeClr val="tx1"/>
                    </a:solidFill>
                  </a:rPr>
                  <a:t>ощности</a:t>
                </a:r>
                <a:endParaRPr lang="ru-RU" sz="1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2" name="Прямая соединительная линия 101"/>
              <p:cNvCxnSpPr/>
              <p:nvPr/>
            </p:nvCxnSpPr>
            <p:spPr>
              <a:xfrm flipV="1">
                <a:off x="7092280" y="1808820"/>
                <a:ext cx="408678" cy="7200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Прямоугольник 47"/>
              <p:cNvSpPr/>
              <p:nvPr/>
            </p:nvSpPr>
            <p:spPr>
              <a:xfrm>
                <a:off x="4714726" y="5377616"/>
                <a:ext cx="2053518" cy="3960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 smtClean="0">
                    <a:solidFill>
                      <a:schemeClr val="tx1"/>
                    </a:solidFill>
                  </a:rPr>
                  <a:t>Потребитель</a:t>
                </a:r>
                <a:endParaRPr lang="ru-RU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5219769" y="1772367"/>
                <a:ext cx="1152734" cy="4144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 smtClean="0">
                    <a:solidFill>
                      <a:srgbClr val="00B050"/>
                    </a:solidFill>
                  </a:rPr>
                  <a:t>ТСО</a:t>
                </a:r>
              </a:p>
            </p:txBody>
          </p:sp>
          <p:sp>
            <p:nvSpPr>
              <p:cNvPr id="66" name="Прямоугольник 65"/>
              <p:cNvSpPr/>
              <p:nvPr/>
            </p:nvSpPr>
            <p:spPr>
              <a:xfrm>
                <a:off x="7452320" y="3825044"/>
                <a:ext cx="1728192" cy="6480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 err="1" smtClean="0">
                    <a:solidFill>
                      <a:srgbClr val="C00000"/>
                    </a:solidFill>
                  </a:rPr>
                  <a:t>МоноТСО</a:t>
                </a:r>
                <a:endParaRPr lang="ru-RU" sz="2400" b="1" dirty="0" smtClean="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67" name="Прямоугольник 66"/>
          <p:cNvSpPr/>
          <p:nvPr/>
        </p:nvSpPr>
        <p:spPr>
          <a:xfrm>
            <a:off x="1510370" y="1503000"/>
            <a:ext cx="172819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24"/>
          </a:xfrm>
        </p:grpSpPr>
        <p:pic>
          <p:nvPicPr>
            <p:cNvPr id="6165" name="Рисунок 20" descr="заголовок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813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6" name="Рисунок 19" descr="фон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4504" y="1071570"/>
              <a:ext cx="5786454" cy="5786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7" name="Рисунок 18" descr="фон страниц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5725719"/>
              <a:ext cx="5643570" cy="113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TextBox 22"/>
            <p:cNvSpPr txBox="1"/>
            <p:nvPr/>
          </p:nvSpPr>
          <p:spPr>
            <a:xfrm>
              <a:off x="1857356" y="142852"/>
              <a:ext cx="6786610" cy="41549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schemeClr val="accent1">
                  <a:lumMod val="7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100" dirty="0">
                  <a:latin typeface="Book Antiqua" pitchFamily="18" charset="0"/>
                  <a:cs typeface="Arial" pitchFamily="34" charset="0"/>
                </a:rPr>
                <a:t>ПРАВИТЕЛЬСТВО НИЖЕГОРОДСКОЙ ОБЛАСТИ</a:t>
              </a:r>
            </a:p>
          </p:txBody>
        </p: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07504" y="908720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Franklin Gothic Heavy" pitchFamily="34" charset="0"/>
                <a:cs typeface="Arial" charset="0"/>
              </a:rPr>
              <a:t>Регулирование </a:t>
            </a:r>
            <a:r>
              <a:rPr lang="ru-RU" sz="2000" b="1" dirty="0" err="1" smtClean="0">
                <a:solidFill>
                  <a:srgbClr val="002060"/>
                </a:solidFill>
                <a:latin typeface="Franklin Gothic Heavy" pitchFamily="34" charset="0"/>
                <a:cs typeface="Arial" charset="0"/>
              </a:rPr>
              <a:t>моноТСО</a:t>
            </a:r>
            <a:r>
              <a:rPr lang="ru-RU" sz="2000" b="1" dirty="0" smtClean="0">
                <a:solidFill>
                  <a:srgbClr val="002060"/>
                </a:solidFill>
                <a:latin typeface="Franklin Gothic Heavy" pitchFamily="34" charset="0"/>
                <a:cs typeface="Arial" charset="0"/>
              </a:rPr>
              <a:t> в Нижегородской области</a:t>
            </a:r>
            <a:endParaRPr lang="ru-RU" sz="1400" b="1" dirty="0">
              <a:solidFill>
                <a:srgbClr val="002060"/>
              </a:solidFill>
              <a:latin typeface="Franklin Gothic Heavy" pitchFamily="34" charset="0"/>
              <a:cs typeface="Arial" charset="0"/>
            </a:endParaRPr>
          </a:p>
        </p:txBody>
      </p:sp>
      <p:sp>
        <p:nvSpPr>
          <p:cNvPr id="27" name="Номер слайда 23"/>
          <p:cNvSpPr txBox="1">
            <a:spLocks/>
          </p:cNvSpPr>
          <p:nvPr/>
        </p:nvSpPr>
        <p:spPr>
          <a:xfrm>
            <a:off x="179388" y="6308725"/>
            <a:ext cx="936625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66DB3FE-A42F-4614-A763-350F3881871E}" type="slidenum">
              <a:rPr lang="ru-RU" sz="2800" b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2800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60032" y="1412776"/>
            <a:ext cx="1440160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НЭСК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10100" y="5886797"/>
            <a:ext cx="1944216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Отказ в установлении тарифа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27984" y="2348880"/>
            <a:ext cx="2232248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Заявление на установление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монотарифа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6" name="Стрелка вниз 45"/>
          <p:cNvSpPr/>
          <p:nvPr/>
        </p:nvSpPr>
        <p:spPr>
          <a:xfrm>
            <a:off x="5436096" y="1916832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лево 47"/>
          <p:cNvSpPr/>
          <p:nvPr/>
        </p:nvSpPr>
        <p:spPr>
          <a:xfrm rot="10800000">
            <a:off x="6569174" y="4912592"/>
            <a:ext cx="504056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310256" y="1412776"/>
            <a:ext cx="0" cy="5184576"/>
          </a:xfrm>
          <a:prstGeom prst="line">
            <a:avLst/>
          </a:prstGeom>
          <a:ln w="25400" cmpd="sng">
            <a:solidFill>
              <a:schemeClr val="tx1">
                <a:lumMod val="85000"/>
                <a:lumOff val="1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572000" y="3717032"/>
            <a:ext cx="201622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РСТ (экспертиза)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79326" y="4630276"/>
            <a:ext cx="196860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Экспертиза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5436096" y="3284984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610100" y="4653136"/>
            <a:ext cx="1944216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Соответствует критериям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5436096" y="4221088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5436096" y="5445224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низ 41"/>
          <p:cNvSpPr/>
          <p:nvPr/>
        </p:nvSpPr>
        <p:spPr>
          <a:xfrm>
            <a:off x="7945263" y="551723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7164288" y="5877272"/>
            <a:ext cx="1728192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Установление тарифа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85428" y="1481448"/>
            <a:ext cx="6951491" cy="4422757"/>
            <a:chOff x="4765948" y="1772366"/>
            <a:chExt cx="6951491" cy="4422757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7452320" y="4104005"/>
              <a:ext cx="0" cy="576064"/>
            </a:xfrm>
            <a:prstGeom prst="line">
              <a:avLst/>
            </a:prstGeom>
            <a:ln w="25400">
              <a:solidFill>
                <a:srgbClr val="C00000"/>
              </a:solidFill>
              <a:headEnd type="triangle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Группа 43"/>
            <p:cNvGrpSpPr/>
            <p:nvPr/>
          </p:nvGrpSpPr>
          <p:grpSpPr>
            <a:xfrm>
              <a:off x="4765948" y="1772366"/>
              <a:ext cx="6951491" cy="4422757"/>
              <a:chOff x="4765948" y="1529409"/>
              <a:chExt cx="6951491" cy="4422757"/>
            </a:xfrm>
          </p:grpSpPr>
          <p:sp>
            <p:nvSpPr>
              <p:cNvPr id="45" name="Прямоугольник 44"/>
              <p:cNvSpPr/>
              <p:nvPr/>
            </p:nvSpPr>
            <p:spPr>
              <a:xfrm>
                <a:off x="5796136" y="4437112"/>
                <a:ext cx="2664296" cy="7920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 smtClean="0">
                    <a:solidFill>
                      <a:schemeClr val="tx1"/>
                    </a:solidFill>
                  </a:rPr>
                  <a:t>Группа компаний «ГАЗ»</a:t>
                </a:r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4932040" y="2852936"/>
                <a:ext cx="2664296" cy="100811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</a:rPr>
                  <a:t>Автозаводская ТЭЦ</a:t>
                </a:r>
              </a:p>
              <a:p>
                <a:pPr algn="ctr"/>
                <a:endParaRPr lang="ru-RU" sz="2400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ru-RU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9" name="Прямая соединительная линия 48"/>
              <p:cNvCxnSpPr/>
              <p:nvPr/>
            </p:nvCxnSpPr>
            <p:spPr>
              <a:xfrm flipV="1">
                <a:off x="5148064" y="3861048"/>
                <a:ext cx="0" cy="1516568"/>
              </a:xfrm>
              <a:prstGeom prst="line">
                <a:avLst/>
              </a:prstGeom>
              <a:ln w="25400">
                <a:solidFill>
                  <a:srgbClr val="C00000"/>
                </a:solidFill>
                <a:headEnd type="triangle" w="lg" len="lg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flipV="1">
                <a:off x="6775673" y="3861048"/>
                <a:ext cx="0" cy="576064"/>
              </a:xfrm>
              <a:prstGeom prst="line">
                <a:avLst/>
              </a:prstGeom>
              <a:ln w="25400">
                <a:solidFill>
                  <a:srgbClr val="C00000"/>
                </a:solidFill>
                <a:headEnd type="triangle" w="lg" len="lg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flipV="1">
                <a:off x="6084168" y="3861048"/>
                <a:ext cx="0" cy="576064"/>
              </a:xfrm>
              <a:prstGeom prst="line">
                <a:avLst/>
              </a:prstGeom>
              <a:ln w="25400">
                <a:solidFill>
                  <a:srgbClr val="C00000"/>
                </a:solidFill>
                <a:headEnd type="triangle" w="lg" len="lg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Овал 51"/>
              <p:cNvSpPr/>
              <p:nvPr/>
            </p:nvSpPr>
            <p:spPr>
              <a:xfrm>
                <a:off x="5508104" y="3212976"/>
                <a:ext cx="504056" cy="50405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0"/>
                  </a:spcBef>
                </a:pPr>
                <a:endParaRPr lang="en-US" sz="1200" dirty="0" smtClean="0">
                  <a:solidFill>
                    <a:schemeClr val="tx1"/>
                  </a:solidFill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5400" dirty="0" smtClean="0">
                    <a:solidFill>
                      <a:schemeClr val="tx1"/>
                    </a:solidFill>
                  </a:rPr>
                  <a:t>~</a:t>
                </a:r>
                <a:endParaRPr lang="ru-RU" sz="5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Овал 52"/>
              <p:cNvSpPr/>
              <p:nvPr/>
            </p:nvSpPr>
            <p:spPr>
              <a:xfrm>
                <a:off x="6516216" y="3212976"/>
                <a:ext cx="504056" cy="50405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0"/>
                  </a:spcBef>
                </a:pPr>
                <a:endParaRPr lang="en-US" sz="1200" dirty="0" smtClean="0">
                  <a:solidFill>
                    <a:schemeClr val="tx1"/>
                  </a:solidFill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5400" dirty="0" smtClean="0">
                    <a:solidFill>
                      <a:schemeClr val="tx1"/>
                    </a:solidFill>
                  </a:rPr>
                  <a:t>~</a:t>
                </a:r>
                <a:endParaRPr lang="ru-RU" sz="5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4" name="Прямая соединительная линия 53"/>
              <p:cNvCxnSpPr/>
              <p:nvPr/>
            </p:nvCxnSpPr>
            <p:spPr>
              <a:xfrm flipV="1">
                <a:off x="5364088" y="1556792"/>
                <a:ext cx="0" cy="1296144"/>
              </a:xfrm>
              <a:prstGeom prst="line">
                <a:avLst/>
              </a:prstGeom>
              <a:ln w="25400">
                <a:solidFill>
                  <a:srgbClr val="00B050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flipV="1">
                <a:off x="6228184" y="1556792"/>
                <a:ext cx="0" cy="1296144"/>
              </a:xfrm>
              <a:prstGeom prst="line">
                <a:avLst/>
              </a:prstGeom>
              <a:ln w="25400">
                <a:solidFill>
                  <a:srgbClr val="00B050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flipV="1">
                <a:off x="7092280" y="1628800"/>
                <a:ext cx="0" cy="1224136"/>
              </a:xfrm>
              <a:prstGeom prst="line">
                <a:avLst/>
              </a:prstGeom>
              <a:ln w="25400">
                <a:solidFill>
                  <a:srgbClr val="00B050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flipV="1">
                <a:off x="5364088" y="1808820"/>
                <a:ext cx="2136870" cy="7200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 flipV="1">
                <a:off x="6228184" y="1808820"/>
                <a:ext cx="1272774" cy="7560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Прямоугольник 58"/>
              <p:cNvSpPr/>
              <p:nvPr/>
            </p:nvSpPr>
            <p:spPr>
              <a:xfrm>
                <a:off x="7296619" y="1529409"/>
                <a:ext cx="1495874" cy="48591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smtClean="0">
                    <a:solidFill>
                      <a:schemeClr val="tx1"/>
                    </a:solidFill>
                  </a:rPr>
                  <a:t>схема выдачи</a:t>
                </a:r>
              </a:p>
              <a:p>
                <a:pPr algn="ctr"/>
                <a:r>
                  <a:rPr lang="ru-RU" sz="1400" b="1" dirty="0">
                    <a:solidFill>
                      <a:schemeClr val="tx1"/>
                    </a:solidFill>
                  </a:rPr>
                  <a:t>м</a:t>
                </a:r>
                <a:r>
                  <a:rPr lang="ru-RU" sz="1400" b="1" dirty="0" smtClean="0">
                    <a:solidFill>
                      <a:schemeClr val="tx1"/>
                    </a:solidFill>
                  </a:rPr>
                  <a:t>ощности</a:t>
                </a:r>
                <a:endParaRPr lang="ru-RU" sz="1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0" name="Прямая соединительная линия 59"/>
              <p:cNvCxnSpPr/>
              <p:nvPr/>
            </p:nvCxnSpPr>
            <p:spPr>
              <a:xfrm flipV="1">
                <a:off x="7092280" y="1808820"/>
                <a:ext cx="408678" cy="7200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Прямоугольник 60"/>
              <p:cNvSpPr/>
              <p:nvPr/>
            </p:nvSpPr>
            <p:spPr>
              <a:xfrm>
                <a:off x="4966754" y="5377616"/>
                <a:ext cx="2053518" cy="3960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 smtClean="0">
                    <a:solidFill>
                      <a:schemeClr val="tx1"/>
                    </a:solidFill>
                  </a:rPr>
                  <a:t>Потребитель</a:t>
                </a:r>
                <a:endParaRPr lang="ru-RU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5219769" y="1772367"/>
                <a:ext cx="1152734" cy="4144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 smtClean="0">
                    <a:solidFill>
                      <a:srgbClr val="00B050"/>
                    </a:solidFill>
                  </a:rPr>
                  <a:t>МРСК</a:t>
                </a:r>
                <a:endParaRPr lang="ru-RU" sz="2400" b="1" dirty="0" smtClean="0">
                  <a:solidFill>
                    <a:srgbClr val="00B050"/>
                  </a:solidFill>
                </a:endParaRPr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4765948" y="3784053"/>
                <a:ext cx="3456384" cy="6480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 err="1" smtClean="0">
                    <a:solidFill>
                      <a:srgbClr val="C00000"/>
                    </a:solidFill>
                  </a:rPr>
                  <a:t>Нижегородэлектросеть</a:t>
                </a:r>
                <a:endParaRPr lang="ru-RU" sz="2400" b="1" dirty="0" smtClean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4" name="Прямоугольник 63"/>
              <p:cNvSpPr/>
              <p:nvPr/>
            </p:nvSpPr>
            <p:spPr>
              <a:xfrm>
                <a:off x="11268744" y="4618654"/>
                <a:ext cx="448695" cy="48591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>
                    <a:solidFill>
                      <a:schemeClr val="tx1"/>
                    </a:solidFill>
                  </a:rPr>
                  <a:t>д</a:t>
                </a:r>
                <a:r>
                  <a:rPr lang="ru-RU" sz="1400" b="1" dirty="0" smtClean="0">
                    <a:solidFill>
                      <a:schemeClr val="tx1"/>
                    </a:solidFill>
                  </a:rPr>
                  <a:t>а</a:t>
                </a:r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>
                <a:off x="9612560" y="5466251"/>
                <a:ext cx="448695" cy="48591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smtClean="0">
                    <a:solidFill>
                      <a:schemeClr val="tx1"/>
                    </a:solidFill>
                  </a:rPr>
                  <a:t>нет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24"/>
          </a:xfrm>
        </p:grpSpPr>
        <p:pic>
          <p:nvPicPr>
            <p:cNvPr id="7192" name="Рисунок 19" descr="заголовок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813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3" name="Рисунок 13" descr="фон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4504" y="1071570"/>
              <a:ext cx="5786454" cy="5786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4" name="Рисунок 12" descr="фон страниц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5725719"/>
              <a:ext cx="5643570" cy="113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Box 16"/>
            <p:cNvSpPr txBox="1"/>
            <p:nvPr/>
          </p:nvSpPr>
          <p:spPr>
            <a:xfrm>
              <a:off x="1857356" y="142852"/>
              <a:ext cx="6786610" cy="41549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schemeClr val="accent1">
                  <a:lumMod val="7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100" dirty="0">
                  <a:latin typeface="Book Antiqua" pitchFamily="18" charset="0"/>
                  <a:cs typeface="Arial" pitchFamily="34" charset="0"/>
                </a:rPr>
                <a:t>ПРАВИТЕЛЬСТВО НИЖЕГОРОДСКОЙ ОБЛАСТИ</a:t>
              </a:r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90943" y="764704"/>
            <a:ext cx="19335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Franklin Gothic Heavy" pitchFamily="34" charset="0"/>
                <a:cs typeface="Arial" charset="0"/>
              </a:rPr>
              <a:t>Проблема №2</a:t>
            </a:r>
            <a:endParaRPr lang="ru-RU" sz="2000" b="1" dirty="0">
              <a:solidFill>
                <a:srgbClr val="002060"/>
              </a:solidFill>
              <a:latin typeface="Franklin Gothic Heavy" pitchFamily="34" charset="0"/>
              <a:cs typeface="Arial" charset="0"/>
            </a:endParaRPr>
          </a:p>
        </p:txBody>
      </p:sp>
      <p:sp>
        <p:nvSpPr>
          <p:cNvPr id="27" name="Номер слайда 23"/>
          <p:cNvSpPr txBox="1">
            <a:spLocks/>
          </p:cNvSpPr>
          <p:nvPr/>
        </p:nvSpPr>
        <p:spPr>
          <a:xfrm>
            <a:off x="179388" y="6308725"/>
            <a:ext cx="936625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E16EB51-9C6F-4D78-93FD-68832312A3C6}" type="slidenum">
              <a:rPr lang="ru-RU" sz="2800" b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2800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2708920"/>
            <a:ext cx="615553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Критерии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43734" y="3212976"/>
            <a:ext cx="553998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15616" y="1964457"/>
            <a:ext cx="553998" cy="9361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ИЛИ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38138" y="1352962"/>
            <a:ext cx="173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- 80/20 % по мощности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1" name="Стрелка вправо 50"/>
          <p:cNvSpPr/>
          <p:nvPr/>
        </p:nvSpPr>
        <p:spPr>
          <a:xfrm>
            <a:off x="3150890" y="148478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3707904" y="1193493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возможность манипуляци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й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с составом имущественного комплекса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возможность внесения изменений в АРГБП или акты о тех. присоединении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37022" y="2662735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80/20 % по энергии за последний год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8" name="Стрелка вправо 57"/>
          <p:cNvSpPr/>
          <p:nvPr/>
        </p:nvSpPr>
        <p:spPr>
          <a:xfrm>
            <a:off x="3150890" y="2978323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3779912" y="2516932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невозможность обоснования для ТСО   возрастом менее года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проблемы с обоснованием для ТСО 2-го и 3-го уровней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V="1">
            <a:off x="846634" y="2420888"/>
            <a:ext cx="0" cy="20812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837109" y="2430413"/>
            <a:ext cx="42252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837109" y="4501693"/>
            <a:ext cx="648072" cy="0"/>
          </a:xfrm>
          <a:prstGeom prst="line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V="1">
            <a:off x="1250107" y="1691283"/>
            <a:ext cx="0" cy="148736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422698" y="4003255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Определение «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монопотре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-</a:t>
            </a:r>
          </a:p>
          <a:p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бителя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»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4" name="Стрелка вправо 83"/>
          <p:cNvSpPr/>
          <p:nvPr/>
        </p:nvSpPr>
        <p:spPr>
          <a:xfrm>
            <a:off x="3203848" y="4331066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3779912" y="3840371"/>
            <a:ext cx="52565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понятие «группа лиц» дано только в антимонопольном законодательстве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понятие «единого технологического процесса» для группы лиц отсутствует в законодательстве 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1979712" y="5365665"/>
            <a:ext cx="7092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Кроме того: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отсутствует порядок установления факта использования объектов электросетевого хозяйства прочих ТСО при передаче электроэнергии монопотребителю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1250107" y="3170566"/>
            <a:ext cx="333525" cy="0"/>
          </a:xfrm>
          <a:prstGeom prst="line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1259632" y="1700808"/>
            <a:ext cx="324000" cy="0"/>
          </a:xfrm>
          <a:prstGeom prst="line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24"/>
          </a:xfrm>
        </p:grpSpPr>
        <p:pic>
          <p:nvPicPr>
            <p:cNvPr id="7192" name="Рисунок 19" descr="заголовок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813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3" name="Рисунок 13" descr="фон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4504" y="1071570"/>
              <a:ext cx="5786454" cy="5786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4" name="Рисунок 12" descr="фон страниц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5725719"/>
              <a:ext cx="5643570" cy="113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Box 16"/>
            <p:cNvSpPr txBox="1"/>
            <p:nvPr/>
          </p:nvSpPr>
          <p:spPr>
            <a:xfrm>
              <a:off x="1857356" y="142852"/>
              <a:ext cx="6786610" cy="41549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schemeClr val="accent1">
                  <a:lumMod val="7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100" dirty="0">
                  <a:latin typeface="Book Antiqua" pitchFamily="18" charset="0"/>
                  <a:cs typeface="Arial" pitchFamily="34" charset="0"/>
                </a:rPr>
                <a:t>ПРАВИТЕЛЬСТВО НИЖЕГОРОДСКОЙ ОБЛАСТИ</a:t>
              </a:r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26824" y="785813"/>
            <a:ext cx="20617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Franklin Gothic Heavy" pitchFamily="34" charset="0"/>
                <a:cs typeface="Arial" charset="0"/>
              </a:rPr>
              <a:t>Проблема № 3</a:t>
            </a:r>
            <a:endParaRPr lang="ru-RU" sz="2000" b="1" dirty="0">
              <a:solidFill>
                <a:srgbClr val="002060"/>
              </a:solidFill>
              <a:latin typeface="Franklin Gothic Heavy" pitchFamily="34" charset="0"/>
              <a:cs typeface="Arial" charset="0"/>
            </a:endParaRPr>
          </a:p>
        </p:txBody>
      </p:sp>
      <p:sp>
        <p:nvSpPr>
          <p:cNvPr id="27" name="Номер слайда 23"/>
          <p:cNvSpPr txBox="1">
            <a:spLocks/>
          </p:cNvSpPr>
          <p:nvPr/>
        </p:nvSpPr>
        <p:spPr>
          <a:xfrm>
            <a:off x="179388" y="6308725"/>
            <a:ext cx="936625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E16EB51-9C6F-4D78-93FD-68832312A3C6}" type="slidenum">
              <a:rPr lang="ru-RU" sz="2800" b="1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2800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1556792"/>
            <a:ext cx="82089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Отсутствует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порядок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и методика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расчета тарифа для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моноТСО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lvl="0" indent="-342900">
              <a:buFont typeface="+mj-lt"/>
              <a:buAutoNum type="arabicPeriod"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Отсутствует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порядок проведения взаиморасчётов между монопотребителем, «котлодержателем»,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моноТСО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 иными потребителями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моноТСО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</a:p>
          <a:p>
            <a:pPr marL="342900" lvl="0" indent="-342900"/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342900" lvl="0" indent="-342900"/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lvl="0"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Вывод:</a:t>
            </a:r>
          </a:p>
          <a:p>
            <a:pPr lvl="0" algn="just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ри отсутствии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в нормативно-правовой базе порядка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взаиморасчетов по тарифам, установленным для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моноТСО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 участники розничного рынка вынуждены решать эту проблему в суде.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46" name="Рисунок 9" descr="заголовок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813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7" name="Рисунок 8" descr="главный фон1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940423"/>
              <a:ext cx="9144000" cy="1917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8" name="Рисунок 3" descr="фон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836712"/>
              <a:ext cx="4214842" cy="4214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1857356" y="142852"/>
              <a:ext cx="6786610" cy="415498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schemeClr val="accent1">
                  <a:lumMod val="7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100" dirty="0">
                  <a:latin typeface="Book Antiqua" pitchFamily="18" charset="0"/>
                  <a:cs typeface="Arial" pitchFamily="34" charset="0"/>
                </a:rPr>
                <a:t>ПРАВИТЕЛЬСТВО НИЖЕГОРОДСКОЙ ОБЛАСТИ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992313" y="1557338"/>
            <a:ext cx="5103812" cy="70802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rgbClr val="002060"/>
                </a:solidFill>
                <a:latin typeface="Impact" pitchFamily="34" charset="0"/>
              </a:rPr>
              <a:t>СПАСИБО ЗА ВНИМАНИЕ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50825" y="3068638"/>
            <a:ext cx="84423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Региональная служба по тарифам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Нижегородской области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5657850"/>
            <a:ext cx="6586538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Верхне-Волжская</a:t>
            </a:r>
            <a:r>
              <a:rPr lang="ru-RU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набережная 8, г. Нижний Новгород, 603082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тел/факс (831) 419-98-08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http://www.</a:t>
            </a:r>
            <a:r>
              <a:rPr lang="en-US" b="1" dirty="0" err="1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rst</a:t>
            </a:r>
            <a:r>
              <a:rPr lang="ru-RU" b="1" dirty="0" err="1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no.ru</a:t>
            </a:r>
            <a:endParaRPr lang="ru-RU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1673</TotalTime>
  <Words>430</Words>
  <Application>Microsoft Office PowerPoint</Application>
  <PresentationFormat>Экран (4:3)</PresentationFormat>
  <Paragraphs>100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ПП Грашкин</dc:creator>
  <cp:lastModifiedBy>Семенников Алексей Викторович</cp:lastModifiedBy>
  <cp:revision>217</cp:revision>
  <dcterms:created xsi:type="dcterms:W3CDTF">2012-07-04T06:59:54Z</dcterms:created>
  <dcterms:modified xsi:type="dcterms:W3CDTF">2015-04-01T09:27:57Z</dcterms:modified>
</cp:coreProperties>
</file>