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5" r:id="rId4"/>
    <p:sldId id="266" r:id="rId5"/>
    <p:sldId id="258" r:id="rId6"/>
    <p:sldId id="269" r:id="rId7"/>
    <p:sldId id="267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FE"/>
    <a:srgbClr val="F49F42"/>
    <a:srgbClr val="DA780C"/>
    <a:srgbClr val="FF4747"/>
    <a:srgbClr val="F20000"/>
    <a:srgbClr val="FFE1E1"/>
    <a:srgbClr val="FFD5D5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6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67540A-F84C-44DC-AFC4-BA1B2ECDEBAE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BDB5F6-B9D8-4BA0-BEFB-F240AADBE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35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DF1853-2255-46B1-9AC8-10CC19D434B3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D641FC-2379-4889-93A1-F3FB5EE4F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12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F8CD8C-45E7-41BE-9EC7-2A1F123E40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9584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EB8E06-6986-4AFC-964B-B5D8733408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389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CD0C-60D6-4CC6-BC8F-668CEB66C447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A6EE-8CD0-4AA5-8F5F-C513D4179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A8202-EB57-4FBD-A2AE-58DF0C1CE2A0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0B61-F33A-4058-B3E2-94CE26C34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FC31D-8E8E-4C37-935E-37A8EB9152FC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2D32-0D0C-4AD9-9B0F-A13A9218B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7420-B521-4A49-97B1-B6A4E4A730C9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F853-73E5-40A6-A691-88E9BBED4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5C1-D018-4363-9BD8-A708058D0B59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2631-FDB8-4CE8-9DA8-B491425C3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7E2A-6A57-4637-A369-15C354A0B43B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6D30-C235-4220-965A-9E8E0AF2A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98AD-094D-41EC-9150-5B09F7A1E870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F979-2A5E-4A27-A443-44D28955A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18A1-1ABB-41AA-A896-D2FC78EF9C87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81D6-81F4-43C6-B756-D4C65B7B8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AEDD-4BBC-4C88-8326-8192501E10FB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A7D0-CDF2-471A-ABB9-29C63DEE9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655C-8D20-4BA2-9F0F-70D7C5393D4F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03DE-E4CB-404F-BD2B-D240B5F95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F6D8-8ADA-4181-8F69-1EFE364F83BC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AB30-2EA0-44ED-B43D-B937AD2CB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FEA03B-4B0C-491E-8340-F87C77C4444F}" type="datetime1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A3ECC7-7776-497B-B577-77B7D5D6A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3" name="Рисунок 13" descr="фон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785794"/>
              <a:ext cx="4214842" cy="4214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5" descr="главный фон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940423"/>
              <a:ext cx="9144000" cy="191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Рисунок 8" descr="заголовок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19888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cap="all" dirty="0" smtClean="0">
                <a:solidFill>
                  <a:srgbClr val="002060"/>
                </a:solidFill>
                <a:latin typeface="Impact" pitchFamily="34" charset="0"/>
              </a:rPr>
              <a:t>ПРОБЛЕМЫ Регулирования </a:t>
            </a:r>
            <a:r>
              <a:rPr lang="ru-RU" sz="3200" dirty="0" err="1" smtClean="0">
                <a:solidFill>
                  <a:srgbClr val="002060"/>
                </a:solidFill>
                <a:latin typeface="Impact" pitchFamily="34" charset="0"/>
              </a:rPr>
              <a:t>моно</a:t>
            </a:r>
            <a:r>
              <a:rPr lang="ru-RU" sz="3200" cap="all" dirty="0" err="1" smtClean="0">
                <a:solidFill>
                  <a:srgbClr val="002060"/>
                </a:solidFill>
                <a:latin typeface="Impact" pitchFamily="34" charset="0"/>
              </a:rPr>
              <a:t>ТСО</a:t>
            </a:r>
            <a:endParaRPr lang="ru-RU" sz="3200" cap="all" dirty="0" smtClean="0">
              <a:solidFill>
                <a:srgbClr val="002060"/>
              </a:solidFill>
              <a:latin typeface="Impact" pitchFamily="34" charset="0"/>
            </a:endParaRPr>
          </a:p>
          <a:p>
            <a:pPr algn="ctr"/>
            <a:r>
              <a:rPr lang="ru-RU" sz="3200" cap="all" dirty="0" smtClean="0">
                <a:solidFill>
                  <a:srgbClr val="002060"/>
                </a:solidFill>
                <a:latin typeface="Impact" pitchFamily="34" charset="0"/>
              </a:rPr>
              <a:t>В нижегородской области</a:t>
            </a:r>
            <a:endParaRPr lang="ru-RU" sz="3200" cap="all" dirty="0">
              <a:solidFill>
                <a:srgbClr val="002060"/>
              </a:solidFill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5" y="5929313"/>
            <a:ext cx="3616325" cy="6461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Региональная служба по тарифам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Семенников Алексей Викторович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3081" name="Рисунок 12" descr="заголовок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Рисунок 9" descr="фон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3086" name="Рисунок 7" descr="фон страниц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27313" y="765175"/>
            <a:ext cx="395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Нормативная база</a:t>
            </a:r>
            <a:endParaRPr lang="ru-RU" sz="2000" b="1" dirty="0">
              <a:solidFill>
                <a:srgbClr val="002060"/>
              </a:solidFill>
              <a:latin typeface="Franklin Gothic Heavy" pitchFamily="34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25" y="1196975"/>
            <a:ext cx="8569325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Постановление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Правительства РФ от 07.03.2014 №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179 </a:t>
            </a:r>
          </a:p>
          <a:p>
            <a:pPr algn="just" fontAlgn="auto">
              <a:spcBef>
                <a:spcPts val="0"/>
              </a:spcBef>
              <a:spcAft>
                <a:spcPts val="1800"/>
              </a:spcAft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Основы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ценообразования в области регулируемых цен (тарифов)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электроэнергетике (постановление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Правительства РФ от 29 декабря 2011 г. №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1178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)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: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введено 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pitchFamily="34" charset="0"/>
              </a:rPr>
              <a:t>приложение №3 (критерии), изменены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пункты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3, 63,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81.</a:t>
            </a:r>
          </a:p>
          <a:p>
            <a:pPr marL="361950" indent="-361950" algn="just" fontAlgn="auto">
              <a:spcBef>
                <a:spcPts val="0"/>
              </a:spcBef>
              <a:spcAft>
                <a:spcPts val="1800"/>
              </a:spcAft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Правила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недискриминационного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доступа к услугам по передаче электрической энергии и оказания этих услуг (постановление Правительства Российской Федерации от 27 декабря 2004 г. № 861): пункт 15(4), 42.</a:t>
            </a:r>
          </a:p>
        </p:txBody>
      </p:sp>
      <p:sp>
        <p:nvSpPr>
          <p:cNvPr id="15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179388" y="6308725"/>
            <a:ext cx="936625" cy="365125"/>
          </a:xfrm>
        </p:spPr>
        <p:txBody>
          <a:bodyPr/>
          <a:lstStyle/>
          <a:p>
            <a:pPr algn="l">
              <a:defRPr/>
            </a:pPr>
            <a:fld id="{1842369B-2A70-4F6F-BB6A-C961FBB7ABAE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algn="l">
                <a:defRPr/>
              </a:pPr>
              <a:t>2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915816" y="1916832"/>
            <a:ext cx="3456384" cy="79208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изменения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4104" name="Рисунок 10" descr="заголовок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Рисунок 9" descr="фон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4109" name="Рисунок 7" descr="фон страниц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763713" y="785813"/>
            <a:ext cx="60261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cs typeface="Arial" pitchFamily="34" charset="0"/>
              </a:rPr>
              <a:t>Проблема №1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Franklin Gothic Heavy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9552" y="1268760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азработчик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нормативного акта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 участники рынка по разному</a:t>
            </a:r>
          </a:p>
          <a:p>
            <a:pPr algn="ctr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представляют суть изменений, внесенных в законодательство</a:t>
            </a:r>
          </a:p>
        </p:txBody>
      </p:sp>
      <p:sp>
        <p:nvSpPr>
          <p:cNvPr id="16" name="Номер слайда 23"/>
          <p:cNvSpPr txBox="1">
            <a:spLocks/>
          </p:cNvSpPr>
          <p:nvPr/>
        </p:nvSpPr>
        <p:spPr>
          <a:xfrm>
            <a:off x="179388" y="6308725"/>
            <a:ext cx="936625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FB1543F-01CC-4802-9CD5-D310445833A2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7584" y="2500447"/>
            <a:ext cx="2016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Министерство энергетики РФ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699792" y="2500447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35896" y="2348880"/>
            <a:ext cx="53285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Исключение из «котлового» НВВ затрат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моноТСО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и направление средств «котла» на реализацию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инвестпрограмм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9244" y="4163105"/>
            <a:ext cx="2016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Участники рынка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721452" y="4163105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556" y="4011538"/>
            <a:ext cx="53285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Появление оснований не оплачивать «котловой» тариф по передаче электроэнергии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5165" name="Рисунок 10" descr="фон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66" name="Рисунок 9" descr="заголовок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5170" name="Рисунок 12" descr="фон страниц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2581" y="785813"/>
            <a:ext cx="875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Impact" pitchFamily="34" charset="0"/>
                <a:cs typeface="Arial" charset="0"/>
              </a:rPr>
              <a:t>Очевидные случаи, когда необходимость оплаты «котлового»  тарифа может быть оспорена потребителем</a:t>
            </a:r>
            <a:endParaRPr lang="ru-RU" sz="2000" dirty="0">
              <a:solidFill>
                <a:srgbClr val="002060"/>
              </a:solidFill>
              <a:latin typeface="Impact" pitchFamily="34" charset="0"/>
              <a:cs typeface="Arial" charset="0"/>
            </a:endParaRPr>
          </a:p>
        </p:txBody>
      </p:sp>
      <p:sp>
        <p:nvSpPr>
          <p:cNvPr id="18" name="Номер слайда 23"/>
          <p:cNvSpPr txBox="1">
            <a:spLocks/>
          </p:cNvSpPr>
          <p:nvPr/>
        </p:nvSpPr>
        <p:spPr>
          <a:xfrm>
            <a:off x="179388" y="6308725"/>
            <a:ext cx="936625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4E7306-8671-4B33-BA3F-6FBC79FFE479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718282" y="2577292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18282" y="3009340"/>
            <a:ext cx="33123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951461" y="2577292"/>
            <a:ext cx="0" cy="1224136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51720" y="3009340"/>
            <a:ext cx="0" cy="792088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510370" y="3801428"/>
            <a:ext cx="266429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Монопотребитель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8242" y="4694694"/>
            <a:ext cx="2053518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Потребитель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499992" y="1556792"/>
            <a:ext cx="0" cy="4824536"/>
          </a:xfrm>
          <a:prstGeom prst="line">
            <a:avLst/>
          </a:prstGeom>
          <a:ln w="25400" cmpd="sng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2771800" y="3022792"/>
            <a:ext cx="17281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МоноТСО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83568" y="2469280"/>
            <a:ext cx="17281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ФСК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1153521" y="3005600"/>
            <a:ext cx="0" cy="1689095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4714726" y="1772366"/>
            <a:ext cx="4465786" cy="4244251"/>
            <a:chOff x="4714726" y="1772366"/>
            <a:chExt cx="4465786" cy="4244251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7452320" y="4104005"/>
              <a:ext cx="0" cy="576064"/>
            </a:xfrm>
            <a:prstGeom prst="line">
              <a:avLst/>
            </a:prstGeom>
            <a:ln w="25400">
              <a:solidFill>
                <a:srgbClr val="C00000"/>
              </a:solidFill>
              <a:headEnd type="triangle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Группа 19"/>
            <p:cNvGrpSpPr/>
            <p:nvPr/>
          </p:nvGrpSpPr>
          <p:grpSpPr>
            <a:xfrm>
              <a:off x="4714726" y="1772366"/>
              <a:ext cx="4465786" cy="4244251"/>
              <a:chOff x="4714726" y="1529409"/>
              <a:chExt cx="4465786" cy="4244251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796136" y="4437112"/>
                <a:ext cx="2664296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err="1" smtClean="0">
                    <a:solidFill>
                      <a:schemeClr val="tx1"/>
                    </a:solidFill>
                  </a:rPr>
                  <a:t>Монопотребитель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4932040" y="2852936"/>
                <a:ext cx="2664296" cy="10081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Генерация</a:t>
                </a:r>
              </a:p>
              <a:p>
                <a:pPr algn="ctr"/>
                <a:endParaRPr lang="ru-RU" sz="24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Прямая соединительная линия 64"/>
              <p:cNvCxnSpPr/>
              <p:nvPr/>
            </p:nvCxnSpPr>
            <p:spPr>
              <a:xfrm flipV="1">
                <a:off x="5148064" y="3861048"/>
                <a:ext cx="0" cy="1516568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V="1">
                <a:off x="6775673" y="3861048"/>
                <a:ext cx="0" cy="576064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6084168" y="3861048"/>
                <a:ext cx="0" cy="576064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Овал 71"/>
              <p:cNvSpPr/>
              <p:nvPr/>
            </p:nvSpPr>
            <p:spPr>
              <a:xfrm>
                <a:off x="5508104" y="3212976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5400" dirty="0" smtClean="0">
                    <a:solidFill>
                      <a:schemeClr val="tx1"/>
                    </a:solidFill>
                  </a:rPr>
                  <a:t>~</a:t>
                </a:r>
                <a:endParaRPr lang="ru-RU" sz="5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6516216" y="3212976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5400" dirty="0" smtClean="0">
                    <a:solidFill>
                      <a:schemeClr val="tx1"/>
                    </a:solidFill>
                  </a:rPr>
                  <a:t>~</a:t>
                </a:r>
                <a:endParaRPr lang="ru-RU" sz="5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 flipV="1">
                <a:off x="5364088" y="1556792"/>
                <a:ext cx="0" cy="1296144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V="1">
                <a:off x="6228184" y="1556792"/>
                <a:ext cx="0" cy="1296144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V="1">
                <a:off x="7092280" y="1628800"/>
                <a:ext cx="0" cy="1224136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flipV="1">
                <a:off x="5364088" y="1808820"/>
                <a:ext cx="213687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V="1">
                <a:off x="6228184" y="1808820"/>
                <a:ext cx="1272774" cy="7560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Прямоугольник 102"/>
              <p:cNvSpPr/>
              <p:nvPr/>
            </p:nvSpPr>
            <p:spPr>
              <a:xfrm>
                <a:off x="7296619" y="1529409"/>
                <a:ext cx="1495874" cy="485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схема выдачи</a:t>
                </a:r>
              </a:p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м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ощности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7092280" y="1808820"/>
                <a:ext cx="408678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Прямоугольник 47"/>
              <p:cNvSpPr/>
              <p:nvPr/>
            </p:nvSpPr>
            <p:spPr>
              <a:xfrm>
                <a:off x="4714726" y="5377616"/>
                <a:ext cx="2053518" cy="3960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</a:rPr>
                  <a:t>Потребитель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5219769" y="1772367"/>
                <a:ext cx="1152734" cy="4144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00B050"/>
                    </a:solidFill>
                  </a:rPr>
                  <a:t>ТСО</a:t>
                </a: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7452320" y="3825044"/>
                <a:ext cx="1728192" cy="6480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err="1" smtClean="0">
                    <a:solidFill>
                      <a:srgbClr val="C00000"/>
                    </a:solidFill>
                  </a:rPr>
                  <a:t>МоноТСО</a:t>
                </a:r>
                <a:endParaRPr lang="ru-RU" sz="2400" b="1" dirty="0" smtClean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67" name="Прямоугольник 66"/>
          <p:cNvSpPr/>
          <p:nvPr/>
        </p:nvSpPr>
        <p:spPr>
          <a:xfrm>
            <a:off x="1510370" y="1503000"/>
            <a:ext cx="17281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6165" name="Рисунок 20" descr="заголовок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Рисунок 19" descr="фон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Рисунок 18" descr="фон страниц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7504" y="908720"/>
            <a:ext cx="878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Регулирование </a:t>
            </a:r>
            <a:r>
              <a:rPr lang="ru-RU" sz="2000" b="1" dirty="0" err="1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моноТСО</a:t>
            </a:r>
            <a:r>
              <a:rPr lang="ru-RU" sz="2000" b="1" dirty="0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 в Нижегородской области</a:t>
            </a:r>
            <a:endParaRPr lang="ru-RU" sz="1400" b="1" dirty="0">
              <a:solidFill>
                <a:srgbClr val="002060"/>
              </a:solidFill>
              <a:latin typeface="Franklin Gothic Heavy" pitchFamily="34" charset="0"/>
              <a:cs typeface="Arial" charset="0"/>
            </a:endParaRPr>
          </a:p>
        </p:txBody>
      </p:sp>
      <p:sp>
        <p:nvSpPr>
          <p:cNvPr id="27" name="Номер слайда 23"/>
          <p:cNvSpPr txBox="1">
            <a:spLocks/>
          </p:cNvSpPr>
          <p:nvPr/>
        </p:nvSpPr>
        <p:spPr>
          <a:xfrm>
            <a:off x="179388" y="6308725"/>
            <a:ext cx="936625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6DB3FE-A42F-4614-A763-350F3881871E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1412776"/>
            <a:ext cx="14401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НЭСК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10100" y="5886797"/>
            <a:ext cx="194421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Отказ в установлении тарифа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7984" y="2348880"/>
            <a:ext cx="223224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Заявление на установление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монотарифа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5436096" y="1916832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 rot="10800000">
            <a:off x="6569174" y="4912592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310256" y="1412776"/>
            <a:ext cx="0" cy="5184576"/>
          </a:xfrm>
          <a:prstGeom prst="line">
            <a:avLst/>
          </a:prstGeom>
          <a:ln w="25400" cmpd="sng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3717032"/>
            <a:ext cx="201622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РСТ (экспертиза)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9326" y="4630276"/>
            <a:ext cx="19686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Экспертиза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5436096" y="32849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610100" y="4653136"/>
            <a:ext cx="194421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Соответствует критериям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5436096" y="4221088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436096" y="544522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945263" y="551723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164288" y="5877272"/>
            <a:ext cx="172819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Установление тарифа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85428" y="1481448"/>
            <a:ext cx="6951491" cy="4422757"/>
            <a:chOff x="4765948" y="1772366"/>
            <a:chExt cx="6951491" cy="4422757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7452320" y="4104005"/>
              <a:ext cx="0" cy="576064"/>
            </a:xfrm>
            <a:prstGeom prst="line">
              <a:avLst/>
            </a:prstGeom>
            <a:ln w="25400">
              <a:solidFill>
                <a:srgbClr val="C00000"/>
              </a:solidFill>
              <a:headEnd type="triangle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4765948" y="1772366"/>
              <a:ext cx="6951491" cy="4422757"/>
              <a:chOff x="4765948" y="1529409"/>
              <a:chExt cx="6951491" cy="4422757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5796136" y="4437112"/>
                <a:ext cx="2664296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Группа компаний «ГАЗ»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4932040" y="2852936"/>
                <a:ext cx="2664296" cy="10081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Автозаводская ТЭЦ</a:t>
                </a:r>
              </a:p>
              <a:p>
                <a:pPr algn="ctr"/>
                <a:endParaRPr lang="ru-RU" sz="24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 flipV="1">
                <a:off x="5148064" y="3861048"/>
                <a:ext cx="0" cy="1516568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6775673" y="3861048"/>
                <a:ext cx="0" cy="576064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flipV="1">
                <a:off x="6084168" y="3861048"/>
                <a:ext cx="0" cy="576064"/>
              </a:xfrm>
              <a:prstGeom prst="line">
                <a:avLst/>
              </a:prstGeom>
              <a:ln w="25400">
                <a:solidFill>
                  <a:srgbClr val="C00000"/>
                </a:solidFill>
                <a:headEnd type="triangle" w="lg" len="lg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5508104" y="3212976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5400" dirty="0" smtClean="0">
                    <a:solidFill>
                      <a:schemeClr val="tx1"/>
                    </a:solidFill>
                  </a:rPr>
                  <a:t>~</a:t>
                </a:r>
                <a:endParaRPr lang="ru-RU" sz="5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6516216" y="3212976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0"/>
                  </a:spcBef>
                </a:pPr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5400" dirty="0" smtClean="0">
                    <a:solidFill>
                      <a:schemeClr val="tx1"/>
                    </a:solidFill>
                  </a:rPr>
                  <a:t>~</a:t>
                </a:r>
                <a:endParaRPr lang="ru-RU" sz="5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 flipV="1">
                <a:off x="5364088" y="1556792"/>
                <a:ext cx="0" cy="1296144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V="1">
                <a:off x="6228184" y="1556792"/>
                <a:ext cx="0" cy="1296144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V="1">
                <a:off x="7092280" y="1628800"/>
                <a:ext cx="0" cy="1224136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flipV="1">
                <a:off x="5364088" y="1808820"/>
                <a:ext cx="213687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V="1">
                <a:off x="6228184" y="1808820"/>
                <a:ext cx="1272774" cy="7560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Прямоугольник 58"/>
              <p:cNvSpPr/>
              <p:nvPr/>
            </p:nvSpPr>
            <p:spPr>
              <a:xfrm>
                <a:off x="7296619" y="1529409"/>
                <a:ext cx="1495874" cy="485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схема выдачи</a:t>
                </a:r>
              </a:p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м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ощности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7092280" y="1808820"/>
                <a:ext cx="408678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Прямоугольник 60"/>
              <p:cNvSpPr/>
              <p:nvPr/>
            </p:nvSpPr>
            <p:spPr>
              <a:xfrm>
                <a:off x="4966754" y="5377616"/>
                <a:ext cx="2053518" cy="3960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</a:rPr>
                  <a:t>Потребитель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5219769" y="1772367"/>
                <a:ext cx="1152734" cy="4144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B050"/>
                    </a:solidFill>
                  </a:rPr>
                  <a:t>МРСК</a:t>
                </a:r>
                <a:endParaRPr lang="ru-RU" sz="2400" b="1" dirty="0" smtClea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4765948" y="3784053"/>
                <a:ext cx="3456384" cy="6480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err="1" smtClean="0">
                    <a:solidFill>
                      <a:srgbClr val="C00000"/>
                    </a:solidFill>
                  </a:rPr>
                  <a:t>Нижегородэлектросеть</a:t>
                </a:r>
                <a:endParaRPr lang="ru-RU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11268744" y="4618654"/>
                <a:ext cx="448695" cy="485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д</a:t>
                </a:r>
                <a:r>
                  <a:rPr lang="ru-RU" sz="1400" b="1" dirty="0" smtClean="0">
                    <a:solidFill>
                      <a:schemeClr val="tx1"/>
                    </a:solidFill>
                  </a:rPr>
                  <a:t>а</a:t>
                </a: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9612560" y="5466251"/>
                <a:ext cx="448695" cy="485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нет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7192" name="Рисунок 19" descr="заголовок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3" name="Рисунок 13" descr="фон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4" name="Рисунок 12" descr="фон страниц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90943" y="764704"/>
            <a:ext cx="19335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Проблема №2</a:t>
            </a:r>
            <a:endParaRPr lang="ru-RU" sz="2000" b="1" dirty="0">
              <a:solidFill>
                <a:srgbClr val="002060"/>
              </a:solidFill>
              <a:latin typeface="Franklin Gothic Heavy" pitchFamily="34" charset="0"/>
              <a:cs typeface="Arial" charset="0"/>
            </a:endParaRPr>
          </a:p>
        </p:txBody>
      </p:sp>
      <p:sp>
        <p:nvSpPr>
          <p:cNvPr id="27" name="Номер слайда 23"/>
          <p:cNvSpPr txBox="1">
            <a:spLocks/>
          </p:cNvSpPr>
          <p:nvPr/>
        </p:nvSpPr>
        <p:spPr>
          <a:xfrm>
            <a:off x="179388" y="6308725"/>
            <a:ext cx="936625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E16EB51-9C6F-4D78-93FD-68832312A3C6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708920"/>
            <a:ext cx="615553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Критерии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3734" y="3212976"/>
            <a:ext cx="553998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5616" y="1964457"/>
            <a:ext cx="553998" cy="9361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ИЛИ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38138" y="1352962"/>
            <a:ext cx="173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- 80/20 % по мощности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3150890" y="148478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707904" y="1193493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возможность манипуляци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 составом имущественного комплекса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возможность внесения изменений в АРГБП или акты о тех. присоединении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37022" y="266273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80/20 % по энергии за последний год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8" name="Стрелка вправо 57"/>
          <p:cNvSpPr/>
          <p:nvPr/>
        </p:nvSpPr>
        <p:spPr>
          <a:xfrm>
            <a:off x="3150890" y="2978323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779912" y="2516932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невозможность обоснования для ТСО   возрастом менее года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проблемы с обоснованием для ТСО 2-го и 3-го уровней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846634" y="2420888"/>
            <a:ext cx="0" cy="20812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837109" y="2430413"/>
            <a:ext cx="42252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837109" y="4501693"/>
            <a:ext cx="648072" cy="0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1250107" y="1691283"/>
            <a:ext cx="0" cy="14873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22698" y="400325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Определение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монопотре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бителя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4" name="Стрелка вправо 83"/>
          <p:cNvSpPr/>
          <p:nvPr/>
        </p:nvSpPr>
        <p:spPr>
          <a:xfrm>
            <a:off x="3203848" y="433106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779912" y="3840371"/>
            <a:ext cx="5256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понятие «группа лиц» дано только в антимонопольном законодательстве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понятие «единого технологического процесса» для группы лиц отсутствует в законодательстве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979712" y="5365665"/>
            <a:ext cx="7092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Кроме того: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отсутствует порядок установления факта использования объектов электросетевого хозяйства прочих ТСО при передаче электроэнергии монопотребителю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1250107" y="3170566"/>
            <a:ext cx="333525" cy="0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1259632" y="1700808"/>
            <a:ext cx="324000" cy="0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24"/>
          </a:xfrm>
        </p:grpSpPr>
        <p:pic>
          <p:nvPicPr>
            <p:cNvPr id="7192" name="Рисунок 19" descr="заголовок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3" name="Рисунок 13" descr="фон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504" y="1071570"/>
              <a:ext cx="5786454" cy="5786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4" name="Рисунок 12" descr="фон страниц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725719"/>
              <a:ext cx="5643570" cy="113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26824" y="785813"/>
            <a:ext cx="2061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Franklin Gothic Heavy" pitchFamily="34" charset="0"/>
                <a:cs typeface="Arial" charset="0"/>
              </a:rPr>
              <a:t>Проблема № 3</a:t>
            </a:r>
            <a:endParaRPr lang="ru-RU" sz="2000" b="1" dirty="0">
              <a:solidFill>
                <a:srgbClr val="002060"/>
              </a:solidFill>
              <a:latin typeface="Franklin Gothic Heavy" pitchFamily="34" charset="0"/>
              <a:cs typeface="Arial" charset="0"/>
            </a:endParaRPr>
          </a:p>
        </p:txBody>
      </p:sp>
      <p:sp>
        <p:nvSpPr>
          <p:cNvPr id="27" name="Номер слайда 23"/>
          <p:cNvSpPr txBox="1">
            <a:spLocks/>
          </p:cNvSpPr>
          <p:nvPr/>
        </p:nvSpPr>
        <p:spPr>
          <a:xfrm>
            <a:off x="179388" y="6308725"/>
            <a:ext cx="936625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E16EB51-9C6F-4D78-93FD-68832312A3C6}" type="slidenum">
              <a:rPr lang="ru-RU"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1556792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Отсутствует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порядок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 методика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расчета тарифа для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моноТСО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Отсутствует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порядок проведения взаиморасчётов между монопотребителем, «котлодержателем»,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моноТСО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иными потребителями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моноТСО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342900" lvl="0" indent="-342900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lvl="0" indent="-342900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Вывод:</a:t>
            </a:r>
          </a:p>
          <a:p>
            <a:pPr lvl="0"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ри отсутствии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нормативно-правовой базе порядка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взаиморасчетов по тарифам, установленным для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моноТСО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участники розничного рынка вынуждены решать эту проблему в суде.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46" name="Рисунок 9" descr="заголовок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81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Рисунок 8" descr="главный фон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940423"/>
              <a:ext cx="9144000" cy="1917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Рисунок 3" descr="фон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836712"/>
              <a:ext cx="4214842" cy="4214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857356" y="142852"/>
              <a:ext cx="6786610" cy="4154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accent1">
                  <a:lumMod val="7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Book Antiqua" pitchFamily="18" charset="0"/>
                  <a:cs typeface="Arial" pitchFamily="34" charset="0"/>
                </a:rPr>
                <a:t>ПРАВИТЕЛЬСТВО НИЖЕГОРОДСКОЙ ОБЛАСТИ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92313" y="1557338"/>
            <a:ext cx="5103812" cy="7080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latin typeface="Impact" pitchFamily="34" charset="0"/>
              </a:rPr>
              <a:t>СПАСИБО ЗА ВНИМАНИЕ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3068638"/>
            <a:ext cx="8442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Региональная служба по тарифам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Нижегородской области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657850"/>
            <a:ext cx="65865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Верхне-Волжская</a:t>
            </a:r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набережная 8, г. Нижний Новгород, 603082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тел/факс (831) 419-98-08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http://www.</a:t>
            </a:r>
            <a:r>
              <a:rPr lang="en-US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rst</a:t>
            </a:r>
            <a:r>
              <a:rPr lang="ru-RU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no.ru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430</Words>
  <Application>Microsoft Office PowerPoint</Application>
  <PresentationFormat>Экран (4:3)</PresentationFormat>
  <Paragraphs>100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ПП Грашкин</dc:creator>
  <cp:lastModifiedBy>Семенников Алексей Викторович</cp:lastModifiedBy>
  <cp:revision>217</cp:revision>
  <dcterms:created xsi:type="dcterms:W3CDTF">2012-07-04T06:59:54Z</dcterms:created>
  <dcterms:modified xsi:type="dcterms:W3CDTF">2015-04-01T09:27:57Z</dcterms:modified>
</cp:coreProperties>
</file>