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5" r:id="rId1"/>
    <p:sldMasterId id="2147483681" r:id="rId2"/>
    <p:sldMasterId id="2147483700" r:id="rId3"/>
  </p:sldMasterIdLst>
  <p:notesMasterIdLst>
    <p:notesMasterId r:id="rId11"/>
  </p:notesMasterIdLst>
  <p:handoutMasterIdLst>
    <p:handoutMasterId r:id="rId12"/>
  </p:handoutMasterIdLst>
  <p:sldIdLst>
    <p:sldId id="356" r:id="rId4"/>
    <p:sldId id="347" r:id="rId5"/>
    <p:sldId id="348" r:id="rId6"/>
    <p:sldId id="349" r:id="rId7"/>
    <p:sldId id="351" r:id="rId8"/>
    <p:sldId id="354" r:id="rId9"/>
    <p:sldId id="353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DDDDDD"/>
    <a:srgbClr val="C0C0C0"/>
    <a:srgbClr val="B2B2B2"/>
    <a:srgbClr val="DEF1FF"/>
    <a:srgbClr val="C1E4FF"/>
    <a:srgbClr val="FF691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6" autoAdjust="0"/>
    <p:restoredTop sz="92467" autoAdjust="0"/>
  </p:normalViewPr>
  <p:slideViewPr>
    <p:cSldViewPr snapToGrid="0">
      <p:cViewPr>
        <p:scale>
          <a:sx n="90" d="100"/>
          <a:sy n="90" d="100"/>
        </p:scale>
        <p:origin x="-4308" y="-1494"/>
      </p:cViewPr>
      <p:guideLst>
        <p:guide orient="horz" pos="807"/>
        <p:guide orient="horz" pos="3847"/>
        <p:guide orient="horz" pos="1283"/>
        <p:guide orient="horz" pos="2893"/>
        <p:guide orient="horz" pos="1098"/>
        <p:guide orient="horz" pos="3627"/>
        <p:guide orient="horz" pos="1872"/>
        <p:guide orient="horz" pos="1212"/>
        <p:guide pos="250"/>
        <p:guide pos="5523"/>
        <p:guide pos="3007"/>
        <p:guide pos="2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7" d="100"/>
          <a:sy n="107" d="100"/>
        </p:scale>
        <p:origin x="-2082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87" tIns="44343" rIns="88687" bIns="44343" numCol="1" anchor="t" anchorCtr="0" compatLnSpc="1">
            <a:prstTxWarp prst="textNoShape">
              <a:avLst/>
            </a:prstTxWarp>
          </a:bodyPr>
          <a:lstStyle>
            <a:lvl1pPr defTabSz="887413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87" tIns="44343" rIns="88687" bIns="44343" numCol="1" anchor="t" anchorCtr="0" compatLnSpc="1">
            <a:prstTxWarp prst="textNoShape">
              <a:avLst/>
            </a:prstTxWarp>
          </a:bodyPr>
          <a:lstStyle>
            <a:lvl1pPr algn="r" defTabSz="887413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87" tIns="44343" rIns="88687" bIns="44343" numCol="1" anchor="b" anchorCtr="0" compatLnSpc="1">
            <a:prstTxWarp prst="textNoShape">
              <a:avLst/>
            </a:prstTxWarp>
          </a:bodyPr>
          <a:lstStyle>
            <a:lvl1pPr defTabSz="887413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687" tIns="44343" rIns="88687" bIns="44343" numCol="1" anchor="b" anchorCtr="0" compatLnSpc="1">
            <a:prstTxWarp prst="textNoShape">
              <a:avLst/>
            </a:prstTxWarp>
          </a:bodyPr>
          <a:lstStyle>
            <a:lvl1pPr algn="r" defTabSz="887413" eaLnBrk="0" hangingPunct="0">
              <a:defRPr sz="1200"/>
            </a:lvl1pPr>
          </a:lstStyle>
          <a:p>
            <a:pPr>
              <a:defRPr/>
            </a:pPr>
            <a:fld id="{98516DD9-D1D1-4CCA-A61C-06EA559D3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38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8" tIns="46100" rIns="92198" bIns="46100" numCol="1" anchor="t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8" tIns="46100" rIns="92198" bIns="46100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8" tIns="46100" rIns="92198" bIns="46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8" tIns="46100" rIns="92198" bIns="46100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98" tIns="46100" rIns="92198" bIns="46100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/>
            </a:lvl1pPr>
          </a:lstStyle>
          <a:p>
            <a:pPr>
              <a:defRPr/>
            </a:pPr>
            <a:fld id="{7037B914-8282-43EB-AE94-D738A7C4A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9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5858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8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CBBA09E-D433-4138-A0AD-5BA13785EF0A}" type="slidenum">
              <a:rPr lang="en-US" smtClean="0">
                <a:solidFill>
                  <a:srgbClr val="000000"/>
                </a:solidFill>
              </a:rPr>
              <a:pPr defTabSz="920750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81627-B279-4B73-91F6-E1A86D8293A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0FC878-5186-462E-B762-7586E1DFB13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Ivanov-VA\Рабочий стол\title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EDE4C-AD10-4F34-AE08-EE334AB50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26D2D-9658-4806-B895-DF8E0FBAB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869BA-8E1D-4EAA-8867-31B930A76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7038" y="1262063"/>
            <a:ext cx="4113212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2650" y="1262063"/>
            <a:ext cx="4113213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47CF-9AE1-4CE5-A11E-81BF08EB4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F5E3A-56F1-44C1-AF42-D3BFEBC8A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BB7AD-934D-4CE9-8A4F-FC9244AAB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6863A-C320-459F-9969-7BE5DF72E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D6B9-5620-42B6-A1A0-C26BF99AA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DA60C-4773-470F-BBE4-B789B9AF4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6BB1-3F15-4AF1-A118-57C953C7E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EditPoints="1"/>
          </p:cNvSpPr>
          <p:nvPr userDrawn="1"/>
        </p:nvSpPr>
        <p:spPr bwMode="auto">
          <a:xfrm>
            <a:off x="-6350" y="0"/>
            <a:ext cx="9150350" cy="6775450"/>
          </a:xfrm>
          <a:custGeom>
            <a:avLst/>
            <a:gdLst>
              <a:gd name="T0" fmla="*/ 4559234 w 1435"/>
              <a:gd name="T1" fmla="*/ 1779991 h 1062"/>
              <a:gd name="T2" fmla="*/ 5783531 w 1435"/>
              <a:gd name="T3" fmla="*/ 2226584 h 1062"/>
              <a:gd name="T4" fmla="*/ 6376551 w 1435"/>
              <a:gd name="T5" fmla="*/ 4395749 h 1062"/>
              <a:gd name="T6" fmla="*/ 6453069 w 1435"/>
              <a:gd name="T7" fmla="*/ 6405416 h 1062"/>
              <a:gd name="T8" fmla="*/ 7282021 w 1435"/>
              <a:gd name="T9" fmla="*/ 5110297 h 1062"/>
              <a:gd name="T10" fmla="*/ 7970688 w 1435"/>
              <a:gd name="T11" fmla="*/ 5812086 h 1062"/>
              <a:gd name="T12" fmla="*/ 8474436 w 1435"/>
              <a:gd name="T13" fmla="*/ 6048142 h 1062"/>
              <a:gd name="T14" fmla="*/ 7237385 w 1435"/>
              <a:gd name="T15" fmla="*/ 6660612 h 1062"/>
              <a:gd name="T16" fmla="*/ 4527351 w 1435"/>
              <a:gd name="T17" fmla="*/ 6647852 h 1062"/>
              <a:gd name="T18" fmla="*/ 4291419 w 1435"/>
              <a:gd name="T19" fmla="*/ 6437315 h 1062"/>
              <a:gd name="T20" fmla="*/ 4992839 w 1435"/>
              <a:gd name="T21" fmla="*/ 6430936 h 1062"/>
              <a:gd name="T22" fmla="*/ 5190512 w 1435"/>
              <a:gd name="T23" fmla="*/ 6399036 h 1062"/>
              <a:gd name="T24" fmla="*/ 4897191 w 1435"/>
              <a:gd name="T25" fmla="*/ 3311166 h 1062"/>
              <a:gd name="T26" fmla="*/ 3220158 w 1435"/>
              <a:gd name="T27" fmla="*/ 2207444 h 1062"/>
              <a:gd name="T28" fmla="*/ 5260654 w 1435"/>
              <a:gd name="T29" fmla="*/ 1505656 h 1062"/>
              <a:gd name="T30" fmla="*/ 5496587 w 1435"/>
              <a:gd name="T31" fmla="*/ 1799131 h 1062"/>
              <a:gd name="T32" fmla="*/ 5126747 w 1435"/>
              <a:gd name="T33" fmla="*/ 2124506 h 1062"/>
              <a:gd name="T34" fmla="*/ 5298913 w 1435"/>
              <a:gd name="T35" fmla="*/ 2124506 h 1062"/>
              <a:gd name="T36" fmla="*/ 5260654 w 1435"/>
              <a:gd name="T37" fmla="*/ 2417981 h 1062"/>
              <a:gd name="T38" fmla="*/ 5177759 w 1435"/>
              <a:gd name="T39" fmla="*/ 2596618 h 1062"/>
              <a:gd name="T40" fmla="*/ 5872803 w 1435"/>
              <a:gd name="T41" fmla="*/ 2660417 h 1062"/>
              <a:gd name="T42" fmla="*/ 5260654 w 1435"/>
              <a:gd name="T43" fmla="*/ 2692316 h 1062"/>
              <a:gd name="T44" fmla="*/ 5228771 w 1435"/>
              <a:gd name="T45" fmla="*/ 2915613 h 1062"/>
              <a:gd name="T46" fmla="*/ 5203265 w 1435"/>
              <a:gd name="T47" fmla="*/ 3062350 h 1062"/>
              <a:gd name="T48" fmla="*/ 5324420 w 1435"/>
              <a:gd name="T49" fmla="*/ 3323926 h 1062"/>
              <a:gd name="T50" fmla="*/ 5158629 w 1435"/>
              <a:gd name="T51" fmla="*/ 3362205 h 1062"/>
              <a:gd name="T52" fmla="*/ 5426444 w 1435"/>
              <a:gd name="T53" fmla="*/ 3432384 h 1062"/>
              <a:gd name="T54" fmla="*/ 5369056 w 1435"/>
              <a:gd name="T55" fmla="*/ 3559982 h 1062"/>
              <a:gd name="T56" fmla="*/ 5209642 w 1435"/>
              <a:gd name="T57" fmla="*/ 3725860 h 1062"/>
              <a:gd name="T58" fmla="*/ 5094864 w 1435"/>
              <a:gd name="T59" fmla="*/ 3840698 h 1062"/>
              <a:gd name="T60" fmla="*/ 5439198 w 1435"/>
              <a:gd name="T61" fmla="*/ 3949156 h 1062"/>
              <a:gd name="T62" fmla="*/ 5216018 w 1435"/>
              <a:gd name="T63" fmla="*/ 4115033 h 1062"/>
              <a:gd name="T64" fmla="*/ 5113994 w 1435"/>
              <a:gd name="T65" fmla="*/ 4287290 h 1062"/>
              <a:gd name="T66" fmla="*/ 4973709 w 1435"/>
              <a:gd name="T67" fmla="*/ 4382989 h 1062"/>
              <a:gd name="T68" fmla="*/ 5547599 w 1435"/>
              <a:gd name="T69" fmla="*/ 4478687 h 1062"/>
              <a:gd name="T70" fmla="*/ 5171382 w 1435"/>
              <a:gd name="T71" fmla="*/ 4606285 h 1062"/>
              <a:gd name="T72" fmla="*/ 5547599 w 1435"/>
              <a:gd name="T73" fmla="*/ 4874241 h 1062"/>
              <a:gd name="T74" fmla="*/ 7511577 w 1435"/>
              <a:gd name="T75" fmla="*/ 4765783 h 1062"/>
              <a:gd name="T76" fmla="*/ 4967333 w 1435"/>
              <a:gd name="T77" fmla="*/ 4874241 h 1062"/>
              <a:gd name="T78" fmla="*/ 7441434 w 1435"/>
              <a:gd name="T79" fmla="*/ 5072018 h 1062"/>
              <a:gd name="T80" fmla="*/ 5611364 w 1435"/>
              <a:gd name="T81" fmla="*/ 5142197 h 1062"/>
              <a:gd name="T82" fmla="*/ 5726142 w 1435"/>
              <a:gd name="T83" fmla="*/ 5199616 h 1062"/>
              <a:gd name="T84" fmla="*/ 4852555 w 1435"/>
              <a:gd name="T85" fmla="*/ 5288934 h 1062"/>
              <a:gd name="T86" fmla="*/ 7613601 w 1435"/>
              <a:gd name="T87" fmla="*/ 5333593 h 1062"/>
              <a:gd name="T88" fmla="*/ 5738895 w 1435"/>
              <a:gd name="T89" fmla="*/ 5391012 h 1062"/>
              <a:gd name="T90" fmla="*/ 7607225 w 1435"/>
              <a:gd name="T91" fmla="*/ 5467571 h 1062"/>
              <a:gd name="T92" fmla="*/ 5649624 w 1435"/>
              <a:gd name="T93" fmla="*/ 5595169 h 1062"/>
              <a:gd name="T94" fmla="*/ 7651861 w 1435"/>
              <a:gd name="T95" fmla="*/ 5678108 h 1062"/>
              <a:gd name="T96" fmla="*/ 5821791 w 1435"/>
              <a:gd name="T97" fmla="*/ 5748287 h 1062"/>
              <a:gd name="T98" fmla="*/ 5598611 w 1435"/>
              <a:gd name="T99" fmla="*/ 5920544 h 1062"/>
              <a:gd name="T100" fmla="*/ 5617741 w 1435"/>
              <a:gd name="T101" fmla="*/ 5933304 h 1062"/>
              <a:gd name="T102" fmla="*/ 5751649 w 1435"/>
              <a:gd name="T103" fmla="*/ 5952443 h 1062"/>
              <a:gd name="T104" fmla="*/ 8047207 w 1435"/>
              <a:gd name="T105" fmla="*/ 6284198 h 1062"/>
              <a:gd name="T106" fmla="*/ 5668753 w 1435"/>
              <a:gd name="T107" fmla="*/ 6105561 h 1062"/>
              <a:gd name="T108" fmla="*/ 7722003 w 1435"/>
              <a:gd name="T109" fmla="*/ 6156600 h 1062"/>
              <a:gd name="T110" fmla="*/ 4680388 w 1435"/>
              <a:gd name="T111" fmla="*/ 6265058 h 1062"/>
              <a:gd name="T112" fmla="*/ 4897191 w 1435"/>
              <a:gd name="T113" fmla="*/ 6316097 h 1062"/>
              <a:gd name="T114" fmla="*/ 4680388 w 1435"/>
              <a:gd name="T115" fmla="*/ 6309718 h 1062"/>
              <a:gd name="T116" fmla="*/ 7702873 w 1435"/>
              <a:gd name="T117" fmla="*/ 6418176 h 1062"/>
              <a:gd name="T118" fmla="*/ 5541222 w 1435"/>
              <a:gd name="T119" fmla="*/ 6481975 h 1062"/>
              <a:gd name="T120" fmla="*/ 5522093 w 1435"/>
              <a:gd name="T121" fmla="*/ 6533014 h 1062"/>
              <a:gd name="T122" fmla="*/ 7779392 w 1435"/>
              <a:gd name="T123" fmla="*/ 6628712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692" tIns="42848" rIns="85692" bIns="42848"/>
          <a:lstStyle/>
          <a:p>
            <a:pPr defTabSz="913577">
              <a:defRPr/>
            </a:pPr>
            <a:endParaRPr lang="ru-RU" sz="9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Picture 4" descr="C:\Documents and Settings\Ivanov-VA\Мои документы\Презентации\logo_rus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6381750"/>
            <a:ext cx="24288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13" y="6448425"/>
            <a:ext cx="344487" cy="276225"/>
          </a:xfrm>
          <a:prstGeom prst="rect">
            <a:avLst/>
          </a:prstGeom>
        </p:spPr>
        <p:txBody>
          <a:bodyPr vert="horz" wrap="square" lIns="85703" tIns="42853" rIns="85703" bIns="42853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F7F7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EDB96D5-5441-44FE-AF2A-6C9405CF6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0200" y="227013"/>
            <a:ext cx="2125663" cy="5541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7013"/>
            <a:ext cx="6226175" cy="5541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D13A6-D4DF-4E87-B194-4F6A54A22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7013"/>
            <a:ext cx="6791325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27038" y="1262063"/>
            <a:ext cx="8378825" cy="45069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5B23-8264-4190-8628-588005048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EditPoints="1"/>
          </p:cNvSpPr>
          <p:nvPr userDrawn="1"/>
        </p:nvSpPr>
        <p:spPr bwMode="auto">
          <a:xfrm>
            <a:off x="-6350" y="0"/>
            <a:ext cx="9150350" cy="6775450"/>
          </a:xfrm>
          <a:custGeom>
            <a:avLst/>
            <a:gdLst>
              <a:gd name="T0" fmla="*/ 4559234 w 1435"/>
              <a:gd name="T1" fmla="*/ 1779991 h 1062"/>
              <a:gd name="T2" fmla="*/ 5783531 w 1435"/>
              <a:gd name="T3" fmla="*/ 2226584 h 1062"/>
              <a:gd name="T4" fmla="*/ 6376551 w 1435"/>
              <a:gd name="T5" fmla="*/ 4395749 h 1062"/>
              <a:gd name="T6" fmla="*/ 6453069 w 1435"/>
              <a:gd name="T7" fmla="*/ 6405416 h 1062"/>
              <a:gd name="T8" fmla="*/ 7282021 w 1435"/>
              <a:gd name="T9" fmla="*/ 5110297 h 1062"/>
              <a:gd name="T10" fmla="*/ 7970688 w 1435"/>
              <a:gd name="T11" fmla="*/ 5812086 h 1062"/>
              <a:gd name="T12" fmla="*/ 8474436 w 1435"/>
              <a:gd name="T13" fmla="*/ 6048142 h 1062"/>
              <a:gd name="T14" fmla="*/ 7237385 w 1435"/>
              <a:gd name="T15" fmla="*/ 6660612 h 1062"/>
              <a:gd name="T16" fmla="*/ 4527351 w 1435"/>
              <a:gd name="T17" fmla="*/ 6647852 h 1062"/>
              <a:gd name="T18" fmla="*/ 4291419 w 1435"/>
              <a:gd name="T19" fmla="*/ 6437315 h 1062"/>
              <a:gd name="T20" fmla="*/ 4992839 w 1435"/>
              <a:gd name="T21" fmla="*/ 6430936 h 1062"/>
              <a:gd name="T22" fmla="*/ 5190512 w 1435"/>
              <a:gd name="T23" fmla="*/ 6399036 h 1062"/>
              <a:gd name="T24" fmla="*/ 4897191 w 1435"/>
              <a:gd name="T25" fmla="*/ 3311166 h 1062"/>
              <a:gd name="T26" fmla="*/ 3220158 w 1435"/>
              <a:gd name="T27" fmla="*/ 2207444 h 1062"/>
              <a:gd name="T28" fmla="*/ 5260654 w 1435"/>
              <a:gd name="T29" fmla="*/ 1505656 h 1062"/>
              <a:gd name="T30" fmla="*/ 5496587 w 1435"/>
              <a:gd name="T31" fmla="*/ 1799131 h 1062"/>
              <a:gd name="T32" fmla="*/ 5126747 w 1435"/>
              <a:gd name="T33" fmla="*/ 2124506 h 1062"/>
              <a:gd name="T34" fmla="*/ 5298913 w 1435"/>
              <a:gd name="T35" fmla="*/ 2124506 h 1062"/>
              <a:gd name="T36" fmla="*/ 5260654 w 1435"/>
              <a:gd name="T37" fmla="*/ 2417981 h 1062"/>
              <a:gd name="T38" fmla="*/ 5177759 w 1435"/>
              <a:gd name="T39" fmla="*/ 2596618 h 1062"/>
              <a:gd name="T40" fmla="*/ 5872803 w 1435"/>
              <a:gd name="T41" fmla="*/ 2660417 h 1062"/>
              <a:gd name="T42" fmla="*/ 5260654 w 1435"/>
              <a:gd name="T43" fmla="*/ 2692316 h 1062"/>
              <a:gd name="T44" fmla="*/ 5228771 w 1435"/>
              <a:gd name="T45" fmla="*/ 2915613 h 1062"/>
              <a:gd name="T46" fmla="*/ 5203265 w 1435"/>
              <a:gd name="T47" fmla="*/ 3062350 h 1062"/>
              <a:gd name="T48" fmla="*/ 5324420 w 1435"/>
              <a:gd name="T49" fmla="*/ 3323926 h 1062"/>
              <a:gd name="T50" fmla="*/ 5158629 w 1435"/>
              <a:gd name="T51" fmla="*/ 3362205 h 1062"/>
              <a:gd name="T52" fmla="*/ 5426444 w 1435"/>
              <a:gd name="T53" fmla="*/ 3432384 h 1062"/>
              <a:gd name="T54" fmla="*/ 5369056 w 1435"/>
              <a:gd name="T55" fmla="*/ 3559982 h 1062"/>
              <a:gd name="T56" fmla="*/ 5209642 w 1435"/>
              <a:gd name="T57" fmla="*/ 3725860 h 1062"/>
              <a:gd name="T58" fmla="*/ 5094864 w 1435"/>
              <a:gd name="T59" fmla="*/ 3840698 h 1062"/>
              <a:gd name="T60" fmla="*/ 5439198 w 1435"/>
              <a:gd name="T61" fmla="*/ 3949156 h 1062"/>
              <a:gd name="T62" fmla="*/ 5216018 w 1435"/>
              <a:gd name="T63" fmla="*/ 4115033 h 1062"/>
              <a:gd name="T64" fmla="*/ 5113994 w 1435"/>
              <a:gd name="T65" fmla="*/ 4287290 h 1062"/>
              <a:gd name="T66" fmla="*/ 4973709 w 1435"/>
              <a:gd name="T67" fmla="*/ 4382989 h 1062"/>
              <a:gd name="T68" fmla="*/ 5547599 w 1435"/>
              <a:gd name="T69" fmla="*/ 4478687 h 1062"/>
              <a:gd name="T70" fmla="*/ 5171382 w 1435"/>
              <a:gd name="T71" fmla="*/ 4606285 h 1062"/>
              <a:gd name="T72" fmla="*/ 5547599 w 1435"/>
              <a:gd name="T73" fmla="*/ 4874241 h 1062"/>
              <a:gd name="T74" fmla="*/ 7511577 w 1435"/>
              <a:gd name="T75" fmla="*/ 4765783 h 1062"/>
              <a:gd name="T76" fmla="*/ 4967333 w 1435"/>
              <a:gd name="T77" fmla="*/ 4874241 h 1062"/>
              <a:gd name="T78" fmla="*/ 7441434 w 1435"/>
              <a:gd name="T79" fmla="*/ 5072018 h 1062"/>
              <a:gd name="T80" fmla="*/ 5611364 w 1435"/>
              <a:gd name="T81" fmla="*/ 5142197 h 1062"/>
              <a:gd name="T82" fmla="*/ 5726142 w 1435"/>
              <a:gd name="T83" fmla="*/ 5199616 h 1062"/>
              <a:gd name="T84" fmla="*/ 4852555 w 1435"/>
              <a:gd name="T85" fmla="*/ 5288934 h 1062"/>
              <a:gd name="T86" fmla="*/ 7613601 w 1435"/>
              <a:gd name="T87" fmla="*/ 5333593 h 1062"/>
              <a:gd name="T88" fmla="*/ 5738895 w 1435"/>
              <a:gd name="T89" fmla="*/ 5391012 h 1062"/>
              <a:gd name="T90" fmla="*/ 7607225 w 1435"/>
              <a:gd name="T91" fmla="*/ 5467571 h 1062"/>
              <a:gd name="T92" fmla="*/ 5649624 w 1435"/>
              <a:gd name="T93" fmla="*/ 5595169 h 1062"/>
              <a:gd name="T94" fmla="*/ 7651861 w 1435"/>
              <a:gd name="T95" fmla="*/ 5678108 h 1062"/>
              <a:gd name="T96" fmla="*/ 5821791 w 1435"/>
              <a:gd name="T97" fmla="*/ 5748287 h 1062"/>
              <a:gd name="T98" fmla="*/ 5598611 w 1435"/>
              <a:gd name="T99" fmla="*/ 5920544 h 1062"/>
              <a:gd name="T100" fmla="*/ 5617741 w 1435"/>
              <a:gd name="T101" fmla="*/ 5933304 h 1062"/>
              <a:gd name="T102" fmla="*/ 5751649 w 1435"/>
              <a:gd name="T103" fmla="*/ 5952443 h 1062"/>
              <a:gd name="T104" fmla="*/ 8047207 w 1435"/>
              <a:gd name="T105" fmla="*/ 6284198 h 1062"/>
              <a:gd name="T106" fmla="*/ 5668753 w 1435"/>
              <a:gd name="T107" fmla="*/ 6105561 h 1062"/>
              <a:gd name="T108" fmla="*/ 7722003 w 1435"/>
              <a:gd name="T109" fmla="*/ 6156600 h 1062"/>
              <a:gd name="T110" fmla="*/ 4680388 w 1435"/>
              <a:gd name="T111" fmla="*/ 6265058 h 1062"/>
              <a:gd name="T112" fmla="*/ 4897191 w 1435"/>
              <a:gd name="T113" fmla="*/ 6316097 h 1062"/>
              <a:gd name="T114" fmla="*/ 4680388 w 1435"/>
              <a:gd name="T115" fmla="*/ 6309718 h 1062"/>
              <a:gd name="T116" fmla="*/ 7702873 w 1435"/>
              <a:gd name="T117" fmla="*/ 6418176 h 1062"/>
              <a:gd name="T118" fmla="*/ 5541222 w 1435"/>
              <a:gd name="T119" fmla="*/ 6481975 h 1062"/>
              <a:gd name="T120" fmla="*/ 5522093 w 1435"/>
              <a:gd name="T121" fmla="*/ 6533014 h 1062"/>
              <a:gd name="T122" fmla="*/ 7779392 w 1435"/>
              <a:gd name="T123" fmla="*/ 6628712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692" tIns="42848" rIns="85692" bIns="42848"/>
          <a:lstStyle/>
          <a:p>
            <a:pPr defTabSz="913577">
              <a:defRPr/>
            </a:pPr>
            <a:endParaRPr lang="ru-RU" sz="9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Picture 10" descr="FGC-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29450" y="6429375"/>
            <a:ext cx="16144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13" y="6448425"/>
            <a:ext cx="344487" cy="276225"/>
          </a:xfrm>
          <a:prstGeom prst="rect">
            <a:avLst/>
          </a:prstGeom>
        </p:spPr>
        <p:txBody>
          <a:bodyPr vert="horz" wrap="square" lIns="85703" tIns="42853" rIns="85703" bIns="42853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F7F7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C0B7B27-E725-4D74-9777-67B52DEE1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36B3CBF-08D2-451D-8E74-ACA32A63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Ivanov-VA\Рабочий стол\title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EditPoints="1"/>
          </p:cNvSpPr>
          <p:nvPr userDrawn="1"/>
        </p:nvSpPr>
        <p:spPr bwMode="auto">
          <a:xfrm>
            <a:off x="-6350" y="0"/>
            <a:ext cx="9150350" cy="6775450"/>
          </a:xfrm>
          <a:custGeom>
            <a:avLst/>
            <a:gdLst>
              <a:gd name="T0" fmla="*/ 4559234 w 1435"/>
              <a:gd name="T1" fmla="*/ 1779991 h 1062"/>
              <a:gd name="T2" fmla="*/ 5783531 w 1435"/>
              <a:gd name="T3" fmla="*/ 2226584 h 1062"/>
              <a:gd name="T4" fmla="*/ 6376551 w 1435"/>
              <a:gd name="T5" fmla="*/ 4395749 h 1062"/>
              <a:gd name="T6" fmla="*/ 6453069 w 1435"/>
              <a:gd name="T7" fmla="*/ 6405416 h 1062"/>
              <a:gd name="T8" fmla="*/ 7282021 w 1435"/>
              <a:gd name="T9" fmla="*/ 5110297 h 1062"/>
              <a:gd name="T10" fmla="*/ 7970688 w 1435"/>
              <a:gd name="T11" fmla="*/ 5812086 h 1062"/>
              <a:gd name="T12" fmla="*/ 8474436 w 1435"/>
              <a:gd name="T13" fmla="*/ 6048142 h 1062"/>
              <a:gd name="T14" fmla="*/ 7237385 w 1435"/>
              <a:gd name="T15" fmla="*/ 6660612 h 1062"/>
              <a:gd name="T16" fmla="*/ 4527351 w 1435"/>
              <a:gd name="T17" fmla="*/ 6647852 h 1062"/>
              <a:gd name="T18" fmla="*/ 4291419 w 1435"/>
              <a:gd name="T19" fmla="*/ 6437315 h 1062"/>
              <a:gd name="T20" fmla="*/ 4992839 w 1435"/>
              <a:gd name="T21" fmla="*/ 6430936 h 1062"/>
              <a:gd name="T22" fmla="*/ 5190512 w 1435"/>
              <a:gd name="T23" fmla="*/ 6399036 h 1062"/>
              <a:gd name="T24" fmla="*/ 4897191 w 1435"/>
              <a:gd name="T25" fmla="*/ 3311166 h 1062"/>
              <a:gd name="T26" fmla="*/ 3220158 w 1435"/>
              <a:gd name="T27" fmla="*/ 2207444 h 1062"/>
              <a:gd name="T28" fmla="*/ 5260654 w 1435"/>
              <a:gd name="T29" fmla="*/ 1505656 h 1062"/>
              <a:gd name="T30" fmla="*/ 5496587 w 1435"/>
              <a:gd name="T31" fmla="*/ 1799131 h 1062"/>
              <a:gd name="T32" fmla="*/ 5126747 w 1435"/>
              <a:gd name="T33" fmla="*/ 2124506 h 1062"/>
              <a:gd name="T34" fmla="*/ 5298913 w 1435"/>
              <a:gd name="T35" fmla="*/ 2124506 h 1062"/>
              <a:gd name="T36" fmla="*/ 5260654 w 1435"/>
              <a:gd name="T37" fmla="*/ 2417981 h 1062"/>
              <a:gd name="T38" fmla="*/ 5177759 w 1435"/>
              <a:gd name="T39" fmla="*/ 2596618 h 1062"/>
              <a:gd name="T40" fmla="*/ 5872803 w 1435"/>
              <a:gd name="T41" fmla="*/ 2660417 h 1062"/>
              <a:gd name="T42" fmla="*/ 5260654 w 1435"/>
              <a:gd name="T43" fmla="*/ 2692316 h 1062"/>
              <a:gd name="T44" fmla="*/ 5228771 w 1435"/>
              <a:gd name="T45" fmla="*/ 2915613 h 1062"/>
              <a:gd name="T46" fmla="*/ 5203265 w 1435"/>
              <a:gd name="T47" fmla="*/ 3062350 h 1062"/>
              <a:gd name="T48" fmla="*/ 5324420 w 1435"/>
              <a:gd name="T49" fmla="*/ 3323926 h 1062"/>
              <a:gd name="T50" fmla="*/ 5158629 w 1435"/>
              <a:gd name="T51" fmla="*/ 3362205 h 1062"/>
              <a:gd name="T52" fmla="*/ 5426444 w 1435"/>
              <a:gd name="T53" fmla="*/ 3432384 h 1062"/>
              <a:gd name="T54" fmla="*/ 5369056 w 1435"/>
              <a:gd name="T55" fmla="*/ 3559982 h 1062"/>
              <a:gd name="T56" fmla="*/ 5209642 w 1435"/>
              <a:gd name="T57" fmla="*/ 3725860 h 1062"/>
              <a:gd name="T58" fmla="*/ 5094864 w 1435"/>
              <a:gd name="T59" fmla="*/ 3840698 h 1062"/>
              <a:gd name="T60" fmla="*/ 5439198 w 1435"/>
              <a:gd name="T61" fmla="*/ 3949156 h 1062"/>
              <a:gd name="T62" fmla="*/ 5216018 w 1435"/>
              <a:gd name="T63" fmla="*/ 4115033 h 1062"/>
              <a:gd name="T64" fmla="*/ 5113994 w 1435"/>
              <a:gd name="T65" fmla="*/ 4287290 h 1062"/>
              <a:gd name="T66" fmla="*/ 4973709 w 1435"/>
              <a:gd name="T67" fmla="*/ 4382989 h 1062"/>
              <a:gd name="T68" fmla="*/ 5547599 w 1435"/>
              <a:gd name="T69" fmla="*/ 4478687 h 1062"/>
              <a:gd name="T70" fmla="*/ 5171382 w 1435"/>
              <a:gd name="T71" fmla="*/ 4606285 h 1062"/>
              <a:gd name="T72" fmla="*/ 5547599 w 1435"/>
              <a:gd name="T73" fmla="*/ 4874241 h 1062"/>
              <a:gd name="T74" fmla="*/ 7511577 w 1435"/>
              <a:gd name="T75" fmla="*/ 4765783 h 1062"/>
              <a:gd name="T76" fmla="*/ 4967333 w 1435"/>
              <a:gd name="T77" fmla="*/ 4874241 h 1062"/>
              <a:gd name="T78" fmla="*/ 7441434 w 1435"/>
              <a:gd name="T79" fmla="*/ 5072018 h 1062"/>
              <a:gd name="T80" fmla="*/ 5611364 w 1435"/>
              <a:gd name="T81" fmla="*/ 5142197 h 1062"/>
              <a:gd name="T82" fmla="*/ 5726142 w 1435"/>
              <a:gd name="T83" fmla="*/ 5199616 h 1062"/>
              <a:gd name="T84" fmla="*/ 4852555 w 1435"/>
              <a:gd name="T85" fmla="*/ 5288934 h 1062"/>
              <a:gd name="T86" fmla="*/ 7613601 w 1435"/>
              <a:gd name="T87" fmla="*/ 5333593 h 1062"/>
              <a:gd name="T88" fmla="*/ 5738895 w 1435"/>
              <a:gd name="T89" fmla="*/ 5391012 h 1062"/>
              <a:gd name="T90" fmla="*/ 7607225 w 1435"/>
              <a:gd name="T91" fmla="*/ 5467571 h 1062"/>
              <a:gd name="T92" fmla="*/ 5649624 w 1435"/>
              <a:gd name="T93" fmla="*/ 5595169 h 1062"/>
              <a:gd name="T94" fmla="*/ 7651861 w 1435"/>
              <a:gd name="T95" fmla="*/ 5678108 h 1062"/>
              <a:gd name="T96" fmla="*/ 5821791 w 1435"/>
              <a:gd name="T97" fmla="*/ 5748287 h 1062"/>
              <a:gd name="T98" fmla="*/ 5598611 w 1435"/>
              <a:gd name="T99" fmla="*/ 5920544 h 1062"/>
              <a:gd name="T100" fmla="*/ 5617741 w 1435"/>
              <a:gd name="T101" fmla="*/ 5933304 h 1062"/>
              <a:gd name="T102" fmla="*/ 5751649 w 1435"/>
              <a:gd name="T103" fmla="*/ 5952443 h 1062"/>
              <a:gd name="T104" fmla="*/ 8047207 w 1435"/>
              <a:gd name="T105" fmla="*/ 6284198 h 1062"/>
              <a:gd name="T106" fmla="*/ 5668753 w 1435"/>
              <a:gd name="T107" fmla="*/ 6105561 h 1062"/>
              <a:gd name="T108" fmla="*/ 7722003 w 1435"/>
              <a:gd name="T109" fmla="*/ 6156600 h 1062"/>
              <a:gd name="T110" fmla="*/ 4680388 w 1435"/>
              <a:gd name="T111" fmla="*/ 6265058 h 1062"/>
              <a:gd name="T112" fmla="*/ 4897191 w 1435"/>
              <a:gd name="T113" fmla="*/ 6316097 h 1062"/>
              <a:gd name="T114" fmla="*/ 4680388 w 1435"/>
              <a:gd name="T115" fmla="*/ 6309718 h 1062"/>
              <a:gd name="T116" fmla="*/ 7702873 w 1435"/>
              <a:gd name="T117" fmla="*/ 6418176 h 1062"/>
              <a:gd name="T118" fmla="*/ 5541222 w 1435"/>
              <a:gd name="T119" fmla="*/ 6481975 h 1062"/>
              <a:gd name="T120" fmla="*/ 5522093 w 1435"/>
              <a:gd name="T121" fmla="*/ 6533014 h 1062"/>
              <a:gd name="T122" fmla="*/ 7779392 w 1435"/>
              <a:gd name="T123" fmla="*/ 6628712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698" tIns="42850" rIns="85698" bIns="42850"/>
          <a:lstStyle/>
          <a:p>
            <a:pPr defTabSz="913634">
              <a:defRPr/>
            </a:pPr>
            <a:endParaRPr lang="ru-RU" sz="9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Picture 4" descr="C:\Documents and Settings\Ivanov-VA\Мои документы\Презентации\logo_rus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6381750"/>
            <a:ext cx="24288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13" y="6448425"/>
            <a:ext cx="344487" cy="276225"/>
          </a:xfrm>
          <a:prstGeom prst="rect">
            <a:avLst/>
          </a:prstGeom>
        </p:spPr>
        <p:txBody>
          <a:bodyPr vert="horz" wrap="square" lIns="85709" tIns="42856" rIns="85709" bIns="42856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F7F7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054F492-DEDB-439C-BFF3-F9422C28A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EditPoints="1"/>
          </p:cNvSpPr>
          <p:nvPr userDrawn="1"/>
        </p:nvSpPr>
        <p:spPr bwMode="auto">
          <a:xfrm>
            <a:off x="-6350" y="0"/>
            <a:ext cx="9150350" cy="6775450"/>
          </a:xfrm>
          <a:custGeom>
            <a:avLst/>
            <a:gdLst>
              <a:gd name="T0" fmla="*/ 4559234 w 1435"/>
              <a:gd name="T1" fmla="*/ 1779991 h 1062"/>
              <a:gd name="T2" fmla="*/ 5783531 w 1435"/>
              <a:gd name="T3" fmla="*/ 2226584 h 1062"/>
              <a:gd name="T4" fmla="*/ 6376551 w 1435"/>
              <a:gd name="T5" fmla="*/ 4395749 h 1062"/>
              <a:gd name="T6" fmla="*/ 6453069 w 1435"/>
              <a:gd name="T7" fmla="*/ 6405416 h 1062"/>
              <a:gd name="T8" fmla="*/ 7282021 w 1435"/>
              <a:gd name="T9" fmla="*/ 5110297 h 1062"/>
              <a:gd name="T10" fmla="*/ 7970688 w 1435"/>
              <a:gd name="T11" fmla="*/ 5812086 h 1062"/>
              <a:gd name="T12" fmla="*/ 8474436 w 1435"/>
              <a:gd name="T13" fmla="*/ 6048142 h 1062"/>
              <a:gd name="T14" fmla="*/ 7237385 w 1435"/>
              <a:gd name="T15" fmla="*/ 6660612 h 1062"/>
              <a:gd name="T16" fmla="*/ 4527351 w 1435"/>
              <a:gd name="T17" fmla="*/ 6647852 h 1062"/>
              <a:gd name="T18" fmla="*/ 4291419 w 1435"/>
              <a:gd name="T19" fmla="*/ 6437315 h 1062"/>
              <a:gd name="T20" fmla="*/ 4992839 w 1435"/>
              <a:gd name="T21" fmla="*/ 6430936 h 1062"/>
              <a:gd name="T22" fmla="*/ 5190512 w 1435"/>
              <a:gd name="T23" fmla="*/ 6399036 h 1062"/>
              <a:gd name="T24" fmla="*/ 4897191 w 1435"/>
              <a:gd name="T25" fmla="*/ 3311166 h 1062"/>
              <a:gd name="T26" fmla="*/ 3220158 w 1435"/>
              <a:gd name="T27" fmla="*/ 2207444 h 1062"/>
              <a:gd name="T28" fmla="*/ 5260654 w 1435"/>
              <a:gd name="T29" fmla="*/ 1505656 h 1062"/>
              <a:gd name="T30" fmla="*/ 5496587 w 1435"/>
              <a:gd name="T31" fmla="*/ 1799131 h 1062"/>
              <a:gd name="T32" fmla="*/ 5126747 w 1435"/>
              <a:gd name="T33" fmla="*/ 2124506 h 1062"/>
              <a:gd name="T34" fmla="*/ 5298913 w 1435"/>
              <a:gd name="T35" fmla="*/ 2124506 h 1062"/>
              <a:gd name="T36" fmla="*/ 5260654 w 1435"/>
              <a:gd name="T37" fmla="*/ 2417981 h 1062"/>
              <a:gd name="T38" fmla="*/ 5177759 w 1435"/>
              <a:gd name="T39" fmla="*/ 2596618 h 1062"/>
              <a:gd name="T40" fmla="*/ 5872803 w 1435"/>
              <a:gd name="T41" fmla="*/ 2660417 h 1062"/>
              <a:gd name="T42" fmla="*/ 5260654 w 1435"/>
              <a:gd name="T43" fmla="*/ 2692316 h 1062"/>
              <a:gd name="T44" fmla="*/ 5228771 w 1435"/>
              <a:gd name="T45" fmla="*/ 2915613 h 1062"/>
              <a:gd name="T46" fmla="*/ 5203265 w 1435"/>
              <a:gd name="T47" fmla="*/ 3062350 h 1062"/>
              <a:gd name="T48" fmla="*/ 5324420 w 1435"/>
              <a:gd name="T49" fmla="*/ 3323926 h 1062"/>
              <a:gd name="T50" fmla="*/ 5158629 w 1435"/>
              <a:gd name="T51" fmla="*/ 3362205 h 1062"/>
              <a:gd name="T52" fmla="*/ 5426444 w 1435"/>
              <a:gd name="T53" fmla="*/ 3432384 h 1062"/>
              <a:gd name="T54" fmla="*/ 5369056 w 1435"/>
              <a:gd name="T55" fmla="*/ 3559982 h 1062"/>
              <a:gd name="T56" fmla="*/ 5209642 w 1435"/>
              <a:gd name="T57" fmla="*/ 3725860 h 1062"/>
              <a:gd name="T58" fmla="*/ 5094864 w 1435"/>
              <a:gd name="T59" fmla="*/ 3840698 h 1062"/>
              <a:gd name="T60" fmla="*/ 5439198 w 1435"/>
              <a:gd name="T61" fmla="*/ 3949156 h 1062"/>
              <a:gd name="T62" fmla="*/ 5216018 w 1435"/>
              <a:gd name="T63" fmla="*/ 4115033 h 1062"/>
              <a:gd name="T64" fmla="*/ 5113994 w 1435"/>
              <a:gd name="T65" fmla="*/ 4287290 h 1062"/>
              <a:gd name="T66" fmla="*/ 4973709 w 1435"/>
              <a:gd name="T67" fmla="*/ 4382989 h 1062"/>
              <a:gd name="T68" fmla="*/ 5547599 w 1435"/>
              <a:gd name="T69" fmla="*/ 4478687 h 1062"/>
              <a:gd name="T70" fmla="*/ 5171382 w 1435"/>
              <a:gd name="T71" fmla="*/ 4606285 h 1062"/>
              <a:gd name="T72" fmla="*/ 5547599 w 1435"/>
              <a:gd name="T73" fmla="*/ 4874241 h 1062"/>
              <a:gd name="T74" fmla="*/ 7511577 w 1435"/>
              <a:gd name="T75" fmla="*/ 4765783 h 1062"/>
              <a:gd name="T76" fmla="*/ 4967333 w 1435"/>
              <a:gd name="T77" fmla="*/ 4874241 h 1062"/>
              <a:gd name="T78" fmla="*/ 7441434 w 1435"/>
              <a:gd name="T79" fmla="*/ 5072018 h 1062"/>
              <a:gd name="T80" fmla="*/ 5611364 w 1435"/>
              <a:gd name="T81" fmla="*/ 5142197 h 1062"/>
              <a:gd name="T82" fmla="*/ 5726142 w 1435"/>
              <a:gd name="T83" fmla="*/ 5199616 h 1062"/>
              <a:gd name="T84" fmla="*/ 4852555 w 1435"/>
              <a:gd name="T85" fmla="*/ 5288934 h 1062"/>
              <a:gd name="T86" fmla="*/ 7613601 w 1435"/>
              <a:gd name="T87" fmla="*/ 5333593 h 1062"/>
              <a:gd name="T88" fmla="*/ 5738895 w 1435"/>
              <a:gd name="T89" fmla="*/ 5391012 h 1062"/>
              <a:gd name="T90" fmla="*/ 7607225 w 1435"/>
              <a:gd name="T91" fmla="*/ 5467571 h 1062"/>
              <a:gd name="T92" fmla="*/ 5649624 w 1435"/>
              <a:gd name="T93" fmla="*/ 5595169 h 1062"/>
              <a:gd name="T94" fmla="*/ 7651861 w 1435"/>
              <a:gd name="T95" fmla="*/ 5678108 h 1062"/>
              <a:gd name="T96" fmla="*/ 5821791 w 1435"/>
              <a:gd name="T97" fmla="*/ 5748287 h 1062"/>
              <a:gd name="T98" fmla="*/ 5598611 w 1435"/>
              <a:gd name="T99" fmla="*/ 5920544 h 1062"/>
              <a:gd name="T100" fmla="*/ 5617741 w 1435"/>
              <a:gd name="T101" fmla="*/ 5933304 h 1062"/>
              <a:gd name="T102" fmla="*/ 5751649 w 1435"/>
              <a:gd name="T103" fmla="*/ 5952443 h 1062"/>
              <a:gd name="T104" fmla="*/ 8047207 w 1435"/>
              <a:gd name="T105" fmla="*/ 6284198 h 1062"/>
              <a:gd name="T106" fmla="*/ 5668753 w 1435"/>
              <a:gd name="T107" fmla="*/ 6105561 h 1062"/>
              <a:gd name="T108" fmla="*/ 7722003 w 1435"/>
              <a:gd name="T109" fmla="*/ 6156600 h 1062"/>
              <a:gd name="T110" fmla="*/ 4680388 w 1435"/>
              <a:gd name="T111" fmla="*/ 6265058 h 1062"/>
              <a:gd name="T112" fmla="*/ 4897191 w 1435"/>
              <a:gd name="T113" fmla="*/ 6316097 h 1062"/>
              <a:gd name="T114" fmla="*/ 4680388 w 1435"/>
              <a:gd name="T115" fmla="*/ 6309718 h 1062"/>
              <a:gd name="T116" fmla="*/ 7702873 w 1435"/>
              <a:gd name="T117" fmla="*/ 6418176 h 1062"/>
              <a:gd name="T118" fmla="*/ 5541222 w 1435"/>
              <a:gd name="T119" fmla="*/ 6481975 h 1062"/>
              <a:gd name="T120" fmla="*/ 5522093 w 1435"/>
              <a:gd name="T121" fmla="*/ 6533014 h 1062"/>
              <a:gd name="T122" fmla="*/ 7779392 w 1435"/>
              <a:gd name="T123" fmla="*/ 6628712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698" tIns="42850" rIns="85698" bIns="42850"/>
          <a:lstStyle/>
          <a:p>
            <a:pPr defTabSz="913634">
              <a:defRPr/>
            </a:pPr>
            <a:endParaRPr lang="ru-RU" sz="9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Picture 10" descr="FGC-logo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29450" y="6429375"/>
            <a:ext cx="16144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13" y="6448425"/>
            <a:ext cx="344487" cy="276225"/>
          </a:xfrm>
          <a:prstGeom prst="rect">
            <a:avLst/>
          </a:prstGeom>
        </p:spPr>
        <p:txBody>
          <a:bodyPr vert="horz" wrap="square" lIns="85709" tIns="42856" rIns="85709" bIns="42856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F7F7F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98CDC9F-61E2-4A2A-8BE9-976D001DC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9225" y="6626225"/>
            <a:ext cx="160338" cy="158750"/>
          </a:xfrm>
          <a:prstGeom prst="rect">
            <a:avLst/>
          </a:prstGeom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4FE46B2-2A02-41C2-839D-38681A987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434" tIns="45717" rIns="91434" bIns="4571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EC22A79-CAFA-4EEC-B17F-46CEC6FAF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ransition>
    <p:fade/>
  </p:transition>
  <p:hf hd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lang="en-US" sz="3000" b="1" kern="1200" dirty="0">
          <a:solidFill>
            <a:srgbClr val="10253F"/>
          </a:solidFill>
          <a:latin typeface="Arial" charset="0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charset="0"/>
        </a:defRPr>
      </a:lvl5pPr>
      <a:lvl6pPr marL="428518" algn="ctr" defTabSz="91357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57036" algn="ctr" defTabSz="91357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85553" algn="ctr" defTabSz="91357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14071" algn="ctr" defTabSz="91357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lang="en-US" sz="2300" kern="1200" dirty="0">
          <a:solidFill>
            <a:srgbClr val="10253F"/>
          </a:solidFill>
          <a:latin typeface="Arial" charset="0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900" kern="1200" dirty="0">
          <a:solidFill>
            <a:srgbClr val="10253F"/>
          </a:solidFill>
          <a:latin typeface="Arial" charset="0"/>
          <a:ea typeface="+mn-ea"/>
          <a:cs typeface="+mn-cs"/>
        </a:defRPr>
      </a:lvl2pPr>
      <a:lvl3pPr marL="1139825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10253F"/>
          </a:solidFill>
          <a:latin typeface="Arial" charset="0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10253F"/>
          </a:solidFill>
          <a:latin typeface="Arial" charset="0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10253F"/>
          </a:solidFill>
          <a:latin typeface="Arial" charset="0"/>
          <a:ea typeface="+mn-ea"/>
          <a:cs typeface="+mn-cs"/>
        </a:defRPr>
      </a:lvl5pPr>
      <a:lvl6pPr marL="2513813" indent="-228530" algn="l" defTabSz="9141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71" indent="-228530" algn="l" defTabSz="9141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28" indent="-228530" algn="l" defTabSz="9141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86" indent="-228530" algn="l" defTabSz="9141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70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518" algn="l" defTabSz="8570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6" algn="l" defTabSz="8570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5553" algn="l" defTabSz="8570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071" algn="l" defTabSz="8570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589" algn="l" defTabSz="8570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1107" algn="l" defTabSz="8570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9626" algn="l" defTabSz="8570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8143" algn="l" defTabSz="8570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transition>
    <p:fade/>
  </p:transition>
  <p:hf hd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lang="en-US" sz="3000" b="1" kern="1200" dirty="0">
          <a:solidFill>
            <a:srgbClr val="10253F"/>
          </a:solidFill>
          <a:latin typeface="Arial" charset="0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charset="0"/>
        </a:defRPr>
      </a:lvl5pPr>
      <a:lvl6pPr marL="428545" algn="ctr" defTabSz="91363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57090" algn="ctr" defTabSz="91363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85634" algn="ctr" defTabSz="91363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14178" algn="ctr" defTabSz="91363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lang="en-US" sz="2300" kern="1200" dirty="0">
          <a:solidFill>
            <a:srgbClr val="10253F"/>
          </a:solidFill>
          <a:latin typeface="Arial" charset="0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900" kern="1200" dirty="0">
          <a:solidFill>
            <a:srgbClr val="10253F"/>
          </a:solidFill>
          <a:latin typeface="Arial" charset="0"/>
          <a:ea typeface="+mn-ea"/>
          <a:cs typeface="+mn-cs"/>
        </a:defRPr>
      </a:lvl2pPr>
      <a:lvl3pPr marL="1139825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10253F"/>
          </a:solidFill>
          <a:latin typeface="Arial" charset="0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10253F"/>
          </a:solidFill>
          <a:latin typeface="Arial" charset="0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10253F"/>
          </a:solidFill>
          <a:latin typeface="Arial" charset="0"/>
          <a:ea typeface="+mn-ea"/>
          <a:cs typeface="+mn-cs"/>
        </a:defRPr>
      </a:lvl5pPr>
      <a:lvl6pPr marL="2513971" indent="-228544" algn="l" defTabSz="914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4" algn="l" defTabSz="914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4" algn="l" defTabSz="914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4" algn="l" defTabSz="914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70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545" algn="l" defTabSz="8570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90" algn="l" defTabSz="8570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5634" algn="l" defTabSz="8570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178" algn="l" defTabSz="8570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723" algn="l" defTabSz="8570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1268" algn="l" defTabSz="8570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9813" algn="l" defTabSz="8570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8357" algn="l" defTabSz="8570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7013"/>
            <a:ext cx="6791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7038" y="1262063"/>
            <a:ext cx="8378825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89450" y="6626225"/>
            <a:ext cx="185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B496CF8-8B19-49C7-9FFD-D0FC7561F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54"/>
          <p:cNvSpPr>
            <a:spLocks noChangeArrowheads="1"/>
          </p:cNvSpPr>
          <p:nvPr/>
        </p:nvSpPr>
        <p:spPr bwMode="auto">
          <a:xfrm flipV="1">
            <a:off x="-785813" y="1651000"/>
            <a:ext cx="684213" cy="615950"/>
          </a:xfrm>
          <a:prstGeom prst="rect">
            <a:avLst/>
          </a:prstGeom>
          <a:solidFill>
            <a:srgbClr val="0E569B"/>
          </a:solidFill>
          <a:ln>
            <a:noFill/>
          </a:ln>
          <a:extLst/>
        </p:spPr>
        <p:txBody>
          <a:bodyPr rot="10800000" lIns="0" tIns="0" rIns="0" bIns="0" anchor="ctr" anchorCtr="1"/>
          <a:lstStyle/>
          <a:p>
            <a:pPr algn="r" eaLnBrk="0" hangingPunct="0">
              <a:defRPr/>
            </a:pPr>
            <a:r>
              <a:rPr lang="en-GB" sz="1000" b="1">
                <a:solidFill>
                  <a:srgbClr val="FFFFFF"/>
                </a:solidFill>
                <a:latin typeface="Arial" charset="0"/>
                <a:cs typeface="Arial" charset="0"/>
              </a:rPr>
              <a:t>14</a:t>
            </a:r>
          </a:p>
          <a:p>
            <a:pPr algn="r" eaLnBrk="0" hangingPunct="0">
              <a:defRPr/>
            </a:pPr>
            <a:r>
              <a:rPr lang="en-GB" sz="1000" b="1">
                <a:solidFill>
                  <a:srgbClr val="FFFFFF"/>
                </a:solidFill>
                <a:latin typeface="Arial" charset="0"/>
                <a:cs typeface="Arial" charset="0"/>
              </a:rPr>
              <a:t>86</a:t>
            </a:r>
          </a:p>
          <a:p>
            <a:pPr algn="r" eaLnBrk="0" hangingPunct="0">
              <a:defRPr/>
            </a:pPr>
            <a:r>
              <a:rPr lang="en-GB" sz="1000" b="1">
                <a:solidFill>
                  <a:srgbClr val="FFFFFF"/>
                </a:solidFill>
                <a:latin typeface="Arial" charset="0"/>
                <a:cs typeface="Arial" charset="0"/>
              </a:rPr>
              <a:t>155</a:t>
            </a:r>
          </a:p>
        </p:txBody>
      </p:sp>
      <p:sp>
        <p:nvSpPr>
          <p:cNvPr id="1031" name="Rectangle 55"/>
          <p:cNvSpPr>
            <a:spLocks noChangeArrowheads="1"/>
          </p:cNvSpPr>
          <p:nvPr/>
        </p:nvSpPr>
        <p:spPr bwMode="auto">
          <a:xfrm flipV="1">
            <a:off x="-785813" y="2266950"/>
            <a:ext cx="684213" cy="608013"/>
          </a:xfrm>
          <a:prstGeom prst="rect">
            <a:avLst/>
          </a:prstGeom>
          <a:solidFill>
            <a:srgbClr val="85A8CA"/>
          </a:solidFill>
          <a:ln>
            <a:noFill/>
          </a:ln>
          <a:extLst/>
        </p:spPr>
        <p:txBody>
          <a:bodyPr rot="10800000" lIns="0" tIns="0" rIns="0" bIns="0" anchor="ctr" anchorCtr="1"/>
          <a:lstStyle/>
          <a:p>
            <a:pPr algn="r" eaLnBrk="0" hangingPunct="0">
              <a:defRPr/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Arial" charset="0"/>
              </a:rPr>
              <a:t>133</a:t>
            </a:r>
          </a:p>
          <a:p>
            <a:pPr algn="r" eaLnBrk="0" hangingPunct="0">
              <a:defRPr/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Arial" charset="0"/>
              </a:rPr>
              <a:t>168</a:t>
            </a:r>
          </a:p>
          <a:p>
            <a:pPr algn="r" eaLnBrk="0" hangingPunct="0">
              <a:defRPr/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Arial" charset="0"/>
              </a:rPr>
              <a:t>202</a:t>
            </a:r>
          </a:p>
        </p:txBody>
      </p:sp>
      <p:sp>
        <p:nvSpPr>
          <p:cNvPr id="1032" name="Rectangle 56"/>
          <p:cNvSpPr>
            <a:spLocks noChangeArrowheads="1"/>
          </p:cNvSpPr>
          <p:nvPr/>
        </p:nvSpPr>
        <p:spPr bwMode="auto">
          <a:xfrm flipV="1">
            <a:off x="-785813" y="2874963"/>
            <a:ext cx="684213" cy="663575"/>
          </a:xfrm>
          <a:prstGeom prst="rect">
            <a:avLst/>
          </a:prstGeom>
          <a:solidFill>
            <a:srgbClr val="D06B11"/>
          </a:solidFill>
          <a:ln>
            <a:noFill/>
          </a:ln>
          <a:extLst/>
        </p:spPr>
        <p:txBody>
          <a:bodyPr rot="10800000" lIns="0" tIns="0" rIns="0" bIns="0" anchor="ctr" anchorCtr="1"/>
          <a:lstStyle/>
          <a:p>
            <a:pPr algn="r" eaLnBrk="0" hangingPunct="0">
              <a:defRPr/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Arial" charset="0"/>
              </a:rPr>
              <a:t>208</a:t>
            </a:r>
          </a:p>
          <a:p>
            <a:pPr algn="r" eaLnBrk="0" hangingPunct="0">
              <a:defRPr/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Arial" charset="0"/>
              </a:rPr>
              <a:t>107</a:t>
            </a:r>
          </a:p>
          <a:p>
            <a:pPr algn="r" eaLnBrk="0" hangingPunct="0">
              <a:defRPr/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Arial" charset="0"/>
              </a:rPr>
              <a:t>17</a:t>
            </a:r>
          </a:p>
        </p:txBody>
      </p:sp>
      <p:sp>
        <p:nvSpPr>
          <p:cNvPr id="1033" name="Rectangle 57"/>
          <p:cNvSpPr>
            <a:spLocks noChangeArrowheads="1"/>
          </p:cNvSpPr>
          <p:nvPr/>
        </p:nvSpPr>
        <p:spPr bwMode="auto">
          <a:xfrm flipV="1">
            <a:off x="-785813" y="3538538"/>
            <a:ext cx="684213" cy="615950"/>
          </a:xfrm>
          <a:prstGeom prst="rect">
            <a:avLst/>
          </a:prstGeom>
          <a:solidFill>
            <a:srgbClr val="EBC09A"/>
          </a:solidFill>
          <a:ln>
            <a:noFill/>
          </a:ln>
          <a:extLst/>
        </p:spPr>
        <p:txBody>
          <a:bodyPr rot="10800000" lIns="0" tIns="0" rIns="0" bIns="0" anchor="ctr" anchorCtr="1"/>
          <a:lstStyle/>
          <a:p>
            <a:pPr algn="r" eaLnBrk="0" hangingPunct="0">
              <a:defRPr/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Arial" charset="0"/>
              </a:rPr>
              <a:t>235</a:t>
            </a:r>
          </a:p>
          <a:p>
            <a:pPr algn="r" eaLnBrk="0" hangingPunct="0">
              <a:defRPr/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Arial" charset="0"/>
              </a:rPr>
              <a:t>192</a:t>
            </a:r>
          </a:p>
          <a:p>
            <a:pPr algn="r" eaLnBrk="0" hangingPunct="0">
              <a:defRPr/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Arial" charset="0"/>
              </a:rPr>
              <a:t>154</a:t>
            </a:r>
          </a:p>
        </p:txBody>
      </p:sp>
      <p:sp>
        <p:nvSpPr>
          <p:cNvPr id="1034" name="Rectangle 58"/>
          <p:cNvSpPr>
            <a:spLocks noChangeArrowheads="1"/>
          </p:cNvSpPr>
          <p:nvPr/>
        </p:nvSpPr>
        <p:spPr bwMode="auto">
          <a:xfrm flipV="1">
            <a:off x="-785813" y="4154488"/>
            <a:ext cx="684213" cy="615950"/>
          </a:xfrm>
          <a:prstGeom prst="rect">
            <a:avLst/>
          </a:prstGeom>
          <a:solidFill>
            <a:srgbClr val="808080"/>
          </a:solidFill>
          <a:ln>
            <a:noFill/>
          </a:ln>
          <a:extLst/>
        </p:spPr>
        <p:txBody>
          <a:bodyPr rot="10800000" lIns="0" tIns="0" rIns="0" bIns="0" anchor="ctr" anchorCtr="1"/>
          <a:lstStyle/>
          <a:p>
            <a:pPr algn="r" eaLnBrk="0" hangingPunct="0">
              <a:defRPr/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Arial" charset="0"/>
              </a:rPr>
              <a:t>128</a:t>
            </a:r>
          </a:p>
        </p:txBody>
      </p:sp>
      <p:sp>
        <p:nvSpPr>
          <p:cNvPr id="1035" name="Rectangle 59"/>
          <p:cNvSpPr>
            <a:spLocks noChangeArrowheads="1"/>
          </p:cNvSpPr>
          <p:nvPr/>
        </p:nvSpPr>
        <p:spPr bwMode="auto">
          <a:xfrm flipV="1">
            <a:off x="-785813" y="4770438"/>
            <a:ext cx="684213" cy="608012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rot="10800000" lIns="0" tIns="0" rIns="0" bIns="0" anchor="ctr" anchorCtr="1"/>
          <a:lstStyle/>
          <a:p>
            <a:pPr algn="r" eaLnBrk="0" hangingPunct="0">
              <a:defRPr/>
            </a:pPr>
            <a:r>
              <a:rPr lang="en-GB" sz="1000" b="1">
                <a:solidFill>
                  <a:srgbClr val="FFFFFF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1036" name="Rectangle 62"/>
          <p:cNvSpPr>
            <a:spLocks noChangeArrowheads="1"/>
          </p:cNvSpPr>
          <p:nvPr/>
        </p:nvSpPr>
        <p:spPr bwMode="auto">
          <a:xfrm flipV="1">
            <a:off x="-785813" y="5448300"/>
            <a:ext cx="684213" cy="608013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rot="10800000" lIns="0" tIns="0" rIns="0" bIns="0" anchor="ctr" anchorCtr="1"/>
          <a:lstStyle/>
          <a:p>
            <a:pPr algn="r" eaLnBrk="0" hangingPunct="0">
              <a:defRPr/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Arial" charset="0"/>
              </a:rPr>
              <a:t>166</a:t>
            </a:r>
          </a:p>
          <a:p>
            <a:pPr algn="r" eaLnBrk="0" hangingPunct="0">
              <a:defRPr/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Arial" charset="0"/>
              </a:rPr>
              <a:t>160</a:t>
            </a:r>
          </a:p>
          <a:p>
            <a:pPr algn="r" eaLnBrk="0" hangingPunct="0">
              <a:defRPr/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Arial" charset="0"/>
              </a:rPr>
              <a:t>134</a:t>
            </a:r>
          </a:p>
        </p:txBody>
      </p:sp>
      <p:pic>
        <p:nvPicPr>
          <p:cNvPr id="12301" name="Picture 13" descr="C:\Documents and Settings\Владелец\Мои документы\FGC presentation Rus3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96150" y="273050"/>
            <a:ext cx="17875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11" r:id="rId11"/>
    <p:sldLayoutId id="214748371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2pPr>
      <a:lvl3pPr marL="685800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914400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143000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5pPr>
      <a:lvl6pPr marL="1600200" indent="-22701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057400" indent="-22701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2514600" indent="-22701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2971800" indent="-22701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Documents and Settings\Владелец\Мои документы\FGC presentation Ru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gray">
          <a:xfrm>
            <a:off x="457200" y="5002213"/>
            <a:ext cx="4445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eaLnBrk="0" hangingPunct="0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Первый долгосрочный период </a:t>
            </a:r>
          </a:p>
          <a:p>
            <a:pPr eaLnBrk="0" hangingPunct="0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регулирования (2010-2014 годы): промежуточные результаты и планы на будущее.</a:t>
            </a:r>
            <a:endParaRPr lang="ru-RU" sz="200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gray">
          <a:xfrm>
            <a:off x="465138" y="6389688"/>
            <a:ext cx="495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eaLnBrk="0" hangingPunct="0"/>
            <a:r>
              <a:rPr lang="ru-RU" sz="1600">
                <a:solidFill>
                  <a:srgbClr val="FFFFFF"/>
                </a:solidFill>
                <a:latin typeface="Arial" charset="0"/>
              </a:rPr>
              <a:t>16 апреля </a:t>
            </a:r>
            <a:r>
              <a:rPr lang="en-US" sz="1600">
                <a:solidFill>
                  <a:srgbClr val="FFFFFF"/>
                </a:solidFill>
                <a:latin typeface="Arial" charset="0"/>
              </a:rPr>
              <a:t>201</a:t>
            </a:r>
            <a:r>
              <a:rPr lang="ru-RU" sz="1600">
                <a:solidFill>
                  <a:srgbClr val="FFFFFF"/>
                </a:solidFill>
                <a:latin typeface="Arial" charset="0"/>
              </a:rPr>
              <a:t>2 года</a:t>
            </a:r>
            <a:endParaRPr lang="en-US" sz="16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7" descr="logo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6425" y="123825"/>
            <a:ext cx="7286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одним скругленным углом 4"/>
          <p:cNvSpPr/>
          <p:nvPr/>
        </p:nvSpPr>
        <p:spPr bwMode="auto">
          <a:xfrm rot="10800000" flipH="1">
            <a:off x="0" y="0"/>
            <a:ext cx="7899400" cy="89376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9700" name="Title 1"/>
          <p:cNvSpPr txBox="1">
            <a:spLocks/>
          </p:cNvSpPr>
          <p:nvPr/>
        </p:nvSpPr>
        <p:spPr bwMode="auto">
          <a:xfrm>
            <a:off x="0" y="131763"/>
            <a:ext cx="8629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73138" eaLnBrk="0" hangingPunct="0"/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Долгосрочные тарифы – долгосрочные программы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6439" name="Group 55"/>
          <p:cNvGraphicFramePr>
            <a:graphicFrameLocks noGrp="1"/>
          </p:cNvGraphicFramePr>
          <p:nvPr/>
        </p:nvGraphicFramePr>
        <p:xfrm>
          <a:off x="2857500" y="2454275"/>
          <a:ext cx="3429638" cy="448687"/>
        </p:xfrm>
        <a:graphic>
          <a:graphicData uri="http://schemas.openxmlformats.org/drawingml/2006/table">
            <a:tbl>
              <a:tblPr/>
              <a:tblGrid>
                <a:gridCol w="3429638"/>
              </a:tblGrid>
              <a:tr h="448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Утверждены и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реализуются: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707" name="TextBox 7"/>
          <p:cNvSpPr txBox="1">
            <a:spLocks noChangeArrowheads="1"/>
          </p:cNvSpPr>
          <p:nvPr/>
        </p:nvSpPr>
        <p:spPr bwMode="auto">
          <a:xfrm>
            <a:off x="903288" y="893763"/>
            <a:ext cx="72628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Calibri" pitchFamily="34" charset="0"/>
              </a:rPr>
              <a:t>Установление долгосрочных тарифов позволило перейти к долгосрочному планированию </a:t>
            </a:r>
            <a:endParaRPr lang="en-US" sz="2200">
              <a:latin typeface="Calibri" pitchFamily="34" charset="0"/>
            </a:endParaRPr>
          </a:p>
          <a:p>
            <a:pPr algn="ctr"/>
            <a:r>
              <a:rPr lang="ru-RU" sz="2200">
                <a:latin typeface="Calibri" pitchFamily="34" charset="0"/>
              </a:rPr>
              <a:t>по всем направлениям деятельности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870325" y="2022475"/>
            <a:ext cx="1317625" cy="441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9709" name="Группа 9"/>
          <p:cNvGrpSpPr>
            <a:grpSpLocks/>
          </p:cNvGrpSpPr>
          <p:nvPr/>
        </p:nvGrpSpPr>
        <p:grpSpPr bwMode="auto">
          <a:xfrm>
            <a:off x="303213" y="2851150"/>
            <a:ext cx="8564562" cy="407988"/>
            <a:chOff x="0" y="423157"/>
            <a:chExt cx="5621079" cy="407745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423157"/>
              <a:ext cx="5621079" cy="4077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9796" y="443783"/>
              <a:ext cx="5581487" cy="366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Calibri" pitchFamily="34" charset="0"/>
                </a:rPr>
                <a:t>Долгосрочная инвестиционная программа на 2010-2014 годы</a:t>
              </a:r>
            </a:p>
          </p:txBody>
        </p:sp>
      </p:grpSp>
      <p:grpSp>
        <p:nvGrpSpPr>
          <p:cNvPr id="29710" name="Группа 20"/>
          <p:cNvGrpSpPr>
            <a:grpSpLocks/>
          </p:cNvGrpSpPr>
          <p:nvPr/>
        </p:nvGrpSpPr>
        <p:grpSpPr bwMode="auto">
          <a:xfrm>
            <a:off x="303213" y="3330575"/>
            <a:ext cx="8564562" cy="407988"/>
            <a:chOff x="0" y="423157"/>
            <a:chExt cx="5621079" cy="40774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423157"/>
              <a:ext cx="5621079" cy="4077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9796" y="443783"/>
              <a:ext cx="5581487" cy="366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Calibri" pitchFamily="34" charset="0"/>
                </a:rPr>
                <a:t>Долгосрочная программа инновационного развития до 2016 года</a:t>
              </a:r>
            </a:p>
          </p:txBody>
        </p:sp>
      </p:grpSp>
      <p:grpSp>
        <p:nvGrpSpPr>
          <p:cNvPr id="29711" name="Группа 23"/>
          <p:cNvGrpSpPr>
            <a:grpSpLocks/>
          </p:cNvGrpSpPr>
          <p:nvPr/>
        </p:nvGrpSpPr>
        <p:grpSpPr bwMode="auto">
          <a:xfrm>
            <a:off x="303213" y="3810000"/>
            <a:ext cx="8564562" cy="407988"/>
            <a:chOff x="0" y="423157"/>
            <a:chExt cx="6339001" cy="407745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423157"/>
              <a:ext cx="6339001" cy="4077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9974" y="443783"/>
              <a:ext cx="6319027" cy="366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Calibri" pitchFamily="34" charset="0"/>
                </a:rPr>
                <a:t>Программа в области энергосбережения и повышения энергоэффективности</a:t>
              </a:r>
              <a:r>
                <a:rPr lang="ru-RU" sz="1800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29712" name="Группа 26"/>
          <p:cNvGrpSpPr>
            <a:grpSpLocks/>
          </p:cNvGrpSpPr>
          <p:nvPr/>
        </p:nvGrpSpPr>
        <p:grpSpPr bwMode="auto">
          <a:xfrm>
            <a:off x="333375" y="4287838"/>
            <a:ext cx="8534400" cy="407987"/>
            <a:chOff x="0" y="423157"/>
            <a:chExt cx="5621079" cy="407745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423157"/>
              <a:ext cx="5621079" cy="4077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19866" y="443782"/>
              <a:ext cx="5581347" cy="366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>
                <a:lnSpc>
                  <a:spcPct val="115000"/>
                </a:lnSpc>
                <a:spcAft>
                  <a:spcPts val="6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Calibri" pitchFamily="34" charset="0"/>
                </a:rPr>
                <a:t>Программа управления издержками до 2014 года</a:t>
              </a:r>
            </a:p>
          </p:txBody>
        </p:sp>
      </p:grpSp>
      <p:grpSp>
        <p:nvGrpSpPr>
          <p:cNvPr id="29713" name="Группа 29"/>
          <p:cNvGrpSpPr>
            <a:grpSpLocks/>
          </p:cNvGrpSpPr>
          <p:nvPr/>
        </p:nvGrpSpPr>
        <p:grpSpPr bwMode="auto">
          <a:xfrm>
            <a:off x="333375" y="4767263"/>
            <a:ext cx="8534400" cy="407987"/>
            <a:chOff x="0" y="423157"/>
            <a:chExt cx="5621079" cy="40774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0" y="423157"/>
              <a:ext cx="5621079" cy="4077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9866" y="443782"/>
              <a:ext cx="5581347" cy="366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>
                <a:lnSpc>
                  <a:spcPct val="115000"/>
                </a:lnSpc>
                <a:spcAft>
                  <a:spcPts val="6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Calibri" pitchFamily="34" charset="0"/>
                </a:rPr>
                <a:t>Новая техническая политика</a:t>
              </a:r>
            </a:p>
          </p:txBody>
        </p:sp>
      </p:grpSp>
      <p:grpSp>
        <p:nvGrpSpPr>
          <p:cNvPr id="29714" name="Группа 32"/>
          <p:cNvGrpSpPr>
            <a:grpSpLocks/>
          </p:cNvGrpSpPr>
          <p:nvPr/>
        </p:nvGrpSpPr>
        <p:grpSpPr bwMode="auto">
          <a:xfrm>
            <a:off x="333375" y="5246688"/>
            <a:ext cx="8534400" cy="407987"/>
            <a:chOff x="0" y="423157"/>
            <a:chExt cx="5621079" cy="407745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0" y="423157"/>
              <a:ext cx="5621079" cy="4077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19866" y="443782"/>
              <a:ext cx="5581347" cy="366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>
                <a:lnSpc>
                  <a:spcPct val="115000"/>
                </a:lnSpc>
                <a:spcAft>
                  <a:spcPts val="60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Calibri" pitchFamily="34" charset="0"/>
                </a:rPr>
                <a:t>Кредитная политика</a:t>
              </a:r>
            </a:p>
          </p:txBody>
        </p:sp>
      </p:grpSp>
      <p:grpSp>
        <p:nvGrpSpPr>
          <p:cNvPr id="29715" name="Группа 35"/>
          <p:cNvGrpSpPr>
            <a:grpSpLocks/>
          </p:cNvGrpSpPr>
          <p:nvPr/>
        </p:nvGrpSpPr>
        <p:grpSpPr bwMode="auto">
          <a:xfrm>
            <a:off x="333375" y="5711825"/>
            <a:ext cx="8504238" cy="620713"/>
            <a:chOff x="0" y="414523"/>
            <a:chExt cx="5621079" cy="416379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0" y="423042"/>
              <a:ext cx="5621079" cy="40786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19937" y="414523"/>
              <a:ext cx="5581205" cy="368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Calibri" pitchFamily="34" charset="0"/>
                </a:rPr>
                <a:t>Заключены долгосрочные соглашения и контракты с производителями, поставщиками, подрядчиками, ВУЗами, техническими колледжами</a:t>
              </a:r>
            </a:p>
          </p:txBody>
        </p:sp>
      </p:grpSp>
      <p:sp>
        <p:nvSpPr>
          <p:cNvPr id="29716" name="Номер слайда 3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8F1602-0967-4541-9801-12482F4BE3D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7" descr="logo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6425" y="123825"/>
            <a:ext cx="7286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одним скругленным углом 4"/>
          <p:cNvSpPr/>
          <p:nvPr/>
        </p:nvSpPr>
        <p:spPr bwMode="auto">
          <a:xfrm rot="10800000" flipH="1">
            <a:off x="0" y="0"/>
            <a:ext cx="7899400" cy="89376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724" name="Title 1"/>
          <p:cNvSpPr txBox="1">
            <a:spLocks/>
          </p:cNvSpPr>
          <p:nvPr/>
        </p:nvSpPr>
        <p:spPr bwMode="auto">
          <a:xfrm>
            <a:off x="0" y="131763"/>
            <a:ext cx="8629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73138" eaLnBrk="0" hangingPunct="0"/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Инвестиционная программа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102208" y="977900"/>
          <a:ext cx="3680284" cy="711926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3680284"/>
              </a:tblGrid>
              <a:tr h="711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Инвестиционная программа 2010-2011</a:t>
                      </a:r>
                      <a:r>
                        <a:rPr lang="ru-RU" sz="1400" baseline="0" dirty="0" smtClean="0">
                          <a:effectLst/>
                        </a:rPr>
                        <a:t>г. </a:t>
                      </a:r>
                      <a:endParaRPr lang="en-US" sz="1400" baseline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выполнена на 97-98%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726" name="TextBox 1"/>
          <p:cNvSpPr txBox="1">
            <a:spLocks noChangeArrowheads="1"/>
          </p:cNvSpPr>
          <p:nvPr/>
        </p:nvSpPr>
        <p:spPr bwMode="auto">
          <a:xfrm>
            <a:off x="5337175" y="1757363"/>
            <a:ext cx="271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>
                <a:latin typeface="Calibri" pitchFamily="34" charset="0"/>
              </a:rPr>
              <a:t>Финансирование ИП, млрд. руб.</a:t>
            </a:r>
          </a:p>
        </p:txBody>
      </p:sp>
      <p:sp>
        <p:nvSpPr>
          <p:cNvPr id="30727" name="TextBox 11"/>
          <p:cNvSpPr txBox="1">
            <a:spLocks noChangeArrowheads="1"/>
          </p:cNvSpPr>
          <p:nvPr/>
        </p:nvSpPr>
        <p:spPr bwMode="auto">
          <a:xfrm>
            <a:off x="5465763" y="4029075"/>
            <a:ext cx="2760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>
                <a:latin typeface="Calibri" pitchFamily="34" charset="0"/>
              </a:rPr>
              <a:t>Ввод в состав ОС</a:t>
            </a:r>
            <a:r>
              <a:rPr lang="en-US" sz="1400" b="1">
                <a:latin typeface="Calibri" pitchFamily="34" charset="0"/>
              </a:rPr>
              <a:t> </a:t>
            </a:r>
            <a:r>
              <a:rPr lang="en-US" sz="1400" b="1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en-US" sz="1400" b="1">
                <a:latin typeface="Calibri" pitchFamily="34" charset="0"/>
              </a:rPr>
              <a:t>,</a:t>
            </a:r>
            <a:r>
              <a:rPr lang="ru-RU" sz="1400" b="1">
                <a:latin typeface="Calibri" pitchFamily="34" charset="0"/>
              </a:rPr>
              <a:t> млрд. руб.</a:t>
            </a:r>
          </a:p>
        </p:txBody>
      </p:sp>
      <p:pic>
        <p:nvPicPr>
          <p:cNvPr id="307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436563"/>
            <a:ext cx="5164138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2225" y="4360863"/>
            <a:ext cx="354171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3475" y="2065338"/>
            <a:ext cx="4011613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TextBox 1"/>
          <p:cNvSpPr txBox="1">
            <a:spLocks noChangeArrowheads="1"/>
          </p:cNvSpPr>
          <p:nvPr/>
        </p:nvSpPr>
        <p:spPr bwMode="auto">
          <a:xfrm>
            <a:off x="3516313" y="4918075"/>
            <a:ext cx="444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33" name="Номер слайда 1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A6A6EE-10EA-4CAB-86E7-397C9A77BD4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7" descr="logo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6425" y="123825"/>
            <a:ext cx="7286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одним скругленным углом 4"/>
          <p:cNvSpPr/>
          <p:nvPr/>
        </p:nvSpPr>
        <p:spPr bwMode="auto">
          <a:xfrm rot="10800000" flipH="1">
            <a:off x="0" y="0"/>
            <a:ext cx="7899400" cy="89376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1748" name="Title 1"/>
          <p:cNvSpPr txBox="1">
            <a:spLocks/>
          </p:cNvSpPr>
          <p:nvPr/>
        </p:nvSpPr>
        <p:spPr bwMode="auto">
          <a:xfrm>
            <a:off x="0" y="131763"/>
            <a:ext cx="8629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73138" eaLnBrk="0" hangingPunct="0"/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Надежность и качество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4675" y="1014413"/>
          <a:ext cx="7994650" cy="1389381"/>
        </p:xfrm>
        <a:graphic>
          <a:graphicData uri="http://schemas.openxmlformats.org/drawingml/2006/table">
            <a:tbl>
              <a:tblPr/>
              <a:tblGrid>
                <a:gridCol w="4643438"/>
                <a:gridCol w="1225550"/>
                <a:gridCol w="1063625"/>
                <a:gridCol w="1062037"/>
              </a:tblGrid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Показатель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556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56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План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Факт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План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B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Показатель уровня надежности оказываемых услуг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0,0490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0,0346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0,0483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E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Показатель уровня качества оказываемых услуг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1,2599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56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1,1983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1,2410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FDB"/>
                    </a:solidFill>
                  </a:tcPr>
                </a:tc>
              </a:tr>
            </a:tbl>
          </a:graphicData>
        </a:graphic>
      </p:graphicFrame>
      <p:grpSp>
        <p:nvGrpSpPr>
          <p:cNvPr id="31775" name="Группа 19"/>
          <p:cNvGrpSpPr>
            <a:grpSpLocks/>
          </p:cNvGrpSpPr>
          <p:nvPr/>
        </p:nvGrpSpPr>
        <p:grpSpPr bwMode="auto">
          <a:xfrm>
            <a:off x="333375" y="5380038"/>
            <a:ext cx="8504238" cy="1052512"/>
            <a:chOff x="0" y="423157"/>
            <a:chExt cx="5621079" cy="40774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423157"/>
              <a:ext cx="5621079" cy="4077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9937" y="442837"/>
              <a:ext cx="5581205" cy="368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ru-RU" sz="1800" dirty="0">
                  <a:solidFill>
                    <a:schemeClr val="tx1"/>
                  </a:solidFill>
                  <a:latin typeface="Calibri" pitchFamily="34" charset="0"/>
                </a:rPr>
                <a:t>Существенно улучшились показатели надежности и качества услуг: удельная аварийность в период осенне-зимнего максимума за последние два года</a:t>
              </a:r>
              <a:r>
                <a:rPr lang="en-US" sz="1800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ru-RU" sz="1800" dirty="0">
                  <a:solidFill>
                    <a:schemeClr val="tx1"/>
                  </a:solidFill>
                  <a:latin typeface="Calibri" pitchFamily="34" charset="0"/>
                </a:rPr>
                <a:t>снизилась на 49,4%, </a:t>
              </a:r>
              <a:r>
                <a:rPr lang="ru-RU" sz="1800" dirty="0" err="1">
                  <a:solidFill>
                    <a:schemeClr val="tx1"/>
                  </a:solidFill>
                  <a:latin typeface="Calibri" pitchFamily="34" charset="0"/>
                </a:rPr>
                <a:t>недоотпуск</a:t>
              </a:r>
              <a:r>
                <a:rPr lang="ru-RU" sz="1800" dirty="0">
                  <a:solidFill>
                    <a:schemeClr val="tx1"/>
                  </a:solidFill>
                  <a:latin typeface="Calibri" pitchFamily="34" charset="0"/>
                </a:rPr>
                <a:t> электроэнергии  - на 43,3%</a:t>
              </a:r>
              <a:r>
                <a:rPr lang="en-US" sz="1800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endParaRPr lang="ru-RU" sz="18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pic>
        <p:nvPicPr>
          <p:cNvPr id="317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1688" y="2449513"/>
            <a:ext cx="403542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" y="2449513"/>
            <a:ext cx="3779838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8" name="Номер слайда 1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2CC390-7054-4170-B133-E897B9848EC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7" descr="logo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6425" y="123825"/>
            <a:ext cx="7286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одним скругленным углом 4"/>
          <p:cNvSpPr/>
          <p:nvPr/>
        </p:nvSpPr>
        <p:spPr bwMode="auto">
          <a:xfrm rot="10800000" flipH="1">
            <a:off x="0" y="0"/>
            <a:ext cx="7899400" cy="89376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0" y="131763"/>
            <a:ext cx="8629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73138" eaLnBrk="0" hangingPunct="0"/>
            <a:r>
              <a:rPr lang="ru-RU">
                <a:solidFill>
                  <a:srgbClr val="FFFFFF"/>
                </a:solidFill>
                <a:latin typeface="Calibri" pitchFamily="34" charset="0"/>
              </a:rPr>
              <a:t>Технологическое присоединение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25" y="1449388"/>
            <a:ext cx="8078788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Номер слайда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CB9CF7-6D13-4B7E-9B18-F7AB0214D9D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7" descr="logo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6425" y="123825"/>
            <a:ext cx="7286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одним скругленным углом 4"/>
          <p:cNvSpPr/>
          <p:nvPr/>
        </p:nvSpPr>
        <p:spPr bwMode="auto">
          <a:xfrm rot="10800000" flipH="1">
            <a:off x="0" y="0"/>
            <a:ext cx="7899400" cy="89376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5843" name="Title 1"/>
          <p:cNvSpPr txBox="1">
            <a:spLocks/>
          </p:cNvSpPr>
          <p:nvPr/>
        </p:nvSpPr>
        <p:spPr bwMode="auto">
          <a:xfrm>
            <a:off x="0" y="131763"/>
            <a:ext cx="8629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73138" eaLnBrk="0" hangingPunct="0"/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Долговая нагрузка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2774" y="3948936"/>
          <a:ext cx="5401338" cy="20428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43738"/>
                <a:gridCol w="1318437"/>
                <a:gridCol w="1254642"/>
                <a:gridCol w="1084521"/>
              </a:tblGrid>
              <a:tr h="684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Компания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Выручка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2011 (9 мес.)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Совокупный долг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Долг/ EBITDA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83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Газпром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4 386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1 430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</a:tr>
              <a:tr h="297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РЖД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1 265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342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</a:tr>
              <a:tr h="276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Транснефть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571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2,0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</a:tr>
              <a:tr h="212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Ростелеком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145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138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</a:tr>
              <a:tr h="257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ОАО «ФСК ЕЭС»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130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</a:tr>
            </a:tbl>
          </a:graphicData>
        </a:graphic>
      </p:graphicFrame>
      <p:graphicFrame>
        <p:nvGraphicFramePr>
          <p:cNvPr id="9" name="Group 102"/>
          <p:cNvGraphicFramePr>
            <a:graphicFrameLocks noGrp="1"/>
          </p:cNvGraphicFramePr>
          <p:nvPr/>
        </p:nvGraphicFramePr>
        <p:xfrm>
          <a:off x="6210300" y="1020763"/>
          <a:ext cx="2632075" cy="1767840"/>
        </p:xfrm>
        <a:graphic>
          <a:graphicData uri="http://schemas.openxmlformats.org/drawingml/2006/table">
            <a:tbl>
              <a:tblPr/>
              <a:tblGrid>
                <a:gridCol w="2632075"/>
              </a:tblGrid>
              <a:tr h="1550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 условиях необходимости привлечения кредитного финансирования особую значимость имеют следующие аспекты тарифного регулирования: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1150938"/>
            <a:ext cx="54800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8" name="Группа 12"/>
          <p:cNvGrpSpPr>
            <a:grpSpLocks/>
          </p:cNvGrpSpPr>
          <p:nvPr/>
        </p:nvGrpSpPr>
        <p:grpSpPr bwMode="auto">
          <a:xfrm>
            <a:off x="6065838" y="2674938"/>
            <a:ext cx="2898775" cy="1279525"/>
            <a:chOff x="-1" y="423157"/>
            <a:chExt cx="5621079" cy="4077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1" y="423157"/>
              <a:ext cx="5621079" cy="4077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9904" y="443061"/>
              <a:ext cx="5581272" cy="36793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50800"/>
              <a:bevelB h="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anchor="ctr"/>
            <a:lstStyle/>
            <a:p>
              <a:pPr algn="ctr"/>
              <a:r>
                <a:rPr lang="ru-RU" sz="1800">
                  <a:solidFill>
                    <a:schemeClr val="tx1"/>
                  </a:solidFill>
                  <a:latin typeface="Calibri" pitchFamily="34" charset="0"/>
                </a:rPr>
                <a:t>В будущем неизменность методологии тарифного регулирования. </a:t>
              </a:r>
            </a:p>
          </p:txBody>
        </p:sp>
      </p:grpSp>
      <p:grpSp>
        <p:nvGrpSpPr>
          <p:cNvPr id="35849" name="Группа 18"/>
          <p:cNvGrpSpPr>
            <a:grpSpLocks/>
          </p:cNvGrpSpPr>
          <p:nvPr/>
        </p:nvGrpSpPr>
        <p:grpSpPr bwMode="auto">
          <a:xfrm>
            <a:off x="6045200" y="4024313"/>
            <a:ext cx="2919413" cy="2187575"/>
            <a:chOff x="-39810" y="423157"/>
            <a:chExt cx="5660888" cy="42035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-39810" y="423157"/>
              <a:ext cx="5660888" cy="4014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9904" y="439818"/>
              <a:ext cx="5581271" cy="4036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50800"/>
              <a:bevelB h="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anchor="ctr"/>
            <a:lstStyle/>
            <a:p>
              <a:pPr algn="ctr"/>
              <a:r>
                <a:rPr lang="ru-RU" sz="1800">
                  <a:solidFill>
                    <a:schemeClr val="tx1"/>
                  </a:solidFill>
                  <a:latin typeface="Calibri" pitchFamily="34" charset="0"/>
                </a:rPr>
                <a:t>Увязка тарифных решений со степенью соблюдения утвержденных параметров тарифного регулирования и вкладом компаний в поддержание и развитие отрасли.</a:t>
              </a:r>
            </a:p>
            <a:p>
              <a:pPr algn="ctr"/>
              <a:endParaRPr lang="ru-RU" sz="1400" b="1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35850" name="Номер слайда 1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E83D53-BA3D-4558-9785-F95973574E7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7" descr="logo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6425" y="123825"/>
            <a:ext cx="7286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46" name="Group 102"/>
          <p:cNvGraphicFramePr>
            <a:graphicFrameLocks noGrp="1"/>
          </p:cNvGraphicFramePr>
          <p:nvPr/>
        </p:nvGraphicFramePr>
        <p:xfrm>
          <a:off x="882650" y="1457325"/>
          <a:ext cx="7676707" cy="363633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76707"/>
              </a:tblGrid>
              <a:tr h="3636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Спасибо за внимание!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686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EF8276-02A6-440F-9F35-D9249EEDB99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Theme">
  <a:themeElements>
    <a:clrScheme name="FGC - Blu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99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938953"/>
      </a:accent6>
      <a:hlink>
        <a:srgbClr val="0000FF"/>
      </a:hlink>
      <a:folHlink>
        <a:srgbClr val="800080"/>
      </a:folHlink>
    </a:clrScheme>
    <a:fontScheme name="9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0_Office Theme">
  <a:themeElements>
    <a:clrScheme name="FGC - Blu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99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938953"/>
      </a:accent6>
      <a:hlink>
        <a:srgbClr val="0000FF"/>
      </a:hlink>
      <a:folHlink>
        <a:srgbClr val="800080"/>
      </a:folHlink>
    </a:clrScheme>
    <a:fontScheme name="9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A6A086"/>
      </a:dk2>
      <a:lt2>
        <a:srgbClr val="808080"/>
      </a:lt2>
      <a:accent1>
        <a:srgbClr val="0E569B"/>
      </a:accent1>
      <a:accent2>
        <a:srgbClr val="85A8CA"/>
      </a:accent2>
      <a:accent3>
        <a:srgbClr val="FFFFFF"/>
      </a:accent3>
      <a:accent4>
        <a:srgbClr val="000000"/>
      </a:accent4>
      <a:accent5>
        <a:srgbClr val="AAB4CB"/>
      </a:accent5>
      <a:accent6>
        <a:srgbClr val="7898B7"/>
      </a:accent6>
      <a:hlink>
        <a:srgbClr val="D06B11"/>
      </a:hlink>
      <a:folHlink>
        <a:srgbClr val="EBC09A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E569B"/>
        </a:accent1>
        <a:accent2>
          <a:srgbClr val="85A8CA"/>
        </a:accent2>
        <a:accent3>
          <a:srgbClr val="FFFFFF"/>
        </a:accent3>
        <a:accent4>
          <a:srgbClr val="000000"/>
        </a:accent4>
        <a:accent5>
          <a:srgbClr val="AAB4CB"/>
        </a:accent5>
        <a:accent6>
          <a:srgbClr val="7898B7"/>
        </a:accent6>
        <a:hlink>
          <a:srgbClr val="D06B11"/>
        </a:hlink>
        <a:folHlink>
          <a:srgbClr val="EBC0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E569B"/>
        </a:accent1>
        <a:accent2>
          <a:srgbClr val="85A8CA"/>
        </a:accent2>
        <a:accent3>
          <a:srgbClr val="FFFFFF"/>
        </a:accent3>
        <a:accent4>
          <a:srgbClr val="000000"/>
        </a:accent4>
        <a:accent5>
          <a:srgbClr val="AAB4CB"/>
        </a:accent5>
        <a:accent6>
          <a:srgbClr val="7898B7"/>
        </a:accent6>
        <a:hlink>
          <a:srgbClr val="3D6147"/>
        </a:hlink>
        <a:folHlink>
          <a:srgbClr val="EBC0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E569B"/>
        </a:accent1>
        <a:accent2>
          <a:srgbClr val="3792ED"/>
        </a:accent2>
        <a:accent3>
          <a:srgbClr val="FFFFFF"/>
        </a:accent3>
        <a:accent4>
          <a:srgbClr val="000000"/>
        </a:accent4>
        <a:accent5>
          <a:srgbClr val="AAB4CB"/>
        </a:accent5>
        <a:accent6>
          <a:srgbClr val="3184D7"/>
        </a:accent6>
        <a:hlink>
          <a:srgbClr val="67AF47"/>
        </a:hlink>
        <a:folHlink>
          <a:srgbClr val="FF5C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00000"/>
        </a:dk1>
        <a:lt1>
          <a:srgbClr val="FFFFFF"/>
        </a:lt1>
        <a:dk2>
          <a:srgbClr val="92B1DC"/>
        </a:dk2>
        <a:lt2>
          <a:srgbClr val="593894"/>
        </a:lt2>
        <a:accent1>
          <a:srgbClr val="0E569B"/>
        </a:accent1>
        <a:accent2>
          <a:srgbClr val="3792ED"/>
        </a:accent2>
        <a:accent3>
          <a:srgbClr val="FFFFFF"/>
        </a:accent3>
        <a:accent4>
          <a:srgbClr val="000000"/>
        </a:accent4>
        <a:accent5>
          <a:srgbClr val="AAB4CB"/>
        </a:accent5>
        <a:accent6>
          <a:srgbClr val="3184D7"/>
        </a:accent6>
        <a:hlink>
          <a:srgbClr val="67AF47"/>
        </a:hlink>
        <a:folHlink>
          <a:srgbClr val="FF5C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5682</TotalTime>
  <Words>265</Words>
  <Application>Microsoft Office PowerPoint</Application>
  <PresentationFormat>Экран (4:3)</PresentationFormat>
  <Paragraphs>75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9_Office Theme</vt:lpstr>
      <vt:lpstr>10_Office Theme</vt:lpstr>
      <vt:lpstr>Blank 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RR Donnelly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balaban-fn@fsk-ees.ru</dc:creator>
  <cp:lastModifiedBy>Попов Олег Анатольевич</cp:lastModifiedBy>
  <cp:revision>567</cp:revision>
  <cp:lastPrinted>2012-01-20T08:44:59Z</cp:lastPrinted>
  <dcterms:created xsi:type="dcterms:W3CDTF">2011-09-05T06:09:54Z</dcterms:created>
  <dcterms:modified xsi:type="dcterms:W3CDTF">2012-04-18T13:27:49Z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wDesign">
    <vt:lpwstr>Yes</vt:lpwstr>
  </property>
  <property fmtid="{D5CDD505-2E9C-101B-9397-08002B2CF9AE}" pid="3" name="Output Device">
    <vt:lpwstr>Canon Colorpass 1000</vt:lpwstr>
  </property>
</Properties>
</file>