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294" r:id="rId3"/>
    <p:sldId id="306" r:id="rId4"/>
    <p:sldId id="264" r:id="rId5"/>
    <p:sldId id="324" r:id="rId6"/>
    <p:sldId id="315" r:id="rId7"/>
    <p:sldId id="327" r:id="rId8"/>
    <p:sldId id="322" r:id="rId9"/>
    <p:sldId id="319" r:id="rId10"/>
    <p:sldId id="284" r:id="rId11"/>
    <p:sldId id="262" r:id="rId12"/>
    <p:sldId id="323" r:id="rId13"/>
    <p:sldId id="316" r:id="rId14"/>
    <p:sldId id="282" r:id="rId15"/>
    <p:sldId id="320" r:id="rId16"/>
    <p:sldId id="326" r:id="rId17"/>
    <p:sldId id="291" r:id="rId18"/>
    <p:sldId id="32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Хазов И.Н." initials="ХИ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52" autoAdjust="0"/>
  </p:normalViewPr>
  <p:slideViewPr>
    <p:cSldViewPr>
      <p:cViewPr>
        <p:scale>
          <a:sx n="100" d="100"/>
          <a:sy n="100" d="100"/>
        </p:scale>
        <p:origin x="-618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hazov_IN\&#1056;&#1072;&#1073;&#1086;&#1095;&#1080;&#1081;%20&#1089;&#1090;&#1086;&#1083;\&#1055;&#1088;&#1077;&#1079;&#1077;&#1085;&#1090;&#1072;&#1094;&#1080;&#1103;%20&#1057;&#1086;&#1095;&#1080;%202011\&#1088;&#1072;&#1073;&#1086;&#1095;&#1077;&#1077;\&#1050;&#1085;&#1080;&#1075;&#1072;1+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Nerovnya_YV\&#1052;&#1086;&#1080;%20&#1076;&#1086;&#1082;&#1091;&#1084;&#1077;&#1085;&#1090;&#1099;\&#1053;&#1077;&#1088;&#1086;&#1074;&#1085;&#1103;%20&#1070;.&#1042;\&#1055;&#1056;&#1045;&#1047;&#1045;&#1053;&#1058;&#1040;&#1062;&#1048;&#1048;\&#1055;&#1086;&#1083;&#1080;&#1090;&#1080;&#1082;&#1072;%20&#1047;&#1040;&#1048;&#1052;&#1057;&#1058;&#1042;&#1054;&#1042;&#1040;&#1053;&#1048;&#1049;\&#1050;&#1056;&#1055;%20&#1085;&#1072;%2001%2008%202011%20&#1074;.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hazov_IN\&#1056;&#1072;&#1073;&#1086;&#1095;&#1080;&#1081;%20&#1089;&#1090;&#1086;&#1083;\&#1055;&#1088;&#1077;&#1079;&#1077;&#1085;&#1090;&#1072;&#1094;&#1080;&#1103;%20&#1057;&#1086;&#1095;&#1080;%202011\&#1088;&#1072;&#1073;&#1086;&#1095;&#1077;&#1077;\&#1050;&#1085;&#1080;&#1075;&#1072;1+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hazov_IN\&#1056;&#1072;&#1073;&#1086;&#1095;&#1080;&#1081;%20&#1089;&#1090;&#1086;&#1083;\&#1055;&#1088;&#1077;&#1079;&#1077;&#1085;&#1090;&#1072;&#1094;&#1080;&#1103;%20&#1057;&#1086;&#1095;&#1080;%202011\&#1088;&#1072;&#1073;&#1086;&#1095;&#1077;&#1077;\&#1050;&#1085;&#1080;&#1075;&#1072;1+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hazov_IN\&#1056;&#1072;&#1073;&#1086;&#1095;&#1080;&#1081;%20&#1089;&#1090;&#1086;&#1083;\&#1055;&#1088;&#1077;&#1079;&#1077;&#1085;&#1090;&#1072;&#1094;&#1080;&#1103;%20&#1057;&#1086;&#1095;&#1080;%202011\&#1088;&#1072;&#1073;&#1086;&#1095;&#1077;&#1077;\&#1050;&#1085;&#1080;&#1075;&#1072;1+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40;&#1042;\&#1057;&#1086;&#1095;&#1080;%202011\&#1073;&#1072;&#1079;&#1072;%20&#1073;&#1077;&#1085;&#1095;_220911_10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hazov_IN\&#1056;&#1072;&#1073;&#1086;&#1095;&#1080;&#1081;%20&#1089;&#1090;&#1086;&#1083;\&#1055;&#1088;&#1077;&#1079;&#1077;&#1085;&#1090;&#1072;&#1094;&#1080;&#1103;%20&#1057;&#1086;&#1095;&#1080;%202011\&#1088;&#1072;&#1073;&#1086;&#1095;&#1077;&#1077;\&#1050;&#1085;&#1080;&#1075;&#1072;1+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5;&#1088;&#1086;&#1077;&#1082;&#1090;&#1099;\&#1060;&#1080;&#1085;&#1072;&#1085;&#1089;&#1099;%20&#1080;%20&#1054;&#1044;\&#1050;&#1088;&#1077;&#1076;&#1080;&#1090;&#1099;%20&#1080;%20&#1050;&#1055;\&#1050;&#1056;&#1055;\2011.09.05%20&#1050;&#1056;&#1055;\&#1040;&#1085;&#1072;&#1083;&#1080;&#1079;\&#1040;&#1085;&#1072;&#1083;&#1080;&#1079;%20&#1050;&#1056;&#1055;%2001.09.201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erovnya_YV\&#1052;&#1086;&#1080;%20&#1076;&#1086;&#1082;&#1091;&#1084;&#1077;&#1085;&#1090;&#1099;\&#1053;&#1077;&#1088;&#1086;&#1074;&#1085;&#1103;%20&#1070;.&#1042;\&#1055;&#1056;&#1045;&#1047;&#1045;&#1053;&#1058;&#1040;&#1062;&#1048;&#1048;\&#1055;&#1086;&#1083;&#1080;&#1090;&#1080;&#1082;&#1072;%20&#1047;&#1040;&#1048;&#1052;&#1057;&#1058;&#1042;&#1054;&#1042;&#1040;&#1053;&#1048;&#1049;\&#1050;&#1086;&#1087;&#1080;&#1103;%20&#1040;&#1085;&#1072;&#1083;&#1080;&#1079;%20&#1050;&#1056;&#1055;%2001%2009%20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ahoma" pitchFamily="34" charset="0"/>
                <a:cs typeface="Tahoma" pitchFamily="34" charset="0"/>
              </a:defRPr>
            </a:pPr>
            <a:r>
              <a:rPr lang="ru-RU" sz="1200">
                <a:latin typeface="Tahoma" pitchFamily="34" charset="0"/>
                <a:cs typeface="Tahoma" pitchFamily="34" charset="0"/>
              </a:rPr>
              <a:t>Соотношение</a:t>
            </a:r>
            <a:r>
              <a:rPr lang="ru-RU" sz="1200" baseline="0">
                <a:latin typeface="Tahoma" pitchFamily="34" charset="0"/>
                <a:cs typeface="Tahoma" pitchFamily="34" charset="0"/>
              </a:rPr>
              <a:t> Долг</a:t>
            </a:r>
            <a:r>
              <a:rPr lang="en-US" sz="1200" baseline="0">
                <a:latin typeface="Tahoma" pitchFamily="34" charset="0"/>
                <a:cs typeface="Tahoma" pitchFamily="34" charset="0"/>
              </a:rPr>
              <a:t>/EBITDA </a:t>
            </a:r>
            <a:r>
              <a:rPr lang="ru-RU" sz="1200" baseline="0">
                <a:latin typeface="Tahoma" pitchFamily="34" charset="0"/>
                <a:cs typeface="Tahoma" pitchFamily="34" charset="0"/>
              </a:rPr>
              <a:t>на 2011 год</a:t>
            </a:r>
            <a:br>
              <a:rPr lang="ru-RU" sz="1200" baseline="0">
                <a:latin typeface="Tahoma" pitchFamily="34" charset="0"/>
                <a:cs typeface="Tahoma" pitchFamily="34" charset="0"/>
              </a:rPr>
            </a:br>
            <a:r>
              <a:rPr lang="ru-RU" sz="1050" b="0" baseline="0">
                <a:latin typeface="Tahoma" pitchFamily="34" charset="0"/>
                <a:cs typeface="Tahoma" pitchFamily="34" charset="0"/>
              </a:rPr>
              <a:t>в кризисных регионах</a:t>
            </a:r>
            <a:endParaRPr lang="ru-RU" sz="1200" b="0"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15084711286089239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8141404199475064"/>
          <c:w val="0.9030115923009624"/>
          <c:h val="0.64610163312919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'перезагрузка RAB'!$T$26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'перезагрузка RAB'!$U$25:$Y$25</c:f>
              <c:strCache>
                <c:ptCount val="5"/>
                <c:pt idx="0">
                  <c:v>МРСК Северо-Запада</c:v>
                </c:pt>
                <c:pt idx="1">
                  <c:v>МРСК Юга</c:v>
                </c:pt>
                <c:pt idx="2">
                  <c:v>Ленэнерго</c:v>
                </c:pt>
                <c:pt idx="3">
                  <c:v>Янтарьэнерго</c:v>
                </c:pt>
                <c:pt idx="4">
                  <c:v>Кубаньэнерго</c:v>
                </c:pt>
              </c:strCache>
            </c:strRef>
          </c:cat>
          <c:val>
            <c:numRef>
              <c:f>'перезагрузка RAB'!$U$26:$Y$26</c:f>
              <c:numCache>
                <c:formatCode>0.0</c:formatCode>
                <c:ptCount val="5"/>
                <c:pt idx="0">
                  <c:v>1.74</c:v>
                </c:pt>
                <c:pt idx="1">
                  <c:v>3.43</c:v>
                </c:pt>
                <c:pt idx="2">
                  <c:v>5.8</c:v>
                </c:pt>
                <c:pt idx="3">
                  <c:v>2.88</c:v>
                </c:pt>
                <c:pt idx="4">
                  <c:v>9.3699999999999992</c:v>
                </c:pt>
              </c:numCache>
            </c:numRef>
          </c:val>
        </c:ser>
        <c:ser>
          <c:idx val="1"/>
          <c:order val="1"/>
          <c:tx>
            <c:strRef>
              <c:f>'перезагрузка RAB'!$T$27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'перезагрузка RAB'!$U$25:$Y$25</c:f>
              <c:strCache>
                <c:ptCount val="5"/>
                <c:pt idx="0">
                  <c:v>МРСК Северо-Запада</c:v>
                </c:pt>
                <c:pt idx="1">
                  <c:v>МРСК Юга</c:v>
                </c:pt>
                <c:pt idx="2">
                  <c:v>Ленэнерго</c:v>
                </c:pt>
                <c:pt idx="3">
                  <c:v>Янтарьэнерго</c:v>
                </c:pt>
                <c:pt idx="4">
                  <c:v>Кубаньэнерго</c:v>
                </c:pt>
              </c:strCache>
            </c:strRef>
          </c:cat>
          <c:val>
            <c:numRef>
              <c:f>'перезагрузка RAB'!$U$27:$Y$27</c:f>
              <c:numCache>
                <c:formatCode>0.0</c:formatCode>
                <c:ptCount val="5"/>
                <c:pt idx="0">
                  <c:v>2.12</c:v>
                </c:pt>
                <c:pt idx="1">
                  <c:v>3.3</c:v>
                </c:pt>
                <c:pt idx="2">
                  <c:v>8.58</c:v>
                </c:pt>
                <c:pt idx="3">
                  <c:v>15.86</c:v>
                </c:pt>
                <c:pt idx="4">
                  <c:v>7.96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759488"/>
        <c:axId val="169761024"/>
      </c:barChart>
      <c:catAx>
        <c:axId val="169759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69761024"/>
        <c:crossesAt val="0"/>
        <c:auto val="1"/>
        <c:lblAlgn val="ctr"/>
        <c:lblOffset val="100"/>
        <c:noMultiLvlLbl val="0"/>
      </c:catAx>
      <c:valAx>
        <c:axId val="1697610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69759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16852393443438"/>
          <c:y val="0.21809973788920572"/>
          <c:w val="0.40111329833770781"/>
          <c:h val="8.3717191601049873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14818732235583E-2"/>
          <c:y val="0.15633489173228374"/>
          <c:w val="0.88899875077804325"/>
          <c:h val="0.6546292650918642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'для презентации'!$A$26</c:f>
              <c:strCache>
                <c:ptCount val="1"/>
                <c:pt idx="0">
                  <c:v>Средневзвешенный срок погашения долга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'для презентации'!$B$27:$G$27</c:f>
              <c:strCache>
                <c:ptCount val="6"/>
                <c:pt idx="0">
                  <c:v> 01.07.2009</c:v>
                </c:pt>
                <c:pt idx="1">
                  <c:v>01.01.2010</c:v>
                </c:pt>
                <c:pt idx="2">
                  <c:v>01.07.2010</c:v>
                </c:pt>
                <c:pt idx="3">
                  <c:v>01.01.2011</c:v>
                </c:pt>
                <c:pt idx="4">
                  <c:v>01.07.2011</c:v>
                </c:pt>
                <c:pt idx="5">
                  <c:v>01.09.2011</c:v>
                </c:pt>
              </c:strCache>
            </c:strRef>
          </c:cat>
          <c:val>
            <c:numRef>
              <c:f>'для презентации'!$B$28:$G$28</c:f>
              <c:numCache>
                <c:formatCode>General</c:formatCode>
                <c:ptCount val="6"/>
                <c:pt idx="0">
                  <c:v>18</c:v>
                </c:pt>
                <c:pt idx="1">
                  <c:v>18</c:v>
                </c:pt>
                <c:pt idx="2">
                  <c:v>31</c:v>
                </c:pt>
                <c:pt idx="3">
                  <c:v>33</c:v>
                </c:pt>
                <c:pt idx="4">
                  <c:v>33</c:v>
                </c:pt>
                <c:pt idx="5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171769216"/>
        <c:axId val="172061824"/>
      </c:barChart>
      <c:catAx>
        <c:axId val="171769216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2061824"/>
        <c:crosses val="autoZero"/>
        <c:auto val="1"/>
        <c:lblAlgn val="ctr"/>
        <c:lblOffset val="100"/>
        <c:noMultiLvlLbl val="0"/>
      </c:catAx>
      <c:valAx>
        <c:axId val="172061824"/>
        <c:scaling>
          <c:orientation val="minMax"/>
          <c:max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769216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603619070977938"/>
          <c:y val="2.6746904572309625E-2"/>
          <c:w val="0.65674283611985451"/>
          <c:h val="0.744184562157003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'перезагрузка RAB'!$B$25</c:f>
              <c:strCache>
                <c:ptCount val="1"/>
                <c:pt idx="0">
                  <c:v>учтено при тарифном регулировании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8"/>
              <c:layout>
                <c:manualLayout>
                  <c:x val="-2.4637674136886736E-2"/>
                  <c:y val="-5.34938091446192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'перезагрузка RAB'!$A$35:$A$39</c:f>
              <c:strCache>
                <c:ptCount val="5"/>
                <c:pt idx="0">
                  <c:v>МРСК Юга</c:v>
                </c:pt>
                <c:pt idx="1">
                  <c:v>МРСК Северо-Запада</c:v>
                </c:pt>
                <c:pt idx="2">
                  <c:v>Ленэнерго</c:v>
                </c:pt>
                <c:pt idx="3">
                  <c:v>Кубаньэнерго</c:v>
                </c:pt>
                <c:pt idx="4">
                  <c:v>Янтарьэнерго</c:v>
                </c:pt>
              </c:strCache>
            </c:strRef>
          </c:cat>
          <c:val>
            <c:numRef>
              <c:f>'перезагрузка RAB'!$B$35:$B$39</c:f>
              <c:numCache>
                <c:formatCode>#,##0</c:formatCode>
                <c:ptCount val="5"/>
                <c:pt idx="0">
                  <c:v>18.389433</c:v>
                </c:pt>
                <c:pt idx="1">
                  <c:v>31.254346072533231</c:v>
                </c:pt>
                <c:pt idx="2">
                  <c:v>46.644376681373572</c:v>
                </c:pt>
                <c:pt idx="3">
                  <c:v>18.351993</c:v>
                </c:pt>
                <c:pt idx="4">
                  <c:v>2.4049999999999998</c:v>
                </c:pt>
              </c:numCache>
            </c:numRef>
          </c:val>
        </c:ser>
        <c:ser>
          <c:idx val="1"/>
          <c:order val="1"/>
          <c:tx>
            <c:strRef>
              <c:f>'перезагрузка RAB'!$C$25</c:f>
              <c:strCache>
                <c:ptCount val="1"/>
                <c:pt idx="0">
                  <c:v>ИПР при "перезагрузке" RAB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'перезагрузка RAB'!$A$35:$A$39</c:f>
              <c:strCache>
                <c:ptCount val="5"/>
                <c:pt idx="0">
                  <c:v>МРСК Юга</c:v>
                </c:pt>
                <c:pt idx="1">
                  <c:v>МРСК Северо-Запада</c:v>
                </c:pt>
                <c:pt idx="2">
                  <c:v>Ленэнерго</c:v>
                </c:pt>
                <c:pt idx="3">
                  <c:v>Кубаньэнерго</c:v>
                </c:pt>
                <c:pt idx="4">
                  <c:v>Янтарьэнерго</c:v>
                </c:pt>
              </c:strCache>
            </c:strRef>
          </c:cat>
          <c:val>
            <c:numRef>
              <c:f>'перезагрузка RAB'!$C$35:$C$39</c:f>
              <c:numCache>
                <c:formatCode>#,##0</c:formatCode>
                <c:ptCount val="5"/>
                <c:pt idx="0">
                  <c:v>13.891750995504935</c:v>
                </c:pt>
                <c:pt idx="1">
                  <c:v>13.014268558327501</c:v>
                </c:pt>
                <c:pt idx="2">
                  <c:v>1.3943369059725228E-3</c:v>
                </c:pt>
                <c:pt idx="3">
                  <c:v>3.0000000000063667E-4</c:v>
                </c:pt>
                <c:pt idx="4">
                  <c:v>2.0000000100003489E-4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169612032"/>
        <c:axId val="169613184"/>
      </c:barChart>
      <c:catAx>
        <c:axId val="1696120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ahoma" pitchFamily="34" charset="0"/>
                <a:cs typeface="Tahoma" pitchFamily="34" charset="0"/>
              </a:defRPr>
            </a:pPr>
            <a:endParaRPr lang="ru-RU"/>
          </a:p>
        </c:txPr>
        <c:crossAx val="169613184"/>
        <c:crosses val="autoZero"/>
        <c:auto val="1"/>
        <c:lblAlgn val="ctr"/>
        <c:lblOffset val="100"/>
        <c:noMultiLvlLbl val="0"/>
      </c:catAx>
      <c:valAx>
        <c:axId val="1696131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600">
                    <a:latin typeface="Tahoma" pitchFamily="34" charset="0"/>
                    <a:cs typeface="Tahoma" pitchFamily="34" charset="0"/>
                  </a:defRPr>
                </a:pPr>
                <a:r>
                  <a:rPr lang="ru-RU" sz="600">
                    <a:latin typeface="Tahoma" pitchFamily="34" charset="0"/>
                    <a:cs typeface="Tahoma" pitchFamily="34" charset="0"/>
                  </a:rPr>
                  <a:t>млрд.руб.</a:t>
                </a:r>
              </a:p>
            </c:rich>
          </c:tx>
          <c:layout>
            <c:manualLayout>
              <c:xMode val="edge"/>
              <c:yMode val="edge"/>
              <c:x val="0.83616447969041685"/>
              <c:y val="0.856144548357710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ahoma" pitchFamily="34" charset="0"/>
                <a:cs typeface="Tahoma" pitchFamily="34" charset="0"/>
              </a:defRPr>
            </a:pPr>
            <a:endParaRPr lang="ru-RU"/>
          </a:p>
        </c:txPr>
        <c:crossAx val="169612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8009566179662391"/>
          <c:w val="0.89727148592407258"/>
          <c:h val="9.730541057741493E-2"/>
        </c:manualLayout>
      </c:layout>
      <c:overlay val="0"/>
      <c:txPr>
        <a:bodyPr/>
        <a:lstStyle/>
        <a:p>
          <a:pPr>
            <a:defRPr sz="1000">
              <a:latin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77433537832311"/>
          <c:y val="2.243412116272752E-2"/>
          <c:w val="0.63501056578050441"/>
          <c:h val="0.73910583684950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'Оптимизация RAB'!$B$25</c:f>
              <c:strCache>
                <c:ptCount val="1"/>
                <c:pt idx="0">
                  <c:v>учтено при тарифном регулировании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8"/>
              <c:layout>
                <c:manualLayout>
                  <c:x val="-2.4637674136886736E-2"/>
                  <c:y val="-5.34938091446192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'Оптимизация RAB'!$A$35:$A$39</c:f>
              <c:strCache>
                <c:ptCount val="5"/>
                <c:pt idx="0">
                  <c:v>МРСК Юга</c:v>
                </c:pt>
                <c:pt idx="1">
                  <c:v>МРСК Северо-Запада</c:v>
                </c:pt>
                <c:pt idx="2">
                  <c:v>Ленэнерго</c:v>
                </c:pt>
                <c:pt idx="3">
                  <c:v>Кубаньэнерго</c:v>
                </c:pt>
                <c:pt idx="4">
                  <c:v>Янтарьэнерго</c:v>
                </c:pt>
              </c:strCache>
            </c:strRef>
          </c:cat>
          <c:val>
            <c:numRef>
              <c:f>'Оптимизация RAB'!$B$35:$B$39</c:f>
              <c:numCache>
                <c:formatCode>#,##0</c:formatCode>
                <c:ptCount val="5"/>
                <c:pt idx="0">
                  <c:v>18.389433</c:v>
                </c:pt>
                <c:pt idx="1">
                  <c:v>31.254346072533231</c:v>
                </c:pt>
                <c:pt idx="2">
                  <c:v>46.644376681373572</c:v>
                </c:pt>
                <c:pt idx="3">
                  <c:v>18.351993</c:v>
                </c:pt>
                <c:pt idx="4">
                  <c:v>2.4049999999999998</c:v>
                </c:pt>
              </c:numCache>
            </c:numRef>
          </c:val>
        </c:ser>
        <c:ser>
          <c:idx val="1"/>
          <c:order val="1"/>
          <c:tx>
            <c:strRef>
              <c:f>'Оптимизация RAB'!$C$25</c:f>
              <c:strCache>
                <c:ptCount val="1"/>
                <c:pt idx="0">
                  <c:v>ИПР при "оптимизации" RAB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'Оптимизация RAB'!$A$35:$A$39</c:f>
              <c:strCache>
                <c:ptCount val="5"/>
                <c:pt idx="0">
                  <c:v>МРСК Юга</c:v>
                </c:pt>
                <c:pt idx="1">
                  <c:v>МРСК Северо-Запада</c:v>
                </c:pt>
                <c:pt idx="2">
                  <c:v>Ленэнерго</c:v>
                </c:pt>
                <c:pt idx="3">
                  <c:v>Кубаньэнерго</c:v>
                </c:pt>
                <c:pt idx="4">
                  <c:v>Янтарьэнерго</c:v>
                </c:pt>
              </c:strCache>
            </c:strRef>
          </c:cat>
          <c:val>
            <c:numRef>
              <c:f>'Оптимизация RAB'!$C$35:$C$39</c:f>
              <c:numCache>
                <c:formatCode>#,##0</c:formatCode>
                <c:ptCount val="5"/>
                <c:pt idx="0">
                  <c:v>14.564042363119617</c:v>
                </c:pt>
                <c:pt idx="1">
                  <c:v>13.177173825758517</c:v>
                </c:pt>
                <c:pt idx="2">
                  <c:v>11.442257612932801</c:v>
                </c:pt>
                <c:pt idx="3">
                  <c:v>5.3795785395513489</c:v>
                </c:pt>
                <c:pt idx="4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169668608"/>
        <c:axId val="169670144"/>
      </c:barChart>
      <c:catAx>
        <c:axId val="1696686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ahoma" pitchFamily="34" charset="0"/>
                <a:cs typeface="Tahoma" pitchFamily="34" charset="0"/>
              </a:defRPr>
            </a:pPr>
            <a:endParaRPr lang="ru-RU"/>
          </a:p>
        </c:txPr>
        <c:crossAx val="169670144"/>
        <c:crosses val="autoZero"/>
        <c:auto val="1"/>
        <c:lblAlgn val="ctr"/>
        <c:lblOffset val="100"/>
        <c:noMultiLvlLbl val="0"/>
      </c:catAx>
      <c:valAx>
        <c:axId val="1696701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600">
                    <a:latin typeface="Tahoma" pitchFamily="34" charset="0"/>
                    <a:cs typeface="Tahoma" pitchFamily="34" charset="0"/>
                  </a:defRPr>
                </a:pPr>
                <a:r>
                  <a:rPr lang="ru-RU" sz="600">
                    <a:latin typeface="Tahoma" pitchFamily="34" charset="0"/>
                    <a:cs typeface="Tahoma" pitchFamily="34" charset="0"/>
                  </a:rPr>
                  <a:t>млрд.руб.</a:t>
                </a:r>
              </a:p>
            </c:rich>
          </c:tx>
          <c:layout>
            <c:manualLayout>
              <c:xMode val="edge"/>
              <c:yMode val="edge"/>
              <c:x val="0.83607736877982275"/>
              <c:y val="0.855457756044553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ahoma" pitchFamily="34" charset="0"/>
                <a:cs typeface="Tahoma" pitchFamily="34" charset="0"/>
              </a:defRPr>
            </a:pPr>
            <a:endParaRPr lang="ru-RU"/>
          </a:p>
        </c:txPr>
        <c:crossAx val="169668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737236286919829"/>
          <c:w val="0.92639059304703475"/>
          <c:h val="9.6751758087201128E-2"/>
        </c:manualLayout>
      </c:layout>
      <c:overlay val="0"/>
      <c:txPr>
        <a:bodyPr/>
        <a:lstStyle/>
        <a:p>
          <a:pPr>
            <a:defRPr sz="1000">
              <a:latin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238407699037607E-2"/>
          <c:y val="5.1400554097404488E-2"/>
          <c:w val="0.88520603674540677"/>
          <c:h val="0.8475966025080198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</c:dPt>
          <c:dPt>
            <c:idx val="7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</c:spPr>
          </c:dPt>
          <c:dPt>
            <c:idx val="8"/>
            <c:invertIfNegative val="0"/>
            <c:bubble3D val="0"/>
            <c:spPr>
              <a:pattFill prst="wdDnDiag">
                <a:fgClr>
                  <a:srgbClr val="FFC000"/>
                </a:fgClr>
                <a:bgClr>
                  <a:schemeClr val="bg1"/>
                </a:bgClr>
              </a:pattFill>
            </c:spPr>
          </c:dPt>
          <c:dPt>
            <c:idx val="9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</c:spPr>
          </c:dPt>
          <c:dPt>
            <c:idx val="10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Лист8!$I$28:$I$38</c:f>
              <c:strCache>
                <c:ptCount val="11"/>
                <c:pt idx="0">
                  <c:v>2009г.</c:v>
                </c:pt>
                <c:pt idx="1">
                  <c:v>Собственная НВВ МРСК</c:v>
                </c:pt>
                <c:pt idx="2">
                  <c:v>ТСО</c:v>
                </c:pt>
                <c:pt idx="3">
                  <c:v>Потери Э/Э</c:v>
                </c:pt>
                <c:pt idx="4">
                  <c:v>ФСК</c:v>
                </c:pt>
                <c:pt idx="5">
                  <c:v>2010г.</c:v>
                </c:pt>
                <c:pt idx="6">
                  <c:v>Собственная НВВ МРСК</c:v>
                </c:pt>
                <c:pt idx="7">
                  <c:v>ТСО</c:v>
                </c:pt>
                <c:pt idx="8">
                  <c:v>Потери Э/Э</c:v>
                </c:pt>
                <c:pt idx="9">
                  <c:v>ФСК</c:v>
                </c:pt>
                <c:pt idx="10">
                  <c:v>2011г.</c:v>
                </c:pt>
              </c:strCache>
            </c:strRef>
          </c:cat>
          <c:val>
            <c:numRef>
              <c:f>Лист8!$J$28:$J$38</c:f>
              <c:numCache>
                <c:formatCode>#,##0</c:formatCode>
                <c:ptCount val="11"/>
                <c:pt idx="0" formatCode="0">
                  <c:v>436.48371469686015</c:v>
                </c:pt>
                <c:pt idx="1">
                  <c:v>450.79252715849435</c:v>
                </c:pt>
                <c:pt idx="2">
                  <c:v>472.48233014363439</c:v>
                </c:pt>
                <c:pt idx="3">
                  <c:v>479.16567461080177</c:v>
                </c:pt>
                <c:pt idx="4">
                  <c:v>503.99018087969694</c:v>
                </c:pt>
                <c:pt idx="5">
                  <c:v>503.99018087969699</c:v>
                </c:pt>
                <c:pt idx="6">
                  <c:v>542.28481193201333</c:v>
                </c:pt>
                <c:pt idx="7">
                  <c:v>554.60834893127026</c:v>
                </c:pt>
                <c:pt idx="8">
                  <c:v>575.00062694700318</c:v>
                </c:pt>
                <c:pt idx="9">
                  <c:v>603.03543513433146</c:v>
                </c:pt>
                <c:pt idx="10">
                  <c:v>633</c:v>
                </c:pt>
              </c:numCache>
            </c:numRef>
          </c:val>
        </c:ser>
        <c:ser>
          <c:idx val="1"/>
          <c:order val="1"/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10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Лист8!$I$28:$I$38</c:f>
              <c:strCache>
                <c:ptCount val="11"/>
                <c:pt idx="0">
                  <c:v>2009г.</c:v>
                </c:pt>
                <c:pt idx="1">
                  <c:v>Собственная НВВ МРСК</c:v>
                </c:pt>
                <c:pt idx="2">
                  <c:v>ТСО</c:v>
                </c:pt>
                <c:pt idx="3">
                  <c:v>Потери Э/Э</c:v>
                </c:pt>
                <c:pt idx="4">
                  <c:v>ФСК</c:v>
                </c:pt>
                <c:pt idx="5">
                  <c:v>2010г.</c:v>
                </c:pt>
                <c:pt idx="6">
                  <c:v>Собственная НВВ МРСК</c:v>
                </c:pt>
                <c:pt idx="7">
                  <c:v>ТСО</c:v>
                </c:pt>
                <c:pt idx="8">
                  <c:v>Потери Э/Э</c:v>
                </c:pt>
                <c:pt idx="9">
                  <c:v>ФСК</c:v>
                </c:pt>
                <c:pt idx="10">
                  <c:v>2011г.</c:v>
                </c:pt>
              </c:strCache>
            </c:strRef>
          </c:cat>
          <c:val>
            <c:numRef>
              <c:f>Лист8!$K$28:$K$38</c:f>
              <c:numCache>
                <c:formatCode>0</c:formatCode>
                <c:ptCount val="11"/>
                <c:pt idx="0" formatCode="General">
                  <c:v>0</c:v>
                </c:pt>
                <c:pt idx="1">
                  <c:v>436.48371469686015</c:v>
                </c:pt>
                <c:pt idx="2">
                  <c:v>450.79252715849435</c:v>
                </c:pt>
                <c:pt idx="3">
                  <c:v>472.48233014363439</c:v>
                </c:pt>
                <c:pt idx="4">
                  <c:v>479.16567461080177</c:v>
                </c:pt>
                <c:pt idx="5">
                  <c:v>0</c:v>
                </c:pt>
                <c:pt idx="6" formatCode="#,##0">
                  <c:v>526.46115739027164</c:v>
                </c:pt>
                <c:pt idx="7" formatCode="#,##0">
                  <c:v>547.34870037690018</c:v>
                </c:pt>
                <c:pt idx="8" formatCode="#,##0">
                  <c:v>568.50062333304265</c:v>
                </c:pt>
                <c:pt idx="9" formatCode="#,##0">
                  <c:v>595.42187164349389</c:v>
                </c:pt>
                <c:pt idx="10" formatCode="#,##0">
                  <c:v>595.42187164349389</c:v>
                </c:pt>
              </c:numCache>
            </c:numRef>
          </c:val>
        </c:ser>
        <c:ser>
          <c:idx val="2"/>
          <c:order val="2"/>
          <c:spPr>
            <a:solidFill>
              <a:schemeClr val="bg1"/>
            </a:solidFill>
          </c:spPr>
          <c:invertIfNegative val="0"/>
          <c:cat>
            <c:strRef>
              <c:f>Лист8!$I$28:$I$38</c:f>
              <c:strCache>
                <c:ptCount val="11"/>
                <c:pt idx="0">
                  <c:v>2009г.</c:v>
                </c:pt>
                <c:pt idx="1">
                  <c:v>Собственная НВВ МРСК</c:v>
                </c:pt>
                <c:pt idx="2">
                  <c:v>ТСО</c:v>
                </c:pt>
                <c:pt idx="3">
                  <c:v>Потери Э/Э</c:v>
                </c:pt>
                <c:pt idx="4">
                  <c:v>ФСК</c:v>
                </c:pt>
                <c:pt idx="5">
                  <c:v>2010г.</c:v>
                </c:pt>
                <c:pt idx="6">
                  <c:v>Собственная НВВ МРСК</c:v>
                </c:pt>
                <c:pt idx="7">
                  <c:v>ТСО</c:v>
                </c:pt>
                <c:pt idx="8">
                  <c:v>Потери Э/Э</c:v>
                </c:pt>
                <c:pt idx="9">
                  <c:v>ФСК</c:v>
                </c:pt>
                <c:pt idx="10">
                  <c:v>2011г.</c:v>
                </c:pt>
              </c:strCache>
            </c:strRef>
          </c:cat>
          <c:val>
            <c:numRef>
              <c:f>Лист8!$L$28:$L$38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 formatCode="0">
                  <c:v>503.99018087969699</c:v>
                </c:pt>
                <c:pt idx="7" formatCode="0">
                  <c:v>526.46115739027164</c:v>
                </c:pt>
                <c:pt idx="8" formatCode="0">
                  <c:v>547.34870037690018</c:v>
                </c:pt>
                <c:pt idx="9" formatCode="0">
                  <c:v>568.50062333304265</c:v>
                </c:pt>
                <c:pt idx="10" formatCode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169804928"/>
        <c:axId val="169806464"/>
      </c:barChart>
      <c:catAx>
        <c:axId val="169804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ahoma" pitchFamily="34" charset="0"/>
                <a:cs typeface="Tahoma" pitchFamily="34" charset="0"/>
              </a:defRPr>
            </a:pPr>
            <a:endParaRPr lang="ru-RU"/>
          </a:p>
        </c:txPr>
        <c:crossAx val="169806464"/>
        <c:crosses val="autoZero"/>
        <c:auto val="1"/>
        <c:lblAlgn val="ctr"/>
        <c:lblOffset val="100"/>
        <c:noMultiLvlLbl val="0"/>
      </c:catAx>
      <c:valAx>
        <c:axId val="169806464"/>
        <c:scaling>
          <c:orientation val="minMax"/>
          <c:min val="3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 sz="800" b="0">
                    <a:latin typeface="Tahoma" pitchFamily="34" charset="0"/>
                    <a:cs typeface="Tahoma" pitchFamily="34" charset="0"/>
                  </a:defRPr>
                </a:pPr>
                <a:r>
                  <a:rPr lang="ru-RU" sz="800" b="0">
                    <a:latin typeface="Tahoma" pitchFamily="34" charset="0"/>
                    <a:cs typeface="Tahoma" pitchFamily="34" charset="0"/>
                  </a:rPr>
                  <a:t>млрд.руб.</a:t>
                </a:r>
              </a:p>
            </c:rich>
          </c:tx>
          <c:layout>
            <c:manualLayout>
              <c:xMode val="edge"/>
              <c:yMode val="edge"/>
              <c:x val="9.166666666666666E-2"/>
              <c:y val="3.0279600466608339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6980492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'слайд по подконтрольным'!$B$14</c:f>
              <c:strCache>
                <c:ptCount val="1"/>
                <c:pt idx="0">
                  <c:v>2010 год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0099030708891748E-2"/>
                  <c:y val="-2.7557701922008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'слайд по подконтрольным'!$A$15:$A$22</c:f>
              <c:strCache>
                <c:ptCount val="8"/>
                <c:pt idx="0">
                  <c:v>Ростовэнерго</c:v>
                </c:pt>
                <c:pt idx="1">
                  <c:v>Свердловэнерго</c:v>
                </c:pt>
                <c:pt idx="2">
                  <c:v>Курскэнерго</c:v>
                </c:pt>
                <c:pt idx="3">
                  <c:v>Мордовэнерго</c:v>
                </c:pt>
                <c:pt idx="4">
                  <c:v>Пермэнерго</c:v>
                </c:pt>
                <c:pt idx="5">
                  <c:v>Алтайэнерго</c:v>
                </c:pt>
                <c:pt idx="6">
                  <c:v>Архэнерго</c:v>
                </c:pt>
                <c:pt idx="7">
                  <c:v>Калмэнерго</c:v>
                </c:pt>
              </c:strCache>
            </c:strRef>
          </c:cat>
          <c:val>
            <c:numRef>
              <c:f>'слайд по подконтрольным'!$B$15:$B$22</c:f>
              <c:numCache>
                <c:formatCode>0.0%</c:formatCode>
                <c:ptCount val="8"/>
                <c:pt idx="0">
                  <c:v>0.21555008780178025</c:v>
                </c:pt>
                <c:pt idx="1">
                  <c:v>0.35451419245738702</c:v>
                </c:pt>
                <c:pt idx="2">
                  <c:v>5.1165393169096803E-2</c:v>
                </c:pt>
                <c:pt idx="3">
                  <c:v>0.43574923003425953</c:v>
                </c:pt>
                <c:pt idx="4">
                  <c:v>0.44861895465913459</c:v>
                </c:pt>
                <c:pt idx="5">
                  <c:v>0.69873452212736686</c:v>
                </c:pt>
                <c:pt idx="6">
                  <c:v>0.57353943179150502</c:v>
                </c:pt>
                <c:pt idx="7">
                  <c:v>0.96678528751862558</c:v>
                </c:pt>
              </c:numCache>
            </c:numRef>
          </c:val>
        </c:ser>
        <c:ser>
          <c:idx val="1"/>
          <c:order val="1"/>
          <c:tx>
            <c:strRef>
              <c:f>'слайд по подконтрольным'!$C$14</c:f>
              <c:strCache>
                <c:ptCount val="1"/>
                <c:pt idx="0">
                  <c:v>2011 год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14600142567868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4444444444444446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4999999999999949E-2"/>
                  <c:y val="2.1218890680033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88888888888889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'слайд по подконтрольным'!$A$15:$A$22</c:f>
              <c:strCache>
                <c:ptCount val="8"/>
                <c:pt idx="0">
                  <c:v>Ростовэнерго</c:v>
                </c:pt>
                <c:pt idx="1">
                  <c:v>Свердловэнерго</c:v>
                </c:pt>
                <c:pt idx="2">
                  <c:v>Курскэнерго</c:v>
                </c:pt>
                <c:pt idx="3">
                  <c:v>Мордовэнерго</c:v>
                </c:pt>
                <c:pt idx="4">
                  <c:v>Пермэнерго</c:v>
                </c:pt>
                <c:pt idx="5">
                  <c:v>Алтайэнерго</c:v>
                </c:pt>
                <c:pt idx="6">
                  <c:v>Архэнерго</c:v>
                </c:pt>
                <c:pt idx="7">
                  <c:v>Калмэнерго</c:v>
                </c:pt>
              </c:strCache>
            </c:strRef>
          </c:cat>
          <c:val>
            <c:numRef>
              <c:f>'слайд по подконтрольным'!$C$15:$C$22</c:f>
              <c:numCache>
                <c:formatCode>0.0%</c:formatCode>
                <c:ptCount val="8"/>
                <c:pt idx="0">
                  <c:v>0.3153688030732073</c:v>
                </c:pt>
                <c:pt idx="1">
                  <c:v>0.33337662659644168</c:v>
                </c:pt>
                <c:pt idx="2">
                  <c:v>0.33385733519438338</c:v>
                </c:pt>
                <c:pt idx="3">
                  <c:v>0.33528758247686868</c:v>
                </c:pt>
                <c:pt idx="4">
                  <c:v>0.39277624678454831</c:v>
                </c:pt>
                <c:pt idx="5">
                  <c:v>0.55462885913398596</c:v>
                </c:pt>
                <c:pt idx="6">
                  <c:v>0.59487312948900395</c:v>
                </c:pt>
                <c:pt idx="7">
                  <c:v>1.0335651020879821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9107456"/>
        <c:axId val="169108992"/>
      </c:barChart>
      <c:catAx>
        <c:axId val="1691074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9108992"/>
        <c:crosses val="autoZero"/>
        <c:auto val="1"/>
        <c:lblAlgn val="ctr"/>
        <c:lblOffset val="100"/>
        <c:noMultiLvlLbl val="0"/>
      </c:catAx>
      <c:valAx>
        <c:axId val="169108992"/>
        <c:scaling>
          <c:orientation val="minMax"/>
          <c:max val="2.1"/>
          <c:min val="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minorGridlines/>
        <c:numFmt formatCode="0%" sourceLinked="0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69107456"/>
        <c:crosses val="autoZero"/>
        <c:crossBetween val="between"/>
        <c:majorUnit val="0.5"/>
        <c:minorUnit val="0.5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90079228448367854"/>
          <c:h val="0.69691396267942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Лист2!$D$17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numRef>
              <c:f>Лист2!$C$18:$C$20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Лист2!$D$18:$D$20</c:f>
              <c:numCache>
                <c:formatCode>General</c:formatCode>
                <c:ptCount val="3"/>
                <c:pt idx="0">
                  <c:v>4.5</c:v>
                </c:pt>
                <c:pt idx="1">
                  <c:v>8.1999999999999993</c:v>
                </c:pt>
                <c:pt idx="2">
                  <c:v>10.4</c:v>
                </c:pt>
              </c:numCache>
            </c:numRef>
          </c:val>
        </c:ser>
        <c:ser>
          <c:idx val="1"/>
          <c:order val="1"/>
          <c:tx>
            <c:strRef>
              <c:f>Лист2!$E$17</c:f>
              <c:strCache>
                <c:ptCount val="1"/>
                <c:pt idx="0">
                  <c:v>учтено в тарифе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Лист2!$C$18:$C$20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Лист2!$E$18:$E$20</c:f>
              <c:numCache>
                <c:formatCode>General</c:formatCode>
                <c:ptCount val="3"/>
                <c:pt idx="0">
                  <c:v>4.5</c:v>
                </c:pt>
                <c:pt idx="1">
                  <c:v>6.3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6420864"/>
        <c:axId val="127668992"/>
      </c:barChart>
      <c:catAx>
        <c:axId val="106420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7668992"/>
        <c:crosses val="autoZero"/>
        <c:auto val="1"/>
        <c:lblAlgn val="ctr"/>
        <c:lblOffset val="100"/>
        <c:noMultiLvlLbl val="0"/>
      </c:catAx>
      <c:valAx>
        <c:axId val="1276689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млрд.руб</a:t>
                </a:r>
              </a:p>
            </c:rich>
          </c:tx>
          <c:layout>
            <c:manualLayout>
              <c:xMode val="edge"/>
              <c:yMode val="edge"/>
              <c:x val="7.4999999999999997E-2"/>
              <c:y val="5.037693205016041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6420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255392195147354E-3"/>
          <c:y val="0.86726605029996662"/>
          <c:w val="0.99857446078048528"/>
          <c:h val="9.9664707393622931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434795102652734E-2"/>
          <c:y val="3.6687379564326633E-2"/>
          <c:w val="0.93487840380237874"/>
          <c:h val="0.87224184154420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'Лист2 (3)'!$B$34</c:f>
              <c:strCache>
                <c:ptCount val="1"/>
                <c:pt idx="0">
                  <c:v>Германия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'Лист2 (3)'!$A$36:$A$40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'Лист2 (3)'!$B$36:$B$40</c:f>
              <c:numCache>
                <c:formatCode>0</c:formatCode>
                <c:ptCount val="5"/>
                <c:pt idx="0">
                  <c:v>283.5</c:v>
                </c:pt>
                <c:pt idx="1">
                  <c:v>243.6</c:v>
                </c:pt>
                <c:pt idx="2">
                  <c:v>220.5</c:v>
                </c:pt>
                <c:pt idx="3">
                  <c:v>226.80000000000004</c:v>
                </c:pt>
                <c:pt idx="4">
                  <c:v>222.60000000000002</c:v>
                </c:pt>
              </c:numCache>
            </c:numRef>
          </c:val>
        </c:ser>
        <c:ser>
          <c:idx val="1"/>
          <c:order val="1"/>
          <c:tx>
            <c:strRef>
              <c:f>'Лист2 (3)'!$C$34</c:f>
              <c:strCache>
                <c:ptCount val="1"/>
                <c:pt idx="0">
                  <c:v>Великобритания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'Лист2 (3)'!$A$36:$A$40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'Лист2 (3)'!$C$36:$C$40</c:f>
              <c:numCache>
                <c:formatCode>0</c:formatCode>
                <c:ptCount val="5"/>
                <c:pt idx="0">
                  <c:v>138.6</c:v>
                </c:pt>
                <c:pt idx="1">
                  <c:v>73.5</c:v>
                </c:pt>
                <c:pt idx="2">
                  <c:v>142.80000000000001</c:v>
                </c:pt>
                <c:pt idx="3">
                  <c:v>117.6</c:v>
                </c:pt>
                <c:pt idx="4">
                  <c:v>128.1</c:v>
                </c:pt>
              </c:numCache>
            </c:numRef>
          </c:val>
        </c:ser>
        <c:ser>
          <c:idx val="2"/>
          <c:order val="2"/>
          <c:tx>
            <c:strRef>
              <c:f>'Лист2 (3)'!$D$34</c:f>
              <c:strCache>
                <c:ptCount val="1"/>
                <c:pt idx="0">
                  <c:v>Италия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'Лист2 (3)'!$A$36:$A$40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'Лист2 (3)'!$D$36:$D$40</c:f>
              <c:numCache>
                <c:formatCode>0</c:formatCode>
                <c:ptCount val="5"/>
                <c:pt idx="0">
                  <c:v>176.4</c:v>
                </c:pt>
                <c:pt idx="1">
                  <c:v>189</c:v>
                </c:pt>
                <c:pt idx="2">
                  <c:v>119.69999999999999</c:v>
                </c:pt>
                <c:pt idx="3">
                  <c:v>126</c:v>
                </c:pt>
                <c:pt idx="4">
                  <c:v>126</c:v>
                </c:pt>
              </c:numCache>
            </c:numRef>
          </c:val>
        </c:ser>
        <c:ser>
          <c:idx val="3"/>
          <c:order val="3"/>
          <c:tx>
            <c:strRef>
              <c:f>'Лист2 (3)'!$E$34</c:f>
              <c:strCache>
                <c:ptCount val="1"/>
                <c:pt idx="0">
                  <c:v>Испания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'Лист2 (3)'!$A$36:$A$40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'Лист2 (3)'!$E$36:$E$40</c:f>
              <c:numCache>
                <c:formatCode>0</c:formatCode>
                <c:ptCount val="5"/>
                <c:pt idx="0">
                  <c:v>147</c:v>
                </c:pt>
                <c:pt idx="1">
                  <c:v>134.4</c:v>
                </c:pt>
                <c:pt idx="2">
                  <c:v>132.30000000000001</c:v>
                </c:pt>
                <c:pt idx="3">
                  <c:v>92.399999999999991</c:v>
                </c:pt>
                <c:pt idx="4">
                  <c:v>207.9</c:v>
                </c:pt>
              </c:numCache>
            </c:numRef>
          </c:val>
        </c:ser>
        <c:ser>
          <c:idx val="4"/>
          <c:order val="4"/>
          <c:tx>
            <c:strRef>
              <c:f>'Лист2 (3)'!$F$34</c:f>
              <c:strCache>
                <c:ptCount val="1"/>
                <c:pt idx="0">
                  <c:v>Болгария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'Лист2 (3)'!$A$36:$A$40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'Лист2 (3)'!$F$36:$F$40</c:f>
              <c:numCache>
                <c:formatCode>0</c:formatCode>
                <c:ptCount val="5"/>
                <c:pt idx="1">
                  <c:v>94.5</c:v>
                </c:pt>
                <c:pt idx="2">
                  <c:v>90.3</c:v>
                </c:pt>
                <c:pt idx="3">
                  <c:v>79.8</c:v>
                </c:pt>
                <c:pt idx="4">
                  <c:v>73.499999999999986</c:v>
                </c:pt>
              </c:numCache>
            </c:numRef>
          </c:val>
        </c:ser>
        <c:ser>
          <c:idx val="5"/>
          <c:order val="5"/>
          <c:tx>
            <c:strRef>
              <c:f>'Лист2 (3)'!$G$34</c:f>
              <c:strCache>
                <c:ptCount val="1"/>
                <c:pt idx="0">
                  <c:v>Македония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'Лист2 (3)'!$A$36:$A$40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'Лист2 (3)'!$G$36:$G$40</c:f>
              <c:numCache>
                <c:formatCode>0</c:formatCode>
                <c:ptCount val="5"/>
                <c:pt idx="0">
                  <c:v>56.7</c:v>
                </c:pt>
                <c:pt idx="1">
                  <c:v>65.099999999999994</c:v>
                </c:pt>
                <c:pt idx="2">
                  <c:v>50.4</c:v>
                </c:pt>
                <c:pt idx="3">
                  <c:v>69.3</c:v>
                </c:pt>
                <c:pt idx="4">
                  <c:v>75.600000000000009</c:v>
                </c:pt>
              </c:numCache>
            </c:numRef>
          </c:val>
        </c:ser>
        <c:ser>
          <c:idx val="6"/>
          <c:order val="6"/>
          <c:tx>
            <c:strRef>
              <c:f>'Лист2 (3)'!$H$34</c:f>
              <c:strCache>
                <c:ptCount val="1"/>
                <c:pt idx="0">
                  <c:v>Казахстан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'Лист2 (3)'!$A$36:$A$40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'Лист2 (3)'!$H$36:$H$40</c:f>
              <c:numCache>
                <c:formatCode>0</c:formatCode>
                <c:ptCount val="5"/>
                <c:pt idx="0">
                  <c:v>23.099999999999998</c:v>
                </c:pt>
                <c:pt idx="1">
                  <c:v>27.299999999999997</c:v>
                </c:pt>
                <c:pt idx="2">
                  <c:v>27.299999999999997</c:v>
                </c:pt>
                <c:pt idx="3">
                  <c:v>29.4</c:v>
                </c:pt>
                <c:pt idx="4">
                  <c:v>33.6</c:v>
                </c:pt>
              </c:numCache>
            </c:numRef>
          </c:val>
        </c:ser>
        <c:ser>
          <c:idx val="7"/>
          <c:order val="7"/>
          <c:tx>
            <c:strRef>
              <c:f>'Лист2 (3)'!$I$34</c:f>
              <c:strCache>
                <c:ptCount val="1"/>
                <c:pt idx="0">
                  <c:v>Украина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'Лист2 (3)'!$A$36:$A$40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'Лист2 (3)'!$I$36:$I$40</c:f>
              <c:numCache>
                <c:formatCode>0</c:formatCode>
                <c:ptCount val="5"/>
                <c:pt idx="0">
                  <c:v>16.8</c:v>
                </c:pt>
                <c:pt idx="1">
                  <c:v>18.899999999999999</c:v>
                </c:pt>
                <c:pt idx="2">
                  <c:v>25.2</c:v>
                </c:pt>
                <c:pt idx="3">
                  <c:v>21</c:v>
                </c:pt>
                <c:pt idx="4">
                  <c:v>23.099999999999998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01984"/>
        <c:axId val="171403520"/>
      </c:barChart>
      <c:lineChart>
        <c:grouping val="standard"/>
        <c:varyColors val="0"/>
        <c:ser>
          <c:idx val="8"/>
          <c:order val="8"/>
          <c:tx>
            <c:strRef>
              <c:f>'Лист2 (3)'!$J$34</c:f>
              <c:strCache>
                <c:ptCount val="1"/>
                <c:pt idx="0">
                  <c:v>ХМРСК</c:v>
                </c:pt>
              </c:strCache>
            </c:strRef>
          </c:tx>
          <c:spPr>
            <a:ln w="825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8621923937360178E-2"/>
                  <c:y val="4.0727097122345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'Лист2 (3)'!$A$36:$A$40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'Лист2 (3)'!$J$36:$J$40</c:f>
              <c:numCache>
                <c:formatCode>0</c:formatCode>
                <c:ptCount val="5"/>
                <c:pt idx="0">
                  <c:v>35.192536534735801</c:v>
                </c:pt>
                <c:pt idx="1">
                  <c:v>44.088624829584141</c:v>
                </c:pt>
                <c:pt idx="2">
                  <c:v>55.126018729880698</c:v>
                </c:pt>
                <c:pt idx="3">
                  <c:v>66.867585742566703</c:v>
                </c:pt>
                <c:pt idx="4">
                  <c:v>86.319976247792795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401984"/>
        <c:axId val="171403520"/>
      </c:lineChart>
      <c:catAx>
        <c:axId val="17140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403520"/>
        <c:crosses val="autoZero"/>
        <c:auto val="1"/>
        <c:lblAlgn val="ctr"/>
        <c:lblOffset val="100"/>
        <c:noMultiLvlLbl val="0"/>
      </c:catAx>
      <c:valAx>
        <c:axId val="171403520"/>
        <c:scaling>
          <c:orientation val="minMax"/>
          <c:max val="32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коп/кВт.ч</a:t>
                </a:r>
              </a:p>
            </c:rich>
          </c:tx>
          <c:layout>
            <c:manualLayout>
              <c:xMode val="edge"/>
              <c:yMode val="edge"/>
              <c:x val="5.3691275167785234E-2"/>
              <c:y val="7.9389322510796598E-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71401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4673853687752069E-3"/>
          <c:y val="0.90527609073154636"/>
          <c:w val="0.99653261463122478"/>
          <c:h val="7.489739388000743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3366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rgbClr val="003366"/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</c:spPr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1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</c:dPt>
          <c:dPt>
            <c:idx val="12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1.576978107262126E-2"/>
                  <c:y val="2.58810492982323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0.12323042254623499"/>
                  <c:y val="0.194098124595147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-0.10697042985872668"/>
                  <c:y val="5.10625021108514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7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погашение_графики!$B$56:$B$68</c:f>
              <c:strCache>
                <c:ptCount val="13"/>
                <c:pt idx="0">
                  <c:v>Альфа-Банк</c:v>
                </c:pt>
                <c:pt idx="1">
                  <c:v>Банк Москвы</c:v>
                </c:pt>
                <c:pt idx="2">
                  <c:v>ВТБ</c:v>
                </c:pt>
                <c:pt idx="3">
                  <c:v>Газпромбанк</c:v>
                </c:pt>
                <c:pt idx="4">
                  <c:v>Нордеа</c:v>
                </c:pt>
                <c:pt idx="5">
                  <c:v>Райффайзенбанк</c:v>
                </c:pt>
                <c:pt idx="6">
                  <c:v>Росбанк</c:v>
                </c:pt>
                <c:pt idx="7">
                  <c:v>Сбербанк</c:v>
                </c:pt>
                <c:pt idx="8">
                  <c:v>Связь-банк</c:v>
                </c:pt>
                <c:pt idx="9">
                  <c:v>Транскредитбанк</c:v>
                </c:pt>
                <c:pt idx="10">
                  <c:v>Облигационные займы</c:v>
                </c:pt>
                <c:pt idx="11">
                  <c:v>Barclays bank PLC</c:v>
                </c:pt>
                <c:pt idx="12">
                  <c:v>прочие</c:v>
                </c:pt>
              </c:strCache>
            </c:strRef>
          </c:cat>
          <c:val>
            <c:numRef>
              <c:f>погашение_графики!$K$56:$K$68</c:f>
              <c:numCache>
                <c:formatCode>#,##0.0</c:formatCode>
                <c:ptCount val="13"/>
                <c:pt idx="0">
                  <c:v>18.152999999999999</c:v>
                </c:pt>
                <c:pt idx="1">
                  <c:v>3.1815437728300018</c:v>
                </c:pt>
                <c:pt idx="2">
                  <c:v>5.2999900000000002</c:v>
                </c:pt>
                <c:pt idx="3">
                  <c:v>19.8344463235</c:v>
                </c:pt>
                <c:pt idx="4">
                  <c:v>3.4</c:v>
                </c:pt>
                <c:pt idx="5" formatCode="#,##0.00">
                  <c:v>0</c:v>
                </c:pt>
                <c:pt idx="6">
                  <c:v>6.3890000000000002</c:v>
                </c:pt>
                <c:pt idx="7">
                  <c:v>53.217840380608344</c:v>
                </c:pt>
                <c:pt idx="8">
                  <c:v>7.9297298565500007</c:v>
                </c:pt>
                <c:pt idx="9">
                  <c:v>0</c:v>
                </c:pt>
                <c:pt idx="10">
                  <c:v>17.056725999999987</c:v>
                </c:pt>
                <c:pt idx="11">
                  <c:v>2</c:v>
                </c:pt>
                <c:pt idx="1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513123359580072E-2"/>
          <c:y val="4.238927165354342E-2"/>
          <c:w val="0.88197101281457624"/>
          <c:h val="0.67573695866141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'динамика ставок по свежим'!$B$5</c:f>
              <c:strCache>
                <c:ptCount val="1"/>
                <c:pt idx="0">
                  <c:v>Средневзвешенные ставки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900" b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'динамика ставок по свежим'!$D$39:$I$39</c:f>
              <c:strCache>
                <c:ptCount val="6"/>
                <c:pt idx="0">
                  <c:v>01.07.2009</c:v>
                </c:pt>
                <c:pt idx="1">
                  <c:v>01.01.2010</c:v>
                </c:pt>
                <c:pt idx="2">
                  <c:v>01.07.2010</c:v>
                </c:pt>
                <c:pt idx="3">
                  <c:v>01.01.2011</c:v>
                </c:pt>
                <c:pt idx="4">
                  <c:v>01.07.2011</c:v>
                </c:pt>
                <c:pt idx="5">
                  <c:v>(июль-август) 01.09.2011</c:v>
                </c:pt>
              </c:strCache>
            </c:strRef>
          </c:cat>
          <c:val>
            <c:numRef>
              <c:f>'динамика ставок по свежим'!$D$40:$I$40</c:f>
              <c:numCache>
                <c:formatCode>0.00%</c:formatCode>
                <c:ptCount val="6"/>
                <c:pt idx="0">
                  <c:v>0.13500000000000001</c:v>
                </c:pt>
                <c:pt idx="1">
                  <c:v>0.11559999999999998</c:v>
                </c:pt>
                <c:pt idx="2">
                  <c:v>8.8500000000000162E-2</c:v>
                </c:pt>
                <c:pt idx="3">
                  <c:v>8.1800000000000025E-2</c:v>
                </c:pt>
                <c:pt idx="4">
                  <c:v>8.2331365218571845E-2</c:v>
                </c:pt>
                <c:pt idx="5">
                  <c:v>7.755535670972008E-2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1743488"/>
        <c:axId val="171761664"/>
      </c:barChart>
      <c:lineChart>
        <c:grouping val="standard"/>
        <c:varyColors val="0"/>
        <c:ser>
          <c:idx val="1"/>
          <c:order val="1"/>
          <c:tx>
            <c:strRef>
              <c:f>'динамика ставок по свежим'!$B$6</c:f>
              <c:strCache>
                <c:ptCount val="1"/>
                <c:pt idx="0">
                  <c:v>Средневзвешенные ставки по вновь привлеченным кредитам за отчетный период</c:v>
                </c:pt>
              </c:strCache>
            </c:strRef>
          </c:tx>
          <c:spPr>
            <a:ln>
              <a:solidFill>
                <a:srgbClr val="003366"/>
              </a:solidFill>
            </a:ln>
          </c:spPr>
          <c:marker>
            <c:spPr>
              <a:solidFill>
                <a:srgbClr val="003366"/>
              </a:solidFill>
              <a:ln>
                <a:solidFill>
                  <a:srgbClr val="003366"/>
                </a:solidFill>
              </a:ln>
            </c:spPr>
          </c:marker>
          <c:dLbls>
            <c:dLbl>
              <c:idx val="5"/>
              <c:layout>
                <c:manualLayout>
                  <c:x val="0"/>
                  <c:y val="1.3888888888889003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'динамика ставок по свежим'!$D$4:$M$4</c:f>
              <c:strCache>
                <c:ptCount val="10"/>
                <c:pt idx="0">
                  <c:v>01.07.2009</c:v>
                </c:pt>
                <c:pt idx="1">
                  <c:v>01.10.2009</c:v>
                </c:pt>
                <c:pt idx="2">
                  <c:v>01.01.2010</c:v>
                </c:pt>
                <c:pt idx="3">
                  <c:v>01.04.2010</c:v>
                </c:pt>
                <c:pt idx="4">
                  <c:v>01.07.2010</c:v>
                </c:pt>
                <c:pt idx="5">
                  <c:v>01.10.2010</c:v>
                </c:pt>
                <c:pt idx="6">
                  <c:v>01.01.2011</c:v>
                </c:pt>
                <c:pt idx="7">
                  <c:v>01.04.2011</c:v>
                </c:pt>
                <c:pt idx="8">
                  <c:v>01.07.2011</c:v>
                </c:pt>
                <c:pt idx="9">
                  <c:v>(июль-август) 01.09.2011</c:v>
                </c:pt>
              </c:strCache>
            </c:strRef>
          </c:cat>
          <c:val>
            <c:numRef>
              <c:f>'динамика ставок по свежим'!$D$41:$I$41</c:f>
              <c:numCache>
                <c:formatCode>0.00%</c:formatCode>
                <c:ptCount val="6"/>
                <c:pt idx="0">
                  <c:v>0.18300000000000016</c:v>
                </c:pt>
                <c:pt idx="1">
                  <c:v>0.11899999999999998</c:v>
                </c:pt>
                <c:pt idx="2">
                  <c:v>7.9700000000000076E-2</c:v>
                </c:pt>
                <c:pt idx="3">
                  <c:v>7.6300000000000021E-2</c:v>
                </c:pt>
                <c:pt idx="4">
                  <c:v>7.6060126077152915E-2</c:v>
                </c:pt>
                <c:pt idx="5">
                  <c:v>7.4797011512011943E-2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743488"/>
        <c:axId val="171761664"/>
      </c:lineChart>
      <c:catAx>
        <c:axId val="17174348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0"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761664"/>
        <c:crosses val="autoZero"/>
        <c:auto val="1"/>
        <c:lblAlgn val="ctr"/>
        <c:lblOffset val="100"/>
        <c:noMultiLvlLbl val="0"/>
      </c:catAx>
      <c:valAx>
        <c:axId val="1717616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743488"/>
        <c:crosses val="autoZero"/>
        <c:crossBetween val="between"/>
        <c:majorUnit val="4.0000000000000022E-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0448518331029643E-2"/>
          <c:y val="0.84572260498687735"/>
          <c:w val="0.94880249908617664"/>
          <c:h val="0.14610523293963254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92CA5-CDCE-41B4-8A9B-2385CB0972F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A3FA97-6B61-4810-9DD2-D39D4B0C78AD}">
      <dgm:prSet/>
      <dgm:spPr>
        <a:solidFill>
          <a:srgbClr val="002060"/>
        </a:solidFill>
      </dgm:spPr>
      <dgm:t>
        <a:bodyPr/>
        <a:lstStyle/>
        <a:p>
          <a:pPr algn="just" rtl="0"/>
          <a:r>
            <a:rPr lang="ru-RU" dirty="0" smtClean="0"/>
            <a:t>Удалось урегулировать на этапе согласования Приказа Минэнерго России на 2012 год порядка </a:t>
          </a:r>
          <a:r>
            <a:rPr lang="ru-RU" b="1" dirty="0" smtClean="0">
              <a:solidFill>
                <a:srgbClr val="92D050"/>
              </a:solidFill>
            </a:rPr>
            <a:t>7,6 млрд. руб.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dirty="0" smtClean="0"/>
            <a:t>(расторжение прямого договора ОАО "ФСК ЕЭС" - потребитель).</a:t>
          </a:r>
          <a:endParaRPr lang="ru-RU" dirty="0"/>
        </a:p>
      </dgm:t>
    </dgm:pt>
    <dgm:pt modelId="{57C127A1-9C49-4980-A2A8-2708B7ABCB87}" type="parTrans" cxnId="{F965051E-7FC8-48ED-8D0C-2B965C28AEC0}">
      <dgm:prSet/>
      <dgm:spPr/>
      <dgm:t>
        <a:bodyPr/>
        <a:lstStyle/>
        <a:p>
          <a:endParaRPr lang="ru-RU"/>
        </a:p>
      </dgm:t>
    </dgm:pt>
    <dgm:pt modelId="{6AC681C7-7B2F-442B-86A4-58E6A20A9A7E}" type="sibTrans" cxnId="{F965051E-7FC8-48ED-8D0C-2B965C28AEC0}">
      <dgm:prSet/>
      <dgm:spPr/>
      <dgm:t>
        <a:bodyPr/>
        <a:lstStyle/>
        <a:p>
          <a:endParaRPr lang="ru-RU"/>
        </a:p>
      </dgm:t>
    </dgm:pt>
    <dgm:pt modelId="{6CBFD596-7886-4F5A-BB6C-AD13343ED776}" type="pres">
      <dgm:prSet presAssocID="{39292CA5-CDCE-41B4-8A9B-2385CB0972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2A66D-8248-4246-BC0D-D49D59D38DF2}" type="pres">
      <dgm:prSet presAssocID="{19A3FA97-6B61-4810-9DD2-D39D4B0C78A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1781B7-CBC4-4FEC-9A8B-ABD23A884089}" type="presOf" srcId="{19A3FA97-6B61-4810-9DD2-D39D4B0C78AD}" destId="{C512A66D-8248-4246-BC0D-D49D59D38DF2}" srcOrd="0" destOrd="0" presId="urn:microsoft.com/office/officeart/2005/8/layout/process1"/>
    <dgm:cxn modelId="{F965051E-7FC8-48ED-8D0C-2B965C28AEC0}" srcId="{39292CA5-CDCE-41B4-8A9B-2385CB0972FB}" destId="{19A3FA97-6B61-4810-9DD2-D39D4B0C78AD}" srcOrd="0" destOrd="0" parTransId="{57C127A1-9C49-4980-A2A8-2708B7ABCB87}" sibTransId="{6AC681C7-7B2F-442B-86A4-58E6A20A9A7E}"/>
    <dgm:cxn modelId="{9A897012-355B-428D-88CD-5933E3000835}" type="presOf" srcId="{39292CA5-CDCE-41B4-8A9B-2385CB0972FB}" destId="{6CBFD596-7886-4F5A-BB6C-AD13343ED776}" srcOrd="0" destOrd="0" presId="urn:microsoft.com/office/officeart/2005/8/layout/process1"/>
    <dgm:cxn modelId="{4F802608-02F9-47BD-BA19-9202EE8E2B13}" type="presParOf" srcId="{6CBFD596-7886-4F5A-BB6C-AD13343ED776}" destId="{C512A66D-8248-4246-BC0D-D49D59D38DF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2A66D-8248-4246-BC0D-D49D59D38DF2}">
      <dsp:nvSpPr>
        <dsp:cNvPr id="0" name=""/>
        <dsp:cNvSpPr/>
      </dsp:nvSpPr>
      <dsp:spPr>
        <a:xfrm>
          <a:off x="4181" y="0"/>
          <a:ext cx="8555956" cy="144016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Удалось урегулировать на этапе согласования Приказа Минэнерго России на 2012 год порядка </a:t>
          </a:r>
          <a:r>
            <a:rPr lang="ru-RU" sz="2300" b="1" kern="1200" dirty="0" smtClean="0">
              <a:solidFill>
                <a:srgbClr val="92D050"/>
              </a:solidFill>
            </a:rPr>
            <a:t>7,6 млрд. руб.</a:t>
          </a:r>
          <a:r>
            <a:rPr lang="ru-RU" sz="2300" b="1" kern="1200" dirty="0" smtClean="0">
              <a:solidFill>
                <a:srgbClr val="FF0000"/>
              </a:solidFill>
            </a:rPr>
            <a:t> </a:t>
          </a:r>
          <a:r>
            <a:rPr lang="ru-RU" sz="2300" kern="1200" dirty="0" smtClean="0"/>
            <a:t>(расторжение прямого договора ОАО "ФСК ЕЭС" - потребитель).</a:t>
          </a:r>
          <a:endParaRPr lang="ru-RU" sz="2300" kern="1200" dirty="0"/>
        </a:p>
      </dsp:txBody>
      <dsp:txXfrm>
        <a:off x="46362" y="42181"/>
        <a:ext cx="8471594" cy="1355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0.06023</cdr:x>
      <cdr:y>0.0625</cdr:y>
    </cdr:from>
    <cdr:to>
      <cdr:x>0.17312</cdr:x>
      <cdr:y>0.15085</cdr:y>
    </cdr:to>
    <cdr:sp macro="" textlink="">
      <cdr:nvSpPr>
        <cdr:cNvPr id="2" name="Text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5714" y="152400"/>
          <a:ext cx="404278" cy="2154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800" b="1" i="1" dirty="0" smtClean="0"/>
            <a:t>мес.</a:t>
          </a:r>
          <a:endParaRPr lang="ru-RU" sz="800" b="1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792F1-0A8F-4D09-BB0F-69F4342EFEAD}" type="datetimeFigureOut">
              <a:rPr lang="ru-RU" smtClean="0"/>
              <a:t>30.09.2011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ECAC9-C258-4C71-82BF-E6484C393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5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9A12A-09C2-4779-9284-4BEDE0F0623B}" type="datetimeFigureOut">
              <a:rPr lang="ru-RU" smtClean="0"/>
              <a:t>30.09.2011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BBF44-AE47-40E4-99DD-301314458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8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662" tIns="46331" rIns="92662" bIns="46331"/>
          <a:lstStyle/>
          <a:p>
            <a:pPr algn="just"/>
            <a:r>
              <a:rPr lang="ru-RU" sz="1400" b="1" dirty="0"/>
              <a:t>Слайд №7 «Операционная эффективность»</a:t>
            </a:r>
          </a:p>
          <a:p>
            <a:pPr indent="459120" algn="just"/>
            <a:r>
              <a:rPr lang="ru-RU" sz="1400" dirty="0"/>
              <a:t>В последнее время очень часто можно слышать о неэффективности в управлении в сетевых компаниях. Простое сравнение с индексом потребительских цен в период с 2008 по 2011 год говорит о том, что по операционным расходам мы идем со значительным отставанием от ИПЦ. А эффект от мероприятий по снижению издержек в 2009 г. составил 10,9 </a:t>
            </a:r>
            <a:r>
              <a:rPr lang="ru-RU" sz="1400" dirty="0" err="1"/>
              <a:t>млрд.руб</a:t>
            </a:r>
            <a:r>
              <a:rPr lang="ru-RU" sz="1400" dirty="0"/>
              <a:t>., в 2010 г.  - 11, 9 </a:t>
            </a:r>
            <a:r>
              <a:rPr lang="ru-RU" sz="1400" dirty="0" err="1"/>
              <a:t>млрд.руб</a:t>
            </a:r>
            <a:r>
              <a:rPr lang="ru-RU" sz="1400" dirty="0"/>
              <a:t>., в 2011 г. - 6,1 </a:t>
            </a:r>
            <a:r>
              <a:rPr lang="ru-RU" sz="1400" dirty="0" err="1"/>
              <a:t>млрд.руб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000" dirty="0" smtClean="0"/>
              <a:t>По</a:t>
            </a:r>
            <a:r>
              <a:rPr lang="ru-RU" sz="1000" baseline="0" dirty="0" smtClean="0"/>
              <a:t> итогам проведенного анализа исполнения подконтрольного ОРЕХ за период 2010-2011гг. Следует отметить, что наибольший дефицит  подконтрольного ОРЕХ наблюдается по следующим филиалам:</a:t>
            </a:r>
          </a:p>
          <a:p>
            <a:pPr marL="171450" indent="-171450">
              <a:buFontTx/>
              <a:buChar char="-"/>
            </a:pPr>
            <a:r>
              <a:rPr lang="ru-RU" sz="1000" baseline="0" dirty="0" err="1" smtClean="0"/>
              <a:t>Калмэнерго</a:t>
            </a:r>
            <a:r>
              <a:rPr lang="ru-RU" sz="1000" baseline="0" dirty="0" smtClean="0"/>
              <a:t> рост дефицита подконтрольного ОРЕХ в 2011 году составил 103,4% к ТБР 2011года;</a:t>
            </a:r>
          </a:p>
          <a:p>
            <a:pPr marL="171450" indent="-171450">
              <a:buFontTx/>
              <a:buChar char="-"/>
            </a:pPr>
            <a:r>
              <a:rPr lang="ru-RU" sz="1000" baseline="0" dirty="0" smtClean="0"/>
              <a:t>Архэнерго рост дефицита подконтрольного ОРЕХ в 2011 году составил 59,5% к ТБР 2011года;</a:t>
            </a:r>
          </a:p>
          <a:p>
            <a:pPr marL="171450" indent="-171450">
              <a:buFontTx/>
              <a:buChar char="-"/>
            </a:pPr>
            <a:r>
              <a:rPr lang="ru-RU" sz="1000" baseline="0" dirty="0" smtClean="0"/>
              <a:t>Алтайэнерго рост дефицита подконтрольного ОРЕХ в 2011 году составил 55,5% к ТБР 2011года.</a:t>
            </a:r>
          </a:p>
          <a:p>
            <a:pPr marL="0" indent="0" algn="just">
              <a:buFontTx/>
              <a:buNone/>
            </a:pPr>
            <a:r>
              <a:rPr lang="ru-RU" sz="1000" dirty="0" smtClean="0"/>
              <a:t> 	Значительное же снижение по филиалам Красноярскэнерго</a:t>
            </a:r>
            <a:r>
              <a:rPr lang="ru-RU" sz="1000" baseline="0" dirty="0" smtClean="0"/>
              <a:t> (64,2%) и Орелэнерго (36,4%) в основном обусловлено реализацией программы управления издержками.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5562D-74E2-4EF1-BA21-C18D48684D1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113" eaLnBrk="0" hangingPunct="0">
              <a:defRPr sz="10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defTabSz="900113" eaLnBrk="0" hangingPunct="0">
              <a:defRPr sz="10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defTabSz="900113" eaLnBrk="0" hangingPunct="0">
              <a:defRPr sz="10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defTabSz="900113" eaLnBrk="0" hangingPunct="0">
              <a:defRPr sz="1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defTabSz="900113" eaLnBrk="0" hangingPunct="0">
              <a:defRPr sz="1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eaLnBrk="1" hangingPunct="1"/>
            <a:fld id="{7BD0CF1F-5420-40B7-89E9-EB2A1C174CAF}" type="slidenum">
              <a:rPr lang="ru-RU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9</a:t>
            </a:fld>
            <a:endParaRPr lang="ru-RU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864BBD-287F-4E23-9AFF-37A33B647DEC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88,5 123,8 121,3 134,2 121,5 121,5 </a:t>
            </a:r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0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6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72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85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9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06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57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13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61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4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0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16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73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6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1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6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4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4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447C0-D60E-4B9E-A5D6-3FED0C798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E224F-0B9C-4060-9C93-CD0A050AE5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7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______________________2.xlsm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9036496" cy="5723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8715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90873" y="3751148"/>
            <a:ext cx="20317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33723" y="3751148"/>
            <a:ext cx="295116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5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Сочи, сентябрь 2011</a:t>
            </a:r>
            <a:endParaRPr lang="ru-RU" sz="105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99592" y="2420888"/>
            <a:ext cx="7489825" cy="125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Регулирование в условиях ограничения роста тарифов на 2012-2014 гг.  и повышение эффективности инвестиционной и операционной деятельности ОАО «Холдинг МРСК»</a:t>
            </a:r>
            <a:endParaRPr lang="ru-RU" sz="2000" b="1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156175" y="5944666"/>
            <a:ext cx="28512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</a:rPr>
              <a:t>Заместитель генерального директора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</a:rPr>
              <a:t>по экономике и финансам</a:t>
            </a:r>
          </a:p>
          <a:p>
            <a:endParaRPr lang="ru-RU" sz="1200" dirty="0" smtClean="0">
              <a:solidFill>
                <a:prstClr val="black"/>
              </a:solidFill>
              <a:latin typeface="Tahoma" pitchFamily="34" charset="0"/>
            </a:endParaRPr>
          </a:p>
          <a:p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</a:rPr>
              <a:t>А.В. Демидов</a:t>
            </a:r>
            <a:endParaRPr lang="ru-RU" sz="120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45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256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Проблемные вопросы (2/2)</a:t>
            </a:r>
            <a:b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льготирование технологического присоединения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95" y="1268760"/>
            <a:ext cx="44365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>
              <a:defRPr b="1" kern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НПА льготирования ТП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6512" y="3717032"/>
            <a:ext cx="4549692" cy="3874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>
              <a:defRPr sz="2400" b="1" kern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z="1800" dirty="0"/>
              <a:t>Выпадающие </a:t>
            </a:r>
            <a:r>
              <a:rPr lang="ru-RU" sz="1800" dirty="0" smtClean="0"/>
              <a:t>от льготирования </a:t>
            </a:r>
            <a:r>
              <a:rPr lang="ru-RU" sz="1800" dirty="0"/>
              <a:t>ТП</a:t>
            </a: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29463" y="6581775"/>
            <a:ext cx="2014537" cy="276225"/>
          </a:xfrm>
        </p:spPr>
        <p:txBody>
          <a:bodyPr/>
          <a:lstStyle/>
          <a:p>
            <a:pPr>
              <a:defRPr/>
            </a:pPr>
            <a:fld id="{4C7A79AF-2DEE-4CDB-A1FD-5C62D5B7B685}" type="slidenum">
              <a:rPr lang="ru-RU" sz="14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008681"/>
              </p:ext>
            </p:extLst>
          </p:nvPr>
        </p:nvGraphicFramePr>
        <p:xfrm>
          <a:off x="133782" y="4093472"/>
          <a:ext cx="4310068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3458" y="1652027"/>
            <a:ext cx="44365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ПП РФ от 14.02.2009г. № 119 :</a:t>
            </a:r>
          </a:p>
          <a:p>
            <a:pPr marL="171450" indent="-171450" algn="just">
              <a:buFontTx/>
              <a:buChar char="-"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расширен перечень льготников (550 р.)</a:t>
            </a:r>
          </a:p>
          <a:p>
            <a:pPr marL="171450" indent="-171450" algn="just">
              <a:buFontTx/>
              <a:buChar char="-"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добавлены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юр.лица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до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15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кВт</a:t>
            </a:r>
          </a:p>
          <a:p>
            <a:pPr algn="just"/>
            <a:r>
              <a:rPr lang="ru-RU" sz="1400" dirty="0" smtClean="0">
                <a:latin typeface="Tahoma" pitchFamily="34" charset="0"/>
                <a:cs typeface="Tahoma" pitchFamily="34" charset="0"/>
              </a:rPr>
              <a:t>источник компенсации – тариф на передачу э/э</a:t>
            </a:r>
          </a:p>
          <a:p>
            <a:r>
              <a:rPr lang="ru-RU" sz="1400" b="1" dirty="0">
                <a:latin typeface="Tahoma" pitchFamily="34" charset="0"/>
                <a:cs typeface="Tahoma" pitchFamily="34" charset="0"/>
              </a:rPr>
              <a:t>ПП РФ от 21.04.2009 г. № 334:</a:t>
            </a:r>
          </a:p>
          <a:p>
            <a:pPr indent="-285750">
              <a:buFontTx/>
              <a:buChar char="-"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в течение 6 мес. сетевая организация обязана  осуществить ТП до 100 кВт;</a:t>
            </a:r>
          </a:p>
          <a:p>
            <a:pPr indent="-285750">
              <a:buFontTx/>
              <a:buChar char="-"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сетевая организация обязана выполнять работы до границы участка 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заявителя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1500" y="4093472"/>
            <a:ext cx="41764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7504" y="1638092"/>
            <a:ext cx="41764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>
            <a:spLocks noChangeAspect="1"/>
          </p:cNvSpPr>
          <p:nvPr/>
        </p:nvSpPr>
        <p:spPr>
          <a:xfrm>
            <a:off x="5220154" y="4371591"/>
            <a:ext cx="3456302" cy="1936800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buClr>
                <a:srgbClr val="003366"/>
              </a:buClr>
              <a:buSzPct val="75000"/>
              <a:defRPr/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00"/>
              </a:spcBef>
              <a:buClr>
                <a:srgbClr val="003366"/>
              </a:buClr>
              <a:buSzPct val="75000"/>
              <a:defRPr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Предусмотреть </a:t>
            </a:r>
            <a:r>
              <a:rPr lang="ru-RU" dirty="0">
                <a:latin typeface="Tahoma" pitchFamily="34" charset="0"/>
                <a:cs typeface="Tahoma" pitchFamily="34" charset="0"/>
              </a:rPr>
              <a:t>компенсацию выпадающих доходов из федерального</a:t>
            </a:r>
            <a:r>
              <a:rPr lang="en-US" dirty="0">
                <a:latin typeface="Tahoma" pitchFamily="34" charset="0"/>
                <a:cs typeface="Tahoma" pitchFamily="34" charset="0"/>
              </a:rPr>
              <a:t>/</a:t>
            </a:r>
            <a:r>
              <a:rPr lang="ru-RU" dirty="0">
                <a:latin typeface="Tahoma" pitchFamily="34" charset="0"/>
                <a:cs typeface="Tahoma" pitchFamily="34" charset="0"/>
              </a:rPr>
              <a:t>регионального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бюджета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с двумя скругленными соседними углами 26"/>
          <p:cNvSpPr>
            <a:spLocks noChangeAspect="1"/>
          </p:cNvSpPr>
          <p:nvPr/>
        </p:nvSpPr>
        <p:spPr>
          <a:xfrm>
            <a:off x="5220072" y="4293096"/>
            <a:ext cx="3455918" cy="504055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Предложение </a:t>
            </a:r>
            <a:endParaRPr lang="ru-RU" sz="2400" b="1" dirty="0"/>
          </a:p>
        </p:txBody>
      </p:sp>
      <p:sp>
        <p:nvSpPr>
          <p:cNvPr id="28" name="Скругленный прямоугольник 27"/>
          <p:cNvSpPr>
            <a:spLocks noChangeAspect="1"/>
          </p:cNvSpPr>
          <p:nvPr/>
        </p:nvSpPr>
        <p:spPr>
          <a:xfrm>
            <a:off x="5220152" y="1491271"/>
            <a:ext cx="3456303" cy="1937729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buClr>
                <a:srgbClr val="003366"/>
              </a:buClr>
              <a:buSzPct val="75000"/>
              <a:defRPr/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300"/>
              </a:spcBef>
              <a:buClr>
                <a:srgbClr val="003366"/>
              </a:buClr>
              <a:buSzPct val="75000"/>
              <a:defRPr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Отсутствие тарифных </a:t>
            </a:r>
            <a:r>
              <a:rPr lang="ru-RU" dirty="0">
                <a:latin typeface="Tahoma" pitchFamily="34" charset="0"/>
                <a:cs typeface="Tahoma" pitchFamily="34" charset="0"/>
              </a:rPr>
              <a:t>источников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финансирования льготного ТП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с двумя скругленными соседними углами 28"/>
          <p:cNvSpPr>
            <a:spLocks noChangeAspect="1"/>
          </p:cNvSpPr>
          <p:nvPr/>
        </p:nvSpPr>
        <p:spPr>
          <a:xfrm>
            <a:off x="5220072" y="1412776"/>
            <a:ext cx="3455918" cy="504055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Прогноз на 2012 год</a:t>
            </a:r>
            <a:endParaRPr lang="ru-RU" sz="2400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6210332" y="3474715"/>
            <a:ext cx="136815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116632"/>
            <a:ext cx="7524750" cy="82262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Размер тарифов в зарубежных странах</a:t>
            </a:r>
            <a:endParaRPr lang="ru-RU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5346" y="6469841"/>
            <a:ext cx="2014537" cy="276225"/>
          </a:xfrm>
        </p:spPr>
        <p:txBody>
          <a:bodyPr/>
          <a:lstStyle/>
          <a:p>
            <a:pPr>
              <a:defRPr/>
            </a:pPr>
            <a:fld id="{4C7A79AF-2DEE-4CDB-A1FD-5C62D5B7B685}" type="slidenum">
              <a:rPr lang="ru-RU" sz="14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6512" y="116632"/>
            <a:ext cx="7920880" cy="8226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Размер тарифов в зарубежных странах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200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-2010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гг.</a:t>
            </a:r>
            <a:endParaRPr lang="ru-RU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166424"/>
              </p:ext>
            </p:extLst>
          </p:nvPr>
        </p:nvGraphicFramePr>
        <p:xfrm>
          <a:off x="59778" y="1268761"/>
          <a:ext cx="8943454" cy="5267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778" y="6536377"/>
            <a:ext cx="4872262" cy="276999"/>
          </a:xfrm>
          <a:prstGeom prst="rect">
            <a:avLst/>
          </a:prstGeom>
          <a:noFill/>
          <a:effectLst>
            <a:innerShdw blurRad="114300">
              <a:schemeClr val="accent1">
                <a:lumMod val="40000"/>
                <a:lumOff val="60000"/>
              </a:scheme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 евро = по курсу ЦБ РФ на момент утверждения тарифов</a:t>
            </a:r>
          </a:p>
        </p:txBody>
      </p:sp>
    </p:spTree>
    <p:extLst>
      <p:ext uri="{BB962C8B-B14F-4D97-AF65-F5344CB8AC3E}">
        <p14:creationId xmlns:p14="http://schemas.microsoft.com/office/powerpoint/2010/main" val="24824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2816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Изменение НПА  по повышению инвестиционной и операционной эффективности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5064"/>
            <a:ext cx="2016096" cy="216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1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1. Изменение ПП № 977:</a:t>
            </a:r>
            <a:br>
              <a:rPr lang="ru-RU" sz="11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</a:br>
            <a:endParaRPr lang="ru-RU" sz="11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  <a:sym typeface="Wingdings"/>
              </a:rPr>
              <a:t></a:t>
            </a:r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показатели оценки эффективности ИПР</a:t>
            </a:r>
            <a:b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</a:br>
            <a:endParaRPr lang="ru-RU" sz="11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  <a:sym typeface="Wingdings"/>
              </a:rPr>
              <a:t> </a:t>
            </a:r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требования к типовым технологическим решениям </a:t>
            </a:r>
            <a:b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  <a:sym typeface="Wingdings"/>
              </a:rPr>
              <a:t> </a:t>
            </a:r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процедуры синхронизации инвестиционных программ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342662" y="1415775"/>
            <a:ext cx="2016322" cy="396008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Октябрь </a:t>
            </a:r>
            <a:r>
              <a:rPr lang="ru-RU" sz="105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2011</a:t>
            </a:r>
            <a:endParaRPr lang="ru-RU" sz="105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845064"/>
            <a:ext cx="2016096" cy="216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1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ru-RU" sz="11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Утв</a:t>
            </a:r>
            <a:r>
              <a:rPr lang="ru-RU" sz="11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-е плана снижения издержек (бизнес-планирование)</a:t>
            </a:r>
          </a:p>
          <a:p>
            <a:endParaRPr lang="ru-RU" sz="11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1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2.Уст-е КПЭ менеджмента с учётом мероприятий по оптимизации </a:t>
            </a:r>
          </a:p>
        </p:txBody>
      </p:sp>
      <p:sp>
        <p:nvSpPr>
          <p:cNvPr id="7" name="Нашивка 6"/>
          <p:cNvSpPr/>
          <p:nvPr/>
        </p:nvSpPr>
        <p:spPr>
          <a:xfrm>
            <a:off x="3280767" y="1413016"/>
            <a:ext cx="2016096" cy="396008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Ноябрь 2011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02292" y="1774864"/>
            <a:ext cx="2016096" cy="216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1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1. Изменение в ПП №</a:t>
            </a:r>
            <a:r>
              <a:rPr lang="ru-RU" sz="11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109 :</a:t>
            </a:r>
            <a:endParaRPr lang="ru-RU" sz="11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endParaRPr lang="ru-RU" sz="11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  <a:sym typeface="Wingdings"/>
              </a:rPr>
              <a:t> </a:t>
            </a:r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правила учёта ИК</a:t>
            </a:r>
            <a:b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</a:br>
            <a:endParaRPr lang="ru-RU" sz="11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  <a:sym typeface="Wingdings"/>
              </a:rPr>
              <a:t> б</a:t>
            </a:r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енчмаркинг при определении базового уровня ОРЕХ, показателей надёжности и качества, в </a:t>
            </a:r>
            <a:r>
              <a:rPr lang="ru-RU" sz="11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т.ч</a:t>
            </a:r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 потерь</a:t>
            </a:r>
          </a:p>
        </p:txBody>
      </p:sp>
      <p:sp>
        <p:nvSpPr>
          <p:cNvPr id="9" name="Нашивка 8"/>
          <p:cNvSpPr/>
          <p:nvPr/>
        </p:nvSpPr>
        <p:spPr>
          <a:xfrm>
            <a:off x="6102292" y="1413016"/>
            <a:ext cx="2142116" cy="396008"/>
          </a:xfrm>
          <a:prstGeom prst="chevr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Декабрь 2011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582936"/>
            <a:ext cx="2016000" cy="216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1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1. Изменение приказа ФСТ</a:t>
            </a:r>
            <a:br>
              <a:rPr lang="ru-RU" sz="11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1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№ 231-э:</a:t>
            </a:r>
          </a:p>
          <a:p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  <a:sym typeface="Wingdings"/>
              </a:rPr>
              <a:t></a:t>
            </a:r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нормативный метод учёта ИК с 01.01.2013</a:t>
            </a:r>
          </a:p>
          <a:p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  <a:sym typeface="Wingdings"/>
              </a:rPr>
              <a:t></a:t>
            </a:r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капитальные затраты в базу ИК по факту ввода</a:t>
            </a:r>
          </a:p>
          <a:p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  <a:sym typeface="Wingdings"/>
              </a:rPr>
              <a:t></a:t>
            </a:r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дисконт к стоимости ИК по </a:t>
            </a:r>
            <a:r>
              <a:rPr lang="ru-RU" sz="11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недозагруженным</a:t>
            </a:r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объектам</a:t>
            </a:r>
          </a:p>
          <a:p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  <a:sym typeface="Wingdings"/>
              </a:rPr>
              <a:t></a:t>
            </a:r>
            <a:r>
              <a:rPr lang="ru-RU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базовый ОРЕХ по методики BANCH с 2014 года</a:t>
            </a:r>
          </a:p>
        </p:txBody>
      </p:sp>
      <p:sp>
        <p:nvSpPr>
          <p:cNvPr id="11" name="Нашивка 10"/>
          <p:cNvSpPr/>
          <p:nvPr/>
        </p:nvSpPr>
        <p:spPr>
          <a:xfrm>
            <a:off x="611560" y="4221088"/>
            <a:ext cx="2016000" cy="396000"/>
          </a:xfrm>
          <a:prstGeom prst="chevr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Февраль 2012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99920" y="4582936"/>
            <a:ext cx="2016000" cy="216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1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ru-RU" sz="11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Утв</a:t>
            </a:r>
            <a:r>
              <a:rPr lang="ru-RU" sz="11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-е приказа Минэнерго по разработке </a:t>
            </a:r>
            <a:r>
              <a:rPr lang="ru-RU" sz="1100" b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типовых </a:t>
            </a:r>
            <a:r>
              <a:rPr lang="ru-RU" sz="1100" b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технологических </a:t>
            </a:r>
            <a:r>
              <a:rPr lang="ru-RU" sz="11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решений</a:t>
            </a:r>
            <a:endParaRPr lang="ru-RU" sz="11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2699792" y="4221088"/>
            <a:ext cx="2016000" cy="396000"/>
          </a:xfrm>
          <a:prstGeom prst="chevr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Апрель 2012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4582936"/>
            <a:ext cx="2016000" cy="216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1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1. Приказ ФСТ России - установление предельных уровней капитальных затрат, в том числе на основе типовых </a:t>
            </a:r>
            <a:r>
              <a:rPr lang="ru-RU" sz="11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техрешений</a:t>
            </a:r>
            <a:endParaRPr lang="ru-RU" sz="11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4788024" y="4221088"/>
            <a:ext cx="2016000" cy="396000"/>
          </a:xfrm>
          <a:prstGeom prst="chevr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Июль 2012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48488" y="4594375"/>
            <a:ext cx="2016000" cy="216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1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1. Методика сравнительного анализа (</a:t>
            </a:r>
            <a:r>
              <a:rPr lang="ru-RU" sz="11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бенчмаркинга</a:t>
            </a:r>
            <a:r>
              <a:rPr lang="ru-RU" sz="11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) при определении базового уровня ОРЕХ, показателей </a:t>
            </a:r>
            <a:r>
              <a:rPr lang="ru-RU" sz="11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надежности</a:t>
            </a:r>
            <a:r>
              <a:rPr lang="ru-RU" sz="11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и качества, в том числе потерь</a:t>
            </a:r>
            <a:endParaRPr lang="ru-RU" sz="11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6876352" y="4222896"/>
            <a:ext cx="2016000" cy="396000"/>
          </a:xfrm>
          <a:prstGeom prst="chevr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Ноябрь 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662" y="1115452"/>
            <a:ext cx="552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itchFamily="34" charset="0"/>
                <a:cs typeface="Tahoma" pitchFamily="34" charset="0"/>
              </a:rPr>
              <a:t>2011 год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51520" y="4086364"/>
            <a:ext cx="8568952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3528" y="3717032"/>
            <a:ext cx="552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itchFamily="34" charset="0"/>
                <a:cs typeface="Tahoma" pitchFamily="34" charset="0"/>
              </a:rPr>
              <a:t>2012 год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8244408" y="1415775"/>
            <a:ext cx="288032" cy="429289"/>
          </a:xfrm>
          <a:prstGeom prst="chevron">
            <a:avLst>
              <a:gd name="adj" fmla="val 6476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b="1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Нашивка 40"/>
          <p:cNvSpPr/>
          <p:nvPr/>
        </p:nvSpPr>
        <p:spPr>
          <a:xfrm>
            <a:off x="8388424" y="1412776"/>
            <a:ext cx="288032" cy="429289"/>
          </a:xfrm>
          <a:prstGeom prst="chevron">
            <a:avLst>
              <a:gd name="adj" fmla="val 6476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b="1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Нашивка 41"/>
          <p:cNvSpPr/>
          <p:nvPr/>
        </p:nvSpPr>
        <p:spPr>
          <a:xfrm>
            <a:off x="256648" y="4209250"/>
            <a:ext cx="288032" cy="429289"/>
          </a:xfrm>
          <a:prstGeom prst="chevron">
            <a:avLst>
              <a:gd name="adj" fmla="val 6476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b="1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Нашивка 46"/>
          <p:cNvSpPr/>
          <p:nvPr/>
        </p:nvSpPr>
        <p:spPr>
          <a:xfrm>
            <a:off x="400664" y="4206251"/>
            <a:ext cx="288032" cy="429289"/>
          </a:xfrm>
          <a:prstGeom prst="chevron">
            <a:avLst>
              <a:gd name="adj" fmla="val 6476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b="1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8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718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ыводы</a:t>
            </a:r>
            <a:endParaRPr lang="ru-RU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053" y="1052736"/>
            <a:ext cx="88569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8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условиях ограничения роста тарифов наиболее целесообразно провести «оптимизацию» 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RAB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-регулирования вместо «перезагрузки».</a:t>
            </a:r>
          </a:p>
          <a:p>
            <a:pPr marL="457200" indent="-457200">
              <a:lnSpc>
                <a:spcPct val="180000"/>
              </a:lnSpc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обеспечение типизации технологических решений в инвестиционных программах</a:t>
            </a:r>
            <a:endParaRPr lang="en-US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80000"/>
              </a:lnSpc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обеспечить увязку инвестиционных программ с показателями надежности и качества услуг и снижения потерь 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э/э</a:t>
            </a:r>
          </a:p>
          <a:p>
            <a:pPr marL="457200" indent="-457200">
              <a:lnSpc>
                <a:spcPct val="180000"/>
              </a:lnSpc>
              <a:buFont typeface="Wingdings" pitchFamily="2" charset="2"/>
              <a:buChar char="Ø"/>
            </a:pPr>
            <a:endParaRPr lang="en-US" sz="28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1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4929198"/>
            <a:ext cx="1785950" cy="1785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6000" rIns="36000" rtlCol="0" anchor="ctr"/>
          <a:lstStyle/>
          <a:p>
            <a:pPr algn="ctr"/>
            <a:r>
              <a:rPr lang="ru-RU" sz="1600" b="1" dirty="0" smtClean="0"/>
              <a:t>Модель с «перезагрузкой»</a:t>
            </a:r>
            <a:r>
              <a:rPr lang="en-US" sz="1600" b="1" dirty="0" smtClean="0"/>
              <a:t>RAB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Последствия «перезагрузки» RAB на примере ОАО «</a:t>
            </a:r>
            <a:r>
              <a:rPr lang="ru-RU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Ленэнерго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 </a:t>
            </a:r>
            <a:endParaRPr lang="ru-RU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29463" y="6581775"/>
            <a:ext cx="2014537" cy="276225"/>
          </a:xfrm>
        </p:spPr>
        <p:txBody>
          <a:bodyPr/>
          <a:lstStyle/>
          <a:p>
            <a:pPr>
              <a:defRPr/>
            </a:pPr>
            <a:fld id="{4C7A79AF-2DEE-4CDB-A1FD-5C62D5B7B685}" type="slidenum">
              <a:rPr lang="ru-RU" sz="14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4929198"/>
            <a:ext cx="5929354" cy="500066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85000"/>
              </a:lnSpc>
            </a:pPr>
            <a:r>
              <a:rPr lang="ru-RU" sz="1600" dirty="0" smtClean="0">
                <a:solidFill>
                  <a:srgbClr val="00B050"/>
                </a:solidFill>
              </a:rPr>
              <a:t> Положительные факторы</a:t>
            </a:r>
            <a:r>
              <a:rPr lang="en-US" sz="1600" dirty="0" smtClean="0">
                <a:solidFill>
                  <a:srgbClr val="00B050"/>
                </a:solidFill>
              </a:rPr>
              <a:t>:</a:t>
            </a:r>
            <a:endParaRPr lang="ru-RU" sz="1600" dirty="0" smtClean="0">
              <a:solidFill>
                <a:srgbClr val="00B050"/>
              </a:solidFill>
            </a:endParaRPr>
          </a:p>
          <a:p>
            <a:pPr algn="just">
              <a:lnSpc>
                <a:spcPct val="85000"/>
              </a:lnSpc>
            </a:pPr>
            <a:endParaRPr lang="en-US" sz="400" dirty="0" smtClean="0">
              <a:solidFill>
                <a:srgbClr val="00B050"/>
              </a:solidFill>
            </a:endParaRPr>
          </a:p>
          <a:p>
            <a:pPr algn="just">
              <a:lnSpc>
                <a:spcPct val="85000"/>
              </a:lnSpc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Снижение уровня прироста котлового тарифа</a:t>
            </a:r>
            <a:endParaRPr lang="en-US" sz="1300" dirty="0" smtClean="0"/>
          </a:p>
          <a:p>
            <a:pPr algn="just">
              <a:lnSpc>
                <a:spcPct val="85000"/>
              </a:lnSpc>
            </a:pPr>
            <a:r>
              <a:rPr lang="en-US" sz="1600" dirty="0" smtClean="0"/>
              <a:t>                                                                                                                                                                                                             </a:t>
            </a:r>
            <a:endParaRPr lang="ru-RU" sz="16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4283" y="1285860"/>
          <a:ext cx="8715435" cy="342823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86082"/>
                <a:gridCol w="421683"/>
                <a:gridCol w="665762"/>
                <a:gridCol w="665762"/>
                <a:gridCol w="665762"/>
                <a:gridCol w="665762"/>
                <a:gridCol w="665762"/>
                <a:gridCol w="665762"/>
                <a:gridCol w="665762"/>
                <a:gridCol w="847336"/>
              </a:tblGrid>
              <a:tr h="1778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 marL="18000" marR="1800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2011</a:t>
                      </a:r>
                      <a:endParaRPr lang="ru-RU" sz="1400" dirty="0"/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2012</a:t>
                      </a:r>
                      <a:endParaRPr lang="ru-RU" sz="1400" dirty="0"/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2013</a:t>
                      </a:r>
                      <a:endParaRPr lang="ru-RU" sz="1400" dirty="0"/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</a:t>
                      </a:r>
                      <a:endParaRPr lang="ru-RU" sz="1400" dirty="0"/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</a:t>
                      </a:r>
                      <a:endParaRPr lang="ru-RU" sz="1400" dirty="0"/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</a:t>
                      </a:r>
                      <a:endParaRPr lang="ru-RU" sz="1400" dirty="0"/>
                    </a:p>
                  </a:txBody>
                  <a:tcPr marL="18000" marR="18000" marT="0" marB="0"/>
                </a:tc>
              </a:tr>
              <a:tr h="177841">
                <a:tc gridSpan="10">
                  <a:txBody>
                    <a:bodyPr/>
                    <a:lstStyle/>
                    <a:p>
                      <a:r>
                        <a:rPr lang="ru-RU" sz="1400" b="1" dirty="0" smtClean="0"/>
                        <a:t>Модель</a:t>
                      </a:r>
                      <a:r>
                        <a:rPr lang="ru-RU" sz="1400" b="1" baseline="0" dirty="0" smtClean="0"/>
                        <a:t> без «перезагрузки» </a:t>
                      </a:r>
                      <a:r>
                        <a:rPr lang="en-US" sz="1400" b="1" baseline="0" dirty="0" smtClean="0"/>
                        <a:t>RAB</a:t>
                      </a:r>
                      <a:endParaRPr lang="ru-RU" sz="1400" b="1" dirty="0"/>
                    </a:p>
                  </a:txBody>
                  <a:tcPr marL="18000" marR="18000" marT="0" marB="0" anchor="ctr">
                    <a:solidFill>
                      <a:srgbClr val="7EA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8000" marR="18000" marT="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8000" marR="18000" marT="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8000" marR="18000" marT="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8000" marR="18000" marT="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8000" marR="18000" marT="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8000" marR="18000" marT="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8000" marR="18000" marT="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8000" marR="18000" marT="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8000" marR="18000" marT="0" marB="36000" anchor="ctr"/>
                </a:tc>
              </a:tr>
              <a:tr h="185780">
                <a:tc row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dirty="0" smtClean="0"/>
                        <a:t>Прирост котлового тарифа</a:t>
                      </a:r>
                      <a:endParaRPr lang="ru-RU" sz="1400" dirty="0"/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СПб</a:t>
                      </a:r>
                      <a:endParaRPr lang="ru-RU" sz="1200" dirty="0"/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 раза</a:t>
                      </a:r>
                    </a:p>
                  </a:txBody>
                  <a:tcPr marL="9525" marR="9525" marT="9525" marB="0" anchor="b"/>
                </a:tc>
              </a:tr>
              <a:tr h="1857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ЛО</a:t>
                      </a:r>
                      <a:endParaRPr lang="ru-RU" sz="1200" dirty="0"/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 раза</a:t>
                      </a:r>
                    </a:p>
                  </a:txBody>
                  <a:tcPr marL="9525" marR="9525" marT="9525" marB="0" anchor="b"/>
                </a:tc>
              </a:tr>
              <a:tr h="302329">
                <a:tc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dirty="0" smtClean="0"/>
                        <a:t>Инвестиционная программа в тарифе на передачу</a:t>
                      </a:r>
                      <a:endParaRPr lang="ru-RU" sz="1400" dirty="0"/>
                    </a:p>
                  </a:txBody>
                  <a:tcPr marL="18000" marR="1800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8000" marR="18000" marT="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9 472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7 925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8 601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13 491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82 602</a:t>
                      </a:r>
                    </a:p>
                  </a:txBody>
                  <a:tcPr marL="9525" marR="9525" marT="9525" marB="0" anchor="b"/>
                </a:tc>
              </a:tr>
              <a:tr h="302329">
                <a:tc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dirty="0" smtClean="0"/>
                        <a:t>Снижение программы</a:t>
                      </a:r>
                      <a:r>
                        <a:rPr lang="ru-RU" sz="1400" baseline="0" dirty="0" smtClean="0"/>
                        <a:t> относительно утвержденной</a:t>
                      </a:r>
                      <a:endParaRPr lang="ru-RU" sz="1400" dirty="0"/>
                    </a:p>
                  </a:txBody>
                  <a:tcPr marL="18000" marR="1800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8000" marR="18000" marT="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-5 017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-7 419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-9 587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-21 772</a:t>
                      </a:r>
                      <a:endParaRPr lang="ru-RU" sz="1400" b="1" dirty="0"/>
                    </a:p>
                  </a:txBody>
                  <a:tcPr marL="18000" marR="18000" marT="0" marB="0" anchor="ctr"/>
                </a:tc>
              </a:tr>
              <a:tr h="185780">
                <a:tc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dirty="0" smtClean="0"/>
                        <a:t>Объем</a:t>
                      </a:r>
                      <a:r>
                        <a:rPr lang="ru-RU" sz="1400" baseline="0" dirty="0" smtClean="0"/>
                        <a:t> займов на конец года</a:t>
                      </a:r>
                      <a:endParaRPr lang="ru-RU" sz="1400" dirty="0"/>
                    </a:p>
                  </a:txBody>
                  <a:tcPr marL="18000" marR="1800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8000" marR="18000" marT="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24 381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32 686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36 775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40 821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39 007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30 008</a:t>
                      </a:r>
                    </a:p>
                  </a:txBody>
                  <a:tcPr marL="9525" marR="9525" marT="9525" marB="0" anchor="b"/>
                </a:tc>
              </a:tr>
              <a:tr h="177841">
                <a:tc gridSpan="10">
                  <a:txBody>
                    <a:bodyPr/>
                    <a:lstStyle/>
                    <a:p>
                      <a:r>
                        <a:rPr lang="ru-RU" sz="1400" b="1" dirty="0" smtClean="0"/>
                        <a:t>Модель</a:t>
                      </a:r>
                      <a:r>
                        <a:rPr lang="ru-RU" sz="1400" b="1" baseline="0" dirty="0" smtClean="0"/>
                        <a:t> с «перезагрузкой» </a:t>
                      </a:r>
                      <a:r>
                        <a:rPr lang="en-US" sz="1400" b="1" baseline="0" dirty="0" smtClean="0"/>
                        <a:t>RAB</a:t>
                      </a:r>
                      <a:r>
                        <a:rPr lang="ru-RU" sz="1400" b="1" baseline="0" dirty="0" smtClean="0"/>
                        <a:t> при условии снижения базы инвестированного на 30%</a:t>
                      </a:r>
                      <a:endParaRPr lang="ru-RU" sz="1400" b="1" dirty="0"/>
                    </a:p>
                  </a:txBody>
                  <a:tcPr marL="18000" marR="18000" marT="0" marB="0" anchor="ctr">
                    <a:solidFill>
                      <a:srgbClr val="7EA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8000" marR="18000" marT="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8000" marR="18000" marT="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8000" marR="18000" marT="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8000" marR="18000" marT="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8000" marR="18000" marT="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8000" marR="18000" marT="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8000" marR="18000" marT="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8000" marR="18000" marT="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8000" marR="18000" marT="0" marB="36000" anchor="ctr"/>
                </a:tc>
              </a:tr>
              <a:tr h="185780">
                <a:tc row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dirty="0" smtClean="0"/>
                        <a:t>Прирост котлового тарифа</a:t>
                      </a:r>
                      <a:endParaRPr lang="ru-RU" sz="1400" dirty="0"/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СПб</a:t>
                      </a:r>
                      <a:endParaRPr lang="ru-RU" sz="1200" dirty="0"/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 раза</a:t>
                      </a:r>
                    </a:p>
                  </a:txBody>
                  <a:tcPr marL="9525" marR="9525" marT="9525" marB="0" anchor="b"/>
                </a:tc>
              </a:tr>
              <a:tr h="185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ЛО</a:t>
                      </a:r>
                      <a:endParaRPr lang="ru-RU" sz="1200" dirty="0"/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 раза</a:t>
                      </a:r>
                    </a:p>
                  </a:txBody>
                  <a:tcPr marL="9525" marR="9525" marT="9525" marB="0" anchor="b"/>
                </a:tc>
              </a:tr>
              <a:tr h="302329">
                <a:tc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dirty="0" smtClean="0"/>
                        <a:t>Инвестиционная программа в тарифе на передачу</a:t>
                      </a:r>
                      <a:endParaRPr lang="ru-RU" sz="1400" dirty="0"/>
                    </a:p>
                  </a:txBody>
                  <a:tcPr marL="18000" marR="1800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8000" marR="18000" marT="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9 472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7 977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8 839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71 348</a:t>
                      </a:r>
                    </a:p>
                  </a:txBody>
                  <a:tcPr marL="9525" marR="9525" marT="9525" marB="0" anchor="b"/>
                </a:tc>
              </a:tr>
              <a:tr h="302329">
                <a:tc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dirty="0" smtClean="0"/>
                        <a:t>Снижение программы</a:t>
                      </a:r>
                      <a:r>
                        <a:rPr lang="ru-RU" sz="1400" baseline="0" dirty="0" smtClean="0"/>
                        <a:t> относительно утвержденной</a:t>
                      </a:r>
                      <a:endParaRPr lang="ru-RU" sz="1400" dirty="0"/>
                    </a:p>
                  </a:txBody>
                  <a:tcPr marL="18000" marR="1800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8000" marR="18000" marT="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-5 496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-7 538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-9 348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-3 041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-25 423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/>
                </a:tc>
              </a:tr>
              <a:tr h="185780">
                <a:tc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dirty="0" smtClean="0"/>
                        <a:t>Объем</a:t>
                      </a:r>
                      <a:r>
                        <a:rPr lang="ru-RU" sz="1400" baseline="0" dirty="0" smtClean="0"/>
                        <a:t> займов на конец года</a:t>
                      </a:r>
                      <a:endParaRPr lang="ru-RU" sz="1400" dirty="0"/>
                    </a:p>
                  </a:txBody>
                  <a:tcPr marL="18000" marR="1800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8000" marR="18000" marT="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22 994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30 411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34 499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38 330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40 816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40 816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215306" y="100010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5572140"/>
            <a:ext cx="5929354" cy="1143008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85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Отрицательные факторы</a:t>
            </a:r>
            <a:r>
              <a:rPr lang="en-US" sz="1600" dirty="0" smtClean="0">
                <a:solidFill>
                  <a:srgbClr val="FF0000"/>
                </a:solidFill>
              </a:rPr>
              <a:t>:</a:t>
            </a:r>
            <a:endParaRPr lang="ru-RU" sz="1600" dirty="0" smtClean="0">
              <a:solidFill>
                <a:srgbClr val="FF0000"/>
              </a:solidFill>
            </a:endParaRPr>
          </a:p>
          <a:p>
            <a:pPr indent="-342900" algn="just">
              <a:lnSpc>
                <a:spcPct val="85000"/>
              </a:lnSpc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снижение инвестпрограммы до уровня, не позволяющего обеспечить надёжность электроснабжения и развитие электросетевой инфраструктуры в регионе</a:t>
            </a:r>
          </a:p>
          <a:p>
            <a:pPr indent="-342900" algn="just">
              <a:lnSpc>
                <a:spcPct val="85000"/>
              </a:lnSpc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рост долговой нагрузки</a:t>
            </a:r>
          </a:p>
          <a:p>
            <a:pPr indent="-342900" algn="just">
              <a:lnSpc>
                <a:spcPct val="85000"/>
              </a:lnSpc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ухудшение финансового состояния Общества</a:t>
            </a: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2071670" y="5000636"/>
            <a:ext cx="857256" cy="500066"/>
          </a:xfrm>
          <a:prstGeom prst="stripedRightArrow">
            <a:avLst>
              <a:gd name="adj1" fmla="val 50000"/>
              <a:gd name="adj2" fmla="val 361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2071670" y="6072206"/>
            <a:ext cx="857256" cy="500066"/>
          </a:xfrm>
          <a:prstGeom prst="stripedRightArrow">
            <a:avLst>
              <a:gd name="adj1" fmla="val 50000"/>
              <a:gd name="adj2" fmla="val 361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6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>
            <a:graphicFrameLocks/>
          </p:cNvGraphicFramePr>
          <p:nvPr/>
        </p:nvGraphicFramePr>
        <p:xfrm>
          <a:off x="4914900" y="1468438"/>
          <a:ext cx="4343400" cy="2487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/>
        </p:nvGraphicFramePr>
        <p:xfrm>
          <a:off x="3810000" y="4312024"/>
          <a:ext cx="5181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82550" y="0"/>
            <a:ext cx="8137525" cy="1052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Политика заимствований</a:t>
            </a:r>
          </a:p>
        </p:txBody>
      </p:sp>
      <p:sp>
        <p:nvSpPr>
          <p:cNvPr id="17412" name="TextBox 12"/>
          <p:cNvSpPr txBox="1">
            <a:spLocks noChangeArrowheads="1"/>
          </p:cNvSpPr>
          <p:nvPr/>
        </p:nvSpPr>
        <p:spPr bwMode="auto">
          <a:xfrm>
            <a:off x="8229600" y="1635125"/>
            <a:ext cx="692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i="1"/>
              <a:t>млрд.руб.</a:t>
            </a:r>
          </a:p>
        </p:txBody>
      </p:sp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93663" y="1524000"/>
            <a:ext cx="5087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Привлечение средств по ставкам ниже среднего уровня процентных ставок на текущем рынке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Увеличение доли кредитов сроком 5-8  лет в кредитном портфеле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Диверсификация кредитного портфеля ДЗО по банкам-кредиторам, в т.ч. развитие отношений с Внешэкономбанком,</a:t>
            </a:r>
            <a:r>
              <a:rPr lang="en-US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ВТБ</a:t>
            </a:r>
            <a:endParaRPr lang="en-US" sz="130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Получение кредитов без предоставления обеспечения 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Развитие публичных заимствований через различные финансовые инструменты 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ru-RU" sz="13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 anchor="b"/>
          <a:lstStyle/>
          <a:p>
            <a:pPr>
              <a:defRPr/>
            </a:pPr>
            <a:fld id="{C9AF6282-9F96-4FF6-BDCF-706D3E27D79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3840163" y="3810000"/>
            <a:ext cx="5151437" cy="457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Динамика средневзвешенных процентных ставок</a:t>
            </a:r>
          </a:p>
          <a:p>
            <a:pPr algn="ctr"/>
            <a:r>
              <a:rPr lang="ru-RU" sz="1200" b="1">
                <a:solidFill>
                  <a:schemeClr val="bg1"/>
                </a:solidFill>
              </a:rPr>
              <a:t>портфеля заимствований </a:t>
            </a:r>
          </a:p>
        </p:txBody>
      </p:sp>
      <p:sp>
        <p:nvSpPr>
          <p:cNvPr id="17416" name="Rectangle 3"/>
          <p:cNvSpPr>
            <a:spLocks noChangeArrowheads="1"/>
          </p:cNvSpPr>
          <p:nvPr/>
        </p:nvSpPr>
        <p:spPr bwMode="auto">
          <a:xfrm>
            <a:off x="82550" y="1219200"/>
            <a:ext cx="5022850" cy="27305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Основные принципы</a:t>
            </a:r>
          </a:p>
        </p:txBody>
      </p:sp>
      <p:sp>
        <p:nvSpPr>
          <p:cNvPr id="17417" name="Rectangle 3"/>
          <p:cNvSpPr>
            <a:spLocks noChangeArrowheads="1"/>
          </p:cNvSpPr>
          <p:nvPr/>
        </p:nvSpPr>
        <p:spPr bwMode="auto">
          <a:xfrm>
            <a:off x="85725" y="3810000"/>
            <a:ext cx="3571875" cy="457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FFFFFF"/>
                </a:solidFill>
              </a:rPr>
              <a:t>Динамика величины средневзвешенного</a:t>
            </a:r>
          </a:p>
          <a:p>
            <a:pPr algn="ctr"/>
            <a:r>
              <a:rPr lang="ru-RU" sz="1200" b="1">
                <a:solidFill>
                  <a:srgbClr val="FFFFFF"/>
                </a:solidFill>
              </a:rPr>
              <a:t>срока погашения долга </a:t>
            </a:r>
          </a:p>
        </p:txBody>
      </p:sp>
      <p:sp>
        <p:nvSpPr>
          <p:cNvPr id="17418" name="Rectangle 3"/>
          <p:cNvSpPr>
            <a:spLocks noChangeArrowheads="1"/>
          </p:cNvSpPr>
          <p:nvPr/>
        </p:nvSpPr>
        <p:spPr bwMode="auto">
          <a:xfrm>
            <a:off x="5181600" y="1219200"/>
            <a:ext cx="3810000" cy="27305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Структура долга по банкам на 01.09.2011</a:t>
            </a: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/>
        </p:nvGraphicFramePr>
        <p:xfrm>
          <a:off x="93568" y="4267200"/>
          <a:ext cx="3581384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959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811554"/>
              </p:ext>
            </p:extLst>
          </p:nvPr>
        </p:nvGraphicFramePr>
        <p:xfrm>
          <a:off x="539552" y="1167102"/>
          <a:ext cx="8064896" cy="5574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Лист" r:id="rId3" imgW="5829300" imgH="4029075" progId="Excel.Sheet.12">
                  <p:embed/>
                </p:oleObj>
              </mc:Choice>
              <mc:Fallback>
                <p:oleObj name="Лист" r:id="rId3" imgW="5829300" imgH="40290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167102"/>
                        <a:ext cx="8064896" cy="55742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116632"/>
            <a:ext cx="7524750" cy="82262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Исполнение Социально-экономического прогноза</a:t>
            </a:r>
            <a:endParaRPr lang="ru-RU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24744"/>
            <a:ext cx="4716016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17.08.2011</a:t>
            </a:r>
          </a:p>
          <a:p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Протокол совещания у Первого Зам.  Председателя Правительства РФ</a:t>
            </a:r>
          </a:p>
          <a:p>
            <a:r>
              <a:rPr lang="ru-RU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Шувалова И.И.</a:t>
            </a:r>
            <a:endParaRPr lang="ru-RU" sz="17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5838363"/>
            <a:ext cx="46085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Clr>
                <a:srgbClr val="002060"/>
              </a:buClr>
              <a:buFont typeface="Wingdings" pitchFamily="2" charset="2"/>
              <a:buChar char=""/>
              <a:defRPr sz="16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корректировка инвестпрограмм</a:t>
            </a:r>
          </a:p>
          <a:p>
            <a:r>
              <a:rPr lang="ru-RU" dirty="0" smtClean="0"/>
              <a:t>рост эффективности ИПР при ограничении роста тарифов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-136" y="4732109"/>
            <a:ext cx="4717256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15.09.2011</a:t>
            </a:r>
            <a:endParaRPr lang="ru-RU" sz="17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Зам. Председателя Правительства РФ</a:t>
            </a:r>
          </a:p>
          <a:p>
            <a:r>
              <a:rPr lang="ru-RU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Сечин И.И. 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совещании по исполнению ИПР энергокомпаниями</a:t>
            </a:r>
            <a:endParaRPr lang="ru-RU" sz="17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92" y="4140369"/>
            <a:ext cx="47536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Clr>
                <a:srgbClr val="002060"/>
              </a:buClr>
              <a:buFont typeface="Wingdings" pitchFamily="2" charset="2"/>
              <a:buChar char=""/>
              <a:defRPr sz="16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рост тарифов </a:t>
            </a:r>
            <a:r>
              <a:rPr lang="ru-RU" dirty="0" smtClean="0"/>
              <a:t>- не </a:t>
            </a:r>
            <a:r>
              <a:rPr lang="ru-RU" dirty="0"/>
              <a:t>выше уровня </a:t>
            </a:r>
            <a:r>
              <a:rPr lang="ru-RU" dirty="0" smtClean="0"/>
              <a:t>инфляции</a:t>
            </a:r>
            <a:endParaRPr lang="ru-RU" dirty="0"/>
          </a:p>
          <a:p>
            <a:r>
              <a:rPr lang="ru-RU" dirty="0" smtClean="0"/>
              <a:t>пересмотр </a:t>
            </a:r>
            <a:r>
              <a:rPr lang="ru-RU" dirty="0"/>
              <a:t>тарифов  с 01.07.2012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36" y="2965009"/>
            <a:ext cx="47161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12.09.2011</a:t>
            </a:r>
          </a:p>
          <a:p>
            <a:r>
              <a:rPr lang="ru-RU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Председатель Правительства РФ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Путин В.В.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комиссии по</a:t>
            </a:r>
          </a:p>
          <a:p>
            <a:r>
              <a:rPr lang="ru-RU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бюджетным проектировкам</a:t>
            </a:r>
            <a:endParaRPr lang="ru-RU" sz="12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6322408"/>
            <a:ext cx="42857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266700" algn="l"/>
              </a:tabLst>
            </a:pPr>
            <a:r>
              <a:rPr lang="ru-RU" sz="1400" dirty="0" smtClean="0">
                <a:solidFill>
                  <a:prstClr val="black"/>
                </a:solidFill>
              </a:rPr>
              <a:t>* - Среднегодовое значение при перерегулировании с 01.07.2012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098274"/>
              </p:ext>
            </p:extLst>
          </p:nvPr>
        </p:nvGraphicFramePr>
        <p:xfrm>
          <a:off x="4572000" y="1531243"/>
          <a:ext cx="4249738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Лист" r:id="rId3" imgW="4600432" imgH="1609915" progId="Excel.Sheet.12">
                  <p:embed/>
                </p:oleObj>
              </mc:Choice>
              <mc:Fallback>
                <p:oleObj name="Лист" r:id="rId3" imgW="4600432" imgH="16099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1531243"/>
                        <a:ext cx="4249738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Изменение подходов к тарифному регулированию на 2012-2014 гг</a:t>
            </a:r>
            <a:endParaRPr lang="ru-RU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76" y="2276872"/>
            <a:ext cx="28235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"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ограничения тарифов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"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«перезагрузка»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RAB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44" y="2276872"/>
            <a:ext cx="4050000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5496" y="4140369"/>
            <a:ext cx="4050000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5496" y="5865658"/>
            <a:ext cx="4050000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29463" y="6581775"/>
            <a:ext cx="2014537" cy="276225"/>
          </a:xfrm>
        </p:spPr>
        <p:txBody>
          <a:bodyPr/>
          <a:lstStyle/>
          <a:p>
            <a:pPr>
              <a:defRPr/>
            </a:pPr>
            <a:fld id="{4C7A79AF-2DEE-4CDB-A1FD-5C62D5B7B685}" type="slidenum">
              <a:rPr lang="ru-RU" sz="14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1" y="1171798"/>
            <a:ext cx="424847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>
              <a:defRPr b="1" kern="0">
                <a:latin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ru-RU" sz="2000" dirty="0" smtClean="0"/>
              <a:t>Динамика тарифов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4330591"/>
            <a:ext cx="4248471" cy="369332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>
              <a:defRPr b="1" kern="0">
                <a:latin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Механизмы реализации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687729"/>
            <a:ext cx="4248471" cy="1567914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/>
          <a:lstStyle>
            <a:defPPr>
              <a:defRPr lang="ru-RU"/>
            </a:defPPr>
            <a:lvl1pPr>
              <a:defRPr b="1" kern="0">
                <a:latin typeface="Tahoma" pitchFamily="34" charset="0"/>
                <a:cs typeface="Tahoma" pitchFamily="34" charset="0"/>
              </a:defRPr>
            </a:lvl1pPr>
          </a:lstStyle>
          <a:p>
            <a:pPr marL="285750" indent="-285750">
              <a:buClr>
                <a:srgbClr val="002060"/>
              </a:buClr>
              <a:buFont typeface="Wingdings 3" pitchFamily="18" charset="2"/>
              <a:buChar char=""/>
            </a:pPr>
            <a:r>
              <a:rPr lang="ru-RU" sz="2000" dirty="0" smtClean="0"/>
              <a:t>«Перезагрузка» </a:t>
            </a:r>
            <a:r>
              <a:rPr lang="en-US" sz="2000" dirty="0" smtClean="0"/>
              <a:t>RAB</a:t>
            </a: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/>
              <a:t>с </a:t>
            </a:r>
            <a:r>
              <a:rPr lang="ru-RU" sz="2000" b="0" dirty="0" smtClean="0"/>
              <a:t>01.07.2012 </a:t>
            </a:r>
            <a:r>
              <a:rPr lang="ru-RU" sz="2000" b="0" dirty="0"/>
              <a:t>по </a:t>
            </a:r>
            <a:r>
              <a:rPr lang="ru-RU" sz="2000" b="0" dirty="0" smtClean="0"/>
              <a:t>01.07.2017</a:t>
            </a:r>
          </a:p>
          <a:p>
            <a:pPr marL="285750" indent="-285750">
              <a:buClr>
                <a:srgbClr val="002060"/>
              </a:buClr>
              <a:buFont typeface="Wingdings 3" pitchFamily="18" charset="2"/>
              <a:buChar char=""/>
            </a:pPr>
            <a:r>
              <a:rPr lang="ru-RU" sz="2000" dirty="0" smtClean="0"/>
              <a:t>«Оптимизация» </a:t>
            </a:r>
            <a:r>
              <a:rPr lang="en-US" sz="2000" dirty="0"/>
              <a:t>RAB</a:t>
            </a: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/>
              <a:t>с </a:t>
            </a:r>
            <a:r>
              <a:rPr lang="ru-RU" sz="2000" b="0" dirty="0" smtClean="0"/>
              <a:t>01.0</a:t>
            </a:r>
            <a:r>
              <a:rPr lang="en-US" sz="2000" b="0" dirty="0" smtClean="0"/>
              <a:t>7</a:t>
            </a:r>
            <a:r>
              <a:rPr lang="ru-RU" sz="2000" b="0" dirty="0" smtClean="0"/>
              <a:t>.2012 </a:t>
            </a:r>
            <a:r>
              <a:rPr lang="ru-RU" sz="2000" b="0" dirty="0"/>
              <a:t>по </a:t>
            </a:r>
            <a:r>
              <a:rPr lang="ru-RU" sz="2000" b="0" dirty="0" smtClean="0"/>
              <a:t>31.12.2018</a:t>
            </a:r>
            <a:endParaRPr lang="ru-RU" sz="2000" b="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572002" y="3212976"/>
            <a:ext cx="4248469" cy="1080120"/>
          </a:xfrm>
          <a:prstGeom prst="downArrow">
            <a:avLst>
              <a:gd name="adj1" fmla="val 81388"/>
              <a:gd name="adj2" fmla="val 31365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Механизм исполнения тарифной динамики на усмотрение</a:t>
            </a:r>
            <a:br>
              <a:rPr lang="ru-RU" sz="1400" b="1" dirty="0" smtClean="0"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региональных органов регулирования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 rot="5400000">
            <a:off x="6395957" y="3454760"/>
            <a:ext cx="1103053" cy="136815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1643429" y="3450195"/>
            <a:ext cx="1103053" cy="136815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>
            <a:spLocks noChangeAspect="1"/>
          </p:cNvSpPr>
          <p:nvPr/>
        </p:nvSpPr>
        <p:spPr>
          <a:xfrm>
            <a:off x="4932040" y="1225502"/>
            <a:ext cx="4030889" cy="2563538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latin typeface="Tahoma" pitchFamily="34" charset="0"/>
              <a:ea typeface="Calibri"/>
              <a:cs typeface="Tahoma" pitchFamily="34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400" dirty="0" smtClean="0">
                <a:latin typeface="Tahoma" pitchFamily="34" charset="0"/>
                <a:ea typeface="Calibri"/>
                <a:cs typeface="Tahoma" pitchFamily="34" charset="0"/>
              </a:rPr>
              <a:t>увеличение до 7 лет периода регулирования</a:t>
            </a:r>
            <a:endParaRPr lang="en-US" sz="1400" dirty="0" smtClean="0">
              <a:latin typeface="Tahoma" pitchFamily="34" charset="0"/>
              <a:ea typeface="Calibri"/>
              <a:cs typeface="Tahoma" pitchFamily="34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400" dirty="0" smtClean="0">
                <a:latin typeface="Tahoma" pitchFamily="34" charset="0"/>
                <a:ea typeface="Calibri"/>
                <a:cs typeface="Tahoma" pitchFamily="34" charset="0"/>
              </a:rPr>
              <a:t>установить дисконт к ставке доходности дифференцированно от года перехода на </a:t>
            </a:r>
            <a:r>
              <a:rPr lang="en-US" sz="1400" dirty="0" smtClean="0">
                <a:latin typeface="Tahoma" pitchFamily="34" charset="0"/>
                <a:ea typeface="Calibri"/>
                <a:cs typeface="Tahoma" pitchFamily="34" charset="0"/>
              </a:rPr>
              <a:t>RAB</a:t>
            </a:r>
            <a:endParaRPr lang="ru-RU" sz="1400" dirty="0" smtClean="0">
              <a:latin typeface="Tahoma" pitchFamily="34" charset="0"/>
              <a:ea typeface="Calibri"/>
              <a:cs typeface="Tahoma" pitchFamily="34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400" dirty="0" smtClean="0">
                <a:latin typeface="Tahoma" pitchFamily="34" charset="0"/>
                <a:ea typeface="Calibri"/>
                <a:cs typeface="Tahoma" pitchFamily="34" charset="0"/>
              </a:rPr>
              <a:t>отмена  дохода на «сглаживание»</a:t>
            </a:r>
            <a:endParaRPr lang="en-US" sz="1400" dirty="0" smtClean="0">
              <a:latin typeface="Tahoma" pitchFamily="34" charset="0"/>
              <a:ea typeface="Calibri"/>
              <a:cs typeface="Tahoma" pitchFamily="34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>
            <a:spLocks noChangeAspect="1"/>
          </p:cNvSpPr>
          <p:nvPr/>
        </p:nvSpPr>
        <p:spPr>
          <a:xfrm>
            <a:off x="4932017" y="1147007"/>
            <a:ext cx="4030440" cy="481793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«Оптимизация» </a:t>
            </a:r>
            <a:r>
              <a:rPr lang="en-US" sz="2400" dirty="0" smtClean="0"/>
              <a:t>RAB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«Перезагрузка» или «Оптимизация» RAB</a:t>
            </a:r>
            <a:endParaRPr lang="ru-RU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179512" y="1225502"/>
            <a:ext cx="4030889" cy="2563538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ahoma" pitchFamily="34" charset="0"/>
              <a:ea typeface="Calibri"/>
              <a:cs typeface="Tahoma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400" dirty="0">
                <a:latin typeface="Tahoma" pitchFamily="34" charset="0"/>
                <a:ea typeface="Calibri"/>
                <a:cs typeface="Tahoma" pitchFamily="34" charset="0"/>
              </a:rPr>
              <a:t>Отмена всех действующих </a:t>
            </a:r>
            <a:r>
              <a:rPr lang="ru-RU" sz="1400" dirty="0" smtClean="0">
                <a:latin typeface="Tahoma" pitchFamily="34" charset="0"/>
                <a:ea typeface="Calibri"/>
                <a:cs typeface="Tahoma" pitchFamily="34" charset="0"/>
              </a:rPr>
              <a:t>тарифов </a:t>
            </a:r>
            <a:r>
              <a:rPr lang="en-US" sz="1400" dirty="0">
                <a:latin typeface="Tahoma" pitchFamily="34" charset="0"/>
                <a:ea typeface="Calibri"/>
                <a:cs typeface="Tahoma" pitchFamily="34" charset="0"/>
              </a:rPr>
              <a:t>RAB</a:t>
            </a:r>
            <a:r>
              <a:rPr lang="ru-RU" sz="1400" dirty="0">
                <a:latin typeface="Tahoma" pitchFamily="34" charset="0"/>
                <a:ea typeface="Calibri"/>
                <a:cs typeface="Tahoma" pitchFamily="34" charset="0"/>
              </a:rPr>
              <a:t> МРСК </a:t>
            </a:r>
            <a:r>
              <a:rPr lang="ru-RU" sz="1400" dirty="0" smtClean="0">
                <a:latin typeface="Tahoma" pitchFamily="34" charset="0"/>
                <a:ea typeface="Calibri"/>
                <a:cs typeface="Tahoma" pitchFamily="34" charset="0"/>
              </a:rPr>
              <a:t>и перерегулирование </a:t>
            </a:r>
            <a:r>
              <a:rPr lang="ru-RU" sz="1400" dirty="0">
                <a:latin typeface="Tahoma" pitchFamily="34" charset="0"/>
                <a:ea typeface="Calibri"/>
                <a:cs typeface="Tahoma" pitchFamily="34" charset="0"/>
              </a:rPr>
              <a:t>«индексным» </a:t>
            </a:r>
            <a:r>
              <a:rPr lang="ru-RU" sz="1400" dirty="0" smtClean="0">
                <a:latin typeface="Tahoma" pitchFamily="34" charset="0"/>
                <a:ea typeface="Calibri"/>
                <a:cs typeface="Tahoma" pitchFamily="34" charset="0"/>
              </a:rPr>
              <a:t>методом с 01.01.2012</a:t>
            </a:r>
            <a:endParaRPr lang="ru-RU" sz="1400" dirty="0">
              <a:latin typeface="Tahoma" pitchFamily="34" charset="0"/>
              <a:ea typeface="Calibri"/>
              <a:cs typeface="Tahoma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400" dirty="0" smtClean="0">
                <a:latin typeface="Tahoma" pitchFamily="34" charset="0"/>
                <a:ea typeface="Calibri"/>
                <a:cs typeface="Tahoma" pitchFamily="34" charset="0"/>
              </a:rPr>
              <a:t>Переход к </a:t>
            </a:r>
            <a:r>
              <a:rPr lang="en-US" sz="1400" dirty="0" smtClean="0">
                <a:latin typeface="Tahoma" pitchFamily="34" charset="0"/>
                <a:ea typeface="Calibri"/>
                <a:cs typeface="Tahoma" pitchFamily="34" charset="0"/>
              </a:rPr>
              <a:t>RAB</a:t>
            </a:r>
            <a:r>
              <a:rPr lang="ru-RU" sz="1400" dirty="0" smtClean="0">
                <a:latin typeface="Tahoma" pitchFamily="34" charset="0"/>
                <a:ea typeface="Calibri"/>
                <a:cs typeface="Tahoma" pitchFamily="34" charset="0"/>
              </a:rPr>
              <a:t> с 01.07.2012 с пересмотром долгосрочных параметров (снижение базы капитала)</a:t>
            </a:r>
            <a:endParaRPr lang="en-US" sz="1400" dirty="0" smtClean="0">
              <a:latin typeface="Tahoma" pitchFamily="34" charset="0"/>
              <a:ea typeface="Calibri"/>
              <a:cs typeface="Tahoma" pitchFamily="34" charset="0"/>
            </a:endParaRPr>
          </a:p>
        </p:txBody>
      </p:sp>
      <p:sp>
        <p:nvSpPr>
          <p:cNvPr id="9" name="Прямоугольник с двумя скругленными соседними углами 8"/>
          <p:cNvSpPr>
            <a:spLocks noChangeAspect="1"/>
          </p:cNvSpPr>
          <p:nvPr/>
        </p:nvSpPr>
        <p:spPr>
          <a:xfrm>
            <a:off x="179512" y="1147007"/>
            <a:ext cx="4030440" cy="504055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«Перезагрузка» </a:t>
            </a:r>
            <a:r>
              <a:rPr lang="en-US" sz="2400" dirty="0" smtClean="0"/>
              <a:t>RAB</a:t>
            </a:r>
            <a:endParaRPr lang="ru-RU" sz="2400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29463" y="6581775"/>
            <a:ext cx="2014537" cy="276225"/>
          </a:xfrm>
        </p:spPr>
        <p:txBody>
          <a:bodyPr/>
          <a:lstStyle/>
          <a:p>
            <a:pPr>
              <a:defRPr/>
            </a:pPr>
            <a:fld id="{4C7A79AF-2DEE-4CDB-A1FD-5C62D5B7B685}" type="slidenum">
              <a:rPr lang="ru-RU" sz="14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90343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ПОСЛЕДСТВИЯ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3" y="4653137"/>
            <a:ext cx="4030439" cy="2016223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ru-RU" sz="1700" dirty="0" smtClean="0"/>
              <a:t>Существенное снижение </a:t>
            </a:r>
            <a:r>
              <a:rPr lang="ru-RU" sz="1700" dirty="0"/>
              <a:t>ИПР </a:t>
            </a:r>
            <a:endParaRPr lang="ru-RU" sz="1700" dirty="0" smtClean="0"/>
          </a:p>
          <a:p>
            <a:pPr marL="342900" indent="-342900">
              <a:buFontTx/>
              <a:buAutoNum type="arabicPeriod"/>
            </a:pPr>
            <a:r>
              <a:rPr lang="ru-RU" sz="1700" dirty="0"/>
              <a:t>С</a:t>
            </a:r>
            <a:r>
              <a:rPr lang="ru-RU" sz="1700" dirty="0" smtClean="0"/>
              <a:t>нижение инвестиционной привлекательности</a:t>
            </a:r>
          </a:p>
          <a:p>
            <a:pPr marL="342900" indent="-342900">
              <a:buAutoNum type="arabicPeriod"/>
            </a:pPr>
            <a:r>
              <a:rPr lang="ru-RU" sz="1700" dirty="0" smtClean="0"/>
              <a:t>Сокращение источников ИПР</a:t>
            </a:r>
            <a:br>
              <a:rPr lang="ru-RU" sz="1700" dirty="0" smtClean="0"/>
            </a:br>
            <a:r>
              <a:rPr lang="ru-RU" sz="1700" dirty="0" smtClean="0"/>
              <a:t>(тариф + кредиты)</a:t>
            </a:r>
          </a:p>
          <a:p>
            <a:pPr marL="342900" indent="-342900">
              <a:buAutoNum type="arabicPeriod"/>
            </a:pPr>
            <a:r>
              <a:rPr lang="ru-RU" sz="1700" dirty="0" smtClean="0"/>
              <a:t>Снижение надёжности МРСК  как заёмщика</a:t>
            </a:r>
            <a:endParaRPr lang="ru-RU" sz="17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32039" y="4653136"/>
            <a:ext cx="4030889" cy="2016223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700" dirty="0" smtClean="0"/>
              <a:t>Умеренное снижение ИПР</a:t>
            </a:r>
          </a:p>
          <a:p>
            <a:pPr marL="342900" indent="-342900">
              <a:buAutoNum type="arabicPeriod"/>
            </a:pPr>
            <a:r>
              <a:rPr lang="ru-RU" sz="1700" dirty="0" smtClean="0"/>
              <a:t>Сохранение возможности привлечения кредитов</a:t>
            </a:r>
            <a:endParaRPr lang="ru-RU" sz="1700" dirty="0"/>
          </a:p>
        </p:txBody>
      </p:sp>
      <p:sp>
        <p:nvSpPr>
          <p:cNvPr id="12" name="Не равно 11"/>
          <p:cNvSpPr/>
          <p:nvPr/>
        </p:nvSpPr>
        <p:spPr>
          <a:xfrm>
            <a:off x="4209952" y="2204864"/>
            <a:ext cx="722088" cy="720080"/>
          </a:xfrm>
          <a:prstGeom prst="mathNotEqua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054" y="6505599"/>
            <a:ext cx="871543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266700" algn="l"/>
              </a:tabLst>
            </a:pPr>
            <a:r>
              <a:rPr lang="ru-RU" sz="1400" baseline="30000" dirty="0" smtClean="0">
                <a:solidFill>
                  <a:prstClr val="black"/>
                </a:solidFill>
              </a:rPr>
              <a:t>1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– </a:t>
            </a:r>
            <a:r>
              <a:rPr lang="ru-RU" sz="1400" dirty="0" smtClean="0">
                <a:solidFill>
                  <a:prstClr val="black"/>
                </a:solidFill>
              </a:rPr>
              <a:t>без </a:t>
            </a:r>
            <a:r>
              <a:rPr lang="ru-RU" sz="1400" dirty="0">
                <a:solidFill>
                  <a:prstClr val="black"/>
                </a:solidFill>
              </a:rPr>
              <a:t>учета ФСК, потерь, </a:t>
            </a:r>
            <a:r>
              <a:rPr lang="ru-RU" sz="1400" dirty="0" smtClean="0">
                <a:solidFill>
                  <a:prstClr val="black"/>
                </a:solidFill>
              </a:rPr>
              <a:t>ТСО  </a:t>
            </a:r>
            <a:r>
              <a:rPr lang="ru-RU" sz="1400" baseline="30000" dirty="0" smtClean="0">
                <a:solidFill>
                  <a:prstClr val="black"/>
                </a:solidFill>
              </a:rPr>
              <a:t>2</a:t>
            </a:r>
            <a:r>
              <a:rPr lang="ru-RU" sz="1400" dirty="0" smtClean="0">
                <a:solidFill>
                  <a:prstClr val="black"/>
                </a:solidFill>
              </a:rPr>
              <a:t> – пересмотренная с учётом ПП РФ 1172</a:t>
            </a:r>
            <a:endParaRPr lang="ru-RU" sz="1400" u="sng" dirty="0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808" y="-2738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Влияние ограничения тарифов на основные </a:t>
            </a:r>
            <a:b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финансово-экономические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показатели</a:t>
            </a:r>
            <a:endParaRPr lang="ru-RU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4597" y="6524763"/>
            <a:ext cx="1296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29463" y="6581775"/>
            <a:ext cx="2014537" cy="276225"/>
          </a:xfrm>
        </p:spPr>
        <p:txBody>
          <a:bodyPr/>
          <a:lstStyle/>
          <a:p>
            <a:pPr>
              <a:defRPr/>
            </a:pPr>
            <a:fld id="{4C7A79AF-2DEE-4CDB-A1FD-5C62D5B7B685}" type="slidenum">
              <a:rPr lang="ru-RU" sz="1400"/>
              <a:pPr>
                <a:defRPr/>
              </a:pPr>
              <a:t>4</a:t>
            </a:fld>
            <a:endParaRPr lang="ru-RU" sz="1400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123367"/>
              </p:ext>
            </p:extLst>
          </p:nvPr>
        </p:nvGraphicFramePr>
        <p:xfrm>
          <a:off x="171089" y="1124744"/>
          <a:ext cx="8865407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Лист с поддержкой макросов" r:id="rId3" imgW="5419725" imgH="3257550" progId="Excel.SheetMacroEnabled.12">
                  <p:embed/>
                </p:oleObj>
              </mc:Choice>
              <mc:Fallback>
                <p:oleObj name="Лист с поддержкой макросов" r:id="rId3" imgW="5419725" imgH="325755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089" y="1124744"/>
                        <a:ext cx="8865407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8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право 13"/>
          <p:cNvSpPr/>
          <p:nvPr/>
        </p:nvSpPr>
        <p:spPr>
          <a:xfrm>
            <a:off x="35497" y="3717032"/>
            <a:ext cx="6408712" cy="3024336"/>
          </a:xfrm>
          <a:prstGeom prst="rightArrowCallout">
            <a:avLst>
              <a:gd name="adj1" fmla="val 27520"/>
              <a:gd name="adj2" fmla="val 25000"/>
              <a:gd name="adj3" fmla="val 12088"/>
              <a:gd name="adj4" fmla="val 931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3059496" y="1196752"/>
            <a:ext cx="5904992" cy="216024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9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Влияние ограничения тарифов на объем инвестиционной программы 2012-2014 гг.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081873"/>
              </p:ext>
            </p:extLst>
          </p:nvPr>
        </p:nvGraphicFramePr>
        <p:xfrm>
          <a:off x="3995936" y="1304763"/>
          <a:ext cx="489654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80678" y="1739967"/>
            <a:ext cx="2879984" cy="1073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Финансовое состояние не позволяет выполнить ИПР в полном объёме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987444"/>
              </p:ext>
            </p:extLst>
          </p:nvPr>
        </p:nvGraphicFramePr>
        <p:xfrm>
          <a:off x="179512" y="3891600"/>
          <a:ext cx="293556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459275"/>
              </p:ext>
            </p:extLst>
          </p:nvPr>
        </p:nvGraphicFramePr>
        <p:xfrm>
          <a:off x="3036651" y="3889840"/>
          <a:ext cx="293400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0678" y="3717032"/>
            <a:ext cx="2879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«Перезагрузка» 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RAB</a:t>
            </a:r>
            <a:endParaRPr lang="ru-RU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3717032"/>
            <a:ext cx="2879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«Оптимизация» 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RAB</a:t>
            </a:r>
            <a:endParaRPr lang="ru-RU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839527" y="2852936"/>
            <a:ext cx="1584176" cy="828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>
            <a:spLocks noChangeAspect="1"/>
          </p:cNvSpPr>
          <p:nvPr/>
        </p:nvSpPr>
        <p:spPr>
          <a:xfrm>
            <a:off x="6444208" y="4200681"/>
            <a:ext cx="2592288" cy="1748599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buClr>
                <a:srgbClr val="003366"/>
              </a:buClr>
              <a:buSzPct val="75000"/>
              <a:defRPr/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Ограничение роста тарифов приводит к необходимости снижения ИПР</a:t>
            </a:r>
            <a:br>
              <a:rPr lang="ru-RU" sz="1600" b="1" dirty="0" smtClean="0">
                <a:latin typeface="Tahoma" pitchFamily="34" charset="0"/>
                <a:cs typeface="Tahoma" pitchFamily="34" charset="0"/>
              </a:rPr>
            </a:br>
            <a:r>
              <a:rPr lang="ru-RU" sz="1200" dirty="0" smtClean="0">
                <a:latin typeface="Tahoma" pitchFamily="34" charset="0"/>
                <a:cs typeface="Tahoma" pitchFamily="34" charset="0"/>
              </a:rPr>
              <a:t>(в некоторых ДЗО - до нуля)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02793" y="4128674"/>
            <a:ext cx="1357039" cy="6684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Снижение ИПР 106 млрд.руб.</a:t>
            </a:r>
          </a:p>
          <a:p>
            <a:pPr algn="ctr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(-25%)</a:t>
            </a:r>
            <a:endParaRPr lang="ru-RU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57768" y="4123498"/>
            <a:ext cx="1357039" cy="6684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Снижение ИПР 73 млрд.руб.</a:t>
            </a:r>
          </a:p>
          <a:p>
            <a:pPr algn="ctr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(-17%)</a:t>
            </a:r>
            <a:endParaRPr lang="ru-RU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29463" y="6581775"/>
            <a:ext cx="2014537" cy="276225"/>
          </a:xfrm>
        </p:spPr>
        <p:txBody>
          <a:bodyPr/>
          <a:lstStyle/>
          <a:p>
            <a:pPr>
              <a:defRPr/>
            </a:pPr>
            <a:fld id="{4C7A79AF-2DEE-4CDB-A1FD-5C62D5B7B685}" type="slidenum">
              <a:rPr lang="ru-RU" sz="14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053811"/>
              </p:ext>
            </p:extLst>
          </p:nvPr>
        </p:nvGraphicFramePr>
        <p:xfrm>
          <a:off x="9550" y="1124744"/>
          <a:ext cx="902694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29463" y="6581775"/>
            <a:ext cx="2014537" cy="276225"/>
          </a:xfrm>
        </p:spPr>
        <p:txBody>
          <a:bodyPr/>
          <a:lstStyle/>
          <a:p>
            <a:pPr>
              <a:defRPr/>
            </a:pPr>
            <a:fld id="{4C7A79AF-2DEE-4CDB-A1FD-5C62D5B7B685}" type="slidenum">
              <a:rPr lang="ru-RU" sz="14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-7968" y="4616"/>
            <a:ext cx="8229600" cy="1143000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Динамика выручки по тарифу на передачу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691655" y="3870000"/>
            <a:ext cx="288092" cy="28801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accent1"/>
                </a:solidFill>
              </a:rPr>
              <a:t>6%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6768000" y="2736000"/>
            <a:ext cx="288001" cy="2880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27%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6012000" y="3024000"/>
            <a:ext cx="288001" cy="28807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</a:rPr>
              <a:t>23%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292080" y="3312000"/>
            <a:ext cx="288092" cy="2880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70C0"/>
                </a:solidFill>
              </a:rPr>
              <a:t>10%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3852000" y="3168000"/>
            <a:ext cx="288001" cy="2880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B050"/>
                </a:solidFill>
              </a:rPr>
              <a:t>32%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3168000" y="3492000"/>
            <a:ext cx="288092" cy="2880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8%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2411748" y="3564000"/>
            <a:ext cx="288001" cy="2880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</a:rPr>
              <a:t>31%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7488000" y="2448000"/>
            <a:ext cx="288001" cy="28801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B050"/>
                </a:solidFill>
              </a:rPr>
              <a:t>26%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8190000" y="1764000"/>
            <a:ext cx="418333" cy="22990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/>
              <a:t>-16 </a:t>
            </a:r>
            <a:endParaRPr lang="ru-RU" sz="1200" b="1" dirty="0"/>
          </a:p>
        </p:txBody>
      </p:sp>
      <p:sp>
        <p:nvSpPr>
          <p:cNvPr id="26" name="TextBox 1"/>
          <p:cNvSpPr txBox="1"/>
          <p:nvPr/>
        </p:nvSpPr>
        <p:spPr>
          <a:xfrm>
            <a:off x="6768000" y="2196000"/>
            <a:ext cx="288001" cy="2880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35%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6012000" y="2447984"/>
            <a:ext cx="288001" cy="28807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</a:rPr>
              <a:t>30%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5292080" y="2628000"/>
            <a:ext cx="288092" cy="2880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70C0"/>
                </a:solidFill>
              </a:rPr>
              <a:t>17%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7488000" y="1799984"/>
            <a:ext cx="288001" cy="28801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B050"/>
                </a:solidFill>
              </a:rPr>
              <a:t>34%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5636" y="1196752"/>
            <a:ext cx="2741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С учетом исполнения ПП РФ 1172</a:t>
            </a:r>
          </a:p>
        </p:txBody>
      </p:sp>
    </p:spTree>
    <p:extLst>
      <p:ext uri="{BB962C8B-B14F-4D97-AF65-F5344CB8AC3E}">
        <p14:creationId xmlns:p14="http://schemas.microsoft.com/office/powerpoint/2010/main" val="27920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79" y="116632"/>
            <a:ext cx="8153400" cy="7921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Операционная эффективность и </a:t>
            </a:r>
            <a:b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Программа управления издержками (ПУИ)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130" y="1143000"/>
            <a:ext cx="4593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Темп изменения затрат и индекса потребительских цен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(ежегодно и нарастающим итогом)</a:t>
            </a:r>
            <a:endParaRPr lang="ru-RU" sz="1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07216" y="4112090"/>
            <a:ext cx="2924604" cy="2037567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</a:rPr>
              <a:t>ПУИ  2011 г. позволила частично </a:t>
            </a:r>
            <a:r>
              <a:rPr lang="ru-RU" sz="1200" dirty="0" smtClean="0">
                <a:solidFill>
                  <a:srgbClr val="000000"/>
                </a:solidFill>
              </a:rPr>
              <a:t>компенсировать снижение НВВ при исполнении </a:t>
            </a:r>
            <a:r>
              <a:rPr lang="ru-RU" sz="1200" dirty="0">
                <a:solidFill>
                  <a:srgbClr val="000000"/>
                </a:solidFill>
              </a:rPr>
              <a:t>п. 9 Постановления Правительства РФ №1172 от 29.12.10</a:t>
            </a:r>
          </a:p>
          <a:p>
            <a:endParaRPr lang="ru-RU" sz="1200" dirty="0">
              <a:solidFill>
                <a:srgbClr val="000000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</a:rPr>
              <a:t>Рост подконтрольных расходов  ДЗО ОАО «Холдинг МРСК» в 2009-2011гг. </a:t>
            </a:r>
            <a:r>
              <a:rPr lang="ru-RU" sz="1200" b="1" dirty="0">
                <a:solidFill>
                  <a:prstClr val="black"/>
                </a:solidFill>
              </a:rPr>
              <a:t>ниже</a:t>
            </a:r>
            <a:r>
              <a:rPr lang="ru-RU" sz="1200" b="1" dirty="0">
                <a:solidFill>
                  <a:srgbClr val="008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</a:rPr>
              <a:t>индекса потребительских цен нарастающим итогом на </a:t>
            </a:r>
            <a:r>
              <a:rPr lang="ru-RU" sz="1200" b="1" dirty="0" smtClean="0">
                <a:solidFill>
                  <a:srgbClr val="000000"/>
                </a:solidFill>
              </a:rPr>
              <a:t>17,7% </a:t>
            </a:r>
            <a:endParaRPr lang="ru-RU" sz="1200" b="1" dirty="0">
              <a:solidFill>
                <a:srgbClr val="000000"/>
              </a:solidFill>
            </a:endParaRPr>
          </a:p>
          <a:p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814717" y="4775202"/>
            <a:ext cx="477363" cy="838200"/>
          </a:xfrm>
          <a:prstGeom prst="rightArrow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srgbClr val="000099"/>
              </a:solidFill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6135469"/>
            <a:ext cx="4648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000000"/>
                </a:solidFill>
              </a:rPr>
              <a:t>*не включает расходы на компенсацию потерь э/э, ФСК, ТСО, </a:t>
            </a:r>
            <a:r>
              <a:rPr lang="ru-RU" sz="900" dirty="0">
                <a:solidFill>
                  <a:srgbClr val="000000"/>
                </a:solidFill>
                <a:cs typeface="Arial" charset="0"/>
              </a:rPr>
              <a:t>необходимый рост расходов 2011 года –11 млрд. руб. (изменения законодательства по бухгалтерскому учету, ликвидация последствий ЧС, расширение просек ВЛ, рост расходов по инновационной программе)</a:t>
            </a:r>
            <a:endParaRPr lang="ru-RU" sz="1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4742709" y="2498912"/>
            <a:ext cx="477363" cy="838200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srgbClr val="000099"/>
              </a:solidFill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7881" y="1268171"/>
            <a:ext cx="3456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Эффект от мероприятий по снижению издержек в 2009-2011 гг.</a:t>
            </a:r>
            <a:endParaRPr lang="ru-RU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29463" y="6581775"/>
            <a:ext cx="2014537" cy="276225"/>
          </a:xfrm>
        </p:spPr>
        <p:txBody>
          <a:bodyPr/>
          <a:lstStyle/>
          <a:p>
            <a:pPr>
              <a:defRPr/>
            </a:pPr>
            <a:fld id="{4C7A79AF-2DEE-4CDB-A1FD-5C62D5B7B685}" type="slidenum">
              <a:rPr lang="ru-RU" sz="14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29" y="6193521"/>
            <a:ext cx="3614737" cy="53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9" y="1520707"/>
            <a:ext cx="4759800" cy="432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03464"/>
            <a:ext cx="3657600" cy="161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3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4AF425-A5AD-45B9-8924-BA3CDF3493D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33671" y="1237014"/>
            <a:ext cx="8303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 smtClean="0">
                <a:solidFill>
                  <a:srgbClr val="000000"/>
                </a:solidFill>
              </a:rPr>
              <a:t>Филиалы МРСК с наибольшим дефицитом подконтрольного  ОРЕХ за 2010-2011гг.(%)*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" y="76200"/>
            <a:ext cx="8244358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Наиболее значительные отклонения от подконтрольного тарифного ОРЕХ за 2010-2011гг</a:t>
            </a:r>
            <a:r>
              <a:rPr lang="ru-RU" sz="24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2400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079878"/>
              </p:ext>
            </p:extLst>
          </p:nvPr>
        </p:nvGraphicFramePr>
        <p:xfrm>
          <a:off x="233671" y="1700808"/>
          <a:ext cx="880282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27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16296" y="1196975"/>
            <a:ext cx="4106960" cy="450850"/>
          </a:xfrm>
          <a:prstGeom prst="rect">
            <a:avLst/>
          </a:prstGeom>
          <a:solidFill>
            <a:srgbClr val="002060"/>
          </a:solidFill>
          <a:ln w="34925">
            <a:solidFill>
              <a:schemeClr val="bg1">
                <a:lumMod val="95000"/>
              </a:schemeClr>
            </a:solidFill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200"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ru-RU" sz="1400" dirty="0"/>
              <a:t>потребители «последней мили» 2011 года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2045454" y="1763066"/>
            <a:ext cx="2053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C0504D"/>
              </a:buClr>
              <a:buSzPct val="70000"/>
            </a:pPr>
            <a:r>
              <a:rPr lang="ru-RU" sz="1400" dirty="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</a:rPr>
              <a:t>0</a:t>
            </a:r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</a:rPr>
              <a:t>3,2 </a:t>
            </a:r>
            <a:r>
              <a:rPr lang="ru-RU" sz="1100" dirty="0">
                <a:solidFill>
                  <a:srgbClr val="000000"/>
                </a:solidFill>
                <a:latin typeface="Tahoma" pitchFamily="34" charset="0"/>
              </a:rPr>
              <a:t>млрд. кВтч</a:t>
            </a: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2064894" y="2267121"/>
            <a:ext cx="28016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C0504D"/>
              </a:buClr>
              <a:buSzPct val="70000"/>
            </a:pPr>
            <a:r>
              <a:rPr lang="ru-RU" sz="1100" dirty="0">
                <a:solidFill>
                  <a:srgbClr val="000000"/>
                </a:solidFill>
                <a:latin typeface="Tahoma" pitchFamily="34" charset="0"/>
              </a:rPr>
              <a:t>выручка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</a:rPr>
              <a:t>75,9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ahoma" pitchFamily="34" charset="0"/>
              </a:rPr>
              <a:t>млрд. рублей 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17254" y="1701056"/>
            <a:ext cx="1399515" cy="431800"/>
          </a:xfrm>
          <a:prstGeom prst="rect">
            <a:avLst/>
          </a:prstGeom>
          <a:solidFill>
            <a:srgbClr val="002060"/>
          </a:solidFill>
          <a:ln w="34925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</a:rPr>
              <a:t>общее электро потребление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1573172" y="1701056"/>
            <a:ext cx="472282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ru-RU" sz="1200" b="1" dirty="0">
                <a:solidFill>
                  <a:prstClr val="black"/>
                </a:solidFill>
              </a:rPr>
              <a:t>17%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107503" y="2205112"/>
            <a:ext cx="1409265" cy="431800"/>
          </a:xfrm>
          <a:prstGeom prst="rect">
            <a:avLst/>
          </a:prstGeom>
          <a:solidFill>
            <a:srgbClr val="002060"/>
          </a:solidFill>
          <a:ln w="34925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FFFFFF"/>
                </a:solidFill>
              </a:rPr>
              <a:t>сетевая НВВ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1562878" y="2205112"/>
            <a:ext cx="482576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13%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7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4808" y="-27384"/>
            <a:ext cx="8229600" cy="1052736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Проблемные вопросы (1/2)</a:t>
            </a:r>
            <a:b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договора «последней мили»</a:t>
            </a:r>
            <a:endParaRPr lang="ru-RU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36" name="Rectangle 10"/>
          <p:cNvSpPr>
            <a:spLocks noChangeArrowheads="1"/>
          </p:cNvSpPr>
          <p:nvPr/>
        </p:nvSpPr>
        <p:spPr bwMode="auto">
          <a:xfrm>
            <a:off x="2045454" y="2771177"/>
            <a:ext cx="28803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C0504D"/>
              </a:buClr>
              <a:buSzPct val="70000"/>
            </a:pPr>
            <a:r>
              <a:rPr lang="ru-RU" sz="1100" dirty="0">
                <a:solidFill>
                  <a:srgbClr val="000000"/>
                </a:solidFill>
                <a:latin typeface="Tahoma" pitchFamily="34" charset="0"/>
              </a:rPr>
              <a:t>выпадающие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</a:rPr>
              <a:t>48,9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ahoma" pitchFamily="34" charset="0"/>
              </a:rPr>
              <a:t>млрд. рублей </a:t>
            </a:r>
            <a:endParaRPr lang="ru-RU" sz="1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116296" y="2709168"/>
            <a:ext cx="1380207" cy="431800"/>
          </a:xfrm>
          <a:prstGeom prst="rect">
            <a:avLst/>
          </a:prstGeom>
          <a:solidFill>
            <a:srgbClr val="002060"/>
          </a:solidFill>
          <a:ln w="34925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FFFFFF"/>
                </a:solidFill>
              </a:rPr>
              <a:t>собственная НВВ</a:t>
            </a:r>
          </a:p>
        </p:txBody>
      </p:sp>
      <p:sp>
        <p:nvSpPr>
          <p:cNvPr id="17443" name="Rectangle 19"/>
          <p:cNvSpPr>
            <a:spLocks noChangeArrowheads="1"/>
          </p:cNvSpPr>
          <p:nvPr/>
        </p:nvSpPr>
        <p:spPr bwMode="auto">
          <a:xfrm>
            <a:off x="1562878" y="2722453"/>
            <a:ext cx="472282" cy="418515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19%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65" y="3789040"/>
            <a:ext cx="3449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проблема «последней мили» затрагивает  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59 ДЗО Холдинга МРСК 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4355075"/>
            <a:ext cx="410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254" y="4365684"/>
            <a:ext cx="4310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заключенные потребителями в 2011 году договора на передачу э/э с ФСК ЕЭС приводят к выпадающим доходам в размере </a:t>
            </a:r>
            <a:r>
              <a:rPr lang="ru-RU" sz="1400" b="1" dirty="0" smtClean="0">
                <a:solidFill>
                  <a:prstClr val="black"/>
                </a:solidFill>
              </a:rPr>
              <a:t>10,4 </a:t>
            </a:r>
            <a:r>
              <a:rPr lang="ru-RU" sz="1400" b="1" dirty="0">
                <a:solidFill>
                  <a:prstClr val="black"/>
                </a:solidFill>
              </a:rPr>
              <a:t>млрд. рублей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79512" y="5085764"/>
            <a:ext cx="4104456" cy="185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035993" y="3275233"/>
            <a:ext cx="28803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C0504D"/>
              </a:buClr>
              <a:buSzPct val="70000"/>
            </a:pPr>
            <a:r>
              <a:rPr lang="ru-RU" sz="1100" dirty="0" smtClean="0">
                <a:solidFill>
                  <a:srgbClr val="000000"/>
                </a:solidFill>
                <a:latin typeface="Tahoma" pitchFamily="34" charset="0"/>
              </a:rPr>
              <a:t>дополнительный </a:t>
            </a:r>
            <a:r>
              <a:rPr lang="ru-RU" sz="1100" smtClean="0">
                <a:solidFill>
                  <a:srgbClr val="000000"/>
                </a:solidFill>
                <a:latin typeface="Tahoma" pitchFamily="34" charset="0"/>
              </a:rPr>
              <a:t>рост </a:t>
            </a:r>
            <a:r>
              <a:rPr lang="ru-RU" sz="1400" smtClean="0">
                <a:solidFill>
                  <a:srgbClr val="000000"/>
                </a:solidFill>
                <a:latin typeface="Tahoma" pitchFamily="34" charset="0"/>
              </a:rPr>
              <a:t>3,3 </a:t>
            </a:r>
            <a:r>
              <a:rPr lang="ru-RU" sz="1100" dirty="0" smtClean="0">
                <a:solidFill>
                  <a:srgbClr val="000000"/>
                </a:solidFill>
                <a:latin typeface="Tahoma" pitchFamily="34" charset="0"/>
              </a:rPr>
              <a:t>коп/КВтч</a:t>
            </a:r>
            <a:r>
              <a:rPr lang="ru-RU" sz="1100" dirty="0">
                <a:solidFill>
                  <a:srgbClr val="000000"/>
                </a:solidFill>
                <a:latin typeface="Tahoma" pitchFamily="34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C0504D"/>
              </a:buClr>
              <a:buSzPct val="70000"/>
            </a:pPr>
            <a:endParaRPr lang="ru-RU" sz="1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07503" y="3213224"/>
            <a:ext cx="1388999" cy="431800"/>
          </a:xfrm>
          <a:prstGeom prst="rect">
            <a:avLst/>
          </a:prstGeom>
          <a:solidFill>
            <a:srgbClr val="002060"/>
          </a:solidFill>
          <a:ln w="34925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</a:rPr>
              <a:t>собственный тариф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1553417" y="3226509"/>
            <a:ext cx="472282" cy="418515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/>
            <a:r>
              <a:rPr lang="ru-RU" sz="1200" b="1" dirty="0">
                <a:solidFill>
                  <a:prstClr val="black"/>
                </a:solidFill>
              </a:rPr>
              <a:t>8</a:t>
            </a:r>
            <a:r>
              <a:rPr lang="ru-RU" sz="1200" b="1" dirty="0" smtClean="0">
                <a:solidFill>
                  <a:prstClr val="black"/>
                </a:solidFill>
              </a:rPr>
              <a:t>%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1274" y="1859463"/>
            <a:ext cx="4097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В 2012 году </a:t>
            </a:r>
            <a:r>
              <a:rPr lang="ru-RU" sz="1600" dirty="0">
                <a:solidFill>
                  <a:prstClr val="black"/>
                </a:solidFill>
              </a:rPr>
              <a:t>п</a:t>
            </a:r>
            <a:r>
              <a:rPr lang="ru-RU" sz="1600" dirty="0" smtClean="0">
                <a:solidFill>
                  <a:prstClr val="black"/>
                </a:solidFill>
              </a:rPr>
              <a:t>рогноз выпадающих доходов составляет </a:t>
            </a:r>
            <a:r>
              <a:rPr lang="ru-RU" sz="1600" b="1" dirty="0" smtClean="0">
                <a:solidFill>
                  <a:prstClr val="black"/>
                </a:solidFill>
              </a:rPr>
              <a:t>4,36 млрд. руб</a:t>
            </a:r>
            <a:r>
              <a:rPr lang="ru-RU" sz="1600" dirty="0" smtClean="0">
                <a:solidFill>
                  <a:prstClr val="black"/>
                </a:solidFill>
              </a:rPr>
              <a:t>., в </a:t>
            </a:r>
            <a:r>
              <a:rPr lang="ru-RU" sz="1600" dirty="0" err="1" smtClean="0">
                <a:solidFill>
                  <a:prstClr val="black"/>
                </a:solidFill>
              </a:rPr>
              <a:t>т.ч</a:t>
            </a:r>
            <a:r>
              <a:rPr lang="ru-RU" sz="1600" dirty="0" smtClean="0">
                <a:solidFill>
                  <a:prstClr val="black"/>
                </a:solidFill>
              </a:rPr>
              <a:t>.:</a:t>
            </a:r>
          </a:p>
          <a:p>
            <a:pPr algn="just"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- отказано </a:t>
            </a:r>
            <a:r>
              <a:rPr lang="ru-RU" sz="1600" dirty="0">
                <a:solidFill>
                  <a:prstClr val="black"/>
                </a:solidFill>
              </a:rPr>
              <a:t>в согласовании передачи в аренду по части объектов </a:t>
            </a:r>
            <a:r>
              <a:rPr lang="ru-RU" sz="1600" dirty="0" smtClean="0">
                <a:solidFill>
                  <a:prstClr val="black"/>
                </a:solidFill>
              </a:rPr>
              <a:t>ЕНЭС, </a:t>
            </a:r>
            <a:r>
              <a:rPr lang="ru-RU" sz="1600" b="1" dirty="0" smtClean="0">
                <a:solidFill>
                  <a:prstClr val="black"/>
                </a:solidFill>
              </a:rPr>
              <a:t>3,76 млрд. </a:t>
            </a:r>
            <a:r>
              <a:rPr lang="ru-RU" sz="1600" b="1" dirty="0">
                <a:solidFill>
                  <a:prstClr val="black"/>
                </a:solidFill>
              </a:rPr>
              <a:t>руб</a:t>
            </a:r>
            <a:r>
              <a:rPr lang="ru-RU" sz="1600" b="1" dirty="0" smtClean="0">
                <a:solidFill>
                  <a:prstClr val="black"/>
                </a:solidFill>
              </a:rPr>
              <a:t>.;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- </a:t>
            </a:r>
            <a:r>
              <a:rPr lang="ru-RU" sz="1600" dirty="0" smtClean="0">
                <a:solidFill>
                  <a:prstClr val="black"/>
                </a:solidFill>
              </a:rPr>
              <a:t>не урегулирована передача на 2012 год аренда ТСО объектов незавершенного </a:t>
            </a:r>
            <a:r>
              <a:rPr lang="ru-RU" sz="1600" dirty="0">
                <a:solidFill>
                  <a:prstClr val="black"/>
                </a:solidFill>
              </a:rPr>
              <a:t>строительства </a:t>
            </a:r>
            <a:r>
              <a:rPr lang="ru-RU" sz="1600" dirty="0" smtClean="0">
                <a:solidFill>
                  <a:prstClr val="black"/>
                </a:solidFill>
              </a:rPr>
              <a:t>ОАО «ФСК ЕЭС», </a:t>
            </a:r>
            <a:r>
              <a:rPr lang="ru-RU" sz="1600" b="1" dirty="0" smtClean="0">
                <a:solidFill>
                  <a:prstClr val="black"/>
                </a:solidFill>
              </a:rPr>
              <a:t>0,56 млрд</a:t>
            </a:r>
            <a:r>
              <a:rPr lang="ru-RU" sz="1600" b="1" dirty="0">
                <a:solidFill>
                  <a:prstClr val="black"/>
                </a:solidFill>
              </a:rPr>
              <a:t>. руб</a:t>
            </a:r>
            <a:r>
              <a:rPr lang="ru-RU" sz="1600" b="1" dirty="0" smtClean="0">
                <a:solidFill>
                  <a:prstClr val="black"/>
                </a:solidFill>
              </a:rPr>
              <a:t>. </a:t>
            </a:r>
            <a:r>
              <a:rPr lang="ru-RU" sz="1600" dirty="0" smtClean="0">
                <a:solidFill>
                  <a:prstClr val="black"/>
                </a:solidFill>
              </a:rPr>
              <a:t>(ОАО «НЛМК»)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671898" y="1196975"/>
            <a:ext cx="4106960" cy="450850"/>
          </a:xfrm>
          <a:prstGeom prst="rect">
            <a:avLst/>
          </a:prstGeom>
          <a:solidFill>
            <a:srgbClr val="002060"/>
          </a:solidFill>
          <a:ln w="34925">
            <a:solidFill>
              <a:schemeClr val="bg1">
                <a:lumMod val="95000"/>
              </a:schemeClr>
            </a:solidFill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200"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ru-RU" sz="1400" dirty="0"/>
              <a:t>потребители «последней мили» </a:t>
            </a:r>
            <a:r>
              <a:rPr lang="ru-RU" sz="1400" dirty="0" smtClean="0"/>
              <a:t>2012 </a:t>
            </a:r>
            <a:r>
              <a:rPr lang="ru-RU" sz="1400" dirty="0"/>
              <a:t>года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78372643"/>
              </p:ext>
            </p:extLst>
          </p:nvPr>
        </p:nvGraphicFramePr>
        <p:xfrm>
          <a:off x="214538" y="5229200"/>
          <a:ext cx="856432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Номер слайда 5"/>
          <p:cNvSpPr txBox="1">
            <a:spLocks/>
          </p:cNvSpPr>
          <p:nvPr/>
        </p:nvSpPr>
        <p:spPr>
          <a:xfrm>
            <a:off x="7129463" y="6581775"/>
            <a:ext cx="201453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7A79AF-2DEE-4CDB-A1FD-5C62D5B7B685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1465</Words>
  <Application>Microsoft Office PowerPoint</Application>
  <PresentationFormat>Экран (4:3)</PresentationFormat>
  <Paragraphs>326</Paragraphs>
  <Slides>17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4_Тема Office</vt:lpstr>
      <vt:lpstr>5_Тема Office</vt:lpstr>
      <vt:lpstr>Лист</vt:lpstr>
      <vt:lpstr>Лист с поддержкой макросов</vt:lpstr>
      <vt:lpstr>Презентация PowerPoint</vt:lpstr>
      <vt:lpstr>Изменение подходов к тарифному регулированию на 2012-2014 гг</vt:lpstr>
      <vt:lpstr>«Перезагрузка» или «Оптимизация» RAB</vt:lpstr>
      <vt:lpstr>Влияние ограничения тарифов на основные  финансово-экономические показатели</vt:lpstr>
      <vt:lpstr>Влияние ограничения тарифов на объем инвестиционной программы 2012-2014 гг.</vt:lpstr>
      <vt:lpstr>Динамика выручки по тарифу на передачу</vt:lpstr>
      <vt:lpstr>Операционная эффективность и  Программа управления издержками (ПУИ)</vt:lpstr>
      <vt:lpstr>Презентация PowerPoint</vt:lpstr>
      <vt:lpstr>Проблемные вопросы (1/2) договора «последней мили»</vt:lpstr>
      <vt:lpstr>Проблемные вопросы (2/2) льготирование технологического присоединения</vt:lpstr>
      <vt:lpstr>Размер тарифов в зарубежных странах</vt:lpstr>
      <vt:lpstr>Изменение НПА  по повышению инвестиционной и операционной эффективности</vt:lpstr>
      <vt:lpstr>Выводы</vt:lpstr>
      <vt:lpstr>Презентация PowerPoint</vt:lpstr>
      <vt:lpstr>Последствия «перезагрузки» RAB на примере ОАО «Ленэнерго» </vt:lpstr>
      <vt:lpstr>Презентация PowerPoint</vt:lpstr>
      <vt:lpstr>Исполнение Социально-экономического прогноза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Хазов И.Н.</dc:creator>
  <cp:lastModifiedBy>Панкстьянов Ю.Н.</cp:lastModifiedBy>
  <cp:revision>121</cp:revision>
  <cp:lastPrinted>2011-09-26T14:53:47Z</cp:lastPrinted>
  <dcterms:created xsi:type="dcterms:W3CDTF">2011-09-16T11:09:34Z</dcterms:created>
  <dcterms:modified xsi:type="dcterms:W3CDTF">2011-09-30T08:18:58Z</dcterms:modified>
</cp:coreProperties>
</file>