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sldIdLst>
    <p:sldId id="256" r:id="rId2"/>
    <p:sldId id="361" r:id="rId3"/>
    <p:sldId id="362" r:id="rId4"/>
    <p:sldId id="375" r:id="rId5"/>
    <p:sldId id="363" r:id="rId6"/>
    <p:sldId id="364" r:id="rId7"/>
    <p:sldId id="264" r:id="rId8"/>
    <p:sldId id="307" r:id="rId9"/>
    <p:sldId id="368" r:id="rId10"/>
    <p:sldId id="365" r:id="rId11"/>
    <p:sldId id="389" r:id="rId12"/>
    <p:sldId id="366" r:id="rId13"/>
    <p:sldId id="370" r:id="rId14"/>
    <p:sldId id="371" r:id="rId15"/>
    <p:sldId id="388" r:id="rId16"/>
    <p:sldId id="372" r:id="rId17"/>
    <p:sldId id="374" r:id="rId18"/>
    <p:sldId id="341" r:id="rId19"/>
    <p:sldId id="377" r:id="rId20"/>
    <p:sldId id="380" r:id="rId21"/>
    <p:sldId id="378" r:id="rId22"/>
    <p:sldId id="379" r:id="rId23"/>
    <p:sldId id="381" r:id="rId24"/>
    <p:sldId id="323" r:id="rId25"/>
    <p:sldId id="382" r:id="rId26"/>
    <p:sldId id="384" r:id="rId27"/>
    <p:sldId id="383" r:id="rId28"/>
    <p:sldId id="385" r:id="rId29"/>
    <p:sldId id="386" r:id="rId30"/>
    <p:sldId id="387" r:id="rId31"/>
    <p:sldId id="334" r:id="rId32"/>
  </p:sldIdLst>
  <p:sldSz cx="9909175" cy="6859588"/>
  <p:notesSz cx="6797675" cy="9928225"/>
  <p:defaultTextStyle>
    <a:defPPr>
      <a:defRPr lang="en-US"/>
    </a:defPPr>
    <a:lvl1pPr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3333CC"/>
    <a:srgbClr val="000099"/>
    <a:srgbClr val="333399"/>
    <a:srgbClr val="FF0066"/>
    <a:srgbClr val="CFBBFE"/>
    <a:srgbClr val="FED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4" autoAdjust="0"/>
    <p:restoredTop sz="94679" autoAdjust="0"/>
  </p:normalViewPr>
  <p:slideViewPr>
    <p:cSldViewPr snapToObjects="1">
      <p:cViewPr>
        <p:scale>
          <a:sx n="75" d="100"/>
          <a:sy n="75" d="100"/>
        </p:scale>
        <p:origin x="-72" y="-72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ms\&#1060;&#1054;&#1056;&#1069;&#1052;\&#1054;&#1090;&#1076;%20&#1087;&#1083;&#1072;&#1090;&#1072;%20&#1079;&#1072;%20&#1087;&#1077;&#1088;&#1077;&#1076;&#1072;&#1095;&#1091;\01-&#1052;&#1054;&#1053;&#1048;&#1058;&#1054;&#1056;&#1048;&#1053;&#1043;&#1048;\2011\&#1057;&#1045;&#1058;&#1048;\&#1044;&#1083;&#1103;%20&#1085;&#1086;&#1074;&#1080;&#1082;&#1086;&#1074;&#1072;%203.xls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Sms\&#1078;&#1082;&#1093;\&#1050;&#1072;&#1073;&#1080;&#1088;&#1086;&#1074;&#1072;\&#1055;&#1088;&#1077;&#1079;&#1077;&#1085;&#1090;&#1072;&#1094;&#1080;&#1080;\&#1058;&#1057;%202010(&#1076;&#1077;&#1087;&#1091;&#1090;&#1072;&#1090;&#1099;)\&#1056;&#1072;&#1089;&#1095;&#1077;&#1090;%20&#1053;&#1042;&#1042;%20&#1087;&#1086;&#1092;&#1072;&#1082;&#1090;&#1086;&#1088;&#1085;&#1086;%20&#1076;&#1083;&#1103;%20&#1076;&#1077;&#1087;&#1091;&#1090;&#1072;&#1090;&#1086;&#1074;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785515429144316E-2"/>
          <c:y val="9.0347661176048727E-2"/>
          <c:w val="0.8464289691417114"/>
          <c:h val="0.806927885205737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2011</c:v>
                </c:pt>
              </c:strCache>
            </c:strRef>
          </c:tx>
          <c:dPt>
            <c:idx val="0"/>
            <c:bubble3D val="0"/>
            <c:spPr>
              <a:solidFill>
                <a:srgbClr val="08A832"/>
              </a:solidFill>
              <a:ln w="25400">
                <a:solidFill>
                  <a:srgbClr val="000000"/>
                </a:solidFill>
              </a:ln>
            </c:spPr>
          </c:dPt>
          <c:dPt>
            <c:idx val="1"/>
            <c:bubble3D val="0"/>
            <c:explosion val="20"/>
            <c:spPr>
              <a:solidFill>
                <a:srgbClr val="FFC000"/>
              </a:solidFill>
              <a:ln w="25400">
                <a:solidFill>
                  <a:srgbClr val="000000"/>
                </a:solidFill>
              </a:ln>
            </c:spPr>
          </c:dPt>
          <c:dPt>
            <c:idx val="2"/>
            <c:bubble3D val="0"/>
            <c:explosion val="32"/>
            <c:spPr>
              <a:solidFill>
                <a:srgbClr val="FFC000"/>
              </a:solidFill>
            </c:spPr>
          </c:dPt>
          <c:dPt>
            <c:idx val="3"/>
            <c:bubble3D val="0"/>
            <c:explosion val="28"/>
            <c:spPr>
              <a:solidFill>
                <a:srgbClr val="FFC000"/>
              </a:solidFill>
              <a:ln w="25400">
                <a:solidFill>
                  <a:srgbClr val="000000"/>
                </a:solidFill>
              </a:ln>
            </c:spPr>
          </c:dPt>
          <c:dPt>
            <c:idx val="4"/>
            <c:bubble3D val="0"/>
            <c:spPr>
              <a:solidFill>
                <a:srgbClr val="FFC000"/>
              </a:solidFill>
              <a:ln w="254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4.0959473592324325E-2"/>
                  <c:y val="-0.13520841738832187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Производство</a:t>
                    </a:r>
                    <a:endParaRPr lang="en-US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437876995718327E-2"/>
                  <c:y val="0.15094472933806574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Сети</a:t>
                    </a:r>
                    <a:endParaRPr lang="en-US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670062557794293E-2"/>
                  <c:y val="-6.8853704364232438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Инфраструктура</a:t>
                    </a:r>
                    <a:endParaRPr lang="en-US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9583225088607537E-2"/>
                  <c:y val="-6.9390194461824109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Сбыт</a:t>
                    </a:r>
                    <a:endParaRPr lang="en-US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0166664856787282E-2"/>
                  <c:y val="-3.4169205370943201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smtClean="0">
                        <a:latin typeface="Times New Roman" pitchFamily="18" charset="0"/>
                        <a:cs typeface="Times New Roman" pitchFamily="18" charset="0"/>
                      </a:rPr>
                      <a:t>РД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Производство</c:v>
                </c:pt>
                <c:pt idx="1">
                  <c:v>Сети </c:v>
                </c:pt>
                <c:pt idx="2">
                  <c:v>Инфраструктура</c:v>
                </c:pt>
                <c:pt idx="3">
                  <c:v>Сбыт</c:v>
                </c:pt>
                <c:pt idx="4">
                  <c:v>РД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0.48942661792181419</c:v>
                </c:pt>
                <c:pt idx="1">
                  <c:v>0.35200000000000031</c:v>
                </c:pt>
                <c:pt idx="2">
                  <c:v>1.4663207850811001E-3</c:v>
                </c:pt>
                <c:pt idx="3">
                  <c:v>3.2900000000000006E-2</c:v>
                </c:pt>
                <c:pt idx="4">
                  <c:v>0.14600000000000021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</a:t>
            </a:r>
            <a:r>
              <a:rPr lang="ru-RU" sz="1600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среднего </a:t>
            </a:r>
            <a:r>
              <a:rPr lang="ru-RU" sz="1600" baseline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одноставочного</a:t>
            </a:r>
            <a:r>
              <a:rPr lang="ru-RU" sz="1600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тарифа на услуги по передаче э/</a:t>
            </a:r>
            <a:r>
              <a:rPr lang="ru-RU" sz="1600" baseline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1600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2012 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882752032241012"/>
          <c:y val="5.15199976921925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5031015714450146E-2"/>
          <c:y val="3.2629331871722331E-2"/>
          <c:w val="0.93938527219848911"/>
          <c:h val="0.48065926665813224"/>
        </c:manualLayout>
      </c:layout>
      <c:barChart>
        <c:barDir val="col"/>
        <c:grouping val="clustered"/>
        <c:varyColors val="0"/>
        <c:ser>
          <c:idx val="0"/>
          <c:order val="0"/>
          <c:tx>
            <c:v>откл, %</c:v>
          </c:tx>
          <c:spPr>
            <a:solidFill>
              <a:srgbClr val="00B0F0"/>
            </a:solidFill>
          </c:spPr>
          <c:invertIfNegative val="0"/>
          <c:cat>
            <c:strRef>
              <c:f>Свод_1!$B$5:$B$48</c:f>
              <c:strCache>
                <c:ptCount val="44"/>
                <c:pt idx="0">
                  <c:v>Ростовская область</c:v>
                </c:pt>
                <c:pt idx="1">
                  <c:v>Ульяновская область</c:v>
                </c:pt>
                <c:pt idx="2">
                  <c:v>Курская область</c:v>
                </c:pt>
                <c:pt idx="3">
                  <c:v>Удмуртская республика</c:v>
                </c:pt>
                <c:pt idx="4">
                  <c:v>Республика Алтай</c:v>
                </c:pt>
                <c:pt idx="5">
                  <c:v>Владимирская область</c:v>
                </c:pt>
                <c:pt idx="6">
                  <c:v>Республика Хакасия</c:v>
                </c:pt>
                <c:pt idx="7">
                  <c:v>г.Москва</c:v>
                </c:pt>
                <c:pt idx="8">
                  <c:v>Еврейская автономная область</c:v>
                </c:pt>
                <c:pt idx="9">
                  <c:v>Тамбовская область</c:v>
                </c:pt>
                <c:pt idx="10">
                  <c:v>Оренбургская область</c:v>
                </c:pt>
                <c:pt idx="11">
                  <c:v>Ярославская область</c:v>
                </c:pt>
                <c:pt idx="12">
                  <c:v>г.Санкт-Петербург</c:v>
                </c:pt>
                <c:pt idx="13">
                  <c:v>Орловская область</c:v>
                </c:pt>
                <c:pt idx="14">
                  <c:v>Брянская область</c:v>
                </c:pt>
                <c:pt idx="15">
                  <c:v>Челябинская область</c:v>
                </c:pt>
                <c:pt idx="16">
                  <c:v>Ивановская область</c:v>
                </c:pt>
                <c:pt idx="17">
                  <c:v>Ленинградская область</c:v>
                </c:pt>
                <c:pt idx="18">
                  <c:v>Рязанская область</c:v>
                </c:pt>
                <c:pt idx="19">
                  <c:v>Алтайский край</c:v>
                </c:pt>
                <c:pt idx="20">
                  <c:v>Нижегородская область</c:v>
                </c:pt>
                <c:pt idx="21">
                  <c:v>Курганская область</c:v>
                </c:pt>
                <c:pt idx="22">
                  <c:v>Республика Северная Осетия-Алания</c:v>
                </c:pt>
                <c:pt idx="23">
                  <c:v>Костромская область</c:v>
                </c:pt>
                <c:pt idx="24">
                  <c:v>Забайкальский край</c:v>
                </c:pt>
                <c:pt idx="25">
                  <c:v>Тюменская область</c:v>
                </c:pt>
                <c:pt idx="26">
                  <c:v>Смоленская область</c:v>
                </c:pt>
                <c:pt idx="27">
                  <c:v>Московская область</c:v>
                </c:pt>
                <c:pt idx="28">
                  <c:v>Псковская область</c:v>
                </c:pt>
                <c:pt idx="29">
                  <c:v>Республика Марий Эл</c:v>
                </c:pt>
                <c:pt idx="30">
                  <c:v>Республика Ингушетия</c:v>
                </c:pt>
                <c:pt idx="31">
                  <c:v>Саратовская область</c:v>
                </c:pt>
                <c:pt idx="32">
                  <c:v>Воронежская область</c:v>
                </c:pt>
                <c:pt idx="33">
                  <c:v>Карачаево-Черкесская республика</c:v>
                </c:pt>
                <c:pt idx="34">
                  <c:v>Республика Коми</c:v>
                </c:pt>
                <c:pt idx="35">
                  <c:v>Республика Тыва</c:v>
                </c:pt>
                <c:pt idx="36">
                  <c:v>Пензенская область</c:v>
                </c:pt>
                <c:pt idx="37">
                  <c:v>Республика Калмыкия</c:v>
                </c:pt>
                <c:pt idx="38">
                  <c:v>Калужская область </c:v>
                </c:pt>
                <c:pt idx="39">
                  <c:v>Краснодарский край, Республика Адыгея</c:v>
                </c:pt>
                <c:pt idx="40">
                  <c:v>Архангельская область</c:v>
                </c:pt>
                <c:pt idx="41">
                  <c:v>Свердловская область</c:v>
                </c:pt>
                <c:pt idx="42">
                  <c:v>Чувашская республика</c:v>
                </c:pt>
                <c:pt idx="43">
                  <c:v>Кировская область</c:v>
                </c:pt>
              </c:strCache>
            </c:strRef>
          </c:cat>
          <c:val>
            <c:numRef>
              <c:f>Свод_1!$K$5:$K$48</c:f>
              <c:numCache>
                <c:formatCode>#,##0.0</c:formatCode>
                <c:ptCount val="44"/>
                <c:pt idx="0">
                  <c:v>158.84064960868147</c:v>
                </c:pt>
                <c:pt idx="1">
                  <c:v>134.5772856825198</c:v>
                </c:pt>
                <c:pt idx="2">
                  <c:v>133.18452667652195</c:v>
                </c:pt>
                <c:pt idx="3">
                  <c:v>132.13215428261742</c:v>
                </c:pt>
                <c:pt idx="4">
                  <c:v>127.92560101542325</c:v>
                </c:pt>
                <c:pt idx="5">
                  <c:v>127.87003205200519</c:v>
                </c:pt>
                <c:pt idx="6">
                  <c:v>127.73362169116743</c:v>
                </c:pt>
                <c:pt idx="7">
                  <c:v>125.64981850517596</c:v>
                </c:pt>
                <c:pt idx="8">
                  <c:v>125.48675413866565</c:v>
                </c:pt>
                <c:pt idx="9">
                  <c:v>124.878912886986</c:v>
                </c:pt>
                <c:pt idx="10">
                  <c:v>124.85170597780811</c:v>
                </c:pt>
                <c:pt idx="11">
                  <c:v>124.53289276397985</c:v>
                </c:pt>
                <c:pt idx="12">
                  <c:v>122.8804542089939</c:v>
                </c:pt>
                <c:pt idx="13">
                  <c:v>121.83174764050165</c:v>
                </c:pt>
                <c:pt idx="14">
                  <c:v>118.57499085142877</c:v>
                </c:pt>
                <c:pt idx="15">
                  <c:v>118.44409984717491</c:v>
                </c:pt>
                <c:pt idx="16">
                  <c:v>118.36788346659249</c:v>
                </c:pt>
                <c:pt idx="17">
                  <c:v>116.70732791015601</c:v>
                </c:pt>
                <c:pt idx="18">
                  <c:v>116.48547281357935</c:v>
                </c:pt>
                <c:pt idx="19">
                  <c:v>115.54813617127822</c:v>
                </c:pt>
                <c:pt idx="20">
                  <c:v>115.41773629218426</c:v>
                </c:pt>
                <c:pt idx="21">
                  <c:v>115.37003543177127</c:v>
                </c:pt>
                <c:pt idx="22">
                  <c:v>114.73522269111967</c:v>
                </c:pt>
                <c:pt idx="23">
                  <c:v>114.69719168959602</c:v>
                </c:pt>
                <c:pt idx="24">
                  <c:v>114.44995264662789</c:v>
                </c:pt>
                <c:pt idx="25">
                  <c:v>114.43933643292515</c:v>
                </c:pt>
                <c:pt idx="26">
                  <c:v>114.41950438288779</c:v>
                </c:pt>
                <c:pt idx="27">
                  <c:v>114.158170910663</c:v>
                </c:pt>
                <c:pt idx="28">
                  <c:v>113.8340934752634</c:v>
                </c:pt>
                <c:pt idx="29">
                  <c:v>113.75779455516543</c:v>
                </c:pt>
                <c:pt idx="30">
                  <c:v>113.72314105810651</c:v>
                </c:pt>
                <c:pt idx="31">
                  <c:v>113.6903793659155</c:v>
                </c:pt>
                <c:pt idx="32">
                  <c:v>113.60216381921357</c:v>
                </c:pt>
                <c:pt idx="33">
                  <c:v>112.95153511619755</c:v>
                </c:pt>
                <c:pt idx="34">
                  <c:v>112.53641158687606</c:v>
                </c:pt>
                <c:pt idx="35">
                  <c:v>112.441695667499</c:v>
                </c:pt>
                <c:pt idx="36">
                  <c:v>111.83969923177852</c:v>
                </c:pt>
                <c:pt idx="37">
                  <c:v>111.81553214600196</c:v>
                </c:pt>
                <c:pt idx="38">
                  <c:v>111.75983086378376</c:v>
                </c:pt>
                <c:pt idx="39">
                  <c:v>111.52116022920313</c:v>
                </c:pt>
                <c:pt idx="40">
                  <c:v>111.30950130156265</c:v>
                </c:pt>
                <c:pt idx="41">
                  <c:v>110.98350220400812</c:v>
                </c:pt>
                <c:pt idx="42">
                  <c:v>110.90665354963897</c:v>
                </c:pt>
                <c:pt idx="43">
                  <c:v>110.89285247185308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15872"/>
        <c:axId val="81217408"/>
      </c:barChart>
      <c:catAx>
        <c:axId val="81215872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nextTo"/>
        <c:crossAx val="81217408"/>
        <c:crosses val="autoZero"/>
        <c:auto val="1"/>
        <c:lblAlgn val="ctr"/>
        <c:lblOffset val="100"/>
        <c:noMultiLvlLbl val="0"/>
      </c:catAx>
      <c:valAx>
        <c:axId val="81217408"/>
        <c:scaling>
          <c:orientation val="minMax"/>
          <c:max val="160"/>
          <c:min val="1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12158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336347891588052E-2"/>
          <c:y val="8.5866052462188897E-2"/>
          <c:w val="0.80163121163094764"/>
          <c:h val="0.69824009171653234"/>
        </c:manualLayout>
      </c:layout>
      <c:bar3DChart>
        <c:barDir val="col"/>
        <c:grouping val="percentStacked"/>
        <c:varyColors val="0"/>
        <c:ser>
          <c:idx val="0"/>
          <c:order val="0"/>
          <c:invertIfNegative val="0"/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(2)'!$I$6:$L$6</c:f>
            </c:numRef>
          </c:val>
        </c:ser>
        <c:ser>
          <c:idx val="1"/>
          <c:order val="1"/>
          <c:tx>
            <c:strRef>
              <c:f>'Теплоэнергия (с транзитом) (2)'!$B$7</c:f>
              <c:strCache>
                <c:ptCount val="1"/>
                <c:pt idx="0">
                  <c:v>Затраты на электрическую энергию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20,4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8,0 </a:t>
                    </a:r>
                    <a:r>
                      <a:rPr lang="ru-RU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(2)'!$I$7:$L$7</c:f>
              <c:numCache>
                <c:formatCode>0.0%</c:formatCode>
                <c:ptCount val="2"/>
                <c:pt idx="0">
                  <c:v>0.20374567596276943</c:v>
                </c:pt>
                <c:pt idx="1">
                  <c:v>0.20374567596276943</c:v>
                </c:pt>
              </c:numCache>
            </c:numRef>
          </c:val>
        </c:ser>
        <c:ser>
          <c:idx val="2"/>
          <c:order val="2"/>
          <c:tx>
            <c:strRef>
              <c:f>'Теплоэнергия (с транзитом) (2)'!$B$8</c:f>
              <c:strCache>
                <c:ptCount val="1"/>
                <c:pt idx="0">
                  <c:v>Затраты на оплату труда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5,1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(2)'!$I$8:$L$8</c:f>
              <c:numCache>
                <c:formatCode>0.0%</c:formatCode>
                <c:ptCount val="2"/>
                <c:pt idx="0">
                  <c:v>0.14778256170773621</c:v>
                </c:pt>
                <c:pt idx="1">
                  <c:v>0.14778256170773621</c:v>
                </c:pt>
              </c:numCache>
            </c:numRef>
          </c:val>
        </c:ser>
        <c:ser>
          <c:idx val="3"/>
          <c:order val="3"/>
          <c:tx>
            <c:strRef>
              <c:f>'Теплоэнергия (с транзитом) (2)'!$B$9</c:f>
              <c:strCache>
                <c:ptCount val="1"/>
                <c:pt idx="0">
                  <c:v>Отчисления на социальные нужды 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5,1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(2)'!$I$9:$L$9</c:f>
              <c:numCache>
                <c:formatCode>0.0%</c:formatCode>
                <c:ptCount val="2"/>
                <c:pt idx="0">
                  <c:v>4.5363061220856211E-2</c:v>
                </c:pt>
                <c:pt idx="1">
                  <c:v>4.5363061220856211E-2</c:v>
                </c:pt>
              </c:numCache>
            </c:numRef>
          </c:val>
        </c:ser>
        <c:ser>
          <c:idx val="4"/>
          <c:order val="4"/>
          <c:tx>
            <c:strRef>
              <c:f>'Теплоэнергия (с транзитом) (2)'!$B$10</c:f>
              <c:strCache>
                <c:ptCount val="1"/>
                <c:pt idx="0">
                  <c:v>Амортизационные отчисления</c:v>
                </c:pt>
              </c:strCache>
            </c:strRef>
          </c:tx>
          <c:spPr>
            <a:solidFill>
              <a:srgbClr val="FFCC99"/>
            </a:solidFill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0,0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(2)'!$I$10:$L$10</c:f>
              <c:numCache>
                <c:formatCode>0.0%</c:formatCode>
                <c:ptCount val="2"/>
                <c:pt idx="0">
                  <c:v>6.1179554160936025E-2</c:v>
                </c:pt>
                <c:pt idx="1">
                  <c:v>6.1179554160936025E-2</c:v>
                </c:pt>
              </c:numCache>
            </c:numRef>
          </c:val>
        </c:ser>
        <c:ser>
          <c:idx val="5"/>
          <c:order val="5"/>
          <c:tx>
            <c:strRef>
              <c:f>'Теплоэнергия (с транзитом) (2)'!$B$11</c:f>
              <c:strCache>
                <c:ptCount val="1"/>
                <c:pt idx="0">
                  <c:v>Прочие затраты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49,6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(2)'!$I$11:$L$11</c:f>
              <c:numCache>
                <c:formatCode>0.0%</c:formatCode>
                <c:ptCount val="2"/>
                <c:pt idx="0">
                  <c:v>0.49565838259162581</c:v>
                </c:pt>
                <c:pt idx="1">
                  <c:v>0.49565838259162581</c:v>
                </c:pt>
              </c:numCache>
            </c:numRef>
          </c:val>
        </c:ser>
        <c:ser>
          <c:idx val="6"/>
          <c:order val="6"/>
          <c:tx>
            <c:strRef>
              <c:f>'Теплоэнергия (с транзитом) (2)'!$B$12</c:f>
              <c:strCache>
                <c:ptCount val="1"/>
                <c:pt idx="0">
                  <c:v>Затраты на оплату труда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на 0,6 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(2)'!$I$12:$L$12</c:f>
            </c:numRef>
          </c:val>
        </c:ser>
        <c:ser>
          <c:idx val="7"/>
          <c:order val="7"/>
          <c:tx>
            <c:strRef>
              <c:f>'Теплоэнергия (с транзитом) (2)'!$B$13</c:f>
              <c:strCache>
                <c:ptCount val="1"/>
                <c:pt idx="0">
                  <c:v>Капвложения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на 0,3 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(2)'!$I$13:$L$13</c:f>
            </c:numRef>
          </c:val>
        </c:ser>
        <c:ser>
          <c:idx val="8"/>
          <c:order val="8"/>
          <c:tx>
            <c:strRef>
              <c:f>'Теплоэнергия (с транзитом) (2)'!$B$14</c:f>
              <c:strCache>
                <c:ptCount val="1"/>
                <c:pt idx="0">
                  <c:v>Валовая прибыль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на</a:t>
                    </a:r>
                    <a:r>
                      <a:rPr lang="ru-RU" baseline="0" dirty="0" smtClean="0"/>
                      <a:t> 5,1 </a:t>
                    </a:r>
                    <a:r>
                      <a:rPr lang="ru-RU" baseline="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(2)'!$I$14:$L$14</c:f>
              <c:numCache>
                <c:formatCode>0.0%</c:formatCode>
                <c:ptCount val="2"/>
                <c:pt idx="0">
                  <c:v>4.6000000000000013E-2</c:v>
                </c:pt>
                <c:pt idx="1">
                  <c:v>4.6000000000000013E-2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381696"/>
        <c:axId val="84383232"/>
        <c:axId val="0"/>
      </c:bar3DChart>
      <c:catAx>
        <c:axId val="84381696"/>
        <c:scaling>
          <c:orientation val="minMax"/>
        </c:scaling>
        <c:delete val="0"/>
        <c:axPos val="b"/>
        <c:majorTickMark val="out"/>
        <c:minorTickMark val="none"/>
        <c:tickLblPos val="nextTo"/>
        <c:crossAx val="84383232"/>
        <c:crosses val="autoZero"/>
        <c:auto val="1"/>
        <c:lblAlgn val="ctr"/>
        <c:lblOffset val="100"/>
        <c:noMultiLvlLbl val="0"/>
      </c:catAx>
      <c:valAx>
        <c:axId val="84383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4381696"/>
        <c:crosses val="autoZero"/>
        <c:crossBetween val="between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"/>
          <c:y val="0.90051753321863159"/>
          <c:w val="1"/>
          <c:h val="8.0302139655267585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363914027767406"/>
          <c:h val="0.892218765816141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502497900961817"/>
                  <c:y val="5.2852152229999116E-2"/>
                </c:manualLayout>
              </c:layout>
              <c:tx>
                <c:rich>
                  <a:bodyPr/>
                  <a:lstStyle/>
                  <a:p>
                    <a:r>
                      <a:rPr lang="ru-RU" sz="1300" baseline="0" dirty="0" smtClean="0">
                        <a:solidFill>
                          <a:schemeClr val="bg1"/>
                        </a:solidFill>
                      </a:rPr>
                      <a:t>17</a:t>
                    </a:r>
                    <a:r>
                      <a:rPr lang="ru-RU" sz="1300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sz="1300" dirty="0">
                        <a:solidFill>
                          <a:schemeClr val="bg1"/>
                        </a:solidFill>
                      </a:rPr>
                      <a:t>субъектов
</a:t>
                    </a:r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23%</a:t>
                    </a:r>
                    <a:endParaRPr lang="ru-RU" sz="180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3610491366168787"/>
                  <c:y val="-0.27639482958683631"/>
                </c:manualLayout>
              </c:layout>
              <c:tx>
                <c:rich>
                  <a:bodyPr/>
                  <a:lstStyle/>
                  <a:p>
                    <a:r>
                      <a:rPr lang="ru-RU" sz="1300" baseline="0" dirty="0" smtClean="0">
                        <a:solidFill>
                          <a:schemeClr val="bg1"/>
                        </a:solidFill>
                      </a:rPr>
                      <a:t>17</a:t>
                    </a:r>
                    <a:r>
                      <a:rPr lang="ru-RU" sz="1300" dirty="0" smtClean="0">
                        <a:solidFill>
                          <a:schemeClr val="bg1"/>
                        </a:solidFill>
                      </a:rPr>
                      <a:t> субъектов</a:t>
                    </a:r>
                    <a:r>
                      <a:rPr lang="ru-RU" sz="1300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23%</a:t>
                    </a:r>
                    <a:endParaRPr lang="ru-RU" sz="180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300" baseline="0" dirty="0" smtClean="0">
                        <a:solidFill>
                          <a:schemeClr val="bg1"/>
                        </a:solidFill>
                      </a:rPr>
                      <a:t>39 </a:t>
                    </a:r>
                    <a:r>
                      <a:rPr lang="ru-RU" sz="1300" dirty="0" smtClean="0">
                        <a:solidFill>
                          <a:schemeClr val="bg1"/>
                        </a:solidFill>
                      </a:rPr>
                      <a:t>субъектов</a:t>
                    </a:r>
                    <a:r>
                      <a:rPr lang="ru-RU" sz="1300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54%</a:t>
                    </a:r>
                    <a:endParaRPr lang="ru-RU" sz="1800" dirty="0">
                      <a:solidFill>
                        <a:schemeClr val="bg1"/>
                      </a:solidFill>
                    </a:endParaRP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37 субъектов</c:v>
                </c:pt>
                <c:pt idx="1">
                  <c:v>21 субъект</c:v>
                </c:pt>
                <c:pt idx="2">
                  <c:v>15 субъектов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</c:v>
                </c:pt>
                <c:pt idx="1">
                  <c:v>20</c:v>
                </c:pt>
                <c:pt idx="2">
                  <c:v>51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Пассажирские перевозки в регулируемом секторе (плацкартные, общие)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252187226596654E-2"/>
          <c:y val="0.22871536891221941"/>
          <c:w val="0.89913801399825022"/>
          <c:h val="0.65530475357247453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0.106481481481482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06481481481482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185067526416167E-16"/>
                  <c:y val="0.106481481481482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Лист1!$E$5:$E$7</c:f>
              <c:strCache>
                <c:ptCount val="3"/>
                <c:pt idx="0">
                  <c:v>2010 год</c:v>
                </c:pt>
                <c:pt idx="1">
                  <c:v>2011 год</c:v>
                </c:pt>
                <c:pt idx="2">
                  <c:v>2012 год</c:v>
                </c:pt>
              </c:strCache>
            </c:strRef>
          </c:cat>
          <c:val>
            <c:numRef>
              <c:f>Лист1!$F$5:$F$7</c:f>
              <c:numCache>
                <c:formatCode>0.0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6014592"/>
        <c:axId val="86016384"/>
        <c:axId val="0"/>
      </c:bar3DChart>
      <c:catAx>
        <c:axId val="86014592"/>
        <c:scaling>
          <c:orientation val="minMax"/>
        </c:scaling>
        <c:delete val="0"/>
        <c:axPos val="b"/>
        <c:majorTickMark val="out"/>
        <c:minorTickMark val="none"/>
        <c:tickLblPos val="nextTo"/>
        <c:crossAx val="86016384"/>
        <c:crosses val="autoZero"/>
        <c:auto val="1"/>
        <c:lblAlgn val="ctr"/>
        <c:lblOffset val="100"/>
        <c:noMultiLvlLbl val="0"/>
      </c:catAx>
      <c:valAx>
        <c:axId val="8601638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3.9054680664916894E-2"/>
              <c:y val="0.1952960046660834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86014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Грузовые перевозки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793963254593738E-2"/>
          <c:y val="0.1608912948381454"/>
          <c:w val="0.90626290463691683"/>
          <c:h val="0.7231288276465478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0.106481481481481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92533763208092E-17"/>
                  <c:y val="0.1064814814814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064814814814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Лист1!$A$5:$A$7</c:f>
              <c:strCache>
                <c:ptCount val="3"/>
                <c:pt idx="0">
                  <c:v>2010 год</c:v>
                </c:pt>
                <c:pt idx="1">
                  <c:v>2011 год</c:v>
                </c:pt>
                <c:pt idx="2">
                  <c:v>2012 год</c:v>
                </c:pt>
              </c:strCache>
            </c:strRef>
          </c:cat>
          <c:val>
            <c:numRef>
              <c:f>Лист1!$B$5:$B$7</c:f>
              <c:numCache>
                <c:formatCode>0.0</c:formatCode>
                <c:ptCount val="3"/>
                <c:pt idx="0" formatCode="General">
                  <c:v>9.4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037632"/>
        <c:axId val="86039168"/>
        <c:axId val="0"/>
      </c:bar3DChart>
      <c:catAx>
        <c:axId val="86037632"/>
        <c:scaling>
          <c:orientation val="minMax"/>
        </c:scaling>
        <c:delete val="0"/>
        <c:axPos val="b"/>
        <c:majorTickMark val="out"/>
        <c:minorTickMark val="none"/>
        <c:tickLblPos val="nextTo"/>
        <c:crossAx val="86039168"/>
        <c:crosses val="autoZero"/>
        <c:auto val="1"/>
        <c:lblAlgn val="ctr"/>
        <c:lblOffset val="100"/>
        <c:noMultiLvlLbl val="0"/>
      </c:catAx>
      <c:valAx>
        <c:axId val="8603916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4.159536307961504E-2"/>
              <c:y val="0.121533245844270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6037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0.62353</cdr:x>
      <cdr:y>0.94306</cdr:y>
    </cdr:from>
    <cdr:to>
      <cdr:x>0.63844</cdr:x>
      <cdr:y>0.97787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6097595" y="3870762"/>
          <a:ext cx="145807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08A83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0.34594</cdr:x>
      <cdr:y>0.94306</cdr:y>
    </cdr:from>
    <cdr:to>
      <cdr:x>0.36086</cdr:x>
      <cdr:y>0.97787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3382951" y="3870762"/>
          <a:ext cx="145904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0.63797</cdr:x>
      <cdr:y>0.90825</cdr:y>
    </cdr:from>
    <cdr:to>
      <cdr:x>0.93634</cdr:x>
      <cdr:y>1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109850" y="3727886"/>
          <a:ext cx="2857520" cy="3765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Нерегулируемый сектор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0.36055</cdr:x>
      <cdr:y>0.90825</cdr:y>
    </cdr:from>
    <cdr:to>
      <cdr:x>0.65892</cdr:x>
      <cdr:y>1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3525827" y="3916164"/>
          <a:ext cx="2917797" cy="376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Регулируемый сектор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0.6044</cdr:y>
    </cdr:from>
    <cdr:to>
      <cdr:x>0.23903</cdr:x>
      <cdr:y>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0" y="3209842"/>
          <a:ext cx="2337494" cy="16237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Производство, всего  61,35%</a:t>
          </a:r>
        </a:p>
        <a:p xmlns:a="http://schemas.openxmlformats.org/drawingml/2006/main"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в том числе РД           14,60%</a:t>
          </a:r>
        </a:p>
        <a:p xmlns:a="http://schemas.openxmlformats.org/drawingml/2006/main">
          <a:endParaRPr lang="ru-RU" sz="13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Сети                             35,20%</a:t>
          </a:r>
        </a:p>
        <a:p xmlns:a="http://schemas.openxmlformats.org/drawingml/2006/main">
          <a:endParaRPr lang="ru-RU" sz="13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Инфраструктура         0,15%</a:t>
          </a:r>
        </a:p>
        <a:p xmlns:a="http://schemas.openxmlformats.org/drawingml/2006/main">
          <a:endParaRPr lang="ru-RU" sz="13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Сбыт                            3,29%</a:t>
          </a:r>
          <a:endParaRPr lang="ru-RU" sz="13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0.12578</cdr:x>
      <cdr:y>0.78883</cdr:y>
    </cdr:from>
    <cdr:to>
      <cdr:x>0.37578</cdr:x>
      <cdr:y>0.86175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1220917" y="4736549"/>
          <a:ext cx="2426779" cy="43785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Структура среднего по РФ тарифа на 2011</a:t>
          </a:r>
          <a:r>
            <a:rPr lang="ru-RU" sz="1400" b="1" baseline="0" dirty="0" smtClean="0"/>
            <a:t> год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0.7107</cdr:x>
      <cdr:y>0.08102</cdr:y>
    </cdr:from>
    <cdr:to>
      <cdr:x>1</cdr:x>
      <cdr:y>0.80082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898805" y="486489"/>
          <a:ext cx="2808311" cy="432206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endParaRPr lang="ru-RU" sz="1800" b="1" i="1" dirty="0" smtClean="0"/>
        </a:p>
        <a:p xmlns:a="http://schemas.openxmlformats.org/drawingml/2006/main">
          <a:pPr algn="l"/>
          <a:r>
            <a:rPr lang="ru-RU" sz="1800" b="1" i="1" dirty="0" smtClean="0"/>
            <a:t>доп.прирост + </a:t>
          </a:r>
          <a:r>
            <a:rPr lang="en-US" sz="1800" b="1" i="1" dirty="0" smtClean="0"/>
            <a:t>‘’</a:t>
          </a:r>
          <a:r>
            <a:rPr lang="ru-RU" sz="1800" b="1" i="1" dirty="0" smtClean="0"/>
            <a:t>6%</a:t>
          </a:r>
          <a:r>
            <a:rPr lang="en-US" sz="1800" b="1" i="1" dirty="0" smtClean="0"/>
            <a:t>’’</a:t>
          </a:r>
          <a:r>
            <a:rPr lang="ru-RU" sz="1800" b="1" i="1" dirty="0" smtClean="0"/>
            <a:t> </a:t>
          </a:r>
        </a:p>
        <a:p xmlns:a="http://schemas.openxmlformats.org/drawingml/2006/main">
          <a:pPr algn="l"/>
          <a:r>
            <a:rPr lang="ru-RU" sz="1500" b="1" i="1" dirty="0" smtClean="0"/>
            <a:t>позволит учесть: </a:t>
          </a:r>
        </a:p>
        <a:p xmlns:a="http://schemas.openxmlformats.org/drawingml/2006/main">
          <a:pPr algn="l"/>
          <a:endParaRPr lang="ru-RU" sz="1500" b="1" i="1" dirty="0" smtClean="0"/>
        </a:p>
        <a:p xmlns:a="http://schemas.openxmlformats.org/drawingml/2006/main">
          <a:pPr algn="l"/>
          <a:r>
            <a:rPr lang="ru-RU" sz="1500" b="1" i="1" dirty="0" smtClean="0"/>
            <a:t>-убытки предыдущих периодов, обусловленные более высокими темпами роста цен на </a:t>
          </a:r>
          <a:r>
            <a:rPr lang="ru-RU" sz="1500" b="1" i="1" dirty="0" err="1" smtClean="0"/>
            <a:t>эл</a:t>
          </a:r>
          <a:r>
            <a:rPr lang="ru-RU" sz="1500" b="1" i="1" dirty="0" smtClean="0"/>
            <a:t>/энергию ;</a:t>
          </a:r>
        </a:p>
        <a:p xmlns:a="http://schemas.openxmlformats.org/drawingml/2006/main">
          <a:pPr algn="l"/>
          <a:endParaRPr lang="ru-RU" sz="1500" b="1" i="1" dirty="0" smtClean="0"/>
        </a:p>
        <a:p xmlns:a="http://schemas.openxmlformats.org/drawingml/2006/main">
          <a:pPr algn="l"/>
          <a:r>
            <a:rPr lang="ru-RU" sz="1500" b="1" i="1" dirty="0" smtClean="0"/>
            <a:t>-доп.увеличение заработной платы при доведении до уровня ОТС ;</a:t>
          </a:r>
        </a:p>
        <a:p xmlns:a="http://schemas.openxmlformats.org/drawingml/2006/main">
          <a:pPr algn="l"/>
          <a:endParaRPr lang="ru-RU" sz="1500" b="1" i="1" dirty="0" smtClean="0"/>
        </a:p>
        <a:p xmlns:a="http://schemas.openxmlformats.org/drawingml/2006/main">
          <a:pPr algn="l"/>
          <a:r>
            <a:rPr lang="ru-RU" sz="1500" b="1" i="1" dirty="0" smtClean="0"/>
            <a:t>-производственные и инвестиционные программы;</a:t>
          </a:r>
        </a:p>
        <a:p xmlns:a="http://schemas.openxmlformats.org/drawingml/2006/main">
          <a:pPr algn="l"/>
          <a:endParaRPr lang="ru-RU" sz="1500" b="1" i="1" dirty="0" smtClean="0"/>
        </a:p>
        <a:p xmlns:a="http://schemas.openxmlformats.org/drawingml/2006/main">
          <a:pPr algn="l"/>
          <a:r>
            <a:rPr lang="ru-RU" sz="1500" b="1" i="1" dirty="0" smtClean="0"/>
            <a:t>-прочие региональные факторы.</a:t>
          </a:r>
        </a:p>
      </cdr:txBody>
    </cdr:sp>
  </cdr:relSizeAnchor>
  <cdr:relSizeAnchor xmlns:cdr="http://schemas.openxmlformats.org/drawingml/2006/chartDrawing">
    <cdr:from>
      <cdr:x>0.37688</cdr:x>
      <cdr:y>0.10791</cdr:y>
    </cdr:from>
    <cdr:to>
      <cdr:x>0.5265</cdr:x>
      <cdr:y>0.59091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3658444" y="647919"/>
          <a:ext cx="1452378" cy="290018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ru-RU" sz="1800" b="1" i="1" dirty="0" smtClean="0"/>
            <a:t>рост тарифов</a:t>
          </a:r>
        </a:p>
        <a:p xmlns:a="http://schemas.openxmlformats.org/drawingml/2006/main">
          <a:pPr algn="l"/>
          <a:r>
            <a:rPr lang="ru-RU" sz="1800" b="1" i="1" dirty="0" smtClean="0"/>
            <a:t>составит</a:t>
          </a:r>
        </a:p>
        <a:p xmlns:a="http://schemas.openxmlformats.org/drawingml/2006/main">
          <a:pPr algn="l"/>
          <a:r>
            <a:rPr lang="ru-RU" sz="1800" b="1" i="1" dirty="0" smtClean="0"/>
            <a:t>106,0% </a:t>
          </a:r>
        </a:p>
        <a:p xmlns:a="http://schemas.openxmlformats.org/drawingml/2006/main">
          <a:pPr algn="l"/>
          <a:endParaRPr lang="ru-RU" sz="1200" b="1" i="1" dirty="0" smtClean="0"/>
        </a:p>
        <a:p xmlns:a="http://schemas.openxmlformats.org/drawingml/2006/main">
          <a:pPr algn="l"/>
          <a:r>
            <a:rPr lang="ru-RU" sz="1400" b="1" i="1" dirty="0" smtClean="0"/>
            <a:t>(рассчитан исходя из индексов-дефляторов</a:t>
          </a:r>
        </a:p>
        <a:p xmlns:a="http://schemas.openxmlformats.org/drawingml/2006/main">
          <a:pPr algn="l"/>
          <a:r>
            <a:rPr lang="ru-RU" sz="1400" b="1" i="1" dirty="0" smtClean="0"/>
            <a:t>по Прогнозу СЭР)</a:t>
          </a:r>
          <a:endParaRPr lang="ru-RU" sz="1400" b="1" i="1" dirty="0"/>
        </a:p>
      </cdr:txBody>
    </cdr:sp>
  </cdr:relSizeAnchor>
  <cdr:relSizeAnchor xmlns:cdr="http://schemas.openxmlformats.org/drawingml/2006/chartDrawing">
    <cdr:from>
      <cdr:x>0.36946</cdr:x>
      <cdr:y>0.80082</cdr:y>
    </cdr:from>
    <cdr:to>
      <cdr:x>0.80198</cdr:x>
      <cdr:y>0.88477</cdr:y>
    </cdr:to>
    <cdr:sp macro="" textlink="">
      <cdr:nvSpPr>
        <cdr:cNvPr id="18" name="TextBox 2"/>
        <cdr:cNvSpPr txBox="1"/>
      </cdr:nvSpPr>
      <cdr:spPr>
        <a:xfrm xmlns:a="http://schemas.openxmlformats.org/drawingml/2006/main">
          <a:off x="3586436" y="4808557"/>
          <a:ext cx="4198484" cy="50405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Рост тарифа по каждой статье затрат, предусмотренный Прогнозом СЭР с 1 июля 2012</a:t>
          </a:r>
          <a:r>
            <a:rPr lang="ru-RU" sz="1400" b="1" baseline="0" dirty="0" smtClean="0"/>
            <a:t> </a:t>
          </a:r>
          <a:r>
            <a:rPr lang="ru-RU" sz="1400" b="1" baseline="0" dirty="0"/>
            <a:t>г. 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0.67361</cdr:x>
      <cdr:y>0.05202</cdr:y>
    </cdr:from>
    <cdr:to>
      <cdr:x>0.97797</cdr:x>
      <cdr:y>0.10791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6538764" y="312334"/>
          <a:ext cx="2954487" cy="33558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ru-RU" sz="1800" b="1" i="1" dirty="0" smtClean="0"/>
            <a:t>       с 1 сентября 2012 года</a:t>
          </a:r>
        </a:p>
      </cdr:txBody>
    </cdr:sp>
  </cdr:relSizeAnchor>
  <cdr:relSizeAnchor xmlns:cdr="http://schemas.openxmlformats.org/drawingml/2006/chartDrawing">
    <cdr:from>
      <cdr:x>0.13717</cdr:x>
      <cdr:y>0.04613</cdr:y>
    </cdr:from>
    <cdr:to>
      <cdr:x>0.34518</cdr:x>
      <cdr:y>0.117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1282180" y="277000"/>
          <a:ext cx="1944216" cy="425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0.22852</cdr:x>
      <cdr:y>0.04613</cdr:y>
    </cdr:from>
    <cdr:to>
      <cdr:x>0.68102</cdr:x>
      <cdr:y>0.10202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2218285" y="276999"/>
          <a:ext cx="4392487" cy="33558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800" b="1" i="1" dirty="0" smtClean="0">
              <a:latin typeface="Calibri"/>
            </a:rPr>
            <a:t>   с 1 июля 2012 года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3B3A888-17A7-4AFF-BFDF-A52517E458B5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3D65AE3-B2A2-47AE-91F5-2ECC8A5A9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879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algn="l" defTabSz="958850">
              <a:defRPr/>
            </a:pPr>
            <a:endParaRPr lang="ru-RU" sz="26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 charset="0"/>
        <a:buChar char="–"/>
        <a:defRPr sz="3000">
          <a:solidFill>
            <a:schemeClr val="tx1"/>
          </a:solidFill>
          <a:latin typeface="+mn-lt"/>
          <a:sym typeface="Arial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 charset="0"/>
        <a:buChar char="•"/>
        <a:defRPr sz="2600">
          <a:solidFill>
            <a:schemeClr val="tx1"/>
          </a:solidFill>
          <a:latin typeface="+mn-lt"/>
          <a:sym typeface="Arial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 charset="0"/>
        <a:buChar char="–"/>
        <a:defRPr sz="2200">
          <a:solidFill>
            <a:schemeClr val="tx1"/>
          </a:solidFill>
          <a:latin typeface="+mn-lt"/>
          <a:sym typeface="Arial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 charset="0"/>
        <a:buChar char="»"/>
        <a:defRPr sz="2200">
          <a:solidFill>
            <a:schemeClr val="tx1"/>
          </a:solidFill>
          <a:latin typeface="+mn-lt"/>
          <a:sym typeface="Arial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274067" y="2133650"/>
            <a:ext cx="9313862" cy="105531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67" tIns="47884" rIns="95767" bIns="47884"/>
          <a:lstStyle/>
          <a:p>
            <a:pPr marL="0" indent="0" eaLnBrk="1" hangingPunct="1"/>
            <a:r>
              <a:rPr lang="ru-RU" sz="2400" b="1" dirty="0" smtClean="0"/>
              <a:t>Всероссийский семинар - совещание </a:t>
            </a:r>
            <a:br>
              <a:rPr lang="ru-RU" sz="2400" b="1" dirty="0" smtClean="0"/>
            </a:br>
            <a:r>
              <a:rPr lang="ru-RU" sz="2400" b="1" dirty="0" smtClean="0"/>
              <a:t>«Тарифное регулирование в 2011 году и задачи </a:t>
            </a:r>
            <a:br>
              <a:rPr lang="ru-RU" sz="2400" b="1" dirty="0" smtClean="0"/>
            </a:br>
            <a:r>
              <a:rPr lang="ru-RU" sz="2400" b="1" dirty="0" smtClean="0"/>
              <a:t>органов государственного регулирования на 2012 год»</a:t>
            </a:r>
            <a:endParaRPr lang="en-US" sz="2400" b="1" dirty="0" smtClean="0"/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274067" y="4077866"/>
            <a:ext cx="8988425" cy="74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67" tIns="47884" rIns="95767" bIns="47884">
            <a:spAutoFit/>
          </a:bodyPr>
          <a:lstStyle/>
          <a:p>
            <a:pPr defTabSz="479425"/>
            <a:r>
              <a:rPr lang="ru-RU" b="1" dirty="0"/>
              <a:t>Доклад </a:t>
            </a:r>
            <a:r>
              <a:rPr lang="ru-RU" b="1" dirty="0" smtClean="0"/>
              <a:t>руководителя </a:t>
            </a:r>
            <a:r>
              <a:rPr lang="ru-RU" b="1" dirty="0"/>
              <a:t>ФСТ России </a:t>
            </a:r>
          </a:p>
          <a:p>
            <a:pPr defTabSz="479425"/>
            <a:r>
              <a:rPr lang="ru-RU" b="1" dirty="0"/>
              <a:t>С.Г. Новикова </a:t>
            </a:r>
          </a:p>
        </p:txBody>
      </p:sp>
      <p:sp>
        <p:nvSpPr>
          <p:cNvPr id="4100" name="Subtitle 2"/>
          <p:cNvSpPr>
            <a:spLocks/>
          </p:cNvSpPr>
          <p:nvPr/>
        </p:nvSpPr>
        <p:spPr bwMode="auto">
          <a:xfrm>
            <a:off x="1485900" y="6010275"/>
            <a:ext cx="6937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8" defTabSz="706438">
              <a:lnSpc>
                <a:spcPct val="80000"/>
              </a:lnSpc>
              <a:spcBef>
                <a:spcPts val="850"/>
              </a:spcBef>
              <a:buSzPct val="100000"/>
              <a:buFont typeface="Lucida Grande" charset="0"/>
              <a:buNone/>
            </a:pPr>
            <a:r>
              <a:rPr lang="ru-RU" sz="1600" dirty="0">
                <a:sym typeface="Arial" charset="0"/>
              </a:rPr>
              <a:t>г. Сочи</a:t>
            </a:r>
          </a:p>
          <a:p>
            <a:pPr marL="46038" defTabSz="706438">
              <a:lnSpc>
                <a:spcPct val="80000"/>
              </a:lnSpc>
              <a:spcBef>
                <a:spcPts val="850"/>
              </a:spcBef>
              <a:buSzPct val="100000"/>
              <a:buFont typeface="Lucida Grande" charset="0"/>
              <a:buNone/>
            </a:pPr>
            <a:r>
              <a:rPr lang="ru-RU" sz="1600" dirty="0" smtClean="0">
                <a:sym typeface="Arial" charset="0"/>
              </a:rPr>
              <a:t>30 сентября - 1 </a:t>
            </a:r>
            <a:r>
              <a:rPr lang="ru-RU" sz="1600" dirty="0">
                <a:sym typeface="Arial" charset="0"/>
              </a:rPr>
              <a:t>октября </a:t>
            </a:r>
            <a:r>
              <a:rPr lang="ru-RU" sz="1600" dirty="0" smtClean="0">
                <a:sym typeface="Arial" charset="0"/>
              </a:rPr>
              <a:t>2011г</a:t>
            </a:r>
            <a:r>
              <a:rPr lang="ru-RU" sz="1400" dirty="0">
                <a:sym typeface="Arial" charset="0"/>
              </a:rPr>
              <a:t>.</a:t>
            </a:r>
            <a:endParaRPr lang="en-US" sz="1400" dirty="0"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10</a:t>
            </a:r>
            <a:endParaRPr lang="ru-RU" sz="1000" dirty="0">
              <a:latin typeface="Verdana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773610"/>
          <a:ext cx="9779123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34108" y="621482"/>
            <a:ext cx="8915846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0" marR="0" lvl="0" indent="471488" algn="ctr" defTabSz="479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" pitchFamily="34" charset="0"/>
              </a:rPr>
              <a:t>Структура стоимости электроэнергии (мощности)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" pitchFamily="34" charset="0"/>
              </a:rPr>
              <a:t> в 2011 году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4740273" y="2717002"/>
            <a:ext cx="2714644" cy="15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583591" y="6613525"/>
            <a:ext cx="325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 dirty="0" smtClean="0"/>
              <a:t>11</a:t>
            </a:r>
            <a:endParaRPr lang="ru-RU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634107" y="602898"/>
            <a:ext cx="8949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b="1" dirty="0" smtClean="0">
                <a:latin typeface="Arial" pitchFamily="34" charset="0"/>
                <a:cs typeface="Arial" pitchFamily="34" charset="0"/>
              </a:rPr>
              <a:t>Инвестиционные программы распределительного сетевого комплекса (планирование и исполнение)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90091" y="1485576"/>
          <a:ext cx="8517436" cy="3928439"/>
        </p:xfrm>
        <a:graphic>
          <a:graphicData uri="http://schemas.openxmlformats.org/drawingml/2006/table">
            <a:tbl>
              <a:tblPr/>
              <a:tblGrid>
                <a:gridCol w="3240360"/>
                <a:gridCol w="2736304"/>
                <a:gridCol w="2540772"/>
              </a:tblGrid>
              <a:tr h="5120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Arial"/>
                        </a:rPr>
                        <a:t>Субъект РФ (энергосистема)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Arial"/>
                        </a:rPr>
                        <a:t>Рост </a:t>
                      </a:r>
                      <a:r>
                        <a:rPr lang="ru-RU" sz="1600" b="1" i="0" u="none" strike="noStrike" dirty="0" smtClean="0">
                          <a:latin typeface="Arial"/>
                        </a:rPr>
                        <a:t> плана </a:t>
                      </a:r>
                      <a:r>
                        <a:rPr lang="ru-RU" sz="1600" b="1" i="0" u="none" strike="noStrike" dirty="0">
                          <a:latin typeface="Arial"/>
                        </a:rPr>
                        <a:t>2011г.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6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Arial"/>
                        </a:rPr>
                        <a:t>к факту финансирования в 2010г.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Arial"/>
                        </a:rPr>
                        <a:t>к факту ввода в 2010г.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 algn="l" fontAlgn="ctr">
                        <a:buFont typeface="Wingdings" pitchFamily="2" charset="2"/>
                        <a:buChar char="ü"/>
                      </a:pPr>
                      <a:r>
                        <a:rPr lang="ru-RU" sz="21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ru-RU" sz="2100" b="0" i="0" u="none" strike="noStrike" dirty="0" err="1" smtClean="0">
                          <a:latin typeface="Arial"/>
                        </a:rPr>
                        <a:t>Ростовэнерго</a:t>
                      </a:r>
                      <a:endParaRPr lang="ru-RU" sz="21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>
                          <a:latin typeface="Arial"/>
                        </a:rPr>
                        <a:t>275%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>
                          <a:latin typeface="Arial"/>
                        </a:rPr>
                        <a:t>690%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 algn="l" fontAlgn="ctr">
                        <a:buFont typeface="Wingdings" pitchFamily="2" charset="2"/>
                        <a:buChar char="ü"/>
                      </a:pPr>
                      <a:r>
                        <a:rPr lang="ru-RU" sz="21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ru-RU" sz="2100" b="0" i="0" u="none" strike="noStrike" dirty="0" err="1" smtClean="0">
                          <a:latin typeface="Arial"/>
                        </a:rPr>
                        <a:t>Воронежэнерго</a:t>
                      </a:r>
                      <a:endParaRPr lang="ru-RU" sz="21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 dirty="0">
                          <a:latin typeface="Arial"/>
                        </a:rPr>
                        <a:t>200%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>
                          <a:latin typeface="Arial"/>
                        </a:rPr>
                        <a:t>247%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 algn="l" fontAlgn="ctr">
                        <a:buFont typeface="Wingdings" pitchFamily="2" charset="2"/>
                        <a:buChar char="ü"/>
                      </a:pPr>
                      <a:r>
                        <a:rPr lang="ru-RU" sz="21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ru-RU" sz="2100" b="0" i="0" u="none" strike="noStrike" dirty="0" err="1" smtClean="0">
                          <a:latin typeface="Arial"/>
                        </a:rPr>
                        <a:t>Читаэнерго</a:t>
                      </a:r>
                      <a:endParaRPr lang="ru-RU" sz="21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 dirty="0">
                          <a:latin typeface="Arial"/>
                        </a:rPr>
                        <a:t>165%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 dirty="0">
                          <a:latin typeface="Arial"/>
                        </a:rPr>
                        <a:t>233%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 algn="l" fontAlgn="ctr">
                        <a:buFont typeface="Wingdings" pitchFamily="2" charset="2"/>
                        <a:buChar char="ü"/>
                      </a:pPr>
                      <a:r>
                        <a:rPr lang="ru-RU" sz="21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ru-RU" sz="2100" b="0" i="0" u="none" strike="noStrike" dirty="0" err="1" smtClean="0">
                          <a:latin typeface="Arial"/>
                        </a:rPr>
                        <a:t>Брянскэнерго</a:t>
                      </a:r>
                      <a:endParaRPr lang="ru-RU" sz="21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>
                          <a:latin typeface="Arial"/>
                        </a:rPr>
                        <a:t>158%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b="0" i="0" u="none" strike="noStrike" dirty="0">
                          <a:latin typeface="Arial"/>
                        </a:rPr>
                        <a:t>136%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 algn="l" fontAlgn="ctr">
                        <a:buFont typeface="Wingdings" pitchFamily="2" charset="2"/>
                        <a:buChar char="ü"/>
                      </a:pPr>
                      <a:r>
                        <a:rPr lang="ru-RU" sz="2000" b="0" i="0" u="none" strike="noStrike" dirty="0" smtClean="0">
                          <a:latin typeface="Arial"/>
                        </a:rPr>
                        <a:t> ……</a:t>
                      </a:r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16013" y="333376"/>
            <a:ext cx="79200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b="1" dirty="0"/>
              <a:t>Инвестиционные программы распределительного сетевого </a:t>
            </a:r>
            <a:r>
              <a:rPr lang="ru-RU" b="1" dirty="0" smtClean="0"/>
              <a:t>комплекса (продолжение)</a:t>
            </a:r>
            <a:endParaRPr lang="ru-RU" b="1" dirty="0"/>
          </a:p>
        </p:txBody>
      </p:sp>
      <p:sp>
        <p:nvSpPr>
          <p:cNvPr id="4" name="Прямоугольник 5"/>
          <p:cNvSpPr>
            <a:spLocks noChangeArrowheads="1"/>
          </p:cNvSpPr>
          <p:nvPr/>
        </p:nvSpPr>
        <p:spPr bwMode="auto">
          <a:xfrm>
            <a:off x="3429000" y="1071563"/>
            <a:ext cx="2592388" cy="7191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round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algn="ctr" defTabSz="457157">
              <a:defRPr/>
            </a:pPr>
            <a:r>
              <a:rPr lang="ru-RU" sz="1400" dirty="0"/>
              <a:t>Увеличение величины «сглаживания» </a:t>
            </a:r>
            <a:endParaRPr lang="en-US" sz="1400" dirty="0"/>
          </a:p>
          <a:p>
            <a:pPr algn="ctr" defTabSz="457157">
              <a:defRPr/>
            </a:pPr>
            <a:r>
              <a:rPr lang="ru-RU" sz="1400" dirty="0"/>
              <a:t>НВВ РСК на 2011 год</a:t>
            </a: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auto">
          <a:xfrm>
            <a:off x="6858000" y="1071563"/>
            <a:ext cx="1890713" cy="749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round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algn="ctr" defTabSz="457157">
              <a:defRPr/>
            </a:pPr>
            <a:r>
              <a:rPr lang="ru-RU" sz="1400" dirty="0"/>
              <a:t>Существенный рост тарифов</a:t>
            </a:r>
          </a:p>
          <a:p>
            <a:pPr algn="ctr" defTabSz="457157">
              <a:defRPr/>
            </a:pPr>
            <a:r>
              <a:rPr lang="ru-RU" sz="1400" dirty="0"/>
              <a:t> с 2012 года</a:t>
            </a:r>
          </a:p>
          <a:p>
            <a:pPr algn="ctr" defTabSz="457157">
              <a:defRPr/>
            </a:pPr>
            <a:endParaRPr lang="ru-RU" sz="100" dirty="0"/>
          </a:p>
          <a:p>
            <a:pPr algn="ctr" defTabSz="457157">
              <a:defRPr/>
            </a:pPr>
            <a:endParaRPr lang="ru-RU" sz="100" dirty="0"/>
          </a:p>
        </p:txBody>
      </p:sp>
      <p:sp>
        <p:nvSpPr>
          <p:cNvPr id="6" name="Стрелка вправо 9"/>
          <p:cNvSpPr>
            <a:spLocks noChangeArrowheads="1"/>
          </p:cNvSpPr>
          <p:nvPr/>
        </p:nvSpPr>
        <p:spPr bwMode="auto">
          <a:xfrm>
            <a:off x="6083300" y="1196975"/>
            <a:ext cx="720725" cy="431800"/>
          </a:xfrm>
          <a:prstGeom prst="rightArrow">
            <a:avLst>
              <a:gd name="adj1" fmla="val 50000"/>
              <a:gd name="adj2" fmla="val 50089"/>
            </a:avLst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defTabSz="457157">
              <a:defRPr/>
            </a:pPr>
            <a:endParaRPr lang="ru-RU" sz="160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0" y="2420888"/>
          <a:ext cx="8964488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8"/>
          <p:cNvSpPr>
            <a:spLocks noChangeArrowheads="1"/>
          </p:cNvSpPr>
          <p:nvPr/>
        </p:nvSpPr>
        <p:spPr bwMode="auto">
          <a:xfrm>
            <a:off x="323850" y="1895475"/>
            <a:ext cx="8424863" cy="61912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ru-RU" sz="1700" b="1">
                <a:solidFill>
                  <a:srgbClr val="FF0000"/>
                </a:solidFill>
              </a:rPr>
              <a:t>Инвестиционные программы  должны быть скорректированы с учетом  мер по их оптимизации</a:t>
            </a:r>
            <a:r>
              <a:rPr lang="ru-RU" sz="1600" b="1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323850" y="1033463"/>
            <a:ext cx="2232025" cy="7191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round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algn="ctr" defTabSz="457157">
              <a:defRPr/>
            </a:pPr>
            <a:r>
              <a:rPr lang="ru-RU" sz="1400" dirty="0"/>
              <a:t>Необходимость снижения тарифов</a:t>
            </a:r>
          </a:p>
          <a:p>
            <a:pPr algn="ctr" defTabSz="457157">
              <a:defRPr/>
            </a:pPr>
            <a:r>
              <a:rPr lang="ru-RU" sz="1400" dirty="0"/>
              <a:t> в 2011 году </a:t>
            </a:r>
          </a:p>
        </p:txBody>
      </p:sp>
      <p:sp>
        <p:nvSpPr>
          <p:cNvPr id="10" name="Стрелка вправо 9"/>
          <p:cNvSpPr>
            <a:spLocks noChangeArrowheads="1"/>
          </p:cNvSpPr>
          <p:nvPr/>
        </p:nvSpPr>
        <p:spPr bwMode="auto">
          <a:xfrm>
            <a:off x="2643188" y="1214438"/>
            <a:ext cx="720725" cy="431800"/>
          </a:xfrm>
          <a:prstGeom prst="rightArrow">
            <a:avLst>
              <a:gd name="adj1" fmla="val 50000"/>
              <a:gd name="adj2" fmla="val 50089"/>
            </a:avLst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defTabSz="457157">
              <a:defRPr/>
            </a:pPr>
            <a:endParaRPr lang="ru-RU" sz="1600"/>
          </a:p>
        </p:txBody>
      </p:sp>
      <p:sp>
        <p:nvSpPr>
          <p:cNvPr id="11" name="Прямоугольник 11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2" name="Номер слайда 3"/>
          <p:cNvSpPr txBox="1">
            <a:spLocks/>
          </p:cNvSpPr>
          <p:nvPr/>
        </p:nvSpPr>
        <p:spPr bwMode="auto">
          <a:xfrm>
            <a:off x="8572500" y="6400800"/>
            <a:ext cx="419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en-US" sz="1000" dirty="0" smtClean="0">
                <a:latin typeface="Verdana" pitchFamily="34" charset="0"/>
              </a:rPr>
              <a:t>1</a:t>
            </a:r>
            <a:r>
              <a:rPr lang="ru-RU" sz="1000" dirty="0" smtClean="0">
                <a:latin typeface="Verdana" pitchFamily="34" charset="0"/>
              </a:rPr>
              <a:t>2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3024188"/>
            <a:ext cx="8918575" cy="714375"/>
          </a:xfrm>
          <a:noFill/>
          <a:ln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r>
              <a:rPr lang="ru-RU" sz="3600" smtClean="0"/>
              <a:t>Коммунальный комплекс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9607550" y="6605588"/>
            <a:ext cx="419100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94" tIns="49032" rIns="94294" bIns="49032">
            <a:spAutoFit/>
          </a:bodyPr>
          <a:lstStyle/>
          <a:p>
            <a:pPr algn="l"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2375" algn="l"/>
                <a:tab pos="4233863" algn="l"/>
                <a:tab pos="4703763" algn="l"/>
                <a:tab pos="5175250" algn="l"/>
                <a:tab pos="5648325" algn="l"/>
                <a:tab pos="6116638" algn="l"/>
                <a:tab pos="6589713" algn="l"/>
                <a:tab pos="7058025" algn="l"/>
                <a:tab pos="7531100" algn="l"/>
                <a:tab pos="7999413" algn="l"/>
                <a:tab pos="8472488" algn="l"/>
                <a:tab pos="8940800" algn="l"/>
                <a:tab pos="9410700" algn="l"/>
              </a:tabLst>
            </a:pPr>
            <a:r>
              <a:rPr lang="ru-RU" sz="1000">
                <a:solidFill>
                  <a:schemeClr val="bg1"/>
                </a:solidFill>
                <a:latin typeface="Verdana" pitchFamily="34" charset="0"/>
              </a:rPr>
              <a:t>12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01813" y="517525"/>
            <a:ext cx="58340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Мониторинг изменения платы граждан за </a:t>
            </a:r>
          </a:p>
          <a:p>
            <a:pPr algn="ctr"/>
            <a:r>
              <a:rPr lang="ru-RU" b="1" dirty="0"/>
              <a:t>коммунальные услуги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41413" y="1255713"/>
            <a:ext cx="7596187" cy="3758257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57"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1413" y="1255713"/>
            <a:ext cx="7416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По данным мониторинга </a:t>
            </a:r>
            <a:r>
              <a:rPr lang="ru-RU" sz="1600" b="1"/>
              <a:t>за 2011 год </a:t>
            </a:r>
            <a:r>
              <a:rPr lang="ru-RU" sz="1600"/>
              <a:t>превышения </a:t>
            </a:r>
            <a:r>
              <a:rPr lang="ru-RU" sz="1600" b="1"/>
              <a:t>115% </a:t>
            </a:r>
            <a:r>
              <a:rPr lang="ru-RU" sz="1600"/>
              <a:t>уровня роста платы граждан не зафиксировано.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1303338" y="1790701"/>
          <a:ext cx="6383337" cy="3223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r:id="rId3" imgW="6383065" imgH="3444539" progId="Excel.Sheet.8">
                  <p:embed/>
                </p:oleObj>
              </mc:Choice>
              <mc:Fallback>
                <p:oleObj r:id="rId3" imgW="6383065" imgH="3444539" progId="Excel.Shee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1790701"/>
                        <a:ext cx="6383337" cy="32232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en-US" sz="1000" dirty="0" smtClean="0">
                <a:latin typeface="Verdana" pitchFamily="34" charset="0"/>
              </a:rPr>
              <a:t>1</a:t>
            </a:r>
            <a:r>
              <a:rPr lang="ru-RU" sz="1000" dirty="0" smtClean="0">
                <a:latin typeface="Verdana" pitchFamily="34" charset="0"/>
              </a:rPr>
              <a:t>4</a:t>
            </a:r>
            <a:endParaRPr lang="ru-RU" sz="1000" dirty="0"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3950" y="5105262"/>
            <a:ext cx="76136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800" b="1" dirty="0" smtClean="0"/>
              <a:t>	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/>
              <a:t>Увеличение платы граждан за коммунальные услуги в 2012 году не должно быть выше 12 % (при сопоставимых условиях), за исключением случаев ограниченного набора коммунальных услуг, при которых прирост платы граждан не должен превышать 15%, с учетом предоставляемых из бюджетов различных уровней гражданам субсидий (льгот).</a:t>
            </a:r>
            <a:endParaRPr lang="ru-RU" sz="1800" b="1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2"/>
          <p:cNvSpPr txBox="1">
            <a:spLocks noChangeArrowheads="1"/>
          </p:cNvSpPr>
          <p:nvPr/>
        </p:nvSpPr>
        <p:spPr bwMode="auto">
          <a:xfrm>
            <a:off x="850131" y="476250"/>
            <a:ext cx="905904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500" b="1" dirty="0"/>
              <a:t>Прогнозный рост совокупного платежа граждан по видам коммунальных услуг в 2012 году</a:t>
            </a:r>
            <a:endParaRPr lang="ru-RU" sz="15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0825" y="3232150"/>
          <a:ext cx="2088232" cy="295259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535410"/>
                <a:gridCol w="552822"/>
              </a:tblGrid>
              <a:tr h="30380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Типовой набор услуг (централизованное теплоснабжение и ГВС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b="1" dirty="0" smtClean="0"/>
                        <a:t>Виды коммунальных услуг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/>
                        <a:t>Рост%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Отопление (доля 39%)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ГВС (доля 19%)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Электроснабжение (доля </a:t>
                      </a:r>
                      <a:r>
                        <a:rPr lang="ru-RU" sz="1000" baseline="0" dirty="0" smtClean="0"/>
                        <a:t>14%)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Газоснабжение (12%)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Холодное водоснабжение (8%)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Водоотведение (8%)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250825" y="6186488"/>
            <a:ext cx="20732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/>
              <a:t>Рост совокупного платежа за коммунальные услуги составит </a:t>
            </a:r>
            <a:r>
              <a:rPr lang="ru-RU" sz="1200" b="1" dirty="0" smtClean="0"/>
              <a:t>100,0%.</a:t>
            </a:r>
            <a:endParaRPr lang="ru-RU" sz="1200" b="1" dirty="0"/>
          </a:p>
        </p:txBody>
      </p:sp>
      <p:sp>
        <p:nvSpPr>
          <p:cNvPr id="5" name="TextBox 42"/>
          <p:cNvSpPr txBox="1">
            <a:spLocks noChangeArrowheads="1"/>
          </p:cNvSpPr>
          <p:nvPr/>
        </p:nvSpPr>
        <p:spPr bwMode="auto">
          <a:xfrm>
            <a:off x="323850" y="857250"/>
            <a:ext cx="2124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u="sng"/>
              <a:t>I </a:t>
            </a:r>
            <a:r>
              <a:rPr lang="ru-RU" sz="1400" b="1" u="sng"/>
              <a:t>полугодие 2012 года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84438" y="3232150"/>
          <a:ext cx="2087562" cy="295259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566162"/>
                <a:gridCol w="521400"/>
              </a:tblGrid>
              <a:tr h="30380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Типовой набор услуг (при централизованном теплоснабжении, ГВС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b="1" dirty="0" smtClean="0"/>
                        <a:t>Виды коммунальных услуг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/>
                        <a:t>Рост%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Отопление (доля 39%)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ГВС (доля 19%)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Электроснабжение (доля </a:t>
                      </a:r>
                      <a:r>
                        <a:rPr lang="ru-RU" sz="1000" baseline="0" dirty="0" smtClean="0"/>
                        <a:t>14%)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106,0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marL="0" marR="0" indent="0" algn="just" defTabSz="8720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Газоснабжение (12%)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115,0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marL="0" marR="0" indent="0" algn="just" defTabSz="8720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Холодное водоснабжение (8%)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Водоотведение (8%)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42"/>
          <p:cNvSpPr txBox="1">
            <a:spLocks noChangeArrowheads="1"/>
          </p:cNvSpPr>
          <p:nvPr/>
        </p:nvSpPr>
        <p:spPr bwMode="auto">
          <a:xfrm>
            <a:off x="2411413" y="857250"/>
            <a:ext cx="2305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u="sng"/>
              <a:t>II </a:t>
            </a:r>
            <a:r>
              <a:rPr lang="ru-RU" sz="1400" b="1" u="sng"/>
              <a:t>полугодие 2012 года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716463" y="3232150"/>
          <a:ext cx="2088232" cy="295259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566665"/>
                <a:gridCol w="521567"/>
              </a:tblGrid>
              <a:tr h="30380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Ограниченный набор услуг (децентрализованное теплоснабжение, г. Тверь)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b="1" dirty="0" smtClean="0"/>
                        <a:t>Виды коммунальных услуг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err="1" smtClean="0"/>
                        <a:t>Рост%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Отопление (доля 3%)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ГВС (доля 2%)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/>
                        <a:t>Электроснабжение (доля </a:t>
                      </a:r>
                      <a:r>
                        <a:rPr lang="ru-RU" sz="1000" baseline="0" dirty="0" smtClean="0"/>
                        <a:t>2%)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106,0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marL="0" marR="0" indent="0" algn="just" defTabSz="8720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Газоснабжение (91%)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115,0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marL="0" marR="0" indent="0" algn="just" defTabSz="8720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Холодное водоснабжение (1%)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marL="0" marR="0" indent="0" algn="just" defTabSz="8720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Водоотведение (1%)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112,4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18"/>
          <p:cNvSpPr>
            <a:spLocks noChangeArrowheads="1"/>
          </p:cNvSpPr>
          <p:nvPr/>
        </p:nvSpPr>
        <p:spPr bwMode="auto">
          <a:xfrm>
            <a:off x="323850" y="1144588"/>
            <a:ext cx="20875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/>
              <a:t>Тарифы сохраняются на уровне 2011 года:</a:t>
            </a:r>
          </a:p>
          <a:p>
            <a:r>
              <a:rPr lang="ru-RU" sz="1200" dirty="0"/>
              <a:t> </a:t>
            </a:r>
          </a:p>
          <a:p>
            <a:r>
              <a:rPr lang="ru-RU" sz="1200" dirty="0"/>
              <a:t>природный газ –       100 %</a:t>
            </a:r>
          </a:p>
          <a:p>
            <a:r>
              <a:rPr lang="ru-RU" sz="1200" dirty="0"/>
              <a:t>электроэнергия –     100 %</a:t>
            </a:r>
          </a:p>
          <a:p>
            <a:r>
              <a:rPr lang="ru-RU" sz="1200" dirty="0"/>
              <a:t>тепловая энергия –  100 %</a:t>
            </a:r>
          </a:p>
          <a:p>
            <a:r>
              <a:rPr lang="ru-RU" sz="1200" dirty="0"/>
              <a:t>водоснабжение -      100 %</a:t>
            </a:r>
          </a:p>
          <a:p>
            <a:r>
              <a:rPr lang="ru-RU" sz="1200" dirty="0"/>
              <a:t>водоотведение –      100 %</a:t>
            </a:r>
          </a:p>
        </p:txBody>
      </p:sp>
      <p:sp>
        <p:nvSpPr>
          <p:cNvPr id="10" name="Прямоугольник 21"/>
          <p:cNvSpPr>
            <a:spLocks noChangeArrowheads="1"/>
          </p:cNvSpPr>
          <p:nvPr/>
        </p:nvSpPr>
        <p:spPr bwMode="auto">
          <a:xfrm>
            <a:off x="2484438" y="1216025"/>
            <a:ext cx="29511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/>
              <a:t>Индексация в июле 2012 года: </a:t>
            </a:r>
          </a:p>
          <a:p>
            <a:r>
              <a:rPr lang="ru-RU" sz="1200" dirty="0"/>
              <a:t>природный газ –       115,0%</a:t>
            </a:r>
          </a:p>
          <a:p>
            <a:r>
              <a:rPr lang="ru-RU" sz="1200" dirty="0"/>
              <a:t>электроэнергия –     106,0 %</a:t>
            </a:r>
          </a:p>
          <a:p>
            <a:r>
              <a:rPr lang="ru-RU" sz="1200" dirty="0"/>
              <a:t>тепловая энергия –  106,0 %</a:t>
            </a:r>
          </a:p>
          <a:p>
            <a:r>
              <a:rPr lang="ru-RU" sz="1200" dirty="0"/>
              <a:t>водоснабжение -      106,0 %</a:t>
            </a:r>
          </a:p>
          <a:p>
            <a:r>
              <a:rPr lang="ru-RU" sz="1200" dirty="0"/>
              <a:t>водоотведение –      106,0 %</a:t>
            </a:r>
          </a:p>
          <a:p>
            <a:r>
              <a:rPr lang="ru-RU" sz="1200" b="1" dirty="0"/>
              <a:t>Доп.прирост в сентябре 2012 года:</a:t>
            </a:r>
          </a:p>
          <a:p>
            <a:r>
              <a:rPr lang="ru-RU" sz="1200" dirty="0"/>
              <a:t>тепловая энергия </a:t>
            </a:r>
            <a:r>
              <a:rPr lang="en-US" sz="1200" dirty="0" smtClean="0"/>
              <a:t>  &lt;</a:t>
            </a:r>
            <a:r>
              <a:rPr lang="ru-RU" sz="1200" dirty="0" smtClean="0"/>
              <a:t>  </a:t>
            </a:r>
            <a:r>
              <a:rPr lang="ru-RU" sz="1200" dirty="0"/>
              <a:t>6,0 %</a:t>
            </a:r>
          </a:p>
          <a:p>
            <a:r>
              <a:rPr lang="ru-RU" sz="1200" dirty="0"/>
              <a:t>водоснабжение </a:t>
            </a:r>
            <a:r>
              <a:rPr lang="en-US" sz="1200" dirty="0" smtClean="0"/>
              <a:t> </a:t>
            </a:r>
            <a:r>
              <a:rPr lang="ru-RU" sz="1200" dirty="0" smtClean="0"/>
              <a:t>   </a:t>
            </a:r>
            <a:r>
              <a:rPr lang="en-US" sz="1200" dirty="0" smtClean="0"/>
              <a:t> &lt;</a:t>
            </a:r>
            <a:r>
              <a:rPr lang="ru-RU" sz="1200" dirty="0" smtClean="0"/>
              <a:t>  </a:t>
            </a:r>
            <a:r>
              <a:rPr lang="ru-RU" sz="1200" dirty="0"/>
              <a:t>6,0 %</a:t>
            </a:r>
          </a:p>
          <a:p>
            <a:r>
              <a:rPr lang="ru-RU" sz="1200" dirty="0"/>
              <a:t>водоотведение </a:t>
            </a:r>
            <a:r>
              <a:rPr lang="ru-RU" sz="1200" dirty="0" smtClean="0"/>
              <a:t>  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&lt;</a:t>
            </a:r>
            <a:r>
              <a:rPr lang="ru-RU" sz="1200" dirty="0" smtClean="0"/>
              <a:t> </a:t>
            </a:r>
            <a:r>
              <a:rPr lang="en-US" sz="1200" dirty="0" smtClean="0"/>
              <a:t> </a:t>
            </a:r>
            <a:r>
              <a:rPr lang="ru-RU" sz="1200" dirty="0" smtClean="0"/>
              <a:t>6,0 </a:t>
            </a:r>
            <a:r>
              <a:rPr lang="ru-RU" sz="1200" dirty="0"/>
              <a:t>%</a:t>
            </a:r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2484438" y="6186488"/>
            <a:ext cx="20732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Рост совокупного платежа за коммунальные услуги составит </a:t>
            </a:r>
            <a:r>
              <a:rPr lang="ru-RU" sz="1200" dirty="0" smtClean="0">
                <a:solidFill>
                  <a:srgbClr val="FF0000"/>
                </a:solidFill>
              </a:rPr>
              <a:t> менее </a:t>
            </a:r>
            <a:r>
              <a:rPr lang="ru-RU" sz="1200" b="1" dirty="0" smtClean="0">
                <a:solidFill>
                  <a:srgbClr val="FF0000"/>
                </a:solidFill>
              </a:rPr>
              <a:t>112,0</a:t>
            </a:r>
            <a:r>
              <a:rPr lang="ru-RU" sz="1200" b="1" dirty="0">
                <a:solidFill>
                  <a:srgbClr val="FF0000"/>
                </a:solidFill>
              </a:rPr>
              <a:t>%.</a:t>
            </a: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4716463" y="6186488"/>
            <a:ext cx="20732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FF0000"/>
                </a:solidFill>
              </a:rPr>
              <a:t>Рост совокупного платежа за коммунальные услуги составит </a:t>
            </a:r>
            <a:r>
              <a:rPr lang="ru-RU" sz="1200" b="1">
                <a:solidFill>
                  <a:srgbClr val="FF0000"/>
                </a:solidFill>
              </a:rPr>
              <a:t>114,7%.</a:t>
            </a:r>
          </a:p>
        </p:txBody>
      </p:sp>
      <p:sp>
        <p:nvSpPr>
          <p:cNvPr id="13" name="Прямоугольник 24"/>
          <p:cNvSpPr>
            <a:spLocks noChangeArrowheads="1"/>
          </p:cNvSpPr>
          <p:nvPr/>
        </p:nvSpPr>
        <p:spPr bwMode="auto">
          <a:xfrm>
            <a:off x="6948488" y="3305175"/>
            <a:ext cx="194468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/>
              <a:t>В отдельных субъектах РФ (например, Мурманская область), в отсутствие газификации и использовании в качестве топлива при производстве тепловой энергии мазута топочного и угля, рост цен на тепловую энергию может достигать 120%, соответственно рост платы на коммунальные услуги </a:t>
            </a:r>
            <a:r>
              <a:rPr lang="ru-RU" sz="1200" b="1" dirty="0"/>
              <a:t>может превысить 115 %.</a:t>
            </a:r>
          </a:p>
        </p:txBody>
      </p:sp>
      <p:graphicFrame>
        <p:nvGraphicFramePr>
          <p:cNvPr id="14" name="Диаграмма 37"/>
          <p:cNvGraphicFramePr>
            <a:graphicFrameLocks/>
          </p:cNvGraphicFramePr>
          <p:nvPr/>
        </p:nvGraphicFramePr>
        <p:xfrm>
          <a:off x="4319588" y="784225"/>
          <a:ext cx="5437187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5" name="Диаграмма" r:id="rId3" imgW="6267231" imgH="2883658" progId="Excel.Sheet.8">
                  <p:embed/>
                </p:oleObj>
              </mc:Choice>
              <mc:Fallback>
                <p:oleObj name="Диаграмма" r:id="rId3" imgW="6267231" imgH="2883658" progId="Excel.Sheet.8">
                  <p:embed/>
                  <p:pic>
                    <p:nvPicPr>
                      <p:cNvPr id="0" name="Диаграмма 3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88" y="784225"/>
                        <a:ext cx="5437187" cy="266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Группа 31"/>
          <p:cNvGrpSpPr>
            <a:grpSpLocks/>
          </p:cNvGrpSpPr>
          <p:nvPr/>
        </p:nvGrpSpPr>
        <p:grpSpPr bwMode="auto">
          <a:xfrm>
            <a:off x="250825" y="4186238"/>
            <a:ext cx="865188" cy="1998662"/>
            <a:chOff x="251520" y="2636912"/>
            <a:chExt cx="864096" cy="199793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51520" y="2636912"/>
              <a:ext cx="864096" cy="288820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51520" y="2947949"/>
              <a:ext cx="432841" cy="287233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51520" y="3262160"/>
              <a:ext cx="288560" cy="374514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51520" y="3657303"/>
              <a:ext cx="215628" cy="284060"/>
            </a:xfrm>
            <a:prstGeom prst="rect">
              <a:avLst/>
            </a:prstGeom>
            <a:solidFill>
              <a:srgbClr val="CCFFCC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51520" y="3952471"/>
              <a:ext cx="144281" cy="374514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51520" y="4346028"/>
              <a:ext cx="144281" cy="288820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22" name="Группа 32"/>
          <p:cNvGrpSpPr>
            <a:grpSpLocks/>
          </p:cNvGrpSpPr>
          <p:nvPr/>
        </p:nvGrpSpPr>
        <p:grpSpPr bwMode="auto">
          <a:xfrm>
            <a:off x="2484438" y="4186238"/>
            <a:ext cx="863600" cy="1998662"/>
            <a:chOff x="251520" y="2636912"/>
            <a:chExt cx="864096" cy="1997936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51520" y="2636912"/>
              <a:ext cx="864096" cy="288820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51520" y="2947949"/>
              <a:ext cx="432048" cy="287233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51520" y="3262160"/>
              <a:ext cx="287502" cy="374514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51520" y="3657303"/>
              <a:ext cx="216024" cy="284060"/>
            </a:xfrm>
            <a:prstGeom prst="rect">
              <a:avLst/>
            </a:prstGeom>
            <a:solidFill>
              <a:srgbClr val="CCFFCC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51520" y="3952471"/>
              <a:ext cx="144545" cy="374514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51520" y="4346028"/>
              <a:ext cx="144545" cy="288820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29" name="Группа 47"/>
          <p:cNvGrpSpPr>
            <a:grpSpLocks/>
          </p:cNvGrpSpPr>
          <p:nvPr/>
        </p:nvGrpSpPr>
        <p:grpSpPr bwMode="auto">
          <a:xfrm>
            <a:off x="4716463" y="4241800"/>
            <a:ext cx="1727200" cy="1955800"/>
            <a:chOff x="2483768" y="2636912"/>
            <a:chExt cx="1728192" cy="195612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2483768" y="3611799"/>
              <a:ext cx="1728192" cy="287386"/>
            </a:xfrm>
            <a:prstGeom prst="rect">
              <a:avLst/>
            </a:prstGeom>
            <a:solidFill>
              <a:srgbClr val="CCFFCC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483768" y="2636912"/>
              <a:ext cx="71478" cy="287386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2483768" y="2965580"/>
              <a:ext cx="46063" cy="287385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483768" y="3294246"/>
              <a:ext cx="46063" cy="287386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490122" y="3918238"/>
              <a:ext cx="46063" cy="360422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493298" y="4305652"/>
              <a:ext cx="46063" cy="287385"/>
            </a:xfrm>
            <a:prstGeom prst="rect">
              <a:avLst/>
            </a:prstGeom>
            <a:solidFill>
              <a:srgbClr val="FFC000">
                <a:alpha val="4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en-US" sz="1000" dirty="0" smtClean="0">
                <a:latin typeface="Verdana" pitchFamily="34" charset="0"/>
              </a:rPr>
              <a:t>1</a:t>
            </a:r>
            <a:r>
              <a:rPr lang="ru-RU" sz="1000" dirty="0" smtClean="0">
                <a:latin typeface="Verdana" pitchFamily="34" charset="0"/>
              </a:rPr>
              <a:t>5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en-US" sz="1000" dirty="0" smtClean="0">
                <a:latin typeface="Verdana" pitchFamily="34" charset="0"/>
              </a:rPr>
              <a:t>1</a:t>
            </a:r>
            <a:r>
              <a:rPr lang="ru-RU" sz="1000" dirty="0" smtClean="0">
                <a:latin typeface="Verdana" pitchFamily="34" charset="0"/>
              </a:rPr>
              <a:t>6</a:t>
            </a:r>
            <a:endParaRPr lang="ru-RU" sz="1000" dirty="0">
              <a:latin typeface="Verdana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-1" y="853485"/>
          <a:ext cx="9707116" cy="6004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50131" y="393408"/>
            <a:ext cx="90590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Прогноз роста тарифов на услуги водоснабжения и водоотведения на 2012 год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1132072"/>
            <a:ext cx="2434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latin typeface="Calibri"/>
              </a:rPr>
              <a:t>Индексация в 2 этапа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395288" y="404813"/>
            <a:ext cx="842486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Изменения </a:t>
            </a:r>
            <a:r>
              <a:rPr lang="ru-RU" b="1" dirty="0"/>
              <a:t>нормативной правовой базы </a:t>
            </a:r>
          </a:p>
          <a:p>
            <a:pPr algn="ctr"/>
            <a:r>
              <a:rPr lang="ru-RU" b="1" dirty="0"/>
              <a:t>в сфере жилищно-коммунального комплекса</a:t>
            </a:r>
          </a:p>
        </p:txBody>
      </p:sp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43000"/>
            <a:ext cx="9058275" cy="5686415"/>
            <a:chOff x="0" y="1424347"/>
            <a:chExt cx="9059043" cy="5686475"/>
          </a:xfrm>
        </p:grpSpPr>
        <p:grpSp>
          <p:nvGrpSpPr>
            <p:cNvPr id="5" name="Группа 44"/>
            <p:cNvGrpSpPr>
              <a:grpSpLocks/>
            </p:cNvGrpSpPr>
            <p:nvPr/>
          </p:nvGrpSpPr>
          <p:grpSpPr bwMode="auto">
            <a:xfrm>
              <a:off x="0" y="1424347"/>
              <a:ext cx="9059043" cy="5686475"/>
              <a:chOff x="0" y="704267"/>
              <a:chExt cx="9059043" cy="5686475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396909" y="4984202"/>
                <a:ext cx="6069528" cy="431805"/>
              </a:xfrm>
              <a:prstGeom prst="rect">
                <a:avLst/>
              </a:prstGeom>
              <a:solidFill>
                <a:srgbClr val="D6D6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200" b="1" dirty="0">
                    <a:solidFill>
                      <a:schemeClr val="tx1"/>
                    </a:solidFill>
                  </a:rPr>
                  <a:t>Разработка поправок к принятому в первом чтении законопроекту                     № 484225-5 «О водоснабжении и канализовании»</a:t>
                </a:r>
              </a:p>
            </p:txBody>
          </p:sp>
          <p:grpSp>
            <p:nvGrpSpPr>
              <p:cNvPr id="9" name="Группа 22"/>
              <p:cNvGrpSpPr>
                <a:grpSpLocks/>
              </p:cNvGrpSpPr>
              <p:nvPr/>
            </p:nvGrpSpPr>
            <p:grpSpPr bwMode="auto">
              <a:xfrm>
                <a:off x="395322" y="704267"/>
                <a:ext cx="8663721" cy="4068796"/>
                <a:chOff x="395322" y="704267"/>
                <a:chExt cx="8663721" cy="4068796"/>
              </a:xfrm>
            </p:grpSpPr>
            <p:sp>
              <p:nvSpPr>
                <p:cNvPr id="16" name="Прямоугольник 4"/>
                <p:cNvSpPr/>
                <p:nvPr/>
              </p:nvSpPr>
              <p:spPr>
                <a:xfrm>
                  <a:off x="396909" y="704267"/>
                  <a:ext cx="8662134" cy="788986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400" b="1" dirty="0">
                      <a:solidFill>
                        <a:schemeClr val="tx1"/>
                      </a:solidFill>
                    </a:rPr>
                    <a:t>Разработка нормативных правовых актов во исполнение Федерального закона </a:t>
                  </a:r>
                </a:p>
                <a:p>
                  <a:pPr algn="ctr" defTabSz="457157">
                    <a:defRPr/>
                  </a:pPr>
                  <a:r>
                    <a:rPr lang="ru-RU" sz="1400" b="1" dirty="0">
                      <a:solidFill>
                        <a:schemeClr val="tx1"/>
                      </a:solidFill>
                    </a:rPr>
                    <a:t>от 27.07.2010 № 190-ФЗ «О теплоснабжении</a:t>
                  </a:r>
                  <a:r>
                    <a:rPr lang="ru-RU" sz="1400" b="1" dirty="0" smtClean="0">
                      <a:solidFill>
                        <a:schemeClr val="tx1"/>
                      </a:solidFill>
                    </a:rPr>
                    <a:t>» (Распоряжение Правительства Российской Федерации от 30.12.2010г. № 2485-р).</a:t>
                  </a:r>
                  <a:endParaRPr lang="ru-RU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Прямоугольник 16"/>
                <p:cNvSpPr/>
                <p:nvPr/>
              </p:nvSpPr>
              <p:spPr>
                <a:xfrm>
                  <a:off x="396909" y="1593266"/>
                  <a:ext cx="6069527" cy="358779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Основы ценообразования в сфере теплоснабжения 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(внесены в Правительство Российской Федерации)</a:t>
                  </a:r>
                </a:p>
              </p:txBody>
            </p:sp>
            <p:sp>
              <p:nvSpPr>
                <p:cNvPr id="18" name="Прямоугольник 7"/>
                <p:cNvSpPr/>
                <p:nvPr/>
              </p:nvSpPr>
              <p:spPr>
                <a:xfrm>
                  <a:off x="6610911" y="1593266"/>
                  <a:ext cx="2448132" cy="358779"/>
                </a:xfrm>
                <a:prstGeom prst="rect">
                  <a:avLst/>
                </a:prstGeom>
                <a:solidFill>
                  <a:srgbClr val="C6E6A2"/>
                </a:solidFill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отв. - Минэкономразвития России</a:t>
                  </a:r>
                </a:p>
              </p:txBody>
            </p:sp>
            <p:sp>
              <p:nvSpPr>
                <p:cNvPr id="19" name="Прямоугольник 18"/>
                <p:cNvSpPr/>
                <p:nvPr/>
              </p:nvSpPr>
              <p:spPr>
                <a:xfrm>
                  <a:off x="396909" y="2082222"/>
                  <a:ext cx="6069527" cy="242891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Правила организации теплоснабжения </a:t>
                  </a:r>
                  <a:r>
                    <a:rPr lang="ru-RU" sz="1200" b="1" dirty="0">
                      <a:solidFill>
                        <a:schemeClr val="tx1"/>
                      </a:solidFill>
                    </a:rPr>
                    <a:t>(на стадии согласования)</a:t>
                  </a:r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396909" y="2442588"/>
                  <a:ext cx="6069527" cy="360366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Правила подключения к системам теплоснабжения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(на стадии согласования)</a:t>
                  </a:r>
                </a:p>
              </p:txBody>
            </p:sp>
            <p:sp>
              <p:nvSpPr>
                <p:cNvPr id="21" name="Прямоугольник 20"/>
                <p:cNvSpPr/>
                <p:nvPr/>
              </p:nvSpPr>
              <p:spPr>
                <a:xfrm>
                  <a:off x="6610911" y="2082222"/>
                  <a:ext cx="2448132" cy="1374790"/>
                </a:xfrm>
                <a:prstGeom prst="rect">
                  <a:avLst/>
                </a:prstGeom>
                <a:solidFill>
                  <a:srgbClr val="C6E6A2"/>
                </a:solidFill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400" dirty="0">
                      <a:solidFill>
                        <a:schemeClr val="tx1"/>
                      </a:solidFill>
                    </a:rPr>
                    <a:t>отв. - Минрегион России</a:t>
                  </a:r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396909" y="3615763"/>
                  <a:ext cx="6069527" cy="360367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Методические указания по расчету тарифов в сфере теплоснабжения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(будут утверждены после утверждения основ ценообразования)</a:t>
                  </a:r>
                </a:p>
              </p:txBody>
            </p:sp>
            <p:sp>
              <p:nvSpPr>
                <p:cNvPr id="23" name="Прямоугольник 22"/>
                <p:cNvSpPr/>
                <p:nvPr/>
              </p:nvSpPr>
              <p:spPr>
                <a:xfrm>
                  <a:off x="6610911" y="3615763"/>
                  <a:ext cx="2448132" cy="1157300"/>
                </a:xfrm>
                <a:prstGeom prst="rect">
                  <a:avLst/>
                </a:prstGeom>
                <a:solidFill>
                  <a:srgbClr val="C6E6A2"/>
                </a:solidFill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400" dirty="0">
                      <a:solidFill>
                        <a:schemeClr val="tx1"/>
                      </a:solidFill>
                    </a:rPr>
                    <a:t>отв. - ФСТ России</a:t>
                  </a:r>
                </a:p>
              </p:txBody>
            </p:sp>
            <p:sp>
              <p:nvSpPr>
                <p:cNvPr id="24" name="Прямоугольник 23"/>
                <p:cNvSpPr/>
                <p:nvPr/>
              </p:nvSpPr>
              <p:spPr>
                <a:xfrm>
                  <a:off x="395322" y="4134881"/>
                  <a:ext cx="6071114" cy="638182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Стандарты раскрытия информации теплоснабжающими организациями </a:t>
                  </a:r>
                </a:p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и органами регулирования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(будут утверждены после утверждения основ ценообразования)</a:t>
                  </a:r>
                  <a:endParaRPr lang="ru-RU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" name="TextBox 14"/>
              <p:cNvSpPr txBox="1">
                <a:spLocks noChangeArrowheads="1"/>
              </p:cNvSpPr>
              <p:nvPr/>
            </p:nvSpPr>
            <p:spPr bwMode="auto">
              <a:xfrm>
                <a:off x="38258" y="805344"/>
                <a:ext cx="3593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1.</a:t>
                </a:r>
                <a:endParaRPr lang="ru-RU" dirty="0"/>
              </a:p>
            </p:txBody>
          </p:sp>
          <p:sp>
            <p:nvSpPr>
              <p:cNvPr id="11" name="TextBox 15"/>
              <p:cNvSpPr txBox="1">
                <a:spLocks noChangeArrowheads="1"/>
              </p:cNvSpPr>
              <p:nvPr/>
            </p:nvSpPr>
            <p:spPr bwMode="auto">
              <a:xfrm>
                <a:off x="0" y="4983968"/>
                <a:ext cx="3593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2.</a:t>
                </a:r>
                <a:endParaRPr lang="ru-RU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6610910" y="4984202"/>
                <a:ext cx="2448133" cy="431805"/>
              </a:xfrm>
              <a:prstGeom prst="rect">
                <a:avLst/>
              </a:prstGeom>
              <a:solidFill>
                <a:srgbClr val="D6D6F2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400" dirty="0">
                    <a:solidFill>
                      <a:schemeClr val="tx1"/>
                    </a:solidFill>
                  </a:rPr>
                  <a:t>отв. - Минрегион России</a:t>
                </a: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395322" y="5527133"/>
                <a:ext cx="6071115" cy="863609"/>
              </a:xfrm>
              <a:prstGeom prst="rect">
                <a:avLst/>
              </a:prstGeom>
              <a:solidFill>
                <a:srgbClr val="94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200" b="1" dirty="0">
                    <a:solidFill>
                      <a:schemeClr val="tx1"/>
                    </a:solidFill>
                  </a:rPr>
                  <a:t>Вступление в силу «новых» правил предоставления коммунальных услуг, утвержденных постановлением Правительства Российской Федерации от 06.05.2011 № 354</a:t>
                </a:r>
              </a:p>
              <a:p>
                <a:pPr algn="ctr" defTabSz="457157">
                  <a:defRPr/>
                </a:pPr>
                <a:r>
                  <a:rPr lang="ru-RU" sz="1200" dirty="0">
                    <a:solidFill>
                      <a:schemeClr val="tx1"/>
                    </a:solidFill>
                  </a:rPr>
                  <a:t> (возможен перенос сроков вступления в силу на 2012 год)</a:t>
                </a:r>
              </a:p>
            </p:txBody>
          </p:sp>
          <p:sp>
            <p:nvSpPr>
              <p:cNvPr id="14" name="TextBox 18"/>
              <p:cNvSpPr txBox="1">
                <a:spLocks noChangeArrowheads="1"/>
              </p:cNvSpPr>
              <p:nvPr/>
            </p:nvSpPr>
            <p:spPr bwMode="auto">
              <a:xfrm>
                <a:off x="0" y="5526646"/>
                <a:ext cx="3593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3</a:t>
                </a:r>
                <a:r>
                  <a:rPr lang="en-US" dirty="0"/>
                  <a:t>.</a:t>
                </a:r>
                <a:endParaRPr lang="ru-RU" dirty="0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6610910" y="5527133"/>
                <a:ext cx="2448133" cy="863609"/>
              </a:xfrm>
              <a:prstGeom prst="rect">
                <a:avLst/>
              </a:prstGeom>
              <a:solidFill>
                <a:srgbClr val="94D9DC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400" dirty="0">
                    <a:solidFill>
                      <a:schemeClr val="tx1"/>
                    </a:solidFill>
                  </a:rPr>
                  <a:t>отв. - Минрегион России</a:t>
                </a:r>
              </a:p>
            </p:txBody>
          </p:sp>
        </p:grpSp>
        <p:sp>
          <p:nvSpPr>
            <p:cNvPr id="7" name="Прямоугольник 6"/>
            <p:cNvSpPr/>
            <p:nvPr/>
          </p:nvSpPr>
          <p:spPr>
            <a:xfrm>
              <a:off x="396909" y="3602410"/>
              <a:ext cx="6069528" cy="576269"/>
            </a:xfrm>
            <a:prstGeom prst="rect">
              <a:avLst/>
            </a:prstGeom>
            <a:solidFill>
              <a:srgbClr val="C6E6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157">
                <a:defRPr/>
              </a:pPr>
              <a:r>
                <a:rPr lang="ru-RU" sz="1200" dirty="0">
                  <a:solidFill>
                    <a:schemeClr val="tx1"/>
                  </a:solidFill>
                </a:rPr>
                <a:t>Требования к схемам теплоснабжения, порядок их разработки</a:t>
              </a:r>
            </a:p>
            <a:p>
              <a:pPr algn="ctr" defTabSz="457157">
                <a:defRPr/>
              </a:pPr>
              <a:r>
                <a:rPr lang="ru-RU" sz="1200" b="1" dirty="0">
                  <a:solidFill>
                    <a:schemeClr val="tx1"/>
                  </a:solidFill>
                </a:rPr>
                <a:t>(внесены в Правительство Российской Федерации и направлены на доработку)</a:t>
              </a:r>
            </a:p>
          </p:txBody>
        </p:sp>
      </p:grp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en-US" sz="1000" dirty="0" smtClean="0">
                <a:latin typeface="Verdana" pitchFamily="34" charset="0"/>
              </a:rPr>
              <a:t>1</a:t>
            </a:r>
            <a:r>
              <a:rPr lang="ru-RU" sz="1000" dirty="0" smtClean="0">
                <a:latin typeface="Verdana" pitchFamily="34" charset="0"/>
              </a:rPr>
              <a:t>7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3024188"/>
            <a:ext cx="8918575" cy="714375"/>
          </a:xfrm>
          <a:noFill/>
          <a:ln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r>
              <a:rPr lang="ru-RU" sz="3600" smtClean="0"/>
              <a:t>Транспорт</a:t>
            </a: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9591675" y="6605588"/>
            <a:ext cx="419100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94" tIns="49032" rIns="94294" bIns="49032">
            <a:spAutoFit/>
          </a:bodyPr>
          <a:lstStyle/>
          <a:p>
            <a:pPr algn="l"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2375" algn="l"/>
                <a:tab pos="4233863" algn="l"/>
                <a:tab pos="4703763" algn="l"/>
                <a:tab pos="5175250" algn="l"/>
                <a:tab pos="5648325" algn="l"/>
                <a:tab pos="6116638" algn="l"/>
                <a:tab pos="6589713" algn="l"/>
                <a:tab pos="7058025" algn="l"/>
                <a:tab pos="7531100" algn="l"/>
                <a:tab pos="7999413" algn="l"/>
                <a:tab pos="8472488" algn="l"/>
                <a:tab pos="8940800" algn="l"/>
                <a:tab pos="9410700" algn="l"/>
              </a:tabLst>
            </a:pPr>
            <a:r>
              <a:rPr lang="ru-RU" sz="1000">
                <a:solidFill>
                  <a:schemeClr val="bg1"/>
                </a:solidFill>
                <a:latin typeface="Verdana" pitchFamily="34" charset="0"/>
              </a:rPr>
              <a:t>15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4"/>
          <p:cNvSpPr txBox="1">
            <a:spLocks noChangeArrowheads="1"/>
          </p:cNvSpPr>
          <p:nvPr/>
        </p:nvSpPr>
        <p:spPr>
          <a:xfrm>
            <a:off x="849313" y="549275"/>
            <a:ext cx="8912225" cy="140017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 typeface="Arial" charset="0"/>
              <a:buNone/>
              <a:tabLst>
                <a:tab pos="39688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Мониторинг роста стоимости проезда железнодорожным транспортом в пригородном сообщении в разрезе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субъектов Российской Федерации </a:t>
            </a:r>
            <a:r>
              <a:rPr kumimoji="0" lang="ru-RU" sz="19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/>
            </a:r>
            <a:br>
              <a:rPr kumimoji="0" lang="ru-RU" sz="19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</a:br>
            <a:r>
              <a:rPr kumimoji="0" lang="ru-RU" sz="1900" b="1" i="1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(п. 12 перечня поручений Председателя Правительства Российской Федерации В.В. Путина от 6 мая 2011 г. № ВП-П16-3169)</a:t>
            </a:r>
            <a:endParaRPr kumimoji="0" lang="ru-RU" sz="1900" b="1" i="1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01613" y="2205038"/>
            <a:ext cx="54006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Из 73 субъектов РФ (по состоянию на сентябрь  </a:t>
            </a:r>
            <a:r>
              <a:rPr lang="ru-RU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2011 </a:t>
            </a:r>
            <a:r>
              <a:rPr lang="ru-RU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года по отношению к </a:t>
            </a:r>
            <a:r>
              <a:rPr lang="ru-RU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31 декабря 2010 года):</a:t>
            </a:r>
            <a:endParaRPr lang="ru-RU" sz="1700" dirty="0">
              <a:latin typeface="Arial" charset="0"/>
              <a:cs typeface="Arial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04850" y="2842846"/>
            <a:ext cx="5040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Тарифы не изменились в 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39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субъектах Российской Федерации (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54%) </a:t>
            </a:r>
            <a:endParaRPr lang="ru-RU" sz="1400" dirty="0">
              <a:latin typeface="Arial" charset="0"/>
              <a:cs typeface="Arial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704850" y="3365714"/>
            <a:ext cx="50403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Изменение тарифа не более 11 % в 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17 </a:t>
            </a: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субъектах Российской Федерации (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23%)</a:t>
            </a:r>
            <a:endParaRPr lang="ru-RU" sz="1400" dirty="0">
              <a:latin typeface="Arial" charset="0"/>
              <a:cs typeface="Arial" charset="0"/>
            </a:endParaRP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776288" y="4968384"/>
            <a:ext cx="4968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Изменение тарифа более 11 % в 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17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субъектах </a:t>
            </a: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Российской Федерации (</a:t>
            </a: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23%)</a:t>
            </a:r>
            <a:endParaRPr lang="ru-RU" sz="1400" dirty="0"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20750" y="3888001"/>
            <a:ext cx="5616996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г.Санкт-Петербург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Псковская область, Рязанская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область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,</a:t>
            </a:r>
          </a:p>
          <a:p>
            <a:pPr>
              <a:buFont typeface="Arial" charset="0"/>
              <a:buNone/>
              <a:defRPr/>
            </a:pP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Нижегородская область,  Кировская область, 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Архангельская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область,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Ставропольский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край, Воронежская область, Липецкая область,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Тамбовская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область, Ханты-Мансийский АО, Челябинская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область, Республика Бурятия, 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Тамбовская область, Тюменская область, Томская область*,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Владимирская область**</a:t>
            </a:r>
            <a:endParaRPr lang="ru-RU" sz="1200" i="1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0750" y="5411495"/>
            <a:ext cx="799306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Ленинградская область, Республика Карелия, Тверская область,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Республика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Марий Эл, </a:t>
            </a:r>
            <a:endParaRPr lang="ru-RU" sz="1200" i="1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Республика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Мордовия, Республика Татарстан, Удмуртская Республика, Ивановская обл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., Белгородская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область,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Самарская </a:t>
            </a:r>
            <a:r>
              <a:rPr lang="ru-RU" sz="12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область, Республика Башкортостан, Тюменская область, Алтайский край, Иркутская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область,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Астраханская область***, </a:t>
            </a:r>
            <a:r>
              <a:rPr lang="ru-RU" sz="12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Краснодарский край****, Ростовская область *****</a:t>
            </a:r>
            <a:endParaRPr lang="ru-RU" sz="1200" i="1" dirty="0">
              <a:solidFill>
                <a:schemeClr val="accent6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graphicFrame>
        <p:nvGraphicFramePr>
          <p:cNvPr id="35" name="Диаграмма 34"/>
          <p:cNvGraphicFramePr/>
          <p:nvPr/>
        </p:nvGraphicFramePr>
        <p:xfrm>
          <a:off x="5818683" y="2277666"/>
          <a:ext cx="43924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44162" y="2949636"/>
            <a:ext cx="307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►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44162" y="3365714"/>
            <a:ext cx="307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►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244162" y="5022245"/>
            <a:ext cx="307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►</a:t>
            </a:r>
            <a:endParaRPr lang="ru-RU" dirty="0"/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19</a:t>
            </a:r>
            <a:endParaRPr lang="ru-RU" sz="1000" dirty="0">
              <a:latin typeface="Verdana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44162" y="6242492"/>
            <a:ext cx="9517376" cy="225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i="1" dirty="0" smtClean="0">
                <a:solidFill>
                  <a:schemeClr val="tx1"/>
                </a:solidFill>
                <a:cs typeface="Arial" charset="0"/>
              </a:rPr>
              <a:t>* -установлены регулятором в 2011 году впервые, ** - не регулируются, *** - увеличение тарифов для населения + 6,6%, **** - 11,2%, ****** - 11,1%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90538" y="385762"/>
            <a:ext cx="9178925" cy="955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5794" tIns="47897" rIns="95794" bIns="47897" numCol="1" anchor="t" anchorCtr="0" compatLnSpc="1">
            <a:prstTxWarp prst="textNoShape">
              <a:avLst/>
            </a:prstTxWarp>
          </a:bodyPr>
          <a:lstStyle/>
          <a:p>
            <a:pPr marL="0" marR="0" lvl="0" indent="471488" algn="ctr" defTabSz="479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Системные поручения органам регулирования</a:t>
            </a:r>
          </a:p>
          <a:p>
            <a:pPr marL="0" marR="0" lvl="0" indent="471488" algn="ctr" defTabSz="479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latin typeface="+mj-lt"/>
                <a:ea typeface="+mj-ea"/>
                <a:cs typeface="+mj-cs"/>
                <a:sym typeface="Arial" charset="0"/>
              </a:rPr>
              <a:t>(и</a:t>
            </a:r>
            <a:r>
              <a:rPr lang="ru-RU" sz="1600" kern="0" noProof="0" dirty="0" err="1" smtClean="0">
                <a:latin typeface="+mj-lt"/>
                <a:ea typeface="+mj-ea"/>
                <a:cs typeface="+mj-cs"/>
                <a:sym typeface="Arial" charset="0"/>
              </a:rPr>
              <a:t>з</a:t>
            </a:r>
            <a:r>
              <a:rPr lang="ru-RU" sz="1600" kern="0" noProof="0" dirty="0" smtClean="0">
                <a:latin typeface="+mj-lt"/>
                <a:ea typeface="+mj-ea"/>
                <a:cs typeface="+mj-cs"/>
                <a:sym typeface="Arial" charset="0"/>
              </a:rPr>
              <a:t> материалов </a:t>
            </a:r>
            <a:r>
              <a:rPr lang="ru-RU" sz="1600" kern="0" dirty="0" smtClean="0">
                <a:latin typeface="+mj-lt"/>
                <a:ea typeface="+mj-ea"/>
                <a:cs typeface="+mj-cs"/>
                <a:sym typeface="Arial" charset="0"/>
              </a:rPr>
              <a:t>выступления на всероссийском совещании органов регулирования 7-8 апреля 2011 г.)</a:t>
            </a:r>
            <a:endParaRPr kumimoji="0" lang="ru-RU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0" y="1341562"/>
            <a:ext cx="9539288" cy="526720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just" defTabSz="706438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Lucida Grande"/>
              <a:buAutoNum type="romanUcPeriod"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 charset="0"/>
              </a:rPr>
              <a:t>Итоги Президиума Госсовета 11.03.2011г. (поручение Президента РФ №Пр-716ГС, поручение Правительства РФ от 24.03.2011г. №ВП-П9-1768). Органам государственной власти субъектов РФ:</a:t>
            </a:r>
          </a:p>
          <a:p>
            <a:pPr marL="787400" marR="0" lvl="1" indent="-342900" algn="just" defTabSz="706438" rtl="0" eaLnBrk="0" fontAlgn="base" latinLnBrk="0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ü"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«пункт в) обеспечить подключение организаций, осуществляющих регулируемые виды деятельности, к Федеральной государственной информационной системе «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E</a:t>
            </a:r>
            <a:r>
              <a:rPr kumimoji="0" lang="ru-RU" sz="1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диная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 информационно-аналитическая система ФСТ России». Срок – 1 июня 2011г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.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(не выполнено).</a:t>
            </a:r>
          </a:p>
          <a:p>
            <a:pPr marL="787400" marR="0" lvl="1" indent="-342900" algn="just" defTabSz="706438" rtl="0" eaLnBrk="0" fontAlgn="base" latinLnBrk="0" hangingPunct="0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ü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«пункт г) совместно с Минэнерго России, ФСТ России организовать подготовку, переподготовку и повышение квалификации кадров органов исполнительной власти субъектов Российской Федерации и муниципальных образований по вопросам ценообразования и регулирования тарифов в сфере энергетики». Срок – 1 июля 2011г.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Arial" charset="0"/>
              </a:rPr>
              <a:t>(не выполнено).</a:t>
            </a:r>
          </a:p>
          <a:p>
            <a:pPr marL="514350" marR="0" lvl="0" indent="-514350" algn="just" defTabSz="706438" rtl="0" eaLnBrk="0" fontAlgn="base" latinLnBrk="0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Lucida Grande"/>
              <a:buAutoNum type="romanUcPeriod"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 charset="0"/>
              </a:rPr>
              <a:t>Постановление Правительства РФ от 27.12.2010 г. № 1172 </a:t>
            </a:r>
          </a:p>
          <a:p>
            <a:pPr marL="787400" lvl="1" indent="-342900" algn="just" defTabSz="706438" eaLnBrk="0" hangingPunct="0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ru-RU" sz="1500" kern="0" dirty="0" smtClean="0">
                <a:latin typeface="+mn-lt"/>
                <a:sym typeface="Arial" charset="0"/>
              </a:rPr>
              <a:t>Снижение ценовой нагрузки в среднем по субъектам Российской Федерации в 2011 году </a:t>
            </a:r>
            <a:r>
              <a:rPr lang="ru-RU" sz="1500" b="1" kern="0" dirty="0" smtClean="0">
                <a:latin typeface="+mn-lt"/>
                <a:sym typeface="Arial" charset="0"/>
              </a:rPr>
              <a:t>(выполнено).</a:t>
            </a:r>
          </a:p>
          <a:p>
            <a:pPr marL="514350" marR="0" lvl="0" indent="-514350" algn="just" defTabSz="706438" rtl="0" eaLnBrk="0" fontAlgn="base" latinLnBrk="0" hangingPunct="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Lucida Grande"/>
              <a:buAutoNum type="romanUcPeriod"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 charset="0"/>
              </a:rPr>
              <a:t>Формирование ЕЭП – регуляторные задачи</a:t>
            </a:r>
            <a:r>
              <a:rPr kumimoji="0" lang="ru-RU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 charset="0"/>
              </a:rPr>
              <a:t> (соглашения подписаны, ратифицированы и вступают в силу с 01.01.2012г.).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  <a:p>
            <a:pPr marL="514350" marR="0" lvl="0" indent="-514350" algn="just" defTabSz="706438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Lucida Grande"/>
              <a:buAutoNum type="romanUcPeriod"/>
              <a:tabLst/>
              <a:defRPr/>
            </a:pP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  <a:p>
            <a:pPr marL="514350" marR="0" lvl="0" indent="-514350" algn="just" defTabSz="706438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Lucida Grande"/>
              <a:buAutoNum type="romanUcPeriod"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499600" y="6608763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849313" y="333375"/>
            <a:ext cx="9202737" cy="914400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 typeface="Arial" charset="0"/>
              <a:buNone/>
              <a:tabLst>
                <a:tab pos="39688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ru-RU" sz="19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Основные итоги реализации государственной тарифной политики в сфере перевозок пассажиров железнодорожным транспортом общего пользования в пригородном сообщении в 2010 году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auto">
          <a:xfrm>
            <a:off x="517101" y="1268413"/>
            <a:ext cx="52681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ru-RU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ФСТ России разработаны и утверждены:</a:t>
            </a:r>
          </a:p>
        </p:txBody>
      </p:sp>
      <p:sp>
        <p:nvSpPr>
          <p:cNvPr id="19" name="Text Box 61"/>
          <p:cNvSpPr txBox="1">
            <a:spLocks noChangeArrowheads="1"/>
          </p:cNvSpPr>
          <p:nvPr/>
        </p:nvSpPr>
        <p:spPr bwMode="auto">
          <a:xfrm>
            <a:off x="2865438" y="2565400"/>
            <a:ext cx="704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i="1"/>
              <a:t>(Приказ ФСТ России от 28 сентября 2010 г. №235-т/1)</a:t>
            </a:r>
          </a:p>
        </p:txBody>
      </p:sp>
      <p:sp>
        <p:nvSpPr>
          <p:cNvPr id="20" name="Text Box 63"/>
          <p:cNvSpPr txBox="1">
            <a:spLocks noChangeArrowheads="1"/>
          </p:cNvSpPr>
          <p:nvPr/>
        </p:nvSpPr>
        <p:spPr bwMode="auto">
          <a:xfrm>
            <a:off x="2865438" y="4069373"/>
            <a:ext cx="704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i="1" dirty="0"/>
              <a:t>(Приказ ФСТ России от 28 октября 2010 г. №265-т/1)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3268238" y="5095875"/>
            <a:ext cx="6034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i="1" dirty="0"/>
              <a:t>(Приказ ФСТ России от 19 августа 2011 г. № 506-т 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2100" y="1844675"/>
            <a:ext cx="9072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Методика расчета экономически обоснованных затрат, учитываемых при формировании цен (тарифов) на услуги субъектов естественных монополий в сфере перевозок пассажиров железнодорожным транспортом общего пользования в пригородном сообщении в субъектах Российской Федерации</a:t>
            </a:r>
            <a:endParaRPr lang="ru-RU" sz="1500" dirty="0"/>
          </a:p>
        </p:txBody>
      </p:sp>
      <p:sp>
        <p:nvSpPr>
          <p:cNvPr id="29" name="TextBox 28"/>
          <p:cNvSpPr txBox="1"/>
          <p:nvPr/>
        </p:nvSpPr>
        <p:spPr>
          <a:xfrm>
            <a:off x="562100" y="3053710"/>
            <a:ext cx="9072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Глава 3 Тарифного руководства, предусматривающей цены (тарифы) на услуги по использованию инфраструктуры железнодорожного транспорта общего пользования, оказываемые ОАО «РЖД» при осуществлении перевозок пассажиров железнодорожным транспортом общего пользования в пригородном сообщении в субъектах РФ</a:t>
            </a:r>
            <a:endParaRPr lang="ru-RU" sz="1500" dirty="0"/>
          </a:p>
        </p:txBody>
      </p:sp>
      <p:sp>
        <p:nvSpPr>
          <p:cNvPr id="31" name="TextBox 30"/>
          <p:cNvSpPr txBox="1"/>
          <p:nvPr/>
        </p:nvSpPr>
        <p:spPr>
          <a:xfrm>
            <a:off x="562100" y="4397256"/>
            <a:ext cx="90724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Порядок рассмотрения вопросов по установлению (изменению) тарифов, сборов и платы в отношении работ (услуг) субъектов естественных монополий в сфере железнодорожных перевозок</a:t>
            </a:r>
            <a:endParaRPr lang="ru-RU" sz="1500" dirty="0"/>
          </a:p>
        </p:txBody>
      </p:sp>
      <p:sp>
        <p:nvSpPr>
          <p:cNvPr id="32" name="TextBox 31"/>
          <p:cNvSpPr txBox="1"/>
          <p:nvPr/>
        </p:nvSpPr>
        <p:spPr>
          <a:xfrm>
            <a:off x="344488" y="5585678"/>
            <a:ext cx="8957837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ФСТ России разработаны все необходимые документы, обеспечивающие функционирования пригородных пассажирских компаний</a:t>
            </a:r>
            <a:endParaRPr lang="ru-RU" sz="1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7768" y="1934176"/>
            <a:ext cx="4090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7768" y="3294053"/>
            <a:ext cx="4090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4374173"/>
            <a:ext cx="4090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20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73050" y="333374"/>
            <a:ext cx="9634538" cy="1224211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 typeface="Arial" charset="0"/>
              <a:buNone/>
              <a:tabLst>
                <a:tab pos="39688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ru-RU" sz="1900" b="1" i="0" u="none" strike="noStrike" kern="0" cap="none" spc="0" normalizeH="0" baseline="0" noProof="0" dirty="0" smtClean="0">
                <a:ln>
                  <a:noFill/>
                </a:ln>
                <a:solidFill>
                  <a:srgbClr val="0046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        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Основные положения Методики расчета экономически обоснованных  затрат, учитываемых при формировании цен (тарифов) на услуги субъектов естественных монополий в сфере перевозок пассажиров железнодорожным транспортом общего пользования в пригородном сообщении в субъектах Российской Федерации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5222" y="2036490"/>
            <a:ext cx="9199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	</a:t>
            </a:r>
            <a:r>
              <a:rPr lang="ru-RU" sz="1800" dirty="0" smtClean="0"/>
              <a:t>Расчет экономически обоснованных затрат осуществляется по каждому субъекту Российской Федерации, расположенному в зоне обслуживания субъекта регулирования (территориального филиала ОАО «РЖД» или компаний пригородных пассажирских перевозок).</a:t>
            </a:r>
            <a:endParaRPr lang="ru-RU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221" y="3393629"/>
            <a:ext cx="9199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	</a:t>
            </a:r>
            <a:r>
              <a:rPr lang="ru-RU" sz="1800" dirty="0" smtClean="0"/>
              <a:t>Установлен порядок распределения расходов территориальных филиалов ОАО «РЖД» (компаний пригородных пассажирских перевозок) по субъектам Российской Федерации, в случае если они осуществляют перевозки пассажиров в пригородном сообщении в нескольких субъектах Российской Федерации.</a:t>
            </a:r>
            <a:endParaRPr lang="ru-RU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435221" y="4941962"/>
            <a:ext cx="9199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	</a:t>
            </a:r>
            <a:r>
              <a:rPr lang="ru-RU" sz="1800" dirty="0" smtClean="0"/>
              <a:t>Предусмотрен расчет затрат субъекта регулирования на соответствующий период регулирования на базе затрат отчетного периода, уже распределенных по субъектам Российской Федерации, с учетом прогноза изменения объемных показателей.</a:t>
            </a:r>
            <a:endParaRPr lang="ru-RU" sz="18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21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24"/>
          <p:cNvSpPr>
            <a:spLocks noChangeArrowheads="1"/>
          </p:cNvSpPr>
          <p:nvPr/>
        </p:nvSpPr>
        <p:spPr bwMode="auto">
          <a:xfrm>
            <a:off x="3442419" y="4963542"/>
            <a:ext cx="3168650" cy="410468"/>
          </a:xfrm>
          <a:prstGeom prst="downArrow">
            <a:avLst>
              <a:gd name="adj1" fmla="val 51306"/>
              <a:gd name="adj2" fmla="val 50662"/>
            </a:avLst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49313" y="333375"/>
            <a:ext cx="9058275" cy="914400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46038" marR="0" lvl="0" indent="-46038" algn="ctr" defTabSz="7064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 typeface="Arial" charset="0"/>
              <a:buNone/>
              <a:tabLst>
                <a:tab pos="39688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ru-RU" sz="1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Совершенствование нормативной правовой базы государственного регулирования в сфере железнодорожных перевозок пассажиров в пригородном сообщении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561975" y="5300663"/>
            <a:ext cx="93456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Доработка законопроекта «Об организации регулярного пассажирского железнодорожного сообщения в Российской Федерации и внесении изменений и дополнений в отдельные законодательные акты Российской Федерации»</a:t>
            </a:r>
            <a:endParaRPr lang="ru-RU" sz="1400" i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561975" y="3716338"/>
            <a:ext cx="934561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Разработка  концепции развития пригородных пассажирских перевозок железнодорожным транспортом, в том числе определение долгосрочных механизмов финансовой поддержки пригородных пассажирских перевозок, в том числе: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1136650" y="6021388"/>
            <a:ext cx="877093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250" i="1" dirty="0">
                <a:solidFill>
                  <a:srgbClr val="004070"/>
                </a:solidFill>
                <a:latin typeface="Arial" charset="0"/>
                <a:cs typeface="Arial" charset="0"/>
              </a:rPr>
              <a:t>создание новой системы государственного регулирования тарифов в социально значимом сегменте перевозок пассажиров с целью минимизации размера компенсации потерь в доходах компаний-перевозчиков, возникающих от такого государственного регулирования</a:t>
            </a: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1065213" y="4365625"/>
            <a:ext cx="884237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250" i="1" dirty="0">
                <a:solidFill>
                  <a:srgbClr val="004070"/>
                </a:solidFill>
                <a:latin typeface="Arial" charset="0"/>
                <a:cs typeface="Arial" charset="0"/>
              </a:rPr>
              <a:t>определение долгосрочных механизмов финансовой поддержки пригородных пассажирских перевозок, с учетом обеспечения надлежащего качества пригородных пассажирских перевозок железнодорожным транспортом; обеспечения безубыточности деятельности пригородных пассажирских компаний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849313" y="2349500"/>
            <a:ext cx="905827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250" i="1" dirty="0">
                <a:solidFill>
                  <a:srgbClr val="004070"/>
                </a:solidFill>
                <a:latin typeface="Arial" charset="0"/>
                <a:cs typeface="Arial" charset="0"/>
              </a:rPr>
              <a:t>- приведение порядка установления стоимости абонементных тарифов на железнодорожные перевозки пассажиров в пригородном сообщении в соответствие с действующей нормативной правовой базой в области государственного тарифного регулирования данного вида перевозок (в частности, пунктов 21 и 147 действующих Правил перевозок пассажиров, багажа и грузобагажа на федеральном железнодорожном транспорте - в соответствие с постановлением Правительства Российской Федерации от 10 декабря 2008 г. № 950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488950" y="1268413"/>
            <a:ext cx="9418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Разработка  правил перевозок пассажиров, багажа и грузобагажа железнодорожным транспортом, в частности, необходимо: 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849313" y="1773238"/>
            <a:ext cx="90582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250" i="1" dirty="0">
                <a:solidFill>
                  <a:srgbClr val="004070"/>
                </a:solidFill>
                <a:latin typeface="Arial" charset="0"/>
                <a:cs typeface="Arial" charset="0"/>
              </a:rPr>
              <a:t>- определение перечня видов тарифов, плат и сборов на работы (услуги), выполняемые (оказываемые) компаний пригородных пассажирских перевозок, осуществляющих деятельность в сфере железнодорожных перевозок в пригородном сообщении;  </a:t>
            </a:r>
          </a:p>
        </p:txBody>
      </p:sp>
      <p:sp>
        <p:nvSpPr>
          <p:cNvPr id="16" name="AutoShape 24"/>
          <p:cNvSpPr>
            <a:spLocks noChangeArrowheads="1"/>
          </p:cNvSpPr>
          <p:nvPr/>
        </p:nvSpPr>
        <p:spPr bwMode="auto">
          <a:xfrm>
            <a:off x="3442419" y="3429794"/>
            <a:ext cx="3168650" cy="359569"/>
          </a:xfrm>
          <a:prstGeom prst="downArrow">
            <a:avLst>
              <a:gd name="adj1" fmla="val 51306"/>
              <a:gd name="adj2" fmla="val 50662"/>
            </a:avLst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22</a:t>
            </a:r>
            <a:endParaRPr lang="ru-RU" sz="1000" dirty="0">
              <a:latin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366" y="1247775"/>
            <a:ext cx="3465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42380" y="5300662"/>
            <a:ext cx="3465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42380" y="3789363"/>
            <a:ext cx="3465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/>
          <p:nvPr/>
        </p:nvGraphicFramePr>
        <p:xfrm>
          <a:off x="4954587" y="1036980"/>
          <a:ext cx="45720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202059" y="119754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786235" y="621482"/>
            <a:ext cx="63367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Тарифы на железнодорожные перевозки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90291" y="3989308"/>
            <a:ext cx="516327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Субсидии из федерального бюджета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0091" y="4653930"/>
            <a:ext cx="39406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2010 год –			43,2 млрд. руб.</a:t>
            </a:r>
          </a:p>
          <a:p>
            <a:r>
              <a:rPr lang="ru-RU" sz="1600" dirty="0" smtClean="0"/>
              <a:t>2011 год –			  2,4 млрд. руб.</a:t>
            </a:r>
          </a:p>
          <a:p>
            <a:r>
              <a:rPr lang="ru-RU" sz="1600" dirty="0" smtClean="0"/>
              <a:t>2012 год (прогноз) –	40,0 млрд. руб.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483248" y="4653930"/>
            <a:ext cx="39406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2010 год –			35,8 млрд. руб.</a:t>
            </a:r>
          </a:p>
          <a:p>
            <a:r>
              <a:rPr lang="ru-RU" sz="1600" dirty="0" smtClean="0"/>
              <a:t>2011 год –			30,0 млрд. руб.</a:t>
            </a:r>
          </a:p>
          <a:p>
            <a:r>
              <a:rPr lang="ru-RU" sz="1600" dirty="0" smtClean="0"/>
              <a:t>2012 год (прогноз) –	30,0 млрд. руб.</a:t>
            </a:r>
            <a:endParaRPr lang="ru-RU" sz="16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23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3024188"/>
            <a:ext cx="8918575" cy="714375"/>
          </a:xfrm>
          <a:noFill/>
          <a:ln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r>
              <a:rPr lang="ru-RU" sz="3600" smtClean="0"/>
              <a:t>Газовая отрасль</a:t>
            </a:r>
          </a:p>
        </p:txBody>
      </p:sp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9607550" y="6605588"/>
            <a:ext cx="419100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94" tIns="49032" rIns="94294" bIns="49032">
            <a:spAutoFit/>
          </a:bodyPr>
          <a:lstStyle/>
          <a:p>
            <a:pPr algn="l"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2375" algn="l"/>
                <a:tab pos="4233863" algn="l"/>
                <a:tab pos="4703763" algn="l"/>
                <a:tab pos="5175250" algn="l"/>
                <a:tab pos="5648325" algn="l"/>
                <a:tab pos="6116638" algn="l"/>
                <a:tab pos="6589713" algn="l"/>
                <a:tab pos="7058025" algn="l"/>
                <a:tab pos="7531100" algn="l"/>
                <a:tab pos="7999413" algn="l"/>
                <a:tab pos="8472488" algn="l"/>
                <a:tab pos="8940800" algn="l"/>
                <a:tab pos="9410700" algn="l"/>
              </a:tabLst>
            </a:pPr>
            <a:r>
              <a:rPr lang="ru-RU" sz="1000">
                <a:solidFill>
                  <a:schemeClr val="bg1"/>
                </a:solidFill>
                <a:latin typeface="Verdana" pitchFamily="34" charset="0"/>
              </a:rPr>
              <a:t>12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5800" y="554410"/>
            <a:ext cx="8975725" cy="80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12" tIns="47906" rIns="95812" bIns="47906" anchor="ctr">
            <a:spAutoFit/>
          </a:bodyPr>
          <a:lstStyle/>
          <a:p>
            <a:pPr indent="471488" algn="ctr" defTabSz="479425"/>
            <a:r>
              <a:rPr lang="ru-RU" sz="2300" b="1" dirty="0">
                <a:sym typeface="Arial" charset="0"/>
              </a:rPr>
              <a:t>Основные параметры изменения регулируемых оптовых цен на газ в </a:t>
            </a:r>
            <a:r>
              <a:rPr lang="ru-RU" sz="2300" b="1" dirty="0" smtClean="0">
                <a:sym typeface="Arial" charset="0"/>
              </a:rPr>
              <a:t>2012 </a:t>
            </a:r>
            <a:r>
              <a:rPr lang="ru-RU" sz="2300" b="1" dirty="0">
                <a:sym typeface="Arial" charset="0"/>
              </a:rPr>
              <a:t>году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17513" y="1701602"/>
            <a:ext cx="9244012" cy="3473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54013" algn="just" defTabSz="673100">
              <a:spcBef>
                <a:spcPts val="850"/>
              </a:spcBef>
              <a:buSzPct val="100000"/>
              <a:buFont typeface="Lucida Grande" charset="0"/>
              <a:buChar char="•"/>
            </a:pPr>
            <a:r>
              <a:rPr lang="ru-RU" sz="2100" dirty="0">
                <a:sym typeface="Arial" charset="0"/>
              </a:rPr>
              <a:t>Единовременная индексация цен на газ для промышленных потребителей с </a:t>
            </a:r>
            <a:r>
              <a:rPr lang="ru-RU" sz="2100" dirty="0" smtClean="0">
                <a:sym typeface="Arial" charset="0"/>
              </a:rPr>
              <a:t>1 июля 2011 </a:t>
            </a:r>
            <a:r>
              <a:rPr lang="ru-RU" sz="2100" dirty="0">
                <a:sym typeface="Arial" charset="0"/>
              </a:rPr>
              <a:t>г. </a:t>
            </a:r>
            <a:r>
              <a:rPr lang="ru-RU" sz="2100" dirty="0" smtClean="0">
                <a:sym typeface="Arial" charset="0"/>
              </a:rPr>
              <a:t> </a:t>
            </a:r>
            <a:r>
              <a:rPr lang="ru-RU" sz="2400" dirty="0" smtClean="0">
                <a:sym typeface="Arial" charset="0"/>
              </a:rPr>
              <a:t>15% </a:t>
            </a:r>
          </a:p>
          <a:p>
            <a:pPr marL="396875" indent="-354013" algn="just" defTabSz="673100">
              <a:spcBef>
                <a:spcPts val="850"/>
              </a:spcBef>
              <a:buSzPct val="100000"/>
            </a:pPr>
            <a:r>
              <a:rPr lang="ru-RU" sz="2100" dirty="0" smtClean="0">
                <a:solidFill>
                  <a:srgbClr val="333399"/>
                </a:solidFill>
                <a:sym typeface="Arial" charset="0"/>
              </a:rPr>
              <a:t>	</a:t>
            </a:r>
            <a:r>
              <a:rPr lang="ru-RU" sz="2100" dirty="0" smtClean="0">
                <a:sym typeface="Arial" charset="0"/>
              </a:rPr>
              <a:t>В среднем за год – 7,1%</a:t>
            </a:r>
            <a:endParaRPr lang="ru-RU" sz="2100" dirty="0">
              <a:sym typeface="Arial" charset="0"/>
            </a:endParaRPr>
          </a:p>
          <a:p>
            <a:pPr marL="396875" indent="-354013" algn="just" defTabSz="673100">
              <a:spcBef>
                <a:spcPts val="850"/>
              </a:spcBef>
              <a:buSzPct val="100000"/>
              <a:buFont typeface="Lucida Grande" charset="0"/>
              <a:buChar char="•"/>
            </a:pPr>
            <a:r>
              <a:rPr lang="ru-RU" sz="2100" dirty="0">
                <a:sym typeface="Arial" charset="0"/>
              </a:rPr>
              <a:t>Изменение оптовых цен для </a:t>
            </a:r>
            <a:r>
              <a:rPr lang="ru-RU" sz="2800" b="1" dirty="0" smtClean="0">
                <a:sym typeface="Arial" charset="0"/>
              </a:rPr>
              <a:t>населения</a:t>
            </a:r>
            <a:r>
              <a:rPr lang="ru-RU" sz="2100" dirty="0" smtClean="0">
                <a:sym typeface="Arial" charset="0"/>
              </a:rPr>
              <a:t>:</a:t>
            </a:r>
            <a:endParaRPr lang="ru-RU" sz="2100" dirty="0">
              <a:sym typeface="Arial" charset="0"/>
            </a:endParaRPr>
          </a:p>
          <a:p>
            <a:pPr marL="820738" lvl="1" indent="-298450" algn="just" defTabSz="673100">
              <a:spcBef>
                <a:spcPts val="688"/>
              </a:spcBef>
              <a:buSzPct val="100000"/>
              <a:buFont typeface="Lucida Grande" charset="0"/>
              <a:buChar char="–"/>
            </a:pPr>
            <a:r>
              <a:rPr lang="ru-RU" sz="2100" dirty="0">
                <a:sym typeface="Arial" charset="0"/>
              </a:rPr>
              <a:t>с 1 </a:t>
            </a:r>
            <a:r>
              <a:rPr lang="ru-RU" sz="2100" dirty="0" smtClean="0">
                <a:sym typeface="Arial" charset="0"/>
              </a:rPr>
              <a:t>июля 2011 </a:t>
            </a:r>
            <a:r>
              <a:rPr lang="ru-RU" sz="2100" dirty="0">
                <a:sym typeface="Arial" charset="0"/>
              </a:rPr>
              <a:t>года </a:t>
            </a:r>
            <a:r>
              <a:rPr lang="ru-RU" sz="2100" dirty="0" smtClean="0">
                <a:sym typeface="Arial" charset="0"/>
              </a:rPr>
              <a:t> на </a:t>
            </a:r>
            <a:r>
              <a:rPr lang="ru-RU" sz="2800" b="1" dirty="0" smtClean="0">
                <a:sym typeface="Arial" charset="0"/>
              </a:rPr>
              <a:t>15%</a:t>
            </a:r>
          </a:p>
          <a:p>
            <a:pPr marL="820738" lvl="1" indent="-298450" algn="just" defTabSz="673100">
              <a:spcBef>
                <a:spcPts val="688"/>
              </a:spcBef>
              <a:buSzPct val="100000"/>
            </a:pPr>
            <a:r>
              <a:rPr lang="ru-RU" dirty="0" smtClean="0">
                <a:sym typeface="Arial" charset="0"/>
              </a:rPr>
              <a:t>В среднем за год – 10,4%</a:t>
            </a:r>
          </a:p>
          <a:p>
            <a:pPr marL="820738" lvl="1" indent="-298450" algn="just" defTabSz="673100">
              <a:spcBef>
                <a:spcPts val="688"/>
              </a:spcBef>
              <a:buSzPct val="100000"/>
            </a:pPr>
            <a:endParaRPr lang="ru-RU" sz="2800" b="1" dirty="0">
              <a:sym typeface="Arial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25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66739" y="549474"/>
            <a:ext cx="8639175" cy="8576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0" marR="0" lvl="0" indent="471488" algn="ctr" defTabSz="479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Arial" pitchFamily="34" charset="0"/>
              </a:rPr>
              <a:t>Газификация Камчатского края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6739" y="1710894"/>
            <a:ext cx="46038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 defTabSz="67310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sz="1800" dirty="0" smtClean="0">
                <a:sym typeface="Arial" charset="0"/>
              </a:rPr>
              <a:t>обустройство </a:t>
            </a:r>
            <a:r>
              <a:rPr lang="ru-RU" sz="1800" dirty="0" err="1" smtClean="0">
                <a:sym typeface="Arial" charset="0"/>
              </a:rPr>
              <a:t>Кшукского</a:t>
            </a:r>
            <a:r>
              <a:rPr lang="ru-RU" sz="1800" dirty="0" smtClean="0">
                <a:sym typeface="Arial" charset="0"/>
              </a:rPr>
              <a:t> и </a:t>
            </a:r>
            <a:r>
              <a:rPr lang="ru-RU" sz="1800" dirty="0" err="1" smtClean="0">
                <a:sym typeface="Arial" charset="0"/>
              </a:rPr>
              <a:t>Нижне-Квакчикского</a:t>
            </a:r>
            <a:r>
              <a:rPr lang="ru-RU" sz="1800" dirty="0" smtClean="0">
                <a:sym typeface="Arial" charset="0"/>
              </a:rPr>
              <a:t> месторождений</a:t>
            </a:r>
          </a:p>
          <a:p>
            <a:pPr indent="-457200" algn="just" defTabSz="67310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sz="1800" dirty="0" smtClean="0">
                <a:sym typeface="Arial" charset="0"/>
              </a:rPr>
              <a:t>строительство магистрального газопровода «Соболево - Петропавловск - Камчатский»</a:t>
            </a:r>
          </a:p>
          <a:p>
            <a:pPr indent="-457200" algn="just" defTabSz="67310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sz="1800" dirty="0" smtClean="0">
                <a:sym typeface="Arial" charset="0"/>
              </a:rPr>
              <a:t>строительство распределительных сетей в г. Петропавловске-Камчатском</a:t>
            </a:r>
          </a:p>
        </p:txBody>
      </p:sp>
      <p:pic>
        <p:nvPicPr>
          <p:cNvPr id="4" name="Picture 2" descr="w350_map_rus_kamchatka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6635" y="1184394"/>
            <a:ext cx="4119488" cy="515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66740" y="1221182"/>
            <a:ext cx="26877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00062" indent="-457200" algn="just" defTabSz="673100">
              <a:spcBef>
                <a:spcPts val="0"/>
              </a:spcBef>
              <a:buSzPct val="100000"/>
            </a:pPr>
            <a:r>
              <a:rPr lang="ru-RU" sz="1800" b="1" dirty="0" smtClean="0"/>
              <a:t>Состав программы:</a:t>
            </a:r>
            <a:endParaRPr lang="ru-RU" sz="1800" b="1" dirty="0" smtClean="0">
              <a:sym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740" y="4293890"/>
            <a:ext cx="43878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Размер оптовой цены на газ для потребителей Камчатского края</a:t>
            </a:r>
          </a:p>
          <a:p>
            <a:pPr algn="ctr"/>
            <a:r>
              <a:rPr lang="ru-RU" sz="2800" b="1" dirty="0" smtClean="0"/>
              <a:t>4 500 руб./тыс. м</a:t>
            </a:r>
            <a:r>
              <a:rPr lang="ru-RU" sz="2800" b="1" baseline="30000" dirty="0" smtClean="0"/>
              <a:t>3</a:t>
            </a:r>
          </a:p>
          <a:p>
            <a:pPr algn="ctr"/>
            <a:r>
              <a:rPr lang="ru-RU" sz="1800" dirty="0" smtClean="0"/>
              <a:t>установлен приказом ФСТ России от 13.01.2011 № 4-э</a:t>
            </a:r>
            <a:endParaRPr lang="ru-RU" sz="1800" baseline="300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26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885825" y="618426"/>
            <a:ext cx="8639175" cy="8576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0" marR="0" lvl="0" indent="471488" algn="ctr" defTabSz="479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Arial" pitchFamily="34" charset="0"/>
              </a:rPr>
              <a:t>Газотранспортная система «Сахалин-Хабаровск-Владивосток»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6741" y="1845618"/>
            <a:ext cx="36874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00062" indent="-457200" algn="just" defTabSz="673100">
              <a:spcBef>
                <a:spcPts val="0"/>
              </a:spcBef>
              <a:buSzPct val="100000"/>
            </a:pPr>
            <a:r>
              <a:rPr lang="ru-RU" sz="1800" b="1" dirty="0" smtClean="0">
                <a:sym typeface="Arial" charset="0"/>
              </a:rPr>
              <a:t>Технические характеристики</a:t>
            </a:r>
            <a:r>
              <a:rPr lang="ru-RU" sz="1800" b="1" dirty="0" smtClean="0">
                <a:solidFill>
                  <a:schemeClr val="bg1"/>
                </a:solidFill>
                <a:sym typeface="Arial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740" y="2214950"/>
            <a:ext cx="3687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 defTabSz="67310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sz="1800" dirty="0" smtClean="0">
                <a:sym typeface="Arial" charset="0"/>
              </a:rPr>
              <a:t>Пропускная способность – до 30 млрд</a:t>
            </a:r>
            <a:r>
              <a:rPr lang="ru-RU" sz="1800" dirty="0" smtClean="0"/>
              <a:t>. куб. м. в год</a:t>
            </a:r>
          </a:p>
          <a:p>
            <a:pPr indent="-457200" algn="just" defTabSz="67310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sz="1800" dirty="0" smtClean="0">
                <a:sym typeface="Arial" charset="0"/>
              </a:rPr>
              <a:t>Общая протяженность - 1350 километров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202" y="414058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/>
              <a:t>4 квартал 2011 года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0202" y="3771250"/>
            <a:ext cx="28522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00062" indent="-457200" algn="just" defTabSz="673100">
              <a:spcBef>
                <a:spcPts val="0"/>
              </a:spcBef>
              <a:buSzPct val="100000"/>
            </a:pPr>
            <a:r>
              <a:rPr lang="ru-RU" sz="1800" b="1" dirty="0" smtClean="0">
                <a:sym typeface="Arial" charset="0"/>
              </a:rPr>
              <a:t>Ввод в эксплуатацию</a:t>
            </a:r>
            <a:r>
              <a:rPr lang="ru-RU" sz="1800" b="1" dirty="0" smtClean="0">
                <a:solidFill>
                  <a:schemeClr val="bg1"/>
                </a:solidFill>
                <a:sym typeface="Arial" charset="0"/>
              </a:rPr>
              <a:t>:</a:t>
            </a:r>
          </a:p>
        </p:txBody>
      </p:sp>
      <p:pic>
        <p:nvPicPr>
          <p:cNvPr id="7" name="Picture 2" descr="w500_sakhalin_a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5783" y="1476070"/>
            <a:ext cx="5069217" cy="358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46075" y="5229994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Планируемый  размер конечной цены на газ для потребителей Приморского края</a:t>
            </a:r>
          </a:p>
          <a:p>
            <a:pPr algn="ctr"/>
            <a:r>
              <a:rPr lang="ru-RU" sz="2800" b="1" dirty="0" smtClean="0"/>
              <a:t>4 100 руб./тыс. м</a:t>
            </a:r>
            <a:r>
              <a:rPr lang="ru-RU" sz="2800" b="1" baseline="30000" dirty="0" smtClean="0"/>
              <a:t>3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27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2"/>
          <p:cNvSpPr txBox="1">
            <a:spLocks/>
          </p:cNvSpPr>
          <p:nvPr/>
        </p:nvSpPr>
        <p:spPr>
          <a:xfrm>
            <a:off x="539750" y="692150"/>
            <a:ext cx="8229600" cy="4814888"/>
          </a:xfrm>
          <a:prstGeom prst="rect">
            <a:avLst/>
          </a:prstGeom>
        </p:spPr>
        <p:txBody>
          <a:bodyPr/>
          <a:lstStyle/>
          <a:p>
            <a:pPr marL="415886" marR="0" lvl="0" indent="-369853" algn="l" defTabSz="706372" rtl="0" eaLnBrk="1" fontAlgn="base" latinLnBrk="0" hangingPunct="1">
              <a:lnSpc>
                <a:spcPct val="100000"/>
              </a:lnSpc>
              <a:spcBef>
                <a:spcPts val="850"/>
              </a:spcBef>
              <a:spcAft>
                <a:spcPct val="0"/>
              </a:spcAft>
              <a:buClrTx/>
              <a:buSzPct val="100000"/>
              <a:buFont typeface="Lucida Grande"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itchFamily="34" charset="0"/>
            </a:endParaRPr>
          </a:p>
          <a:p>
            <a:pPr marL="415886" marR="0" lvl="0" indent="-369853" algn="l" defTabSz="706372" rtl="0" eaLnBrk="1" fontAlgn="base" latinLnBrk="0" hangingPunct="1">
              <a:lnSpc>
                <a:spcPct val="100000"/>
              </a:lnSpc>
              <a:spcBef>
                <a:spcPts val="850"/>
              </a:spcBef>
              <a:spcAft>
                <a:spcPct val="0"/>
              </a:spcAft>
              <a:buClrTx/>
              <a:buSzPct val="100000"/>
              <a:buFont typeface="Lucida Grande"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itchFamily="34" charset="0"/>
            </a:endParaRPr>
          </a:p>
        </p:txBody>
      </p:sp>
      <p:sp>
        <p:nvSpPr>
          <p:cNvPr id="3" name="Номер слайда 11"/>
          <p:cNvSpPr txBox="1">
            <a:spLocks/>
          </p:cNvSpPr>
          <p:nvPr/>
        </p:nvSpPr>
        <p:spPr>
          <a:xfrm>
            <a:off x="8686800" y="6457528"/>
            <a:ext cx="457200" cy="4004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1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Заголовок 16"/>
          <p:cNvSpPr txBox="1">
            <a:spLocks/>
          </p:cNvSpPr>
          <p:nvPr/>
        </p:nvSpPr>
        <p:spPr>
          <a:xfrm>
            <a:off x="1043608" y="404664"/>
            <a:ext cx="7848872" cy="64807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46033" marR="0" lvl="0" indent="-46033" algn="ctr" defTabSz="706372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Arial" pitchFamily="34" charset="0"/>
              </a:rPr>
              <a:t>Прогноз предельных индексов изменения тарифов на услуги общедоступной электросвязи и общедоступной почтовой связи на 2012 год</a:t>
            </a:r>
            <a:b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Arial" pitchFamily="34" charset="0"/>
              </a:rPr>
            </a:b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  <a:sym typeface="Arial" pitchFamily="34" charset="0"/>
              </a:rPr>
              <a:t/>
            </a:r>
            <a:b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  <a:sym typeface="Arial" pitchFamily="34" charset="0"/>
              </a:rPr>
            </a:b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  <a:sym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43608" y="1484784"/>
          <a:ext cx="7848872" cy="4410619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4072528"/>
                <a:gridCol w="3776344"/>
              </a:tblGrid>
              <a:tr h="570139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Наименование регулируемых услуг связи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Прогнозируемые предельные индексы изменения тарифов</a:t>
                      </a:r>
                      <a:endParaRPr kumimoji="0" lang="ru-RU" sz="1400" b="1" kern="1200" dirty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66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latin typeface="Tahoma" pitchFamily="34" charset="0"/>
                          <a:cs typeface="Tahoma" pitchFamily="34" charset="0"/>
                        </a:rPr>
                        <a:t>Передача внутренней телеграммы</a:t>
                      </a:r>
                      <a:endParaRPr kumimoji="0" lang="ru-RU" sz="1400" b="1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Tahoma" pitchFamily="34" charset="0"/>
                          <a:cs typeface="Tahoma" pitchFamily="34" charset="0"/>
                        </a:rPr>
                        <a:t>увеличение на 6%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2831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latin typeface="Tahoma" pitchFamily="34" charset="0"/>
                          <a:cs typeface="Tahoma" pitchFamily="34" charset="0"/>
                        </a:rPr>
                        <a:t>Пересылка внутренней письменной корреспонденции</a:t>
                      </a:r>
                      <a:endParaRPr lang="ru-RU" sz="1400" b="1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ahoma" pitchFamily="34" charset="0"/>
                          <a:cs typeface="Tahoma" pitchFamily="34" charset="0"/>
                        </a:rPr>
                        <a:t>увеличение на 9,7%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2831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Предоставление местных телефонных соединений с учетом абонентской линии</a:t>
                      </a:r>
                      <a:endParaRPr lang="ru-RU" sz="1400" b="1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Tahoma" pitchFamily="34" charset="0"/>
                          <a:cs typeface="Tahoma" pitchFamily="34" charset="0"/>
                        </a:rPr>
                        <a:t>увеличение на 7,2%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28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Предоставление внутризоновых телефонных соединений</a:t>
                      </a:r>
                      <a:endParaRPr lang="ru-RU" sz="1400" b="1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снижение тарифов до 5%</a:t>
                      </a:r>
                      <a:endParaRPr lang="ru-RU" sz="1400" b="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28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Предоставление междугородных телефонных соединений</a:t>
                      </a:r>
                      <a:endParaRPr lang="ru-RU" sz="1400" b="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ru-RU" sz="1400" u="none" kern="1200" dirty="0" smtClean="0">
                          <a:latin typeface="Tahoma" pitchFamily="34" charset="0"/>
                          <a:cs typeface="Tahoma" pitchFamily="34" charset="0"/>
                        </a:rPr>
                        <a:t>сохранение тарифов</a:t>
                      </a:r>
                      <a:r>
                        <a:rPr lang="ru-RU" sz="1400" u="none" kern="1200" baseline="0" dirty="0" smtClean="0">
                          <a:latin typeface="Tahoma" pitchFamily="34" charset="0"/>
                          <a:cs typeface="Tahoma" pitchFamily="34" charset="0"/>
                        </a:rPr>
                        <a:t> на уровне действующих</a:t>
                      </a:r>
                      <a:endParaRPr lang="ru-RU" sz="1400" b="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28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Предоставление доступа к сети местной телефонной связи</a:t>
                      </a:r>
                      <a:endParaRPr lang="ru-RU" sz="1400" b="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cs typeface="Tahoma" pitchFamily="34" charset="0"/>
                        </a:rPr>
                        <a:t>снижение тарифов до 10%</a:t>
                      </a:r>
                      <a:endParaRPr lang="ru-RU" sz="1400" b="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endParaRPr lang="ru-RU" sz="1400" b="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Распространение (трансляция) общероссийских обязательных общедоступных телеканалов и радиоканалов в аналоговом формате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Tahoma" pitchFamily="34" charset="0"/>
                          <a:cs typeface="Tahoma" pitchFamily="34" charset="0"/>
                        </a:rPr>
                        <a:t>увеличение на 6%</a:t>
                      </a:r>
                      <a:endParaRPr lang="ru-RU" sz="140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endParaRPr lang="ru-RU" sz="1400" b="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28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35013" y="18891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b="1" dirty="0">
                <a:latin typeface="+mj-lt"/>
                <a:ea typeface="+mj-ea"/>
                <a:cs typeface="+mj-cs"/>
              </a:rPr>
              <a:t>Федеральный закон о закупках отдельными видами юридических лиц </a:t>
            </a:r>
            <a:r>
              <a:rPr lang="en-US" b="1" dirty="0">
                <a:latin typeface="+mj-lt"/>
                <a:ea typeface="+mj-ea"/>
                <a:cs typeface="+mj-cs"/>
              </a:rPr>
              <a:t>N</a:t>
            </a:r>
            <a:r>
              <a:rPr lang="ru-RU" b="1" dirty="0">
                <a:latin typeface="+mj-lt"/>
                <a:ea typeface="+mj-ea"/>
                <a:cs typeface="+mj-cs"/>
              </a:rPr>
              <a:t>223-ФЗ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/>
        </p:nvGraphicFramePr>
        <p:xfrm>
          <a:off x="0" y="1497013"/>
          <a:ext cx="9383713" cy="5289551"/>
        </p:xfrm>
        <a:graphic>
          <a:graphicData uri="http://schemas.openxmlformats.org/drawingml/2006/table">
            <a:tbl>
              <a:tblPr/>
              <a:tblGrid>
                <a:gridCol w="1354138"/>
                <a:gridCol w="4851400"/>
                <a:gridCol w="3178175"/>
              </a:tblGrid>
              <a:tr h="5207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Ключевые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положения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Правоприменение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89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Субъектный состав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Закон регламентирует закупки в т.ч.: 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с 01.01.2012  субъектами естественных монополий, регулируемыми организациями, в сфере электроснабжения, газоснабжения, теплоснабжения, водоснабжения, водоотведения, очистки сточных вод, утилизации (захоронения) твердых бытовых отходов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 с  01.01.2013 указанными регулируемыми субъектами с выручкой от регулируемой деятельности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&lt;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10%  от общей  выручки за 2011 год, а также  дочерними  и зависимыми обществами, указанных  регулируемых субъектов, с долей  более 50%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Регламентация закупок с учетом корпоративного законодательства: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утверждение Положения коллегиальным органом Заказчика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с учетом отраслевых особенностей, масштабов деятельности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управленческой структуры  (ДЗО, ЗО)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5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Основные принципы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информационная открытость закупки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 равноправие, справедливость, отсутствие дискриминации и необоснованных ограничений конкуренции по отношению к участникам закупки;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целевое и экономически эффективное расходование денежных средств и реализация мер, направленных на сокращение издержек заказчика;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отсутствие ограничения допуска к участию в закупке путем установления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неизмеряемых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требований к участникам закупки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Публикация документации о закупках на официальных сайтах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Право заказчиков устанавливать измеряемые квалификационные требования к участникам , которые должны предъявляться  в равной степени, без дискриминации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Выбор способа закупки с учетом специфики деятельности для достижения  эффективности закупки, (в т.ч. с учетом стоимости владения и срока службы)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Контроль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Контроль за соблюдением требований Закона осуществляется в порядке, установленном законодательством Российской Федерации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исходя из полномочий ФОИВ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в части тарифной политики – с учетом тарифной методологии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50825" y="1125538"/>
            <a:ext cx="87137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устанавливает основные принципы и требования к информационной открытости</a:t>
            </a:r>
            <a:endParaRPr lang="ru-RU" sz="160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29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9493249" y="6608763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3</a:t>
            </a:r>
            <a:endParaRPr lang="ru-RU" sz="1000" dirty="0"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8163" y="405458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Итоги Президиума Госсовета 11.03.2011г.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b="1" dirty="0" smtClean="0"/>
              <a:t>ФГИС ЕИАС ФСТ России (2012-2014 гг.)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4057" y="1269554"/>
            <a:ext cx="92191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     </a:t>
            </a:r>
            <a:r>
              <a:rPr lang="en-US" sz="1600" dirty="0" smtClean="0"/>
              <a:t> </a:t>
            </a:r>
            <a:r>
              <a:rPr lang="ru-RU" sz="1600" dirty="0" smtClean="0"/>
              <a:t>Поручение </a:t>
            </a:r>
            <a:r>
              <a:rPr lang="ru-RU" sz="1600" dirty="0" smtClean="0"/>
              <a:t>Президента Российской Федерации Д.А. Медведева от 18.03.11г. № Пр-716ГС </a:t>
            </a:r>
            <a:r>
              <a:rPr lang="en-US" sz="1600" dirty="0" smtClean="0"/>
              <a:t>	</a:t>
            </a:r>
            <a:r>
              <a:rPr lang="ru-RU" sz="1600" dirty="0" smtClean="0"/>
              <a:t>п</a:t>
            </a:r>
            <a:r>
              <a:rPr lang="ru-RU" sz="1600" dirty="0" smtClean="0"/>
              <a:t>. 2в субъектами Российской Федерации </a:t>
            </a:r>
            <a:r>
              <a:rPr lang="ru-RU" sz="1600" b="1" dirty="0" smtClean="0"/>
              <a:t>не выполнено. </a:t>
            </a:r>
            <a:r>
              <a:rPr lang="ru-RU" sz="1600" dirty="0" smtClean="0"/>
              <a:t>100% подключение 	регулируемых </a:t>
            </a:r>
            <a:r>
              <a:rPr lang="ru-RU" sz="1600" dirty="0" smtClean="0"/>
              <a:t>организаций </a:t>
            </a:r>
            <a:r>
              <a:rPr lang="ru-RU" sz="1600" dirty="0" smtClean="0"/>
              <a:t>к Единой информационной аналитической </a:t>
            </a:r>
            <a:r>
              <a:rPr lang="ru-RU" sz="1600" dirty="0" smtClean="0"/>
              <a:t>системе</a:t>
            </a:r>
            <a:r>
              <a:rPr lang="ru-RU" sz="1600" dirty="0" smtClean="0"/>
              <a:t>	(ЕИАС) </a:t>
            </a:r>
            <a:r>
              <a:rPr lang="en-US" sz="1600" dirty="0" smtClean="0"/>
              <a:t>	</a:t>
            </a:r>
            <a:r>
              <a:rPr lang="ru-RU" sz="1600" dirty="0" smtClean="0"/>
              <a:t>ФСТ </a:t>
            </a:r>
            <a:r>
              <a:rPr lang="ru-RU" sz="1600" dirty="0" smtClean="0"/>
              <a:t>России </a:t>
            </a:r>
            <a:r>
              <a:rPr lang="ru-RU" sz="1600" dirty="0" smtClean="0"/>
              <a:t>осуществлено </a:t>
            </a:r>
            <a:r>
              <a:rPr lang="ru-RU" sz="1600" dirty="0" smtClean="0"/>
              <a:t>только в 4 субъектах Российской </a:t>
            </a:r>
            <a:r>
              <a:rPr lang="ru-RU" sz="1600" dirty="0" smtClean="0"/>
              <a:t>Федерации</a:t>
            </a:r>
            <a:r>
              <a:rPr lang="ru-RU" sz="1600" dirty="0" smtClean="0"/>
              <a:t>	(</a:t>
            </a:r>
            <a:r>
              <a:rPr lang="ru-RU" sz="1600" dirty="0" smtClean="0"/>
              <a:t>Ростовская,</a:t>
            </a:r>
            <a:r>
              <a:rPr lang="en-US" sz="1600" dirty="0"/>
              <a:t> </a:t>
            </a:r>
            <a:r>
              <a:rPr lang="en-US" sz="1600" dirty="0" smtClean="0"/>
              <a:t>	</a:t>
            </a:r>
            <a:r>
              <a:rPr lang="ru-RU" sz="1600" dirty="0" smtClean="0"/>
              <a:t>Тульская</a:t>
            </a:r>
            <a:r>
              <a:rPr lang="ru-RU" sz="1600" dirty="0" smtClean="0"/>
              <a:t>, </a:t>
            </a:r>
            <a:r>
              <a:rPr lang="ru-RU" sz="1600" dirty="0" smtClean="0"/>
              <a:t>Ульяновская </a:t>
            </a:r>
            <a:r>
              <a:rPr lang="ru-RU" sz="1600" dirty="0" smtClean="0"/>
              <a:t>области и г. Санкт-Петербург).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4074" y="3357786"/>
            <a:ext cx="9219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     </a:t>
            </a:r>
            <a:r>
              <a:rPr lang="en-US" sz="1600" dirty="0" smtClean="0"/>
              <a:t> </a:t>
            </a:r>
            <a:r>
              <a:rPr lang="ru-RU" sz="1600" dirty="0" smtClean="0"/>
              <a:t>Мониторинг </a:t>
            </a:r>
            <a:r>
              <a:rPr lang="ru-RU" sz="1600" dirty="0" smtClean="0"/>
              <a:t>платежей граждан за коммунальные услуги. Контроль решений 	региональных органов регулирования. (постановление Правительства РФ от  25.03.10г. 	№ 184).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74057" y="4188783"/>
            <a:ext cx="9219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     </a:t>
            </a:r>
            <a:r>
              <a:rPr lang="en-US" sz="1600" dirty="0" smtClean="0"/>
              <a:t> </a:t>
            </a:r>
            <a:r>
              <a:rPr lang="ru-RU" sz="1600" dirty="0" smtClean="0"/>
              <a:t>Контроль </a:t>
            </a:r>
            <a:r>
              <a:rPr lang="ru-RU" sz="1600" dirty="0" smtClean="0"/>
              <a:t>за раскрытием информации регулируемыми организациями (постановление 	Правительства РФ от 28.09.10г. № 764).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74057" y="4773558"/>
            <a:ext cx="9219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     </a:t>
            </a:r>
            <a:r>
              <a:rPr lang="en-US" sz="1600" dirty="0" smtClean="0"/>
              <a:t> </a:t>
            </a:r>
            <a:r>
              <a:rPr lang="ru-RU" sz="1600" dirty="0" smtClean="0"/>
              <a:t>Мониторинг </a:t>
            </a:r>
            <a:r>
              <a:rPr lang="ru-RU" sz="1600" dirty="0" smtClean="0"/>
              <a:t>оптового и розничного рынков электроэнергии и мощности (постановление 	Правительства РФ от 09.06.10г. № 407).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74047" y="5409579"/>
            <a:ext cx="9219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    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smtClean="0"/>
              <a:t>Мониторинг инвестиционных программ (поручение Правительства РФ от 24.03.11г. № ДК-	П9-48пр)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786235" y="2726264"/>
            <a:ext cx="68407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Развитие ФГИС ЕИАС ФСТ России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8123" y="477466"/>
            <a:ext cx="86269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Развитие инструментария органов регулирования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74067" y="1222371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	ФГИС «Единая информационная аналитическая система»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0091" y="1942451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2.	ФГИС «Тарифы и цены»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90091" y="2742814"/>
            <a:ext cx="82669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3.	Стандарты раскрытия информации – единый портал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0091" y="3357786"/>
            <a:ext cx="94190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 startAt="4"/>
            </a:pPr>
            <a:r>
              <a:rPr lang="ru-RU" dirty="0" smtClean="0"/>
              <a:t>Ценовые калькуляторы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091" y="4087158"/>
            <a:ext cx="8712968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5.	Система межведомственного и межуровневого электронного 	взаимодействия (с 01.10.2010г.  Федеральные органы 	исполнительной власти Российской Федерации, с 01.07.2012г.              		 Федеральные органы исполнительной власти Российской 	Федерации + субъекты Российской Федерации). ФСТ России     		 6 государственных услуг и 1 государственная 	функция по 	контролю (</a:t>
            </a:r>
            <a:r>
              <a:rPr lang="en-US" dirty="0" smtClean="0"/>
              <a:t>www.gosuslugi.ru)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30</a:t>
            </a:r>
            <a:endParaRPr lang="ru-RU" sz="1000" dirty="0">
              <a:latin typeface="Verdana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602659" y="4653930"/>
            <a:ext cx="3600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138163" y="5229994"/>
            <a:ext cx="3600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138163" y="5878066"/>
            <a:ext cx="3600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274067" y="2500313"/>
            <a:ext cx="892175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eaLnBrk="1" hangingPunct="1"/>
            <a:r>
              <a:rPr lang="ru-RU" dirty="0" smtClean="0"/>
              <a:t>Спасибо за внимание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5474" y="549474"/>
            <a:ext cx="793114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Итоги Президиума Госсовета 11.03.2011г. (продолжение)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/>
              <a:t>Образовательные программы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269554"/>
            <a:ext cx="970711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● Программа «Управление коммуникационными рисками в системе 	государственного регулирования тарифов» для пресс-секретарей 	региональных регулирующих органов. Организаторами программы 	являются ФСТ России и Институт коммуникационного менеджмента 	Национального исследовательского университета «Высшая школа 	экономики» (сроки проведения программы</a:t>
            </a:r>
            <a:r>
              <a:rPr lang="en-US" sz="2000" dirty="0" smtClean="0"/>
              <a:t>:</a:t>
            </a:r>
            <a:r>
              <a:rPr lang="ru-RU" sz="2000" dirty="0" smtClean="0"/>
              <a:t> </a:t>
            </a:r>
            <a:r>
              <a:rPr lang="ru-RU" sz="2000" b="1" dirty="0" smtClean="0"/>
              <a:t>ноябрь 2011г. – февраль 	2012г.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●	Национальный исследовательский университет «Высшая школа 	экономики» совместно с МАРЭК – образовательная программа по 	вопросам ценообразования и государственного регулирования отраслей 	экономики Российской Федерации.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●	Учебный центр НП «Совет рынка» - базовая программа «Рынки 	электроэнергии и мощности».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●	Региональные образовательные инициативы.</a:t>
            </a:r>
            <a:endParaRPr lang="ru-RU" sz="2000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499600" y="6608763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4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61975" y="428625"/>
            <a:ext cx="8439150" cy="768350"/>
          </a:xfrm>
          <a:prstGeom prst="rect">
            <a:avLst/>
          </a:prstGeom>
          <a:noFill/>
          <a:effectLst/>
        </p:spPr>
        <p:txBody>
          <a:bodyPr/>
          <a:lstStyle/>
          <a:p>
            <a:pPr marL="46033" indent="-46033" algn="ctr" defTabSz="706372" eaLnBrk="0" hangingPunct="0">
              <a:defRPr/>
            </a:pPr>
            <a:r>
              <a:rPr lang="ru-RU" sz="1900" b="1" kern="0" dirty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Исполнение поручений Президента, Правительства Российской Федерации по снижению ценовой нагрузки для потребителей электроэнергии и прозрачности ценообразования на розничных рынках </a:t>
            </a:r>
          </a:p>
        </p:txBody>
      </p:sp>
      <p:graphicFrame>
        <p:nvGraphicFramePr>
          <p:cNvPr id="3" name="Содержимое 5"/>
          <p:cNvGraphicFramePr>
            <a:graphicFrameLocks/>
          </p:cNvGraphicFramePr>
          <p:nvPr/>
        </p:nvGraphicFramePr>
        <p:xfrm>
          <a:off x="323850" y="1368425"/>
          <a:ext cx="8534752" cy="549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428"/>
                <a:gridCol w="1527427"/>
                <a:gridCol w="2672897"/>
              </a:tblGrid>
              <a:tr h="2827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Эффект, млрд. 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593740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Не применение в 2011 году индексации цен на мощность, определенных по итогам конкурентного отбора мощности, и максимальной цены на мощность («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price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cap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»)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11,25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Постановление Правительства Российской Федерации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38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Цены на мощность «вынужденных» для поставщиков 1 и 2 ценовых зон оптового рынка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8,45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ФСТ России</a:t>
                      </a:r>
                    </a:p>
                  </a:txBody>
                  <a:tcPr/>
                </a:tc>
              </a:tr>
              <a:tr h="98956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Пересмотр тарифного решения по ОАО «ФСК ЕЭС»,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algn="ctr" defTabSz="914400" rtl="0" eaLnBrk="1" latinLnBrk="0" hangingPunct="1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счет перераспределения НВВ в долгосрочном периоде регулирования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 счет оплаты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потерь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10,44</a:t>
                      </a:r>
                    </a:p>
                    <a:p>
                      <a:pPr marL="0" algn="ctr" defTabSz="914400" rtl="0" eaLnBrk="1" latinLnBrk="0" hangingPunct="1"/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4,5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5,94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/>
                </a:tc>
              </a:tr>
              <a:tr h="5937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Снижение целевых инвестиционных средств АЭС и ГЭС, учитываемых в составляющей цены на мощность в 2011 году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17,40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Минэнерго России,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ФСТ России,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ОАО «Концерн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Росэнергоатом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</a:p>
                  </a:txBody>
                  <a:tcPr/>
                </a:tc>
              </a:tr>
              <a:tr h="11026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индикативных цен на электрическую энергию и мощность, поставляемую в ценовых зонах оптового рынка для покупателей - субъектов оптового рынка электрической энергии (мощности), в целях обеспечения потребления электрической энергии населением и приравненных к нему категорий потребителей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 ЦЗ - 1,1%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endParaRPr lang="ru-RU" sz="18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2 ЦЗ – 5,0%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/>
                </a:tc>
              </a:tr>
              <a:tr h="5937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Пересмотр тарифных решений по сетевым организациям и гарантирующим поставщикам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более 15% к уровню 2010 года)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71,05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Органы исполнительной власти субъектов Российской Федерации, ФСТ России</a:t>
                      </a:r>
                    </a:p>
                  </a:txBody>
                  <a:tcPr/>
                </a:tc>
              </a:tr>
              <a:tr h="3392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и внедрение «Ценового калькулятора»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 bwMode="auto">
          <a:xfrm>
            <a:off x="5072063" y="6500813"/>
            <a:ext cx="714375" cy="14287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5</a:t>
            </a:r>
            <a:endParaRPr lang="ru-RU" sz="1000" dirty="0">
              <a:latin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0960" y="13127"/>
            <a:ext cx="79230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Постановление Правительства РФ от 27.12.11г. № 1172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 txBox="1">
            <a:spLocks/>
          </p:cNvSpPr>
          <p:nvPr/>
        </p:nvSpPr>
        <p:spPr bwMode="auto">
          <a:xfrm>
            <a:off x="8715375" y="6381750"/>
            <a:ext cx="276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46075" y="1269554"/>
          <a:ext cx="4248472" cy="5573659"/>
        </p:xfrm>
        <a:graphic>
          <a:graphicData uri="http://schemas.openxmlformats.org/drawingml/2006/table">
            <a:tbl>
              <a:tblPr/>
              <a:tblGrid>
                <a:gridCol w="2582405"/>
                <a:gridCol w="749730"/>
                <a:gridCol w="916337"/>
              </a:tblGrid>
              <a:tr h="285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</a:p>
                  </a:txBody>
                  <a:tcPr marL="3735" marR="3735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до ПП №1172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по итогам ПП 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Белгородская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107,5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Брянская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Владимирская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107,4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Воронежская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Ивановская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Калужская область                                    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Костромская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Курская область                                        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133,1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Липецкая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Московская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96,9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Орловская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133,5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114,8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Рязанская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117,6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Смоленская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Тамбовская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Тверская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118,2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Тульская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Ярославская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г.Москва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Карелия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Коми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Архангельская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Вологодская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Калининградская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Ленинградская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114,4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Мурманская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Новгородская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Псковская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г.Санкт-Петербург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Дагестан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Ингушетия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114,3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Северная Осетия-Алания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115,3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113,6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Чеченская республика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Ставропольский край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Калмыкия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107,4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Краснодарский край, Республика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Адыгея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118,5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Прямая соединительная линия 3"/>
          <p:cNvCxnSpPr>
            <a:cxnSpLocks noChangeShapeType="1"/>
          </p:cNvCxnSpPr>
          <p:nvPr/>
        </p:nvCxnSpPr>
        <p:spPr bwMode="auto">
          <a:xfrm>
            <a:off x="3429000" y="142875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175176" y="1269554"/>
          <a:ext cx="3816424" cy="5573642"/>
        </p:xfrm>
        <a:graphic>
          <a:graphicData uri="http://schemas.openxmlformats.org/drawingml/2006/table">
            <a:tbl>
              <a:tblPr/>
              <a:tblGrid>
                <a:gridCol w="2143795"/>
                <a:gridCol w="880541"/>
                <a:gridCol w="792088"/>
              </a:tblGrid>
              <a:tr h="3059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</a:p>
                  </a:txBody>
                  <a:tcPr marL="3735" marR="3735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до ПП №1172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по итогам ПП 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52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Астраханская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127,2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Волгоградская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Ростовская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Башкортостан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Марий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Мордовия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Удмуртская республика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Чувашская республика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Кировская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Нижегородская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Оренбургская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Пензенская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Пермский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129,1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Самарская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Саратовская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Ульяновская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115,1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Татарстан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Курганская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Свердловская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Тюменская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122,4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Челябинская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Алтай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Бурятия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Тыва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Хакасия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Алтайский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Красноярский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Кемеровская область 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Новосибирская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Омская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Томская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96,4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Иркутская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117,7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Забайкальский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Саха (Якутия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Приморский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Хабаровский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93,6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Амурская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Еврейская автономная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115,1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по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114,9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108,9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6075" y="633415"/>
            <a:ext cx="9563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/>
              <a:t>Итоги </a:t>
            </a:r>
            <a:r>
              <a:rPr lang="ru-RU" sz="2000" b="1" dirty="0"/>
              <a:t>исполнения постановления Правительства от 27.12.2011г. №</a:t>
            </a:r>
            <a:r>
              <a:rPr lang="ru-RU" sz="2000" b="1" dirty="0" smtClean="0"/>
              <a:t>1172 (продолжение)</a:t>
            </a:r>
            <a:endParaRPr lang="ru-RU" sz="2000" b="1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6</a:t>
            </a:r>
            <a:endParaRPr lang="ru-RU" sz="1000" dirty="0">
              <a:latin typeface="Verdana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938363" y="1284733"/>
            <a:ext cx="0" cy="288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7258843" y="1269554"/>
            <a:ext cx="0" cy="288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155700" y="387350"/>
            <a:ext cx="8634413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67" tIns="47884" rIns="95767" bIns="47884" anchor="ctr">
            <a:spAutoFit/>
          </a:bodyPr>
          <a:lstStyle/>
          <a:p>
            <a:pPr indent="471488" defTabSz="958850"/>
            <a:r>
              <a:rPr lang="ru-RU" sz="1900" b="1" dirty="0">
                <a:solidFill>
                  <a:srgbClr val="000000"/>
                </a:solidFill>
                <a:cs typeface="Times New Roman" pitchFamily="18" charset="0"/>
              </a:rPr>
              <a:t>Прогноз изменения тарифов и оптовых цен на услуги естественных монополий в </a:t>
            </a:r>
            <a:r>
              <a:rPr lang="ru-RU" sz="1900" b="1" dirty="0" smtClean="0">
                <a:solidFill>
                  <a:srgbClr val="000000"/>
                </a:solidFill>
                <a:cs typeface="Times New Roman" pitchFamily="18" charset="0"/>
              </a:rPr>
              <a:t>2012г</a:t>
            </a:r>
            <a:r>
              <a:rPr lang="ru-RU" sz="1900" b="1" dirty="0">
                <a:solidFill>
                  <a:srgbClr val="000000"/>
                </a:solidFill>
                <a:cs typeface="Times New Roman" pitchFamily="18" charset="0"/>
              </a:rPr>
              <a:t>. и плановый период </a:t>
            </a:r>
            <a:r>
              <a:rPr lang="ru-RU" sz="1900" b="1" dirty="0" smtClean="0">
                <a:solidFill>
                  <a:srgbClr val="000000"/>
                </a:solidFill>
                <a:cs typeface="Times New Roman" pitchFamily="18" charset="0"/>
              </a:rPr>
              <a:t>2013-2014 </a:t>
            </a: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г.г.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6105" y="1084263"/>
          <a:ext cx="9427145" cy="5746750"/>
        </p:xfrm>
        <a:graphic>
          <a:graphicData uri="http://schemas.openxmlformats.org/drawingml/2006/table">
            <a:tbl>
              <a:tblPr/>
              <a:tblGrid>
                <a:gridCol w="4168402"/>
                <a:gridCol w="1224136"/>
                <a:gridCol w="1440160"/>
                <a:gridCol w="1080120"/>
                <a:gridCol w="1514327"/>
              </a:tblGrid>
              <a:tr h="1767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2044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 Cyr"/>
                        </a:rPr>
                        <a:t>оценка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tx1"/>
                          </a:solidFill>
                          <a:latin typeface="Arial Cyr"/>
                        </a:rPr>
                        <a:t>прогноз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2011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2012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2013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2014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6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Электроэнергия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(отпущенная, в %)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750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рост цен (регулируемых тарифов и рыночных цен)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для всех категорий потребителей в среднем за год к предыдущему году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113,5-114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106,5-107,5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109-111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109-111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 рост цен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(регулируемых тарифов и рыночных цен)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для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всех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 категорий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потребителей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,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исключая население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, в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среднем за год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к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 предыдущему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году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113,8-114,3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107-108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109-111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109,111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рост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регулируемых тарифов для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населения,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в среднем за год к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предыдущему году</a:t>
                      </a:r>
                    </a:p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индексация регулируемых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тарифов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2044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110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103</a:t>
                      </a:r>
                    </a:p>
                    <a:p>
                      <a:pPr algn="ctr" fontAlgn="ctr"/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 </a:t>
                      </a:r>
                    </a:p>
                    <a:p>
                      <a:pPr algn="ctr" fontAlgn="ctr"/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6%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108-109</a:t>
                      </a:r>
                    </a:p>
                    <a:p>
                      <a:pPr algn="ctr" fontAlgn="ctr"/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</a:t>
                      </a:r>
                    </a:p>
                    <a:p>
                      <a:pPr algn="ctr" fontAlgn="ctr"/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10-12%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110-112</a:t>
                      </a:r>
                    </a:p>
                    <a:p>
                      <a:pPr algn="ctr" fontAlgn="ctr"/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июля</a:t>
                      </a:r>
                    </a:p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10-12%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49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рост регулируемых тарифов сетевых организаций,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в среднем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за год к предыдущему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индексация регулируемых тарифов *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2044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Arial Cyr"/>
                          <a:ea typeface="+mn-ea"/>
                          <a:cs typeface="+mn-cs"/>
                        </a:rPr>
                        <a:t>111,5-112,5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Arial Cyr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Arial Cyr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5783" marR="5783" marT="5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latin typeface="Arial Cyr"/>
                          <a:ea typeface="+mn-ea"/>
                          <a:cs typeface="+mn-cs"/>
                        </a:rPr>
                        <a:t>109-110</a:t>
                      </a:r>
                    </a:p>
                  </a:txBody>
                  <a:tcPr marL="5783" marR="5783" marT="5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latin typeface="Arial Cyr"/>
                          <a:ea typeface="+mn-ea"/>
                          <a:cs typeface="+mn-cs"/>
                        </a:rPr>
                        <a:t>июль 11%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latin typeface="Arial Cyr"/>
                          <a:ea typeface="+mn-ea"/>
                          <a:cs typeface="+mn-cs"/>
                        </a:rPr>
                        <a:t>июль 9-10%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latin typeface="Arial Cyr"/>
                          <a:ea typeface="+mn-ea"/>
                          <a:cs typeface="+mn-cs"/>
                        </a:rPr>
                        <a:t>июль 9-10%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696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Тепловая энергия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112,5-113</a:t>
                      </a:r>
                      <a:r>
                        <a:rPr lang="ru-RU" sz="1000" b="0" i="0" u="none" strike="noStrike" baseline="3000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latin typeface="Arial Cyr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104,8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latin typeface="Arial Cyr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111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latin typeface="Arial Cyr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109,5-110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04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регулируемые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цены,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в среднем за год к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предыдущему году</a:t>
                      </a:r>
                    </a:p>
                    <a:p>
                      <a:pPr algn="l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индексация регулируемых тарифов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2044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8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</a:t>
                      </a:r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июля и сентября по 6%</a:t>
                      </a:r>
                      <a:endParaRPr lang="ru-RU" sz="1000" b="0" i="1" u="none" strike="noStrike" dirty="0" smtClean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</a:t>
                      </a:r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июля 8%</a:t>
                      </a:r>
                      <a:endParaRPr lang="ru-RU" sz="1000" b="0" i="1" u="none" strike="noStrike" dirty="0" smtClean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 12%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52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Газ природный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(оптовые цены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)</a:t>
                      </a:r>
                    </a:p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регулируемые цены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для всех категорий потребителей, в среднем за год к предыдущему году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115,3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107,5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115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115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8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предельный рост цен для всех категорий потребителей, кроме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населения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04088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115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115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6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индексация на начало периода</a:t>
                      </a:r>
                    </a:p>
                  </a:txBody>
                  <a:tcPr marL="104088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 15%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 15%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 15%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65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для населения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                                                                                                       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04088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117,2</a:t>
                      </a:r>
                    </a:p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янв</a:t>
                      </a:r>
                      <a:r>
                        <a:rPr lang="ru-RU" sz="1000" b="0" i="1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. 5%  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</a:t>
                      </a:r>
                      <a:r>
                        <a:rPr lang="ru-RU" sz="1000" b="0" i="1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апр. 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9,5%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110,4</a:t>
                      </a:r>
                    </a:p>
                    <a:p>
                      <a:pPr algn="ctr" fontAlgn="ctr"/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 15%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115</a:t>
                      </a:r>
                    </a:p>
                    <a:p>
                      <a:pPr algn="ctr" fontAlgn="ctr"/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июля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15%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115</a:t>
                      </a:r>
                    </a:p>
                    <a:p>
                      <a:pPr algn="ctr" fontAlgn="ctr"/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июля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15%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индексация на начало периода</a:t>
                      </a:r>
                    </a:p>
                  </a:txBody>
                  <a:tcPr marL="104088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49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Железнодорожные перевозки грузов 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algn="l" fontAlgn="ctr"/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в среднем за год к предыдущему году</a:t>
                      </a:r>
                    </a:p>
                    <a:p>
                      <a:pPr algn="l" fontAlgn="ctr"/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  индексация регулируемых тарифов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1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108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января 6%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января 5,5%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января 5%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028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Пассажирские перевозки железнодорожным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транспортом  (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в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среднем за год, в %)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в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регулируемом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секторе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   индексация регулируемых тарифов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110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110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110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110</a:t>
                      </a: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0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января 10%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января 10%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с января 10%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462">
                <a:tc gridSpan="5">
                  <a:txBody>
                    <a:bodyPr/>
                    <a:lstStyle/>
                    <a:p>
                      <a:pPr marL="228600" indent="-228600" algn="l" fontAlgn="ctr">
                        <a:buAutoNum type="arabicParenR"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учетом принятых в регионах инвестиционных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</a:t>
                      </a:r>
                    </a:p>
                    <a:p>
                      <a:pPr marL="228600" indent="-228600" algn="l" fontAlgn="ctr">
                        <a:buNone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* )   без учета эффекта «последней мили»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5783" marR="5783" marT="57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7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071563" y="354013"/>
            <a:ext cx="7786687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Предложения ФСТ России по формированию </a:t>
            </a:r>
            <a:r>
              <a:rPr lang="ru-RU" b="1" dirty="0"/>
              <a:t>цены поставки электрической энергии и мощности на оптовом рынке в 2012 году</a:t>
            </a:r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1071563" y="1321594"/>
            <a:ext cx="7286625" cy="64293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57157"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Необходимо определить позицию относительно изменения составляющих цены на оптовом рынке: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706115" y="2006164"/>
            <a:ext cx="3571900" cy="4143404"/>
          </a:xfrm>
          <a:prstGeom prst="rect">
            <a:avLst/>
          </a:prstGeom>
          <a:solidFill>
            <a:srgbClr val="9AF89E"/>
          </a:solidFill>
          <a:ln w="19050" cap="flat" cmpd="sng" algn="ctr">
            <a:solidFill>
              <a:schemeClr val="accent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/>
          <a:lstStyle/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сохранение</a:t>
            </a:r>
            <a:r>
              <a:rPr lang="ru-RU" sz="1300" dirty="0"/>
              <a:t> рыночной цены на мощность генераторов (используемую при подведении результатов </a:t>
            </a:r>
            <a:r>
              <a:rPr lang="ru-RU" sz="1300" dirty="0" err="1"/>
              <a:t>КОМа</a:t>
            </a:r>
            <a:r>
              <a:rPr lang="ru-RU" sz="1300" dirty="0"/>
              <a:t>) на уровне 2011 года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сохранение</a:t>
            </a:r>
            <a:r>
              <a:rPr lang="ru-RU" sz="1300" dirty="0"/>
              <a:t> регулируемых тарифов поставщиков по договорам поставки на уровне 2011 года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>
                <a:solidFill>
                  <a:srgbClr val="FF0000"/>
                </a:solidFill>
              </a:rPr>
              <a:t> сохранение </a:t>
            </a:r>
            <a:r>
              <a:rPr lang="ru-RU" sz="1300" dirty="0"/>
              <a:t>тарифов «вынужденных» и «самых дорогих» генераторов на уровне 2011 года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сохранение</a:t>
            </a:r>
            <a:r>
              <a:rPr lang="ru-RU" sz="1300" dirty="0"/>
              <a:t> </a:t>
            </a:r>
            <a:r>
              <a:rPr lang="ru-RU" sz="1300" dirty="0" err="1"/>
              <a:t>прайс-кэп</a:t>
            </a:r>
            <a:r>
              <a:rPr lang="ru-RU" sz="1300" dirty="0"/>
              <a:t> в ЗСП Сибири, что позволит снизить стоимость для потребителей на 2,3 млрд.руб. (или 1,2 % от конечной цены)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не устанавливать</a:t>
            </a:r>
            <a:r>
              <a:rPr lang="ru-RU" sz="1300" dirty="0"/>
              <a:t> инвестиционную надбавку для АЭС, ГЭС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</p:txBody>
      </p:sp>
      <p:sp>
        <p:nvSpPr>
          <p:cNvPr id="24" name="TextBox 23"/>
          <p:cNvSpPr txBox="1"/>
          <p:nvPr/>
        </p:nvSpPr>
        <p:spPr>
          <a:xfrm>
            <a:off x="5000625" y="2006193"/>
            <a:ext cx="3857625" cy="4143375"/>
          </a:xfrm>
          <a:prstGeom prst="rect">
            <a:avLst/>
          </a:prstGeom>
          <a:solidFill>
            <a:srgbClr val="9AF89E"/>
          </a:solidFill>
          <a:ln w="19050">
            <a:solidFill>
              <a:schemeClr val="accent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сохранить</a:t>
            </a:r>
            <a:r>
              <a:rPr lang="ru-RU" sz="1300" dirty="0"/>
              <a:t> установление надбавки на безопасность АЭС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сохранить</a:t>
            </a:r>
            <a:r>
              <a:rPr lang="ru-RU" sz="1300" dirty="0"/>
              <a:t> обязательства по ДПМ на условиях, определенных Правительством Российской Федерации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defRPr/>
            </a:pPr>
            <a:r>
              <a:rPr lang="ru-RU" sz="1300" dirty="0"/>
              <a:t>Ценовые показатели на РСВ определяются на рыночных условиях, с учетом повышения стоимости топлива. </a:t>
            </a:r>
          </a:p>
          <a:p>
            <a:pPr algn="ctr" defTabSz="457157">
              <a:defRPr/>
            </a:pPr>
            <a:endParaRPr lang="ru-RU" sz="1300" dirty="0"/>
          </a:p>
          <a:p>
            <a:pPr algn="ctr" defTabSz="457157">
              <a:defRPr/>
            </a:pPr>
            <a:r>
              <a:rPr lang="ru-RU" sz="1300" dirty="0"/>
              <a:t>Индикативные цены по регулируемым договорам пересматриваются в части изменения состава генерирующих объектов. </a:t>
            </a:r>
          </a:p>
          <a:p>
            <a:pPr algn="ctr" defTabSz="457157">
              <a:defRPr/>
            </a:pPr>
            <a:endParaRPr lang="ru-RU" sz="1300" dirty="0"/>
          </a:p>
          <a:p>
            <a:pPr algn="ctr" defTabSz="457157">
              <a:defRPr/>
            </a:pPr>
            <a:r>
              <a:rPr lang="ru-RU" sz="1300" dirty="0"/>
              <a:t>Индексация тарифов на услуги системного оператора и коммерческого оператора (ОАО «АТС») на 6% с 1 января 2012г.</a:t>
            </a:r>
          </a:p>
          <a:p>
            <a:pPr algn="ctr" defTabSz="457157">
              <a:defRPr/>
            </a:pPr>
            <a:endParaRPr lang="ru-RU" sz="1600" dirty="0"/>
          </a:p>
        </p:txBody>
      </p:sp>
      <p:sp>
        <p:nvSpPr>
          <p:cNvPr id="25" name="Прямоугольник 1"/>
          <p:cNvSpPr>
            <a:spLocks noChangeArrowheads="1"/>
          </p:cNvSpPr>
          <p:nvPr/>
        </p:nvSpPr>
        <p:spPr bwMode="auto">
          <a:xfrm>
            <a:off x="1285875" y="6216651"/>
            <a:ext cx="6715125" cy="642937"/>
          </a:xfrm>
          <a:prstGeom prst="rect">
            <a:avLst/>
          </a:prstGeom>
          <a:noFill/>
          <a:ln w="412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 dirty="0"/>
              <a:t>Для реализации будут приняты постановления Правительства РФ  по внесению изменений в Правила оптового рынка.</a:t>
            </a:r>
          </a:p>
          <a:p>
            <a:endParaRPr lang="ru-RU" sz="14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490091" y="2925738"/>
            <a:ext cx="378792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644203" y="3717826"/>
            <a:ext cx="363381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90091" y="4437906"/>
            <a:ext cx="378792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644203" y="5518026"/>
            <a:ext cx="380632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4738563" y="2709714"/>
            <a:ext cx="43204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4738563" y="3501802"/>
            <a:ext cx="43204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738563" y="4293890"/>
            <a:ext cx="43204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4738563" y="5157986"/>
            <a:ext cx="43204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8</a:t>
            </a:r>
            <a:endParaRPr lang="ru-RU" sz="1000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 txBox="1">
            <a:spLocks/>
          </p:cNvSpPr>
          <p:nvPr/>
        </p:nvSpPr>
        <p:spPr>
          <a:xfrm>
            <a:off x="900113" y="476250"/>
            <a:ext cx="8734994" cy="1008063"/>
          </a:xfrm>
          <a:prstGeom prst="rect">
            <a:avLst/>
          </a:prstGeom>
        </p:spPr>
        <p:txBody>
          <a:bodyPr/>
          <a:lstStyle/>
          <a:p>
            <a:pPr marL="46033" indent="-46033" algn="ctr" defTabSz="706372" eaLnBrk="0" hangingPunct="0">
              <a:defRPr/>
            </a:pPr>
            <a:r>
              <a:rPr lang="ru-RU" b="1" kern="0" dirty="0">
                <a:latin typeface="Arial" pitchFamily="34" charset="0"/>
                <a:ea typeface="+mj-ea"/>
                <a:cs typeface="Arial" pitchFamily="34" charset="0"/>
                <a:sym typeface="Arial" pitchFamily="34" charset="0"/>
              </a:rPr>
              <a:t>Среднесрочные и долгосрочные задачи по модернизации оптового и розничного рынков электрической энергии и мощности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493250" y="6607175"/>
            <a:ext cx="415925" cy="25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4259" tIns="49014" rIns="94259" bIns="49014">
            <a:spAutoFit/>
          </a:bodyPr>
          <a:lstStyle/>
          <a:p>
            <a:pPr defTabSz="479425">
              <a:spcBef>
                <a:spcPts val="1175"/>
              </a:spcBef>
              <a:buFont typeface="Verdana" pitchFamily="34" charset="0"/>
              <a:buNone/>
              <a:tabLst>
                <a:tab pos="0" algn="l"/>
                <a:tab pos="466725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59200" algn="l"/>
                <a:tab pos="4233863" algn="l"/>
                <a:tab pos="4697413" algn="l"/>
                <a:tab pos="5175250" algn="l"/>
                <a:tab pos="5648325" algn="l"/>
                <a:tab pos="6116638" algn="l"/>
                <a:tab pos="6589713" algn="l"/>
                <a:tab pos="7053263" algn="l"/>
                <a:tab pos="7531100" algn="l"/>
                <a:tab pos="7993063" algn="l"/>
                <a:tab pos="8472488" algn="l"/>
                <a:tab pos="8934450" algn="l"/>
                <a:tab pos="9409113" algn="l"/>
              </a:tabLst>
            </a:pPr>
            <a:r>
              <a:rPr lang="ru-RU" sz="1000" dirty="0" smtClean="0">
                <a:latin typeface="Verdana" pitchFamily="34" charset="0"/>
              </a:rPr>
              <a:t>9</a:t>
            </a:r>
            <a:endParaRPr lang="ru-RU" sz="1000" dirty="0"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051" y="2637706"/>
            <a:ext cx="972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	</a:t>
            </a:r>
            <a:r>
              <a:rPr lang="ru-RU" sz="1800" dirty="0" smtClean="0"/>
              <a:t>Принятие постановления Правительства Российской Федерации «Об утверждении 	порядка определения и применения гарантирующими поставщиками 	нерегулируемых цен на электрическую энергию и мощность».</a:t>
            </a:r>
            <a:endParaRPr lang="ru-RU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188051" y="3605168"/>
            <a:ext cx="848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800" dirty="0" smtClean="0"/>
              <a:t>	Модификация правил оптового рынка.</a:t>
            </a:r>
            <a:endParaRPr lang="ru-RU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188051" y="4171940"/>
            <a:ext cx="9185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800" dirty="0" smtClean="0"/>
              <a:t>	Изменения правил розничного рынка.</a:t>
            </a:r>
            <a:endParaRPr lang="ru-RU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188051" y="4735230"/>
            <a:ext cx="10932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800" dirty="0" smtClean="0"/>
              <a:t>	Проработка инструментов оптового рынка для реализации задач развития.</a:t>
            </a:r>
            <a:endParaRPr lang="ru-RU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188051" y="5806058"/>
            <a:ext cx="9721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800" dirty="0" smtClean="0"/>
              <a:t>	</a:t>
            </a:r>
            <a:r>
              <a:rPr lang="ru-RU" sz="1800" dirty="0" smtClean="0"/>
              <a:t>Проведение корректировки </a:t>
            </a:r>
            <a:r>
              <a:rPr lang="ru-RU" sz="1800" dirty="0" err="1" smtClean="0"/>
              <a:t>тарифообразования</a:t>
            </a:r>
            <a:r>
              <a:rPr lang="ru-RU" sz="1800" dirty="0" smtClean="0"/>
              <a:t> на услуги по передаче 	электроэнергии – «перезапуск» </a:t>
            </a:r>
            <a:r>
              <a:rPr lang="en-US" sz="1800" dirty="0" smtClean="0"/>
              <a:t>RAB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188051" y="1484313"/>
            <a:ext cx="972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buFont typeface="Wingdings" pitchFamily="2" charset="2"/>
              <a:buChar char="Ø"/>
            </a:pPr>
            <a:r>
              <a:rPr lang="ru-RU" sz="1600" dirty="0" smtClean="0"/>
              <a:t>	</a:t>
            </a:r>
            <a:r>
              <a:rPr lang="ru-RU" sz="1800" dirty="0" smtClean="0"/>
              <a:t>Разработка комплекса мероприятий по снижению затрат (собственных и 	инвестиционных) не менее чем на 10% в год в течение трех лет (поручение 	Президента Российской Федерации Д.А. Медведева от 	02.04.11г. № Пр-846 п. 1е).</a:t>
            </a:r>
            <a:endParaRPr lang="ru-RU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88051" y="5222180"/>
            <a:ext cx="10932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800" dirty="0" smtClean="0"/>
              <a:t>	Разработка основ ценообразования в электроэнергетике.</a:t>
            </a:r>
            <a:endParaRPr lang="ru-RU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5315</TotalTime>
  <Words>3501</Words>
  <Application>Microsoft Office PowerPoint</Application>
  <PresentationFormat>Произвольный</PresentationFormat>
  <Paragraphs>786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Специальное оформление</vt:lpstr>
      <vt:lpstr>Диаграмма</vt:lpstr>
      <vt:lpstr>Лист Microsoft Excel 97-2003</vt:lpstr>
      <vt:lpstr>Всероссийский семинар - совещание  «Тарифное регулирование в 2011 году и задачи  органов государственного регулирования на 2012 год»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Коммунальный комплекс</vt:lpstr>
      <vt:lpstr>Презентация PowerPoint</vt:lpstr>
      <vt:lpstr>Презентация PowerPoint</vt:lpstr>
      <vt:lpstr>Презентация PowerPoint</vt:lpstr>
      <vt:lpstr>Презентация PowerPoint</vt:lpstr>
      <vt:lpstr>Транспорт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Газовая отрасль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ФСТ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User</cp:lastModifiedBy>
  <cp:revision>386</cp:revision>
  <dcterms:created xsi:type="dcterms:W3CDTF">2009-09-01T17:39:31Z</dcterms:created>
  <dcterms:modified xsi:type="dcterms:W3CDTF">2011-09-30T04:29:56Z</dcterms:modified>
</cp:coreProperties>
</file>