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317" r:id="rId2"/>
    <p:sldId id="349" r:id="rId3"/>
    <p:sldId id="340" r:id="rId4"/>
    <p:sldId id="355" r:id="rId5"/>
    <p:sldId id="347" r:id="rId6"/>
    <p:sldId id="356" r:id="rId7"/>
    <p:sldId id="357" r:id="rId8"/>
    <p:sldId id="351" r:id="rId9"/>
    <p:sldId id="327" r:id="rId10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0033CC"/>
    <a:srgbClr val="990099"/>
    <a:srgbClr val="0000FF"/>
    <a:srgbClr val="BE4D4A"/>
    <a:srgbClr val="003300"/>
    <a:srgbClr val="33CC33"/>
    <a:srgbClr val="003399"/>
    <a:srgbClr val="FF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5337" autoAdjust="0"/>
  </p:normalViewPr>
  <p:slideViewPr>
    <p:cSldViewPr>
      <p:cViewPr>
        <p:scale>
          <a:sx n="100" d="100"/>
          <a:sy n="100" d="100"/>
        </p:scale>
        <p:origin x="-1104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490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9" y="3"/>
            <a:ext cx="2945659" cy="496490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C9E4F656-8945-4028-AC03-22ABF1AE6089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6"/>
            <a:ext cx="5438140" cy="4468416"/>
          </a:xfrm>
          <a:prstGeom prst="rect">
            <a:avLst/>
          </a:prstGeom>
        </p:spPr>
        <p:txBody>
          <a:bodyPr vert="horz" lIns="91422" tIns="45710" rIns="91422" bIns="4571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1605"/>
            <a:ext cx="2945659" cy="496490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9" y="9431605"/>
            <a:ext cx="2945659" cy="496490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D135ABE2-7712-44A4-93A9-0CD6F735D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7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5ABE2-7712-44A4-93A9-0CD6F735D5C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9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5ABE2-7712-44A4-93A9-0CD6F735D5C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9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D8D7-35E1-4693-8716-2690DACEBB5D}" type="datetime1">
              <a:rPr lang="ru-RU" smtClean="0"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62C5-CCC5-46E1-BF5B-F16FE6D44D58}" type="datetime1">
              <a:rPr lang="ru-RU" smtClean="0"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9CE4-71C7-4CCB-A973-CE398F5AE8E1}" type="datetime1">
              <a:rPr lang="ru-RU" smtClean="0"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7619-0A41-4B63-B705-F9C8EC0BD34E}" type="datetime1">
              <a:rPr lang="ru-RU" smtClean="0"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6BDD-2C60-4E5A-BABC-119D1197C0BC}" type="datetime1">
              <a:rPr lang="ru-RU" smtClean="0"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00C6-B1F1-46CA-8DFA-E83311B408BA}" type="datetime1">
              <a:rPr lang="ru-RU" smtClean="0"/>
              <a:t>22.06.2014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4332-14E3-4236-967D-87EFDA4AD3B5}" type="datetime1">
              <a:rPr lang="ru-RU" smtClean="0"/>
              <a:t>22.06.2014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79F1-47CA-4BE9-A633-581ADC0C56C3}" type="datetime1">
              <a:rPr lang="ru-RU" smtClean="0"/>
              <a:t>22.06.2014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ACD9-C016-4E42-B2A3-B6EA647765D0}" type="datetime1">
              <a:rPr lang="ru-RU" smtClean="0"/>
              <a:t>22.06.2014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966-181C-477F-B322-4B932190ED1D}" type="datetime1">
              <a:rPr lang="ru-RU" smtClean="0"/>
              <a:t>22.06.2014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D371-6019-49FF-A670-87669FBC3164}" type="datetime1">
              <a:rPr lang="ru-RU" smtClean="0"/>
              <a:t>22.06.2014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6B0F8-3F88-44DB-910E-54F261860E0D}" type="datetime1">
              <a:rPr lang="ru-RU" smtClean="0"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gif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8711" y="692696"/>
            <a:ext cx="8856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706438" eaLnBrk="0" hangingPunct="0"/>
            <a:r>
              <a:rPr lang="ru-RU" sz="2800" b="1" kern="0" dirty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Формирование долгосрочных параметров регулирования: базового уровня операционных, подконтрольных расходов территориальных сетевых и индекса эффективности операционных, подконтрольных расходов с применением метода сравнения аналогов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312"/>
            <a:ext cx="9144000" cy="540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г. Владивосток</a:t>
            </a:r>
          </a:p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июнь 2014 г.</a:t>
            </a:r>
            <a:endParaRPr lang="en-US" sz="1200" dirty="0"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4355976" y="3501008"/>
            <a:ext cx="4392488" cy="2087810"/>
          </a:xfrm>
          <a:prstGeom prst="rect">
            <a:avLst/>
          </a:prstGeom>
        </p:spPr>
        <p:txBody>
          <a:bodyPr vert="horz" lIns="95783" tIns="47891" rIns="95783" bIns="47891" rtlCol="0" anchor="t" anchorCtr="0">
            <a:noAutofit/>
          </a:bodyPr>
          <a:lstStyle>
            <a:lvl1pPr marL="0" indent="0" algn="l" defTabSz="957824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8232" indent="-299320" algn="l" defTabSz="9578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97280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76192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55104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1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34016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2928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1840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752" indent="-239456" algn="l" defTabSz="9578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Докладчик:</a:t>
            </a:r>
          </a:p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______________________________</a:t>
            </a:r>
          </a:p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ФСТ России</a:t>
            </a:r>
          </a:p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Р.В. </a:t>
            </a:r>
            <a:r>
              <a:rPr lang="ru-RU" sz="1600" b="0" dirty="0" err="1" smtClean="0">
                <a:solidFill>
                  <a:schemeClr val="tx1"/>
                </a:solidFill>
              </a:rPr>
              <a:t>Макин</a:t>
            </a:r>
            <a:endParaRPr lang="ru-RU" sz="1600" b="0" dirty="0" smtClean="0">
              <a:solidFill>
                <a:schemeClr val="tx1"/>
              </a:solidFill>
            </a:endParaRPr>
          </a:p>
          <a:p>
            <a:pPr algn="r"/>
            <a:endParaRPr lang="ru-RU" sz="1600" b="0" dirty="0">
              <a:solidFill>
                <a:schemeClr val="tx1"/>
              </a:solidFill>
            </a:endParaRPr>
          </a:p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Содокладчик</a:t>
            </a:r>
            <a:r>
              <a:rPr lang="ru-RU" sz="1600" b="0" dirty="0">
                <a:solidFill>
                  <a:schemeClr val="tx1"/>
                </a:solidFill>
              </a:rPr>
              <a:t>:</a:t>
            </a:r>
          </a:p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начальник Управления реализации стратегии ОАО «Россети» </a:t>
            </a:r>
          </a:p>
          <a:p>
            <a:pPr algn="r"/>
            <a:r>
              <a:rPr lang="ru-RU" sz="1600" b="0" dirty="0" smtClean="0">
                <a:solidFill>
                  <a:schemeClr val="tx1"/>
                </a:solidFill>
              </a:rPr>
              <a:t>А.В. Лисавин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59632" y="332656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Базовый подход к системе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бенчмаркинга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принятый при разработке проекта методики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92" y="1196752"/>
            <a:ext cx="3121239" cy="184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851921" y="1340768"/>
            <a:ext cx="4896543" cy="6226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 algn="just">
              <a:spcAft>
                <a:spcPts val="300"/>
              </a:spcAft>
            </a:pP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На основе регрессионного анализа с использованием метода наименьших квадратов, по </a:t>
            </a:r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итогам множества итераций эконометрического моделирования </a:t>
            </a:r>
            <a:r>
              <a:rPr lang="ru-RU" sz="1600" b="1" dirty="0">
                <a:solidFill>
                  <a:srgbClr val="000000"/>
                </a:solidFill>
                <a:latin typeface="Georgia" pitchFamily="18" charset="0"/>
              </a:rPr>
              <a:t>на данных 2009-2011 гг. по 95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крупным компаниям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получена базовая модель расчета эффективности 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ОРЕХ: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  <a:p>
            <a:pPr indent="-274320" algn="just">
              <a:spcAft>
                <a:spcPts val="300"/>
              </a:spcAft>
            </a:pPr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701" y="4149080"/>
            <a:ext cx="8405763" cy="13802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 algn="just">
              <a:spcAft>
                <a:spcPts val="300"/>
              </a:spcAft>
            </a:pP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Тестирование модели  подтвердило наличие устойчивой статистического зависимости расходов анализируемых 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компаний 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от выбранных «драйверов» и результаты позволили разработать проект методических указаний по применению системы бенчмаркинга в целях тарифного регулирования.</a:t>
            </a:r>
          </a:p>
          <a:p>
            <a:pPr indent="-274320" algn="just">
              <a:spcAft>
                <a:spcPts val="300"/>
              </a:spcAft>
            </a:pP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  <a:p>
            <a:pPr indent="-274320" algn="just">
              <a:spcAft>
                <a:spcPts val="300"/>
              </a:spcAft>
            </a:pP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2</a:t>
            </a:fld>
            <a:endParaRPr lang="ru-RU" sz="14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36863"/>
            <a:ext cx="5582965" cy="88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91680" y="5529305"/>
            <a:ext cx="6048671" cy="8309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ru-RU"/>
            </a:defPPr>
            <a:lvl1pPr indent="-274320" algn="just">
              <a:spcAft>
                <a:spcPts val="300"/>
              </a:spcAft>
              <a:defRPr sz="1600">
                <a:solidFill>
                  <a:srgbClr val="000000"/>
                </a:solidFill>
                <a:latin typeface="Georgia" pitchFamily="18" charset="0"/>
              </a:defRPr>
            </a:lvl1pPr>
          </a:lstStyle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 итогам обсуждения проекта методических указаний было принято решение о расширении выборки компаний и проведении бенчмаркинга на отчетных данных за  2011-2013 гг.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7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53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Тестирование </a:t>
            </a: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формулы с учетом итогов 2011-2013 годов и на расширенной выборке компаний требует поиска новых подходов к бенчмаркингу, обеспечивающих лучшую устойчивость результатов</a:t>
            </a:r>
            <a:endParaRPr lang="ru-RU" sz="20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71431"/>
              </p:ext>
            </p:extLst>
          </p:nvPr>
        </p:nvGraphicFramePr>
        <p:xfrm>
          <a:off x="409446" y="1844824"/>
          <a:ext cx="8208912" cy="305782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84376"/>
                <a:gridCol w="1206134"/>
                <a:gridCol w="1206134"/>
                <a:gridCol w="1206134"/>
                <a:gridCol w="1206134"/>
              </a:tblGrid>
              <a:tr h="8470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Элементы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</a:rPr>
                        <a:t>Статистическая значимость (данные за последний год 2011)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74" marR="6874" marT="6874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</a:rPr>
                        <a:t>Статистическая значимость (данные за </a:t>
                      </a:r>
                      <a:r>
                        <a:rPr lang="ru-RU" sz="1100" u="none" strike="noStrike" dirty="0">
                          <a:effectLst/>
                        </a:rPr>
                        <a:t>последний год 2013)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74" marR="6874" marT="6874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</a:rPr>
                        <a:t>Статистическая значимость (данные за </a:t>
                      </a:r>
                      <a:r>
                        <a:rPr lang="ru-RU" sz="1100" u="none" strike="noStrike" dirty="0">
                          <a:effectLst/>
                        </a:rPr>
                        <a:t>несколько лет 2009-2011)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74" marR="6874" marT="6874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</a:rPr>
                        <a:t>Статистическая значимость (данные за </a:t>
                      </a:r>
                      <a:r>
                        <a:rPr lang="ru-RU" sz="1100" u="none" strike="noStrike" dirty="0">
                          <a:effectLst/>
                        </a:rPr>
                        <a:t>несколько лет 2011-2013)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74" marR="6874" marT="6874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1. </a:t>
                      </a:r>
                      <a:r>
                        <a:rPr lang="ru-RU" sz="1050" u="none" strike="noStrike" dirty="0" smtClean="0">
                          <a:effectLst/>
                        </a:rPr>
                        <a:t>стоимость </a:t>
                      </a:r>
                      <a:r>
                        <a:rPr lang="ru-RU" sz="1050" u="none" strike="noStrike" dirty="0">
                          <a:effectLst/>
                        </a:rPr>
                        <a:t>потреб. корзины в </a:t>
                      </a:r>
                      <a:r>
                        <a:rPr lang="ru-RU" sz="1050" u="none" strike="noStrike" dirty="0" smtClean="0">
                          <a:effectLst/>
                        </a:rPr>
                        <a:t>регионе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2. средняя </a:t>
                      </a:r>
                      <a:r>
                        <a:rPr lang="ru-RU" sz="1050" u="none" strike="noStrike" dirty="0">
                          <a:effectLst/>
                        </a:rPr>
                        <a:t>зарплата </a:t>
                      </a:r>
                      <a:r>
                        <a:rPr lang="ru-RU" sz="1050" u="none" strike="noStrike" dirty="0" smtClean="0">
                          <a:effectLst/>
                        </a:rPr>
                        <a:t>организаций </a:t>
                      </a:r>
                      <a:r>
                        <a:rPr lang="ru-RU" sz="1050" u="none" strike="noStrike" dirty="0">
                          <a:effectLst/>
                        </a:rPr>
                        <a:t>в </a:t>
                      </a:r>
                      <a:r>
                        <a:rPr lang="ru-RU" sz="1050" u="none" strike="noStrike" dirty="0" smtClean="0">
                          <a:effectLst/>
                        </a:rPr>
                        <a:t>регионе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3. количество </a:t>
                      </a:r>
                      <a:r>
                        <a:rPr lang="ru-RU" sz="1050" u="none" strike="noStrike" dirty="0">
                          <a:effectLst/>
                        </a:rPr>
                        <a:t>точек </a:t>
                      </a:r>
                      <a:r>
                        <a:rPr lang="ru-RU" sz="1050" u="none" strike="noStrike" dirty="0" smtClean="0">
                          <a:effectLst/>
                        </a:rPr>
                        <a:t>присоединения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3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4 .плотность </a:t>
                      </a:r>
                      <a:r>
                        <a:rPr lang="ru-RU" sz="1050" u="none" strike="noStrike" dirty="0">
                          <a:effectLst/>
                        </a:rPr>
                        <a:t>точек </a:t>
                      </a:r>
                      <a:r>
                        <a:rPr lang="ru-RU" sz="1050" u="none" strike="noStrike" dirty="0" smtClean="0">
                          <a:effectLst/>
                        </a:rPr>
                        <a:t>присоединения (отношение кол-ва точек присоединения к протяженности ЛЭП)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5. установленная трансформаторная мощность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6. доля уст</a:t>
                      </a:r>
                      <a:r>
                        <a:rPr lang="ru-RU" sz="1050" u="none" strike="noStrike" dirty="0" smtClean="0">
                          <a:effectLst/>
                        </a:rPr>
                        <a:t>. </a:t>
                      </a:r>
                      <a:r>
                        <a:rPr lang="ru-RU" sz="1050" u="none" strike="noStrike" dirty="0" err="1" smtClean="0">
                          <a:effectLst/>
                        </a:rPr>
                        <a:t>трансф</a:t>
                      </a:r>
                      <a:r>
                        <a:rPr lang="ru-RU" sz="1050" u="none" strike="noStrike" dirty="0" smtClean="0">
                          <a:effectLst/>
                        </a:rPr>
                        <a:t>. мощности </a:t>
                      </a:r>
                      <a:r>
                        <a:rPr lang="ru-RU" sz="1050" u="none" strike="noStrike" dirty="0">
                          <a:effectLst/>
                        </a:rPr>
                        <a:t>высокого </a:t>
                      </a:r>
                      <a:r>
                        <a:rPr lang="ru-RU" sz="1050" u="none" strike="noStrike" dirty="0" smtClean="0">
                          <a:effectLst/>
                        </a:rPr>
                        <a:t>напряжения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D6D"/>
                    </a:solidFill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7 .доля линий эл/передач </a:t>
                      </a:r>
                      <a:r>
                        <a:rPr lang="ru-RU" sz="1050" u="none" strike="noStrike" dirty="0">
                          <a:effectLst/>
                        </a:rPr>
                        <a:t>высокого </a:t>
                      </a:r>
                      <a:r>
                        <a:rPr lang="ru-RU" sz="1050" u="none" strike="noStrike" dirty="0" smtClean="0">
                          <a:effectLst/>
                        </a:rPr>
                        <a:t>напряжения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D6D"/>
                    </a:solidFill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8. показатель </a:t>
                      </a:r>
                      <a:r>
                        <a:rPr lang="ru-RU" sz="1050" u="none" strike="noStrike" dirty="0">
                          <a:effectLst/>
                        </a:rPr>
                        <a:t>толщины стенки </a:t>
                      </a:r>
                      <a:r>
                        <a:rPr lang="ru-RU" sz="1050" u="none" strike="noStrike" dirty="0" smtClean="0">
                          <a:effectLst/>
                        </a:rPr>
                        <a:t>гололеда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9.средн</a:t>
                      </a:r>
                      <a:r>
                        <a:rPr lang="ru-RU" sz="1050" u="none" strike="noStrike" dirty="0">
                          <a:effectLst/>
                        </a:rPr>
                        <a:t>. температура января (</a:t>
                      </a:r>
                      <a:r>
                        <a:rPr lang="ru-RU" sz="1050" u="none" strike="noStrike" dirty="0" err="1">
                          <a:effectLst/>
                        </a:rPr>
                        <a:t>привед</a:t>
                      </a:r>
                      <a:r>
                        <a:rPr lang="ru-RU" sz="1050" u="none" strike="noStrike" dirty="0" smtClean="0">
                          <a:effectLst/>
                        </a:rPr>
                        <a:t>.)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</a:rPr>
                        <a:t>10. количество </a:t>
                      </a:r>
                      <a:r>
                        <a:rPr lang="ru-RU" sz="1050" u="none" strike="noStrike" dirty="0">
                          <a:effectLst/>
                        </a:rPr>
                        <a:t>переходов через </a:t>
                      </a:r>
                      <a:r>
                        <a:rPr lang="ru-RU" sz="1050" u="none" strike="noStrike" dirty="0" smtClean="0">
                          <a:effectLst/>
                        </a:rPr>
                        <a:t>ноль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446" y="5157192"/>
            <a:ext cx="8064896" cy="7200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ru-RU"/>
            </a:defPPr>
            <a:lvl1pPr indent="-274320">
              <a:spcAft>
                <a:spcPts val="300"/>
              </a:spcAft>
              <a:defRPr sz="1400">
                <a:solidFill>
                  <a:srgbClr val="000000"/>
                </a:solidFill>
                <a:latin typeface="Georgia" pitchFamily="18" charset="0"/>
              </a:defRPr>
            </a:lvl1pPr>
          </a:lstStyle>
          <a:p>
            <a:pPr algn="just"/>
            <a:r>
              <a:rPr lang="ru-RU" b="1" dirty="0" smtClean="0"/>
              <a:t>Вывод: </a:t>
            </a:r>
            <a:r>
              <a:rPr lang="ru-RU" dirty="0"/>
              <a:t>И</a:t>
            </a:r>
            <a:r>
              <a:rPr lang="ru-RU" dirty="0" smtClean="0"/>
              <a:t>з </a:t>
            </a:r>
            <a:r>
              <a:rPr lang="ru-RU" dirty="0"/>
              <a:t>10 показателей </a:t>
            </a:r>
            <a:r>
              <a:rPr lang="ru-RU" u="sng" dirty="0"/>
              <a:t>значимыми</a:t>
            </a:r>
            <a:r>
              <a:rPr lang="ru-RU" dirty="0"/>
              <a:t> </a:t>
            </a:r>
            <a:r>
              <a:rPr lang="ru-RU" dirty="0" smtClean="0"/>
              <a:t>для модели остаются 4 показателя («Установленной трансформаторной мощности», «Плотности сети», «Количества точек присоединения</a:t>
            </a:r>
            <a:r>
              <a:rPr lang="ru-RU" dirty="0" smtClean="0"/>
              <a:t>», </a:t>
            </a:r>
            <a:r>
              <a:rPr lang="ru-RU" dirty="0" smtClean="0"/>
              <a:t>«Количество переходов через ноль»)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3</a:t>
            </a:fld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653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534" y="40466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Анализ международного опыта применения бенчмаркинга при государственном </a:t>
            </a: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регулировании </a:t>
            </a: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в условиях высокой требовательности к исходным данным</a:t>
            </a:r>
            <a:endParaRPr lang="ru-RU" sz="20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4</a:t>
            </a:fld>
            <a:endParaRPr lang="ru-RU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438925"/>
                  </p:ext>
                </p:extLst>
              </p:nvPr>
            </p:nvGraphicFramePr>
            <p:xfrm>
              <a:off x="221044" y="1360800"/>
              <a:ext cx="8640960" cy="4744497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462055"/>
                    <a:gridCol w="1207914"/>
                    <a:gridCol w="1207914"/>
                    <a:gridCol w="1136859"/>
                    <a:gridCol w="1625638"/>
                    <a:gridCol w="2000580"/>
                  </a:tblGrid>
                  <a:tr h="33175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 smtClean="0"/>
                            <a:t>Метод бенчмаркинга</a:t>
                          </a:r>
                        </a:p>
                      </a:txBody>
                      <a:tcPr marL="36000" marR="36000" marT="36000" marB="36000">
                        <a:lnL w="3175" cap="flat" cmpd="sng" algn="ctr">
                          <a:noFill/>
                          <a:prstDash val="dash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COLS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(</a:t>
                          </a:r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MOLS)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(метод наименьших квадратов)</a:t>
                          </a:r>
                          <a:endParaRPr lang="ru-RU" sz="1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SFA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 (анализ динамических рядов групп)</a:t>
                          </a:r>
                          <a:endParaRPr lang="ru-RU" sz="1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DEA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(факторный</a:t>
                          </a:r>
                          <a:r>
                            <a:rPr lang="ru-RU" sz="10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анализ)</a:t>
                          </a:r>
                          <a:endParaRPr lang="ru-RU" sz="1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57824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kern="12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Оценка удельных расходов</a:t>
                          </a:r>
                          <a:endParaRPr lang="ru-RU" sz="1000" kern="1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ctr" defTabSz="957824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kern="12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Заявленные регулятором проблемы при проведении бенчмаркинга</a:t>
                          </a:r>
                          <a:r>
                            <a:rPr lang="ru-RU" sz="1000" b="1" kern="12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ru-RU" sz="1000" kern="12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ESRC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Electricity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Policy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Research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Group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and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Faculty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Economics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,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University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000" b="0" i="1" smtClean="0">
                                  <a:solidFill>
                                    <a:schemeClr val="tx2"/>
                                  </a:solidFill>
                                </a:rPr>
                                <m:t>Cambridge</m:t>
                              </m:r>
                            </m:oMath>
                          </a14:m>
                          <a:r>
                            <a:rPr lang="ru-RU" sz="1000" kern="12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ru-RU" sz="1000" kern="1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2904">
                    <a:tc>
                      <a:txBody>
                        <a:bodyPr/>
                        <a:lstStyle/>
                        <a:p>
                          <a:r>
                            <a:rPr lang="ru-RU" sz="1000" b="1" dirty="0" smtClean="0"/>
                            <a:t>Преимущества</a:t>
                          </a:r>
                          <a:endParaRPr lang="ru-RU" sz="1000" b="1" dirty="0"/>
                        </a:p>
                      </a:txBody>
                      <a:tcPr marL="72000" marR="36000" marT="36000" marB="36000" anchor="ctr">
                        <a:lnL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baseline="0" dirty="0" smtClean="0"/>
                            <a:t>Целевой </a:t>
                          </a:r>
                          <a:r>
                            <a:rPr lang="en-US" sz="1000" baseline="0" dirty="0" smtClean="0"/>
                            <a:t>OPEX</a:t>
                          </a:r>
                          <a:r>
                            <a:rPr lang="ru-RU" sz="1000" baseline="0" dirty="0" smtClean="0"/>
                            <a:t> в виде формулы</a:t>
                          </a:r>
                          <a:endParaRPr lang="ru-RU" sz="1000" dirty="0" smtClean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Модель отделяет </a:t>
                          </a:r>
                          <a:r>
                            <a:rPr lang="ru-RU" sz="1000" baseline="0" dirty="0" smtClean="0"/>
                            <a:t>неэффективность от статистического шума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 требует фиксации функции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 требует фиксации функции</a:t>
                          </a:r>
                        </a:p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Низкая чувствительность к данным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1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81585">
                    <a:tc>
                      <a:txBody>
                        <a:bodyPr/>
                        <a:lstStyle/>
                        <a:p>
                          <a:r>
                            <a:rPr lang="ru-RU" sz="1000" b="1" dirty="0" smtClean="0"/>
                            <a:t>Недостатки</a:t>
                          </a:r>
                          <a:endParaRPr lang="ru-RU" sz="1000" b="1" dirty="0"/>
                        </a:p>
                      </a:txBody>
                      <a:tcPr marL="72000" marR="36000" marT="36000" marB="3600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Ошибка</a:t>
                          </a:r>
                          <a:r>
                            <a:rPr lang="ru-RU" sz="1000" baseline="0" dirty="0" smtClean="0"/>
                            <a:t> модели трактуется как неэффективность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itchFamily="34" charset="0"/>
                            <a:buChar char="•"/>
                            <a:tabLst/>
                            <a:defRPr/>
                          </a:pPr>
                          <a:r>
                            <a:rPr lang="ru-RU" sz="1000" baseline="0" dirty="0" smtClean="0"/>
                            <a:t>Результат метода: значение </a:t>
                          </a:r>
                          <a:r>
                            <a:rPr lang="ru-RU" sz="1000" baseline="0" dirty="0" err="1" smtClean="0"/>
                            <a:t>коэф</a:t>
                          </a:r>
                          <a:r>
                            <a:rPr lang="ru-RU" sz="1000" baseline="0" dirty="0" smtClean="0"/>
                            <a:t>. эф-</a:t>
                          </a:r>
                          <a:r>
                            <a:rPr lang="ru-RU" sz="1000" baseline="0" dirty="0" err="1" smtClean="0"/>
                            <a:t>ти</a:t>
                          </a:r>
                          <a:r>
                            <a:rPr lang="ru-RU" sz="1000" baseline="0" dirty="0" smtClean="0"/>
                            <a:t>, а не формула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Нет</a:t>
                          </a:r>
                          <a:r>
                            <a:rPr lang="ru-RU" sz="1000" baseline="0" dirty="0" smtClean="0"/>
                            <a:t> в</a:t>
                          </a:r>
                          <a:r>
                            <a:rPr lang="ru-RU" sz="1000" dirty="0" smtClean="0"/>
                            <a:t>озможности</a:t>
                          </a:r>
                          <a:r>
                            <a:rPr lang="ru-RU" sz="1000" baseline="0" dirty="0" smtClean="0"/>
                            <a:t> </a:t>
                          </a:r>
                          <a:r>
                            <a:rPr lang="ru-RU" sz="1000" dirty="0" smtClean="0"/>
                            <a:t>оценки качества модели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Нет</a:t>
                          </a:r>
                          <a:r>
                            <a:rPr lang="ru-RU" sz="1000" baseline="0" dirty="0" smtClean="0"/>
                            <a:t> в</a:t>
                          </a:r>
                          <a:r>
                            <a:rPr lang="ru-RU" sz="1000" dirty="0" smtClean="0"/>
                            <a:t>озможности</a:t>
                          </a:r>
                          <a:r>
                            <a:rPr lang="ru-RU" sz="1000" baseline="0" dirty="0" smtClean="0"/>
                            <a:t> </a:t>
                          </a:r>
                          <a:r>
                            <a:rPr lang="ru-RU" sz="1000" dirty="0" smtClean="0"/>
                            <a:t>оценки качества модели и тестирования гипотез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1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72000" marR="36000" marT="36000" marB="3600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6022"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ru-RU" sz="800" b="1" kern="12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j-lt"/>
                              <a:ea typeface="+mj-ea"/>
                              <a:cs typeface="+mj-cs"/>
                            </a:rPr>
                            <a:t>Опыт применения</a:t>
                          </a:r>
                        </a:p>
                      </a:txBody>
                      <a:tcPr marL="36000" marR="36000" marT="36000" marB="36000" anchor="b">
                        <a:lnL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800" dirty="0"/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800" dirty="0"/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800" dirty="0"/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946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Венесуэла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16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93421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Бельгия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600" b="1" dirty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lang="ru-RU" sz="16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0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Arial"/>
                              <a:cs typeface="Times New Roman"/>
                            </a:rPr>
                            <a:t>Высокая волатильность данных от года к году</a:t>
                          </a:r>
                          <a:endParaRPr kumimoji="0" lang="ru-RU" sz="1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0944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Англия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000" b="0" i="0" u="none" strike="noStrike" kern="1200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Arial"/>
                              <a:cs typeface="Times New Roman"/>
                            </a:rPr>
                            <a:t>Различие в учете, в периодах регулирования,  в распределении активов</a:t>
                          </a:r>
                          <a:endParaRPr kumimoji="0" lang="ru-RU" sz="10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Венгрия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>
                              <a:latin typeface="Georgia"/>
                              <a:ea typeface="Arial"/>
                              <a:cs typeface="Times New Roman"/>
                            </a:rPr>
                            <a:t>Австрия</a:t>
                          </a: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>
                              <a:latin typeface="Georgia"/>
                              <a:ea typeface="Arial"/>
                              <a:cs typeface="Times New Roman"/>
                            </a:rPr>
                            <a:t>Финляндия</a:t>
                          </a: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dirty="0" smtClean="0">
                              <a:latin typeface="Georgia"/>
                              <a:ea typeface="Arial"/>
                              <a:cs typeface="Times New Roman"/>
                            </a:rPr>
                            <a:t>Эстония</a:t>
                          </a: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Times New Roman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Times New Roman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dirty="0" smtClean="0">
                              <a:latin typeface="Georgia"/>
                              <a:ea typeface="Arial"/>
                              <a:cs typeface="Times New Roman"/>
                            </a:rPr>
                            <a:t>Португалия</a:t>
                          </a: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1600" dirty="0"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000" b="0" dirty="0" smtClean="0">
                              <a:latin typeface="+mn-lt"/>
                              <a:ea typeface="Arial"/>
                              <a:cs typeface="Times New Roman"/>
                            </a:rPr>
                            <a:t>Несовместимость данных</a:t>
                          </a:r>
                          <a:endParaRPr lang="ru-RU" sz="1000" b="0" dirty="0"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8346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dirty="0" smtClean="0">
                              <a:latin typeface="Georgia"/>
                              <a:ea typeface="Arial"/>
                              <a:cs typeface="Times New Roman"/>
                            </a:rPr>
                            <a:t>Россия</a:t>
                          </a: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800" dirty="0">
                            <a:solidFill>
                              <a:srgbClr val="FF0000"/>
                            </a:solidFill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57824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1000" b="0" dirty="0"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438925"/>
                  </p:ext>
                </p:extLst>
              </p:nvPr>
            </p:nvGraphicFramePr>
            <p:xfrm>
              <a:off x="221044" y="1360800"/>
              <a:ext cx="8640960" cy="4744497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462055"/>
                    <a:gridCol w="1207914"/>
                    <a:gridCol w="1207914"/>
                    <a:gridCol w="1136859"/>
                    <a:gridCol w="1625638"/>
                    <a:gridCol w="2000580"/>
                  </a:tblGrid>
                  <a:tr h="5292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b="1" dirty="0" smtClean="0"/>
                            <a:t>Метод бенчмаркинга</a:t>
                          </a:r>
                        </a:p>
                      </a:txBody>
                      <a:tcPr marL="36000" marR="36000" marT="36000" marB="36000">
                        <a:lnL w="3175" cap="flat" cmpd="sng" algn="ctr">
                          <a:noFill/>
                          <a:prstDash val="dash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COLS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(</a:t>
                          </a:r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MOLS)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(метод наименьших квадратов)</a:t>
                          </a:r>
                          <a:endParaRPr lang="ru-RU" sz="1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SFA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 (анализ динамических рядов групп)</a:t>
                          </a:r>
                          <a:endParaRPr lang="ru-RU" sz="1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DEA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(факторный</a:t>
                          </a:r>
                          <a:r>
                            <a:rPr lang="ru-RU" sz="10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  <a:r>
                            <a:rPr lang="ru-RU" sz="1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</a:rPr>
                            <a:t>анализ)</a:t>
                          </a:r>
                          <a:endParaRPr lang="ru-RU" sz="1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57824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000" kern="12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Оценка удельных расходов</a:t>
                          </a:r>
                          <a:endParaRPr lang="ru-RU" sz="1000" kern="1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32317" b="-168707"/>
                          </a:stretch>
                        </a:blipFill>
                      </a:tcPr>
                    </a:tc>
                  </a:tr>
                  <a:tr h="681600">
                    <a:tc>
                      <a:txBody>
                        <a:bodyPr/>
                        <a:lstStyle/>
                        <a:p>
                          <a:r>
                            <a:rPr lang="ru-RU" sz="1000" b="1" dirty="0" smtClean="0"/>
                            <a:t>Преимущества</a:t>
                          </a:r>
                          <a:endParaRPr lang="ru-RU" sz="1000" b="1" dirty="0"/>
                        </a:p>
                      </a:txBody>
                      <a:tcPr marL="72000" marR="36000" marT="36000" marB="36000" anchor="ctr">
                        <a:lnL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baseline="0" dirty="0" smtClean="0"/>
                            <a:t>Целевой </a:t>
                          </a:r>
                          <a:r>
                            <a:rPr lang="en-US" sz="1000" baseline="0" dirty="0" smtClean="0"/>
                            <a:t>OPEX</a:t>
                          </a:r>
                          <a:r>
                            <a:rPr lang="ru-RU" sz="1000" baseline="0" dirty="0" smtClean="0"/>
                            <a:t> в виде формулы</a:t>
                          </a:r>
                          <a:endParaRPr lang="ru-RU" sz="1000" dirty="0" smtClean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Модель отделяет </a:t>
                          </a:r>
                          <a:r>
                            <a:rPr lang="ru-RU" sz="1000" baseline="0" dirty="0" smtClean="0"/>
                            <a:t>неэффективность от статистического шума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 требует фиксации функции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 требует фиксации функции</a:t>
                          </a:r>
                        </a:p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Низкая чувствительность к данным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1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81585">
                    <a:tc>
                      <a:txBody>
                        <a:bodyPr/>
                        <a:lstStyle/>
                        <a:p>
                          <a:r>
                            <a:rPr lang="ru-RU" sz="1000" b="1" dirty="0" smtClean="0"/>
                            <a:t>Недостатки</a:t>
                          </a:r>
                          <a:endParaRPr lang="ru-RU" sz="1000" b="1" dirty="0"/>
                        </a:p>
                      </a:txBody>
                      <a:tcPr marL="72000" marR="36000" marT="36000" marB="3600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Ошибка</a:t>
                          </a:r>
                          <a:r>
                            <a:rPr lang="ru-RU" sz="1000" baseline="0" dirty="0" smtClean="0"/>
                            <a:t> модели трактуется как неэффективность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itchFamily="34" charset="0"/>
                            <a:buChar char="•"/>
                            <a:tabLst/>
                            <a:defRPr/>
                          </a:pPr>
                          <a:r>
                            <a:rPr lang="ru-RU" sz="1000" baseline="0" dirty="0" smtClean="0"/>
                            <a:t>Результат метода: значение </a:t>
                          </a:r>
                          <a:r>
                            <a:rPr lang="ru-RU" sz="1000" baseline="0" dirty="0" err="1" smtClean="0"/>
                            <a:t>коэф</a:t>
                          </a:r>
                          <a:r>
                            <a:rPr lang="ru-RU" sz="1000" baseline="0" dirty="0" smtClean="0"/>
                            <a:t>. эф-</a:t>
                          </a:r>
                          <a:r>
                            <a:rPr lang="ru-RU" sz="1000" baseline="0" dirty="0" err="1" smtClean="0"/>
                            <a:t>ти</a:t>
                          </a:r>
                          <a:r>
                            <a:rPr lang="ru-RU" sz="1000" baseline="0" dirty="0" smtClean="0"/>
                            <a:t>, а не формула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Нет</a:t>
                          </a:r>
                          <a:r>
                            <a:rPr lang="ru-RU" sz="1000" baseline="0" dirty="0" smtClean="0"/>
                            <a:t> в</a:t>
                          </a:r>
                          <a:r>
                            <a:rPr lang="ru-RU" sz="1000" dirty="0" smtClean="0"/>
                            <a:t>озможности</a:t>
                          </a:r>
                          <a:r>
                            <a:rPr lang="ru-RU" sz="1000" baseline="0" dirty="0" smtClean="0"/>
                            <a:t> </a:t>
                          </a:r>
                          <a:r>
                            <a:rPr lang="ru-RU" sz="1000" dirty="0" smtClean="0"/>
                            <a:t>оценки качества модели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buFont typeface="Arial" pitchFamily="34" charset="0"/>
                            <a:buChar char="•"/>
                          </a:pPr>
                          <a:r>
                            <a:rPr lang="ru-RU" sz="1000" dirty="0" smtClean="0"/>
                            <a:t> Нет</a:t>
                          </a:r>
                          <a:r>
                            <a:rPr lang="ru-RU" sz="1000" baseline="0" dirty="0" smtClean="0"/>
                            <a:t> в</a:t>
                          </a:r>
                          <a:r>
                            <a:rPr lang="ru-RU" sz="1000" dirty="0" smtClean="0"/>
                            <a:t>озможности</a:t>
                          </a:r>
                          <a:r>
                            <a:rPr lang="ru-RU" sz="1000" baseline="0" dirty="0" smtClean="0"/>
                            <a:t> </a:t>
                          </a:r>
                          <a:r>
                            <a:rPr lang="ru-RU" sz="1000" dirty="0" smtClean="0"/>
                            <a:t>оценки качества модели и тестирования гипотез</a:t>
                          </a:r>
                          <a:endParaRPr lang="ru-RU" sz="1000" dirty="0"/>
                        </a:p>
                      </a:txBody>
                      <a:tcPr marL="72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1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72000" marR="36000" marT="36000" marB="3600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24400"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ru-RU" sz="800" b="1" kern="12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+mj-lt"/>
                              <a:ea typeface="+mj-ea"/>
                              <a:cs typeface="+mj-cs"/>
                            </a:rPr>
                            <a:t>Опыт применения</a:t>
                          </a:r>
                        </a:p>
                      </a:txBody>
                      <a:tcPr marL="36000" marR="36000" marT="36000" marB="36000" anchor="b">
                        <a:lnL w="31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800" dirty="0"/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800" dirty="0"/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800" dirty="0"/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946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Венесуэла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16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Бельгия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600" b="1" dirty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lang="ru-RU" sz="16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0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Arial"/>
                              <a:cs typeface="Times New Roman"/>
                            </a:rPr>
                            <a:t>Высокая волатильность данных от года к году</a:t>
                          </a:r>
                          <a:endParaRPr kumimoji="0" lang="ru-RU" sz="1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292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Англия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000" b="0" i="0" u="none" strike="noStrike" kern="1200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Arial"/>
                              <a:cs typeface="Times New Roman"/>
                            </a:rPr>
                            <a:t>Различие в учете, в периодах регулирования,  в распределении активов</a:t>
                          </a:r>
                          <a:endParaRPr kumimoji="0" lang="ru-RU" sz="10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 smtClean="0">
                              <a:latin typeface="Georgia"/>
                              <a:ea typeface="Arial"/>
                              <a:cs typeface="Times New Roman"/>
                            </a:rPr>
                            <a:t>Венгрия</a:t>
                          </a:r>
                          <a:endParaRPr lang="ru-RU" sz="800" b="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>
                              <a:latin typeface="Georgia"/>
                              <a:ea typeface="Arial"/>
                              <a:cs typeface="Times New Roman"/>
                            </a:rPr>
                            <a:t>Австрия</a:t>
                          </a: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b="0" dirty="0">
                              <a:latin typeface="Georgia"/>
                              <a:ea typeface="Arial"/>
                              <a:cs typeface="Times New Roman"/>
                            </a:rPr>
                            <a:t>Финляндия</a:t>
                          </a: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36000" marR="36000" marT="36000" marB="3600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dirty="0" smtClean="0">
                              <a:latin typeface="Georgia"/>
                              <a:ea typeface="Arial"/>
                              <a:cs typeface="Times New Roman"/>
                            </a:rPr>
                            <a:t>Эстония</a:t>
                          </a: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Times New Roman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1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Times New Roman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0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6156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dirty="0" smtClean="0">
                              <a:latin typeface="Georgia"/>
                              <a:ea typeface="Arial"/>
                              <a:cs typeface="Times New Roman"/>
                            </a:rPr>
                            <a:t>Португалия</a:t>
                          </a: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>
                                  <a:lumMod val="75000"/>
                                  <a:lumOff val="25000"/>
                                </a:srgbClr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1600" dirty="0"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000" b="0" dirty="0" smtClean="0">
                              <a:latin typeface="+mn-lt"/>
                              <a:ea typeface="Arial"/>
                              <a:cs typeface="Times New Roman"/>
                            </a:rPr>
                            <a:t>Несовместимость данных</a:t>
                          </a:r>
                          <a:endParaRPr lang="ru-RU" sz="1000" b="0" dirty="0"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83468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800" dirty="0" smtClean="0">
                              <a:latin typeface="Georgia"/>
                              <a:ea typeface="Arial"/>
                              <a:cs typeface="Times New Roman"/>
                            </a:rPr>
                            <a:t>Россия</a:t>
                          </a:r>
                          <a:endParaRPr lang="ru-RU" sz="800" dirty="0"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3600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j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800" dirty="0">
                            <a:solidFill>
                              <a:srgbClr val="FF0000"/>
                            </a:solidFill>
                            <a:latin typeface="Georgia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57824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Arial"/>
                              <a:cs typeface="Times New Roman"/>
                            </a:rPr>
                            <a:t>•</a:t>
                          </a:r>
                          <a:endParaRPr kumimoji="0" lang="ru-RU" sz="16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endParaRPr lang="ru-RU" sz="1000" b="0" dirty="0">
                            <a:latin typeface="+mn-lt"/>
                            <a:ea typeface="Arial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33276" y="6264822"/>
            <a:ext cx="8928992" cy="6232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ru-RU"/>
            </a:defPPr>
            <a:lvl1pPr indent="-274320" algn="ctr">
              <a:spcAft>
                <a:spcPts val="300"/>
              </a:spcAft>
              <a:defRPr sz="1600" b="1">
                <a:solidFill>
                  <a:schemeClr val="tx2"/>
                </a:solidFill>
                <a:latin typeface="Georgia" pitchFamily="18" charset="0"/>
              </a:defRPr>
            </a:lvl1pPr>
          </a:lstStyle>
          <a:p>
            <a:r>
              <a:rPr lang="ru-RU" dirty="0"/>
              <a:t>Метод оценки удельных расходов позволяет снизить влияние</a:t>
            </a:r>
          </a:p>
          <a:p>
            <a:r>
              <a:rPr lang="ru-RU" dirty="0"/>
              <a:t> качества </a:t>
            </a:r>
            <a:r>
              <a:rPr lang="ru-RU" dirty="0" smtClean="0"/>
              <a:t>данных, </a:t>
            </a:r>
            <a:r>
              <a:rPr lang="ru-RU" dirty="0"/>
              <a:t>используемых при бенчмаркинге.</a:t>
            </a:r>
          </a:p>
        </p:txBody>
      </p:sp>
      <p:pic>
        <p:nvPicPr>
          <p:cNvPr id="10" name="Picture 6" descr="Бельгии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336299" y="3693576"/>
            <a:ext cx="356400" cy="237600"/>
          </a:xfrm>
          <a:prstGeom prst="rect">
            <a:avLst/>
          </a:prstGeom>
          <a:noFill/>
        </p:spPr>
      </p:pic>
      <p:pic>
        <p:nvPicPr>
          <p:cNvPr id="11" name="Picture 8" descr="Великобритании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257" y="4077072"/>
            <a:ext cx="356400" cy="237600"/>
          </a:xfrm>
          <a:prstGeom prst="rect">
            <a:avLst/>
          </a:prstGeom>
          <a:noFill/>
        </p:spPr>
      </p:pic>
      <p:pic>
        <p:nvPicPr>
          <p:cNvPr id="12" name="Picture 12" descr="Австрии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088" y="4776816"/>
            <a:ext cx="356400" cy="237006"/>
          </a:xfrm>
          <a:prstGeom prst="rect">
            <a:avLst/>
          </a:prstGeom>
          <a:noFill/>
        </p:spPr>
      </p:pic>
      <p:pic>
        <p:nvPicPr>
          <p:cNvPr id="13" name="Picture 14" descr="Финляндии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088" y="5046609"/>
            <a:ext cx="356400" cy="237600"/>
          </a:xfrm>
          <a:prstGeom prst="rect">
            <a:avLst/>
          </a:prstGeom>
          <a:noFill/>
        </p:spPr>
      </p:pic>
      <p:pic>
        <p:nvPicPr>
          <p:cNvPr id="14" name="Picture 16" descr="Эстонии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088" y="5316996"/>
            <a:ext cx="356400" cy="237600"/>
          </a:xfrm>
          <a:prstGeom prst="rect">
            <a:avLst/>
          </a:prstGeom>
          <a:noFill/>
        </p:spPr>
      </p:pic>
      <p:pic>
        <p:nvPicPr>
          <p:cNvPr id="15" name="Picture 18" descr="Португалии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7920" y="5577356"/>
            <a:ext cx="356400" cy="237006"/>
          </a:xfrm>
          <a:prstGeom prst="rect">
            <a:avLst/>
          </a:prstGeom>
          <a:noFill/>
        </p:spPr>
      </p:pic>
      <p:pic>
        <p:nvPicPr>
          <p:cNvPr id="16" name="Picture 2" descr="http://im3-tub-ru.yandex.net/i?id=54650360-47-72&amp;n=2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80" y="3394776"/>
            <a:ext cx="369977" cy="24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im7-tub-ru.yandex.net/i?id=232823367-23-72&amp;n=2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78" y="4504815"/>
            <a:ext cx="358821" cy="23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 стрелкой 17"/>
          <p:cNvCxnSpPr/>
          <p:nvPr/>
        </p:nvCxnSpPr>
        <p:spPr>
          <a:xfrm>
            <a:off x="2411760" y="5939976"/>
            <a:ext cx="355823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Picture 6" descr="http://im1-tub-ru.yandex.net/i?id=95932839-13-72&amp;n=2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57" y="5857176"/>
            <a:ext cx="362063" cy="2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5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79208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Оценка преимуществ и недостатков моделей</a:t>
            </a:r>
            <a:endParaRPr lang="ru-RU" sz="20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703627"/>
              </p:ext>
            </p:extLst>
          </p:nvPr>
        </p:nvGraphicFramePr>
        <p:xfrm>
          <a:off x="251520" y="1052736"/>
          <a:ext cx="85689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556284"/>
                <a:gridCol w="25562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Решаемая задача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Эконометрическое моделирование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Анализ удельных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показателей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1. Возможность применения при долгосрочном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регулировании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Применим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Применим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2. Возможность применения при необходимости пересмотра долгосрочных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параметров в течение долгосрочного периода регулирования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Не применим. Требует пересмотра базовой формулы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при каждом перерегулировании.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Применим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3. Возможность применения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для вновь созданных компаний, не участвовавших в регрессионном анализе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Применим. Требует утверждения индивидуальных «бета» коэффициентов на федеральном уровне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solidFill>
                            <a:schemeClr val="tx1"/>
                          </a:solidFill>
                        </a:rPr>
                        <a:t>Применим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4. Необходимость индивидуального подхода расчета эффективного уровня операционных подконтрольных расходов для нетипичных компаний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Применим. Требует утверждения индивидуальных «бета» коэффициентов на федеральном уровне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Применим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5. Наличие стимулов для укрупнения компаний, в том числе в целях сокращения их количества для реализации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целей Стратегии развития электросетевого комплекса РФ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Стимулы отсутствуют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Стимулы могут быть заданы при формировании показателей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6. Позволяет сформировать целевой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уровень эффективных операционных подконтрольных расходов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Рассчитывается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непосредственно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Возможен опосредованный расчёт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5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65004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4562"/>
            <a:ext cx="5580112" cy="4134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4"/>
          <p:cNvGrpSpPr>
            <a:grpSpLocks/>
          </p:cNvGrpSpPr>
          <p:nvPr/>
        </p:nvGrpSpPr>
        <p:grpSpPr bwMode="auto">
          <a:xfrm>
            <a:off x="6893361" y="599143"/>
            <a:ext cx="1989188" cy="883801"/>
            <a:chOff x="417666" y="635843"/>
            <a:chExt cx="2429776" cy="1033947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90298"/>
            <a:ext cx="6480720" cy="792088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Оценка </a:t>
            </a: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базовой функции на </a:t>
            </a:r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данных </a:t>
            </a: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компаний, </a:t>
            </a:r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входящих в группу ОАО «Россети»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6</a:t>
            </a:fld>
            <a:endParaRPr lang="ru-RU" sz="1400"/>
          </a:p>
        </p:txBody>
      </p:sp>
      <p:sp>
        <p:nvSpPr>
          <p:cNvPr id="6" name="TextBox 5"/>
          <p:cNvSpPr txBox="1"/>
          <p:nvPr/>
        </p:nvSpPr>
        <p:spPr>
          <a:xfrm>
            <a:off x="5436096" y="1628800"/>
            <a:ext cx="3600400" cy="35394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2pPr marL="800100" lvl="1" indent="-342900" algn="just">
              <a:buFont typeface="+mj-lt"/>
              <a:buAutoNum type="arabicPeriod"/>
              <a:defRPr>
                <a:latin typeface="Times New Roman" pitchFamily="18" charset="0"/>
                <a:cs typeface="Times New Roman" pitchFamily="18" charset="0"/>
              </a:defRPr>
            </a:lvl2pPr>
          </a:lstStyle>
          <a:p>
            <a:pPr algn="just"/>
            <a:r>
              <a:rPr lang="ru-RU" sz="1600" dirty="0">
                <a:cs typeface="Times New Roman" panose="02020603050405020304" pitchFamily="18" charset="0"/>
              </a:rPr>
              <a:t>Выполненный тестовый расчет на основе обновленных данных продемонстрировал несостоятельность получившейся функции:</a:t>
            </a:r>
          </a:p>
          <a:p>
            <a:pPr algn="just"/>
            <a:endParaRPr lang="ru-RU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1600" dirty="0">
                <a:latin typeface="+mn-lt"/>
                <a:cs typeface="Times New Roman" panose="02020603050405020304" pitchFamily="18" charset="0"/>
              </a:rPr>
              <a:t>14 компаний свою эффективность существенно не изменили;</a:t>
            </a:r>
          </a:p>
          <a:p>
            <a:pPr marL="457200" lvl="1" indent="0">
              <a:buNone/>
            </a:pPr>
            <a:endParaRPr lang="ru-RU" sz="1600" dirty="0">
              <a:latin typeface="+mn-lt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1600" dirty="0">
                <a:latin typeface="+mn-lt"/>
                <a:cs typeface="Times New Roman" panose="02020603050405020304" pitchFamily="18" charset="0"/>
              </a:rPr>
              <a:t>16 компаний существенно повысили эффективность;</a:t>
            </a:r>
          </a:p>
          <a:p>
            <a:pPr marL="457200" lvl="1" indent="0">
              <a:buNone/>
            </a:pPr>
            <a:endParaRPr lang="ru-RU" sz="1600" dirty="0">
              <a:latin typeface="+mn-lt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1600" dirty="0">
                <a:latin typeface="+mn-lt"/>
                <a:cs typeface="Times New Roman" panose="02020603050405020304" pitchFamily="18" charset="0"/>
              </a:rPr>
              <a:t>14 компаний существенно снизили свою эффективность.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44316" y="5373216"/>
            <a:ext cx="4930452" cy="923314"/>
          </a:xfrm>
          <a:prstGeom prst="rect">
            <a:avLst/>
          </a:prstGeom>
          <a:noFill/>
          <a:ln w="3175">
            <a:noFill/>
          </a:ln>
        </p:spPr>
        <p:txBody>
          <a:bodyPr wrap="square" lIns="91423" tIns="45712" rIns="91423" bIns="45712" rtlCol="0">
            <a:spAutoFit/>
          </a:bodyPr>
          <a:lstStyle>
            <a:defPPr>
              <a:defRPr lang="ru-RU"/>
            </a:defPPr>
            <a:lvl1pPr>
              <a:defRPr sz="1000" b="1"/>
            </a:lvl1pPr>
          </a:lstStyle>
          <a:p>
            <a:pPr algn="ctr"/>
            <a:r>
              <a:rPr lang="ru-RU" sz="18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Основной </a:t>
            </a:r>
            <a:r>
              <a:rPr lang="ru-RU" sz="1800" dirty="0">
                <a:solidFill>
                  <a:schemeClr val="tx2"/>
                </a:solidFill>
                <a:cs typeface="Times New Roman" panose="02020603050405020304" pitchFamily="18" charset="0"/>
              </a:rPr>
              <a:t>причиной расхождения </a:t>
            </a:r>
            <a:r>
              <a:rPr lang="ru-RU" sz="18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является высокая чувствительность модели к собранным данным</a:t>
            </a:r>
            <a:endParaRPr lang="ru-RU" sz="18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8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4"/>
          <p:cNvGrpSpPr>
            <a:grpSpLocks/>
          </p:cNvGrpSpPr>
          <p:nvPr/>
        </p:nvGrpSpPr>
        <p:grpSpPr bwMode="auto">
          <a:xfrm>
            <a:off x="6893361" y="599143"/>
            <a:ext cx="1989188" cy="883801"/>
            <a:chOff x="417666" y="635843"/>
            <a:chExt cx="2429776" cy="1033947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6252" y="312475"/>
            <a:ext cx="6480720" cy="792088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Оценка совместимости методов на данных </a:t>
            </a: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компаний, </a:t>
            </a:r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входящих в группу ОАО «Россети»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7</a:t>
            </a:fld>
            <a:endParaRPr lang="ru-RU" sz="140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2" y="1040002"/>
            <a:ext cx="4326111" cy="34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37174" y="1332354"/>
            <a:ext cx="4392488" cy="1569644"/>
          </a:xfrm>
          <a:prstGeom prst="rect">
            <a:avLst/>
          </a:prstGeom>
          <a:noFill/>
          <a:ln w="3175">
            <a:noFill/>
          </a:ln>
        </p:spPr>
        <p:txBody>
          <a:bodyPr wrap="square" lIns="91423" tIns="45712" rIns="91423" bIns="45712" rtlCol="0">
            <a:spAutoFit/>
          </a:bodyPr>
          <a:lstStyle>
            <a:defPPr>
              <a:defRPr lang="ru-RU"/>
            </a:defPPr>
            <a:lvl1pPr>
              <a:defRPr sz="1000" b="1"/>
            </a:lvl1pPr>
          </a:lstStyle>
          <a:p>
            <a:pPr algn="just"/>
            <a:r>
              <a:rPr lang="ru-RU" sz="1600" b="0" dirty="0" smtClean="0"/>
              <a:t>При использовании в качестве удельных показателей значимых переменных возможен переход от  первоначальной формулы к оценке эффективности деятельности компаний на основе оценки методом сравнения удельных расходов.</a:t>
            </a:r>
            <a:endParaRPr lang="ru-RU" sz="16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910190" y="2964257"/>
                <a:ext cx="5307202" cy="637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𝑂𝑃𝐸𝑋</m:t>
                              </m:r>
                            </m:num>
                            <m:den>
                              <m:r>
                                <a:rPr lang="ru-RU" sz="1400" i="1">
                                  <a:latin typeface="Cambria Math"/>
                                </a:rPr>
                                <m:t>км</m:t>
                              </m:r>
                            </m:den>
                          </m:f>
                          <m:r>
                            <a:rPr lang="ru-RU" sz="1400" i="1">
                              <a:latin typeface="Cambria Math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𝑂𝑃𝐸𝑋</m:t>
                              </m:r>
                            </m:num>
                            <m:den>
                              <m:r>
                                <a:rPr lang="ru-RU" sz="1400" i="1">
                                  <a:latin typeface="Cambria Math"/>
                                </a:rPr>
                                <m:t>МВА</m:t>
                              </m:r>
                            </m:den>
                          </m:f>
                          <m:r>
                            <a:rPr lang="ru-RU" sz="1400" i="1">
                              <a:latin typeface="Cambria Math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𝑂𝑃𝐸𝑋</m:t>
                              </m:r>
                            </m:num>
                            <m:den>
                              <m:r>
                                <a:rPr lang="ru-RU" sz="1400" i="1">
                                  <a:latin typeface="Cambria Math"/>
                                </a:rPr>
                                <m:t>С</m:t>
                              </m:r>
                            </m:den>
                          </m:f>
                          <m:r>
                            <a:rPr lang="ru-RU" sz="1400" i="1">
                              <a:latin typeface="Cambria Math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ru-RU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…+</m:t>
                          </m:r>
                          <m:f>
                            <m:f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𝑂𝑃𝐸𝑋</m:t>
                              </m:r>
                            </m:num>
                            <m:den>
                              <m:r>
                                <a:rPr lang="ru-RU" sz="1400" b="0" i="1" smtClean="0">
                                  <a:latin typeface="Cambria Math"/>
                                </a:rPr>
                                <m:t>?</m:t>
                              </m:r>
                            </m:den>
                          </m:f>
                          <m:r>
                            <a:rPr lang="ru-RU" sz="1400" i="1">
                              <a:latin typeface="Cambria Math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ru-RU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90" y="2964257"/>
                <a:ext cx="5307202" cy="6379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36051"/>
              </p:ext>
            </p:extLst>
          </p:nvPr>
        </p:nvGraphicFramePr>
        <p:xfrm>
          <a:off x="7067847" y="4233267"/>
          <a:ext cx="1224136" cy="2452069"/>
        </p:xfrm>
        <a:graphic>
          <a:graphicData uri="http://schemas.openxmlformats.org/drawingml/2006/table">
            <a:tbl>
              <a:tblPr firstRow="1" firstCol="1" bandRow="1"/>
              <a:tblGrid>
                <a:gridCol w="313225"/>
                <a:gridCol w="910911"/>
              </a:tblGrid>
              <a:tr h="242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Х-фактор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%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ru-RU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%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ru-RU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%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ru-RU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%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400" i="0" dirty="0" smtClean="0">
                          <a:effectLst/>
                          <a:latin typeface="Cambria Math"/>
                          <a:ea typeface="Calibri"/>
                          <a:cs typeface="Times New Roman"/>
                        </a:rPr>
                        <a:t>%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" name="Правая фигурная скобка 15"/>
          <p:cNvSpPr/>
          <p:nvPr/>
        </p:nvSpPr>
        <p:spPr>
          <a:xfrm flipH="1">
            <a:off x="6203751" y="4449234"/>
            <a:ext cx="720080" cy="22322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59135" y="4780536"/>
            <a:ext cx="4968552" cy="1569644"/>
          </a:xfrm>
          <a:prstGeom prst="rect">
            <a:avLst/>
          </a:prstGeom>
          <a:noFill/>
          <a:ln w="3175">
            <a:noFill/>
          </a:ln>
        </p:spPr>
        <p:txBody>
          <a:bodyPr wrap="square" lIns="91423" tIns="45712" rIns="91423" bIns="45712" rtlCol="0">
            <a:spAutoFit/>
          </a:bodyPr>
          <a:lstStyle>
            <a:defPPr>
              <a:defRPr lang="ru-RU"/>
            </a:defPPr>
            <a:lvl1pPr algn="just">
              <a:defRPr sz="1400" b="0"/>
            </a:lvl1pPr>
          </a:lstStyle>
          <a:p>
            <a:r>
              <a:rPr lang="ru-RU" sz="1600" dirty="0" smtClean="0"/>
              <a:t>Индекс эффективности для тарифного регулирования  возможно сформировать на основе оценки (сравнения) нормированных коэффициентов, которые в свою очередь отражают суммарную эффективность деятельности </a:t>
            </a:r>
            <a:r>
              <a:rPr lang="ru-RU" sz="1600" dirty="0" smtClean="0"/>
              <a:t>электросетевой </a:t>
            </a:r>
            <a:r>
              <a:rPr lang="ru-RU" sz="1600" dirty="0" smtClean="0"/>
              <a:t>компании по набору удельных переменных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03551" y="3602252"/>
                <a:ext cx="45609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ru-RU" sz="1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коэффициенты нормировки. (Также возможно учесть корректировку на климат и другие влияющие факторы)</a:t>
                </a:r>
                <a:endParaRPr lang="ru-RU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551" y="3602252"/>
                <a:ext cx="4560937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4725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46381" y="780673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РЕЗЮМЕ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D6C67216-868A-4916-934E-4779BD45A81E}" type="slidenum">
              <a:rPr lang="ru-RU" sz="1400" smtClean="0"/>
              <a:pPr/>
              <a:t>8</a:t>
            </a:fld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4034" y="1380838"/>
            <a:ext cx="87359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международной практики применения бенчмаркинга демонстрирует отсутствие единых стандартов и формирование индивидуальных, адаптированных подходов его применения;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за 2009-2011 годы была построена качественная эконометрическая модель, однако по итогам ее анализа на данных 2011-2013 годов качество эконометрической модели не подтверждается. Количество значимых параметров модели сократилось с 10 до 4;</a:t>
            </a:r>
          </a:p>
          <a:p>
            <a:pPr marL="800100" lvl="1" indent="-3429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причиной сокращения значимых показателей является высокая чувствительность модели к исходным данным (ошибки при заполнении, разность методик формирования ОРЕХ, необходимость уточнения требований к собираемым данным) и, возможно, появление новых драйверов затрат для предприятий попавших в расширенную выборку;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совершенствование модели в части упрощения применения и снижения чувствительности к исходным данным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721114"/>
            <a:ext cx="6460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11051</TotalTime>
  <Words>1040</Words>
  <Application>Microsoft Office PowerPoint</Application>
  <PresentationFormat>Экран (4:3)</PresentationFormat>
  <Paragraphs>200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Тестирование формулы с учетом итогов 2011-2013 годов и на расширенной выборке компаний требует поиска новых подходов к бенчмаркингу, обеспечивающих лучшую устойчивость результатов</vt:lpstr>
      <vt:lpstr>Анализ международного опыта применения бенчмаркинга при государственном регулировании в условиях высокой требовательности к исходным данным</vt:lpstr>
      <vt:lpstr>Оценка преимуществ и недостатков моделей</vt:lpstr>
      <vt:lpstr>Оценка базовой функции на данных компаний, входящих в группу ОАО «Россети»</vt:lpstr>
      <vt:lpstr>Оценка совместимости методов на данных компаний, входящих в группу ОАО «Россети»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asemikolenov</dc:creator>
  <cp:lastModifiedBy>РС</cp:lastModifiedBy>
  <cp:revision>1370</cp:revision>
  <cp:lastPrinted>2014-06-18T08:48:00Z</cp:lastPrinted>
  <dcterms:created xsi:type="dcterms:W3CDTF">2011-05-30T08:02:12Z</dcterms:created>
  <dcterms:modified xsi:type="dcterms:W3CDTF">2014-06-22T18:20:10Z</dcterms:modified>
</cp:coreProperties>
</file>