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charts/chart1.xml" ContentType="application/vnd.openxmlformats-officedocument.drawingml.chart+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charts/chart7.xml" ContentType="application/vnd.openxmlformats-officedocument.drawingml.chart+xml"/>
  <Override PartName="/ppt/charts/chart8.xml" ContentType="application/vnd.openxmlformats-officedocument.drawingml.char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charts/chart9.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1"/>
  </p:notesMasterIdLst>
  <p:handoutMasterIdLst>
    <p:handoutMasterId r:id="rId22"/>
  </p:handoutMasterIdLst>
  <p:sldIdLst>
    <p:sldId id="258" r:id="rId2"/>
    <p:sldId id="308" r:id="rId3"/>
    <p:sldId id="309" r:id="rId4"/>
    <p:sldId id="310" r:id="rId5"/>
    <p:sldId id="318" r:id="rId6"/>
    <p:sldId id="313" r:id="rId7"/>
    <p:sldId id="314" r:id="rId8"/>
    <p:sldId id="315" r:id="rId9"/>
    <p:sldId id="316" r:id="rId10"/>
    <p:sldId id="317" r:id="rId11"/>
    <p:sldId id="319" r:id="rId12"/>
    <p:sldId id="320" r:id="rId13"/>
    <p:sldId id="321" r:id="rId14"/>
    <p:sldId id="322" r:id="rId15"/>
    <p:sldId id="323" r:id="rId16"/>
    <p:sldId id="324" r:id="rId17"/>
    <p:sldId id="325" r:id="rId18"/>
    <p:sldId id="326" r:id="rId19"/>
    <p:sldId id="268" r:id="rId20"/>
  </p:sldIdLst>
  <p:sldSz cx="9144000" cy="6858000" type="screen4x3"/>
  <p:notesSz cx="6797675" cy="9926638"/>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A19"/>
    <a:srgbClr val="032A77"/>
    <a:srgbClr val="0000CC"/>
    <a:srgbClr val="00005C"/>
    <a:srgbClr val="CCECFF"/>
    <a:srgbClr val="D9B28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Темный стиль 2 - акцент 1/акцент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46F890A9-2807-4EBB-B81D-B2AA78EC7F39}" styleName="Темный стиль 2 - акцент 5/акцент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37CE84F3-28C3-443E-9E96-99CF82512B78}" styleName="Темный стиль 1 - акцент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D03447BB-5D67-496B-8E87-E561075AD55C}" styleName="Темный стиль 1 - акцент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D5ABB26-0587-4C30-8999-92F81FD0307C}" styleName="Нет стиля, нет сетки">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492" autoAdjust="0"/>
  </p:normalViewPr>
  <p:slideViewPr>
    <p:cSldViewPr snapToGrid="0" snapToObjects="1" showGuides="1">
      <p:cViewPr>
        <p:scale>
          <a:sx n="100" d="100"/>
          <a:sy n="100" d="100"/>
        </p:scale>
        <p:origin x="-1308" y="-360"/>
      </p:cViewPr>
      <p:guideLst>
        <p:guide orient="horz" pos="2160"/>
        <p:guide pos="2888"/>
      </p:guideLst>
    </p:cSldViewPr>
  </p:slideViewPr>
  <p:notesTextViewPr>
    <p:cViewPr>
      <p:scale>
        <a:sx n="100" d="100"/>
        <a:sy n="100" d="100"/>
      </p:scale>
      <p:origin x="0" y="0"/>
    </p:cViewPr>
  </p:notesTextViewPr>
  <p:notesViewPr>
    <p:cSldViewPr snapToGrid="0" snapToObjects="1" showGuides="1">
      <p:cViewPr varScale="1">
        <p:scale>
          <a:sx n="70" d="100"/>
          <a:sy n="70" d="100"/>
        </p:scale>
        <p:origin x="-2646" y="-120"/>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388792068250469"/>
          <c:y val="1.5507664361994866E-2"/>
          <c:w val="0.61724559386863964"/>
          <c:h val="0.30924377444100176"/>
        </c:manualLayout>
      </c:layout>
      <c:barChart>
        <c:barDir val="bar"/>
        <c:grouping val="stacked"/>
        <c:varyColors val="0"/>
        <c:ser>
          <c:idx val="0"/>
          <c:order val="0"/>
          <c:tx>
            <c:strRef>
              <c:f>Лист1!$A$2</c:f>
              <c:strCache>
                <c:ptCount val="1"/>
                <c:pt idx="0">
                  <c:v>генерация РАО Востока в ОЭС</c:v>
                </c:pt>
              </c:strCache>
            </c:strRef>
          </c:tx>
          <c:spPr>
            <a:solidFill>
              <a:schemeClr val="tx1">
                <a:lumMod val="75000"/>
                <a:lumOff val="25000"/>
              </a:schemeClr>
            </a:solidFill>
          </c:spPr>
          <c:invertIfNegative val="0"/>
          <c:cat>
            <c:numRef>
              <c:f>Лист1!$B$1:$C$1</c:f>
              <c:numCache>
                <c:formatCode>General</c:formatCode>
                <c:ptCount val="2"/>
                <c:pt idx="0">
                  <c:v>2025</c:v>
                </c:pt>
                <c:pt idx="1">
                  <c:v>2013</c:v>
                </c:pt>
              </c:numCache>
            </c:numRef>
          </c:cat>
          <c:val>
            <c:numRef>
              <c:f>Лист1!$B$2:$C$2</c:f>
              <c:numCache>
                <c:formatCode>General</c:formatCode>
                <c:ptCount val="2"/>
                <c:pt idx="0">
                  <c:v>84.997809508058097</c:v>
                </c:pt>
                <c:pt idx="1">
                  <c:v>36.860705009264244</c:v>
                </c:pt>
              </c:numCache>
            </c:numRef>
          </c:val>
        </c:ser>
        <c:ser>
          <c:idx val="1"/>
          <c:order val="1"/>
          <c:tx>
            <c:strRef>
              <c:f>Лист1!$A$3</c:f>
              <c:strCache>
                <c:ptCount val="1"/>
                <c:pt idx="0">
                  <c:v>генерация РусГидро в ОЭС</c:v>
                </c:pt>
              </c:strCache>
            </c:strRef>
          </c:tx>
          <c:spPr>
            <a:solidFill>
              <a:schemeClr val="accent1"/>
            </a:solidFill>
          </c:spPr>
          <c:invertIfNegative val="0"/>
          <c:cat>
            <c:numRef>
              <c:f>Лист1!$B$1:$C$1</c:f>
              <c:numCache>
                <c:formatCode>General</c:formatCode>
                <c:ptCount val="2"/>
                <c:pt idx="0">
                  <c:v>2025</c:v>
                </c:pt>
                <c:pt idx="1">
                  <c:v>2013</c:v>
                </c:pt>
              </c:numCache>
            </c:numRef>
          </c:cat>
          <c:val>
            <c:numRef>
              <c:f>Лист1!$B$3:$C$3</c:f>
              <c:numCache>
                <c:formatCode>General</c:formatCode>
                <c:ptCount val="2"/>
                <c:pt idx="0">
                  <c:v>12.55472029264137</c:v>
                </c:pt>
                <c:pt idx="1">
                  <c:v>5.4445619699999881</c:v>
                </c:pt>
              </c:numCache>
            </c:numRef>
          </c:val>
        </c:ser>
        <c:ser>
          <c:idx val="2"/>
          <c:order val="2"/>
          <c:tx>
            <c:strRef>
              <c:f>Лист1!$A$4</c:f>
              <c:strCache>
                <c:ptCount val="1"/>
                <c:pt idx="0">
                  <c:v>прочая генерация</c:v>
                </c:pt>
              </c:strCache>
            </c:strRef>
          </c:tx>
          <c:invertIfNegative val="0"/>
          <c:cat>
            <c:numRef>
              <c:f>Лист1!$B$1:$C$1</c:f>
              <c:numCache>
                <c:formatCode>General</c:formatCode>
                <c:ptCount val="2"/>
                <c:pt idx="0">
                  <c:v>2025</c:v>
                </c:pt>
                <c:pt idx="1">
                  <c:v>2013</c:v>
                </c:pt>
              </c:numCache>
            </c:numRef>
          </c:cat>
          <c:val>
            <c:numRef>
              <c:f>Лист1!$B$4:$C$4</c:f>
              <c:numCache>
                <c:formatCode>General</c:formatCode>
                <c:ptCount val="2"/>
                <c:pt idx="0">
                  <c:v>53.210030008495963</c:v>
                </c:pt>
                <c:pt idx="1">
                  <c:v>23.075409013820789</c:v>
                </c:pt>
              </c:numCache>
            </c:numRef>
          </c:val>
        </c:ser>
        <c:ser>
          <c:idx val="3"/>
          <c:order val="3"/>
          <c:tx>
            <c:strRef>
              <c:f>Лист1!$A$5</c:f>
              <c:strCache>
                <c:ptCount val="1"/>
                <c:pt idx="0">
                  <c:v>передача э/э</c:v>
                </c:pt>
              </c:strCache>
            </c:strRef>
          </c:tx>
          <c:spPr>
            <a:solidFill>
              <a:schemeClr val="accent4">
                <a:lumMod val="75000"/>
              </a:schemeClr>
            </a:solidFill>
          </c:spPr>
          <c:invertIfNegative val="0"/>
          <c:cat>
            <c:numRef>
              <c:f>Лист1!$B$1:$C$1</c:f>
              <c:numCache>
                <c:formatCode>General</c:formatCode>
                <c:ptCount val="2"/>
                <c:pt idx="0">
                  <c:v>2025</c:v>
                </c:pt>
                <c:pt idx="1">
                  <c:v>2013</c:v>
                </c:pt>
              </c:numCache>
            </c:numRef>
          </c:cat>
          <c:val>
            <c:numRef>
              <c:f>Лист1!$B$5:$C$5</c:f>
              <c:numCache>
                <c:formatCode>General</c:formatCode>
                <c:ptCount val="2"/>
                <c:pt idx="0">
                  <c:v>11.91795907899365</c:v>
                </c:pt>
                <c:pt idx="1">
                  <c:v>5.1684199447706956</c:v>
                </c:pt>
              </c:numCache>
            </c:numRef>
          </c:val>
        </c:ser>
        <c:ser>
          <c:idx val="4"/>
          <c:order val="4"/>
          <c:tx>
            <c:strRef>
              <c:f>Лист1!$A$6</c:f>
              <c:strCache>
                <c:ptCount val="1"/>
                <c:pt idx="0">
                  <c:v>распределение э/э</c:v>
                </c:pt>
              </c:strCache>
            </c:strRef>
          </c:tx>
          <c:spPr>
            <a:solidFill>
              <a:schemeClr val="accent4">
                <a:lumMod val="40000"/>
                <a:lumOff val="60000"/>
              </a:schemeClr>
            </a:solidFill>
          </c:spPr>
          <c:invertIfNegative val="0"/>
          <c:cat>
            <c:numRef>
              <c:f>Лист1!$B$1:$C$1</c:f>
              <c:numCache>
                <c:formatCode>General</c:formatCode>
                <c:ptCount val="2"/>
                <c:pt idx="0">
                  <c:v>2025</c:v>
                </c:pt>
                <c:pt idx="1">
                  <c:v>2013</c:v>
                </c:pt>
              </c:numCache>
            </c:numRef>
          </c:cat>
          <c:val>
            <c:numRef>
              <c:f>Лист1!$B$6:$C$6</c:f>
              <c:numCache>
                <c:formatCode>General</c:formatCode>
                <c:ptCount val="2"/>
                <c:pt idx="0">
                  <c:v>86.276167202709289</c:v>
                </c:pt>
                <c:pt idx="1">
                  <c:v>37.415085953333033</c:v>
                </c:pt>
              </c:numCache>
            </c:numRef>
          </c:val>
        </c:ser>
        <c:ser>
          <c:idx val="5"/>
          <c:order val="5"/>
          <c:tx>
            <c:strRef>
              <c:f>Лист1!$A$7</c:f>
              <c:strCache>
                <c:ptCount val="1"/>
                <c:pt idx="0">
                  <c:v>сбыт э/э</c:v>
                </c:pt>
              </c:strCache>
            </c:strRef>
          </c:tx>
          <c:spPr>
            <a:solidFill>
              <a:schemeClr val="accent3">
                <a:lumMod val="40000"/>
                <a:lumOff val="60000"/>
              </a:schemeClr>
            </a:solidFill>
          </c:spPr>
          <c:invertIfNegative val="0"/>
          <c:cat>
            <c:numRef>
              <c:f>Лист1!$B$1:$C$1</c:f>
              <c:numCache>
                <c:formatCode>General</c:formatCode>
                <c:ptCount val="2"/>
                <c:pt idx="0">
                  <c:v>2025</c:v>
                </c:pt>
                <c:pt idx="1">
                  <c:v>2013</c:v>
                </c:pt>
              </c:numCache>
            </c:numRef>
          </c:cat>
          <c:val>
            <c:numRef>
              <c:f>Лист1!$B$7:$C$7</c:f>
              <c:numCache>
                <c:formatCode>General</c:formatCode>
                <c:ptCount val="2"/>
                <c:pt idx="0">
                  <c:v>12.144483089642264</c:v>
                </c:pt>
                <c:pt idx="1">
                  <c:v>5.266655826169985</c:v>
                </c:pt>
              </c:numCache>
            </c:numRef>
          </c:val>
        </c:ser>
        <c:ser>
          <c:idx val="6"/>
          <c:order val="6"/>
          <c:tx>
            <c:strRef>
              <c:f>Лист1!$A$8</c:f>
              <c:strCache>
                <c:ptCount val="1"/>
                <c:pt idx="0">
                  <c:v>производство тепла</c:v>
                </c:pt>
              </c:strCache>
            </c:strRef>
          </c:tx>
          <c:spPr>
            <a:solidFill>
              <a:schemeClr val="accent2"/>
            </a:solidFill>
          </c:spPr>
          <c:invertIfNegative val="0"/>
          <c:cat>
            <c:numRef>
              <c:f>Лист1!$B$1:$C$1</c:f>
              <c:numCache>
                <c:formatCode>General</c:formatCode>
                <c:ptCount val="2"/>
                <c:pt idx="0">
                  <c:v>2025</c:v>
                </c:pt>
                <c:pt idx="1">
                  <c:v>2013</c:v>
                </c:pt>
              </c:numCache>
            </c:numRef>
          </c:cat>
          <c:val>
            <c:numRef>
              <c:f>Лист1!$B$8:$C$8</c:f>
              <c:numCache>
                <c:formatCode>General</c:formatCode>
                <c:ptCount val="2"/>
                <c:pt idx="0">
                  <c:v>176.48291029623866</c:v>
                </c:pt>
                <c:pt idx="1">
                  <c:v>100.99474832833951</c:v>
                </c:pt>
              </c:numCache>
            </c:numRef>
          </c:val>
        </c:ser>
        <c:ser>
          <c:idx val="7"/>
          <c:order val="7"/>
          <c:tx>
            <c:strRef>
              <c:f>Лист1!$A$9</c:f>
              <c:strCache>
                <c:ptCount val="1"/>
                <c:pt idx="0">
                  <c:v>передача и сбыт тепла</c:v>
                </c:pt>
              </c:strCache>
            </c:strRef>
          </c:tx>
          <c:invertIfNegative val="0"/>
          <c:cat>
            <c:numRef>
              <c:f>Лист1!$B$1:$C$1</c:f>
              <c:numCache>
                <c:formatCode>General</c:formatCode>
                <c:ptCount val="2"/>
                <c:pt idx="0">
                  <c:v>2025</c:v>
                </c:pt>
                <c:pt idx="1">
                  <c:v>2013</c:v>
                </c:pt>
              </c:numCache>
            </c:numRef>
          </c:cat>
          <c:val>
            <c:numRef>
              <c:f>Лист1!$B$9:$C$9</c:f>
              <c:numCache>
                <c:formatCode>General</c:formatCode>
                <c:ptCount val="2"/>
                <c:pt idx="0">
                  <c:v>54.010706255428971</c:v>
                </c:pt>
                <c:pt idx="1">
                  <c:v>31.408990241296667</c:v>
                </c:pt>
              </c:numCache>
            </c:numRef>
          </c:val>
        </c:ser>
        <c:dLbls>
          <c:showLegendKey val="0"/>
          <c:showVal val="0"/>
          <c:showCatName val="0"/>
          <c:showSerName val="0"/>
          <c:showPercent val="0"/>
          <c:showBubbleSize val="0"/>
        </c:dLbls>
        <c:gapWidth val="105"/>
        <c:overlap val="100"/>
        <c:axId val="155070464"/>
        <c:axId val="155072000"/>
      </c:barChart>
      <c:catAx>
        <c:axId val="155070464"/>
        <c:scaling>
          <c:orientation val="minMax"/>
        </c:scaling>
        <c:delete val="0"/>
        <c:axPos val="l"/>
        <c:numFmt formatCode="General" sourceLinked="1"/>
        <c:majorTickMark val="out"/>
        <c:minorTickMark val="none"/>
        <c:tickLblPos val="nextTo"/>
        <c:txPr>
          <a:bodyPr/>
          <a:lstStyle/>
          <a:p>
            <a:pPr>
              <a:defRPr sz="900" b="1"/>
            </a:pPr>
            <a:endParaRPr lang="ru-RU"/>
          </a:p>
        </c:txPr>
        <c:crossAx val="155072000"/>
        <c:crosses val="autoZero"/>
        <c:auto val="1"/>
        <c:lblAlgn val="ctr"/>
        <c:lblOffset val="100"/>
        <c:noMultiLvlLbl val="0"/>
      </c:catAx>
      <c:valAx>
        <c:axId val="155072000"/>
        <c:scaling>
          <c:orientation val="minMax"/>
        </c:scaling>
        <c:delete val="1"/>
        <c:axPos val="b"/>
        <c:numFmt formatCode="General" sourceLinked="1"/>
        <c:majorTickMark val="out"/>
        <c:minorTickMark val="none"/>
        <c:tickLblPos val="none"/>
        <c:crossAx val="155070464"/>
        <c:crosses val="autoZero"/>
        <c:crossBetween val="between"/>
      </c:valAx>
    </c:plotArea>
    <c:legend>
      <c:legendPos val="r"/>
      <c:layout>
        <c:manualLayout>
          <c:xMode val="edge"/>
          <c:yMode val="edge"/>
          <c:x val="0.32602091896255347"/>
          <c:y val="0.39891742362049143"/>
          <c:w val="0.60371629619699363"/>
          <c:h val="0.55904184652595879"/>
        </c:manualLayout>
      </c:layout>
      <c:overlay val="0"/>
      <c:txPr>
        <a:bodyPr/>
        <a:lstStyle/>
        <a:p>
          <a:pPr>
            <a:defRPr sz="900"/>
          </a:pPr>
          <a:endParaRPr lang="ru-RU"/>
        </a:p>
      </c:txPr>
    </c:legend>
    <c:plotVisOnly val="1"/>
    <c:dispBlanksAs val="gap"/>
    <c:showDLblsOverMax val="0"/>
  </c:chart>
  <c:spPr>
    <a:noFill/>
  </c:spPr>
  <c:txPr>
    <a:bodyPr/>
    <a:lstStyle/>
    <a:p>
      <a:pPr>
        <a:defRPr sz="1000">
          <a:latin typeface="Arial Narrow" pitchFamily="34" charset="0"/>
        </a:defRPr>
      </a:pPr>
      <a:endParaRPr lang="ru-RU"/>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2139767392101443"/>
          <c:y val="9.7185957690811134E-2"/>
          <c:w val="0.57701330510601656"/>
          <c:h val="0.22915514734492481"/>
        </c:manualLayout>
      </c:layout>
      <c:barChart>
        <c:barDir val="col"/>
        <c:grouping val="clustered"/>
        <c:varyColors val="0"/>
        <c:ser>
          <c:idx val="0"/>
          <c:order val="2"/>
          <c:tx>
            <c:strRef>
              <c:f>Лист1!$B$1</c:f>
              <c:strCache>
                <c:ptCount val="1"/>
                <c:pt idx="0">
                  <c:v>Ряд 1</c:v>
                </c:pt>
              </c:strCache>
            </c:strRef>
          </c:tx>
          <c:spPr>
            <a:ln w="19050"/>
          </c:spPr>
          <c:invertIfNegative val="0"/>
          <c:dPt>
            <c:idx val="9"/>
            <c:invertIfNegative val="0"/>
            <c:bubble3D val="0"/>
            <c:spPr>
              <a:solidFill>
                <a:srgbClr val="FF0000"/>
              </a:solidFill>
              <a:ln w="19050"/>
            </c:spPr>
          </c:dPt>
          <c:dPt>
            <c:idx val="10"/>
            <c:invertIfNegative val="0"/>
            <c:bubble3D val="0"/>
            <c:spPr>
              <a:solidFill>
                <a:srgbClr val="FF0000"/>
              </a:solidFill>
              <a:ln w="19050"/>
            </c:spPr>
          </c:dPt>
          <c:dLbls>
            <c:txPr>
              <a:bodyPr/>
              <a:lstStyle/>
              <a:p>
                <a:pPr>
                  <a:defRPr b="1"/>
                </a:pPr>
                <a:endParaRPr lang="ru-RU"/>
              </a:p>
            </c:txPr>
            <c:showLegendKey val="0"/>
            <c:showVal val="1"/>
            <c:showCatName val="0"/>
            <c:showSerName val="0"/>
            <c:showPercent val="0"/>
            <c:showBubbleSize val="0"/>
            <c:showLeaderLines val="0"/>
          </c:dLbls>
          <c:cat>
            <c:strRef>
              <c:f>Лист1!$A$2:$A$11</c:f>
              <c:strCache>
                <c:ptCount val="10"/>
                <c:pt idx="0">
                  <c:v>Приморье</c:v>
                </c:pt>
                <c:pt idx="1">
                  <c:v>Амур</c:v>
                </c:pt>
                <c:pt idx="2">
                  <c:v>ЕАО</c:v>
                </c:pt>
                <c:pt idx="3">
                  <c:v>Хабаровск</c:v>
                </c:pt>
                <c:pt idx="4">
                  <c:v>Магадан</c:v>
                </c:pt>
                <c:pt idx="5">
                  <c:v>Сахалин</c:v>
                </c:pt>
                <c:pt idx="6">
                  <c:v>Якутия</c:v>
                </c:pt>
                <c:pt idx="7">
                  <c:v>Камчатка</c:v>
                </c:pt>
                <c:pt idx="8">
                  <c:v>Чукотка</c:v>
                </c:pt>
                <c:pt idx="9">
                  <c:v>РФ</c:v>
                </c:pt>
              </c:strCache>
            </c:strRef>
          </c:cat>
          <c:val>
            <c:numRef>
              <c:f>Лист1!$B$2:$B$11</c:f>
              <c:numCache>
                <c:formatCode>_-* #,##0.0_р_._-;\-* #,##0.0_р_._-;_-* "-"??_р_._-;_-@_-</c:formatCode>
                <c:ptCount val="10"/>
                <c:pt idx="0">
                  <c:v>279.04000000000002</c:v>
                </c:pt>
                <c:pt idx="1">
                  <c:v>290</c:v>
                </c:pt>
                <c:pt idx="2">
                  <c:v>292</c:v>
                </c:pt>
                <c:pt idx="3">
                  <c:v>297</c:v>
                </c:pt>
                <c:pt idx="4">
                  <c:v>389</c:v>
                </c:pt>
                <c:pt idx="5">
                  <c:v>412</c:v>
                </c:pt>
                <c:pt idx="6">
                  <c:v>441</c:v>
                </c:pt>
                <c:pt idx="7">
                  <c:v>683</c:v>
                </c:pt>
                <c:pt idx="8">
                  <c:v>1056</c:v>
                </c:pt>
                <c:pt idx="9">
                  <c:v>260</c:v>
                </c:pt>
              </c:numCache>
            </c:numRef>
          </c:val>
        </c:ser>
        <c:dLbls>
          <c:showLegendKey val="0"/>
          <c:showVal val="0"/>
          <c:showCatName val="0"/>
          <c:showSerName val="0"/>
          <c:showPercent val="0"/>
          <c:showBubbleSize val="0"/>
        </c:dLbls>
        <c:gapWidth val="40"/>
        <c:axId val="152167168"/>
        <c:axId val="152168704"/>
      </c:barChart>
      <c:lineChart>
        <c:grouping val="standard"/>
        <c:varyColors val="0"/>
        <c:ser>
          <c:idx val="1"/>
          <c:order val="1"/>
          <c:tx>
            <c:strRef>
              <c:f>Лист1!#ССЫЛКА!</c:f>
              <c:strCache>
                <c:ptCount val="1"/>
                <c:pt idx="0">
                  <c:v>#REF!</c:v>
                </c:pt>
              </c:strCache>
            </c:strRef>
          </c:tx>
          <c:spPr>
            <a:ln w="19050">
              <a:solidFill>
                <a:srgbClr val="FF0000"/>
              </a:solidFill>
            </a:ln>
          </c:spPr>
          <c:marker>
            <c:symbol val="none"/>
          </c:marker>
          <c:cat>
            <c:strRef>
              <c:f>Лист1!$A$2:$A$11</c:f>
              <c:strCache>
                <c:ptCount val="10"/>
                <c:pt idx="0">
                  <c:v>Приморье</c:v>
                </c:pt>
                <c:pt idx="1">
                  <c:v>Амур</c:v>
                </c:pt>
                <c:pt idx="2">
                  <c:v>ЕАО</c:v>
                </c:pt>
                <c:pt idx="3">
                  <c:v>Хабаровск</c:v>
                </c:pt>
                <c:pt idx="4">
                  <c:v>Магадан</c:v>
                </c:pt>
                <c:pt idx="5">
                  <c:v>Сахалин</c:v>
                </c:pt>
                <c:pt idx="6">
                  <c:v>Якутия</c:v>
                </c:pt>
                <c:pt idx="7">
                  <c:v>Камчатка</c:v>
                </c:pt>
                <c:pt idx="8">
                  <c:v>Чукотка</c:v>
                </c:pt>
                <c:pt idx="9">
                  <c:v>РФ</c:v>
                </c:pt>
              </c:strCache>
            </c:strRef>
          </c:cat>
          <c:val>
            <c:numRef>
              <c:f>Лист1!#ССЫЛКА!</c:f>
              <c:numCache>
                <c:formatCode>General</c:formatCode>
                <c:ptCount val="1"/>
                <c:pt idx="0">
                  <c:v>1</c:v>
                </c:pt>
              </c:numCache>
            </c:numRef>
          </c:val>
          <c:smooth val="0"/>
        </c:ser>
        <c:dLbls>
          <c:showLegendKey val="0"/>
          <c:showVal val="0"/>
          <c:showCatName val="0"/>
          <c:showSerName val="0"/>
          <c:showPercent val="0"/>
          <c:showBubbleSize val="0"/>
        </c:dLbls>
        <c:marker val="1"/>
        <c:smooth val="0"/>
        <c:axId val="152167168"/>
        <c:axId val="152168704"/>
      </c:lineChart>
      <c:lineChart>
        <c:grouping val="standard"/>
        <c:varyColors val="0"/>
        <c:ser>
          <c:idx val="3"/>
          <c:order val="0"/>
          <c:tx>
            <c:strRef>
              <c:f>Лист1!#ССЫЛКА!</c:f>
              <c:strCache>
                <c:ptCount val="1"/>
                <c:pt idx="0">
                  <c:v>#REF!</c:v>
                </c:pt>
              </c:strCache>
            </c:strRef>
          </c:tx>
          <c:spPr>
            <a:ln w="19050">
              <a:solidFill>
                <a:srgbClr val="FF0000"/>
              </a:solidFill>
              <a:prstDash val="dash"/>
            </a:ln>
          </c:spPr>
          <c:marker>
            <c:symbol val="none"/>
          </c:marker>
          <c:cat>
            <c:strRef>
              <c:f>Лист1!$A$2:$A$11</c:f>
              <c:strCache>
                <c:ptCount val="10"/>
                <c:pt idx="0">
                  <c:v>Приморье</c:v>
                </c:pt>
                <c:pt idx="1">
                  <c:v>Амур</c:v>
                </c:pt>
                <c:pt idx="2">
                  <c:v>ЕАО</c:v>
                </c:pt>
                <c:pt idx="3">
                  <c:v>Хабаровск</c:v>
                </c:pt>
                <c:pt idx="4">
                  <c:v>Магадан</c:v>
                </c:pt>
                <c:pt idx="5">
                  <c:v>Сахалин</c:v>
                </c:pt>
                <c:pt idx="6">
                  <c:v>Якутия</c:v>
                </c:pt>
                <c:pt idx="7">
                  <c:v>Камчатка</c:v>
                </c:pt>
                <c:pt idx="8">
                  <c:v>Чукотка</c:v>
                </c:pt>
                <c:pt idx="9">
                  <c:v>РФ</c:v>
                </c:pt>
              </c:strCache>
            </c:strRef>
          </c:cat>
          <c:val>
            <c:numRef>
              <c:f>Лист1!#ССЫЛКА!</c:f>
              <c:numCache>
                <c:formatCode>General</c:formatCode>
                <c:ptCount val="1"/>
                <c:pt idx="0">
                  <c:v>1</c:v>
                </c:pt>
              </c:numCache>
            </c:numRef>
          </c:val>
          <c:smooth val="0"/>
        </c:ser>
        <c:ser>
          <c:idx val="2"/>
          <c:order val="3"/>
          <c:tx>
            <c:strRef>
              <c:f>Лист1!#ССЫЛКА!</c:f>
              <c:strCache>
                <c:ptCount val="1"/>
                <c:pt idx="0">
                  <c:v>#REF!</c:v>
                </c:pt>
              </c:strCache>
            </c:strRef>
          </c:tx>
          <c:spPr>
            <a:ln w="19050">
              <a:solidFill>
                <a:schemeClr val="accent1">
                  <a:lumMod val="75000"/>
                </a:schemeClr>
              </a:solidFill>
              <a:prstDash val="dash"/>
            </a:ln>
          </c:spPr>
          <c:marker>
            <c:symbol val="none"/>
          </c:marker>
          <c:cat>
            <c:strRef>
              <c:f>Лист1!$A$2:$A$11</c:f>
              <c:strCache>
                <c:ptCount val="10"/>
                <c:pt idx="0">
                  <c:v>Приморье</c:v>
                </c:pt>
                <c:pt idx="1">
                  <c:v>Амур</c:v>
                </c:pt>
                <c:pt idx="2">
                  <c:v>ЕАО</c:v>
                </c:pt>
                <c:pt idx="3">
                  <c:v>Хабаровск</c:v>
                </c:pt>
                <c:pt idx="4">
                  <c:v>Магадан</c:v>
                </c:pt>
                <c:pt idx="5">
                  <c:v>Сахалин</c:v>
                </c:pt>
                <c:pt idx="6">
                  <c:v>Якутия</c:v>
                </c:pt>
                <c:pt idx="7">
                  <c:v>Камчатка</c:v>
                </c:pt>
                <c:pt idx="8">
                  <c:v>Чукотка</c:v>
                </c:pt>
                <c:pt idx="9">
                  <c:v>РФ</c:v>
                </c:pt>
              </c:strCache>
            </c:strRef>
          </c:cat>
          <c:val>
            <c:numRef>
              <c:f>Лист1!#ССЫЛКА!</c:f>
              <c:numCache>
                <c:formatCode>General</c:formatCode>
                <c:ptCount val="1"/>
                <c:pt idx="0">
                  <c:v>1</c:v>
                </c:pt>
              </c:numCache>
            </c:numRef>
          </c:val>
          <c:smooth val="0"/>
        </c:ser>
        <c:dLbls>
          <c:showLegendKey val="0"/>
          <c:showVal val="0"/>
          <c:showCatName val="0"/>
          <c:showSerName val="0"/>
          <c:showPercent val="0"/>
          <c:showBubbleSize val="0"/>
        </c:dLbls>
        <c:marker val="1"/>
        <c:smooth val="0"/>
        <c:axId val="152176896"/>
        <c:axId val="152174976"/>
      </c:lineChart>
      <c:catAx>
        <c:axId val="152167168"/>
        <c:scaling>
          <c:orientation val="minMax"/>
        </c:scaling>
        <c:delete val="0"/>
        <c:axPos val="b"/>
        <c:numFmt formatCode="General" sourceLinked="1"/>
        <c:majorTickMark val="none"/>
        <c:minorTickMark val="none"/>
        <c:tickLblPos val="none"/>
        <c:crossAx val="152168704"/>
        <c:crosses val="autoZero"/>
        <c:auto val="1"/>
        <c:lblAlgn val="ctr"/>
        <c:lblOffset val="100"/>
        <c:noMultiLvlLbl val="0"/>
      </c:catAx>
      <c:valAx>
        <c:axId val="152168704"/>
        <c:scaling>
          <c:orientation val="minMax"/>
          <c:max val="2000"/>
          <c:min val="0"/>
        </c:scaling>
        <c:delete val="0"/>
        <c:axPos val="l"/>
        <c:numFmt formatCode="#,##0" sourceLinked="0"/>
        <c:majorTickMark val="out"/>
        <c:minorTickMark val="none"/>
        <c:tickLblPos val="nextTo"/>
        <c:txPr>
          <a:bodyPr/>
          <a:lstStyle/>
          <a:p>
            <a:pPr>
              <a:defRPr sz="900"/>
            </a:pPr>
            <a:endParaRPr lang="ru-RU"/>
          </a:p>
        </c:txPr>
        <c:crossAx val="152167168"/>
        <c:crosses val="autoZero"/>
        <c:crossBetween val="between"/>
        <c:majorUnit val="500"/>
        <c:dispUnits>
          <c:builtInUnit val="hundreds"/>
        </c:dispUnits>
      </c:valAx>
      <c:valAx>
        <c:axId val="152174976"/>
        <c:scaling>
          <c:orientation val="minMax"/>
          <c:max val="3500"/>
          <c:min val="1"/>
        </c:scaling>
        <c:delete val="1"/>
        <c:axPos val="r"/>
        <c:numFmt formatCode="#,##0" sourceLinked="0"/>
        <c:majorTickMark val="out"/>
        <c:minorTickMark val="none"/>
        <c:tickLblPos val="none"/>
        <c:crossAx val="152176896"/>
        <c:crosses val="max"/>
        <c:crossBetween val="between"/>
        <c:majorUnit val="1000"/>
        <c:dispUnits>
          <c:builtInUnit val="thousands"/>
        </c:dispUnits>
      </c:valAx>
      <c:catAx>
        <c:axId val="152176896"/>
        <c:scaling>
          <c:orientation val="minMax"/>
        </c:scaling>
        <c:delete val="1"/>
        <c:axPos val="b"/>
        <c:majorTickMark val="out"/>
        <c:minorTickMark val="none"/>
        <c:tickLblPos val="none"/>
        <c:crossAx val="152174976"/>
        <c:crosses val="autoZero"/>
        <c:auto val="1"/>
        <c:lblAlgn val="ctr"/>
        <c:lblOffset val="100"/>
        <c:noMultiLvlLbl val="0"/>
      </c:catAx>
      <c:spPr>
        <a:noFill/>
        <a:ln w="12700"/>
      </c:spPr>
    </c:plotArea>
    <c:plotVisOnly val="1"/>
    <c:dispBlanksAs val="gap"/>
    <c:showDLblsOverMax val="0"/>
  </c:chart>
  <c:spPr>
    <a:noFill/>
  </c:spPr>
  <c:txPr>
    <a:bodyPr/>
    <a:lstStyle/>
    <a:p>
      <a:pPr>
        <a:defRPr sz="1000">
          <a:solidFill>
            <a:schemeClr val="tx1">
              <a:lumMod val="85000"/>
              <a:lumOff val="15000"/>
            </a:schemeClr>
          </a:solidFill>
          <a:latin typeface="Arial Narrow" pitchFamily="34" charset="0"/>
        </a:defRPr>
      </a:pPr>
      <a:endParaRPr lang="ru-RU"/>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0.32139767392101454"/>
          <c:y val="9.7185957690811134E-2"/>
          <c:w val="0.57701330510601656"/>
          <c:h val="0.22915514734492434"/>
        </c:manualLayout>
      </c:layout>
      <c:barChart>
        <c:barDir val="col"/>
        <c:grouping val="clustered"/>
        <c:varyColors val="0"/>
        <c:ser>
          <c:idx val="0"/>
          <c:order val="2"/>
          <c:tx>
            <c:strRef>
              <c:f>Лист1!$B$1</c:f>
              <c:strCache>
                <c:ptCount val="1"/>
                <c:pt idx="0">
                  <c:v>Ряд 1</c:v>
                </c:pt>
              </c:strCache>
            </c:strRef>
          </c:tx>
          <c:spPr>
            <a:ln w="19050"/>
          </c:spPr>
          <c:invertIfNegative val="0"/>
          <c:dPt>
            <c:idx val="9"/>
            <c:invertIfNegative val="0"/>
            <c:bubble3D val="0"/>
            <c:spPr>
              <a:solidFill>
                <a:srgbClr val="FF0000"/>
              </a:solidFill>
              <a:ln w="19050"/>
            </c:spPr>
          </c:dPt>
          <c:dPt>
            <c:idx val="10"/>
            <c:invertIfNegative val="0"/>
            <c:bubble3D val="0"/>
            <c:spPr>
              <a:solidFill>
                <a:srgbClr val="FF0000"/>
              </a:solidFill>
              <a:ln w="19050"/>
            </c:spPr>
          </c:dPt>
          <c:dLbls>
            <c:txPr>
              <a:bodyPr/>
              <a:lstStyle/>
              <a:p>
                <a:pPr>
                  <a:defRPr b="1"/>
                </a:pPr>
                <a:endParaRPr lang="ru-RU"/>
              </a:p>
            </c:txPr>
            <c:showLegendKey val="0"/>
            <c:showVal val="1"/>
            <c:showCatName val="0"/>
            <c:showSerName val="0"/>
            <c:showPercent val="0"/>
            <c:showBubbleSize val="0"/>
            <c:showLeaderLines val="0"/>
          </c:dLbls>
          <c:cat>
            <c:strRef>
              <c:f>Лист1!$A$2:$A$11</c:f>
              <c:strCache>
                <c:ptCount val="10"/>
                <c:pt idx="0">
                  <c:v>Приморье</c:v>
                </c:pt>
                <c:pt idx="1">
                  <c:v>Амур</c:v>
                </c:pt>
                <c:pt idx="2">
                  <c:v>ЕАО</c:v>
                </c:pt>
                <c:pt idx="3">
                  <c:v>Хабаровск</c:v>
                </c:pt>
                <c:pt idx="4">
                  <c:v>Магадан</c:v>
                </c:pt>
                <c:pt idx="5">
                  <c:v>Сахалин</c:v>
                </c:pt>
                <c:pt idx="6">
                  <c:v>Якутия</c:v>
                </c:pt>
                <c:pt idx="7">
                  <c:v>Камчатка</c:v>
                </c:pt>
                <c:pt idx="8">
                  <c:v>Чукотка</c:v>
                </c:pt>
                <c:pt idx="9">
                  <c:v>РФ</c:v>
                </c:pt>
              </c:strCache>
            </c:strRef>
          </c:cat>
          <c:val>
            <c:numRef>
              <c:f>Лист1!$B$2:$B$11</c:f>
              <c:numCache>
                <c:formatCode>_-* #,##0.0_р_._-;\-* #,##0.0_р_._-;_-* "-"??_р_._-;_-@_-</c:formatCode>
                <c:ptCount val="10"/>
                <c:pt idx="0">
                  <c:v>2080</c:v>
                </c:pt>
                <c:pt idx="1">
                  <c:v>1720</c:v>
                </c:pt>
                <c:pt idx="2">
                  <c:v>2060</c:v>
                </c:pt>
                <c:pt idx="3">
                  <c:v>1500</c:v>
                </c:pt>
                <c:pt idx="4">
                  <c:v>3500</c:v>
                </c:pt>
                <c:pt idx="5">
                  <c:v>1640</c:v>
                </c:pt>
                <c:pt idx="6">
                  <c:v>2670</c:v>
                </c:pt>
                <c:pt idx="7">
                  <c:v>3830</c:v>
                </c:pt>
                <c:pt idx="8">
                  <c:v>4970</c:v>
                </c:pt>
                <c:pt idx="9">
                  <c:v>1110.7</c:v>
                </c:pt>
              </c:numCache>
            </c:numRef>
          </c:val>
        </c:ser>
        <c:dLbls>
          <c:showLegendKey val="0"/>
          <c:showVal val="0"/>
          <c:showCatName val="0"/>
          <c:showSerName val="0"/>
          <c:showPercent val="0"/>
          <c:showBubbleSize val="0"/>
        </c:dLbls>
        <c:gapWidth val="40"/>
        <c:axId val="147524224"/>
        <c:axId val="147530112"/>
      </c:barChart>
      <c:lineChart>
        <c:grouping val="standard"/>
        <c:varyColors val="0"/>
        <c:ser>
          <c:idx val="1"/>
          <c:order val="1"/>
          <c:tx>
            <c:strRef>
              <c:f>Лист1!$C$1</c:f>
              <c:strCache>
                <c:ptCount val="1"/>
                <c:pt idx="0">
                  <c:v>Ряд 2</c:v>
                </c:pt>
              </c:strCache>
            </c:strRef>
          </c:tx>
          <c:spPr>
            <a:ln w="19050">
              <a:solidFill>
                <a:srgbClr val="FF0000"/>
              </a:solidFill>
            </a:ln>
          </c:spPr>
          <c:marker>
            <c:symbol val="none"/>
          </c:marker>
          <c:cat>
            <c:strRef>
              <c:f>Лист1!$A$2:$A$11</c:f>
              <c:strCache>
                <c:ptCount val="10"/>
                <c:pt idx="0">
                  <c:v>Приморье</c:v>
                </c:pt>
                <c:pt idx="1">
                  <c:v>Амур</c:v>
                </c:pt>
                <c:pt idx="2">
                  <c:v>ЕАО</c:v>
                </c:pt>
                <c:pt idx="3">
                  <c:v>Хабаровск</c:v>
                </c:pt>
                <c:pt idx="4">
                  <c:v>Магадан</c:v>
                </c:pt>
                <c:pt idx="5">
                  <c:v>Сахалин</c:v>
                </c:pt>
                <c:pt idx="6">
                  <c:v>Якутия</c:v>
                </c:pt>
                <c:pt idx="7">
                  <c:v>Камчатка</c:v>
                </c:pt>
                <c:pt idx="8">
                  <c:v>Чукотка</c:v>
                </c:pt>
                <c:pt idx="9">
                  <c:v>РФ</c:v>
                </c:pt>
              </c:strCache>
            </c:strRef>
          </c:cat>
          <c:val>
            <c:numRef>
              <c:f>Лист1!$C$2:$C$11</c:f>
              <c:numCache>
                <c:formatCode>General</c:formatCode>
                <c:ptCount val="10"/>
              </c:numCache>
            </c:numRef>
          </c:val>
          <c:smooth val="0"/>
        </c:ser>
        <c:dLbls>
          <c:showLegendKey val="0"/>
          <c:showVal val="0"/>
          <c:showCatName val="0"/>
          <c:showSerName val="0"/>
          <c:showPercent val="0"/>
          <c:showBubbleSize val="0"/>
        </c:dLbls>
        <c:marker val="1"/>
        <c:smooth val="0"/>
        <c:axId val="147524224"/>
        <c:axId val="147530112"/>
      </c:lineChart>
      <c:lineChart>
        <c:grouping val="standard"/>
        <c:varyColors val="0"/>
        <c:ser>
          <c:idx val="3"/>
          <c:order val="0"/>
          <c:tx>
            <c:strRef>
              <c:f>Лист1!#ССЫЛКА!</c:f>
              <c:strCache>
                <c:ptCount val="1"/>
                <c:pt idx="0">
                  <c:v>#REF!</c:v>
                </c:pt>
              </c:strCache>
            </c:strRef>
          </c:tx>
          <c:spPr>
            <a:ln w="19050">
              <a:solidFill>
                <a:srgbClr val="FF0000"/>
              </a:solidFill>
              <a:prstDash val="dash"/>
            </a:ln>
          </c:spPr>
          <c:marker>
            <c:symbol val="none"/>
          </c:marker>
          <c:cat>
            <c:strRef>
              <c:f>Лист1!$A$2:$A$11</c:f>
              <c:strCache>
                <c:ptCount val="10"/>
                <c:pt idx="0">
                  <c:v>Приморье</c:v>
                </c:pt>
                <c:pt idx="1">
                  <c:v>Амур</c:v>
                </c:pt>
                <c:pt idx="2">
                  <c:v>ЕАО</c:v>
                </c:pt>
                <c:pt idx="3">
                  <c:v>Хабаровск</c:v>
                </c:pt>
                <c:pt idx="4">
                  <c:v>Магадан</c:v>
                </c:pt>
                <c:pt idx="5">
                  <c:v>Сахалин</c:v>
                </c:pt>
                <c:pt idx="6">
                  <c:v>Якутия</c:v>
                </c:pt>
                <c:pt idx="7">
                  <c:v>Камчатка</c:v>
                </c:pt>
                <c:pt idx="8">
                  <c:v>Чукотка</c:v>
                </c:pt>
                <c:pt idx="9">
                  <c:v>РФ</c:v>
                </c:pt>
              </c:strCache>
            </c:strRef>
          </c:cat>
          <c:val>
            <c:numRef>
              <c:f>Лист1!#ССЫЛКА!</c:f>
              <c:numCache>
                <c:formatCode>General</c:formatCode>
                <c:ptCount val="1"/>
                <c:pt idx="0">
                  <c:v>1</c:v>
                </c:pt>
              </c:numCache>
            </c:numRef>
          </c:val>
          <c:smooth val="0"/>
        </c:ser>
        <c:ser>
          <c:idx val="2"/>
          <c:order val="3"/>
          <c:tx>
            <c:strRef>
              <c:f>Лист1!#ССЫЛКА!</c:f>
              <c:strCache>
                <c:ptCount val="1"/>
                <c:pt idx="0">
                  <c:v>#REF!</c:v>
                </c:pt>
              </c:strCache>
            </c:strRef>
          </c:tx>
          <c:spPr>
            <a:ln w="19050">
              <a:solidFill>
                <a:schemeClr val="accent1">
                  <a:lumMod val="75000"/>
                </a:schemeClr>
              </a:solidFill>
              <a:prstDash val="dash"/>
            </a:ln>
          </c:spPr>
          <c:marker>
            <c:symbol val="none"/>
          </c:marker>
          <c:cat>
            <c:strRef>
              <c:f>Лист1!$A$2:$A$11</c:f>
              <c:strCache>
                <c:ptCount val="10"/>
                <c:pt idx="0">
                  <c:v>Приморье</c:v>
                </c:pt>
                <c:pt idx="1">
                  <c:v>Амур</c:v>
                </c:pt>
                <c:pt idx="2">
                  <c:v>ЕАО</c:v>
                </c:pt>
                <c:pt idx="3">
                  <c:v>Хабаровск</c:v>
                </c:pt>
                <c:pt idx="4">
                  <c:v>Магадан</c:v>
                </c:pt>
                <c:pt idx="5">
                  <c:v>Сахалин</c:v>
                </c:pt>
                <c:pt idx="6">
                  <c:v>Якутия</c:v>
                </c:pt>
                <c:pt idx="7">
                  <c:v>Камчатка</c:v>
                </c:pt>
                <c:pt idx="8">
                  <c:v>Чукотка</c:v>
                </c:pt>
                <c:pt idx="9">
                  <c:v>РФ</c:v>
                </c:pt>
              </c:strCache>
            </c:strRef>
          </c:cat>
          <c:val>
            <c:numRef>
              <c:f>Лист1!#ССЫЛКА!</c:f>
              <c:numCache>
                <c:formatCode>General</c:formatCode>
                <c:ptCount val="1"/>
                <c:pt idx="0">
                  <c:v>1</c:v>
                </c:pt>
              </c:numCache>
            </c:numRef>
          </c:val>
          <c:smooth val="0"/>
        </c:ser>
        <c:dLbls>
          <c:showLegendKey val="0"/>
          <c:showVal val="0"/>
          <c:showCatName val="0"/>
          <c:showSerName val="0"/>
          <c:showPercent val="0"/>
          <c:showBubbleSize val="0"/>
        </c:dLbls>
        <c:marker val="1"/>
        <c:smooth val="0"/>
        <c:axId val="147542400"/>
        <c:axId val="147532032"/>
      </c:lineChart>
      <c:catAx>
        <c:axId val="147524224"/>
        <c:scaling>
          <c:orientation val="minMax"/>
        </c:scaling>
        <c:delete val="0"/>
        <c:axPos val="b"/>
        <c:numFmt formatCode="General" sourceLinked="1"/>
        <c:majorTickMark val="out"/>
        <c:minorTickMark val="none"/>
        <c:tickLblPos val="nextTo"/>
        <c:txPr>
          <a:bodyPr rot="-5400000" vert="horz"/>
          <a:lstStyle/>
          <a:p>
            <a:pPr>
              <a:defRPr/>
            </a:pPr>
            <a:endParaRPr lang="ru-RU"/>
          </a:p>
        </c:txPr>
        <c:crossAx val="147530112"/>
        <c:crosses val="autoZero"/>
        <c:auto val="1"/>
        <c:lblAlgn val="ctr"/>
        <c:lblOffset val="100"/>
        <c:noMultiLvlLbl val="0"/>
      </c:catAx>
      <c:valAx>
        <c:axId val="147530112"/>
        <c:scaling>
          <c:orientation val="minMax"/>
          <c:min val="0"/>
        </c:scaling>
        <c:delete val="0"/>
        <c:axPos val="l"/>
        <c:numFmt formatCode="#,##0" sourceLinked="0"/>
        <c:majorTickMark val="out"/>
        <c:minorTickMark val="none"/>
        <c:tickLblPos val="nextTo"/>
        <c:txPr>
          <a:bodyPr/>
          <a:lstStyle/>
          <a:p>
            <a:pPr>
              <a:defRPr sz="900"/>
            </a:pPr>
            <a:endParaRPr lang="ru-RU"/>
          </a:p>
        </c:txPr>
        <c:crossAx val="147524224"/>
        <c:crosses val="autoZero"/>
        <c:crossBetween val="between"/>
        <c:majorUnit val="5000"/>
        <c:dispUnits>
          <c:builtInUnit val="thousands"/>
        </c:dispUnits>
      </c:valAx>
      <c:valAx>
        <c:axId val="147532032"/>
        <c:scaling>
          <c:orientation val="minMax"/>
          <c:max val="3500"/>
          <c:min val="1"/>
        </c:scaling>
        <c:delete val="1"/>
        <c:axPos val="r"/>
        <c:numFmt formatCode="#,##0" sourceLinked="0"/>
        <c:majorTickMark val="out"/>
        <c:minorTickMark val="none"/>
        <c:tickLblPos val="none"/>
        <c:crossAx val="147542400"/>
        <c:crosses val="max"/>
        <c:crossBetween val="between"/>
        <c:majorUnit val="1000"/>
        <c:dispUnits>
          <c:builtInUnit val="thousands"/>
        </c:dispUnits>
      </c:valAx>
      <c:catAx>
        <c:axId val="147542400"/>
        <c:scaling>
          <c:orientation val="minMax"/>
        </c:scaling>
        <c:delete val="1"/>
        <c:axPos val="b"/>
        <c:majorTickMark val="out"/>
        <c:minorTickMark val="none"/>
        <c:tickLblPos val="none"/>
        <c:crossAx val="147532032"/>
        <c:crosses val="autoZero"/>
        <c:auto val="1"/>
        <c:lblAlgn val="ctr"/>
        <c:lblOffset val="100"/>
        <c:noMultiLvlLbl val="0"/>
      </c:catAx>
      <c:spPr>
        <a:noFill/>
        <a:ln w="12700"/>
      </c:spPr>
    </c:plotArea>
    <c:plotVisOnly val="1"/>
    <c:dispBlanksAs val="gap"/>
    <c:showDLblsOverMax val="0"/>
  </c:chart>
  <c:spPr>
    <a:noFill/>
  </c:spPr>
  <c:txPr>
    <a:bodyPr/>
    <a:lstStyle/>
    <a:p>
      <a:pPr>
        <a:defRPr sz="1000">
          <a:solidFill>
            <a:schemeClr val="tx1">
              <a:lumMod val="85000"/>
              <a:lumOff val="15000"/>
            </a:schemeClr>
          </a:solidFill>
          <a:latin typeface="Arial Narrow" pitchFamily="34" charset="0"/>
        </a:defRPr>
      </a:pPr>
      <a:endParaRPr lang="ru-RU"/>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319809069212918E-2"/>
          <c:y val="4.9180327868852514E-2"/>
          <c:w val="0.97374701670646691"/>
          <c:h val="0.86065573770492065"/>
        </c:manualLayout>
      </c:layout>
      <c:barChart>
        <c:barDir val="col"/>
        <c:grouping val="clustered"/>
        <c:varyColors val="0"/>
        <c:ser>
          <c:idx val="0"/>
          <c:order val="0"/>
          <c:spPr>
            <a:solidFill>
              <a:srgbClr val="FF0000"/>
            </a:solidFill>
            <a:ln w="12699">
              <a:noFill/>
              <a:prstDash val="solid"/>
            </a:ln>
          </c:spPr>
          <c:invertIfNegative val="0"/>
          <c:val>
            <c:numRef>
              <c:f>Sheet1!$B$3:$D$3</c:f>
              <c:numCache>
                <c:formatCode>""0"";""\-""0""</c:formatCode>
                <c:ptCount val="3"/>
                <c:pt idx="0">
                  <c:v>1044.0000000001191</c:v>
                </c:pt>
                <c:pt idx="1">
                  <c:v>3049.000000000347</c:v>
                </c:pt>
                <c:pt idx="2" formatCode="General">
                  <c:v>9455.8497409337178</c:v>
                </c:pt>
              </c:numCache>
            </c:numRef>
          </c:val>
        </c:ser>
        <c:ser>
          <c:idx val="1"/>
          <c:order val="1"/>
          <c:spPr>
            <a:solidFill>
              <a:schemeClr val="accent1"/>
            </a:solidFill>
            <a:ln w="12699">
              <a:noFill/>
              <a:prstDash val="solid"/>
            </a:ln>
          </c:spPr>
          <c:invertIfNegative val="0"/>
          <c:val>
            <c:numRef>
              <c:f>Sheet1!$B$4:$D$4</c:f>
              <c:numCache>
                <c:formatCode>""0"";""\-""0""</c:formatCode>
                <c:ptCount val="3"/>
                <c:pt idx="0">
                  <c:v>1685.000000000191</c:v>
                </c:pt>
                <c:pt idx="1">
                  <c:v>3346.0000000003802</c:v>
                </c:pt>
                <c:pt idx="2" formatCode="General">
                  <c:v>15696.849740934456</c:v>
                </c:pt>
              </c:numCache>
            </c:numRef>
          </c:val>
        </c:ser>
        <c:dLbls>
          <c:showLegendKey val="0"/>
          <c:showVal val="0"/>
          <c:showCatName val="0"/>
          <c:showSerName val="0"/>
          <c:showPercent val="0"/>
          <c:showBubbleSize val="0"/>
        </c:dLbls>
        <c:gapWidth val="8"/>
        <c:axId val="152326912"/>
        <c:axId val="152328448"/>
      </c:barChart>
      <c:catAx>
        <c:axId val="152326912"/>
        <c:scaling>
          <c:orientation val="minMax"/>
        </c:scaling>
        <c:delete val="0"/>
        <c:axPos val="b"/>
        <c:numFmt formatCode="General" sourceLinked="1"/>
        <c:majorTickMark val="none"/>
        <c:minorTickMark val="none"/>
        <c:tickLblPos val="none"/>
        <c:spPr>
          <a:ln w="12699">
            <a:solidFill>
              <a:schemeClr val="bg1">
                <a:lumMod val="50000"/>
              </a:schemeClr>
            </a:solidFill>
            <a:prstDash val="solid"/>
          </a:ln>
        </c:spPr>
        <c:crossAx val="152328448"/>
        <c:crossesAt val="0"/>
        <c:auto val="1"/>
        <c:lblAlgn val="ctr"/>
        <c:lblOffset val="100"/>
        <c:tickLblSkip val="1"/>
        <c:tickMarkSkip val="1"/>
        <c:noMultiLvlLbl val="0"/>
      </c:catAx>
      <c:valAx>
        <c:axId val="152328448"/>
        <c:scaling>
          <c:orientation val="minMax"/>
          <c:max val="17000"/>
          <c:min val="0"/>
        </c:scaling>
        <c:delete val="0"/>
        <c:axPos val="l"/>
        <c:numFmt formatCode="&quot;&quot;0&quot;&quot;;&quot;&quot;\-&quot;&quot;0&quot;&quot;" sourceLinked="1"/>
        <c:majorTickMark val="none"/>
        <c:minorTickMark val="none"/>
        <c:tickLblPos val="none"/>
        <c:spPr>
          <a:ln w="9525">
            <a:noFill/>
          </a:ln>
        </c:spPr>
        <c:crossAx val="152326912"/>
        <c:crosses val="autoZero"/>
        <c:crossBetween val="between"/>
        <c:dispUnits>
          <c:builtInUnit val="thousands"/>
          <c:dispUnitsLbl>
            <c:layout/>
          </c:dispUnitsLbl>
        </c:dispUnits>
      </c:valAx>
      <c:spPr>
        <a:noFill/>
        <a:ln w="25399">
          <a:noFill/>
        </a:ln>
      </c:spPr>
    </c:plotArea>
    <c:plotVisOnly val="1"/>
    <c:dispBlanksAs val="gap"/>
    <c:showDLblsOverMax val="0"/>
  </c:chart>
  <c:spPr>
    <a:noFill/>
    <a:ln>
      <a:noFill/>
    </a:ln>
  </c:spPr>
  <c:txPr>
    <a:bodyPr/>
    <a:lstStyle/>
    <a:p>
      <a:pPr>
        <a:defRPr sz="1200" b="1" i="0" u="none" strike="noStrike" baseline="0">
          <a:solidFill>
            <a:schemeClr val="tx1"/>
          </a:solidFill>
          <a:latin typeface="Calibri"/>
          <a:ea typeface="Calibri"/>
          <a:cs typeface="Calibri"/>
        </a:defRPr>
      </a:pPr>
      <a:endParaRPr lang="ru-RU"/>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319809069212935E-2"/>
          <c:y val="4.9180327868852514E-2"/>
          <c:w val="0.97374701670646768"/>
          <c:h val="0.86065573770492065"/>
        </c:manualLayout>
      </c:layout>
      <c:barChart>
        <c:barDir val="col"/>
        <c:grouping val="clustered"/>
        <c:varyColors val="0"/>
        <c:ser>
          <c:idx val="0"/>
          <c:order val="0"/>
          <c:spPr>
            <a:solidFill>
              <a:srgbClr val="FF0000"/>
            </a:solidFill>
            <a:ln w="12699">
              <a:noFill/>
              <a:prstDash val="solid"/>
            </a:ln>
          </c:spPr>
          <c:invertIfNegative val="0"/>
          <c:val>
            <c:numRef>
              <c:f>Sheet1!$B$2</c:f>
              <c:numCache>
                <c:formatCode>""0"";""\-""0""</c:formatCode>
                <c:ptCount val="1"/>
                <c:pt idx="0">
                  <c:v>333</c:v>
                </c:pt>
              </c:numCache>
            </c:numRef>
          </c:val>
        </c:ser>
        <c:ser>
          <c:idx val="1"/>
          <c:order val="1"/>
          <c:spPr>
            <a:solidFill>
              <a:schemeClr val="accent1"/>
            </a:solidFill>
            <a:ln w="12699">
              <a:noFill/>
              <a:prstDash val="solid"/>
            </a:ln>
          </c:spPr>
          <c:invertIfNegative val="0"/>
          <c:val>
            <c:numRef>
              <c:f>Sheet1!$B$3</c:f>
              <c:numCache>
                <c:formatCode>""0"";""\-""0""</c:formatCode>
                <c:ptCount val="1"/>
                <c:pt idx="0">
                  <c:v>387</c:v>
                </c:pt>
              </c:numCache>
            </c:numRef>
          </c:val>
        </c:ser>
        <c:dLbls>
          <c:showLegendKey val="0"/>
          <c:showVal val="0"/>
          <c:showCatName val="0"/>
          <c:showSerName val="0"/>
          <c:showPercent val="0"/>
          <c:showBubbleSize val="0"/>
        </c:dLbls>
        <c:gapWidth val="80"/>
        <c:axId val="152353792"/>
        <c:axId val="155452160"/>
      </c:barChart>
      <c:catAx>
        <c:axId val="152353792"/>
        <c:scaling>
          <c:orientation val="minMax"/>
        </c:scaling>
        <c:delete val="0"/>
        <c:axPos val="b"/>
        <c:numFmt formatCode="General" sourceLinked="1"/>
        <c:majorTickMark val="none"/>
        <c:minorTickMark val="none"/>
        <c:tickLblPos val="none"/>
        <c:spPr>
          <a:ln w="12699">
            <a:solidFill>
              <a:schemeClr val="tx1">
                <a:lumMod val="65000"/>
                <a:lumOff val="35000"/>
              </a:schemeClr>
            </a:solidFill>
            <a:prstDash val="solid"/>
          </a:ln>
        </c:spPr>
        <c:crossAx val="155452160"/>
        <c:crossesAt val="0"/>
        <c:auto val="1"/>
        <c:lblAlgn val="ctr"/>
        <c:lblOffset val="100"/>
        <c:tickLblSkip val="1"/>
        <c:tickMarkSkip val="1"/>
        <c:noMultiLvlLbl val="0"/>
      </c:catAx>
      <c:valAx>
        <c:axId val="155452160"/>
        <c:scaling>
          <c:orientation val="minMax"/>
          <c:min val="0"/>
        </c:scaling>
        <c:delete val="0"/>
        <c:axPos val="l"/>
        <c:numFmt formatCode="&quot;&quot;0&quot;&quot;;&quot;&quot;\-&quot;&quot;0&quot;&quot;" sourceLinked="1"/>
        <c:majorTickMark val="none"/>
        <c:minorTickMark val="none"/>
        <c:tickLblPos val="none"/>
        <c:spPr>
          <a:ln w="9525">
            <a:noFill/>
          </a:ln>
        </c:spPr>
        <c:crossAx val="152353792"/>
        <c:crosses val="autoZero"/>
        <c:crossBetween val="between"/>
      </c:valAx>
      <c:spPr>
        <a:noFill/>
        <a:ln w="25399">
          <a:noFill/>
        </a:ln>
      </c:spPr>
    </c:plotArea>
    <c:plotVisOnly val="1"/>
    <c:dispBlanksAs val="gap"/>
    <c:showDLblsOverMax val="0"/>
  </c:chart>
  <c:spPr>
    <a:noFill/>
    <a:ln>
      <a:noFill/>
    </a:ln>
  </c:spPr>
  <c:txPr>
    <a:bodyPr/>
    <a:lstStyle/>
    <a:p>
      <a:pPr>
        <a:defRPr sz="1300" b="1" i="0" u="none" strike="noStrike" baseline="0">
          <a:solidFill>
            <a:schemeClr val="tx1"/>
          </a:solidFill>
          <a:latin typeface="Arial Narrow" pitchFamily="34" charset="0"/>
          <a:ea typeface="Calibri"/>
          <a:cs typeface="Calibri"/>
        </a:defRPr>
      </a:pPr>
      <a:endParaRPr lang="ru-RU"/>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4319809069212933E-2"/>
          <c:y val="4.9180327868852514E-2"/>
          <c:w val="0.97374701670646746"/>
          <c:h val="0.86065573770492065"/>
        </c:manualLayout>
      </c:layout>
      <c:barChart>
        <c:barDir val="col"/>
        <c:grouping val="clustered"/>
        <c:varyColors val="0"/>
        <c:ser>
          <c:idx val="0"/>
          <c:order val="0"/>
          <c:spPr>
            <a:solidFill>
              <a:srgbClr val="FF0000"/>
            </a:solidFill>
            <a:ln w="12699">
              <a:noFill/>
              <a:prstDash val="solid"/>
            </a:ln>
          </c:spPr>
          <c:invertIfNegative val="0"/>
          <c:val>
            <c:numRef>
              <c:f>Sheet1!$B$2</c:f>
              <c:numCache>
                <c:formatCode>""0"";""\-""0""</c:formatCode>
                <c:ptCount val="1"/>
                <c:pt idx="0">
                  <c:v>53</c:v>
                </c:pt>
              </c:numCache>
            </c:numRef>
          </c:val>
        </c:ser>
        <c:ser>
          <c:idx val="1"/>
          <c:order val="1"/>
          <c:spPr>
            <a:solidFill>
              <a:schemeClr val="accent1"/>
            </a:solidFill>
            <a:ln w="12699">
              <a:noFill/>
              <a:prstDash val="solid"/>
            </a:ln>
          </c:spPr>
          <c:invertIfNegative val="0"/>
          <c:val>
            <c:numRef>
              <c:f>Sheet1!$B$3</c:f>
              <c:numCache>
                <c:formatCode>""0"";""\-""0""</c:formatCode>
                <c:ptCount val="1"/>
                <c:pt idx="0">
                  <c:v>40</c:v>
                </c:pt>
              </c:numCache>
            </c:numRef>
          </c:val>
        </c:ser>
        <c:dLbls>
          <c:showLegendKey val="0"/>
          <c:showVal val="0"/>
          <c:showCatName val="0"/>
          <c:showSerName val="0"/>
          <c:showPercent val="0"/>
          <c:showBubbleSize val="0"/>
        </c:dLbls>
        <c:gapWidth val="80"/>
        <c:axId val="160039680"/>
        <c:axId val="160041216"/>
      </c:barChart>
      <c:catAx>
        <c:axId val="160039680"/>
        <c:scaling>
          <c:orientation val="minMax"/>
        </c:scaling>
        <c:delete val="0"/>
        <c:axPos val="b"/>
        <c:numFmt formatCode="General" sourceLinked="1"/>
        <c:majorTickMark val="none"/>
        <c:minorTickMark val="none"/>
        <c:tickLblPos val="none"/>
        <c:spPr>
          <a:ln w="12699">
            <a:solidFill>
              <a:schemeClr val="tx1">
                <a:lumMod val="65000"/>
                <a:lumOff val="35000"/>
              </a:schemeClr>
            </a:solidFill>
            <a:prstDash val="solid"/>
          </a:ln>
        </c:spPr>
        <c:crossAx val="160041216"/>
        <c:crossesAt val="0"/>
        <c:auto val="1"/>
        <c:lblAlgn val="ctr"/>
        <c:lblOffset val="100"/>
        <c:tickLblSkip val="1"/>
        <c:tickMarkSkip val="1"/>
        <c:noMultiLvlLbl val="0"/>
      </c:catAx>
      <c:valAx>
        <c:axId val="160041216"/>
        <c:scaling>
          <c:orientation val="minMax"/>
          <c:min val="0"/>
        </c:scaling>
        <c:delete val="0"/>
        <c:axPos val="l"/>
        <c:numFmt formatCode="&quot;&quot;0&quot;&quot;;&quot;&quot;\-&quot;&quot;0&quot;&quot;" sourceLinked="1"/>
        <c:majorTickMark val="none"/>
        <c:minorTickMark val="none"/>
        <c:tickLblPos val="none"/>
        <c:spPr>
          <a:ln w="9525">
            <a:noFill/>
          </a:ln>
        </c:spPr>
        <c:crossAx val="160039680"/>
        <c:crosses val="autoZero"/>
        <c:crossBetween val="between"/>
      </c:valAx>
      <c:spPr>
        <a:noFill/>
        <a:ln w="25399">
          <a:noFill/>
        </a:ln>
      </c:spPr>
    </c:plotArea>
    <c:plotVisOnly val="1"/>
    <c:dispBlanksAs val="gap"/>
    <c:showDLblsOverMax val="0"/>
  </c:chart>
  <c:spPr>
    <a:noFill/>
    <a:ln>
      <a:noFill/>
    </a:ln>
  </c:spPr>
  <c:txPr>
    <a:bodyPr/>
    <a:lstStyle/>
    <a:p>
      <a:pPr>
        <a:defRPr sz="1300" b="1" i="0" u="none" strike="noStrike" baseline="0">
          <a:solidFill>
            <a:schemeClr val="tx1"/>
          </a:solidFill>
          <a:latin typeface="Arial Narrow" pitchFamily="34" charset="0"/>
          <a:ea typeface="Calibri"/>
          <a:cs typeface="Calibri"/>
        </a:defRPr>
      </a:pPr>
      <a:endParaRPr lang="ru-RU"/>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0.12266986360489635"/>
          <c:y val="7.3609751757273828E-2"/>
          <c:w val="0.80089792373496849"/>
          <c:h val="0.50272760526341964"/>
        </c:manualLayout>
      </c:layout>
      <c:barChart>
        <c:barDir val="bar"/>
        <c:grouping val="percentStacked"/>
        <c:varyColors val="0"/>
        <c:ser>
          <c:idx val="0"/>
          <c:order val="0"/>
          <c:tx>
            <c:strRef>
              <c:f>Лист1!$B$1</c:f>
              <c:strCache>
                <c:ptCount val="1"/>
                <c:pt idx="0">
                  <c:v>ГЭС</c:v>
                </c:pt>
              </c:strCache>
            </c:strRef>
          </c:tx>
          <c:spPr>
            <a:ln>
              <a:solidFill>
                <a:schemeClr val="bg1"/>
              </a:solidFill>
            </a:ln>
          </c:spPr>
          <c:invertIfNegative val="0"/>
          <c:dLbls>
            <c:txPr>
              <a:bodyPr/>
              <a:lstStyle/>
              <a:p>
                <a:pPr>
                  <a:defRPr b="1">
                    <a:solidFill>
                      <a:schemeClr val="bg1"/>
                    </a:solidFill>
                  </a:defRPr>
                </a:pPr>
                <a:endParaRPr lang="ru-RU"/>
              </a:p>
            </c:txPr>
            <c:showLegendKey val="0"/>
            <c:showVal val="1"/>
            <c:showCatName val="0"/>
            <c:showSerName val="0"/>
            <c:showPercent val="0"/>
            <c:showBubbleSize val="0"/>
            <c:showLeaderLines val="0"/>
          </c:dLbls>
          <c:cat>
            <c:numRef>
              <c:f>Лист1!$A$2:$A$3</c:f>
              <c:numCache>
                <c:formatCode>General</c:formatCode>
                <c:ptCount val="2"/>
                <c:pt idx="0">
                  <c:v>2025</c:v>
                </c:pt>
                <c:pt idx="1">
                  <c:v>2013</c:v>
                </c:pt>
              </c:numCache>
            </c:numRef>
          </c:cat>
          <c:val>
            <c:numRef>
              <c:f>Лист1!$B$2:$B$3</c:f>
              <c:numCache>
                <c:formatCode>0.0%</c:formatCode>
                <c:ptCount val="2"/>
                <c:pt idx="0">
                  <c:v>0.33491786522301398</c:v>
                </c:pt>
                <c:pt idx="1">
                  <c:v>0.34404399882479181</c:v>
                </c:pt>
              </c:numCache>
            </c:numRef>
          </c:val>
        </c:ser>
        <c:ser>
          <c:idx val="1"/>
          <c:order val="1"/>
          <c:tx>
            <c:strRef>
              <c:f>Лист1!$C$1</c:f>
              <c:strCache>
                <c:ptCount val="1"/>
                <c:pt idx="0">
                  <c:v>Газ</c:v>
                </c:pt>
              </c:strCache>
            </c:strRef>
          </c:tx>
          <c:spPr>
            <a:ln>
              <a:solidFill>
                <a:prstClr val="white"/>
              </a:solidFill>
            </a:ln>
          </c:spPr>
          <c:invertIfNegative val="0"/>
          <c:dLbls>
            <c:txPr>
              <a:bodyPr/>
              <a:lstStyle/>
              <a:p>
                <a:pPr>
                  <a:defRPr b="1">
                    <a:solidFill>
                      <a:schemeClr val="bg1"/>
                    </a:solidFill>
                  </a:defRPr>
                </a:pPr>
                <a:endParaRPr lang="ru-RU"/>
              </a:p>
            </c:txPr>
            <c:showLegendKey val="0"/>
            <c:showVal val="1"/>
            <c:showCatName val="0"/>
            <c:showSerName val="0"/>
            <c:showPercent val="0"/>
            <c:showBubbleSize val="0"/>
            <c:showLeaderLines val="0"/>
          </c:dLbls>
          <c:cat>
            <c:numRef>
              <c:f>Лист1!$A$2:$A$3</c:f>
              <c:numCache>
                <c:formatCode>General</c:formatCode>
                <c:ptCount val="2"/>
                <c:pt idx="0">
                  <c:v>2025</c:v>
                </c:pt>
                <c:pt idx="1">
                  <c:v>2013</c:v>
                </c:pt>
              </c:numCache>
            </c:numRef>
          </c:cat>
          <c:val>
            <c:numRef>
              <c:f>Лист1!$C$2:$C$3</c:f>
              <c:numCache>
                <c:formatCode>0.0%</c:formatCode>
                <c:ptCount val="2"/>
                <c:pt idx="0">
                  <c:v>0.32917415536042038</c:v>
                </c:pt>
                <c:pt idx="1">
                  <c:v>0.20901819565319277</c:v>
                </c:pt>
              </c:numCache>
            </c:numRef>
          </c:val>
        </c:ser>
        <c:ser>
          <c:idx val="2"/>
          <c:order val="2"/>
          <c:tx>
            <c:strRef>
              <c:f>Лист1!$D$1</c:f>
              <c:strCache>
                <c:ptCount val="1"/>
                <c:pt idx="0">
                  <c:v>Уголь</c:v>
                </c:pt>
              </c:strCache>
            </c:strRef>
          </c:tx>
          <c:spPr>
            <a:solidFill>
              <a:schemeClr val="bg1">
                <a:lumMod val="50000"/>
              </a:schemeClr>
            </a:solidFill>
            <a:ln>
              <a:solidFill>
                <a:prstClr val="white"/>
              </a:solidFill>
            </a:ln>
          </c:spPr>
          <c:invertIfNegative val="0"/>
          <c:dLbls>
            <c:txPr>
              <a:bodyPr/>
              <a:lstStyle/>
              <a:p>
                <a:pPr>
                  <a:defRPr b="1"/>
                </a:pPr>
                <a:endParaRPr lang="ru-RU"/>
              </a:p>
            </c:txPr>
            <c:showLegendKey val="0"/>
            <c:showVal val="1"/>
            <c:showCatName val="0"/>
            <c:showSerName val="0"/>
            <c:showPercent val="0"/>
            <c:showBubbleSize val="0"/>
            <c:showLeaderLines val="0"/>
          </c:dLbls>
          <c:cat>
            <c:numRef>
              <c:f>Лист1!$A$2:$A$3</c:f>
              <c:numCache>
                <c:formatCode>General</c:formatCode>
                <c:ptCount val="2"/>
                <c:pt idx="0">
                  <c:v>2025</c:v>
                </c:pt>
                <c:pt idx="1">
                  <c:v>2013</c:v>
                </c:pt>
              </c:numCache>
            </c:numRef>
          </c:cat>
          <c:val>
            <c:numRef>
              <c:f>Лист1!$D$2:$D$3</c:f>
              <c:numCache>
                <c:formatCode>0.0%</c:formatCode>
                <c:ptCount val="2"/>
                <c:pt idx="0">
                  <c:v>0.31906952245356918</c:v>
                </c:pt>
                <c:pt idx="1">
                  <c:v>0.43067711424710331</c:v>
                </c:pt>
              </c:numCache>
            </c:numRef>
          </c:val>
        </c:ser>
        <c:ser>
          <c:idx val="3"/>
          <c:order val="3"/>
          <c:tx>
            <c:strRef>
              <c:f>Лист1!$E$1</c:f>
              <c:strCache>
                <c:ptCount val="1"/>
                <c:pt idx="0">
                  <c:v>Прочее</c:v>
                </c:pt>
              </c:strCache>
            </c:strRef>
          </c:tx>
          <c:spPr>
            <a:solidFill>
              <a:schemeClr val="tx1"/>
            </a:solidFill>
            <a:ln>
              <a:solidFill>
                <a:schemeClr val="bg1"/>
              </a:solidFill>
            </a:ln>
          </c:spPr>
          <c:invertIfNegative val="0"/>
          <c:cat>
            <c:numRef>
              <c:f>Лист1!$A$2:$A$3</c:f>
              <c:numCache>
                <c:formatCode>General</c:formatCode>
                <c:ptCount val="2"/>
                <c:pt idx="0">
                  <c:v>2025</c:v>
                </c:pt>
                <c:pt idx="1">
                  <c:v>2013</c:v>
                </c:pt>
              </c:numCache>
            </c:numRef>
          </c:cat>
          <c:val>
            <c:numRef>
              <c:f>Лист1!$E$2:$E$3</c:f>
              <c:numCache>
                <c:formatCode>0.0%</c:formatCode>
                <c:ptCount val="2"/>
                <c:pt idx="0">
                  <c:v>1.683845696300457E-2</c:v>
                </c:pt>
                <c:pt idx="1">
                  <c:v>1.6260691274913901E-2</c:v>
                </c:pt>
              </c:numCache>
            </c:numRef>
          </c:val>
        </c:ser>
        <c:dLbls>
          <c:showLegendKey val="0"/>
          <c:showVal val="0"/>
          <c:showCatName val="0"/>
          <c:showSerName val="0"/>
          <c:showPercent val="0"/>
          <c:showBubbleSize val="0"/>
        </c:dLbls>
        <c:gapWidth val="40"/>
        <c:overlap val="100"/>
        <c:axId val="160644096"/>
        <c:axId val="160649984"/>
      </c:barChart>
      <c:catAx>
        <c:axId val="160644096"/>
        <c:scaling>
          <c:orientation val="minMax"/>
        </c:scaling>
        <c:delete val="0"/>
        <c:axPos val="l"/>
        <c:numFmt formatCode="General" sourceLinked="1"/>
        <c:majorTickMark val="out"/>
        <c:minorTickMark val="none"/>
        <c:tickLblPos val="nextTo"/>
        <c:crossAx val="160649984"/>
        <c:crosses val="autoZero"/>
        <c:auto val="1"/>
        <c:lblAlgn val="ctr"/>
        <c:lblOffset val="100"/>
        <c:noMultiLvlLbl val="0"/>
      </c:catAx>
      <c:valAx>
        <c:axId val="160649984"/>
        <c:scaling>
          <c:orientation val="minMax"/>
        </c:scaling>
        <c:delete val="1"/>
        <c:axPos val="b"/>
        <c:majorGridlines/>
        <c:numFmt formatCode="0%" sourceLinked="1"/>
        <c:majorTickMark val="out"/>
        <c:minorTickMark val="none"/>
        <c:tickLblPos val="none"/>
        <c:crossAx val="160644096"/>
        <c:crosses val="autoZero"/>
        <c:crossBetween val="between"/>
      </c:valAx>
    </c:plotArea>
    <c:legend>
      <c:legendPos val="b"/>
      <c:layout>
        <c:manualLayout>
          <c:xMode val="edge"/>
          <c:yMode val="edge"/>
          <c:x val="0.24998905036193031"/>
          <c:y val="0.60663068086326388"/>
          <c:w val="0.53675205960021499"/>
          <c:h val="0.23014799655959944"/>
        </c:manualLayout>
      </c:layout>
      <c:overlay val="0"/>
    </c:legend>
    <c:plotVisOnly val="1"/>
    <c:dispBlanksAs val="gap"/>
    <c:showDLblsOverMax val="0"/>
  </c:chart>
  <c:txPr>
    <a:bodyPr/>
    <a:lstStyle/>
    <a:p>
      <a:pPr>
        <a:defRPr sz="1100">
          <a:latin typeface="Arial Narrow" pitchFamily="34" charset="0"/>
        </a:defRPr>
      </a:pPr>
      <a:endParaRPr lang="ru-RU"/>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1"/>
    <c:plotArea>
      <c:layout>
        <c:manualLayout>
          <c:layoutTarget val="inner"/>
          <c:xMode val="edge"/>
          <c:yMode val="edge"/>
          <c:x val="6.8597153922468734E-2"/>
          <c:y val="1.9339744492471025E-2"/>
          <c:w val="0.29356360649441982"/>
          <c:h val="0.96553317995161825"/>
        </c:manualLayout>
      </c:layout>
      <c:doughnutChart>
        <c:varyColors val="1"/>
        <c:ser>
          <c:idx val="0"/>
          <c:order val="0"/>
          <c:tx>
            <c:strRef>
              <c:f>Лист1!$B$1</c:f>
              <c:strCache>
                <c:ptCount val="1"/>
                <c:pt idx="0">
                  <c:v>Итого</c:v>
                </c:pt>
              </c:strCache>
            </c:strRef>
          </c:tx>
          <c:spPr>
            <a:ln>
              <a:solidFill>
                <a:schemeClr val="bg1"/>
              </a:solidFill>
            </a:ln>
          </c:spPr>
          <c:dPt>
            <c:idx val="1"/>
            <c:bubble3D val="0"/>
            <c:spPr>
              <a:solidFill>
                <a:schemeClr val="bg1">
                  <a:lumMod val="50000"/>
                </a:schemeClr>
              </a:solidFill>
              <a:ln>
                <a:solidFill>
                  <a:schemeClr val="bg1"/>
                </a:solidFill>
              </a:ln>
            </c:spPr>
          </c:dPt>
          <c:dPt>
            <c:idx val="3"/>
            <c:bubble3D val="0"/>
            <c:spPr>
              <a:solidFill>
                <a:schemeClr val="tx1">
                  <a:lumMod val="75000"/>
                  <a:lumOff val="25000"/>
                </a:schemeClr>
              </a:solidFill>
              <a:ln>
                <a:solidFill>
                  <a:schemeClr val="bg1"/>
                </a:solidFill>
              </a:ln>
            </c:spPr>
          </c:dPt>
          <c:dLbls>
            <c:dLbl>
              <c:idx val="0"/>
              <c:spPr/>
              <c:txPr>
                <a:bodyPr/>
                <a:lstStyle/>
                <a:p>
                  <a:pPr>
                    <a:defRPr>
                      <a:solidFill>
                        <a:schemeClr val="bg1"/>
                      </a:solidFill>
                    </a:defRPr>
                  </a:pPr>
                  <a:endParaRPr lang="ru-RU"/>
                </a:p>
              </c:txPr>
              <c:showLegendKey val="0"/>
              <c:showVal val="1"/>
              <c:showCatName val="0"/>
              <c:showSerName val="0"/>
              <c:showPercent val="0"/>
              <c:showBubbleSize val="0"/>
            </c:dLbl>
            <c:dLbl>
              <c:idx val="1"/>
              <c:spPr/>
              <c:txPr>
                <a:bodyPr/>
                <a:lstStyle/>
                <a:p>
                  <a:pPr>
                    <a:defRPr>
                      <a:solidFill>
                        <a:schemeClr val="bg1"/>
                      </a:solidFill>
                    </a:defRPr>
                  </a:pPr>
                  <a:endParaRPr lang="ru-RU"/>
                </a:p>
              </c:txPr>
              <c:showLegendKey val="0"/>
              <c:showVal val="1"/>
              <c:showCatName val="0"/>
              <c:showSerName val="0"/>
              <c:showPercent val="0"/>
              <c:showBubbleSize val="0"/>
            </c:dLbl>
            <c:dLbl>
              <c:idx val="3"/>
              <c:spPr/>
              <c:txPr>
                <a:bodyPr/>
                <a:lstStyle/>
                <a:p>
                  <a:pPr>
                    <a:defRPr>
                      <a:solidFill>
                        <a:schemeClr val="bg1"/>
                      </a:solidFill>
                    </a:defRPr>
                  </a:pPr>
                  <a:endParaRPr lang="ru-RU"/>
                </a:p>
              </c:txPr>
              <c:showLegendKey val="0"/>
              <c:showVal val="1"/>
              <c:showCatName val="0"/>
              <c:showSerName val="0"/>
              <c:showPercent val="0"/>
              <c:showBubbleSize val="0"/>
            </c:dLbl>
            <c:showLegendKey val="0"/>
            <c:showVal val="1"/>
            <c:showCatName val="0"/>
            <c:showSerName val="0"/>
            <c:showPercent val="0"/>
            <c:showBubbleSize val="0"/>
            <c:showLeaderLines val="1"/>
          </c:dLbls>
          <c:cat>
            <c:strRef>
              <c:f>Лист1!$A$2:$A$5</c:f>
              <c:strCache>
                <c:ptCount val="4"/>
                <c:pt idx="0">
                  <c:v>Налог на имущество</c:v>
                </c:pt>
                <c:pt idx="1">
                  <c:v>Страховые взносы (бывш. ЕСН)</c:v>
                </c:pt>
                <c:pt idx="2">
                  <c:v>НДФЛ</c:v>
                </c:pt>
                <c:pt idx="3">
                  <c:v>Налог на прибыль</c:v>
                </c:pt>
              </c:strCache>
            </c:strRef>
          </c:cat>
          <c:val>
            <c:numRef>
              <c:f>Лист1!$B$2:$B$5</c:f>
              <c:numCache>
                <c:formatCode>_-* #,##0.0_р_._-;\-* #,##0.0_р_._-;_-* "-"??_р_._-;_-@_-</c:formatCode>
                <c:ptCount val="4"/>
                <c:pt idx="0">
                  <c:v>48.638225000005463</c:v>
                </c:pt>
                <c:pt idx="1">
                  <c:v>17.991885930680535</c:v>
                </c:pt>
                <c:pt idx="2">
                  <c:v>15.080924192419264</c:v>
                </c:pt>
                <c:pt idx="3">
                  <c:v>5.9011422503976814</c:v>
                </c:pt>
              </c:numCache>
            </c:numRef>
          </c:val>
        </c:ser>
        <c:dLbls>
          <c:showLegendKey val="0"/>
          <c:showVal val="0"/>
          <c:showCatName val="0"/>
          <c:showSerName val="0"/>
          <c:showPercent val="0"/>
          <c:showBubbleSize val="0"/>
          <c:showLeaderLines val="1"/>
        </c:dLbls>
        <c:firstSliceAng val="0"/>
        <c:holeSize val="50"/>
      </c:doughnutChart>
    </c:plotArea>
    <c:legend>
      <c:legendPos val="r"/>
      <c:layout>
        <c:manualLayout>
          <c:xMode val="edge"/>
          <c:yMode val="edge"/>
          <c:x val="0.43166718373011032"/>
          <c:y val="0.16771824735523794"/>
          <c:w val="0.54311216882332458"/>
          <c:h val="0.71355497537310764"/>
        </c:manualLayout>
      </c:layout>
      <c:overlay val="0"/>
    </c:legend>
    <c:plotVisOnly val="1"/>
    <c:dispBlanksAs val="zero"/>
    <c:showDLblsOverMax val="0"/>
  </c:chart>
  <c:txPr>
    <a:bodyPr/>
    <a:lstStyle/>
    <a:p>
      <a:pPr>
        <a:defRPr sz="1050">
          <a:latin typeface="Arial Narrow" pitchFamily="34" charset="0"/>
        </a:defRPr>
      </a:pPr>
      <a:endParaRPr lang="ru-RU"/>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latin typeface="Arial Narrow" panose="020B0606020202030204" pitchFamily="34" charset="0"/>
              </a:defRPr>
            </a:pPr>
            <a:r>
              <a:rPr lang="ru-RU" sz="1000">
                <a:latin typeface="Arial Narrow" panose="020B0606020202030204" pitchFamily="34" charset="0"/>
              </a:rPr>
              <a:t>Выручка и ДЗ за электрическую</a:t>
            </a:r>
            <a:r>
              <a:rPr lang="ru-RU" sz="1000" baseline="0">
                <a:latin typeface="Arial Narrow" panose="020B0606020202030204" pitchFamily="34" charset="0"/>
              </a:rPr>
              <a:t> и тепловую энергию по </a:t>
            </a:r>
            <a:r>
              <a:rPr lang="ru-RU" sz="1000">
                <a:latin typeface="Arial Narrow" panose="020B0606020202030204" pitchFamily="34" charset="0"/>
              </a:rPr>
              <a:t>ДЗО (ВЗО) ОАО "РАО ЭС Востока"</a:t>
            </a:r>
          </a:p>
        </c:rich>
      </c:tx>
      <c:overlay val="0"/>
    </c:title>
    <c:autoTitleDeleted val="0"/>
    <c:plotArea>
      <c:layout/>
      <c:barChart>
        <c:barDir val="col"/>
        <c:grouping val="clustered"/>
        <c:varyColors val="0"/>
        <c:ser>
          <c:idx val="1"/>
          <c:order val="0"/>
          <c:tx>
            <c:strRef>
              <c:f>Лист1!$K$12</c:f>
              <c:strCache>
                <c:ptCount val="1"/>
                <c:pt idx="0">
                  <c:v>Выручка</c:v>
                </c:pt>
              </c:strCache>
            </c:strRef>
          </c:tx>
          <c:invertIfNegative val="0"/>
          <c:dLbls>
            <c:txPr>
              <a:bodyPr/>
              <a:lstStyle/>
              <a:p>
                <a:pPr>
                  <a:defRPr>
                    <a:latin typeface="Arial Narrow" panose="020B0606020202030204" pitchFamily="34" charset="0"/>
                  </a:defRPr>
                </a:pPr>
                <a:endParaRPr lang="ru-RU"/>
              </a:p>
            </c:txPr>
            <c:showLegendKey val="0"/>
            <c:showVal val="1"/>
            <c:showCatName val="0"/>
            <c:showSerName val="0"/>
            <c:showPercent val="0"/>
            <c:showBubbleSize val="0"/>
            <c:showLeaderLines val="0"/>
          </c:dLbls>
          <c:cat>
            <c:numRef>
              <c:f>Лист1!$L$10:$O$10</c:f>
              <c:numCache>
                <c:formatCode>General</c:formatCode>
                <c:ptCount val="4"/>
                <c:pt idx="0">
                  <c:v>2010</c:v>
                </c:pt>
                <c:pt idx="1">
                  <c:v>2011</c:v>
                </c:pt>
                <c:pt idx="2">
                  <c:v>2012</c:v>
                </c:pt>
                <c:pt idx="3">
                  <c:v>2013</c:v>
                </c:pt>
              </c:numCache>
            </c:numRef>
          </c:cat>
          <c:val>
            <c:numRef>
              <c:f>Лист1!$L$12:$O$12</c:f>
              <c:numCache>
                <c:formatCode>#,##0.0</c:formatCode>
                <c:ptCount val="4"/>
                <c:pt idx="0">
                  <c:v>121330</c:v>
                </c:pt>
                <c:pt idx="1">
                  <c:v>134889</c:v>
                </c:pt>
                <c:pt idx="2">
                  <c:v>137408</c:v>
                </c:pt>
                <c:pt idx="3">
                  <c:v>144740</c:v>
                </c:pt>
              </c:numCache>
            </c:numRef>
          </c:val>
        </c:ser>
        <c:ser>
          <c:idx val="0"/>
          <c:order val="1"/>
          <c:tx>
            <c:strRef>
              <c:f>Лист1!$K$11</c:f>
              <c:strCache>
                <c:ptCount val="1"/>
                <c:pt idx="0">
                  <c:v>ДЗ</c:v>
                </c:pt>
              </c:strCache>
            </c:strRef>
          </c:tx>
          <c:invertIfNegative val="0"/>
          <c:dLbls>
            <c:txPr>
              <a:bodyPr/>
              <a:lstStyle/>
              <a:p>
                <a:pPr>
                  <a:defRPr>
                    <a:latin typeface="Arial Narrow" panose="020B0606020202030204" pitchFamily="34" charset="0"/>
                  </a:defRPr>
                </a:pPr>
                <a:endParaRPr lang="ru-RU"/>
              </a:p>
            </c:txPr>
            <c:showLegendKey val="0"/>
            <c:showVal val="1"/>
            <c:showCatName val="0"/>
            <c:showSerName val="0"/>
            <c:showPercent val="0"/>
            <c:showBubbleSize val="0"/>
            <c:showLeaderLines val="0"/>
          </c:dLbls>
          <c:cat>
            <c:numRef>
              <c:f>Лист1!$L$10:$O$10</c:f>
              <c:numCache>
                <c:formatCode>General</c:formatCode>
                <c:ptCount val="4"/>
                <c:pt idx="0">
                  <c:v>2010</c:v>
                </c:pt>
                <c:pt idx="1">
                  <c:v>2011</c:v>
                </c:pt>
                <c:pt idx="2">
                  <c:v>2012</c:v>
                </c:pt>
                <c:pt idx="3">
                  <c:v>2013</c:v>
                </c:pt>
              </c:numCache>
            </c:numRef>
          </c:cat>
          <c:val>
            <c:numRef>
              <c:f>Лист1!$L$11:$O$11</c:f>
              <c:numCache>
                <c:formatCode>#,##0.0</c:formatCode>
                <c:ptCount val="4"/>
                <c:pt idx="0">
                  <c:v>14312</c:v>
                </c:pt>
                <c:pt idx="1">
                  <c:v>16382</c:v>
                </c:pt>
                <c:pt idx="2">
                  <c:v>18582</c:v>
                </c:pt>
                <c:pt idx="3">
                  <c:v>19411</c:v>
                </c:pt>
              </c:numCache>
            </c:numRef>
          </c:val>
        </c:ser>
        <c:dLbls>
          <c:showLegendKey val="0"/>
          <c:showVal val="1"/>
          <c:showCatName val="0"/>
          <c:showSerName val="0"/>
          <c:showPercent val="0"/>
          <c:showBubbleSize val="0"/>
        </c:dLbls>
        <c:gapWidth val="150"/>
        <c:axId val="169915136"/>
        <c:axId val="169916672"/>
      </c:barChart>
      <c:catAx>
        <c:axId val="169915136"/>
        <c:scaling>
          <c:orientation val="minMax"/>
        </c:scaling>
        <c:delete val="0"/>
        <c:axPos val="b"/>
        <c:numFmt formatCode="General" sourceLinked="1"/>
        <c:majorTickMark val="out"/>
        <c:minorTickMark val="none"/>
        <c:tickLblPos val="nextTo"/>
        <c:txPr>
          <a:bodyPr/>
          <a:lstStyle/>
          <a:p>
            <a:pPr>
              <a:defRPr>
                <a:latin typeface="Arial Narrow" panose="020B0606020202030204" pitchFamily="34" charset="0"/>
              </a:defRPr>
            </a:pPr>
            <a:endParaRPr lang="ru-RU"/>
          </a:p>
        </c:txPr>
        <c:crossAx val="169916672"/>
        <c:crosses val="autoZero"/>
        <c:auto val="1"/>
        <c:lblAlgn val="ctr"/>
        <c:lblOffset val="100"/>
        <c:noMultiLvlLbl val="0"/>
      </c:catAx>
      <c:valAx>
        <c:axId val="169916672"/>
        <c:scaling>
          <c:orientation val="minMax"/>
        </c:scaling>
        <c:delete val="0"/>
        <c:axPos val="l"/>
        <c:majorGridlines/>
        <c:numFmt formatCode="#,##0.0" sourceLinked="1"/>
        <c:majorTickMark val="out"/>
        <c:minorTickMark val="none"/>
        <c:tickLblPos val="nextTo"/>
        <c:txPr>
          <a:bodyPr/>
          <a:lstStyle/>
          <a:p>
            <a:pPr>
              <a:defRPr>
                <a:latin typeface="Arial Narrow" panose="020B0606020202030204" pitchFamily="34" charset="0"/>
              </a:defRPr>
            </a:pPr>
            <a:endParaRPr lang="ru-RU"/>
          </a:p>
        </c:txPr>
        <c:crossAx val="169915136"/>
        <c:crosses val="autoZero"/>
        <c:crossBetween val="between"/>
        <c:dispUnits>
          <c:builtInUnit val="thousands"/>
          <c:dispUnitsLbl>
            <c:tx>
              <c:rich>
                <a:bodyPr/>
                <a:lstStyle/>
                <a:p>
                  <a:pPr>
                    <a:defRPr>
                      <a:latin typeface="Arial Narrow" panose="020B0606020202030204" pitchFamily="34" charset="0"/>
                    </a:defRPr>
                  </a:pPr>
                  <a:r>
                    <a:rPr lang="ru-RU">
                      <a:latin typeface="Arial Narrow" panose="020B0606020202030204" pitchFamily="34" charset="0"/>
                    </a:rPr>
                    <a:t>Млрд.</a:t>
                  </a:r>
                  <a:r>
                    <a:rPr lang="ru-RU" baseline="0">
                      <a:latin typeface="Arial Narrow" panose="020B0606020202030204" pitchFamily="34" charset="0"/>
                    </a:rPr>
                    <a:t> руб.</a:t>
                  </a:r>
                  <a:endParaRPr lang="ru-RU">
                    <a:latin typeface="Arial Narrow" panose="020B0606020202030204" pitchFamily="34" charset="0"/>
                  </a:endParaRPr>
                </a:p>
              </c:rich>
            </c:tx>
          </c:dispUnitsLbl>
        </c:dispUnits>
      </c:valAx>
    </c:plotArea>
    <c:legend>
      <c:legendPos val="b"/>
      <c:layout>
        <c:manualLayout>
          <c:xMode val="edge"/>
          <c:yMode val="edge"/>
          <c:x val="0.38205525896732723"/>
          <c:y val="0.80184413270320387"/>
          <c:w val="0.23588948206534557"/>
          <c:h val="0.11675465546563202"/>
        </c:manualLayout>
      </c:layout>
      <c:overlay val="0"/>
      <c:txPr>
        <a:bodyPr/>
        <a:lstStyle/>
        <a:p>
          <a:pPr>
            <a:defRPr>
              <a:latin typeface="Arial Narrow" panose="020B0606020202030204" pitchFamily="34" charset="0"/>
            </a:defRPr>
          </a:pPr>
          <a:endParaRPr lang="ru-RU"/>
        </a:p>
      </c:txPr>
    </c:legend>
    <c:plotVisOnly val="1"/>
    <c:dispBlanksAs val="gap"/>
    <c:showDLblsOverMax val="0"/>
  </c:chart>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6EBF60-C265-4E0F-B5CA-AB410991FF1F}" type="doc">
      <dgm:prSet loTypeId="urn:microsoft.com/office/officeart/2008/layout/LinedList" loCatId="list" qsTypeId="urn:microsoft.com/office/officeart/2005/8/quickstyle/3d2" qsCatId="3D" csTypeId="urn:microsoft.com/office/officeart/2005/8/colors/accent1_2" csCatId="accent1" phldr="1"/>
      <dgm:spPr/>
      <dgm:t>
        <a:bodyPr/>
        <a:lstStyle/>
        <a:p>
          <a:endParaRPr lang="ru-RU"/>
        </a:p>
      </dgm:t>
    </dgm:pt>
    <dgm:pt modelId="{7186A9BB-C252-407C-880C-2F2C11BDA7C9}">
      <dgm:prSet phldrT="[Текст]" custT="1"/>
      <dgm:spPr/>
      <dgm:t>
        <a:bodyPr vert="horz" anchor="ctr"/>
        <a:lstStyle/>
        <a:p>
          <a:pPr algn="ctr"/>
          <a:r>
            <a:rPr lang="ru-RU" sz="1800" b="1" dirty="0" smtClean="0">
              <a:solidFill>
                <a:schemeClr val="accent1"/>
              </a:solidFill>
              <a:latin typeface="Arial Narrow" panose="020B0606020202030204" pitchFamily="34" charset="0"/>
              <a:cs typeface="Arial" panose="020B0604020202020204" pitchFamily="34" charset="0"/>
            </a:rPr>
            <a:t>Территория Дальнего Востока  - 100% регулирование </a:t>
          </a:r>
          <a:endParaRPr lang="ru-RU" sz="1600" b="1" dirty="0" smtClean="0">
            <a:solidFill>
              <a:schemeClr val="accent1"/>
            </a:solidFill>
            <a:latin typeface="Arial Narrow" panose="020B0606020202030204" pitchFamily="34" charset="0"/>
            <a:cs typeface="Arial" panose="020B0604020202020204" pitchFamily="34" charset="0"/>
          </a:endParaRPr>
        </a:p>
        <a:p>
          <a:pPr algn="ctr"/>
          <a:r>
            <a:rPr lang="ru-RU" sz="1600" dirty="0" smtClean="0">
              <a:latin typeface="Arial Narrow" panose="020B0606020202030204" pitchFamily="34" charset="0"/>
              <a:cs typeface="Arial" panose="020B0604020202020204" pitchFamily="34" charset="0"/>
            </a:rPr>
            <a:t>Тарифы на электрическую энергию - единственный источник возврата вложенных инвестиций.</a:t>
          </a:r>
          <a:endParaRPr lang="ru-RU" sz="1600" dirty="0">
            <a:latin typeface="Arial Narrow" panose="020B0606020202030204" pitchFamily="34" charset="0"/>
            <a:cs typeface="Arial" panose="020B0604020202020204" pitchFamily="34" charset="0"/>
          </a:endParaRPr>
        </a:p>
      </dgm:t>
    </dgm:pt>
    <dgm:pt modelId="{5AE5E21E-4194-4114-9B62-07CD6146ED0B}" type="parTrans" cxnId="{4495DD8B-9AC2-4C6D-8FA8-92CB26582009}">
      <dgm:prSet/>
      <dgm:spPr/>
      <dgm:t>
        <a:bodyPr/>
        <a:lstStyle/>
        <a:p>
          <a:endParaRPr lang="ru-RU" sz="1400">
            <a:latin typeface="Arial" panose="020B0604020202020204" pitchFamily="34" charset="0"/>
            <a:cs typeface="Arial" panose="020B0604020202020204" pitchFamily="34" charset="0"/>
          </a:endParaRPr>
        </a:p>
      </dgm:t>
    </dgm:pt>
    <dgm:pt modelId="{B963ED9F-18E6-4DF9-B5C9-CE3CAB16A756}" type="sibTrans" cxnId="{4495DD8B-9AC2-4C6D-8FA8-92CB26582009}">
      <dgm:prSet/>
      <dgm:spPr/>
      <dgm:t>
        <a:bodyPr/>
        <a:lstStyle/>
        <a:p>
          <a:endParaRPr lang="ru-RU" sz="1400">
            <a:latin typeface="Arial" panose="020B0604020202020204" pitchFamily="34" charset="0"/>
            <a:cs typeface="Arial" panose="020B0604020202020204" pitchFamily="34" charset="0"/>
          </a:endParaRPr>
        </a:p>
      </dgm:t>
    </dgm:pt>
    <dgm:pt modelId="{7008BC20-FAC2-4F26-9A35-9AF75A73AF20}">
      <dgm:prSet phldrT="[Текст]" custT="1"/>
      <dgm:spPr/>
      <dgm:t>
        <a:bodyPr/>
        <a:lstStyle/>
        <a:p>
          <a:pPr algn="just">
            <a:spcAft>
              <a:spcPts val="300"/>
            </a:spcAft>
          </a:pPr>
          <a:r>
            <a:rPr lang="ru-RU" sz="1400" b="1" dirty="0" smtClean="0">
              <a:solidFill>
                <a:schemeClr val="accent1"/>
              </a:solidFill>
              <a:latin typeface="Arial Narrow" panose="020B0606020202030204" pitchFamily="34" charset="0"/>
              <a:cs typeface="Arial" panose="020B0604020202020204" pitchFamily="34" charset="0"/>
            </a:rPr>
            <a:t>Генерирующие компании неценовой зоны</a:t>
          </a:r>
          <a:r>
            <a:rPr lang="ru-RU" sz="1400" b="1" dirty="0" smtClean="0">
              <a:latin typeface="Arial Narrow" panose="020B0606020202030204" pitchFamily="34" charset="0"/>
              <a:cs typeface="Arial" panose="020B0604020202020204" pitchFamily="34" charset="0"/>
            </a:rPr>
            <a:t> - </a:t>
          </a:r>
          <a:r>
            <a:rPr lang="ru-RU" sz="1400" dirty="0" smtClean="0">
              <a:latin typeface="Arial Narrow" panose="020B0606020202030204" pitchFamily="34" charset="0"/>
              <a:cs typeface="Arial" panose="020B0604020202020204" pitchFamily="34" charset="0"/>
            </a:rPr>
            <a:t>Регулирование методом индексации тарифов («Формулы цены..»): </a:t>
          </a:r>
        </a:p>
        <a:p>
          <a:pPr algn="just">
            <a:spcAft>
              <a:spcPts val="300"/>
            </a:spcAft>
          </a:pPr>
          <a:r>
            <a:rPr lang="ru-RU" sz="1400" dirty="0" smtClean="0">
              <a:latin typeface="Arial Narrow" panose="020B0606020202030204" pitchFamily="34" charset="0"/>
              <a:cs typeface="Arial" panose="020B0604020202020204" pitchFamily="34" charset="0"/>
            </a:rPr>
            <a:t> - Расходы и цены на топливо индексируются в соответствии с прогнозом МЭР России. </a:t>
          </a:r>
        </a:p>
        <a:p>
          <a:pPr algn="just">
            <a:spcAft>
              <a:spcPts val="300"/>
            </a:spcAft>
          </a:pPr>
          <a:r>
            <a:rPr lang="ru-RU" sz="1400" dirty="0" smtClean="0">
              <a:latin typeface="Arial Narrow" panose="020B0606020202030204" pitchFamily="34" charset="0"/>
              <a:cs typeface="Arial" panose="020B0604020202020204" pitchFamily="34" charset="0"/>
            </a:rPr>
            <a:t> - Инвестиционная составляющая отсутствует.</a:t>
          </a:r>
          <a:endParaRPr lang="ru-RU" sz="1400" dirty="0">
            <a:latin typeface="Arial Narrow" panose="020B0606020202030204" pitchFamily="34" charset="0"/>
            <a:cs typeface="Arial" panose="020B0604020202020204" pitchFamily="34" charset="0"/>
          </a:endParaRPr>
        </a:p>
      </dgm:t>
    </dgm:pt>
    <dgm:pt modelId="{3F5939C5-E1F1-4BB1-AB64-BF011B1B30ED}" type="parTrans" cxnId="{6E0F71AB-8E1A-453D-B0E8-28053E090BA8}">
      <dgm:prSet/>
      <dgm:spPr/>
      <dgm:t>
        <a:bodyPr/>
        <a:lstStyle/>
        <a:p>
          <a:endParaRPr lang="ru-RU" sz="1400">
            <a:latin typeface="Arial" panose="020B0604020202020204" pitchFamily="34" charset="0"/>
            <a:cs typeface="Arial" panose="020B0604020202020204" pitchFamily="34" charset="0"/>
          </a:endParaRPr>
        </a:p>
      </dgm:t>
    </dgm:pt>
    <dgm:pt modelId="{BC99A4A7-CE07-4FAC-8CA9-7E36AFE06415}" type="sibTrans" cxnId="{6E0F71AB-8E1A-453D-B0E8-28053E090BA8}">
      <dgm:prSet/>
      <dgm:spPr/>
      <dgm:t>
        <a:bodyPr/>
        <a:lstStyle/>
        <a:p>
          <a:endParaRPr lang="ru-RU" sz="1400">
            <a:latin typeface="Arial" panose="020B0604020202020204" pitchFamily="34" charset="0"/>
            <a:cs typeface="Arial" panose="020B0604020202020204" pitchFamily="34" charset="0"/>
          </a:endParaRPr>
        </a:p>
      </dgm:t>
    </dgm:pt>
    <dgm:pt modelId="{DD9D5E63-D090-49E2-A7C0-7B2CD6B6B13C}">
      <dgm:prSet phldrT="[Текст]" custT="1"/>
      <dgm:spPr/>
      <dgm:t>
        <a:bodyPr/>
        <a:lstStyle/>
        <a:p>
          <a:pPr algn="just">
            <a:spcAft>
              <a:spcPct val="35000"/>
            </a:spcAft>
          </a:pPr>
          <a:r>
            <a:rPr lang="ru-RU" sz="1400" b="1" dirty="0" smtClean="0">
              <a:solidFill>
                <a:schemeClr val="accent1"/>
              </a:solidFill>
              <a:latin typeface="Arial Narrow" panose="020B0606020202030204" pitchFamily="34" charset="0"/>
              <a:cs typeface="Arial" panose="020B0604020202020204" pitchFamily="34" charset="0"/>
            </a:rPr>
            <a:t>Энергокомпании изолированных энергосистем  </a:t>
          </a:r>
          <a:r>
            <a:rPr lang="ru-RU" sz="1400" b="1" dirty="0" smtClean="0">
              <a:latin typeface="Arial Narrow" panose="020B0606020202030204" pitchFamily="34" charset="0"/>
              <a:cs typeface="Arial" panose="020B0604020202020204" pitchFamily="34" charset="0"/>
            </a:rPr>
            <a:t>- </a:t>
          </a:r>
          <a:r>
            <a:rPr lang="ru-RU" sz="1400" dirty="0" smtClean="0">
              <a:latin typeface="Arial Narrow" panose="020B0606020202030204" pitchFamily="34" charset="0"/>
              <a:cs typeface="Arial" panose="020B0604020202020204" pitchFamily="34" charset="0"/>
            </a:rPr>
            <a:t>Регулирование методом экономически обоснованных расходов,  частично методом индексации:</a:t>
          </a:r>
        </a:p>
        <a:p>
          <a:pPr algn="just">
            <a:spcAft>
              <a:spcPts val="0"/>
            </a:spcAft>
          </a:pPr>
          <a:r>
            <a:rPr lang="ru-RU" sz="1400" dirty="0" smtClean="0">
              <a:latin typeface="Arial Narrow" panose="020B0606020202030204" pitchFamily="34" charset="0"/>
              <a:cs typeface="Arial" panose="020B0604020202020204" pitchFamily="34" charset="0"/>
            </a:rPr>
            <a:t>- Тарифы утверждаются в рамках предельных уровней тарифов установленных ФСТ России;</a:t>
          </a:r>
        </a:p>
        <a:p>
          <a:pPr algn="just">
            <a:spcAft>
              <a:spcPts val="0"/>
            </a:spcAft>
          </a:pPr>
          <a:r>
            <a:rPr lang="ru-RU" sz="1400" dirty="0" smtClean="0">
              <a:latin typeface="Arial Narrow" panose="020B0606020202030204" pitchFamily="34" charset="0"/>
              <a:cs typeface="Arial" panose="020B0604020202020204" pitchFamily="34" charset="0"/>
            </a:rPr>
            <a:t>- Расходы включаются исходя из «возможности», инвестиции в размере амортизации;</a:t>
          </a:r>
        </a:p>
        <a:p>
          <a:pPr algn="just">
            <a:spcAft>
              <a:spcPts val="0"/>
            </a:spcAft>
          </a:pPr>
          <a:r>
            <a:rPr lang="ru-RU" sz="1400" dirty="0" smtClean="0">
              <a:latin typeface="Arial Narrow" panose="020B0606020202030204" pitchFamily="34" charset="0"/>
              <a:cs typeface="Arial" panose="020B0604020202020204" pitchFamily="34" charset="0"/>
            </a:rPr>
            <a:t>- Инвестиционная составляющая из прибыли – сверх предельных уровней или за счет регионального бюджета.</a:t>
          </a:r>
          <a:endParaRPr lang="ru-RU" sz="1400" dirty="0">
            <a:latin typeface="Arial Narrow" panose="020B0606020202030204" pitchFamily="34" charset="0"/>
            <a:cs typeface="Arial" panose="020B0604020202020204" pitchFamily="34" charset="0"/>
          </a:endParaRPr>
        </a:p>
      </dgm:t>
    </dgm:pt>
    <dgm:pt modelId="{3B4216CA-0FFC-4C60-9690-1715E48BA140}" type="parTrans" cxnId="{827323C5-941E-4AEA-A7D9-6D88158D8CC0}">
      <dgm:prSet/>
      <dgm:spPr/>
      <dgm:t>
        <a:bodyPr/>
        <a:lstStyle/>
        <a:p>
          <a:endParaRPr lang="ru-RU" sz="1400">
            <a:latin typeface="Arial" panose="020B0604020202020204" pitchFamily="34" charset="0"/>
            <a:cs typeface="Arial" panose="020B0604020202020204" pitchFamily="34" charset="0"/>
          </a:endParaRPr>
        </a:p>
      </dgm:t>
    </dgm:pt>
    <dgm:pt modelId="{15C6A53A-433E-4FF7-A975-7B0F40FACFF1}" type="sibTrans" cxnId="{827323C5-941E-4AEA-A7D9-6D88158D8CC0}">
      <dgm:prSet/>
      <dgm:spPr/>
      <dgm:t>
        <a:bodyPr/>
        <a:lstStyle/>
        <a:p>
          <a:endParaRPr lang="ru-RU" sz="1400">
            <a:latin typeface="Arial" panose="020B0604020202020204" pitchFamily="34" charset="0"/>
            <a:cs typeface="Arial" panose="020B0604020202020204" pitchFamily="34" charset="0"/>
          </a:endParaRPr>
        </a:p>
      </dgm:t>
    </dgm:pt>
    <dgm:pt modelId="{E93A03E4-F42D-4F61-8B23-992EAC0B549C}">
      <dgm:prSet phldrT="[Текст]" custT="1"/>
      <dgm:spPr/>
      <dgm:t>
        <a:bodyPr/>
        <a:lstStyle/>
        <a:p>
          <a:pPr>
            <a:spcAft>
              <a:spcPct val="35000"/>
            </a:spcAft>
          </a:pPr>
          <a:r>
            <a:rPr lang="ru-RU" sz="1400" b="1" dirty="0" smtClean="0">
              <a:solidFill>
                <a:schemeClr val="accent1"/>
              </a:solidFill>
              <a:latin typeface="Arial Narrow" panose="020B0606020202030204" pitchFamily="34" charset="0"/>
              <a:cs typeface="Arial" panose="020B0604020202020204" pitchFamily="34" charset="0"/>
            </a:rPr>
            <a:t>RAB-регулирование</a:t>
          </a:r>
          <a:r>
            <a:rPr lang="ru-RU" sz="1400" b="1" dirty="0" smtClean="0">
              <a:latin typeface="Arial Narrow" panose="020B0606020202030204" pitchFamily="34" charset="0"/>
              <a:cs typeface="Arial" panose="020B0604020202020204" pitchFamily="34" charset="0"/>
            </a:rPr>
            <a:t> </a:t>
          </a:r>
          <a:r>
            <a:rPr lang="ru-RU" sz="1400" dirty="0" smtClean="0">
              <a:latin typeface="Arial Narrow" panose="020B0606020202030204" pitchFamily="34" charset="0"/>
              <a:cs typeface="Arial" panose="020B0604020202020204" pitchFamily="34" charset="0"/>
            </a:rPr>
            <a:t>применяется только </a:t>
          </a:r>
          <a:r>
            <a:rPr lang="ru-RU" sz="1400" b="1" dirty="0" smtClean="0">
              <a:solidFill>
                <a:schemeClr val="accent1"/>
              </a:solidFill>
              <a:latin typeface="Arial Narrow" panose="020B0606020202030204" pitchFamily="34" charset="0"/>
              <a:cs typeface="Arial" panose="020B0604020202020204" pitchFamily="34" charset="0"/>
            </a:rPr>
            <a:t>в отношении сетевых компаний неценовой зоны.  </a:t>
          </a:r>
        </a:p>
        <a:p>
          <a:pPr>
            <a:spcAft>
              <a:spcPts val="0"/>
            </a:spcAft>
          </a:pPr>
          <a:r>
            <a:rPr lang="ru-RU" sz="1400" b="0" dirty="0" smtClean="0">
              <a:latin typeface="Arial Narrow" panose="020B0606020202030204" pitchFamily="34" charset="0"/>
              <a:cs typeface="Arial" panose="020B0604020202020204" pitchFamily="34" charset="0"/>
            </a:rPr>
            <a:t>Нормативно: возврат доходности инвестированного капитала присутствует;</a:t>
          </a:r>
        </a:p>
        <a:p>
          <a:pPr>
            <a:spcAft>
              <a:spcPts val="0"/>
            </a:spcAft>
          </a:pPr>
          <a:r>
            <a:rPr lang="ru-RU" sz="1400" b="0" dirty="0" smtClean="0">
              <a:latin typeface="Arial Narrow" panose="020B0606020202030204" pitchFamily="34" charset="0"/>
              <a:cs typeface="Arial" panose="020B0604020202020204" pitchFamily="34" charset="0"/>
            </a:rPr>
            <a:t>Фактически: ограничение роста тарифов (до 0%), в итоге сокращение </a:t>
          </a:r>
          <a:r>
            <a:rPr lang="ru-RU" sz="1400" b="0" dirty="0" err="1" smtClean="0">
              <a:latin typeface="Arial Narrow" panose="020B0606020202030204" pitchFamily="34" charset="0"/>
              <a:cs typeface="Arial" panose="020B0604020202020204" pitchFamily="34" charset="0"/>
            </a:rPr>
            <a:t>инвест.программ</a:t>
          </a:r>
          <a:r>
            <a:rPr lang="ru-RU" sz="1400" b="0" dirty="0" smtClean="0">
              <a:latin typeface="Arial Narrow" panose="020B0606020202030204" pitchFamily="34" charset="0"/>
              <a:cs typeface="Arial" panose="020B0604020202020204" pitchFamily="34" charset="0"/>
            </a:rPr>
            <a:t>, снижение доходности или увеличение срока возврата доходности</a:t>
          </a:r>
          <a:endParaRPr lang="ru-RU" sz="1400" b="0" dirty="0">
            <a:latin typeface="Arial Narrow" panose="020B0606020202030204" pitchFamily="34" charset="0"/>
            <a:cs typeface="Arial" panose="020B0604020202020204" pitchFamily="34" charset="0"/>
          </a:endParaRPr>
        </a:p>
      </dgm:t>
    </dgm:pt>
    <dgm:pt modelId="{C27C32FA-BE00-4759-AFAB-59B64B4D0862}" type="parTrans" cxnId="{44E21CB1-166E-4202-92E0-55F4C6CB87C7}">
      <dgm:prSet/>
      <dgm:spPr/>
      <dgm:t>
        <a:bodyPr/>
        <a:lstStyle/>
        <a:p>
          <a:endParaRPr lang="ru-RU">
            <a:latin typeface="Arial" panose="020B0604020202020204" pitchFamily="34" charset="0"/>
            <a:cs typeface="Arial" panose="020B0604020202020204" pitchFamily="34" charset="0"/>
          </a:endParaRPr>
        </a:p>
      </dgm:t>
    </dgm:pt>
    <dgm:pt modelId="{8374C2E8-38AA-41AF-978B-0B8E44BBF502}" type="sibTrans" cxnId="{44E21CB1-166E-4202-92E0-55F4C6CB87C7}">
      <dgm:prSet/>
      <dgm:spPr/>
      <dgm:t>
        <a:bodyPr/>
        <a:lstStyle/>
        <a:p>
          <a:endParaRPr lang="ru-RU">
            <a:latin typeface="Arial" panose="020B0604020202020204" pitchFamily="34" charset="0"/>
            <a:cs typeface="Arial" panose="020B0604020202020204" pitchFamily="34" charset="0"/>
          </a:endParaRPr>
        </a:p>
      </dgm:t>
    </dgm:pt>
    <dgm:pt modelId="{39EF278D-839B-4BCA-A385-38EF61BBE81E}" type="pres">
      <dgm:prSet presAssocID="{726EBF60-C265-4E0F-B5CA-AB410991FF1F}" presName="vert0" presStyleCnt="0">
        <dgm:presLayoutVars>
          <dgm:dir/>
          <dgm:animOne val="branch"/>
          <dgm:animLvl val="lvl"/>
        </dgm:presLayoutVars>
      </dgm:prSet>
      <dgm:spPr/>
      <dgm:t>
        <a:bodyPr/>
        <a:lstStyle/>
        <a:p>
          <a:endParaRPr lang="ru-RU"/>
        </a:p>
      </dgm:t>
    </dgm:pt>
    <dgm:pt modelId="{8F268F15-463F-4A1B-AB33-55365E37D69D}" type="pres">
      <dgm:prSet presAssocID="{7186A9BB-C252-407C-880C-2F2C11BDA7C9}" presName="thickLine" presStyleLbl="alignNode1" presStyleIdx="0" presStyleCnt="1"/>
      <dgm:spPr/>
      <dgm:t>
        <a:bodyPr/>
        <a:lstStyle/>
        <a:p>
          <a:endParaRPr lang="ru-RU"/>
        </a:p>
      </dgm:t>
    </dgm:pt>
    <dgm:pt modelId="{5541D871-9AF1-40D2-B4B2-7C826A2C3878}" type="pres">
      <dgm:prSet presAssocID="{7186A9BB-C252-407C-880C-2F2C11BDA7C9}" presName="horz1" presStyleCnt="0"/>
      <dgm:spPr/>
      <dgm:t>
        <a:bodyPr/>
        <a:lstStyle/>
        <a:p>
          <a:endParaRPr lang="ru-RU"/>
        </a:p>
      </dgm:t>
    </dgm:pt>
    <dgm:pt modelId="{410C398F-D104-4561-8729-49A90D5F3082}" type="pres">
      <dgm:prSet presAssocID="{7186A9BB-C252-407C-880C-2F2C11BDA7C9}" presName="tx1" presStyleLbl="revTx" presStyleIdx="0" presStyleCnt="4" custScaleX="218933"/>
      <dgm:spPr/>
      <dgm:t>
        <a:bodyPr/>
        <a:lstStyle/>
        <a:p>
          <a:endParaRPr lang="ru-RU"/>
        </a:p>
      </dgm:t>
    </dgm:pt>
    <dgm:pt modelId="{1D7B650E-B8F9-471C-85ED-7BDB8B4321B8}" type="pres">
      <dgm:prSet presAssocID="{7186A9BB-C252-407C-880C-2F2C11BDA7C9}" presName="vert1" presStyleCnt="0"/>
      <dgm:spPr/>
      <dgm:t>
        <a:bodyPr/>
        <a:lstStyle/>
        <a:p>
          <a:endParaRPr lang="ru-RU"/>
        </a:p>
      </dgm:t>
    </dgm:pt>
    <dgm:pt modelId="{335FF1AA-99DD-419E-B9F9-7EE4F8EFCA6E}" type="pres">
      <dgm:prSet presAssocID="{7008BC20-FAC2-4F26-9A35-9AF75A73AF20}" presName="vertSpace2a" presStyleCnt="0"/>
      <dgm:spPr/>
      <dgm:t>
        <a:bodyPr/>
        <a:lstStyle/>
        <a:p>
          <a:endParaRPr lang="ru-RU"/>
        </a:p>
      </dgm:t>
    </dgm:pt>
    <dgm:pt modelId="{B7F5ADFA-5D4C-47D8-A05D-58FE2A670997}" type="pres">
      <dgm:prSet presAssocID="{7008BC20-FAC2-4F26-9A35-9AF75A73AF20}" presName="horz2" presStyleCnt="0"/>
      <dgm:spPr/>
      <dgm:t>
        <a:bodyPr/>
        <a:lstStyle/>
        <a:p>
          <a:endParaRPr lang="ru-RU"/>
        </a:p>
      </dgm:t>
    </dgm:pt>
    <dgm:pt modelId="{46D98365-567A-4050-83B2-ED4DC9F8C703}" type="pres">
      <dgm:prSet presAssocID="{7008BC20-FAC2-4F26-9A35-9AF75A73AF20}" presName="horzSpace2" presStyleCnt="0"/>
      <dgm:spPr/>
      <dgm:t>
        <a:bodyPr/>
        <a:lstStyle/>
        <a:p>
          <a:endParaRPr lang="ru-RU"/>
        </a:p>
      </dgm:t>
    </dgm:pt>
    <dgm:pt modelId="{38F47A0D-8271-4108-9C92-576EF0453AD1}" type="pres">
      <dgm:prSet presAssocID="{7008BC20-FAC2-4F26-9A35-9AF75A73AF20}" presName="tx2" presStyleLbl="revTx" presStyleIdx="1" presStyleCnt="4" custScaleX="104831" custScaleY="67789"/>
      <dgm:spPr/>
      <dgm:t>
        <a:bodyPr/>
        <a:lstStyle/>
        <a:p>
          <a:endParaRPr lang="ru-RU"/>
        </a:p>
      </dgm:t>
    </dgm:pt>
    <dgm:pt modelId="{87AD9109-ACF9-40AE-B90F-A5E0885EE858}" type="pres">
      <dgm:prSet presAssocID="{7008BC20-FAC2-4F26-9A35-9AF75A73AF20}" presName="vert2" presStyleCnt="0"/>
      <dgm:spPr/>
      <dgm:t>
        <a:bodyPr/>
        <a:lstStyle/>
        <a:p>
          <a:endParaRPr lang="ru-RU"/>
        </a:p>
      </dgm:t>
    </dgm:pt>
    <dgm:pt modelId="{80C47529-2A42-4E9B-8D4D-8A72DB33388E}" type="pres">
      <dgm:prSet presAssocID="{7008BC20-FAC2-4F26-9A35-9AF75A73AF20}" presName="thinLine2b" presStyleLbl="callout" presStyleIdx="0" presStyleCnt="3" custLinFactY="-99091" custLinFactNeighborX="-169" custLinFactNeighborY="-100000"/>
      <dgm:spPr/>
      <dgm:t>
        <a:bodyPr/>
        <a:lstStyle/>
        <a:p>
          <a:endParaRPr lang="ru-RU"/>
        </a:p>
      </dgm:t>
    </dgm:pt>
    <dgm:pt modelId="{6AB3B7AC-AC40-4B93-94F6-7FFDEA04EF05}" type="pres">
      <dgm:prSet presAssocID="{7008BC20-FAC2-4F26-9A35-9AF75A73AF20}" presName="vertSpace2b" presStyleCnt="0"/>
      <dgm:spPr/>
      <dgm:t>
        <a:bodyPr/>
        <a:lstStyle/>
        <a:p>
          <a:endParaRPr lang="ru-RU"/>
        </a:p>
      </dgm:t>
    </dgm:pt>
    <dgm:pt modelId="{77C6394C-7272-4126-BB55-702C92BCBB01}" type="pres">
      <dgm:prSet presAssocID="{DD9D5E63-D090-49E2-A7C0-7B2CD6B6B13C}" presName="horz2" presStyleCnt="0"/>
      <dgm:spPr/>
      <dgm:t>
        <a:bodyPr/>
        <a:lstStyle/>
        <a:p>
          <a:endParaRPr lang="ru-RU"/>
        </a:p>
      </dgm:t>
    </dgm:pt>
    <dgm:pt modelId="{B22AC48B-511C-4271-ADA0-755B2BA9EE4E}" type="pres">
      <dgm:prSet presAssocID="{DD9D5E63-D090-49E2-A7C0-7B2CD6B6B13C}" presName="horzSpace2" presStyleCnt="0"/>
      <dgm:spPr/>
      <dgm:t>
        <a:bodyPr/>
        <a:lstStyle/>
        <a:p>
          <a:endParaRPr lang="ru-RU"/>
        </a:p>
      </dgm:t>
    </dgm:pt>
    <dgm:pt modelId="{3163F815-DDBB-41F1-800B-9C38F269A7E0}" type="pres">
      <dgm:prSet presAssocID="{DD9D5E63-D090-49E2-A7C0-7B2CD6B6B13C}" presName="tx2" presStyleLbl="revTx" presStyleIdx="2" presStyleCnt="4" custLinFactNeighborX="592" custLinFactNeighborY="-9579"/>
      <dgm:spPr/>
      <dgm:t>
        <a:bodyPr/>
        <a:lstStyle/>
        <a:p>
          <a:endParaRPr lang="ru-RU"/>
        </a:p>
      </dgm:t>
    </dgm:pt>
    <dgm:pt modelId="{1BD1EE23-62E5-4ECF-9E32-D570648B6134}" type="pres">
      <dgm:prSet presAssocID="{DD9D5E63-D090-49E2-A7C0-7B2CD6B6B13C}" presName="vert2" presStyleCnt="0"/>
      <dgm:spPr/>
      <dgm:t>
        <a:bodyPr/>
        <a:lstStyle/>
        <a:p>
          <a:endParaRPr lang="ru-RU"/>
        </a:p>
      </dgm:t>
    </dgm:pt>
    <dgm:pt modelId="{6901983F-6FE5-4EDC-8292-EB6F8447B42C}" type="pres">
      <dgm:prSet presAssocID="{DD9D5E63-D090-49E2-A7C0-7B2CD6B6B13C}" presName="thinLine2b" presStyleLbl="callout" presStyleIdx="1" presStyleCnt="3" custLinFactY="-200000" custLinFactNeighborX="775" custLinFactNeighborY="-286479"/>
      <dgm:spPr/>
      <dgm:t>
        <a:bodyPr/>
        <a:lstStyle/>
        <a:p>
          <a:endParaRPr lang="ru-RU"/>
        </a:p>
      </dgm:t>
    </dgm:pt>
    <dgm:pt modelId="{6BF39C39-80F1-4E9E-B940-D9B01773DF3C}" type="pres">
      <dgm:prSet presAssocID="{DD9D5E63-D090-49E2-A7C0-7B2CD6B6B13C}" presName="vertSpace2b" presStyleCnt="0"/>
      <dgm:spPr/>
      <dgm:t>
        <a:bodyPr/>
        <a:lstStyle/>
        <a:p>
          <a:endParaRPr lang="ru-RU"/>
        </a:p>
      </dgm:t>
    </dgm:pt>
    <dgm:pt modelId="{F07D7D58-6C26-4EBF-8B8B-D2A66815D750}" type="pres">
      <dgm:prSet presAssocID="{E93A03E4-F42D-4F61-8B23-992EAC0B549C}" presName="horz2" presStyleCnt="0"/>
      <dgm:spPr/>
      <dgm:t>
        <a:bodyPr/>
        <a:lstStyle/>
        <a:p>
          <a:endParaRPr lang="ru-RU"/>
        </a:p>
      </dgm:t>
    </dgm:pt>
    <dgm:pt modelId="{B2E3865A-FD75-47C9-9C33-361787BFE0A3}" type="pres">
      <dgm:prSet presAssocID="{E93A03E4-F42D-4F61-8B23-992EAC0B549C}" presName="horzSpace2" presStyleCnt="0"/>
      <dgm:spPr/>
      <dgm:t>
        <a:bodyPr/>
        <a:lstStyle/>
        <a:p>
          <a:endParaRPr lang="ru-RU"/>
        </a:p>
      </dgm:t>
    </dgm:pt>
    <dgm:pt modelId="{3651A447-2129-4489-9FC0-D24BFA4EDDC9}" type="pres">
      <dgm:prSet presAssocID="{E93A03E4-F42D-4F61-8B23-992EAC0B549C}" presName="tx2" presStyleLbl="revTx" presStyleIdx="3" presStyleCnt="4" custScaleY="68033" custLinFactNeighborX="117" custLinFactNeighborY="-15679"/>
      <dgm:spPr/>
      <dgm:t>
        <a:bodyPr/>
        <a:lstStyle/>
        <a:p>
          <a:endParaRPr lang="ru-RU"/>
        </a:p>
      </dgm:t>
    </dgm:pt>
    <dgm:pt modelId="{AF97D003-0897-4365-A666-0F6D22355984}" type="pres">
      <dgm:prSet presAssocID="{E93A03E4-F42D-4F61-8B23-992EAC0B549C}" presName="vert2" presStyleCnt="0"/>
      <dgm:spPr/>
      <dgm:t>
        <a:bodyPr/>
        <a:lstStyle/>
        <a:p>
          <a:endParaRPr lang="ru-RU"/>
        </a:p>
      </dgm:t>
    </dgm:pt>
    <dgm:pt modelId="{85014F49-320B-4F11-9F3D-F87E35EADE46}" type="pres">
      <dgm:prSet presAssocID="{E93A03E4-F42D-4F61-8B23-992EAC0B549C}" presName="thinLine2b" presStyleLbl="callout" presStyleIdx="2" presStyleCnt="3" custLinFactY="-200000" custLinFactNeighborY="-220240"/>
      <dgm:spPr/>
      <dgm:t>
        <a:bodyPr/>
        <a:lstStyle/>
        <a:p>
          <a:endParaRPr lang="ru-RU"/>
        </a:p>
      </dgm:t>
    </dgm:pt>
    <dgm:pt modelId="{CDC9CA38-010A-4293-AE3F-D5CE9B932FAC}" type="pres">
      <dgm:prSet presAssocID="{E93A03E4-F42D-4F61-8B23-992EAC0B549C}" presName="vertSpace2b" presStyleCnt="0"/>
      <dgm:spPr/>
      <dgm:t>
        <a:bodyPr/>
        <a:lstStyle/>
        <a:p>
          <a:endParaRPr lang="ru-RU"/>
        </a:p>
      </dgm:t>
    </dgm:pt>
  </dgm:ptLst>
  <dgm:cxnLst>
    <dgm:cxn modelId="{03C3D819-6A66-467C-8BB4-2FE6040B8D1F}" type="presOf" srcId="{726EBF60-C265-4E0F-B5CA-AB410991FF1F}" destId="{39EF278D-839B-4BCA-A385-38EF61BBE81E}" srcOrd="0" destOrd="0" presId="urn:microsoft.com/office/officeart/2008/layout/LinedList"/>
    <dgm:cxn modelId="{4495DD8B-9AC2-4C6D-8FA8-92CB26582009}" srcId="{726EBF60-C265-4E0F-B5CA-AB410991FF1F}" destId="{7186A9BB-C252-407C-880C-2F2C11BDA7C9}" srcOrd="0" destOrd="0" parTransId="{5AE5E21E-4194-4114-9B62-07CD6146ED0B}" sibTransId="{B963ED9F-18E6-4DF9-B5C9-CE3CAB16A756}"/>
    <dgm:cxn modelId="{44E21CB1-166E-4202-92E0-55F4C6CB87C7}" srcId="{7186A9BB-C252-407C-880C-2F2C11BDA7C9}" destId="{E93A03E4-F42D-4F61-8B23-992EAC0B549C}" srcOrd="2" destOrd="0" parTransId="{C27C32FA-BE00-4759-AFAB-59B64B4D0862}" sibTransId="{8374C2E8-38AA-41AF-978B-0B8E44BBF502}"/>
    <dgm:cxn modelId="{827323C5-941E-4AEA-A7D9-6D88158D8CC0}" srcId="{7186A9BB-C252-407C-880C-2F2C11BDA7C9}" destId="{DD9D5E63-D090-49E2-A7C0-7B2CD6B6B13C}" srcOrd="1" destOrd="0" parTransId="{3B4216CA-0FFC-4C60-9690-1715E48BA140}" sibTransId="{15C6A53A-433E-4FF7-A975-7B0F40FACFF1}"/>
    <dgm:cxn modelId="{F4D264DC-60B0-476B-913A-B9C85A0FAA18}" type="presOf" srcId="{7008BC20-FAC2-4F26-9A35-9AF75A73AF20}" destId="{38F47A0D-8271-4108-9C92-576EF0453AD1}" srcOrd="0" destOrd="0" presId="urn:microsoft.com/office/officeart/2008/layout/LinedList"/>
    <dgm:cxn modelId="{6E0F71AB-8E1A-453D-B0E8-28053E090BA8}" srcId="{7186A9BB-C252-407C-880C-2F2C11BDA7C9}" destId="{7008BC20-FAC2-4F26-9A35-9AF75A73AF20}" srcOrd="0" destOrd="0" parTransId="{3F5939C5-E1F1-4BB1-AB64-BF011B1B30ED}" sibTransId="{BC99A4A7-CE07-4FAC-8CA9-7E36AFE06415}"/>
    <dgm:cxn modelId="{95D6BFC4-76FD-4108-BF7C-3C86ADFEDA34}" type="presOf" srcId="{7186A9BB-C252-407C-880C-2F2C11BDA7C9}" destId="{410C398F-D104-4561-8729-49A90D5F3082}" srcOrd="0" destOrd="0" presId="urn:microsoft.com/office/officeart/2008/layout/LinedList"/>
    <dgm:cxn modelId="{37DFDECC-1FE1-4CC3-8C34-61B02477A443}" type="presOf" srcId="{DD9D5E63-D090-49E2-A7C0-7B2CD6B6B13C}" destId="{3163F815-DDBB-41F1-800B-9C38F269A7E0}" srcOrd="0" destOrd="0" presId="urn:microsoft.com/office/officeart/2008/layout/LinedList"/>
    <dgm:cxn modelId="{18EFD8E2-A003-488D-9CC0-454BE01F98E2}" type="presOf" srcId="{E93A03E4-F42D-4F61-8B23-992EAC0B549C}" destId="{3651A447-2129-4489-9FC0-D24BFA4EDDC9}" srcOrd="0" destOrd="0" presId="urn:microsoft.com/office/officeart/2008/layout/LinedList"/>
    <dgm:cxn modelId="{7795798A-E823-4741-A346-98E93092ABF5}" type="presParOf" srcId="{39EF278D-839B-4BCA-A385-38EF61BBE81E}" destId="{8F268F15-463F-4A1B-AB33-55365E37D69D}" srcOrd="0" destOrd="0" presId="urn:microsoft.com/office/officeart/2008/layout/LinedList"/>
    <dgm:cxn modelId="{B12DC4FE-B6B6-455D-8CB1-2DD206A5E3D9}" type="presParOf" srcId="{39EF278D-839B-4BCA-A385-38EF61BBE81E}" destId="{5541D871-9AF1-40D2-B4B2-7C826A2C3878}" srcOrd="1" destOrd="0" presId="urn:microsoft.com/office/officeart/2008/layout/LinedList"/>
    <dgm:cxn modelId="{3C580803-3A37-4C5A-BED9-F84AFEE0E5B0}" type="presParOf" srcId="{5541D871-9AF1-40D2-B4B2-7C826A2C3878}" destId="{410C398F-D104-4561-8729-49A90D5F3082}" srcOrd="0" destOrd="0" presId="urn:microsoft.com/office/officeart/2008/layout/LinedList"/>
    <dgm:cxn modelId="{E4ACF4D8-01B9-44FE-AFEF-8062C5260797}" type="presParOf" srcId="{5541D871-9AF1-40D2-B4B2-7C826A2C3878}" destId="{1D7B650E-B8F9-471C-85ED-7BDB8B4321B8}" srcOrd="1" destOrd="0" presId="urn:microsoft.com/office/officeart/2008/layout/LinedList"/>
    <dgm:cxn modelId="{94967E79-A8A8-49A1-8FF3-8FE50AABC6C8}" type="presParOf" srcId="{1D7B650E-B8F9-471C-85ED-7BDB8B4321B8}" destId="{335FF1AA-99DD-419E-B9F9-7EE4F8EFCA6E}" srcOrd="0" destOrd="0" presId="urn:microsoft.com/office/officeart/2008/layout/LinedList"/>
    <dgm:cxn modelId="{0AFB4F69-2200-4A64-ADEB-18EE2AFB367B}" type="presParOf" srcId="{1D7B650E-B8F9-471C-85ED-7BDB8B4321B8}" destId="{B7F5ADFA-5D4C-47D8-A05D-58FE2A670997}" srcOrd="1" destOrd="0" presId="urn:microsoft.com/office/officeart/2008/layout/LinedList"/>
    <dgm:cxn modelId="{A947DE98-1354-4A66-9B7F-7F93F8592802}" type="presParOf" srcId="{B7F5ADFA-5D4C-47D8-A05D-58FE2A670997}" destId="{46D98365-567A-4050-83B2-ED4DC9F8C703}" srcOrd="0" destOrd="0" presId="urn:microsoft.com/office/officeart/2008/layout/LinedList"/>
    <dgm:cxn modelId="{4B7ADBEE-08E6-43AB-9725-2BB631DFDA16}" type="presParOf" srcId="{B7F5ADFA-5D4C-47D8-A05D-58FE2A670997}" destId="{38F47A0D-8271-4108-9C92-576EF0453AD1}" srcOrd="1" destOrd="0" presId="urn:microsoft.com/office/officeart/2008/layout/LinedList"/>
    <dgm:cxn modelId="{268C322F-4260-4BFC-A8E5-9E92A63E74E0}" type="presParOf" srcId="{B7F5ADFA-5D4C-47D8-A05D-58FE2A670997}" destId="{87AD9109-ACF9-40AE-B90F-A5E0885EE858}" srcOrd="2" destOrd="0" presId="urn:microsoft.com/office/officeart/2008/layout/LinedList"/>
    <dgm:cxn modelId="{E39E52E5-BF66-46B8-9BCA-3B860D1AC756}" type="presParOf" srcId="{1D7B650E-B8F9-471C-85ED-7BDB8B4321B8}" destId="{80C47529-2A42-4E9B-8D4D-8A72DB33388E}" srcOrd="2" destOrd="0" presId="urn:microsoft.com/office/officeart/2008/layout/LinedList"/>
    <dgm:cxn modelId="{283B1919-870B-4C63-A9AD-4353DBCE9BE2}" type="presParOf" srcId="{1D7B650E-B8F9-471C-85ED-7BDB8B4321B8}" destId="{6AB3B7AC-AC40-4B93-94F6-7FFDEA04EF05}" srcOrd="3" destOrd="0" presId="urn:microsoft.com/office/officeart/2008/layout/LinedList"/>
    <dgm:cxn modelId="{E5DCED05-8A01-401B-BE4C-8D0D7BB1FA85}" type="presParOf" srcId="{1D7B650E-B8F9-471C-85ED-7BDB8B4321B8}" destId="{77C6394C-7272-4126-BB55-702C92BCBB01}" srcOrd="4" destOrd="0" presId="urn:microsoft.com/office/officeart/2008/layout/LinedList"/>
    <dgm:cxn modelId="{E375FAF2-4854-40F1-9152-E90A4AAF4CB2}" type="presParOf" srcId="{77C6394C-7272-4126-BB55-702C92BCBB01}" destId="{B22AC48B-511C-4271-ADA0-755B2BA9EE4E}" srcOrd="0" destOrd="0" presId="urn:microsoft.com/office/officeart/2008/layout/LinedList"/>
    <dgm:cxn modelId="{FE135DCC-44CD-48DB-A54A-ECAF9EC45733}" type="presParOf" srcId="{77C6394C-7272-4126-BB55-702C92BCBB01}" destId="{3163F815-DDBB-41F1-800B-9C38F269A7E0}" srcOrd="1" destOrd="0" presId="urn:microsoft.com/office/officeart/2008/layout/LinedList"/>
    <dgm:cxn modelId="{3E09EC43-B05C-41E9-BA2C-D9D29D2BF94F}" type="presParOf" srcId="{77C6394C-7272-4126-BB55-702C92BCBB01}" destId="{1BD1EE23-62E5-4ECF-9E32-D570648B6134}" srcOrd="2" destOrd="0" presId="urn:microsoft.com/office/officeart/2008/layout/LinedList"/>
    <dgm:cxn modelId="{B9F38447-A8EA-47B2-9224-3D3283C0C201}" type="presParOf" srcId="{1D7B650E-B8F9-471C-85ED-7BDB8B4321B8}" destId="{6901983F-6FE5-4EDC-8292-EB6F8447B42C}" srcOrd="5" destOrd="0" presId="urn:microsoft.com/office/officeart/2008/layout/LinedList"/>
    <dgm:cxn modelId="{80F3AD30-3AA9-444D-98C5-6433DA34745C}" type="presParOf" srcId="{1D7B650E-B8F9-471C-85ED-7BDB8B4321B8}" destId="{6BF39C39-80F1-4E9E-B940-D9B01773DF3C}" srcOrd="6" destOrd="0" presId="urn:microsoft.com/office/officeart/2008/layout/LinedList"/>
    <dgm:cxn modelId="{EDCFF302-CB47-477A-89BC-3F7F9EAF95C8}" type="presParOf" srcId="{1D7B650E-B8F9-471C-85ED-7BDB8B4321B8}" destId="{F07D7D58-6C26-4EBF-8B8B-D2A66815D750}" srcOrd="7" destOrd="0" presId="urn:microsoft.com/office/officeart/2008/layout/LinedList"/>
    <dgm:cxn modelId="{9582B3C8-B8AE-4DEA-9705-B69A3CCF0BE5}" type="presParOf" srcId="{F07D7D58-6C26-4EBF-8B8B-D2A66815D750}" destId="{B2E3865A-FD75-47C9-9C33-361787BFE0A3}" srcOrd="0" destOrd="0" presId="urn:microsoft.com/office/officeart/2008/layout/LinedList"/>
    <dgm:cxn modelId="{2D9196C2-47DB-478B-96A4-D2AEBFC1896C}" type="presParOf" srcId="{F07D7D58-6C26-4EBF-8B8B-D2A66815D750}" destId="{3651A447-2129-4489-9FC0-D24BFA4EDDC9}" srcOrd="1" destOrd="0" presId="urn:microsoft.com/office/officeart/2008/layout/LinedList"/>
    <dgm:cxn modelId="{420B0BCC-6DA9-4EB4-906B-9D996E282B99}" type="presParOf" srcId="{F07D7D58-6C26-4EBF-8B8B-D2A66815D750}" destId="{AF97D003-0897-4365-A666-0F6D22355984}" srcOrd="2" destOrd="0" presId="urn:microsoft.com/office/officeart/2008/layout/LinedList"/>
    <dgm:cxn modelId="{2A1B21F3-61C9-4EFA-A846-92B95A98350B}" type="presParOf" srcId="{1D7B650E-B8F9-471C-85ED-7BDB8B4321B8}" destId="{85014F49-320B-4F11-9F3D-F87E35EADE46}" srcOrd="8" destOrd="0" presId="urn:microsoft.com/office/officeart/2008/layout/LinedList"/>
    <dgm:cxn modelId="{709233CD-7878-4436-9887-CAB0D315A612}" type="presParOf" srcId="{1D7B650E-B8F9-471C-85ED-7BDB8B4321B8}" destId="{CDC9CA38-010A-4293-AE3F-D5CE9B932FAC}" srcOrd="9" destOrd="0" presId="urn:microsoft.com/office/officeart/2008/layout/LinedList"/>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7F901D9-9FC6-434A-9C55-20333ED746D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4245472C-27BD-45C2-89C4-0430FE3EE5BC}">
      <dgm:prSet phldrT="[Текст]" custT="1"/>
      <dgm:spPr/>
      <dgm:t>
        <a:bodyPr/>
        <a:lstStyle/>
        <a:p>
          <a:r>
            <a:rPr lang="ru-RU" sz="1200" b="0" dirty="0" smtClean="0">
              <a:latin typeface="Arial Narrow" panose="020B0606020202030204" pitchFamily="34" charset="0"/>
              <a:cs typeface="Arial" panose="020B0604020202020204" pitchFamily="34" charset="0"/>
            </a:rPr>
            <a:t>Механизмы гарантирующие возврат капитала и получения доходности:</a:t>
          </a:r>
          <a:endParaRPr lang="ru-RU" sz="1200" b="0" dirty="0">
            <a:latin typeface="Arial Narrow" panose="020B0606020202030204" pitchFamily="34" charset="0"/>
            <a:cs typeface="Arial" panose="020B0604020202020204" pitchFamily="34" charset="0"/>
          </a:endParaRPr>
        </a:p>
      </dgm:t>
    </dgm:pt>
    <dgm:pt modelId="{89678273-095F-422B-877A-050B56DB36B4}" type="parTrans" cxnId="{54A0DE1F-553A-4422-A31A-1625627A6AB7}">
      <dgm:prSet/>
      <dgm:spPr/>
      <dgm:t>
        <a:bodyPr/>
        <a:lstStyle/>
        <a:p>
          <a:endParaRPr lang="ru-RU" sz="1200" b="0">
            <a:latin typeface="Arial" panose="020B0604020202020204" pitchFamily="34" charset="0"/>
            <a:cs typeface="Arial" panose="020B0604020202020204" pitchFamily="34" charset="0"/>
          </a:endParaRPr>
        </a:p>
      </dgm:t>
    </dgm:pt>
    <dgm:pt modelId="{135D2718-C82A-4E9D-B0CA-1FD0D32B4848}" type="sibTrans" cxnId="{54A0DE1F-553A-4422-A31A-1625627A6AB7}">
      <dgm:prSet/>
      <dgm:spPr/>
      <dgm:t>
        <a:bodyPr/>
        <a:lstStyle/>
        <a:p>
          <a:endParaRPr lang="ru-RU" sz="1200" b="0">
            <a:latin typeface="Arial" panose="020B0604020202020204" pitchFamily="34" charset="0"/>
            <a:cs typeface="Arial" panose="020B0604020202020204" pitchFamily="34" charset="0"/>
          </a:endParaRPr>
        </a:p>
      </dgm:t>
    </dgm:pt>
    <dgm:pt modelId="{DE77B2CF-F77E-47A4-8A1E-10C4E4575475}">
      <dgm:prSet phldrT="[Текст]" custT="1"/>
      <dgm:spPr/>
      <dgm:t>
        <a:bodyPr/>
        <a:lstStyle/>
        <a:p>
          <a:r>
            <a:rPr lang="ru-RU" sz="1200" b="0" dirty="0" smtClean="0">
              <a:latin typeface="Arial Narrow" panose="020B0606020202030204" pitchFamily="34" charset="0"/>
              <a:cs typeface="Arial" panose="020B0604020202020204" pitchFamily="34" charset="0"/>
            </a:rPr>
            <a:t>1 Метод доходности инвестированного капитала на период 20 лет</a:t>
          </a:r>
          <a:endParaRPr lang="ru-RU" sz="1200" b="0" dirty="0">
            <a:latin typeface="Arial Narrow" panose="020B0606020202030204" pitchFamily="34" charset="0"/>
            <a:cs typeface="Arial" panose="020B0604020202020204" pitchFamily="34" charset="0"/>
          </a:endParaRPr>
        </a:p>
      </dgm:t>
    </dgm:pt>
    <dgm:pt modelId="{74181B26-F800-4698-A627-A0A7D97F7E7A}" type="parTrans" cxnId="{9BBF7566-85CF-4F9F-ACD4-8F4C810A5E0E}">
      <dgm:prSet/>
      <dgm:spPr/>
      <dgm:t>
        <a:bodyPr/>
        <a:lstStyle/>
        <a:p>
          <a:endParaRPr lang="ru-RU" sz="1200" b="0">
            <a:latin typeface="Arial" panose="020B0604020202020204" pitchFamily="34" charset="0"/>
            <a:cs typeface="Arial" panose="020B0604020202020204" pitchFamily="34" charset="0"/>
          </a:endParaRPr>
        </a:p>
      </dgm:t>
    </dgm:pt>
    <dgm:pt modelId="{73D11A9B-66BB-4E52-B63F-E98FF566BEE7}" type="sibTrans" cxnId="{9BBF7566-85CF-4F9F-ACD4-8F4C810A5E0E}">
      <dgm:prSet/>
      <dgm:spPr/>
      <dgm:t>
        <a:bodyPr/>
        <a:lstStyle/>
        <a:p>
          <a:endParaRPr lang="ru-RU" sz="1200" b="0">
            <a:latin typeface="Arial" panose="020B0604020202020204" pitchFamily="34" charset="0"/>
            <a:cs typeface="Arial" panose="020B0604020202020204" pitchFamily="34" charset="0"/>
          </a:endParaRPr>
        </a:p>
      </dgm:t>
    </dgm:pt>
    <dgm:pt modelId="{166DA4F2-04FF-490A-B631-2F9C1C161A85}">
      <dgm:prSet phldrT="[Текст]" custT="1"/>
      <dgm:spPr/>
      <dgm:t>
        <a:bodyPr/>
        <a:lstStyle/>
        <a:p>
          <a:r>
            <a:rPr lang="ru-RU" sz="1200" b="0" dirty="0" smtClean="0">
              <a:latin typeface="Arial Narrow" panose="020B0606020202030204" pitchFamily="34" charset="0"/>
              <a:cs typeface="Arial" panose="020B0604020202020204" pitchFamily="34" charset="0"/>
            </a:rPr>
            <a:t>2 Метод стандартизированных ставок (аналог ДПМ со сроком возврата капитала 20 лет)</a:t>
          </a:r>
          <a:endParaRPr lang="ru-RU" sz="1200" b="0" dirty="0">
            <a:latin typeface="Arial Narrow" panose="020B0606020202030204" pitchFamily="34" charset="0"/>
            <a:cs typeface="Arial" panose="020B0604020202020204" pitchFamily="34" charset="0"/>
          </a:endParaRPr>
        </a:p>
      </dgm:t>
    </dgm:pt>
    <dgm:pt modelId="{15922111-3E7B-4FA7-A330-6C103848DB08}" type="parTrans" cxnId="{276EA733-EA27-4F55-B0AC-17325DE773E9}">
      <dgm:prSet/>
      <dgm:spPr/>
      <dgm:t>
        <a:bodyPr/>
        <a:lstStyle/>
        <a:p>
          <a:endParaRPr lang="ru-RU" sz="1200" b="0">
            <a:latin typeface="Arial" panose="020B0604020202020204" pitchFamily="34" charset="0"/>
            <a:cs typeface="Arial" panose="020B0604020202020204" pitchFamily="34" charset="0"/>
          </a:endParaRPr>
        </a:p>
      </dgm:t>
    </dgm:pt>
    <dgm:pt modelId="{11138666-714F-4835-8EE2-83EFA42C09AE}" type="sibTrans" cxnId="{276EA733-EA27-4F55-B0AC-17325DE773E9}">
      <dgm:prSet/>
      <dgm:spPr/>
      <dgm:t>
        <a:bodyPr/>
        <a:lstStyle/>
        <a:p>
          <a:endParaRPr lang="ru-RU" sz="1200" b="0">
            <a:latin typeface="Arial" panose="020B0604020202020204" pitchFamily="34" charset="0"/>
            <a:cs typeface="Arial" panose="020B0604020202020204" pitchFamily="34" charset="0"/>
          </a:endParaRPr>
        </a:p>
      </dgm:t>
    </dgm:pt>
    <dgm:pt modelId="{BC5C1EEB-3CEF-467C-A48F-2FD9F97F5004}">
      <dgm:prSet phldrT="[Текст]" custT="1"/>
      <dgm:spPr/>
      <dgm:t>
        <a:bodyPr/>
        <a:lstStyle/>
        <a:p>
          <a:r>
            <a:rPr lang="ru-RU" sz="1200" b="0" dirty="0" smtClean="0">
              <a:latin typeface="Arial Narrow" panose="020B0606020202030204" pitchFamily="34" charset="0"/>
              <a:cs typeface="Arial" panose="020B0604020202020204" pitchFamily="34" charset="0"/>
            </a:rPr>
            <a:t>3 Метод индексации установленных тарифов (на ИПЦ) на срок 20 лет</a:t>
          </a:r>
          <a:endParaRPr lang="ru-RU" sz="1200" b="0" dirty="0">
            <a:latin typeface="Arial Narrow" panose="020B0606020202030204" pitchFamily="34" charset="0"/>
            <a:cs typeface="Arial" panose="020B0604020202020204" pitchFamily="34" charset="0"/>
          </a:endParaRPr>
        </a:p>
      </dgm:t>
    </dgm:pt>
    <dgm:pt modelId="{E05F1832-3613-4169-8CB9-4AF7711BB301}" type="parTrans" cxnId="{36120EA8-B4D7-464A-9D99-5F38A628572E}">
      <dgm:prSet/>
      <dgm:spPr/>
      <dgm:t>
        <a:bodyPr/>
        <a:lstStyle/>
        <a:p>
          <a:endParaRPr lang="ru-RU" sz="1200" b="0">
            <a:latin typeface="Arial" panose="020B0604020202020204" pitchFamily="34" charset="0"/>
            <a:cs typeface="Arial" panose="020B0604020202020204" pitchFamily="34" charset="0"/>
          </a:endParaRPr>
        </a:p>
      </dgm:t>
    </dgm:pt>
    <dgm:pt modelId="{0A9F0290-5F6A-43AE-B420-83AE663E0B0D}" type="sibTrans" cxnId="{36120EA8-B4D7-464A-9D99-5F38A628572E}">
      <dgm:prSet/>
      <dgm:spPr/>
      <dgm:t>
        <a:bodyPr/>
        <a:lstStyle/>
        <a:p>
          <a:endParaRPr lang="ru-RU" sz="1200" b="0">
            <a:latin typeface="Arial" panose="020B0604020202020204" pitchFamily="34" charset="0"/>
            <a:cs typeface="Arial" panose="020B0604020202020204" pitchFamily="34" charset="0"/>
          </a:endParaRPr>
        </a:p>
      </dgm:t>
    </dgm:pt>
    <dgm:pt modelId="{3DEB05CB-1CC4-4A62-8D9A-92A34071CE36}" type="pres">
      <dgm:prSet presAssocID="{87F901D9-9FC6-434A-9C55-20333ED746DE}" presName="vert0" presStyleCnt="0">
        <dgm:presLayoutVars>
          <dgm:dir/>
          <dgm:animOne val="branch"/>
          <dgm:animLvl val="lvl"/>
        </dgm:presLayoutVars>
      </dgm:prSet>
      <dgm:spPr/>
      <dgm:t>
        <a:bodyPr/>
        <a:lstStyle/>
        <a:p>
          <a:endParaRPr lang="ru-RU"/>
        </a:p>
      </dgm:t>
    </dgm:pt>
    <dgm:pt modelId="{B29EB053-9F84-4BFC-BBFA-CECABBA15D27}" type="pres">
      <dgm:prSet presAssocID="{4245472C-27BD-45C2-89C4-0430FE3EE5BC}" presName="thickLine" presStyleLbl="alignNode1" presStyleIdx="0" presStyleCnt="1"/>
      <dgm:spPr/>
    </dgm:pt>
    <dgm:pt modelId="{19E87779-496A-4DFD-8F18-26185BEBDB43}" type="pres">
      <dgm:prSet presAssocID="{4245472C-27BD-45C2-89C4-0430FE3EE5BC}" presName="horz1" presStyleCnt="0"/>
      <dgm:spPr/>
    </dgm:pt>
    <dgm:pt modelId="{856041C0-561E-481B-AC3B-8D339D387DAC}" type="pres">
      <dgm:prSet presAssocID="{4245472C-27BD-45C2-89C4-0430FE3EE5BC}" presName="tx1" presStyleLbl="revTx" presStyleIdx="0" presStyleCnt="4"/>
      <dgm:spPr/>
      <dgm:t>
        <a:bodyPr/>
        <a:lstStyle/>
        <a:p>
          <a:endParaRPr lang="ru-RU"/>
        </a:p>
      </dgm:t>
    </dgm:pt>
    <dgm:pt modelId="{8F40D45A-3748-4AEA-98A4-605A3FA6AFCF}" type="pres">
      <dgm:prSet presAssocID="{4245472C-27BD-45C2-89C4-0430FE3EE5BC}" presName="vert1" presStyleCnt="0"/>
      <dgm:spPr/>
    </dgm:pt>
    <dgm:pt modelId="{D84EBFC5-A41D-44AE-AFC0-1E3360C85090}" type="pres">
      <dgm:prSet presAssocID="{DE77B2CF-F77E-47A4-8A1E-10C4E4575475}" presName="vertSpace2a" presStyleCnt="0"/>
      <dgm:spPr/>
    </dgm:pt>
    <dgm:pt modelId="{C16AA6EC-5EFD-4078-8DC2-3E7E41833E3B}" type="pres">
      <dgm:prSet presAssocID="{DE77B2CF-F77E-47A4-8A1E-10C4E4575475}" presName="horz2" presStyleCnt="0"/>
      <dgm:spPr/>
    </dgm:pt>
    <dgm:pt modelId="{87C3824C-7E2B-429C-B74C-88D32847FB0D}" type="pres">
      <dgm:prSet presAssocID="{DE77B2CF-F77E-47A4-8A1E-10C4E4575475}" presName="horzSpace2" presStyleCnt="0"/>
      <dgm:spPr/>
    </dgm:pt>
    <dgm:pt modelId="{0CDA3430-643F-45C3-93B1-AE4307C1FF80}" type="pres">
      <dgm:prSet presAssocID="{DE77B2CF-F77E-47A4-8A1E-10C4E4575475}" presName="tx2" presStyleLbl="revTx" presStyleIdx="1" presStyleCnt="4"/>
      <dgm:spPr/>
      <dgm:t>
        <a:bodyPr/>
        <a:lstStyle/>
        <a:p>
          <a:endParaRPr lang="ru-RU"/>
        </a:p>
      </dgm:t>
    </dgm:pt>
    <dgm:pt modelId="{9A1C65E3-CD7E-4FA0-8DB7-E71AEA7F393E}" type="pres">
      <dgm:prSet presAssocID="{DE77B2CF-F77E-47A4-8A1E-10C4E4575475}" presName="vert2" presStyleCnt="0"/>
      <dgm:spPr/>
    </dgm:pt>
    <dgm:pt modelId="{77FE54C4-A402-4CB6-A72F-307D526A23D5}" type="pres">
      <dgm:prSet presAssocID="{DE77B2CF-F77E-47A4-8A1E-10C4E4575475}" presName="thinLine2b" presStyleLbl="callout" presStyleIdx="0" presStyleCnt="3" custLinFactY="-5569" custLinFactNeighborY="-100000"/>
      <dgm:spPr/>
    </dgm:pt>
    <dgm:pt modelId="{C891ACC0-2842-427C-A5C6-09E7BA01BE75}" type="pres">
      <dgm:prSet presAssocID="{DE77B2CF-F77E-47A4-8A1E-10C4E4575475}" presName="vertSpace2b" presStyleCnt="0"/>
      <dgm:spPr/>
    </dgm:pt>
    <dgm:pt modelId="{E111471E-DB8F-435A-91B7-3D5806C6BC96}" type="pres">
      <dgm:prSet presAssocID="{166DA4F2-04FF-490A-B631-2F9C1C161A85}" presName="horz2" presStyleCnt="0"/>
      <dgm:spPr/>
    </dgm:pt>
    <dgm:pt modelId="{6ACE5A6D-C99D-4DFF-B1EC-ECD41B193CA3}" type="pres">
      <dgm:prSet presAssocID="{166DA4F2-04FF-490A-B631-2F9C1C161A85}" presName="horzSpace2" presStyleCnt="0"/>
      <dgm:spPr/>
    </dgm:pt>
    <dgm:pt modelId="{202C7A47-12F4-458D-AE6B-B4059FED3C1E}" type="pres">
      <dgm:prSet presAssocID="{166DA4F2-04FF-490A-B631-2F9C1C161A85}" presName="tx2" presStyleLbl="revTx" presStyleIdx="2" presStyleCnt="4"/>
      <dgm:spPr/>
      <dgm:t>
        <a:bodyPr/>
        <a:lstStyle/>
        <a:p>
          <a:endParaRPr lang="ru-RU"/>
        </a:p>
      </dgm:t>
    </dgm:pt>
    <dgm:pt modelId="{8C7B6FA6-3894-4C28-9E74-054473D9CDDA}" type="pres">
      <dgm:prSet presAssocID="{166DA4F2-04FF-490A-B631-2F9C1C161A85}" presName="vert2" presStyleCnt="0"/>
      <dgm:spPr/>
    </dgm:pt>
    <dgm:pt modelId="{67E3CAD5-BEB5-427B-832D-2A5BEF8E1C1D}" type="pres">
      <dgm:prSet presAssocID="{166DA4F2-04FF-490A-B631-2F9C1C161A85}" presName="thinLine2b" presStyleLbl="callout" presStyleIdx="1" presStyleCnt="3" custLinFactY="-100000" custLinFactNeighborY="-119889"/>
      <dgm:spPr/>
    </dgm:pt>
    <dgm:pt modelId="{D2D6E866-A5A8-4807-8471-85BBE09BFCED}" type="pres">
      <dgm:prSet presAssocID="{166DA4F2-04FF-490A-B631-2F9C1C161A85}" presName="vertSpace2b" presStyleCnt="0"/>
      <dgm:spPr/>
    </dgm:pt>
    <dgm:pt modelId="{C69BE66E-C03D-47CE-869A-6B27CF9826AE}" type="pres">
      <dgm:prSet presAssocID="{BC5C1EEB-3CEF-467C-A48F-2FD9F97F5004}" presName="horz2" presStyleCnt="0"/>
      <dgm:spPr/>
    </dgm:pt>
    <dgm:pt modelId="{75B5634E-54AB-4BD8-AF5B-0394240496AC}" type="pres">
      <dgm:prSet presAssocID="{BC5C1EEB-3CEF-467C-A48F-2FD9F97F5004}" presName="horzSpace2" presStyleCnt="0"/>
      <dgm:spPr/>
    </dgm:pt>
    <dgm:pt modelId="{0F501B7F-B33C-4B63-ABE5-07C8D4E83F88}" type="pres">
      <dgm:prSet presAssocID="{BC5C1EEB-3CEF-467C-A48F-2FD9F97F5004}" presName="tx2" presStyleLbl="revTx" presStyleIdx="3" presStyleCnt="4" custLinFactNeighborY="-3876"/>
      <dgm:spPr/>
      <dgm:t>
        <a:bodyPr/>
        <a:lstStyle/>
        <a:p>
          <a:endParaRPr lang="ru-RU"/>
        </a:p>
      </dgm:t>
    </dgm:pt>
    <dgm:pt modelId="{04FCCA1B-E470-4175-BC2B-8BA14064D5A7}" type="pres">
      <dgm:prSet presAssocID="{BC5C1EEB-3CEF-467C-A48F-2FD9F97F5004}" presName="vert2" presStyleCnt="0"/>
      <dgm:spPr/>
    </dgm:pt>
    <dgm:pt modelId="{5E78D345-7B3D-4956-8359-4DECFCF2EC09}" type="pres">
      <dgm:prSet presAssocID="{BC5C1EEB-3CEF-467C-A48F-2FD9F97F5004}" presName="thinLine2b" presStyleLbl="callout" presStyleIdx="2" presStyleCnt="3" custLinFactY="-244332" custLinFactNeighborX="0" custLinFactNeighborY="-300000"/>
      <dgm:spPr/>
    </dgm:pt>
    <dgm:pt modelId="{12343346-4D83-4339-AD1F-DD1CB78449FB}" type="pres">
      <dgm:prSet presAssocID="{BC5C1EEB-3CEF-467C-A48F-2FD9F97F5004}" presName="vertSpace2b" presStyleCnt="0"/>
      <dgm:spPr/>
    </dgm:pt>
  </dgm:ptLst>
  <dgm:cxnLst>
    <dgm:cxn modelId="{550633D7-7BE0-408F-B7BA-2DE0E725080B}" type="presOf" srcId="{BC5C1EEB-3CEF-467C-A48F-2FD9F97F5004}" destId="{0F501B7F-B33C-4B63-ABE5-07C8D4E83F88}" srcOrd="0" destOrd="0" presId="urn:microsoft.com/office/officeart/2008/layout/LinedList"/>
    <dgm:cxn modelId="{276EA733-EA27-4F55-B0AC-17325DE773E9}" srcId="{4245472C-27BD-45C2-89C4-0430FE3EE5BC}" destId="{166DA4F2-04FF-490A-B631-2F9C1C161A85}" srcOrd="1" destOrd="0" parTransId="{15922111-3E7B-4FA7-A330-6C103848DB08}" sibTransId="{11138666-714F-4835-8EE2-83EFA42C09AE}"/>
    <dgm:cxn modelId="{46A782AA-7CF5-4E96-B034-288277282AE7}" type="presOf" srcId="{DE77B2CF-F77E-47A4-8A1E-10C4E4575475}" destId="{0CDA3430-643F-45C3-93B1-AE4307C1FF80}" srcOrd="0" destOrd="0" presId="urn:microsoft.com/office/officeart/2008/layout/LinedList"/>
    <dgm:cxn modelId="{4202457E-8129-4917-959C-B79066BA055E}" type="presOf" srcId="{166DA4F2-04FF-490A-B631-2F9C1C161A85}" destId="{202C7A47-12F4-458D-AE6B-B4059FED3C1E}" srcOrd="0" destOrd="0" presId="urn:microsoft.com/office/officeart/2008/layout/LinedList"/>
    <dgm:cxn modelId="{54A0DE1F-553A-4422-A31A-1625627A6AB7}" srcId="{87F901D9-9FC6-434A-9C55-20333ED746DE}" destId="{4245472C-27BD-45C2-89C4-0430FE3EE5BC}" srcOrd="0" destOrd="0" parTransId="{89678273-095F-422B-877A-050B56DB36B4}" sibTransId="{135D2718-C82A-4E9D-B0CA-1FD0D32B4848}"/>
    <dgm:cxn modelId="{A4CFC6B4-51CC-4935-ADA2-E1F6B8AF980A}" type="presOf" srcId="{87F901D9-9FC6-434A-9C55-20333ED746DE}" destId="{3DEB05CB-1CC4-4A62-8D9A-92A34071CE36}" srcOrd="0" destOrd="0" presId="urn:microsoft.com/office/officeart/2008/layout/LinedList"/>
    <dgm:cxn modelId="{9BBF7566-85CF-4F9F-ACD4-8F4C810A5E0E}" srcId="{4245472C-27BD-45C2-89C4-0430FE3EE5BC}" destId="{DE77B2CF-F77E-47A4-8A1E-10C4E4575475}" srcOrd="0" destOrd="0" parTransId="{74181B26-F800-4698-A627-A0A7D97F7E7A}" sibTransId="{73D11A9B-66BB-4E52-B63F-E98FF566BEE7}"/>
    <dgm:cxn modelId="{36120EA8-B4D7-464A-9D99-5F38A628572E}" srcId="{4245472C-27BD-45C2-89C4-0430FE3EE5BC}" destId="{BC5C1EEB-3CEF-467C-A48F-2FD9F97F5004}" srcOrd="2" destOrd="0" parTransId="{E05F1832-3613-4169-8CB9-4AF7711BB301}" sibTransId="{0A9F0290-5F6A-43AE-B420-83AE663E0B0D}"/>
    <dgm:cxn modelId="{5833B9B4-24AC-4B29-9656-AD7FDC1A40D1}" type="presOf" srcId="{4245472C-27BD-45C2-89C4-0430FE3EE5BC}" destId="{856041C0-561E-481B-AC3B-8D339D387DAC}" srcOrd="0" destOrd="0" presId="urn:microsoft.com/office/officeart/2008/layout/LinedList"/>
    <dgm:cxn modelId="{2CDACFDA-EEE9-4877-8233-B7558DD088A8}" type="presParOf" srcId="{3DEB05CB-1CC4-4A62-8D9A-92A34071CE36}" destId="{B29EB053-9F84-4BFC-BBFA-CECABBA15D27}" srcOrd="0" destOrd="0" presId="urn:microsoft.com/office/officeart/2008/layout/LinedList"/>
    <dgm:cxn modelId="{9632F491-7A7C-4A63-AB16-59A8EDB7ABFA}" type="presParOf" srcId="{3DEB05CB-1CC4-4A62-8D9A-92A34071CE36}" destId="{19E87779-496A-4DFD-8F18-26185BEBDB43}" srcOrd="1" destOrd="0" presId="urn:microsoft.com/office/officeart/2008/layout/LinedList"/>
    <dgm:cxn modelId="{6C4BEC54-280E-42DC-A393-817A04E47F53}" type="presParOf" srcId="{19E87779-496A-4DFD-8F18-26185BEBDB43}" destId="{856041C0-561E-481B-AC3B-8D339D387DAC}" srcOrd="0" destOrd="0" presId="urn:microsoft.com/office/officeart/2008/layout/LinedList"/>
    <dgm:cxn modelId="{7E58499A-853A-4F65-8BAD-B3D1C7B0F2D7}" type="presParOf" srcId="{19E87779-496A-4DFD-8F18-26185BEBDB43}" destId="{8F40D45A-3748-4AEA-98A4-605A3FA6AFCF}" srcOrd="1" destOrd="0" presId="urn:microsoft.com/office/officeart/2008/layout/LinedList"/>
    <dgm:cxn modelId="{AFA12EF9-20E7-47F8-BED5-B7A7E7B23B21}" type="presParOf" srcId="{8F40D45A-3748-4AEA-98A4-605A3FA6AFCF}" destId="{D84EBFC5-A41D-44AE-AFC0-1E3360C85090}" srcOrd="0" destOrd="0" presId="urn:microsoft.com/office/officeart/2008/layout/LinedList"/>
    <dgm:cxn modelId="{18DF0D64-A959-4463-A4CE-6BC93752D2A2}" type="presParOf" srcId="{8F40D45A-3748-4AEA-98A4-605A3FA6AFCF}" destId="{C16AA6EC-5EFD-4078-8DC2-3E7E41833E3B}" srcOrd="1" destOrd="0" presId="urn:microsoft.com/office/officeart/2008/layout/LinedList"/>
    <dgm:cxn modelId="{2E56D8D9-3BCA-4948-BDC6-409AF6ABB0AA}" type="presParOf" srcId="{C16AA6EC-5EFD-4078-8DC2-3E7E41833E3B}" destId="{87C3824C-7E2B-429C-B74C-88D32847FB0D}" srcOrd="0" destOrd="0" presId="urn:microsoft.com/office/officeart/2008/layout/LinedList"/>
    <dgm:cxn modelId="{09678957-BB28-4FC9-ABEB-DFD3CFF717DF}" type="presParOf" srcId="{C16AA6EC-5EFD-4078-8DC2-3E7E41833E3B}" destId="{0CDA3430-643F-45C3-93B1-AE4307C1FF80}" srcOrd="1" destOrd="0" presId="urn:microsoft.com/office/officeart/2008/layout/LinedList"/>
    <dgm:cxn modelId="{691A7A6D-D547-48EE-9995-2767CE4547FB}" type="presParOf" srcId="{C16AA6EC-5EFD-4078-8DC2-3E7E41833E3B}" destId="{9A1C65E3-CD7E-4FA0-8DB7-E71AEA7F393E}" srcOrd="2" destOrd="0" presId="urn:microsoft.com/office/officeart/2008/layout/LinedList"/>
    <dgm:cxn modelId="{05A45A1A-5761-438A-8818-4F00FDB52042}" type="presParOf" srcId="{8F40D45A-3748-4AEA-98A4-605A3FA6AFCF}" destId="{77FE54C4-A402-4CB6-A72F-307D526A23D5}" srcOrd="2" destOrd="0" presId="urn:microsoft.com/office/officeart/2008/layout/LinedList"/>
    <dgm:cxn modelId="{B39AAACB-3648-47A3-8F3C-B3C18C8F391E}" type="presParOf" srcId="{8F40D45A-3748-4AEA-98A4-605A3FA6AFCF}" destId="{C891ACC0-2842-427C-A5C6-09E7BA01BE75}" srcOrd="3" destOrd="0" presId="urn:microsoft.com/office/officeart/2008/layout/LinedList"/>
    <dgm:cxn modelId="{84874A12-C71B-4469-9F92-F051729C50F8}" type="presParOf" srcId="{8F40D45A-3748-4AEA-98A4-605A3FA6AFCF}" destId="{E111471E-DB8F-435A-91B7-3D5806C6BC96}" srcOrd="4" destOrd="0" presId="urn:microsoft.com/office/officeart/2008/layout/LinedList"/>
    <dgm:cxn modelId="{F9891F72-4FCD-4725-9BB2-5ADCA38BC8B7}" type="presParOf" srcId="{E111471E-DB8F-435A-91B7-3D5806C6BC96}" destId="{6ACE5A6D-C99D-4DFF-B1EC-ECD41B193CA3}" srcOrd="0" destOrd="0" presId="urn:microsoft.com/office/officeart/2008/layout/LinedList"/>
    <dgm:cxn modelId="{44864721-7A7B-4E25-8AC5-467CDDF6EFA7}" type="presParOf" srcId="{E111471E-DB8F-435A-91B7-3D5806C6BC96}" destId="{202C7A47-12F4-458D-AE6B-B4059FED3C1E}" srcOrd="1" destOrd="0" presId="urn:microsoft.com/office/officeart/2008/layout/LinedList"/>
    <dgm:cxn modelId="{E3C4074C-4A34-41AF-9587-6FC127444136}" type="presParOf" srcId="{E111471E-DB8F-435A-91B7-3D5806C6BC96}" destId="{8C7B6FA6-3894-4C28-9E74-054473D9CDDA}" srcOrd="2" destOrd="0" presId="urn:microsoft.com/office/officeart/2008/layout/LinedList"/>
    <dgm:cxn modelId="{05116EC2-17F6-40EA-9EC9-3A9A8B7EF5F9}" type="presParOf" srcId="{8F40D45A-3748-4AEA-98A4-605A3FA6AFCF}" destId="{67E3CAD5-BEB5-427B-832D-2A5BEF8E1C1D}" srcOrd="5" destOrd="0" presId="urn:microsoft.com/office/officeart/2008/layout/LinedList"/>
    <dgm:cxn modelId="{81EEF098-A67F-42D3-BB7D-7A71FDEBC839}" type="presParOf" srcId="{8F40D45A-3748-4AEA-98A4-605A3FA6AFCF}" destId="{D2D6E866-A5A8-4807-8471-85BBE09BFCED}" srcOrd="6" destOrd="0" presId="urn:microsoft.com/office/officeart/2008/layout/LinedList"/>
    <dgm:cxn modelId="{D2710CC4-33DE-4B0A-996A-DC0C36572E00}" type="presParOf" srcId="{8F40D45A-3748-4AEA-98A4-605A3FA6AFCF}" destId="{C69BE66E-C03D-47CE-869A-6B27CF9826AE}" srcOrd="7" destOrd="0" presId="urn:microsoft.com/office/officeart/2008/layout/LinedList"/>
    <dgm:cxn modelId="{005962E7-8842-46D1-8947-1C18BDE17A06}" type="presParOf" srcId="{C69BE66E-C03D-47CE-869A-6B27CF9826AE}" destId="{75B5634E-54AB-4BD8-AF5B-0394240496AC}" srcOrd="0" destOrd="0" presId="urn:microsoft.com/office/officeart/2008/layout/LinedList"/>
    <dgm:cxn modelId="{BC7A00B7-3BCA-4173-B139-EFB8E04E8E13}" type="presParOf" srcId="{C69BE66E-C03D-47CE-869A-6B27CF9826AE}" destId="{0F501B7F-B33C-4B63-ABE5-07C8D4E83F88}" srcOrd="1" destOrd="0" presId="urn:microsoft.com/office/officeart/2008/layout/LinedList"/>
    <dgm:cxn modelId="{968A260D-03EF-4293-8227-77462415EEB1}" type="presParOf" srcId="{C69BE66E-C03D-47CE-869A-6B27CF9826AE}" destId="{04FCCA1B-E470-4175-BC2B-8BA14064D5A7}" srcOrd="2" destOrd="0" presId="urn:microsoft.com/office/officeart/2008/layout/LinedList"/>
    <dgm:cxn modelId="{879B7685-603A-4ACA-BF54-411AD64FBA02}" type="presParOf" srcId="{8F40D45A-3748-4AEA-98A4-605A3FA6AFCF}" destId="{5E78D345-7B3D-4956-8359-4DECFCF2EC09}" srcOrd="8" destOrd="0" presId="urn:microsoft.com/office/officeart/2008/layout/LinedList"/>
    <dgm:cxn modelId="{F2748B37-C51E-43F9-9F8A-7672D849985D}" type="presParOf" srcId="{8F40D45A-3748-4AEA-98A4-605A3FA6AFCF}" destId="{12343346-4D83-4339-AD1F-DD1CB78449FB}"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11122-B228-445B-AAED-D36744356561}"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ru-RU"/>
        </a:p>
      </dgm:t>
    </dgm:pt>
    <dgm:pt modelId="{92D737BF-B100-443C-AC65-62245013A059}">
      <dgm:prSet phldrT="[Текст]" custT="1"/>
      <dgm:spPr/>
      <dgm:t>
        <a:bodyPr/>
        <a:lstStyle/>
        <a:p>
          <a:r>
            <a:rPr lang="ru-RU" sz="1100" dirty="0" smtClean="0">
              <a:latin typeface="Arial Narrow" panose="020B0606020202030204" pitchFamily="34" charset="0"/>
              <a:cs typeface="Arial" panose="020B0604020202020204" pitchFamily="34" charset="0"/>
            </a:rPr>
            <a:t> – обеспечивает гарантированный возврат         капитала и получение доходности</a:t>
          </a:r>
          <a:endParaRPr lang="ru-RU" sz="1100" dirty="0">
            <a:latin typeface="Arial Narrow" panose="020B0606020202030204" pitchFamily="34" charset="0"/>
            <a:cs typeface="Arial" panose="020B0604020202020204" pitchFamily="34" charset="0"/>
          </a:endParaRPr>
        </a:p>
      </dgm:t>
    </dgm:pt>
    <dgm:pt modelId="{E18B9FD4-DF3F-4F40-ACAB-30C4635C74CC}" type="parTrans" cxnId="{0DCAAABE-1CBF-430C-9C9E-1FBA4437D9C4}">
      <dgm:prSet/>
      <dgm:spPr/>
      <dgm:t>
        <a:bodyPr/>
        <a:lstStyle/>
        <a:p>
          <a:endParaRPr lang="ru-RU">
            <a:latin typeface="Arial Narrow" panose="020B0606020202030204" pitchFamily="34" charset="0"/>
            <a:cs typeface="Arial" panose="020B0604020202020204" pitchFamily="34" charset="0"/>
          </a:endParaRPr>
        </a:p>
      </dgm:t>
    </dgm:pt>
    <dgm:pt modelId="{7456A56B-93E9-43A0-97DF-CDC7222031EF}" type="sibTrans" cxnId="{0DCAAABE-1CBF-430C-9C9E-1FBA4437D9C4}">
      <dgm:prSet/>
      <dgm:spPr/>
      <dgm:t>
        <a:bodyPr/>
        <a:lstStyle/>
        <a:p>
          <a:endParaRPr lang="ru-RU">
            <a:latin typeface="Arial Narrow" panose="020B0606020202030204" pitchFamily="34" charset="0"/>
            <a:cs typeface="Arial" panose="020B0604020202020204" pitchFamily="34" charset="0"/>
          </a:endParaRPr>
        </a:p>
      </dgm:t>
    </dgm:pt>
    <dgm:pt modelId="{A0423006-569A-4E2A-B89D-142F7B8EAC8B}">
      <dgm:prSet phldrT="[Текст]" custT="1"/>
      <dgm:spPr/>
      <dgm:t>
        <a:bodyPr/>
        <a:lstStyle/>
        <a:p>
          <a:r>
            <a:rPr lang="ru-RU" sz="1100" dirty="0" smtClean="0">
              <a:latin typeface="Arial Narrow" panose="020B0606020202030204" pitchFamily="34" charset="0"/>
              <a:cs typeface="Arial" panose="020B0604020202020204" pitchFamily="34" charset="0"/>
            </a:rPr>
            <a:t>– возможен значительный рост тарифа</a:t>
          </a:r>
          <a:endParaRPr lang="ru-RU" sz="1100" dirty="0">
            <a:latin typeface="Arial Narrow" panose="020B0606020202030204" pitchFamily="34" charset="0"/>
            <a:cs typeface="Arial" panose="020B0604020202020204" pitchFamily="34" charset="0"/>
          </a:endParaRPr>
        </a:p>
      </dgm:t>
    </dgm:pt>
    <dgm:pt modelId="{E25FB932-CCDC-4A7E-B3E4-CA069BFE9102}" type="parTrans" cxnId="{2DCED93B-C9BF-46DC-9DE6-BEF9892355A7}">
      <dgm:prSet/>
      <dgm:spPr/>
      <dgm:t>
        <a:bodyPr/>
        <a:lstStyle/>
        <a:p>
          <a:endParaRPr lang="ru-RU">
            <a:latin typeface="Arial Narrow" panose="020B0606020202030204" pitchFamily="34" charset="0"/>
            <a:cs typeface="Arial" panose="020B0604020202020204" pitchFamily="34" charset="0"/>
          </a:endParaRPr>
        </a:p>
      </dgm:t>
    </dgm:pt>
    <dgm:pt modelId="{130B83D1-BF58-40C8-8CE1-932DE6267AD1}" type="sibTrans" cxnId="{2DCED93B-C9BF-46DC-9DE6-BEF9892355A7}">
      <dgm:prSet/>
      <dgm:spPr/>
      <dgm:t>
        <a:bodyPr/>
        <a:lstStyle/>
        <a:p>
          <a:endParaRPr lang="ru-RU">
            <a:latin typeface="Arial Narrow" panose="020B0606020202030204" pitchFamily="34" charset="0"/>
            <a:cs typeface="Arial" panose="020B0604020202020204" pitchFamily="34" charset="0"/>
          </a:endParaRPr>
        </a:p>
      </dgm:t>
    </dgm:pt>
    <dgm:pt modelId="{2248C9E8-3B52-43C7-9DBA-DBD6567A020A}" type="pres">
      <dgm:prSet presAssocID="{29111122-B228-445B-AAED-D36744356561}" presName="Name0" presStyleCnt="0">
        <dgm:presLayoutVars>
          <dgm:chMax val="2"/>
          <dgm:chPref val="2"/>
          <dgm:dir/>
          <dgm:animOne/>
          <dgm:resizeHandles val="exact"/>
        </dgm:presLayoutVars>
      </dgm:prSet>
      <dgm:spPr/>
      <dgm:t>
        <a:bodyPr/>
        <a:lstStyle/>
        <a:p>
          <a:endParaRPr lang="ru-RU"/>
        </a:p>
      </dgm:t>
    </dgm:pt>
    <dgm:pt modelId="{0D15E2B7-7062-4D57-BA58-0EEABCDE24D5}" type="pres">
      <dgm:prSet presAssocID="{29111122-B228-445B-AAED-D36744356561}" presName="Background" presStyleLbl="bgImgPlace1" presStyleIdx="0" presStyleCnt="1" custScaleX="574242" custLinFactNeighborX="0" custLinFactNeighborY="-7754"/>
      <dgm:spPr/>
    </dgm:pt>
    <dgm:pt modelId="{98A3F99B-83C2-4CBE-9634-97DE22820EF1}" type="pres">
      <dgm:prSet presAssocID="{29111122-B228-445B-AAED-D36744356561}" presName="ParentText1" presStyleLbl="revTx" presStyleIdx="0" presStyleCnt="2" custScaleX="633601" custLinFactX="-100000" custLinFactNeighborX="-132744" custLinFactNeighborY="-7271">
        <dgm:presLayoutVars>
          <dgm:chMax val="0"/>
          <dgm:chPref val="0"/>
          <dgm:bulletEnabled val="1"/>
        </dgm:presLayoutVars>
      </dgm:prSet>
      <dgm:spPr/>
      <dgm:t>
        <a:bodyPr/>
        <a:lstStyle/>
        <a:p>
          <a:endParaRPr lang="ru-RU"/>
        </a:p>
      </dgm:t>
    </dgm:pt>
    <dgm:pt modelId="{CCE23C8C-E20E-4706-90DE-238E6BE82A8E}" type="pres">
      <dgm:prSet presAssocID="{29111122-B228-445B-AAED-D36744356561}" presName="ParentText2" presStyleLbl="revTx" presStyleIdx="1" presStyleCnt="2" custScaleX="626909" custLinFactX="100000" custLinFactNeighborX="177186" custLinFactNeighborY="-7271">
        <dgm:presLayoutVars>
          <dgm:chMax val="0"/>
          <dgm:chPref val="0"/>
          <dgm:bulletEnabled val="1"/>
        </dgm:presLayoutVars>
      </dgm:prSet>
      <dgm:spPr/>
      <dgm:t>
        <a:bodyPr/>
        <a:lstStyle/>
        <a:p>
          <a:endParaRPr lang="ru-RU"/>
        </a:p>
      </dgm:t>
    </dgm:pt>
    <dgm:pt modelId="{1EBE09DA-7FD7-42F0-8B05-F3C8AC22197F}" type="pres">
      <dgm:prSet presAssocID="{29111122-B228-445B-AAED-D36744356561}" presName="Plus" presStyleLbl="alignNode1" presStyleIdx="0" presStyleCnt="2" custLinFactX="-595545" custLinFactNeighborX="-600000" custLinFactNeighborY="-2564"/>
      <dgm:spPr/>
    </dgm:pt>
    <dgm:pt modelId="{6105A3AA-2EA8-40C1-92E5-1B2833F8118A}" type="pres">
      <dgm:prSet presAssocID="{29111122-B228-445B-AAED-D36744356561}" presName="Minus" presStyleLbl="alignNode1" presStyleIdx="1" presStyleCnt="2" custLinFactX="-100000" custLinFactNeighborX="-106513" custLinFactNeighborY="-28696"/>
      <dgm:spPr/>
    </dgm:pt>
    <dgm:pt modelId="{E75A491A-454B-4379-8F07-92639167C3FB}" type="pres">
      <dgm:prSet presAssocID="{29111122-B228-445B-AAED-D36744356561}" presName="Divider" presStyleLbl="parChTrans1D1" presStyleIdx="0" presStyleCnt="1" custLinFactX="-34523810" custLinFactNeighborX="-34600000" custLinFactNeighborY="-12120"/>
      <dgm:spPr/>
    </dgm:pt>
  </dgm:ptLst>
  <dgm:cxnLst>
    <dgm:cxn modelId="{58AEFEED-CE98-4121-B232-4D84B4AE4E91}" type="presOf" srcId="{92D737BF-B100-443C-AC65-62245013A059}" destId="{98A3F99B-83C2-4CBE-9634-97DE22820EF1}" srcOrd="0" destOrd="0" presId="urn:microsoft.com/office/officeart/2009/3/layout/PlusandMinus"/>
    <dgm:cxn modelId="{AA470569-A71B-4DA2-AEBA-E0D602BBB433}" type="presOf" srcId="{29111122-B228-445B-AAED-D36744356561}" destId="{2248C9E8-3B52-43C7-9DBA-DBD6567A020A}" srcOrd="0" destOrd="0" presId="urn:microsoft.com/office/officeart/2009/3/layout/PlusandMinus"/>
    <dgm:cxn modelId="{923E91BE-B64F-4B4F-A022-028132F8BFD8}" type="presOf" srcId="{A0423006-569A-4E2A-B89D-142F7B8EAC8B}" destId="{CCE23C8C-E20E-4706-90DE-238E6BE82A8E}" srcOrd="0" destOrd="0" presId="urn:microsoft.com/office/officeart/2009/3/layout/PlusandMinus"/>
    <dgm:cxn modelId="{2DCED93B-C9BF-46DC-9DE6-BEF9892355A7}" srcId="{29111122-B228-445B-AAED-D36744356561}" destId="{A0423006-569A-4E2A-B89D-142F7B8EAC8B}" srcOrd="1" destOrd="0" parTransId="{E25FB932-CCDC-4A7E-B3E4-CA069BFE9102}" sibTransId="{130B83D1-BF58-40C8-8CE1-932DE6267AD1}"/>
    <dgm:cxn modelId="{0DCAAABE-1CBF-430C-9C9E-1FBA4437D9C4}" srcId="{29111122-B228-445B-AAED-D36744356561}" destId="{92D737BF-B100-443C-AC65-62245013A059}" srcOrd="0" destOrd="0" parTransId="{E18B9FD4-DF3F-4F40-ACAB-30C4635C74CC}" sibTransId="{7456A56B-93E9-43A0-97DF-CDC7222031EF}"/>
    <dgm:cxn modelId="{F2CE7CFF-32C3-4D66-AE80-F4EF3CD692DA}" type="presParOf" srcId="{2248C9E8-3B52-43C7-9DBA-DBD6567A020A}" destId="{0D15E2B7-7062-4D57-BA58-0EEABCDE24D5}" srcOrd="0" destOrd="0" presId="urn:microsoft.com/office/officeart/2009/3/layout/PlusandMinus"/>
    <dgm:cxn modelId="{AB57A657-AED3-4BEA-A29A-177F898988B0}" type="presParOf" srcId="{2248C9E8-3B52-43C7-9DBA-DBD6567A020A}" destId="{98A3F99B-83C2-4CBE-9634-97DE22820EF1}" srcOrd="1" destOrd="0" presId="urn:microsoft.com/office/officeart/2009/3/layout/PlusandMinus"/>
    <dgm:cxn modelId="{DD0E6D2A-11F9-4D2A-BE72-2596F3ADD3CE}" type="presParOf" srcId="{2248C9E8-3B52-43C7-9DBA-DBD6567A020A}" destId="{CCE23C8C-E20E-4706-90DE-238E6BE82A8E}" srcOrd="2" destOrd="0" presId="urn:microsoft.com/office/officeart/2009/3/layout/PlusandMinus"/>
    <dgm:cxn modelId="{1EE84F54-9052-45CE-8DE9-5D38EAEE27F9}" type="presParOf" srcId="{2248C9E8-3B52-43C7-9DBA-DBD6567A020A}" destId="{1EBE09DA-7FD7-42F0-8B05-F3C8AC22197F}" srcOrd="3" destOrd="0" presId="urn:microsoft.com/office/officeart/2009/3/layout/PlusandMinus"/>
    <dgm:cxn modelId="{1E0ADA6C-5BF3-4CC5-8361-296E2B568368}" type="presParOf" srcId="{2248C9E8-3B52-43C7-9DBA-DBD6567A020A}" destId="{6105A3AA-2EA8-40C1-92E5-1B2833F8118A}" srcOrd="4" destOrd="0" presId="urn:microsoft.com/office/officeart/2009/3/layout/PlusandMinus"/>
    <dgm:cxn modelId="{68D584DC-095F-45D1-B78C-EE70D07E2063}" type="presParOf" srcId="{2248C9E8-3B52-43C7-9DBA-DBD6567A020A}" destId="{E75A491A-454B-4379-8F07-92639167C3FB}" srcOrd="5" destOrd="0" presId="urn:microsoft.com/office/officeart/2009/3/layout/PlusandMinu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111122-B228-445B-AAED-D36744356561}"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ru-RU"/>
        </a:p>
      </dgm:t>
    </dgm:pt>
    <dgm:pt modelId="{92D737BF-B100-443C-AC65-62245013A059}">
      <dgm:prSet phldrT="[Текст]" custT="1"/>
      <dgm:spPr/>
      <dgm:t>
        <a:bodyPr/>
        <a:lstStyle/>
        <a:p>
          <a:r>
            <a:rPr lang="ru-RU" sz="1100" dirty="0" smtClean="0">
              <a:latin typeface="Arial Narrow" panose="020B0606020202030204" pitchFamily="34" charset="0"/>
              <a:cs typeface="Arial" panose="020B0604020202020204" pitchFamily="34" charset="0"/>
            </a:rPr>
            <a:t>– обеспечивает гарантированный возврат капитала и получение доходности</a:t>
          </a:r>
          <a:endParaRPr lang="ru-RU" sz="1100" dirty="0">
            <a:latin typeface="Arial Narrow" panose="020B0606020202030204" pitchFamily="34" charset="0"/>
            <a:cs typeface="Arial" panose="020B0604020202020204" pitchFamily="34" charset="0"/>
          </a:endParaRPr>
        </a:p>
      </dgm:t>
    </dgm:pt>
    <dgm:pt modelId="{E18B9FD4-DF3F-4F40-ACAB-30C4635C74CC}" type="parTrans" cxnId="{0DCAAABE-1CBF-430C-9C9E-1FBA4437D9C4}">
      <dgm:prSet/>
      <dgm:spPr/>
      <dgm:t>
        <a:bodyPr/>
        <a:lstStyle/>
        <a:p>
          <a:endParaRPr lang="ru-RU">
            <a:latin typeface="Arial Narrow" panose="020B0606020202030204" pitchFamily="34" charset="0"/>
            <a:cs typeface="Arial" panose="020B0604020202020204" pitchFamily="34" charset="0"/>
          </a:endParaRPr>
        </a:p>
      </dgm:t>
    </dgm:pt>
    <dgm:pt modelId="{7456A56B-93E9-43A0-97DF-CDC7222031EF}" type="sibTrans" cxnId="{0DCAAABE-1CBF-430C-9C9E-1FBA4437D9C4}">
      <dgm:prSet/>
      <dgm:spPr/>
      <dgm:t>
        <a:bodyPr/>
        <a:lstStyle/>
        <a:p>
          <a:endParaRPr lang="ru-RU">
            <a:latin typeface="Arial Narrow" panose="020B0606020202030204" pitchFamily="34" charset="0"/>
            <a:cs typeface="Arial" panose="020B0604020202020204" pitchFamily="34" charset="0"/>
          </a:endParaRPr>
        </a:p>
      </dgm:t>
    </dgm:pt>
    <dgm:pt modelId="{A0423006-569A-4E2A-B89D-142F7B8EAC8B}">
      <dgm:prSet phldrT="[Текст]" custT="1"/>
      <dgm:spPr/>
      <dgm:t>
        <a:bodyPr/>
        <a:lstStyle/>
        <a:p>
          <a:pPr>
            <a:spcAft>
              <a:spcPts val="0"/>
            </a:spcAft>
          </a:pPr>
          <a:r>
            <a:rPr lang="ru-RU" sz="1100" dirty="0" smtClean="0">
              <a:latin typeface="Arial Narrow" panose="020B0606020202030204" pitchFamily="34" charset="0"/>
              <a:cs typeface="Arial" panose="020B0604020202020204" pitchFamily="34" charset="0"/>
            </a:rPr>
            <a:t>– возможен значительный рост тарифа</a:t>
          </a:r>
          <a:endParaRPr lang="ru-RU" sz="1100" dirty="0">
            <a:latin typeface="Arial Narrow" panose="020B0606020202030204" pitchFamily="34" charset="0"/>
            <a:cs typeface="Arial" panose="020B0604020202020204" pitchFamily="34" charset="0"/>
          </a:endParaRPr>
        </a:p>
      </dgm:t>
    </dgm:pt>
    <dgm:pt modelId="{E25FB932-CCDC-4A7E-B3E4-CA069BFE9102}" type="parTrans" cxnId="{2DCED93B-C9BF-46DC-9DE6-BEF9892355A7}">
      <dgm:prSet/>
      <dgm:spPr/>
      <dgm:t>
        <a:bodyPr/>
        <a:lstStyle/>
        <a:p>
          <a:endParaRPr lang="ru-RU">
            <a:latin typeface="Arial Narrow" panose="020B0606020202030204" pitchFamily="34" charset="0"/>
            <a:cs typeface="Arial" panose="020B0604020202020204" pitchFamily="34" charset="0"/>
          </a:endParaRPr>
        </a:p>
      </dgm:t>
    </dgm:pt>
    <dgm:pt modelId="{130B83D1-BF58-40C8-8CE1-932DE6267AD1}" type="sibTrans" cxnId="{2DCED93B-C9BF-46DC-9DE6-BEF9892355A7}">
      <dgm:prSet/>
      <dgm:spPr/>
      <dgm:t>
        <a:bodyPr/>
        <a:lstStyle/>
        <a:p>
          <a:endParaRPr lang="ru-RU">
            <a:latin typeface="Arial Narrow" panose="020B0606020202030204" pitchFamily="34" charset="0"/>
            <a:cs typeface="Arial" panose="020B0604020202020204" pitchFamily="34" charset="0"/>
          </a:endParaRPr>
        </a:p>
      </dgm:t>
    </dgm:pt>
    <dgm:pt modelId="{2248C9E8-3B52-43C7-9DBA-DBD6567A020A}" type="pres">
      <dgm:prSet presAssocID="{29111122-B228-445B-AAED-D36744356561}" presName="Name0" presStyleCnt="0">
        <dgm:presLayoutVars>
          <dgm:chMax val="2"/>
          <dgm:chPref val="2"/>
          <dgm:dir/>
          <dgm:animOne/>
          <dgm:resizeHandles val="exact"/>
        </dgm:presLayoutVars>
      </dgm:prSet>
      <dgm:spPr/>
      <dgm:t>
        <a:bodyPr/>
        <a:lstStyle/>
        <a:p>
          <a:endParaRPr lang="ru-RU"/>
        </a:p>
      </dgm:t>
    </dgm:pt>
    <dgm:pt modelId="{0D15E2B7-7062-4D57-BA58-0EEABCDE24D5}" type="pres">
      <dgm:prSet presAssocID="{29111122-B228-445B-AAED-D36744356561}" presName="Background" presStyleLbl="bgImgPlace1" presStyleIdx="0" presStyleCnt="1" custScaleX="567300" custLinFactNeighborX="0" custLinFactNeighborY="-7753"/>
      <dgm:spPr/>
    </dgm:pt>
    <dgm:pt modelId="{98A3F99B-83C2-4CBE-9634-97DE22820EF1}" type="pres">
      <dgm:prSet presAssocID="{29111122-B228-445B-AAED-D36744356561}" presName="ParentText1" presStyleLbl="revTx" presStyleIdx="0" presStyleCnt="2" custScaleX="574715" custLinFactX="-100000" custLinFactNeighborX="-150267" custLinFactNeighborY="-7271">
        <dgm:presLayoutVars>
          <dgm:chMax val="0"/>
          <dgm:chPref val="0"/>
          <dgm:bulletEnabled val="1"/>
        </dgm:presLayoutVars>
      </dgm:prSet>
      <dgm:spPr/>
      <dgm:t>
        <a:bodyPr/>
        <a:lstStyle/>
        <a:p>
          <a:endParaRPr lang="ru-RU"/>
        </a:p>
      </dgm:t>
    </dgm:pt>
    <dgm:pt modelId="{CCE23C8C-E20E-4706-90DE-238E6BE82A8E}" type="pres">
      <dgm:prSet presAssocID="{29111122-B228-445B-AAED-D36744356561}" presName="ParentText2" presStyleLbl="revTx" presStyleIdx="1" presStyleCnt="2" custScaleX="568023" custLinFactX="100000" custLinFactNeighborX="147743" custLinFactNeighborY="-7271">
        <dgm:presLayoutVars>
          <dgm:chMax val="0"/>
          <dgm:chPref val="0"/>
          <dgm:bulletEnabled val="1"/>
        </dgm:presLayoutVars>
      </dgm:prSet>
      <dgm:spPr/>
      <dgm:t>
        <a:bodyPr/>
        <a:lstStyle/>
        <a:p>
          <a:endParaRPr lang="ru-RU"/>
        </a:p>
      </dgm:t>
    </dgm:pt>
    <dgm:pt modelId="{1EBE09DA-7FD7-42F0-8B05-F3C8AC22197F}" type="pres">
      <dgm:prSet presAssocID="{29111122-B228-445B-AAED-D36744356561}" presName="Plus" presStyleLbl="alignNode1" presStyleIdx="0" presStyleCnt="2" custLinFactX="-579148" custLinFactNeighborX="-600000" custLinFactNeighborY="-2564"/>
      <dgm:spPr/>
    </dgm:pt>
    <dgm:pt modelId="{6105A3AA-2EA8-40C1-92E5-1B2833F8118A}" type="pres">
      <dgm:prSet presAssocID="{29111122-B228-445B-AAED-D36744356561}" presName="Minus" presStyleLbl="alignNode1" presStyleIdx="1" presStyleCnt="2" custLinFactX="-90124" custLinFactNeighborX="-100000" custLinFactNeighborY="-9565"/>
      <dgm:spPr/>
    </dgm:pt>
    <dgm:pt modelId="{E75A491A-454B-4379-8F07-92639167C3FB}" type="pres">
      <dgm:prSet presAssocID="{29111122-B228-445B-AAED-D36744356561}" presName="Divider" presStyleLbl="parChTrans1D1" presStyleIdx="0" presStyleCnt="1" custLinFactX="-23600000" custLinFactNeighborX="-23603086" custLinFactNeighborY="-12852"/>
      <dgm:spPr/>
    </dgm:pt>
  </dgm:ptLst>
  <dgm:cxnLst>
    <dgm:cxn modelId="{FDFBCFCC-5CDD-4C1F-A33A-0327192CD85B}" type="presOf" srcId="{92D737BF-B100-443C-AC65-62245013A059}" destId="{98A3F99B-83C2-4CBE-9634-97DE22820EF1}" srcOrd="0" destOrd="0" presId="urn:microsoft.com/office/officeart/2009/3/layout/PlusandMinus"/>
    <dgm:cxn modelId="{71834191-31F9-4B5E-9A82-137A3B6CE4E7}" type="presOf" srcId="{29111122-B228-445B-AAED-D36744356561}" destId="{2248C9E8-3B52-43C7-9DBA-DBD6567A020A}" srcOrd="0" destOrd="0" presId="urn:microsoft.com/office/officeart/2009/3/layout/PlusandMinus"/>
    <dgm:cxn modelId="{036D7696-B4AF-4483-A86C-C2B82F4CB6CB}" type="presOf" srcId="{A0423006-569A-4E2A-B89D-142F7B8EAC8B}" destId="{CCE23C8C-E20E-4706-90DE-238E6BE82A8E}" srcOrd="0" destOrd="0" presId="urn:microsoft.com/office/officeart/2009/3/layout/PlusandMinus"/>
    <dgm:cxn modelId="{2DCED93B-C9BF-46DC-9DE6-BEF9892355A7}" srcId="{29111122-B228-445B-AAED-D36744356561}" destId="{A0423006-569A-4E2A-B89D-142F7B8EAC8B}" srcOrd="1" destOrd="0" parTransId="{E25FB932-CCDC-4A7E-B3E4-CA069BFE9102}" sibTransId="{130B83D1-BF58-40C8-8CE1-932DE6267AD1}"/>
    <dgm:cxn modelId="{0DCAAABE-1CBF-430C-9C9E-1FBA4437D9C4}" srcId="{29111122-B228-445B-AAED-D36744356561}" destId="{92D737BF-B100-443C-AC65-62245013A059}" srcOrd="0" destOrd="0" parTransId="{E18B9FD4-DF3F-4F40-ACAB-30C4635C74CC}" sibTransId="{7456A56B-93E9-43A0-97DF-CDC7222031EF}"/>
    <dgm:cxn modelId="{E0ADDA70-0362-46F7-9C18-A58AA61AF8AB}" type="presParOf" srcId="{2248C9E8-3B52-43C7-9DBA-DBD6567A020A}" destId="{0D15E2B7-7062-4D57-BA58-0EEABCDE24D5}" srcOrd="0" destOrd="0" presId="urn:microsoft.com/office/officeart/2009/3/layout/PlusandMinus"/>
    <dgm:cxn modelId="{961ED0CD-B925-413E-80FE-5080CA8D03CE}" type="presParOf" srcId="{2248C9E8-3B52-43C7-9DBA-DBD6567A020A}" destId="{98A3F99B-83C2-4CBE-9634-97DE22820EF1}" srcOrd="1" destOrd="0" presId="urn:microsoft.com/office/officeart/2009/3/layout/PlusandMinus"/>
    <dgm:cxn modelId="{95C553C0-50EB-41F2-A089-B7F43502117A}" type="presParOf" srcId="{2248C9E8-3B52-43C7-9DBA-DBD6567A020A}" destId="{CCE23C8C-E20E-4706-90DE-238E6BE82A8E}" srcOrd="2" destOrd="0" presId="urn:microsoft.com/office/officeart/2009/3/layout/PlusandMinus"/>
    <dgm:cxn modelId="{540EE665-AC12-4DAA-8CB8-D9950FBB00D1}" type="presParOf" srcId="{2248C9E8-3B52-43C7-9DBA-DBD6567A020A}" destId="{1EBE09DA-7FD7-42F0-8B05-F3C8AC22197F}" srcOrd="3" destOrd="0" presId="urn:microsoft.com/office/officeart/2009/3/layout/PlusandMinus"/>
    <dgm:cxn modelId="{6E76D0E0-782B-46AD-8982-5569F7B88A72}" type="presParOf" srcId="{2248C9E8-3B52-43C7-9DBA-DBD6567A020A}" destId="{6105A3AA-2EA8-40C1-92E5-1B2833F8118A}" srcOrd="4" destOrd="0" presId="urn:microsoft.com/office/officeart/2009/3/layout/PlusandMinus"/>
    <dgm:cxn modelId="{E90D1F69-30EC-4F98-940B-52E80DA622C6}" type="presParOf" srcId="{2248C9E8-3B52-43C7-9DBA-DBD6567A020A}" destId="{E75A491A-454B-4379-8F07-92639167C3FB}" srcOrd="5" destOrd="0" presId="urn:microsoft.com/office/officeart/2009/3/layout/PlusandMinus"/>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9111122-B228-445B-AAED-D36744356561}"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ru-RU"/>
        </a:p>
      </dgm:t>
    </dgm:pt>
    <dgm:pt modelId="{92D737BF-B100-443C-AC65-62245013A059}">
      <dgm:prSet phldrT="[Текст]" custT="1"/>
      <dgm:spPr/>
      <dgm:t>
        <a:bodyPr/>
        <a:lstStyle/>
        <a:p>
          <a:pPr>
            <a:spcAft>
              <a:spcPts val="0"/>
            </a:spcAft>
          </a:pPr>
          <a:r>
            <a:rPr lang="ru-RU" sz="1100" dirty="0" smtClean="0">
              <a:latin typeface="Arial Narrow" panose="020B0606020202030204" pitchFamily="34" charset="0"/>
              <a:cs typeface="Arial" panose="020B0604020202020204" pitchFamily="34" charset="0"/>
            </a:rPr>
            <a:t>– отсутствие значительного роста тарифов;</a:t>
          </a:r>
        </a:p>
        <a:p>
          <a:pPr>
            <a:spcAft>
              <a:spcPts val="0"/>
            </a:spcAft>
          </a:pPr>
          <a:r>
            <a:rPr lang="ru-RU" sz="1100" dirty="0" smtClean="0">
              <a:latin typeface="Arial Narrow" panose="020B0606020202030204" pitchFamily="34" charset="0"/>
              <a:cs typeface="Arial" panose="020B0604020202020204" pitchFamily="34" charset="0"/>
            </a:rPr>
            <a:t>–</a:t>
          </a:r>
          <a:r>
            <a:rPr lang="en-US" sz="1100" dirty="0" smtClean="0">
              <a:latin typeface="Arial Narrow" panose="020B0606020202030204" pitchFamily="34" charset="0"/>
              <a:cs typeface="Arial" panose="020B0604020202020204" pitchFamily="34" charset="0"/>
            </a:rPr>
            <a:t> </a:t>
          </a:r>
          <a:r>
            <a:rPr lang="ru-RU" sz="1100" dirty="0" smtClean="0">
              <a:latin typeface="Arial Narrow" panose="020B0606020202030204" pitchFamily="34" charset="0"/>
              <a:cs typeface="Arial" panose="020B0604020202020204" pitchFamily="34" charset="0"/>
            </a:rPr>
            <a:t>понятная величина тарифа на длительный период для инвестора</a:t>
          </a:r>
          <a:endParaRPr lang="ru-RU" sz="1100" dirty="0">
            <a:latin typeface="Arial Narrow" panose="020B0606020202030204" pitchFamily="34" charset="0"/>
            <a:cs typeface="Arial" panose="020B0604020202020204" pitchFamily="34" charset="0"/>
          </a:endParaRPr>
        </a:p>
      </dgm:t>
    </dgm:pt>
    <dgm:pt modelId="{E18B9FD4-DF3F-4F40-ACAB-30C4635C74CC}" type="parTrans" cxnId="{0DCAAABE-1CBF-430C-9C9E-1FBA4437D9C4}">
      <dgm:prSet/>
      <dgm:spPr/>
      <dgm:t>
        <a:bodyPr/>
        <a:lstStyle/>
        <a:p>
          <a:endParaRPr lang="ru-RU">
            <a:latin typeface="Arial Narrow" panose="020B0606020202030204" pitchFamily="34" charset="0"/>
            <a:cs typeface="Arial" panose="020B0604020202020204" pitchFamily="34" charset="0"/>
          </a:endParaRPr>
        </a:p>
      </dgm:t>
    </dgm:pt>
    <dgm:pt modelId="{7456A56B-93E9-43A0-97DF-CDC7222031EF}" type="sibTrans" cxnId="{0DCAAABE-1CBF-430C-9C9E-1FBA4437D9C4}">
      <dgm:prSet/>
      <dgm:spPr/>
      <dgm:t>
        <a:bodyPr/>
        <a:lstStyle/>
        <a:p>
          <a:endParaRPr lang="ru-RU">
            <a:latin typeface="Arial Narrow" panose="020B0606020202030204" pitchFamily="34" charset="0"/>
            <a:cs typeface="Arial" panose="020B0604020202020204" pitchFamily="34" charset="0"/>
          </a:endParaRPr>
        </a:p>
      </dgm:t>
    </dgm:pt>
    <dgm:pt modelId="{A0423006-569A-4E2A-B89D-142F7B8EAC8B}">
      <dgm:prSet phldrT="[Текст]" custT="1"/>
      <dgm:spPr/>
      <dgm:t>
        <a:bodyPr/>
        <a:lstStyle/>
        <a:p>
          <a:pPr>
            <a:spcAft>
              <a:spcPts val="0"/>
            </a:spcAft>
          </a:pPr>
          <a:r>
            <a:rPr lang="ru-RU" sz="1100" dirty="0" smtClean="0">
              <a:latin typeface="Arial Narrow" panose="020B0606020202030204" pitchFamily="34" charset="0"/>
              <a:cs typeface="Arial" panose="020B0604020202020204" pitchFamily="34" charset="0"/>
            </a:rPr>
            <a:t>– в отсутствие роста потребления и в условиях отсутствия доходности в стартовых тарифах привлечение средств </a:t>
          </a:r>
          <a:r>
            <a:rPr lang="ru-RU" sz="1100" b="1" dirty="0" smtClean="0">
              <a:latin typeface="Arial Narrow" panose="020B0606020202030204" pitchFamily="34" charset="0"/>
              <a:cs typeface="Arial" panose="020B0604020202020204" pitchFamily="34" charset="0"/>
            </a:rPr>
            <a:t>невозможно</a:t>
          </a:r>
          <a:endParaRPr lang="ru-RU" sz="1100" b="1" dirty="0">
            <a:latin typeface="Arial Narrow" panose="020B0606020202030204" pitchFamily="34" charset="0"/>
            <a:cs typeface="Arial" panose="020B0604020202020204" pitchFamily="34" charset="0"/>
          </a:endParaRPr>
        </a:p>
      </dgm:t>
    </dgm:pt>
    <dgm:pt modelId="{E25FB932-CCDC-4A7E-B3E4-CA069BFE9102}" type="parTrans" cxnId="{2DCED93B-C9BF-46DC-9DE6-BEF9892355A7}">
      <dgm:prSet/>
      <dgm:spPr/>
      <dgm:t>
        <a:bodyPr/>
        <a:lstStyle/>
        <a:p>
          <a:endParaRPr lang="ru-RU">
            <a:latin typeface="Arial Narrow" panose="020B0606020202030204" pitchFamily="34" charset="0"/>
            <a:cs typeface="Arial" panose="020B0604020202020204" pitchFamily="34" charset="0"/>
          </a:endParaRPr>
        </a:p>
      </dgm:t>
    </dgm:pt>
    <dgm:pt modelId="{130B83D1-BF58-40C8-8CE1-932DE6267AD1}" type="sibTrans" cxnId="{2DCED93B-C9BF-46DC-9DE6-BEF9892355A7}">
      <dgm:prSet/>
      <dgm:spPr/>
      <dgm:t>
        <a:bodyPr/>
        <a:lstStyle/>
        <a:p>
          <a:endParaRPr lang="ru-RU">
            <a:latin typeface="Arial Narrow" panose="020B0606020202030204" pitchFamily="34" charset="0"/>
            <a:cs typeface="Arial" panose="020B0604020202020204" pitchFamily="34" charset="0"/>
          </a:endParaRPr>
        </a:p>
      </dgm:t>
    </dgm:pt>
    <dgm:pt modelId="{2248C9E8-3B52-43C7-9DBA-DBD6567A020A}" type="pres">
      <dgm:prSet presAssocID="{29111122-B228-445B-AAED-D36744356561}" presName="Name0" presStyleCnt="0">
        <dgm:presLayoutVars>
          <dgm:chMax val="2"/>
          <dgm:chPref val="2"/>
          <dgm:dir/>
          <dgm:animOne/>
          <dgm:resizeHandles val="exact"/>
        </dgm:presLayoutVars>
      </dgm:prSet>
      <dgm:spPr/>
      <dgm:t>
        <a:bodyPr/>
        <a:lstStyle/>
        <a:p>
          <a:endParaRPr lang="ru-RU"/>
        </a:p>
      </dgm:t>
    </dgm:pt>
    <dgm:pt modelId="{0D15E2B7-7062-4D57-BA58-0EEABCDE24D5}" type="pres">
      <dgm:prSet presAssocID="{29111122-B228-445B-AAED-D36744356561}" presName="Background" presStyleLbl="bgImgPlace1" presStyleIdx="0" presStyleCnt="1" custScaleX="529399" custScaleY="92049" custLinFactNeighborX="0" custLinFactNeighborY="-7754"/>
      <dgm:spPr/>
    </dgm:pt>
    <dgm:pt modelId="{98A3F99B-83C2-4CBE-9634-97DE22820EF1}" type="pres">
      <dgm:prSet presAssocID="{29111122-B228-445B-AAED-D36744356561}" presName="ParentText1" presStyleLbl="revTx" presStyleIdx="0" presStyleCnt="2" custScaleX="489702" custLinFactX="-100000" custLinFactNeighborX="-150267" custLinFactNeighborY="-7271">
        <dgm:presLayoutVars>
          <dgm:chMax val="0"/>
          <dgm:chPref val="0"/>
          <dgm:bulletEnabled val="1"/>
        </dgm:presLayoutVars>
      </dgm:prSet>
      <dgm:spPr/>
      <dgm:t>
        <a:bodyPr/>
        <a:lstStyle/>
        <a:p>
          <a:endParaRPr lang="ru-RU"/>
        </a:p>
      </dgm:t>
    </dgm:pt>
    <dgm:pt modelId="{CCE23C8C-E20E-4706-90DE-238E6BE82A8E}" type="pres">
      <dgm:prSet presAssocID="{29111122-B228-445B-AAED-D36744356561}" presName="ParentText2" presStyleLbl="revTx" presStyleIdx="1" presStyleCnt="2" custScaleX="568023" custLinFactX="100000" custLinFactNeighborX="147743" custLinFactNeighborY="-7271">
        <dgm:presLayoutVars>
          <dgm:chMax val="0"/>
          <dgm:chPref val="0"/>
          <dgm:bulletEnabled val="1"/>
        </dgm:presLayoutVars>
      </dgm:prSet>
      <dgm:spPr/>
      <dgm:t>
        <a:bodyPr/>
        <a:lstStyle/>
        <a:p>
          <a:endParaRPr lang="ru-RU"/>
        </a:p>
      </dgm:t>
    </dgm:pt>
    <dgm:pt modelId="{1EBE09DA-7FD7-42F0-8B05-F3C8AC22197F}" type="pres">
      <dgm:prSet presAssocID="{29111122-B228-445B-AAED-D36744356561}" presName="Plus" presStyleLbl="alignNode1" presStyleIdx="0" presStyleCnt="2" custLinFactX="-500000" custLinFactNeighborX="-578067" custLinFactNeighborY="3417"/>
      <dgm:spPr/>
    </dgm:pt>
    <dgm:pt modelId="{6105A3AA-2EA8-40C1-92E5-1B2833F8118A}" type="pres">
      <dgm:prSet presAssocID="{29111122-B228-445B-AAED-D36744356561}" presName="Minus" presStyleLbl="alignNode1" presStyleIdx="1" presStyleCnt="2" custLinFactX="-100000" custLinFactNeighborX="-102475" custLinFactNeighborY="17637"/>
      <dgm:spPr/>
    </dgm:pt>
    <dgm:pt modelId="{E75A491A-454B-4379-8F07-92639167C3FB}" type="pres">
      <dgm:prSet presAssocID="{29111122-B228-445B-AAED-D36744356561}" presName="Divider" presStyleLbl="parChTrans1D1" presStyleIdx="0" presStyleCnt="1" custLinFactX="-26587362" custLinFactNeighborX="-26600000" custLinFactNeighborY="-14478"/>
      <dgm:spPr/>
    </dgm:pt>
  </dgm:ptLst>
  <dgm:cxnLst>
    <dgm:cxn modelId="{663CF9CB-F3DE-4BD9-853B-DC8965A3DC26}" type="presOf" srcId="{92D737BF-B100-443C-AC65-62245013A059}" destId="{98A3F99B-83C2-4CBE-9634-97DE22820EF1}" srcOrd="0" destOrd="0" presId="urn:microsoft.com/office/officeart/2009/3/layout/PlusandMinus"/>
    <dgm:cxn modelId="{50449D4C-9424-4365-8591-9ED40ED1A3CA}" type="presOf" srcId="{A0423006-569A-4E2A-B89D-142F7B8EAC8B}" destId="{CCE23C8C-E20E-4706-90DE-238E6BE82A8E}" srcOrd="0" destOrd="0" presId="urn:microsoft.com/office/officeart/2009/3/layout/PlusandMinus"/>
    <dgm:cxn modelId="{2DCED93B-C9BF-46DC-9DE6-BEF9892355A7}" srcId="{29111122-B228-445B-AAED-D36744356561}" destId="{A0423006-569A-4E2A-B89D-142F7B8EAC8B}" srcOrd="1" destOrd="0" parTransId="{E25FB932-CCDC-4A7E-B3E4-CA069BFE9102}" sibTransId="{130B83D1-BF58-40C8-8CE1-932DE6267AD1}"/>
    <dgm:cxn modelId="{52B5ED84-9490-4DA3-83BC-C062477E2D04}" type="presOf" srcId="{29111122-B228-445B-AAED-D36744356561}" destId="{2248C9E8-3B52-43C7-9DBA-DBD6567A020A}" srcOrd="0" destOrd="0" presId="urn:microsoft.com/office/officeart/2009/3/layout/PlusandMinus"/>
    <dgm:cxn modelId="{0DCAAABE-1CBF-430C-9C9E-1FBA4437D9C4}" srcId="{29111122-B228-445B-AAED-D36744356561}" destId="{92D737BF-B100-443C-AC65-62245013A059}" srcOrd="0" destOrd="0" parTransId="{E18B9FD4-DF3F-4F40-ACAB-30C4635C74CC}" sibTransId="{7456A56B-93E9-43A0-97DF-CDC7222031EF}"/>
    <dgm:cxn modelId="{2D86C430-4BB6-4B54-8C26-EB08F7779B39}" type="presParOf" srcId="{2248C9E8-3B52-43C7-9DBA-DBD6567A020A}" destId="{0D15E2B7-7062-4D57-BA58-0EEABCDE24D5}" srcOrd="0" destOrd="0" presId="urn:microsoft.com/office/officeart/2009/3/layout/PlusandMinus"/>
    <dgm:cxn modelId="{E5E33641-39A2-44C8-B817-04C6D71A127E}" type="presParOf" srcId="{2248C9E8-3B52-43C7-9DBA-DBD6567A020A}" destId="{98A3F99B-83C2-4CBE-9634-97DE22820EF1}" srcOrd="1" destOrd="0" presId="urn:microsoft.com/office/officeart/2009/3/layout/PlusandMinus"/>
    <dgm:cxn modelId="{062721A3-C13F-459C-BA50-A0A19D3BC3A3}" type="presParOf" srcId="{2248C9E8-3B52-43C7-9DBA-DBD6567A020A}" destId="{CCE23C8C-E20E-4706-90DE-238E6BE82A8E}" srcOrd="2" destOrd="0" presId="urn:microsoft.com/office/officeart/2009/3/layout/PlusandMinus"/>
    <dgm:cxn modelId="{C00F83BE-B98C-4C27-B292-AFD82FDE9889}" type="presParOf" srcId="{2248C9E8-3B52-43C7-9DBA-DBD6567A020A}" destId="{1EBE09DA-7FD7-42F0-8B05-F3C8AC22197F}" srcOrd="3" destOrd="0" presId="urn:microsoft.com/office/officeart/2009/3/layout/PlusandMinus"/>
    <dgm:cxn modelId="{72A8C605-1007-406E-B8F5-18ADBF5D2333}" type="presParOf" srcId="{2248C9E8-3B52-43C7-9DBA-DBD6567A020A}" destId="{6105A3AA-2EA8-40C1-92E5-1B2833F8118A}" srcOrd="4" destOrd="0" presId="urn:microsoft.com/office/officeart/2009/3/layout/PlusandMinus"/>
    <dgm:cxn modelId="{EE562C40-F03F-4024-BE36-D984F474CC37}" type="presParOf" srcId="{2248C9E8-3B52-43C7-9DBA-DBD6567A020A}" destId="{E75A491A-454B-4379-8F07-92639167C3FB}" srcOrd="5" destOrd="0" presId="urn:microsoft.com/office/officeart/2009/3/layout/PlusandMinus"/>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87F901D9-9FC6-434A-9C55-20333ED746DE}"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ru-RU"/>
        </a:p>
      </dgm:t>
    </dgm:pt>
    <dgm:pt modelId="{4245472C-27BD-45C2-89C4-0430FE3EE5BC}">
      <dgm:prSet phldrT="[Текст]" custT="1"/>
      <dgm:spPr/>
      <dgm:t>
        <a:bodyPr/>
        <a:lstStyle/>
        <a:p>
          <a:r>
            <a:rPr lang="ru-RU" sz="1200" b="0" dirty="0" smtClean="0">
              <a:latin typeface="Arial Narrow" panose="020B0606020202030204" pitchFamily="34" charset="0"/>
              <a:cs typeface="Arial" panose="020B0604020202020204" pitchFamily="34" charset="0"/>
            </a:rPr>
            <a:t>Действующие механизмы долгосрочных тарифов:</a:t>
          </a:r>
          <a:endParaRPr lang="ru-RU" sz="1200" b="0" dirty="0">
            <a:latin typeface="Arial Narrow" panose="020B0606020202030204" pitchFamily="34" charset="0"/>
            <a:cs typeface="Arial" panose="020B0604020202020204" pitchFamily="34" charset="0"/>
          </a:endParaRPr>
        </a:p>
      </dgm:t>
    </dgm:pt>
    <dgm:pt modelId="{89678273-095F-422B-877A-050B56DB36B4}" type="parTrans" cxnId="{54A0DE1F-553A-4422-A31A-1625627A6AB7}">
      <dgm:prSet/>
      <dgm:spPr/>
      <dgm:t>
        <a:bodyPr/>
        <a:lstStyle/>
        <a:p>
          <a:endParaRPr lang="ru-RU" sz="1200" b="0">
            <a:latin typeface="Arial Narrow" panose="020B0606020202030204" pitchFamily="34" charset="0"/>
            <a:cs typeface="Arial" panose="020B0604020202020204" pitchFamily="34" charset="0"/>
          </a:endParaRPr>
        </a:p>
      </dgm:t>
    </dgm:pt>
    <dgm:pt modelId="{135D2718-C82A-4E9D-B0CA-1FD0D32B4848}" type="sibTrans" cxnId="{54A0DE1F-553A-4422-A31A-1625627A6AB7}">
      <dgm:prSet/>
      <dgm:spPr/>
      <dgm:t>
        <a:bodyPr/>
        <a:lstStyle/>
        <a:p>
          <a:endParaRPr lang="ru-RU" sz="1200" b="0">
            <a:latin typeface="Arial Narrow" panose="020B0606020202030204" pitchFamily="34" charset="0"/>
            <a:cs typeface="Arial" panose="020B0604020202020204" pitchFamily="34" charset="0"/>
          </a:endParaRPr>
        </a:p>
      </dgm:t>
    </dgm:pt>
    <dgm:pt modelId="{DE77B2CF-F77E-47A4-8A1E-10C4E4575475}">
      <dgm:prSet phldrT="[Текст]" custT="1"/>
      <dgm:spPr/>
      <dgm:t>
        <a:bodyPr/>
        <a:lstStyle/>
        <a:p>
          <a:r>
            <a:rPr lang="ru-RU" sz="1200" b="0" dirty="0" smtClean="0">
              <a:latin typeface="Arial Narrow" panose="020B0606020202030204" pitchFamily="34" charset="0"/>
              <a:cs typeface="Arial" panose="020B0604020202020204" pitchFamily="34" charset="0"/>
            </a:rPr>
            <a:t>1 Метод обеспечения доходности инвестированного капитала</a:t>
          </a:r>
          <a:endParaRPr lang="ru-RU" sz="1200" b="0" dirty="0">
            <a:latin typeface="Arial Narrow" panose="020B0606020202030204" pitchFamily="34" charset="0"/>
            <a:cs typeface="Arial" panose="020B0604020202020204" pitchFamily="34" charset="0"/>
          </a:endParaRPr>
        </a:p>
      </dgm:t>
    </dgm:pt>
    <dgm:pt modelId="{74181B26-F800-4698-A627-A0A7D97F7E7A}" type="parTrans" cxnId="{9BBF7566-85CF-4F9F-ACD4-8F4C810A5E0E}">
      <dgm:prSet/>
      <dgm:spPr/>
      <dgm:t>
        <a:bodyPr/>
        <a:lstStyle/>
        <a:p>
          <a:endParaRPr lang="ru-RU" sz="1200" b="0">
            <a:latin typeface="Arial Narrow" panose="020B0606020202030204" pitchFamily="34" charset="0"/>
            <a:cs typeface="Arial" panose="020B0604020202020204" pitchFamily="34" charset="0"/>
          </a:endParaRPr>
        </a:p>
      </dgm:t>
    </dgm:pt>
    <dgm:pt modelId="{73D11A9B-66BB-4E52-B63F-E98FF566BEE7}" type="sibTrans" cxnId="{9BBF7566-85CF-4F9F-ACD4-8F4C810A5E0E}">
      <dgm:prSet/>
      <dgm:spPr/>
      <dgm:t>
        <a:bodyPr/>
        <a:lstStyle/>
        <a:p>
          <a:endParaRPr lang="ru-RU" sz="1200" b="0">
            <a:latin typeface="Arial Narrow" panose="020B0606020202030204" pitchFamily="34" charset="0"/>
            <a:cs typeface="Arial" panose="020B0604020202020204" pitchFamily="34" charset="0"/>
          </a:endParaRPr>
        </a:p>
      </dgm:t>
    </dgm:pt>
    <dgm:pt modelId="{166DA4F2-04FF-490A-B631-2F9C1C161A85}">
      <dgm:prSet phldrT="[Текст]" custT="1"/>
      <dgm:spPr/>
      <dgm:t>
        <a:bodyPr/>
        <a:lstStyle/>
        <a:p>
          <a:r>
            <a:rPr lang="ru-RU" sz="1200" b="0" dirty="0" smtClean="0">
              <a:latin typeface="Arial Narrow" panose="020B0606020202030204" pitchFamily="34" charset="0"/>
              <a:cs typeface="Arial" panose="020B0604020202020204" pitchFamily="34" charset="0"/>
            </a:rPr>
            <a:t>2 Метод долгосрочной индексации тарифов</a:t>
          </a:r>
          <a:endParaRPr lang="ru-RU" sz="1200" b="0" dirty="0">
            <a:latin typeface="Arial Narrow" panose="020B0606020202030204" pitchFamily="34" charset="0"/>
            <a:cs typeface="Arial" panose="020B0604020202020204" pitchFamily="34" charset="0"/>
          </a:endParaRPr>
        </a:p>
      </dgm:t>
    </dgm:pt>
    <dgm:pt modelId="{15922111-3E7B-4FA7-A330-6C103848DB08}" type="parTrans" cxnId="{276EA733-EA27-4F55-B0AC-17325DE773E9}">
      <dgm:prSet/>
      <dgm:spPr/>
      <dgm:t>
        <a:bodyPr/>
        <a:lstStyle/>
        <a:p>
          <a:endParaRPr lang="ru-RU" sz="1200" b="0">
            <a:latin typeface="Arial Narrow" panose="020B0606020202030204" pitchFamily="34" charset="0"/>
            <a:cs typeface="Arial" panose="020B0604020202020204" pitchFamily="34" charset="0"/>
          </a:endParaRPr>
        </a:p>
      </dgm:t>
    </dgm:pt>
    <dgm:pt modelId="{11138666-714F-4835-8EE2-83EFA42C09AE}" type="sibTrans" cxnId="{276EA733-EA27-4F55-B0AC-17325DE773E9}">
      <dgm:prSet/>
      <dgm:spPr/>
      <dgm:t>
        <a:bodyPr/>
        <a:lstStyle/>
        <a:p>
          <a:endParaRPr lang="ru-RU" sz="1200" b="0">
            <a:latin typeface="Arial Narrow" panose="020B0606020202030204" pitchFamily="34" charset="0"/>
            <a:cs typeface="Arial" panose="020B0604020202020204" pitchFamily="34" charset="0"/>
          </a:endParaRPr>
        </a:p>
      </dgm:t>
    </dgm:pt>
    <dgm:pt modelId="{BC5C1EEB-3CEF-467C-A48F-2FD9F97F5004}">
      <dgm:prSet phldrT="[Текст]" custT="1"/>
      <dgm:spPr/>
      <dgm:t>
        <a:bodyPr/>
        <a:lstStyle/>
        <a:p>
          <a:r>
            <a:rPr lang="ru-RU" sz="1200" b="0" dirty="0" smtClean="0">
              <a:latin typeface="Arial Narrow" panose="020B0606020202030204" pitchFamily="34" charset="0"/>
              <a:cs typeface="Arial" panose="020B0604020202020204" pitchFamily="34" charset="0"/>
            </a:rPr>
            <a:t>3 Метод сравнения аналогов</a:t>
          </a:r>
          <a:endParaRPr lang="ru-RU" sz="1200" b="0" dirty="0">
            <a:latin typeface="Arial Narrow" panose="020B0606020202030204" pitchFamily="34" charset="0"/>
            <a:cs typeface="Arial" panose="020B0604020202020204" pitchFamily="34" charset="0"/>
          </a:endParaRPr>
        </a:p>
      </dgm:t>
    </dgm:pt>
    <dgm:pt modelId="{E05F1832-3613-4169-8CB9-4AF7711BB301}" type="parTrans" cxnId="{36120EA8-B4D7-464A-9D99-5F38A628572E}">
      <dgm:prSet/>
      <dgm:spPr/>
      <dgm:t>
        <a:bodyPr/>
        <a:lstStyle/>
        <a:p>
          <a:endParaRPr lang="ru-RU" sz="1200" b="0">
            <a:latin typeface="Arial Narrow" panose="020B0606020202030204" pitchFamily="34" charset="0"/>
            <a:cs typeface="Arial" panose="020B0604020202020204" pitchFamily="34" charset="0"/>
          </a:endParaRPr>
        </a:p>
      </dgm:t>
    </dgm:pt>
    <dgm:pt modelId="{0A9F0290-5F6A-43AE-B420-83AE663E0B0D}" type="sibTrans" cxnId="{36120EA8-B4D7-464A-9D99-5F38A628572E}">
      <dgm:prSet/>
      <dgm:spPr/>
      <dgm:t>
        <a:bodyPr/>
        <a:lstStyle/>
        <a:p>
          <a:endParaRPr lang="ru-RU" sz="1200" b="0">
            <a:latin typeface="Arial Narrow" panose="020B0606020202030204" pitchFamily="34" charset="0"/>
            <a:cs typeface="Arial" panose="020B0604020202020204" pitchFamily="34" charset="0"/>
          </a:endParaRPr>
        </a:p>
      </dgm:t>
    </dgm:pt>
    <dgm:pt modelId="{3DEB05CB-1CC4-4A62-8D9A-92A34071CE36}" type="pres">
      <dgm:prSet presAssocID="{87F901D9-9FC6-434A-9C55-20333ED746DE}" presName="vert0" presStyleCnt="0">
        <dgm:presLayoutVars>
          <dgm:dir/>
          <dgm:animOne val="branch"/>
          <dgm:animLvl val="lvl"/>
        </dgm:presLayoutVars>
      </dgm:prSet>
      <dgm:spPr/>
      <dgm:t>
        <a:bodyPr/>
        <a:lstStyle/>
        <a:p>
          <a:endParaRPr lang="ru-RU"/>
        </a:p>
      </dgm:t>
    </dgm:pt>
    <dgm:pt modelId="{B29EB053-9F84-4BFC-BBFA-CECABBA15D27}" type="pres">
      <dgm:prSet presAssocID="{4245472C-27BD-45C2-89C4-0430FE3EE5BC}" presName="thickLine" presStyleLbl="alignNode1" presStyleIdx="0" presStyleCnt="1"/>
      <dgm:spPr/>
    </dgm:pt>
    <dgm:pt modelId="{19E87779-496A-4DFD-8F18-26185BEBDB43}" type="pres">
      <dgm:prSet presAssocID="{4245472C-27BD-45C2-89C4-0430FE3EE5BC}" presName="horz1" presStyleCnt="0"/>
      <dgm:spPr/>
    </dgm:pt>
    <dgm:pt modelId="{856041C0-561E-481B-AC3B-8D339D387DAC}" type="pres">
      <dgm:prSet presAssocID="{4245472C-27BD-45C2-89C4-0430FE3EE5BC}" presName="tx1" presStyleLbl="revTx" presStyleIdx="0" presStyleCnt="4" custScaleX="85004"/>
      <dgm:spPr/>
      <dgm:t>
        <a:bodyPr/>
        <a:lstStyle/>
        <a:p>
          <a:endParaRPr lang="ru-RU"/>
        </a:p>
      </dgm:t>
    </dgm:pt>
    <dgm:pt modelId="{8F40D45A-3748-4AEA-98A4-605A3FA6AFCF}" type="pres">
      <dgm:prSet presAssocID="{4245472C-27BD-45C2-89C4-0430FE3EE5BC}" presName="vert1" presStyleCnt="0"/>
      <dgm:spPr/>
    </dgm:pt>
    <dgm:pt modelId="{D84EBFC5-A41D-44AE-AFC0-1E3360C85090}" type="pres">
      <dgm:prSet presAssocID="{DE77B2CF-F77E-47A4-8A1E-10C4E4575475}" presName="vertSpace2a" presStyleCnt="0"/>
      <dgm:spPr/>
    </dgm:pt>
    <dgm:pt modelId="{C16AA6EC-5EFD-4078-8DC2-3E7E41833E3B}" type="pres">
      <dgm:prSet presAssocID="{DE77B2CF-F77E-47A4-8A1E-10C4E4575475}" presName="horz2" presStyleCnt="0"/>
      <dgm:spPr/>
    </dgm:pt>
    <dgm:pt modelId="{87C3824C-7E2B-429C-B74C-88D32847FB0D}" type="pres">
      <dgm:prSet presAssocID="{DE77B2CF-F77E-47A4-8A1E-10C4E4575475}" presName="horzSpace2" presStyleCnt="0"/>
      <dgm:spPr/>
    </dgm:pt>
    <dgm:pt modelId="{0CDA3430-643F-45C3-93B1-AE4307C1FF80}" type="pres">
      <dgm:prSet presAssocID="{DE77B2CF-F77E-47A4-8A1E-10C4E4575475}" presName="tx2" presStyleLbl="revTx" presStyleIdx="1" presStyleCnt="4" custScaleY="99908"/>
      <dgm:spPr/>
      <dgm:t>
        <a:bodyPr/>
        <a:lstStyle/>
        <a:p>
          <a:endParaRPr lang="ru-RU"/>
        </a:p>
      </dgm:t>
    </dgm:pt>
    <dgm:pt modelId="{9A1C65E3-CD7E-4FA0-8DB7-E71AEA7F393E}" type="pres">
      <dgm:prSet presAssocID="{DE77B2CF-F77E-47A4-8A1E-10C4E4575475}" presName="vert2" presStyleCnt="0"/>
      <dgm:spPr/>
    </dgm:pt>
    <dgm:pt modelId="{77FE54C4-A402-4CB6-A72F-307D526A23D5}" type="pres">
      <dgm:prSet presAssocID="{DE77B2CF-F77E-47A4-8A1E-10C4E4575475}" presName="thinLine2b" presStyleLbl="callout" presStyleIdx="0" presStyleCnt="3" custLinFactY="-189814" custLinFactNeighborX="546" custLinFactNeighborY="-200000"/>
      <dgm:spPr/>
    </dgm:pt>
    <dgm:pt modelId="{C891ACC0-2842-427C-A5C6-09E7BA01BE75}" type="pres">
      <dgm:prSet presAssocID="{DE77B2CF-F77E-47A4-8A1E-10C4E4575475}" presName="vertSpace2b" presStyleCnt="0"/>
      <dgm:spPr/>
    </dgm:pt>
    <dgm:pt modelId="{E111471E-DB8F-435A-91B7-3D5806C6BC96}" type="pres">
      <dgm:prSet presAssocID="{166DA4F2-04FF-490A-B631-2F9C1C161A85}" presName="horz2" presStyleCnt="0"/>
      <dgm:spPr/>
    </dgm:pt>
    <dgm:pt modelId="{6ACE5A6D-C99D-4DFF-B1EC-ECD41B193CA3}" type="pres">
      <dgm:prSet presAssocID="{166DA4F2-04FF-490A-B631-2F9C1C161A85}" presName="horzSpace2" presStyleCnt="0"/>
      <dgm:spPr/>
    </dgm:pt>
    <dgm:pt modelId="{202C7A47-12F4-458D-AE6B-B4059FED3C1E}" type="pres">
      <dgm:prSet presAssocID="{166DA4F2-04FF-490A-B631-2F9C1C161A85}" presName="tx2" presStyleLbl="revTx" presStyleIdx="2" presStyleCnt="4"/>
      <dgm:spPr/>
      <dgm:t>
        <a:bodyPr/>
        <a:lstStyle/>
        <a:p>
          <a:endParaRPr lang="ru-RU"/>
        </a:p>
      </dgm:t>
    </dgm:pt>
    <dgm:pt modelId="{8C7B6FA6-3894-4C28-9E74-054473D9CDDA}" type="pres">
      <dgm:prSet presAssocID="{166DA4F2-04FF-490A-B631-2F9C1C161A85}" presName="vert2" presStyleCnt="0"/>
      <dgm:spPr/>
    </dgm:pt>
    <dgm:pt modelId="{67E3CAD5-BEB5-427B-832D-2A5BEF8E1C1D}" type="pres">
      <dgm:prSet presAssocID="{166DA4F2-04FF-490A-B631-2F9C1C161A85}" presName="thinLine2b" presStyleLbl="callout" presStyleIdx="1" presStyleCnt="3" custLinFactY="-194003" custLinFactNeighborX="546" custLinFactNeighborY="-200000"/>
      <dgm:spPr/>
    </dgm:pt>
    <dgm:pt modelId="{D2D6E866-A5A8-4807-8471-85BBE09BFCED}" type="pres">
      <dgm:prSet presAssocID="{166DA4F2-04FF-490A-B631-2F9C1C161A85}" presName="vertSpace2b" presStyleCnt="0"/>
      <dgm:spPr/>
    </dgm:pt>
    <dgm:pt modelId="{C69BE66E-C03D-47CE-869A-6B27CF9826AE}" type="pres">
      <dgm:prSet presAssocID="{BC5C1EEB-3CEF-467C-A48F-2FD9F97F5004}" presName="horz2" presStyleCnt="0"/>
      <dgm:spPr/>
    </dgm:pt>
    <dgm:pt modelId="{75B5634E-54AB-4BD8-AF5B-0394240496AC}" type="pres">
      <dgm:prSet presAssocID="{BC5C1EEB-3CEF-467C-A48F-2FD9F97F5004}" presName="horzSpace2" presStyleCnt="0"/>
      <dgm:spPr/>
    </dgm:pt>
    <dgm:pt modelId="{0F501B7F-B33C-4B63-ABE5-07C8D4E83F88}" type="pres">
      <dgm:prSet presAssocID="{BC5C1EEB-3CEF-467C-A48F-2FD9F97F5004}" presName="tx2" presStyleLbl="revTx" presStyleIdx="3" presStyleCnt="4"/>
      <dgm:spPr/>
      <dgm:t>
        <a:bodyPr/>
        <a:lstStyle/>
        <a:p>
          <a:endParaRPr lang="ru-RU"/>
        </a:p>
      </dgm:t>
    </dgm:pt>
    <dgm:pt modelId="{04FCCA1B-E470-4175-BC2B-8BA14064D5A7}" type="pres">
      <dgm:prSet presAssocID="{BC5C1EEB-3CEF-467C-A48F-2FD9F97F5004}" presName="vert2" presStyleCnt="0"/>
      <dgm:spPr/>
    </dgm:pt>
    <dgm:pt modelId="{5E78D345-7B3D-4956-8359-4DECFCF2EC09}" type="pres">
      <dgm:prSet presAssocID="{BC5C1EEB-3CEF-467C-A48F-2FD9F97F5004}" presName="thinLine2b" presStyleLbl="callout" presStyleIdx="2" presStyleCnt="3" custLinFactY="-300000" custLinFactNeighborX="546" custLinFactNeighborY="-346865"/>
      <dgm:spPr/>
    </dgm:pt>
    <dgm:pt modelId="{12343346-4D83-4339-AD1F-DD1CB78449FB}" type="pres">
      <dgm:prSet presAssocID="{BC5C1EEB-3CEF-467C-A48F-2FD9F97F5004}" presName="vertSpace2b" presStyleCnt="0"/>
      <dgm:spPr/>
    </dgm:pt>
  </dgm:ptLst>
  <dgm:cxnLst>
    <dgm:cxn modelId="{54A0DE1F-553A-4422-A31A-1625627A6AB7}" srcId="{87F901D9-9FC6-434A-9C55-20333ED746DE}" destId="{4245472C-27BD-45C2-89C4-0430FE3EE5BC}" srcOrd="0" destOrd="0" parTransId="{89678273-095F-422B-877A-050B56DB36B4}" sibTransId="{135D2718-C82A-4E9D-B0CA-1FD0D32B4848}"/>
    <dgm:cxn modelId="{276EA733-EA27-4F55-B0AC-17325DE773E9}" srcId="{4245472C-27BD-45C2-89C4-0430FE3EE5BC}" destId="{166DA4F2-04FF-490A-B631-2F9C1C161A85}" srcOrd="1" destOrd="0" parTransId="{15922111-3E7B-4FA7-A330-6C103848DB08}" sibTransId="{11138666-714F-4835-8EE2-83EFA42C09AE}"/>
    <dgm:cxn modelId="{69711F0F-9992-43D1-A6A6-5614A2B62DB3}" type="presOf" srcId="{166DA4F2-04FF-490A-B631-2F9C1C161A85}" destId="{202C7A47-12F4-458D-AE6B-B4059FED3C1E}" srcOrd="0" destOrd="0" presId="urn:microsoft.com/office/officeart/2008/layout/LinedList"/>
    <dgm:cxn modelId="{36120EA8-B4D7-464A-9D99-5F38A628572E}" srcId="{4245472C-27BD-45C2-89C4-0430FE3EE5BC}" destId="{BC5C1EEB-3CEF-467C-A48F-2FD9F97F5004}" srcOrd="2" destOrd="0" parTransId="{E05F1832-3613-4169-8CB9-4AF7711BB301}" sibTransId="{0A9F0290-5F6A-43AE-B420-83AE663E0B0D}"/>
    <dgm:cxn modelId="{2C652240-1617-4D89-B8BC-B821CBC00A38}" type="presOf" srcId="{4245472C-27BD-45C2-89C4-0430FE3EE5BC}" destId="{856041C0-561E-481B-AC3B-8D339D387DAC}" srcOrd="0" destOrd="0" presId="urn:microsoft.com/office/officeart/2008/layout/LinedList"/>
    <dgm:cxn modelId="{A1447F95-4533-4C0A-B465-79CE4555ADD3}" type="presOf" srcId="{87F901D9-9FC6-434A-9C55-20333ED746DE}" destId="{3DEB05CB-1CC4-4A62-8D9A-92A34071CE36}" srcOrd="0" destOrd="0" presId="urn:microsoft.com/office/officeart/2008/layout/LinedList"/>
    <dgm:cxn modelId="{DD9E5624-7350-42A2-B253-87259CC37057}" type="presOf" srcId="{BC5C1EEB-3CEF-467C-A48F-2FD9F97F5004}" destId="{0F501B7F-B33C-4B63-ABE5-07C8D4E83F88}" srcOrd="0" destOrd="0" presId="urn:microsoft.com/office/officeart/2008/layout/LinedList"/>
    <dgm:cxn modelId="{5B00E2D1-08D7-48BE-BE1F-D06CFED92F40}" type="presOf" srcId="{DE77B2CF-F77E-47A4-8A1E-10C4E4575475}" destId="{0CDA3430-643F-45C3-93B1-AE4307C1FF80}" srcOrd="0" destOrd="0" presId="urn:microsoft.com/office/officeart/2008/layout/LinedList"/>
    <dgm:cxn modelId="{9BBF7566-85CF-4F9F-ACD4-8F4C810A5E0E}" srcId="{4245472C-27BD-45C2-89C4-0430FE3EE5BC}" destId="{DE77B2CF-F77E-47A4-8A1E-10C4E4575475}" srcOrd="0" destOrd="0" parTransId="{74181B26-F800-4698-A627-A0A7D97F7E7A}" sibTransId="{73D11A9B-66BB-4E52-B63F-E98FF566BEE7}"/>
    <dgm:cxn modelId="{5EC662F2-FB8D-4589-90EB-3317E5D46A34}" type="presParOf" srcId="{3DEB05CB-1CC4-4A62-8D9A-92A34071CE36}" destId="{B29EB053-9F84-4BFC-BBFA-CECABBA15D27}" srcOrd="0" destOrd="0" presId="urn:microsoft.com/office/officeart/2008/layout/LinedList"/>
    <dgm:cxn modelId="{99F6CD5A-7775-4AEA-A9EA-3CE8F3718AAE}" type="presParOf" srcId="{3DEB05CB-1CC4-4A62-8D9A-92A34071CE36}" destId="{19E87779-496A-4DFD-8F18-26185BEBDB43}" srcOrd="1" destOrd="0" presId="urn:microsoft.com/office/officeart/2008/layout/LinedList"/>
    <dgm:cxn modelId="{F46FD237-C351-4F3C-935B-7DBFAD2DB33E}" type="presParOf" srcId="{19E87779-496A-4DFD-8F18-26185BEBDB43}" destId="{856041C0-561E-481B-AC3B-8D339D387DAC}" srcOrd="0" destOrd="0" presId="urn:microsoft.com/office/officeart/2008/layout/LinedList"/>
    <dgm:cxn modelId="{9E66C12E-81BD-4B69-BE69-0E99B79ACDE3}" type="presParOf" srcId="{19E87779-496A-4DFD-8F18-26185BEBDB43}" destId="{8F40D45A-3748-4AEA-98A4-605A3FA6AFCF}" srcOrd="1" destOrd="0" presId="urn:microsoft.com/office/officeart/2008/layout/LinedList"/>
    <dgm:cxn modelId="{00B18220-14AE-4B59-BAB0-9055B6F578B0}" type="presParOf" srcId="{8F40D45A-3748-4AEA-98A4-605A3FA6AFCF}" destId="{D84EBFC5-A41D-44AE-AFC0-1E3360C85090}" srcOrd="0" destOrd="0" presId="urn:microsoft.com/office/officeart/2008/layout/LinedList"/>
    <dgm:cxn modelId="{196C8377-B1CE-4178-B25C-BB6EF4136992}" type="presParOf" srcId="{8F40D45A-3748-4AEA-98A4-605A3FA6AFCF}" destId="{C16AA6EC-5EFD-4078-8DC2-3E7E41833E3B}" srcOrd="1" destOrd="0" presId="urn:microsoft.com/office/officeart/2008/layout/LinedList"/>
    <dgm:cxn modelId="{2ED07C82-280D-4907-A3B7-639C5B2BAD01}" type="presParOf" srcId="{C16AA6EC-5EFD-4078-8DC2-3E7E41833E3B}" destId="{87C3824C-7E2B-429C-B74C-88D32847FB0D}" srcOrd="0" destOrd="0" presId="urn:microsoft.com/office/officeart/2008/layout/LinedList"/>
    <dgm:cxn modelId="{B5BC3E01-FD47-456A-9088-786CC185AFA7}" type="presParOf" srcId="{C16AA6EC-5EFD-4078-8DC2-3E7E41833E3B}" destId="{0CDA3430-643F-45C3-93B1-AE4307C1FF80}" srcOrd="1" destOrd="0" presId="urn:microsoft.com/office/officeart/2008/layout/LinedList"/>
    <dgm:cxn modelId="{FBA8E3DA-D9AF-43C8-9E5D-1767061E106F}" type="presParOf" srcId="{C16AA6EC-5EFD-4078-8DC2-3E7E41833E3B}" destId="{9A1C65E3-CD7E-4FA0-8DB7-E71AEA7F393E}" srcOrd="2" destOrd="0" presId="urn:microsoft.com/office/officeart/2008/layout/LinedList"/>
    <dgm:cxn modelId="{A82C3720-7F83-48A4-AD98-8B72F6734B54}" type="presParOf" srcId="{8F40D45A-3748-4AEA-98A4-605A3FA6AFCF}" destId="{77FE54C4-A402-4CB6-A72F-307D526A23D5}" srcOrd="2" destOrd="0" presId="urn:microsoft.com/office/officeart/2008/layout/LinedList"/>
    <dgm:cxn modelId="{25B5BA1C-5174-4400-AAAB-0B7772443AE4}" type="presParOf" srcId="{8F40D45A-3748-4AEA-98A4-605A3FA6AFCF}" destId="{C891ACC0-2842-427C-A5C6-09E7BA01BE75}" srcOrd="3" destOrd="0" presId="urn:microsoft.com/office/officeart/2008/layout/LinedList"/>
    <dgm:cxn modelId="{E4D15A0A-4A40-4B9C-9A37-7578188FD766}" type="presParOf" srcId="{8F40D45A-3748-4AEA-98A4-605A3FA6AFCF}" destId="{E111471E-DB8F-435A-91B7-3D5806C6BC96}" srcOrd="4" destOrd="0" presId="urn:microsoft.com/office/officeart/2008/layout/LinedList"/>
    <dgm:cxn modelId="{B342D03D-8805-4A9E-AB61-7D40C684752D}" type="presParOf" srcId="{E111471E-DB8F-435A-91B7-3D5806C6BC96}" destId="{6ACE5A6D-C99D-4DFF-B1EC-ECD41B193CA3}" srcOrd="0" destOrd="0" presId="urn:microsoft.com/office/officeart/2008/layout/LinedList"/>
    <dgm:cxn modelId="{F57A5D0C-D68A-49AF-A059-2E9BF7ED3322}" type="presParOf" srcId="{E111471E-DB8F-435A-91B7-3D5806C6BC96}" destId="{202C7A47-12F4-458D-AE6B-B4059FED3C1E}" srcOrd="1" destOrd="0" presId="urn:microsoft.com/office/officeart/2008/layout/LinedList"/>
    <dgm:cxn modelId="{4047E108-DCED-4FCE-8C3C-B7ECDD593669}" type="presParOf" srcId="{E111471E-DB8F-435A-91B7-3D5806C6BC96}" destId="{8C7B6FA6-3894-4C28-9E74-054473D9CDDA}" srcOrd="2" destOrd="0" presId="urn:microsoft.com/office/officeart/2008/layout/LinedList"/>
    <dgm:cxn modelId="{95D76525-6915-4983-BCA8-87039586AFAD}" type="presParOf" srcId="{8F40D45A-3748-4AEA-98A4-605A3FA6AFCF}" destId="{67E3CAD5-BEB5-427B-832D-2A5BEF8E1C1D}" srcOrd="5" destOrd="0" presId="urn:microsoft.com/office/officeart/2008/layout/LinedList"/>
    <dgm:cxn modelId="{39CA311B-81A0-417D-8576-07EDFE29904B}" type="presParOf" srcId="{8F40D45A-3748-4AEA-98A4-605A3FA6AFCF}" destId="{D2D6E866-A5A8-4807-8471-85BBE09BFCED}" srcOrd="6" destOrd="0" presId="urn:microsoft.com/office/officeart/2008/layout/LinedList"/>
    <dgm:cxn modelId="{6AE00EFB-0553-4552-8885-10584E6FDC7E}" type="presParOf" srcId="{8F40D45A-3748-4AEA-98A4-605A3FA6AFCF}" destId="{C69BE66E-C03D-47CE-869A-6B27CF9826AE}" srcOrd="7" destOrd="0" presId="urn:microsoft.com/office/officeart/2008/layout/LinedList"/>
    <dgm:cxn modelId="{84023F12-BE0F-47EC-87BC-8780E7DEE1F2}" type="presParOf" srcId="{C69BE66E-C03D-47CE-869A-6B27CF9826AE}" destId="{75B5634E-54AB-4BD8-AF5B-0394240496AC}" srcOrd="0" destOrd="0" presId="urn:microsoft.com/office/officeart/2008/layout/LinedList"/>
    <dgm:cxn modelId="{5FCA4A92-0CDC-4F41-955E-6CE524831DCE}" type="presParOf" srcId="{C69BE66E-C03D-47CE-869A-6B27CF9826AE}" destId="{0F501B7F-B33C-4B63-ABE5-07C8D4E83F88}" srcOrd="1" destOrd="0" presId="urn:microsoft.com/office/officeart/2008/layout/LinedList"/>
    <dgm:cxn modelId="{81FA1C83-AF88-49AD-9BF7-618AFD582B7A}" type="presParOf" srcId="{C69BE66E-C03D-47CE-869A-6B27CF9826AE}" destId="{04FCCA1B-E470-4175-BC2B-8BA14064D5A7}" srcOrd="2" destOrd="0" presId="urn:microsoft.com/office/officeart/2008/layout/LinedList"/>
    <dgm:cxn modelId="{CE8CA75A-A8D6-43AC-A58D-218D145B0772}" type="presParOf" srcId="{8F40D45A-3748-4AEA-98A4-605A3FA6AFCF}" destId="{5E78D345-7B3D-4956-8359-4DECFCF2EC09}" srcOrd="8" destOrd="0" presId="urn:microsoft.com/office/officeart/2008/layout/LinedList"/>
    <dgm:cxn modelId="{207397C6-D035-423E-B59C-5DF854CDBCC2}" type="presParOf" srcId="{8F40D45A-3748-4AEA-98A4-605A3FA6AFCF}" destId="{12343346-4D83-4339-AD1F-DD1CB78449FB}"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838340AA-F79A-4B95-A901-2BD3761E197F}"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ru-RU"/>
        </a:p>
      </dgm:t>
    </dgm:pt>
    <dgm:pt modelId="{707C52C5-E057-4E3B-85F3-CE6239FB1B99}">
      <dgm:prSet phldrT="[Текст]"/>
      <dgm:spPr/>
      <dgm:t>
        <a:bodyPr/>
        <a:lstStyle/>
        <a:p>
          <a:r>
            <a:rPr lang="ru-RU" b="1" dirty="0" smtClean="0">
              <a:latin typeface="Arial Narrow" panose="020B0606020202030204" pitchFamily="34" charset="0"/>
            </a:rPr>
            <a:t>Финансирование</a:t>
          </a:r>
          <a:endParaRPr lang="ru-RU" b="1" dirty="0">
            <a:latin typeface="Arial Narrow" panose="020B0606020202030204" pitchFamily="34" charset="0"/>
          </a:endParaRPr>
        </a:p>
      </dgm:t>
    </dgm:pt>
    <dgm:pt modelId="{065E02F9-AE16-4025-943C-5728903DDCC2}" type="parTrans" cxnId="{6D70989A-62D9-4C3E-A615-9006F8168C7E}">
      <dgm:prSet/>
      <dgm:spPr/>
      <dgm:t>
        <a:bodyPr/>
        <a:lstStyle/>
        <a:p>
          <a:endParaRPr lang="ru-RU"/>
        </a:p>
      </dgm:t>
    </dgm:pt>
    <dgm:pt modelId="{9088BAA9-5E5E-490B-9C7A-C6C8329FB98A}" type="sibTrans" cxnId="{6D70989A-62D9-4C3E-A615-9006F8168C7E}">
      <dgm:prSet/>
      <dgm:spPr/>
      <dgm:t>
        <a:bodyPr/>
        <a:lstStyle/>
        <a:p>
          <a:endParaRPr lang="ru-RU"/>
        </a:p>
      </dgm:t>
    </dgm:pt>
    <dgm:pt modelId="{E17D6C10-B558-4EBD-85A2-9FA741B42DE3}">
      <dgm:prSet phldrT="[Текст]"/>
      <dgm:spPr/>
      <dgm:t>
        <a:bodyPr/>
        <a:lstStyle/>
        <a:p>
          <a:r>
            <a:rPr lang="ru-RU" b="1" dirty="0" smtClean="0">
              <a:latin typeface="Arial Narrow" panose="020B0606020202030204" pitchFamily="34" charset="0"/>
            </a:rPr>
            <a:t>строительства</a:t>
          </a:r>
          <a:endParaRPr lang="ru-RU" b="1" dirty="0">
            <a:latin typeface="Arial Narrow" panose="020B0606020202030204" pitchFamily="34" charset="0"/>
          </a:endParaRPr>
        </a:p>
      </dgm:t>
    </dgm:pt>
    <dgm:pt modelId="{8F9358CE-0BA4-447E-81FE-B110AB8E6A05}" type="parTrans" cxnId="{1471BD52-50DA-4433-8AA9-D6222C8DAEDF}">
      <dgm:prSet/>
      <dgm:spPr/>
      <dgm:t>
        <a:bodyPr/>
        <a:lstStyle/>
        <a:p>
          <a:endParaRPr lang="ru-RU"/>
        </a:p>
      </dgm:t>
    </dgm:pt>
    <dgm:pt modelId="{C1CBD45C-9327-42C8-AE98-8BC94951A94F}" type="sibTrans" cxnId="{1471BD52-50DA-4433-8AA9-D6222C8DAEDF}">
      <dgm:prSet/>
      <dgm:spPr/>
      <dgm:t>
        <a:bodyPr/>
        <a:lstStyle/>
        <a:p>
          <a:endParaRPr lang="ru-RU"/>
        </a:p>
      </dgm:t>
    </dgm:pt>
    <dgm:pt modelId="{5E7951E9-1A56-41FC-A733-4C892FD75930}" type="pres">
      <dgm:prSet presAssocID="{838340AA-F79A-4B95-A901-2BD3761E197F}" presName="compositeShape" presStyleCnt="0">
        <dgm:presLayoutVars>
          <dgm:chMax val="2"/>
          <dgm:dir/>
          <dgm:resizeHandles val="exact"/>
        </dgm:presLayoutVars>
      </dgm:prSet>
      <dgm:spPr/>
      <dgm:t>
        <a:bodyPr/>
        <a:lstStyle/>
        <a:p>
          <a:endParaRPr lang="ru-RU"/>
        </a:p>
      </dgm:t>
    </dgm:pt>
    <dgm:pt modelId="{54494AC4-34B4-41D3-AEF9-63FF21AEE814}" type="pres">
      <dgm:prSet presAssocID="{838340AA-F79A-4B95-A901-2BD3761E197F}" presName="ribbon" presStyleLbl="node1" presStyleIdx="0" presStyleCnt="1" custLinFactNeighborX="-6754"/>
      <dgm:spPr/>
    </dgm:pt>
    <dgm:pt modelId="{A768A92D-A2A8-4B81-BBB5-A89173768863}" type="pres">
      <dgm:prSet presAssocID="{838340AA-F79A-4B95-A901-2BD3761E197F}" presName="leftArrowText" presStyleLbl="node1" presStyleIdx="0" presStyleCnt="1" custLinFactNeighborX="-25137">
        <dgm:presLayoutVars>
          <dgm:chMax val="0"/>
          <dgm:bulletEnabled val="1"/>
        </dgm:presLayoutVars>
      </dgm:prSet>
      <dgm:spPr/>
      <dgm:t>
        <a:bodyPr/>
        <a:lstStyle/>
        <a:p>
          <a:endParaRPr lang="ru-RU"/>
        </a:p>
      </dgm:t>
    </dgm:pt>
    <dgm:pt modelId="{1F4C7C17-A318-4E6A-8510-656DBCFD35E8}" type="pres">
      <dgm:prSet presAssocID="{838340AA-F79A-4B95-A901-2BD3761E197F}" presName="rightArrowText" presStyleLbl="node1" presStyleIdx="0" presStyleCnt="1" custLinFactNeighborX="-15760">
        <dgm:presLayoutVars>
          <dgm:chMax val="0"/>
          <dgm:bulletEnabled val="1"/>
        </dgm:presLayoutVars>
      </dgm:prSet>
      <dgm:spPr/>
      <dgm:t>
        <a:bodyPr/>
        <a:lstStyle/>
        <a:p>
          <a:endParaRPr lang="ru-RU"/>
        </a:p>
      </dgm:t>
    </dgm:pt>
  </dgm:ptLst>
  <dgm:cxnLst>
    <dgm:cxn modelId="{6F499B70-98A1-4A09-99E1-EB379465A263}" type="presOf" srcId="{838340AA-F79A-4B95-A901-2BD3761E197F}" destId="{5E7951E9-1A56-41FC-A733-4C892FD75930}" srcOrd="0" destOrd="0" presId="urn:microsoft.com/office/officeart/2005/8/layout/arrow6"/>
    <dgm:cxn modelId="{6D70989A-62D9-4C3E-A615-9006F8168C7E}" srcId="{838340AA-F79A-4B95-A901-2BD3761E197F}" destId="{707C52C5-E057-4E3B-85F3-CE6239FB1B99}" srcOrd="0" destOrd="0" parTransId="{065E02F9-AE16-4025-943C-5728903DDCC2}" sibTransId="{9088BAA9-5E5E-490B-9C7A-C6C8329FB98A}"/>
    <dgm:cxn modelId="{51358C83-2E23-4CE3-B07B-519B4274174E}" type="presOf" srcId="{E17D6C10-B558-4EBD-85A2-9FA741B42DE3}" destId="{1F4C7C17-A318-4E6A-8510-656DBCFD35E8}" srcOrd="0" destOrd="0" presId="urn:microsoft.com/office/officeart/2005/8/layout/arrow6"/>
    <dgm:cxn modelId="{1471BD52-50DA-4433-8AA9-D6222C8DAEDF}" srcId="{838340AA-F79A-4B95-A901-2BD3761E197F}" destId="{E17D6C10-B558-4EBD-85A2-9FA741B42DE3}" srcOrd="1" destOrd="0" parTransId="{8F9358CE-0BA4-447E-81FE-B110AB8E6A05}" sibTransId="{C1CBD45C-9327-42C8-AE98-8BC94951A94F}"/>
    <dgm:cxn modelId="{16356CF4-DE5D-43E0-A911-7725B9C43233}" type="presOf" srcId="{707C52C5-E057-4E3B-85F3-CE6239FB1B99}" destId="{A768A92D-A2A8-4B81-BBB5-A89173768863}" srcOrd="0" destOrd="0" presId="urn:microsoft.com/office/officeart/2005/8/layout/arrow6"/>
    <dgm:cxn modelId="{F2E27441-BA9C-4396-AC1D-29B15311C273}" type="presParOf" srcId="{5E7951E9-1A56-41FC-A733-4C892FD75930}" destId="{54494AC4-34B4-41D3-AEF9-63FF21AEE814}" srcOrd="0" destOrd="0" presId="urn:microsoft.com/office/officeart/2005/8/layout/arrow6"/>
    <dgm:cxn modelId="{17746BCD-7259-44A6-81C9-142DEE72E119}" type="presParOf" srcId="{5E7951E9-1A56-41FC-A733-4C892FD75930}" destId="{A768A92D-A2A8-4B81-BBB5-A89173768863}" srcOrd="1" destOrd="0" presId="urn:microsoft.com/office/officeart/2005/8/layout/arrow6"/>
    <dgm:cxn modelId="{D3E5EF10-DFC7-4144-93DF-C8C3D29A06AF}" type="presParOf" srcId="{5E7951E9-1A56-41FC-A733-4C892FD75930}" destId="{1F4C7C17-A318-4E6A-8510-656DBCFD35E8}" srcOrd="2" destOrd="0" presId="urn:microsoft.com/office/officeart/2005/8/layout/arrow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A8CC646-245C-4ABA-8CF6-8165528309BF}"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ru-RU"/>
        </a:p>
      </dgm:t>
    </dgm:pt>
    <dgm:pt modelId="{AC01F7EF-CFBF-4F71-A9E6-4A56996F6AFD}">
      <dgm:prSet phldrT="[Текст]"/>
      <dgm:spPr/>
      <dgm:t>
        <a:bodyPr/>
        <a:lstStyle/>
        <a:p>
          <a:r>
            <a:rPr lang="ru-RU" dirty="0" smtClean="0">
              <a:latin typeface="Arial Narrow" panose="020B0606020202030204" pitchFamily="34" charset="0"/>
            </a:rPr>
            <a:t>1</a:t>
          </a:r>
          <a:endParaRPr lang="ru-RU" dirty="0">
            <a:latin typeface="Arial Narrow" panose="020B0606020202030204" pitchFamily="34" charset="0"/>
          </a:endParaRPr>
        </a:p>
      </dgm:t>
    </dgm:pt>
    <dgm:pt modelId="{B61EF276-CB9A-416D-BB30-AADE2B9EBB90}" type="parTrans" cxnId="{9E6D77F5-A878-416F-A04C-F858E73ED903}">
      <dgm:prSet/>
      <dgm:spPr/>
      <dgm:t>
        <a:bodyPr/>
        <a:lstStyle/>
        <a:p>
          <a:endParaRPr lang="ru-RU">
            <a:latin typeface="Arial Narrow" panose="020B0606020202030204" pitchFamily="34" charset="0"/>
          </a:endParaRPr>
        </a:p>
      </dgm:t>
    </dgm:pt>
    <dgm:pt modelId="{6D9A6476-E146-4C16-B2D3-9EE8CFE4DBCE}" type="sibTrans" cxnId="{9E6D77F5-A878-416F-A04C-F858E73ED903}">
      <dgm:prSet/>
      <dgm:spPr/>
      <dgm:t>
        <a:bodyPr/>
        <a:lstStyle/>
        <a:p>
          <a:endParaRPr lang="ru-RU">
            <a:latin typeface="Arial Narrow" panose="020B0606020202030204" pitchFamily="34" charset="0"/>
          </a:endParaRPr>
        </a:p>
      </dgm:t>
    </dgm:pt>
    <dgm:pt modelId="{1CE60DDA-8609-4015-8C3E-68AB0CC9BAF3}">
      <dgm:prSet phldrT="[Текст]"/>
      <dgm:spPr/>
      <dgm:t>
        <a:bodyPr/>
        <a:lstStyle/>
        <a:p>
          <a:r>
            <a:rPr lang="ru-RU" b="0" dirty="0" smtClean="0">
              <a:latin typeface="Arial Narrow" panose="020B0606020202030204" pitchFamily="34" charset="0"/>
              <a:cs typeface="Arial" panose="020B0604020202020204" pitchFamily="34" charset="0"/>
            </a:rPr>
            <a:t>Применение в отношении </a:t>
          </a:r>
          <a:r>
            <a:rPr lang="ru-RU" b="0" dirty="0" err="1" smtClean="0">
              <a:latin typeface="Arial Narrow" panose="020B0606020202030204" pitchFamily="34" charset="0"/>
              <a:cs typeface="Arial" panose="020B0604020202020204" pitchFamily="34" charset="0"/>
            </a:rPr>
            <a:t>энергопринимающих</a:t>
          </a:r>
          <a:r>
            <a:rPr lang="ru-RU" b="0" dirty="0" smtClean="0">
              <a:latin typeface="Arial Narrow" panose="020B0606020202030204" pitchFamily="34" charset="0"/>
              <a:cs typeface="Arial" panose="020B0604020202020204" pitchFamily="34" charset="0"/>
            </a:rPr>
            <a:t> устройств, введённых в течение года, предшествующему первому году на который устанавливается тариф</a:t>
          </a:r>
          <a:endParaRPr lang="ru-RU" dirty="0">
            <a:latin typeface="Arial Narrow" panose="020B0606020202030204" pitchFamily="34" charset="0"/>
          </a:endParaRPr>
        </a:p>
      </dgm:t>
    </dgm:pt>
    <dgm:pt modelId="{9F3E0452-7F49-40EA-AEE8-E45A5AAF4455}" type="parTrans" cxnId="{175D4C23-A8B4-4C48-9499-BC616C8113E9}">
      <dgm:prSet/>
      <dgm:spPr/>
      <dgm:t>
        <a:bodyPr/>
        <a:lstStyle/>
        <a:p>
          <a:endParaRPr lang="ru-RU">
            <a:latin typeface="Arial Narrow" panose="020B0606020202030204" pitchFamily="34" charset="0"/>
          </a:endParaRPr>
        </a:p>
      </dgm:t>
    </dgm:pt>
    <dgm:pt modelId="{3A912020-04E5-43A4-8671-638318826B1C}" type="sibTrans" cxnId="{175D4C23-A8B4-4C48-9499-BC616C8113E9}">
      <dgm:prSet/>
      <dgm:spPr/>
      <dgm:t>
        <a:bodyPr/>
        <a:lstStyle/>
        <a:p>
          <a:endParaRPr lang="ru-RU">
            <a:latin typeface="Arial Narrow" panose="020B0606020202030204" pitchFamily="34" charset="0"/>
          </a:endParaRPr>
        </a:p>
      </dgm:t>
    </dgm:pt>
    <dgm:pt modelId="{D68DC936-AE2B-4D98-BBEF-09078F8426C0}">
      <dgm:prSet phldrT="[Текст]"/>
      <dgm:spPr/>
      <dgm:t>
        <a:bodyPr/>
        <a:lstStyle/>
        <a:p>
          <a:r>
            <a:rPr lang="ru-RU" dirty="0" smtClean="0">
              <a:latin typeface="Arial Narrow" panose="020B0606020202030204" pitchFamily="34" charset="0"/>
            </a:rPr>
            <a:t>2</a:t>
          </a:r>
          <a:endParaRPr lang="ru-RU" dirty="0">
            <a:latin typeface="Arial Narrow" panose="020B0606020202030204" pitchFamily="34" charset="0"/>
          </a:endParaRPr>
        </a:p>
      </dgm:t>
    </dgm:pt>
    <dgm:pt modelId="{4469A607-B59C-4830-A163-2384F137D07F}" type="parTrans" cxnId="{47FA4F7D-6AC7-4E6A-8DDD-4594A1B7A670}">
      <dgm:prSet/>
      <dgm:spPr/>
      <dgm:t>
        <a:bodyPr/>
        <a:lstStyle/>
        <a:p>
          <a:endParaRPr lang="ru-RU">
            <a:latin typeface="Arial Narrow" panose="020B0606020202030204" pitchFamily="34" charset="0"/>
          </a:endParaRPr>
        </a:p>
      </dgm:t>
    </dgm:pt>
    <dgm:pt modelId="{EF19FD2E-8518-42DD-B468-DA9C099426FB}" type="sibTrans" cxnId="{47FA4F7D-6AC7-4E6A-8DDD-4594A1B7A670}">
      <dgm:prSet/>
      <dgm:spPr/>
      <dgm:t>
        <a:bodyPr/>
        <a:lstStyle/>
        <a:p>
          <a:endParaRPr lang="ru-RU">
            <a:latin typeface="Arial Narrow" panose="020B0606020202030204" pitchFamily="34" charset="0"/>
          </a:endParaRPr>
        </a:p>
      </dgm:t>
    </dgm:pt>
    <dgm:pt modelId="{7A8AC9AA-9679-4A59-8F4D-A455E6B9510D}">
      <dgm:prSet phldrT="[Текст]"/>
      <dgm:spPr/>
      <dgm:t>
        <a:bodyPr/>
        <a:lstStyle/>
        <a:p>
          <a:r>
            <a:rPr lang="ru-RU" b="0" dirty="0" smtClean="0">
              <a:latin typeface="Arial Narrow" panose="020B0606020202030204" pitchFamily="34" charset="0"/>
              <a:cs typeface="Arial" panose="020B0604020202020204" pitchFamily="34" charset="0"/>
            </a:rPr>
            <a:t>Для присоединяемых к электросетевым объектам </a:t>
          </a:r>
          <a:r>
            <a:rPr lang="ru-RU" b="0" dirty="0" err="1" smtClean="0">
              <a:latin typeface="Arial Narrow" panose="020B0606020202030204" pitchFamily="34" charset="0"/>
              <a:cs typeface="Arial" panose="020B0604020202020204" pitchFamily="34" charset="0"/>
            </a:rPr>
            <a:t>энергопринимающих</a:t>
          </a:r>
          <a:r>
            <a:rPr lang="ru-RU" b="0" dirty="0" smtClean="0">
              <a:latin typeface="Arial Narrow" panose="020B0606020202030204" pitchFamily="34" charset="0"/>
              <a:cs typeface="Arial" panose="020B0604020202020204" pitchFamily="34" charset="0"/>
            </a:rPr>
            <a:t> устройств минимальной мощностью 10 МВт</a:t>
          </a:r>
          <a:endParaRPr lang="ru-RU" dirty="0">
            <a:latin typeface="Arial Narrow" panose="020B0606020202030204" pitchFamily="34" charset="0"/>
          </a:endParaRPr>
        </a:p>
      </dgm:t>
    </dgm:pt>
    <dgm:pt modelId="{33690D28-8033-429E-AFF5-9A17CC19FFAB}" type="parTrans" cxnId="{51463E72-B749-4B3E-9557-5B9DD8482B4F}">
      <dgm:prSet/>
      <dgm:spPr/>
      <dgm:t>
        <a:bodyPr/>
        <a:lstStyle/>
        <a:p>
          <a:endParaRPr lang="ru-RU">
            <a:latin typeface="Arial Narrow" panose="020B0606020202030204" pitchFamily="34" charset="0"/>
          </a:endParaRPr>
        </a:p>
      </dgm:t>
    </dgm:pt>
    <dgm:pt modelId="{ACA44D50-094D-40E7-96A4-C231E976FEAF}" type="sibTrans" cxnId="{51463E72-B749-4B3E-9557-5B9DD8482B4F}">
      <dgm:prSet/>
      <dgm:spPr/>
      <dgm:t>
        <a:bodyPr/>
        <a:lstStyle/>
        <a:p>
          <a:endParaRPr lang="ru-RU">
            <a:latin typeface="Arial Narrow" panose="020B0606020202030204" pitchFamily="34" charset="0"/>
          </a:endParaRPr>
        </a:p>
      </dgm:t>
    </dgm:pt>
    <dgm:pt modelId="{03E6455F-6CD2-45D6-A926-5CBE6FB33834}">
      <dgm:prSet phldrT="[Текст]"/>
      <dgm:spPr/>
      <dgm:t>
        <a:bodyPr/>
        <a:lstStyle/>
        <a:p>
          <a:r>
            <a:rPr lang="ru-RU" dirty="0" smtClean="0">
              <a:latin typeface="Arial Narrow" panose="020B0606020202030204" pitchFamily="34" charset="0"/>
            </a:rPr>
            <a:t>3</a:t>
          </a:r>
          <a:endParaRPr lang="ru-RU" dirty="0">
            <a:latin typeface="Arial Narrow" panose="020B0606020202030204" pitchFamily="34" charset="0"/>
          </a:endParaRPr>
        </a:p>
      </dgm:t>
    </dgm:pt>
    <dgm:pt modelId="{8BA3DEF7-5F00-4C88-9AFD-08CD5BF8F81A}" type="parTrans" cxnId="{28D815D9-87EE-4729-A1A9-4145441D985E}">
      <dgm:prSet/>
      <dgm:spPr/>
      <dgm:t>
        <a:bodyPr/>
        <a:lstStyle/>
        <a:p>
          <a:endParaRPr lang="ru-RU">
            <a:latin typeface="Arial Narrow" panose="020B0606020202030204" pitchFamily="34" charset="0"/>
          </a:endParaRPr>
        </a:p>
      </dgm:t>
    </dgm:pt>
    <dgm:pt modelId="{CDD91C5E-CB1D-412D-9B77-A8C8DAB4AB8B}" type="sibTrans" cxnId="{28D815D9-87EE-4729-A1A9-4145441D985E}">
      <dgm:prSet/>
      <dgm:spPr/>
      <dgm:t>
        <a:bodyPr/>
        <a:lstStyle/>
        <a:p>
          <a:endParaRPr lang="ru-RU">
            <a:latin typeface="Arial Narrow" panose="020B0606020202030204" pitchFamily="34" charset="0"/>
          </a:endParaRPr>
        </a:p>
      </dgm:t>
    </dgm:pt>
    <dgm:pt modelId="{7877F690-8155-4744-8A95-3077B00241D8}">
      <dgm:prSet phldrT="[Текст]"/>
      <dgm:spPr/>
      <dgm:t>
        <a:bodyPr/>
        <a:lstStyle/>
        <a:p>
          <a:r>
            <a:rPr lang="ru-RU" b="0" dirty="0" smtClean="0">
              <a:latin typeface="Arial Narrow" panose="020B0606020202030204" pitchFamily="34" charset="0"/>
              <a:cs typeface="Arial" panose="020B0604020202020204" pitchFamily="34" charset="0"/>
            </a:rPr>
            <a:t>Ограничение перехода к данному методу с 01.01.2015 по 01.01.2019 для сетевых компаний </a:t>
          </a:r>
          <a:r>
            <a:rPr lang="ru-RU" b="0" dirty="0" err="1" smtClean="0">
              <a:latin typeface="Arial Narrow" panose="020B0606020202030204" pitchFamily="34" charset="0"/>
              <a:cs typeface="Arial" panose="020B0604020202020204" pitchFamily="34" charset="0"/>
            </a:rPr>
            <a:t>монопотребителей</a:t>
          </a:r>
          <a:endParaRPr lang="ru-RU" dirty="0">
            <a:latin typeface="Arial Narrow" panose="020B0606020202030204" pitchFamily="34" charset="0"/>
          </a:endParaRPr>
        </a:p>
      </dgm:t>
    </dgm:pt>
    <dgm:pt modelId="{D1817429-7888-4631-AA9C-ACF1A4F7EDDF}" type="parTrans" cxnId="{4056E0A9-3445-4A9F-A90F-5909DE6571B0}">
      <dgm:prSet/>
      <dgm:spPr/>
      <dgm:t>
        <a:bodyPr/>
        <a:lstStyle/>
        <a:p>
          <a:endParaRPr lang="ru-RU">
            <a:latin typeface="Arial Narrow" panose="020B0606020202030204" pitchFamily="34" charset="0"/>
          </a:endParaRPr>
        </a:p>
      </dgm:t>
    </dgm:pt>
    <dgm:pt modelId="{3216ED02-1BC1-4755-8191-99A28D1C6502}" type="sibTrans" cxnId="{4056E0A9-3445-4A9F-A90F-5909DE6571B0}">
      <dgm:prSet/>
      <dgm:spPr/>
      <dgm:t>
        <a:bodyPr/>
        <a:lstStyle/>
        <a:p>
          <a:endParaRPr lang="ru-RU">
            <a:latin typeface="Arial Narrow" panose="020B0606020202030204" pitchFamily="34" charset="0"/>
          </a:endParaRPr>
        </a:p>
      </dgm:t>
    </dgm:pt>
    <dgm:pt modelId="{23DA02F0-E8CD-47FD-AE88-95681BEF71FF}">
      <dgm:prSet/>
      <dgm:spPr/>
      <dgm:t>
        <a:bodyPr/>
        <a:lstStyle/>
        <a:p>
          <a:r>
            <a:rPr lang="ru-RU" dirty="0" smtClean="0">
              <a:latin typeface="Arial Narrow" panose="020B0606020202030204" pitchFamily="34" charset="0"/>
            </a:rPr>
            <a:t>4</a:t>
          </a:r>
          <a:endParaRPr lang="ru-RU" dirty="0">
            <a:latin typeface="Arial Narrow" panose="020B0606020202030204" pitchFamily="34" charset="0"/>
          </a:endParaRPr>
        </a:p>
      </dgm:t>
    </dgm:pt>
    <dgm:pt modelId="{6CEE4C63-F7B8-4428-BE67-DC7C78D9C93A}" type="parTrans" cxnId="{D170ED6F-629D-4198-8278-29A7D6EA3F10}">
      <dgm:prSet/>
      <dgm:spPr/>
      <dgm:t>
        <a:bodyPr/>
        <a:lstStyle/>
        <a:p>
          <a:endParaRPr lang="ru-RU">
            <a:latin typeface="Arial Narrow" panose="020B0606020202030204" pitchFamily="34" charset="0"/>
          </a:endParaRPr>
        </a:p>
      </dgm:t>
    </dgm:pt>
    <dgm:pt modelId="{0C366345-7EB0-455D-827E-E34AAFC01790}" type="sibTrans" cxnId="{D170ED6F-629D-4198-8278-29A7D6EA3F10}">
      <dgm:prSet/>
      <dgm:spPr/>
      <dgm:t>
        <a:bodyPr/>
        <a:lstStyle/>
        <a:p>
          <a:endParaRPr lang="ru-RU">
            <a:latin typeface="Arial Narrow" panose="020B0606020202030204" pitchFamily="34" charset="0"/>
          </a:endParaRPr>
        </a:p>
      </dgm:t>
    </dgm:pt>
    <dgm:pt modelId="{4F18EC2F-6A06-44B8-9F20-4B1BE95416BC}">
      <dgm:prSet/>
      <dgm:spPr/>
      <dgm:t>
        <a:bodyPr/>
        <a:lstStyle/>
        <a:p>
          <a:r>
            <a:rPr lang="ru-RU" dirty="0" smtClean="0">
              <a:latin typeface="Arial Narrow" panose="020B0606020202030204" pitchFamily="34" charset="0"/>
            </a:rPr>
            <a:t>5</a:t>
          </a:r>
          <a:endParaRPr lang="ru-RU" dirty="0">
            <a:latin typeface="Arial Narrow" panose="020B0606020202030204" pitchFamily="34" charset="0"/>
          </a:endParaRPr>
        </a:p>
      </dgm:t>
    </dgm:pt>
    <dgm:pt modelId="{8BC9622F-EC81-408D-B9A1-4B96B8494C67}" type="parTrans" cxnId="{916FB00F-7690-4239-ACB8-F29416E2E7D4}">
      <dgm:prSet/>
      <dgm:spPr/>
      <dgm:t>
        <a:bodyPr/>
        <a:lstStyle/>
        <a:p>
          <a:endParaRPr lang="ru-RU">
            <a:latin typeface="Arial Narrow" panose="020B0606020202030204" pitchFamily="34" charset="0"/>
          </a:endParaRPr>
        </a:p>
      </dgm:t>
    </dgm:pt>
    <dgm:pt modelId="{CAE17052-B659-43ED-AA5B-926CF36CF330}" type="sibTrans" cxnId="{916FB00F-7690-4239-ACB8-F29416E2E7D4}">
      <dgm:prSet/>
      <dgm:spPr/>
      <dgm:t>
        <a:bodyPr/>
        <a:lstStyle/>
        <a:p>
          <a:endParaRPr lang="ru-RU">
            <a:latin typeface="Arial Narrow" panose="020B0606020202030204" pitchFamily="34" charset="0"/>
          </a:endParaRPr>
        </a:p>
      </dgm:t>
    </dgm:pt>
    <dgm:pt modelId="{A26CE3AA-8960-49AE-AA24-D342C29CC3B5}">
      <dgm:prSet/>
      <dgm:spPr/>
      <dgm:t>
        <a:bodyPr/>
        <a:lstStyle/>
        <a:p>
          <a:r>
            <a:rPr lang="ru-RU" dirty="0" smtClean="0">
              <a:latin typeface="Arial Narrow" panose="020B0606020202030204" pitchFamily="34" charset="0"/>
            </a:rPr>
            <a:t>6</a:t>
          </a:r>
          <a:endParaRPr lang="ru-RU" dirty="0">
            <a:latin typeface="Arial Narrow" panose="020B0606020202030204" pitchFamily="34" charset="0"/>
          </a:endParaRPr>
        </a:p>
      </dgm:t>
    </dgm:pt>
    <dgm:pt modelId="{8964D675-C1B8-4606-B559-7D64C39009B1}" type="parTrans" cxnId="{E67A484A-C25E-4881-9F69-794677B4F452}">
      <dgm:prSet/>
      <dgm:spPr/>
      <dgm:t>
        <a:bodyPr/>
        <a:lstStyle/>
        <a:p>
          <a:endParaRPr lang="ru-RU">
            <a:latin typeface="Arial Narrow" panose="020B0606020202030204" pitchFamily="34" charset="0"/>
          </a:endParaRPr>
        </a:p>
      </dgm:t>
    </dgm:pt>
    <dgm:pt modelId="{0A640BFD-811B-4873-8F4D-450775D1DA90}" type="sibTrans" cxnId="{E67A484A-C25E-4881-9F69-794677B4F452}">
      <dgm:prSet/>
      <dgm:spPr/>
      <dgm:t>
        <a:bodyPr/>
        <a:lstStyle/>
        <a:p>
          <a:endParaRPr lang="ru-RU">
            <a:latin typeface="Arial Narrow" panose="020B0606020202030204" pitchFamily="34" charset="0"/>
          </a:endParaRPr>
        </a:p>
      </dgm:t>
    </dgm:pt>
    <dgm:pt modelId="{A45804AD-BC31-441A-907A-0DFE47A8DCAC}">
      <dgm:prSet/>
      <dgm:spPr/>
      <dgm:t>
        <a:bodyPr/>
        <a:lstStyle/>
        <a:p>
          <a:r>
            <a:rPr lang="ru-RU" dirty="0" smtClean="0">
              <a:latin typeface="Arial Narrow" panose="020B0606020202030204" pitchFamily="34" charset="0"/>
            </a:rPr>
            <a:t>7</a:t>
          </a:r>
          <a:endParaRPr lang="ru-RU" dirty="0">
            <a:latin typeface="Arial Narrow" panose="020B0606020202030204" pitchFamily="34" charset="0"/>
          </a:endParaRPr>
        </a:p>
      </dgm:t>
    </dgm:pt>
    <dgm:pt modelId="{3668DB1F-44D5-4774-9AB2-72AD884E670B}" type="parTrans" cxnId="{20B4E8FA-72D2-431E-B3A8-8E90FDD6F96C}">
      <dgm:prSet/>
      <dgm:spPr/>
      <dgm:t>
        <a:bodyPr/>
        <a:lstStyle/>
        <a:p>
          <a:endParaRPr lang="ru-RU">
            <a:latin typeface="Arial Narrow" panose="020B0606020202030204" pitchFamily="34" charset="0"/>
          </a:endParaRPr>
        </a:p>
      </dgm:t>
    </dgm:pt>
    <dgm:pt modelId="{7E99A340-2A10-44FB-BC9A-2374A55DEFE0}" type="sibTrans" cxnId="{20B4E8FA-72D2-431E-B3A8-8E90FDD6F96C}">
      <dgm:prSet/>
      <dgm:spPr/>
      <dgm:t>
        <a:bodyPr/>
        <a:lstStyle/>
        <a:p>
          <a:endParaRPr lang="ru-RU">
            <a:latin typeface="Arial Narrow" panose="020B0606020202030204" pitchFamily="34" charset="0"/>
          </a:endParaRPr>
        </a:p>
      </dgm:t>
    </dgm:pt>
    <dgm:pt modelId="{1E8BCD7F-648E-4320-846B-89F3A485F4A5}">
      <dgm:prSet/>
      <dgm:spPr/>
      <dgm:t>
        <a:bodyPr/>
        <a:lstStyle/>
        <a:p>
          <a:r>
            <a:rPr lang="ru-RU" dirty="0" smtClean="0">
              <a:latin typeface="Arial Narrow" panose="020B0606020202030204" pitchFamily="34" charset="0"/>
            </a:rPr>
            <a:t>8</a:t>
          </a:r>
          <a:endParaRPr lang="ru-RU" dirty="0">
            <a:latin typeface="Arial Narrow" panose="020B0606020202030204" pitchFamily="34" charset="0"/>
          </a:endParaRPr>
        </a:p>
      </dgm:t>
    </dgm:pt>
    <dgm:pt modelId="{26E1D442-9228-4A2C-AFDD-20219FAF2F4F}" type="parTrans" cxnId="{B03C2B49-54EF-4B2F-A2DF-07163B60A8A4}">
      <dgm:prSet/>
      <dgm:spPr/>
      <dgm:t>
        <a:bodyPr/>
        <a:lstStyle/>
        <a:p>
          <a:endParaRPr lang="ru-RU">
            <a:latin typeface="Arial Narrow" panose="020B0606020202030204" pitchFamily="34" charset="0"/>
          </a:endParaRPr>
        </a:p>
      </dgm:t>
    </dgm:pt>
    <dgm:pt modelId="{A3F7EEC7-F0B6-4902-9C3E-CDB1E5D95C7A}" type="sibTrans" cxnId="{B03C2B49-54EF-4B2F-A2DF-07163B60A8A4}">
      <dgm:prSet/>
      <dgm:spPr/>
      <dgm:t>
        <a:bodyPr/>
        <a:lstStyle/>
        <a:p>
          <a:endParaRPr lang="ru-RU">
            <a:latin typeface="Arial Narrow" panose="020B0606020202030204" pitchFamily="34" charset="0"/>
          </a:endParaRPr>
        </a:p>
      </dgm:t>
    </dgm:pt>
    <dgm:pt modelId="{A380941D-EE5E-484B-90B3-F4F0039F5E7F}">
      <dgm:prSet/>
      <dgm:spPr/>
      <dgm:t>
        <a:bodyPr/>
        <a:lstStyle/>
        <a:p>
          <a:r>
            <a:rPr lang="ru-RU" b="0" dirty="0" smtClean="0">
              <a:latin typeface="Arial Narrow" panose="020B0606020202030204" pitchFamily="34" charset="0"/>
              <a:cs typeface="Arial" panose="020B0604020202020204" pitchFamily="34" charset="0"/>
            </a:rPr>
            <a:t>Срок действия льготного </a:t>
          </a:r>
          <a:r>
            <a:rPr lang="ru-RU" b="0" dirty="0" err="1" smtClean="0">
              <a:latin typeface="Arial Narrow" panose="020B0606020202030204" pitchFamily="34" charset="0"/>
              <a:cs typeface="Arial" panose="020B0604020202020204" pitchFamily="34" charset="0"/>
            </a:rPr>
            <a:t>тарифообразования</a:t>
          </a:r>
          <a:r>
            <a:rPr lang="ru-RU" b="0" dirty="0" smtClean="0">
              <a:latin typeface="Arial Narrow" panose="020B0606020202030204" pitchFamily="34" charset="0"/>
              <a:cs typeface="Arial" panose="020B0604020202020204" pitchFamily="34" charset="0"/>
            </a:rPr>
            <a:t> – 20 лет (снижение возможно по согласованию с инвестором)</a:t>
          </a:r>
          <a:endParaRPr lang="ru-RU" dirty="0">
            <a:latin typeface="Arial Narrow" panose="020B0606020202030204" pitchFamily="34" charset="0"/>
          </a:endParaRPr>
        </a:p>
      </dgm:t>
    </dgm:pt>
    <dgm:pt modelId="{90F66444-34F3-4DDC-8195-515760B5B6F0}" type="parTrans" cxnId="{EAD80F5E-9064-4461-9019-FEF9A860B639}">
      <dgm:prSet/>
      <dgm:spPr/>
      <dgm:t>
        <a:bodyPr/>
        <a:lstStyle/>
        <a:p>
          <a:endParaRPr lang="ru-RU">
            <a:latin typeface="Arial Narrow" panose="020B0606020202030204" pitchFamily="34" charset="0"/>
          </a:endParaRPr>
        </a:p>
      </dgm:t>
    </dgm:pt>
    <dgm:pt modelId="{3B327D39-69D1-477E-9F43-5B29F5F1BBE0}" type="sibTrans" cxnId="{EAD80F5E-9064-4461-9019-FEF9A860B639}">
      <dgm:prSet/>
      <dgm:spPr/>
      <dgm:t>
        <a:bodyPr/>
        <a:lstStyle/>
        <a:p>
          <a:endParaRPr lang="ru-RU">
            <a:latin typeface="Arial Narrow" panose="020B0606020202030204" pitchFamily="34" charset="0"/>
          </a:endParaRPr>
        </a:p>
      </dgm:t>
    </dgm:pt>
    <dgm:pt modelId="{32869818-8C72-4660-917E-07643F113250}">
      <dgm:prSet/>
      <dgm:spPr/>
      <dgm:t>
        <a:bodyPr/>
        <a:lstStyle/>
        <a:p>
          <a:r>
            <a:rPr lang="ru-RU" b="0" dirty="0" smtClean="0">
              <a:latin typeface="Arial Narrow" panose="020B0606020202030204" pitchFamily="34" charset="0"/>
              <a:cs typeface="Arial" panose="020B0604020202020204" pitchFamily="34" charset="0"/>
            </a:rPr>
            <a:t>Применение механизма, сходного с ДПМ, со сроком возврата капитала 20 лет (снижение возможно по согласованию с инвестором)</a:t>
          </a:r>
          <a:endParaRPr lang="ru-RU" dirty="0">
            <a:latin typeface="Arial Narrow" panose="020B0606020202030204" pitchFamily="34" charset="0"/>
          </a:endParaRPr>
        </a:p>
      </dgm:t>
    </dgm:pt>
    <dgm:pt modelId="{87A56A1E-5099-4D82-8148-2453ADF51144}" type="parTrans" cxnId="{2DE1D4BA-B02A-4813-BE35-07B69F026D91}">
      <dgm:prSet/>
      <dgm:spPr/>
      <dgm:t>
        <a:bodyPr/>
        <a:lstStyle/>
        <a:p>
          <a:endParaRPr lang="ru-RU">
            <a:latin typeface="Arial Narrow" panose="020B0606020202030204" pitchFamily="34" charset="0"/>
          </a:endParaRPr>
        </a:p>
      </dgm:t>
    </dgm:pt>
    <dgm:pt modelId="{CD73003C-03C4-47E5-92C8-B1FF326FCC4A}" type="sibTrans" cxnId="{2DE1D4BA-B02A-4813-BE35-07B69F026D91}">
      <dgm:prSet/>
      <dgm:spPr/>
      <dgm:t>
        <a:bodyPr/>
        <a:lstStyle/>
        <a:p>
          <a:endParaRPr lang="ru-RU">
            <a:latin typeface="Arial Narrow" panose="020B0606020202030204" pitchFamily="34" charset="0"/>
          </a:endParaRPr>
        </a:p>
      </dgm:t>
    </dgm:pt>
    <dgm:pt modelId="{317A6E80-56A7-4482-A4AD-7684B7B477F0}">
      <dgm:prSet/>
      <dgm:spPr/>
      <dgm:t>
        <a:bodyPr/>
        <a:lstStyle/>
        <a:p>
          <a:r>
            <a:rPr lang="ru-RU" dirty="0" smtClean="0">
              <a:latin typeface="Arial Narrow" panose="020B0606020202030204" pitchFamily="34" charset="0"/>
              <a:cs typeface="Arial" panose="020B0604020202020204" pitchFamily="34" charset="0"/>
            </a:rPr>
            <a:t>При присоединении новых потребителей в течение разрешённого периода, параметры сохраняются.  Пересмотренный льготный тариф распространяется и на новых потребителей.</a:t>
          </a:r>
          <a:endParaRPr lang="ru-RU" dirty="0">
            <a:latin typeface="Arial Narrow" panose="020B0606020202030204" pitchFamily="34" charset="0"/>
          </a:endParaRPr>
        </a:p>
      </dgm:t>
    </dgm:pt>
    <dgm:pt modelId="{3BC9CD18-D302-4F72-B7B9-4F45C38BF7A3}" type="parTrans" cxnId="{CFE0D9D7-A769-4C91-B273-3047097CE1D8}">
      <dgm:prSet/>
      <dgm:spPr/>
      <dgm:t>
        <a:bodyPr/>
        <a:lstStyle/>
        <a:p>
          <a:endParaRPr lang="ru-RU">
            <a:latin typeface="Arial Narrow" panose="020B0606020202030204" pitchFamily="34" charset="0"/>
          </a:endParaRPr>
        </a:p>
      </dgm:t>
    </dgm:pt>
    <dgm:pt modelId="{AE937216-9909-493E-BBCC-1AA52F5C84C0}" type="sibTrans" cxnId="{CFE0D9D7-A769-4C91-B273-3047097CE1D8}">
      <dgm:prSet/>
      <dgm:spPr/>
      <dgm:t>
        <a:bodyPr/>
        <a:lstStyle/>
        <a:p>
          <a:endParaRPr lang="ru-RU">
            <a:latin typeface="Arial Narrow" panose="020B0606020202030204" pitchFamily="34" charset="0"/>
          </a:endParaRPr>
        </a:p>
      </dgm:t>
    </dgm:pt>
    <dgm:pt modelId="{6046C5B5-B520-47A7-AD3E-C77B6DC221C2}">
      <dgm:prSet/>
      <dgm:spPr/>
      <dgm:t>
        <a:bodyPr/>
        <a:lstStyle/>
        <a:p>
          <a:r>
            <a:rPr lang="ru-RU" dirty="0" smtClean="0">
              <a:latin typeface="Arial Narrow" panose="020B0606020202030204" pitchFamily="34" charset="0"/>
              <a:cs typeface="Arial" panose="020B0604020202020204" pitchFamily="34" charset="0"/>
            </a:rPr>
            <a:t>Заключение договора с присоединяемым потребителем по принципу </a:t>
          </a:r>
          <a:r>
            <a:rPr lang="en-US" dirty="0" smtClean="0">
              <a:latin typeface="Arial Narrow" panose="020B0606020202030204" pitchFamily="34" charset="0"/>
              <a:cs typeface="Arial" panose="020B0604020202020204" pitchFamily="34" charset="0"/>
            </a:rPr>
            <a:t>take or pay</a:t>
          </a:r>
          <a:r>
            <a:rPr lang="ru-RU" dirty="0" smtClean="0">
              <a:latin typeface="Arial Narrow" panose="020B0606020202030204" pitchFamily="34" charset="0"/>
              <a:cs typeface="Arial" panose="020B0604020202020204" pitchFamily="34" charset="0"/>
            </a:rPr>
            <a:t> на весь объём мощности</a:t>
          </a:r>
          <a:endParaRPr lang="ru-RU" dirty="0">
            <a:latin typeface="Arial Narrow" panose="020B0606020202030204" pitchFamily="34" charset="0"/>
          </a:endParaRPr>
        </a:p>
      </dgm:t>
    </dgm:pt>
    <dgm:pt modelId="{81F174D5-5C95-45D4-AF4B-2C0ABE8FDFB3}" type="parTrans" cxnId="{69EB64CE-8592-4222-ACEB-27C1EAEB6CD6}">
      <dgm:prSet/>
      <dgm:spPr/>
      <dgm:t>
        <a:bodyPr/>
        <a:lstStyle/>
        <a:p>
          <a:endParaRPr lang="ru-RU">
            <a:latin typeface="Arial Narrow" panose="020B0606020202030204" pitchFamily="34" charset="0"/>
          </a:endParaRPr>
        </a:p>
      </dgm:t>
    </dgm:pt>
    <dgm:pt modelId="{0ABE1B9A-7776-459E-A585-AD2AA2D58197}" type="sibTrans" cxnId="{69EB64CE-8592-4222-ACEB-27C1EAEB6CD6}">
      <dgm:prSet/>
      <dgm:spPr/>
      <dgm:t>
        <a:bodyPr/>
        <a:lstStyle/>
        <a:p>
          <a:endParaRPr lang="ru-RU">
            <a:latin typeface="Arial Narrow" panose="020B0606020202030204" pitchFamily="34" charset="0"/>
          </a:endParaRPr>
        </a:p>
      </dgm:t>
    </dgm:pt>
    <dgm:pt modelId="{485962C2-203E-4D00-98C1-C7494B9E4FD9}">
      <dgm:prSet/>
      <dgm:spPr/>
      <dgm:t>
        <a:bodyPr/>
        <a:lstStyle/>
        <a:p>
          <a:r>
            <a:rPr lang="ru-RU" b="0" dirty="0" smtClean="0">
              <a:latin typeface="Arial Narrow" panose="020B0606020202030204" pitchFamily="34" charset="0"/>
              <a:cs typeface="Arial" panose="020B0604020202020204" pitchFamily="34" charset="0"/>
            </a:rPr>
            <a:t>Снижение котлового тарифа прочих потребителей на 1% путём перераспределения доли НВВ соответствующего уровня напряжения в тариф к льготному потребителю.</a:t>
          </a:r>
          <a:endParaRPr lang="ru-RU" dirty="0">
            <a:latin typeface="Arial Narrow" panose="020B0606020202030204" pitchFamily="34" charset="0"/>
          </a:endParaRPr>
        </a:p>
      </dgm:t>
    </dgm:pt>
    <dgm:pt modelId="{1F00390D-C478-4954-8865-0E4689EE4887}" type="parTrans" cxnId="{2789AC62-CE41-49BB-88C1-78EA8378F614}">
      <dgm:prSet/>
      <dgm:spPr/>
      <dgm:t>
        <a:bodyPr/>
        <a:lstStyle/>
        <a:p>
          <a:endParaRPr lang="ru-RU">
            <a:latin typeface="Arial Narrow" panose="020B0606020202030204" pitchFamily="34" charset="0"/>
          </a:endParaRPr>
        </a:p>
      </dgm:t>
    </dgm:pt>
    <dgm:pt modelId="{887B44E0-9711-47FA-B583-C0CA649DBF7E}" type="sibTrans" cxnId="{2789AC62-CE41-49BB-88C1-78EA8378F614}">
      <dgm:prSet/>
      <dgm:spPr/>
      <dgm:t>
        <a:bodyPr/>
        <a:lstStyle/>
        <a:p>
          <a:endParaRPr lang="ru-RU">
            <a:latin typeface="Arial Narrow" panose="020B0606020202030204" pitchFamily="34" charset="0"/>
          </a:endParaRPr>
        </a:p>
      </dgm:t>
    </dgm:pt>
    <dgm:pt modelId="{F20E6010-B42A-4655-AB1C-7CC5592AE00E}" type="pres">
      <dgm:prSet presAssocID="{CA8CC646-245C-4ABA-8CF6-8165528309BF}" presName="linearFlow" presStyleCnt="0">
        <dgm:presLayoutVars>
          <dgm:dir/>
          <dgm:animLvl val="lvl"/>
          <dgm:resizeHandles val="exact"/>
        </dgm:presLayoutVars>
      </dgm:prSet>
      <dgm:spPr/>
      <dgm:t>
        <a:bodyPr/>
        <a:lstStyle/>
        <a:p>
          <a:endParaRPr lang="ru-RU"/>
        </a:p>
      </dgm:t>
    </dgm:pt>
    <dgm:pt modelId="{A7B87489-CE06-4475-9076-5F0306767AE9}" type="pres">
      <dgm:prSet presAssocID="{AC01F7EF-CFBF-4F71-A9E6-4A56996F6AFD}" presName="composite" presStyleCnt="0"/>
      <dgm:spPr/>
    </dgm:pt>
    <dgm:pt modelId="{F9089825-216C-4895-8304-82827CA708D5}" type="pres">
      <dgm:prSet presAssocID="{AC01F7EF-CFBF-4F71-A9E6-4A56996F6AFD}" presName="parentText" presStyleLbl="alignNode1" presStyleIdx="0" presStyleCnt="8">
        <dgm:presLayoutVars>
          <dgm:chMax val="1"/>
          <dgm:bulletEnabled val="1"/>
        </dgm:presLayoutVars>
      </dgm:prSet>
      <dgm:spPr/>
      <dgm:t>
        <a:bodyPr/>
        <a:lstStyle/>
        <a:p>
          <a:endParaRPr lang="ru-RU"/>
        </a:p>
      </dgm:t>
    </dgm:pt>
    <dgm:pt modelId="{8F52C38F-A574-47F4-8C74-1FD86520F6A4}" type="pres">
      <dgm:prSet presAssocID="{AC01F7EF-CFBF-4F71-A9E6-4A56996F6AFD}" presName="descendantText" presStyleLbl="alignAcc1" presStyleIdx="0" presStyleCnt="8">
        <dgm:presLayoutVars>
          <dgm:bulletEnabled val="1"/>
        </dgm:presLayoutVars>
      </dgm:prSet>
      <dgm:spPr/>
      <dgm:t>
        <a:bodyPr/>
        <a:lstStyle/>
        <a:p>
          <a:endParaRPr lang="ru-RU"/>
        </a:p>
      </dgm:t>
    </dgm:pt>
    <dgm:pt modelId="{3B66E116-1A7F-47BD-9F84-52847A9A8BFF}" type="pres">
      <dgm:prSet presAssocID="{6D9A6476-E146-4C16-B2D3-9EE8CFE4DBCE}" presName="sp" presStyleCnt="0"/>
      <dgm:spPr/>
    </dgm:pt>
    <dgm:pt modelId="{12558C78-FED8-4FFE-A607-CE9C88012F86}" type="pres">
      <dgm:prSet presAssocID="{D68DC936-AE2B-4D98-BBEF-09078F8426C0}" presName="composite" presStyleCnt="0"/>
      <dgm:spPr/>
    </dgm:pt>
    <dgm:pt modelId="{24E95502-1BEB-48F3-96FA-15958E5324BF}" type="pres">
      <dgm:prSet presAssocID="{D68DC936-AE2B-4D98-BBEF-09078F8426C0}" presName="parentText" presStyleLbl="alignNode1" presStyleIdx="1" presStyleCnt="8">
        <dgm:presLayoutVars>
          <dgm:chMax val="1"/>
          <dgm:bulletEnabled val="1"/>
        </dgm:presLayoutVars>
      </dgm:prSet>
      <dgm:spPr/>
      <dgm:t>
        <a:bodyPr/>
        <a:lstStyle/>
        <a:p>
          <a:endParaRPr lang="ru-RU"/>
        </a:p>
      </dgm:t>
    </dgm:pt>
    <dgm:pt modelId="{047DC55A-FFF5-4B63-BBD0-002E02A2E101}" type="pres">
      <dgm:prSet presAssocID="{D68DC936-AE2B-4D98-BBEF-09078F8426C0}" presName="descendantText" presStyleLbl="alignAcc1" presStyleIdx="1" presStyleCnt="8">
        <dgm:presLayoutVars>
          <dgm:bulletEnabled val="1"/>
        </dgm:presLayoutVars>
      </dgm:prSet>
      <dgm:spPr/>
      <dgm:t>
        <a:bodyPr/>
        <a:lstStyle/>
        <a:p>
          <a:endParaRPr lang="ru-RU"/>
        </a:p>
      </dgm:t>
    </dgm:pt>
    <dgm:pt modelId="{1DE966E8-6782-493C-8194-DE874F3EAA5C}" type="pres">
      <dgm:prSet presAssocID="{EF19FD2E-8518-42DD-B468-DA9C099426FB}" presName="sp" presStyleCnt="0"/>
      <dgm:spPr/>
    </dgm:pt>
    <dgm:pt modelId="{1A530511-2183-42E9-8783-8911FCC9193A}" type="pres">
      <dgm:prSet presAssocID="{03E6455F-6CD2-45D6-A926-5CBE6FB33834}" presName="composite" presStyleCnt="0"/>
      <dgm:spPr/>
    </dgm:pt>
    <dgm:pt modelId="{1A848346-92D3-4E8E-91A7-E8F38FB473C0}" type="pres">
      <dgm:prSet presAssocID="{03E6455F-6CD2-45D6-A926-5CBE6FB33834}" presName="parentText" presStyleLbl="alignNode1" presStyleIdx="2" presStyleCnt="8">
        <dgm:presLayoutVars>
          <dgm:chMax val="1"/>
          <dgm:bulletEnabled val="1"/>
        </dgm:presLayoutVars>
      </dgm:prSet>
      <dgm:spPr/>
      <dgm:t>
        <a:bodyPr/>
        <a:lstStyle/>
        <a:p>
          <a:endParaRPr lang="ru-RU"/>
        </a:p>
      </dgm:t>
    </dgm:pt>
    <dgm:pt modelId="{BAF4C356-1141-4634-A4C9-EA3D92FFA7EB}" type="pres">
      <dgm:prSet presAssocID="{03E6455F-6CD2-45D6-A926-5CBE6FB33834}" presName="descendantText" presStyleLbl="alignAcc1" presStyleIdx="2" presStyleCnt="8">
        <dgm:presLayoutVars>
          <dgm:bulletEnabled val="1"/>
        </dgm:presLayoutVars>
      </dgm:prSet>
      <dgm:spPr/>
      <dgm:t>
        <a:bodyPr/>
        <a:lstStyle/>
        <a:p>
          <a:endParaRPr lang="ru-RU"/>
        </a:p>
      </dgm:t>
    </dgm:pt>
    <dgm:pt modelId="{DE8A5839-1F48-4801-8BE2-297AB9F71A21}" type="pres">
      <dgm:prSet presAssocID="{CDD91C5E-CB1D-412D-9B77-A8C8DAB4AB8B}" presName="sp" presStyleCnt="0"/>
      <dgm:spPr/>
    </dgm:pt>
    <dgm:pt modelId="{480467A3-D3D0-43AC-872B-758953F25847}" type="pres">
      <dgm:prSet presAssocID="{23DA02F0-E8CD-47FD-AE88-95681BEF71FF}" presName="composite" presStyleCnt="0"/>
      <dgm:spPr/>
    </dgm:pt>
    <dgm:pt modelId="{75199374-B142-468F-B57D-C392A07D8EF1}" type="pres">
      <dgm:prSet presAssocID="{23DA02F0-E8CD-47FD-AE88-95681BEF71FF}" presName="parentText" presStyleLbl="alignNode1" presStyleIdx="3" presStyleCnt="8">
        <dgm:presLayoutVars>
          <dgm:chMax val="1"/>
          <dgm:bulletEnabled val="1"/>
        </dgm:presLayoutVars>
      </dgm:prSet>
      <dgm:spPr/>
      <dgm:t>
        <a:bodyPr/>
        <a:lstStyle/>
        <a:p>
          <a:endParaRPr lang="ru-RU"/>
        </a:p>
      </dgm:t>
    </dgm:pt>
    <dgm:pt modelId="{A3833980-BFAB-46E8-BED0-D7CED53245FB}" type="pres">
      <dgm:prSet presAssocID="{23DA02F0-E8CD-47FD-AE88-95681BEF71FF}" presName="descendantText" presStyleLbl="alignAcc1" presStyleIdx="3" presStyleCnt="8">
        <dgm:presLayoutVars>
          <dgm:bulletEnabled val="1"/>
        </dgm:presLayoutVars>
      </dgm:prSet>
      <dgm:spPr/>
      <dgm:t>
        <a:bodyPr/>
        <a:lstStyle/>
        <a:p>
          <a:endParaRPr lang="ru-RU"/>
        </a:p>
      </dgm:t>
    </dgm:pt>
    <dgm:pt modelId="{1E7C5D17-B78D-4B79-9955-BD8C2A878029}" type="pres">
      <dgm:prSet presAssocID="{0C366345-7EB0-455D-827E-E34AAFC01790}" presName="sp" presStyleCnt="0"/>
      <dgm:spPr/>
    </dgm:pt>
    <dgm:pt modelId="{B58D63C9-696B-4774-970C-B8379E21154C}" type="pres">
      <dgm:prSet presAssocID="{4F18EC2F-6A06-44B8-9F20-4B1BE95416BC}" presName="composite" presStyleCnt="0"/>
      <dgm:spPr/>
    </dgm:pt>
    <dgm:pt modelId="{C1AE849F-39DB-4892-9AC8-CCEFEF30EF3D}" type="pres">
      <dgm:prSet presAssocID="{4F18EC2F-6A06-44B8-9F20-4B1BE95416BC}" presName="parentText" presStyleLbl="alignNode1" presStyleIdx="4" presStyleCnt="8">
        <dgm:presLayoutVars>
          <dgm:chMax val="1"/>
          <dgm:bulletEnabled val="1"/>
        </dgm:presLayoutVars>
      </dgm:prSet>
      <dgm:spPr/>
      <dgm:t>
        <a:bodyPr/>
        <a:lstStyle/>
        <a:p>
          <a:endParaRPr lang="ru-RU"/>
        </a:p>
      </dgm:t>
    </dgm:pt>
    <dgm:pt modelId="{54FB7803-BB25-4705-9185-3D6CAB91F8C7}" type="pres">
      <dgm:prSet presAssocID="{4F18EC2F-6A06-44B8-9F20-4B1BE95416BC}" presName="descendantText" presStyleLbl="alignAcc1" presStyleIdx="4" presStyleCnt="8">
        <dgm:presLayoutVars>
          <dgm:bulletEnabled val="1"/>
        </dgm:presLayoutVars>
      </dgm:prSet>
      <dgm:spPr/>
      <dgm:t>
        <a:bodyPr/>
        <a:lstStyle/>
        <a:p>
          <a:endParaRPr lang="ru-RU"/>
        </a:p>
      </dgm:t>
    </dgm:pt>
    <dgm:pt modelId="{D6421E91-A293-4479-B088-71F22A1173CA}" type="pres">
      <dgm:prSet presAssocID="{CAE17052-B659-43ED-AA5B-926CF36CF330}" presName="sp" presStyleCnt="0"/>
      <dgm:spPr/>
    </dgm:pt>
    <dgm:pt modelId="{F74C4282-C8C0-4753-A730-0171B1C50608}" type="pres">
      <dgm:prSet presAssocID="{A26CE3AA-8960-49AE-AA24-D342C29CC3B5}" presName="composite" presStyleCnt="0"/>
      <dgm:spPr/>
    </dgm:pt>
    <dgm:pt modelId="{C129A721-538C-4481-8036-EA7CECA50AE9}" type="pres">
      <dgm:prSet presAssocID="{A26CE3AA-8960-49AE-AA24-D342C29CC3B5}" presName="parentText" presStyleLbl="alignNode1" presStyleIdx="5" presStyleCnt="8">
        <dgm:presLayoutVars>
          <dgm:chMax val="1"/>
          <dgm:bulletEnabled val="1"/>
        </dgm:presLayoutVars>
      </dgm:prSet>
      <dgm:spPr/>
      <dgm:t>
        <a:bodyPr/>
        <a:lstStyle/>
        <a:p>
          <a:endParaRPr lang="ru-RU"/>
        </a:p>
      </dgm:t>
    </dgm:pt>
    <dgm:pt modelId="{80BEB6A8-8CD5-4307-9C9A-F36DDD121DBC}" type="pres">
      <dgm:prSet presAssocID="{A26CE3AA-8960-49AE-AA24-D342C29CC3B5}" presName="descendantText" presStyleLbl="alignAcc1" presStyleIdx="5" presStyleCnt="8">
        <dgm:presLayoutVars>
          <dgm:bulletEnabled val="1"/>
        </dgm:presLayoutVars>
      </dgm:prSet>
      <dgm:spPr/>
      <dgm:t>
        <a:bodyPr/>
        <a:lstStyle/>
        <a:p>
          <a:endParaRPr lang="ru-RU"/>
        </a:p>
      </dgm:t>
    </dgm:pt>
    <dgm:pt modelId="{DEF81BE1-4110-497B-87A9-E1BDAD26F560}" type="pres">
      <dgm:prSet presAssocID="{0A640BFD-811B-4873-8F4D-450775D1DA90}" presName="sp" presStyleCnt="0"/>
      <dgm:spPr/>
    </dgm:pt>
    <dgm:pt modelId="{FD3CBB65-E939-4B01-B34B-1B90485676E3}" type="pres">
      <dgm:prSet presAssocID="{A45804AD-BC31-441A-907A-0DFE47A8DCAC}" presName="composite" presStyleCnt="0"/>
      <dgm:spPr/>
    </dgm:pt>
    <dgm:pt modelId="{5AD4A9EC-7FFE-4555-978F-175F2523B0A8}" type="pres">
      <dgm:prSet presAssocID="{A45804AD-BC31-441A-907A-0DFE47A8DCAC}" presName="parentText" presStyleLbl="alignNode1" presStyleIdx="6" presStyleCnt="8">
        <dgm:presLayoutVars>
          <dgm:chMax val="1"/>
          <dgm:bulletEnabled val="1"/>
        </dgm:presLayoutVars>
      </dgm:prSet>
      <dgm:spPr/>
      <dgm:t>
        <a:bodyPr/>
        <a:lstStyle/>
        <a:p>
          <a:endParaRPr lang="ru-RU"/>
        </a:p>
      </dgm:t>
    </dgm:pt>
    <dgm:pt modelId="{47AA726E-5050-4425-9F55-6F21A9638638}" type="pres">
      <dgm:prSet presAssocID="{A45804AD-BC31-441A-907A-0DFE47A8DCAC}" presName="descendantText" presStyleLbl="alignAcc1" presStyleIdx="6" presStyleCnt="8">
        <dgm:presLayoutVars>
          <dgm:bulletEnabled val="1"/>
        </dgm:presLayoutVars>
      </dgm:prSet>
      <dgm:spPr/>
      <dgm:t>
        <a:bodyPr/>
        <a:lstStyle/>
        <a:p>
          <a:endParaRPr lang="ru-RU"/>
        </a:p>
      </dgm:t>
    </dgm:pt>
    <dgm:pt modelId="{454B03C9-34AE-4EBA-B4D1-CDADB2951D04}" type="pres">
      <dgm:prSet presAssocID="{7E99A340-2A10-44FB-BC9A-2374A55DEFE0}" presName="sp" presStyleCnt="0"/>
      <dgm:spPr/>
    </dgm:pt>
    <dgm:pt modelId="{4D7E9AD9-B50C-45F6-A36B-FC3BF5063E46}" type="pres">
      <dgm:prSet presAssocID="{1E8BCD7F-648E-4320-846B-89F3A485F4A5}" presName="composite" presStyleCnt="0"/>
      <dgm:spPr/>
    </dgm:pt>
    <dgm:pt modelId="{09B8A690-E8D8-4E3C-B95F-707B85AC0521}" type="pres">
      <dgm:prSet presAssocID="{1E8BCD7F-648E-4320-846B-89F3A485F4A5}" presName="parentText" presStyleLbl="alignNode1" presStyleIdx="7" presStyleCnt="8">
        <dgm:presLayoutVars>
          <dgm:chMax val="1"/>
          <dgm:bulletEnabled val="1"/>
        </dgm:presLayoutVars>
      </dgm:prSet>
      <dgm:spPr/>
      <dgm:t>
        <a:bodyPr/>
        <a:lstStyle/>
        <a:p>
          <a:endParaRPr lang="ru-RU"/>
        </a:p>
      </dgm:t>
    </dgm:pt>
    <dgm:pt modelId="{D11F35B5-3604-493D-9771-F8739221E884}" type="pres">
      <dgm:prSet presAssocID="{1E8BCD7F-648E-4320-846B-89F3A485F4A5}" presName="descendantText" presStyleLbl="alignAcc1" presStyleIdx="7" presStyleCnt="8">
        <dgm:presLayoutVars>
          <dgm:bulletEnabled val="1"/>
        </dgm:presLayoutVars>
      </dgm:prSet>
      <dgm:spPr/>
      <dgm:t>
        <a:bodyPr/>
        <a:lstStyle/>
        <a:p>
          <a:endParaRPr lang="ru-RU"/>
        </a:p>
      </dgm:t>
    </dgm:pt>
  </dgm:ptLst>
  <dgm:cxnLst>
    <dgm:cxn modelId="{916FB00F-7690-4239-ACB8-F29416E2E7D4}" srcId="{CA8CC646-245C-4ABA-8CF6-8165528309BF}" destId="{4F18EC2F-6A06-44B8-9F20-4B1BE95416BC}" srcOrd="4" destOrd="0" parTransId="{8BC9622F-EC81-408D-B9A1-4B96B8494C67}" sibTransId="{CAE17052-B659-43ED-AA5B-926CF36CF330}"/>
    <dgm:cxn modelId="{A0E296D5-CCA7-47B6-9969-71ECAA086540}" type="presOf" srcId="{1E8BCD7F-648E-4320-846B-89F3A485F4A5}" destId="{09B8A690-E8D8-4E3C-B95F-707B85AC0521}" srcOrd="0" destOrd="0" presId="urn:microsoft.com/office/officeart/2005/8/layout/chevron2"/>
    <dgm:cxn modelId="{D170ED6F-629D-4198-8278-29A7D6EA3F10}" srcId="{CA8CC646-245C-4ABA-8CF6-8165528309BF}" destId="{23DA02F0-E8CD-47FD-AE88-95681BEF71FF}" srcOrd="3" destOrd="0" parTransId="{6CEE4C63-F7B8-4428-BE67-DC7C78D9C93A}" sibTransId="{0C366345-7EB0-455D-827E-E34AAFC01790}"/>
    <dgm:cxn modelId="{B03C2B49-54EF-4B2F-A2DF-07163B60A8A4}" srcId="{CA8CC646-245C-4ABA-8CF6-8165528309BF}" destId="{1E8BCD7F-648E-4320-846B-89F3A485F4A5}" srcOrd="7" destOrd="0" parTransId="{26E1D442-9228-4A2C-AFDD-20219FAF2F4F}" sibTransId="{A3F7EEC7-F0B6-4902-9C3E-CDB1E5D95C7A}"/>
    <dgm:cxn modelId="{F85466E0-835A-49DF-9D6A-7FF3EEC07BCA}" type="presOf" srcId="{32869818-8C72-4660-917E-07643F113250}" destId="{54FB7803-BB25-4705-9185-3D6CAB91F8C7}" srcOrd="0" destOrd="0" presId="urn:microsoft.com/office/officeart/2005/8/layout/chevron2"/>
    <dgm:cxn modelId="{2C9AA674-EBDB-4F5D-8CD5-BC6019D990E0}" type="presOf" srcId="{AC01F7EF-CFBF-4F71-A9E6-4A56996F6AFD}" destId="{F9089825-216C-4895-8304-82827CA708D5}" srcOrd="0" destOrd="0" presId="urn:microsoft.com/office/officeart/2005/8/layout/chevron2"/>
    <dgm:cxn modelId="{43C728FE-C265-4800-BF00-00953B432207}" type="presOf" srcId="{317A6E80-56A7-4482-A4AD-7684B7B477F0}" destId="{80BEB6A8-8CD5-4307-9C9A-F36DDD121DBC}" srcOrd="0" destOrd="0" presId="urn:microsoft.com/office/officeart/2005/8/layout/chevron2"/>
    <dgm:cxn modelId="{EAD80F5E-9064-4461-9019-FEF9A860B639}" srcId="{23DA02F0-E8CD-47FD-AE88-95681BEF71FF}" destId="{A380941D-EE5E-484B-90B3-F4F0039F5E7F}" srcOrd="0" destOrd="0" parTransId="{90F66444-34F3-4DDC-8195-515760B5B6F0}" sibTransId="{3B327D39-69D1-477E-9F43-5B29F5F1BBE0}"/>
    <dgm:cxn modelId="{47FA4F7D-6AC7-4E6A-8DDD-4594A1B7A670}" srcId="{CA8CC646-245C-4ABA-8CF6-8165528309BF}" destId="{D68DC936-AE2B-4D98-BBEF-09078F8426C0}" srcOrd="1" destOrd="0" parTransId="{4469A607-B59C-4830-A163-2384F137D07F}" sibTransId="{EF19FD2E-8518-42DD-B468-DA9C099426FB}"/>
    <dgm:cxn modelId="{0E07767A-A5CA-4C40-A41A-E1DF2D068C7A}" type="presOf" srcId="{485962C2-203E-4D00-98C1-C7494B9E4FD9}" destId="{D11F35B5-3604-493D-9771-F8739221E884}" srcOrd="0" destOrd="0" presId="urn:microsoft.com/office/officeart/2005/8/layout/chevron2"/>
    <dgm:cxn modelId="{62067D1F-D138-4A22-949E-8196BAE2593D}" type="presOf" srcId="{7A8AC9AA-9679-4A59-8F4D-A455E6B9510D}" destId="{047DC55A-FFF5-4B63-BBD0-002E02A2E101}" srcOrd="0" destOrd="0" presId="urn:microsoft.com/office/officeart/2005/8/layout/chevron2"/>
    <dgm:cxn modelId="{886CF10B-B59B-4C5E-8638-59DA6ED4F25E}" type="presOf" srcId="{23DA02F0-E8CD-47FD-AE88-95681BEF71FF}" destId="{75199374-B142-468F-B57D-C392A07D8EF1}" srcOrd="0" destOrd="0" presId="urn:microsoft.com/office/officeart/2005/8/layout/chevron2"/>
    <dgm:cxn modelId="{2DE1D4BA-B02A-4813-BE35-07B69F026D91}" srcId="{4F18EC2F-6A06-44B8-9F20-4B1BE95416BC}" destId="{32869818-8C72-4660-917E-07643F113250}" srcOrd="0" destOrd="0" parTransId="{87A56A1E-5099-4D82-8148-2453ADF51144}" sibTransId="{CD73003C-03C4-47E5-92C8-B1FF326FCC4A}"/>
    <dgm:cxn modelId="{50D1CC30-E261-4D49-9617-5CF22076FCB3}" type="presOf" srcId="{A45804AD-BC31-441A-907A-0DFE47A8DCAC}" destId="{5AD4A9EC-7FFE-4555-978F-175F2523B0A8}" srcOrd="0" destOrd="0" presId="urn:microsoft.com/office/officeart/2005/8/layout/chevron2"/>
    <dgm:cxn modelId="{175D4C23-A8B4-4C48-9499-BC616C8113E9}" srcId="{AC01F7EF-CFBF-4F71-A9E6-4A56996F6AFD}" destId="{1CE60DDA-8609-4015-8C3E-68AB0CC9BAF3}" srcOrd="0" destOrd="0" parTransId="{9F3E0452-7F49-40EA-AEE8-E45A5AAF4455}" sibTransId="{3A912020-04E5-43A4-8671-638318826B1C}"/>
    <dgm:cxn modelId="{87C6C4D0-4B89-48F2-8963-DD470AA5EE76}" type="presOf" srcId="{A26CE3AA-8960-49AE-AA24-D342C29CC3B5}" destId="{C129A721-538C-4481-8036-EA7CECA50AE9}" srcOrd="0" destOrd="0" presId="urn:microsoft.com/office/officeart/2005/8/layout/chevron2"/>
    <dgm:cxn modelId="{4056E0A9-3445-4A9F-A90F-5909DE6571B0}" srcId="{03E6455F-6CD2-45D6-A926-5CBE6FB33834}" destId="{7877F690-8155-4744-8A95-3077B00241D8}" srcOrd="0" destOrd="0" parTransId="{D1817429-7888-4631-AA9C-ACF1A4F7EDDF}" sibTransId="{3216ED02-1BC1-4755-8191-99A28D1C6502}"/>
    <dgm:cxn modelId="{40221531-7A63-40B7-985F-C223367B7BA0}" type="presOf" srcId="{03E6455F-6CD2-45D6-A926-5CBE6FB33834}" destId="{1A848346-92D3-4E8E-91A7-E8F38FB473C0}" srcOrd="0" destOrd="0" presId="urn:microsoft.com/office/officeart/2005/8/layout/chevron2"/>
    <dgm:cxn modelId="{A66C72AC-6A6A-4C6E-9DE9-173D347200A1}" type="presOf" srcId="{1CE60DDA-8609-4015-8C3E-68AB0CC9BAF3}" destId="{8F52C38F-A574-47F4-8C74-1FD86520F6A4}" srcOrd="0" destOrd="0" presId="urn:microsoft.com/office/officeart/2005/8/layout/chevron2"/>
    <dgm:cxn modelId="{288DF48D-82BD-487C-A68E-AE476EB022E5}" type="presOf" srcId="{4F18EC2F-6A06-44B8-9F20-4B1BE95416BC}" destId="{C1AE849F-39DB-4892-9AC8-CCEFEF30EF3D}" srcOrd="0" destOrd="0" presId="urn:microsoft.com/office/officeart/2005/8/layout/chevron2"/>
    <dgm:cxn modelId="{2789AC62-CE41-49BB-88C1-78EA8378F614}" srcId="{1E8BCD7F-648E-4320-846B-89F3A485F4A5}" destId="{485962C2-203E-4D00-98C1-C7494B9E4FD9}" srcOrd="0" destOrd="0" parTransId="{1F00390D-C478-4954-8865-0E4689EE4887}" sibTransId="{887B44E0-9711-47FA-B583-C0CA649DBF7E}"/>
    <dgm:cxn modelId="{28D815D9-87EE-4729-A1A9-4145441D985E}" srcId="{CA8CC646-245C-4ABA-8CF6-8165528309BF}" destId="{03E6455F-6CD2-45D6-A926-5CBE6FB33834}" srcOrd="2" destOrd="0" parTransId="{8BA3DEF7-5F00-4C88-9AFD-08CD5BF8F81A}" sibTransId="{CDD91C5E-CB1D-412D-9B77-A8C8DAB4AB8B}"/>
    <dgm:cxn modelId="{4BEABF41-24A9-4CC7-8282-872A6E9DD772}" type="presOf" srcId="{CA8CC646-245C-4ABA-8CF6-8165528309BF}" destId="{F20E6010-B42A-4655-AB1C-7CC5592AE00E}" srcOrd="0" destOrd="0" presId="urn:microsoft.com/office/officeart/2005/8/layout/chevron2"/>
    <dgm:cxn modelId="{9E6D77F5-A878-416F-A04C-F858E73ED903}" srcId="{CA8CC646-245C-4ABA-8CF6-8165528309BF}" destId="{AC01F7EF-CFBF-4F71-A9E6-4A56996F6AFD}" srcOrd="0" destOrd="0" parTransId="{B61EF276-CB9A-416D-BB30-AADE2B9EBB90}" sibTransId="{6D9A6476-E146-4C16-B2D3-9EE8CFE4DBCE}"/>
    <dgm:cxn modelId="{20B4E8FA-72D2-431E-B3A8-8E90FDD6F96C}" srcId="{CA8CC646-245C-4ABA-8CF6-8165528309BF}" destId="{A45804AD-BC31-441A-907A-0DFE47A8DCAC}" srcOrd="6" destOrd="0" parTransId="{3668DB1F-44D5-4774-9AB2-72AD884E670B}" sibTransId="{7E99A340-2A10-44FB-BC9A-2374A55DEFE0}"/>
    <dgm:cxn modelId="{CFE0D9D7-A769-4C91-B273-3047097CE1D8}" srcId="{A26CE3AA-8960-49AE-AA24-D342C29CC3B5}" destId="{317A6E80-56A7-4482-A4AD-7684B7B477F0}" srcOrd="0" destOrd="0" parTransId="{3BC9CD18-D302-4F72-B7B9-4F45C38BF7A3}" sibTransId="{AE937216-9909-493E-BBCC-1AA52F5C84C0}"/>
    <dgm:cxn modelId="{51463E72-B749-4B3E-9557-5B9DD8482B4F}" srcId="{D68DC936-AE2B-4D98-BBEF-09078F8426C0}" destId="{7A8AC9AA-9679-4A59-8F4D-A455E6B9510D}" srcOrd="0" destOrd="0" parTransId="{33690D28-8033-429E-AFF5-9A17CC19FFAB}" sibTransId="{ACA44D50-094D-40E7-96A4-C231E976FEAF}"/>
    <dgm:cxn modelId="{5A4A300B-2399-41D9-97F7-1A9E4A49BAD6}" type="presOf" srcId="{6046C5B5-B520-47A7-AD3E-C77B6DC221C2}" destId="{47AA726E-5050-4425-9F55-6F21A9638638}" srcOrd="0" destOrd="0" presId="urn:microsoft.com/office/officeart/2005/8/layout/chevron2"/>
    <dgm:cxn modelId="{69EB64CE-8592-4222-ACEB-27C1EAEB6CD6}" srcId="{A45804AD-BC31-441A-907A-0DFE47A8DCAC}" destId="{6046C5B5-B520-47A7-AD3E-C77B6DC221C2}" srcOrd="0" destOrd="0" parTransId="{81F174D5-5C95-45D4-AF4B-2C0ABE8FDFB3}" sibTransId="{0ABE1B9A-7776-459E-A585-AD2AA2D58197}"/>
    <dgm:cxn modelId="{17763818-B451-4D6A-9360-D4A9E1E03B20}" type="presOf" srcId="{A380941D-EE5E-484B-90B3-F4F0039F5E7F}" destId="{A3833980-BFAB-46E8-BED0-D7CED53245FB}" srcOrd="0" destOrd="0" presId="urn:microsoft.com/office/officeart/2005/8/layout/chevron2"/>
    <dgm:cxn modelId="{9D29FC8F-727D-48F6-861A-0A1114A9CFAF}" type="presOf" srcId="{7877F690-8155-4744-8A95-3077B00241D8}" destId="{BAF4C356-1141-4634-A4C9-EA3D92FFA7EB}" srcOrd="0" destOrd="0" presId="urn:microsoft.com/office/officeart/2005/8/layout/chevron2"/>
    <dgm:cxn modelId="{346EB4FF-D2E0-4233-BEC1-3653379845AC}" type="presOf" srcId="{D68DC936-AE2B-4D98-BBEF-09078F8426C0}" destId="{24E95502-1BEB-48F3-96FA-15958E5324BF}" srcOrd="0" destOrd="0" presId="urn:microsoft.com/office/officeart/2005/8/layout/chevron2"/>
    <dgm:cxn modelId="{E67A484A-C25E-4881-9F69-794677B4F452}" srcId="{CA8CC646-245C-4ABA-8CF6-8165528309BF}" destId="{A26CE3AA-8960-49AE-AA24-D342C29CC3B5}" srcOrd="5" destOrd="0" parTransId="{8964D675-C1B8-4606-B559-7D64C39009B1}" sibTransId="{0A640BFD-811B-4873-8F4D-450775D1DA90}"/>
    <dgm:cxn modelId="{B8FC7A9C-2B70-44BE-B94C-B2F93AE5CE0D}" type="presParOf" srcId="{F20E6010-B42A-4655-AB1C-7CC5592AE00E}" destId="{A7B87489-CE06-4475-9076-5F0306767AE9}" srcOrd="0" destOrd="0" presId="urn:microsoft.com/office/officeart/2005/8/layout/chevron2"/>
    <dgm:cxn modelId="{00DCD13C-4F33-4E4D-8635-EF8B3FA1B6AB}" type="presParOf" srcId="{A7B87489-CE06-4475-9076-5F0306767AE9}" destId="{F9089825-216C-4895-8304-82827CA708D5}" srcOrd="0" destOrd="0" presId="urn:microsoft.com/office/officeart/2005/8/layout/chevron2"/>
    <dgm:cxn modelId="{7D41144F-E76F-4A8E-9393-74C99137E0D2}" type="presParOf" srcId="{A7B87489-CE06-4475-9076-5F0306767AE9}" destId="{8F52C38F-A574-47F4-8C74-1FD86520F6A4}" srcOrd="1" destOrd="0" presId="urn:microsoft.com/office/officeart/2005/8/layout/chevron2"/>
    <dgm:cxn modelId="{4C6BBD02-E9E0-4BEB-9619-90B4EDB279D4}" type="presParOf" srcId="{F20E6010-B42A-4655-AB1C-7CC5592AE00E}" destId="{3B66E116-1A7F-47BD-9F84-52847A9A8BFF}" srcOrd="1" destOrd="0" presId="urn:microsoft.com/office/officeart/2005/8/layout/chevron2"/>
    <dgm:cxn modelId="{E1A33537-D49E-47BE-A16D-2009082E555E}" type="presParOf" srcId="{F20E6010-B42A-4655-AB1C-7CC5592AE00E}" destId="{12558C78-FED8-4FFE-A607-CE9C88012F86}" srcOrd="2" destOrd="0" presId="urn:microsoft.com/office/officeart/2005/8/layout/chevron2"/>
    <dgm:cxn modelId="{A939EAE0-AD3F-43E0-ACB3-6E2889D64A4F}" type="presParOf" srcId="{12558C78-FED8-4FFE-A607-CE9C88012F86}" destId="{24E95502-1BEB-48F3-96FA-15958E5324BF}" srcOrd="0" destOrd="0" presId="urn:microsoft.com/office/officeart/2005/8/layout/chevron2"/>
    <dgm:cxn modelId="{01BBC93C-BD88-4A9F-A420-F0AEA4FA892E}" type="presParOf" srcId="{12558C78-FED8-4FFE-A607-CE9C88012F86}" destId="{047DC55A-FFF5-4B63-BBD0-002E02A2E101}" srcOrd="1" destOrd="0" presId="urn:microsoft.com/office/officeart/2005/8/layout/chevron2"/>
    <dgm:cxn modelId="{F8F7F99F-DBF9-4F04-9422-4F98D06E5CE2}" type="presParOf" srcId="{F20E6010-B42A-4655-AB1C-7CC5592AE00E}" destId="{1DE966E8-6782-493C-8194-DE874F3EAA5C}" srcOrd="3" destOrd="0" presId="urn:microsoft.com/office/officeart/2005/8/layout/chevron2"/>
    <dgm:cxn modelId="{65477830-C1E4-459A-9BBF-D559D2219EA3}" type="presParOf" srcId="{F20E6010-B42A-4655-AB1C-7CC5592AE00E}" destId="{1A530511-2183-42E9-8783-8911FCC9193A}" srcOrd="4" destOrd="0" presId="urn:microsoft.com/office/officeart/2005/8/layout/chevron2"/>
    <dgm:cxn modelId="{44F52A86-09EE-4755-AEC6-C25D68928DB1}" type="presParOf" srcId="{1A530511-2183-42E9-8783-8911FCC9193A}" destId="{1A848346-92D3-4E8E-91A7-E8F38FB473C0}" srcOrd="0" destOrd="0" presId="urn:microsoft.com/office/officeart/2005/8/layout/chevron2"/>
    <dgm:cxn modelId="{4296D4E5-1F67-4B8C-B75E-D033CC45D691}" type="presParOf" srcId="{1A530511-2183-42E9-8783-8911FCC9193A}" destId="{BAF4C356-1141-4634-A4C9-EA3D92FFA7EB}" srcOrd="1" destOrd="0" presId="urn:microsoft.com/office/officeart/2005/8/layout/chevron2"/>
    <dgm:cxn modelId="{5504A07D-01A7-434B-8D43-70923796469D}" type="presParOf" srcId="{F20E6010-B42A-4655-AB1C-7CC5592AE00E}" destId="{DE8A5839-1F48-4801-8BE2-297AB9F71A21}" srcOrd="5" destOrd="0" presId="urn:microsoft.com/office/officeart/2005/8/layout/chevron2"/>
    <dgm:cxn modelId="{9EA967E5-B117-4675-BF05-C5E4DA5BF992}" type="presParOf" srcId="{F20E6010-B42A-4655-AB1C-7CC5592AE00E}" destId="{480467A3-D3D0-43AC-872B-758953F25847}" srcOrd="6" destOrd="0" presId="urn:microsoft.com/office/officeart/2005/8/layout/chevron2"/>
    <dgm:cxn modelId="{A3122E5A-C535-4721-B30E-4C094DB216D8}" type="presParOf" srcId="{480467A3-D3D0-43AC-872B-758953F25847}" destId="{75199374-B142-468F-B57D-C392A07D8EF1}" srcOrd="0" destOrd="0" presId="urn:microsoft.com/office/officeart/2005/8/layout/chevron2"/>
    <dgm:cxn modelId="{4997605C-C88F-429B-A298-234B31C0B433}" type="presParOf" srcId="{480467A3-D3D0-43AC-872B-758953F25847}" destId="{A3833980-BFAB-46E8-BED0-D7CED53245FB}" srcOrd="1" destOrd="0" presId="urn:microsoft.com/office/officeart/2005/8/layout/chevron2"/>
    <dgm:cxn modelId="{4F5FB431-C147-4A22-926A-3F4BA287BE2F}" type="presParOf" srcId="{F20E6010-B42A-4655-AB1C-7CC5592AE00E}" destId="{1E7C5D17-B78D-4B79-9955-BD8C2A878029}" srcOrd="7" destOrd="0" presId="urn:microsoft.com/office/officeart/2005/8/layout/chevron2"/>
    <dgm:cxn modelId="{A7D49166-D987-4D36-B706-61EA9A7FF961}" type="presParOf" srcId="{F20E6010-B42A-4655-AB1C-7CC5592AE00E}" destId="{B58D63C9-696B-4774-970C-B8379E21154C}" srcOrd="8" destOrd="0" presId="urn:microsoft.com/office/officeart/2005/8/layout/chevron2"/>
    <dgm:cxn modelId="{FBFA7DED-FE0C-4F31-853D-2E12B53D5611}" type="presParOf" srcId="{B58D63C9-696B-4774-970C-B8379E21154C}" destId="{C1AE849F-39DB-4892-9AC8-CCEFEF30EF3D}" srcOrd="0" destOrd="0" presId="urn:microsoft.com/office/officeart/2005/8/layout/chevron2"/>
    <dgm:cxn modelId="{B874CD79-51C2-4C9D-83E0-4C12F3F85340}" type="presParOf" srcId="{B58D63C9-696B-4774-970C-B8379E21154C}" destId="{54FB7803-BB25-4705-9185-3D6CAB91F8C7}" srcOrd="1" destOrd="0" presId="urn:microsoft.com/office/officeart/2005/8/layout/chevron2"/>
    <dgm:cxn modelId="{BCE7CCF0-DF72-4FD2-9D9B-3C4CAEF2E63F}" type="presParOf" srcId="{F20E6010-B42A-4655-AB1C-7CC5592AE00E}" destId="{D6421E91-A293-4479-B088-71F22A1173CA}" srcOrd="9" destOrd="0" presId="urn:microsoft.com/office/officeart/2005/8/layout/chevron2"/>
    <dgm:cxn modelId="{E7583606-5FEA-4214-B032-ED2D84145957}" type="presParOf" srcId="{F20E6010-B42A-4655-AB1C-7CC5592AE00E}" destId="{F74C4282-C8C0-4753-A730-0171B1C50608}" srcOrd="10" destOrd="0" presId="urn:microsoft.com/office/officeart/2005/8/layout/chevron2"/>
    <dgm:cxn modelId="{32B70410-6C0B-472D-89DF-B2B61069E7C6}" type="presParOf" srcId="{F74C4282-C8C0-4753-A730-0171B1C50608}" destId="{C129A721-538C-4481-8036-EA7CECA50AE9}" srcOrd="0" destOrd="0" presId="urn:microsoft.com/office/officeart/2005/8/layout/chevron2"/>
    <dgm:cxn modelId="{38756878-75CF-4D74-AAAA-E024CC81D0FB}" type="presParOf" srcId="{F74C4282-C8C0-4753-A730-0171B1C50608}" destId="{80BEB6A8-8CD5-4307-9C9A-F36DDD121DBC}" srcOrd="1" destOrd="0" presId="urn:microsoft.com/office/officeart/2005/8/layout/chevron2"/>
    <dgm:cxn modelId="{767ED291-C546-476D-99CF-0E1E99C94A15}" type="presParOf" srcId="{F20E6010-B42A-4655-AB1C-7CC5592AE00E}" destId="{DEF81BE1-4110-497B-87A9-E1BDAD26F560}" srcOrd="11" destOrd="0" presId="urn:microsoft.com/office/officeart/2005/8/layout/chevron2"/>
    <dgm:cxn modelId="{E1073FD3-0A47-4AAA-80B4-D0F60BEF1CFA}" type="presParOf" srcId="{F20E6010-B42A-4655-AB1C-7CC5592AE00E}" destId="{FD3CBB65-E939-4B01-B34B-1B90485676E3}" srcOrd="12" destOrd="0" presId="urn:microsoft.com/office/officeart/2005/8/layout/chevron2"/>
    <dgm:cxn modelId="{828D1137-A8A3-4463-8AEB-EF27CE3346A3}" type="presParOf" srcId="{FD3CBB65-E939-4B01-B34B-1B90485676E3}" destId="{5AD4A9EC-7FFE-4555-978F-175F2523B0A8}" srcOrd="0" destOrd="0" presId="urn:microsoft.com/office/officeart/2005/8/layout/chevron2"/>
    <dgm:cxn modelId="{0AA862C2-35EE-4B96-937A-881DA84B47B9}" type="presParOf" srcId="{FD3CBB65-E939-4B01-B34B-1B90485676E3}" destId="{47AA726E-5050-4425-9F55-6F21A9638638}" srcOrd="1" destOrd="0" presId="urn:microsoft.com/office/officeart/2005/8/layout/chevron2"/>
    <dgm:cxn modelId="{E875DB8D-F66E-429B-B02A-75C0DF4DED11}" type="presParOf" srcId="{F20E6010-B42A-4655-AB1C-7CC5592AE00E}" destId="{454B03C9-34AE-4EBA-B4D1-CDADB2951D04}" srcOrd="13" destOrd="0" presId="urn:microsoft.com/office/officeart/2005/8/layout/chevron2"/>
    <dgm:cxn modelId="{6EEF0B0A-3E41-45F4-89B5-016B9015C70C}" type="presParOf" srcId="{F20E6010-B42A-4655-AB1C-7CC5592AE00E}" destId="{4D7E9AD9-B50C-45F6-A36B-FC3BF5063E46}" srcOrd="14" destOrd="0" presId="urn:microsoft.com/office/officeart/2005/8/layout/chevron2"/>
    <dgm:cxn modelId="{61A9D0C4-2858-4A69-A224-45C63557D77C}" type="presParOf" srcId="{4D7E9AD9-B50C-45F6-A36B-FC3BF5063E46}" destId="{09B8A690-E8D8-4E3C-B95F-707B85AC0521}" srcOrd="0" destOrd="0" presId="urn:microsoft.com/office/officeart/2005/8/layout/chevron2"/>
    <dgm:cxn modelId="{092EE5DB-2296-4B85-8E17-98123BEC1B01}" type="presParOf" srcId="{4D7E9AD9-B50C-45F6-A36B-FC3BF5063E46}" destId="{D11F35B5-3604-493D-9771-F8739221E884}"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268F15-463F-4A1B-AB33-55365E37D69D}">
      <dsp:nvSpPr>
        <dsp:cNvPr id="0" name=""/>
        <dsp:cNvSpPr/>
      </dsp:nvSpPr>
      <dsp:spPr>
        <a:xfrm>
          <a:off x="0" y="2320"/>
          <a:ext cx="8915400" cy="0"/>
        </a:xfrm>
        <a:prstGeom prst="line">
          <a:avLst/>
        </a:prstGeom>
        <a:gradFill rotWithShape="0">
          <a:gsLst>
            <a:gs pos="0">
              <a:schemeClr val="accent1">
                <a:hueOff val="0"/>
                <a:satOff val="0"/>
                <a:lumOff val="0"/>
                <a:alphaOff val="0"/>
                <a:tint val="50000"/>
                <a:shade val="100000"/>
                <a:alpha val="100000"/>
                <a:satMod val="150000"/>
              </a:schemeClr>
            </a:gs>
            <a:gs pos="40000">
              <a:schemeClr val="accent1">
                <a:hueOff val="0"/>
                <a:satOff val="0"/>
                <a:lumOff val="0"/>
                <a:alphaOff val="0"/>
                <a:tint val="70000"/>
                <a:shade val="100000"/>
                <a:alpha val="100000"/>
                <a:satMod val="150000"/>
              </a:schemeClr>
            </a:gs>
            <a:gs pos="100000">
              <a:schemeClr val="accent1">
                <a:hueOff val="0"/>
                <a:satOff val="0"/>
                <a:lumOff val="0"/>
                <a:alphaOff val="0"/>
                <a:shade val="90000"/>
                <a:satMod val="110000"/>
              </a:schemeClr>
            </a:gs>
          </a:gsLst>
          <a:lin ang="5400000" scaled="0"/>
        </a:gradFill>
        <a:ln>
          <a:noFill/>
        </a:ln>
        <a:effectLst>
          <a:outerShdw blurRad="88900" dist="50800" dir="11400000" sx="102000" sy="101000" algn="tl"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410C398F-D104-4561-8729-49A90D5F3082}">
      <dsp:nvSpPr>
        <dsp:cNvPr id="0" name=""/>
        <dsp:cNvSpPr/>
      </dsp:nvSpPr>
      <dsp:spPr>
        <a:xfrm>
          <a:off x="0" y="2320"/>
          <a:ext cx="3057429" cy="47478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ru-RU" sz="1800" b="1" kern="1200" dirty="0" smtClean="0">
              <a:solidFill>
                <a:schemeClr val="accent1"/>
              </a:solidFill>
              <a:latin typeface="Arial Narrow" panose="020B0606020202030204" pitchFamily="34" charset="0"/>
              <a:cs typeface="Arial" panose="020B0604020202020204" pitchFamily="34" charset="0"/>
            </a:rPr>
            <a:t>Территория Дальнего Востока  - 100% регулирование </a:t>
          </a:r>
          <a:endParaRPr lang="ru-RU" sz="1600" b="1" kern="1200" dirty="0" smtClean="0">
            <a:solidFill>
              <a:schemeClr val="accent1"/>
            </a:solidFill>
            <a:latin typeface="Arial Narrow" panose="020B0606020202030204" pitchFamily="34" charset="0"/>
            <a:cs typeface="Arial" panose="020B0604020202020204" pitchFamily="34" charset="0"/>
          </a:endParaRPr>
        </a:p>
        <a:p>
          <a:pPr lvl="0" algn="ctr" defTabSz="800100">
            <a:lnSpc>
              <a:spcPct val="90000"/>
            </a:lnSpc>
            <a:spcBef>
              <a:spcPct val="0"/>
            </a:spcBef>
            <a:spcAft>
              <a:spcPct val="35000"/>
            </a:spcAft>
          </a:pPr>
          <a:r>
            <a:rPr lang="ru-RU" sz="1600" kern="1200" dirty="0" smtClean="0">
              <a:latin typeface="Arial Narrow" panose="020B0606020202030204" pitchFamily="34" charset="0"/>
              <a:cs typeface="Arial" panose="020B0604020202020204" pitchFamily="34" charset="0"/>
            </a:rPr>
            <a:t>Тарифы на электрическую энергию - единственный источник возврата вложенных инвестиций.</a:t>
          </a:r>
          <a:endParaRPr lang="ru-RU" sz="1600" kern="1200" dirty="0">
            <a:latin typeface="Arial Narrow" panose="020B0606020202030204" pitchFamily="34" charset="0"/>
            <a:cs typeface="Arial" panose="020B0604020202020204" pitchFamily="34" charset="0"/>
          </a:endParaRPr>
        </a:p>
      </dsp:txBody>
      <dsp:txXfrm>
        <a:off x="0" y="2320"/>
        <a:ext cx="3057429" cy="4747886"/>
      </dsp:txXfrm>
    </dsp:sp>
    <dsp:sp modelId="{38F47A0D-8271-4108-9C92-576EF0453AD1}">
      <dsp:nvSpPr>
        <dsp:cNvPr id="0" name=""/>
        <dsp:cNvSpPr/>
      </dsp:nvSpPr>
      <dsp:spPr>
        <a:xfrm>
          <a:off x="3162168" y="95052"/>
          <a:ext cx="5746119" cy="12572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ts val="300"/>
            </a:spcAft>
          </a:pPr>
          <a:r>
            <a:rPr lang="ru-RU" sz="1400" b="1" kern="1200" dirty="0" smtClean="0">
              <a:solidFill>
                <a:schemeClr val="accent1"/>
              </a:solidFill>
              <a:latin typeface="Arial Narrow" panose="020B0606020202030204" pitchFamily="34" charset="0"/>
              <a:cs typeface="Arial" panose="020B0604020202020204" pitchFamily="34" charset="0"/>
            </a:rPr>
            <a:t>Генерирующие компании неценовой зоны</a:t>
          </a:r>
          <a:r>
            <a:rPr lang="ru-RU" sz="1400" b="1" kern="1200" dirty="0" smtClean="0">
              <a:latin typeface="Arial Narrow" panose="020B0606020202030204" pitchFamily="34" charset="0"/>
              <a:cs typeface="Arial" panose="020B0604020202020204" pitchFamily="34" charset="0"/>
            </a:rPr>
            <a:t> - </a:t>
          </a:r>
          <a:r>
            <a:rPr lang="ru-RU" sz="1400" kern="1200" dirty="0" smtClean="0">
              <a:latin typeface="Arial Narrow" panose="020B0606020202030204" pitchFamily="34" charset="0"/>
              <a:cs typeface="Arial" panose="020B0604020202020204" pitchFamily="34" charset="0"/>
            </a:rPr>
            <a:t>Регулирование методом индексации тарифов («Формулы цены..»): </a:t>
          </a:r>
        </a:p>
        <a:p>
          <a:pPr lvl="0" algn="just" defTabSz="622300">
            <a:lnSpc>
              <a:spcPct val="90000"/>
            </a:lnSpc>
            <a:spcBef>
              <a:spcPct val="0"/>
            </a:spcBef>
            <a:spcAft>
              <a:spcPts val="300"/>
            </a:spcAft>
          </a:pPr>
          <a:r>
            <a:rPr lang="ru-RU" sz="1400" kern="1200" dirty="0" smtClean="0">
              <a:latin typeface="Arial Narrow" panose="020B0606020202030204" pitchFamily="34" charset="0"/>
              <a:cs typeface="Arial" panose="020B0604020202020204" pitchFamily="34" charset="0"/>
            </a:rPr>
            <a:t> - Расходы и цены на топливо индексируются в соответствии с прогнозом МЭР России. </a:t>
          </a:r>
        </a:p>
        <a:p>
          <a:pPr lvl="0" algn="just" defTabSz="622300">
            <a:lnSpc>
              <a:spcPct val="90000"/>
            </a:lnSpc>
            <a:spcBef>
              <a:spcPct val="0"/>
            </a:spcBef>
            <a:spcAft>
              <a:spcPts val="300"/>
            </a:spcAft>
          </a:pPr>
          <a:r>
            <a:rPr lang="ru-RU" sz="1400" kern="1200" dirty="0" smtClean="0">
              <a:latin typeface="Arial Narrow" panose="020B0606020202030204" pitchFamily="34" charset="0"/>
              <a:cs typeface="Arial" panose="020B0604020202020204" pitchFamily="34" charset="0"/>
            </a:rPr>
            <a:t> - Инвестиционная составляющая отсутствует.</a:t>
          </a:r>
          <a:endParaRPr lang="ru-RU" sz="1400" kern="1200" dirty="0">
            <a:latin typeface="Arial Narrow" panose="020B0606020202030204" pitchFamily="34" charset="0"/>
            <a:cs typeface="Arial" panose="020B0604020202020204" pitchFamily="34" charset="0"/>
          </a:endParaRPr>
        </a:p>
      </dsp:txBody>
      <dsp:txXfrm>
        <a:off x="3162168" y="95052"/>
        <a:ext cx="5746119" cy="1257244"/>
      </dsp:txXfrm>
    </dsp:sp>
    <dsp:sp modelId="{80C47529-2A42-4E9B-8D4D-8A72DB33388E}">
      <dsp:nvSpPr>
        <dsp:cNvPr id="0" name=""/>
        <dsp:cNvSpPr/>
      </dsp:nvSpPr>
      <dsp:spPr>
        <a:xfrm>
          <a:off x="3047989" y="1223891"/>
          <a:ext cx="5586055" cy="0"/>
        </a:xfrm>
        <a:prstGeom prst="line">
          <a:avLst/>
        </a:prstGeom>
        <a:solidFill>
          <a:schemeClr val="accent1">
            <a:hueOff val="0"/>
            <a:satOff val="0"/>
            <a:lumOff val="0"/>
            <a:alphaOff val="0"/>
          </a:schemeClr>
        </a:solidFill>
        <a:ln w="31750" cap="flat" cmpd="sng" algn="ctr">
          <a:solidFill>
            <a:schemeClr val="accent1">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3163F815-DDBB-41F1-800B-9C38F269A7E0}">
      <dsp:nvSpPr>
        <dsp:cNvPr id="0" name=""/>
        <dsp:cNvSpPr/>
      </dsp:nvSpPr>
      <dsp:spPr>
        <a:xfrm>
          <a:off x="3194617" y="1267372"/>
          <a:ext cx="5481316" cy="18546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just" defTabSz="622300">
            <a:lnSpc>
              <a:spcPct val="90000"/>
            </a:lnSpc>
            <a:spcBef>
              <a:spcPct val="0"/>
            </a:spcBef>
            <a:spcAft>
              <a:spcPct val="35000"/>
            </a:spcAft>
          </a:pPr>
          <a:r>
            <a:rPr lang="ru-RU" sz="1400" b="1" kern="1200" dirty="0" smtClean="0">
              <a:solidFill>
                <a:schemeClr val="accent1"/>
              </a:solidFill>
              <a:latin typeface="Arial Narrow" panose="020B0606020202030204" pitchFamily="34" charset="0"/>
              <a:cs typeface="Arial" panose="020B0604020202020204" pitchFamily="34" charset="0"/>
            </a:rPr>
            <a:t>Энергокомпании изолированных энергосистем  </a:t>
          </a:r>
          <a:r>
            <a:rPr lang="ru-RU" sz="1400" b="1" kern="1200" dirty="0" smtClean="0">
              <a:latin typeface="Arial Narrow" panose="020B0606020202030204" pitchFamily="34" charset="0"/>
              <a:cs typeface="Arial" panose="020B0604020202020204" pitchFamily="34" charset="0"/>
            </a:rPr>
            <a:t>- </a:t>
          </a:r>
          <a:r>
            <a:rPr lang="ru-RU" sz="1400" kern="1200" dirty="0" smtClean="0">
              <a:latin typeface="Arial Narrow" panose="020B0606020202030204" pitchFamily="34" charset="0"/>
              <a:cs typeface="Arial" panose="020B0604020202020204" pitchFamily="34" charset="0"/>
            </a:rPr>
            <a:t>Регулирование методом экономически обоснованных расходов,  частично методом индексации:</a:t>
          </a:r>
        </a:p>
        <a:p>
          <a:pPr lvl="0" algn="just" defTabSz="622300">
            <a:lnSpc>
              <a:spcPct val="90000"/>
            </a:lnSpc>
            <a:spcBef>
              <a:spcPct val="0"/>
            </a:spcBef>
            <a:spcAft>
              <a:spcPts val="0"/>
            </a:spcAft>
          </a:pPr>
          <a:r>
            <a:rPr lang="ru-RU" sz="1400" kern="1200" dirty="0" smtClean="0">
              <a:latin typeface="Arial Narrow" panose="020B0606020202030204" pitchFamily="34" charset="0"/>
              <a:cs typeface="Arial" panose="020B0604020202020204" pitchFamily="34" charset="0"/>
            </a:rPr>
            <a:t>- Тарифы утверждаются в рамках предельных уровней тарифов установленных ФСТ России;</a:t>
          </a:r>
        </a:p>
        <a:p>
          <a:pPr lvl="0" algn="just" defTabSz="622300">
            <a:lnSpc>
              <a:spcPct val="90000"/>
            </a:lnSpc>
            <a:spcBef>
              <a:spcPct val="0"/>
            </a:spcBef>
            <a:spcAft>
              <a:spcPts val="0"/>
            </a:spcAft>
          </a:pPr>
          <a:r>
            <a:rPr lang="ru-RU" sz="1400" kern="1200" dirty="0" smtClean="0">
              <a:latin typeface="Arial Narrow" panose="020B0606020202030204" pitchFamily="34" charset="0"/>
              <a:cs typeface="Arial" panose="020B0604020202020204" pitchFamily="34" charset="0"/>
            </a:rPr>
            <a:t>- Расходы включаются исходя из «возможности», инвестиции в размере амортизации;</a:t>
          </a:r>
        </a:p>
        <a:p>
          <a:pPr lvl="0" algn="just" defTabSz="622300">
            <a:lnSpc>
              <a:spcPct val="90000"/>
            </a:lnSpc>
            <a:spcBef>
              <a:spcPct val="0"/>
            </a:spcBef>
            <a:spcAft>
              <a:spcPts val="0"/>
            </a:spcAft>
          </a:pPr>
          <a:r>
            <a:rPr lang="ru-RU" sz="1400" kern="1200" dirty="0" smtClean="0">
              <a:latin typeface="Arial Narrow" panose="020B0606020202030204" pitchFamily="34" charset="0"/>
              <a:cs typeface="Arial" panose="020B0604020202020204" pitchFamily="34" charset="0"/>
            </a:rPr>
            <a:t>- Инвестиционная составляющая из прибыли – сверх предельных уровней или за счет регионального бюджета.</a:t>
          </a:r>
          <a:endParaRPr lang="ru-RU" sz="1400" kern="1200" dirty="0">
            <a:latin typeface="Arial Narrow" panose="020B0606020202030204" pitchFamily="34" charset="0"/>
            <a:cs typeface="Arial" panose="020B0604020202020204" pitchFamily="34" charset="0"/>
          </a:endParaRPr>
        </a:p>
      </dsp:txBody>
      <dsp:txXfrm>
        <a:off x="3194617" y="1267372"/>
        <a:ext cx="5481316" cy="1854643"/>
      </dsp:txXfrm>
    </dsp:sp>
    <dsp:sp modelId="{6901983F-6FE5-4EDC-8292-EB6F8447B42C}">
      <dsp:nvSpPr>
        <dsp:cNvPr id="0" name=""/>
        <dsp:cNvSpPr/>
      </dsp:nvSpPr>
      <dsp:spPr>
        <a:xfrm>
          <a:off x="3100721" y="2962014"/>
          <a:ext cx="5586055" cy="0"/>
        </a:xfrm>
        <a:prstGeom prst="line">
          <a:avLst/>
        </a:prstGeom>
        <a:solidFill>
          <a:schemeClr val="accent1">
            <a:hueOff val="0"/>
            <a:satOff val="0"/>
            <a:lumOff val="0"/>
            <a:alphaOff val="0"/>
          </a:schemeClr>
        </a:solidFill>
        <a:ln w="31750" cap="flat" cmpd="sng" algn="ctr">
          <a:solidFill>
            <a:schemeClr val="accent1">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 modelId="{3651A447-2129-4489-9FC0-D24BFA4EDDC9}">
      <dsp:nvSpPr>
        <dsp:cNvPr id="0" name=""/>
        <dsp:cNvSpPr/>
      </dsp:nvSpPr>
      <dsp:spPr>
        <a:xfrm>
          <a:off x="3168581" y="3101614"/>
          <a:ext cx="5481316" cy="12617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lvl="0" algn="l" defTabSz="622300">
            <a:lnSpc>
              <a:spcPct val="90000"/>
            </a:lnSpc>
            <a:spcBef>
              <a:spcPct val="0"/>
            </a:spcBef>
            <a:spcAft>
              <a:spcPct val="35000"/>
            </a:spcAft>
          </a:pPr>
          <a:r>
            <a:rPr lang="ru-RU" sz="1400" b="1" kern="1200" dirty="0" smtClean="0">
              <a:solidFill>
                <a:schemeClr val="accent1"/>
              </a:solidFill>
              <a:latin typeface="Arial Narrow" panose="020B0606020202030204" pitchFamily="34" charset="0"/>
              <a:cs typeface="Arial" panose="020B0604020202020204" pitchFamily="34" charset="0"/>
            </a:rPr>
            <a:t>RAB-регулирование</a:t>
          </a:r>
          <a:r>
            <a:rPr lang="ru-RU" sz="1400" b="1" kern="1200" dirty="0" smtClean="0">
              <a:latin typeface="Arial Narrow" panose="020B0606020202030204" pitchFamily="34" charset="0"/>
              <a:cs typeface="Arial" panose="020B0604020202020204" pitchFamily="34" charset="0"/>
            </a:rPr>
            <a:t> </a:t>
          </a:r>
          <a:r>
            <a:rPr lang="ru-RU" sz="1400" kern="1200" dirty="0" smtClean="0">
              <a:latin typeface="Arial Narrow" panose="020B0606020202030204" pitchFamily="34" charset="0"/>
              <a:cs typeface="Arial" panose="020B0604020202020204" pitchFamily="34" charset="0"/>
            </a:rPr>
            <a:t>применяется только </a:t>
          </a:r>
          <a:r>
            <a:rPr lang="ru-RU" sz="1400" b="1" kern="1200" dirty="0" smtClean="0">
              <a:solidFill>
                <a:schemeClr val="accent1"/>
              </a:solidFill>
              <a:latin typeface="Arial Narrow" panose="020B0606020202030204" pitchFamily="34" charset="0"/>
              <a:cs typeface="Arial" panose="020B0604020202020204" pitchFamily="34" charset="0"/>
            </a:rPr>
            <a:t>в отношении сетевых компаний неценовой зоны.  </a:t>
          </a:r>
        </a:p>
        <a:p>
          <a:pPr lvl="0" algn="l" defTabSz="622300">
            <a:lnSpc>
              <a:spcPct val="90000"/>
            </a:lnSpc>
            <a:spcBef>
              <a:spcPct val="0"/>
            </a:spcBef>
            <a:spcAft>
              <a:spcPts val="0"/>
            </a:spcAft>
          </a:pPr>
          <a:r>
            <a:rPr lang="ru-RU" sz="1400" b="0" kern="1200" dirty="0" smtClean="0">
              <a:latin typeface="Arial Narrow" panose="020B0606020202030204" pitchFamily="34" charset="0"/>
              <a:cs typeface="Arial" panose="020B0604020202020204" pitchFamily="34" charset="0"/>
            </a:rPr>
            <a:t>Нормативно: возврат доходности инвестированного капитала присутствует;</a:t>
          </a:r>
        </a:p>
        <a:p>
          <a:pPr lvl="0" algn="l" defTabSz="622300">
            <a:lnSpc>
              <a:spcPct val="90000"/>
            </a:lnSpc>
            <a:spcBef>
              <a:spcPct val="0"/>
            </a:spcBef>
            <a:spcAft>
              <a:spcPts val="0"/>
            </a:spcAft>
          </a:pPr>
          <a:r>
            <a:rPr lang="ru-RU" sz="1400" b="0" kern="1200" dirty="0" smtClean="0">
              <a:latin typeface="Arial Narrow" panose="020B0606020202030204" pitchFamily="34" charset="0"/>
              <a:cs typeface="Arial" panose="020B0604020202020204" pitchFamily="34" charset="0"/>
            </a:rPr>
            <a:t>Фактически: ограничение роста тарифов (до 0%), в итоге сокращение </a:t>
          </a:r>
          <a:r>
            <a:rPr lang="ru-RU" sz="1400" b="0" kern="1200" dirty="0" err="1" smtClean="0">
              <a:latin typeface="Arial Narrow" panose="020B0606020202030204" pitchFamily="34" charset="0"/>
              <a:cs typeface="Arial" panose="020B0604020202020204" pitchFamily="34" charset="0"/>
            </a:rPr>
            <a:t>инвест.программ</a:t>
          </a:r>
          <a:r>
            <a:rPr lang="ru-RU" sz="1400" b="0" kern="1200" dirty="0" smtClean="0">
              <a:latin typeface="Arial Narrow" panose="020B0606020202030204" pitchFamily="34" charset="0"/>
              <a:cs typeface="Arial" panose="020B0604020202020204" pitchFamily="34" charset="0"/>
            </a:rPr>
            <a:t>, снижение доходности или увеличение срока возврата доходности</a:t>
          </a:r>
          <a:endParaRPr lang="ru-RU" sz="1400" b="0" kern="1200" dirty="0">
            <a:latin typeface="Arial Narrow" panose="020B0606020202030204" pitchFamily="34" charset="0"/>
            <a:cs typeface="Arial" panose="020B0604020202020204" pitchFamily="34" charset="0"/>
          </a:endParaRPr>
        </a:p>
      </dsp:txBody>
      <dsp:txXfrm>
        <a:off x="3168581" y="3101614"/>
        <a:ext cx="5481316" cy="1261769"/>
      </dsp:txXfrm>
    </dsp:sp>
    <dsp:sp modelId="{85014F49-320B-4F11-9F3D-F87E35EADE46}">
      <dsp:nvSpPr>
        <dsp:cNvPr id="0" name=""/>
        <dsp:cNvSpPr/>
      </dsp:nvSpPr>
      <dsp:spPr>
        <a:xfrm>
          <a:off x="3057429" y="4377940"/>
          <a:ext cx="5586055" cy="0"/>
        </a:xfrm>
        <a:prstGeom prst="line">
          <a:avLst/>
        </a:prstGeom>
        <a:solidFill>
          <a:schemeClr val="accent1">
            <a:hueOff val="0"/>
            <a:satOff val="0"/>
            <a:lumOff val="0"/>
            <a:alphaOff val="0"/>
          </a:schemeClr>
        </a:solidFill>
        <a:ln w="31750" cap="flat" cmpd="sng" algn="ctr">
          <a:solidFill>
            <a:schemeClr val="accent1">
              <a:tint val="50000"/>
              <a:hueOff val="0"/>
              <a:satOff val="0"/>
              <a:lumOff val="0"/>
              <a:alphaOff val="0"/>
            </a:schemeClr>
          </a:solidFill>
          <a:prstDash val="solid"/>
        </a:ln>
        <a:effectLst/>
        <a:scene3d>
          <a:camera prst="orthographicFront"/>
          <a:lightRig rig="threePt" dir="t">
            <a:rot lat="0" lon="0" rev="7500000"/>
          </a:lightRig>
        </a:scene3d>
        <a:sp3d z="127000" prstMaterial="matte"/>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EB053-9F84-4BFC-BBFA-CECABBA15D27}">
      <dsp:nvSpPr>
        <dsp:cNvPr id="0" name=""/>
        <dsp:cNvSpPr/>
      </dsp:nvSpPr>
      <dsp:spPr>
        <a:xfrm>
          <a:off x="0" y="0"/>
          <a:ext cx="8905874" cy="0"/>
        </a:xfrm>
        <a:prstGeom prst="line">
          <a:avLst/>
        </a:prstGeom>
        <a:solidFill>
          <a:schemeClr val="accent1">
            <a:hueOff val="0"/>
            <a:satOff val="0"/>
            <a:lumOff val="0"/>
            <a:alphaOff val="0"/>
          </a:schemeClr>
        </a:solidFill>
        <a:ln w="317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6041C0-561E-481B-AC3B-8D339D387DAC}">
      <dsp:nvSpPr>
        <dsp:cNvPr id="0" name=""/>
        <dsp:cNvSpPr/>
      </dsp:nvSpPr>
      <dsp:spPr>
        <a:xfrm>
          <a:off x="0" y="0"/>
          <a:ext cx="1781174" cy="3773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u-RU" sz="1200" b="0" kern="1200" dirty="0" smtClean="0">
              <a:latin typeface="Arial Narrow" panose="020B0606020202030204" pitchFamily="34" charset="0"/>
              <a:cs typeface="Arial" panose="020B0604020202020204" pitchFamily="34" charset="0"/>
            </a:rPr>
            <a:t>Механизмы гарантирующие возврат капитала и получения доходности:</a:t>
          </a:r>
          <a:endParaRPr lang="ru-RU" sz="1200" b="0" kern="1200" dirty="0">
            <a:latin typeface="Arial Narrow" panose="020B0606020202030204" pitchFamily="34" charset="0"/>
            <a:cs typeface="Arial" panose="020B0604020202020204" pitchFamily="34" charset="0"/>
          </a:endParaRPr>
        </a:p>
      </dsp:txBody>
      <dsp:txXfrm>
        <a:off x="0" y="0"/>
        <a:ext cx="1781174" cy="3773015"/>
      </dsp:txXfrm>
    </dsp:sp>
    <dsp:sp modelId="{0CDA3430-643F-45C3-93B1-AE4307C1FF80}">
      <dsp:nvSpPr>
        <dsp:cNvPr id="0" name=""/>
        <dsp:cNvSpPr/>
      </dsp:nvSpPr>
      <dsp:spPr>
        <a:xfrm>
          <a:off x="1914763" y="58953"/>
          <a:ext cx="6991111" cy="1179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u-RU" sz="1200" b="0" kern="1200" dirty="0" smtClean="0">
              <a:latin typeface="Arial Narrow" panose="020B0606020202030204" pitchFamily="34" charset="0"/>
              <a:cs typeface="Arial" panose="020B0604020202020204" pitchFamily="34" charset="0"/>
            </a:rPr>
            <a:t>1 Метод доходности инвестированного капитала на период 20 лет</a:t>
          </a:r>
          <a:endParaRPr lang="ru-RU" sz="1200" b="0" kern="1200" dirty="0">
            <a:latin typeface="Arial Narrow" panose="020B0606020202030204" pitchFamily="34" charset="0"/>
            <a:cs typeface="Arial" panose="020B0604020202020204" pitchFamily="34" charset="0"/>
          </a:endParaRPr>
        </a:p>
      </dsp:txBody>
      <dsp:txXfrm>
        <a:off x="1914763" y="58953"/>
        <a:ext cx="6991111" cy="1179067"/>
      </dsp:txXfrm>
    </dsp:sp>
    <dsp:sp modelId="{77FE54C4-A402-4CB6-A72F-307D526A23D5}">
      <dsp:nvSpPr>
        <dsp:cNvPr id="0" name=""/>
        <dsp:cNvSpPr/>
      </dsp:nvSpPr>
      <dsp:spPr>
        <a:xfrm>
          <a:off x="1781175" y="1177062"/>
          <a:ext cx="7124699" cy="0"/>
        </a:xfrm>
        <a:prstGeom prst="line">
          <a:avLst/>
        </a:prstGeom>
        <a:solidFill>
          <a:schemeClr val="accent1">
            <a:hueOff val="0"/>
            <a:satOff val="0"/>
            <a:lumOff val="0"/>
            <a:alphaOff val="0"/>
          </a:schemeClr>
        </a:solidFill>
        <a:ln w="317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2C7A47-12F4-458D-AE6B-B4059FED3C1E}">
      <dsp:nvSpPr>
        <dsp:cNvPr id="0" name=""/>
        <dsp:cNvSpPr/>
      </dsp:nvSpPr>
      <dsp:spPr>
        <a:xfrm>
          <a:off x="1914763" y="1296973"/>
          <a:ext cx="6991111" cy="1179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u-RU" sz="1200" b="0" kern="1200" dirty="0" smtClean="0">
              <a:latin typeface="Arial Narrow" panose="020B0606020202030204" pitchFamily="34" charset="0"/>
              <a:cs typeface="Arial" panose="020B0604020202020204" pitchFamily="34" charset="0"/>
            </a:rPr>
            <a:t>2 Метод стандартизированных ставок (аналог ДПМ со сроком возврата капитала 20 лет)</a:t>
          </a:r>
          <a:endParaRPr lang="ru-RU" sz="1200" b="0" kern="1200" dirty="0">
            <a:latin typeface="Arial Narrow" panose="020B0606020202030204" pitchFamily="34" charset="0"/>
            <a:cs typeface="Arial" panose="020B0604020202020204" pitchFamily="34" charset="0"/>
          </a:endParaRPr>
        </a:p>
      </dsp:txBody>
      <dsp:txXfrm>
        <a:off x="1914763" y="1296973"/>
        <a:ext cx="6991111" cy="1179067"/>
      </dsp:txXfrm>
    </dsp:sp>
    <dsp:sp modelId="{67E3CAD5-BEB5-427B-832D-2A5BEF8E1C1D}">
      <dsp:nvSpPr>
        <dsp:cNvPr id="0" name=""/>
        <dsp:cNvSpPr/>
      </dsp:nvSpPr>
      <dsp:spPr>
        <a:xfrm>
          <a:off x="1781175" y="2369362"/>
          <a:ext cx="7124699" cy="0"/>
        </a:xfrm>
        <a:prstGeom prst="line">
          <a:avLst/>
        </a:prstGeom>
        <a:solidFill>
          <a:schemeClr val="accent1">
            <a:hueOff val="0"/>
            <a:satOff val="0"/>
            <a:lumOff val="0"/>
            <a:alphaOff val="0"/>
          </a:schemeClr>
        </a:solidFill>
        <a:ln w="317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501B7F-B33C-4B63-ABE5-07C8D4E83F88}">
      <dsp:nvSpPr>
        <dsp:cNvPr id="0" name=""/>
        <dsp:cNvSpPr/>
      </dsp:nvSpPr>
      <dsp:spPr>
        <a:xfrm>
          <a:off x="1914763" y="2489293"/>
          <a:ext cx="6991111" cy="11790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u-RU" sz="1200" b="0" kern="1200" dirty="0" smtClean="0">
              <a:latin typeface="Arial Narrow" panose="020B0606020202030204" pitchFamily="34" charset="0"/>
              <a:cs typeface="Arial" panose="020B0604020202020204" pitchFamily="34" charset="0"/>
            </a:rPr>
            <a:t>3 Метод индексации установленных тарифов (на ИПЦ) на срок 20 лет</a:t>
          </a:r>
          <a:endParaRPr lang="ru-RU" sz="1200" b="0" kern="1200" dirty="0">
            <a:latin typeface="Arial Narrow" panose="020B0606020202030204" pitchFamily="34" charset="0"/>
            <a:cs typeface="Arial" panose="020B0604020202020204" pitchFamily="34" charset="0"/>
          </a:endParaRPr>
        </a:p>
      </dsp:txBody>
      <dsp:txXfrm>
        <a:off x="1914763" y="2489293"/>
        <a:ext cx="6991111" cy="1179067"/>
      </dsp:txXfrm>
    </dsp:sp>
    <dsp:sp modelId="{5E78D345-7B3D-4956-8359-4DECFCF2EC09}">
      <dsp:nvSpPr>
        <dsp:cNvPr id="0" name=""/>
        <dsp:cNvSpPr/>
      </dsp:nvSpPr>
      <dsp:spPr>
        <a:xfrm>
          <a:off x="1781175" y="3449242"/>
          <a:ext cx="7124699" cy="0"/>
        </a:xfrm>
        <a:prstGeom prst="line">
          <a:avLst/>
        </a:prstGeom>
        <a:solidFill>
          <a:schemeClr val="accent1">
            <a:hueOff val="0"/>
            <a:satOff val="0"/>
            <a:lumOff val="0"/>
            <a:alphaOff val="0"/>
          </a:schemeClr>
        </a:solidFill>
        <a:ln w="317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5E2B7-7062-4D57-BA58-0EEABCDE24D5}">
      <dsp:nvSpPr>
        <dsp:cNvPr id="0" name=""/>
        <dsp:cNvSpPr/>
      </dsp:nvSpPr>
      <dsp:spPr>
        <a:xfrm>
          <a:off x="72007" y="72005"/>
          <a:ext cx="6048672" cy="544355"/>
        </a:xfrm>
        <a:prstGeom prst="rect">
          <a:avLst/>
        </a:prstGeom>
        <a:solidFill>
          <a:schemeClr val="accent1">
            <a:tint val="50000"/>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A3F99B-83C2-4CBE-9634-97DE22820EF1}">
      <dsp:nvSpPr>
        <dsp:cNvPr id="0" name=""/>
        <dsp:cNvSpPr/>
      </dsp:nvSpPr>
      <dsp:spPr>
        <a:xfrm>
          <a:off x="157718" y="144017"/>
          <a:ext cx="3099153" cy="465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t" anchorCtr="0">
          <a:noAutofit/>
        </a:bodyPr>
        <a:lstStyle/>
        <a:p>
          <a:pPr lvl="0" algn="l" defTabSz="488950">
            <a:lnSpc>
              <a:spcPct val="90000"/>
            </a:lnSpc>
            <a:spcBef>
              <a:spcPct val="0"/>
            </a:spcBef>
            <a:spcAft>
              <a:spcPct val="35000"/>
            </a:spcAft>
          </a:pPr>
          <a:r>
            <a:rPr lang="ru-RU" sz="1100" kern="1200" dirty="0" smtClean="0">
              <a:latin typeface="Arial Narrow" panose="020B0606020202030204" pitchFamily="34" charset="0"/>
              <a:cs typeface="Arial" panose="020B0604020202020204" pitchFamily="34" charset="0"/>
            </a:rPr>
            <a:t> – обеспечивает гарантированный возврат         капитала и получение доходности</a:t>
          </a:r>
          <a:endParaRPr lang="ru-RU" sz="1100" kern="1200" dirty="0">
            <a:latin typeface="Arial Narrow" panose="020B0606020202030204" pitchFamily="34" charset="0"/>
            <a:cs typeface="Arial" panose="020B0604020202020204" pitchFamily="34" charset="0"/>
          </a:endParaRPr>
        </a:p>
      </dsp:txBody>
      <dsp:txXfrm>
        <a:off x="157718" y="144017"/>
        <a:ext cx="3099153" cy="465689"/>
      </dsp:txXfrm>
    </dsp:sp>
    <dsp:sp modelId="{CCE23C8C-E20E-4706-90DE-238E6BE82A8E}">
      <dsp:nvSpPr>
        <dsp:cNvPr id="0" name=""/>
        <dsp:cNvSpPr/>
      </dsp:nvSpPr>
      <dsp:spPr>
        <a:xfrm>
          <a:off x="3126267" y="144017"/>
          <a:ext cx="3066420" cy="465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t" anchorCtr="0">
          <a:noAutofit/>
        </a:bodyPr>
        <a:lstStyle/>
        <a:p>
          <a:pPr lvl="0" algn="l" defTabSz="488950">
            <a:lnSpc>
              <a:spcPct val="90000"/>
            </a:lnSpc>
            <a:spcBef>
              <a:spcPct val="0"/>
            </a:spcBef>
            <a:spcAft>
              <a:spcPct val="35000"/>
            </a:spcAft>
          </a:pPr>
          <a:r>
            <a:rPr lang="ru-RU" sz="1100" kern="1200" dirty="0" smtClean="0">
              <a:latin typeface="Arial Narrow" panose="020B0606020202030204" pitchFamily="34" charset="0"/>
              <a:cs typeface="Arial" panose="020B0604020202020204" pitchFamily="34" charset="0"/>
            </a:rPr>
            <a:t>– возможен значительный рост тарифа</a:t>
          </a:r>
          <a:endParaRPr lang="ru-RU" sz="1100" kern="1200" dirty="0">
            <a:latin typeface="Arial Narrow" panose="020B0606020202030204" pitchFamily="34" charset="0"/>
            <a:cs typeface="Arial" panose="020B0604020202020204" pitchFamily="34" charset="0"/>
          </a:endParaRPr>
        </a:p>
      </dsp:txBody>
      <dsp:txXfrm>
        <a:off x="3126267" y="144017"/>
        <a:ext cx="3066420" cy="465689"/>
      </dsp:txXfrm>
    </dsp:sp>
    <dsp:sp modelId="{1EBE09DA-7FD7-42F0-8B05-F3C8AC22197F}">
      <dsp:nvSpPr>
        <dsp:cNvPr id="0" name=""/>
        <dsp:cNvSpPr/>
      </dsp:nvSpPr>
      <dsp:spPr>
        <a:xfrm>
          <a:off x="1" y="0"/>
          <a:ext cx="205823" cy="205823"/>
        </a:xfrm>
        <a:prstGeom prst="plus">
          <a:avLst>
            <a:gd name="adj" fmla="val 32810"/>
          </a:avLst>
        </a:prstGeom>
        <a:solidFill>
          <a:schemeClr val="accent1">
            <a:hueOff val="0"/>
            <a:satOff val="0"/>
            <a:lumOff val="0"/>
            <a:alphaOff val="0"/>
          </a:schemeClr>
        </a:solidFill>
        <a:ln w="317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05A3AA-2EA8-40C1-92E5-1B2833F8118A}">
      <dsp:nvSpPr>
        <dsp:cNvPr id="0" name=""/>
        <dsp:cNvSpPr/>
      </dsp:nvSpPr>
      <dsp:spPr>
        <a:xfrm>
          <a:off x="3077673" y="60246"/>
          <a:ext cx="193716" cy="66384"/>
        </a:xfrm>
        <a:prstGeom prst="rect">
          <a:avLst/>
        </a:prstGeom>
        <a:solidFill>
          <a:schemeClr val="accent1">
            <a:hueOff val="0"/>
            <a:satOff val="0"/>
            <a:lumOff val="0"/>
            <a:alphaOff val="0"/>
          </a:schemeClr>
        </a:solidFill>
        <a:ln w="317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5A491A-454B-4379-8F07-92639167C3FB}">
      <dsp:nvSpPr>
        <dsp:cNvPr id="0" name=""/>
        <dsp:cNvSpPr/>
      </dsp:nvSpPr>
      <dsp:spPr>
        <a:xfrm>
          <a:off x="3012654" y="124966"/>
          <a:ext cx="121" cy="444778"/>
        </a:xfrm>
        <a:prstGeom prst="line">
          <a:avLst/>
        </a:prstGeom>
        <a:noFill/>
        <a:ln w="317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5E2B7-7062-4D57-BA58-0EEABCDE24D5}">
      <dsp:nvSpPr>
        <dsp:cNvPr id="0" name=""/>
        <dsp:cNvSpPr/>
      </dsp:nvSpPr>
      <dsp:spPr>
        <a:xfrm>
          <a:off x="142873" y="72011"/>
          <a:ext cx="5975550" cy="544355"/>
        </a:xfrm>
        <a:prstGeom prst="rect">
          <a:avLst/>
        </a:prstGeom>
        <a:solidFill>
          <a:schemeClr val="accent1">
            <a:tint val="50000"/>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A3F99B-83C2-4CBE-9634-97DE22820EF1}">
      <dsp:nvSpPr>
        <dsp:cNvPr id="0" name=""/>
        <dsp:cNvSpPr/>
      </dsp:nvSpPr>
      <dsp:spPr>
        <a:xfrm>
          <a:off x="250328" y="144017"/>
          <a:ext cx="2811122" cy="465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t" anchorCtr="0">
          <a:noAutofit/>
        </a:bodyPr>
        <a:lstStyle/>
        <a:p>
          <a:pPr lvl="0" algn="l" defTabSz="488950">
            <a:lnSpc>
              <a:spcPct val="90000"/>
            </a:lnSpc>
            <a:spcBef>
              <a:spcPct val="0"/>
            </a:spcBef>
            <a:spcAft>
              <a:spcPct val="35000"/>
            </a:spcAft>
          </a:pPr>
          <a:r>
            <a:rPr lang="ru-RU" sz="1100" kern="1200" dirty="0" smtClean="0">
              <a:latin typeface="Arial Narrow" panose="020B0606020202030204" pitchFamily="34" charset="0"/>
              <a:cs typeface="Arial" panose="020B0604020202020204" pitchFamily="34" charset="0"/>
            </a:rPr>
            <a:t>– обеспечивает гарантированный возврат капитала и получение доходности</a:t>
          </a:r>
          <a:endParaRPr lang="ru-RU" sz="1100" kern="1200" dirty="0">
            <a:latin typeface="Arial Narrow" panose="020B0606020202030204" pitchFamily="34" charset="0"/>
            <a:cs typeface="Arial" panose="020B0604020202020204" pitchFamily="34" charset="0"/>
          </a:endParaRPr>
        </a:p>
      </dsp:txBody>
      <dsp:txXfrm>
        <a:off x="250328" y="144017"/>
        <a:ext cx="2811122" cy="465689"/>
      </dsp:txXfrm>
    </dsp:sp>
    <dsp:sp modelId="{CCE23C8C-E20E-4706-90DE-238E6BE82A8E}">
      <dsp:nvSpPr>
        <dsp:cNvPr id="0" name=""/>
        <dsp:cNvSpPr/>
      </dsp:nvSpPr>
      <dsp:spPr>
        <a:xfrm>
          <a:off x="3202657" y="144017"/>
          <a:ext cx="2778389" cy="4656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t" anchorCtr="0">
          <a:noAutofit/>
        </a:bodyPr>
        <a:lstStyle/>
        <a:p>
          <a:pPr lvl="0" algn="l" defTabSz="488950">
            <a:lnSpc>
              <a:spcPct val="90000"/>
            </a:lnSpc>
            <a:spcBef>
              <a:spcPct val="0"/>
            </a:spcBef>
            <a:spcAft>
              <a:spcPts val="0"/>
            </a:spcAft>
          </a:pPr>
          <a:r>
            <a:rPr lang="ru-RU" sz="1100" kern="1200" dirty="0" smtClean="0">
              <a:latin typeface="Arial Narrow" panose="020B0606020202030204" pitchFamily="34" charset="0"/>
              <a:cs typeface="Arial" panose="020B0604020202020204" pitchFamily="34" charset="0"/>
            </a:rPr>
            <a:t>– возможен значительный рост тарифа</a:t>
          </a:r>
          <a:endParaRPr lang="ru-RU" sz="1100" kern="1200" dirty="0">
            <a:latin typeface="Arial Narrow" panose="020B0606020202030204" pitchFamily="34" charset="0"/>
            <a:cs typeface="Arial" panose="020B0604020202020204" pitchFamily="34" charset="0"/>
          </a:endParaRPr>
        </a:p>
      </dsp:txBody>
      <dsp:txXfrm>
        <a:off x="3202657" y="144017"/>
        <a:ext cx="2778389" cy="465689"/>
      </dsp:txXfrm>
    </dsp:sp>
    <dsp:sp modelId="{1EBE09DA-7FD7-42F0-8B05-F3C8AC22197F}">
      <dsp:nvSpPr>
        <dsp:cNvPr id="0" name=""/>
        <dsp:cNvSpPr/>
      </dsp:nvSpPr>
      <dsp:spPr>
        <a:xfrm>
          <a:off x="68055" y="0"/>
          <a:ext cx="205823" cy="205823"/>
        </a:xfrm>
        <a:prstGeom prst="plus">
          <a:avLst>
            <a:gd name="adj" fmla="val 32810"/>
          </a:avLst>
        </a:prstGeom>
        <a:solidFill>
          <a:schemeClr val="accent1">
            <a:hueOff val="0"/>
            <a:satOff val="0"/>
            <a:lumOff val="0"/>
            <a:alphaOff val="0"/>
          </a:schemeClr>
        </a:solidFill>
        <a:ln w="317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05A3AA-2EA8-40C1-92E5-1B2833F8118A}">
      <dsp:nvSpPr>
        <dsp:cNvPr id="0" name=""/>
        <dsp:cNvSpPr/>
      </dsp:nvSpPr>
      <dsp:spPr>
        <a:xfrm>
          <a:off x="3143726" y="72946"/>
          <a:ext cx="193716" cy="66384"/>
        </a:xfrm>
        <a:prstGeom prst="rect">
          <a:avLst/>
        </a:prstGeom>
        <a:solidFill>
          <a:schemeClr val="accent1">
            <a:hueOff val="0"/>
            <a:satOff val="0"/>
            <a:lumOff val="0"/>
            <a:alphaOff val="0"/>
          </a:schemeClr>
        </a:solidFill>
        <a:ln w="317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5A491A-454B-4379-8F07-92639167C3FB}">
      <dsp:nvSpPr>
        <dsp:cNvPr id="0" name=""/>
        <dsp:cNvSpPr/>
      </dsp:nvSpPr>
      <dsp:spPr>
        <a:xfrm>
          <a:off x="3073498" y="121710"/>
          <a:ext cx="121" cy="444778"/>
        </a:xfrm>
        <a:prstGeom prst="line">
          <a:avLst/>
        </a:prstGeom>
        <a:noFill/>
        <a:ln w="317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5E2B7-7062-4D57-BA58-0EEABCDE24D5}">
      <dsp:nvSpPr>
        <dsp:cNvPr id="0" name=""/>
        <dsp:cNvSpPr/>
      </dsp:nvSpPr>
      <dsp:spPr>
        <a:xfrm>
          <a:off x="72005" y="109715"/>
          <a:ext cx="6048676" cy="543517"/>
        </a:xfrm>
        <a:prstGeom prst="rect">
          <a:avLst/>
        </a:prstGeom>
        <a:solidFill>
          <a:schemeClr val="accent1">
            <a:tint val="50000"/>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A3F99B-83C2-4CBE-9634-97DE22820EF1}">
      <dsp:nvSpPr>
        <dsp:cNvPr id="0" name=""/>
        <dsp:cNvSpPr/>
      </dsp:nvSpPr>
      <dsp:spPr>
        <a:xfrm>
          <a:off x="197567" y="164353"/>
          <a:ext cx="2598191" cy="505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t" anchorCtr="0">
          <a:noAutofit/>
        </a:bodyPr>
        <a:lstStyle/>
        <a:p>
          <a:pPr lvl="0" algn="l" defTabSz="488950">
            <a:lnSpc>
              <a:spcPct val="90000"/>
            </a:lnSpc>
            <a:spcBef>
              <a:spcPct val="0"/>
            </a:spcBef>
            <a:spcAft>
              <a:spcPts val="0"/>
            </a:spcAft>
          </a:pPr>
          <a:r>
            <a:rPr lang="ru-RU" sz="1100" kern="1200" dirty="0" smtClean="0">
              <a:latin typeface="Arial Narrow" panose="020B0606020202030204" pitchFamily="34" charset="0"/>
              <a:cs typeface="Arial" panose="020B0604020202020204" pitchFamily="34" charset="0"/>
            </a:rPr>
            <a:t>– отсутствие значительного роста тарифов;</a:t>
          </a:r>
        </a:p>
        <a:p>
          <a:pPr lvl="0" algn="l" defTabSz="488950">
            <a:lnSpc>
              <a:spcPct val="90000"/>
            </a:lnSpc>
            <a:spcBef>
              <a:spcPct val="0"/>
            </a:spcBef>
            <a:spcAft>
              <a:spcPts val="0"/>
            </a:spcAft>
          </a:pPr>
          <a:r>
            <a:rPr lang="ru-RU" sz="1100" kern="1200" dirty="0" smtClean="0">
              <a:latin typeface="Arial Narrow" panose="020B0606020202030204" pitchFamily="34" charset="0"/>
              <a:cs typeface="Arial" panose="020B0604020202020204" pitchFamily="34" charset="0"/>
            </a:rPr>
            <a:t>–</a:t>
          </a:r>
          <a:r>
            <a:rPr lang="en-US" sz="1100" kern="1200" dirty="0" smtClean="0">
              <a:latin typeface="Arial Narrow" panose="020B0606020202030204" pitchFamily="34" charset="0"/>
              <a:cs typeface="Arial" panose="020B0604020202020204" pitchFamily="34" charset="0"/>
            </a:rPr>
            <a:t> </a:t>
          </a:r>
          <a:r>
            <a:rPr lang="ru-RU" sz="1100" kern="1200" dirty="0" smtClean="0">
              <a:latin typeface="Arial Narrow" panose="020B0606020202030204" pitchFamily="34" charset="0"/>
              <a:cs typeface="Arial" panose="020B0604020202020204" pitchFamily="34" charset="0"/>
            </a:rPr>
            <a:t>понятная величина тарифа на длительный период для инвестора</a:t>
          </a:r>
          <a:endParaRPr lang="ru-RU" sz="1100" kern="1200" dirty="0">
            <a:latin typeface="Arial Narrow" panose="020B0606020202030204" pitchFamily="34" charset="0"/>
            <a:cs typeface="Arial" panose="020B0604020202020204" pitchFamily="34" charset="0"/>
          </a:endParaRPr>
        </a:p>
      </dsp:txBody>
      <dsp:txXfrm>
        <a:off x="197567" y="164353"/>
        <a:ext cx="2598191" cy="505136"/>
      </dsp:txXfrm>
    </dsp:sp>
    <dsp:sp modelId="{CCE23C8C-E20E-4706-90DE-238E6BE82A8E}">
      <dsp:nvSpPr>
        <dsp:cNvPr id="0" name=""/>
        <dsp:cNvSpPr/>
      </dsp:nvSpPr>
      <dsp:spPr>
        <a:xfrm>
          <a:off x="3174451" y="164353"/>
          <a:ext cx="3013736" cy="50513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955" tIns="20955" rIns="20955" bIns="20955" numCol="1" spcCol="1270" anchor="t" anchorCtr="0">
          <a:noAutofit/>
        </a:bodyPr>
        <a:lstStyle/>
        <a:p>
          <a:pPr lvl="0" algn="l" defTabSz="488950">
            <a:lnSpc>
              <a:spcPct val="90000"/>
            </a:lnSpc>
            <a:spcBef>
              <a:spcPct val="0"/>
            </a:spcBef>
            <a:spcAft>
              <a:spcPts val="0"/>
            </a:spcAft>
          </a:pPr>
          <a:r>
            <a:rPr lang="ru-RU" sz="1100" kern="1200" dirty="0" smtClean="0">
              <a:latin typeface="Arial Narrow" panose="020B0606020202030204" pitchFamily="34" charset="0"/>
              <a:cs typeface="Arial" panose="020B0604020202020204" pitchFamily="34" charset="0"/>
            </a:rPr>
            <a:t>– в отсутствие роста потребления и в условиях отсутствия доходности в стартовых тарифах привлечение средств </a:t>
          </a:r>
          <a:r>
            <a:rPr lang="ru-RU" sz="1100" b="1" kern="1200" dirty="0" smtClean="0">
              <a:latin typeface="Arial Narrow" panose="020B0606020202030204" pitchFamily="34" charset="0"/>
              <a:cs typeface="Arial" panose="020B0604020202020204" pitchFamily="34" charset="0"/>
            </a:rPr>
            <a:t>невозможно</a:t>
          </a:r>
          <a:endParaRPr lang="ru-RU" sz="1100" b="1" kern="1200" dirty="0">
            <a:latin typeface="Arial Narrow" panose="020B0606020202030204" pitchFamily="34" charset="0"/>
            <a:cs typeface="Arial" panose="020B0604020202020204" pitchFamily="34" charset="0"/>
          </a:endParaRPr>
        </a:p>
      </dsp:txBody>
      <dsp:txXfrm>
        <a:off x="3174451" y="164353"/>
        <a:ext cx="3013736" cy="505136"/>
      </dsp:txXfrm>
    </dsp:sp>
    <dsp:sp modelId="{1EBE09DA-7FD7-42F0-8B05-F3C8AC22197F}">
      <dsp:nvSpPr>
        <dsp:cNvPr id="0" name=""/>
        <dsp:cNvSpPr/>
      </dsp:nvSpPr>
      <dsp:spPr>
        <a:xfrm>
          <a:off x="1" y="21490"/>
          <a:ext cx="223257" cy="223257"/>
        </a:xfrm>
        <a:prstGeom prst="plus">
          <a:avLst>
            <a:gd name="adj" fmla="val 32810"/>
          </a:avLst>
        </a:prstGeom>
        <a:solidFill>
          <a:schemeClr val="accent1">
            <a:hueOff val="0"/>
            <a:satOff val="0"/>
            <a:lumOff val="0"/>
            <a:alphaOff val="0"/>
          </a:schemeClr>
        </a:solidFill>
        <a:ln w="317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05A3AA-2EA8-40C1-92E5-1B2833F8118A}">
      <dsp:nvSpPr>
        <dsp:cNvPr id="0" name=""/>
        <dsp:cNvSpPr/>
      </dsp:nvSpPr>
      <dsp:spPr>
        <a:xfrm>
          <a:off x="3084576" y="106850"/>
          <a:ext cx="210125" cy="72008"/>
        </a:xfrm>
        <a:prstGeom prst="rect">
          <a:avLst/>
        </a:prstGeom>
        <a:solidFill>
          <a:schemeClr val="accent1">
            <a:hueOff val="0"/>
            <a:satOff val="0"/>
            <a:lumOff val="0"/>
            <a:alphaOff val="0"/>
          </a:schemeClr>
        </a:solidFill>
        <a:ln w="317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75A491A-454B-4379-8F07-92639167C3FB}">
      <dsp:nvSpPr>
        <dsp:cNvPr id="0" name=""/>
        <dsp:cNvSpPr/>
      </dsp:nvSpPr>
      <dsp:spPr>
        <a:xfrm>
          <a:off x="3026493" y="132312"/>
          <a:ext cx="131" cy="482453"/>
        </a:xfrm>
        <a:prstGeom prst="line">
          <a:avLst/>
        </a:prstGeom>
        <a:noFill/>
        <a:ln w="3175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9EB053-9F84-4BFC-BBFA-CECABBA15D27}">
      <dsp:nvSpPr>
        <dsp:cNvPr id="0" name=""/>
        <dsp:cNvSpPr/>
      </dsp:nvSpPr>
      <dsp:spPr>
        <a:xfrm>
          <a:off x="0" y="0"/>
          <a:ext cx="8434095" cy="0"/>
        </a:xfrm>
        <a:prstGeom prst="line">
          <a:avLst/>
        </a:prstGeom>
        <a:solidFill>
          <a:schemeClr val="accent1">
            <a:hueOff val="0"/>
            <a:satOff val="0"/>
            <a:lumOff val="0"/>
            <a:alphaOff val="0"/>
          </a:schemeClr>
        </a:solidFill>
        <a:ln w="317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56041C0-561E-481B-AC3B-8D339D387DAC}">
      <dsp:nvSpPr>
        <dsp:cNvPr id="0" name=""/>
        <dsp:cNvSpPr/>
      </dsp:nvSpPr>
      <dsp:spPr>
        <a:xfrm>
          <a:off x="0" y="0"/>
          <a:ext cx="1433863" cy="154076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u-RU" sz="1200" b="0" kern="1200" dirty="0" smtClean="0">
              <a:latin typeface="Arial Narrow" panose="020B0606020202030204" pitchFamily="34" charset="0"/>
              <a:cs typeface="Arial" panose="020B0604020202020204" pitchFamily="34" charset="0"/>
            </a:rPr>
            <a:t>Действующие механизмы долгосрочных тарифов:</a:t>
          </a:r>
          <a:endParaRPr lang="ru-RU" sz="1200" b="0" kern="1200" dirty="0">
            <a:latin typeface="Arial Narrow" panose="020B0606020202030204" pitchFamily="34" charset="0"/>
            <a:cs typeface="Arial" panose="020B0604020202020204" pitchFamily="34" charset="0"/>
          </a:endParaRPr>
        </a:p>
      </dsp:txBody>
      <dsp:txXfrm>
        <a:off x="0" y="0"/>
        <a:ext cx="1433863" cy="1540767"/>
      </dsp:txXfrm>
    </dsp:sp>
    <dsp:sp modelId="{0CDA3430-643F-45C3-93B1-AE4307C1FF80}">
      <dsp:nvSpPr>
        <dsp:cNvPr id="0" name=""/>
        <dsp:cNvSpPr/>
      </dsp:nvSpPr>
      <dsp:spPr>
        <a:xfrm>
          <a:off x="1560375" y="24074"/>
          <a:ext cx="6620765" cy="4810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u-RU" sz="1200" b="0" kern="1200" dirty="0" smtClean="0">
              <a:latin typeface="Arial Narrow" panose="020B0606020202030204" pitchFamily="34" charset="0"/>
              <a:cs typeface="Arial" panose="020B0604020202020204" pitchFamily="34" charset="0"/>
            </a:rPr>
            <a:t>1 Метод обеспечения доходности инвестированного капитала</a:t>
          </a:r>
          <a:endParaRPr lang="ru-RU" sz="1200" b="0" kern="1200" dirty="0">
            <a:latin typeface="Arial Narrow" panose="020B0606020202030204" pitchFamily="34" charset="0"/>
            <a:cs typeface="Arial" panose="020B0604020202020204" pitchFamily="34" charset="0"/>
          </a:endParaRPr>
        </a:p>
      </dsp:txBody>
      <dsp:txXfrm>
        <a:off x="1560375" y="24074"/>
        <a:ext cx="6620765" cy="481046"/>
      </dsp:txXfrm>
    </dsp:sp>
    <dsp:sp modelId="{77FE54C4-A402-4CB6-A72F-307D526A23D5}">
      <dsp:nvSpPr>
        <dsp:cNvPr id="0" name=""/>
        <dsp:cNvSpPr/>
      </dsp:nvSpPr>
      <dsp:spPr>
        <a:xfrm>
          <a:off x="1470703" y="388639"/>
          <a:ext cx="6747276" cy="0"/>
        </a:xfrm>
        <a:prstGeom prst="line">
          <a:avLst/>
        </a:prstGeom>
        <a:solidFill>
          <a:schemeClr val="accent1">
            <a:hueOff val="0"/>
            <a:satOff val="0"/>
            <a:lumOff val="0"/>
            <a:alphaOff val="0"/>
          </a:schemeClr>
        </a:solidFill>
        <a:ln w="317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02C7A47-12F4-458D-AE6B-B4059FED3C1E}">
      <dsp:nvSpPr>
        <dsp:cNvPr id="0" name=""/>
        <dsp:cNvSpPr/>
      </dsp:nvSpPr>
      <dsp:spPr>
        <a:xfrm>
          <a:off x="1560375" y="529195"/>
          <a:ext cx="6620765" cy="481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u-RU" sz="1200" b="0" kern="1200" dirty="0" smtClean="0">
              <a:latin typeface="Arial Narrow" panose="020B0606020202030204" pitchFamily="34" charset="0"/>
              <a:cs typeface="Arial" panose="020B0604020202020204" pitchFamily="34" charset="0"/>
            </a:rPr>
            <a:t>2 Метод долгосрочной индексации тарифов</a:t>
          </a:r>
          <a:endParaRPr lang="ru-RU" sz="1200" b="0" kern="1200" dirty="0">
            <a:latin typeface="Arial Narrow" panose="020B0606020202030204" pitchFamily="34" charset="0"/>
            <a:cs typeface="Arial" panose="020B0604020202020204" pitchFamily="34" charset="0"/>
          </a:endParaRPr>
        </a:p>
      </dsp:txBody>
      <dsp:txXfrm>
        <a:off x="1560375" y="529195"/>
        <a:ext cx="6620765" cy="481489"/>
      </dsp:txXfrm>
    </dsp:sp>
    <dsp:sp modelId="{67E3CAD5-BEB5-427B-832D-2A5BEF8E1C1D}">
      <dsp:nvSpPr>
        <dsp:cNvPr id="0" name=""/>
        <dsp:cNvSpPr/>
      </dsp:nvSpPr>
      <dsp:spPr>
        <a:xfrm>
          <a:off x="1470703" y="892695"/>
          <a:ext cx="6747276" cy="0"/>
        </a:xfrm>
        <a:prstGeom prst="line">
          <a:avLst/>
        </a:prstGeom>
        <a:solidFill>
          <a:schemeClr val="accent1">
            <a:hueOff val="0"/>
            <a:satOff val="0"/>
            <a:lumOff val="0"/>
            <a:alphaOff val="0"/>
          </a:schemeClr>
        </a:solidFill>
        <a:ln w="317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F501B7F-B33C-4B63-ABE5-07C8D4E83F88}">
      <dsp:nvSpPr>
        <dsp:cNvPr id="0" name=""/>
        <dsp:cNvSpPr/>
      </dsp:nvSpPr>
      <dsp:spPr>
        <a:xfrm>
          <a:off x="1560375" y="1034759"/>
          <a:ext cx="6620765" cy="4814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lvl="0" algn="l" defTabSz="533400">
            <a:lnSpc>
              <a:spcPct val="90000"/>
            </a:lnSpc>
            <a:spcBef>
              <a:spcPct val="0"/>
            </a:spcBef>
            <a:spcAft>
              <a:spcPct val="35000"/>
            </a:spcAft>
          </a:pPr>
          <a:r>
            <a:rPr lang="ru-RU" sz="1200" b="0" kern="1200" dirty="0" smtClean="0">
              <a:latin typeface="Arial Narrow" panose="020B0606020202030204" pitchFamily="34" charset="0"/>
              <a:cs typeface="Arial" panose="020B0604020202020204" pitchFamily="34" charset="0"/>
            </a:rPr>
            <a:t>3 Метод сравнения аналогов</a:t>
          </a:r>
          <a:endParaRPr lang="ru-RU" sz="1200" b="0" kern="1200" dirty="0">
            <a:latin typeface="Arial Narrow" panose="020B0606020202030204" pitchFamily="34" charset="0"/>
            <a:cs typeface="Arial" panose="020B0604020202020204" pitchFamily="34" charset="0"/>
          </a:endParaRPr>
        </a:p>
      </dsp:txBody>
      <dsp:txXfrm>
        <a:off x="1560375" y="1034759"/>
        <a:ext cx="6620765" cy="481489"/>
      </dsp:txXfrm>
    </dsp:sp>
    <dsp:sp modelId="{5E78D345-7B3D-4956-8359-4DECFCF2EC09}">
      <dsp:nvSpPr>
        <dsp:cNvPr id="0" name=""/>
        <dsp:cNvSpPr/>
      </dsp:nvSpPr>
      <dsp:spPr>
        <a:xfrm>
          <a:off x="1470703" y="1324743"/>
          <a:ext cx="6747276" cy="0"/>
        </a:xfrm>
        <a:prstGeom prst="line">
          <a:avLst/>
        </a:prstGeom>
        <a:solidFill>
          <a:schemeClr val="accent1">
            <a:hueOff val="0"/>
            <a:satOff val="0"/>
            <a:lumOff val="0"/>
            <a:alphaOff val="0"/>
          </a:schemeClr>
        </a:solidFill>
        <a:ln w="3175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494AC4-34B4-41D3-AEF9-63FF21AEE814}">
      <dsp:nvSpPr>
        <dsp:cNvPr id="0" name=""/>
        <dsp:cNvSpPr/>
      </dsp:nvSpPr>
      <dsp:spPr>
        <a:xfrm>
          <a:off x="184966" y="0"/>
          <a:ext cx="3099780" cy="1239912"/>
        </a:xfrm>
        <a:prstGeom prst="leftRightRibbon">
          <a:avLst/>
        </a:prstGeom>
        <a:solidFill>
          <a:schemeClr val="accent1">
            <a:hueOff val="0"/>
            <a:satOff val="0"/>
            <a:lumOff val="0"/>
            <a:alphaOff val="0"/>
          </a:schemeClr>
        </a:solidFill>
        <a:ln w="317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68A92D-A2A8-4B81-BBB5-A89173768863}">
      <dsp:nvSpPr>
        <dsp:cNvPr id="0" name=""/>
        <dsp:cNvSpPr/>
      </dsp:nvSpPr>
      <dsp:spPr>
        <a:xfrm>
          <a:off x="509166" y="216984"/>
          <a:ext cx="1022927" cy="607556"/>
        </a:xfrm>
        <a:prstGeom prst="rect">
          <a:avLst/>
        </a:prstGeom>
        <a:noFill/>
        <a:ln w="317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9116" rIns="0" bIns="41910" numCol="1" spcCol="1270" anchor="ctr" anchorCtr="0">
          <a:noAutofit/>
        </a:bodyPr>
        <a:lstStyle/>
        <a:p>
          <a:pPr lvl="0" algn="ctr" defTabSz="488950">
            <a:lnSpc>
              <a:spcPct val="90000"/>
            </a:lnSpc>
            <a:spcBef>
              <a:spcPct val="0"/>
            </a:spcBef>
            <a:spcAft>
              <a:spcPct val="35000"/>
            </a:spcAft>
          </a:pPr>
          <a:r>
            <a:rPr lang="ru-RU" sz="1100" b="1" kern="1200" dirty="0" smtClean="0">
              <a:latin typeface="Arial Narrow" panose="020B0606020202030204" pitchFamily="34" charset="0"/>
            </a:rPr>
            <a:t>Финансирование</a:t>
          </a:r>
          <a:endParaRPr lang="ru-RU" sz="1100" b="1" kern="1200" dirty="0">
            <a:latin typeface="Arial Narrow" panose="020B0606020202030204" pitchFamily="34" charset="0"/>
          </a:endParaRPr>
        </a:p>
      </dsp:txBody>
      <dsp:txXfrm>
        <a:off x="509166" y="216984"/>
        <a:ext cx="1022927" cy="607556"/>
      </dsp:txXfrm>
    </dsp:sp>
    <dsp:sp modelId="{1F4C7C17-A318-4E6A-8510-656DBCFD35E8}">
      <dsp:nvSpPr>
        <dsp:cNvPr id="0" name=""/>
        <dsp:cNvSpPr/>
      </dsp:nvSpPr>
      <dsp:spPr>
        <a:xfrm>
          <a:off x="1753691" y="415370"/>
          <a:ext cx="1208914" cy="607556"/>
        </a:xfrm>
        <a:prstGeom prst="rect">
          <a:avLst/>
        </a:prstGeom>
        <a:noFill/>
        <a:ln w="3175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39116" rIns="0" bIns="41910" numCol="1" spcCol="1270" anchor="ctr" anchorCtr="0">
          <a:noAutofit/>
        </a:bodyPr>
        <a:lstStyle/>
        <a:p>
          <a:pPr lvl="0" algn="ctr" defTabSz="488950">
            <a:lnSpc>
              <a:spcPct val="90000"/>
            </a:lnSpc>
            <a:spcBef>
              <a:spcPct val="0"/>
            </a:spcBef>
            <a:spcAft>
              <a:spcPct val="35000"/>
            </a:spcAft>
          </a:pPr>
          <a:r>
            <a:rPr lang="ru-RU" sz="1100" b="1" kern="1200" dirty="0" smtClean="0">
              <a:latin typeface="Arial Narrow" panose="020B0606020202030204" pitchFamily="34" charset="0"/>
            </a:rPr>
            <a:t>строительства</a:t>
          </a:r>
          <a:endParaRPr lang="ru-RU" sz="1100" b="1" kern="1200" dirty="0">
            <a:latin typeface="Arial Narrow" panose="020B0606020202030204" pitchFamily="34" charset="0"/>
          </a:endParaRPr>
        </a:p>
      </dsp:txBody>
      <dsp:txXfrm>
        <a:off x="1753691" y="415370"/>
        <a:ext cx="1208914" cy="6075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089825-216C-4895-8304-82827CA708D5}">
      <dsp:nvSpPr>
        <dsp:cNvPr id="0" name=""/>
        <dsp:cNvSpPr/>
      </dsp:nvSpPr>
      <dsp:spPr>
        <a:xfrm rot="5400000">
          <a:off x="-93685" y="96911"/>
          <a:ext cx="624569" cy="437198"/>
        </a:xfrm>
        <a:prstGeom prst="chevron">
          <a:avLst/>
        </a:prstGeom>
        <a:solidFill>
          <a:schemeClr val="accent1">
            <a:hueOff val="0"/>
            <a:satOff val="0"/>
            <a:lumOff val="0"/>
            <a:alphaOff val="0"/>
          </a:schemeClr>
        </a:solidFill>
        <a:ln w="317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ru-RU" sz="1300" kern="1200" dirty="0" smtClean="0">
              <a:latin typeface="Arial Narrow" panose="020B0606020202030204" pitchFamily="34" charset="0"/>
            </a:rPr>
            <a:t>1</a:t>
          </a:r>
          <a:endParaRPr lang="ru-RU" sz="1300" kern="1200" dirty="0">
            <a:latin typeface="Arial Narrow" panose="020B0606020202030204" pitchFamily="34" charset="0"/>
          </a:endParaRPr>
        </a:p>
      </dsp:txBody>
      <dsp:txXfrm rot="-5400000">
        <a:off x="1" y="221824"/>
        <a:ext cx="437198" cy="187371"/>
      </dsp:txXfrm>
    </dsp:sp>
    <dsp:sp modelId="{8F52C38F-A574-47F4-8C74-1FD86520F6A4}">
      <dsp:nvSpPr>
        <dsp:cNvPr id="0" name=""/>
        <dsp:cNvSpPr/>
      </dsp:nvSpPr>
      <dsp:spPr>
        <a:xfrm rot="5400000">
          <a:off x="4348695" y="-3908271"/>
          <a:ext cx="405969" cy="8228963"/>
        </a:xfrm>
        <a:prstGeom prst="round2SameRect">
          <a:avLst/>
        </a:prstGeom>
        <a:solidFill>
          <a:schemeClr val="lt1">
            <a:alpha val="90000"/>
            <a:hueOff val="0"/>
            <a:satOff val="0"/>
            <a:lumOff val="0"/>
            <a:alphaOff val="0"/>
          </a:schemeClr>
        </a:solidFill>
        <a:ln w="317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ru-RU" sz="1300" b="0" kern="1200" dirty="0" smtClean="0">
              <a:latin typeface="Arial Narrow" panose="020B0606020202030204" pitchFamily="34" charset="0"/>
              <a:cs typeface="Arial" panose="020B0604020202020204" pitchFamily="34" charset="0"/>
            </a:rPr>
            <a:t>Применение в отношении </a:t>
          </a:r>
          <a:r>
            <a:rPr lang="ru-RU" sz="1300" b="0" kern="1200" dirty="0" err="1" smtClean="0">
              <a:latin typeface="Arial Narrow" panose="020B0606020202030204" pitchFamily="34" charset="0"/>
              <a:cs typeface="Arial" panose="020B0604020202020204" pitchFamily="34" charset="0"/>
            </a:rPr>
            <a:t>энергопринимающих</a:t>
          </a:r>
          <a:r>
            <a:rPr lang="ru-RU" sz="1300" b="0" kern="1200" dirty="0" smtClean="0">
              <a:latin typeface="Arial Narrow" panose="020B0606020202030204" pitchFamily="34" charset="0"/>
              <a:cs typeface="Arial" panose="020B0604020202020204" pitchFamily="34" charset="0"/>
            </a:rPr>
            <a:t> устройств, введённых в течение года, предшествующему первому году на который устанавливается тариф</a:t>
          </a:r>
          <a:endParaRPr lang="ru-RU" sz="1300" kern="1200" dirty="0">
            <a:latin typeface="Arial Narrow" panose="020B0606020202030204" pitchFamily="34" charset="0"/>
          </a:endParaRPr>
        </a:p>
      </dsp:txBody>
      <dsp:txXfrm rot="-5400000">
        <a:off x="437198" y="23044"/>
        <a:ext cx="8209145" cy="366333"/>
      </dsp:txXfrm>
    </dsp:sp>
    <dsp:sp modelId="{24E95502-1BEB-48F3-96FA-15958E5324BF}">
      <dsp:nvSpPr>
        <dsp:cNvPr id="0" name=""/>
        <dsp:cNvSpPr/>
      </dsp:nvSpPr>
      <dsp:spPr>
        <a:xfrm rot="5400000">
          <a:off x="-93685" y="646804"/>
          <a:ext cx="624569" cy="437198"/>
        </a:xfrm>
        <a:prstGeom prst="chevron">
          <a:avLst/>
        </a:prstGeom>
        <a:solidFill>
          <a:schemeClr val="accent1">
            <a:hueOff val="0"/>
            <a:satOff val="0"/>
            <a:lumOff val="0"/>
            <a:alphaOff val="0"/>
          </a:schemeClr>
        </a:solidFill>
        <a:ln w="317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ru-RU" sz="1300" kern="1200" dirty="0" smtClean="0">
              <a:latin typeface="Arial Narrow" panose="020B0606020202030204" pitchFamily="34" charset="0"/>
            </a:rPr>
            <a:t>2</a:t>
          </a:r>
          <a:endParaRPr lang="ru-RU" sz="1300" kern="1200" dirty="0">
            <a:latin typeface="Arial Narrow" panose="020B0606020202030204" pitchFamily="34" charset="0"/>
          </a:endParaRPr>
        </a:p>
      </dsp:txBody>
      <dsp:txXfrm rot="-5400000">
        <a:off x="1" y="771717"/>
        <a:ext cx="437198" cy="187371"/>
      </dsp:txXfrm>
    </dsp:sp>
    <dsp:sp modelId="{047DC55A-FFF5-4B63-BBD0-002E02A2E101}">
      <dsp:nvSpPr>
        <dsp:cNvPr id="0" name=""/>
        <dsp:cNvSpPr/>
      </dsp:nvSpPr>
      <dsp:spPr>
        <a:xfrm rot="5400000">
          <a:off x="4348695" y="-3358378"/>
          <a:ext cx="405969" cy="8228963"/>
        </a:xfrm>
        <a:prstGeom prst="round2SameRect">
          <a:avLst/>
        </a:prstGeom>
        <a:solidFill>
          <a:schemeClr val="lt1">
            <a:alpha val="90000"/>
            <a:hueOff val="0"/>
            <a:satOff val="0"/>
            <a:lumOff val="0"/>
            <a:alphaOff val="0"/>
          </a:schemeClr>
        </a:solidFill>
        <a:ln w="317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ru-RU" sz="1300" b="0" kern="1200" dirty="0" smtClean="0">
              <a:latin typeface="Arial Narrow" panose="020B0606020202030204" pitchFamily="34" charset="0"/>
              <a:cs typeface="Arial" panose="020B0604020202020204" pitchFamily="34" charset="0"/>
            </a:rPr>
            <a:t>Для присоединяемых к электросетевым объектам </a:t>
          </a:r>
          <a:r>
            <a:rPr lang="ru-RU" sz="1300" b="0" kern="1200" dirty="0" err="1" smtClean="0">
              <a:latin typeface="Arial Narrow" panose="020B0606020202030204" pitchFamily="34" charset="0"/>
              <a:cs typeface="Arial" panose="020B0604020202020204" pitchFamily="34" charset="0"/>
            </a:rPr>
            <a:t>энергопринимающих</a:t>
          </a:r>
          <a:r>
            <a:rPr lang="ru-RU" sz="1300" b="0" kern="1200" dirty="0" smtClean="0">
              <a:latin typeface="Arial Narrow" panose="020B0606020202030204" pitchFamily="34" charset="0"/>
              <a:cs typeface="Arial" panose="020B0604020202020204" pitchFamily="34" charset="0"/>
            </a:rPr>
            <a:t> устройств минимальной мощностью 10 МВт</a:t>
          </a:r>
          <a:endParaRPr lang="ru-RU" sz="1300" kern="1200" dirty="0">
            <a:latin typeface="Arial Narrow" panose="020B0606020202030204" pitchFamily="34" charset="0"/>
          </a:endParaRPr>
        </a:p>
      </dsp:txBody>
      <dsp:txXfrm rot="-5400000">
        <a:off x="437198" y="572937"/>
        <a:ext cx="8209145" cy="366333"/>
      </dsp:txXfrm>
    </dsp:sp>
    <dsp:sp modelId="{1A848346-92D3-4E8E-91A7-E8F38FB473C0}">
      <dsp:nvSpPr>
        <dsp:cNvPr id="0" name=""/>
        <dsp:cNvSpPr/>
      </dsp:nvSpPr>
      <dsp:spPr>
        <a:xfrm rot="5400000">
          <a:off x="-93685" y="1196697"/>
          <a:ext cx="624569" cy="437198"/>
        </a:xfrm>
        <a:prstGeom prst="chevron">
          <a:avLst/>
        </a:prstGeom>
        <a:solidFill>
          <a:schemeClr val="accent1">
            <a:hueOff val="0"/>
            <a:satOff val="0"/>
            <a:lumOff val="0"/>
            <a:alphaOff val="0"/>
          </a:schemeClr>
        </a:solidFill>
        <a:ln w="317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ru-RU" sz="1300" kern="1200" dirty="0" smtClean="0">
              <a:latin typeface="Arial Narrow" panose="020B0606020202030204" pitchFamily="34" charset="0"/>
            </a:rPr>
            <a:t>3</a:t>
          </a:r>
          <a:endParaRPr lang="ru-RU" sz="1300" kern="1200" dirty="0">
            <a:latin typeface="Arial Narrow" panose="020B0606020202030204" pitchFamily="34" charset="0"/>
          </a:endParaRPr>
        </a:p>
      </dsp:txBody>
      <dsp:txXfrm rot="-5400000">
        <a:off x="1" y="1321610"/>
        <a:ext cx="437198" cy="187371"/>
      </dsp:txXfrm>
    </dsp:sp>
    <dsp:sp modelId="{BAF4C356-1141-4634-A4C9-EA3D92FFA7EB}">
      <dsp:nvSpPr>
        <dsp:cNvPr id="0" name=""/>
        <dsp:cNvSpPr/>
      </dsp:nvSpPr>
      <dsp:spPr>
        <a:xfrm rot="5400000">
          <a:off x="4348695" y="-2808485"/>
          <a:ext cx="405969" cy="8228963"/>
        </a:xfrm>
        <a:prstGeom prst="round2SameRect">
          <a:avLst/>
        </a:prstGeom>
        <a:solidFill>
          <a:schemeClr val="lt1">
            <a:alpha val="90000"/>
            <a:hueOff val="0"/>
            <a:satOff val="0"/>
            <a:lumOff val="0"/>
            <a:alphaOff val="0"/>
          </a:schemeClr>
        </a:solidFill>
        <a:ln w="317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ru-RU" sz="1300" b="0" kern="1200" dirty="0" smtClean="0">
              <a:latin typeface="Arial Narrow" panose="020B0606020202030204" pitchFamily="34" charset="0"/>
              <a:cs typeface="Arial" panose="020B0604020202020204" pitchFamily="34" charset="0"/>
            </a:rPr>
            <a:t>Ограничение перехода к данному методу с 01.01.2015 по 01.01.2019 для сетевых компаний </a:t>
          </a:r>
          <a:r>
            <a:rPr lang="ru-RU" sz="1300" b="0" kern="1200" dirty="0" err="1" smtClean="0">
              <a:latin typeface="Arial Narrow" panose="020B0606020202030204" pitchFamily="34" charset="0"/>
              <a:cs typeface="Arial" panose="020B0604020202020204" pitchFamily="34" charset="0"/>
            </a:rPr>
            <a:t>монопотребителей</a:t>
          </a:r>
          <a:endParaRPr lang="ru-RU" sz="1300" kern="1200" dirty="0">
            <a:latin typeface="Arial Narrow" panose="020B0606020202030204" pitchFamily="34" charset="0"/>
          </a:endParaRPr>
        </a:p>
      </dsp:txBody>
      <dsp:txXfrm rot="-5400000">
        <a:off x="437198" y="1122830"/>
        <a:ext cx="8209145" cy="366333"/>
      </dsp:txXfrm>
    </dsp:sp>
    <dsp:sp modelId="{75199374-B142-468F-B57D-C392A07D8EF1}">
      <dsp:nvSpPr>
        <dsp:cNvPr id="0" name=""/>
        <dsp:cNvSpPr/>
      </dsp:nvSpPr>
      <dsp:spPr>
        <a:xfrm rot="5400000">
          <a:off x="-93685" y="1746590"/>
          <a:ext cx="624569" cy="437198"/>
        </a:xfrm>
        <a:prstGeom prst="chevron">
          <a:avLst/>
        </a:prstGeom>
        <a:solidFill>
          <a:schemeClr val="accent1">
            <a:hueOff val="0"/>
            <a:satOff val="0"/>
            <a:lumOff val="0"/>
            <a:alphaOff val="0"/>
          </a:schemeClr>
        </a:solidFill>
        <a:ln w="317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ru-RU" sz="1300" kern="1200" dirty="0" smtClean="0">
              <a:latin typeface="Arial Narrow" panose="020B0606020202030204" pitchFamily="34" charset="0"/>
            </a:rPr>
            <a:t>4</a:t>
          </a:r>
          <a:endParaRPr lang="ru-RU" sz="1300" kern="1200" dirty="0">
            <a:latin typeface="Arial Narrow" panose="020B0606020202030204" pitchFamily="34" charset="0"/>
          </a:endParaRPr>
        </a:p>
      </dsp:txBody>
      <dsp:txXfrm rot="-5400000">
        <a:off x="1" y="1871503"/>
        <a:ext cx="437198" cy="187371"/>
      </dsp:txXfrm>
    </dsp:sp>
    <dsp:sp modelId="{A3833980-BFAB-46E8-BED0-D7CED53245FB}">
      <dsp:nvSpPr>
        <dsp:cNvPr id="0" name=""/>
        <dsp:cNvSpPr/>
      </dsp:nvSpPr>
      <dsp:spPr>
        <a:xfrm rot="5400000">
          <a:off x="4348695" y="-2258591"/>
          <a:ext cx="405969" cy="8228963"/>
        </a:xfrm>
        <a:prstGeom prst="round2SameRect">
          <a:avLst/>
        </a:prstGeom>
        <a:solidFill>
          <a:schemeClr val="lt1">
            <a:alpha val="90000"/>
            <a:hueOff val="0"/>
            <a:satOff val="0"/>
            <a:lumOff val="0"/>
            <a:alphaOff val="0"/>
          </a:schemeClr>
        </a:solidFill>
        <a:ln w="317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ru-RU" sz="1300" b="0" kern="1200" dirty="0" smtClean="0">
              <a:latin typeface="Arial Narrow" panose="020B0606020202030204" pitchFamily="34" charset="0"/>
              <a:cs typeface="Arial" panose="020B0604020202020204" pitchFamily="34" charset="0"/>
            </a:rPr>
            <a:t>Срок действия льготного </a:t>
          </a:r>
          <a:r>
            <a:rPr lang="ru-RU" sz="1300" b="0" kern="1200" dirty="0" err="1" smtClean="0">
              <a:latin typeface="Arial Narrow" panose="020B0606020202030204" pitchFamily="34" charset="0"/>
              <a:cs typeface="Arial" panose="020B0604020202020204" pitchFamily="34" charset="0"/>
            </a:rPr>
            <a:t>тарифообразования</a:t>
          </a:r>
          <a:r>
            <a:rPr lang="ru-RU" sz="1300" b="0" kern="1200" dirty="0" smtClean="0">
              <a:latin typeface="Arial Narrow" panose="020B0606020202030204" pitchFamily="34" charset="0"/>
              <a:cs typeface="Arial" panose="020B0604020202020204" pitchFamily="34" charset="0"/>
            </a:rPr>
            <a:t> – 20 лет (снижение возможно по согласованию с инвестором)</a:t>
          </a:r>
          <a:endParaRPr lang="ru-RU" sz="1300" kern="1200" dirty="0">
            <a:latin typeface="Arial Narrow" panose="020B0606020202030204" pitchFamily="34" charset="0"/>
          </a:endParaRPr>
        </a:p>
      </dsp:txBody>
      <dsp:txXfrm rot="-5400000">
        <a:off x="437198" y="1672724"/>
        <a:ext cx="8209145" cy="366333"/>
      </dsp:txXfrm>
    </dsp:sp>
    <dsp:sp modelId="{C1AE849F-39DB-4892-9AC8-CCEFEF30EF3D}">
      <dsp:nvSpPr>
        <dsp:cNvPr id="0" name=""/>
        <dsp:cNvSpPr/>
      </dsp:nvSpPr>
      <dsp:spPr>
        <a:xfrm rot="5400000">
          <a:off x="-93685" y="2296483"/>
          <a:ext cx="624569" cy="437198"/>
        </a:xfrm>
        <a:prstGeom prst="chevron">
          <a:avLst/>
        </a:prstGeom>
        <a:solidFill>
          <a:schemeClr val="accent1">
            <a:hueOff val="0"/>
            <a:satOff val="0"/>
            <a:lumOff val="0"/>
            <a:alphaOff val="0"/>
          </a:schemeClr>
        </a:solidFill>
        <a:ln w="317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ru-RU" sz="1300" kern="1200" dirty="0" smtClean="0">
              <a:latin typeface="Arial Narrow" panose="020B0606020202030204" pitchFamily="34" charset="0"/>
            </a:rPr>
            <a:t>5</a:t>
          </a:r>
          <a:endParaRPr lang="ru-RU" sz="1300" kern="1200" dirty="0">
            <a:latin typeface="Arial Narrow" panose="020B0606020202030204" pitchFamily="34" charset="0"/>
          </a:endParaRPr>
        </a:p>
      </dsp:txBody>
      <dsp:txXfrm rot="-5400000">
        <a:off x="1" y="2421396"/>
        <a:ext cx="437198" cy="187371"/>
      </dsp:txXfrm>
    </dsp:sp>
    <dsp:sp modelId="{54FB7803-BB25-4705-9185-3D6CAB91F8C7}">
      <dsp:nvSpPr>
        <dsp:cNvPr id="0" name=""/>
        <dsp:cNvSpPr/>
      </dsp:nvSpPr>
      <dsp:spPr>
        <a:xfrm rot="5400000">
          <a:off x="4348695" y="-1708698"/>
          <a:ext cx="405969" cy="8228963"/>
        </a:xfrm>
        <a:prstGeom prst="round2SameRect">
          <a:avLst/>
        </a:prstGeom>
        <a:solidFill>
          <a:schemeClr val="lt1">
            <a:alpha val="90000"/>
            <a:hueOff val="0"/>
            <a:satOff val="0"/>
            <a:lumOff val="0"/>
            <a:alphaOff val="0"/>
          </a:schemeClr>
        </a:solidFill>
        <a:ln w="317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ru-RU" sz="1300" b="0" kern="1200" dirty="0" smtClean="0">
              <a:latin typeface="Arial Narrow" panose="020B0606020202030204" pitchFamily="34" charset="0"/>
              <a:cs typeface="Arial" panose="020B0604020202020204" pitchFamily="34" charset="0"/>
            </a:rPr>
            <a:t>Применение механизма, сходного с ДПМ, со сроком возврата капитала 20 лет (снижение возможно по согласованию с инвестором)</a:t>
          </a:r>
          <a:endParaRPr lang="ru-RU" sz="1300" kern="1200" dirty="0">
            <a:latin typeface="Arial Narrow" panose="020B0606020202030204" pitchFamily="34" charset="0"/>
          </a:endParaRPr>
        </a:p>
      </dsp:txBody>
      <dsp:txXfrm rot="-5400000">
        <a:off x="437198" y="2222617"/>
        <a:ext cx="8209145" cy="366333"/>
      </dsp:txXfrm>
    </dsp:sp>
    <dsp:sp modelId="{C129A721-538C-4481-8036-EA7CECA50AE9}">
      <dsp:nvSpPr>
        <dsp:cNvPr id="0" name=""/>
        <dsp:cNvSpPr/>
      </dsp:nvSpPr>
      <dsp:spPr>
        <a:xfrm rot="5400000">
          <a:off x="-93685" y="2846376"/>
          <a:ext cx="624569" cy="437198"/>
        </a:xfrm>
        <a:prstGeom prst="chevron">
          <a:avLst/>
        </a:prstGeom>
        <a:solidFill>
          <a:schemeClr val="accent1">
            <a:hueOff val="0"/>
            <a:satOff val="0"/>
            <a:lumOff val="0"/>
            <a:alphaOff val="0"/>
          </a:schemeClr>
        </a:solidFill>
        <a:ln w="317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ru-RU" sz="1300" kern="1200" dirty="0" smtClean="0">
              <a:latin typeface="Arial Narrow" panose="020B0606020202030204" pitchFamily="34" charset="0"/>
            </a:rPr>
            <a:t>6</a:t>
          </a:r>
          <a:endParaRPr lang="ru-RU" sz="1300" kern="1200" dirty="0">
            <a:latin typeface="Arial Narrow" panose="020B0606020202030204" pitchFamily="34" charset="0"/>
          </a:endParaRPr>
        </a:p>
      </dsp:txBody>
      <dsp:txXfrm rot="-5400000">
        <a:off x="1" y="2971289"/>
        <a:ext cx="437198" cy="187371"/>
      </dsp:txXfrm>
    </dsp:sp>
    <dsp:sp modelId="{80BEB6A8-8CD5-4307-9C9A-F36DDD121DBC}">
      <dsp:nvSpPr>
        <dsp:cNvPr id="0" name=""/>
        <dsp:cNvSpPr/>
      </dsp:nvSpPr>
      <dsp:spPr>
        <a:xfrm rot="5400000">
          <a:off x="4348695" y="-1158805"/>
          <a:ext cx="405969" cy="8228963"/>
        </a:xfrm>
        <a:prstGeom prst="round2SameRect">
          <a:avLst/>
        </a:prstGeom>
        <a:solidFill>
          <a:schemeClr val="lt1">
            <a:alpha val="90000"/>
            <a:hueOff val="0"/>
            <a:satOff val="0"/>
            <a:lumOff val="0"/>
            <a:alphaOff val="0"/>
          </a:schemeClr>
        </a:solidFill>
        <a:ln w="317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ru-RU" sz="1300" kern="1200" dirty="0" smtClean="0">
              <a:latin typeface="Arial Narrow" panose="020B0606020202030204" pitchFamily="34" charset="0"/>
              <a:cs typeface="Arial" panose="020B0604020202020204" pitchFamily="34" charset="0"/>
            </a:rPr>
            <a:t>При присоединении новых потребителей в течение разрешённого периода, параметры сохраняются.  Пересмотренный льготный тариф распространяется и на новых потребителей.</a:t>
          </a:r>
          <a:endParaRPr lang="ru-RU" sz="1300" kern="1200" dirty="0">
            <a:latin typeface="Arial Narrow" panose="020B0606020202030204" pitchFamily="34" charset="0"/>
          </a:endParaRPr>
        </a:p>
      </dsp:txBody>
      <dsp:txXfrm rot="-5400000">
        <a:off x="437198" y="2772510"/>
        <a:ext cx="8209145" cy="366333"/>
      </dsp:txXfrm>
    </dsp:sp>
    <dsp:sp modelId="{5AD4A9EC-7FFE-4555-978F-175F2523B0A8}">
      <dsp:nvSpPr>
        <dsp:cNvPr id="0" name=""/>
        <dsp:cNvSpPr/>
      </dsp:nvSpPr>
      <dsp:spPr>
        <a:xfrm rot="5400000">
          <a:off x="-93685" y="3396269"/>
          <a:ext cx="624569" cy="437198"/>
        </a:xfrm>
        <a:prstGeom prst="chevron">
          <a:avLst/>
        </a:prstGeom>
        <a:solidFill>
          <a:schemeClr val="accent1">
            <a:hueOff val="0"/>
            <a:satOff val="0"/>
            <a:lumOff val="0"/>
            <a:alphaOff val="0"/>
          </a:schemeClr>
        </a:solidFill>
        <a:ln w="317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ru-RU" sz="1300" kern="1200" dirty="0" smtClean="0">
              <a:latin typeface="Arial Narrow" panose="020B0606020202030204" pitchFamily="34" charset="0"/>
            </a:rPr>
            <a:t>7</a:t>
          </a:r>
          <a:endParaRPr lang="ru-RU" sz="1300" kern="1200" dirty="0">
            <a:latin typeface="Arial Narrow" panose="020B0606020202030204" pitchFamily="34" charset="0"/>
          </a:endParaRPr>
        </a:p>
      </dsp:txBody>
      <dsp:txXfrm rot="-5400000">
        <a:off x="1" y="3521182"/>
        <a:ext cx="437198" cy="187371"/>
      </dsp:txXfrm>
    </dsp:sp>
    <dsp:sp modelId="{47AA726E-5050-4425-9F55-6F21A9638638}">
      <dsp:nvSpPr>
        <dsp:cNvPr id="0" name=""/>
        <dsp:cNvSpPr/>
      </dsp:nvSpPr>
      <dsp:spPr>
        <a:xfrm rot="5400000">
          <a:off x="4348695" y="-608912"/>
          <a:ext cx="405969" cy="8228963"/>
        </a:xfrm>
        <a:prstGeom prst="round2SameRect">
          <a:avLst/>
        </a:prstGeom>
        <a:solidFill>
          <a:schemeClr val="lt1">
            <a:alpha val="90000"/>
            <a:hueOff val="0"/>
            <a:satOff val="0"/>
            <a:lumOff val="0"/>
            <a:alphaOff val="0"/>
          </a:schemeClr>
        </a:solidFill>
        <a:ln w="317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ru-RU" sz="1300" kern="1200" dirty="0" smtClean="0">
              <a:latin typeface="Arial Narrow" panose="020B0606020202030204" pitchFamily="34" charset="0"/>
              <a:cs typeface="Arial" panose="020B0604020202020204" pitchFamily="34" charset="0"/>
            </a:rPr>
            <a:t>Заключение договора с присоединяемым потребителем по принципу </a:t>
          </a:r>
          <a:r>
            <a:rPr lang="en-US" sz="1300" kern="1200" dirty="0" smtClean="0">
              <a:latin typeface="Arial Narrow" panose="020B0606020202030204" pitchFamily="34" charset="0"/>
              <a:cs typeface="Arial" panose="020B0604020202020204" pitchFamily="34" charset="0"/>
            </a:rPr>
            <a:t>take or pay</a:t>
          </a:r>
          <a:r>
            <a:rPr lang="ru-RU" sz="1300" kern="1200" dirty="0" smtClean="0">
              <a:latin typeface="Arial Narrow" panose="020B0606020202030204" pitchFamily="34" charset="0"/>
              <a:cs typeface="Arial" panose="020B0604020202020204" pitchFamily="34" charset="0"/>
            </a:rPr>
            <a:t> на весь объём мощности</a:t>
          </a:r>
          <a:endParaRPr lang="ru-RU" sz="1300" kern="1200" dirty="0">
            <a:latin typeface="Arial Narrow" panose="020B0606020202030204" pitchFamily="34" charset="0"/>
          </a:endParaRPr>
        </a:p>
      </dsp:txBody>
      <dsp:txXfrm rot="-5400000">
        <a:off x="437198" y="3322403"/>
        <a:ext cx="8209145" cy="366333"/>
      </dsp:txXfrm>
    </dsp:sp>
    <dsp:sp modelId="{09B8A690-E8D8-4E3C-B95F-707B85AC0521}">
      <dsp:nvSpPr>
        <dsp:cNvPr id="0" name=""/>
        <dsp:cNvSpPr/>
      </dsp:nvSpPr>
      <dsp:spPr>
        <a:xfrm rot="5400000">
          <a:off x="-93685" y="3946162"/>
          <a:ext cx="624569" cy="437198"/>
        </a:xfrm>
        <a:prstGeom prst="chevron">
          <a:avLst/>
        </a:prstGeom>
        <a:solidFill>
          <a:schemeClr val="accent1">
            <a:hueOff val="0"/>
            <a:satOff val="0"/>
            <a:lumOff val="0"/>
            <a:alphaOff val="0"/>
          </a:schemeClr>
        </a:solidFill>
        <a:ln w="317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lvl="0" algn="ctr" defTabSz="577850">
            <a:lnSpc>
              <a:spcPct val="90000"/>
            </a:lnSpc>
            <a:spcBef>
              <a:spcPct val="0"/>
            </a:spcBef>
            <a:spcAft>
              <a:spcPct val="35000"/>
            </a:spcAft>
          </a:pPr>
          <a:r>
            <a:rPr lang="ru-RU" sz="1300" kern="1200" dirty="0" smtClean="0">
              <a:latin typeface="Arial Narrow" panose="020B0606020202030204" pitchFamily="34" charset="0"/>
            </a:rPr>
            <a:t>8</a:t>
          </a:r>
          <a:endParaRPr lang="ru-RU" sz="1300" kern="1200" dirty="0">
            <a:latin typeface="Arial Narrow" panose="020B0606020202030204" pitchFamily="34" charset="0"/>
          </a:endParaRPr>
        </a:p>
      </dsp:txBody>
      <dsp:txXfrm rot="-5400000">
        <a:off x="1" y="4071075"/>
        <a:ext cx="437198" cy="187371"/>
      </dsp:txXfrm>
    </dsp:sp>
    <dsp:sp modelId="{D11F35B5-3604-493D-9771-F8739221E884}">
      <dsp:nvSpPr>
        <dsp:cNvPr id="0" name=""/>
        <dsp:cNvSpPr/>
      </dsp:nvSpPr>
      <dsp:spPr>
        <a:xfrm rot="5400000">
          <a:off x="4348695" y="-59019"/>
          <a:ext cx="405969" cy="8228963"/>
        </a:xfrm>
        <a:prstGeom prst="round2SameRect">
          <a:avLst/>
        </a:prstGeom>
        <a:solidFill>
          <a:schemeClr val="lt1">
            <a:alpha val="90000"/>
            <a:hueOff val="0"/>
            <a:satOff val="0"/>
            <a:lumOff val="0"/>
            <a:alphaOff val="0"/>
          </a:schemeClr>
        </a:solidFill>
        <a:ln w="3175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ru-RU" sz="1300" b="0" kern="1200" dirty="0" smtClean="0">
              <a:latin typeface="Arial Narrow" panose="020B0606020202030204" pitchFamily="34" charset="0"/>
              <a:cs typeface="Arial" panose="020B0604020202020204" pitchFamily="34" charset="0"/>
            </a:rPr>
            <a:t>Снижение котлового тарифа прочих потребителей на 1% путём перераспределения доли НВВ соответствующего уровня напряжения в тариф к льготному потребителю.</a:t>
          </a:r>
          <a:endParaRPr lang="ru-RU" sz="1300" kern="1200" dirty="0">
            <a:latin typeface="Arial Narrow" panose="020B0606020202030204" pitchFamily="34" charset="0"/>
          </a:endParaRPr>
        </a:p>
      </dsp:txBody>
      <dsp:txXfrm rot="-5400000">
        <a:off x="437198" y="3872296"/>
        <a:ext cx="8209145" cy="36633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4.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5.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8.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smtClean="0">
                <a:latin typeface="Arial" charset="0"/>
                <a:cs typeface="Arial" charset="0"/>
              </a:defRPr>
            </a:lvl1pPr>
          </a:lstStyle>
          <a:p>
            <a:pPr>
              <a:defRPr/>
            </a:pPr>
            <a:endParaRPr lang="ru-RU"/>
          </a:p>
        </p:txBody>
      </p:sp>
      <p:sp>
        <p:nvSpPr>
          <p:cNvPr id="3" name="Дата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smtClean="0">
                <a:latin typeface="Arial" charset="0"/>
                <a:cs typeface="Arial" charset="0"/>
              </a:defRPr>
            </a:lvl1pPr>
          </a:lstStyle>
          <a:p>
            <a:pPr>
              <a:defRPr/>
            </a:pPr>
            <a:fld id="{430C5414-E7FC-4A6C-A75E-08938E12ED60}" type="datetimeFigureOut">
              <a:rPr lang="ru-RU"/>
              <a:pPr>
                <a:defRPr/>
              </a:pPr>
              <a:t>26.06.2014</a:t>
            </a:fld>
            <a:endParaRPr lang="ru-RU"/>
          </a:p>
        </p:txBody>
      </p:sp>
      <p:sp>
        <p:nvSpPr>
          <p:cNvPr id="4" name="Нижний колонтитул 3"/>
          <p:cNvSpPr>
            <a:spLocks noGrp="1"/>
          </p:cNvSpPr>
          <p:nvPr>
            <p:ph type="ftr" sz="quarter" idx="2"/>
          </p:nvPr>
        </p:nvSpPr>
        <p:spPr>
          <a:xfrm>
            <a:off x="0" y="9428163"/>
            <a:ext cx="2946400" cy="496887"/>
          </a:xfrm>
          <a:prstGeom prst="rect">
            <a:avLst/>
          </a:prstGeom>
        </p:spPr>
        <p:txBody>
          <a:bodyPr vert="horz" lIns="91440" tIns="45720" rIns="91440" bIns="45720" rtlCol="0" anchor="b"/>
          <a:lstStyle>
            <a:lvl1pPr algn="l">
              <a:defRPr sz="1200" smtClean="0">
                <a:latin typeface="Arial" charset="0"/>
                <a:cs typeface="Arial" charset="0"/>
              </a:defRPr>
            </a:lvl1pPr>
          </a:lstStyle>
          <a:p>
            <a:pPr>
              <a:defRPr/>
            </a:pPr>
            <a:endParaRPr lang="ru-RU"/>
          </a:p>
        </p:txBody>
      </p:sp>
      <p:sp>
        <p:nvSpPr>
          <p:cNvPr id="5" name="Номер слайда 4"/>
          <p:cNvSpPr>
            <a:spLocks noGrp="1"/>
          </p:cNvSpPr>
          <p:nvPr>
            <p:ph type="sldNum" sz="quarter" idx="3"/>
          </p:nvPr>
        </p:nvSpPr>
        <p:spPr>
          <a:xfrm>
            <a:off x="3849688" y="9428163"/>
            <a:ext cx="2946400" cy="496887"/>
          </a:xfrm>
          <a:prstGeom prst="rect">
            <a:avLst/>
          </a:prstGeom>
        </p:spPr>
        <p:txBody>
          <a:bodyPr vert="horz" lIns="91440" tIns="45720" rIns="91440" bIns="45720" rtlCol="0" anchor="b"/>
          <a:lstStyle>
            <a:lvl1pPr algn="r">
              <a:defRPr sz="1200" smtClean="0">
                <a:latin typeface="Arial" charset="0"/>
                <a:cs typeface="Arial" charset="0"/>
              </a:defRPr>
            </a:lvl1pPr>
          </a:lstStyle>
          <a:p>
            <a:pPr>
              <a:defRPr/>
            </a:pPr>
            <a:fld id="{E64D95E0-DA57-410B-9274-4D26015B9A73}" type="slidenum">
              <a:rPr lang="ru-RU"/>
              <a:pPr>
                <a:defRPr/>
              </a:pPr>
              <a:t>‹#›</a:t>
            </a:fld>
            <a:endParaRPr lang="ru-RU"/>
          </a:p>
        </p:txBody>
      </p:sp>
    </p:spTree>
    <p:extLst>
      <p:ext uri="{BB962C8B-B14F-4D97-AF65-F5344CB8AC3E}">
        <p14:creationId xmlns:p14="http://schemas.microsoft.com/office/powerpoint/2010/main" val="26117987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atin typeface="Arial" charset="0"/>
                <a:cs typeface="Arial" charset="0"/>
              </a:defRPr>
            </a:lvl1pPr>
          </a:lstStyle>
          <a:p>
            <a:pPr>
              <a:defRPr/>
            </a:pPr>
            <a:endParaRPr lang="ru-RU"/>
          </a:p>
        </p:txBody>
      </p:sp>
      <p:sp>
        <p:nvSpPr>
          <p:cNvPr id="3" name="Дата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atin typeface="Arial" charset="0"/>
                <a:cs typeface="Arial" charset="0"/>
              </a:defRPr>
            </a:lvl1pPr>
          </a:lstStyle>
          <a:p>
            <a:pPr>
              <a:defRPr/>
            </a:pPr>
            <a:fld id="{8B9072AF-7FAD-4407-AD1B-8F7411C5A831}" type="datetimeFigureOut">
              <a:rPr lang="ru-RU"/>
              <a:pPr>
                <a:defRPr/>
              </a:pPr>
              <a:t>26.06.2014</a:t>
            </a:fld>
            <a:endParaRPr lang="ru-RU"/>
          </a:p>
        </p:txBody>
      </p:sp>
      <p:sp>
        <p:nvSpPr>
          <p:cNvPr id="4" name="Образ слайда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atin typeface="Arial" charset="0"/>
                <a:cs typeface="Arial" charset="0"/>
              </a:defRPr>
            </a:lvl1pPr>
          </a:lstStyle>
          <a:p>
            <a:pPr>
              <a:defRPr/>
            </a:pPr>
            <a:endParaRPr lang="ru-RU"/>
          </a:p>
        </p:txBody>
      </p:sp>
      <p:sp>
        <p:nvSpPr>
          <p:cNvPr id="7" name="Номер слайда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atin typeface="Arial" charset="0"/>
                <a:cs typeface="Arial" charset="0"/>
              </a:defRPr>
            </a:lvl1pPr>
          </a:lstStyle>
          <a:p>
            <a:pPr>
              <a:defRPr/>
            </a:pPr>
            <a:fld id="{C4F84F3F-DEC1-4BEC-84E4-9A4BECE43760}" type="slidenum">
              <a:rPr lang="ru-RU"/>
              <a:pPr>
                <a:defRPr/>
              </a:pPr>
              <a:t>‹#›</a:t>
            </a:fld>
            <a:endParaRPr lang="ru-RU"/>
          </a:p>
        </p:txBody>
      </p:sp>
    </p:spTree>
    <p:extLst>
      <p:ext uri="{BB962C8B-B14F-4D97-AF65-F5344CB8AC3E}">
        <p14:creationId xmlns:p14="http://schemas.microsoft.com/office/powerpoint/2010/main" val="317374823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ru-RU" smtClean="0"/>
          </a:p>
        </p:txBody>
      </p:sp>
      <p:sp>
        <p:nvSpPr>
          <p:cNvPr id="2458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50D6EA82-9F23-43B6-9C09-C9A4C90114CF}" type="slidenum">
              <a:rPr lang="ru-RU" smtClean="0"/>
              <a:pPr eaLnBrk="1" hangingPunct="1"/>
              <a:t>1</a:t>
            </a:fld>
            <a:endParaRPr lang="ru-RU" smtClean="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10" descr="logo_rao.pd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8550" y="3067050"/>
            <a:ext cx="19431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itle 1"/>
          <p:cNvSpPr>
            <a:spLocks noGrp="1"/>
          </p:cNvSpPr>
          <p:nvPr>
            <p:ph type="ctrTitle"/>
          </p:nvPr>
        </p:nvSpPr>
        <p:spPr>
          <a:xfrm>
            <a:off x="5254740" y="3811147"/>
            <a:ext cx="3479801" cy="854073"/>
          </a:xfrm>
          <a:prstGeom prst="rect">
            <a:avLst/>
          </a:prstGeom>
          <a:noFill/>
        </p:spPr>
        <p:txBody>
          <a:bodyPr anchor="b">
            <a:normAutofit/>
          </a:bodyPr>
          <a:lstStyle>
            <a:lvl1pPr algn="l">
              <a:defRPr sz="2100">
                <a:solidFill>
                  <a:schemeClr val="accent1"/>
                </a:solidFill>
              </a:defRPr>
            </a:lvl1pPr>
          </a:lstStyle>
          <a:p>
            <a:r>
              <a:rPr lang="ru-RU" smtClean="0"/>
              <a:t>Образец заголовка</a:t>
            </a:r>
            <a:endParaRPr lang="en-US" dirty="0"/>
          </a:p>
        </p:txBody>
      </p:sp>
      <p:sp>
        <p:nvSpPr>
          <p:cNvPr id="10" name="Subtitle 2"/>
          <p:cNvSpPr>
            <a:spLocks noGrp="1"/>
          </p:cNvSpPr>
          <p:nvPr>
            <p:ph type="subTitle" idx="1"/>
          </p:nvPr>
        </p:nvSpPr>
        <p:spPr>
          <a:xfrm>
            <a:off x="5254740" y="4682684"/>
            <a:ext cx="3479801" cy="1003300"/>
          </a:xfrm>
          <a:prstGeom prst="rect">
            <a:avLst/>
          </a:prstGeom>
        </p:spPr>
        <p:txBody>
          <a:bodyPr>
            <a:normAutofit/>
          </a:bodyPr>
          <a:lstStyle>
            <a:lvl1pPr marL="0" indent="0" algn="l">
              <a:buNone/>
              <a:defRPr sz="1500" baseline="0">
                <a:solidFill>
                  <a:schemeClr val="tx1"/>
                </a:solidFill>
                <a:latin typeface="Tahom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2" name="Text Placeholder 14"/>
          <p:cNvSpPr>
            <a:spLocks noGrp="1"/>
          </p:cNvSpPr>
          <p:nvPr>
            <p:ph type="body" sz="quarter" idx="10"/>
          </p:nvPr>
        </p:nvSpPr>
        <p:spPr>
          <a:xfrm>
            <a:off x="5254740" y="6066984"/>
            <a:ext cx="3479801" cy="368300"/>
          </a:xfrm>
          <a:prstGeom prst="rect">
            <a:avLst/>
          </a:prstGeom>
        </p:spPr>
        <p:txBody>
          <a:bodyPr>
            <a:normAutofit/>
          </a:bodyPr>
          <a:lstStyle>
            <a:lvl1pPr>
              <a:defRPr sz="1500">
                <a:solidFill>
                  <a:schemeClr val="tx1"/>
                </a:solidFill>
              </a:defRPr>
            </a:lvl1pPr>
          </a:lstStyle>
          <a:p>
            <a:pPr lvl="0"/>
            <a:r>
              <a:rPr lang="ru-RU" smtClean="0"/>
              <a:t>Образец текста</a:t>
            </a:r>
          </a:p>
        </p:txBody>
      </p:sp>
    </p:spTree>
    <p:extLst>
      <p:ext uri="{BB962C8B-B14F-4D97-AF65-F5344CB8AC3E}">
        <p14:creationId xmlns:p14="http://schemas.microsoft.com/office/powerpoint/2010/main" val="386701403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 Pictures with Caption">
    <p:spTree>
      <p:nvGrpSpPr>
        <p:cNvPr id="1" name=""/>
        <p:cNvGrpSpPr/>
        <p:nvPr/>
      </p:nvGrpSpPr>
      <p:grpSpPr>
        <a:xfrm>
          <a:off x="0" y="0"/>
          <a:ext cx="0" cy="0"/>
          <a:chOff x="0" y="0"/>
          <a:chExt cx="0" cy="0"/>
        </a:xfrm>
      </p:grpSpPr>
      <p:pic>
        <p:nvPicPr>
          <p:cNvPr id="7" name="Picture 11" descr="logo_rao_s.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5338" y="165100"/>
            <a:ext cx="12573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 Placeholder 3"/>
          <p:cNvSpPr>
            <a:spLocks noGrp="1"/>
          </p:cNvSpPr>
          <p:nvPr>
            <p:ph type="body" sz="half" idx="2"/>
          </p:nvPr>
        </p:nvSpPr>
        <p:spPr>
          <a:xfrm>
            <a:off x="5051425" y="1685845"/>
            <a:ext cx="3351214" cy="3744010"/>
          </a:xfrm>
        </p:spPr>
        <p:txBody>
          <a:bodyPr anchor="ctr">
            <a:normAutofit/>
          </a:bodyPr>
          <a:lstStyle>
            <a:lvl1pPr marL="0" indent="0">
              <a:spcBef>
                <a:spcPts val="600"/>
              </a:spcBef>
              <a:buNone/>
              <a:defRPr sz="16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Picture Placeholder 8"/>
          <p:cNvSpPr>
            <a:spLocks noGrp="1"/>
          </p:cNvSpPr>
          <p:nvPr>
            <p:ph type="pic" sz="quarter" idx="13"/>
          </p:nvPr>
        </p:nvSpPr>
        <p:spPr>
          <a:xfrm>
            <a:off x="1772906" y="3184946"/>
            <a:ext cx="2722893" cy="2722893"/>
          </a:xfrm>
          <a:prstGeom prst="ellipse">
            <a:avLst/>
          </a:prstGeom>
          <a:ln w="28575">
            <a:solidFill>
              <a:schemeClr val="accent1"/>
            </a:solidFill>
          </a:ln>
        </p:spPr>
        <p:txBody>
          <a:bodyPr rtlCol="0">
            <a:normAutofit/>
          </a:bodyPr>
          <a:lstStyle>
            <a:lvl1pPr marL="0" indent="0">
              <a:buNone/>
              <a:defRPr>
                <a:solidFill>
                  <a:schemeClr val="bg1"/>
                </a:solidFill>
              </a:defRPr>
            </a:lvl1pPr>
          </a:lstStyle>
          <a:p>
            <a:pPr lvl="0"/>
            <a:r>
              <a:rPr lang="ru-RU" noProof="0" smtClean="0"/>
              <a:t>Вставка рисунка</a:t>
            </a:r>
            <a:endParaRPr noProof="0"/>
          </a:p>
        </p:txBody>
      </p:sp>
      <p:sp>
        <p:nvSpPr>
          <p:cNvPr id="8" name="Picture Placeholder 8"/>
          <p:cNvSpPr>
            <a:spLocks noGrp="1"/>
          </p:cNvSpPr>
          <p:nvPr>
            <p:ph type="pic" sz="quarter" idx="14"/>
          </p:nvPr>
        </p:nvSpPr>
        <p:spPr>
          <a:xfrm>
            <a:off x="2947713" y="1774745"/>
            <a:ext cx="1108694" cy="1108694"/>
          </a:xfrm>
          <a:prstGeom prst="ellipse">
            <a:avLst/>
          </a:prstGeom>
          <a:ln w="28575">
            <a:solidFill>
              <a:schemeClr val="accent3"/>
            </a:solidFill>
          </a:ln>
        </p:spPr>
        <p:txBody>
          <a:bodyPr rtlCol="0">
            <a:normAutofit/>
          </a:bodyPr>
          <a:lstStyle>
            <a:lvl1pPr marL="0" indent="0">
              <a:buNone/>
              <a:defRPr sz="1400">
                <a:solidFill>
                  <a:schemeClr val="bg1"/>
                </a:solidFill>
              </a:defRPr>
            </a:lvl1pPr>
          </a:lstStyle>
          <a:p>
            <a:pPr lvl="0"/>
            <a:r>
              <a:rPr lang="ru-RU" noProof="0" smtClean="0"/>
              <a:t>Вставка рисунка</a:t>
            </a:r>
            <a:endParaRPr noProof="0" dirty="0"/>
          </a:p>
        </p:txBody>
      </p:sp>
      <p:sp>
        <p:nvSpPr>
          <p:cNvPr id="10" name="Picture Placeholder 8"/>
          <p:cNvSpPr>
            <a:spLocks noGrp="1"/>
          </p:cNvSpPr>
          <p:nvPr>
            <p:ph type="pic" sz="quarter" idx="15"/>
          </p:nvPr>
        </p:nvSpPr>
        <p:spPr>
          <a:xfrm>
            <a:off x="736849" y="1463342"/>
            <a:ext cx="1924611" cy="1924611"/>
          </a:xfrm>
          <a:prstGeom prst="ellipse">
            <a:avLst/>
          </a:prstGeom>
          <a:ln w="28575">
            <a:solidFill>
              <a:schemeClr val="tx2"/>
            </a:solidFill>
          </a:ln>
        </p:spPr>
        <p:txBody>
          <a:bodyPr rtlCol="0">
            <a:normAutofit/>
          </a:bodyPr>
          <a:lstStyle>
            <a:lvl1pPr marL="0" indent="0">
              <a:buNone/>
              <a:defRPr sz="1800">
                <a:solidFill>
                  <a:schemeClr val="bg1"/>
                </a:solidFill>
              </a:defRPr>
            </a:lvl1pPr>
          </a:lstStyle>
          <a:p>
            <a:pPr lvl="0"/>
            <a:r>
              <a:rPr lang="ru-RU" noProof="0" smtClean="0"/>
              <a:t>Вставка рисунка</a:t>
            </a:r>
            <a:endParaRPr noProof="0"/>
          </a:p>
        </p:txBody>
      </p:sp>
      <p:sp>
        <p:nvSpPr>
          <p:cNvPr id="6" name="Title 5"/>
          <p:cNvSpPr>
            <a:spLocks noGrp="1"/>
          </p:cNvSpPr>
          <p:nvPr>
            <p:ph type="title"/>
          </p:nvPr>
        </p:nvSpPr>
        <p:spPr/>
        <p:txBody>
          <a:bodyPr/>
          <a:lstStyle/>
          <a:p>
            <a:r>
              <a:rPr lang="ru-RU" smtClean="0"/>
              <a:t>Образец заголовка</a:t>
            </a:r>
            <a:endParaRPr lang="en-US"/>
          </a:p>
        </p:txBody>
      </p:sp>
      <p:sp>
        <p:nvSpPr>
          <p:cNvPr id="11" name="Slide Number Placeholder 5"/>
          <p:cNvSpPr>
            <a:spLocks noGrp="1"/>
          </p:cNvSpPr>
          <p:nvPr>
            <p:ph type="sldNum" sz="quarter" idx="16"/>
          </p:nvPr>
        </p:nvSpPr>
        <p:spPr>
          <a:xfrm>
            <a:off x="7145338" y="6403975"/>
            <a:ext cx="1257300" cy="365125"/>
          </a:xfrm>
          <a:prstGeom prst="rect">
            <a:avLst/>
          </a:prstGeom>
        </p:spPr>
        <p:txBody>
          <a:bodyPr/>
          <a:lstStyle>
            <a:lvl1pPr algn="ctr" fontAlgn="auto">
              <a:spcBef>
                <a:spcPts val="0"/>
              </a:spcBef>
              <a:spcAft>
                <a:spcPts val="0"/>
              </a:spcAft>
              <a:defRPr sz="1200" b="1">
                <a:solidFill>
                  <a:schemeClr val="accent1"/>
                </a:solidFill>
                <a:latin typeface="Tahoma"/>
                <a:cs typeface="Tahoma"/>
              </a:defRPr>
            </a:lvl1pPr>
          </a:lstStyle>
          <a:p>
            <a:pPr>
              <a:defRPr/>
            </a:pPr>
            <a:fld id="{0905DCDB-F3A1-4C21-8845-DFB1F932C3B0}" type="slidenum">
              <a:rPr lang="en-US"/>
              <a:pPr>
                <a:defRPr/>
              </a:pPr>
              <a:t>‹#›</a:t>
            </a:fld>
            <a:endParaRPr lang="en-US"/>
          </a:p>
        </p:txBody>
      </p:sp>
    </p:spTree>
    <p:extLst>
      <p:ext uri="{BB962C8B-B14F-4D97-AF65-F5344CB8AC3E}">
        <p14:creationId xmlns:p14="http://schemas.microsoft.com/office/powerpoint/2010/main" val="18348018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5" name="Picture 7" descr="logo_rao.pdf"/>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98550" y="3887788"/>
            <a:ext cx="1943100"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p:cNvSpPr>
            <a:spLocks noGrp="1"/>
          </p:cNvSpPr>
          <p:nvPr>
            <p:ph type="ctrTitle"/>
          </p:nvPr>
        </p:nvSpPr>
        <p:spPr>
          <a:xfrm>
            <a:off x="5209380" y="2379663"/>
            <a:ext cx="3333750" cy="854073"/>
          </a:xfrm>
          <a:prstGeom prst="rect">
            <a:avLst/>
          </a:prstGeom>
          <a:noFill/>
        </p:spPr>
        <p:txBody>
          <a:bodyPr anchor="b">
            <a:normAutofit/>
          </a:bodyPr>
          <a:lstStyle>
            <a:lvl1pPr algn="l">
              <a:defRPr sz="2100" baseline="0">
                <a:solidFill>
                  <a:schemeClr val="bg1"/>
                </a:solidFill>
              </a:defRPr>
            </a:lvl1pPr>
          </a:lstStyle>
          <a:p>
            <a:r>
              <a:rPr lang="ru-RU" smtClean="0"/>
              <a:t>Образец заголовка</a:t>
            </a:r>
            <a:endParaRPr lang="en-US" dirty="0"/>
          </a:p>
        </p:txBody>
      </p:sp>
      <p:sp>
        <p:nvSpPr>
          <p:cNvPr id="7" name="Subtitle 2"/>
          <p:cNvSpPr>
            <a:spLocks noGrp="1"/>
          </p:cNvSpPr>
          <p:nvPr>
            <p:ph type="subTitle" idx="1"/>
          </p:nvPr>
        </p:nvSpPr>
        <p:spPr>
          <a:xfrm>
            <a:off x="5209380" y="3251200"/>
            <a:ext cx="3333750" cy="1016000"/>
          </a:xfrm>
          <a:prstGeom prst="rect">
            <a:avLst/>
          </a:prstGeom>
        </p:spPr>
        <p:txBody>
          <a:bodyPr>
            <a:normAutofit/>
          </a:bodyPr>
          <a:lstStyle>
            <a:lvl1pPr marL="0" indent="0" algn="l">
              <a:buNone/>
              <a:defRPr sz="1500">
                <a:solidFill>
                  <a:srgbClr val="FFFFFF"/>
                </a:solidFill>
                <a:latin typeface="Tahom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9" name="Text Placeholder 10"/>
          <p:cNvSpPr>
            <a:spLocks noGrp="1"/>
          </p:cNvSpPr>
          <p:nvPr>
            <p:ph type="body" sz="quarter" idx="10"/>
          </p:nvPr>
        </p:nvSpPr>
        <p:spPr>
          <a:xfrm>
            <a:off x="5209380" y="4953000"/>
            <a:ext cx="3333750" cy="1295400"/>
          </a:xfrm>
          <a:prstGeom prst="rect">
            <a:avLst/>
          </a:prstGeom>
        </p:spPr>
        <p:txBody>
          <a:bodyPr>
            <a:normAutofit/>
          </a:bodyPr>
          <a:lstStyle>
            <a:lvl1pPr>
              <a:defRPr sz="1500" b="0" i="0">
                <a:solidFill>
                  <a:srgbClr val="0076B7"/>
                </a:solidFill>
                <a:latin typeface="Tahoma"/>
              </a:defRPr>
            </a:lvl1pPr>
          </a:lstStyle>
          <a:p>
            <a:pPr lvl="0"/>
            <a:r>
              <a:rPr lang="ru-RU" smtClean="0"/>
              <a:t>Образец текста</a:t>
            </a:r>
          </a:p>
        </p:txBody>
      </p:sp>
    </p:spTree>
    <p:extLst>
      <p:ext uri="{BB962C8B-B14F-4D97-AF65-F5344CB8AC3E}">
        <p14:creationId xmlns:p14="http://schemas.microsoft.com/office/powerpoint/2010/main" val="307165852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4" name="Picture 10" descr="logo_rao_s.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5338" y="165100"/>
            <a:ext cx="12573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ru-RU" smtClean="0"/>
              <a:t>Образец заголовка</a:t>
            </a:r>
            <a:endParaRPr/>
          </a:p>
        </p:txBody>
      </p:sp>
      <p:sp>
        <p:nvSpPr>
          <p:cNvPr id="3" name="Content Placeholder 2"/>
          <p:cNvSpPr>
            <a:spLocks noGrp="1"/>
          </p:cNvSpPr>
          <p:nvPr>
            <p:ph idx="1"/>
          </p:nvPr>
        </p:nvSpPr>
        <p:spPr/>
        <p:txBody>
          <a:bodyPr anchor="ctr"/>
          <a:lstStyle>
            <a:lvl5pPr>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5" name="Slide Number Placeholder 5"/>
          <p:cNvSpPr>
            <a:spLocks noGrp="1"/>
          </p:cNvSpPr>
          <p:nvPr>
            <p:ph type="sldNum" sz="quarter" idx="10"/>
          </p:nvPr>
        </p:nvSpPr>
        <p:spPr>
          <a:xfrm>
            <a:off x="7145338" y="6403975"/>
            <a:ext cx="1257300" cy="365125"/>
          </a:xfrm>
          <a:prstGeom prst="rect">
            <a:avLst/>
          </a:prstGeom>
        </p:spPr>
        <p:txBody>
          <a:bodyPr/>
          <a:lstStyle>
            <a:lvl1pPr algn="ctr" fontAlgn="auto">
              <a:spcBef>
                <a:spcPts val="0"/>
              </a:spcBef>
              <a:spcAft>
                <a:spcPts val="0"/>
              </a:spcAft>
              <a:defRPr sz="1200" b="1">
                <a:solidFill>
                  <a:schemeClr val="accent1"/>
                </a:solidFill>
                <a:latin typeface="Tahoma"/>
                <a:cs typeface="Tahoma"/>
              </a:defRPr>
            </a:lvl1pPr>
          </a:lstStyle>
          <a:p>
            <a:pPr>
              <a:defRPr/>
            </a:pPr>
            <a:fld id="{E2B6DF9A-3513-48CF-9D5D-E1B75BB88449}" type="slidenum">
              <a:rPr lang="en-US"/>
              <a:pPr>
                <a:defRPr/>
              </a:pPr>
              <a:t>‹#›</a:t>
            </a:fld>
            <a:endParaRPr lang="en-US"/>
          </a:p>
        </p:txBody>
      </p:sp>
    </p:spTree>
    <p:extLst>
      <p:ext uri="{BB962C8B-B14F-4D97-AF65-F5344CB8AC3E}">
        <p14:creationId xmlns:p14="http://schemas.microsoft.com/office/powerpoint/2010/main" val="27598553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Заголовок раздела">
    <p:spTree>
      <p:nvGrpSpPr>
        <p:cNvPr id="1" name=""/>
        <p:cNvGrpSpPr/>
        <p:nvPr/>
      </p:nvGrpSpPr>
      <p:grpSpPr>
        <a:xfrm>
          <a:off x="0" y="0"/>
          <a:ext cx="0" cy="0"/>
          <a:chOff x="0" y="0"/>
          <a:chExt cx="0" cy="0"/>
        </a:xfrm>
      </p:grpSpPr>
      <p:pic>
        <p:nvPicPr>
          <p:cNvPr id="4" name="Picture 9" descr="logo_rao_s.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5338" y="165100"/>
            <a:ext cx="12573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Placeholder 16"/>
          <p:cNvSpPr>
            <a:spLocks noGrp="1"/>
          </p:cNvSpPr>
          <p:nvPr>
            <p:ph type="body" sz="quarter" idx="14"/>
          </p:nvPr>
        </p:nvSpPr>
        <p:spPr>
          <a:xfrm>
            <a:off x="877888" y="3622675"/>
            <a:ext cx="7524750" cy="1646238"/>
          </a:xfrm>
        </p:spPr>
        <p:txBody>
          <a:bodyPr>
            <a:normAutofit/>
          </a:bodyPr>
          <a:lstStyle>
            <a:lvl1pPr algn="ctr">
              <a:defRPr sz="1600"/>
            </a:lvl1pPr>
            <a:lvl2pPr algn="ctr">
              <a:defRPr/>
            </a:lvl2pPr>
            <a:lvl3pPr algn="ctr">
              <a:defRPr/>
            </a:lvl3pPr>
            <a:lvl4pPr algn="ctr">
              <a:defRPr/>
            </a:lvl4pPr>
            <a:lvl5pPr algn="ctr">
              <a:defRPr/>
            </a:lvl5pPr>
          </a:lstStyle>
          <a:p>
            <a:pPr lvl="0"/>
            <a:r>
              <a:rPr lang="ru-RU" smtClean="0"/>
              <a:t>Образец текста</a:t>
            </a:r>
          </a:p>
        </p:txBody>
      </p:sp>
      <p:sp>
        <p:nvSpPr>
          <p:cNvPr id="18" name="Title 17"/>
          <p:cNvSpPr>
            <a:spLocks noGrp="1"/>
          </p:cNvSpPr>
          <p:nvPr>
            <p:ph type="title"/>
          </p:nvPr>
        </p:nvSpPr>
        <p:spPr>
          <a:xfrm>
            <a:off x="877888" y="2743984"/>
            <a:ext cx="7524750" cy="789613"/>
          </a:xfrm>
        </p:spPr>
        <p:txBody>
          <a:bodyPr/>
          <a:lstStyle>
            <a:lvl1pPr algn="ctr">
              <a:defRPr sz="2100" b="0">
                <a:solidFill>
                  <a:srgbClr val="004990"/>
                </a:solidFill>
              </a:defRPr>
            </a:lvl1pPr>
          </a:lstStyle>
          <a:p>
            <a:r>
              <a:rPr lang="ru-RU" smtClean="0"/>
              <a:t>Образец заголовка</a:t>
            </a:r>
            <a:endParaRPr lang="en-US"/>
          </a:p>
        </p:txBody>
      </p:sp>
      <p:sp>
        <p:nvSpPr>
          <p:cNvPr id="5" name="Slide Number Placeholder 5"/>
          <p:cNvSpPr>
            <a:spLocks noGrp="1"/>
          </p:cNvSpPr>
          <p:nvPr>
            <p:ph type="sldNum" sz="quarter" idx="15"/>
          </p:nvPr>
        </p:nvSpPr>
        <p:spPr>
          <a:xfrm>
            <a:off x="7145338" y="6403975"/>
            <a:ext cx="1257300" cy="365125"/>
          </a:xfrm>
          <a:prstGeom prst="rect">
            <a:avLst/>
          </a:prstGeom>
        </p:spPr>
        <p:txBody>
          <a:bodyPr/>
          <a:lstStyle>
            <a:lvl1pPr algn="ctr" fontAlgn="auto">
              <a:spcBef>
                <a:spcPts val="0"/>
              </a:spcBef>
              <a:spcAft>
                <a:spcPts val="0"/>
              </a:spcAft>
              <a:defRPr sz="1200" b="1">
                <a:solidFill>
                  <a:schemeClr val="accent1"/>
                </a:solidFill>
                <a:latin typeface="Tahoma"/>
                <a:cs typeface="Tahoma"/>
              </a:defRPr>
            </a:lvl1pPr>
          </a:lstStyle>
          <a:p>
            <a:pPr>
              <a:defRPr/>
            </a:pPr>
            <a:fld id="{51B554C6-14BB-47D8-8241-F68931A48474}" type="slidenum">
              <a:rPr lang="en-US"/>
              <a:pPr>
                <a:defRPr/>
              </a:pPr>
              <a:t>‹#›</a:t>
            </a:fld>
            <a:endParaRPr lang="en-US"/>
          </a:p>
        </p:txBody>
      </p:sp>
    </p:spTree>
    <p:extLst>
      <p:ext uri="{BB962C8B-B14F-4D97-AF65-F5344CB8AC3E}">
        <p14:creationId xmlns:p14="http://schemas.microsoft.com/office/powerpoint/2010/main" val="1816935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5" name="Picture 8" descr="logo_rao_s.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5338" y="165100"/>
            <a:ext cx="12573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ru-RU" smtClean="0"/>
              <a:t>Образец заголовка</a:t>
            </a:r>
            <a:endParaRPr/>
          </a:p>
        </p:txBody>
      </p:sp>
      <p:sp>
        <p:nvSpPr>
          <p:cNvPr id="3" name="Content Placeholder 2"/>
          <p:cNvSpPr>
            <a:spLocks noGrp="1"/>
          </p:cNvSpPr>
          <p:nvPr>
            <p:ph sz="half" idx="1"/>
          </p:nvPr>
        </p:nvSpPr>
        <p:spPr>
          <a:xfrm>
            <a:off x="740664" y="1686881"/>
            <a:ext cx="3767328" cy="3895166"/>
          </a:xfrm>
        </p:spPr>
        <p:txBody>
          <a:bodyPr>
            <a:normAutofit/>
          </a:bodyPr>
          <a:lstStyle>
            <a:lvl1pPr>
              <a:defRPr sz="1600"/>
            </a:lvl1pPr>
            <a:lvl2pPr>
              <a:defRPr sz="1600"/>
            </a:lvl2pPr>
            <a:lvl3pPr>
              <a:defRPr sz="1600"/>
            </a:lvl3pPr>
            <a:lvl4pPr>
              <a:defRPr sz="1600"/>
            </a:lvl4pPr>
            <a:lvl5pPr>
              <a:defRPr sz="1600"/>
            </a:lvl5pPr>
            <a:lvl6pPr marL="1946275" indent="-227013">
              <a:defRPr sz="1600"/>
            </a:lvl6pPr>
            <a:lvl7pPr marL="2173288" indent="-227013">
              <a:defRPr sz="1600"/>
            </a:lvl7pPr>
            <a:lvl8pPr marL="2398713" indent="-227013">
              <a:defRPr sz="1600"/>
            </a:lvl8pPr>
            <a:lvl9pPr marL="2625725" indent="-227013">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4" name="Content Placeholder 3"/>
          <p:cNvSpPr>
            <a:spLocks noGrp="1"/>
          </p:cNvSpPr>
          <p:nvPr>
            <p:ph sz="half" idx="2"/>
          </p:nvPr>
        </p:nvSpPr>
        <p:spPr>
          <a:xfrm>
            <a:off x="4634753" y="1686881"/>
            <a:ext cx="3767328" cy="3895166"/>
          </a:xfrm>
        </p:spPr>
        <p:txBody>
          <a:bodyPr>
            <a:normAutofit/>
          </a:bodyPr>
          <a:lstStyle>
            <a:lvl1pPr>
              <a:defRPr sz="1600"/>
            </a:lvl1pPr>
            <a:lvl2pPr>
              <a:defRPr sz="1600"/>
            </a:lvl2pPr>
            <a:lvl3pPr>
              <a:defRPr sz="1600"/>
            </a:lvl3pPr>
            <a:lvl4pPr>
              <a:defRPr sz="1600"/>
            </a:lvl4pPr>
            <a:lvl5pPr>
              <a:defRPr sz="1600"/>
            </a:lvl5pPr>
            <a:lvl6pPr marL="1946275" indent="-227013">
              <a:tabLst/>
              <a:defRPr sz="1600"/>
            </a:lvl6pPr>
            <a:lvl7pPr marL="2173288" indent="-227013">
              <a:tabLst/>
              <a:defRPr sz="1600"/>
            </a:lvl7pPr>
            <a:lvl8pPr marL="2398713" indent="-227013">
              <a:tabLst/>
              <a:defRPr sz="1600"/>
            </a:lvl8pPr>
            <a:lvl9pPr marL="2625725" indent="-227013">
              <a:tabLst/>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6" name="Slide Number Placeholder 5"/>
          <p:cNvSpPr>
            <a:spLocks noGrp="1"/>
          </p:cNvSpPr>
          <p:nvPr>
            <p:ph type="sldNum" sz="quarter" idx="10"/>
          </p:nvPr>
        </p:nvSpPr>
        <p:spPr>
          <a:xfrm>
            <a:off x="7145338" y="6403975"/>
            <a:ext cx="1257300" cy="365125"/>
          </a:xfrm>
          <a:prstGeom prst="rect">
            <a:avLst/>
          </a:prstGeom>
        </p:spPr>
        <p:txBody>
          <a:bodyPr/>
          <a:lstStyle>
            <a:lvl1pPr algn="ctr" fontAlgn="auto">
              <a:spcBef>
                <a:spcPts val="0"/>
              </a:spcBef>
              <a:spcAft>
                <a:spcPts val="0"/>
              </a:spcAft>
              <a:defRPr sz="1200" b="1">
                <a:solidFill>
                  <a:schemeClr val="accent1"/>
                </a:solidFill>
                <a:latin typeface="Tahoma"/>
                <a:cs typeface="Tahoma"/>
              </a:defRPr>
            </a:lvl1pPr>
          </a:lstStyle>
          <a:p>
            <a:pPr>
              <a:defRPr/>
            </a:pPr>
            <a:fld id="{C9C5E8CC-4518-4E24-B369-F545D873E3A9}" type="slidenum">
              <a:rPr lang="en-US"/>
              <a:pPr>
                <a:defRPr/>
              </a:pPr>
              <a:t>‹#›</a:t>
            </a:fld>
            <a:endParaRPr lang="en-US"/>
          </a:p>
        </p:txBody>
      </p:sp>
    </p:spTree>
    <p:extLst>
      <p:ext uri="{BB962C8B-B14F-4D97-AF65-F5344CB8AC3E}">
        <p14:creationId xmlns:p14="http://schemas.microsoft.com/office/powerpoint/2010/main" val="242900905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7" name="Slide Number Placeholder 5"/>
          <p:cNvSpPr txBox="1">
            <a:spLocks/>
          </p:cNvSpPr>
          <p:nvPr userDrawn="1"/>
        </p:nvSpPr>
        <p:spPr>
          <a:xfrm>
            <a:off x="7145338" y="6403975"/>
            <a:ext cx="1257300" cy="365125"/>
          </a:xfrm>
          <a:prstGeom prst="rect">
            <a:avLst/>
          </a:prstGeom>
        </p:spPr>
        <p:txBody>
          <a:bodyPr/>
          <a:lstStyle>
            <a:defPPr>
              <a:defRPr lang="en-US"/>
            </a:defPPr>
            <a:lvl1pPr marL="0" algn="ctr" defTabSz="914400" rtl="0" eaLnBrk="1" latinLnBrk="0" hangingPunct="1">
              <a:defRPr sz="1200" b="1" kern="1200">
                <a:solidFill>
                  <a:schemeClr val="accent1"/>
                </a:solidFill>
                <a:latin typeface="Tahoma"/>
                <a:ea typeface="+mn-ea"/>
                <a:cs typeface="Tahoma"/>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fld id="{2D6D1481-E92B-4194-8A01-11004E9CE73E}" type="slidenum">
              <a:rPr lang="en-US" smtClean="0"/>
              <a:pPr fontAlgn="auto">
                <a:spcBef>
                  <a:spcPts val="0"/>
                </a:spcBef>
                <a:spcAft>
                  <a:spcPts val="0"/>
                </a:spcAft>
                <a:defRPr/>
              </a:pPr>
              <a:t>‹#›</a:t>
            </a:fld>
            <a:endParaRPr lang="en-US"/>
          </a:p>
        </p:txBody>
      </p:sp>
      <p:pic>
        <p:nvPicPr>
          <p:cNvPr id="8" name="Picture 10" descr="logo_rao_s.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5338" y="165100"/>
            <a:ext cx="12573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lvl1pPr>
              <a:defRPr/>
            </a:lvl1pPr>
          </a:lstStyle>
          <a:p>
            <a:r>
              <a:rPr lang="ru-RU" smtClean="0"/>
              <a:t>Образец заголовка</a:t>
            </a:r>
            <a:endParaRPr/>
          </a:p>
        </p:txBody>
      </p:sp>
      <p:sp>
        <p:nvSpPr>
          <p:cNvPr id="3" name="Text Placeholder 2"/>
          <p:cNvSpPr>
            <a:spLocks noGrp="1"/>
          </p:cNvSpPr>
          <p:nvPr>
            <p:ph type="body" idx="1"/>
          </p:nvPr>
        </p:nvSpPr>
        <p:spPr>
          <a:xfrm>
            <a:off x="740664" y="1696114"/>
            <a:ext cx="3767328" cy="762000"/>
          </a:xfrm>
        </p:spPr>
        <p:txBody>
          <a:bodyPr anchor="ctr">
            <a:noAutofit/>
          </a:bodyPr>
          <a:lstStyle>
            <a:lvl1pPr marL="0" indent="0" algn="l">
              <a:lnSpc>
                <a:spcPts val="2600"/>
              </a:lnSpc>
              <a:spcBef>
                <a:spcPts val="0"/>
              </a:spcBef>
              <a:buNone/>
              <a:defRPr sz="2100" b="0">
                <a:solidFill>
                  <a:srgbClr val="00499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740664" y="2560462"/>
            <a:ext cx="3767328" cy="3040238"/>
          </a:xfrm>
        </p:spPr>
        <p:txBody>
          <a:bodyPr>
            <a:normAutofit/>
          </a:bodyPr>
          <a:lstStyle>
            <a:lvl1pPr>
              <a:defRPr sz="1600"/>
            </a:lvl1pPr>
            <a:lvl2pPr>
              <a:defRPr sz="1600"/>
            </a:lvl2pPr>
            <a:lvl3pPr>
              <a:defRPr sz="1600"/>
            </a:lvl3pPr>
            <a:lvl4pPr>
              <a:defRPr sz="1600"/>
            </a:lvl4pPr>
            <a:lvl5pPr>
              <a:defRPr sz="1600"/>
            </a:lvl5pPr>
            <a:lvl6pPr marL="1946275" indent="-234950">
              <a:defRPr sz="1600"/>
            </a:lvl6pPr>
            <a:lvl7pPr marL="2173288" indent="-234950">
              <a:defRPr sz="1600"/>
            </a:lvl7pPr>
            <a:lvl8pPr marL="2398713" indent="-234950">
              <a:defRPr sz="1600"/>
            </a:lvl8pPr>
            <a:lvl9pPr marL="2625725" indent="-234950">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5" name="Text Placeholder 4"/>
          <p:cNvSpPr>
            <a:spLocks noGrp="1"/>
          </p:cNvSpPr>
          <p:nvPr>
            <p:ph type="body" sz="quarter" idx="3"/>
          </p:nvPr>
        </p:nvSpPr>
        <p:spPr>
          <a:xfrm>
            <a:off x="4631578" y="1696114"/>
            <a:ext cx="3767328" cy="762000"/>
          </a:xfrm>
        </p:spPr>
        <p:txBody>
          <a:bodyPr anchor="ctr">
            <a:noAutofit/>
          </a:bodyPr>
          <a:lstStyle>
            <a:lvl1pPr marL="0" indent="0" algn="l">
              <a:lnSpc>
                <a:spcPts val="2600"/>
              </a:lnSpc>
              <a:spcBef>
                <a:spcPts val="0"/>
              </a:spcBef>
              <a:buNone/>
              <a:defRPr sz="2100" b="0">
                <a:solidFill>
                  <a:srgbClr val="00499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4631578" y="2560462"/>
            <a:ext cx="3767328" cy="3040238"/>
          </a:xfrm>
        </p:spPr>
        <p:txBody>
          <a:bodyPr>
            <a:normAutofit/>
          </a:bodyPr>
          <a:lstStyle>
            <a:lvl1pPr>
              <a:defRPr sz="1600"/>
            </a:lvl1pPr>
            <a:lvl2pPr>
              <a:defRPr sz="1600"/>
            </a:lvl2pPr>
            <a:lvl3pPr>
              <a:defRPr sz="1600"/>
            </a:lvl3pPr>
            <a:lvl4pPr>
              <a:defRPr sz="1600"/>
            </a:lvl4pPr>
            <a:lvl5pPr>
              <a:defRPr sz="1600"/>
            </a:lvl5pPr>
            <a:lvl6pPr marL="1946275" indent="-234950">
              <a:defRPr sz="1600"/>
            </a:lvl6pPr>
            <a:lvl7pPr marL="2173288" indent="-234950">
              <a:defRPr sz="1600"/>
            </a:lvl7pPr>
            <a:lvl8pPr marL="2398713" indent="-234950">
              <a:defRPr sz="1600"/>
            </a:lvl8pPr>
            <a:lvl9pPr marL="2625725" indent="-234950">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Tree>
    <p:extLst>
      <p:ext uri="{BB962C8B-B14F-4D97-AF65-F5344CB8AC3E}">
        <p14:creationId xmlns:p14="http://schemas.microsoft.com/office/powerpoint/2010/main" val="36091295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3" name="Picture 6" descr="logo_rao_s.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5338" y="165100"/>
            <a:ext cx="12573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p:txBody>
          <a:bodyPr/>
          <a:lstStyle/>
          <a:p>
            <a:r>
              <a:rPr lang="ru-RU" smtClean="0"/>
              <a:t>Образец заголовка</a:t>
            </a:r>
            <a:endParaRPr dirty="0"/>
          </a:p>
        </p:txBody>
      </p:sp>
      <p:sp>
        <p:nvSpPr>
          <p:cNvPr id="4" name="Slide Number Placeholder 5"/>
          <p:cNvSpPr>
            <a:spLocks noGrp="1"/>
          </p:cNvSpPr>
          <p:nvPr>
            <p:ph type="sldNum" sz="quarter" idx="10"/>
          </p:nvPr>
        </p:nvSpPr>
        <p:spPr>
          <a:xfrm>
            <a:off x="7145338" y="6403975"/>
            <a:ext cx="1257300" cy="365125"/>
          </a:xfrm>
          <a:prstGeom prst="rect">
            <a:avLst/>
          </a:prstGeom>
        </p:spPr>
        <p:txBody>
          <a:bodyPr/>
          <a:lstStyle>
            <a:lvl1pPr algn="ctr" fontAlgn="auto">
              <a:spcBef>
                <a:spcPts val="0"/>
              </a:spcBef>
              <a:spcAft>
                <a:spcPts val="0"/>
              </a:spcAft>
              <a:defRPr sz="1200" b="1">
                <a:solidFill>
                  <a:schemeClr val="accent1"/>
                </a:solidFill>
                <a:latin typeface="Tahoma"/>
                <a:cs typeface="Tahoma"/>
              </a:defRPr>
            </a:lvl1pPr>
          </a:lstStyle>
          <a:p>
            <a:pPr>
              <a:defRPr/>
            </a:pPr>
            <a:fld id="{D8F9272C-134C-4210-91FA-7EA8DE4CDD23}" type="slidenum">
              <a:rPr lang="en-US"/>
              <a:pPr>
                <a:defRPr/>
              </a:pPr>
              <a:t>‹#›</a:t>
            </a:fld>
            <a:endParaRPr lang="en-US"/>
          </a:p>
        </p:txBody>
      </p:sp>
    </p:spTree>
    <p:extLst>
      <p:ext uri="{BB962C8B-B14F-4D97-AF65-F5344CB8AC3E}">
        <p14:creationId xmlns:p14="http://schemas.microsoft.com/office/powerpoint/2010/main" val="21247515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2" name="Picture 4" descr="logo_rao_s.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5338" y="165100"/>
            <a:ext cx="12573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245800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Объект с подписью">
    <p:spTree>
      <p:nvGrpSpPr>
        <p:cNvPr id="1" name=""/>
        <p:cNvGrpSpPr/>
        <p:nvPr/>
      </p:nvGrpSpPr>
      <p:grpSpPr>
        <a:xfrm>
          <a:off x="0" y="0"/>
          <a:ext cx="0" cy="0"/>
          <a:chOff x="0" y="0"/>
          <a:chExt cx="0" cy="0"/>
        </a:xfrm>
      </p:grpSpPr>
      <p:pic>
        <p:nvPicPr>
          <p:cNvPr id="6" name="Picture 8" descr="logo_rao_s.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5338" y="165100"/>
            <a:ext cx="12573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5029200" y="1489591"/>
            <a:ext cx="3657600" cy="4280616"/>
          </a:xfrm>
        </p:spPr>
        <p:txBody>
          <a:bodyPr>
            <a:normAutofit/>
          </a:bodyPr>
          <a:lstStyle>
            <a:lvl1pPr>
              <a:defRPr sz="1600"/>
            </a:lvl1pPr>
            <a:lvl2pPr>
              <a:defRPr sz="1600"/>
            </a:lvl2pPr>
            <a:lvl3pPr>
              <a:defRPr sz="1600"/>
            </a:lvl3pPr>
            <a:lvl4pPr>
              <a:defRPr sz="1600"/>
            </a:lvl4pPr>
            <a:lvl5pPr>
              <a:defRPr sz="1600"/>
            </a:lvl5pPr>
            <a:lvl6pPr marL="1946275" indent="-227013">
              <a:defRPr sz="1600"/>
            </a:lvl6pPr>
            <a:lvl7pPr marL="2173288" indent="-227013">
              <a:defRPr sz="1600"/>
            </a:lvl7pPr>
            <a:lvl8pPr marL="2398713" indent="-227013">
              <a:defRPr sz="1600"/>
            </a:lvl8pPr>
            <a:lvl9pPr marL="2625725" indent="-227013">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dirty="0"/>
          </a:p>
        </p:txBody>
      </p:sp>
      <p:sp>
        <p:nvSpPr>
          <p:cNvPr id="13" name="Content Placeholder 12"/>
          <p:cNvSpPr>
            <a:spLocks noGrp="1"/>
          </p:cNvSpPr>
          <p:nvPr>
            <p:ph sz="quarter" idx="13"/>
          </p:nvPr>
        </p:nvSpPr>
        <p:spPr>
          <a:xfrm>
            <a:off x="723900" y="2446338"/>
            <a:ext cx="3351213" cy="3324225"/>
          </a:xfrm>
        </p:spPr>
        <p:txBody>
          <a:bodyPr>
            <a:normAutofit/>
          </a:bodyPr>
          <a:lstStyle>
            <a:lvl1pPr>
              <a:defRPr sz="1600"/>
            </a:lvl1pPr>
            <a:lvl2pPr>
              <a:defRPr sz="1600"/>
            </a:lvl2pPr>
            <a:lvl3pPr>
              <a:defRPr sz="16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Title 4"/>
          <p:cNvSpPr>
            <a:spLocks noGrp="1"/>
          </p:cNvSpPr>
          <p:nvPr>
            <p:ph type="title"/>
          </p:nvPr>
        </p:nvSpPr>
        <p:spPr/>
        <p:txBody>
          <a:bodyPr/>
          <a:lstStyle/>
          <a:p>
            <a:r>
              <a:rPr lang="ru-RU" smtClean="0"/>
              <a:t>Образец заголовка</a:t>
            </a:r>
            <a:endParaRPr lang="en-US"/>
          </a:p>
        </p:txBody>
      </p:sp>
      <p:sp>
        <p:nvSpPr>
          <p:cNvPr id="12" name="Text Placeholder 11"/>
          <p:cNvSpPr>
            <a:spLocks noGrp="1"/>
          </p:cNvSpPr>
          <p:nvPr>
            <p:ph type="body" sz="quarter" idx="14"/>
          </p:nvPr>
        </p:nvSpPr>
        <p:spPr>
          <a:xfrm>
            <a:off x="723900" y="1489075"/>
            <a:ext cx="3351213" cy="746125"/>
          </a:xfrm>
        </p:spPr>
        <p:txBody>
          <a:bodyPr anchor="ctr">
            <a:noAutofit/>
          </a:bodyPr>
          <a:lstStyle>
            <a:lvl1pPr>
              <a:defRPr sz="1800">
                <a:solidFill>
                  <a:srgbClr val="004990"/>
                </a:solidFill>
              </a:defRPr>
            </a:lvl1pPr>
            <a:lvl2pPr>
              <a:defRPr sz="1800">
                <a:solidFill>
                  <a:srgbClr val="004990"/>
                </a:solidFill>
              </a:defRPr>
            </a:lvl2pPr>
            <a:lvl3pPr>
              <a:defRPr sz="1800">
                <a:solidFill>
                  <a:srgbClr val="004990"/>
                </a:solidFill>
              </a:defRPr>
            </a:lvl3pPr>
            <a:lvl4pPr>
              <a:defRPr sz="1800">
                <a:solidFill>
                  <a:srgbClr val="004990"/>
                </a:solidFill>
              </a:defRPr>
            </a:lvl4pPr>
            <a:lvl5pPr>
              <a:defRPr sz="1800">
                <a:solidFill>
                  <a:srgbClr val="004990"/>
                </a:solidFill>
              </a:defRPr>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Slide Number Placeholder 5"/>
          <p:cNvSpPr>
            <a:spLocks noGrp="1"/>
          </p:cNvSpPr>
          <p:nvPr>
            <p:ph type="sldNum" sz="quarter" idx="15"/>
          </p:nvPr>
        </p:nvSpPr>
        <p:spPr>
          <a:xfrm>
            <a:off x="7145338" y="6403975"/>
            <a:ext cx="1257300" cy="365125"/>
          </a:xfrm>
          <a:prstGeom prst="rect">
            <a:avLst/>
          </a:prstGeom>
        </p:spPr>
        <p:txBody>
          <a:bodyPr/>
          <a:lstStyle>
            <a:lvl1pPr algn="ctr" fontAlgn="auto">
              <a:spcBef>
                <a:spcPts val="0"/>
              </a:spcBef>
              <a:spcAft>
                <a:spcPts val="0"/>
              </a:spcAft>
              <a:defRPr sz="1200" b="1">
                <a:solidFill>
                  <a:schemeClr val="accent1"/>
                </a:solidFill>
                <a:latin typeface="Tahoma"/>
                <a:cs typeface="Tahoma"/>
              </a:defRPr>
            </a:lvl1pPr>
          </a:lstStyle>
          <a:p>
            <a:pPr>
              <a:defRPr/>
            </a:pPr>
            <a:fld id="{81C7B174-474D-4B40-B86B-18CE7A99D547}" type="slidenum">
              <a:rPr lang="en-US"/>
              <a:pPr>
                <a:defRPr/>
              </a:pPr>
              <a:t>‹#›</a:t>
            </a:fld>
            <a:endParaRPr lang="en-US"/>
          </a:p>
        </p:txBody>
      </p:sp>
    </p:spTree>
    <p:extLst>
      <p:ext uri="{BB962C8B-B14F-4D97-AF65-F5344CB8AC3E}">
        <p14:creationId xmlns:p14="http://schemas.microsoft.com/office/powerpoint/2010/main" val="3642188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Рисунок с подписью">
    <p:spTree>
      <p:nvGrpSpPr>
        <p:cNvPr id="1" name=""/>
        <p:cNvGrpSpPr/>
        <p:nvPr/>
      </p:nvGrpSpPr>
      <p:grpSpPr>
        <a:xfrm>
          <a:off x="0" y="0"/>
          <a:ext cx="0" cy="0"/>
          <a:chOff x="0" y="0"/>
          <a:chExt cx="0" cy="0"/>
        </a:xfrm>
      </p:grpSpPr>
      <p:pic>
        <p:nvPicPr>
          <p:cNvPr id="5" name="Picture 11" descr="logo_rao_s.pdf"/>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145338" y="165100"/>
            <a:ext cx="1257300" cy="119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Picture Placeholder 8"/>
          <p:cNvSpPr>
            <a:spLocks noGrp="1"/>
          </p:cNvSpPr>
          <p:nvPr>
            <p:ph type="pic" sz="quarter" idx="13"/>
          </p:nvPr>
        </p:nvSpPr>
        <p:spPr>
          <a:xfrm>
            <a:off x="589856" y="1535000"/>
            <a:ext cx="4031368" cy="4031368"/>
          </a:xfrm>
          <a:prstGeom prst="ellipse">
            <a:avLst/>
          </a:prstGeom>
          <a:ln w="28575">
            <a:solidFill>
              <a:schemeClr val="tx2"/>
            </a:solidFill>
          </a:ln>
        </p:spPr>
        <p:txBody>
          <a:bodyPr rtlCol="0">
            <a:normAutofit/>
          </a:bodyPr>
          <a:lstStyle>
            <a:lvl1pPr marL="0" indent="0">
              <a:buNone/>
              <a:defRPr>
                <a:solidFill>
                  <a:schemeClr val="bg1"/>
                </a:solidFill>
              </a:defRPr>
            </a:lvl1pPr>
          </a:lstStyle>
          <a:p>
            <a:pPr lvl="0"/>
            <a:r>
              <a:rPr lang="ru-RU" noProof="0" smtClean="0"/>
              <a:t>Вставка рисунка</a:t>
            </a:r>
            <a:endParaRPr noProof="0"/>
          </a:p>
        </p:txBody>
      </p:sp>
      <p:sp>
        <p:nvSpPr>
          <p:cNvPr id="10" name="Text Placeholder 3"/>
          <p:cNvSpPr>
            <a:spLocks noGrp="1"/>
          </p:cNvSpPr>
          <p:nvPr>
            <p:ph type="body" sz="half" idx="2"/>
          </p:nvPr>
        </p:nvSpPr>
        <p:spPr>
          <a:xfrm>
            <a:off x="5051426" y="1808527"/>
            <a:ext cx="3351214" cy="3744010"/>
          </a:xfrm>
        </p:spPr>
        <p:txBody>
          <a:bodyPr anchor="ctr">
            <a:normAutofit/>
          </a:bodyPr>
          <a:lstStyle>
            <a:lvl1pPr marL="0" indent="0">
              <a:spcBef>
                <a:spcPts val="600"/>
              </a:spcBef>
              <a:buNone/>
              <a:defRPr sz="1600">
                <a:solidFill>
                  <a:srgbClr val="4D4D4D"/>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Title 2"/>
          <p:cNvSpPr>
            <a:spLocks noGrp="1"/>
          </p:cNvSpPr>
          <p:nvPr>
            <p:ph type="title"/>
          </p:nvPr>
        </p:nvSpPr>
        <p:spPr/>
        <p:txBody>
          <a:bodyPr/>
          <a:lstStyle/>
          <a:p>
            <a:r>
              <a:rPr lang="ru-RU" smtClean="0"/>
              <a:t>Образец заголовка</a:t>
            </a:r>
            <a:endParaRPr lang="en-US"/>
          </a:p>
        </p:txBody>
      </p:sp>
      <p:sp>
        <p:nvSpPr>
          <p:cNvPr id="6" name="Slide Number Placeholder 5"/>
          <p:cNvSpPr>
            <a:spLocks noGrp="1"/>
          </p:cNvSpPr>
          <p:nvPr>
            <p:ph type="sldNum" sz="quarter" idx="14"/>
          </p:nvPr>
        </p:nvSpPr>
        <p:spPr>
          <a:xfrm>
            <a:off x="7145338" y="6403975"/>
            <a:ext cx="1257300" cy="365125"/>
          </a:xfrm>
          <a:prstGeom prst="rect">
            <a:avLst/>
          </a:prstGeom>
        </p:spPr>
        <p:txBody>
          <a:bodyPr/>
          <a:lstStyle>
            <a:lvl1pPr algn="ctr" fontAlgn="auto">
              <a:spcBef>
                <a:spcPts val="0"/>
              </a:spcBef>
              <a:spcAft>
                <a:spcPts val="0"/>
              </a:spcAft>
              <a:defRPr sz="1200" b="1">
                <a:solidFill>
                  <a:schemeClr val="accent1"/>
                </a:solidFill>
                <a:latin typeface="Tahoma"/>
                <a:cs typeface="Tahoma"/>
              </a:defRPr>
            </a:lvl1pPr>
          </a:lstStyle>
          <a:p>
            <a:pPr>
              <a:defRPr/>
            </a:pPr>
            <a:fld id="{3623990A-FA49-4A67-A080-F4FB3DB486D9}" type="slidenum">
              <a:rPr lang="en-US"/>
              <a:pPr>
                <a:defRPr/>
              </a:pPr>
              <a:t>‹#›</a:t>
            </a:fld>
            <a:endParaRPr lang="en-US"/>
          </a:p>
        </p:txBody>
      </p:sp>
    </p:spTree>
    <p:extLst>
      <p:ext uri="{BB962C8B-B14F-4D97-AF65-F5344CB8AC3E}">
        <p14:creationId xmlns:p14="http://schemas.microsoft.com/office/powerpoint/2010/main" val="3066458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39775" y="150813"/>
            <a:ext cx="5049838"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Text Placeholder 2"/>
          <p:cNvSpPr>
            <a:spLocks noGrp="1"/>
          </p:cNvSpPr>
          <p:nvPr>
            <p:ph type="body" idx="1"/>
          </p:nvPr>
        </p:nvSpPr>
        <p:spPr bwMode="auto">
          <a:xfrm>
            <a:off x="739775" y="1406525"/>
            <a:ext cx="7662863" cy="4005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Tree>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Lst>
  <p:hf hdr="0" ftr="0" dt="0"/>
  <p:txStyles>
    <p:titleStyle>
      <a:lvl1pPr algn="l" rtl="0" eaLnBrk="0" fontAlgn="base" hangingPunct="0">
        <a:spcBef>
          <a:spcPct val="0"/>
        </a:spcBef>
        <a:spcAft>
          <a:spcPct val="0"/>
        </a:spcAft>
        <a:defRPr sz="2000" b="1" kern="1200">
          <a:solidFill>
            <a:schemeClr val="bg1"/>
          </a:solidFill>
          <a:latin typeface="Tahoma"/>
          <a:ea typeface="+mj-ea"/>
          <a:cs typeface="Tahoma"/>
        </a:defRPr>
      </a:lvl1pPr>
      <a:lvl2pPr algn="l" rtl="0" eaLnBrk="0" fontAlgn="base" hangingPunct="0">
        <a:spcBef>
          <a:spcPct val="0"/>
        </a:spcBef>
        <a:spcAft>
          <a:spcPct val="0"/>
        </a:spcAft>
        <a:defRPr sz="2000" b="1">
          <a:solidFill>
            <a:schemeClr val="bg1"/>
          </a:solidFill>
          <a:latin typeface="Tahoma" pitchFamily="34" charset="0"/>
          <a:cs typeface="Tahoma" pitchFamily="34" charset="0"/>
        </a:defRPr>
      </a:lvl2pPr>
      <a:lvl3pPr algn="l" rtl="0" eaLnBrk="0" fontAlgn="base" hangingPunct="0">
        <a:spcBef>
          <a:spcPct val="0"/>
        </a:spcBef>
        <a:spcAft>
          <a:spcPct val="0"/>
        </a:spcAft>
        <a:defRPr sz="2000" b="1">
          <a:solidFill>
            <a:schemeClr val="bg1"/>
          </a:solidFill>
          <a:latin typeface="Tahoma" pitchFamily="34" charset="0"/>
          <a:cs typeface="Tahoma" pitchFamily="34" charset="0"/>
        </a:defRPr>
      </a:lvl3pPr>
      <a:lvl4pPr algn="l" rtl="0" eaLnBrk="0" fontAlgn="base" hangingPunct="0">
        <a:spcBef>
          <a:spcPct val="0"/>
        </a:spcBef>
        <a:spcAft>
          <a:spcPct val="0"/>
        </a:spcAft>
        <a:defRPr sz="2000" b="1">
          <a:solidFill>
            <a:schemeClr val="bg1"/>
          </a:solidFill>
          <a:latin typeface="Tahoma" pitchFamily="34" charset="0"/>
          <a:cs typeface="Tahoma" pitchFamily="34" charset="0"/>
        </a:defRPr>
      </a:lvl4pPr>
      <a:lvl5pPr algn="l" rtl="0" eaLnBrk="0" fontAlgn="base" hangingPunct="0">
        <a:spcBef>
          <a:spcPct val="0"/>
        </a:spcBef>
        <a:spcAft>
          <a:spcPct val="0"/>
        </a:spcAft>
        <a:defRPr sz="2000" b="1">
          <a:solidFill>
            <a:schemeClr val="bg1"/>
          </a:solidFill>
          <a:latin typeface="Tahoma" pitchFamily="34" charset="0"/>
          <a:cs typeface="Tahoma" pitchFamily="34" charset="0"/>
        </a:defRPr>
      </a:lvl5pPr>
      <a:lvl6pPr marL="457200" algn="l" rtl="0" fontAlgn="base">
        <a:spcBef>
          <a:spcPct val="0"/>
        </a:spcBef>
        <a:spcAft>
          <a:spcPct val="0"/>
        </a:spcAft>
        <a:defRPr sz="2000" b="1">
          <a:solidFill>
            <a:schemeClr val="bg1"/>
          </a:solidFill>
          <a:latin typeface="Tahoma" pitchFamily="34" charset="0"/>
          <a:cs typeface="Tahoma" pitchFamily="34" charset="0"/>
        </a:defRPr>
      </a:lvl6pPr>
      <a:lvl7pPr marL="914400" algn="l" rtl="0" fontAlgn="base">
        <a:spcBef>
          <a:spcPct val="0"/>
        </a:spcBef>
        <a:spcAft>
          <a:spcPct val="0"/>
        </a:spcAft>
        <a:defRPr sz="2000" b="1">
          <a:solidFill>
            <a:schemeClr val="bg1"/>
          </a:solidFill>
          <a:latin typeface="Tahoma" pitchFamily="34" charset="0"/>
          <a:cs typeface="Tahoma" pitchFamily="34" charset="0"/>
        </a:defRPr>
      </a:lvl7pPr>
      <a:lvl8pPr marL="1371600" algn="l" rtl="0" fontAlgn="base">
        <a:spcBef>
          <a:spcPct val="0"/>
        </a:spcBef>
        <a:spcAft>
          <a:spcPct val="0"/>
        </a:spcAft>
        <a:defRPr sz="2000" b="1">
          <a:solidFill>
            <a:schemeClr val="bg1"/>
          </a:solidFill>
          <a:latin typeface="Tahoma" pitchFamily="34" charset="0"/>
          <a:cs typeface="Tahoma" pitchFamily="34" charset="0"/>
        </a:defRPr>
      </a:lvl8pPr>
      <a:lvl9pPr marL="1828800" algn="l" rtl="0" fontAlgn="base">
        <a:spcBef>
          <a:spcPct val="0"/>
        </a:spcBef>
        <a:spcAft>
          <a:spcPct val="0"/>
        </a:spcAft>
        <a:defRPr sz="2000" b="1">
          <a:solidFill>
            <a:schemeClr val="bg1"/>
          </a:solidFill>
          <a:latin typeface="Tahoma" pitchFamily="34" charset="0"/>
          <a:cs typeface="Tahoma" pitchFamily="34" charset="0"/>
        </a:defRPr>
      </a:lvl9pPr>
    </p:titleStyle>
    <p:bodyStyle>
      <a:lvl1pPr marL="342900" indent="-342900" algn="l" rtl="0" eaLnBrk="0" fontAlgn="base" hangingPunct="0">
        <a:spcBef>
          <a:spcPts val="2000"/>
        </a:spcBef>
        <a:spcAft>
          <a:spcPct val="0"/>
        </a:spcAft>
        <a:buClr>
          <a:schemeClr val="tx2"/>
        </a:buClr>
        <a:buSzPct val="120000"/>
        <a:buFont typeface="Arial" pitchFamily="34" charset="0"/>
        <a:defRPr sz="1600" kern="1200">
          <a:solidFill>
            <a:schemeClr val="tx1"/>
          </a:solidFill>
          <a:latin typeface="Tahoma"/>
          <a:ea typeface="+mn-ea"/>
          <a:cs typeface="Tahoma"/>
        </a:defRPr>
      </a:lvl1pPr>
      <a:lvl2pPr marL="635000" indent="-285750" algn="l" rtl="0" eaLnBrk="0" fontAlgn="base" hangingPunct="0">
        <a:spcBef>
          <a:spcPts val="600"/>
        </a:spcBef>
        <a:spcAft>
          <a:spcPct val="0"/>
        </a:spcAft>
        <a:buClr>
          <a:schemeClr val="tx2"/>
        </a:buClr>
        <a:buSzPct val="120000"/>
        <a:buFont typeface="Arial" pitchFamily="34" charset="0"/>
        <a:buChar char="•"/>
        <a:defRPr sz="1600" kern="1200">
          <a:solidFill>
            <a:schemeClr val="tx1"/>
          </a:solidFill>
          <a:latin typeface="Tahoma"/>
          <a:ea typeface="+mn-ea"/>
          <a:cs typeface="Tahoma"/>
        </a:defRPr>
      </a:lvl2pPr>
      <a:lvl3pPr marL="971550" indent="-285750" algn="l" rtl="0" eaLnBrk="0" fontAlgn="base" hangingPunct="0">
        <a:spcBef>
          <a:spcPts val="600"/>
        </a:spcBef>
        <a:spcAft>
          <a:spcPct val="0"/>
        </a:spcAft>
        <a:buClr>
          <a:schemeClr val="tx2"/>
        </a:buClr>
        <a:buSzPct val="120000"/>
        <a:buFont typeface="Arial" pitchFamily="34" charset="0"/>
        <a:buChar char="•"/>
        <a:defRPr sz="1600" kern="1200">
          <a:solidFill>
            <a:schemeClr val="tx1"/>
          </a:solidFill>
          <a:latin typeface="Tahoma"/>
          <a:ea typeface="+mn-ea"/>
          <a:cs typeface="Tahoma"/>
        </a:defRPr>
      </a:lvl3pPr>
      <a:lvl4pPr marL="1320800" indent="-285750" algn="l" rtl="0" eaLnBrk="0" fontAlgn="base" hangingPunct="0">
        <a:spcBef>
          <a:spcPts val="600"/>
        </a:spcBef>
        <a:spcAft>
          <a:spcPct val="0"/>
        </a:spcAft>
        <a:buClr>
          <a:schemeClr val="tx2"/>
        </a:buClr>
        <a:buSzPct val="120000"/>
        <a:buFont typeface="Arial" pitchFamily="34" charset="0"/>
        <a:buChar char="•"/>
        <a:defRPr sz="1600" kern="1200">
          <a:solidFill>
            <a:schemeClr val="tx1"/>
          </a:solidFill>
          <a:latin typeface="Tahoma"/>
          <a:ea typeface="+mn-ea"/>
          <a:cs typeface="Tahoma"/>
        </a:defRPr>
      </a:lvl4pPr>
      <a:lvl5pPr marL="1657350" indent="-285750" algn="l" rtl="0" eaLnBrk="0" fontAlgn="base" hangingPunct="0">
        <a:spcBef>
          <a:spcPts val="600"/>
        </a:spcBef>
        <a:spcAft>
          <a:spcPct val="0"/>
        </a:spcAft>
        <a:buClr>
          <a:schemeClr val="tx2"/>
        </a:buClr>
        <a:buSzPct val="120000"/>
        <a:buFont typeface="Arial" pitchFamily="34" charset="0"/>
        <a:buChar char="•"/>
        <a:defRPr sz="1600" kern="1200">
          <a:solidFill>
            <a:schemeClr val="tx1"/>
          </a:solidFill>
          <a:latin typeface="Tahoma"/>
          <a:ea typeface="+mn-ea"/>
          <a:cs typeface="Tahoma"/>
        </a:defRPr>
      </a:lvl5pPr>
      <a:lvl6pPr marL="1997075" indent="-285750" algn="l" defTabSz="914400" rtl="0" eaLnBrk="1" latinLnBrk="0" hangingPunct="1">
        <a:spcBef>
          <a:spcPct val="20000"/>
        </a:spcBef>
        <a:buClr>
          <a:schemeClr val="tx2"/>
        </a:buClr>
        <a:buSzPct val="120000"/>
        <a:buFont typeface="Arial"/>
        <a:buChar char="•"/>
        <a:defRPr lang="en-US" sz="1600" kern="1200" dirty="0" smtClean="0">
          <a:solidFill>
            <a:schemeClr val="tx1"/>
          </a:solidFill>
          <a:latin typeface="Tahoma"/>
          <a:ea typeface="+mn-ea"/>
          <a:cs typeface="Tahoma"/>
        </a:defRPr>
      </a:lvl6pPr>
      <a:lvl7pPr marL="2339975" indent="-285750" algn="l" defTabSz="914400" rtl="0" eaLnBrk="1" latinLnBrk="0" hangingPunct="1">
        <a:spcBef>
          <a:spcPct val="20000"/>
        </a:spcBef>
        <a:buClr>
          <a:schemeClr val="tx2"/>
        </a:buClr>
        <a:buSzPct val="120000"/>
        <a:buFont typeface="Arial"/>
        <a:buChar char="•"/>
        <a:defRPr lang="en-US" sz="1600" kern="1200" dirty="0" smtClean="0">
          <a:solidFill>
            <a:schemeClr val="tx1"/>
          </a:solidFill>
          <a:latin typeface="Tahoma"/>
          <a:ea typeface="+mn-ea"/>
          <a:cs typeface="Tahoma"/>
        </a:defRPr>
      </a:lvl7pPr>
      <a:lvl8pPr marL="2684462" indent="-285750" algn="l" defTabSz="914400" rtl="0" eaLnBrk="1" latinLnBrk="0" hangingPunct="1">
        <a:spcBef>
          <a:spcPct val="20000"/>
        </a:spcBef>
        <a:buClr>
          <a:schemeClr val="tx2"/>
        </a:buClr>
        <a:buSzPct val="120000"/>
        <a:buFont typeface="Arial"/>
        <a:buChar char="•"/>
        <a:defRPr lang="en-US" sz="1600" kern="1200" dirty="0" smtClean="0">
          <a:solidFill>
            <a:schemeClr val="tx1"/>
          </a:solidFill>
          <a:latin typeface="Tahoma"/>
          <a:ea typeface="+mn-ea"/>
          <a:cs typeface="Tahoma"/>
        </a:defRPr>
      </a:lvl8pPr>
      <a:lvl9pPr marL="3028950" indent="-285750" algn="l" defTabSz="914400" rtl="0" eaLnBrk="1" latinLnBrk="0" hangingPunct="1">
        <a:spcBef>
          <a:spcPct val="20000"/>
        </a:spcBef>
        <a:buClr>
          <a:schemeClr val="tx2"/>
        </a:buClr>
        <a:buSzPct val="120000"/>
        <a:buFont typeface="Arial"/>
        <a:buChar char="•"/>
        <a:defRPr lang="en-US" sz="1600" kern="1200" dirty="0">
          <a:solidFill>
            <a:schemeClr val="tx1"/>
          </a:solidFill>
          <a:latin typeface="Tahoma"/>
          <a:ea typeface="+mn-ea"/>
          <a:cs typeface="Tahoma"/>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diagramLayout" Target="../diagrams/layout4.xml"/><Relationship Id="rId18" Type="http://schemas.openxmlformats.org/officeDocument/2006/relationships/diagramLayout" Target="../diagrams/layout5.xml"/><Relationship Id="rId3" Type="http://schemas.openxmlformats.org/officeDocument/2006/relationships/diagramLayout" Target="../diagrams/layout2.xml"/><Relationship Id="rId21" Type="http://schemas.microsoft.com/office/2007/relationships/diagramDrawing" Target="../diagrams/drawing5.xml"/><Relationship Id="rId7" Type="http://schemas.openxmlformats.org/officeDocument/2006/relationships/diagramData" Target="../diagrams/data3.xml"/><Relationship Id="rId12" Type="http://schemas.openxmlformats.org/officeDocument/2006/relationships/diagramData" Target="../diagrams/data4.xml"/><Relationship Id="rId17" Type="http://schemas.openxmlformats.org/officeDocument/2006/relationships/diagramData" Target="../diagrams/data5.xml"/><Relationship Id="rId2" Type="http://schemas.openxmlformats.org/officeDocument/2006/relationships/diagramData" Target="../diagrams/data2.xml"/><Relationship Id="rId16" Type="http://schemas.microsoft.com/office/2007/relationships/diagramDrawing" Target="../diagrams/drawing4.xml"/><Relationship Id="rId20" Type="http://schemas.openxmlformats.org/officeDocument/2006/relationships/diagramColors" Target="../diagrams/colors5.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5" Type="http://schemas.openxmlformats.org/officeDocument/2006/relationships/diagramColors" Target="../diagrams/colors4.xml"/><Relationship Id="rId10" Type="http://schemas.openxmlformats.org/officeDocument/2006/relationships/diagramColors" Target="../diagrams/colors3.xml"/><Relationship Id="rId19" Type="http://schemas.openxmlformats.org/officeDocument/2006/relationships/diagramQuickStyle" Target="../diagrams/quickStyle5.xml"/><Relationship Id="rId4" Type="http://schemas.openxmlformats.org/officeDocument/2006/relationships/diagramQuickStyle" Target="../diagrams/quickStyle2.xml"/><Relationship Id="rId9" Type="http://schemas.openxmlformats.org/officeDocument/2006/relationships/diagramQuickStyle" Target="../diagrams/quickStyle3.xml"/><Relationship Id="rId14" Type="http://schemas.openxmlformats.org/officeDocument/2006/relationships/diagramQuickStyle" Target="../diagrams/quickStyle4.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7.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chart" Target="../charts/chart1.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image" Target="../media/image9.gif"/><Relationship Id="rId5" Type="http://schemas.openxmlformats.org/officeDocument/2006/relationships/tags" Target="../tags/tag5.xml"/><Relationship Id="rId10" Type="http://schemas.openxmlformats.org/officeDocument/2006/relationships/slideLayout" Target="../slideLayouts/slideLayout2.xml"/><Relationship Id="rId4" Type="http://schemas.openxmlformats.org/officeDocument/2006/relationships/tags" Target="../tags/tag4.xml"/><Relationship Id="rId9" Type="http://schemas.openxmlformats.org/officeDocument/2006/relationships/tags" Target="../tags/tag9.xml"/></Relationships>
</file>

<file path=ppt/slides/_rels/slide3.xml.rels><?xml version="1.0" encoding="UTF-8" standalone="yes"?>
<Relationships xmlns="http://schemas.openxmlformats.org/package/2006/relationships"><Relationship Id="rId8" Type="http://schemas.openxmlformats.org/officeDocument/2006/relationships/tags" Target="../tags/tag17.xml"/><Relationship Id="rId13" Type="http://schemas.openxmlformats.org/officeDocument/2006/relationships/tags" Target="../tags/tag22.xml"/><Relationship Id="rId18" Type="http://schemas.openxmlformats.org/officeDocument/2006/relationships/tags" Target="../tags/tag27.xml"/><Relationship Id="rId26" Type="http://schemas.openxmlformats.org/officeDocument/2006/relationships/tags" Target="../tags/tag35.xml"/><Relationship Id="rId3" Type="http://schemas.openxmlformats.org/officeDocument/2006/relationships/tags" Target="../tags/tag12.xml"/><Relationship Id="rId21" Type="http://schemas.openxmlformats.org/officeDocument/2006/relationships/tags" Target="../tags/tag30.xml"/><Relationship Id="rId34" Type="http://schemas.openxmlformats.org/officeDocument/2006/relationships/chart" Target="../charts/chart6.xml"/><Relationship Id="rId7" Type="http://schemas.openxmlformats.org/officeDocument/2006/relationships/tags" Target="../tags/tag16.xml"/><Relationship Id="rId12" Type="http://schemas.openxmlformats.org/officeDocument/2006/relationships/tags" Target="../tags/tag21.xml"/><Relationship Id="rId17" Type="http://schemas.openxmlformats.org/officeDocument/2006/relationships/tags" Target="../tags/tag26.xml"/><Relationship Id="rId25" Type="http://schemas.openxmlformats.org/officeDocument/2006/relationships/tags" Target="../tags/tag34.xml"/><Relationship Id="rId33" Type="http://schemas.openxmlformats.org/officeDocument/2006/relationships/chart" Target="../charts/chart5.xml"/><Relationship Id="rId2" Type="http://schemas.openxmlformats.org/officeDocument/2006/relationships/tags" Target="../tags/tag11.xml"/><Relationship Id="rId16" Type="http://schemas.openxmlformats.org/officeDocument/2006/relationships/tags" Target="../tags/tag25.xml"/><Relationship Id="rId20" Type="http://schemas.openxmlformats.org/officeDocument/2006/relationships/tags" Target="../tags/tag29.xml"/><Relationship Id="rId29" Type="http://schemas.openxmlformats.org/officeDocument/2006/relationships/image" Target="../media/image10.wmf"/><Relationship Id="rId1" Type="http://schemas.openxmlformats.org/officeDocument/2006/relationships/tags" Target="../tags/tag10.xml"/><Relationship Id="rId6" Type="http://schemas.openxmlformats.org/officeDocument/2006/relationships/tags" Target="../tags/tag15.xml"/><Relationship Id="rId11" Type="http://schemas.openxmlformats.org/officeDocument/2006/relationships/tags" Target="../tags/tag20.xml"/><Relationship Id="rId24" Type="http://schemas.openxmlformats.org/officeDocument/2006/relationships/tags" Target="../tags/tag33.xml"/><Relationship Id="rId32" Type="http://schemas.openxmlformats.org/officeDocument/2006/relationships/chart" Target="../charts/chart4.xml"/><Relationship Id="rId5" Type="http://schemas.openxmlformats.org/officeDocument/2006/relationships/tags" Target="../tags/tag14.xml"/><Relationship Id="rId15" Type="http://schemas.openxmlformats.org/officeDocument/2006/relationships/tags" Target="../tags/tag24.xml"/><Relationship Id="rId23" Type="http://schemas.openxmlformats.org/officeDocument/2006/relationships/tags" Target="../tags/tag32.xml"/><Relationship Id="rId28" Type="http://schemas.openxmlformats.org/officeDocument/2006/relationships/slideLayout" Target="../slideLayouts/slideLayout2.xml"/><Relationship Id="rId10" Type="http://schemas.openxmlformats.org/officeDocument/2006/relationships/tags" Target="../tags/tag19.xml"/><Relationship Id="rId19" Type="http://schemas.openxmlformats.org/officeDocument/2006/relationships/tags" Target="../tags/tag28.xml"/><Relationship Id="rId31" Type="http://schemas.openxmlformats.org/officeDocument/2006/relationships/chart" Target="../charts/chart3.xml"/><Relationship Id="rId4" Type="http://schemas.openxmlformats.org/officeDocument/2006/relationships/tags" Target="../tags/tag13.xml"/><Relationship Id="rId9" Type="http://schemas.openxmlformats.org/officeDocument/2006/relationships/tags" Target="../tags/tag18.xml"/><Relationship Id="rId14" Type="http://schemas.openxmlformats.org/officeDocument/2006/relationships/tags" Target="../tags/tag23.xml"/><Relationship Id="rId22" Type="http://schemas.openxmlformats.org/officeDocument/2006/relationships/tags" Target="../tags/tag31.xml"/><Relationship Id="rId27" Type="http://schemas.openxmlformats.org/officeDocument/2006/relationships/tags" Target="../tags/tag36.xml"/><Relationship Id="rId30"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9.xml"/><Relationship Id="rId1" Type="http://schemas.openxmlformats.org/officeDocument/2006/relationships/tags" Target="../tags/tag38.xml"/><Relationship Id="rId4" Type="http://schemas.openxmlformats.org/officeDocument/2006/relationships/image" Target="../media/image11.emf"/></Relationships>
</file>

<file path=ppt/slides/_rels/slide6.xml.rels><?xml version="1.0" encoding="UTF-8" standalone="yes"?>
<Relationships xmlns="http://schemas.openxmlformats.org/package/2006/relationships"><Relationship Id="rId8" Type="http://schemas.openxmlformats.org/officeDocument/2006/relationships/tags" Target="../tags/tag47.xml"/><Relationship Id="rId3" Type="http://schemas.openxmlformats.org/officeDocument/2006/relationships/tags" Target="../tags/tag42.xml"/><Relationship Id="rId7" Type="http://schemas.openxmlformats.org/officeDocument/2006/relationships/tags" Target="../tags/tag46.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10" Type="http://schemas.openxmlformats.org/officeDocument/2006/relationships/image" Target="../media/image12.wmf"/><Relationship Id="rId4" Type="http://schemas.openxmlformats.org/officeDocument/2006/relationships/tags" Target="../tags/tag43.xml"/><Relationship Id="rId9"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55.xml"/><Relationship Id="rId13" Type="http://schemas.openxmlformats.org/officeDocument/2006/relationships/tags" Target="../tags/tag60.xml"/><Relationship Id="rId18" Type="http://schemas.openxmlformats.org/officeDocument/2006/relationships/tags" Target="../tags/tag65.xml"/><Relationship Id="rId26" Type="http://schemas.openxmlformats.org/officeDocument/2006/relationships/slideLayout" Target="../slideLayouts/slideLayout2.xml"/><Relationship Id="rId3" Type="http://schemas.openxmlformats.org/officeDocument/2006/relationships/tags" Target="../tags/tag50.xml"/><Relationship Id="rId21" Type="http://schemas.openxmlformats.org/officeDocument/2006/relationships/tags" Target="../tags/tag68.xml"/><Relationship Id="rId7" Type="http://schemas.openxmlformats.org/officeDocument/2006/relationships/tags" Target="../tags/tag54.xml"/><Relationship Id="rId12" Type="http://schemas.openxmlformats.org/officeDocument/2006/relationships/tags" Target="../tags/tag59.xml"/><Relationship Id="rId17" Type="http://schemas.openxmlformats.org/officeDocument/2006/relationships/tags" Target="../tags/tag64.xml"/><Relationship Id="rId25" Type="http://schemas.openxmlformats.org/officeDocument/2006/relationships/tags" Target="../tags/tag72.xml"/><Relationship Id="rId2" Type="http://schemas.openxmlformats.org/officeDocument/2006/relationships/tags" Target="../tags/tag49.xml"/><Relationship Id="rId16" Type="http://schemas.openxmlformats.org/officeDocument/2006/relationships/tags" Target="../tags/tag63.xml"/><Relationship Id="rId20" Type="http://schemas.openxmlformats.org/officeDocument/2006/relationships/tags" Target="../tags/tag67.xml"/><Relationship Id="rId29" Type="http://schemas.openxmlformats.org/officeDocument/2006/relationships/image" Target="../media/image15.jpeg"/><Relationship Id="rId1" Type="http://schemas.openxmlformats.org/officeDocument/2006/relationships/tags" Target="../tags/tag48.xml"/><Relationship Id="rId6" Type="http://schemas.openxmlformats.org/officeDocument/2006/relationships/tags" Target="../tags/tag53.xml"/><Relationship Id="rId11" Type="http://schemas.openxmlformats.org/officeDocument/2006/relationships/tags" Target="../tags/tag58.xml"/><Relationship Id="rId24" Type="http://schemas.openxmlformats.org/officeDocument/2006/relationships/tags" Target="../tags/tag71.xml"/><Relationship Id="rId5" Type="http://schemas.openxmlformats.org/officeDocument/2006/relationships/tags" Target="../tags/tag52.xml"/><Relationship Id="rId15" Type="http://schemas.openxmlformats.org/officeDocument/2006/relationships/tags" Target="../tags/tag62.xml"/><Relationship Id="rId23" Type="http://schemas.openxmlformats.org/officeDocument/2006/relationships/tags" Target="../tags/tag70.xml"/><Relationship Id="rId28" Type="http://schemas.openxmlformats.org/officeDocument/2006/relationships/image" Target="../media/image14.png"/><Relationship Id="rId10" Type="http://schemas.openxmlformats.org/officeDocument/2006/relationships/tags" Target="../tags/tag57.xml"/><Relationship Id="rId19" Type="http://schemas.openxmlformats.org/officeDocument/2006/relationships/tags" Target="../tags/tag66.xml"/><Relationship Id="rId31" Type="http://schemas.openxmlformats.org/officeDocument/2006/relationships/chart" Target="../charts/chart8.xml"/><Relationship Id="rId4" Type="http://schemas.openxmlformats.org/officeDocument/2006/relationships/tags" Target="../tags/tag51.xml"/><Relationship Id="rId9" Type="http://schemas.openxmlformats.org/officeDocument/2006/relationships/tags" Target="../tags/tag56.xml"/><Relationship Id="rId14" Type="http://schemas.openxmlformats.org/officeDocument/2006/relationships/tags" Target="../tags/tag61.xml"/><Relationship Id="rId22" Type="http://schemas.openxmlformats.org/officeDocument/2006/relationships/tags" Target="../tags/tag69.xml"/><Relationship Id="rId27" Type="http://schemas.openxmlformats.org/officeDocument/2006/relationships/image" Target="../media/image13.jpeg"/><Relationship Id="rId30" Type="http://schemas.openxmlformats.org/officeDocument/2006/relationships/chart" Target="../charts/char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a:xfrm>
            <a:off x="4581525" y="3811588"/>
            <a:ext cx="3479800" cy="854075"/>
          </a:xfrm>
        </p:spPr>
        <p:txBody>
          <a:bodyPr/>
          <a:lstStyle/>
          <a:p>
            <a:pPr eaLnBrk="1" hangingPunct="1"/>
            <a:r>
              <a:rPr lang="ru-RU" dirty="0" smtClean="0">
                <a:latin typeface="Tahoma" pitchFamily="34" charset="0"/>
                <a:cs typeface="Tahoma" pitchFamily="34" charset="0"/>
              </a:rPr>
              <a:t>ОАО «РАО ЭС Востока»</a:t>
            </a:r>
            <a:endParaRPr lang="en-US" dirty="0" smtClean="0">
              <a:latin typeface="Tahoma" pitchFamily="34" charset="0"/>
              <a:cs typeface="Tahoma" pitchFamily="34" charset="0"/>
            </a:endParaRPr>
          </a:p>
        </p:txBody>
      </p:sp>
      <p:sp>
        <p:nvSpPr>
          <p:cNvPr id="13315" name="Subtitle 2"/>
          <p:cNvSpPr>
            <a:spLocks noGrp="1"/>
          </p:cNvSpPr>
          <p:nvPr>
            <p:ph type="subTitle" idx="1"/>
          </p:nvPr>
        </p:nvSpPr>
        <p:spPr>
          <a:xfrm>
            <a:off x="4581525" y="4810125"/>
            <a:ext cx="4505327" cy="1333500"/>
          </a:xfrm>
        </p:spPr>
        <p:txBody>
          <a:bodyPr>
            <a:noAutofit/>
          </a:bodyPr>
          <a:lstStyle/>
          <a:p>
            <a:pPr eaLnBrk="1" hangingPunct="1">
              <a:spcBef>
                <a:spcPct val="0"/>
              </a:spcBef>
            </a:pPr>
            <a:r>
              <a:rPr lang="ru-RU" sz="1600" b="1" dirty="0">
                <a:solidFill>
                  <a:schemeClr val="accent1"/>
                </a:solidFill>
                <a:latin typeface="Tahoma" pitchFamily="34" charset="0"/>
                <a:cs typeface="Tahoma" pitchFamily="34" charset="0"/>
              </a:rPr>
              <a:t>Перспективное развитие </a:t>
            </a:r>
            <a:r>
              <a:rPr lang="ru-RU" sz="1600" b="1" dirty="0" smtClean="0">
                <a:solidFill>
                  <a:schemeClr val="accent1"/>
                </a:solidFill>
                <a:latin typeface="Tahoma" pitchFamily="34" charset="0"/>
                <a:cs typeface="Tahoma" pitchFamily="34" charset="0"/>
              </a:rPr>
              <a:t>электроэнергетики </a:t>
            </a:r>
            <a:r>
              <a:rPr lang="ru-RU" sz="1600" b="1" dirty="0">
                <a:solidFill>
                  <a:schemeClr val="accent1"/>
                </a:solidFill>
                <a:latin typeface="Tahoma" pitchFamily="34" charset="0"/>
                <a:cs typeface="Tahoma" pitchFamily="34" charset="0"/>
              </a:rPr>
              <a:t>ДФО</a:t>
            </a:r>
            <a:r>
              <a:rPr lang="ru-RU" sz="1600" b="1" dirty="0" smtClean="0">
                <a:solidFill>
                  <a:schemeClr val="accent1"/>
                </a:solidFill>
                <a:latin typeface="Tahoma" pitchFamily="34" charset="0"/>
                <a:cs typeface="Tahoma" pitchFamily="34" charset="0"/>
              </a:rPr>
              <a:t>.</a:t>
            </a:r>
            <a:endParaRPr lang="en-US" sz="1600" b="1" dirty="0" smtClean="0">
              <a:solidFill>
                <a:schemeClr val="accent1"/>
              </a:solidFill>
              <a:latin typeface="Tahoma" pitchFamily="34" charset="0"/>
              <a:cs typeface="Tahoma" pitchFamily="34" charset="0"/>
            </a:endParaRPr>
          </a:p>
          <a:p>
            <a:pPr eaLnBrk="1" hangingPunct="1">
              <a:spcBef>
                <a:spcPct val="0"/>
              </a:spcBef>
            </a:pPr>
            <a:r>
              <a:rPr lang="ru-RU" sz="1600" b="1" dirty="0" smtClean="0">
                <a:solidFill>
                  <a:schemeClr val="accent1"/>
                </a:solidFill>
                <a:latin typeface="Tahoma" pitchFamily="34" charset="0"/>
                <a:cs typeface="Tahoma" pitchFamily="34" charset="0"/>
              </a:rPr>
              <a:t>Предложения </a:t>
            </a:r>
            <a:r>
              <a:rPr lang="ru-RU" sz="1600" b="1" dirty="0">
                <a:solidFill>
                  <a:schemeClr val="accent1"/>
                </a:solidFill>
                <a:latin typeface="Tahoma" pitchFamily="34" charset="0"/>
                <a:cs typeface="Tahoma" pitchFamily="34" charset="0"/>
              </a:rPr>
              <a:t>по совершенствованию действующей нормативно-правовой базы</a:t>
            </a:r>
            <a:endParaRPr lang="en-US" sz="1600" dirty="0" smtClean="0">
              <a:solidFill>
                <a:schemeClr val="accent1"/>
              </a:solidFill>
              <a:latin typeface="Tahoma" pitchFamily="34" charset="0"/>
              <a:cs typeface="Tahoma" pitchFamily="34" charset="0"/>
            </a:endParaRPr>
          </a:p>
        </p:txBody>
      </p:sp>
      <p:sp>
        <p:nvSpPr>
          <p:cNvPr id="13316" name="Text Placeholder 3"/>
          <p:cNvSpPr>
            <a:spLocks noGrp="1"/>
          </p:cNvSpPr>
          <p:nvPr>
            <p:ph type="body" sz="quarter" idx="10"/>
          </p:nvPr>
        </p:nvSpPr>
        <p:spPr>
          <a:xfrm>
            <a:off x="2841625" y="6315075"/>
            <a:ext cx="3479800" cy="368300"/>
          </a:xfrm>
        </p:spPr>
        <p:txBody>
          <a:bodyPr/>
          <a:lstStyle/>
          <a:p>
            <a:pPr marL="0" indent="0" algn="ctr" eaLnBrk="1" hangingPunct="1"/>
            <a:r>
              <a:rPr lang="bg-BG" dirty="0" smtClean="0">
                <a:latin typeface="Tahoma" pitchFamily="34" charset="0"/>
                <a:cs typeface="Tahoma" pitchFamily="34" charset="0"/>
              </a:rPr>
              <a:t>Июнь 2014 г.</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Прямоугольник 6"/>
          <p:cNvSpPr>
            <a:spLocks noChangeArrowheads="1"/>
          </p:cNvSpPr>
          <p:nvPr/>
        </p:nvSpPr>
        <p:spPr bwMode="auto">
          <a:xfrm>
            <a:off x="230188" y="11113"/>
            <a:ext cx="7489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7200" algn="l"/>
              </a:tabLst>
            </a:pPr>
            <a:r>
              <a:rPr lang="ru-RU" sz="2000" b="1" dirty="0">
                <a:solidFill>
                  <a:schemeClr val="bg1"/>
                </a:solidFill>
                <a:latin typeface="Tahoma" pitchFamily="34" charset="0"/>
                <a:cs typeface="Tahoma" pitchFamily="34" charset="0"/>
              </a:rPr>
              <a:t>Долгосрочное тарифное регулирование электроэнергетики </a:t>
            </a:r>
            <a:r>
              <a:rPr lang="ru-RU" sz="2000" b="1" dirty="0" smtClean="0">
                <a:solidFill>
                  <a:schemeClr val="bg1"/>
                </a:solidFill>
                <a:latin typeface="Tahoma" pitchFamily="34" charset="0"/>
                <a:cs typeface="Tahoma" pitchFamily="34" charset="0"/>
              </a:rPr>
              <a:t>Дальнего </a:t>
            </a:r>
            <a:r>
              <a:rPr lang="ru-RU" sz="2000" b="1" dirty="0">
                <a:solidFill>
                  <a:schemeClr val="bg1"/>
                </a:solidFill>
                <a:latin typeface="Tahoma" pitchFamily="34" charset="0"/>
                <a:cs typeface="Tahoma" pitchFamily="34" charset="0"/>
              </a:rPr>
              <a:t>Востока</a:t>
            </a:r>
          </a:p>
        </p:txBody>
      </p:sp>
      <p:sp>
        <p:nvSpPr>
          <p:cNvPr id="98" name="Номер слайда 2"/>
          <p:cNvSpPr>
            <a:spLocks noGrp="1"/>
          </p:cNvSpPr>
          <p:nvPr>
            <p:ph type="sldNum" sz="quarter" idx="4294967295"/>
          </p:nvPr>
        </p:nvSpPr>
        <p:spPr bwMode="auto">
          <a:xfrm>
            <a:off x="8555038" y="6480175"/>
            <a:ext cx="5984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fld id="{66C6D4BF-6421-4CB8-BD88-CE3DE29307E6}" type="slidenum">
              <a:rPr lang="en-US" sz="1200" b="1" smtClean="0">
                <a:solidFill>
                  <a:schemeClr val="accent1"/>
                </a:solidFill>
                <a:latin typeface="Tahoma" pitchFamily="34" charset="0"/>
                <a:cs typeface="Tahoma" pitchFamily="34" charset="0"/>
              </a:rPr>
              <a:pPr algn="ctr" eaLnBrk="1" fontAlgn="base" hangingPunct="1">
                <a:spcBef>
                  <a:spcPct val="0"/>
                </a:spcBef>
                <a:spcAft>
                  <a:spcPct val="0"/>
                </a:spcAft>
              </a:pPr>
              <a:t>10</a:t>
            </a:fld>
            <a:endParaRPr lang="en-US" sz="1200" b="1" dirty="0" smtClean="0">
              <a:solidFill>
                <a:schemeClr val="accent1"/>
              </a:solidFill>
              <a:latin typeface="Tahoma" pitchFamily="34" charset="0"/>
              <a:cs typeface="Tahoma" pitchFamily="34" charset="0"/>
            </a:endParaRPr>
          </a:p>
        </p:txBody>
      </p:sp>
      <p:graphicFrame>
        <p:nvGraphicFramePr>
          <p:cNvPr id="7" name="Объект 3"/>
          <p:cNvGraphicFramePr>
            <a:graphicFrameLocks noGrp="1"/>
          </p:cNvGraphicFramePr>
          <p:nvPr>
            <p:ph idx="1"/>
            <p:extLst>
              <p:ext uri="{D42A27DB-BD31-4B8C-83A1-F6EECF244321}">
                <p14:modId xmlns:p14="http://schemas.microsoft.com/office/powerpoint/2010/main" val="2758659856"/>
              </p:ext>
            </p:extLst>
          </p:nvPr>
        </p:nvGraphicFramePr>
        <p:xfrm>
          <a:off x="114299" y="1600201"/>
          <a:ext cx="8905875" cy="37730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8" name="Схема 7"/>
          <p:cNvGraphicFramePr/>
          <p:nvPr>
            <p:extLst>
              <p:ext uri="{D42A27DB-BD31-4B8C-83A1-F6EECF244321}">
                <p14:modId xmlns:p14="http://schemas.microsoft.com/office/powerpoint/2010/main" val="981994692"/>
              </p:ext>
            </p:extLst>
          </p:nvPr>
        </p:nvGraphicFramePr>
        <p:xfrm>
          <a:off x="2411760" y="1969408"/>
          <a:ext cx="6192688" cy="663848"/>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9" name="Схема 8"/>
          <p:cNvGraphicFramePr/>
          <p:nvPr>
            <p:extLst>
              <p:ext uri="{D42A27DB-BD31-4B8C-83A1-F6EECF244321}">
                <p14:modId xmlns:p14="http://schemas.microsoft.com/office/powerpoint/2010/main" val="3571137583"/>
              </p:ext>
            </p:extLst>
          </p:nvPr>
        </p:nvGraphicFramePr>
        <p:xfrm>
          <a:off x="2343150" y="3196972"/>
          <a:ext cx="6261298" cy="663848"/>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graphicFrame>
        <p:nvGraphicFramePr>
          <p:cNvPr id="10" name="Схема 9"/>
          <p:cNvGraphicFramePr/>
          <p:nvPr>
            <p:extLst>
              <p:ext uri="{D42A27DB-BD31-4B8C-83A1-F6EECF244321}">
                <p14:modId xmlns:p14="http://schemas.microsoft.com/office/powerpoint/2010/main" val="477461621"/>
              </p:ext>
            </p:extLst>
          </p:nvPr>
        </p:nvGraphicFramePr>
        <p:xfrm>
          <a:off x="2411760" y="4326240"/>
          <a:ext cx="6192688" cy="720080"/>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1" name="Объект 2"/>
          <p:cNvSpPr txBox="1">
            <a:spLocks/>
          </p:cNvSpPr>
          <p:nvPr/>
        </p:nvSpPr>
        <p:spPr bwMode="auto">
          <a:xfrm>
            <a:off x="114299" y="1108744"/>
            <a:ext cx="8905875" cy="69148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pPr>
            <a:r>
              <a:rPr lang="ru-RU" sz="1300" b="1" dirty="0" smtClean="0">
                <a:solidFill>
                  <a:schemeClr val="accent1"/>
                </a:solidFill>
                <a:latin typeface="Arial Narrow" panose="020B0606020202030204" pitchFamily="34" charset="0"/>
                <a:cs typeface="Arial" panose="020B0604020202020204" pitchFamily="34" charset="0"/>
              </a:rPr>
              <a:t>Привлечение денежных средств для инвестирования возможно в случае гарантирования возврата вложенного капитала и получения доходности, либо частичной отмены регулирования отрасли.</a:t>
            </a:r>
          </a:p>
        </p:txBody>
      </p:sp>
      <p:sp>
        <p:nvSpPr>
          <p:cNvPr id="12" name="Объект 2"/>
          <p:cNvSpPr txBox="1">
            <a:spLocks/>
          </p:cNvSpPr>
          <p:nvPr/>
        </p:nvSpPr>
        <p:spPr bwMode="auto">
          <a:xfrm>
            <a:off x="252704" y="5136996"/>
            <a:ext cx="8640960" cy="10858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pPr>
            <a:r>
              <a:rPr lang="ru-RU" sz="1200" b="1" dirty="0" smtClean="0">
                <a:solidFill>
                  <a:schemeClr val="accent1"/>
                </a:solidFill>
                <a:latin typeface="Arial Narrow" panose="020B0606020202030204" pitchFamily="34" charset="0"/>
                <a:cs typeface="Arial" panose="020B0604020202020204" pitchFamily="34" charset="0"/>
              </a:rPr>
              <a:t>Частичная отмена регулирования</a:t>
            </a:r>
            <a:r>
              <a:rPr lang="ru-RU" sz="1200" dirty="0" smtClean="0">
                <a:solidFill>
                  <a:schemeClr val="accent1"/>
                </a:solidFill>
                <a:latin typeface="Arial Narrow" panose="020B0606020202030204" pitchFamily="34" charset="0"/>
                <a:cs typeface="Arial" panose="020B0604020202020204" pitchFamily="34" charset="0"/>
              </a:rPr>
              <a:t> </a:t>
            </a:r>
            <a:r>
              <a:rPr lang="ru-RU" sz="1200" dirty="0" smtClean="0">
                <a:latin typeface="Arial Narrow" panose="020B0606020202030204" pitchFamily="34" charset="0"/>
                <a:cs typeface="Arial" panose="020B0604020202020204" pitchFamily="34" charset="0"/>
              </a:rPr>
              <a:t>в отрасли возможна путём перехода к свободному ценообразованию в рамках установленной предельной цены, рассчитанной на основе справедливой цены энергии от нового эффективного объекта.</a:t>
            </a:r>
          </a:p>
          <a:p>
            <a:pPr marL="0" indent="0" algn="ctr">
              <a:buFont typeface="Arial" charset="0"/>
              <a:buNone/>
            </a:pPr>
            <a:r>
              <a:rPr lang="ru-RU" sz="1200" b="1" dirty="0" smtClean="0">
                <a:solidFill>
                  <a:schemeClr val="accent1"/>
                </a:solidFill>
                <a:latin typeface="Arial Narrow" panose="020B0606020202030204" pitchFamily="34" charset="0"/>
                <a:cs typeface="Arial" panose="020B0604020202020204" pitchFamily="34" charset="0"/>
              </a:rPr>
              <a:t>Переход к долгосрочному регулированию желателен с использованием механизмов 1 и 2, однако это приведёт к росту величины необходимой валовой выручки, что может быть компенсировано либо ростом потребления, либо выделением субсидий из бюджета.</a:t>
            </a:r>
            <a:endParaRPr lang="ru-RU" sz="1200" b="1" dirty="0">
              <a:solidFill>
                <a:schemeClr val="accent1"/>
              </a:solidFill>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30631208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Прямоугольник 6"/>
          <p:cNvSpPr>
            <a:spLocks noChangeArrowheads="1"/>
          </p:cNvSpPr>
          <p:nvPr/>
        </p:nvSpPr>
        <p:spPr bwMode="auto">
          <a:xfrm>
            <a:off x="230188" y="11113"/>
            <a:ext cx="7489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7200" algn="l"/>
              </a:tabLst>
            </a:pPr>
            <a:r>
              <a:rPr lang="ru-RU" sz="2000" b="1" dirty="0">
                <a:solidFill>
                  <a:schemeClr val="bg1"/>
                </a:solidFill>
                <a:latin typeface="Tahoma" pitchFamily="34" charset="0"/>
                <a:cs typeface="Tahoma" pitchFamily="34" charset="0"/>
              </a:rPr>
              <a:t>Совершенствование долгосрочного регулирования в теплоснабжении</a:t>
            </a:r>
          </a:p>
        </p:txBody>
      </p:sp>
      <p:sp>
        <p:nvSpPr>
          <p:cNvPr id="98" name="Номер слайда 2"/>
          <p:cNvSpPr>
            <a:spLocks noGrp="1"/>
          </p:cNvSpPr>
          <p:nvPr>
            <p:ph type="sldNum" sz="quarter" idx="4294967295"/>
          </p:nvPr>
        </p:nvSpPr>
        <p:spPr bwMode="auto">
          <a:xfrm>
            <a:off x="8555038" y="6480175"/>
            <a:ext cx="5984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fld id="{66C6D4BF-6421-4CB8-BD88-CE3DE29307E6}" type="slidenum">
              <a:rPr lang="en-US" sz="1200" b="1" smtClean="0">
                <a:solidFill>
                  <a:schemeClr val="accent1"/>
                </a:solidFill>
                <a:latin typeface="Tahoma" pitchFamily="34" charset="0"/>
                <a:cs typeface="Tahoma" pitchFamily="34" charset="0"/>
              </a:rPr>
              <a:pPr algn="ctr" eaLnBrk="1" fontAlgn="base" hangingPunct="1">
                <a:spcBef>
                  <a:spcPct val="0"/>
                </a:spcBef>
                <a:spcAft>
                  <a:spcPct val="0"/>
                </a:spcAft>
              </a:pPr>
              <a:t>11</a:t>
            </a:fld>
            <a:endParaRPr lang="en-US" sz="1200" b="1" dirty="0" smtClean="0">
              <a:solidFill>
                <a:schemeClr val="accent1"/>
              </a:solidFill>
              <a:latin typeface="Tahoma" pitchFamily="34" charset="0"/>
              <a:cs typeface="Tahoma" pitchFamily="34" charset="0"/>
            </a:endParaRPr>
          </a:p>
        </p:txBody>
      </p:sp>
      <p:graphicFrame>
        <p:nvGraphicFramePr>
          <p:cNvPr id="13" name="Объект 3"/>
          <p:cNvGraphicFramePr>
            <a:graphicFrameLocks noGrp="1"/>
          </p:cNvGraphicFramePr>
          <p:nvPr>
            <p:ph idx="1"/>
            <p:extLst>
              <p:ext uri="{D42A27DB-BD31-4B8C-83A1-F6EECF244321}">
                <p14:modId xmlns:p14="http://schemas.microsoft.com/office/powerpoint/2010/main" val="1907164460"/>
              </p:ext>
            </p:extLst>
          </p:nvPr>
        </p:nvGraphicFramePr>
        <p:xfrm>
          <a:off x="328904" y="1943101"/>
          <a:ext cx="8434096" cy="15407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4" name="Объект 2"/>
          <p:cNvSpPr txBox="1">
            <a:spLocks/>
          </p:cNvSpPr>
          <p:nvPr/>
        </p:nvSpPr>
        <p:spPr bwMode="auto">
          <a:xfrm>
            <a:off x="281279" y="1327820"/>
            <a:ext cx="8495760" cy="4680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pPr>
            <a:r>
              <a:rPr lang="ru-RU" sz="1400" b="1" dirty="0" smtClean="0">
                <a:solidFill>
                  <a:schemeClr val="accent1"/>
                </a:solidFill>
                <a:latin typeface="Arial Narrow" panose="020B0606020202030204" pitchFamily="34" charset="0"/>
                <a:cs typeface="Arial" panose="020B0604020202020204" pitchFamily="34" charset="0"/>
              </a:rPr>
              <a:t>Утверждение Основ ценообразования в сфере теплоснабжения позволило начать переход к долгосрочным тарифам на тепло</a:t>
            </a:r>
          </a:p>
        </p:txBody>
      </p:sp>
      <p:sp>
        <p:nvSpPr>
          <p:cNvPr id="15" name="Объект 2"/>
          <p:cNvSpPr txBox="1">
            <a:spLocks/>
          </p:cNvSpPr>
          <p:nvPr/>
        </p:nvSpPr>
        <p:spPr bwMode="auto">
          <a:xfrm>
            <a:off x="252704" y="4291955"/>
            <a:ext cx="8640960" cy="20162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pPr>
            <a:r>
              <a:rPr lang="ru-RU" sz="1200" b="1" dirty="0" smtClean="0">
                <a:solidFill>
                  <a:schemeClr val="accent1"/>
                </a:solidFill>
                <a:latin typeface="Arial Narrow" panose="020B0606020202030204" pitchFamily="34" charset="0"/>
                <a:cs typeface="Arial" panose="020B0604020202020204" pitchFamily="34" charset="0"/>
              </a:rPr>
              <a:t>Предлагается:</a:t>
            </a:r>
          </a:p>
          <a:p>
            <a:pPr marL="228600" indent="-228600" algn="just">
              <a:buClr>
                <a:schemeClr val="accent1"/>
              </a:buClr>
              <a:buFont typeface="+mj-lt"/>
              <a:buAutoNum type="arabicPeriod"/>
            </a:pPr>
            <a:r>
              <a:rPr lang="ru-RU" sz="1200" dirty="0" smtClean="0">
                <a:latin typeface="Arial Narrow" panose="020B0606020202030204" pitchFamily="34" charset="0"/>
                <a:cs typeface="Arial" panose="020B0604020202020204" pitchFamily="34" charset="0"/>
              </a:rPr>
              <a:t>Увеличить максимальную </a:t>
            </a:r>
            <a:r>
              <a:rPr lang="ru-RU" sz="1200" b="1" dirty="0" smtClean="0">
                <a:solidFill>
                  <a:schemeClr val="accent1"/>
                </a:solidFill>
                <a:latin typeface="Arial Narrow" panose="020B0606020202030204" pitchFamily="34" charset="0"/>
                <a:cs typeface="Arial" panose="020B0604020202020204" pitchFamily="34" charset="0"/>
              </a:rPr>
              <a:t>продолжительность долгосрочного периода</a:t>
            </a:r>
            <a:r>
              <a:rPr lang="ru-RU" sz="1200" dirty="0" smtClean="0">
                <a:solidFill>
                  <a:schemeClr val="accent1"/>
                </a:solidFill>
                <a:latin typeface="Arial Narrow" panose="020B0606020202030204" pitchFamily="34" charset="0"/>
                <a:cs typeface="Arial" panose="020B0604020202020204" pitchFamily="34" charset="0"/>
              </a:rPr>
              <a:t> </a:t>
            </a:r>
            <a:r>
              <a:rPr lang="ru-RU" sz="1200" dirty="0" smtClean="0">
                <a:latin typeface="Arial Narrow" panose="020B0606020202030204" pitchFamily="34" charset="0"/>
                <a:cs typeface="Arial" panose="020B0604020202020204" pitchFamily="34" charset="0"/>
              </a:rPr>
              <a:t>регулирования </a:t>
            </a:r>
            <a:r>
              <a:rPr lang="ru-RU" sz="1200" b="1" dirty="0" smtClean="0">
                <a:solidFill>
                  <a:schemeClr val="accent1"/>
                </a:solidFill>
                <a:latin typeface="Arial Narrow" panose="020B0606020202030204" pitchFamily="34" charset="0"/>
                <a:cs typeface="Arial" panose="020B0604020202020204" pitchFamily="34" charset="0"/>
              </a:rPr>
              <a:t>до 20 лет с учётом сохранения экономии операционных расходов</a:t>
            </a:r>
            <a:r>
              <a:rPr lang="ru-RU" sz="1200" dirty="0" smtClean="0">
                <a:solidFill>
                  <a:schemeClr val="accent1"/>
                </a:solidFill>
                <a:latin typeface="Arial Narrow" panose="020B0606020202030204" pitchFamily="34" charset="0"/>
                <a:cs typeface="Arial" panose="020B0604020202020204" pitchFamily="34" charset="0"/>
              </a:rPr>
              <a:t>.</a:t>
            </a:r>
          </a:p>
          <a:p>
            <a:pPr marL="228600" indent="-228600" algn="just">
              <a:buClr>
                <a:schemeClr val="accent1"/>
              </a:buClr>
              <a:buFont typeface="+mj-lt"/>
              <a:buAutoNum type="arabicPeriod"/>
            </a:pPr>
            <a:r>
              <a:rPr lang="ru-RU" sz="1200" dirty="0" smtClean="0">
                <a:latin typeface="Arial Narrow" panose="020B0606020202030204" pitchFamily="34" charset="0"/>
                <a:cs typeface="Arial" panose="020B0604020202020204" pitchFamily="34" charset="0"/>
              </a:rPr>
              <a:t>Увеличить максимальный </a:t>
            </a:r>
            <a:r>
              <a:rPr lang="ru-RU" sz="1200" b="1" dirty="0" smtClean="0">
                <a:solidFill>
                  <a:schemeClr val="accent1"/>
                </a:solidFill>
                <a:latin typeface="Arial Narrow" panose="020B0606020202030204" pitchFamily="34" charset="0"/>
                <a:cs typeface="Arial" panose="020B0604020202020204" pitchFamily="34" charset="0"/>
              </a:rPr>
              <a:t>размер доходности</a:t>
            </a:r>
            <a:r>
              <a:rPr lang="ru-RU" sz="1200" dirty="0" smtClean="0">
                <a:solidFill>
                  <a:schemeClr val="accent1"/>
                </a:solidFill>
                <a:latin typeface="Arial Narrow" panose="020B0606020202030204" pitchFamily="34" charset="0"/>
                <a:cs typeface="Arial" panose="020B0604020202020204" pitchFamily="34" charset="0"/>
              </a:rPr>
              <a:t> </a:t>
            </a:r>
            <a:r>
              <a:rPr lang="ru-RU" sz="1200" dirty="0" smtClean="0">
                <a:latin typeface="Arial Narrow" panose="020B0606020202030204" pitchFamily="34" charset="0"/>
                <a:cs typeface="Arial" panose="020B0604020202020204" pitchFamily="34" charset="0"/>
              </a:rPr>
              <a:t>в методе долгосрочной индексации тарифов (п.48 Основ ценообразования) </a:t>
            </a:r>
            <a:r>
              <a:rPr lang="ru-RU" sz="1200" b="1" dirty="0" smtClean="0">
                <a:solidFill>
                  <a:schemeClr val="accent1"/>
                </a:solidFill>
                <a:latin typeface="Arial Narrow" panose="020B0606020202030204" pitchFamily="34" charset="0"/>
                <a:cs typeface="Arial" panose="020B0604020202020204" pitchFamily="34" charset="0"/>
              </a:rPr>
              <a:t>с 7%</a:t>
            </a:r>
            <a:r>
              <a:rPr lang="ru-RU" sz="1200" dirty="0" smtClean="0">
                <a:solidFill>
                  <a:schemeClr val="accent1"/>
                </a:solidFill>
                <a:latin typeface="Arial Narrow" panose="020B0606020202030204" pitchFamily="34" charset="0"/>
                <a:cs typeface="Arial" panose="020B0604020202020204" pitchFamily="34" charset="0"/>
              </a:rPr>
              <a:t> </a:t>
            </a:r>
            <a:r>
              <a:rPr lang="ru-RU" sz="1200" b="1" dirty="0" smtClean="0">
                <a:solidFill>
                  <a:schemeClr val="accent1"/>
                </a:solidFill>
                <a:latin typeface="Arial Narrow" panose="020B0606020202030204" pitchFamily="34" charset="0"/>
                <a:cs typeface="Arial" panose="020B0604020202020204" pitchFamily="34" charset="0"/>
              </a:rPr>
              <a:t>до 12%</a:t>
            </a:r>
            <a:r>
              <a:rPr lang="ru-RU" sz="1200" dirty="0" smtClean="0">
                <a:solidFill>
                  <a:schemeClr val="accent1"/>
                </a:solidFill>
                <a:latin typeface="Arial Narrow" panose="020B0606020202030204" pitchFamily="34" charset="0"/>
                <a:cs typeface="Arial" panose="020B0604020202020204" pitchFamily="34" charset="0"/>
              </a:rPr>
              <a:t>.</a:t>
            </a:r>
          </a:p>
          <a:p>
            <a:pPr marL="228600" indent="-228600" algn="just">
              <a:buClr>
                <a:schemeClr val="accent1"/>
              </a:buClr>
              <a:buFont typeface="+mj-lt"/>
              <a:buAutoNum type="arabicPeriod"/>
            </a:pPr>
            <a:r>
              <a:rPr lang="ru-RU" sz="1200" dirty="0" smtClean="0">
                <a:latin typeface="Arial Narrow" panose="020B0606020202030204" pitchFamily="34" charset="0"/>
                <a:cs typeface="Arial" panose="020B0604020202020204" pitchFamily="34" charset="0"/>
              </a:rPr>
              <a:t>Снизить ограничение на применение метода доходности инвестированного капитала по минимальной протяжённости сетей </a:t>
            </a:r>
            <a:r>
              <a:rPr lang="ru-RU" sz="1200" b="1" dirty="0" smtClean="0">
                <a:solidFill>
                  <a:schemeClr val="accent1"/>
                </a:solidFill>
                <a:latin typeface="Arial Narrow" panose="020B0606020202030204" pitchFamily="34" charset="0"/>
                <a:cs typeface="Arial" panose="020B0604020202020204" pitchFamily="34" charset="0"/>
              </a:rPr>
              <a:t>с 50  км </a:t>
            </a:r>
            <a:r>
              <a:rPr lang="ru-RU" sz="1200" dirty="0" smtClean="0">
                <a:latin typeface="Arial Narrow" panose="020B0606020202030204" pitchFamily="34" charset="0"/>
                <a:cs typeface="Arial" panose="020B0604020202020204" pitchFamily="34" charset="0"/>
              </a:rPr>
              <a:t>в 2–трубном исчислении </a:t>
            </a:r>
            <a:r>
              <a:rPr lang="ru-RU" sz="1200" b="1" dirty="0" smtClean="0">
                <a:solidFill>
                  <a:schemeClr val="accent1"/>
                </a:solidFill>
                <a:latin typeface="Arial Narrow" panose="020B0606020202030204" pitchFamily="34" charset="0"/>
                <a:cs typeface="Arial" panose="020B0604020202020204" pitchFamily="34" charset="0"/>
              </a:rPr>
              <a:t>до 30 км </a:t>
            </a:r>
            <a:r>
              <a:rPr lang="ru-RU" sz="1200" dirty="0" smtClean="0">
                <a:latin typeface="Arial Narrow" panose="020B0606020202030204" pitchFamily="34" charset="0"/>
                <a:cs typeface="Arial" panose="020B0604020202020204" pitchFamily="34" charset="0"/>
              </a:rPr>
              <a:t>в 2-трубном исчислении (последний абзац п.54 Основ ценообразования).</a:t>
            </a:r>
          </a:p>
          <a:p>
            <a:pPr marL="228600" indent="-228600" algn="just">
              <a:buClr>
                <a:schemeClr val="accent1"/>
              </a:buClr>
              <a:buFont typeface="+mj-lt"/>
              <a:buAutoNum type="arabicPeriod"/>
            </a:pPr>
            <a:r>
              <a:rPr lang="ru-RU" sz="1200" dirty="0" smtClean="0">
                <a:latin typeface="Arial Narrow" panose="020B0606020202030204" pitchFamily="34" charset="0"/>
                <a:cs typeface="Arial" panose="020B0604020202020204" pitchFamily="34" charset="0"/>
              </a:rPr>
              <a:t>Расчёт базы капитала вести от размера остаточной стоимости на 01.01. года предшествующего году перехода на установление тарифов методом обеспечения доходности инвестированного капитала (п.4 Правил определения стоимости активов и инвестированного капитала).</a:t>
            </a:r>
          </a:p>
          <a:p>
            <a:pPr marL="0" indent="0" algn="ctr">
              <a:buFont typeface="Arial" charset="0"/>
              <a:buNone/>
            </a:pPr>
            <a:endParaRPr lang="ru-RU" sz="1200" b="1" dirty="0" smtClean="0">
              <a:latin typeface="Arial Narrow" panose="020B0606020202030204" pitchFamily="34" charset="0"/>
              <a:cs typeface="Arial" panose="020B0604020202020204" pitchFamily="34" charset="0"/>
            </a:endParaRPr>
          </a:p>
          <a:p>
            <a:pPr marL="0" indent="0" algn="ctr">
              <a:buFont typeface="Arial" charset="0"/>
              <a:buNone/>
            </a:pPr>
            <a:endParaRPr lang="ru-RU" sz="1200" b="1" dirty="0">
              <a:latin typeface="Arial Narrow" panose="020B0606020202030204" pitchFamily="34" charset="0"/>
              <a:cs typeface="Arial" panose="020B0604020202020204" pitchFamily="34" charset="0"/>
            </a:endParaRPr>
          </a:p>
        </p:txBody>
      </p:sp>
      <p:sp>
        <p:nvSpPr>
          <p:cNvPr id="16" name="Объект 2"/>
          <p:cNvSpPr txBox="1">
            <a:spLocks/>
          </p:cNvSpPr>
          <p:nvPr/>
        </p:nvSpPr>
        <p:spPr bwMode="auto">
          <a:xfrm>
            <a:off x="286333" y="3464818"/>
            <a:ext cx="8640960" cy="7920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pPr>
            <a:r>
              <a:rPr lang="ru-RU" sz="1200" b="1" dirty="0" smtClean="0">
                <a:solidFill>
                  <a:schemeClr val="accent1"/>
                </a:solidFill>
                <a:latin typeface="Arial Narrow" panose="020B0606020202030204" pitchFamily="34" charset="0"/>
                <a:cs typeface="Arial" panose="020B0604020202020204" pitchFamily="34" charset="0"/>
              </a:rPr>
              <a:t>Из предложенных методов только метод обеспечения доходности инвестированного капитала позволяет гарантировать приемлемую доходность на вложенный капитал</a:t>
            </a:r>
            <a:r>
              <a:rPr lang="ru-RU" sz="1200" dirty="0" smtClean="0">
                <a:solidFill>
                  <a:schemeClr val="accent1"/>
                </a:solidFill>
                <a:latin typeface="Arial Narrow" panose="020B0606020202030204" pitchFamily="34" charset="0"/>
                <a:cs typeface="Arial" panose="020B0604020202020204" pitchFamily="34" charset="0"/>
              </a:rPr>
              <a:t>.</a:t>
            </a:r>
            <a:r>
              <a:rPr lang="ru-RU" sz="1200" dirty="0" smtClean="0">
                <a:latin typeface="Arial Narrow" panose="020B0606020202030204" pitchFamily="34" charset="0"/>
                <a:cs typeface="Arial" panose="020B0604020202020204" pitchFamily="34" charset="0"/>
              </a:rPr>
              <a:t> Однако применение метода ограничено рядом существенных условий.</a:t>
            </a:r>
          </a:p>
          <a:p>
            <a:pPr marL="0" indent="0" algn="just">
              <a:buFont typeface="Arial" charset="0"/>
              <a:buNone/>
            </a:pPr>
            <a:r>
              <a:rPr lang="ru-RU" sz="1200" dirty="0" smtClean="0">
                <a:latin typeface="Arial Narrow" panose="020B0606020202030204" pitchFamily="34" charset="0"/>
                <a:cs typeface="Arial" panose="020B0604020202020204" pitchFamily="34" charset="0"/>
              </a:rPr>
              <a:t>Кроме того, срок долгосрочного периода регулирования в любом из методов не может быть более 5 лет.</a:t>
            </a:r>
          </a:p>
        </p:txBody>
      </p:sp>
    </p:spTree>
    <p:extLst>
      <p:ext uri="{BB962C8B-B14F-4D97-AF65-F5344CB8AC3E}">
        <p14:creationId xmlns:p14="http://schemas.microsoft.com/office/powerpoint/2010/main" val="40557514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8" y="1597442"/>
            <a:ext cx="3599715" cy="45214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9459" name="Прямоугольник 6"/>
          <p:cNvSpPr>
            <a:spLocks noChangeArrowheads="1"/>
          </p:cNvSpPr>
          <p:nvPr/>
        </p:nvSpPr>
        <p:spPr bwMode="auto">
          <a:xfrm>
            <a:off x="230188" y="11113"/>
            <a:ext cx="7489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7200" algn="l"/>
              </a:tabLst>
            </a:pPr>
            <a:r>
              <a:rPr lang="ru-RU" sz="2000" b="1" dirty="0">
                <a:solidFill>
                  <a:schemeClr val="bg1"/>
                </a:solidFill>
                <a:latin typeface="Tahoma" pitchFamily="34" charset="0"/>
                <a:cs typeface="Tahoma" pitchFamily="34" charset="0"/>
              </a:rPr>
              <a:t>Механизмы возврата инвестиций и привлечения потребителей в ДФО</a:t>
            </a:r>
          </a:p>
        </p:txBody>
      </p:sp>
      <p:sp>
        <p:nvSpPr>
          <p:cNvPr id="98" name="Номер слайда 2"/>
          <p:cNvSpPr>
            <a:spLocks noGrp="1"/>
          </p:cNvSpPr>
          <p:nvPr>
            <p:ph type="sldNum" sz="quarter" idx="4294967295"/>
          </p:nvPr>
        </p:nvSpPr>
        <p:spPr bwMode="auto">
          <a:xfrm>
            <a:off x="8555038" y="6480175"/>
            <a:ext cx="5984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fld id="{66C6D4BF-6421-4CB8-BD88-CE3DE29307E6}" type="slidenum">
              <a:rPr lang="en-US" sz="1200" b="1" smtClean="0">
                <a:solidFill>
                  <a:schemeClr val="accent1"/>
                </a:solidFill>
                <a:latin typeface="Tahoma" pitchFamily="34" charset="0"/>
                <a:cs typeface="Tahoma" pitchFamily="34" charset="0"/>
              </a:rPr>
              <a:pPr algn="ctr" eaLnBrk="1" fontAlgn="base" hangingPunct="1">
                <a:spcBef>
                  <a:spcPct val="0"/>
                </a:spcBef>
                <a:spcAft>
                  <a:spcPct val="0"/>
                </a:spcAft>
              </a:pPr>
              <a:t>12</a:t>
            </a:fld>
            <a:endParaRPr lang="en-US" sz="1200" b="1" dirty="0" smtClean="0">
              <a:solidFill>
                <a:schemeClr val="accent1"/>
              </a:solidFill>
              <a:latin typeface="Tahoma" pitchFamily="34" charset="0"/>
              <a:cs typeface="Tahoma" pitchFamily="34" charset="0"/>
            </a:endParaRPr>
          </a:p>
        </p:txBody>
      </p:sp>
      <p:sp>
        <p:nvSpPr>
          <p:cNvPr id="78" name="Rectangle 86"/>
          <p:cNvSpPr>
            <a:spLocks noChangeArrowheads="1"/>
          </p:cNvSpPr>
          <p:nvPr/>
        </p:nvSpPr>
        <p:spPr bwMode="gray">
          <a:xfrm>
            <a:off x="4247340" y="5175257"/>
            <a:ext cx="4750829" cy="289586"/>
          </a:xfrm>
          <a:prstGeom prst="rect">
            <a:avLst/>
          </a:prstGeom>
          <a:solidFill>
            <a:schemeClr val="tx2">
              <a:lumMod val="60000"/>
              <a:lumOff val="40000"/>
            </a:schemeClr>
          </a:solidFill>
          <a:ln w="9525">
            <a:solidFill>
              <a:schemeClr val="accent1"/>
            </a:solidFill>
            <a:miter lim="800000"/>
            <a:headEnd/>
            <a:tailEnd type="none" w="sm" len="sm"/>
          </a:ln>
          <a:effectLst/>
        </p:spPr>
        <p:txBody>
          <a:bodyPr lIns="0" tIns="0" rIns="0" bIns="0" anchor="ctr"/>
          <a:lstStyle/>
          <a:p>
            <a:pPr algn="ctr"/>
            <a:r>
              <a:rPr lang="ru-RU" b="1" dirty="0" smtClean="0">
                <a:solidFill>
                  <a:schemeClr val="bg1"/>
                </a:solidFill>
                <a:latin typeface="Arial Narrow" panose="020B0606020202030204" pitchFamily="34" charset="0"/>
              </a:rPr>
              <a:t>ОЭС Востока</a:t>
            </a:r>
            <a:endParaRPr lang="en-US" b="1" dirty="0">
              <a:solidFill>
                <a:schemeClr val="bg1"/>
              </a:solidFill>
              <a:latin typeface="Arial Narrow" panose="020B0606020202030204" pitchFamily="34" charset="0"/>
            </a:endParaRPr>
          </a:p>
        </p:txBody>
      </p:sp>
      <p:sp>
        <p:nvSpPr>
          <p:cNvPr id="79" name="Rectangle 72"/>
          <p:cNvSpPr>
            <a:spLocks noChangeArrowheads="1"/>
          </p:cNvSpPr>
          <p:nvPr/>
        </p:nvSpPr>
        <p:spPr bwMode="auto">
          <a:xfrm>
            <a:off x="4246520" y="5464843"/>
            <a:ext cx="4751649" cy="591111"/>
          </a:xfrm>
          <a:prstGeom prst="rect">
            <a:avLst/>
          </a:prstGeom>
          <a:solidFill>
            <a:schemeClr val="tx2">
              <a:lumMod val="20000"/>
              <a:lumOff val="80000"/>
            </a:schemeClr>
          </a:solidFill>
          <a:ln w="9525">
            <a:solidFill>
              <a:schemeClr val="accent1"/>
            </a:solidFill>
            <a:miter lim="800000"/>
            <a:headEnd/>
            <a:tailEnd/>
          </a:ln>
          <a:effectLst/>
        </p:spPr>
        <p:txBody>
          <a:bodyPr lIns="36000" tIns="18000"/>
          <a:lstStyle/>
          <a:p>
            <a:pPr marL="95250" lvl="1" indent="-93663">
              <a:lnSpc>
                <a:spcPct val="120000"/>
              </a:lnSpc>
              <a:buClr>
                <a:schemeClr val="accent1"/>
              </a:buClr>
              <a:buSzPct val="80000"/>
              <a:buFont typeface="Wingdings" pitchFamily="2" charset="2"/>
              <a:buChar char="n"/>
            </a:pPr>
            <a:r>
              <a:rPr lang="ru-RU" sz="1050" dirty="0">
                <a:solidFill>
                  <a:schemeClr val="accent1"/>
                </a:solidFill>
                <a:latin typeface="Arial Narrow" panose="020B0606020202030204" pitchFamily="34" charset="0"/>
              </a:rPr>
              <a:t>Мощность – 9 246 МВт</a:t>
            </a:r>
          </a:p>
          <a:p>
            <a:pPr marL="95250" lvl="1" indent="-93663">
              <a:lnSpc>
                <a:spcPct val="120000"/>
              </a:lnSpc>
              <a:buClr>
                <a:schemeClr val="accent1"/>
              </a:buClr>
              <a:buSzPct val="80000"/>
              <a:buFont typeface="Wingdings" pitchFamily="2" charset="2"/>
              <a:buChar char="n"/>
            </a:pPr>
            <a:r>
              <a:rPr lang="ru-RU" sz="1050" dirty="0">
                <a:solidFill>
                  <a:schemeClr val="accent1"/>
                </a:solidFill>
                <a:latin typeface="Arial Narrow" panose="020B0606020202030204" pitchFamily="34" charset="0"/>
              </a:rPr>
              <a:t>Средний КИУМ - 32% </a:t>
            </a:r>
          </a:p>
          <a:p>
            <a:pPr marL="95250" lvl="1" indent="-93663">
              <a:lnSpc>
                <a:spcPct val="120000"/>
              </a:lnSpc>
              <a:buClr>
                <a:schemeClr val="accent1"/>
              </a:buClr>
              <a:buSzPct val="80000"/>
              <a:buFont typeface="Wingdings" pitchFamily="2" charset="2"/>
              <a:buChar char="n"/>
            </a:pPr>
            <a:r>
              <a:rPr lang="ru-RU" sz="1050" dirty="0">
                <a:solidFill>
                  <a:schemeClr val="accent1"/>
                </a:solidFill>
                <a:latin typeface="Arial Narrow" panose="020B0606020202030204" pitchFamily="34" charset="0"/>
              </a:rPr>
              <a:t>Средний износ - </a:t>
            </a:r>
            <a:r>
              <a:rPr lang="en-US" sz="1050" dirty="0">
                <a:solidFill>
                  <a:schemeClr val="accent1"/>
                </a:solidFill>
                <a:latin typeface="Arial Narrow" panose="020B0606020202030204" pitchFamily="34" charset="0"/>
              </a:rPr>
              <a:t> 55 </a:t>
            </a:r>
            <a:r>
              <a:rPr lang="ru-RU" sz="1050" dirty="0">
                <a:solidFill>
                  <a:schemeClr val="accent1"/>
                </a:solidFill>
                <a:latin typeface="Arial Narrow" panose="020B0606020202030204" pitchFamily="34" charset="0"/>
              </a:rPr>
              <a:t>%</a:t>
            </a:r>
            <a:endParaRPr lang="en-US" sz="1050" dirty="0">
              <a:solidFill>
                <a:schemeClr val="accent1"/>
              </a:solidFill>
              <a:latin typeface="Arial Narrow" panose="020B0606020202030204" pitchFamily="34" charset="0"/>
            </a:endParaRPr>
          </a:p>
        </p:txBody>
      </p:sp>
      <p:sp>
        <p:nvSpPr>
          <p:cNvPr id="80" name="Прямоугольник 79"/>
          <p:cNvSpPr/>
          <p:nvPr/>
        </p:nvSpPr>
        <p:spPr>
          <a:xfrm>
            <a:off x="124176" y="1412776"/>
            <a:ext cx="2647624" cy="369332"/>
          </a:xfrm>
          <a:prstGeom prst="rect">
            <a:avLst/>
          </a:prstGeom>
        </p:spPr>
        <p:txBody>
          <a:bodyPr wrap="square">
            <a:spAutoFit/>
          </a:bodyPr>
          <a:lstStyle/>
          <a:p>
            <a:pPr algn="ctr">
              <a:defRPr/>
            </a:pPr>
            <a:r>
              <a:rPr lang="ru-RU" b="1" dirty="0" smtClean="0">
                <a:solidFill>
                  <a:schemeClr val="accent1"/>
                </a:solidFill>
              </a:rPr>
              <a:t>Энергосистемы ДФО</a:t>
            </a:r>
            <a:endParaRPr lang="ru-RU" b="1" dirty="0">
              <a:solidFill>
                <a:schemeClr val="accent1"/>
              </a:solidFill>
            </a:endParaRPr>
          </a:p>
        </p:txBody>
      </p:sp>
      <p:cxnSp>
        <p:nvCxnSpPr>
          <p:cNvPr id="81" name="Прямая соединительная линия 80"/>
          <p:cNvCxnSpPr>
            <a:endCxn id="78" idx="1"/>
          </p:cNvCxnSpPr>
          <p:nvPr/>
        </p:nvCxnSpPr>
        <p:spPr bwMode="auto">
          <a:xfrm>
            <a:off x="2486025" y="4996199"/>
            <a:ext cx="1761315" cy="323851"/>
          </a:xfrm>
          <a:prstGeom prst="line">
            <a:avLst/>
          </a:prstGeom>
          <a:solidFill>
            <a:schemeClr val="hlink"/>
          </a:solidFill>
          <a:ln w="25400" cap="flat" cmpd="sng" algn="ctr">
            <a:solidFill>
              <a:schemeClr val="tx2">
                <a:lumMod val="60000"/>
                <a:lumOff val="40000"/>
              </a:schemeClr>
            </a:solidFill>
            <a:prstDash val="solid"/>
            <a:round/>
            <a:headEnd type="none" w="med" len="med"/>
            <a:tailEnd type="none" w="med" len="med"/>
          </a:ln>
          <a:effectLst/>
        </p:spPr>
      </p:cxnSp>
      <p:sp>
        <p:nvSpPr>
          <p:cNvPr id="82" name="Rectangle 86"/>
          <p:cNvSpPr>
            <a:spLocks noChangeArrowheads="1"/>
          </p:cNvSpPr>
          <p:nvPr/>
        </p:nvSpPr>
        <p:spPr bwMode="gray">
          <a:xfrm>
            <a:off x="4202081" y="1268760"/>
            <a:ext cx="4776317" cy="720247"/>
          </a:xfrm>
          <a:prstGeom prst="rect">
            <a:avLst/>
          </a:prstGeom>
          <a:solidFill>
            <a:schemeClr val="tx2">
              <a:lumMod val="60000"/>
              <a:lumOff val="40000"/>
            </a:schemeClr>
          </a:solidFill>
          <a:ln w="9525">
            <a:solidFill>
              <a:schemeClr val="accent1"/>
            </a:solidFill>
            <a:miter lim="800000"/>
            <a:headEnd/>
            <a:tailEnd type="none" w="sm" len="sm"/>
          </a:ln>
          <a:effectLst/>
        </p:spPr>
        <p:txBody>
          <a:bodyPr lIns="0" tIns="0" rIns="0" bIns="0" anchor="ctr"/>
          <a:lstStyle/>
          <a:p>
            <a:pPr algn="ctr"/>
            <a:r>
              <a:rPr lang="ru-RU" sz="1600" b="1" dirty="0" smtClean="0">
                <a:solidFill>
                  <a:schemeClr val="bg1"/>
                </a:solidFill>
                <a:latin typeface="Arial Narrow" panose="020B0606020202030204" pitchFamily="34" charset="0"/>
              </a:rPr>
              <a:t>Изолированные ЭС:</a:t>
            </a:r>
          </a:p>
          <a:p>
            <a:pPr algn="ctr"/>
            <a:r>
              <a:rPr lang="ru-RU" sz="1600" b="1" dirty="0" err="1" smtClean="0">
                <a:solidFill>
                  <a:schemeClr val="bg1"/>
                </a:solidFill>
                <a:latin typeface="Arial Narrow" panose="020B0606020202030204" pitchFamily="34" charset="0"/>
              </a:rPr>
              <a:t>Респ</a:t>
            </a:r>
            <a:r>
              <a:rPr lang="ru-RU" sz="1600" b="1" dirty="0" smtClean="0">
                <a:solidFill>
                  <a:schemeClr val="bg1"/>
                </a:solidFill>
                <a:latin typeface="Arial Narrow" panose="020B0606020202030204" pitchFamily="34" charset="0"/>
              </a:rPr>
              <a:t>. Саха (Якутия), Сахалинская обл., Магаданская обл., Чукотский АО, Камчатский край</a:t>
            </a:r>
            <a:endParaRPr lang="en-US" sz="1600" b="1" dirty="0">
              <a:solidFill>
                <a:schemeClr val="bg1"/>
              </a:solidFill>
              <a:latin typeface="Arial Narrow" panose="020B0606020202030204" pitchFamily="34" charset="0"/>
            </a:endParaRPr>
          </a:p>
        </p:txBody>
      </p:sp>
      <p:sp>
        <p:nvSpPr>
          <p:cNvPr id="83" name="Rectangle 72"/>
          <p:cNvSpPr>
            <a:spLocks noChangeArrowheads="1"/>
          </p:cNvSpPr>
          <p:nvPr/>
        </p:nvSpPr>
        <p:spPr bwMode="auto">
          <a:xfrm>
            <a:off x="4209464" y="1993888"/>
            <a:ext cx="4768935" cy="616903"/>
          </a:xfrm>
          <a:prstGeom prst="rect">
            <a:avLst/>
          </a:prstGeom>
          <a:solidFill>
            <a:schemeClr val="tx2">
              <a:lumMod val="20000"/>
              <a:lumOff val="80000"/>
            </a:schemeClr>
          </a:solidFill>
          <a:ln w="9525">
            <a:solidFill>
              <a:schemeClr val="accent1"/>
            </a:solidFill>
            <a:miter lim="800000"/>
            <a:headEnd/>
            <a:tailEnd/>
          </a:ln>
          <a:effectLst/>
        </p:spPr>
        <p:txBody>
          <a:bodyPr lIns="36000" tIns="18000"/>
          <a:lstStyle/>
          <a:p>
            <a:pPr marL="95250" lvl="1" indent="-93663">
              <a:lnSpc>
                <a:spcPct val="120000"/>
              </a:lnSpc>
              <a:buClr>
                <a:schemeClr val="accent1"/>
              </a:buClr>
              <a:buSzPct val="80000"/>
              <a:buFont typeface="Wingdings" pitchFamily="2" charset="2"/>
              <a:buChar char="n"/>
            </a:pPr>
            <a:r>
              <a:rPr lang="ru-RU" sz="1050" dirty="0" smtClean="0">
                <a:solidFill>
                  <a:schemeClr val="accent1"/>
                </a:solidFill>
                <a:effectLst/>
                <a:latin typeface="Arial Narrow" panose="020B0606020202030204" pitchFamily="34" charset="0"/>
              </a:rPr>
              <a:t>Мощность – </a:t>
            </a:r>
            <a:r>
              <a:rPr lang="en-US" sz="1050" dirty="0" smtClean="0">
                <a:solidFill>
                  <a:schemeClr val="accent1"/>
                </a:solidFill>
                <a:latin typeface="Arial Narrow" panose="020B0606020202030204" pitchFamily="34" charset="0"/>
              </a:rPr>
              <a:t>4 030</a:t>
            </a:r>
            <a:r>
              <a:rPr lang="ru-RU" sz="1050" dirty="0" smtClean="0">
                <a:solidFill>
                  <a:schemeClr val="accent1"/>
                </a:solidFill>
                <a:effectLst/>
                <a:latin typeface="Arial Narrow" panose="020B0606020202030204" pitchFamily="34" charset="0"/>
              </a:rPr>
              <a:t> МВт</a:t>
            </a:r>
          </a:p>
          <a:p>
            <a:pPr marL="95250" lvl="1" indent="-93663">
              <a:lnSpc>
                <a:spcPct val="120000"/>
              </a:lnSpc>
              <a:buClr>
                <a:schemeClr val="accent1"/>
              </a:buClr>
              <a:buSzPct val="80000"/>
              <a:buFont typeface="Wingdings" pitchFamily="2" charset="2"/>
              <a:buChar char="n"/>
            </a:pPr>
            <a:r>
              <a:rPr lang="ru-RU" sz="1050" dirty="0" smtClean="0">
                <a:solidFill>
                  <a:schemeClr val="accent1"/>
                </a:solidFill>
                <a:effectLst/>
                <a:latin typeface="Arial Narrow" panose="020B0606020202030204" pitchFamily="34" charset="0"/>
              </a:rPr>
              <a:t>Средний КИУМ </a:t>
            </a:r>
            <a:r>
              <a:rPr lang="en-US" sz="1050" dirty="0" smtClean="0">
                <a:solidFill>
                  <a:schemeClr val="accent1"/>
                </a:solidFill>
                <a:latin typeface="Arial Narrow" panose="020B0606020202030204" pitchFamily="34" charset="0"/>
              </a:rPr>
              <a:t>&lt; </a:t>
            </a:r>
            <a:r>
              <a:rPr lang="ru-RU" sz="1050" dirty="0" smtClean="0">
                <a:solidFill>
                  <a:schemeClr val="accent1"/>
                </a:solidFill>
                <a:effectLst/>
                <a:latin typeface="Arial Narrow" panose="020B0606020202030204" pitchFamily="34" charset="0"/>
              </a:rPr>
              <a:t>3</a:t>
            </a:r>
            <a:r>
              <a:rPr lang="en-US" sz="1050" dirty="0" smtClean="0">
                <a:solidFill>
                  <a:schemeClr val="accent1"/>
                </a:solidFill>
                <a:effectLst/>
                <a:latin typeface="Arial Narrow" panose="020B0606020202030204" pitchFamily="34" charset="0"/>
              </a:rPr>
              <a:t>0</a:t>
            </a:r>
            <a:r>
              <a:rPr lang="ru-RU" sz="1050" dirty="0" smtClean="0">
                <a:solidFill>
                  <a:schemeClr val="accent1"/>
                </a:solidFill>
                <a:effectLst/>
                <a:latin typeface="Arial Narrow" panose="020B0606020202030204" pitchFamily="34" charset="0"/>
              </a:rPr>
              <a:t>% </a:t>
            </a:r>
          </a:p>
          <a:p>
            <a:pPr marL="95250" lvl="1" indent="-93663">
              <a:lnSpc>
                <a:spcPct val="120000"/>
              </a:lnSpc>
              <a:buClr>
                <a:schemeClr val="accent1"/>
              </a:buClr>
              <a:buSzPct val="80000"/>
              <a:buFont typeface="Wingdings" pitchFamily="2" charset="2"/>
              <a:buChar char="n"/>
            </a:pPr>
            <a:r>
              <a:rPr lang="ru-RU" sz="1050" dirty="0" smtClean="0">
                <a:solidFill>
                  <a:schemeClr val="accent1"/>
                </a:solidFill>
                <a:effectLst/>
                <a:latin typeface="Arial Narrow" panose="020B0606020202030204" pitchFamily="34" charset="0"/>
              </a:rPr>
              <a:t>Средний </a:t>
            </a:r>
            <a:r>
              <a:rPr lang="ru-RU" sz="1050" dirty="0">
                <a:solidFill>
                  <a:schemeClr val="accent1"/>
                </a:solidFill>
                <a:effectLst/>
                <a:latin typeface="Arial Narrow" panose="020B0606020202030204" pitchFamily="34" charset="0"/>
              </a:rPr>
              <a:t>износ - </a:t>
            </a:r>
            <a:r>
              <a:rPr lang="en-US" sz="1050" dirty="0">
                <a:solidFill>
                  <a:schemeClr val="accent1"/>
                </a:solidFill>
                <a:latin typeface="Arial Narrow" panose="020B0606020202030204" pitchFamily="34" charset="0"/>
              </a:rPr>
              <a:t>&gt;</a:t>
            </a:r>
            <a:r>
              <a:rPr lang="en-US" sz="1050" dirty="0" smtClean="0">
                <a:solidFill>
                  <a:schemeClr val="accent1"/>
                </a:solidFill>
                <a:effectLst/>
                <a:latin typeface="Arial Narrow" panose="020B0606020202030204" pitchFamily="34" charset="0"/>
              </a:rPr>
              <a:t> 60 </a:t>
            </a:r>
            <a:r>
              <a:rPr lang="ru-RU" sz="1050" dirty="0" smtClean="0">
                <a:solidFill>
                  <a:schemeClr val="accent1"/>
                </a:solidFill>
                <a:effectLst/>
                <a:latin typeface="Arial Narrow" panose="020B0606020202030204" pitchFamily="34" charset="0"/>
              </a:rPr>
              <a:t>%</a:t>
            </a:r>
            <a:endParaRPr lang="en-US" sz="1050" b="0" dirty="0" smtClean="0">
              <a:solidFill>
                <a:schemeClr val="accent1"/>
              </a:solidFill>
              <a:effectLst/>
              <a:latin typeface="Arial Narrow" panose="020B0606020202030204" pitchFamily="34" charset="0"/>
            </a:endParaRPr>
          </a:p>
        </p:txBody>
      </p:sp>
      <p:cxnSp>
        <p:nvCxnSpPr>
          <p:cNvPr id="84" name="Прямая соединительная линия 83"/>
          <p:cNvCxnSpPr>
            <a:endCxn id="82" idx="1"/>
          </p:cNvCxnSpPr>
          <p:nvPr/>
        </p:nvCxnSpPr>
        <p:spPr bwMode="auto">
          <a:xfrm flipV="1">
            <a:off x="1647825" y="1628884"/>
            <a:ext cx="2554256" cy="1885841"/>
          </a:xfrm>
          <a:prstGeom prst="line">
            <a:avLst/>
          </a:prstGeom>
          <a:solidFill>
            <a:schemeClr val="hlink"/>
          </a:solidFill>
          <a:ln w="25400" cap="flat" cmpd="sng" algn="ctr">
            <a:solidFill>
              <a:schemeClr val="tx2">
                <a:lumMod val="60000"/>
                <a:lumOff val="40000"/>
              </a:schemeClr>
            </a:solidFill>
            <a:prstDash val="solid"/>
            <a:round/>
            <a:headEnd type="none" w="med" len="med"/>
            <a:tailEnd type="none" w="med" len="med"/>
          </a:ln>
          <a:effectLst/>
        </p:spPr>
      </p:cxnSp>
      <p:sp>
        <p:nvSpPr>
          <p:cNvPr id="85" name="Rectangle 72"/>
          <p:cNvSpPr>
            <a:spLocks noChangeArrowheads="1"/>
          </p:cNvSpPr>
          <p:nvPr/>
        </p:nvSpPr>
        <p:spPr bwMode="auto">
          <a:xfrm>
            <a:off x="4242279" y="2857283"/>
            <a:ext cx="4751648" cy="2048091"/>
          </a:xfrm>
          <a:prstGeom prst="rect">
            <a:avLst/>
          </a:prstGeom>
          <a:solidFill>
            <a:srgbClr val="558ED5"/>
          </a:solidFill>
          <a:ln w="9525">
            <a:solidFill>
              <a:schemeClr val="accent1"/>
            </a:solidFill>
            <a:miter lim="800000"/>
            <a:headEnd/>
            <a:tailEnd/>
          </a:ln>
          <a:effectLst/>
        </p:spPr>
        <p:txBody>
          <a:bodyPr lIns="36000" tIns="18000"/>
          <a:lstStyle/>
          <a:p>
            <a:pPr marL="1587" lvl="1">
              <a:lnSpc>
                <a:spcPct val="120000"/>
              </a:lnSpc>
              <a:buClr>
                <a:srgbClr val="A10D34"/>
              </a:buClr>
              <a:buSzPct val="80000"/>
            </a:pPr>
            <a:r>
              <a:rPr lang="ru-RU" sz="1100" b="1" u="sng" dirty="0" smtClean="0">
                <a:solidFill>
                  <a:schemeClr val="bg1"/>
                </a:solidFill>
                <a:effectLst/>
                <a:latin typeface="Arial Narrow" panose="020B0606020202030204" pitchFamily="34" charset="0"/>
              </a:rPr>
              <a:t>Механизмы возврата инвестиций в ДФО:</a:t>
            </a:r>
          </a:p>
          <a:p>
            <a:pPr marL="180975" lvl="1" indent="-180975">
              <a:lnSpc>
                <a:spcPct val="120000"/>
              </a:lnSpc>
              <a:buClr>
                <a:schemeClr val="bg1"/>
              </a:buClr>
              <a:buSzPct val="100000"/>
              <a:buFont typeface="+mj-lt"/>
              <a:buAutoNum type="arabicPeriod"/>
            </a:pPr>
            <a:r>
              <a:rPr lang="ru-RU" sz="1050" b="1" dirty="0" smtClean="0">
                <a:solidFill>
                  <a:schemeClr val="bg1"/>
                </a:solidFill>
                <a:effectLst/>
                <a:latin typeface="Arial Narrow" panose="020B0606020202030204" pitchFamily="34" charset="0"/>
              </a:rPr>
              <a:t>Долгосрочное тарифное регулирование для новой генерации и проектов модернизации </a:t>
            </a:r>
            <a:r>
              <a:rPr lang="ru-RU" sz="1050" b="1" dirty="0">
                <a:solidFill>
                  <a:schemeClr val="bg1"/>
                </a:solidFill>
                <a:latin typeface="Arial Narrow" panose="020B0606020202030204" pitchFamily="34" charset="0"/>
              </a:rPr>
              <a:t>по методу стандартизированных </a:t>
            </a:r>
            <a:r>
              <a:rPr lang="ru-RU" sz="1050" b="1" dirty="0" smtClean="0">
                <a:solidFill>
                  <a:schemeClr val="bg1"/>
                </a:solidFill>
                <a:latin typeface="Arial Narrow" panose="020B0606020202030204" pitchFamily="34" charset="0"/>
              </a:rPr>
              <a:t>ставок (аналог ДПМ);</a:t>
            </a:r>
          </a:p>
          <a:p>
            <a:pPr marL="180975" lvl="1" indent="-180975">
              <a:lnSpc>
                <a:spcPct val="120000"/>
              </a:lnSpc>
              <a:buClr>
                <a:schemeClr val="bg1"/>
              </a:buClr>
              <a:buSzPct val="100000"/>
              <a:buFont typeface="+mj-lt"/>
              <a:buAutoNum type="arabicPeriod"/>
            </a:pPr>
            <a:r>
              <a:rPr lang="ru-RU" sz="1050" b="1" dirty="0" smtClean="0">
                <a:solidFill>
                  <a:schemeClr val="bg1"/>
                </a:solidFill>
                <a:effectLst/>
                <a:latin typeface="Arial Narrow" panose="020B0606020202030204" pitchFamily="34" charset="0"/>
              </a:rPr>
              <a:t>Долгосрочное тарифное регулирование для существующей генерации и проектов модернизации по методу доходности инвестированного капитала</a:t>
            </a:r>
          </a:p>
          <a:p>
            <a:pPr marL="180975" lvl="1" indent="-180975">
              <a:lnSpc>
                <a:spcPct val="120000"/>
              </a:lnSpc>
              <a:buClr>
                <a:schemeClr val="bg1"/>
              </a:buClr>
              <a:buSzPct val="100000"/>
              <a:buFont typeface="+mj-lt"/>
              <a:buAutoNum type="arabicPeriod"/>
            </a:pPr>
            <a:r>
              <a:rPr lang="ru-RU" sz="1050" b="1" dirty="0" smtClean="0">
                <a:solidFill>
                  <a:schemeClr val="bg1"/>
                </a:solidFill>
                <a:latin typeface="Arial Narrow" panose="020B0606020202030204" pitchFamily="34" charset="0"/>
              </a:rPr>
              <a:t>Долгосрочные прямые договоры с потребителем по свободной цене в рамках предельного уровня и с условием </a:t>
            </a:r>
            <a:r>
              <a:rPr lang="en-US" sz="1050" b="1" dirty="0" smtClean="0">
                <a:solidFill>
                  <a:schemeClr val="bg1"/>
                </a:solidFill>
                <a:latin typeface="Arial Narrow" panose="020B0606020202030204" pitchFamily="34" charset="0"/>
              </a:rPr>
              <a:t>take or pay</a:t>
            </a:r>
          </a:p>
          <a:p>
            <a:pPr marL="1587" lvl="1">
              <a:lnSpc>
                <a:spcPct val="120000"/>
              </a:lnSpc>
              <a:buClr>
                <a:srgbClr val="A10D34"/>
              </a:buClr>
              <a:buSzPct val="80000"/>
            </a:pPr>
            <a:r>
              <a:rPr lang="ru-RU" sz="1100" b="1" u="sng" dirty="0">
                <a:solidFill>
                  <a:schemeClr val="bg1"/>
                </a:solidFill>
                <a:latin typeface="Arial Narrow" panose="020B0606020202030204" pitchFamily="34" charset="0"/>
              </a:rPr>
              <a:t>Привлечение потребителей:</a:t>
            </a:r>
          </a:p>
          <a:p>
            <a:pPr marL="180975" lvl="1" indent="-180975">
              <a:lnSpc>
                <a:spcPct val="120000"/>
              </a:lnSpc>
              <a:buClr>
                <a:schemeClr val="bg1"/>
              </a:buClr>
              <a:buSzPct val="100000"/>
              <a:buFont typeface="+mj-lt"/>
              <a:buAutoNum type="arabicPeriod"/>
            </a:pPr>
            <a:r>
              <a:rPr lang="ru-RU" sz="1050" b="1" dirty="0" smtClean="0">
                <a:solidFill>
                  <a:schemeClr val="bg1"/>
                </a:solidFill>
                <a:latin typeface="Arial Narrow" panose="020B0606020202030204" pitchFamily="34" charset="0"/>
              </a:rPr>
              <a:t>Льготный </a:t>
            </a:r>
            <a:r>
              <a:rPr lang="ru-RU" sz="1050" b="1" dirty="0">
                <a:solidFill>
                  <a:schemeClr val="bg1"/>
                </a:solidFill>
                <a:latin typeface="Arial Narrow" panose="020B0606020202030204" pitchFamily="34" charset="0"/>
              </a:rPr>
              <a:t>тариф на передачу</a:t>
            </a:r>
          </a:p>
          <a:p>
            <a:pPr marL="180975" lvl="1" indent="-180975">
              <a:lnSpc>
                <a:spcPct val="120000"/>
              </a:lnSpc>
              <a:buClr>
                <a:schemeClr val="bg1"/>
              </a:buClr>
              <a:buSzPct val="100000"/>
              <a:buFont typeface="+mj-lt"/>
              <a:buAutoNum type="arabicPeriod"/>
            </a:pPr>
            <a:r>
              <a:rPr lang="ru-RU" sz="1050" b="1" dirty="0" smtClean="0">
                <a:solidFill>
                  <a:schemeClr val="bg1"/>
                </a:solidFill>
                <a:latin typeface="Arial Narrow" panose="020B0606020202030204" pitchFamily="34" charset="0"/>
              </a:rPr>
              <a:t>Льготный </a:t>
            </a:r>
            <a:r>
              <a:rPr lang="ru-RU" sz="1050" b="1" dirty="0">
                <a:solidFill>
                  <a:schemeClr val="bg1"/>
                </a:solidFill>
                <a:latin typeface="Arial Narrow" panose="020B0606020202030204" pitchFamily="34" charset="0"/>
              </a:rPr>
              <a:t>коэффициент резервирования в ОЭС Востока</a:t>
            </a:r>
          </a:p>
          <a:p>
            <a:pPr marL="1587" lvl="1">
              <a:lnSpc>
                <a:spcPct val="120000"/>
              </a:lnSpc>
              <a:buClr>
                <a:srgbClr val="A10D34"/>
              </a:buClr>
              <a:buSzPct val="80000"/>
            </a:pPr>
            <a:endParaRPr lang="ru-RU" sz="1050" b="1" dirty="0" smtClean="0">
              <a:solidFill>
                <a:schemeClr val="bg2"/>
              </a:solidFill>
              <a:effectLst/>
              <a:latin typeface="Arial Narrow" panose="020B0606020202030204" pitchFamily="34" charset="0"/>
            </a:endParaRPr>
          </a:p>
        </p:txBody>
      </p:sp>
    </p:spTree>
    <p:extLst>
      <p:ext uri="{BB962C8B-B14F-4D97-AF65-F5344CB8AC3E}">
        <p14:creationId xmlns:p14="http://schemas.microsoft.com/office/powerpoint/2010/main" val="5995151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Прямоугольник 6"/>
          <p:cNvSpPr>
            <a:spLocks noChangeArrowheads="1"/>
          </p:cNvSpPr>
          <p:nvPr/>
        </p:nvSpPr>
        <p:spPr bwMode="auto">
          <a:xfrm>
            <a:off x="230188" y="11113"/>
            <a:ext cx="74898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7200" algn="l"/>
              </a:tabLst>
            </a:pPr>
            <a:r>
              <a:rPr lang="ru-RU" sz="1600" b="1" dirty="0">
                <a:solidFill>
                  <a:schemeClr val="bg1"/>
                </a:solidFill>
                <a:latin typeface="Tahoma" pitchFamily="34" charset="0"/>
                <a:cs typeface="Tahoma" pitchFamily="34" charset="0"/>
              </a:rPr>
              <a:t>Долгосрочные договоры поставки мощности для неценовых зон оптового рынка и изолированных энергосистемах (</a:t>
            </a:r>
            <a:r>
              <a:rPr lang="ru-RU" sz="1600" b="1" dirty="0" smtClean="0">
                <a:solidFill>
                  <a:schemeClr val="bg1"/>
                </a:solidFill>
                <a:latin typeface="Tahoma" pitchFamily="34" charset="0"/>
                <a:cs typeface="Tahoma" pitchFamily="34" charset="0"/>
              </a:rPr>
              <a:t>ДДПМ)</a:t>
            </a:r>
            <a:endParaRPr lang="ru-RU" sz="1600" b="1" dirty="0">
              <a:solidFill>
                <a:schemeClr val="bg1"/>
              </a:solidFill>
              <a:latin typeface="Tahoma" pitchFamily="34" charset="0"/>
              <a:cs typeface="Tahoma" pitchFamily="34" charset="0"/>
            </a:endParaRPr>
          </a:p>
        </p:txBody>
      </p:sp>
      <p:sp>
        <p:nvSpPr>
          <p:cNvPr id="98" name="Номер слайда 2"/>
          <p:cNvSpPr>
            <a:spLocks noGrp="1"/>
          </p:cNvSpPr>
          <p:nvPr>
            <p:ph type="sldNum" sz="quarter" idx="4294967295"/>
          </p:nvPr>
        </p:nvSpPr>
        <p:spPr bwMode="auto">
          <a:xfrm>
            <a:off x="8555038" y="6480175"/>
            <a:ext cx="5984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fld id="{66C6D4BF-6421-4CB8-BD88-CE3DE29307E6}" type="slidenum">
              <a:rPr lang="en-US" sz="1200" b="1" smtClean="0">
                <a:solidFill>
                  <a:schemeClr val="accent1"/>
                </a:solidFill>
                <a:latin typeface="Tahoma" pitchFamily="34" charset="0"/>
                <a:cs typeface="Tahoma" pitchFamily="34" charset="0"/>
              </a:rPr>
              <a:pPr algn="ctr" eaLnBrk="1" fontAlgn="base" hangingPunct="1">
                <a:spcBef>
                  <a:spcPct val="0"/>
                </a:spcBef>
                <a:spcAft>
                  <a:spcPct val="0"/>
                </a:spcAft>
              </a:pPr>
              <a:t>13</a:t>
            </a:fld>
            <a:endParaRPr lang="en-US" sz="1200" b="1" dirty="0" smtClean="0">
              <a:solidFill>
                <a:schemeClr val="accent1"/>
              </a:solidFill>
              <a:latin typeface="Tahoma" pitchFamily="34" charset="0"/>
              <a:cs typeface="Tahoma" pitchFamily="34" charset="0"/>
            </a:endParaRPr>
          </a:p>
        </p:txBody>
      </p:sp>
      <p:sp>
        <p:nvSpPr>
          <p:cNvPr id="21" name="Прямоугольник 20"/>
          <p:cNvSpPr/>
          <p:nvPr/>
        </p:nvSpPr>
        <p:spPr>
          <a:xfrm>
            <a:off x="142875" y="1048654"/>
            <a:ext cx="8821613" cy="2462213"/>
          </a:xfrm>
          <a:prstGeom prst="rect">
            <a:avLst/>
          </a:prstGeom>
        </p:spPr>
        <p:txBody>
          <a:bodyPr wrap="square">
            <a:spAutoFit/>
          </a:bodyPr>
          <a:lstStyle/>
          <a:p>
            <a:pPr algn="ctr">
              <a:defRPr/>
            </a:pPr>
            <a:r>
              <a:rPr lang="ru-RU" sz="1400" b="1" dirty="0">
                <a:solidFill>
                  <a:schemeClr val="accent1"/>
                </a:solidFill>
                <a:latin typeface="Arial Narrow" panose="020B0606020202030204" pitchFamily="34" charset="0"/>
              </a:rPr>
              <a:t>Концепция </a:t>
            </a:r>
            <a:r>
              <a:rPr lang="ru-RU" sz="1400" b="1" dirty="0" smtClean="0">
                <a:solidFill>
                  <a:schemeClr val="accent1"/>
                </a:solidFill>
                <a:latin typeface="Arial Narrow" panose="020B0606020202030204" pitchFamily="34" charset="0"/>
              </a:rPr>
              <a:t>ДПМ для неценовых зон ОРЭМ:</a:t>
            </a:r>
            <a:endParaRPr lang="ru-RU" sz="1400" b="1" dirty="0">
              <a:solidFill>
                <a:schemeClr val="accent1"/>
              </a:solidFill>
              <a:latin typeface="Arial Narrow" panose="020B0606020202030204" pitchFamily="34" charset="0"/>
            </a:endParaRPr>
          </a:p>
          <a:p>
            <a:pPr marL="285750" indent="-285750" algn="just">
              <a:buClr>
                <a:schemeClr val="accent1"/>
              </a:buClr>
              <a:buFont typeface="Wingdings" panose="05000000000000000000" pitchFamily="2" charset="2"/>
              <a:buChar char="§"/>
              <a:defRPr/>
            </a:pPr>
            <a:r>
              <a:rPr lang="ru-RU" sz="1400" dirty="0" smtClean="0">
                <a:latin typeface="Arial Narrow" panose="020B0606020202030204" pitchFamily="34" charset="0"/>
              </a:rPr>
              <a:t>Обязательность </a:t>
            </a:r>
            <a:r>
              <a:rPr lang="ru-RU" sz="1400" dirty="0">
                <a:latin typeface="Arial Narrow" panose="020B0606020202030204" pitchFamily="34" charset="0"/>
              </a:rPr>
              <a:t>заключения для Единого Закупщика долгосрочных договоров поставки мощности с </a:t>
            </a:r>
            <a:r>
              <a:rPr lang="ru-RU" sz="1400" dirty="0" smtClean="0">
                <a:latin typeface="Arial Narrow" panose="020B0606020202030204" pitchFamily="34" charset="0"/>
              </a:rPr>
              <a:t>новым генератором или объектом модернизации, </a:t>
            </a:r>
            <a:r>
              <a:rPr lang="ru-RU" sz="1400" dirty="0">
                <a:latin typeface="Arial Narrow" panose="020B0606020202030204" pitchFamily="34" charset="0"/>
              </a:rPr>
              <a:t>определенным постановлением Правительства РФ</a:t>
            </a:r>
          </a:p>
          <a:p>
            <a:pPr marL="285750" indent="-285750" algn="just">
              <a:buClr>
                <a:schemeClr val="accent1"/>
              </a:buClr>
              <a:buFont typeface="Wingdings" panose="05000000000000000000" pitchFamily="2" charset="2"/>
              <a:buChar char="§"/>
              <a:defRPr/>
            </a:pPr>
            <a:r>
              <a:rPr lang="ru-RU" sz="1400" dirty="0" smtClean="0">
                <a:latin typeface="Arial Narrow" panose="020B0606020202030204" pitchFamily="34" charset="0"/>
              </a:rPr>
              <a:t>Стоимость </a:t>
            </a:r>
            <a:r>
              <a:rPr lang="ru-RU" sz="1400" dirty="0">
                <a:latin typeface="Arial Narrow" panose="020B0606020202030204" pitchFamily="34" charset="0"/>
              </a:rPr>
              <a:t>новой мощности должна оплачиваться всеми субъектами оптового рынка </a:t>
            </a:r>
            <a:r>
              <a:rPr lang="ru-RU" sz="1400" dirty="0" smtClean="0">
                <a:latin typeface="Arial Narrow" panose="020B0606020202030204" pitchFamily="34" charset="0"/>
              </a:rPr>
              <a:t>(в изолированной системе – всеми покупателями) данной </a:t>
            </a:r>
            <a:r>
              <a:rPr lang="ru-RU" sz="1400" dirty="0">
                <a:latin typeface="Arial Narrow" panose="020B0606020202030204" pitchFamily="34" charset="0"/>
              </a:rPr>
              <a:t>неценовой зоны пропорционально своему пиковому потреблению.</a:t>
            </a:r>
          </a:p>
          <a:p>
            <a:pPr marL="285750" indent="-285750" algn="just">
              <a:buClr>
                <a:schemeClr val="accent1"/>
              </a:buClr>
              <a:buFont typeface="Wingdings" panose="05000000000000000000" pitchFamily="2" charset="2"/>
              <a:buChar char="§"/>
              <a:defRPr/>
            </a:pPr>
            <a:r>
              <a:rPr lang="ru-RU" sz="1400" dirty="0" smtClean="0">
                <a:latin typeface="Arial Narrow" panose="020B0606020202030204" pitchFamily="34" charset="0"/>
              </a:rPr>
              <a:t>Цена </a:t>
            </a:r>
            <a:r>
              <a:rPr lang="ru-RU" sz="1400" dirty="0">
                <a:latin typeface="Arial Narrow" panose="020B0606020202030204" pitchFamily="34" charset="0"/>
              </a:rPr>
              <a:t>по договору обеспечивает покрытие капитальных и эксплуатационных затрат в полном объеме + заданный уровень доходности.</a:t>
            </a:r>
          </a:p>
          <a:p>
            <a:pPr marL="285750" indent="-285750" algn="just">
              <a:buClr>
                <a:schemeClr val="accent1"/>
              </a:buClr>
              <a:buFont typeface="Wingdings" panose="05000000000000000000" pitchFamily="2" charset="2"/>
              <a:buChar char="§"/>
              <a:defRPr/>
            </a:pPr>
            <a:r>
              <a:rPr lang="ru-RU" sz="1400" dirty="0" smtClean="0">
                <a:latin typeface="Arial Narrow" panose="020B0606020202030204" pitchFamily="34" charset="0"/>
              </a:rPr>
              <a:t>Цена </a:t>
            </a:r>
            <a:r>
              <a:rPr lang="ru-RU" sz="1400" dirty="0">
                <a:latin typeface="Arial Narrow" panose="020B0606020202030204" pitchFamily="34" charset="0"/>
              </a:rPr>
              <a:t>по </a:t>
            </a:r>
            <a:r>
              <a:rPr lang="ru-RU" sz="1400" dirty="0" smtClean="0">
                <a:latin typeface="Arial Narrow" panose="020B0606020202030204" pitchFamily="34" charset="0"/>
              </a:rPr>
              <a:t>договору </a:t>
            </a:r>
            <a:r>
              <a:rPr lang="ru-RU" sz="1400" dirty="0">
                <a:latin typeface="Arial Narrow" panose="020B0606020202030204" pitchFamily="34" charset="0"/>
              </a:rPr>
              <a:t>рассчитывается ФСТ России или ОАО «АТС» по утвержденной </a:t>
            </a:r>
            <a:r>
              <a:rPr lang="ru-RU" sz="1400" dirty="0" smtClean="0">
                <a:latin typeface="Arial Narrow" panose="020B0606020202030204" pitchFamily="34" charset="0"/>
              </a:rPr>
              <a:t>методике</a:t>
            </a:r>
            <a:endParaRPr lang="ru-RU" sz="1400" dirty="0">
              <a:latin typeface="Arial Narrow" panose="020B0606020202030204" pitchFamily="34" charset="0"/>
            </a:endParaRPr>
          </a:p>
          <a:p>
            <a:pPr marL="285750" indent="-285750" algn="just">
              <a:buClr>
                <a:schemeClr val="accent1"/>
              </a:buClr>
              <a:buFont typeface="Wingdings" panose="05000000000000000000" pitchFamily="2" charset="2"/>
              <a:buChar char="§"/>
              <a:defRPr/>
            </a:pPr>
            <a:r>
              <a:rPr lang="ru-RU" sz="1400" dirty="0" smtClean="0">
                <a:latin typeface="Arial Narrow" panose="020B0606020202030204" pitchFamily="34" charset="0"/>
              </a:rPr>
              <a:t>Срок </a:t>
            </a:r>
            <a:r>
              <a:rPr lang="ru-RU" sz="1400" dirty="0">
                <a:latin typeface="Arial Narrow" panose="020B0606020202030204" pitchFamily="34" charset="0"/>
              </a:rPr>
              <a:t>договора по каждому объекту новой мощности – </a:t>
            </a:r>
            <a:r>
              <a:rPr lang="ru-RU" sz="1400" dirty="0" smtClean="0">
                <a:latin typeface="Arial Narrow" panose="020B0606020202030204" pitchFamily="34" charset="0"/>
              </a:rPr>
              <a:t>20 </a:t>
            </a:r>
            <a:r>
              <a:rPr lang="ru-RU" sz="1400" dirty="0">
                <a:latin typeface="Arial Narrow" panose="020B0606020202030204" pitchFamily="34" charset="0"/>
              </a:rPr>
              <a:t>лет.</a:t>
            </a:r>
          </a:p>
          <a:p>
            <a:pPr marL="285750" indent="-285750" algn="just">
              <a:buClr>
                <a:schemeClr val="accent1"/>
              </a:buClr>
              <a:buFont typeface="Wingdings" panose="05000000000000000000" pitchFamily="2" charset="2"/>
              <a:buChar char="§"/>
              <a:defRPr/>
            </a:pPr>
            <a:r>
              <a:rPr lang="ru-RU" sz="1400" dirty="0" smtClean="0">
                <a:latin typeface="Arial Narrow" panose="020B0606020202030204" pitchFamily="34" charset="0"/>
              </a:rPr>
              <a:t>Штрафы </a:t>
            </a:r>
            <a:r>
              <a:rPr lang="ru-RU" sz="1400" dirty="0">
                <a:latin typeface="Arial Narrow" panose="020B0606020202030204" pitchFamily="34" charset="0"/>
              </a:rPr>
              <a:t>за просрочку выполнения обязательств по договору</a:t>
            </a:r>
            <a:r>
              <a:rPr lang="ru-RU" sz="1400" dirty="0" smtClean="0">
                <a:latin typeface="Arial Narrow" panose="020B0606020202030204" pitchFamily="34" charset="0"/>
              </a:rPr>
              <a:t>.</a:t>
            </a:r>
          </a:p>
          <a:p>
            <a:pPr marL="285750" indent="-285750" algn="just">
              <a:buClr>
                <a:schemeClr val="accent1"/>
              </a:buClr>
              <a:buFont typeface="Wingdings" panose="05000000000000000000" pitchFamily="2" charset="2"/>
              <a:buChar char="§"/>
              <a:defRPr/>
            </a:pPr>
            <a:r>
              <a:rPr lang="ru-RU" sz="1400" dirty="0" smtClean="0">
                <a:latin typeface="Arial Narrow" panose="020B0606020202030204" pitchFamily="34" charset="0"/>
              </a:rPr>
              <a:t>*Для изолированных энергосистем учитывать заключенные ДДПМ при установлении тарифа (цены).</a:t>
            </a:r>
            <a:endParaRPr lang="ru-RU" sz="1400" dirty="0">
              <a:latin typeface="Arial Narrow" panose="020B0606020202030204" pitchFamily="34" charset="0"/>
            </a:endParaRPr>
          </a:p>
        </p:txBody>
      </p:sp>
      <p:sp>
        <p:nvSpPr>
          <p:cNvPr id="22" name="TextBox 21"/>
          <p:cNvSpPr txBox="1"/>
          <p:nvPr/>
        </p:nvSpPr>
        <p:spPr>
          <a:xfrm>
            <a:off x="157186" y="3542450"/>
            <a:ext cx="3514900" cy="461665"/>
          </a:xfrm>
          <a:prstGeom prst="rect">
            <a:avLst/>
          </a:prstGeom>
          <a:noFill/>
        </p:spPr>
        <p:txBody>
          <a:bodyPr wrap="square" rtlCol="0">
            <a:spAutoFit/>
          </a:bodyPr>
          <a:lstStyle/>
          <a:p>
            <a:pPr algn="ctr"/>
            <a:r>
              <a:rPr lang="ru-RU" sz="1200" b="1" dirty="0">
                <a:solidFill>
                  <a:schemeClr val="accent1"/>
                </a:solidFill>
                <a:latin typeface="Arial Narrow" panose="020B0606020202030204" pitchFamily="34" charset="0"/>
              </a:rPr>
              <a:t>Договорная </a:t>
            </a:r>
            <a:r>
              <a:rPr lang="ru-RU" sz="1200" b="1" dirty="0" smtClean="0">
                <a:solidFill>
                  <a:schemeClr val="accent1"/>
                </a:solidFill>
                <a:latin typeface="Arial Narrow" panose="020B0606020202030204" pitchFamily="34" charset="0"/>
              </a:rPr>
              <a:t>конструкция ДДПМ</a:t>
            </a:r>
          </a:p>
          <a:p>
            <a:pPr algn="ctr"/>
            <a:r>
              <a:rPr lang="ru-RU" sz="1200" b="1" dirty="0" smtClean="0">
                <a:solidFill>
                  <a:schemeClr val="accent1"/>
                </a:solidFill>
                <a:latin typeface="Arial Narrow" panose="020B0606020202030204" pitchFamily="34" charset="0"/>
              </a:rPr>
              <a:t> </a:t>
            </a:r>
            <a:r>
              <a:rPr lang="ru-RU" sz="1200" b="1" dirty="0">
                <a:solidFill>
                  <a:schemeClr val="accent1"/>
                </a:solidFill>
                <a:latin typeface="Arial Narrow" panose="020B0606020202030204" pitchFamily="34" charset="0"/>
              </a:rPr>
              <a:t>для НЦЗ Дальнего Востока</a:t>
            </a:r>
          </a:p>
        </p:txBody>
      </p:sp>
      <p:pic>
        <p:nvPicPr>
          <p:cNvPr id="2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0827" y="3972297"/>
            <a:ext cx="3304221" cy="2379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4" name="TextBox 23"/>
          <p:cNvSpPr txBox="1"/>
          <p:nvPr/>
        </p:nvSpPr>
        <p:spPr>
          <a:xfrm>
            <a:off x="4620186" y="3615407"/>
            <a:ext cx="3514900" cy="461665"/>
          </a:xfrm>
          <a:prstGeom prst="rect">
            <a:avLst/>
          </a:prstGeom>
          <a:noFill/>
        </p:spPr>
        <p:txBody>
          <a:bodyPr wrap="square" rtlCol="0">
            <a:spAutoFit/>
          </a:bodyPr>
          <a:lstStyle/>
          <a:p>
            <a:pPr algn="ctr"/>
            <a:r>
              <a:rPr lang="ru-RU" sz="1200" b="1" dirty="0" smtClean="0">
                <a:solidFill>
                  <a:schemeClr val="accent1"/>
                </a:solidFill>
                <a:latin typeface="Arial Narrow" panose="020B0606020202030204" pitchFamily="34" charset="0"/>
              </a:rPr>
              <a:t>Преимущества ДДПМ НЦЗ как механизма возврата инвестиций для Общества</a:t>
            </a:r>
          </a:p>
        </p:txBody>
      </p:sp>
      <p:sp>
        <p:nvSpPr>
          <p:cNvPr id="25" name="Прямоугольник 24"/>
          <p:cNvSpPr/>
          <p:nvPr/>
        </p:nvSpPr>
        <p:spPr>
          <a:xfrm>
            <a:off x="4212644" y="4133851"/>
            <a:ext cx="4337536" cy="5929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latin typeface="Arial Narrow" panose="020B0606020202030204" pitchFamily="34" charset="0"/>
              </a:rPr>
              <a:t>Внедрение на территории НЦЗ путем переноса работающего механизма из ценовых зон с доработкой под особенности НЦЗ</a:t>
            </a:r>
            <a:endParaRPr lang="ru-RU" sz="1200" b="1" dirty="0">
              <a:latin typeface="Arial Narrow" panose="020B0606020202030204" pitchFamily="34" charset="0"/>
            </a:endParaRPr>
          </a:p>
        </p:txBody>
      </p:sp>
      <p:sp>
        <p:nvSpPr>
          <p:cNvPr id="26" name="Прямоугольник 25"/>
          <p:cNvSpPr/>
          <p:nvPr/>
        </p:nvSpPr>
        <p:spPr>
          <a:xfrm>
            <a:off x="4208868" y="4848225"/>
            <a:ext cx="4337536" cy="5929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latin typeface="Arial Narrow" panose="020B0606020202030204" pitchFamily="34" charset="0"/>
              </a:rPr>
              <a:t>Гарантия возврата средств, обусловленная обязательностью оплаты «новой» мощности всеми потребителями</a:t>
            </a:r>
            <a:endParaRPr lang="ru-RU" sz="1200" b="1" dirty="0">
              <a:latin typeface="Arial Narrow" panose="020B0606020202030204" pitchFamily="34" charset="0"/>
            </a:endParaRPr>
          </a:p>
        </p:txBody>
      </p:sp>
      <p:sp>
        <p:nvSpPr>
          <p:cNvPr id="27" name="Прямоугольник 26"/>
          <p:cNvSpPr/>
          <p:nvPr/>
        </p:nvSpPr>
        <p:spPr>
          <a:xfrm>
            <a:off x="4212644" y="5562600"/>
            <a:ext cx="4337536" cy="59291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smtClean="0">
                <a:latin typeface="Arial Narrow" panose="020B0606020202030204" pitchFamily="34" charset="0"/>
              </a:rPr>
              <a:t>Возможность создания предельного перечня объектов ДПМ Дальнего Востока для приоритетных проектов</a:t>
            </a:r>
            <a:endParaRPr lang="ru-RU" sz="1200" b="1" dirty="0">
              <a:latin typeface="Arial Narrow" panose="020B0606020202030204" pitchFamily="34" charset="0"/>
            </a:endParaRPr>
          </a:p>
        </p:txBody>
      </p:sp>
      <p:sp>
        <p:nvSpPr>
          <p:cNvPr id="28" name="TextBox 27"/>
          <p:cNvSpPr txBox="1"/>
          <p:nvPr/>
        </p:nvSpPr>
        <p:spPr>
          <a:xfrm>
            <a:off x="4363011" y="6510893"/>
            <a:ext cx="4845107" cy="276999"/>
          </a:xfrm>
          <a:prstGeom prst="rect">
            <a:avLst/>
          </a:prstGeom>
          <a:noFill/>
        </p:spPr>
        <p:txBody>
          <a:bodyPr wrap="square" rtlCol="0">
            <a:spAutoFit/>
          </a:bodyPr>
          <a:lstStyle/>
          <a:p>
            <a:r>
              <a:rPr lang="ru-RU" sz="1050" dirty="0" smtClean="0">
                <a:latin typeface="Arial Narrow" panose="020B0606020202030204" pitchFamily="34" charset="0"/>
              </a:rPr>
              <a:t>*в изолированных энергосистемах необходимо формировать котел на АО-</a:t>
            </a:r>
            <a:r>
              <a:rPr lang="ru-RU" sz="1050" dirty="0" err="1" smtClean="0">
                <a:latin typeface="Arial Narrow" panose="020B0606020202030204" pitchFamily="34" charset="0"/>
              </a:rPr>
              <a:t>энерго</a:t>
            </a:r>
            <a:r>
              <a:rPr lang="ru-RU" sz="1200" dirty="0" smtClean="0">
                <a:latin typeface="Arial Narrow" panose="020B0606020202030204" pitchFamily="34" charset="0"/>
              </a:rPr>
              <a:t>.</a:t>
            </a:r>
            <a:endParaRPr lang="ru-RU" sz="1200" dirty="0">
              <a:latin typeface="Arial Narrow" panose="020B0606020202030204" pitchFamily="34" charset="0"/>
            </a:endParaRPr>
          </a:p>
        </p:txBody>
      </p:sp>
    </p:spTree>
    <p:extLst>
      <p:ext uri="{BB962C8B-B14F-4D97-AF65-F5344CB8AC3E}">
        <p14:creationId xmlns:p14="http://schemas.microsoft.com/office/powerpoint/2010/main" val="405247161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Прямоугольник 6"/>
          <p:cNvSpPr>
            <a:spLocks noChangeArrowheads="1"/>
          </p:cNvSpPr>
          <p:nvPr/>
        </p:nvSpPr>
        <p:spPr bwMode="auto">
          <a:xfrm>
            <a:off x="230188" y="11113"/>
            <a:ext cx="7489825"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7200" algn="l"/>
              </a:tabLst>
            </a:pPr>
            <a:r>
              <a:rPr lang="ru-RU" sz="1600" b="1" dirty="0">
                <a:solidFill>
                  <a:schemeClr val="bg1"/>
                </a:solidFill>
                <a:latin typeface="Tahoma" pitchFamily="34" charset="0"/>
                <a:cs typeface="Tahoma" pitchFamily="34" charset="0"/>
              </a:rPr>
              <a:t>Совершенствование механизма прямых долгосрочных </a:t>
            </a:r>
            <a:r>
              <a:rPr lang="ru-RU" sz="1600" b="1" dirty="0" smtClean="0">
                <a:solidFill>
                  <a:schemeClr val="bg1"/>
                </a:solidFill>
                <a:latin typeface="Tahoma" pitchFamily="34" charset="0"/>
                <a:cs typeface="Tahoma" pitchFamily="34" charset="0"/>
              </a:rPr>
              <a:t>двусторонних </a:t>
            </a:r>
            <a:r>
              <a:rPr lang="ru-RU" sz="1600" b="1" dirty="0">
                <a:solidFill>
                  <a:schemeClr val="bg1"/>
                </a:solidFill>
                <a:latin typeface="Tahoma" pitchFamily="34" charset="0"/>
                <a:cs typeface="Tahoma" pitchFamily="34" charset="0"/>
              </a:rPr>
              <a:t>договоров с потребителями (в том числе </a:t>
            </a:r>
            <a:r>
              <a:rPr lang="ru-RU" sz="1600" b="1" dirty="0" smtClean="0">
                <a:solidFill>
                  <a:schemeClr val="bg1"/>
                </a:solidFill>
                <a:latin typeface="Tahoma" pitchFamily="34" charset="0"/>
                <a:cs typeface="Tahoma" pitchFamily="34" charset="0"/>
              </a:rPr>
              <a:t>на</a:t>
            </a:r>
          </a:p>
          <a:p>
            <a:pPr>
              <a:tabLst>
                <a:tab pos="457200" algn="l"/>
              </a:tabLst>
            </a:pPr>
            <a:r>
              <a:rPr lang="ru-RU" sz="1600" b="1" dirty="0" smtClean="0">
                <a:solidFill>
                  <a:schemeClr val="bg1"/>
                </a:solidFill>
                <a:latin typeface="Tahoma" pitchFamily="34" charset="0"/>
                <a:cs typeface="Tahoma" pitchFamily="34" charset="0"/>
              </a:rPr>
              <a:t>условиях </a:t>
            </a:r>
            <a:r>
              <a:rPr lang="ru-RU" sz="1600" b="1" dirty="0" err="1">
                <a:solidFill>
                  <a:schemeClr val="bg1"/>
                </a:solidFill>
                <a:latin typeface="Tahoma" pitchFamily="34" charset="0"/>
                <a:cs typeface="Tahoma" pitchFamily="34" charset="0"/>
              </a:rPr>
              <a:t>take-or-pay</a:t>
            </a:r>
            <a:r>
              <a:rPr lang="ru-RU" sz="1600" b="1" dirty="0">
                <a:solidFill>
                  <a:schemeClr val="bg1"/>
                </a:solidFill>
                <a:latin typeface="Tahoma" pitchFamily="34" charset="0"/>
                <a:cs typeface="Tahoma" pitchFamily="34" charset="0"/>
              </a:rPr>
              <a:t>)</a:t>
            </a:r>
          </a:p>
        </p:txBody>
      </p:sp>
      <p:sp>
        <p:nvSpPr>
          <p:cNvPr id="98" name="Номер слайда 2"/>
          <p:cNvSpPr>
            <a:spLocks noGrp="1"/>
          </p:cNvSpPr>
          <p:nvPr>
            <p:ph type="sldNum" sz="quarter" idx="4294967295"/>
          </p:nvPr>
        </p:nvSpPr>
        <p:spPr bwMode="auto">
          <a:xfrm>
            <a:off x="8555038" y="6480175"/>
            <a:ext cx="5984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fld id="{66C6D4BF-6421-4CB8-BD88-CE3DE29307E6}" type="slidenum">
              <a:rPr lang="en-US" sz="1200" b="1" smtClean="0">
                <a:solidFill>
                  <a:schemeClr val="accent1"/>
                </a:solidFill>
                <a:latin typeface="Tahoma" pitchFamily="34" charset="0"/>
                <a:cs typeface="Tahoma" pitchFamily="34" charset="0"/>
              </a:rPr>
              <a:pPr algn="ctr" eaLnBrk="1" fontAlgn="base" hangingPunct="1">
                <a:spcBef>
                  <a:spcPct val="0"/>
                </a:spcBef>
                <a:spcAft>
                  <a:spcPct val="0"/>
                </a:spcAft>
              </a:pPr>
              <a:t>14</a:t>
            </a:fld>
            <a:endParaRPr lang="en-US" sz="1200" b="1" dirty="0" smtClean="0">
              <a:solidFill>
                <a:schemeClr val="accent1"/>
              </a:solidFill>
              <a:latin typeface="Tahoma" pitchFamily="34" charset="0"/>
              <a:cs typeface="Tahoma" pitchFamily="34" charset="0"/>
            </a:endParaRPr>
          </a:p>
        </p:txBody>
      </p:sp>
      <p:cxnSp>
        <p:nvCxnSpPr>
          <p:cNvPr id="12" name="Прямая соединительная линия 11"/>
          <p:cNvCxnSpPr/>
          <p:nvPr/>
        </p:nvCxnSpPr>
        <p:spPr bwMode="auto">
          <a:xfrm flipV="1">
            <a:off x="4586858" y="1518272"/>
            <a:ext cx="0" cy="3815703"/>
          </a:xfrm>
          <a:prstGeom prst="line">
            <a:avLst/>
          </a:prstGeom>
          <a:solidFill>
            <a:schemeClr val="hlink"/>
          </a:solidFill>
          <a:ln w="25400" cap="flat" cmpd="sng" algn="ctr">
            <a:solidFill>
              <a:schemeClr val="accent1"/>
            </a:solidFill>
            <a:prstDash val="solid"/>
            <a:round/>
            <a:headEnd type="none" w="med" len="med"/>
            <a:tailEnd type="none" w="med" len="med"/>
          </a:ln>
          <a:effectLst/>
        </p:spPr>
      </p:cxnSp>
      <p:sp>
        <p:nvSpPr>
          <p:cNvPr id="13" name="TextBox 12"/>
          <p:cNvSpPr txBox="1"/>
          <p:nvPr/>
        </p:nvSpPr>
        <p:spPr>
          <a:xfrm>
            <a:off x="1125328" y="1151058"/>
            <a:ext cx="1944216" cy="338554"/>
          </a:xfrm>
          <a:prstGeom prst="rect">
            <a:avLst/>
          </a:prstGeom>
          <a:noFill/>
        </p:spPr>
        <p:txBody>
          <a:bodyPr wrap="square" rtlCol="0">
            <a:spAutoFit/>
          </a:bodyPr>
          <a:lstStyle/>
          <a:p>
            <a:pPr algn="ctr"/>
            <a:r>
              <a:rPr lang="ru-RU" sz="1600" b="1" dirty="0">
                <a:solidFill>
                  <a:schemeClr val="accent1"/>
                </a:solidFill>
                <a:latin typeface="Arial Narrow" panose="020B0606020202030204" pitchFamily="34" charset="0"/>
              </a:rPr>
              <a:t>Неценовая</a:t>
            </a:r>
            <a:r>
              <a:rPr lang="ru-RU" sz="1600" dirty="0" smtClean="0">
                <a:solidFill>
                  <a:schemeClr val="accent1"/>
                </a:solidFill>
                <a:latin typeface="Arial Narrow" panose="020B0606020202030204" pitchFamily="34" charset="0"/>
              </a:rPr>
              <a:t> </a:t>
            </a:r>
            <a:r>
              <a:rPr lang="ru-RU" sz="1600" b="1" dirty="0">
                <a:solidFill>
                  <a:schemeClr val="accent1"/>
                </a:solidFill>
                <a:latin typeface="Arial Narrow" panose="020B0606020202030204" pitchFamily="34" charset="0"/>
              </a:rPr>
              <a:t>зона</a:t>
            </a:r>
          </a:p>
        </p:txBody>
      </p:sp>
      <p:sp>
        <p:nvSpPr>
          <p:cNvPr id="14" name="TextBox 13"/>
          <p:cNvSpPr txBox="1"/>
          <p:nvPr/>
        </p:nvSpPr>
        <p:spPr>
          <a:xfrm>
            <a:off x="47626" y="1489612"/>
            <a:ext cx="4516214" cy="3893374"/>
          </a:xfrm>
          <a:prstGeom prst="rect">
            <a:avLst/>
          </a:prstGeom>
          <a:noFill/>
        </p:spPr>
        <p:txBody>
          <a:bodyPr wrap="square" rtlCol="0">
            <a:spAutoFit/>
          </a:bodyPr>
          <a:lstStyle/>
          <a:p>
            <a:pPr algn="just"/>
            <a:r>
              <a:rPr lang="ru-RU" sz="1300" b="1" u="sng" dirty="0" smtClean="0">
                <a:solidFill>
                  <a:schemeClr val="accent1"/>
                </a:solidFill>
                <a:latin typeface="Arial Narrow" panose="020B0606020202030204" pitchFamily="34" charset="0"/>
              </a:rPr>
              <a:t>Недостатки:</a:t>
            </a:r>
          </a:p>
          <a:p>
            <a:pPr marL="171450" indent="-171450" algn="just">
              <a:buClr>
                <a:schemeClr val="accent1"/>
              </a:buClr>
              <a:buFontTx/>
              <a:buChar char="-"/>
            </a:pPr>
            <a:r>
              <a:rPr lang="ru-RU" sz="1300" dirty="0">
                <a:latin typeface="Arial Narrow" panose="020B0606020202030204" pitchFamily="34" charset="0"/>
              </a:rPr>
              <a:t>нет экономической целесообразности в заключении договора для </a:t>
            </a:r>
            <a:r>
              <a:rPr lang="ru-RU" sz="1300" dirty="0" smtClean="0">
                <a:latin typeface="Arial Narrow" panose="020B0606020202030204" pitchFamily="34" charset="0"/>
              </a:rPr>
              <a:t>потребителя с ТЭС из-за высокой средневзвешенной цены электроэнергии и мощности;</a:t>
            </a:r>
          </a:p>
          <a:p>
            <a:pPr marL="171450" indent="-171450" algn="just">
              <a:buClr>
                <a:schemeClr val="accent1"/>
              </a:buClr>
              <a:buFontTx/>
              <a:buChar char="-"/>
            </a:pPr>
            <a:r>
              <a:rPr lang="ru-RU" sz="1300" dirty="0">
                <a:latin typeface="Arial Narrow" panose="020B0606020202030204" pitchFamily="34" charset="0"/>
              </a:rPr>
              <a:t>не установлена ответственность производителя по поставке мощности и покупателя по ее оплате (условие </a:t>
            </a:r>
            <a:r>
              <a:rPr lang="en-GB" sz="1300" dirty="0">
                <a:latin typeface="Arial Narrow" panose="020B0606020202030204" pitchFamily="34" charset="0"/>
              </a:rPr>
              <a:t>take-or-pay</a:t>
            </a:r>
            <a:r>
              <a:rPr lang="ru-RU" sz="1300" dirty="0" smtClean="0">
                <a:latin typeface="Arial Narrow" panose="020B0606020202030204" pitchFamily="34" charset="0"/>
              </a:rPr>
              <a:t>)</a:t>
            </a:r>
          </a:p>
          <a:p>
            <a:pPr algn="just"/>
            <a:r>
              <a:rPr lang="ru-RU" sz="1300" b="1" u="sng" dirty="0" smtClean="0">
                <a:solidFill>
                  <a:schemeClr val="accent1"/>
                </a:solidFill>
                <a:latin typeface="Arial Narrow" panose="020B0606020202030204" pitchFamily="34" charset="0"/>
              </a:rPr>
              <a:t>Предложения:</a:t>
            </a:r>
            <a:endParaRPr lang="ru-RU" sz="1300" b="1" u="sng" dirty="0">
              <a:solidFill>
                <a:schemeClr val="accent1"/>
              </a:solidFill>
              <a:latin typeface="Arial Narrow" panose="020B0606020202030204" pitchFamily="34" charset="0"/>
            </a:endParaRPr>
          </a:p>
          <a:p>
            <a:pPr marL="171450" indent="-171450" algn="just">
              <a:buClr>
                <a:schemeClr val="accent1"/>
              </a:buClr>
              <a:buFontTx/>
              <a:buChar char="-"/>
            </a:pPr>
            <a:r>
              <a:rPr lang="ru-RU" sz="1300" dirty="0">
                <a:latin typeface="Arial Narrow" panose="020B0606020202030204" pitchFamily="34" charset="0"/>
              </a:rPr>
              <a:t>введение льготного коэффициента резервирования для покупателя с ТЭС в зависимости от присоединенной мощности оборудования – снижение средневзвешенной цены электроэнергии и мощности ниже уровня цены у Единого Закупщика;</a:t>
            </a:r>
          </a:p>
          <a:p>
            <a:pPr marL="171450" indent="-171450" algn="just">
              <a:buClr>
                <a:schemeClr val="accent1"/>
              </a:buClr>
              <a:buFontTx/>
              <a:buChar char="-"/>
            </a:pPr>
            <a:r>
              <a:rPr lang="ru-RU" sz="1300" dirty="0">
                <a:latin typeface="Arial Narrow" panose="020B0606020202030204" pitchFamily="34" charset="0"/>
              </a:rPr>
              <a:t>введение принципа </a:t>
            </a:r>
            <a:r>
              <a:rPr lang="en-GB" sz="1300" dirty="0">
                <a:latin typeface="Arial Narrow" panose="020B0606020202030204" pitchFamily="34" charset="0"/>
              </a:rPr>
              <a:t>take-or-pay</a:t>
            </a:r>
            <a:r>
              <a:rPr lang="ru-RU" sz="1300" dirty="0">
                <a:latin typeface="Arial Narrow" panose="020B0606020202030204" pitchFamily="34" charset="0"/>
              </a:rPr>
              <a:t> на основе «сделок в обеспечение»: производитель либо строит мощность либо покупает ее со стороны, покупатель оплачивает мощность в независимости от факта потребления</a:t>
            </a:r>
          </a:p>
          <a:p>
            <a:pPr algn="just"/>
            <a:r>
              <a:rPr lang="ru-RU" sz="1300" b="1" u="sng" dirty="0">
                <a:solidFill>
                  <a:schemeClr val="accent1"/>
                </a:solidFill>
                <a:latin typeface="Arial Narrow" panose="020B0606020202030204" pitchFamily="34" charset="0"/>
              </a:rPr>
              <a:t>Необходимые изменения:</a:t>
            </a:r>
          </a:p>
          <a:p>
            <a:pPr marL="171450" indent="-171450" algn="just">
              <a:buClr>
                <a:schemeClr val="accent1"/>
              </a:buClr>
              <a:buFontTx/>
              <a:buChar char="-"/>
            </a:pPr>
            <a:r>
              <a:rPr lang="ru-RU" sz="1300" dirty="0">
                <a:latin typeface="Arial Narrow" panose="020B0606020202030204" pitchFamily="34" charset="0"/>
              </a:rPr>
              <a:t>Внесение изменений в раздел </a:t>
            </a:r>
            <a:r>
              <a:rPr lang="en-US" sz="1300" dirty="0">
                <a:latin typeface="Arial Narrow" panose="020B0606020202030204" pitchFamily="34" charset="0"/>
              </a:rPr>
              <a:t>XIII </a:t>
            </a:r>
            <a:r>
              <a:rPr lang="ru-RU" sz="1300" dirty="0">
                <a:latin typeface="Arial Narrow" panose="020B0606020202030204" pitchFamily="34" charset="0"/>
              </a:rPr>
              <a:t>Правил оптового рынка, утвержденных ПП РФ 1172 от 27.12.2010</a:t>
            </a:r>
          </a:p>
        </p:txBody>
      </p:sp>
      <p:sp>
        <p:nvSpPr>
          <p:cNvPr id="15" name="TextBox 14"/>
          <p:cNvSpPr txBox="1"/>
          <p:nvPr/>
        </p:nvSpPr>
        <p:spPr>
          <a:xfrm>
            <a:off x="5754985" y="1179718"/>
            <a:ext cx="2376264" cy="338554"/>
          </a:xfrm>
          <a:prstGeom prst="rect">
            <a:avLst/>
          </a:prstGeom>
          <a:noFill/>
        </p:spPr>
        <p:txBody>
          <a:bodyPr wrap="square" rtlCol="0">
            <a:spAutoFit/>
          </a:bodyPr>
          <a:lstStyle/>
          <a:p>
            <a:pPr algn="ctr"/>
            <a:r>
              <a:rPr lang="ru-RU" sz="1600" b="1" dirty="0" smtClean="0">
                <a:solidFill>
                  <a:schemeClr val="accent1"/>
                </a:solidFill>
                <a:latin typeface="Arial Narrow" panose="020B0606020202030204" pitchFamily="34" charset="0"/>
              </a:rPr>
              <a:t>Изолированные ЭС</a:t>
            </a:r>
            <a:endParaRPr lang="ru-RU" sz="1600" b="1" dirty="0">
              <a:solidFill>
                <a:schemeClr val="accent1"/>
              </a:solidFill>
              <a:latin typeface="Arial Narrow" panose="020B0606020202030204" pitchFamily="34" charset="0"/>
            </a:endParaRPr>
          </a:p>
        </p:txBody>
      </p:sp>
      <p:sp>
        <p:nvSpPr>
          <p:cNvPr id="16" name="TextBox 15"/>
          <p:cNvSpPr txBox="1"/>
          <p:nvPr/>
        </p:nvSpPr>
        <p:spPr>
          <a:xfrm>
            <a:off x="4660454" y="1518272"/>
            <a:ext cx="4397821" cy="4093428"/>
          </a:xfrm>
          <a:prstGeom prst="rect">
            <a:avLst/>
          </a:prstGeom>
          <a:noFill/>
        </p:spPr>
        <p:txBody>
          <a:bodyPr wrap="square" rtlCol="0">
            <a:spAutoFit/>
          </a:bodyPr>
          <a:lstStyle/>
          <a:p>
            <a:pPr algn="just"/>
            <a:r>
              <a:rPr lang="ru-RU" sz="1300" b="1" u="sng" dirty="0" smtClean="0">
                <a:solidFill>
                  <a:schemeClr val="accent1"/>
                </a:solidFill>
                <a:latin typeface="Arial Narrow" panose="020B0606020202030204" pitchFamily="34" charset="0"/>
              </a:rPr>
              <a:t>Недостатки:</a:t>
            </a:r>
          </a:p>
          <a:p>
            <a:pPr marL="171450" indent="-171450" algn="just">
              <a:buClr>
                <a:schemeClr val="accent1"/>
              </a:buClr>
              <a:buFontTx/>
              <a:buChar char="-"/>
            </a:pPr>
            <a:r>
              <a:rPr lang="ru-RU" sz="1300" dirty="0">
                <a:latin typeface="Arial Narrow" panose="020B0606020202030204" pitchFamily="34" charset="0"/>
              </a:rPr>
              <a:t>жесткое регулирование цены по договору на уровне тарифа поставщика – нет возможности договорится по цене в соответствие с согласованной бизнес-моделью;</a:t>
            </a:r>
          </a:p>
          <a:p>
            <a:pPr marL="171450" indent="-171450" algn="just">
              <a:buClr>
                <a:schemeClr val="accent1"/>
              </a:buClr>
              <a:buFontTx/>
              <a:buChar char="-"/>
            </a:pPr>
            <a:r>
              <a:rPr lang="ru-RU" sz="1300" dirty="0">
                <a:latin typeface="Arial Narrow" panose="020B0606020202030204" pitchFamily="34" charset="0"/>
              </a:rPr>
              <a:t>нет экономической целесообразности в заключении договора для потребителя с ТЭС из-за высокой средневзвешенной цены электроэнергии и мощности;</a:t>
            </a:r>
          </a:p>
          <a:p>
            <a:pPr marL="171450" indent="-171450" algn="just">
              <a:buClr>
                <a:schemeClr val="accent1"/>
              </a:buClr>
              <a:buFontTx/>
              <a:buChar char="-"/>
            </a:pPr>
            <a:r>
              <a:rPr lang="ru-RU" sz="1300" dirty="0">
                <a:latin typeface="Arial Narrow" panose="020B0606020202030204" pitchFamily="34" charset="0"/>
              </a:rPr>
              <a:t>не установлена ответственность производителя по поставке мощности и покупателя по ее оплате (условие </a:t>
            </a:r>
            <a:r>
              <a:rPr lang="en-GB" sz="1300" dirty="0">
                <a:latin typeface="Arial Narrow" panose="020B0606020202030204" pitchFamily="34" charset="0"/>
              </a:rPr>
              <a:t>take-or-pay</a:t>
            </a:r>
            <a:r>
              <a:rPr lang="ru-RU" sz="1300" dirty="0">
                <a:latin typeface="Arial Narrow" panose="020B0606020202030204" pitchFamily="34" charset="0"/>
              </a:rPr>
              <a:t>)</a:t>
            </a:r>
          </a:p>
          <a:p>
            <a:pPr algn="just"/>
            <a:r>
              <a:rPr lang="ru-RU" sz="1300" b="1" u="sng" dirty="0">
                <a:solidFill>
                  <a:schemeClr val="accent1"/>
                </a:solidFill>
                <a:latin typeface="Arial Narrow" panose="020B0606020202030204" pitchFamily="34" charset="0"/>
              </a:rPr>
              <a:t>Предложения</a:t>
            </a:r>
            <a:r>
              <a:rPr lang="ru-RU" sz="1300" b="1" u="sng" dirty="0" smtClean="0">
                <a:solidFill>
                  <a:schemeClr val="accent1"/>
                </a:solidFill>
                <a:latin typeface="Arial Narrow" panose="020B0606020202030204" pitchFamily="34" charset="0"/>
              </a:rPr>
              <a:t>:</a:t>
            </a:r>
          </a:p>
          <a:p>
            <a:pPr marL="171450" indent="-171450" algn="just">
              <a:buClr>
                <a:schemeClr val="accent1"/>
              </a:buClr>
              <a:buFontTx/>
              <a:buChar char="-"/>
            </a:pPr>
            <a:r>
              <a:rPr lang="ru-RU" sz="1300" dirty="0">
                <a:latin typeface="Arial Narrow" panose="020B0606020202030204" pitchFamily="34" charset="0"/>
              </a:rPr>
              <a:t>введение возможности заключения договоров по договорной цене в рамках предельного уровня; </a:t>
            </a:r>
          </a:p>
          <a:p>
            <a:pPr marL="171450" indent="-171450" algn="just">
              <a:buClr>
                <a:schemeClr val="accent1"/>
              </a:buClr>
              <a:buFontTx/>
              <a:buChar char="-"/>
            </a:pPr>
            <a:r>
              <a:rPr lang="ru-RU" sz="1300" dirty="0">
                <a:latin typeface="Arial Narrow" panose="020B0606020202030204" pitchFamily="34" charset="0"/>
              </a:rPr>
              <a:t>введение принципа </a:t>
            </a:r>
            <a:r>
              <a:rPr lang="en-GB" sz="1300" dirty="0">
                <a:latin typeface="Arial Narrow" panose="020B0606020202030204" pitchFamily="34" charset="0"/>
              </a:rPr>
              <a:t>take-or-pay</a:t>
            </a:r>
            <a:r>
              <a:rPr lang="ru-RU" sz="1300" dirty="0">
                <a:latin typeface="Arial Narrow" panose="020B0606020202030204" pitchFamily="34" charset="0"/>
              </a:rPr>
              <a:t>: покупатель оплачивает мощность в независимости от факта потребления</a:t>
            </a:r>
          </a:p>
          <a:p>
            <a:pPr algn="just"/>
            <a:r>
              <a:rPr lang="ru-RU" sz="1300" b="1" u="sng" dirty="0">
                <a:solidFill>
                  <a:schemeClr val="accent1"/>
                </a:solidFill>
                <a:latin typeface="Arial Narrow" panose="020B0606020202030204" pitchFamily="34" charset="0"/>
              </a:rPr>
              <a:t>Необходимые изменения:</a:t>
            </a:r>
          </a:p>
          <a:p>
            <a:pPr marL="171450" indent="-171450" algn="just">
              <a:buClr>
                <a:schemeClr val="accent1"/>
              </a:buClr>
              <a:buFontTx/>
              <a:buChar char="-"/>
            </a:pPr>
            <a:r>
              <a:rPr lang="ru-RU" sz="1300" dirty="0">
                <a:latin typeface="Arial Narrow" panose="020B0606020202030204" pitchFamily="34" charset="0"/>
              </a:rPr>
              <a:t>Внесение изменений в ФЗ-35 «Об электроэнергетике»</a:t>
            </a:r>
          </a:p>
          <a:p>
            <a:pPr marL="171450" indent="-171450" algn="just">
              <a:buClr>
                <a:schemeClr val="accent1"/>
              </a:buClr>
              <a:buFontTx/>
              <a:buChar char="-"/>
            </a:pPr>
            <a:r>
              <a:rPr lang="ru-RU" sz="1300" dirty="0">
                <a:latin typeface="Arial Narrow" panose="020B0606020202030204" pitchFamily="34" charset="0"/>
              </a:rPr>
              <a:t>Внесение изменений в Основные положения функционирования розничных рынков, утв. ПП РФ 442 от 04.05.2012</a:t>
            </a:r>
          </a:p>
          <a:p>
            <a:pPr marL="171450" indent="-171450" algn="just">
              <a:buFontTx/>
              <a:buChar char="-"/>
            </a:pPr>
            <a:endParaRPr lang="ru-RU" sz="1300" dirty="0">
              <a:latin typeface="Arial Narrow" panose="020B0606020202030204" pitchFamily="34" charset="0"/>
            </a:endParaRPr>
          </a:p>
        </p:txBody>
      </p:sp>
      <p:sp>
        <p:nvSpPr>
          <p:cNvPr id="17" name="TextBox 16"/>
          <p:cNvSpPr txBox="1"/>
          <p:nvPr/>
        </p:nvSpPr>
        <p:spPr>
          <a:xfrm>
            <a:off x="174179" y="5454202"/>
            <a:ext cx="8817421" cy="830997"/>
          </a:xfrm>
          <a:prstGeom prst="rect">
            <a:avLst/>
          </a:prstGeom>
          <a:noFill/>
        </p:spPr>
        <p:txBody>
          <a:bodyPr wrap="square" rtlCol="0">
            <a:spAutoFit/>
          </a:bodyPr>
          <a:lstStyle/>
          <a:p>
            <a:pPr algn="just"/>
            <a:r>
              <a:rPr lang="ru-RU" sz="1600" b="1" dirty="0" smtClean="0">
                <a:solidFill>
                  <a:schemeClr val="accent1"/>
                </a:solidFill>
                <a:latin typeface="Arial Narrow" panose="020B0606020202030204" pitchFamily="34" charset="0"/>
              </a:rPr>
              <a:t>Механизм прямых долгосрочных договоров способен одновременно решать задачи привлечения новых потребителей на территории ДФО и снижения нагрузки по оплате «новой» мощности для действующих потребителей</a:t>
            </a:r>
            <a:endParaRPr lang="ru-RU" sz="1600" b="1" dirty="0">
              <a:solidFill>
                <a:schemeClr val="accent1"/>
              </a:solidFill>
              <a:latin typeface="Arial Narrow" panose="020B0606020202030204" pitchFamily="34" charset="0"/>
            </a:endParaRPr>
          </a:p>
        </p:txBody>
      </p:sp>
    </p:spTree>
    <p:extLst>
      <p:ext uri="{BB962C8B-B14F-4D97-AF65-F5344CB8AC3E}">
        <p14:creationId xmlns:p14="http://schemas.microsoft.com/office/powerpoint/2010/main" val="38832363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Прямоугольник 6"/>
          <p:cNvSpPr>
            <a:spLocks noChangeArrowheads="1"/>
          </p:cNvSpPr>
          <p:nvPr/>
        </p:nvSpPr>
        <p:spPr bwMode="auto">
          <a:xfrm>
            <a:off x="230188" y="153988"/>
            <a:ext cx="74898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7200" algn="l"/>
              </a:tabLst>
            </a:pPr>
            <a:r>
              <a:rPr lang="ru-RU" sz="2000" b="1" dirty="0">
                <a:solidFill>
                  <a:schemeClr val="bg1"/>
                </a:solidFill>
                <a:latin typeface="Tahoma" pitchFamily="34" charset="0"/>
                <a:cs typeface="Tahoma" pitchFamily="34" charset="0"/>
              </a:rPr>
              <a:t>Льготный тариф на передачу электрической энергии</a:t>
            </a:r>
          </a:p>
        </p:txBody>
      </p:sp>
      <p:sp>
        <p:nvSpPr>
          <p:cNvPr id="13" name="Номер слайда 2"/>
          <p:cNvSpPr>
            <a:spLocks noGrp="1"/>
          </p:cNvSpPr>
          <p:nvPr>
            <p:ph type="sldNum" sz="quarter" idx="4294967295"/>
          </p:nvPr>
        </p:nvSpPr>
        <p:spPr bwMode="auto">
          <a:xfrm>
            <a:off x="8555038" y="6480175"/>
            <a:ext cx="5984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fld id="{66C6D4BF-6421-4CB8-BD88-CE3DE29307E6}" type="slidenum">
              <a:rPr lang="en-US" sz="1200" b="1" smtClean="0">
                <a:solidFill>
                  <a:schemeClr val="accent1"/>
                </a:solidFill>
                <a:latin typeface="Tahoma" pitchFamily="34" charset="0"/>
                <a:cs typeface="Tahoma" pitchFamily="34" charset="0"/>
              </a:rPr>
              <a:pPr algn="ctr" eaLnBrk="1" fontAlgn="base" hangingPunct="1">
                <a:spcBef>
                  <a:spcPct val="0"/>
                </a:spcBef>
                <a:spcAft>
                  <a:spcPct val="0"/>
                </a:spcAft>
              </a:pPr>
              <a:t>15</a:t>
            </a:fld>
            <a:endParaRPr lang="en-US" sz="1200" b="1" dirty="0" smtClean="0">
              <a:solidFill>
                <a:schemeClr val="accent1"/>
              </a:solidFill>
              <a:latin typeface="Tahoma" pitchFamily="34" charset="0"/>
              <a:cs typeface="Tahoma" pitchFamily="34" charset="0"/>
            </a:endParaRPr>
          </a:p>
        </p:txBody>
      </p:sp>
      <p:sp>
        <p:nvSpPr>
          <p:cNvPr id="51" name="Объект 2"/>
          <p:cNvSpPr txBox="1">
            <a:spLocks/>
          </p:cNvSpPr>
          <p:nvPr/>
        </p:nvSpPr>
        <p:spPr bwMode="auto">
          <a:xfrm>
            <a:off x="467544" y="1265709"/>
            <a:ext cx="8208912" cy="4680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Font typeface="Arial" charset="0"/>
              <a:buNone/>
            </a:pPr>
            <a:r>
              <a:rPr lang="ru-RU" sz="1400" b="1" dirty="0" smtClean="0">
                <a:solidFill>
                  <a:schemeClr val="accent1"/>
                </a:solidFill>
                <a:latin typeface="Arial Narrow" panose="020B0606020202030204" pitchFamily="34" charset="0"/>
                <a:cs typeface="Arial" panose="020B0604020202020204" pitchFamily="34" charset="0"/>
              </a:rPr>
              <a:t>Привлечение крупных новых потребителей ограничено большими вложениями в строительство сетевой инфраструктуры:</a:t>
            </a:r>
          </a:p>
        </p:txBody>
      </p:sp>
      <p:graphicFrame>
        <p:nvGraphicFramePr>
          <p:cNvPr id="52" name="Схема 51"/>
          <p:cNvGraphicFramePr/>
          <p:nvPr>
            <p:extLst>
              <p:ext uri="{D42A27DB-BD31-4B8C-83A1-F6EECF244321}">
                <p14:modId xmlns:p14="http://schemas.microsoft.com/office/powerpoint/2010/main" val="387931152"/>
              </p:ext>
            </p:extLst>
          </p:nvPr>
        </p:nvGraphicFramePr>
        <p:xfrm>
          <a:off x="2843808" y="2503010"/>
          <a:ext cx="3888432" cy="12399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3" name="Объект 2"/>
          <p:cNvSpPr txBox="1">
            <a:spLocks/>
          </p:cNvSpPr>
          <p:nvPr/>
        </p:nvSpPr>
        <p:spPr bwMode="auto">
          <a:xfrm>
            <a:off x="177020" y="1722139"/>
            <a:ext cx="2870236" cy="289748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pPr>
            <a:r>
              <a:rPr lang="ru-RU" sz="1200" b="1" u="sng" dirty="0" smtClean="0">
                <a:solidFill>
                  <a:schemeClr val="accent1"/>
                </a:solidFill>
                <a:latin typeface="Arial Narrow" panose="020B0606020202030204" pitchFamily="34" charset="0"/>
                <a:cs typeface="Arial" panose="020B0604020202020204" pitchFamily="34" charset="0"/>
              </a:rPr>
              <a:t>Сетевой компанией </a:t>
            </a:r>
          </a:p>
          <a:p>
            <a:pPr marL="180975" indent="-180975" algn="just">
              <a:buClr>
                <a:schemeClr val="accent1"/>
              </a:buClr>
              <a:buFont typeface="Wingdings" panose="05000000000000000000" pitchFamily="2" charset="2"/>
              <a:buChar char="§"/>
            </a:pPr>
            <a:r>
              <a:rPr lang="ru-RU" sz="1200" dirty="0" smtClean="0">
                <a:latin typeface="Arial Narrow" panose="020B0606020202030204" pitchFamily="34" charset="0"/>
                <a:cs typeface="Arial" panose="020B0604020202020204" pitchFamily="34" charset="0"/>
              </a:rPr>
              <a:t>за счёт платы за технологическое присоединение </a:t>
            </a:r>
          </a:p>
          <a:p>
            <a:pPr marL="180975" indent="-180975" algn="just">
              <a:buClr>
                <a:schemeClr val="accent1"/>
              </a:buClr>
              <a:buFont typeface="Wingdings" panose="05000000000000000000" pitchFamily="2" charset="2"/>
              <a:buChar char="§"/>
            </a:pPr>
            <a:r>
              <a:rPr lang="ru-RU" sz="1200" dirty="0" smtClean="0">
                <a:latin typeface="Arial Narrow" panose="020B0606020202030204" pitchFamily="34" charset="0"/>
                <a:cs typeface="Arial" panose="020B0604020202020204" pitchFamily="34" charset="0"/>
              </a:rPr>
              <a:t>через инвестиционную программу</a:t>
            </a:r>
          </a:p>
          <a:p>
            <a:pPr marL="0" indent="0" algn="just">
              <a:buFont typeface="Arial" charset="0"/>
              <a:buNone/>
            </a:pPr>
            <a:r>
              <a:rPr lang="ru-RU" sz="1200" b="1" u="sng" dirty="0" smtClean="0">
                <a:solidFill>
                  <a:schemeClr val="accent1"/>
                </a:solidFill>
                <a:latin typeface="Arial Narrow" panose="020B0606020202030204" pitchFamily="34" charset="0"/>
                <a:cs typeface="Arial" panose="020B0604020202020204" pitchFamily="34" charset="0"/>
              </a:rPr>
              <a:t>Последствия</a:t>
            </a:r>
            <a:r>
              <a:rPr lang="ru-RU" sz="1200" b="1" dirty="0" smtClean="0">
                <a:solidFill>
                  <a:schemeClr val="accent1"/>
                </a:solidFill>
                <a:latin typeface="Arial Narrow" panose="020B0606020202030204" pitchFamily="34" charset="0"/>
                <a:cs typeface="Arial" panose="020B0604020202020204" pitchFamily="34" charset="0"/>
              </a:rPr>
              <a:t>:</a:t>
            </a:r>
          </a:p>
          <a:p>
            <a:pPr marL="180975" indent="-180975" algn="just">
              <a:buClr>
                <a:schemeClr val="accent1"/>
              </a:buClr>
              <a:buFont typeface="+mj-lt"/>
              <a:buAutoNum type="arabicPeriod"/>
            </a:pPr>
            <a:r>
              <a:rPr lang="ru-RU" sz="1200" dirty="0" smtClean="0">
                <a:latin typeface="Arial Narrow" panose="020B0606020202030204" pitchFamily="34" charset="0"/>
                <a:cs typeface="Arial" panose="020B0604020202020204" pitchFamily="34" charset="0"/>
              </a:rPr>
              <a:t>Рост инвестиций потребителя для пуска предприятия</a:t>
            </a:r>
          </a:p>
          <a:p>
            <a:pPr marL="180975" indent="-180975" algn="just">
              <a:buClr>
                <a:schemeClr val="accent1"/>
              </a:buClr>
              <a:buFont typeface="+mj-lt"/>
              <a:buAutoNum type="arabicPeriod"/>
            </a:pPr>
            <a:r>
              <a:rPr lang="ru-RU" sz="1200" dirty="0" smtClean="0">
                <a:latin typeface="Arial Narrow" panose="020B0606020202030204" pitchFamily="34" charset="0"/>
                <a:cs typeface="Arial" panose="020B0604020202020204" pitchFamily="34" charset="0"/>
              </a:rPr>
              <a:t>Риск </a:t>
            </a:r>
            <a:r>
              <a:rPr lang="ru-RU" sz="1200" dirty="0" err="1" smtClean="0">
                <a:latin typeface="Arial Narrow" panose="020B0606020202030204" pitchFamily="34" charset="0"/>
                <a:cs typeface="Arial" panose="020B0604020202020204" pitchFamily="34" charset="0"/>
              </a:rPr>
              <a:t>невключения</a:t>
            </a:r>
            <a:r>
              <a:rPr lang="ru-RU" sz="1200" dirty="0" smtClean="0">
                <a:latin typeface="Arial Narrow" panose="020B0606020202030204" pitchFamily="34" charset="0"/>
                <a:cs typeface="Arial" panose="020B0604020202020204" pitchFamily="34" charset="0"/>
              </a:rPr>
              <a:t> проекта в инвестиционную программу в связи с отсутствием по разным причинам источников финансирования</a:t>
            </a:r>
          </a:p>
          <a:p>
            <a:pPr marL="180975" indent="-180975" algn="just">
              <a:buClr>
                <a:schemeClr val="accent1"/>
              </a:buClr>
              <a:buFont typeface="+mj-lt"/>
              <a:buAutoNum type="arabicPeriod"/>
            </a:pPr>
            <a:r>
              <a:rPr lang="ru-RU" sz="1200" dirty="0" smtClean="0">
                <a:latin typeface="Arial Narrow" panose="020B0606020202030204" pitchFamily="34" charset="0"/>
                <a:cs typeface="Arial" panose="020B0604020202020204" pitchFamily="34" charset="0"/>
              </a:rPr>
              <a:t>Риск роста тарифа для всех потребителей при невыполнении планов по росту потребления</a:t>
            </a:r>
            <a:endParaRPr lang="ru-RU" sz="1200" b="1" dirty="0">
              <a:latin typeface="Arial Narrow" panose="020B0606020202030204" pitchFamily="34" charset="0"/>
              <a:cs typeface="Arial" panose="020B0604020202020204" pitchFamily="34" charset="0"/>
            </a:endParaRPr>
          </a:p>
        </p:txBody>
      </p:sp>
      <p:sp>
        <p:nvSpPr>
          <p:cNvPr id="54" name="Объект 2"/>
          <p:cNvSpPr txBox="1">
            <a:spLocks/>
          </p:cNvSpPr>
          <p:nvPr/>
        </p:nvSpPr>
        <p:spPr bwMode="auto">
          <a:xfrm>
            <a:off x="6228184" y="2150765"/>
            <a:ext cx="2646548" cy="218311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 typeface="Arial" charset="0"/>
              <a:buNone/>
            </a:pPr>
            <a:r>
              <a:rPr lang="ru-RU" sz="1200" b="1" u="sng" dirty="0" smtClean="0">
                <a:solidFill>
                  <a:schemeClr val="accent1"/>
                </a:solidFill>
                <a:latin typeface="Arial Narrow" panose="020B0606020202030204" pitchFamily="34" charset="0"/>
                <a:cs typeface="Arial" panose="020B0604020202020204" pitchFamily="34" charset="0"/>
              </a:rPr>
              <a:t>Потребителем</a:t>
            </a:r>
          </a:p>
          <a:p>
            <a:pPr marL="180975" indent="-180975" algn="just">
              <a:buClr>
                <a:schemeClr val="accent1"/>
              </a:buClr>
              <a:buFont typeface="Wingdings" panose="05000000000000000000" pitchFamily="2" charset="2"/>
              <a:buChar char="§"/>
            </a:pPr>
            <a:r>
              <a:rPr lang="ru-RU" sz="1200" dirty="0" smtClean="0">
                <a:latin typeface="Arial Narrow" panose="020B0606020202030204" pitchFamily="34" charset="0"/>
                <a:cs typeface="Arial" panose="020B0604020202020204" pitchFamily="34" charset="0"/>
              </a:rPr>
              <a:t>за </a:t>
            </a:r>
            <a:r>
              <a:rPr lang="ru-RU" sz="1200" dirty="0">
                <a:latin typeface="Arial Narrow" panose="020B0606020202030204" pitchFamily="34" charset="0"/>
                <a:cs typeface="Arial" panose="020B0604020202020204" pitchFamily="34" charset="0"/>
              </a:rPr>
              <a:t>счёт собственных средств</a:t>
            </a:r>
          </a:p>
          <a:p>
            <a:pPr marL="180975" indent="-180975" algn="just">
              <a:buClr>
                <a:schemeClr val="accent1"/>
              </a:buClr>
              <a:buFont typeface="Wingdings" panose="05000000000000000000" pitchFamily="2" charset="2"/>
              <a:buChar char="§"/>
            </a:pPr>
            <a:r>
              <a:rPr lang="ru-RU" sz="1200" dirty="0" smtClean="0">
                <a:latin typeface="Arial Narrow" panose="020B0606020202030204" pitchFamily="34" charset="0"/>
                <a:cs typeface="Arial" panose="020B0604020202020204" pitchFamily="34" charset="0"/>
              </a:rPr>
              <a:t>через </a:t>
            </a:r>
            <a:r>
              <a:rPr lang="ru-RU" sz="1200" dirty="0">
                <a:latin typeface="Arial Narrow" panose="020B0606020202030204" pitchFamily="34" charset="0"/>
                <a:cs typeface="Arial" panose="020B0604020202020204" pitchFamily="34" charset="0"/>
              </a:rPr>
              <a:t>собственную ТСО</a:t>
            </a:r>
          </a:p>
          <a:p>
            <a:pPr marL="0" indent="0" algn="just">
              <a:buFont typeface="Arial" charset="0"/>
              <a:buNone/>
            </a:pPr>
            <a:endParaRPr lang="ru-RU" sz="1200" b="1" dirty="0" smtClean="0">
              <a:latin typeface="Arial Narrow" panose="020B0606020202030204" pitchFamily="34" charset="0"/>
              <a:cs typeface="Arial" panose="020B0604020202020204" pitchFamily="34" charset="0"/>
            </a:endParaRPr>
          </a:p>
          <a:p>
            <a:pPr marL="0" indent="0" algn="just">
              <a:buFont typeface="Arial" charset="0"/>
              <a:buNone/>
            </a:pPr>
            <a:r>
              <a:rPr lang="ru-RU" sz="1200" b="1" u="sng" dirty="0" smtClean="0">
                <a:solidFill>
                  <a:schemeClr val="accent1"/>
                </a:solidFill>
                <a:latin typeface="Arial Narrow" panose="020B0606020202030204" pitchFamily="34" charset="0"/>
                <a:cs typeface="Arial" panose="020B0604020202020204" pitchFamily="34" charset="0"/>
              </a:rPr>
              <a:t>Последствия:</a:t>
            </a:r>
          </a:p>
          <a:p>
            <a:pPr marL="180975" indent="-180975" algn="just">
              <a:buClr>
                <a:schemeClr val="accent1"/>
              </a:buClr>
              <a:buFont typeface="+mj-lt"/>
              <a:buAutoNum type="arabicPeriod"/>
            </a:pPr>
            <a:r>
              <a:rPr lang="ru-RU" sz="1200" dirty="0">
                <a:latin typeface="Arial Narrow" panose="020B0606020202030204" pitchFamily="34" charset="0"/>
                <a:cs typeface="Arial" panose="020B0604020202020204" pitchFamily="34" charset="0"/>
              </a:rPr>
              <a:t>Рост инвестиций потребителя пуска предприятия</a:t>
            </a:r>
          </a:p>
          <a:p>
            <a:pPr marL="180975" indent="-180975" algn="just">
              <a:buClr>
                <a:schemeClr val="accent1"/>
              </a:buClr>
              <a:buFont typeface="+mj-lt"/>
              <a:buAutoNum type="arabicPeriod"/>
            </a:pPr>
            <a:r>
              <a:rPr lang="ru-RU" sz="1200" dirty="0">
                <a:latin typeface="Arial Narrow" panose="020B0606020202030204" pitchFamily="34" charset="0"/>
                <a:cs typeface="Arial" panose="020B0604020202020204" pitchFamily="34" charset="0"/>
              </a:rPr>
              <a:t>Рост тарифа потребителя в связи с оплатой тарифа новой ТСО </a:t>
            </a:r>
            <a:r>
              <a:rPr lang="ru-RU" sz="1200" dirty="0" err="1">
                <a:latin typeface="Arial Narrow" panose="020B0606020202030204" pitchFamily="34" charset="0"/>
                <a:cs typeface="Arial" panose="020B0604020202020204" pitchFamily="34" charset="0"/>
              </a:rPr>
              <a:t>монопотребителя</a:t>
            </a:r>
            <a:r>
              <a:rPr lang="ru-RU" sz="1200" dirty="0">
                <a:latin typeface="Arial Narrow" panose="020B0606020202030204" pitchFamily="34" charset="0"/>
                <a:cs typeface="Arial" panose="020B0604020202020204" pitchFamily="34" charset="0"/>
              </a:rPr>
              <a:t>*. </a:t>
            </a:r>
          </a:p>
        </p:txBody>
      </p:sp>
      <p:sp>
        <p:nvSpPr>
          <p:cNvPr id="55" name="Объект 2"/>
          <p:cNvSpPr txBox="1">
            <a:spLocks/>
          </p:cNvSpPr>
          <p:nvPr/>
        </p:nvSpPr>
        <p:spPr bwMode="auto">
          <a:xfrm>
            <a:off x="230188" y="4709455"/>
            <a:ext cx="1893540" cy="688144"/>
          </a:xfrm>
          <a:prstGeom prst="rect">
            <a:avLst/>
          </a:prstGeom>
          <a:noFill/>
          <a:ln w="9525">
            <a:solidFill>
              <a:srgbClr val="558ED9"/>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None/>
            </a:pPr>
            <a:r>
              <a:rPr lang="ru-RU" sz="1100" dirty="0" smtClean="0">
                <a:latin typeface="Arial Narrow" panose="020B0606020202030204" pitchFamily="34" charset="0"/>
                <a:cs typeface="Arial" panose="020B0604020202020204" pitchFamily="34" charset="0"/>
              </a:rPr>
              <a:t>*ТСО </a:t>
            </a:r>
            <a:r>
              <a:rPr lang="ru-RU" sz="1100" dirty="0" err="1" smtClean="0">
                <a:latin typeface="Arial Narrow" panose="020B0606020202030204" pitchFamily="34" charset="0"/>
                <a:cs typeface="Arial" panose="020B0604020202020204" pitchFamily="34" charset="0"/>
              </a:rPr>
              <a:t>монопотребителя</a:t>
            </a:r>
            <a:r>
              <a:rPr lang="ru-RU" sz="1100" dirty="0" smtClean="0">
                <a:latin typeface="Arial Narrow" panose="020B0606020202030204" pitchFamily="34" charset="0"/>
                <a:cs typeface="Arial" panose="020B0604020202020204" pitchFamily="34" charset="0"/>
              </a:rPr>
              <a:t>:</a:t>
            </a:r>
            <a:endParaRPr lang="ru-RU" sz="1100" dirty="0">
              <a:latin typeface="Arial Narrow" panose="020B0606020202030204" pitchFamily="34" charset="0"/>
              <a:cs typeface="Arial" panose="020B0604020202020204" pitchFamily="34" charset="0"/>
            </a:endParaRPr>
          </a:p>
        </p:txBody>
      </p:sp>
      <p:sp>
        <p:nvSpPr>
          <p:cNvPr id="56" name="Объект 2"/>
          <p:cNvSpPr>
            <a:spLocks noGrp="1"/>
          </p:cNvSpPr>
          <p:nvPr>
            <p:ph idx="1"/>
          </p:nvPr>
        </p:nvSpPr>
        <p:spPr>
          <a:xfrm>
            <a:off x="305780" y="5499323"/>
            <a:ext cx="8568952" cy="568102"/>
          </a:xfrm>
        </p:spPr>
        <p:txBody>
          <a:bodyPr/>
          <a:lstStyle/>
          <a:p>
            <a:pPr marL="0" indent="0" algn="ctr">
              <a:spcBef>
                <a:spcPts val="300"/>
              </a:spcBef>
              <a:buNone/>
            </a:pPr>
            <a:r>
              <a:rPr lang="ru-RU" sz="1500" b="1" dirty="0" smtClean="0">
                <a:solidFill>
                  <a:schemeClr val="accent1"/>
                </a:solidFill>
                <a:latin typeface="Arial Narrow" panose="020B0606020202030204" pitchFamily="34" charset="0"/>
                <a:cs typeface="Arial" panose="020B0604020202020204" pitchFamily="34" charset="0"/>
              </a:rPr>
              <a:t>Сложившиеся условия не позволяют создать условия для привлечения новых крупных потребителей.</a:t>
            </a:r>
          </a:p>
          <a:p>
            <a:pPr marL="0" indent="0" algn="ctr">
              <a:spcBef>
                <a:spcPts val="300"/>
              </a:spcBef>
              <a:buNone/>
            </a:pPr>
            <a:r>
              <a:rPr lang="ru-RU" sz="1500" b="1" dirty="0" smtClean="0">
                <a:solidFill>
                  <a:schemeClr val="accent1"/>
                </a:solidFill>
                <a:latin typeface="Arial Narrow" panose="020B0606020202030204" pitchFamily="34" charset="0"/>
                <a:cs typeface="Arial" panose="020B0604020202020204" pitchFamily="34" charset="0"/>
              </a:rPr>
              <a:t>Решение проблемы: </a:t>
            </a:r>
            <a:r>
              <a:rPr lang="ru-RU" sz="1500" b="1" dirty="0">
                <a:solidFill>
                  <a:schemeClr val="accent1"/>
                </a:solidFill>
                <a:latin typeface="Arial Narrow" panose="020B0606020202030204" pitchFamily="34" charset="0"/>
                <a:cs typeface="Arial" panose="020B0604020202020204" pitchFamily="34" charset="0"/>
              </a:rPr>
              <a:t>установление льготного тарифа на услуги по </a:t>
            </a:r>
            <a:r>
              <a:rPr lang="ru-RU" sz="1500" b="1" dirty="0" smtClean="0">
                <a:solidFill>
                  <a:schemeClr val="accent1"/>
                </a:solidFill>
                <a:latin typeface="Arial Narrow" panose="020B0606020202030204" pitchFamily="34" charset="0"/>
                <a:cs typeface="Arial" panose="020B0604020202020204" pitchFamily="34" charset="0"/>
              </a:rPr>
              <a:t>передаче </a:t>
            </a:r>
            <a:r>
              <a:rPr lang="ru-RU" sz="1500" b="1" dirty="0">
                <a:solidFill>
                  <a:schemeClr val="accent1"/>
                </a:solidFill>
                <a:latin typeface="Arial Narrow" panose="020B0606020202030204" pitchFamily="34" charset="0"/>
                <a:cs typeface="Arial" panose="020B0604020202020204" pitchFamily="34" charset="0"/>
              </a:rPr>
              <a:t>вне котлового тарифа</a:t>
            </a:r>
            <a:r>
              <a:rPr lang="ru-RU" sz="1500" b="1" dirty="0" smtClean="0">
                <a:solidFill>
                  <a:schemeClr val="accent1"/>
                </a:solidFill>
                <a:latin typeface="Arial Narrow" panose="020B0606020202030204" pitchFamily="34" charset="0"/>
                <a:cs typeface="Arial" panose="020B0604020202020204" pitchFamily="34" charset="0"/>
              </a:rPr>
              <a:t>.</a:t>
            </a:r>
            <a:endParaRPr lang="ru-RU" sz="1500" b="1" dirty="0">
              <a:solidFill>
                <a:schemeClr val="accent1"/>
              </a:solidFill>
              <a:latin typeface="Arial Narrow" panose="020B0606020202030204" pitchFamily="34" charset="0"/>
              <a:cs typeface="Arial" panose="020B0604020202020204" pitchFamily="34" charset="0"/>
            </a:endParaRPr>
          </a:p>
        </p:txBody>
      </p:sp>
      <p:sp>
        <p:nvSpPr>
          <p:cNvPr id="57" name="Объект 2"/>
          <p:cNvSpPr txBox="1">
            <a:spLocks/>
          </p:cNvSpPr>
          <p:nvPr/>
        </p:nvSpPr>
        <p:spPr bwMode="auto">
          <a:xfrm>
            <a:off x="2108896" y="4709455"/>
            <a:ext cx="6765836" cy="688144"/>
          </a:xfrm>
          <a:prstGeom prst="rect">
            <a:avLst/>
          </a:prstGeom>
          <a:noFill/>
          <a:ln w="9525">
            <a:solidFill>
              <a:srgbClr val="558ED9"/>
            </a:solid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0975" indent="-180975" algn="just">
              <a:buClr>
                <a:schemeClr val="accent1"/>
              </a:buClr>
              <a:buFont typeface="Wingdings" panose="05000000000000000000" pitchFamily="2" charset="2"/>
              <a:buChar char="§"/>
            </a:pPr>
            <a:r>
              <a:rPr lang="ru-RU" sz="1100" dirty="0" smtClean="0">
                <a:latin typeface="Arial Narrow" panose="020B0606020202030204" pitchFamily="34" charset="0"/>
                <a:cs typeface="Arial" panose="020B0604020202020204" pitchFamily="34" charset="0"/>
              </a:rPr>
              <a:t>доля </a:t>
            </a:r>
            <a:r>
              <a:rPr lang="ru-RU" sz="1100" dirty="0">
                <a:latin typeface="Arial Narrow" panose="020B0606020202030204" pitchFamily="34" charset="0"/>
                <a:cs typeface="Arial" panose="020B0604020202020204" pitchFamily="34" charset="0"/>
              </a:rPr>
              <a:t>суммарной мощности одного потребителя не менее 80 процентов;</a:t>
            </a:r>
          </a:p>
          <a:p>
            <a:pPr marL="180975" indent="-180975" algn="just">
              <a:buClr>
                <a:schemeClr val="accent1"/>
              </a:buClr>
              <a:buFont typeface="Wingdings" panose="05000000000000000000" pitchFamily="2" charset="2"/>
              <a:buChar char="§"/>
            </a:pPr>
            <a:r>
              <a:rPr lang="ru-RU" sz="1100" dirty="0" smtClean="0">
                <a:latin typeface="Arial Narrow" panose="020B0606020202030204" pitchFamily="34" charset="0"/>
                <a:cs typeface="Arial" panose="020B0604020202020204" pitchFamily="34" charset="0"/>
              </a:rPr>
              <a:t>доля </a:t>
            </a:r>
            <a:r>
              <a:rPr lang="ru-RU" sz="1100" dirty="0">
                <a:latin typeface="Arial Narrow" panose="020B0606020202030204" pitchFamily="34" charset="0"/>
                <a:cs typeface="Arial" panose="020B0604020202020204" pitchFamily="34" charset="0"/>
              </a:rPr>
              <a:t>отпущенной монопотребителю за последний год электроэнергии не менее 80 процентов.</a:t>
            </a:r>
          </a:p>
          <a:p>
            <a:pPr marL="0" indent="0" algn="just">
              <a:buNone/>
            </a:pPr>
            <a:r>
              <a:rPr lang="ru-RU" sz="1100" b="1" dirty="0">
                <a:solidFill>
                  <a:schemeClr val="accent1"/>
                </a:solidFill>
                <a:latin typeface="Arial Narrow" panose="020B0606020202030204" pitchFamily="34" charset="0"/>
                <a:cs typeface="Arial" panose="020B0604020202020204" pitchFamily="34" charset="0"/>
              </a:rPr>
              <a:t>Тариф </a:t>
            </a:r>
            <a:r>
              <a:rPr lang="ru-RU" sz="1100" b="1" dirty="0" err="1">
                <a:solidFill>
                  <a:schemeClr val="accent1"/>
                </a:solidFill>
                <a:latin typeface="Arial Narrow" panose="020B0606020202030204" pitchFamily="34" charset="0"/>
                <a:cs typeface="Arial" panose="020B0604020202020204" pitchFamily="34" charset="0"/>
              </a:rPr>
              <a:t>монопотребителя</a:t>
            </a:r>
            <a:r>
              <a:rPr lang="ru-RU" sz="1100" b="1" dirty="0">
                <a:solidFill>
                  <a:schemeClr val="accent1"/>
                </a:solidFill>
                <a:latin typeface="Arial Narrow" panose="020B0606020202030204" pitchFamily="34" charset="0"/>
                <a:cs typeface="Arial" panose="020B0604020202020204" pitchFamily="34" charset="0"/>
              </a:rPr>
              <a:t> = котловой тариф + тариф ТСО </a:t>
            </a:r>
            <a:r>
              <a:rPr lang="ru-RU" sz="1100" b="1" dirty="0" err="1">
                <a:solidFill>
                  <a:schemeClr val="accent1"/>
                </a:solidFill>
                <a:latin typeface="Arial Narrow" panose="020B0606020202030204" pitchFamily="34" charset="0"/>
                <a:cs typeface="Arial" panose="020B0604020202020204" pitchFamily="34" charset="0"/>
              </a:rPr>
              <a:t>монопотребителя</a:t>
            </a:r>
            <a:endParaRPr lang="ru-RU" sz="1100" b="1" dirty="0">
              <a:solidFill>
                <a:schemeClr val="accent1"/>
              </a:solidFill>
              <a:latin typeface="Arial Narrow" panose="020B0606020202030204" pitchFamily="34" charset="0"/>
              <a:cs typeface="Arial" panose="020B0604020202020204" pitchFamily="34" charset="0"/>
            </a:endParaRPr>
          </a:p>
          <a:p>
            <a:pPr marL="0" indent="0" algn="just">
              <a:buNone/>
            </a:pPr>
            <a:endParaRPr lang="ru-RU" sz="1100" dirty="0">
              <a:latin typeface="Arial Narrow" panose="020B0606020202030204" pitchFamily="34" charset="0"/>
              <a:cs typeface="Arial" panose="020B0604020202020204" pitchFamily="34" charset="0"/>
            </a:endParaRPr>
          </a:p>
        </p:txBody>
      </p:sp>
    </p:spTree>
    <p:extLst>
      <p:ext uri="{BB962C8B-B14F-4D97-AF65-F5344CB8AC3E}">
        <p14:creationId xmlns:p14="http://schemas.microsoft.com/office/powerpoint/2010/main" val="26368343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Прямоугольник 6"/>
          <p:cNvSpPr>
            <a:spLocks noChangeArrowheads="1"/>
          </p:cNvSpPr>
          <p:nvPr/>
        </p:nvSpPr>
        <p:spPr bwMode="auto">
          <a:xfrm>
            <a:off x="230188" y="11113"/>
            <a:ext cx="7489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7200" algn="l"/>
              </a:tabLst>
            </a:pPr>
            <a:r>
              <a:rPr lang="ru-RU" sz="2000" b="1" dirty="0">
                <a:solidFill>
                  <a:schemeClr val="bg1"/>
                </a:solidFill>
                <a:latin typeface="Tahoma" pitchFamily="34" charset="0"/>
                <a:cs typeface="Tahoma" pitchFamily="34" charset="0"/>
              </a:rPr>
              <a:t>Условия для льготного тарифа на передачу электрической энергии</a:t>
            </a:r>
          </a:p>
        </p:txBody>
      </p:sp>
      <p:sp>
        <p:nvSpPr>
          <p:cNvPr id="98" name="Номер слайда 2"/>
          <p:cNvSpPr>
            <a:spLocks noGrp="1"/>
          </p:cNvSpPr>
          <p:nvPr>
            <p:ph type="sldNum" sz="quarter" idx="4294967295"/>
          </p:nvPr>
        </p:nvSpPr>
        <p:spPr bwMode="auto">
          <a:xfrm>
            <a:off x="8555038" y="6480175"/>
            <a:ext cx="5984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fld id="{66C6D4BF-6421-4CB8-BD88-CE3DE29307E6}" type="slidenum">
              <a:rPr lang="en-US" sz="1200" b="1" smtClean="0">
                <a:solidFill>
                  <a:schemeClr val="accent1"/>
                </a:solidFill>
                <a:latin typeface="Tahoma" pitchFamily="34" charset="0"/>
                <a:cs typeface="Tahoma" pitchFamily="34" charset="0"/>
              </a:rPr>
              <a:pPr algn="ctr" eaLnBrk="1" fontAlgn="base" hangingPunct="1">
                <a:spcBef>
                  <a:spcPct val="0"/>
                </a:spcBef>
                <a:spcAft>
                  <a:spcPct val="0"/>
                </a:spcAft>
              </a:pPr>
              <a:t>16</a:t>
            </a:fld>
            <a:endParaRPr lang="en-US" sz="1200" b="1" dirty="0" smtClean="0">
              <a:solidFill>
                <a:schemeClr val="accent1"/>
              </a:solidFill>
              <a:latin typeface="Tahoma" pitchFamily="34" charset="0"/>
              <a:cs typeface="Tahoma" pitchFamily="34" charset="0"/>
            </a:endParaRPr>
          </a:p>
        </p:txBody>
      </p:sp>
      <p:sp>
        <p:nvSpPr>
          <p:cNvPr id="13" name="Объект 2"/>
          <p:cNvSpPr>
            <a:spLocks noGrp="1"/>
          </p:cNvSpPr>
          <p:nvPr>
            <p:ph idx="1"/>
          </p:nvPr>
        </p:nvSpPr>
        <p:spPr>
          <a:xfrm>
            <a:off x="352103" y="5788496"/>
            <a:ext cx="8424936" cy="432048"/>
          </a:xfrm>
        </p:spPr>
        <p:txBody>
          <a:bodyPr/>
          <a:lstStyle/>
          <a:p>
            <a:pPr marL="0" indent="0" algn="ctr">
              <a:spcBef>
                <a:spcPts val="300"/>
              </a:spcBef>
              <a:buNone/>
            </a:pPr>
            <a:r>
              <a:rPr lang="ru-RU" sz="1400" b="1" dirty="0" smtClean="0">
                <a:solidFill>
                  <a:schemeClr val="accent1"/>
                </a:solidFill>
                <a:latin typeface="Arial Narrow" panose="020B0606020202030204" pitchFamily="34" charset="0"/>
              </a:rPr>
              <a:t>Механизм позволит: привлечь инвесторов; обеспечить возврат средств, вложенных в сетевое строительство; снизить тариф для существующих потребителей.</a:t>
            </a:r>
            <a:endParaRPr lang="ru-RU" sz="1400" b="1" dirty="0">
              <a:solidFill>
                <a:schemeClr val="accent1"/>
              </a:solidFill>
              <a:latin typeface="Arial Narrow" panose="020B0606020202030204" pitchFamily="34" charset="0"/>
            </a:endParaRPr>
          </a:p>
        </p:txBody>
      </p:sp>
      <p:graphicFrame>
        <p:nvGraphicFramePr>
          <p:cNvPr id="14" name="Схема 13"/>
          <p:cNvGraphicFramePr/>
          <p:nvPr>
            <p:extLst>
              <p:ext uri="{D42A27DB-BD31-4B8C-83A1-F6EECF244321}">
                <p14:modId xmlns:p14="http://schemas.microsoft.com/office/powerpoint/2010/main" val="3799236462"/>
              </p:ext>
            </p:extLst>
          </p:nvPr>
        </p:nvGraphicFramePr>
        <p:xfrm>
          <a:off x="249238" y="1309142"/>
          <a:ext cx="8666162" cy="4480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725451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Прямоугольник 6"/>
          <p:cNvSpPr>
            <a:spLocks noChangeArrowheads="1"/>
          </p:cNvSpPr>
          <p:nvPr/>
        </p:nvSpPr>
        <p:spPr bwMode="auto">
          <a:xfrm>
            <a:off x="230188" y="11113"/>
            <a:ext cx="7489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7200" algn="l"/>
              </a:tabLst>
            </a:pPr>
            <a:r>
              <a:rPr lang="ru-RU" sz="2000" b="1" dirty="0">
                <a:solidFill>
                  <a:schemeClr val="bg1"/>
                </a:solidFill>
                <a:latin typeface="Tahoma" pitchFamily="34" charset="0"/>
                <a:cs typeface="Tahoma" pitchFamily="34" charset="0"/>
              </a:rPr>
              <a:t>Улучшение финансового состояния энергокомпаний на рынке электрической и тепловой энергии</a:t>
            </a:r>
          </a:p>
        </p:txBody>
      </p:sp>
      <p:sp>
        <p:nvSpPr>
          <p:cNvPr id="98" name="Номер слайда 2"/>
          <p:cNvSpPr>
            <a:spLocks noGrp="1"/>
          </p:cNvSpPr>
          <p:nvPr>
            <p:ph type="sldNum" sz="quarter" idx="4294967295"/>
          </p:nvPr>
        </p:nvSpPr>
        <p:spPr bwMode="auto">
          <a:xfrm>
            <a:off x="8555038" y="6480175"/>
            <a:ext cx="5984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fld id="{66C6D4BF-6421-4CB8-BD88-CE3DE29307E6}" type="slidenum">
              <a:rPr lang="en-US" sz="1200" b="1" smtClean="0">
                <a:solidFill>
                  <a:schemeClr val="accent1"/>
                </a:solidFill>
                <a:latin typeface="Tahoma" pitchFamily="34" charset="0"/>
                <a:cs typeface="Tahoma" pitchFamily="34" charset="0"/>
              </a:rPr>
              <a:pPr algn="ctr" eaLnBrk="1" fontAlgn="base" hangingPunct="1">
                <a:spcBef>
                  <a:spcPct val="0"/>
                </a:spcBef>
                <a:spcAft>
                  <a:spcPct val="0"/>
                </a:spcAft>
              </a:pPr>
              <a:t>17</a:t>
            </a:fld>
            <a:endParaRPr lang="en-US" sz="1200" b="1" dirty="0" smtClean="0">
              <a:solidFill>
                <a:schemeClr val="accent1"/>
              </a:solidFill>
              <a:latin typeface="Tahoma" pitchFamily="34" charset="0"/>
              <a:cs typeface="Tahoma" pitchFamily="34" charset="0"/>
            </a:endParaRPr>
          </a:p>
        </p:txBody>
      </p:sp>
      <p:sp>
        <p:nvSpPr>
          <p:cNvPr id="7" name="TextBox 6"/>
          <p:cNvSpPr txBox="1"/>
          <p:nvPr/>
        </p:nvSpPr>
        <p:spPr>
          <a:xfrm>
            <a:off x="239713" y="1176561"/>
            <a:ext cx="4265399" cy="1623521"/>
          </a:xfrm>
          <a:prstGeom prst="rect">
            <a:avLst/>
          </a:prstGeom>
          <a:noFill/>
        </p:spPr>
        <p:txBody>
          <a:bodyPr wrap="square" rtlCol="0">
            <a:spAutoFit/>
          </a:bodyPr>
          <a:lstStyle/>
          <a:p>
            <a:pPr>
              <a:lnSpc>
                <a:spcPct val="150000"/>
              </a:lnSpc>
            </a:pPr>
            <a:r>
              <a:rPr lang="ru-RU" sz="1500" b="1" u="sng" dirty="0" smtClean="0">
                <a:solidFill>
                  <a:schemeClr val="accent1"/>
                </a:solidFill>
                <a:latin typeface="Arial Narrow" panose="020B0606020202030204" pitchFamily="34" charset="0"/>
              </a:rPr>
              <a:t>Текущее состояние :</a:t>
            </a:r>
          </a:p>
          <a:p>
            <a:pPr algn="just"/>
            <a:r>
              <a:rPr lang="ru-RU" sz="1400" b="1" dirty="0" smtClean="0">
                <a:latin typeface="Arial Narrow" panose="020B0606020202030204" pitchFamily="34" charset="0"/>
              </a:rPr>
              <a:t>Объем отвлеченных денежных средств из-за неплатежей составляет 1-1,5 млрд. руб. ежегодно. </a:t>
            </a:r>
          </a:p>
          <a:p>
            <a:pPr algn="just">
              <a:lnSpc>
                <a:spcPct val="150000"/>
              </a:lnSpc>
            </a:pPr>
            <a:r>
              <a:rPr lang="ru-RU" sz="1400" b="1" dirty="0" smtClean="0">
                <a:latin typeface="Arial Narrow" panose="020B0606020202030204" pitchFamily="34" charset="0"/>
              </a:rPr>
              <a:t>Уровень оплаты текущего потребления:</a:t>
            </a:r>
          </a:p>
          <a:p>
            <a:pPr marL="285750" indent="-285750" algn="just">
              <a:buClr>
                <a:schemeClr val="accent1"/>
              </a:buClr>
              <a:buFont typeface="Wingdings" panose="05000000000000000000" pitchFamily="2" charset="2"/>
              <a:buChar char="§"/>
            </a:pPr>
            <a:r>
              <a:rPr lang="ru-RU" sz="1400" b="1" dirty="0" smtClean="0">
                <a:latin typeface="Arial Narrow" panose="020B0606020202030204" pitchFamily="34" charset="0"/>
              </a:rPr>
              <a:t>по электрической энергии – 94%;</a:t>
            </a:r>
          </a:p>
          <a:p>
            <a:pPr marL="285750" indent="-285750" algn="just">
              <a:buClr>
                <a:schemeClr val="accent1"/>
              </a:buClr>
              <a:buFont typeface="Wingdings" panose="05000000000000000000" pitchFamily="2" charset="2"/>
              <a:buChar char="§"/>
            </a:pPr>
            <a:r>
              <a:rPr lang="ru-RU" sz="1400" b="1" dirty="0" smtClean="0">
                <a:latin typeface="Arial Narrow" panose="020B0606020202030204" pitchFamily="34" charset="0"/>
              </a:rPr>
              <a:t>по тепловой энергии – 83%.</a:t>
            </a:r>
            <a:endParaRPr lang="ru-RU" sz="1400" b="1" dirty="0">
              <a:latin typeface="Arial Narrow" panose="020B0606020202030204" pitchFamily="34" charset="0"/>
            </a:endParaRPr>
          </a:p>
        </p:txBody>
      </p:sp>
      <p:graphicFrame>
        <p:nvGraphicFramePr>
          <p:cNvPr id="8" name="Диаграмма 7"/>
          <p:cNvGraphicFramePr>
            <a:graphicFrameLocks/>
          </p:cNvGraphicFramePr>
          <p:nvPr>
            <p:extLst>
              <p:ext uri="{D42A27DB-BD31-4B8C-83A1-F6EECF244321}">
                <p14:modId xmlns:p14="http://schemas.microsoft.com/office/powerpoint/2010/main" val="4125599906"/>
              </p:ext>
            </p:extLst>
          </p:nvPr>
        </p:nvGraphicFramePr>
        <p:xfrm>
          <a:off x="4661978" y="1224186"/>
          <a:ext cx="4104456" cy="1872208"/>
        </p:xfrm>
        <a:graphic>
          <a:graphicData uri="http://schemas.openxmlformats.org/drawingml/2006/chart">
            <c:chart xmlns:c="http://schemas.openxmlformats.org/drawingml/2006/chart" xmlns:r="http://schemas.openxmlformats.org/officeDocument/2006/relationships" r:id="rId2"/>
          </a:graphicData>
        </a:graphic>
      </p:graphicFrame>
      <p:sp>
        <p:nvSpPr>
          <p:cNvPr id="9" name="TextBox 8"/>
          <p:cNvSpPr txBox="1"/>
          <p:nvPr/>
        </p:nvSpPr>
        <p:spPr>
          <a:xfrm>
            <a:off x="211137" y="2889424"/>
            <a:ext cx="8732837" cy="553998"/>
          </a:xfrm>
          <a:prstGeom prst="rect">
            <a:avLst/>
          </a:prstGeom>
          <a:noFill/>
        </p:spPr>
        <p:txBody>
          <a:bodyPr wrap="square" rtlCol="0">
            <a:spAutoFit/>
          </a:bodyPr>
          <a:lstStyle/>
          <a:p>
            <a:pPr algn="just"/>
            <a:r>
              <a:rPr lang="ru-RU" sz="1500" b="1" u="sng" dirty="0" smtClean="0">
                <a:solidFill>
                  <a:schemeClr val="accent1"/>
                </a:solidFill>
                <a:latin typeface="Arial Narrow" panose="020B0606020202030204" pitchFamily="34" charset="0"/>
              </a:rPr>
              <a:t>Цель: Уменьшение «кассовых» разрывов путем постепенного доведения уровня оплаты за отпущенные электрическую и тепловую энергии до 100%. </a:t>
            </a:r>
            <a:endParaRPr lang="ru-RU" sz="1500" b="1" u="sng" dirty="0">
              <a:solidFill>
                <a:schemeClr val="accent1"/>
              </a:solidFill>
              <a:latin typeface="Arial Narrow" panose="020B0606020202030204" pitchFamily="34" charset="0"/>
            </a:endParaRPr>
          </a:p>
        </p:txBody>
      </p:sp>
      <p:sp>
        <p:nvSpPr>
          <p:cNvPr id="10" name="Прямоугольник 9"/>
          <p:cNvSpPr/>
          <p:nvPr/>
        </p:nvSpPr>
        <p:spPr>
          <a:xfrm>
            <a:off x="211137" y="3443422"/>
            <a:ext cx="8732837" cy="369332"/>
          </a:xfrm>
          <a:prstGeom prst="rect">
            <a:avLst/>
          </a:prstGeom>
        </p:spPr>
        <p:txBody>
          <a:bodyPr wrap="square">
            <a:spAutoFit/>
          </a:bodyPr>
          <a:lstStyle/>
          <a:p>
            <a:pPr algn="just"/>
            <a:r>
              <a:rPr lang="ru-RU" sz="1500" b="1" u="sng" dirty="0" smtClean="0">
                <a:solidFill>
                  <a:schemeClr val="accent1"/>
                </a:solidFill>
                <a:latin typeface="Arial Narrow" panose="020B0606020202030204" pitchFamily="34" charset="0"/>
              </a:rPr>
              <a:t>Предлагаемые мероприятия:</a:t>
            </a:r>
            <a:r>
              <a:rPr lang="ru-RU" b="1" u="sng" dirty="0" smtClean="0">
                <a:solidFill>
                  <a:schemeClr val="accent1"/>
                </a:solidFill>
                <a:latin typeface="Arial Narrow" panose="020B0606020202030204" pitchFamily="34" charset="0"/>
              </a:rPr>
              <a:t> </a:t>
            </a:r>
            <a:endParaRPr lang="ru-RU" b="1" u="sng" dirty="0">
              <a:solidFill>
                <a:schemeClr val="accent1"/>
              </a:solidFill>
              <a:latin typeface="Arial Narrow" panose="020B0606020202030204" pitchFamily="34" charset="0"/>
            </a:endParaRPr>
          </a:p>
        </p:txBody>
      </p:sp>
      <p:graphicFrame>
        <p:nvGraphicFramePr>
          <p:cNvPr id="11" name="Таблица 10"/>
          <p:cNvGraphicFramePr>
            <a:graphicFrameLocks noGrp="1"/>
          </p:cNvGraphicFramePr>
          <p:nvPr>
            <p:extLst>
              <p:ext uri="{D42A27DB-BD31-4B8C-83A1-F6EECF244321}">
                <p14:modId xmlns:p14="http://schemas.microsoft.com/office/powerpoint/2010/main" val="76640163"/>
              </p:ext>
            </p:extLst>
          </p:nvPr>
        </p:nvGraphicFramePr>
        <p:xfrm>
          <a:off x="211137" y="3833614"/>
          <a:ext cx="8732837" cy="2331580"/>
        </p:xfrm>
        <a:graphic>
          <a:graphicData uri="http://schemas.openxmlformats.org/drawingml/2006/table">
            <a:tbl>
              <a:tblPr firstRow="1" bandRow="1">
                <a:tableStyleId>{5C22544A-7EE6-4342-B048-85BDC9FD1C3A}</a:tableStyleId>
              </a:tblPr>
              <a:tblGrid>
                <a:gridCol w="859533"/>
                <a:gridCol w="853732"/>
                <a:gridCol w="4646127"/>
                <a:gridCol w="2373445"/>
              </a:tblGrid>
              <a:tr h="366300">
                <a:tc>
                  <a:txBody>
                    <a:bodyPr/>
                    <a:lstStyle/>
                    <a:p>
                      <a:pPr algn="ctr"/>
                      <a:r>
                        <a:rPr lang="ru-RU" sz="1200" dirty="0" smtClean="0">
                          <a:latin typeface="Arial Narrow" panose="020B0606020202030204" pitchFamily="34" charset="0"/>
                        </a:rPr>
                        <a:t>Номер этапа</a:t>
                      </a:r>
                      <a:endParaRPr lang="ru-RU" sz="1200" dirty="0">
                        <a:latin typeface="Arial Narrow" panose="020B0606020202030204" pitchFamily="34" charset="0"/>
                      </a:endParaRPr>
                    </a:p>
                  </a:txBody>
                  <a:tcPr anchor="ctr"/>
                </a:tc>
                <a:tc>
                  <a:txBody>
                    <a:bodyPr/>
                    <a:lstStyle/>
                    <a:p>
                      <a:pPr algn="ctr"/>
                      <a:r>
                        <a:rPr lang="ru-RU" sz="1200" dirty="0" smtClean="0">
                          <a:latin typeface="Arial Narrow" panose="020B0606020202030204" pitchFamily="34" charset="0"/>
                        </a:rPr>
                        <a:t>Сроки</a:t>
                      </a:r>
                      <a:endParaRPr lang="ru-RU" sz="1200" dirty="0">
                        <a:latin typeface="Arial Narrow" panose="020B0606020202030204" pitchFamily="34" charset="0"/>
                      </a:endParaRPr>
                    </a:p>
                  </a:txBody>
                  <a:tcPr anchor="ctr"/>
                </a:tc>
                <a:tc>
                  <a:txBody>
                    <a:bodyPr/>
                    <a:lstStyle/>
                    <a:p>
                      <a:pPr algn="ctr"/>
                      <a:r>
                        <a:rPr lang="ru-RU" sz="1200" dirty="0" smtClean="0">
                          <a:latin typeface="Arial Narrow" panose="020B0606020202030204" pitchFamily="34" charset="0"/>
                        </a:rPr>
                        <a:t>Предлагаемые мероприятия</a:t>
                      </a:r>
                      <a:endParaRPr lang="ru-RU" sz="1200" dirty="0">
                        <a:latin typeface="Arial Narrow" panose="020B0606020202030204" pitchFamily="34" charset="0"/>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dirty="0" smtClean="0">
                          <a:latin typeface="Arial Narrow" panose="020B0606020202030204" pitchFamily="34" charset="0"/>
                        </a:rPr>
                        <a:t>НПА,</a:t>
                      </a:r>
                      <a:r>
                        <a:rPr lang="ru-RU" sz="1200" baseline="0" dirty="0" smtClean="0">
                          <a:latin typeface="Arial Narrow" panose="020B0606020202030204" pitchFamily="34" charset="0"/>
                        </a:rPr>
                        <a:t> в которые требуется внести изменения</a:t>
                      </a:r>
                      <a:endParaRPr lang="ru-RU" sz="1200" dirty="0">
                        <a:latin typeface="Arial Narrow" panose="020B0606020202030204" pitchFamily="34" charset="0"/>
                      </a:endParaRPr>
                    </a:p>
                  </a:txBody>
                  <a:tcPr anchor="ctr"/>
                </a:tc>
              </a:tr>
              <a:tr h="512820">
                <a:tc>
                  <a:txBody>
                    <a:bodyPr/>
                    <a:lstStyle/>
                    <a:p>
                      <a:pPr algn="ctr"/>
                      <a:r>
                        <a:rPr lang="ru-RU" sz="1200" dirty="0" smtClean="0">
                          <a:latin typeface="Arial Narrow" panose="020B0606020202030204" pitchFamily="34" charset="0"/>
                        </a:rPr>
                        <a:t>1</a:t>
                      </a:r>
                      <a:endParaRPr lang="ru-RU" sz="1200" dirty="0">
                        <a:latin typeface="Arial Narrow" panose="020B0606020202030204" pitchFamily="34" charset="0"/>
                      </a:endParaRPr>
                    </a:p>
                  </a:txBody>
                  <a:tcPr/>
                </a:tc>
                <a:tc>
                  <a:txBody>
                    <a:bodyPr/>
                    <a:lstStyle/>
                    <a:p>
                      <a:pPr algn="ctr"/>
                      <a:r>
                        <a:rPr lang="ru-RU" sz="1200" dirty="0" smtClean="0">
                          <a:latin typeface="Arial Narrow" panose="020B0606020202030204" pitchFamily="34" charset="0"/>
                        </a:rPr>
                        <a:t>2014</a:t>
                      </a:r>
                      <a:endParaRPr lang="ru-RU" sz="1200" dirty="0">
                        <a:latin typeface="Arial Narrow" panose="020B0606020202030204" pitchFamily="34" charset="0"/>
                      </a:endParaRPr>
                    </a:p>
                  </a:txBody>
                  <a:tcPr/>
                </a:tc>
                <a:tc>
                  <a:txBody>
                    <a:bodyPr/>
                    <a:lstStyle/>
                    <a:p>
                      <a:pPr algn="just"/>
                      <a:r>
                        <a:rPr lang="ru-RU" sz="1200" dirty="0" smtClean="0">
                          <a:latin typeface="Arial Narrow" panose="020B0606020202030204" pitchFamily="34" charset="0"/>
                        </a:rPr>
                        <a:t>Введение прямых</a:t>
                      </a:r>
                      <a:r>
                        <a:rPr lang="ru-RU" sz="1200" baseline="0" dirty="0" smtClean="0">
                          <a:latin typeface="Arial Narrow" panose="020B0606020202030204" pitchFamily="34" charset="0"/>
                        </a:rPr>
                        <a:t> расчетов граждан с РСО как за индивидуальное потребление, так и за ОДН</a:t>
                      </a:r>
                      <a:endParaRPr lang="ru-RU" sz="1200" dirty="0">
                        <a:latin typeface="Arial Narrow" panose="020B0606020202030204" pitchFamily="34" charset="0"/>
                      </a:endParaRPr>
                    </a:p>
                  </a:txBody>
                  <a:tcPr/>
                </a:tc>
                <a:tc>
                  <a:txBody>
                    <a:bodyPr/>
                    <a:lstStyle/>
                    <a:p>
                      <a:pPr algn="ctr"/>
                      <a:r>
                        <a:rPr lang="ru-RU" sz="1200" dirty="0" smtClean="0">
                          <a:latin typeface="Arial Narrow" panose="020B0606020202030204" pitchFamily="34" charset="0"/>
                        </a:rPr>
                        <a:t>Жилищный кодекс 188-ФЗ, </a:t>
                      </a:r>
                    </a:p>
                    <a:p>
                      <a:pPr algn="ctr"/>
                      <a:r>
                        <a:rPr lang="ru-RU" sz="1200" dirty="0" smtClean="0">
                          <a:latin typeface="Arial Narrow" panose="020B0606020202030204" pitchFamily="34" charset="0"/>
                        </a:rPr>
                        <a:t>ПП РФ №124</a:t>
                      </a:r>
                      <a:r>
                        <a:rPr lang="ru-RU" sz="1200" baseline="0" dirty="0" smtClean="0">
                          <a:latin typeface="Arial Narrow" panose="020B0606020202030204" pitchFamily="34" charset="0"/>
                        </a:rPr>
                        <a:t> от 14.02.2012,</a:t>
                      </a:r>
                    </a:p>
                    <a:p>
                      <a:pPr algn="ctr"/>
                      <a:r>
                        <a:rPr lang="ru-RU" sz="1200" baseline="0" dirty="0" smtClean="0">
                          <a:latin typeface="Arial Narrow" panose="020B0606020202030204" pitchFamily="34" charset="0"/>
                        </a:rPr>
                        <a:t>ПП РФ №354 от 06.05.2011</a:t>
                      </a:r>
                      <a:endParaRPr lang="ru-RU" sz="1200" dirty="0">
                        <a:latin typeface="Arial Narrow" panose="020B0606020202030204" pitchFamily="34" charset="0"/>
                      </a:endParaRPr>
                    </a:p>
                  </a:txBody>
                  <a:tcPr/>
                </a:tc>
              </a:tr>
              <a:tr h="297110">
                <a:tc>
                  <a:txBody>
                    <a:bodyPr/>
                    <a:lstStyle/>
                    <a:p>
                      <a:pPr algn="ctr"/>
                      <a:r>
                        <a:rPr lang="ru-RU" sz="1200" dirty="0" smtClean="0">
                          <a:latin typeface="Arial Narrow" panose="020B0606020202030204" pitchFamily="34" charset="0"/>
                        </a:rPr>
                        <a:t>2</a:t>
                      </a:r>
                      <a:endParaRPr lang="ru-RU" sz="1200" dirty="0">
                        <a:latin typeface="Arial Narrow" panose="020B0606020202030204" pitchFamily="34" charset="0"/>
                      </a:endParaRPr>
                    </a:p>
                  </a:txBody>
                  <a:tcPr/>
                </a:tc>
                <a:tc>
                  <a:txBody>
                    <a:bodyPr/>
                    <a:lstStyle/>
                    <a:p>
                      <a:pPr algn="ctr"/>
                      <a:r>
                        <a:rPr lang="ru-RU" sz="1200" dirty="0" smtClean="0">
                          <a:latin typeface="Arial Narrow" panose="020B0606020202030204" pitchFamily="34" charset="0"/>
                        </a:rPr>
                        <a:t>2015</a:t>
                      </a:r>
                      <a:endParaRPr lang="ru-RU" sz="1200" dirty="0">
                        <a:latin typeface="Arial Narrow" panose="020B0606020202030204" pitchFamily="34" charset="0"/>
                      </a:endParaRPr>
                    </a:p>
                  </a:txBody>
                  <a:tcPr/>
                </a:tc>
                <a:tc>
                  <a:txBody>
                    <a:bodyPr/>
                    <a:lstStyle/>
                    <a:p>
                      <a:pPr algn="just"/>
                      <a:r>
                        <a:rPr lang="ru-RU" sz="1200" dirty="0" smtClean="0">
                          <a:latin typeface="Arial Narrow" panose="020B0606020202030204" pitchFamily="34" charset="0"/>
                        </a:rPr>
                        <a:t>Увеличение размера пеней на розничном</a:t>
                      </a:r>
                      <a:r>
                        <a:rPr lang="ru-RU" sz="1200" baseline="0" dirty="0" smtClean="0">
                          <a:latin typeface="Arial Narrow" panose="020B0606020202030204" pitchFamily="34" charset="0"/>
                        </a:rPr>
                        <a:t> рынке до уровня оптового рынка</a:t>
                      </a:r>
                      <a:endParaRPr lang="ru-RU" sz="1200" dirty="0">
                        <a:latin typeface="Arial Narrow" panose="020B0606020202030204" pitchFamily="34" charset="0"/>
                      </a:endParaRPr>
                    </a:p>
                  </a:txBody>
                  <a:tcPr/>
                </a:tc>
                <a:tc>
                  <a:txBody>
                    <a:bodyPr/>
                    <a:lstStyle/>
                    <a:p>
                      <a:pPr algn="ctr"/>
                      <a:r>
                        <a:rPr lang="ru-RU" sz="1200" dirty="0" smtClean="0">
                          <a:latin typeface="Arial Narrow" panose="020B0606020202030204" pitchFamily="34" charset="0"/>
                        </a:rPr>
                        <a:t>Жилищный кодекс 188-ФЗ</a:t>
                      </a:r>
                      <a:endParaRPr lang="ru-RU" sz="1200" dirty="0">
                        <a:latin typeface="Arial Narrow" panose="020B0606020202030204" pitchFamily="34" charset="0"/>
                      </a:endParaRPr>
                    </a:p>
                  </a:txBody>
                  <a:tcPr/>
                </a:tc>
              </a:tr>
              <a:tr h="512820">
                <a:tc>
                  <a:txBody>
                    <a:bodyPr/>
                    <a:lstStyle/>
                    <a:p>
                      <a:pPr algn="ctr"/>
                      <a:r>
                        <a:rPr lang="ru-RU" sz="1200" dirty="0" smtClean="0">
                          <a:latin typeface="Arial Narrow" panose="020B0606020202030204" pitchFamily="34" charset="0"/>
                        </a:rPr>
                        <a:t>3</a:t>
                      </a:r>
                      <a:endParaRPr lang="ru-RU" sz="1200" dirty="0">
                        <a:latin typeface="Arial Narrow" panose="020B0606020202030204" pitchFamily="34" charset="0"/>
                      </a:endParaRPr>
                    </a:p>
                  </a:txBody>
                  <a:tcPr/>
                </a:tc>
                <a:tc>
                  <a:txBody>
                    <a:bodyPr/>
                    <a:lstStyle/>
                    <a:p>
                      <a:pPr algn="ctr"/>
                      <a:r>
                        <a:rPr lang="ru-RU" sz="1200" dirty="0" smtClean="0">
                          <a:latin typeface="Arial Narrow" panose="020B0606020202030204" pitchFamily="34" charset="0"/>
                        </a:rPr>
                        <a:t>2016</a:t>
                      </a:r>
                      <a:endParaRPr lang="ru-RU" sz="1200" dirty="0">
                        <a:latin typeface="Arial Narrow" panose="020B0606020202030204" pitchFamily="34" charset="0"/>
                      </a:endParaRPr>
                    </a:p>
                  </a:txBody>
                  <a:tcPr/>
                </a:tc>
                <a:tc>
                  <a:txBody>
                    <a:bodyPr/>
                    <a:lstStyle/>
                    <a:p>
                      <a:pPr algn="just"/>
                      <a:r>
                        <a:rPr lang="ru-RU" sz="1200" kern="1200" dirty="0" smtClean="0">
                          <a:solidFill>
                            <a:schemeClr val="dk1"/>
                          </a:solidFill>
                          <a:latin typeface="Arial Narrow" panose="020B0606020202030204" pitchFamily="34" charset="0"/>
                          <a:ea typeface="+mn-ea"/>
                          <a:cs typeface="+mn-cs"/>
                        </a:rPr>
                        <a:t>Введение</a:t>
                      </a:r>
                      <a:r>
                        <a:rPr lang="ru-RU" sz="1200" kern="1200" baseline="0" dirty="0" smtClean="0">
                          <a:solidFill>
                            <a:schemeClr val="dk1"/>
                          </a:solidFill>
                          <a:latin typeface="Arial Narrow" panose="020B0606020202030204" pitchFamily="34" charset="0"/>
                          <a:ea typeface="+mn-ea"/>
                          <a:cs typeface="+mn-cs"/>
                        </a:rPr>
                        <a:t> с</a:t>
                      </a:r>
                      <a:r>
                        <a:rPr lang="ru-RU" sz="1200" kern="1200" dirty="0" smtClean="0">
                          <a:solidFill>
                            <a:schemeClr val="dk1"/>
                          </a:solidFill>
                          <a:latin typeface="Arial Narrow" panose="020B0606020202030204" pitchFamily="34" charset="0"/>
                          <a:ea typeface="+mn-ea"/>
                          <a:cs typeface="+mn-cs"/>
                        </a:rPr>
                        <a:t>олидарной ответственности собственника и арендатора имущества, </a:t>
                      </a:r>
                      <a:r>
                        <a:rPr lang="ru-RU" sz="1200" kern="1200" dirty="0" err="1" smtClean="0">
                          <a:solidFill>
                            <a:schemeClr val="dk1"/>
                          </a:solidFill>
                          <a:latin typeface="Arial Narrow" panose="020B0606020202030204" pitchFamily="34" charset="0"/>
                          <a:ea typeface="+mn-ea"/>
                          <a:cs typeface="+mn-cs"/>
                        </a:rPr>
                        <a:t>наймодателя</a:t>
                      </a:r>
                      <a:r>
                        <a:rPr lang="ru-RU" sz="1200" kern="1200" dirty="0" smtClean="0">
                          <a:solidFill>
                            <a:schemeClr val="dk1"/>
                          </a:solidFill>
                          <a:latin typeface="Arial Narrow" panose="020B0606020202030204" pitchFamily="34" charset="0"/>
                          <a:ea typeface="+mn-ea"/>
                          <a:cs typeface="+mn-cs"/>
                        </a:rPr>
                        <a:t> и нанимателя помещений за долги перед РСО</a:t>
                      </a:r>
                      <a:endParaRPr lang="ru-RU" sz="1200" kern="1200" dirty="0">
                        <a:solidFill>
                          <a:schemeClr val="dk1"/>
                        </a:solidFill>
                        <a:latin typeface="Arial Narrow" panose="020B0606020202030204" pitchFamily="34" charset="0"/>
                        <a:ea typeface="+mn-ea"/>
                        <a:cs typeface="+mn-cs"/>
                      </a:endParaRPr>
                    </a:p>
                  </a:txBody>
                  <a:tcPr/>
                </a:tc>
                <a:tc>
                  <a:txBody>
                    <a:bodyPr/>
                    <a:lstStyle/>
                    <a:p>
                      <a:pPr algn="ctr"/>
                      <a:r>
                        <a:rPr lang="ru-RU" sz="1200" dirty="0" smtClean="0">
                          <a:latin typeface="Arial Narrow" panose="020B0606020202030204" pitchFamily="34" charset="0"/>
                        </a:rPr>
                        <a:t>35-ФЗ,</a:t>
                      </a:r>
                    </a:p>
                    <a:p>
                      <a:pPr algn="ctr"/>
                      <a:r>
                        <a:rPr lang="ru-RU" sz="1200" dirty="0" smtClean="0">
                          <a:latin typeface="Arial Narrow" panose="020B0606020202030204" pitchFamily="34" charset="0"/>
                        </a:rPr>
                        <a:t>ПП РФ №124</a:t>
                      </a:r>
                      <a:r>
                        <a:rPr lang="ru-RU" sz="1200" baseline="0" dirty="0" smtClean="0">
                          <a:latin typeface="Arial Narrow" panose="020B0606020202030204" pitchFamily="34" charset="0"/>
                        </a:rPr>
                        <a:t> от 14.02.2012,</a:t>
                      </a:r>
                    </a:p>
                    <a:p>
                      <a:pPr algn="ctr"/>
                      <a:r>
                        <a:rPr lang="ru-RU" sz="1200" baseline="0" dirty="0" smtClean="0">
                          <a:latin typeface="Arial Narrow" panose="020B0606020202030204" pitchFamily="34" charset="0"/>
                        </a:rPr>
                        <a:t>ПП РФ №354 от 06.05.2011</a:t>
                      </a:r>
                    </a:p>
                  </a:txBody>
                  <a:tcPr/>
                </a:tc>
              </a:tr>
              <a:tr h="297110">
                <a:tc>
                  <a:txBody>
                    <a:bodyPr/>
                    <a:lstStyle/>
                    <a:p>
                      <a:pPr algn="ctr"/>
                      <a:r>
                        <a:rPr lang="ru-RU" sz="1200" dirty="0" smtClean="0">
                          <a:latin typeface="Arial Narrow" panose="020B0606020202030204" pitchFamily="34" charset="0"/>
                        </a:rPr>
                        <a:t>4</a:t>
                      </a:r>
                      <a:endParaRPr lang="ru-RU" sz="1200" dirty="0">
                        <a:latin typeface="Arial Narrow" panose="020B0606020202030204" pitchFamily="34" charset="0"/>
                      </a:endParaRPr>
                    </a:p>
                  </a:txBody>
                  <a:tcPr/>
                </a:tc>
                <a:tc>
                  <a:txBody>
                    <a:bodyPr/>
                    <a:lstStyle/>
                    <a:p>
                      <a:pPr algn="ctr"/>
                      <a:r>
                        <a:rPr lang="ru-RU" sz="1200" dirty="0" smtClean="0">
                          <a:latin typeface="Arial Narrow" panose="020B0606020202030204" pitchFamily="34" charset="0"/>
                        </a:rPr>
                        <a:t>2017</a:t>
                      </a:r>
                      <a:endParaRPr lang="ru-RU" sz="1200" dirty="0">
                        <a:latin typeface="Arial Narrow" panose="020B0606020202030204" pitchFamily="34" charset="0"/>
                      </a:endParaRPr>
                    </a:p>
                  </a:txBody>
                  <a:tcPr/>
                </a:tc>
                <a:tc>
                  <a:txBody>
                    <a:bodyPr/>
                    <a:lstStyle/>
                    <a:p>
                      <a:pPr algn="just"/>
                      <a:r>
                        <a:rPr lang="ru-RU" sz="1200" dirty="0" smtClean="0">
                          <a:latin typeface="Arial Narrow" panose="020B0606020202030204" pitchFamily="34" charset="0"/>
                        </a:rPr>
                        <a:t>Введение предоплаты за электрическую и тепловую энергию</a:t>
                      </a:r>
                      <a:endParaRPr lang="ru-RU" sz="1200" dirty="0">
                        <a:latin typeface="Arial Narrow" panose="020B0606020202030204" pitchFamily="34" charset="0"/>
                      </a:endParaRPr>
                    </a:p>
                  </a:txBody>
                  <a:tcPr/>
                </a:tc>
                <a:tc>
                  <a:txBody>
                    <a:bodyPr/>
                    <a:lstStyle/>
                    <a:p>
                      <a:pPr algn="ctr"/>
                      <a:r>
                        <a:rPr lang="ru-RU" sz="1200" dirty="0" smtClean="0">
                          <a:latin typeface="Arial Narrow" panose="020B0606020202030204" pitchFamily="34" charset="0"/>
                        </a:rPr>
                        <a:t>ПП РФ №442</a:t>
                      </a:r>
                      <a:r>
                        <a:rPr lang="ru-RU" sz="1200" baseline="0" dirty="0" smtClean="0">
                          <a:latin typeface="Arial Narrow" panose="020B0606020202030204" pitchFamily="34" charset="0"/>
                        </a:rPr>
                        <a:t> от 04.05.2012</a:t>
                      </a:r>
                      <a:endParaRPr lang="ru-RU" sz="1200" dirty="0">
                        <a:latin typeface="Arial Narrow" panose="020B0606020202030204" pitchFamily="34" charset="0"/>
                      </a:endParaRPr>
                    </a:p>
                  </a:txBody>
                  <a:tcPr/>
                </a:tc>
              </a:tr>
            </a:tbl>
          </a:graphicData>
        </a:graphic>
      </p:graphicFrame>
    </p:spTree>
    <p:extLst>
      <p:ext uri="{BB962C8B-B14F-4D97-AF65-F5344CB8AC3E}">
        <p14:creationId xmlns:p14="http://schemas.microsoft.com/office/powerpoint/2010/main" val="3948361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Прямоугольник 6"/>
          <p:cNvSpPr>
            <a:spLocks noChangeArrowheads="1"/>
          </p:cNvSpPr>
          <p:nvPr/>
        </p:nvSpPr>
        <p:spPr bwMode="auto">
          <a:xfrm>
            <a:off x="230188" y="11113"/>
            <a:ext cx="7489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7200" algn="l"/>
              </a:tabLst>
            </a:pPr>
            <a:r>
              <a:rPr lang="ru-RU" sz="2000" b="1" dirty="0">
                <a:solidFill>
                  <a:schemeClr val="bg1"/>
                </a:solidFill>
                <a:latin typeface="Tahoma" pitchFamily="34" charset="0"/>
                <a:cs typeface="Tahoma" pitchFamily="34" charset="0"/>
              </a:rPr>
              <a:t>Налоговое стимулирование реализации </a:t>
            </a:r>
            <a:br>
              <a:rPr lang="ru-RU" sz="2000" b="1" dirty="0">
                <a:solidFill>
                  <a:schemeClr val="bg1"/>
                </a:solidFill>
                <a:latin typeface="Tahoma" pitchFamily="34" charset="0"/>
                <a:cs typeface="Tahoma" pitchFamily="34" charset="0"/>
              </a:rPr>
            </a:br>
            <a:r>
              <a:rPr lang="ru-RU" sz="2000" b="1" dirty="0">
                <a:solidFill>
                  <a:schemeClr val="bg1"/>
                </a:solidFill>
                <a:latin typeface="Tahoma" pitchFamily="34" charset="0"/>
                <a:cs typeface="Tahoma" pitchFamily="34" charset="0"/>
              </a:rPr>
              <a:t>проектов в энергетике</a:t>
            </a:r>
          </a:p>
        </p:txBody>
      </p:sp>
      <p:sp>
        <p:nvSpPr>
          <p:cNvPr id="98" name="Номер слайда 2"/>
          <p:cNvSpPr>
            <a:spLocks noGrp="1"/>
          </p:cNvSpPr>
          <p:nvPr>
            <p:ph type="sldNum" sz="quarter" idx="4294967295"/>
          </p:nvPr>
        </p:nvSpPr>
        <p:spPr bwMode="auto">
          <a:xfrm>
            <a:off x="8555038" y="6480175"/>
            <a:ext cx="5984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fld id="{66C6D4BF-6421-4CB8-BD88-CE3DE29307E6}" type="slidenum">
              <a:rPr lang="en-US" sz="1200" b="1" smtClean="0">
                <a:solidFill>
                  <a:schemeClr val="accent1"/>
                </a:solidFill>
                <a:latin typeface="Tahoma" pitchFamily="34" charset="0"/>
                <a:cs typeface="Tahoma" pitchFamily="34" charset="0"/>
              </a:rPr>
              <a:pPr algn="ctr" eaLnBrk="1" fontAlgn="base" hangingPunct="1">
                <a:spcBef>
                  <a:spcPct val="0"/>
                </a:spcBef>
                <a:spcAft>
                  <a:spcPct val="0"/>
                </a:spcAft>
              </a:pPr>
              <a:t>18</a:t>
            </a:fld>
            <a:endParaRPr lang="en-US" sz="1200" b="1" dirty="0" smtClean="0">
              <a:solidFill>
                <a:schemeClr val="accent1"/>
              </a:solidFill>
              <a:latin typeface="Tahoma" pitchFamily="34" charset="0"/>
              <a:cs typeface="Tahoma" pitchFamily="34" charset="0"/>
            </a:endParaRPr>
          </a:p>
        </p:txBody>
      </p:sp>
      <p:graphicFrame>
        <p:nvGraphicFramePr>
          <p:cNvPr id="12" name="Таблица 11"/>
          <p:cNvGraphicFramePr>
            <a:graphicFrameLocks noGrp="1"/>
          </p:cNvGraphicFramePr>
          <p:nvPr>
            <p:extLst>
              <p:ext uri="{D42A27DB-BD31-4B8C-83A1-F6EECF244321}">
                <p14:modId xmlns:p14="http://schemas.microsoft.com/office/powerpoint/2010/main" val="3862128622"/>
              </p:ext>
            </p:extLst>
          </p:nvPr>
        </p:nvGraphicFramePr>
        <p:xfrm>
          <a:off x="137177" y="1193701"/>
          <a:ext cx="8856984" cy="5028322"/>
        </p:xfrm>
        <a:graphic>
          <a:graphicData uri="http://schemas.openxmlformats.org/drawingml/2006/table">
            <a:tbl>
              <a:tblPr firstRow="1" firstCol="1">
                <a:tableStyleId>{5C22544A-7EE6-4342-B048-85BDC9FD1C3A}</a:tableStyleId>
              </a:tblPr>
              <a:tblGrid>
                <a:gridCol w="928557"/>
                <a:gridCol w="2642809"/>
                <a:gridCol w="2642809"/>
                <a:gridCol w="2642809"/>
              </a:tblGrid>
              <a:tr h="216707">
                <a:tc>
                  <a:txBody>
                    <a:bodyPr/>
                    <a:lstStyle/>
                    <a:p>
                      <a:pPr marL="0" marR="0" indent="0" algn="ctr" defTabSz="914400" rtl="0" eaLnBrk="1" fontAlgn="b" latinLnBrk="0" hangingPunct="1">
                        <a:lnSpc>
                          <a:spcPct val="100000"/>
                        </a:lnSpc>
                        <a:spcBef>
                          <a:spcPts val="600"/>
                        </a:spcBef>
                        <a:spcAft>
                          <a:spcPts val="600"/>
                        </a:spcAft>
                        <a:buClrTx/>
                        <a:buSzTx/>
                        <a:buFontTx/>
                        <a:buNone/>
                        <a:tabLst/>
                        <a:defRPr/>
                      </a:pPr>
                      <a:r>
                        <a:rPr lang="ru-RU" sz="950" u="none" strike="noStrike" dirty="0" smtClean="0">
                          <a:effectLst/>
                          <a:latin typeface="Arial Narrow" panose="020B0606020202030204" pitchFamily="34" charset="0"/>
                        </a:rPr>
                        <a:t>Вид налога</a:t>
                      </a:r>
                      <a:endParaRPr lang="ru-RU" sz="950" b="0" i="0" u="none" strike="noStrike" dirty="0">
                        <a:solidFill>
                          <a:srgbClr val="000000"/>
                        </a:solidFill>
                        <a:effectLst/>
                        <a:latin typeface="Arial Narrow" panose="020B0606020202030204" pitchFamily="34" charset="0"/>
                        <a:ea typeface="Verdana" panose="020B0604030504040204" pitchFamily="34" charset="0"/>
                        <a:cs typeface="Verdana" panose="020B0604030504040204" pitchFamily="34" charset="0"/>
                      </a:endParaRPr>
                    </a:p>
                  </a:txBody>
                  <a:tcPr marL="6775" marR="6775" marT="6775" marB="0" anchor="ctr"/>
                </a:tc>
                <a:tc>
                  <a:txBody>
                    <a:bodyPr/>
                    <a:lstStyle/>
                    <a:p>
                      <a:pPr algn="ctr" rtl="0" fontAlgn="ctr">
                        <a:spcBef>
                          <a:spcPts val="600"/>
                        </a:spcBef>
                        <a:spcAft>
                          <a:spcPts val="600"/>
                        </a:spcAft>
                      </a:pPr>
                      <a:r>
                        <a:rPr lang="ru-RU" sz="950" u="none" strike="noStrike" dirty="0">
                          <a:effectLst/>
                          <a:latin typeface="Arial Narrow" panose="020B0606020202030204" pitchFamily="34" charset="0"/>
                        </a:rPr>
                        <a:t>Существующая редакция</a:t>
                      </a:r>
                      <a:endParaRPr lang="ru-RU" sz="950" b="0" i="0" u="none" strike="noStrike" dirty="0">
                        <a:solidFill>
                          <a:srgbClr val="000000"/>
                        </a:solidFill>
                        <a:effectLst/>
                        <a:latin typeface="Arial Narrow" panose="020B0606020202030204" pitchFamily="34" charset="0"/>
                        <a:ea typeface="Verdana" panose="020B0604030504040204" pitchFamily="34" charset="0"/>
                        <a:cs typeface="Verdana" panose="020B0604030504040204" pitchFamily="34" charset="0"/>
                      </a:endParaRPr>
                    </a:p>
                  </a:txBody>
                  <a:tcPr marL="6775" marR="6775" marT="6775" marB="0" anchor="ctr"/>
                </a:tc>
                <a:tc>
                  <a:txBody>
                    <a:bodyPr/>
                    <a:lstStyle/>
                    <a:p>
                      <a:pPr algn="ctr" rtl="0" fontAlgn="ctr">
                        <a:spcBef>
                          <a:spcPts val="600"/>
                        </a:spcBef>
                        <a:spcAft>
                          <a:spcPts val="600"/>
                        </a:spcAft>
                      </a:pPr>
                      <a:r>
                        <a:rPr lang="ru-RU" sz="950" u="none" strike="noStrike" dirty="0">
                          <a:effectLst/>
                          <a:latin typeface="Arial Narrow" panose="020B0606020202030204" pitchFamily="34" charset="0"/>
                        </a:rPr>
                        <a:t>Предложение</a:t>
                      </a:r>
                      <a:endParaRPr lang="ru-RU" sz="950" b="0" i="0" u="none" strike="noStrike" dirty="0">
                        <a:solidFill>
                          <a:srgbClr val="000000"/>
                        </a:solidFill>
                        <a:effectLst/>
                        <a:latin typeface="Arial Narrow" panose="020B0606020202030204" pitchFamily="34" charset="0"/>
                        <a:ea typeface="Verdana" panose="020B0604030504040204" pitchFamily="34" charset="0"/>
                        <a:cs typeface="Verdana" panose="020B0604030504040204" pitchFamily="34" charset="0"/>
                      </a:endParaRPr>
                    </a:p>
                  </a:txBody>
                  <a:tcPr marL="6775" marR="6775" marT="6775" marB="0" anchor="ctr"/>
                </a:tc>
                <a:tc>
                  <a:txBody>
                    <a:bodyPr/>
                    <a:lstStyle/>
                    <a:p>
                      <a:pPr algn="ctr" rtl="0" fontAlgn="ctr">
                        <a:spcBef>
                          <a:spcPts val="600"/>
                        </a:spcBef>
                        <a:spcAft>
                          <a:spcPts val="600"/>
                        </a:spcAft>
                      </a:pPr>
                      <a:r>
                        <a:rPr lang="ru-RU" sz="950" u="none" strike="noStrike" dirty="0">
                          <a:effectLst/>
                          <a:latin typeface="Arial Narrow" panose="020B0606020202030204" pitchFamily="34" charset="0"/>
                        </a:rPr>
                        <a:t>Обоснование</a:t>
                      </a:r>
                      <a:endParaRPr lang="ru-RU" sz="950" b="0" i="0" u="none" strike="noStrike" dirty="0">
                        <a:solidFill>
                          <a:srgbClr val="000000"/>
                        </a:solidFill>
                        <a:effectLst/>
                        <a:latin typeface="Arial Narrow" panose="020B0606020202030204" pitchFamily="34" charset="0"/>
                        <a:ea typeface="Verdana" panose="020B0604030504040204" pitchFamily="34" charset="0"/>
                        <a:cs typeface="Verdana" panose="020B0604030504040204" pitchFamily="34" charset="0"/>
                      </a:endParaRPr>
                    </a:p>
                  </a:txBody>
                  <a:tcPr marL="6775" marR="6775" marT="6775" marB="0" anchor="ctr"/>
                </a:tc>
              </a:tr>
              <a:tr h="864096">
                <a:tc rowSpan="4">
                  <a:txBody>
                    <a:bodyPr/>
                    <a:lstStyle/>
                    <a:p>
                      <a:pPr algn="ctr" fontAlgn="b"/>
                      <a:r>
                        <a:rPr lang="ru-RU" sz="950" u="none" strike="noStrike" dirty="0">
                          <a:effectLst/>
                          <a:latin typeface="Arial Narrow" panose="020B0606020202030204" pitchFamily="34" charset="0"/>
                        </a:rPr>
                        <a:t>Налог на прибыль</a:t>
                      </a:r>
                      <a:endParaRPr lang="ru-RU" sz="950" b="0" i="0" u="none" strike="noStrike" dirty="0">
                        <a:solidFill>
                          <a:srgbClr val="000000"/>
                        </a:solidFill>
                        <a:effectLst/>
                        <a:latin typeface="Arial Narrow" panose="020B0606020202030204" pitchFamily="34" charset="0"/>
                        <a:ea typeface="Verdana" panose="020B0604030504040204" pitchFamily="34" charset="0"/>
                        <a:cs typeface="Verdana" panose="020B0604030504040204" pitchFamily="34" charset="0"/>
                      </a:endParaRPr>
                    </a:p>
                  </a:txBody>
                  <a:tcPr marL="6775" marR="6775" marT="6775" marB="0" anchor="ctr"/>
                </a:tc>
                <a:tc>
                  <a:txBody>
                    <a:bodyPr/>
                    <a:lstStyle/>
                    <a:p>
                      <a:pPr algn="ctr" rtl="0" fontAlgn="ctr"/>
                      <a:r>
                        <a:rPr lang="ru-RU" sz="950" u="none" strike="noStrike" dirty="0">
                          <a:effectLst/>
                          <a:latin typeface="Arial Narrow" panose="020B0606020202030204" pitchFamily="34" charset="0"/>
                        </a:rPr>
                        <a:t>В соответствии с </a:t>
                      </a:r>
                      <a:r>
                        <a:rPr lang="ru-RU" sz="950" u="none" strike="noStrike" dirty="0" err="1">
                          <a:effectLst/>
                          <a:latin typeface="Arial Narrow" panose="020B0606020202030204" pitchFamily="34" charset="0"/>
                        </a:rPr>
                        <a:t>абз</a:t>
                      </a:r>
                      <a:r>
                        <a:rPr lang="ru-RU" sz="950" u="none" strike="noStrike" dirty="0">
                          <a:effectLst/>
                          <a:latin typeface="Arial Narrow" panose="020B0606020202030204" pitchFamily="34" charset="0"/>
                        </a:rPr>
                        <a:t>. 4 п. 1 ст. 284 НК РФ налоговая ставка налога, подлежащего зачислению в бюджеты субъектов Российской Федерации, законами субъектов Российской Федерации может быть понижена для отдельных категорий налогоплательщиков. При этом указанная налоговая ставка не может быть ниже 13,5 процента, если иное не предусмотрено настоящим пунктом.</a:t>
                      </a:r>
                      <a:endParaRPr lang="ru-RU" sz="950" b="0" i="0" u="none" strike="noStrike" dirty="0">
                        <a:solidFill>
                          <a:schemeClr val="tx2"/>
                        </a:solidFill>
                        <a:effectLst/>
                        <a:latin typeface="Arial Narrow" panose="020B0606020202030204" pitchFamily="34" charset="0"/>
                        <a:ea typeface="Verdana" panose="020B0604030504040204" pitchFamily="34" charset="0"/>
                        <a:cs typeface="Verdana" panose="020B0604030504040204" pitchFamily="34" charset="0"/>
                      </a:endParaRPr>
                    </a:p>
                  </a:txBody>
                  <a:tcPr marL="6775" marR="6775" marT="6775" marB="0" anchor="ctr"/>
                </a:tc>
                <a:tc>
                  <a:txBody>
                    <a:bodyPr/>
                    <a:lstStyle/>
                    <a:p>
                      <a:pPr algn="ctr" rtl="0" fontAlgn="ctr"/>
                      <a:r>
                        <a:rPr lang="ru-RU" sz="950" u="none" strike="noStrike" dirty="0">
                          <a:effectLst/>
                          <a:latin typeface="Arial Narrow" panose="020B0606020202030204" pitchFamily="34" charset="0"/>
                        </a:rPr>
                        <a:t>Внести изменение в ст. 284 НК РФ предусматривающее возможность снижения ставки по налогу на прибыль, уплачиваемого в региональный бюджет до 0% (в настоящее время максимальное снижение  ставки может составлять 4,5%) при условии направления высвобождающихся денежных средств на финансирование инвестиционного проекта.</a:t>
                      </a:r>
                      <a:endParaRPr lang="ru-RU" sz="950" b="0" i="0" u="none" strike="noStrike" dirty="0">
                        <a:solidFill>
                          <a:schemeClr val="tx2"/>
                        </a:solidFill>
                        <a:effectLst/>
                        <a:latin typeface="Arial Narrow" panose="020B0606020202030204" pitchFamily="34" charset="0"/>
                        <a:ea typeface="Verdana" panose="020B0604030504040204" pitchFamily="34" charset="0"/>
                        <a:cs typeface="Verdana" panose="020B0604030504040204" pitchFamily="34" charset="0"/>
                      </a:endParaRPr>
                    </a:p>
                  </a:txBody>
                  <a:tcPr marL="6775" marR="6775" marT="6775" marB="0" anchor="ctr"/>
                </a:tc>
                <a:tc>
                  <a:txBody>
                    <a:bodyPr/>
                    <a:lstStyle/>
                    <a:p>
                      <a:pPr algn="ctr" rtl="0" fontAlgn="ctr"/>
                      <a:r>
                        <a:rPr lang="ru-RU" sz="950" u="none" strike="noStrike" dirty="0">
                          <a:effectLst/>
                          <a:latin typeface="Arial Narrow" panose="020B0606020202030204" pitchFamily="34" charset="0"/>
                        </a:rPr>
                        <a:t>Временно свободные денежные средства могут размещаться  на депозитных счетах в банках. Полученные при этом дополнительные доходы возможно направлять на финансирование инвестиционного проекта</a:t>
                      </a:r>
                      <a:endParaRPr lang="ru-RU" sz="950" b="0" i="0" u="none" strike="noStrike" dirty="0">
                        <a:solidFill>
                          <a:schemeClr val="tx2"/>
                        </a:solidFill>
                        <a:effectLst/>
                        <a:latin typeface="Arial Narrow" panose="020B0606020202030204" pitchFamily="34" charset="0"/>
                        <a:ea typeface="Verdana" panose="020B0604030504040204" pitchFamily="34" charset="0"/>
                        <a:cs typeface="Verdana" panose="020B0604030504040204" pitchFamily="34" charset="0"/>
                      </a:endParaRPr>
                    </a:p>
                  </a:txBody>
                  <a:tcPr marL="6775" marR="6775" marT="6775" marB="0" anchor="ctr"/>
                </a:tc>
              </a:tr>
              <a:tr h="864096">
                <a:tc vMerge="1">
                  <a:txBody>
                    <a:bodyPr/>
                    <a:lstStyle/>
                    <a:p>
                      <a:endParaRPr lang="ru-RU"/>
                    </a:p>
                  </a:txBody>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50" u="none" strike="noStrike" dirty="0" smtClean="0">
                          <a:effectLst/>
                          <a:latin typeface="Arial Narrow" panose="020B0606020202030204" pitchFamily="34" charset="0"/>
                        </a:rPr>
                        <a:t>Содержание п.1 ст. 25.8</a:t>
                      </a:r>
                    </a:p>
                    <a:p>
                      <a:pPr algn="ctr" rtl="0" fontAlgn="ctr"/>
                      <a:r>
                        <a:rPr lang="ru-RU" sz="950" u="none" strike="noStrike" dirty="0" smtClean="0">
                          <a:effectLst/>
                          <a:latin typeface="Arial Narrow" panose="020B0606020202030204" pitchFamily="34" charset="0"/>
                        </a:rPr>
                        <a:t>«</a:t>
                      </a:r>
                      <a:r>
                        <a:rPr lang="ru-RU" sz="950" u="none" strike="noStrike" dirty="0">
                          <a:effectLst/>
                          <a:latin typeface="Arial Narrow" panose="020B0606020202030204" pitchFamily="34" charset="0"/>
                        </a:rPr>
                        <a:t>Региональным инвестиционным проектом для целей настоящего Кодекса признается инвестиционный проект, целью которого является производство товаров и который удовлетворяет одновременно следующим </a:t>
                      </a:r>
                      <a:r>
                        <a:rPr lang="ru-RU" sz="950" u="none" strike="noStrike" dirty="0" smtClean="0">
                          <a:effectLst/>
                          <a:latin typeface="Arial Narrow" panose="020B0606020202030204" pitchFamily="34" charset="0"/>
                        </a:rPr>
                        <a:t>требованиям»</a:t>
                      </a:r>
                      <a:endParaRPr lang="ru-RU" sz="950" b="0" i="0" u="none" strike="noStrike" dirty="0">
                        <a:solidFill>
                          <a:schemeClr val="tx2"/>
                        </a:solidFill>
                        <a:effectLst/>
                        <a:latin typeface="Arial Narrow" panose="020B0606020202030204" pitchFamily="34" charset="0"/>
                        <a:ea typeface="Verdana" panose="020B0604030504040204" pitchFamily="34" charset="0"/>
                        <a:cs typeface="Verdana" panose="020B0604030504040204" pitchFamily="34" charset="0"/>
                      </a:endParaRPr>
                    </a:p>
                  </a:txBody>
                  <a:tcPr marL="6775" marR="6775" marT="6775" marB="0" anchor="ctr"/>
                </a:tc>
                <a:tc>
                  <a:txBody>
                    <a:bodyPr/>
                    <a:lstStyle/>
                    <a:p>
                      <a:pPr algn="ctr" rtl="0" fontAlgn="ctr"/>
                      <a:r>
                        <a:rPr lang="ru-RU" sz="950" u="none" strike="noStrike" dirty="0">
                          <a:effectLst/>
                          <a:latin typeface="Arial Narrow" panose="020B0606020202030204" pitchFamily="34" charset="0"/>
                        </a:rPr>
                        <a:t>1. В п.1 ст. 25.8 предусмотреть в качестве цели реализации инвестиционного проекта не только создание товара, но также выполнение (оказание) строительно-монтажных и/или ремонтных работ, транспортных услуг, услуг по передаче электро- и/или тепловой энергии.</a:t>
                      </a:r>
                      <a:endParaRPr lang="ru-RU" sz="950" b="0" i="0" u="none" strike="noStrike" dirty="0">
                        <a:solidFill>
                          <a:schemeClr val="tx2"/>
                        </a:solidFill>
                        <a:effectLst/>
                        <a:latin typeface="Arial Narrow" panose="020B0606020202030204" pitchFamily="34" charset="0"/>
                        <a:ea typeface="Verdana" panose="020B0604030504040204" pitchFamily="34" charset="0"/>
                        <a:cs typeface="Verdana" panose="020B0604030504040204" pitchFamily="34" charset="0"/>
                      </a:endParaRPr>
                    </a:p>
                  </a:txBody>
                  <a:tcPr marL="6775" marR="6775" marT="6775" marB="0" anchor="ctr"/>
                </a:tc>
                <a:tc>
                  <a:txBody>
                    <a:bodyPr/>
                    <a:lstStyle/>
                    <a:p>
                      <a:pPr algn="ctr" rtl="0" fontAlgn="ctr"/>
                      <a:r>
                        <a:rPr lang="ru-RU" sz="950" u="none" strike="noStrike" dirty="0">
                          <a:effectLst/>
                          <a:latin typeface="Arial Narrow" panose="020B0606020202030204" pitchFamily="34" charset="0"/>
                        </a:rPr>
                        <a:t>Передача электроэнергии по линиям электропередач, передача тепла по теплотрассам, не  являются видами деятельности по производству товаров. В условиях ограничений на рост тарифов естественных монополий будет невозможно достичь окупаемости этих инфраструктурных проектов без получения налоговых льгот.</a:t>
                      </a:r>
                      <a:endParaRPr lang="ru-RU" sz="950" b="0" i="0" u="none" strike="noStrike" dirty="0">
                        <a:solidFill>
                          <a:schemeClr val="tx2"/>
                        </a:solidFill>
                        <a:effectLst/>
                        <a:latin typeface="Arial Narrow" panose="020B0606020202030204" pitchFamily="34" charset="0"/>
                        <a:ea typeface="Verdana" panose="020B0604030504040204" pitchFamily="34" charset="0"/>
                        <a:cs typeface="Verdana" panose="020B0604030504040204" pitchFamily="34" charset="0"/>
                      </a:endParaRPr>
                    </a:p>
                  </a:txBody>
                  <a:tcPr marL="6775" marR="6775" marT="6775" marB="0" anchor="ctr"/>
                </a:tc>
              </a:tr>
              <a:tr h="720080">
                <a:tc vMerge="1">
                  <a:txBody>
                    <a:bodyPr/>
                    <a:lstStyle/>
                    <a:p>
                      <a:endParaRPr lang="ru-RU"/>
                    </a:p>
                  </a:txBody>
                  <a:tcPr/>
                </a:tc>
                <a:tc>
                  <a:txBody>
                    <a:bodyPr/>
                    <a:lstStyle/>
                    <a:p>
                      <a:pPr algn="ctr" rtl="0" fontAlgn="ctr"/>
                      <a:r>
                        <a:rPr lang="ru-RU" sz="950" u="none" strike="noStrike" dirty="0">
                          <a:effectLst/>
                          <a:latin typeface="Arial Narrow" panose="020B0606020202030204" pitchFamily="34" charset="0"/>
                        </a:rPr>
                        <a:t>Содержание </a:t>
                      </a:r>
                      <a:r>
                        <a:rPr lang="ru-RU" sz="950" u="none" strike="noStrike" dirty="0" err="1">
                          <a:effectLst/>
                          <a:latin typeface="Arial Narrow" panose="020B0606020202030204" pitchFamily="34" charset="0"/>
                        </a:rPr>
                        <a:t>пп</a:t>
                      </a:r>
                      <a:r>
                        <a:rPr lang="ru-RU" sz="950" u="none" strike="noStrike" dirty="0">
                          <a:effectLst/>
                          <a:latin typeface="Arial Narrow" panose="020B0606020202030204" pitchFamily="34" charset="0"/>
                        </a:rPr>
                        <a:t>. 4 п. 4 ст. 25.12:  "в случае прекращения деятельности организации - участника регионального инвестиционного проекта в результате реорганизации в форме слияния, разделения, присоединения к другому юридическому лицу или преобразования - со дня, следующего за днем внесения соответствующей записи в Единый государственный реестр юридических </a:t>
                      </a:r>
                      <a:r>
                        <a:rPr lang="ru-RU" sz="950" u="none" strike="noStrike" dirty="0" smtClean="0">
                          <a:effectLst/>
                          <a:latin typeface="Arial Narrow" panose="020B0606020202030204" pitchFamily="34" charset="0"/>
                        </a:rPr>
                        <a:t>лиц"</a:t>
                      </a:r>
                      <a:endParaRPr lang="ru-RU" sz="950" b="0" i="0" u="none" strike="noStrike" dirty="0">
                        <a:solidFill>
                          <a:schemeClr val="tx2"/>
                        </a:solidFill>
                        <a:effectLst/>
                        <a:latin typeface="Arial Narrow" panose="020B0606020202030204" pitchFamily="34" charset="0"/>
                        <a:ea typeface="Verdana" panose="020B0604030504040204" pitchFamily="34" charset="0"/>
                        <a:cs typeface="Verdana" panose="020B0604030504040204" pitchFamily="34" charset="0"/>
                      </a:endParaRPr>
                    </a:p>
                  </a:txBody>
                  <a:tcPr marL="6775" marR="6775" marT="6775" marB="0" anchor="ctr"/>
                </a:tc>
                <a:tc>
                  <a:txBody>
                    <a:bodyPr/>
                    <a:lstStyle/>
                    <a:p>
                      <a:pPr algn="ctr" rtl="0" fontAlgn="ctr"/>
                      <a:r>
                        <a:rPr lang="ru-RU" sz="950" u="none" strike="noStrike" dirty="0">
                          <a:effectLst/>
                          <a:latin typeface="Arial Narrow" panose="020B0606020202030204" pitchFamily="34" charset="0"/>
                        </a:rPr>
                        <a:t>2. В </a:t>
                      </a:r>
                      <a:r>
                        <a:rPr lang="ru-RU" sz="950" u="none" strike="noStrike" dirty="0" err="1">
                          <a:effectLst/>
                          <a:latin typeface="Arial Narrow" panose="020B0606020202030204" pitchFamily="34" charset="0"/>
                        </a:rPr>
                        <a:t>пп</a:t>
                      </a:r>
                      <a:r>
                        <a:rPr lang="ru-RU" sz="950" u="none" strike="noStrike" dirty="0">
                          <a:effectLst/>
                          <a:latin typeface="Arial Narrow" panose="020B0606020202030204" pitchFamily="34" charset="0"/>
                        </a:rPr>
                        <a:t>. 4 п. 4 ст. 25.12 внести изменения предусматривающие возможность реорганизации юридического лица, реализовавшего инвестиционный проект.</a:t>
                      </a:r>
                      <a:endParaRPr lang="ru-RU" sz="950" b="0" i="0" u="none" strike="noStrike" dirty="0">
                        <a:solidFill>
                          <a:schemeClr val="tx2"/>
                        </a:solidFill>
                        <a:effectLst/>
                        <a:latin typeface="Arial Narrow" panose="020B0606020202030204" pitchFamily="34" charset="0"/>
                        <a:ea typeface="Verdana" panose="020B0604030504040204" pitchFamily="34" charset="0"/>
                        <a:cs typeface="Verdana" panose="020B0604030504040204" pitchFamily="34" charset="0"/>
                      </a:endParaRPr>
                    </a:p>
                  </a:txBody>
                  <a:tcPr marL="6775" marR="6775" marT="6775" marB="0" anchor="ctr"/>
                </a:tc>
                <a:tc>
                  <a:txBody>
                    <a:bodyPr/>
                    <a:lstStyle/>
                    <a:p>
                      <a:pPr algn="ctr" rtl="0" fontAlgn="ctr"/>
                      <a:r>
                        <a:rPr lang="ru-RU" sz="950" u="none" strike="noStrike" dirty="0">
                          <a:effectLst/>
                          <a:latin typeface="Arial Narrow" panose="020B0606020202030204" pitchFamily="34" charset="0"/>
                        </a:rPr>
                        <a:t>Целевой моделью эксплуатации созданных энергетических активов является их передача на баланс организации, которая уже осуществляют свою деятельность в сфере производства электроэнергии (например ОАО «ДГК»)</a:t>
                      </a:r>
                      <a:endParaRPr lang="ru-RU" sz="950" b="0" i="0" u="none" strike="noStrike" dirty="0">
                        <a:solidFill>
                          <a:schemeClr val="tx2"/>
                        </a:solidFill>
                        <a:effectLst/>
                        <a:latin typeface="Arial Narrow" panose="020B0606020202030204" pitchFamily="34" charset="0"/>
                        <a:ea typeface="Verdana" panose="020B0604030504040204" pitchFamily="34" charset="0"/>
                        <a:cs typeface="Verdana" panose="020B0604030504040204" pitchFamily="34" charset="0"/>
                      </a:endParaRPr>
                    </a:p>
                  </a:txBody>
                  <a:tcPr marL="6775" marR="6775" marT="6775" marB="0" anchor="ctr"/>
                </a:tc>
              </a:tr>
              <a:tr h="507937">
                <a:tc vMerge="1">
                  <a:txBody>
                    <a:bodyPr/>
                    <a:lstStyle/>
                    <a:p>
                      <a:endParaRPr lang="ru-RU"/>
                    </a:p>
                  </a:txBody>
                  <a:tcPr/>
                </a:tc>
                <a:tc>
                  <a:txBody>
                    <a:bodyPr/>
                    <a:lstStyle/>
                    <a:p>
                      <a:pPr algn="ctr" rtl="0" fontAlgn="ctr"/>
                      <a:r>
                        <a:rPr lang="ru-RU" sz="950" u="none" strike="noStrike" dirty="0">
                          <a:effectLst/>
                          <a:latin typeface="Arial Narrow" panose="020B0606020202030204" pitchFamily="34" charset="0"/>
                        </a:rPr>
                        <a:t>Содержание подп. 7 п. 1 ст. 25.9: «организация имеет в собственности (в аренде на срок не менее чем до 1 января 2024 года) земельный участок (земельные участки), на котором (которых) планируется реализация регионального инвестиционного </a:t>
                      </a:r>
                      <a:r>
                        <a:rPr lang="ru-RU" sz="950" u="none" strike="noStrike" dirty="0" smtClean="0">
                          <a:effectLst/>
                          <a:latin typeface="Arial Narrow" panose="020B0606020202030204" pitchFamily="34" charset="0"/>
                        </a:rPr>
                        <a:t>проекта»</a:t>
                      </a:r>
                      <a:endParaRPr lang="ru-RU" sz="950" b="0" i="0" u="none" strike="noStrike" dirty="0">
                        <a:solidFill>
                          <a:schemeClr val="tx2"/>
                        </a:solidFill>
                        <a:effectLst/>
                        <a:latin typeface="Arial Narrow" panose="020B0606020202030204" pitchFamily="34" charset="0"/>
                        <a:ea typeface="Verdana" panose="020B0604030504040204" pitchFamily="34" charset="0"/>
                        <a:cs typeface="Verdana" panose="020B0604030504040204" pitchFamily="34" charset="0"/>
                      </a:endParaRPr>
                    </a:p>
                  </a:txBody>
                  <a:tcPr marL="6775" marR="6775" marT="6775" marB="0" anchor="ctr"/>
                </a:tc>
                <a:tc>
                  <a:txBody>
                    <a:bodyPr/>
                    <a:lstStyle/>
                    <a:p>
                      <a:pPr algn="ctr" rtl="0" fontAlgn="ctr"/>
                      <a:r>
                        <a:rPr lang="ru-RU" sz="950" u="none" strike="noStrike" dirty="0">
                          <a:effectLst/>
                          <a:latin typeface="Arial Narrow" panose="020B0606020202030204" pitchFamily="34" charset="0"/>
                        </a:rPr>
                        <a:t>3. В </a:t>
                      </a:r>
                      <a:r>
                        <a:rPr lang="ru-RU" sz="950" u="none" strike="noStrike" dirty="0" err="1">
                          <a:effectLst/>
                          <a:latin typeface="Arial Narrow" panose="020B0606020202030204" pitchFamily="34" charset="0"/>
                        </a:rPr>
                        <a:t>пп</a:t>
                      </a:r>
                      <a:r>
                        <a:rPr lang="ru-RU" sz="950" u="none" strike="noStrike" dirty="0">
                          <a:effectLst/>
                          <a:latin typeface="Arial Narrow" panose="020B0606020202030204" pitchFamily="34" charset="0"/>
                        </a:rPr>
                        <a:t>. 7 п. 1 ст. 25.9 сократить обязательный период владения земельным участком на срок реализации инвестиционного проекта.</a:t>
                      </a:r>
                      <a:endParaRPr lang="ru-RU" sz="950" b="0" i="0" u="none" strike="noStrike" dirty="0">
                        <a:solidFill>
                          <a:schemeClr val="tx2"/>
                        </a:solidFill>
                        <a:effectLst/>
                        <a:latin typeface="Arial Narrow" panose="020B0606020202030204" pitchFamily="34" charset="0"/>
                        <a:ea typeface="Verdana" panose="020B0604030504040204" pitchFamily="34" charset="0"/>
                        <a:cs typeface="Verdana" panose="020B0604030504040204" pitchFamily="34" charset="0"/>
                      </a:endParaRPr>
                    </a:p>
                  </a:txBody>
                  <a:tcPr marL="6775" marR="6775" marT="6775" marB="0" anchor="ctr"/>
                </a:tc>
                <a:tc>
                  <a:txBody>
                    <a:bodyPr/>
                    <a:lstStyle/>
                    <a:p>
                      <a:pPr algn="ctr" rtl="0" fontAlgn="ctr"/>
                      <a:r>
                        <a:rPr lang="ru-RU" sz="950" u="none" strike="noStrike" dirty="0">
                          <a:effectLst/>
                          <a:latin typeface="Arial Narrow" panose="020B0606020202030204" pitchFamily="34" charset="0"/>
                        </a:rPr>
                        <a:t>Земельные участки, на которых предполагается реализация инвестиционных проектов, отводятся на период строительства.</a:t>
                      </a:r>
                      <a:endParaRPr lang="ru-RU" sz="950" b="0" i="0" u="none" strike="noStrike" dirty="0">
                        <a:solidFill>
                          <a:schemeClr val="tx2"/>
                        </a:solidFill>
                        <a:effectLst/>
                        <a:latin typeface="Arial Narrow" panose="020B0606020202030204" pitchFamily="34" charset="0"/>
                        <a:ea typeface="Verdana" panose="020B0604030504040204" pitchFamily="34" charset="0"/>
                        <a:cs typeface="Verdana" panose="020B0604030504040204" pitchFamily="34" charset="0"/>
                      </a:endParaRPr>
                    </a:p>
                  </a:txBody>
                  <a:tcPr marL="6775" marR="6775" marT="6775" marB="0" anchor="ctr"/>
                </a:tc>
              </a:tr>
              <a:tr h="399810">
                <a:tc>
                  <a:txBody>
                    <a:bodyPr/>
                    <a:lstStyle/>
                    <a:p>
                      <a:pPr algn="ctr" fontAlgn="b"/>
                      <a:r>
                        <a:rPr lang="ru-RU" sz="950" u="none" strike="noStrike" dirty="0">
                          <a:effectLst/>
                          <a:latin typeface="Arial Narrow" panose="020B0606020202030204" pitchFamily="34" charset="0"/>
                        </a:rPr>
                        <a:t>Налог на имущество</a:t>
                      </a:r>
                      <a:endParaRPr lang="ru-RU" sz="950" b="0" i="0" u="none" strike="noStrike" dirty="0">
                        <a:solidFill>
                          <a:srgbClr val="000000"/>
                        </a:solidFill>
                        <a:effectLst/>
                        <a:latin typeface="Arial Narrow" panose="020B0606020202030204" pitchFamily="34" charset="0"/>
                        <a:ea typeface="Verdana" panose="020B0604030504040204" pitchFamily="34" charset="0"/>
                        <a:cs typeface="Verdana" panose="020B0604030504040204" pitchFamily="34" charset="0"/>
                      </a:endParaRPr>
                    </a:p>
                  </a:txBody>
                  <a:tcPr marL="6775" marR="6775" marT="6775" marB="0" anchor="ctr"/>
                </a:tc>
                <a:tc>
                  <a:txBody>
                    <a:bodyPr/>
                    <a:lstStyle/>
                    <a:p>
                      <a:pPr algn="ctr" fontAlgn="ctr"/>
                      <a:r>
                        <a:rPr lang="ru-RU" sz="950" u="none" strike="noStrike" dirty="0">
                          <a:effectLst/>
                          <a:latin typeface="Arial Narrow" panose="020B0606020202030204" pitchFamily="34" charset="0"/>
                        </a:rPr>
                        <a:t> </a:t>
                      </a:r>
                      <a:endParaRPr lang="ru-RU" sz="950" b="0" i="0" u="none" strike="noStrike" dirty="0">
                        <a:solidFill>
                          <a:schemeClr val="tx2"/>
                        </a:solidFill>
                        <a:effectLst/>
                        <a:latin typeface="Arial Narrow" panose="020B0606020202030204" pitchFamily="34" charset="0"/>
                        <a:ea typeface="Verdana" panose="020B0604030504040204" pitchFamily="34" charset="0"/>
                        <a:cs typeface="Verdana" panose="020B0604030504040204" pitchFamily="34" charset="0"/>
                      </a:endParaRPr>
                    </a:p>
                  </a:txBody>
                  <a:tcPr marL="6775" marR="6775" marT="6775" marB="0" anchor="ctr"/>
                </a:tc>
                <a:tc>
                  <a:txBody>
                    <a:bodyPr/>
                    <a:lstStyle/>
                    <a:p>
                      <a:pPr algn="ctr" rtl="0" fontAlgn="ctr"/>
                      <a:r>
                        <a:rPr lang="ru-RU" sz="950" u="none" strike="noStrike" dirty="0">
                          <a:effectLst/>
                          <a:latin typeface="Arial Narrow" panose="020B0606020202030204" pitchFamily="34" charset="0"/>
                        </a:rPr>
                        <a:t>Дополнить ст. 381 НК РФ налоговой льготой, предусматривающей освобождение от налогообложения налогом на имущество основных средств, созданных в результате реализации инвестиционных проектов на период окупаемости , но не менее 10 лет</a:t>
                      </a:r>
                      <a:endParaRPr lang="ru-RU" sz="950" b="0" i="0" u="none" strike="noStrike" dirty="0">
                        <a:solidFill>
                          <a:schemeClr val="tx2"/>
                        </a:solidFill>
                        <a:effectLst/>
                        <a:latin typeface="Arial Narrow" panose="020B0606020202030204" pitchFamily="34" charset="0"/>
                        <a:ea typeface="Verdana" panose="020B0604030504040204" pitchFamily="34" charset="0"/>
                        <a:cs typeface="Verdana" panose="020B0604030504040204" pitchFamily="34" charset="0"/>
                      </a:endParaRPr>
                    </a:p>
                  </a:txBody>
                  <a:tcPr marL="6775" marR="6775" marT="6775" marB="0" anchor="ct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ru-RU" sz="950" u="none" strike="noStrike" dirty="0" smtClean="0">
                          <a:effectLst/>
                          <a:latin typeface="Arial Narrow" panose="020B0606020202030204" pitchFamily="34" charset="0"/>
                        </a:rPr>
                        <a:t>1. Введение льготы повлияет на ограничение роста тарифа. </a:t>
                      </a:r>
                    </a:p>
                    <a:p>
                      <a:pPr algn="ctr" rtl="0" fontAlgn="ctr"/>
                      <a:r>
                        <a:rPr lang="ru-RU" sz="950" u="none" strike="noStrike" dirty="0" smtClean="0">
                          <a:effectLst/>
                          <a:latin typeface="Arial Narrow" panose="020B0606020202030204" pitchFamily="34" charset="0"/>
                        </a:rPr>
                        <a:t>2</a:t>
                      </a:r>
                      <a:r>
                        <a:rPr lang="ru-RU" sz="950" u="none" strike="noStrike" dirty="0">
                          <a:effectLst/>
                          <a:latin typeface="Arial Narrow" panose="020B0606020202030204" pitchFamily="34" charset="0"/>
                        </a:rPr>
                        <a:t>. Введение льготы не влияет на снижение доходов регионального бюджета</a:t>
                      </a:r>
                      <a:endParaRPr lang="ru-RU" sz="950" b="0" i="0" u="none" strike="noStrike" dirty="0">
                        <a:solidFill>
                          <a:schemeClr val="tx2"/>
                        </a:solidFill>
                        <a:effectLst/>
                        <a:latin typeface="Arial Narrow" panose="020B0606020202030204" pitchFamily="34" charset="0"/>
                        <a:ea typeface="Verdana" panose="020B0604030504040204" pitchFamily="34" charset="0"/>
                        <a:cs typeface="Verdana" panose="020B0604030504040204" pitchFamily="34" charset="0"/>
                      </a:endParaRPr>
                    </a:p>
                  </a:txBody>
                  <a:tcPr marL="6775" marR="6775" marT="6775" marB="0" anchor="ctr"/>
                </a:tc>
              </a:tr>
            </a:tbl>
          </a:graphicData>
        </a:graphic>
      </p:graphicFrame>
    </p:spTree>
    <p:extLst>
      <p:ext uri="{BB962C8B-B14F-4D97-AF65-F5344CB8AC3E}">
        <p14:creationId xmlns:p14="http://schemas.microsoft.com/office/powerpoint/2010/main" val="274163686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ctrTitle"/>
          </p:nvPr>
        </p:nvSpPr>
        <p:spPr>
          <a:xfrm>
            <a:off x="1573213" y="1000125"/>
            <a:ext cx="6664325" cy="854075"/>
          </a:xfrm>
        </p:spPr>
        <p:txBody>
          <a:bodyPr/>
          <a:lstStyle/>
          <a:p>
            <a:pPr eaLnBrk="1" hangingPunct="1"/>
            <a:r>
              <a:rPr lang="ru-RU" smtClean="0">
                <a:latin typeface="Tahoma" pitchFamily="34" charset="0"/>
                <a:cs typeface="Tahoma" pitchFamily="34" charset="0"/>
              </a:rPr>
              <a:t>СПАСИБО ЗА ВНИМАНИЕ</a:t>
            </a:r>
            <a:endParaRPr lang="en-US" smtClean="0">
              <a:latin typeface="Tahoma" pitchFamily="34" charset="0"/>
              <a:cs typeface="Tahoma" pitchFamily="34" charset="0"/>
            </a:endParaRPr>
          </a:p>
        </p:txBody>
      </p:sp>
      <p:sp>
        <p:nvSpPr>
          <p:cNvPr id="22531" name="Text Placeholder 3"/>
          <p:cNvSpPr>
            <a:spLocks noGrp="1"/>
          </p:cNvSpPr>
          <p:nvPr>
            <p:ph type="body" sz="quarter" idx="10"/>
          </p:nvPr>
        </p:nvSpPr>
        <p:spPr>
          <a:xfrm>
            <a:off x="5208588" y="4953000"/>
            <a:ext cx="3333750" cy="1295400"/>
          </a:xfrm>
        </p:spPr>
        <p:txBody>
          <a:bodyPr/>
          <a:lstStyle/>
          <a:p>
            <a:pPr marL="0" indent="0" eaLnBrk="1" hangingPunct="1"/>
            <a:r>
              <a:rPr lang="en-US" smtClean="0">
                <a:latin typeface="Tahoma" pitchFamily="34" charset="0"/>
                <a:cs typeface="Tahoma" pitchFamily="34" charset="0"/>
              </a:rPr>
              <a:t/>
            </a:r>
            <a:br>
              <a:rPr lang="en-US" smtClean="0">
                <a:latin typeface="Tahoma" pitchFamily="34" charset="0"/>
                <a:cs typeface="Tahoma" pitchFamily="34" charset="0"/>
              </a:rPr>
            </a:br>
            <a:endParaRPr lang="en-US" smtClean="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Прямоугольник 6"/>
          <p:cNvSpPr>
            <a:spLocks noChangeArrowheads="1"/>
          </p:cNvSpPr>
          <p:nvPr/>
        </p:nvSpPr>
        <p:spPr bwMode="auto">
          <a:xfrm>
            <a:off x="230188" y="153988"/>
            <a:ext cx="74898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7200" algn="l"/>
              </a:tabLst>
            </a:pPr>
            <a:r>
              <a:rPr lang="ru-RU" sz="2000" b="1" dirty="0">
                <a:solidFill>
                  <a:schemeClr val="bg1"/>
                </a:solidFill>
                <a:latin typeface="Tahoma" pitchFamily="34" charset="0"/>
                <a:cs typeface="Tahoma" pitchFamily="34" charset="0"/>
              </a:rPr>
              <a:t>Основные характеристики энергетики ДФО</a:t>
            </a:r>
          </a:p>
        </p:txBody>
      </p:sp>
      <p:sp>
        <p:nvSpPr>
          <p:cNvPr id="13" name="Номер слайда 2"/>
          <p:cNvSpPr>
            <a:spLocks noGrp="1"/>
          </p:cNvSpPr>
          <p:nvPr>
            <p:ph type="sldNum" sz="quarter" idx="4294967295"/>
          </p:nvPr>
        </p:nvSpPr>
        <p:spPr bwMode="auto">
          <a:xfrm>
            <a:off x="8555038" y="6480175"/>
            <a:ext cx="5984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fld id="{66C6D4BF-6421-4CB8-BD88-CE3DE29307E6}" type="slidenum">
              <a:rPr lang="en-US" sz="1200" b="1" smtClean="0">
                <a:solidFill>
                  <a:schemeClr val="accent1"/>
                </a:solidFill>
                <a:latin typeface="Tahoma" pitchFamily="34" charset="0"/>
                <a:cs typeface="Tahoma" pitchFamily="34" charset="0"/>
              </a:rPr>
              <a:pPr algn="ctr" eaLnBrk="1" fontAlgn="base" hangingPunct="1">
                <a:spcBef>
                  <a:spcPct val="0"/>
                </a:spcBef>
                <a:spcAft>
                  <a:spcPct val="0"/>
                </a:spcAft>
              </a:pPr>
              <a:t>2</a:t>
            </a:fld>
            <a:endParaRPr lang="en-US" sz="1200" b="1" dirty="0" smtClean="0">
              <a:solidFill>
                <a:schemeClr val="accent1"/>
              </a:solidFill>
              <a:latin typeface="Tahoma" pitchFamily="34" charset="0"/>
              <a:cs typeface="Tahoma" pitchFamily="34" charset="0"/>
            </a:endParaRPr>
          </a:p>
        </p:txBody>
      </p:sp>
      <p:pic>
        <p:nvPicPr>
          <p:cNvPr id="17" name="Picture 4"/>
          <p:cNvPicPr>
            <a:picLocks noChangeAspect="1" noChangeArrowheads="1"/>
          </p:cNvPicPr>
          <p:nvPr/>
        </p:nvPicPr>
        <p:blipFill>
          <a:blip r:embed="rId11" cstate="print"/>
          <a:srcRect r="4125" b="3223"/>
          <a:stretch>
            <a:fillRect/>
          </a:stretch>
        </p:blipFill>
        <p:spPr bwMode="auto">
          <a:xfrm>
            <a:off x="6047382" y="977678"/>
            <a:ext cx="3096617" cy="3888431"/>
          </a:xfrm>
          <a:prstGeom prst="rect">
            <a:avLst/>
          </a:prstGeom>
          <a:noFill/>
          <a:ln w="9525">
            <a:noFill/>
            <a:miter lim="800000"/>
            <a:headEnd/>
            <a:tailEnd/>
          </a:ln>
          <a:effectLst/>
        </p:spPr>
      </p:pic>
      <p:sp>
        <p:nvSpPr>
          <p:cNvPr id="18" name="Прямоугольник 17"/>
          <p:cNvSpPr/>
          <p:nvPr>
            <p:custDataLst>
              <p:tags r:id="rId1"/>
            </p:custDataLst>
          </p:nvPr>
        </p:nvSpPr>
        <p:spPr>
          <a:xfrm>
            <a:off x="7690749" y="5880403"/>
            <a:ext cx="142876" cy="142876"/>
          </a:xfrm>
          <a:prstGeom prst="rect">
            <a:avLst/>
          </a:prstGeom>
          <a:solidFill>
            <a:schemeClr val="bg1">
              <a:lumMod val="50000"/>
            </a:schemeClr>
          </a:solidFill>
          <a:ln w="3175" cap="flat" cmpd="sng">
            <a:solidFill>
              <a:srgbClr val="1F497D"/>
            </a:solidFill>
            <a:prstDash val="solid"/>
            <a:round/>
            <a:headEnd type="none" w="med" len="med"/>
            <a:tailEnd type="none" w="med" len="med"/>
          </a:ln>
          <a:effectLst/>
        </p:spPr>
        <p:txBody>
          <a:bodyPr/>
          <a:lstStyle/>
          <a:p>
            <a:endParaRPr lang="ru-RU" sz="800" dirty="0">
              <a:latin typeface="Verdana" pitchFamily="34" charset="0"/>
              <a:ea typeface="Verdana" pitchFamily="34" charset="0"/>
              <a:cs typeface="Verdana" pitchFamily="34" charset="0"/>
            </a:endParaRPr>
          </a:p>
        </p:txBody>
      </p:sp>
      <p:sp>
        <p:nvSpPr>
          <p:cNvPr id="19" name="Rectangle 75"/>
          <p:cNvSpPr>
            <a:spLocks noChangeArrowheads="1"/>
          </p:cNvSpPr>
          <p:nvPr>
            <p:custDataLst>
              <p:tags r:id="rId2"/>
            </p:custDataLst>
          </p:nvPr>
        </p:nvSpPr>
        <p:spPr bwMode="auto">
          <a:xfrm>
            <a:off x="7823760" y="5423505"/>
            <a:ext cx="1174929" cy="285752"/>
          </a:xfrm>
          <a:prstGeom prst="rect">
            <a:avLst/>
          </a:prstGeom>
          <a:noFill/>
          <a:ln w="9525" algn="ctr">
            <a:noFill/>
            <a:miter lim="800000"/>
            <a:headEnd/>
            <a:tailEnd/>
          </a:ln>
          <a:effectLst/>
        </p:spPr>
        <p:txBody>
          <a:bodyPr lIns="91432" tIns="45716" rIns="91432" bIns="45716" anchor="ctr"/>
          <a:lstStyle/>
          <a:p>
            <a:pPr defTabSz="1038225">
              <a:lnSpc>
                <a:spcPct val="85000"/>
              </a:lnSpc>
              <a:buFont typeface="Wingdings" pitchFamily="2" charset="2"/>
              <a:buNone/>
            </a:pPr>
            <a:r>
              <a:rPr lang="ru-RU" sz="800" dirty="0" smtClean="0">
                <a:latin typeface="Verdana" pitchFamily="34" charset="0"/>
                <a:ea typeface="Verdana" pitchFamily="34" charset="0"/>
                <a:cs typeface="Verdana" pitchFamily="34" charset="0"/>
              </a:rPr>
              <a:t>изолированные </a:t>
            </a:r>
            <a:r>
              <a:rPr lang="en-US" sz="800" dirty="0" smtClean="0">
                <a:latin typeface="Verdana" pitchFamily="34" charset="0"/>
                <a:ea typeface="Verdana" pitchFamily="34" charset="0"/>
                <a:cs typeface="Verdana" pitchFamily="34" charset="0"/>
              </a:rPr>
              <a:t/>
            </a:r>
            <a:br>
              <a:rPr lang="en-US" sz="800" dirty="0" smtClean="0">
                <a:latin typeface="Verdana" pitchFamily="34" charset="0"/>
                <a:ea typeface="Verdana" pitchFamily="34" charset="0"/>
                <a:cs typeface="Verdana" pitchFamily="34" charset="0"/>
              </a:rPr>
            </a:br>
            <a:r>
              <a:rPr lang="ru-RU" sz="800" dirty="0" smtClean="0">
                <a:latin typeface="Verdana" pitchFamily="34" charset="0"/>
                <a:ea typeface="Verdana" pitchFamily="34" charset="0"/>
                <a:cs typeface="Verdana" pitchFamily="34" charset="0"/>
              </a:rPr>
              <a:t>районы</a:t>
            </a:r>
            <a:endParaRPr lang="ru-RU" sz="800" dirty="0">
              <a:latin typeface="Verdana" pitchFamily="34" charset="0"/>
              <a:ea typeface="Verdana" pitchFamily="34" charset="0"/>
              <a:cs typeface="Verdana" pitchFamily="34" charset="0"/>
            </a:endParaRPr>
          </a:p>
        </p:txBody>
      </p:sp>
      <p:sp>
        <p:nvSpPr>
          <p:cNvPr id="23" name="Прямоугольник 22"/>
          <p:cNvSpPr/>
          <p:nvPr>
            <p:custDataLst>
              <p:tags r:id="rId3"/>
            </p:custDataLst>
          </p:nvPr>
        </p:nvSpPr>
        <p:spPr>
          <a:xfrm>
            <a:off x="7688127" y="5471573"/>
            <a:ext cx="142876" cy="142876"/>
          </a:xfrm>
          <a:prstGeom prst="rect">
            <a:avLst/>
          </a:prstGeom>
          <a:solidFill>
            <a:schemeClr val="bg2"/>
          </a:solidFill>
          <a:ln w="3175">
            <a:solidFill>
              <a:srgbClr val="1F497D"/>
            </a:solidFill>
            <a:round/>
            <a:headEnd/>
            <a:tailEnd/>
          </a:ln>
        </p:spPr>
        <p:txBody>
          <a:bodyPr/>
          <a:lstStyle/>
          <a:p>
            <a:endParaRPr lang="ru-RU" sz="800" dirty="0">
              <a:solidFill>
                <a:schemeClr val="tx1"/>
              </a:solidFill>
              <a:latin typeface="Verdana" pitchFamily="34" charset="0"/>
              <a:ea typeface="Verdana" pitchFamily="34" charset="0"/>
              <a:cs typeface="Verdana" pitchFamily="34" charset="0"/>
            </a:endParaRPr>
          </a:p>
        </p:txBody>
      </p:sp>
      <p:sp>
        <p:nvSpPr>
          <p:cNvPr id="24" name="Rectangle 75"/>
          <p:cNvSpPr>
            <a:spLocks noChangeArrowheads="1"/>
          </p:cNvSpPr>
          <p:nvPr>
            <p:custDataLst>
              <p:tags r:id="rId4"/>
            </p:custDataLst>
          </p:nvPr>
        </p:nvSpPr>
        <p:spPr bwMode="auto">
          <a:xfrm>
            <a:off x="7823760" y="5624289"/>
            <a:ext cx="1218061" cy="273174"/>
          </a:xfrm>
          <a:prstGeom prst="rect">
            <a:avLst/>
          </a:prstGeom>
          <a:noFill/>
          <a:ln w="9525" algn="ctr">
            <a:noFill/>
            <a:miter lim="800000"/>
            <a:headEnd/>
            <a:tailEnd/>
          </a:ln>
          <a:effectLst/>
        </p:spPr>
        <p:txBody>
          <a:bodyPr lIns="91432" tIns="45716" rIns="91432" bIns="45716" anchor="ctr"/>
          <a:lstStyle/>
          <a:p>
            <a:pPr defTabSz="1038225">
              <a:lnSpc>
                <a:spcPct val="85000"/>
              </a:lnSpc>
              <a:buFont typeface="Wingdings" pitchFamily="2" charset="2"/>
              <a:buNone/>
            </a:pPr>
            <a:r>
              <a:rPr lang="ru-RU" sz="800" dirty="0" smtClean="0">
                <a:latin typeface="Verdana" pitchFamily="34" charset="0"/>
                <a:ea typeface="Verdana" pitchFamily="34" charset="0"/>
                <a:cs typeface="Verdana" pitchFamily="34" charset="0"/>
              </a:rPr>
              <a:t>ОЭС Востока</a:t>
            </a:r>
            <a:endParaRPr lang="ru-RU" sz="800" dirty="0">
              <a:latin typeface="Verdana" pitchFamily="34" charset="0"/>
              <a:ea typeface="Verdana" pitchFamily="34" charset="0"/>
              <a:cs typeface="Verdana" pitchFamily="34" charset="0"/>
            </a:endParaRPr>
          </a:p>
        </p:txBody>
      </p:sp>
      <p:sp>
        <p:nvSpPr>
          <p:cNvPr id="25" name="Прямоугольник 24"/>
          <p:cNvSpPr/>
          <p:nvPr>
            <p:custDataLst>
              <p:tags r:id="rId5"/>
            </p:custDataLst>
          </p:nvPr>
        </p:nvSpPr>
        <p:spPr>
          <a:xfrm>
            <a:off x="7688127" y="5689438"/>
            <a:ext cx="142876" cy="142876"/>
          </a:xfrm>
          <a:prstGeom prst="rect">
            <a:avLst/>
          </a:prstGeom>
          <a:solidFill>
            <a:schemeClr val="bg1">
              <a:lumMod val="50000"/>
            </a:schemeClr>
          </a:solidFill>
          <a:ln w="3175" cap="flat" cmpd="sng">
            <a:solidFill>
              <a:srgbClr val="1F497D"/>
            </a:solidFill>
            <a:prstDash val="solid"/>
            <a:round/>
            <a:headEnd type="none" w="med" len="med"/>
            <a:tailEnd type="none" w="med" len="med"/>
          </a:ln>
          <a:effectLst/>
        </p:spPr>
        <p:txBody>
          <a:bodyPr/>
          <a:lstStyle/>
          <a:p>
            <a:endParaRPr lang="ru-RU" sz="800" dirty="0">
              <a:latin typeface="Verdana" pitchFamily="34" charset="0"/>
              <a:ea typeface="Verdana" pitchFamily="34" charset="0"/>
              <a:cs typeface="Verdana" pitchFamily="34" charset="0"/>
            </a:endParaRPr>
          </a:p>
        </p:txBody>
      </p:sp>
      <p:sp>
        <p:nvSpPr>
          <p:cNvPr id="26" name="Rectangle 75"/>
          <p:cNvSpPr>
            <a:spLocks noChangeArrowheads="1"/>
          </p:cNvSpPr>
          <p:nvPr>
            <p:custDataLst>
              <p:tags r:id="rId6"/>
            </p:custDataLst>
          </p:nvPr>
        </p:nvSpPr>
        <p:spPr bwMode="auto">
          <a:xfrm>
            <a:off x="7823761" y="4976599"/>
            <a:ext cx="1320240" cy="288032"/>
          </a:xfrm>
          <a:prstGeom prst="rect">
            <a:avLst/>
          </a:prstGeom>
          <a:noFill/>
          <a:ln w="9525" algn="ctr">
            <a:noFill/>
            <a:miter lim="800000"/>
            <a:headEnd/>
            <a:tailEnd/>
          </a:ln>
          <a:effectLst/>
        </p:spPr>
        <p:txBody>
          <a:bodyPr lIns="91432" tIns="45716" rIns="91432" bIns="45716" anchor="ctr"/>
          <a:lstStyle/>
          <a:p>
            <a:pPr defTabSz="1038225">
              <a:lnSpc>
                <a:spcPct val="85000"/>
              </a:lnSpc>
              <a:buFont typeface="Wingdings" pitchFamily="2" charset="2"/>
              <a:buNone/>
            </a:pPr>
            <a:r>
              <a:rPr lang="ru-RU" sz="800" dirty="0" smtClean="0">
                <a:latin typeface="Verdana" pitchFamily="34" charset="0"/>
                <a:ea typeface="Verdana" pitchFamily="34" charset="0"/>
                <a:cs typeface="Verdana" pitchFamily="34" charset="0"/>
              </a:rPr>
              <a:t>мощности ТЭС и АЭС</a:t>
            </a:r>
          </a:p>
        </p:txBody>
      </p:sp>
      <p:sp>
        <p:nvSpPr>
          <p:cNvPr id="27" name="Rectangle 75"/>
          <p:cNvSpPr>
            <a:spLocks noChangeArrowheads="1"/>
          </p:cNvSpPr>
          <p:nvPr>
            <p:custDataLst>
              <p:tags r:id="rId7"/>
            </p:custDataLst>
          </p:nvPr>
        </p:nvSpPr>
        <p:spPr bwMode="auto">
          <a:xfrm>
            <a:off x="7823761" y="5205201"/>
            <a:ext cx="1320240" cy="288032"/>
          </a:xfrm>
          <a:prstGeom prst="rect">
            <a:avLst/>
          </a:prstGeom>
          <a:noFill/>
          <a:ln w="9525" algn="ctr">
            <a:noFill/>
            <a:miter lim="800000"/>
            <a:headEnd/>
            <a:tailEnd/>
          </a:ln>
          <a:effectLst/>
        </p:spPr>
        <p:txBody>
          <a:bodyPr lIns="91432" tIns="45716" rIns="91432" bIns="45716" anchor="ctr"/>
          <a:lstStyle/>
          <a:p>
            <a:pPr defTabSz="1038225">
              <a:lnSpc>
                <a:spcPct val="85000"/>
              </a:lnSpc>
              <a:buFont typeface="Wingdings" pitchFamily="2" charset="2"/>
              <a:buNone/>
            </a:pPr>
            <a:r>
              <a:rPr lang="ru-RU" sz="800" dirty="0" smtClean="0">
                <a:latin typeface="Verdana" pitchFamily="34" charset="0"/>
                <a:ea typeface="Verdana" pitchFamily="34" charset="0"/>
                <a:cs typeface="Verdana" pitchFamily="34" charset="0"/>
              </a:rPr>
              <a:t>мощности ГЭС и ВИЭ</a:t>
            </a:r>
          </a:p>
        </p:txBody>
      </p:sp>
      <p:sp>
        <p:nvSpPr>
          <p:cNvPr id="28" name="Rectangle 75"/>
          <p:cNvSpPr>
            <a:spLocks noChangeArrowheads="1"/>
          </p:cNvSpPr>
          <p:nvPr>
            <p:custDataLst>
              <p:tags r:id="rId8"/>
            </p:custDataLst>
          </p:nvPr>
        </p:nvSpPr>
        <p:spPr bwMode="auto">
          <a:xfrm>
            <a:off x="7823760" y="5876501"/>
            <a:ext cx="1320240" cy="213744"/>
          </a:xfrm>
          <a:prstGeom prst="rect">
            <a:avLst/>
          </a:prstGeom>
          <a:noFill/>
          <a:ln w="9525" algn="ctr">
            <a:noFill/>
            <a:miter lim="800000"/>
            <a:headEnd/>
            <a:tailEnd/>
          </a:ln>
          <a:effectLst/>
        </p:spPr>
        <p:txBody>
          <a:bodyPr lIns="91432" tIns="45716" rIns="91432" bIns="45716" anchor="ctr"/>
          <a:lstStyle/>
          <a:p>
            <a:pPr defTabSz="1038225">
              <a:lnSpc>
                <a:spcPct val="85000"/>
              </a:lnSpc>
              <a:buFont typeface="Wingdings" pitchFamily="2" charset="2"/>
              <a:buNone/>
            </a:pPr>
            <a:r>
              <a:rPr lang="ru-RU" sz="800" dirty="0" smtClean="0">
                <a:latin typeface="Verdana" pitchFamily="34" charset="0"/>
                <a:ea typeface="Verdana" pitchFamily="34" charset="0"/>
                <a:cs typeface="Verdana" pitchFamily="34" charset="0"/>
              </a:rPr>
              <a:t>присоединяемые </a:t>
            </a:r>
            <a:br>
              <a:rPr lang="ru-RU" sz="800" dirty="0" smtClean="0">
                <a:latin typeface="Verdana" pitchFamily="34" charset="0"/>
                <a:ea typeface="Verdana" pitchFamily="34" charset="0"/>
                <a:cs typeface="Verdana" pitchFamily="34" charset="0"/>
              </a:rPr>
            </a:br>
            <a:r>
              <a:rPr lang="ru-RU" sz="800" dirty="0" smtClean="0">
                <a:latin typeface="Verdana" pitchFamily="34" charset="0"/>
                <a:ea typeface="Verdana" pitchFamily="34" charset="0"/>
                <a:cs typeface="Verdana" pitchFamily="34" charset="0"/>
              </a:rPr>
              <a:t>районы</a:t>
            </a:r>
            <a:endParaRPr lang="ru-RU" sz="800" dirty="0">
              <a:latin typeface="Verdana" pitchFamily="34" charset="0"/>
              <a:ea typeface="Verdana" pitchFamily="34" charset="0"/>
              <a:cs typeface="Verdana" pitchFamily="34" charset="0"/>
            </a:endParaRPr>
          </a:p>
        </p:txBody>
      </p:sp>
      <p:sp>
        <p:nvSpPr>
          <p:cNvPr id="29" name="Прямоугольный треугольник 28"/>
          <p:cNvSpPr/>
          <p:nvPr/>
        </p:nvSpPr>
        <p:spPr>
          <a:xfrm rot="5400000">
            <a:off x="7687489" y="5879833"/>
            <a:ext cx="144016" cy="144016"/>
          </a:xfrm>
          <a:prstGeom prst="rtTriangle">
            <a:avLst/>
          </a:prstGeom>
          <a:solidFill>
            <a:schemeClr val="bg1">
              <a:lumMod val="85000"/>
            </a:schemeClr>
          </a:solidFill>
          <a:ln w="3175">
            <a:solidFill>
              <a:srgbClr val="1F497D"/>
            </a:solidFill>
            <a:round/>
            <a:headEnd/>
            <a:tailEnd/>
          </a:ln>
        </p:spPr>
        <p:txBody>
          <a:bodyPr/>
          <a:lstStyle/>
          <a:p>
            <a:endParaRPr lang="ru-RU" sz="800" dirty="0">
              <a:latin typeface="Verdana" pitchFamily="34" charset="0"/>
              <a:ea typeface="Verdana" pitchFamily="34" charset="0"/>
              <a:cs typeface="Verdana" pitchFamily="34" charset="0"/>
            </a:endParaRPr>
          </a:p>
        </p:txBody>
      </p:sp>
      <p:sp>
        <p:nvSpPr>
          <p:cNvPr id="30" name="Цилиндр 29"/>
          <p:cNvSpPr/>
          <p:nvPr/>
        </p:nvSpPr>
        <p:spPr>
          <a:xfrm>
            <a:off x="7664637" y="5275412"/>
            <a:ext cx="180000" cy="144000"/>
          </a:xfrm>
          <a:prstGeom prst="can">
            <a:avLst/>
          </a:prstGeom>
          <a:solidFill>
            <a:srgbClr val="1F497D"/>
          </a:solidFill>
          <a:ln w="952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800" dirty="0">
              <a:latin typeface="Verdana" pitchFamily="34" charset="0"/>
              <a:ea typeface="Verdana" pitchFamily="34" charset="0"/>
              <a:cs typeface="Verdana" pitchFamily="34" charset="0"/>
            </a:endParaRPr>
          </a:p>
        </p:txBody>
      </p:sp>
      <p:sp>
        <p:nvSpPr>
          <p:cNvPr id="31" name="Цилиндр 30"/>
          <p:cNvSpPr/>
          <p:nvPr/>
        </p:nvSpPr>
        <p:spPr>
          <a:xfrm>
            <a:off x="7670460" y="5063668"/>
            <a:ext cx="180000" cy="144000"/>
          </a:xfrm>
          <a:prstGeom prst="can">
            <a:avLst/>
          </a:prstGeom>
          <a:solidFill>
            <a:srgbClr val="404040"/>
          </a:solidFill>
          <a:ln w="9525">
            <a:solidFill>
              <a:srgbClr val="1737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800" dirty="0">
              <a:latin typeface="Verdana" pitchFamily="34" charset="0"/>
              <a:ea typeface="Verdana" pitchFamily="34" charset="0"/>
              <a:cs typeface="Verdana" pitchFamily="34" charset="0"/>
            </a:endParaRPr>
          </a:p>
        </p:txBody>
      </p:sp>
      <p:sp>
        <p:nvSpPr>
          <p:cNvPr id="32" name="Rectangle 75"/>
          <p:cNvSpPr>
            <a:spLocks noChangeArrowheads="1"/>
          </p:cNvSpPr>
          <p:nvPr>
            <p:custDataLst>
              <p:tags r:id="rId9"/>
            </p:custDataLst>
          </p:nvPr>
        </p:nvSpPr>
        <p:spPr bwMode="auto">
          <a:xfrm>
            <a:off x="3507879" y="6426026"/>
            <a:ext cx="4104456" cy="332656"/>
          </a:xfrm>
          <a:prstGeom prst="rect">
            <a:avLst/>
          </a:prstGeom>
          <a:noFill/>
          <a:ln w="9525" algn="ctr">
            <a:noFill/>
            <a:miter lim="800000"/>
            <a:headEnd/>
            <a:tailEnd/>
          </a:ln>
          <a:effectLst/>
        </p:spPr>
        <p:txBody>
          <a:bodyPr lIns="91432" tIns="45716" rIns="91432" bIns="45716" anchor="ctr"/>
          <a:lstStyle/>
          <a:p>
            <a:pPr algn="r" defTabSz="1038225">
              <a:lnSpc>
                <a:spcPct val="85000"/>
              </a:lnSpc>
              <a:buFont typeface="Wingdings" pitchFamily="2" charset="2"/>
              <a:buNone/>
            </a:pPr>
            <a:r>
              <a:rPr lang="ru-RU" sz="800" dirty="0" smtClean="0">
                <a:latin typeface="Arial Narrow" pitchFamily="34" charset="0"/>
                <a:ea typeface="Verdana" pitchFamily="34" charset="0"/>
                <a:cs typeface="Verdana" pitchFamily="34" charset="0"/>
              </a:rPr>
              <a:t>*перетоки мощности в Читинскую ЭС ОЭС Сибири незначительны</a:t>
            </a:r>
            <a:endParaRPr lang="ru-RU" sz="800" dirty="0">
              <a:latin typeface="Arial Narrow" pitchFamily="34" charset="0"/>
              <a:ea typeface="Verdana" pitchFamily="34" charset="0"/>
              <a:cs typeface="Verdana" pitchFamily="34" charset="0"/>
            </a:endParaRPr>
          </a:p>
        </p:txBody>
      </p:sp>
      <p:sp>
        <p:nvSpPr>
          <p:cNvPr id="33" name="Текст 19"/>
          <p:cNvSpPr txBox="1">
            <a:spLocks/>
          </p:cNvSpPr>
          <p:nvPr/>
        </p:nvSpPr>
        <p:spPr>
          <a:xfrm>
            <a:off x="2445" y="4665476"/>
            <a:ext cx="7305859" cy="1785950"/>
          </a:xfrm>
          <a:prstGeom prst="rect">
            <a:avLst/>
          </a:prstGeom>
          <a:ln>
            <a:noFill/>
          </a:ln>
        </p:spPr>
        <p:txBody>
          <a:bodyPr vert="horz" wrap="square" lIns="87276" tIns="43638" rIns="87276" bIns="43638" rtlCol="0">
            <a:noAutofit/>
          </a:bodyPr>
          <a:lstStyle/>
          <a:p>
            <a:pPr marL="177800" lvl="0" indent="-177800" defTabSz="436381" fontAlgn="auto">
              <a:spcBef>
                <a:spcPts val="100"/>
              </a:spcBef>
              <a:spcAft>
                <a:spcPts val="100"/>
              </a:spcAft>
              <a:buClr>
                <a:schemeClr val="accent1"/>
              </a:buClr>
              <a:buFont typeface="Wingdings" pitchFamily="2" charset="2"/>
              <a:buChar char="§"/>
              <a:defRPr/>
            </a:pPr>
            <a:r>
              <a:rPr lang="ru-RU" sz="1400" b="1" dirty="0" smtClean="0">
                <a:solidFill>
                  <a:schemeClr val="accent1"/>
                </a:solidFill>
                <a:latin typeface="Arial Narrow" pitchFamily="34" charset="0"/>
                <a:ea typeface="Verdana" pitchFamily="34" charset="0"/>
                <a:cs typeface="Verdana" pitchFamily="34" charset="0"/>
              </a:rPr>
              <a:t>ОАО «РАО ЭС Востока» и его ДЗО </a:t>
            </a:r>
            <a:r>
              <a:rPr lang="ru-RU" sz="1400" dirty="0" smtClean="0">
                <a:latin typeface="Arial Narrow" pitchFamily="34" charset="0"/>
                <a:ea typeface="Verdana" pitchFamily="34" charset="0"/>
                <a:cs typeface="Verdana" pitchFamily="34" charset="0"/>
              </a:rPr>
              <a:t>– производство, распределение и сбыт электроэнергии и тепла </a:t>
            </a:r>
          </a:p>
          <a:p>
            <a:pPr marL="177800" marR="0" lvl="0" indent="-177800" defTabSz="436381" rtl="0" eaLnBrk="1" fontAlgn="auto" latinLnBrk="0" hangingPunct="1">
              <a:lnSpc>
                <a:spcPct val="100000"/>
              </a:lnSpc>
              <a:spcBef>
                <a:spcPts val="100"/>
              </a:spcBef>
              <a:spcAft>
                <a:spcPts val="100"/>
              </a:spcAft>
              <a:buClr>
                <a:schemeClr val="accent1"/>
              </a:buClr>
              <a:buSzTx/>
              <a:buFont typeface="Wingdings" pitchFamily="2" charset="2"/>
              <a:buChar char="§"/>
              <a:tabLst/>
              <a:defRPr/>
            </a:pPr>
            <a:r>
              <a:rPr lang="ru-RU" sz="1400" b="1" dirty="0" smtClean="0">
                <a:solidFill>
                  <a:schemeClr val="accent1"/>
                </a:solidFill>
                <a:latin typeface="Arial Narrow" pitchFamily="34" charset="0"/>
                <a:ea typeface="Verdana" pitchFamily="34" charset="0"/>
                <a:cs typeface="Verdana" pitchFamily="34" charset="0"/>
              </a:rPr>
              <a:t>ОАО «РусГидро» и его ДЗО и филиалы </a:t>
            </a:r>
            <a:r>
              <a:rPr lang="ru-RU" sz="1400" dirty="0" smtClean="0">
                <a:latin typeface="Arial Narrow" pitchFamily="34" charset="0"/>
                <a:ea typeface="Verdana" pitchFamily="34" charset="0"/>
                <a:cs typeface="Verdana" pitchFamily="34" charset="0"/>
              </a:rPr>
              <a:t>– производство электроэнергии </a:t>
            </a:r>
          </a:p>
          <a:p>
            <a:pPr marL="177800" lvl="0" indent="-177800" defTabSz="436381">
              <a:spcBef>
                <a:spcPts val="100"/>
              </a:spcBef>
              <a:spcAft>
                <a:spcPts val="100"/>
              </a:spcAft>
              <a:buClr>
                <a:schemeClr val="accent1"/>
              </a:buClr>
              <a:buFont typeface="Wingdings" pitchFamily="2" charset="2"/>
              <a:buChar char="§"/>
              <a:defRPr/>
            </a:pPr>
            <a:r>
              <a:rPr lang="ru-RU" sz="1400" b="1" dirty="0" smtClean="0">
                <a:solidFill>
                  <a:schemeClr val="accent1"/>
                </a:solidFill>
                <a:latin typeface="Arial Narrow" pitchFamily="34" charset="0"/>
                <a:ea typeface="Verdana" pitchFamily="34" charset="0"/>
                <a:cs typeface="Verdana" pitchFamily="34" charset="0"/>
              </a:rPr>
              <a:t>ОАО «ФСК ЕЭС</a:t>
            </a:r>
            <a:r>
              <a:rPr lang="ru-RU" sz="1400" dirty="0" smtClean="0">
                <a:solidFill>
                  <a:schemeClr val="accent1"/>
                </a:solidFill>
                <a:latin typeface="Arial Narrow" pitchFamily="34" charset="0"/>
                <a:ea typeface="Verdana" pitchFamily="34" charset="0"/>
                <a:cs typeface="Verdana" pitchFamily="34" charset="0"/>
              </a:rPr>
              <a:t>»</a:t>
            </a:r>
            <a:r>
              <a:rPr lang="ru-RU" sz="1400" b="1" dirty="0" smtClean="0">
                <a:solidFill>
                  <a:schemeClr val="accent1"/>
                </a:solidFill>
                <a:latin typeface="Arial Narrow" pitchFamily="34" charset="0"/>
                <a:ea typeface="Verdana" pitchFamily="34" charset="0"/>
                <a:cs typeface="Verdana" pitchFamily="34" charset="0"/>
              </a:rPr>
              <a:t> </a:t>
            </a:r>
            <a:r>
              <a:rPr lang="ru-RU" sz="1400" dirty="0" smtClean="0">
                <a:latin typeface="Arial Narrow" pitchFamily="34" charset="0"/>
                <a:ea typeface="Verdana" pitchFamily="34" charset="0"/>
                <a:cs typeface="Verdana" pitchFamily="34" charset="0"/>
              </a:rPr>
              <a:t>– передача энергии по ВЛ высокого напряжения в ОЭС Востока</a:t>
            </a:r>
          </a:p>
          <a:p>
            <a:pPr marL="177800" lvl="0" indent="-177800" defTabSz="436381">
              <a:spcBef>
                <a:spcPts val="100"/>
              </a:spcBef>
              <a:spcAft>
                <a:spcPts val="100"/>
              </a:spcAft>
              <a:buClr>
                <a:schemeClr val="accent1"/>
              </a:buClr>
              <a:buFont typeface="Wingdings" pitchFamily="2" charset="2"/>
              <a:buChar char="§"/>
              <a:defRPr/>
            </a:pPr>
            <a:r>
              <a:rPr lang="ru-RU" sz="1400" b="1" dirty="0" smtClean="0">
                <a:solidFill>
                  <a:schemeClr val="accent1"/>
                </a:solidFill>
                <a:latin typeface="Arial Narrow" pitchFamily="34" charset="0"/>
                <a:ea typeface="Verdana" pitchFamily="34" charset="0"/>
                <a:cs typeface="Verdana" pitchFamily="34" charset="0"/>
              </a:rPr>
              <a:t>ОАО «СО ЕЭС»</a:t>
            </a:r>
            <a:r>
              <a:rPr lang="ru-RU" sz="1400" dirty="0" smtClean="0">
                <a:solidFill>
                  <a:schemeClr val="accent1"/>
                </a:solidFill>
                <a:latin typeface="Arial Narrow" pitchFamily="34" charset="0"/>
                <a:ea typeface="Verdana" pitchFamily="34" charset="0"/>
                <a:cs typeface="Verdana" pitchFamily="34" charset="0"/>
              </a:rPr>
              <a:t> </a:t>
            </a:r>
            <a:r>
              <a:rPr lang="ru-RU" sz="1400" dirty="0" smtClean="0">
                <a:latin typeface="Arial Narrow" pitchFamily="34" charset="0"/>
                <a:ea typeface="Verdana" pitchFamily="34" charset="0"/>
                <a:cs typeface="Verdana" pitchFamily="34" charset="0"/>
              </a:rPr>
              <a:t>– диспетчеризация в ОЭС Востока</a:t>
            </a:r>
          </a:p>
          <a:p>
            <a:pPr marL="177800" indent="-177800" defTabSz="436381" fontAlgn="auto">
              <a:spcBef>
                <a:spcPts val="100"/>
              </a:spcBef>
              <a:spcAft>
                <a:spcPts val="100"/>
              </a:spcAft>
              <a:buClr>
                <a:schemeClr val="accent1"/>
              </a:buClr>
              <a:buFont typeface="Wingdings" pitchFamily="2" charset="2"/>
              <a:buChar char="§"/>
              <a:defRPr/>
            </a:pPr>
            <a:r>
              <a:rPr lang="ru-RU" sz="1400" b="1" dirty="0" smtClean="0">
                <a:solidFill>
                  <a:schemeClr val="accent1"/>
                </a:solidFill>
                <a:latin typeface="Arial Narrow" pitchFamily="34" charset="0"/>
                <a:ea typeface="Verdana" pitchFamily="34" charset="0"/>
                <a:cs typeface="Verdana" pitchFamily="34" charset="0"/>
              </a:rPr>
              <a:t>Прочие локальные энергетические компании (муниципальные, ведомственные и частные): </a:t>
            </a:r>
            <a:r>
              <a:rPr lang="ru-RU" sz="1400" dirty="0" smtClean="0">
                <a:latin typeface="Arial Narrow" pitchFamily="34" charset="0"/>
                <a:ea typeface="Verdana" pitchFamily="34" charset="0"/>
                <a:cs typeface="Verdana" pitchFamily="34" charset="0"/>
              </a:rPr>
              <a:t>местные производители, электросетевые компании («ТСО»), сбытовые компании (в том числе перепродавцы), </a:t>
            </a:r>
            <a:r>
              <a:rPr lang="ru-RU" sz="1400" dirty="0" err="1" smtClean="0">
                <a:latin typeface="Arial Narrow" pitchFamily="34" charset="0"/>
                <a:ea typeface="Verdana" pitchFamily="34" charset="0"/>
                <a:cs typeface="Verdana" pitchFamily="34" charset="0"/>
              </a:rPr>
              <a:t>теплотранспортные</a:t>
            </a:r>
            <a:r>
              <a:rPr lang="ru-RU" sz="1400" dirty="0" smtClean="0">
                <a:latin typeface="Arial Narrow" pitchFamily="34" charset="0"/>
                <a:ea typeface="Verdana" pitchFamily="34" charset="0"/>
                <a:cs typeface="Verdana" pitchFamily="34" charset="0"/>
              </a:rPr>
              <a:t> предприятия</a:t>
            </a:r>
            <a:endParaRPr lang="en-US" sz="1400" dirty="0" smtClean="0">
              <a:latin typeface="Arial Narrow" pitchFamily="34" charset="0"/>
              <a:ea typeface="Verdana" pitchFamily="34" charset="0"/>
              <a:cs typeface="Verdana" pitchFamily="34" charset="0"/>
            </a:endParaRPr>
          </a:p>
        </p:txBody>
      </p:sp>
      <p:sp>
        <p:nvSpPr>
          <p:cNvPr id="34" name="Rectangle 75"/>
          <p:cNvSpPr>
            <a:spLocks noChangeArrowheads="1"/>
          </p:cNvSpPr>
          <p:nvPr/>
        </p:nvSpPr>
        <p:spPr bwMode="auto">
          <a:xfrm>
            <a:off x="4113" y="4486002"/>
            <a:ext cx="5617019" cy="216024"/>
          </a:xfrm>
          <a:prstGeom prst="rect">
            <a:avLst/>
          </a:prstGeom>
          <a:noFill/>
          <a:ln w="9525" algn="ctr">
            <a:noFill/>
            <a:miter lim="800000"/>
            <a:headEnd/>
            <a:tailEnd/>
          </a:ln>
          <a:effectLst/>
        </p:spPr>
        <p:txBody>
          <a:bodyPr lIns="91432" tIns="45716" rIns="91432" bIns="45716" anchor="ctr"/>
          <a:lstStyle/>
          <a:p>
            <a:pPr marL="0" lvl="1" defTabSz="1038225">
              <a:lnSpc>
                <a:spcPct val="85000"/>
              </a:lnSpc>
              <a:buFont typeface="Wingdings" pitchFamily="2" charset="2"/>
              <a:buNone/>
            </a:pPr>
            <a:r>
              <a:rPr lang="ru-RU" sz="1400" b="1" u="sng" dirty="0" smtClean="0">
                <a:solidFill>
                  <a:schemeClr val="accent1"/>
                </a:solidFill>
                <a:latin typeface="Arial Narrow" pitchFamily="34" charset="0"/>
                <a:ea typeface="Verdana" pitchFamily="34" charset="0"/>
                <a:cs typeface="Verdana" pitchFamily="34" charset="0"/>
              </a:rPr>
              <a:t>Основные субъекты энергетики и их функции:</a:t>
            </a:r>
            <a:endParaRPr lang="ru-RU" sz="1400" b="1" u="sng" dirty="0">
              <a:solidFill>
                <a:schemeClr val="accent1"/>
              </a:solidFill>
              <a:latin typeface="Arial Narrow" pitchFamily="34" charset="0"/>
              <a:ea typeface="Verdana" pitchFamily="34" charset="0"/>
              <a:cs typeface="Verdana" pitchFamily="34" charset="0"/>
            </a:endParaRPr>
          </a:p>
        </p:txBody>
      </p:sp>
      <p:sp>
        <p:nvSpPr>
          <p:cNvPr id="35" name="Прямоугольник 34"/>
          <p:cNvSpPr/>
          <p:nvPr/>
        </p:nvSpPr>
        <p:spPr>
          <a:xfrm>
            <a:off x="-1670" y="1003077"/>
            <a:ext cx="6229854" cy="1555811"/>
          </a:xfrm>
          <a:prstGeom prst="rect">
            <a:avLst/>
          </a:prstGeom>
        </p:spPr>
        <p:txBody>
          <a:bodyPr wrap="square">
            <a:spAutoFit/>
          </a:bodyPr>
          <a:lstStyle/>
          <a:p>
            <a:pPr algn="just">
              <a:lnSpc>
                <a:spcPct val="90000"/>
              </a:lnSpc>
              <a:spcBef>
                <a:spcPts val="300"/>
              </a:spcBef>
              <a:spcAft>
                <a:spcPts val="300"/>
              </a:spcAft>
              <a:buClr>
                <a:schemeClr val="tx2"/>
              </a:buClr>
            </a:pPr>
            <a:r>
              <a:rPr lang="ru-RU" sz="1400" b="1" u="sng" dirty="0" smtClean="0">
                <a:solidFill>
                  <a:schemeClr val="accent1"/>
                </a:solidFill>
                <a:latin typeface="Arial Narrow" pitchFamily="34" charset="0"/>
                <a:ea typeface="Verdana" pitchFamily="34" charset="0"/>
                <a:cs typeface="Verdana" pitchFamily="34" charset="0"/>
              </a:rPr>
              <a:t>Площадь ДФО составляет более трети всей территории России, при этом в ДФО:</a:t>
            </a:r>
          </a:p>
          <a:p>
            <a:pPr marL="176400" indent="-176400">
              <a:spcBef>
                <a:spcPts val="100"/>
              </a:spcBef>
              <a:spcAft>
                <a:spcPts val="100"/>
              </a:spcAft>
              <a:buClr>
                <a:schemeClr val="accent1"/>
              </a:buClr>
              <a:buFont typeface="Wingdings" pitchFamily="2" charset="2"/>
              <a:buChar char="§"/>
            </a:pPr>
            <a:r>
              <a:rPr lang="ru-RU" sz="1400" dirty="0" smtClean="0">
                <a:latin typeface="Arial Narrow" pitchFamily="34" charset="0"/>
              </a:rPr>
              <a:t>проживает</a:t>
            </a:r>
            <a:r>
              <a:rPr lang="ru-RU" sz="1400" dirty="0" smtClean="0">
                <a:solidFill>
                  <a:schemeClr val="tx2"/>
                </a:solidFill>
                <a:latin typeface="Arial Narrow" pitchFamily="34" charset="0"/>
              </a:rPr>
              <a:t> </a:t>
            </a:r>
            <a:r>
              <a:rPr lang="ru-RU" sz="1400" b="1" dirty="0" smtClean="0">
                <a:solidFill>
                  <a:schemeClr val="accent1"/>
                </a:solidFill>
                <a:latin typeface="Arial Narrow" pitchFamily="34" charset="0"/>
              </a:rPr>
              <a:t>6,2 млн человек - менее 5% </a:t>
            </a:r>
            <a:r>
              <a:rPr lang="ru-RU" sz="1400" dirty="0" smtClean="0">
                <a:latin typeface="Arial Narrow" pitchFamily="34" charset="0"/>
              </a:rPr>
              <a:t>населения России</a:t>
            </a:r>
          </a:p>
          <a:p>
            <a:pPr marL="176400" indent="-176400">
              <a:spcBef>
                <a:spcPts val="100"/>
              </a:spcBef>
              <a:spcAft>
                <a:spcPts val="100"/>
              </a:spcAft>
              <a:buClr>
                <a:schemeClr val="accent1"/>
              </a:buClr>
              <a:buFont typeface="Wingdings" pitchFamily="2" charset="2"/>
              <a:buChar char="§"/>
            </a:pPr>
            <a:r>
              <a:rPr lang="ru-RU" sz="1400" dirty="0" smtClean="0">
                <a:latin typeface="Arial Narrow" pitchFamily="34" charset="0"/>
              </a:rPr>
              <a:t>создается порядка </a:t>
            </a:r>
            <a:r>
              <a:rPr lang="ru-RU" sz="1400" b="1" dirty="0" smtClean="0">
                <a:solidFill>
                  <a:schemeClr val="accent1"/>
                </a:solidFill>
                <a:latin typeface="Arial Narrow" pitchFamily="34" charset="0"/>
              </a:rPr>
              <a:t>5,5% </a:t>
            </a:r>
            <a:r>
              <a:rPr lang="ru-RU" sz="1400" dirty="0" smtClean="0">
                <a:latin typeface="Arial Narrow" pitchFamily="34" charset="0"/>
              </a:rPr>
              <a:t>суммарного ВРП России</a:t>
            </a:r>
          </a:p>
          <a:p>
            <a:pPr marL="176400" indent="-176400">
              <a:spcBef>
                <a:spcPts val="100"/>
              </a:spcBef>
              <a:spcAft>
                <a:spcPts val="100"/>
              </a:spcAft>
              <a:buClr>
                <a:schemeClr val="accent1"/>
              </a:buClr>
              <a:buFont typeface="Wingdings" pitchFamily="2" charset="2"/>
              <a:buChar char="§"/>
            </a:pPr>
            <a:r>
              <a:rPr lang="ru-RU" sz="1400" b="1" dirty="0" smtClean="0">
                <a:solidFill>
                  <a:srgbClr val="1F497D"/>
                </a:solidFill>
                <a:latin typeface="Arial Narrow" pitchFamily="34" charset="0"/>
              </a:rPr>
              <a:t>направляется порядка 109 млрд руб. </a:t>
            </a:r>
            <a:r>
              <a:rPr lang="ru-RU" sz="1400" dirty="0" smtClean="0">
                <a:latin typeface="Arial Narrow" pitchFamily="34" charset="0"/>
              </a:rPr>
              <a:t>дотаций из федерального бюджета </a:t>
            </a:r>
            <a:r>
              <a:rPr lang="ru-RU" sz="1400" b="1" dirty="0" smtClean="0">
                <a:solidFill>
                  <a:srgbClr val="1F497D"/>
                </a:solidFill>
                <a:latin typeface="Arial Narrow" pitchFamily="34" charset="0"/>
              </a:rPr>
              <a:t>(</a:t>
            </a:r>
            <a:r>
              <a:rPr lang="ru-RU" sz="1400" dirty="0" smtClean="0">
                <a:latin typeface="Arial Narrow" pitchFamily="34" charset="0"/>
              </a:rPr>
              <a:t>2013 г.) </a:t>
            </a:r>
          </a:p>
          <a:p>
            <a:pPr marL="176400" indent="-176400">
              <a:spcBef>
                <a:spcPts val="100"/>
              </a:spcBef>
              <a:spcAft>
                <a:spcPts val="100"/>
              </a:spcAft>
              <a:buClr>
                <a:schemeClr val="accent1"/>
              </a:buClr>
              <a:buFont typeface="Wingdings" pitchFamily="2" charset="2"/>
              <a:buChar char="§"/>
            </a:pPr>
            <a:r>
              <a:rPr lang="ru-RU" sz="1400" dirty="0" smtClean="0">
                <a:latin typeface="Arial Narrow" pitchFamily="34" charset="0"/>
              </a:rPr>
              <a:t>формируется порядка </a:t>
            </a:r>
            <a:r>
              <a:rPr lang="ru-RU" sz="1400" b="1" dirty="0" smtClean="0">
                <a:solidFill>
                  <a:srgbClr val="1F497D"/>
                </a:solidFill>
                <a:latin typeface="Arial Narrow" pitchFamily="34" charset="0"/>
              </a:rPr>
              <a:t>5% </a:t>
            </a:r>
            <a:r>
              <a:rPr lang="ru-RU" sz="1400" dirty="0" smtClean="0">
                <a:latin typeface="Arial Narrow" pitchFamily="34" charset="0"/>
              </a:rPr>
              <a:t>общероссийского спроса на электроэнергию</a:t>
            </a:r>
          </a:p>
          <a:p>
            <a:pPr marL="633600" lvl="1" indent="-176400" algn="just">
              <a:buFont typeface="Wingdings" pitchFamily="2" charset="2"/>
              <a:buChar char="§"/>
            </a:pPr>
            <a:endParaRPr lang="ru-RU" sz="1400" dirty="0" smtClean="0">
              <a:latin typeface="Arial Narrow" pitchFamily="34" charset="0"/>
            </a:endParaRPr>
          </a:p>
        </p:txBody>
      </p:sp>
      <p:sp>
        <p:nvSpPr>
          <p:cNvPr id="36" name="Rectangle 75"/>
          <p:cNvSpPr>
            <a:spLocks noChangeArrowheads="1"/>
          </p:cNvSpPr>
          <p:nvPr/>
        </p:nvSpPr>
        <p:spPr bwMode="auto">
          <a:xfrm>
            <a:off x="35496" y="2260104"/>
            <a:ext cx="4860000" cy="216024"/>
          </a:xfrm>
          <a:prstGeom prst="rect">
            <a:avLst/>
          </a:prstGeom>
          <a:noFill/>
          <a:ln w="9525" algn="ctr">
            <a:noFill/>
            <a:miter lim="800000"/>
            <a:headEnd/>
            <a:tailEnd/>
          </a:ln>
          <a:effectLst/>
        </p:spPr>
        <p:txBody>
          <a:bodyPr lIns="91432" tIns="45716" rIns="91432" bIns="45716" anchor="ctr"/>
          <a:lstStyle/>
          <a:p>
            <a:pPr marL="0" lvl="1" defTabSz="1038225">
              <a:lnSpc>
                <a:spcPct val="85000"/>
              </a:lnSpc>
              <a:buFont typeface="Wingdings" pitchFamily="2" charset="2"/>
              <a:buNone/>
            </a:pPr>
            <a:r>
              <a:rPr lang="ru-RU" sz="1400" b="1" u="sng" dirty="0" smtClean="0">
                <a:solidFill>
                  <a:schemeClr val="accent1"/>
                </a:solidFill>
                <a:latin typeface="Arial Narrow" pitchFamily="34" charset="0"/>
                <a:ea typeface="Verdana" pitchFamily="34" charset="0"/>
                <a:cs typeface="Verdana" pitchFamily="34" charset="0"/>
              </a:rPr>
              <a:t>Особенности энергетики ДФО:</a:t>
            </a:r>
            <a:endParaRPr lang="ru-RU" sz="1400" b="1" u="sng" dirty="0">
              <a:solidFill>
                <a:schemeClr val="accent1"/>
              </a:solidFill>
              <a:latin typeface="Arial Narrow" pitchFamily="34" charset="0"/>
              <a:ea typeface="Verdana" pitchFamily="34" charset="0"/>
              <a:cs typeface="Verdana" pitchFamily="34" charset="0"/>
            </a:endParaRPr>
          </a:p>
        </p:txBody>
      </p:sp>
      <p:sp>
        <p:nvSpPr>
          <p:cNvPr id="37" name="Текст 19"/>
          <p:cNvSpPr txBox="1">
            <a:spLocks/>
          </p:cNvSpPr>
          <p:nvPr/>
        </p:nvSpPr>
        <p:spPr>
          <a:xfrm>
            <a:off x="-2604" y="2404120"/>
            <a:ext cx="4285638" cy="1785950"/>
          </a:xfrm>
          <a:prstGeom prst="rect">
            <a:avLst/>
          </a:prstGeom>
          <a:ln>
            <a:noFill/>
          </a:ln>
        </p:spPr>
        <p:txBody>
          <a:bodyPr vert="horz" wrap="square" lIns="87276" tIns="43638" rIns="87276" bIns="43638" rtlCol="0">
            <a:noAutofit/>
          </a:bodyPr>
          <a:lstStyle/>
          <a:p>
            <a:pPr marL="177800" lvl="0" indent="-177800" defTabSz="436381" fontAlgn="auto">
              <a:spcBef>
                <a:spcPts val="100"/>
              </a:spcBef>
              <a:spcAft>
                <a:spcPts val="100"/>
              </a:spcAft>
              <a:buClr>
                <a:schemeClr val="accent1"/>
              </a:buClr>
              <a:buFont typeface="Wingdings" pitchFamily="2" charset="2"/>
              <a:buChar char="§"/>
              <a:defRPr/>
            </a:pPr>
            <a:r>
              <a:rPr lang="ru-RU" sz="1400" dirty="0" smtClean="0">
                <a:latin typeface="Arial Narrow" pitchFamily="34" charset="0"/>
                <a:ea typeface="Verdana" pitchFamily="34" charset="0"/>
                <a:cs typeface="Verdana" pitchFamily="34" charset="0"/>
              </a:rPr>
              <a:t>энергосистема ДФО изолирована от ЕЭС России*</a:t>
            </a:r>
            <a:br>
              <a:rPr lang="ru-RU" sz="1400" dirty="0" smtClean="0">
                <a:latin typeface="Arial Narrow" pitchFamily="34" charset="0"/>
                <a:ea typeface="Verdana" pitchFamily="34" charset="0"/>
                <a:cs typeface="Verdana" pitchFamily="34" charset="0"/>
              </a:rPr>
            </a:br>
            <a:r>
              <a:rPr lang="ru-RU" sz="1400" dirty="0" smtClean="0">
                <a:latin typeface="Arial Narrow" pitchFamily="34" charset="0"/>
                <a:ea typeface="Verdana" pitchFamily="34" charset="0"/>
                <a:cs typeface="Verdana" pitchFamily="34" charset="0"/>
              </a:rPr>
              <a:t>включает </a:t>
            </a:r>
            <a:r>
              <a:rPr lang="ru-RU" sz="1400" b="1" dirty="0" smtClean="0">
                <a:solidFill>
                  <a:schemeClr val="accent1"/>
                </a:solidFill>
                <a:latin typeface="Arial Narrow" pitchFamily="34" charset="0"/>
                <a:ea typeface="Verdana" pitchFamily="34" charset="0"/>
                <a:cs typeface="Verdana" pitchFamily="34" charset="0"/>
              </a:rPr>
              <a:t>ОЭС Востока </a:t>
            </a:r>
            <a:r>
              <a:rPr lang="ru-RU" sz="1400" dirty="0" smtClean="0">
                <a:solidFill>
                  <a:schemeClr val="accent1"/>
                </a:solidFill>
                <a:latin typeface="Arial Narrow" pitchFamily="34" charset="0"/>
                <a:ea typeface="Verdana" pitchFamily="34" charset="0"/>
                <a:cs typeface="Verdana" pitchFamily="34" charset="0"/>
              </a:rPr>
              <a:t>и </a:t>
            </a:r>
            <a:r>
              <a:rPr lang="ru-RU" sz="1400" b="1" dirty="0" smtClean="0">
                <a:solidFill>
                  <a:schemeClr val="accent1"/>
                </a:solidFill>
                <a:latin typeface="Arial Narrow" pitchFamily="34" charset="0"/>
                <a:ea typeface="Verdana" pitchFamily="34" charset="0"/>
                <a:cs typeface="Verdana" pitchFamily="34" charset="0"/>
              </a:rPr>
              <a:t>изолированные ЭС</a:t>
            </a:r>
          </a:p>
          <a:p>
            <a:pPr marL="177800" lvl="0" indent="-177800" defTabSz="436381" fontAlgn="auto">
              <a:spcBef>
                <a:spcPts val="100"/>
              </a:spcBef>
              <a:spcAft>
                <a:spcPts val="100"/>
              </a:spcAft>
              <a:buClr>
                <a:schemeClr val="accent1"/>
              </a:buClr>
              <a:buFont typeface="Wingdings" pitchFamily="2" charset="2"/>
              <a:buChar char="§"/>
              <a:defRPr/>
            </a:pPr>
            <a:r>
              <a:rPr lang="ru-RU" sz="1400" dirty="0" smtClean="0">
                <a:latin typeface="Arial Narrow" pitchFamily="34" charset="0"/>
                <a:ea typeface="Verdana" pitchFamily="34" charset="0"/>
                <a:cs typeface="Verdana" pitchFamily="34" charset="0"/>
              </a:rPr>
              <a:t>ежегодный объем электропотребления ДФО –</a:t>
            </a:r>
            <a:br>
              <a:rPr lang="ru-RU" sz="1400" dirty="0" smtClean="0">
                <a:latin typeface="Arial Narrow" pitchFamily="34" charset="0"/>
                <a:ea typeface="Verdana" pitchFamily="34" charset="0"/>
                <a:cs typeface="Verdana" pitchFamily="34" charset="0"/>
              </a:rPr>
            </a:br>
            <a:r>
              <a:rPr lang="ru-RU" sz="1400" dirty="0" smtClean="0">
                <a:latin typeface="Arial Narrow" pitchFamily="34" charset="0"/>
                <a:ea typeface="Verdana" pitchFamily="34" charset="0"/>
                <a:cs typeface="Verdana" pitchFamily="34" charset="0"/>
              </a:rPr>
              <a:t> порядка  </a:t>
            </a:r>
            <a:r>
              <a:rPr lang="en-US" sz="1400" b="1" dirty="0" smtClean="0">
                <a:solidFill>
                  <a:schemeClr val="accent1"/>
                </a:solidFill>
                <a:latin typeface="Arial Narrow" pitchFamily="34" charset="0"/>
                <a:ea typeface="Verdana" pitchFamily="34" charset="0"/>
                <a:cs typeface="Verdana" pitchFamily="34" charset="0"/>
              </a:rPr>
              <a:t>4</a:t>
            </a:r>
            <a:r>
              <a:rPr lang="ru-RU" sz="1400" b="1" dirty="0" smtClean="0">
                <a:solidFill>
                  <a:schemeClr val="accent1"/>
                </a:solidFill>
                <a:latin typeface="Arial Narrow" pitchFamily="34" charset="0"/>
                <a:ea typeface="Verdana" pitchFamily="34" charset="0"/>
                <a:cs typeface="Verdana" pitchFamily="34" charset="0"/>
              </a:rPr>
              <a:t>8,0</a:t>
            </a:r>
            <a:r>
              <a:rPr lang="en-US" sz="1400" b="1" dirty="0" smtClean="0">
                <a:solidFill>
                  <a:schemeClr val="tx2"/>
                </a:solidFill>
                <a:latin typeface="Arial Narrow" pitchFamily="34" charset="0"/>
                <a:ea typeface="Verdana" pitchFamily="34" charset="0"/>
                <a:cs typeface="Verdana" pitchFamily="34" charset="0"/>
              </a:rPr>
              <a:t> </a:t>
            </a:r>
            <a:r>
              <a:rPr lang="ru-RU" sz="1400" dirty="0" smtClean="0">
                <a:latin typeface="Arial Narrow" pitchFamily="34" charset="0"/>
                <a:ea typeface="Verdana" pitchFamily="34" charset="0"/>
                <a:cs typeface="Verdana" pitchFamily="34" charset="0"/>
              </a:rPr>
              <a:t>млрд кВтч</a:t>
            </a:r>
            <a:r>
              <a:rPr lang="en-US" sz="1400" dirty="0" smtClean="0">
                <a:latin typeface="Arial Narrow" pitchFamily="34" charset="0"/>
                <a:ea typeface="Verdana" pitchFamily="34" charset="0"/>
                <a:cs typeface="Verdana" pitchFamily="34" charset="0"/>
              </a:rPr>
              <a:t> </a:t>
            </a:r>
            <a:r>
              <a:rPr lang="ru-RU" sz="1400" dirty="0" smtClean="0">
                <a:latin typeface="Arial Narrow" pitchFamily="34" charset="0"/>
                <a:ea typeface="Verdana" pitchFamily="34" charset="0"/>
                <a:cs typeface="Verdana" pitchFamily="34" charset="0"/>
              </a:rPr>
              <a:t>из них 12 млрд кВтч </a:t>
            </a:r>
            <a:br>
              <a:rPr lang="ru-RU" sz="1400" dirty="0" smtClean="0">
                <a:latin typeface="Arial Narrow" pitchFamily="34" charset="0"/>
                <a:ea typeface="Verdana" pitchFamily="34" charset="0"/>
                <a:cs typeface="Verdana" pitchFamily="34" charset="0"/>
              </a:rPr>
            </a:br>
            <a:r>
              <a:rPr lang="ru-RU" sz="1400" dirty="0" smtClean="0">
                <a:latin typeface="Arial Narrow" pitchFamily="34" charset="0"/>
                <a:ea typeface="Verdana" pitchFamily="34" charset="0"/>
                <a:cs typeface="Verdana" pitchFamily="34" charset="0"/>
              </a:rPr>
              <a:t>(25%) – изолированные ЭС</a:t>
            </a:r>
          </a:p>
          <a:p>
            <a:pPr marL="177800" lvl="0" indent="-177800" defTabSz="436381">
              <a:spcBef>
                <a:spcPts val="100"/>
              </a:spcBef>
              <a:spcAft>
                <a:spcPts val="100"/>
              </a:spcAft>
              <a:buClr>
                <a:schemeClr val="accent1"/>
              </a:buClr>
              <a:buFont typeface="Wingdings" pitchFamily="2" charset="2"/>
              <a:buChar char="§"/>
              <a:defRPr/>
            </a:pPr>
            <a:r>
              <a:rPr lang="ru-RU" sz="1400" dirty="0" smtClean="0">
                <a:latin typeface="Arial Narrow" pitchFamily="34" charset="0"/>
                <a:ea typeface="Verdana" pitchFamily="34" charset="0"/>
                <a:cs typeface="Verdana" pitchFamily="34" charset="0"/>
              </a:rPr>
              <a:t>в ОЭС </a:t>
            </a:r>
            <a:r>
              <a:rPr lang="ru-RU" sz="1400" b="1" dirty="0" smtClean="0">
                <a:solidFill>
                  <a:schemeClr val="accent1"/>
                </a:solidFill>
                <a:latin typeface="Arial Narrow" pitchFamily="34" charset="0"/>
                <a:ea typeface="Verdana" pitchFamily="34" charset="0"/>
                <a:cs typeface="Verdana" pitchFamily="34" charset="0"/>
              </a:rPr>
              <a:t>68%</a:t>
            </a:r>
            <a:r>
              <a:rPr lang="ru-RU" sz="1400" b="1" dirty="0" smtClean="0">
                <a:solidFill>
                  <a:schemeClr val="tx2"/>
                </a:solidFill>
                <a:latin typeface="Arial Narrow" pitchFamily="34" charset="0"/>
                <a:ea typeface="Verdana" pitchFamily="34" charset="0"/>
                <a:cs typeface="Verdana" pitchFamily="34" charset="0"/>
              </a:rPr>
              <a:t> </a:t>
            </a:r>
            <a:r>
              <a:rPr lang="ru-RU" sz="1400" dirty="0" smtClean="0">
                <a:latin typeface="Arial Narrow" pitchFamily="34" charset="0"/>
                <a:ea typeface="Verdana" pitchFamily="34" charset="0"/>
                <a:cs typeface="Verdana" pitchFamily="34" charset="0"/>
              </a:rPr>
              <a:t>выработки электроэнергии обеспечивается ТЭС</a:t>
            </a:r>
            <a:r>
              <a:rPr lang="ru-RU" sz="1400" b="1" dirty="0" smtClean="0">
                <a:solidFill>
                  <a:schemeClr val="tx2"/>
                </a:solidFill>
                <a:latin typeface="Arial Narrow" pitchFamily="34" charset="0"/>
                <a:ea typeface="Verdana" pitchFamily="34" charset="0"/>
                <a:cs typeface="Verdana" pitchFamily="34" charset="0"/>
              </a:rPr>
              <a:t>, </a:t>
            </a:r>
            <a:r>
              <a:rPr lang="ru-RU" sz="1400" b="1" dirty="0" smtClean="0">
                <a:solidFill>
                  <a:schemeClr val="accent1"/>
                </a:solidFill>
                <a:latin typeface="Arial Narrow" pitchFamily="34" charset="0"/>
                <a:ea typeface="Verdana" pitchFamily="34" charset="0"/>
                <a:cs typeface="Verdana" pitchFamily="34" charset="0"/>
              </a:rPr>
              <a:t>32%</a:t>
            </a:r>
            <a:r>
              <a:rPr lang="ru-RU" sz="1400" b="1" dirty="0" smtClean="0">
                <a:solidFill>
                  <a:schemeClr val="tx2"/>
                </a:solidFill>
                <a:latin typeface="Arial Narrow" pitchFamily="34" charset="0"/>
                <a:ea typeface="Verdana" pitchFamily="34" charset="0"/>
                <a:cs typeface="Verdana" pitchFamily="34" charset="0"/>
              </a:rPr>
              <a:t> </a:t>
            </a:r>
            <a:r>
              <a:rPr lang="ru-RU" sz="1400" dirty="0" smtClean="0">
                <a:latin typeface="Arial Narrow" pitchFamily="34" charset="0"/>
                <a:ea typeface="Verdana" pitchFamily="34" charset="0"/>
                <a:cs typeface="Verdana" pitchFamily="34" charset="0"/>
              </a:rPr>
              <a:t>– ГЭС, в изолированных - на ТЭС приходится </a:t>
            </a:r>
            <a:r>
              <a:rPr lang="ru-RU" sz="1400" b="1" dirty="0" smtClean="0">
                <a:solidFill>
                  <a:schemeClr val="accent1"/>
                </a:solidFill>
                <a:latin typeface="Arial Narrow" pitchFamily="34" charset="0"/>
                <a:ea typeface="Verdana" pitchFamily="34" charset="0"/>
                <a:cs typeface="Verdana" pitchFamily="34" charset="0"/>
              </a:rPr>
              <a:t>51%</a:t>
            </a:r>
            <a:r>
              <a:rPr lang="ru-RU" sz="1400" dirty="0" smtClean="0">
                <a:latin typeface="Arial Narrow" pitchFamily="34" charset="0"/>
                <a:ea typeface="Verdana" pitchFamily="34" charset="0"/>
                <a:cs typeface="Verdana" pitchFamily="34" charset="0"/>
              </a:rPr>
              <a:t> выработки, </a:t>
            </a:r>
            <a:r>
              <a:rPr lang="ru-RU" sz="1400" b="1" dirty="0" smtClean="0">
                <a:solidFill>
                  <a:schemeClr val="accent1"/>
                </a:solidFill>
                <a:latin typeface="Arial Narrow" pitchFamily="34" charset="0"/>
                <a:ea typeface="Verdana" pitchFamily="34" charset="0"/>
                <a:cs typeface="Verdana" pitchFamily="34" charset="0"/>
              </a:rPr>
              <a:t>44%</a:t>
            </a:r>
            <a:r>
              <a:rPr lang="ru-RU" sz="1400" b="1" dirty="0" smtClean="0">
                <a:solidFill>
                  <a:schemeClr val="tx2"/>
                </a:solidFill>
                <a:latin typeface="Arial Narrow" pitchFamily="34" charset="0"/>
                <a:ea typeface="Verdana" pitchFamily="34" charset="0"/>
                <a:cs typeface="Verdana" pitchFamily="34" charset="0"/>
              </a:rPr>
              <a:t> </a:t>
            </a:r>
            <a:r>
              <a:rPr lang="ru-RU" sz="1400" dirty="0" smtClean="0">
                <a:latin typeface="Arial Narrow" pitchFamily="34" charset="0"/>
                <a:ea typeface="Verdana" pitchFamily="34" charset="0"/>
                <a:cs typeface="Verdana" pitchFamily="34" charset="0"/>
              </a:rPr>
              <a:t>- на ГЭС, 5% -  прочие</a:t>
            </a:r>
          </a:p>
        </p:txBody>
      </p:sp>
      <p:sp>
        <p:nvSpPr>
          <p:cNvPr id="38" name="Текст 19"/>
          <p:cNvSpPr txBox="1">
            <a:spLocks/>
          </p:cNvSpPr>
          <p:nvPr/>
        </p:nvSpPr>
        <p:spPr>
          <a:xfrm>
            <a:off x="-16252" y="4199604"/>
            <a:ext cx="7020272" cy="432048"/>
          </a:xfrm>
          <a:prstGeom prst="rect">
            <a:avLst/>
          </a:prstGeom>
          <a:ln>
            <a:noFill/>
          </a:ln>
        </p:spPr>
        <p:txBody>
          <a:bodyPr vert="horz" wrap="square" lIns="87276" tIns="43638" rIns="87276" bIns="43638" rtlCol="0">
            <a:noAutofit/>
          </a:bodyPr>
          <a:lstStyle/>
          <a:p>
            <a:pPr marL="177800" lvl="0" indent="-177800" defTabSz="436381">
              <a:spcBef>
                <a:spcPct val="20000"/>
              </a:spcBef>
              <a:buClr>
                <a:schemeClr val="accent1"/>
              </a:buClr>
              <a:buFont typeface="Wingdings" pitchFamily="2" charset="2"/>
              <a:buChar char="§"/>
              <a:defRPr/>
            </a:pPr>
            <a:r>
              <a:rPr lang="ru-RU" sz="1400" dirty="0" smtClean="0">
                <a:latin typeface="Arial Narrow" pitchFamily="34" charset="0"/>
                <a:ea typeface="Verdana" pitchFamily="34" charset="0"/>
                <a:cs typeface="Verdana" pitchFamily="34" charset="0"/>
              </a:rPr>
              <a:t>НВВ на электроснабжение составляет более 113 млрд руб. в год, на тепло – более 132 млрд. </a:t>
            </a:r>
            <a:endParaRPr lang="en-US" sz="1400" dirty="0" smtClean="0">
              <a:latin typeface="Arial Narrow" pitchFamily="34" charset="0"/>
              <a:ea typeface="Verdana" pitchFamily="34" charset="0"/>
              <a:cs typeface="Verdana" pitchFamily="34" charset="0"/>
            </a:endParaRPr>
          </a:p>
        </p:txBody>
      </p:sp>
      <p:graphicFrame>
        <p:nvGraphicFramePr>
          <p:cNvPr id="39" name="Диаграмма 38"/>
          <p:cNvGraphicFramePr/>
          <p:nvPr>
            <p:extLst>
              <p:ext uri="{D42A27DB-BD31-4B8C-83A1-F6EECF244321}">
                <p14:modId xmlns:p14="http://schemas.microsoft.com/office/powerpoint/2010/main" val="1910634000"/>
              </p:ext>
            </p:extLst>
          </p:nvPr>
        </p:nvGraphicFramePr>
        <p:xfrm>
          <a:off x="3402008" y="2549525"/>
          <a:ext cx="2804728" cy="1812528"/>
        </p:xfrm>
        <a:graphic>
          <a:graphicData uri="http://schemas.openxmlformats.org/drawingml/2006/chart">
            <c:chart xmlns:c="http://schemas.openxmlformats.org/drawingml/2006/chart" xmlns:r="http://schemas.openxmlformats.org/officeDocument/2006/relationships" r:id="rId12"/>
          </a:graphicData>
        </a:graphic>
      </p:graphicFrame>
      <p:sp>
        <p:nvSpPr>
          <p:cNvPr id="40" name="Rectangle 75"/>
          <p:cNvSpPr>
            <a:spLocks noChangeArrowheads="1"/>
          </p:cNvSpPr>
          <p:nvPr/>
        </p:nvSpPr>
        <p:spPr bwMode="auto">
          <a:xfrm>
            <a:off x="3682820" y="2345829"/>
            <a:ext cx="4860000" cy="216024"/>
          </a:xfrm>
          <a:prstGeom prst="rect">
            <a:avLst/>
          </a:prstGeom>
          <a:noFill/>
          <a:ln w="9525" algn="ctr">
            <a:noFill/>
            <a:miter lim="800000"/>
            <a:headEnd/>
            <a:tailEnd/>
          </a:ln>
          <a:effectLst/>
        </p:spPr>
        <p:txBody>
          <a:bodyPr lIns="91432" tIns="45716" rIns="91432" bIns="45716" anchor="ctr"/>
          <a:lstStyle/>
          <a:p>
            <a:pPr marL="0" lvl="1" defTabSz="1038225">
              <a:lnSpc>
                <a:spcPct val="85000"/>
              </a:lnSpc>
              <a:buFont typeface="Wingdings" pitchFamily="2" charset="2"/>
              <a:buNone/>
            </a:pPr>
            <a:r>
              <a:rPr lang="ru-RU" sz="1400" b="1" u="sng" dirty="0" smtClean="0">
                <a:solidFill>
                  <a:schemeClr val="accent1"/>
                </a:solidFill>
                <a:latin typeface="Arial Narrow" pitchFamily="34" charset="0"/>
                <a:ea typeface="Verdana" pitchFamily="34" charset="0"/>
                <a:cs typeface="Verdana" pitchFamily="34" charset="0"/>
              </a:rPr>
              <a:t>Структура НВВ ДФО:</a:t>
            </a:r>
            <a:endParaRPr lang="ru-RU" sz="1400" b="1" u="sng" dirty="0">
              <a:solidFill>
                <a:schemeClr val="accent1"/>
              </a:solidFill>
              <a:latin typeface="Arial Narrow" pitchFamily="34" charset="0"/>
              <a:ea typeface="Verdana" pitchFamily="34" charset="0"/>
              <a:cs typeface="Verdana" pitchFamily="34" charset="0"/>
            </a:endParaRPr>
          </a:p>
        </p:txBody>
      </p:sp>
      <p:sp>
        <p:nvSpPr>
          <p:cNvPr id="41" name="Левая круглая скобка 40"/>
          <p:cNvSpPr/>
          <p:nvPr/>
        </p:nvSpPr>
        <p:spPr>
          <a:xfrm rot="16200000">
            <a:off x="4188612" y="2610353"/>
            <a:ext cx="72008" cy="324000"/>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2" name="Левая круглая скобка 41"/>
          <p:cNvSpPr/>
          <p:nvPr/>
        </p:nvSpPr>
        <p:spPr>
          <a:xfrm rot="16200000">
            <a:off x="4548094" y="2585893"/>
            <a:ext cx="72008" cy="378000"/>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3" name="Левая круглая скобка 42"/>
          <p:cNvSpPr/>
          <p:nvPr/>
        </p:nvSpPr>
        <p:spPr>
          <a:xfrm rot="16200000">
            <a:off x="4397096" y="2678497"/>
            <a:ext cx="72008" cy="749548"/>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4" name="Левая круглая скобка 43"/>
          <p:cNvSpPr/>
          <p:nvPr/>
        </p:nvSpPr>
        <p:spPr>
          <a:xfrm rot="16200000">
            <a:off x="5112441" y="2729271"/>
            <a:ext cx="72008" cy="648000"/>
          </a:xfrm>
          <a:prstGeom prst="leftBracket">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sp>
        <p:nvSpPr>
          <p:cNvPr id="45" name="Текст 19"/>
          <p:cNvSpPr txBox="1">
            <a:spLocks/>
          </p:cNvSpPr>
          <p:nvPr/>
        </p:nvSpPr>
        <p:spPr>
          <a:xfrm>
            <a:off x="4729364" y="2607826"/>
            <a:ext cx="728864" cy="360040"/>
          </a:xfrm>
          <a:prstGeom prst="rect">
            <a:avLst/>
          </a:prstGeom>
          <a:ln>
            <a:noFill/>
          </a:ln>
        </p:spPr>
        <p:txBody>
          <a:bodyPr vert="horz" wrap="square" lIns="87276" tIns="43638" rIns="87276" bIns="43638" rtlCol="0">
            <a:noAutofit/>
          </a:bodyPr>
          <a:lstStyle/>
          <a:p>
            <a:pPr defTabSz="436381">
              <a:lnSpc>
                <a:spcPct val="80000"/>
              </a:lnSpc>
              <a:spcBef>
                <a:spcPts val="0"/>
              </a:spcBef>
              <a:buClr>
                <a:schemeClr val="tx2"/>
              </a:buClr>
              <a:defRPr/>
            </a:pPr>
            <a:r>
              <a:rPr lang="ru-RU" sz="900" b="1" dirty="0" smtClean="0">
                <a:latin typeface="Arial Narrow" pitchFamily="34" charset="0"/>
                <a:ea typeface="Verdana" pitchFamily="34" charset="0"/>
                <a:cs typeface="Verdana" pitchFamily="34" charset="0"/>
              </a:rPr>
              <a:t>245,6 </a:t>
            </a:r>
            <a:br>
              <a:rPr lang="ru-RU" sz="900" b="1" dirty="0" smtClean="0">
                <a:latin typeface="Arial Narrow" pitchFamily="34" charset="0"/>
                <a:ea typeface="Verdana" pitchFamily="34" charset="0"/>
                <a:cs typeface="Verdana" pitchFamily="34" charset="0"/>
              </a:rPr>
            </a:br>
            <a:r>
              <a:rPr lang="ru-RU" sz="900" b="1" dirty="0" smtClean="0">
                <a:latin typeface="Arial Narrow" pitchFamily="34" charset="0"/>
                <a:ea typeface="Verdana" pitchFamily="34" charset="0"/>
                <a:cs typeface="Verdana" pitchFamily="34" charset="0"/>
              </a:rPr>
              <a:t>млрд. руб.</a:t>
            </a:r>
          </a:p>
          <a:p>
            <a:pPr lvl="0" defTabSz="436381">
              <a:spcBef>
                <a:spcPct val="20000"/>
              </a:spcBef>
              <a:buClr>
                <a:schemeClr val="tx2"/>
              </a:buClr>
              <a:defRPr/>
            </a:pPr>
            <a:endParaRPr lang="en-US" sz="900" b="1" dirty="0" smtClean="0">
              <a:latin typeface="Arial Narrow" pitchFamily="34" charset="0"/>
              <a:ea typeface="Verdana" pitchFamily="34" charset="0"/>
              <a:cs typeface="Verdana" pitchFamily="34" charset="0"/>
            </a:endParaRPr>
          </a:p>
        </p:txBody>
      </p:sp>
      <p:sp>
        <p:nvSpPr>
          <p:cNvPr id="46" name="Текст 19"/>
          <p:cNvSpPr txBox="1">
            <a:spLocks/>
          </p:cNvSpPr>
          <p:nvPr/>
        </p:nvSpPr>
        <p:spPr>
          <a:xfrm>
            <a:off x="5427279" y="2856235"/>
            <a:ext cx="1512168" cy="360040"/>
          </a:xfrm>
          <a:prstGeom prst="rect">
            <a:avLst/>
          </a:prstGeom>
          <a:ln>
            <a:noFill/>
          </a:ln>
        </p:spPr>
        <p:txBody>
          <a:bodyPr vert="horz" wrap="square" lIns="87276" tIns="43638" rIns="87276" bIns="43638" rtlCol="0">
            <a:noAutofit/>
          </a:bodyPr>
          <a:lstStyle/>
          <a:p>
            <a:pPr lvl="0" defTabSz="436381">
              <a:lnSpc>
                <a:spcPct val="80000"/>
              </a:lnSpc>
              <a:spcBef>
                <a:spcPts val="0"/>
              </a:spcBef>
              <a:buClr>
                <a:schemeClr val="tx2"/>
              </a:buClr>
              <a:defRPr/>
            </a:pPr>
            <a:r>
              <a:rPr lang="ru-RU" sz="900" b="1" dirty="0" smtClean="0">
                <a:latin typeface="Arial Narrow" pitchFamily="34" charset="0"/>
                <a:ea typeface="Verdana" pitchFamily="34" charset="0"/>
                <a:cs typeface="Verdana" pitchFamily="34" charset="0"/>
              </a:rPr>
              <a:t>491,6 </a:t>
            </a:r>
            <a:br>
              <a:rPr lang="ru-RU" sz="900" b="1" dirty="0" smtClean="0">
                <a:latin typeface="Arial Narrow" pitchFamily="34" charset="0"/>
                <a:ea typeface="Verdana" pitchFamily="34" charset="0"/>
                <a:cs typeface="Verdana" pitchFamily="34" charset="0"/>
              </a:rPr>
            </a:br>
            <a:r>
              <a:rPr lang="ru-RU" sz="900" b="1" dirty="0" smtClean="0">
                <a:latin typeface="Arial Narrow" pitchFamily="34" charset="0"/>
                <a:ea typeface="Verdana" pitchFamily="34" charset="0"/>
                <a:cs typeface="Verdana" pitchFamily="34" charset="0"/>
              </a:rPr>
              <a:t>млрд. руб.</a:t>
            </a:r>
          </a:p>
          <a:p>
            <a:pPr marL="177800" lvl="0" indent="-177800" defTabSz="436381">
              <a:lnSpc>
                <a:spcPct val="80000"/>
              </a:lnSpc>
              <a:spcBef>
                <a:spcPts val="0"/>
              </a:spcBef>
              <a:buClr>
                <a:schemeClr val="tx2"/>
              </a:buClr>
              <a:defRPr/>
            </a:pPr>
            <a:endParaRPr lang="en-US" sz="900" b="1" dirty="0" smtClean="0">
              <a:latin typeface="Arial Narrow" pitchFamily="34" charset="0"/>
              <a:ea typeface="Verdana" pitchFamily="34" charset="0"/>
              <a:cs typeface="Verdana" pitchFamily="34" charset="0"/>
            </a:endParaRPr>
          </a:p>
        </p:txBody>
      </p:sp>
      <p:sp>
        <p:nvSpPr>
          <p:cNvPr id="47" name="Текст 19"/>
          <p:cNvSpPr txBox="1">
            <a:spLocks/>
          </p:cNvSpPr>
          <p:nvPr/>
        </p:nvSpPr>
        <p:spPr>
          <a:xfrm>
            <a:off x="4058064" y="2770257"/>
            <a:ext cx="728864" cy="360040"/>
          </a:xfrm>
          <a:prstGeom prst="rect">
            <a:avLst/>
          </a:prstGeom>
          <a:ln>
            <a:noFill/>
          </a:ln>
        </p:spPr>
        <p:txBody>
          <a:bodyPr vert="horz" wrap="square" lIns="87276" tIns="43638" rIns="87276" bIns="43638" rtlCol="0">
            <a:noAutofit/>
          </a:bodyPr>
          <a:lstStyle/>
          <a:p>
            <a:pPr defTabSz="436381">
              <a:lnSpc>
                <a:spcPct val="80000"/>
              </a:lnSpc>
              <a:spcBef>
                <a:spcPts val="0"/>
              </a:spcBef>
              <a:buClr>
                <a:schemeClr val="tx2"/>
              </a:buClr>
              <a:defRPr/>
            </a:pPr>
            <a:r>
              <a:rPr lang="ru-RU" sz="900" b="1" dirty="0" smtClean="0">
                <a:latin typeface="Arial Narrow" pitchFamily="34" charset="0"/>
                <a:ea typeface="Verdana" pitchFamily="34" charset="0"/>
                <a:cs typeface="Verdana" pitchFamily="34" charset="0"/>
              </a:rPr>
              <a:t>э/</a:t>
            </a:r>
            <a:r>
              <a:rPr lang="ru-RU" sz="900" b="1" dirty="0" err="1" smtClean="0">
                <a:latin typeface="Arial Narrow" pitchFamily="34" charset="0"/>
                <a:ea typeface="Verdana" pitchFamily="34" charset="0"/>
                <a:cs typeface="Verdana" pitchFamily="34" charset="0"/>
              </a:rPr>
              <a:t>э</a:t>
            </a:r>
            <a:endParaRPr lang="en-US" sz="900" b="1" dirty="0" smtClean="0">
              <a:latin typeface="Arial Narrow" pitchFamily="34" charset="0"/>
              <a:ea typeface="Verdana" pitchFamily="34" charset="0"/>
              <a:cs typeface="Verdana" pitchFamily="34" charset="0"/>
            </a:endParaRPr>
          </a:p>
        </p:txBody>
      </p:sp>
      <p:sp>
        <p:nvSpPr>
          <p:cNvPr id="48" name="Текст 19"/>
          <p:cNvSpPr txBox="1">
            <a:spLocks/>
          </p:cNvSpPr>
          <p:nvPr/>
        </p:nvSpPr>
        <p:spPr>
          <a:xfrm>
            <a:off x="4346096" y="2770257"/>
            <a:ext cx="728864" cy="360040"/>
          </a:xfrm>
          <a:prstGeom prst="rect">
            <a:avLst/>
          </a:prstGeom>
          <a:ln>
            <a:noFill/>
          </a:ln>
        </p:spPr>
        <p:txBody>
          <a:bodyPr vert="horz" wrap="square" lIns="87276" tIns="43638" rIns="87276" bIns="43638" rtlCol="0">
            <a:noAutofit/>
          </a:bodyPr>
          <a:lstStyle/>
          <a:p>
            <a:pPr defTabSz="436381">
              <a:lnSpc>
                <a:spcPct val="80000"/>
              </a:lnSpc>
              <a:spcBef>
                <a:spcPts val="0"/>
              </a:spcBef>
              <a:buClr>
                <a:schemeClr val="tx2"/>
              </a:buClr>
              <a:defRPr/>
            </a:pPr>
            <a:r>
              <a:rPr lang="ru-RU" sz="900" b="1" dirty="0" smtClean="0">
                <a:latin typeface="Arial Narrow" pitchFamily="34" charset="0"/>
                <a:ea typeface="Verdana" pitchFamily="34" charset="0"/>
                <a:cs typeface="Verdana" pitchFamily="34" charset="0"/>
              </a:rPr>
              <a:t>тепло</a:t>
            </a:r>
            <a:endParaRPr lang="en-US" sz="900" b="1" dirty="0" smtClean="0">
              <a:latin typeface="Arial Narrow" pitchFamily="34" charset="0"/>
              <a:ea typeface="Verdana" pitchFamily="34" charset="0"/>
              <a:cs typeface="Verdana" pitchFamily="34" charset="0"/>
            </a:endParaRPr>
          </a:p>
        </p:txBody>
      </p:sp>
      <p:sp>
        <p:nvSpPr>
          <p:cNvPr id="49" name="Текст 19"/>
          <p:cNvSpPr txBox="1">
            <a:spLocks/>
          </p:cNvSpPr>
          <p:nvPr/>
        </p:nvSpPr>
        <p:spPr>
          <a:xfrm>
            <a:off x="4210464" y="3087117"/>
            <a:ext cx="728864" cy="360040"/>
          </a:xfrm>
          <a:prstGeom prst="rect">
            <a:avLst/>
          </a:prstGeom>
          <a:ln>
            <a:noFill/>
          </a:ln>
        </p:spPr>
        <p:txBody>
          <a:bodyPr vert="horz" wrap="square" lIns="87276" tIns="43638" rIns="87276" bIns="43638" rtlCol="0">
            <a:noAutofit/>
          </a:bodyPr>
          <a:lstStyle/>
          <a:p>
            <a:pPr defTabSz="436381">
              <a:lnSpc>
                <a:spcPct val="80000"/>
              </a:lnSpc>
              <a:spcBef>
                <a:spcPts val="0"/>
              </a:spcBef>
              <a:buClr>
                <a:schemeClr val="tx2"/>
              </a:buClr>
              <a:defRPr/>
            </a:pPr>
            <a:r>
              <a:rPr lang="ru-RU" sz="900" b="1" dirty="0" smtClean="0">
                <a:latin typeface="Arial Narrow" pitchFamily="34" charset="0"/>
                <a:ea typeface="Verdana" pitchFamily="34" charset="0"/>
                <a:cs typeface="Verdana" pitchFamily="34" charset="0"/>
              </a:rPr>
              <a:t>э/</a:t>
            </a:r>
            <a:r>
              <a:rPr lang="ru-RU" sz="900" b="1" dirty="0" err="1" smtClean="0">
                <a:latin typeface="Arial Narrow" pitchFamily="34" charset="0"/>
                <a:ea typeface="Verdana" pitchFamily="34" charset="0"/>
                <a:cs typeface="Verdana" pitchFamily="34" charset="0"/>
              </a:rPr>
              <a:t>э</a:t>
            </a:r>
            <a:endParaRPr lang="en-US" sz="900" b="1" dirty="0" smtClean="0">
              <a:latin typeface="Arial Narrow" pitchFamily="34" charset="0"/>
              <a:ea typeface="Verdana" pitchFamily="34" charset="0"/>
              <a:cs typeface="Verdana" pitchFamily="34" charset="0"/>
            </a:endParaRPr>
          </a:p>
        </p:txBody>
      </p:sp>
      <p:sp>
        <p:nvSpPr>
          <p:cNvPr id="50" name="Текст 19"/>
          <p:cNvSpPr txBox="1">
            <a:spLocks/>
          </p:cNvSpPr>
          <p:nvPr/>
        </p:nvSpPr>
        <p:spPr>
          <a:xfrm>
            <a:off x="4837452" y="3087117"/>
            <a:ext cx="728864" cy="360040"/>
          </a:xfrm>
          <a:prstGeom prst="rect">
            <a:avLst/>
          </a:prstGeom>
          <a:ln>
            <a:noFill/>
          </a:ln>
        </p:spPr>
        <p:txBody>
          <a:bodyPr vert="horz" wrap="square" lIns="87276" tIns="43638" rIns="87276" bIns="43638" rtlCol="0">
            <a:noAutofit/>
          </a:bodyPr>
          <a:lstStyle/>
          <a:p>
            <a:pPr defTabSz="436381">
              <a:lnSpc>
                <a:spcPct val="80000"/>
              </a:lnSpc>
              <a:spcBef>
                <a:spcPts val="0"/>
              </a:spcBef>
              <a:buClr>
                <a:schemeClr val="tx2"/>
              </a:buClr>
              <a:defRPr/>
            </a:pPr>
            <a:r>
              <a:rPr lang="ru-RU" sz="900" b="1" dirty="0" smtClean="0">
                <a:latin typeface="Arial Narrow" pitchFamily="34" charset="0"/>
                <a:ea typeface="Verdana" pitchFamily="34" charset="0"/>
                <a:cs typeface="Verdana" pitchFamily="34" charset="0"/>
              </a:rPr>
              <a:t>тепло</a:t>
            </a:r>
            <a:endParaRPr lang="en-US" sz="900" b="1" dirty="0" smtClean="0">
              <a:latin typeface="Arial Narrow" pitchFamily="34" charset="0"/>
              <a:ea typeface="Verdana" pitchFamily="34" charset="0"/>
              <a:cs typeface="Verdana" pitchFamily="34" charset="0"/>
            </a:endParaRPr>
          </a:p>
        </p:txBody>
      </p:sp>
    </p:spTree>
    <p:extLst>
      <p:ext uri="{BB962C8B-B14F-4D97-AF65-F5344CB8AC3E}">
        <p14:creationId xmlns:p14="http://schemas.microsoft.com/office/powerpoint/2010/main" val="359610834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Прямоугольник 6"/>
          <p:cNvSpPr>
            <a:spLocks noChangeArrowheads="1"/>
          </p:cNvSpPr>
          <p:nvPr/>
        </p:nvSpPr>
        <p:spPr bwMode="auto">
          <a:xfrm>
            <a:off x="230188" y="11113"/>
            <a:ext cx="7489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7200" algn="l"/>
              </a:tabLst>
            </a:pPr>
            <a:r>
              <a:rPr lang="ru-RU" sz="2000" b="1" dirty="0">
                <a:solidFill>
                  <a:schemeClr val="bg1"/>
                </a:solidFill>
                <a:latin typeface="Tahoma" pitchFamily="34" charset="0"/>
                <a:cs typeface="Tahoma" pitchFamily="34" charset="0"/>
              </a:rPr>
              <a:t>Планирование развития энергетики ДФО до 2025 г.: </a:t>
            </a:r>
            <a:br>
              <a:rPr lang="ru-RU" sz="2000" b="1" dirty="0">
                <a:solidFill>
                  <a:schemeClr val="bg1"/>
                </a:solidFill>
                <a:latin typeface="Tahoma" pitchFamily="34" charset="0"/>
                <a:cs typeface="Tahoma" pitchFamily="34" charset="0"/>
              </a:rPr>
            </a:br>
            <a:r>
              <a:rPr lang="ru-RU" sz="2000" b="1" dirty="0">
                <a:solidFill>
                  <a:schemeClr val="bg1"/>
                </a:solidFill>
                <a:latin typeface="Tahoma" pitchFamily="34" charset="0"/>
                <a:cs typeface="Tahoma" pitchFamily="34" charset="0"/>
              </a:rPr>
              <a:t>основные вызовы</a:t>
            </a:r>
          </a:p>
        </p:txBody>
      </p:sp>
      <p:pic>
        <p:nvPicPr>
          <p:cNvPr id="51" name="Picture 1"/>
          <p:cNvPicPr>
            <a:picLocks noChangeAspect="1" noChangeArrowheads="1"/>
          </p:cNvPicPr>
          <p:nvPr/>
        </p:nvPicPr>
        <p:blipFill>
          <a:blip r:embed="rId29" cstate="print"/>
          <a:srcRect/>
          <a:stretch>
            <a:fillRect/>
          </a:stretch>
        </p:blipFill>
        <p:spPr bwMode="auto">
          <a:xfrm>
            <a:off x="2486501" y="5186483"/>
            <a:ext cx="2952000" cy="1072161"/>
          </a:xfrm>
          <a:prstGeom prst="rect">
            <a:avLst/>
          </a:prstGeom>
          <a:noFill/>
          <a:ln w="9525">
            <a:noFill/>
            <a:miter lim="800000"/>
            <a:headEnd/>
            <a:tailEnd/>
          </a:ln>
          <a:effectLst/>
        </p:spPr>
      </p:pic>
      <p:graphicFrame>
        <p:nvGraphicFramePr>
          <p:cNvPr id="52" name="Диаграмма 51"/>
          <p:cNvGraphicFramePr/>
          <p:nvPr>
            <p:extLst>
              <p:ext uri="{D42A27DB-BD31-4B8C-83A1-F6EECF244321}">
                <p14:modId xmlns:p14="http://schemas.microsoft.com/office/powerpoint/2010/main" val="2394744500"/>
              </p:ext>
            </p:extLst>
          </p:nvPr>
        </p:nvGraphicFramePr>
        <p:xfrm>
          <a:off x="5507509" y="2251865"/>
          <a:ext cx="3564904" cy="1562592"/>
        </p:xfrm>
        <a:graphic>
          <a:graphicData uri="http://schemas.openxmlformats.org/drawingml/2006/chart">
            <c:chart xmlns:c="http://schemas.openxmlformats.org/drawingml/2006/chart" xmlns:r="http://schemas.openxmlformats.org/officeDocument/2006/relationships" r:id="rId30"/>
          </a:graphicData>
        </a:graphic>
      </p:graphicFrame>
      <p:graphicFrame>
        <p:nvGraphicFramePr>
          <p:cNvPr id="53" name="Диаграмма 52"/>
          <p:cNvGraphicFramePr/>
          <p:nvPr>
            <p:extLst>
              <p:ext uri="{D42A27DB-BD31-4B8C-83A1-F6EECF244321}">
                <p14:modId xmlns:p14="http://schemas.microsoft.com/office/powerpoint/2010/main" val="3654527369"/>
              </p:ext>
            </p:extLst>
          </p:nvPr>
        </p:nvGraphicFramePr>
        <p:xfrm>
          <a:off x="5543600" y="2873892"/>
          <a:ext cx="3564904" cy="1562592"/>
        </p:xfrm>
        <a:graphic>
          <a:graphicData uri="http://schemas.openxmlformats.org/drawingml/2006/chart">
            <c:chart xmlns:c="http://schemas.openxmlformats.org/drawingml/2006/chart" xmlns:r="http://schemas.openxmlformats.org/officeDocument/2006/relationships" r:id="rId31"/>
          </a:graphicData>
        </a:graphic>
      </p:graphicFrame>
      <p:sp>
        <p:nvSpPr>
          <p:cNvPr id="54" name="Прямоугольник 53"/>
          <p:cNvSpPr/>
          <p:nvPr/>
        </p:nvSpPr>
        <p:spPr>
          <a:xfrm>
            <a:off x="2352452" y="1132268"/>
            <a:ext cx="6774656" cy="757130"/>
          </a:xfrm>
          <a:prstGeom prst="rect">
            <a:avLst/>
          </a:prstGeom>
        </p:spPr>
        <p:txBody>
          <a:bodyPr wrap="square">
            <a:spAutoFit/>
          </a:bodyPr>
          <a:lstStyle/>
          <a:p>
            <a:pPr marL="177800" indent="-177800">
              <a:lnSpc>
                <a:spcPct val="90000"/>
              </a:lnSpc>
              <a:buClr>
                <a:schemeClr val="accent1"/>
              </a:buClr>
              <a:buFont typeface="Wingdings" pitchFamily="2" charset="2"/>
              <a:buChar char="§"/>
            </a:pPr>
            <a:r>
              <a:rPr lang="ru-RU" sz="1200" b="1" dirty="0" smtClean="0">
                <a:solidFill>
                  <a:schemeClr val="accent1"/>
                </a:solidFill>
                <a:latin typeface="Arial Narrow" panose="020B0606020202030204" pitchFamily="34" charset="0"/>
              </a:rPr>
              <a:t>от 55% до 85% </a:t>
            </a:r>
            <a:r>
              <a:rPr lang="ru-RU" sz="1200" dirty="0" smtClean="0">
                <a:latin typeface="Arial Narrow" panose="020B0606020202030204" pitchFamily="34" charset="0"/>
              </a:rPr>
              <a:t>- средний износ оборудования генерирующих станций, </a:t>
            </a:r>
            <a:r>
              <a:rPr lang="ru-RU" sz="1200" b="1" dirty="0" smtClean="0">
                <a:solidFill>
                  <a:schemeClr val="accent1"/>
                </a:solidFill>
                <a:latin typeface="Arial Narrow" panose="020B0606020202030204" pitchFamily="34" charset="0"/>
              </a:rPr>
              <a:t>60%-74%</a:t>
            </a:r>
            <a:r>
              <a:rPr lang="ru-RU" sz="1200" dirty="0" smtClean="0">
                <a:solidFill>
                  <a:schemeClr val="accent1"/>
                </a:solidFill>
              </a:rPr>
              <a:t> </a:t>
            </a:r>
            <a:r>
              <a:rPr lang="ru-RU" sz="1200" dirty="0" smtClean="0">
                <a:latin typeface="Arial Narrow" panose="020B0606020202030204" pitchFamily="34" charset="0"/>
              </a:rPr>
              <a:t>- износ электросетевой инфраструктуры, </a:t>
            </a:r>
            <a:r>
              <a:rPr lang="ru-RU" sz="1200" b="1" dirty="0" smtClean="0">
                <a:solidFill>
                  <a:schemeClr val="accent1"/>
                </a:solidFill>
                <a:latin typeface="Arial Narrow" panose="020B0606020202030204" pitchFamily="34" charset="0"/>
              </a:rPr>
              <a:t>более 45% </a:t>
            </a:r>
            <a:r>
              <a:rPr lang="ru-RU" sz="1200" dirty="0" smtClean="0">
                <a:latin typeface="Arial Narrow" panose="020B0606020202030204" pitchFamily="34" charset="0"/>
              </a:rPr>
              <a:t>-  износ тепловых сетей</a:t>
            </a:r>
          </a:p>
          <a:p>
            <a:pPr marL="177800" indent="-177800">
              <a:lnSpc>
                <a:spcPct val="90000"/>
              </a:lnSpc>
              <a:buClr>
                <a:schemeClr val="accent1"/>
              </a:buClr>
              <a:buFont typeface="Wingdings" pitchFamily="2" charset="2"/>
              <a:buChar char="§"/>
            </a:pPr>
            <a:r>
              <a:rPr lang="ru-RU" sz="1200" b="1" dirty="0" smtClean="0">
                <a:solidFill>
                  <a:schemeClr val="accent1"/>
                </a:solidFill>
                <a:latin typeface="Arial Narrow" panose="020B0606020202030204" pitchFamily="34" charset="0"/>
              </a:rPr>
              <a:t>более 30 лет </a:t>
            </a:r>
            <a:r>
              <a:rPr lang="ru-RU" sz="1200" dirty="0" smtClean="0">
                <a:latin typeface="Arial Narrow" panose="020B0606020202030204" pitchFamily="34" charset="0"/>
              </a:rPr>
              <a:t>- возраст половины всех генерирующих мощностей тепловых станций</a:t>
            </a:r>
          </a:p>
          <a:p>
            <a:pPr marL="177800" indent="-177800">
              <a:lnSpc>
                <a:spcPct val="90000"/>
              </a:lnSpc>
              <a:buClr>
                <a:schemeClr val="accent1"/>
              </a:buClr>
              <a:buFont typeface="Wingdings" pitchFamily="2" charset="2"/>
              <a:buChar char="§"/>
            </a:pPr>
            <a:r>
              <a:rPr lang="ru-RU" sz="1200" b="1" dirty="0" smtClean="0">
                <a:solidFill>
                  <a:schemeClr val="accent1"/>
                </a:solidFill>
                <a:latin typeface="Arial Narrow" panose="020B0606020202030204" pitchFamily="34" charset="0"/>
              </a:rPr>
              <a:t>до 3 ГВт </a:t>
            </a:r>
            <a:r>
              <a:rPr lang="ru-RU" sz="1200" dirty="0" smtClean="0">
                <a:latin typeface="Arial Narrow" panose="020B0606020202030204" pitchFamily="34" charset="0"/>
              </a:rPr>
              <a:t>электрических и </a:t>
            </a:r>
            <a:r>
              <a:rPr lang="ru-RU" sz="1200" b="1" dirty="0" smtClean="0">
                <a:solidFill>
                  <a:schemeClr val="accent1"/>
                </a:solidFill>
                <a:latin typeface="Arial Narrow" panose="020B0606020202030204" pitchFamily="34" charset="0"/>
              </a:rPr>
              <a:t>2800 Гкал/ч </a:t>
            </a:r>
            <a:r>
              <a:rPr lang="ru-RU" sz="1200" dirty="0" smtClean="0">
                <a:latin typeface="Arial Narrow" panose="020B0606020202030204" pitchFamily="34" charset="0"/>
              </a:rPr>
              <a:t>тепловых мощностей подлежат выводу до 2025 года</a:t>
            </a:r>
          </a:p>
        </p:txBody>
      </p:sp>
      <p:sp>
        <p:nvSpPr>
          <p:cNvPr id="55" name="Стрелка вправо 54"/>
          <p:cNvSpPr/>
          <p:nvPr/>
        </p:nvSpPr>
        <p:spPr>
          <a:xfrm>
            <a:off x="130368" y="1097414"/>
            <a:ext cx="2281392" cy="936000"/>
          </a:xfrm>
          <a:prstGeom prst="rightArrow">
            <a:avLst>
              <a:gd name="adj1" fmla="val 86491"/>
              <a:gd name="adj2" fmla="val 3824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pPr>
            <a:r>
              <a:rPr lang="ru-RU" sz="1400" b="1" dirty="0" smtClean="0">
                <a:latin typeface="Arial Narrow" panose="020B0606020202030204" pitchFamily="34" charset="0"/>
              </a:rPr>
              <a:t>Старение и высокий износ оборудования</a:t>
            </a:r>
          </a:p>
        </p:txBody>
      </p:sp>
      <p:sp>
        <p:nvSpPr>
          <p:cNvPr id="56" name="Стрелка вправо 55"/>
          <p:cNvSpPr/>
          <p:nvPr/>
        </p:nvSpPr>
        <p:spPr>
          <a:xfrm>
            <a:off x="130368" y="2034872"/>
            <a:ext cx="2281392" cy="1728192"/>
          </a:xfrm>
          <a:prstGeom prst="rightArrow">
            <a:avLst>
              <a:gd name="adj1" fmla="val 86491"/>
              <a:gd name="adj2" fmla="val 2102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pPr>
            <a:r>
              <a:rPr lang="ru-RU" sz="1400" b="1" dirty="0" smtClean="0">
                <a:latin typeface="Arial Narrow" panose="020B0606020202030204" pitchFamily="34" charset="0"/>
              </a:rPr>
              <a:t>Низкая эффективность энергоснабжения</a:t>
            </a:r>
          </a:p>
        </p:txBody>
      </p:sp>
      <p:sp>
        <p:nvSpPr>
          <p:cNvPr id="57" name="Стрелка вправо 56"/>
          <p:cNvSpPr/>
          <p:nvPr/>
        </p:nvSpPr>
        <p:spPr>
          <a:xfrm>
            <a:off x="130368" y="3800616"/>
            <a:ext cx="2281392" cy="936642"/>
          </a:xfrm>
          <a:prstGeom prst="rightArrow">
            <a:avLst>
              <a:gd name="adj1" fmla="val 86491"/>
              <a:gd name="adj2" fmla="val 380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pPr>
            <a:r>
              <a:rPr lang="ru-RU" sz="1400" b="1" dirty="0" smtClean="0">
                <a:latin typeface="Arial Narrow" panose="020B0606020202030204" pitchFamily="34" charset="0"/>
              </a:rPr>
              <a:t>Угроза безопасности региона</a:t>
            </a:r>
          </a:p>
        </p:txBody>
      </p:sp>
      <p:sp>
        <p:nvSpPr>
          <p:cNvPr id="58" name="Стрелка вправо 57"/>
          <p:cNvSpPr/>
          <p:nvPr/>
        </p:nvSpPr>
        <p:spPr>
          <a:xfrm>
            <a:off x="130368" y="4763261"/>
            <a:ext cx="2281392" cy="1456274"/>
          </a:xfrm>
          <a:prstGeom prst="rightArrow">
            <a:avLst>
              <a:gd name="adj1" fmla="val 86491"/>
              <a:gd name="adj2" fmla="val 24289"/>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300"/>
              </a:spcBef>
            </a:pPr>
            <a:r>
              <a:rPr lang="ru-RU" sz="1400" b="1" dirty="0" smtClean="0">
                <a:latin typeface="Arial Narrow" panose="020B0606020202030204" pitchFamily="34" charset="0"/>
              </a:rPr>
              <a:t>Рост нагрузки и энергопотребления в регионе</a:t>
            </a:r>
          </a:p>
        </p:txBody>
      </p:sp>
      <p:sp>
        <p:nvSpPr>
          <p:cNvPr id="59" name="Прямоугольник 58"/>
          <p:cNvSpPr/>
          <p:nvPr>
            <p:custDataLst>
              <p:tags r:id="rId1"/>
            </p:custDataLst>
          </p:nvPr>
        </p:nvSpPr>
        <p:spPr>
          <a:xfrm>
            <a:off x="6120680" y="2843790"/>
            <a:ext cx="2592288" cy="123111"/>
          </a:xfrm>
          <a:prstGeom prst="rect">
            <a:avLst/>
          </a:prstGeom>
        </p:spPr>
        <p:txBody>
          <a:bodyPr wrap="square" lIns="0" tIns="0" rIns="0" bIns="0">
            <a:spAutoFit/>
          </a:bodyPr>
          <a:lstStyle/>
          <a:p>
            <a:pPr algn="ctr"/>
            <a:r>
              <a:rPr lang="ru-RU" sz="800" b="1" dirty="0" smtClean="0">
                <a:solidFill>
                  <a:schemeClr val="tx1">
                    <a:lumMod val="85000"/>
                    <a:lumOff val="15000"/>
                  </a:schemeClr>
                </a:solidFill>
                <a:latin typeface="Arial Narrow" pitchFamily="34" charset="0"/>
              </a:rPr>
              <a:t>тепло, в среднем по регионам тыс. руб./Гкал</a:t>
            </a:r>
          </a:p>
        </p:txBody>
      </p:sp>
      <p:sp>
        <p:nvSpPr>
          <p:cNvPr id="60" name="Прямоугольник 59"/>
          <p:cNvSpPr/>
          <p:nvPr>
            <p:custDataLst>
              <p:tags r:id="rId2"/>
            </p:custDataLst>
          </p:nvPr>
        </p:nvSpPr>
        <p:spPr>
          <a:xfrm>
            <a:off x="6120680" y="2210291"/>
            <a:ext cx="2664296" cy="123111"/>
          </a:xfrm>
          <a:prstGeom prst="rect">
            <a:avLst/>
          </a:prstGeom>
        </p:spPr>
        <p:txBody>
          <a:bodyPr wrap="square" lIns="0" tIns="0" rIns="0" bIns="0">
            <a:spAutoFit/>
          </a:bodyPr>
          <a:lstStyle/>
          <a:p>
            <a:pPr algn="ctr"/>
            <a:r>
              <a:rPr lang="ru-RU" sz="800" b="1" dirty="0" smtClean="0">
                <a:solidFill>
                  <a:schemeClr val="tx1">
                    <a:lumMod val="85000"/>
                    <a:lumOff val="15000"/>
                  </a:schemeClr>
                </a:solidFill>
                <a:latin typeface="Arial Narrow" pitchFamily="34" charset="0"/>
              </a:rPr>
              <a:t>электроэнергия, по ДЗО РАО ЭС Востока руб./кВтч</a:t>
            </a:r>
          </a:p>
        </p:txBody>
      </p:sp>
      <p:sp>
        <p:nvSpPr>
          <p:cNvPr id="61" name="Прямоугольник 60"/>
          <p:cNvSpPr/>
          <p:nvPr/>
        </p:nvSpPr>
        <p:spPr>
          <a:xfrm>
            <a:off x="2352452" y="2044674"/>
            <a:ext cx="3815407" cy="240066"/>
          </a:xfrm>
          <a:prstGeom prst="rect">
            <a:avLst/>
          </a:prstGeom>
        </p:spPr>
        <p:txBody>
          <a:bodyPr wrap="square">
            <a:spAutoFit/>
          </a:bodyPr>
          <a:lstStyle/>
          <a:p>
            <a:pPr marL="177800" indent="-177800">
              <a:lnSpc>
                <a:spcPct val="80000"/>
              </a:lnSpc>
              <a:buClr>
                <a:schemeClr val="accent1"/>
              </a:buClr>
              <a:buFont typeface="Wingdings" pitchFamily="2" charset="2"/>
              <a:buChar char="§"/>
            </a:pPr>
            <a:r>
              <a:rPr lang="ru-RU" sz="1200" b="1" dirty="0" smtClean="0">
                <a:solidFill>
                  <a:schemeClr val="accent1"/>
                </a:solidFill>
                <a:latin typeface="Arial Narrow" panose="020B0606020202030204" pitchFamily="34" charset="0"/>
              </a:rPr>
              <a:t>высокие удельные показатели и цена топлива:</a:t>
            </a:r>
          </a:p>
        </p:txBody>
      </p:sp>
      <p:sp>
        <p:nvSpPr>
          <p:cNvPr id="62" name="Прямоугольник 61"/>
          <p:cNvSpPr/>
          <p:nvPr/>
        </p:nvSpPr>
        <p:spPr>
          <a:xfrm>
            <a:off x="2352452" y="3957597"/>
            <a:ext cx="6774656" cy="590931"/>
          </a:xfrm>
          <a:prstGeom prst="rect">
            <a:avLst/>
          </a:prstGeom>
        </p:spPr>
        <p:txBody>
          <a:bodyPr wrap="square">
            <a:spAutoFit/>
          </a:bodyPr>
          <a:lstStyle/>
          <a:p>
            <a:pPr marL="177800" indent="-177800">
              <a:lnSpc>
                <a:spcPct val="90000"/>
              </a:lnSpc>
              <a:buClr>
                <a:schemeClr val="accent1"/>
              </a:buClr>
              <a:buFont typeface="Wingdings" pitchFamily="2" charset="2"/>
              <a:buChar char="§"/>
            </a:pPr>
            <a:r>
              <a:rPr lang="ru-RU" sz="1200" b="1" dirty="0" smtClean="0">
                <a:solidFill>
                  <a:schemeClr val="accent1"/>
                </a:solidFill>
                <a:latin typeface="Arial Narrow" panose="020B0606020202030204" pitchFamily="34" charset="0"/>
              </a:rPr>
              <a:t>48 наводнений </a:t>
            </a:r>
            <a:r>
              <a:rPr lang="ru-RU" sz="1200" dirty="0" smtClean="0">
                <a:latin typeface="Arial Narrow" pitchFamily="34" charset="0"/>
              </a:rPr>
              <a:t>произошло на среднем Амуре за  последние 100 лет,</a:t>
            </a:r>
          </a:p>
          <a:p>
            <a:pPr marL="177800" indent="-177800">
              <a:lnSpc>
                <a:spcPct val="90000"/>
              </a:lnSpc>
              <a:buClr>
                <a:schemeClr val="accent1"/>
              </a:buClr>
              <a:buFont typeface="Wingdings" pitchFamily="2" charset="2"/>
              <a:buChar char="§"/>
            </a:pPr>
            <a:r>
              <a:rPr lang="ru-RU" sz="1200" b="1" dirty="0" smtClean="0">
                <a:solidFill>
                  <a:schemeClr val="accent1"/>
                </a:solidFill>
                <a:latin typeface="Arial Narrow" pitchFamily="34" charset="0"/>
              </a:rPr>
              <a:t>раз в 10-15 лет </a:t>
            </a:r>
            <a:r>
              <a:rPr lang="ru-RU" sz="1200" dirty="0" smtClean="0">
                <a:latin typeface="Arial Narrow" pitchFamily="34" charset="0"/>
              </a:rPr>
              <a:t>прогнозируются наводнения масштаба 2013 года</a:t>
            </a:r>
          </a:p>
          <a:p>
            <a:pPr marL="177800" indent="-177800">
              <a:lnSpc>
                <a:spcPct val="90000"/>
              </a:lnSpc>
              <a:buClr>
                <a:schemeClr val="accent1"/>
              </a:buClr>
              <a:buFont typeface="Wingdings" pitchFamily="2" charset="2"/>
              <a:buChar char="§"/>
            </a:pPr>
            <a:r>
              <a:rPr lang="ru-RU" sz="1200" b="1" dirty="0" smtClean="0">
                <a:solidFill>
                  <a:schemeClr val="accent1"/>
                </a:solidFill>
                <a:latin typeface="Arial Narrow" pitchFamily="34" charset="0"/>
              </a:rPr>
              <a:t>40 млрд рублей  </a:t>
            </a:r>
            <a:r>
              <a:rPr lang="ru-RU" sz="1200" b="1" dirty="0" smtClean="0">
                <a:latin typeface="Arial Narrow" pitchFamily="34" charset="0"/>
              </a:rPr>
              <a:t>- </a:t>
            </a:r>
            <a:r>
              <a:rPr lang="ru-RU" sz="1200" dirty="0" smtClean="0">
                <a:latin typeface="Arial Narrow" pitchFamily="34" charset="0"/>
              </a:rPr>
              <a:t>ущерб от наводнения на Дальнем Востоке в 2013 г.</a:t>
            </a:r>
          </a:p>
        </p:txBody>
      </p:sp>
      <p:sp>
        <p:nvSpPr>
          <p:cNvPr id="63" name="Прямоугольник 62"/>
          <p:cNvSpPr/>
          <p:nvPr/>
        </p:nvSpPr>
        <p:spPr>
          <a:xfrm>
            <a:off x="2352452" y="4671872"/>
            <a:ext cx="6538873" cy="590931"/>
          </a:xfrm>
          <a:prstGeom prst="rect">
            <a:avLst/>
          </a:prstGeom>
        </p:spPr>
        <p:txBody>
          <a:bodyPr wrap="square">
            <a:spAutoFit/>
          </a:bodyPr>
          <a:lstStyle/>
          <a:p>
            <a:pPr marL="177800" indent="-177800">
              <a:lnSpc>
                <a:spcPct val="90000"/>
              </a:lnSpc>
              <a:buClr>
                <a:schemeClr val="accent1"/>
              </a:buClr>
              <a:buFont typeface="Wingdings" pitchFamily="2" charset="2"/>
              <a:buChar char="§"/>
            </a:pPr>
            <a:r>
              <a:rPr lang="ru-RU" sz="1200" b="1" dirty="0" smtClean="0">
                <a:solidFill>
                  <a:schemeClr val="accent1"/>
                </a:solidFill>
                <a:latin typeface="Arial Narrow" pitchFamily="34" charset="0"/>
              </a:rPr>
              <a:t>Энергетическая инфраструктура – </a:t>
            </a:r>
            <a:r>
              <a:rPr lang="ru-RU" sz="1200" dirty="0" smtClean="0">
                <a:latin typeface="Arial Narrow" pitchFamily="34" charset="0"/>
              </a:rPr>
              <a:t>необходимое условие реализации государственных планов по опережающему развитию  экономики Дальнего Востока</a:t>
            </a:r>
          </a:p>
          <a:p>
            <a:pPr marL="177800" indent="-177800">
              <a:lnSpc>
                <a:spcPct val="90000"/>
              </a:lnSpc>
              <a:buClr>
                <a:schemeClr val="accent1"/>
              </a:buClr>
              <a:buFont typeface="Wingdings" pitchFamily="2" charset="2"/>
              <a:buChar char="§"/>
            </a:pPr>
            <a:r>
              <a:rPr lang="ru-RU" sz="1200" b="1" dirty="0" smtClean="0">
                <a:solidFill>
                  <a:schemeClr val="accent1"/>
                </a:solidFill>
                <a:latin typeface="Arial Narrow" pitchFamily="34" charset="0"/>
              </a:rPr>
              <a:t>Прогноз спроса на мощность (с учетом резерва):</a:t>
            </a:r>
            <a:endParaRPr lang="ru-RU" sz="1200" dirty="0" smtClean="0">
              <a:solidFill>
                <a:schemeClr val="accent1"/>
              </a:solidFill>
              <a:latin typeface="Arial Narrow" pitchFamily="34" charset="0"/>
            </a:endParaRPr>
          </a:p>
        </p:txBody>
      </p:sp>
      <p:sp>
        <p:nvSpPr>
          <p:cNvPr id="64" name="Прямоугольник 63"/>
          <p:cNvSpPr/>
          <p:nvPr/>
        </p:nvSpPr>
        <p:spPr>
          <a:xfrm>
            <a:off x="6120680" y="1965692"/>
            <a:ext cx="3059832" cy="276999"/>
          </a:xfrm>
          <a:prstGeom prst="rect">
            <a:avLst/>
          </a:prstGeom>
        </p:spPr>
        <p:txBody>
          <a:bodyPr wrap="square">
            <a:spAutoFit/>
          </a:bodyPr>
          <a:lstStyle/>
          <a:p>
            <a:pPr marL="177800" indent="-177800">
              <a:buClr>
                <a:schemeClr val="accent1"/>
              </a:buClr>
              <a:buFont typeface="Wingdings" pitchFamily="2" charset="2"/>
              <a:buChar char="§"/>
            </a:pPr>
            <a:r>
              <a:rPr lang="ru-RU" sz="1200" b="1" dirty="0" smtClean="0">
                <a:solidFill>
                  <a:schemeClr val="accent1"/>
                </a:solidFill>
                <a:latin typeface="Arial Narrow" panose="020B0606020202030204" pitchFamily="34" charset="0"/>
              </a:rPr>
              <a:t>высокие тарифы для потребителей*:</a:t>
            </a:r>
          </a:p>
        </p:txBody>
      </p:sp>
      <p:sp>
        <p:nvSpPr>
          <p:cNvPr id="65" name="Прямоугольник 64"/>
          <p:cNvSpPr/>
          <p:nvPr/>
        </p:nvSpPr>
        <p:spPr>
          <a:xfrm>
            <a:off x="818890" y="6433268"/>
            <a:ext cx="7704856" cy="424732"/>
          </a:xfrm>
          <a:prstGeom prst="rect">
            <a:avLst/>
          </a:prstGeom>
        </p:spPr>
        <p:txBody>
          <a:bodyPr wrap="square">
            <a:spAutoFit/>
          </a:bodyPr>
          <a:lstStyle/>
          <a:p>
            <a:pPr marL="177800" indent="-177800" algn="r">
              <a:lnSpc>
                <a:spcPct val="90000"/>
              </a:lnSpc>
              <a:buClr>
                <a:schemeClr val="tx2"/>
              </a:buClr>
            </a:pPr>
            <a:r>
              <a:rPr lang="ru-RU" sz="800" dirty="0" smtClean="0">
                <a:latin typeface="Arial Narrow" pitchFamily="34" charset="0"/>
              </a:rPr>
              <a:t>*для конечных потребителей (без учета субсидий) на 2013 г.; </a:t>
            </a:r>
            <a:br>
              <a:rPr lang="ru-RU" sz="800" dirty="0" smtClean="0">
                <a:latin typeface="Arial Narrow" pitchFamily="34" charset="0"/>
              </a:rPr>
            </a:br>
            <a:r>
              <a:rPr lang="ru-RU" sz="800" dirty="0" smtClean="0">
                <a:latin typeface="Arial Narrow" pitchFamily="34" charset="0"/>
              </a:rPr>
              <a:t>относительно низкий тариф в ОЭС Востока достигается за счет высокой доли ГЭС в балансах</a:t>
            </a:r>
          </a:p>
          <a:p>
            <a:pPr marL="177800" indent="-177800" algn="r">
              <a:lnSpc>
                <a:spcPct val="90000"/>
              </a:lnSpc>
              <a:buClr>
                <a:schemeClr val="tx2"/>
              </a:buClr>
            </a:pPr>
            <a:r>
              <a:rPr lang="ru-RU" sz="800" dirty="0" smtClean="0">
                <a:latin typeface="Arial Narrow" pitchFamily="34" charset="0"/>
              </a:rPr>
              <a:t>** без учета северных энергорайонов Якутии</a:t>
            </a:r>
          </a:p>
        </p:txBody>
      </p:sp>
      <p:sp>
        <p:nvSpPr>
          <p:cNvPr id="66" name="Прямоугольник 65"/>
          <p:cNvSpPr/>
          <p:nvPr>
            <p:custDataLst>
              <p:tags r:id="rId3"/>
            </p:custDataLst>
          </p:nvPr>
        </p:nvSpPr>
        <p:spPr>
          <a:xfrm rot="16200000">
            <a:off x="2092661" y="5652761"/>
            <a:ext cx="936103" cy="153888"/>
          </a:xfrm>
          <a:prstGeom prst="rect">
            <a:avLst/>
          </a:prstGeom>
        </p:spPr>
        <p:txBody>
          <a:bodyPr wrap="square" lIns="0" tIns="0" rIns="0" bIns="0">
            <a:spAutoFit/>
          </a:bodyPr>
          <a:lstStyle/>
          <a:p>
            <a:pPr algn="ctr"/>
            <a:r>
              <a:rPr lang="ru-RU" sz="1000" b="1" dirty="0" smtClean="0">
                <a:solidFill>
                  <a:schemeClr val="tx1">
                    <a:lumMod val="85000"/>
                    <a:lumOff val="15000"/>
                  </a:schemeClr>
                </a:solidFill>
                <a:latin typeface="Arial Narrow" pitchFamily="34" charset="0"/>
              </a:rPr>
              <a:t>ГВт</a:t>
            </a:r>
          </a:p>
        </p:txBody>
      </p:sp>
      <p:sp>
        <p:nvSpPr>
          <p:cNvPr id="67" name="Прямоугольник 66"/>
          <p:cNvSpPr/>
          <p:nvPr/>
        </p:nvSpPr>
        <p:spPr>
          <a:xfrm>
            <a:off x="5666072" y="5013038"/>
            <a:ext cx="3387328" cy="1089529"/>
          </a:xfrm>
          <a:prstGeom prst="rect">
            <a:avLst/>
          </a:prstGeom>
        </p:spPr>
        <p:txBody>
          <a:bodyPr wrap="square">
            <a:spAutoFit/>
          </a:bodyPr>
          <a:lstStyle/>
          <a:p>
            <a:pPr marL="177800" indent="-177800">
              <a:lnSpc>
                <a:spcPct val="90000"/>
              </a:lnSpc>
              <a:buClr>
                <a:schemeClr val="accent1"/>
              </a:buClr>
              <a:buFont typeface="Wingdings" pitchFamily="2" charset="2"/>
              <a:buChar char="§"/>
            </a:pPr>
            <a:r>
              <a:rPr lang="ru-RU" sz="1200" dirty="0" smtClean="0">
                <a:latin typeface="Arial Narrow" panose="020B0606020202030204" pitchFamily="34" charset="0"/>
              </a:rPr>
              <a:t>в 2014-2018 гг. (в среднем по энергосистемам) ожидаемый темп роста нагрузок не превысит 1%</a:t>
            </a:r>
          </a:p>
          <a:p>
            <a:pPr marL="177800" indent="-177800">
              <a:lnSpc>
                <a:spcPct val="90000"/>
              </a:lnSpc>
              <a:buClr>
                <a:schemeClr val="accent1"/>
              </a:buClr>
              <a:buFont typeface="Wingdings" pitchFamily="2" charset="2"/>
              <a:buChar char="§"/>
            </a:pPr>
            <a:r>
              <a:rPr lang="ru-RU" sz="1200" dirty="0" smtClean="0">
                <a:latin typeface="Arial Narrow" panose="020B0606020202030204" pitchFamily="34" charset="0"/>
              </a:rPr>
              <a:t>по мере обеспечения роста экономики необходимой энергоинфраструктурой ежегодный прирост нагрузок будет достигать </a:t>
            </a:r>
            <a:r>
              <a:rPr lang="en-US" sz="1200" dirty="0" smtClean="0">
                <a:latin typeface="Arial Narrow" panose="020B0606020202030204" pitchFamily="34" charset="0"/>
              </a:rPr>
              <a:t>5</a:t>
            </a:r>
            <a:r>
              <a:rPr lang="ru-RU" sz="1200" dirty="0" smtClean="0">
                <a:latin typeface="Arial Narrow" panose="020B0606020202030204" pitchFamily="34" charset="0"/>
              </a:rPr>
              <a:t>% </a:t>
            </a:r>
            <a:br>
              <a:rPr lang="ru-RU" sz="1200" dirty="0" smtClean="0">
                <a:latin typeface="Arial Narrow" panose="020B0606020202030204" pitchFamily="34" charset="0"/>
              </a:rPr>
            </a:br>
            <a:r>
              <a:rPr lang="ru-RU" sz="1200" dirty="0" smtClean="0">
                <a:latin typeface="Arial Narrow" panose="020B0606020202030204" pitchFamily="34" charset="0"/>
              </a:rPr>
              <a:t>(с учетом ТОР</a:t>
            </a:r>
            <a:r>
              <a:rPr lang="en-US" sz="1200" dirty="0" smtClean="0">
                <a:latin typeface="Arial Narrow" panose="020B0606020202030204" pitchFamily="34" charset="0"/>
              </a:rPr>
              <a:t>’</a:t>
            </a:r>
            <a:r>
              <a:rPr lang="ru-RU" sz="1200" dirty="0" smtClean="0">
                <a:latin typeface="Arial Narrow" panose="020B0606020202030204" pitchFamily="34" charset="0"/>
              </a:rPr>
              <a:t>ов)</a:t>
            </a:r>
          </a:p>
        </p:txBody>
      </p:sp>
      <p:sp>
        <p:nvSpPr>
          <p:cNvPr id="68" name="Прямоугольник 67"/>
          <p:cNvSpPr/>
          <p:nvPr/>
        </p:nvSpPr>
        <p:spPr>
          <a:xfrm>
            <a:off x="2352452" y="3279216"/>
            <a:ext cx="6552728" cy="387798"/>
          </a:xfrm>
          <a:prstGeom prst="rect">
            <a:avLst/>
          </a:prstGeom>
          <a:noFill/>
        </p:spPr>
        <p:txBody>
          <a:bodyPr wrap="square">
            <a:spAutoFit/>
          </a:bodyPr>
          <a:lstStyle/>
          <a:p>
            <a:pPr marL="177800" indent="-177800">
              <a:lnSpc>
                <a:spcPct val="80000"/>
              </a:lnSpc>
              <a:buClr>
                <a:schemeClr val="accent1"/>
              </a:buClr>
              <a:buFont typeface="Wingdings" pitchFamily="2" charset="2"/>
              <a:buChar char="§"/>
            </a:pPr>
            <a:r>
              <a:rPr lang="ru-RU" sz="1200" b="1" dirty="0" smtClean="0">
                <a:solidFill>
                  <a:schemeClr val="accent1"/>
                </a:solidFill>
                <a:latin typeface="Arial Narrow" panose="020B0606020202030204" pitchFamily="34" charset="0"/>
              </a:rPr>
              <a:t>безусловная необходимость субсидий для обеспечения </a:t>
            </a:r>
            <a:br>
              <a:rPr lang="ru-RU" sz="1200" b="1" dirty="0" smtClean="0">
                <a:solidFill>
                  <a:schemeClr val="accent1"/>
                </a:solidFill>
                <a:latin typeface="Arial Narrow" panose="020B0606020202030204" pitchFamily="34" charset="0"/>
              </a:rPr>
            </a:br>
            <a:r>
              <a:rPr lang="ru-RU" sz="1200" b="1" dirty="0" smtClean="0">
                <a:solidFill>
                  <a:schemeClr val="accent1"/>
                </a:solidFill>
                <a:latin typeface="Arial Narrow" panose="020B0606020202030204" pitchFamily="34" charset="0"/>
              </a:rPr>
              <a:t>приемлемой тарифной нагрузки на потребителей</a:t>
            </a:r>
          </a:p>
        </p:txBody>
      </p:sp>
      <p:sp>
        <p:nvSpPr>
          <p:cNvPr id="69" name="Прямоугольник 68"/>
          <p:cNvSpPr/>
          <p:nvPr>
            <p:custDataLst>
              <p:tags r:id="rId4"/>
            </p:custDataLst>
          </p:nvPr>
        </p:nvSpPr>
        <p:spPr>
          <a:xfrm>
            <a:off x="2443510" y="5611821"/>
            <a:ext cx="576064" cy="153888"/>
          </a:xfrm>
          <a:prstGeom prst="rect">
            <a:avLst/>
          </a:prstGeom>
        </p:spPr>
        <p:txBody>
          <a:bodyPr wrap="square" lIns="0" tIns="0" rIns="0" bIns="0">
            <a:spAutoFit/>
          </a:bodyPr>
          <a:lstStyle/>
          <a:p>
            <a:pPr algn="ctr"/>
            <a:r>
              <a:rPr lang="ru-RU" sz="1000" dirty="0" smtClean="0">
                <a:solidFill>
                  <a:schemeClr val="tx1">
                    <a:lumMod val="85000"/>
                    <a:lumOff val="15000"/>
                  </a:schemeClr>
                </a:solidFill>
                <a:latin typeface="Arial Narrow" pitchFamily="34" charset="0"/>
              </a:rPr>
              <a:t>5</a:t>
            </a:r>
          </a:p>
        </p:txBody>
      </p:sp>
      <p:sp>
        <p:nvSpPr>
          <p:cNvPr id="70" name="Прямоугольник 69"/>
          <p:cNvSpPr/>
          <p:nvPr>
            <p:custDataLst>
              <p:tags r:id="rId5"/>
            </p:custDataLst>
          </p:nvPr>
        </p:nvSpPr>
        <p:spPr>
          <a:xfrm flipV="1">
            <a:off x="2627784" y="5855064"/>
            <a:ext cx="216024" cy="153888"/>
          </a:xfrm>
          <a:prstGeom prst="rect">
            <a:avLst/>
          </a:prstGeom>
          <a:solidFill>
            <a:schemeClr val="bg1"/>
          </a:solidFill>
        </p:spPr>
        <p:txBody>
          <a:bodyPr wrap="square" lIns="0" tIns="0" rIns="0" bIns="0">
            <a:spAutoFit/>
          </a:bodyPr>
          <a:lstStyle/>
          <a:p>
            <a:pPr algn="ctr"/>
            <a:r>
              <a:rPr lang="ru-RU" sz="1000" dirty="0" smtClean="0">
                <a:solidFill>
                  <a:schemeClr val="tx1">
                    <a:lumMod val="85000"/>
                    <a:lumOff val="15000"/>
                  </a:schemeClr>
                </a:solidFill>
                <a:latin typeface="Arial Narrow" pitchFamily="34" charset="0"/>
              </a:rPr>
              <a:t>  </a:t>
            </a:r>
          </a:p>
        </p:txBody>
      </p:sp>
      <p:sp>
        <p:nvSpPr>
          <p:cNvPr id="71" name="Прямоугольник 70"/>
          <p:cNvSpPr/>
          <p:nvPr>
            <p:custDataLst>
              <p:tags r:id="rId6"/>
            </p:custDataLst>
          </p:nvPr>
        </p:nvSpPr>
        <p:spPr>
          <a:xfrm>
            <a:off x="2443510" y="5331503"/>
            <a:ext cx="576064" cy="153888"/>
          </a:xfrm>
          <a:prstGeom prst="rect">
            <a:avLst/>
          </a:prstGeom>
        </p:spPr>
        <p:txBody>
          <a:bodyPr wrap="square" lIns="0" tIns="0" rIns="0" bIns="0">
            <a:spAutoFit/>
          </a:bodyPr>
          <a:lstStyle/>
          <a:p>
            <a:pPr algn="ctr"/>
            <a:r>
              <a:rPr lang="ru-RU" sz="1000" dirty="0" smtClean="0">
                <a:solidFill>
                  <a:schemeClr val="tx1">
                    <a:lumMod val="85000"/>
                    <a:lumOff val="15000"/>
                  </a:schemeClr>
                </a:solidFill>
                <a:latin typeface="Arial Narrow" pitchFamily="34" charset="0"/>
              </a:rPr>
              <a:t>10</a:t>
            </a:r>
          </a:p>
        </p:txBody>
      </p:sp>
      <p:sp>
        <p:nvSpPr>
          <p:cNvPr id="72" name="TextBox 71"/>
          <p:cNvSpPr txBox="1"/>
          <p:nvPr/>
        </p:nvSpPr>
        <p:spPr>
          <a:xfrm>
            <a:off x="3065165" y="5176850"/>
            <a:ext cx="1008112" cy="246221"/>
          </a:xfrm>
          <a:prstGeom prst="rect">
            <a:avLst/>
          </a:prstGeom>
          <a:noFill/>
        </p:spPr>
        <p:txBody>
          <a:bodyPr wrap="square" rtlCol="0">
            <a:spAutoFit/>
          </a:bodyPr>
          <a:lstStyle/>
          <a:p>
            <a:r>
              <a:rPr lang="en-US" sz="1000" dirty="0" smtClean="0">
                <a:latin typeface="Arial" pitchFamily="34" charset="0"/>
                <a:cs typeface="Arial" pitchFamily="34" charset="0"/>
              </a:rPr>
              <a:t>+1</a:t>
            </a:r>
            <a:r>
              <a:rPr lang="ru-RU" sz="1000" dirty="0" smtClean="0">
                <a:latin typeface="Arial" pitchFamily="34" charset="0"/>
                <a:cs typeface="Arial" pitchFamily="34" charset="0"/>
              </a:rPr>
              <a:t>% в год</a:t>
            </a:r>
            <a:endParaRPr lang="ru-RU" sz="1000" dirty="0">
              <a:latin typeface="Arial" pitchFamily="34" charset="0"/>
              <a:cs typeface="Arial" pitchFamily="34" charset="0"/>
            </a:endParaRPr>
          </a:p>
        </p:txBody>
      </p:sp>
      <p:sp>
        <p:nvSpPr>
          <p:cNvPr id="73" name="TextBox 72"/>
          <p:cNvSpPr txBox="1"/>
          <p:nvPr/>
        </p:nvSpPr>
        <p:spPr>
          <a:xfrm>
            <a:off x="4175254" y="5181946"/>
            <a:ext cx="1008112" cy="246221"/>
          </a:xfrm>
          <a:prstGeom prst="rect">
            <a:avLst/>
          </a:prstGeom>
          <a:noFill/>
        </p:spPr>
        <p:txBody>
          <a:bodyPr wrap="square" rtlCol="0">
            <a:spAutoFit/>
          </a:bodyPr>
          <a:lstStyle/>
          <a:p>
            <a:r>
              <a:rPr lang="en-US" sz="1000" dirty="0" smtClean="0">
                <a:latin typeface="Arial" pitchFamily="34" charset="0"/>
                <a:cs typeface="Arial" pitchFamily="34" charset="0"/>
              </a:rPr>
              <a:t>+5</a:t>
            </a:r>
            <a:r>
              <a:rPr lang="ru-RU" sz="1000" dirty="0" smtClean="0">
                <a:latin typeface="Arial" pitchFamily="34" charset="0"/>
                <a:cs typeface="Arial" pitchFamily="34" charset="0"/>
              </a:rPr>
              <a:t>% в год</a:t>
            </a:r>
            <a:endParaRPr lang="ru-RU" sz="1000" dirty="0">
              <a:latin typeface="Arial" pitchFamily="34" charset="0"/>
              <a:cs typeface="Arial" pitchFamily="34" charset="0"/>
            </a:endParaRPr>
          </a:p>
        </p:txBody>
      </p:sp>
      <p:graphicFrame>
        <p:nvGraphicFramePr>
          <p:cNvPr id="74" name="Object 2"/>
          <p:cNvGraphicFramePr>
            <a:graphicFrameLocks noChangeAspect="1"/>
          </p:cNvGraphicFramePr>
          <p:nvPr>
            <p:custDataLst>
              <p:tags r:id="rId7"/>
            </p:custDataLst>
            <p:extLst>
              <p:ext uri="{D42A27DB-BD31-4B8C-83A1-F6EECF244321}">
                <p14:modId xmlns:p14="http://schemas.microsoft.com/office/powerpoint/2010/main" val="3033989505"/>
              </p:ext>
            </p:extLst>
          </p:nvPr>
        </p:nvGraphicFramePr>
        <p:xfrm>
          <a:off x="4137918" y="2380728"/>
          <a:ext cx="1872208" cy="519555"/>
        </p:xfrm>
        <a:graphic>
          <a:graphicData uri="http://schemas.openxmlformats.org/drawingml/2006/chart">
            <c:chart xmlns:c="http://schemas.openxmlformats.org/drawingml/2006/chart" xmlns:r="http://schemas.openxmlformats.org/officeDocument/2006/relationships" r:id="rId32"/>
          </a:graphicData>
        </a:graphic>
      </p:graphicFrame>
      <p:sp>
        <p:nvSpPr>
          <p:cNvPr id="75" name="Прямоугольник 74"/>
          <p:cNvSpPr/>
          <p:nvPr>
            <p:custDataLst>
              <p:tags r:id="rId8"/>
            </p:custDataLst>
          </p:nvPr>
        </p:nvSpPr>
        <p:spPr bwMode="auto">
          <a:xfrm>
            <a:off x="2873872" y="3026373"/>
            <a:ext cx="180000" cy="144000"/>
          </a:xfrm>
          <a:prstGeom prst="rect">
            <a:avLst/>
          </a:prstGeom>
          <a:solidFill>
            <a:schemeClr val="accent1"/>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6" name="Прямоугольник 75"/>
          <p:cNvSpPr/>
          <p:nvPr>
            <p:custDataLst>
              <p:tags r:id="rId9"/>
            </p:custDataLst>
          </p:nvPr>
        </p:nvSpPr>
        <p:spPr bwMode="auto">
          <a:xfrm>
            <a:off x="4137918" y="3031260"/>
            <a:ext cx="180000" cy="144000"/>
          </a:xfrm>
          <a:prstGeom prst="rect">
            <a:avLst/>
          </a:prstGeom>
          <a:solidFill>
            <a:srgbClr val="FF0000"/>
          </a:solidFill>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sp>
        <p:nvSpPr>
          <p:cNvPr id="77" name="Прямоугольник 76"/>
          <p:cNvSpPr/>
          <p:nvPr>
            <p:custDataLst>
              <p:tags r:id="rId10"/>
            </p:custDataLst>
          </p:nvPr>
        </p:nvSpPr>
        <p:spPr bwMode="auto">
          <a:xfrm>
            <a:off x="3126967" y="3007092"/>
            <a:ext cx="276225"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spcBef>
                <a:spcPct val="0"/>
              </a:spcBef>
              <a:spcAft>
                <a:spcPct val="0"/>
              </a:spcAft>
            </a:pPr>
            <a:r>
              <a:rPr lang="ru-RU" sz="1100" b="1" dirty="0" smtClean="0">
                <a:solidFill>
                  <a:schemeClr val="tx1"/>
                </a:solidFill>
                <a:latin typeface="Arial Narrow"/>
                <a:sym typeface="Arial Narrow"/>
              </a:rPr>
              <a:t>среднее по </a:t>
            </a:r>
            <a:fld id="{BDFD9964-797B-4203-B56E-FBFEA8CAE72C}" type="datetime'''''''''''Д''''''''Ф''''О'''">
              <a:rPr lang="en-US" sz="1100" b="1" smtClean="0">
                <a:solidFill>
                  <a:schemeClr val="tx1"/>
                </a:solidFill>
                <a:latin typeface="Arial Narrow"/>
                <a:sym typeface="Arial Narrow"/>
              </a:rPr>
              <a:pPr>
                <a:spcBef>
                  <a:spcPct val="0"/>
                </a:spcBef>
                <a:spcAft>
                  <a:spcPct val="0"/>
                </a:spcAft>
              </a:pPr>
              <a:t>ДФО</a:t>
            </a:fld>
            <a:endParaRPr lang="en-US" sz="1100" b="1" dirty="0">
              <a:solidFill>
                <a:schemeClr val="tx1"/>
              </a:solidFill>
              <a:latin typeface="Arial Narrow"/>
              <a:sym typeface="Arial Narrow"/>
            </a:endParaRPr>
          </a:p>
        </p:txBody>
      </p:sp>
      <p:sp>
        <p:nvSpPr>
          <p:cNvPr id="78" name="Прямоугольник 77"/>
          <p:cNvSpPr/>
          <p:nvPr/>
        </p:nvSpPr>
        <p:spPr>
          <a:xfrm>
            <a:off x="2386360" y="2245974"/>
            <a:ext cx="1296144" cy="244682"/>
          </a:xfrm>
          <a:prstGeom prst="rect">
            <a:avLst/>
          </a:prstGeom>
        </p:spPr>
        <p:txBody>
          <a:bodyPr wrap="square">
            <a:spAutoFit/>
          </a:bodyPr>
          <a:lstStyle/>
          <a:p>
            <a:pPr marL="342900" indent="-342900">
              <a:lnSpc>
                <a:spcPct val="90000"/>
              </a:lnSpc>
              <a:buClr>
                <a:schemeClr val="tx2"/>
              </a:buClr>
            </a:pPr>
            <a:r>
              <a:rPr lang="ru-RU" sz="1100" b="1" dirty="0" smtClean="0">
                <a:latin typeface="Arial Narrow" pitchFamily="34" charset="0"/>
              </a:rPr>
              <a:t>УРУТ, г./кВтч</a:t>
            </a:r>
          </a:p>
        </p:txBody>
      </p:sp>
      <p:sp>
        <p:nvSpPr>
          <p:cNvPr id="79" name="Прямоугольник 78"/>
          <p:cNvSpPr/>
          <p:nvPr/>
        </p:nvSpPr>
        <p:spPr>
          <a:xfrm>
            <a:off x="3206962" y="2216946"/>
            <a:ext cx="1296144" cy="244682"/>
          </a:xfrm>
          <a:prstGeom prst="rect">
            <a:avLst/>
          </a:prstGeom>
          <a:noFill/>
          <a:ln>
            <a:noFill/>
          </a:ln>
        </p:spPr>
        <p:txBody>
          <a:bodyPr wrap="square">
            <a:spAutoFit/>
          </a:bodyPr>
          <a:lstStyle/>
          <a:p>
            <a:pPr marL="342900" indent="-342900">
              <a:lnSpc>
                <a:spcPct val="90000"/>
              </a:lnSpc>
              <a:buClr>
                <a:schemeClr val="tx2"/>
              </a:buClr>
            </a:pPr>
            <a:r>
              <a:rPr lang="ru-RU" sz="1100" b="1" dirty="0" smtClean="0">
                <a:latin typeface="Arial Narrow" pitchFamily="34" charset="0"/>
              </a:rPr>
              <a:t>КИУМ ТЭЦ,%</a:t>
            </a:r>
          </a:p>
        </p:txBody>
      </p:sp>
      <p:sp>
        <p:nvSpPr>
          <p:cNvPr id="80" name="Прямоугольник 79"/>
          <p:cNvSpPr/>
          <p:nvPr/>
        </p:nvSpPr>
        <p:spPr>
          <a:xfrm>
            <a:off x="4070226" y="2245974"/>
            <a:ext cx="1728192" cy="244682"/>
          </a:xfrm>
          <a:prstGeom prst="rect">
            <a:avLst/>
          </a:prstGeom>
          <a:noFill/>
        </p:spPr>
        <p:txBody>
          <a:bodyPr wrap="square">
            <a:spAutoFit/>
          </a:bodyPr>
          <a:lstStyle/>
          <a:p>
            <a:pPr marL="342900" indent="-342900">
              <a:lnSpc>
                <a:spcPct val="90000"/>
              </a:lnSpc>
              <a:buClr>
                <a:schemeClr val="tx2"/>
              </a:buClr>
            </a:pPr>
            <a:r>
              <a:rPr lang="ru-RU" sz="1100" b="1" dirty="0" smtClean="0">
                <a:latin typeface="Arial Narrow" pitchFamily="34" charset="0"/>
              </a:rPr>
              <a:t>Цена топлива, тыс. руб.</a:t>
            </a:r>
          </a:p>
        </p:txBody>
      </p:sp>
      <p:sp>
        <p:nvSpPr>
          <p:cNvPr id="81" name="Прямоугольник 80"/>
          <p:cNvSpPr/>
          <p:nvPr>
            <p:custDataLst>
              <p:tags r:id="rId11"/>
            </p:custDataLst>
          </p:nvPr>
        </p:nvSpPr>
        <p:spPr>
          <a:xfrm>
            <a:off x="3290838" y="2698183"/>
            <a:ext cx="864096" cy="153888"/>
          </a:xfrm>
          <a:prstGeom prst="rect">
            <a:avLst/>
          </a:prstGeom>
        </p:spPr>
        <p:txBody>
          <a:bodyPr wrap="square" lIns="0" tIns="0" rIns="0" bIns="0">
            <a:spAutoFit/>
          </a:bodyPr>
          <a:lstStyle/>
          <a:p>
            <a:pPr algn="ctr"/>
            <a:r>
              <a:rPr lang="ru-RU" sz="1000" b="1" dirty="0" smtClean="0">
                <a:solidFill>
                  <a:schemeClr val="bg1"/>
                </a:solidFill>
                <a:latin typeface="Arial Narrow" pitchFamily="34" charset="0"/>
              </a:rPr>
              <a:t>33%</a:t>
            </a:r>
          </a:p>
        </p:txBody>
      </p:sp>
      <p:sp>
        <p:nvSpPr>
          <p:cNvPr id="82" name="Прямоугольник 81"/>
          <p:cNvSpPr/>
          <p:nvPr>
            <p:custDataLst>
              <p:tags r:id="rId12"/>
            </p:custDataLst>
          </p:nvPr>
        </p:nvSpPr>
        <p:spPr>
          <a:xfrm>
            <a:off x="4152776" y="2880732"/>
            <a:ext cx="648072" cy="107722"/>
          </a:xfrm>
          <a:prstGeom prst="rect">
            <a:avLst/>
          </a:prstGeom>
        </p:spPr>
        <p:txBody>
          <a:bodyPr wrap="square" lIns="0" tIns="0" rIns="0" bIns="0">
            <a:spAutoFit/>
          </a:bodyPr>
          <a:lstStyle/>
          <a:p>
            <a:pPr algn="ctr">
              <a:lnSpc>
                <a:spcPct val="70000"/>
              </a:lnSpc>
            </a:pPr>
            <a:r>
              <a:rPr lang="ru-RU" sz="1000" dirty="0" smtClean="0">
                <a:latin typeface="Arial Narrow" pitchFamily="34" charset="0"/>
              </a:rPr>
              <a:t>уголь, за тн</a:t>
            </a:r>
          </a:p>
        </p:txBody>
      </p:sp>
      <p:sp>
        <p:nvSpPr>
          <p:cNvPr id="83" name="Прямоугольник 82"/>
          <p:cNvSpPr/>
          <p:nvPr>
            <p:custDataLst>
              <p:tags r:id="rId13"/>
            </p:custDataLst>
          </p:nvPr>
        </p:nvSpPr>
        <p:spPr>
          <a:xfrm>
            <a:off x="4754493" y="2879899"/>
            <a:ext cx="720080" cy="109389"/>
          </a:xfrm>
          <a:prstGeom prst="rect">
            <a:avLst/>
          </a:prstGeom>
        </p:spPr>
        <p:txBody>
          <a:bodyPr wrap="square" lIns="0" tIns="0" rIns="0" bIns="0">
            <a:spAutoFit/>
          </a:bodyPr>
          <a:lstStyle/>
          <a:p>
            <a:pPr algn="ctr">
              <a:lnSpc>
                <a:spcPct val="70000"/>
              </a:lnSpc>
            </a:pPr>
            <a:r>
              <a:rPr lang="ru-RU" sz="1000" dirty="0" smtClean="0">
                <a:latin typeface="Arial Narrow" pitchFamily="34" charset="0"/>
              </a:rPr>
              <a:t>газ, за м</a:t>
            </a:r>
            <a:r>
              <a:rPr lang="ru-RU" sz="1000" baseline="30000" dirty="0" smtClean="0">
                <a:latin typeface="Arial Narrow" pitchFamily="34" charset="0"/>
              </a:rPr>
              <a:t>3</a:t>
            </a:r>
          </a:p>
        </p:txBody>
      </p:sp>
      <p:sp>
        <p:nvSpPr>
          <p:cNvPr id="84" name="Прямоугольник 83"/>
          <p:cNvSpPr/>
          <p:nvPr>
            <p:custDataLst>
              <p:tags r:id="rId14"/>
            </p:custDataLst>
          </p:nvPr>
        </p:nvSpPr>
        <p:spPr>
          <a:xfrm>
            <a:off x="5376912" y="2880732"/>
            <a:ext cx="613147" cy="107722"/>
          </a:xfrm>
          <a:prstGeom prst="rect">
            <a:avLst/>
          </a:prstGeom>
        </p:spPr>
        <p:txBody>
          <a:bodyPr wrap="square" lIns="0" tIns="0" rIns="0" bIns="0">
            <a:spAutoFit/>
          </a:bodyPr>
          <a:lstStyle/>
          <a:p>
            <a:pPr algn="ctr">
              <a:lnSpc>
                <a:spcPct val="70000"/>
              </a:lnSpc>
            </a:pPr>
            <a:r>
              <a:rPr lang="ru-RU" sz="1000" dirty="0" smtClean="0">
                <a:latin typeface="Arial Narrow" pitchFamily="34" charset="0"/>
              </a:rPr>
              <a:t>мазут, за тн</a:t>
            </a:r>
          </a:p>
        </p:txBody>
      </p:sp>
      <p:sp>
        <p:nvSpPr>
          <p:cNvPr id="85" name="Прямоугольник 84"/>
          <p:cNvSpPr/>
          <p:nvPr>
            <p:custDataLst>
              <p:tags r:id="rId15"/>
            </p:custDataLst>
          </p:nvPr>
        </p:nvSpPr>
        <p:spPr>
          <a:xfrm>
            <a:off x="4208587" y="2708303"/>
            <a:ext cx="288032" cy="153888"/>
          </a:xfrm>
          <a:prstGeom prst="rect">
            <a:avLst/>
          </a:prstGeom>
        </p:spPr>
        <p:txBody>
          <a:bodyPr wrap="square" lIns="0" tIns="0" rIns="0" bIns="0">
            <a:spAutoFit/>
          </a:bodyPr>
          <a:lstStyle/>
          <a:p>
            <a:pPr algn="ctr"/>
            <a:r>
              <a:rPr lang="ru-RU" sz="1000" b="1" dirty="0" smtClean="0">
                <a:solidFill>
                  <a:schemeClr val="tx1">
                    <a:lumMod val="65000"/>
                    <a:lumOff val="35000"/>
                  </a:schemeClr>
                </a:solidFill>
                <a:latin typeface="Arial Narrow" pitchFamily="34" charset="0"/>
              </a:rPr>
              <a:t>1,04</a:t>
            </a:r>
          </a:p>
        </p:txBody>
      </p:sp>
      <p:sp>
        <p:nvSpPr>
          <p:cNvPr id="86" name="Прямоугольник 85"/>
          <p:cNvSpPr/>
          <p:nvPr>
            <p:custDataLst>
              <p:tags r:id="rId16"/>
            </p:custDataLst>
          </p:nvPr>
        </p:nvSpPr>
        <p:spPr>
          <a:xfrm>
            <a:off x="4788150" y="2626883"/>
            <a:ext cx="288032" cy="153888"/>
          </a:xfrm>
          <a:prstGeom prst="rect">
            <a:avLst/>
          </a:prstGeom>
        </p:spPr>
        <p:txBody>
          <a:bodyPr wrap="square" lIns="0" tIns="0" rIns="0" bIns="0">
            <a:spAutoFit/>
          </a:bodyPr>
          <a:lstStyle/>
          <a:p>
            <a:pPr algn="ctr"/>
            <a:r>
              <a:rPr lang="ru-RU" sz="1000" b="1" dirty="0" smtClean="0">
                <a:solidFill>
                  <a:schemeClr val="tx1">
                    <a:lumMod val="65000"/>
                    <a:lumOff val="35000"/>
                  </a:schemeClr>
                </a:solidFill>
                <a:latin typeface="Arial Narrow" pitchFamily="34" charset="0"/>
              </a:rPr>
              <a:t>3,05</a:t>
            </a:r>
          </a:p>
        </p:txBody>
      </p:sp>
      <p:sp>
        <p:nvSpPr>
          <p:cNvPr id="87" name="Прямоугольник 86"/>
          <p:cNvSpPr/>
          <p:nvPr>
            <p:custDataLst>
              <p:tags r:id="rId17"/>
            </p:custDataLst>
          </p:nvPr>
        </p:nvSpPr>
        <p:spPr>
          <a:xfrm>
            <a:off x="5393804" y="2455170"/>
            <a:ext cx="288032" cy="153888"/>
          </a:xfrm>
          <a:prstGeom prst="rect">
            <a:avLst/>
          </a:prstGeom>
        </p:spPr>
        <p:txBody>
          <a:bodyPr wrap="square" lIns="0" tIns="0" rIns="0" bIns="0">
            <a:spAutoFit/>
          </a:bodyPr>
          <a:lstStyle/>
          <a:p>
            <a:pPr algn="ctr"/>
            <a:r>
              <a:rPr lang="ru-RU" sz="1000" b="1" dirty="0" smtClean="0">
                <a:solidFill>
                  <a:schemeClr val="tx1">
                    <a:lumMod val="65000"/>
                    <a:lumOff val="35000"/>
                  </a:schemeClr>
                </a:solidFill>
                <a:latin typeface="Arial Narrow" pitchFamily="34" charset="0"/>
              </a:rPr>
              <a:t>9,61</a:t>
            </a:r>
          </a:p>
        </p:txBody>
      </p:sp>
      <p:sp>
        <p:nvSpPr>
          <p:cNvPr id="88" name="Прямоугольник 87"/>
          <p:cNvSpPr/>
          <p:nvPr>
            <p:custDataLst>
              <p:tags r:id="rId18"/>
            </p:custDataLst>
          </p:nvPr>
        </p:nvSpPr>
        <p:spPr>
          <a:xfrm>
            <a:off x="4485258" y="2653874"/>
            <a:ext cx="288032" cy="153888"/>
          </a:xfrm>
          <a:prstGeom prst="rect">
            <a:avLst/>
          </a:prstGeom>
        </p:spPr>
        <p:txBody>
          <a:bodyPr wrap="square" lIns="0" tIns="0" rIns="0" bIns="0">
            <a:spAutoFit/>
          </a:bodyPr>
          <a:lstStyle/>
          <a:p>
            <a:pPr algn="ctr"/>
            <a:r>
              <a:rPr lang="ru-RU" sz="1000" b="1" dirty="0" smtClean="0">
                <a:solidFill>
                  <a:schemeClr val="tx1">
                    <a:lumMod val="65000"/>
                    <a:lumOff val="35000"/>
                  </a:schemeClr>
                </a:solidFill>
                <a:latin typeface="Arial Narrow" pitchFamily="34" charset="0"/>
              </a:rPr>
              <a:t>1,69</a:t>
            </a:r>
          </a:p>
        </p:txBody>
      </p:sp>
      <p:sp>
        <p:nvSpPr>
          <p:cNvPr id="89" name="Прямоугольник 88"/>
          <p:cNvSpPr/>
          <p:nvPr>
            <p:custDataLst>
              <p:tags r:id="rId19"/>
            </p:custDataLst>
          </p:nvPr>
        </p:nvSpPr>
        <p:spPr>
          <a:xfrm>
            <a:off x="5084115" y="2607127"/>
            <a:ext cx="288032" cy="153888"/>
          </a:xfrm>
          <a:prstGeom prst="rect">
            <a:avLst/>
          </a:prstGeom>
        </p:spPr>
        <p:txBody>
          <a:bodyPr wrap="square" lIns="0" tIns="0" rIns="0" bIns="0">
            <a:spAutoFit/>
          </a:bodyPr>
          <a:lstStyle/>
          <a:p>
            <a:pPr algn="ctr"/>
            <a:r>
              <a:rPr lang="ru-RU" sz="1000" b="1" dirty="0" smtClean="0">
                <a:solidFill>
                  <a:schemeClr val="tx1">
                    <a:lumMod val="65000"/>
                    <a:lumOff val="35000"/>
                  </a:schemeClr>
                </a:solidFill>
                <a:latin typeface="Arial Narrow" pitchFamily="34" charset="0"/>
              </a:rPr>
              <a:t>3,35</a:t>
            </a:r>
          </a:p>
        </p:txBody>
      </p:sp>
      <p:sp>
        <p:nvSpPr>
          <p:cNvPr id="90" name="Прямоугольник 89"/>
          <p:cNvSpPr/>
          <p:nvPr>
            <p:custDataLst>
              <p:tags r:id="rId20"/>
            </p:custDataLst>
          </p:nvPr>
        </p:nvSpPr>
        <p:spPr>
          <a:xfrm>
            <a:off x="5692565" y="2280395"/>
            <a:ext cx="288032" cy="153888"/>
          </a:xfrm>
          <a:prstGeom prst="rect">
            <a:avLst/>
          </a:prstGeom>
        </p:spPr>
        <p:txBody>
          <a:bodyPr wrap="square" lIns="0" tIns="0" rIns="0" bIns="0">
            <a:spAutoFit/>
          </a:bodyPr>
          <a:lstStyle/>
          <a:p>
            <a:pPr algn="ctr"/>
            <a:r>
              <a:rPr lang="ru-RU" sz="1000" b="1" dirty="0" smtClean="0">
                <a:solidFill>
                  <a:schemeClr val="tx1">
                    <a:lumMod val="65000"/>
                    <a:lumOff val="35000"/>
                  </a:schemeClr>
                </a:solidFill>
                <a:latin typeface="Arial Narrow" pitchFamily="34" charset="0"/>
              </a:rPr>
              <a:t>15,85</a:t>
            </a:r>
          </a:p>
        </p:txBody>
      </p:sp>
      <p:sp>
        <p:nvSpPr>
          <p:cNvPr id="91" name="Прямоугольник 90"/>
          <p:cNvSpPr/>
          <p:nvPr>
            <p:custDataLst>
              <p:tags r:id="rId21"/>
            </p:custDataLst>
          </p:nvPr>
        </p:nvSpPr>
        <p:spPr bwMode="auto">
          <a:xfrm>
            <a:off x="4339084" y="3002753"/>
            <a:ext cx="276225" cy="182562"/>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nchorCtr="0">
            <a:noAutofit/>
          </a:bodyPr>
          <a:lstStyle/>
          <a:p>
            <a:pPr>
              <a:spcBef>
                <a:spcPct val="0"/>
              </a:spcBef>
              <a:spcAft>
                <a:spcPct val="0"/>
              </a:spcAft>
            </a:pPr>
            <a:r>
              <a:rPr lang="ru-RU" sz="1100" b="1" dirty="0" smtClean="0">
                <a:solidFill>
                  <a:schemeClr val="tx1"/>
                </a:solidFill>
                <a:latin typeface="Arial Narrow"/>
                <a:sym typeface="Arial Narrow"/>
              </a:rPr>
              <a:t>среднее по России</a:t>
            </a:r>
            <a:endParaRPr lang="en-US" sz="1100" b="1" dirty="0">
              <a:solidFill>
                <a:schemeClr val="tx1"/>
              </a:solidFill>
              <a:latin typeface="Arial Narrow"/>
              <a:sym typeface="Arial Narrow"/>
            </a:endParaRPr>
          </a:p>
        </p:txBody>
      </p:sp>
      <p:graphicFrame>
        <p:nvGraphicFramePr>
          <p:cNvPr id="92" name="Object 2"/>
          <p:cNvGraphicFramePr>
            <a:graphicFrameLocks noChangeAspect="1"/>
          </p:cNvGraphicFramePr>
          <p:nvPr>
            <p:custDataLst>
              <p:tags r:id="rId22"/>
            </p:custDataLst>
            <p:extLst>
              <p:ext uri="{D42A27DB-BD31-4B8C-83A1-F6EECF244321}">
                <p14:modId xmlns:p14="http://schemas.microsoft.com/office/powerpoint/2010/main" val="439176921"/>
              </p:ext>
            </p:extLst>
          </p:nvPr>
        </p:nvGraphicFramePr>
        <p:xfrm>
          <a:off x="2457148" y="2422078"/>
          <a:ext cx="784800" cy="484472"/>
        </p:xfrm>
        <a:graphic>
          <a:graphicData uri="http://schemas.openxmlformats.org/drawingml/2006/chart">
            <c:chart xmlns:c="http://schemas.openxmlformats.org/drawingml/2006/chart" xmlns:r="http://schemas.openxmlformats.org/officeDocument/2006/relationships" r:id="rId33"/>
          </a:graphicData>
        </a:graphic>
      </p:graphicFrame>
      <p:sp>
        <p:nvSpPr>
          <p:cNvPr id="93" name="Прямоугольник 92"/>
          <p:cNvSpPr/>
          <p:nvPr>
            <p:custDataLst>
              <p:tags r:id="rId23"/>
            </p:custDataLst>
          </p:nvPr>
        </p:nvSpPr>
        <p:spPr>
          <a:xfrm>
            <a:off x="2305844" y="2573717"/>
            <a:ext cx="864096" cy="153888"/>
          </a:xfrm>
          <a:prstGeom prst="rect">
            <a:avLst/>
          </a:prstGeom>
        </p:spPr>
        <p:txBody>
          <a:bodyPr wrap="square" lIns="0" tIns="0" rIns="0" bIns="0">
            <a:spAutoFit/>
          </a:bodyPr>
          <a:lstStyle/>
          <a:p>
            <a:pPr algn="ctr"/>
            <a:r>
              <a:rPr lang="ru-RU" sz="1000" b="1" dirty="0" smtClean="0">
                <a:solidFill>
                  <a:prstClr val="black">
                    <a:lumMod val="85000"/>
                    <a:lumOff val="15000"/>
                  </a:prstClr>
                </a:solidFill>
                <a:latin typeface="Arial Narrow" pitchFamily="34" charset="0"/>
              </a:rPr>
              <a:t>333</a:t>
            </a:r>
          </a:p>
        </p:txBody>
      </p:sp>
      <p:sp>
        <p:nvSpPr>
          <p:cNvPr id="94" name="Прямоугольник 93"/>
          <p:cNvSpPr/>
          <p:nvPr>
            <p:custDataLst>
              <p:tags r:id="rId24"/>
            </p:custDataLst>
          </p:nvPr>
        </p:nvSpPr>
        <p:spPr>
          <a:xfrm>
            <a:off x="2561492" y="2604310"/>
            <a:ext cx="864096" cy="153888"/>
          </a:xfrm>
          <a:prstGeom prst="rect">
            <a:avLst/>
          </a:prstGeom>
        </p:spPr>
        <p:txBody>
          <a:bodyPr wrap="square" lIns="0" tIns="0" rIns="0" bIns="0">
            <a:spAutoFit/>
          </a:bodyPr>
          <a:lstStyle/>
          <a:p>
            <a:pPr algn="ctr"/>
            <a:r>
              <a:rPr lang="ru-RU" sz="1000" b="1" dirty="0" smtClean="0">
                <a:solidFill>
                  <a:prstClr val="white"/>
                </a:solidFill>
                <a:latin typeface="Arial Narrow" pitchFamily="34" charset="0"/>
              </a:rPr>
              <a:t>387</a:t>
            </a:r>
          </a:p>
        </p:txBody>
      </p:sp>
      <p:graphicFrame>
        <p:nvGraphicFramePr>
          <p:cNvPr id="95" name="Object 2"/>
          <p:cNvGraphicFramePr>
            <a:graphicFrameLocks noChangeAspect="1"/>
          </p:cNvGraphicFramePr>
          <p:nvPr>
            <p:custDataLst>
              <p:tags r:id="rId25"/>
            </p:custDataLst>
            <p:extLst>
              <p:ext uri="{D42A27DB-BD31-4B8C-83A1-F6EECF244321}">
                <p14:modId xmlns:p14="http://schemas.microsoft.com/office/powerpoint/2010/main" val="2083717238"/>
              </p:ext>
            </p:extLst>
          </p:nvPr>
        </p:nvGraphicFramePr>
        <p:xfrm>
          <a:off x="3274958" y="2418650"/>
          <a:ext cx="784800" cy="484472"/>
        </p:xfrm>
        <a:graphic>
          <a:graphicData uri="http://schemas.openxmlformats.org/drawingml/2006/chart">
            <c:chart xmlns:c="http://schemas.openxmlformats.org/drawingml/2006/chart" xmlns:r="http://schemas.openxmlformats.org/officeDocument/2006/relationships" r:id="rId34"/>
          </a:graphicData>
        </a:graphic>
      </p:graphicFrame>
      <p:sp>
        <p:nvSpPr>
          <p:cNvPr id="96" name="Прямоугольник 95"/>
          <p:cNvSpPr/>
          <p:nvPr>
            <p:custDataLst>
              <p:tags r:id="rId26"/>
            </p:custDataLst>
          </p:nvPr>
        </p:nvSpPr>
        <p:spPr>
          <a:xfrm>
            <a:off x="3118252" y="2670577"/>
            <a:ext cx="864096" cy="153888"/>
          </a:xfrm>
          <a:prstGeom prst="rect">
            <a:avLst/>
          </a:prstGeom>
        </p:spPr>
        <p:txBody>
          <a:bodyPr wrap="square" lIns="0" tIns="0" rIns="0" bIns="0">
            <a:spAutoFit/>
          </a:bodyPr>
          <a:lstStyle/>
          <a:p>
            <a:pPr algn="ctr"/>
            <a:r>
              <a:rPr lang="ru-RU" sz="1000" b="1" dirty="0" smtClean="0">
                <a:solidFill>
                  <a:prstClr val="black">
                    <a:lumMod val="85000"/>
                    <a:lumOff val="15000"/>
                  </a:prstClr>
                </a:solidFill>
                <a:latin typeface="Arial Narrow" pitchFamily="34" charset="0"/>
              </a:rPr>
              <a:t>53%</a:t>
            </a:r>
          </a:p>
        </p:txBody>
      </p:sp>
      <p:sp>
        <p:nvSpPr>
          <p:cNvPr id="97" name="Прямоугольник 96"/>
          <p:cNvSpPr/>
          <p:nvPr>
            <p:custDataLst>
              <p:tags r:id="rId27"/>
            </p:custDataLst>
          </p:nvPr>
        </p:nvSpPr>
        <p:spPr>
          <a:xfrm>
            <a:off x="3382872" y="2683744"/>
            <a:ext cx="864096" cy="153888"/>
          </a:xfrm>
          <a:prstGeom prst="rect">
            <a:avLst/>
          </a:prstGeom>
        </p:spPr>
        <p:txBody>
          <a:bodyPr wrap="square" lIns="0" tIns="0" rIns="0" bIns="0">
            <a:spAutoFit/>
          </a:bodyPr>
          <a:lstStyle/>
          <a:p>
            <a:pPr algn="ctr"/>
            <a:r>
              <a:rPr lang="ru-RU" sz="1000" b="1" dirty="0" smtClean="0">
                <a:solidFill>
                  <a:prstClr val="white"/>
                </a:solidFill>
                <a:latin typeface="Arial Narrow" pitchFamily="34" charset="0"/>
              </a:rPr>
              <a:t>40%</a:t>
            </a:r>
          </a:p>
        </p:txBody>
      </p:sp>
      <p:sp>
        <p:nvSpPr>
          <p:cNvPr id="98" name="Номер слайда 2"/>
          <p:cNvSpPr>
            <a:spLocks noGrp="1"/>
          </p:cNvSpPr>
          <p:nvPr>
            <p:ph type="sldNum" sz="quarter" idx="4294967295"/>
          </p:nvPr>
        </p:nvSpPr>
        <p:spPr bwMode="auto">
          <a:xfrm>
            <a:off x="8555038" y="6480175"/>
            <a:ext cx="5984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fld id="{66C6D4BF-6421-4CB8-BD88-CE3DE29307E6}" type="slidenum">
              <a:rPr lang="en-US" sz="1200" b="1" smtClean="0">
                <a:solidFill>
                  <a:schemeClr val="accent1"/>
                </a:solidFill>
                <a:latin typeface="Tahoma" pitchFamily="34" charset="0"/>
                <a:cs typeface="Tahoma" pitchFamily="34" charset="0"/>
              </a:rPr>
              <a:pPr algn="ctr" eaLnBrk="1" fontAlgn="base" hangingPunct="1">
                <a:spcBef>
                  <a:spcPct val="0"/>
                </a:spcBef>
                <a:spcAft>
                  <a:spcPct val="0"/>
                </a:spcAft>
              </a:pPr>
              <a:t>3</a:t>
            </a:fld>
            <a:endParaRPr lang="en-US" sz="1200" b="1" dirty="0" smtClean="0">
              <a:solidFill>
                <a:schemeClr val="accent1"/>
              </a:solidFill>
              <a:latin typeface="Tahoma" pitchFamily="34" charset="0"/>
              <a:cs typeface="Tahoma" pitchFamily="34" charset="0"/>
            </a:endParaRPr>
          </a:p>
        </p:txBody>
      </p:sp>
    </p:spTree>
    <p:extLst>
      <p:ext uri="{BB962C8B-B14F-4D97-AF65-F5344CB8AC3E}">
        <p14:creationId xmlns:p14="http://schemas.microsoft.com/office/powerpoint/2010/main" val="35539568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Прямоугольник 6"/>
          <p:cNvSpPr>
            <a:spLocks noChangeArrowheads="1"/>
          </p:cNvSpPr>
          <p:nvPr/>
        </p:nvSpPr>
        <p:spPr bwMode="auto">
          <a:xfrm>
            <a:off x="230188" y="11113"/>
            <a:ext cx="748982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7200" algn="l"/>
              </a:tabLst>
            </a:pPr>
            <a:r>
              <a:rPr lang="ru-RU" b="1" dirty="0">
                <a:solidFill>
                  <a:schemeClr val="bg1"/>
                </a:solidFill>
                <a:latin typeface="Tahoma" pitchFamily="34" charset="0"/>
                <a:cs typeface="Tahoma" pitchFamily="34" charset="0"/>
              </a:rPr>
              <a:t>Среднесрочная перспектива: </a:t>
            </a:r>
            <a:br>
              <a:rPr lang="ru-RU" b="1" dirty="0">
                <a:solidFill>
                  <a:schemeClr val="bg1"/>
                </a:solidFill>
                <a:latin typeface="Tahoma" pitchFamily="34" charset="0"/>
                <a:cs typeface="Tahoma" pitchFamily="34" charset="0"/>
              </a:rPr>
            </a:br>
            <a:r>
              <a:rPr lang="ru-RU" b="1" dirty="0">
                <a:solidFill>
                  <a:schemeClr val="bg1"/>
                </a:solidFill>
                <a:latin typeface="Tahoma" pitchFamily="34" charset="0"/>
                <a:cs typeface="Tahoma" pitchFamily="34" charset="0"/>
              </a:rPr>
              <a:t>реализация утвержденных инвестиционных программ</a:t>
            </a:r>
          </a:p>
        </p:txBody>
      </p:sp>
      <p:sp>
        <p:nvSpPr>
          <p:cNvPr id="98" name="Номер слайда 2"/>
          <p:cNvSpPr>
            <a:spLocks noGrp="1"/>
          </p:cNvSpPr>
          <p:nvPr>
            <p:ph type="sldNum" sz="quarter" idx="4294967295"/>
          </p:nvPr>
        </p:nvSpPr>
        <p:spPr bwMode="auto">
          <a:xfrm>
            <a:off x="8555038" y="6480175"/>
            <a:ext cx="5984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fld id="{66C6D4BF-6421-4CB8-BD88-CE3DE29307E6}" type="slidenum">
              <a:rPr lang="en-US" sz="1200" b="1" smtClean="0">
                <a:solidFill>
                  <a:schemeClr val="accent1"/>
                </a:solidFill>
                <a:latin typeface="Tahoma" pitchFamily="34" charset="0"/>
                <a:cs typeface="Tahoma" pitchFamily="34" charset="0"/>
              </a:rPr>
              <a:pPr algn="ctr" eaLnBrk="1" fontAlgn="base" hangingPunct="1">
                <a:spcBef>
                  <a:spcPct val="0"/>
                </a:spcBef>
                <a:spcAft>
                  <a:spcPct val="0"/>
                </a:spcAft>
              </a:pPr>
              <a:t>4</a:t>
            </a:fld>
            <a:endParaRPr lang="en-US" sz="1200" b="1" dirty="0" smtClean="0">
              <a:solidFill>
                <a:schemeClr val="accent1"/>
              </a:solidFill>
              <a:latin typeface="Tahoma" pitchFamily="34" charset="0"/>
              <a:cs typeface="Tahoma" pitchFamily="34" charset="0"/>
            </a:endParaRPr>
          </a:p>
        </p:txBody>
      </p:sp>
      <p:graphicFrame>
        <p:nvGraphicFramePr>
          <p:cNvPr id="99" name="Таблица 98"/>
          <p:cNvGraphicFramePr>
            <a:graphicFrameLocks noGrp="1"/>
          </p:cNvGraphicFramePr>
          <p:nvPr>
            <p:extLst>
              <p:ext uri="{D42A27DB-BD31-4B8C-83A1-F6EECF244321}">
                <p14:modId xmlns:p14="http://schemas.microsoft.com/office/powerpoint/2010/main" val="2839432004"/>
              </p:ext>
            </p:extLst>
          </p:nvPr>
        </p:nvGraphicFramePr>
        <p:xfrm>
          <a:off x="251520" y="2020459"/>
          <a:ext cx="8698256" cy="3979680"/>
        </p:xfrm>
        <a:graphic>
          <a:graphicData uri="http://schemas.openxmlformats.org/drawingml/2006/table">
            <a:tbl>
              <a:tblPr firstRow="1" bandRow="1">
                <a:tableStyleId>{5C22544A-7EE6-4342-B048-85BDC9FD1C3A}</a:tableStyleId>
              </a:tblPr>
              <a:tblGrid>
                <a:gridCol w="2635528"/>
                <a:gridCol w="1890394"/>
                <a:gridCol w="2142054"/>
                <a:gridCol w="2030280"/>
              </a:tblGrid>
              <a:tr h="370840">
                <a:tc>
                  <a:txBody>
                    <a:bodyPr/>
                    <a:lstStyle/>
                    <a:p>
                      <a:r>
                        <a:rPr lang="ru-RU" sz="1300" dirty="0" smtClean="0">
                          <a:latin typeface="Arial Narrow" pitchFamily="34" charset="0"/>
                          <a:ea typeface="Verdana" pitchFamily="34" charset="0"/>
                          <a:cs typeface="Verdana" pitchFamily="34" charset="0"/>
                        </a:rPr>
                        <a:t>Проект</a:t>
                      </a:r>
                      <a:endParaRPr lang="ru-RU" sz="1300" dirty="0">
                        <a:latin typeface="Arial Narrow" pitchFamily="34" charset="0"/>
                        <a:ea typeface="Verdana" pitchFamily="34" charset="0"/>
                        <a:cs typeface="Verdana" pitchFamily="34" charset="0"/>
                      </a:endParaRPr>
                    </a:p>
                  </a:txBody>
                  <a:tcPr/>
                </a:tc>
                <a:tc>
                  <a:txBody>
                    <a:bodyPr/>
                    <a:lstStyle/>
                    <a:p>
                      <a:r>
                        <a:rPr lang="ru-RU" sz="1300" dirty="0" smtClean="0">
                          <a:latin typeface="Arial Narrow" pitchFamily="34" charset="0"/>
                          <a:ea typeface="Verdana" pitchFamily="34" charset="0"/>
                          <a:cs typeface="Verdana" pitchFamily="34" charset="0"/>
                        </a:rPr>
                        <a:t>Года</a:t>
                      </a:r>
                      <a:r>
                        <a:rPr lang="ru-RU" sz="1300" baseline="0" dirty="0" smtClean="0">
                          <a:latin typeface="Arial Narrow" pitchFamily="34" charset="0"/>
                          <a:ea typeface="Verdana" pitchFamily="34" charset="0"/>
                          <a:cs typeface="Verdana" pitchFamily="34" charset="0"/>
                        </a:rPr>
                        <a:t> ввода</a:t>
                      </a:r>
                      <a:endParaRPr lang="ru-RU" sz="1300" dirty="0">
                        <a:latin typeface="Arial Narrow" pitchFamily="34" charset="0"/>
                        <a:ea typeface="Verdana" pitchFamily="34" charset="0"/>
                        <a:cs typeface="Verdana" pitchFamily="34" charset="0"/>
                      </a:endParaRPr>
                    </a:p>
                  </a:txBody>
                  <a:tcPr/>
                </a:tc>
                <a:tc>
                  <a:txBody>
                    <a:bodyPr/>
                    <a:lstStyle/>
                    <a:p>
                      <a:r>
                        <a:rPr lang="ru-RU" sz="1300" dirty="0" smtClean="0">
                          <a:latin typeface="Arial Narrow" pitchFamily="34" charset="0"/>
                          <a:ea typeface="Verdana" pitchFamily="34" charset="0"/>
                          <a:cs typeface="Verdana" pitchFamily="34" charset="0"/>
                        </a:rPr>
                        <a:t>Мощность,</a:t>
                      </a:r>
                      <a:r>
                        <a:rPr lang="ru-RU" sz="1300" baseline="0" dirty="0" smtClean="0">
                          <a:latin typeface="Arial Narrow" pitchFamily="34" charset="0"/>
                          <a:ea typeface="Verdana" pitchFamily="34" charset="0"/>
                          <a:cs typeface="Verdana" pitchFamily="34" charset="0"/>
                        </a:rPr>
                        <a:t> МВт</a:t>
                      </a:r>
                      <a:endParaRPr lang="ru-RU" sz="1300" dirty="0">
                        <a:latin typeface="Arial Narrow" pitchFamily="34" charset="0"/>
                        <a:ea typeface="Verdana" pitchFamily="34" charset="0"/>
                        <a:cs typeface="Verdana" pitchFamily="34" charset="0"/>
                      </a:endParaRPr>
                    </a:p>
                  </a:txBody>
                  <a:tcPr/>
                </a:tc>
                <a:tc>
                  <a:txBody>
                    <a:bodyPr/>
                    <a:lstStyle/>
                    <a:p>
                      <a:r>
                        <a:rPr lang="ru-RU" sz="1300" dirty="0" smtClean="0">
                          <a:latin typeface="Arial Narrow" pitchFamily="34" charset="0"/>
                          <a:ea typeface="Verdana" pitchFamily="34" charset="0"/>
                          <a:cs typeface="Verdana" pitchFamily="34" charset="0"/>
                        </a:rPr>
                        <a:t>Оценочная</a:t>
                      </a:r>
                      <a:r>
                        <a:rPr lang="ru-RU" sz="1300" baseline="0" dirty="0" smtClean="0">
                          <a:latin typeface="Arial Narrow" pitchFamily="34" charset="0"/>
                          <a:ea typeface="Verdana" pitchFamily="34" charset="0"/>
                          <a:cs typeface="Verdana" pitchFamily="34" charset="0"/>
                        </a:rPr>
                        <a:t> стоимость</a:t>
                      </a:r>
                      <a:r>
                        <a:rPr lang="ru-RU" sz="1300" dirty="0" smtClean="0">
                          <a:latin typeface="Arial Narrow" pitchFamily="34" charset="0"/>
                          <a:ea typeface="Verdana" pitchFamily="34" charset="0"/>
                          <a:cs typeface="Verdana" pitchFamily="34" charset="0"/>
                        </a:rPr>
                        <a:t/>
                      </a:r>
                      <a:br>
                        <a:rPr lang="ru-RU" sz="1300" dirty="0" smtClean="0">
                          <a:latin typeface="Arial Narrow" pitchFamily="34" charset="0"/>
                          <a:ea typeface="Verdana" pitchFamily="34" charset="0"/>
                          <a:cs typeface="Verdana" pitchFamily="34" charset="0"/>
                        </a:rPr>
                      </a:br>
                      <a:r>
                        <a:rPr lang="ru-RU" sz="1300" dirty="0" smtClean="0">
                          <a:latin typeface="Arial Narrow" pitchFamily="34" charset="0"/>
                          <a:ea typeface="Verdana" pitchFamily="34" charset="0"/>
                          <a:cs typeface="Verdana" pitchFamily="34" charset="0"/>
                        </a:rPr>
                        <a:t>(в ценах</a:t>
                      </a:r>
                      <a:r>
                        <a:rPr lang="ru-RU" sz="1300" baseline="0" dirty="0" smtClean="0">
                          <a:latin typeface="Arial Narrow" pitchFamily="34" charset="0"/>
                          <a:ea typeface="Verdana" pitchFamily="34" charset="0"/>
                          <a:cs typeface="Verdana" pitchFamily="34" charset="0"/>
                        </a:rPr>
                        <a:t> 2013 г. с НДС)</a:t>
                      </a:r>
                      <a:endParaRPr lang="ru-RU" sz="1300" dirty="0">
                        <a:latin typeface="Arial Narrow" pitchFamily="34" charset="0"/>
                        <a:ea typeface="Verdana" pitchFamily="34" charset="0"/>
                        <a:cs typeface="Verdana" pitchFamily="34" charset="0"/>
                      </a:endParaRPr>
                    </a:p>
                  </a:txBody>
                  <a:tcPr/>
                </a:tc>
              </a:tr>
              <a:tr h="360000">
                <a:tc gridSpan="4">
                  <a:txBody>
                    <a:bodyPr/>
                    <a:lstStyle/>
                    <a:p>
                      <a:pPr marL="0" indent="0"/>
                      <a:r>
                        <a:rPr lang="ru-RU" sz="1300" b="1" dirty="0" smtClean="0">
                          <a:latin typeface="Arial Narrow" pitchFamily="34" charset="0"/>
                          <a:ea typeface="Verdana" pitchFamily="34" charset="0"/>
                          <a:cs typeface="Verdana" pitchFamily="34" charset="0"/>
                        </a:rPr>
                        <a:t>Гидрогенерация</a:t>
                      </a:r>
                      <a:endParaRPr lang="ru-RU" sz="1300" b="1" dirty="0">
                        <a:latin typeface="Arial Narrow" pitchFamily="34" charset="0"/>
                        <a:ea typeface="Verdana" pitchFamily="34" charset="0"/>
                        <a:cs typeface="Verdana" pitchFamily="34" charset="0"/>
                      </a:endParaRPr>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60000">
                <a:tc>
                  <a:txBody>
                    <a:bodyPr/>
                    <a:lstStyle/>
                    <a:p>
                      <a:pPr marL="174625" indent="0"/>
                      <a:r>
                        <a:rPr lang="ru-RU" sz="1300" dirty="0" smtClean="0">
                          <a:latin typeface="Arial Narrow" pitchFamily="34" charset="0"/>
                          <a:ea typeface="Verdana" pitchFamily="34" charset="0"/>
                          <a:cs typeface="Verdana" pitchFamily="34" charset="0"/>
                        </a:rPr>
                        <a:t>Нижне-Бурейская</a:t>
                      </a:r>
                      <a:r>
                        <a:rPr lang="ru-RU" sz="1300" baseline="0" dirty="0" smtClean="0">
                          <a:latin typeface="Arial Narrow" pitchFamily="34" charset="0"/>
                          <a:ea typeface="Verdana" pitchFamily="34" charset="0"/>
                          <a:cs typeface="Verdana" pitchFamily="34" charset="0"/>
                        </a:rPr>
                        <a:t> ГЭС</a:t>
                      </a:r>
                      <a:endParaRPr lang="ru-RU" sz="1300" dirty="0">
                        <a:latin typeface="Arial Narrow" pitchFamily="34" charset="0"/>
                        <a:ea typeface="Verdana" pitchFamily="34" charset="0"/>
                        <a:cs typeface="Verdana" pitchFamily="34" charset="0"/>
                      </a:endParaRPr>
                    </a:p>
                  </a:txBody>
                  <a:tcPr/>
                </a:tc>
                <a:tc>
                  <a:txBody>
                    <a:bodyPr/>
                    <a:lstStyle/>
                    <a:p>
                      <a:pPr marL="173038" marR="0" indent="0" algn="r" defTabSz="914400" rtl="0" eaLnBrk="1" fontAlgn="auto" latinLnBrk="0" hangingPunct="1">
                        <a:lnSpc>
                          <a:spcPct val="90000"/>
                        </a:lnSpc>
                        <a:spcBef>
                          <a:spcPts val="0"/>
                        </a:spcBef>
                        <a:spcAft>
                          <a:spcPts val="0"/>
                        </a:spcAft>
                        <a:buClrTx/>
                        <a:buSzTx/>
                        <a:buFontTx/>
                        <a:buNone/>
                        <a:tabLst/>
                        <a:defRPr/>
                      </a:pPr>
                      <a:r>
                        <a:rPr lang="ru-RU" sz="1300" kern="1200" dirty="0" smtClean="0">
                          <a:solidFill>
                            <a:schemeClr val="dk1"/>
                          </a:solidFill>
                          <a:latin typeface="Arial Narrow" pitchFamily="34" charset="0"/>
                          <a:ea typeface="Verdana" pitchFamily="34" charset="0"/>
                          <a:cs typeface="Verdana" pitchFamily="34" charset="0"/>
                        </a:rPr>
                        <a:t>2016</a:t>
                      </a:r>
                      <a:endParaRPr lang="ru-RU" sz="1300" kern="1200" dirty="0">
                        <a:solidFill>
                          <a:schemeClr val="dk1"/>
                        </a:solidFill>
                        <a:latin typeface="Arial Narrow" pitchFamily="34" charset="0"/>
                        <a:ea typeface="Verdana" pitchFamily="34" charset="0"/>
                        <a:cs typeface="Verdana" pitchFamily="34" charset="0"/>
                      </a:endParaRPr>
                    </a:p>
                  </a:txBody>
                  <a:tcPr marL="0" marR="54000" marT="18000" marB="18000" anchor="ctr"/>
                </a:tc>
                <a:tc>
                  <a:txBody>
                    <a:bodyPr/>
                    <a:lstStyle/>
                    <a:p>
                      <a:pPr marL="173038" marR="0" indent="0" algn="r" defTabSz="914400" rtl="0" eaLnBrk="1" fontAlgn="auto" latinLnBrk="0" hangingPunct="1">
                        <a:lnSpc>
                          <a:spcPct val="90000"/>
                        </a:lnSpc>
                        <a:spcBef>
                          <a:spcPts val="0"/>
                        </a:spcBef>
                        <a:spcAft>
                          <a:spcPts val="0"/>
                        </a:spcAft>
                        <a:buClrTx/>
                        <a:buSzTx/>
                        <a:buFontTx/>
                        <a:buNone/>
                        <a:tabLst/>
                        <a:defRPr/>
                      </a:pPr>
                      <a:r>
                        <a:rPr lang="ru-RU" sz="1300" kern="1200" dirty="0" smtClean="0">
                          <a:solidFill>
                            <a:schemeClr val="dk1"/>
                          </a:solidFill>
                          <a:latin typeface="Arial Narrow" pitchFamily="34" charset="0"/>
                          <a:ea typeface="Verdana" pitchFamily="34" charset="0"/>
                          <a:cs typeface="Verdana" pitchFamily="34" charset="0"/>
                        </a:rPr>
                        <a:t>3</a:t>
                      </a:r>
                      <a:r>
                        <a:rPr lang="en-US" sz="1300" kern="1200" dirty="0" smtClean="0">
                          <a:solidFill>
                            <a:schemeClr val="dk1"/>
                          </a:solidFill>
                          <a:latin typeface="Arial Narrow" pitchFamily="34" charset="0"/>
                          <a:ea typeface="Verdana" pitchFamily="34" charset="0"/>
                          <a:cs typeface="Verdana" pitchFamily="34" charset="0"/>
                        </a:rPr>
                        <a:t>0</a:t>
                      </a:r>
                      <a:r>
                        <a:rPr lang="ru-RU" sz="1300" kern="1200" dirty="0" smtClean="0">
                          <a:solidFill>
                            <a:schemeClr val="dk1"/>
                          </a:solidFill>
                          <a:latin typeface="Arial Narrow" pitchFamily="34" charset="0"/>
                          <a:ea typeface="Verdana" pitchFamily="34" charset="0"/>
                          <a:cs typeface="Verdana" pitchFamily="34" charset="0"/>
                        </a:rPr>
                        <a:t>0 МВт </a:t>
                      </a:r>
                    </a:p>
                  </a:txBody>
                  <a:tcPr marL="0" marR="54000" marT="18000" marB="18000" anchor="ctr"/>
                </a:tc>
                <a:tc>
                  <a:txBody>
                    <a:bodyPr/>
                    <a:lstStyle/>
                    <a:p>
                      <a:pPr marL="173038" marR="0" indent="0" algn="r" defTabSz="914400" rtl="0" eaLnBrk="1" fontAlgn="auto" latinLnBrk="0" hangingPunct="1">
                        <a:lnSpc>
                          <a:spcPct val="90000"/>
                        </a:lnSpc>
                        <a:spcBef>
                          <a:spcPts val="0"/>
                        </a:spcBef>
                        <a:spcAft>
                          <a:spcPts val="0"/>
                        </a:spcAft>
                        <a:buClrTx/>
                        <a:buSzTx/>
                        <a:buFontTx/>
                        <a:buNone/>
                        <a:tabLst/>
                        <a:defRPr/>
                      </a:pPr>
                      <a:r>
                        <a:rPr lang="ru-RU" sz="1300" kern="1200" dirty="0" smtClean="0">
                          <a:solidFill>
                            <a:schemeClr val="dk1"/>
                          </a:solidFill>
                          <a:latin typeface="Arial Narrow" pitchFamily="34" charset="0"/>
                          <a:ea typeface="Verdana" pitchFamily="34" charset="0"/>
                          <a:cs typeface="Verdana" pitchFamily="34" charset="0"/>
                        </a:rPr>
                        <a:t>36,7 млрд руб. </a:t>
                      </a:r>
                    </a:p>
                  </a:txBody>
                  <a:tcPr anchor="ctr"/>
                </a:tc>
              </a:tr>
              <a:tr h="360000">
                <a:tc>
                  <a:txBody>
                    <a:bodyPr/>
                    <a:lstStyle/>
                    <a:p>
                      <a:pPr marL="174625" indent="0"/>
                      <a:r>
                        <a:rPr lang="ru-RU" sz="1300" dirty="0" smtClean="0">
                          <a:latin typeface="Arial Narrow" pitchFamily="34" charset="0"/>
                          <a:ea typeface="Verdana" pitchFamily="34" charset="0"/>
                          <a:cs typeface="Verdana" pitchFamily="34" charset="0"/>
                        </a:rPr>
                        <a:t>Усть-Среднеканская</a:t>
                      </a:r>
                      <a:r>
                        <a:rPr lang="ru-RU" sz="1300" baseline="0" dirty="0" smtClean="0">
                          <a:latin typeface="Arial Narrow" pitchFamily="34" charset="0"/>
                          <a:ea typeface="Verdana" pitchFamily="34" charset="0"/>
                          <a:cs typeface="Verdana" pitchFamily="34" charset="0"/>
                        </a:rPr>
                        <a:t> ГЭС </a:t>
                      </a:r>
                      <a:endParaRPr lang="ru-RU" sz="1300" dirty="0">
                        <a:latin typeface="Arial Narrow" pitchFamily="34" charset="0"/>
                        <a:ea typeface="Verdana" pitchFamily="34" charset="0"/>
                        <a:cs typeface="Verdana" pitchFamily="34" charset="0"/>
                      </a:endParaRPr>
                    </a:p>
                  </a:txBody>
                  <a:tcPr anchor="ctr"/>
                </a:tc>
                <a:tc>
                  <a:txBody>
                    <a:bodyPr/>
                    <a:lstStyle/>
                    <a:p>
                      <a:pPr marL="173038" marR="0" indent="0" algn="r" defTabSz="914400" rtl="0" eaLnBrk="1" fontAlgn="auto" latinLnBrk="0" hangingPunct="1">
                        <a:lnSpc>
                          <a:spcPct val="90000"/>
                        </a:lnSpc>
                        <a:spcBef>
                          <a:spcPts val="0"/>
                        </a:spcBef>
                        <a:spcAft>
                          <a:spcPts val="0"/>
                        </a:spcAft>
                        <a:buClrTx/>
                        <a:buSzTx/>
                        <a:buFontTx/>
                        <a:buNone/>
                        <a:tabLst/>
                        <a:defRPr/>
                      </a:pPr>
                      <a:r>
                        <a:rPr lang="ru-RU" sz="1300" kern="1200" dirty="0" smtClean="0">
                          <a:solidFill>
                            <a:schemeClr val="dk1"/>
                          </a:solidFill>
                          <a:latin typeface="Arial Narrow" pitchFamily="34" charset="0"/>
                          <a:ea typeface="Verdana" pitchFamily="34" charset="0"/>
                          <a:cs typeface="Verdana" pitchFamily="34" charset="0"/>
                        </a:rPr>
                        <a:t>2018</a:t>
                      </a:r>
                    </a:p>
                  </a:txBody>
                  <a:tcPr marL="0" marR="54000" marT="18000" marB="18000" anchor="ctr"/>
                </a:tc>
                <a:tc>
                  <a:txBody>
                    <a:bodyPr/>
                    <a:lstStyle/>
                    <a:p>
                      <a:pPr marL="173038" marR="0" indent="0" algn="r" defTabSz="914400" rtl="0" eaLnBrk="1" fontAlgn="auto" latinLnBrk="0" hangingPunct="1">
                        <a:lnSpc>
                          <a:spcPct val="90000"/>
                        </a:lnSpc>
                        <a:spcBef>
                          <a:spcPts val="0"/>
                        </a:spcBef>
                        <a:spcAft>
                          <a:spcPts val="0"/>
                        </a:spcAft>
                        <a:buClrTx/>
                        <a:buSzTx/>
                        <a:buFontTx/>
                        <a:buNone/>
                        <a:tabLst/>
                        <a:defRPr/>
                      </a:pPr>
                      <a:r>
                        <a:rPr lang="ru-RU" sz="1300" kern="1200" dirty="0" smtClean="0">
                          <a:solidFill>
                            <a:schemeClr val="dk1"/>
                          </a:solidFill>
                          <a:latin typeface="Arial Narrow" pitchFamily="34" charset="0"/>
                          <a:ea typeface="Verdana" pitchFamily="34" charset="0"/>
                          <a:cs typeface="Verdana" pitchFamily="34" charset="0"/>
                        </a:rPr>
                        <a:t>310,5 МВт</a:t>
                      </a:r>
                    </a:p>
                  </a:txBody>
                  <a:tcPr marL="0" marR="54000" marT="18000" marB="18000" anchor="ctr"/>
                </a:tc>
                <a:tc>
                  <a:txBody>
                    <a:bodyPr/>
                    <a:lstStyle/>
                    <a:p>
                      <a:pPr marL="173038" marR="0" indent="0" algn="r" defTabSz="914400" rtl="0" eaLnBrk="1" fontAlgn="auto" latinLnBrk="0" hangingPunct="1">
                        <a:lnSpc>
                          <a:spcPct val="90000"/>
                        </a:lnSpc>
                        <a:spcBef>
                          <a:spcPts val="0"/>
                        </a:spcBef>
                        <a:spcAft>
                          <a:spcPts val="0"/>
                        </a:spcAft>
                        <a:buClrTx/>
                        <a:buSzTx/>
                        <a:buFontTx/>
                        <a:buNone/>
                        <a:tabLst/>
                        <a:defRPr/>
                      </a:pPr>
                      <a:r>
                        <a:rPr lang="en-US" sz="1300" kern="1200" dirty="0" smtClean="0">
                          <a:solidFill>
                            <a:schemeClr val="dk1"/>
                          </a:solidFill>
                          <a:latin typeface="Arial Narrow" pitchFamily="34" charset="0"/>
                          <a:ea typeface="Verdana" pitchFamily="34" charset="0"/>
                          <a:cs typeface="Verdana" pitchFamily="34" charset="0"/>
                        </a:rPr>
                        <a:t>40</a:t>
                      </a:r>
                      <a:r>
                        <a:rPr lang="ru-RU" sz="1300" kern="1200" dirty="0" smtClean="0">
                          <a:solidFill>
                            <a:schemeClr val="dk1"/>
                          </a:solidFill>
                          <a:latin typeface="Arial Narrow" pitchFamily="34" charset="0"/>
                          <a:ea typeface="Verdana" pitchFamily="34" charset="0"/>
                          <a:cs typeface="Verdana" pitchFamily="34" charset="0"/>
                        </a:rPr>
                        <a:t>,</a:t>
                      </a:r>
                      <a:r>
                        <a:rPr lang="ru-RU" sz="1300" kern="1200" baseline="0" dirty="0" smtClean="0">
                          <a:solidFill>
                            <a:schemeClr val="dk1"/>
                          </a:solidFill>
                          <a:latin typeface="Arial Narrow" pitchFamily="34" charset="0"/>
                          <a:ea typeface="Verdana" pitchFamily="34" charset="0"/>
                          <a:cs typeface="Verdana" pitchFamily="34" charset="0"/>
                        </a:rPr>
                        <a:t>8 </a:t>
                      </a:r>
                      <a:r>
                        <a:rPr lang="ru-RU" sz="1300" kern="1200" baseline="0" dirty="0" err="1" smtClean="0">
                          <a:solidFill>
                            <a:schemeClr val="dk1"/>
                          </a:solidFill>
                          <a:latin typeface="Arial Narrow" pitchFamily="34" charset="0"/>
                          <a:ea typeface="Verdana" pitchFamily="34" charset="0"/>
                          <a:cs typeface="Verdana" pitchFamily="34" charset="0"/>
                        </a:rPr>
                        <a:t>млрд</a:t>
                      </a:r>
                      <a:r>
                        <a:rPr lang="ru-RU" sz="1300" kern="1200" baseline="0" dirty="0" smtClean="0">
                          <a:solidFill>
                            <a:schemeClr val="dk1"/>
                          </a:solidFill>
                          <a:latin typeface="Arial Narrow" pitchFamily="34" charset="0"/>
                          <a:ea typeface="Verdana" pitchFamily="34" charset="0"/>
                          <a:cs typeface="Verdana" pitchFamily="34" charset="0"/>
                        </a:rPr>
                        <a:t> руб.</a:t>
                      </a:r>
                      <a:endParaRPr lang="ru-RU" sz="1300" kern="1200" dirty="0" smtClean="0">
                        <a:solidFill>
                          <a:schemeClr val="dk1"/>
                        </a:solidFill>
                        <a:latin typeface="Arial Narrow" pitchFamily="34" charset="0"/>
                        <a:ea typeface="Verdana" pitchFamily="34" charset="0"/>
                        <a:cs typeface="Verdana" pitchFamily="34" charset="0"/>
                      </a:endParaRPr>
                    </a:p>
                  </a:txBody>
                  <a:tcPr anchor="ctr"/>
                </a:tc>
              </a:tr>
              <a:tr h="360000">
                <a:tc gridSpan="4">
                  <a:txBody>
                    <a:bodyPr/>
                    <a:lstStyle/>
                    <a:p>
                      <a:pPr marL="0" indent="0"/>
                      <a:r>
                        <a:rPr lang="ru-RU" sz="1300" b="1" dirty="0" smtClean="0">
                          <a:latin typeface="Arial Narrow" pitchFamily="34" charset="0"/>
                          <a:ea typeface="Verdana" pitchFamily="34" charset="0"/>
                          <a:cs typeface="Verdana" pitchFamily="34" charset="0"/>
                        </a:rPr>
                        <a:t>Тепловая</a:t>
                      </a:r>
                      <a:r>
                        <a:rPr lang="ru-RU" sz="1300" b="1" baseline="0" dirty="0" smtClean="0">
                          <a:latin typeface="Arial Narrow" pitchFamily="34" charset="0"/>
                          <a:ea typeface="Verdana" pitchFamily="34" charset="0"/>
                          <a:cs typeface="Verdana" pitchFamily="34" charset="0"/>
                        </a:rPr>
                        <a:t> генерация</a:t>
                      </a:r>
                      <a:endParaRPr lang="ru-RU" sz="1300" b="1" dirty="0">
                        <a:latin typeface="Arial Narrow" pitchFamily="34" charset="0"/>
                        <a:ea typeface="Verdana" pitchFamily="34" charset="0"/>
                        <a:cs typeface="Verdana" pitchFamily="34" charset="0"/>
                      </a:endParaRPr>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360000">
                <a:tc>
                  <a:txBody>
                    <a:bodyPr/>
                    <a:lstStyle/>
                    <a:p>
                      <a:pPr marL="173038" marR="0" indent="0" algn="l" defTabSz="914400" rtl="0" eaLnBrk="1" fontAlgn="auto" latinLnBrk="0" hangingPunct="1">
                        <a:lnSpc>
                          <a:spcPct val="90000"/>
                        </a:lnSpc>
                        <a:spcBef>
                          <a:spcPts val="0"/>
                        </a:spcBef>
                        <a:spcAft>
                          <a:spcPts val="0"/>
                        </a:spcAft>
                        <a:buClrTx/>
                        <a:buSzTx/>
                        <a:buFontTx/>
                        <a:buNone/>
                        <a:tabLst/>
                        <a:defRPr/>
                      </a:pPr>
                      <a:r>
                        <a:rPr lang="ru-RU" sz="1300" kern="1200" dirty="0" smtClean="0">
                          <a:solidFill>
                            <a:schemeClr val="dk1"/>
                          </a:solidFill>
                          <a:latin typeface="Arial Narrow" pitchFamily="34" charset="0"/>
                          <a:ea typeface="Verdana" pitchFamily="34" charset="0"/>
                          <a:cs typeface="Verdana" pitchFamily="34" charset="0"/>
                        </a:rPr>
                        <a:t>Якутская ГРЭС-2,</a:t>
                      </a:r>
                      <a:r>
                        <a:rPr lang="ru-RU" sz="1300" kern="1200" baseline="0" dirty="0" smtClean="0">
                          <a:solidFill>
                            <a:schemeClr val="dk1"/>
                          </a:solidFill>
                          <a:latin typeface="Arial Narrow" pitchFamily="34" charset="0"/>
                          <a:ea typeface="Verdana" pitchFamily="34" charset="0"/>
                          <a:cs typeface="Verdana" pitchFamily="34" charset="0"/>
                        </a:rPr>
                        <a:t> </a:t>
                      </a:r>
                      <a:r>
                        <a:rPr lang="ru-RU" sz="1300" kern="1200" dirty="0" smtClean="0">
                          <a:solidFill>
                            <a:schemeClr val="dk1"/>
                          </a:solidFill>
                          <a:latin typeface="Arial Narrow" pitchFamily="34" charset="0"/>
                          <a:ea typeface="Verdana" pitchFamily="34" charset="0"/>
                          <a:cs typeface="Verdana" pitchFamily="34" charset="0"/>
                        </a:rPr>
                        <a:t>1 очередь</a:t>
                      </a:r>
                    </a:p>
                  </a:txBody>
                  <a:tcPr anchor="ctr"/>
                </a:tc>
                <a:tc>
                  <a:txBody>
                    <a:bodyPr/>
                    <a:lstStyle/>
                    <a:p>
                      <a:pPr marL="173038" marR="0" indent="0" algn="r" defTabSz="914400" rtl="0" eaLnBrk="1" fontAlgn="auto" latinLnBrk="0" hangingPunct="1">
                        <a:lnSpc>
                          <a:spcPct val="90000"/>
                        </a:lnSpc>
                        <a:spcBef>
                          <a:spcPts val="0"/>
                        </a:spcBef>
                        <a:spcAft>
                          <a:spcPts val="0"/>
                        </a:spcAft>
                        <a:buClrTx/>
                        <a:buSzTx/>
                        <a:buFontTx/>
                        <a:buNone/>
                        <a:tabLst/>
                        <a:defRPr/>
                      </a:pPr>
                      <a:r>
                        <a:rPr lang="ru-RU" sz="1300" kern="1200" dirty="0" smtClean="0">
                          <a:solidFill>
                            <a:schemeClr val="dk1"/>
                          </a:solidFill>
                          <a:latin typeface="Arial Narrow" pitchFamily="34" charset="0"/>
                          <a:ea typeface="Verdana" pitchFamily="34" charset="0"/>
                          <a:cs typeface="Verdana" pitchFamily="34" charset="0"/>
                        </a:rPr>
                        <a:t>2015</a:t>
                      </a:r>
                    </a:p>
                  </a:txBody>
                  <a:tcPr marL="0" marR="54000" marT="18000" marB="18000" anchor="ctr"/>
                </a:tc>
                <a:tc>
                  <a:txBody>
                    <a:bodyPr/>
                    <a:lstStyle/>
                    <a:p>
                      <a:pPr marL="173038" marR="0" indent="0" algn="r" defTabSz="914400" rtl="0" eaLnBrk="1" fontAlgn="auto" latinLnBrk="0" hangingPunct="1">
                        <a:lnSpc>
                          <a:spcPct val="90000"/>
                        </a:lnSpc>
                        <a:spcBef>
                          <a:spcPts val="0"/>
                        </a:spcBef>
                        <a:spcAft>
                          <a:spcPts val="0"/>
                        </a:spcAft>
                        <a:buClrTx/>
                        <a:buSzTx/>
                        <a:buFontTx/>
                        <a:buNone/>
                        <a:tabLst/>
                        <a:defRPr/>
                      </a:pPr>
                      <a:r>
                        <a:rPr lang="ru-RU" sz="1300" kern="1200" dirty="0" smtClean="0">
                          <a:solidFill>
                            <a:schemeClr val="tx1"/>
                          </a:solidFill>
                          <a:latin typeface="Arial Narrow" pitchFamily="34" charset="0"/>
                          <a:ea typeface="Verdana" pitchFamily="34" charset="0"/>
                          <a:cs typeface="Verdana" pitchFamily="34" charset="0"/>
                        </a:rPr>
                        <a:t>193 МВт, 469 Гкал/ч  </a:t>
                      </a:r>
                    </a:p>
                  </a:txBody>
                  <a:tcPr marL="0" marR="54000" marT="18000" marB="18000" anchor="ctr"/>
                </a:tc>
                <a:tc>
                  <a:txBody>
                    <a:bodyPr/>
                    <a:lstStyle/>
                    <a:p>
                      <a:pPr marL="173038" marR="0" indent="0" algn="r" defTabSz="914400" rtl="0" eaLnBrk="1" fontAlgn="auto" latinLnBrk="0" hangingPunct="1">
                        <a:lnSpc>
                          <a:spcPct val="90000"/>
                        </a:lnSpc>
                        <a:spcBef>
                          <a:spcPts val="0"/>
                        </a:spcBef>
                        <a:spcAft>
                          <a:spcPts val="0"/>
                        </a:spcAft>
                        <a:buClrTx/>
                        <a:buSzTx/>
                        <a:buFontTx/>
                        <a:buNone/>
                        <a:tabLst/>
                        <a:defRPr/>
                      </a:pPr>
                      <a:r>
                        <a:rPr lang="ru-RU" sz="1300" kern="1200" dirty="0" smtClean="0">
                          <a:solidFill>
                            <a:schemeClr val="tx1"/>
                          </a:solidFill>
                          <a:latin typeface="Arial Narrow" pitchFamily="34" charset="0"/>
                          <a:ea typeface="Verdana" pitchFamily="34" charset="0"/>
                          <a:cs typeface="Verdana" pitchFamily="34" charset="0"/>
                        </a:rPr>
                        <a:t>26,2 млрд руб.</a:t>
                      </a:r>
                    </a:p>
                  </a:txBody>
                  <a:tcPr marL="0" marR="54000" marT="18000" marB="18000" anchor="ctr"/>
                </a:tc>
              </a:tr>
              <a:tr h="360000">
                <a:tc>
                  <a:txBody>
                    <a:bodyPr/>
                    <a:lstStyle/>
                    <a:p>
                      <a:pPr marL="173038" marR="0" indent="0" algn="l" defTabSz="914400" rtl="0" eaLnBrk="1" fontAlgn="auto" latinLnBrk="0" hangingPunct="1">
                        <a:lnSpc>
                          <a:spcPct val="90000"/>
                        </a:lnSpc>
                        <a:spcBef>
                          <a:spcPts val="0"/>
                        </a:spcBef>
                        <a:spcAft>
                          <a:spcPts val="0"/>
                        </a:spcAft>
                        <a:buClrTx/>
                        <a:buSzTx/>
                        <a:buFontTx/>
                        <a:buNone/>
                        <a:tabLst/>
                        <a:defRPr/>
                      </a:pPr>
                      <a:r>
                        <a:rPr lang="ru-RU" sz="1300" kern="1200" dirty="0" smtClean="0">
                          <a:solidFill>
                            <a:schemeClr val="dk1"/>
                          </a:solidFill>
                          <a:latin typeface="Arial Narrow" pitchFamily="34" charset="0"/>
                          <a:ea typeface="Verdana" pitchFamily="34" charset="0"/>
                          <a:cs typeface="Verdana" pitchFamily="34" charset="0"/>
                        </a:rPr>
                        <a:t>Благовещенская ТЭЦ, 2 очередь</a:t>
                      </a:r>
                    </a:p>
                  </a:txBody>
                  <a:tcPr marL="90000" marR="0" marT="18000" marB="18000" anchor="ctr"/>
                </a:tc>
                <a:tc>
                  <a:txBody>
                    <a:bodyPr/>
                    <a:lstStyle/>
                    <a:p>
                      <a:pPr marL="173038" marR="0" indent="0" algn="r" defTabSz="914400" rtl="0" eaLnBrk="1" fontAlgn="auto" latinLnBrk="0" hangingPunct="1">
                        <a:lnSpc>
                          <a:spcPct val="90000"/>
                        </a:lnSpc>
                        <a:spcBef>
                          <a:spcPts val="0"/>
                        </a:spcBef>
                        <a:spcAft>
                          <a:spcPts val="0"/>
                        </a:spcAft>
                        <a:buClrTx/>
                        <a:buSzTx/>
                        <a:buFontTx/>
                        <a:buNone/>
                        <a:tabLst/>
                        <a:defRPr/>
                      </a:pPr>
                      <a:r>
                        <a:rPr lang="ru-RU" sz="1300" kern="1200" dirty="0" smtClean="0">
                          <a:solidFill>
                            <a:schemeClr val="dk1"/>
                          </a:solidFill>
                          <a:latin typeface="Arial Narrow" pitchFamily="34" charset="0"/>
                          <a:ea typeface="Verdana" pitchFamily="34" charset="0"/>
                          <a:cs typeface="Verdana" pitchFamily="34" charset="0"/>
                        </a:rPr>
                        <a:t>2015</a:t>
                      </a:r>
                    </a:p>
                  </a:txBody>
                  <a:tcPr marL="0" marR="54000" marT="18000" marB="18000" anchor="ctr"/>
                </a:tc>
                <a:tc>
                  <a:txBody>
                    <a:bodyPr/>
                    <a:lstStyle/>
                    <a:p>
                      <a:pPr marL="173038" marR="0" indent="0" algn="r" defTabSz="914400" rtl="0" eaLnBrk="1" fontAlgn="auto" latinLnBrk="0" hangingPunct="1">
                        <a:lnSpc>
                          <a:spcPct val="90000"/>
                        </a:lnSpc>
                        <a:spcBef>
                          <a:spcPts val="0"/>
                        </a:spcBef>
                        <a:spcAft>
                          <a:spcPts val="0"/>
                        </a:spcAft>
                        <a:buClrTx/>
                        <a:buSzTx/>
                        <a:buFontTx/>
                        <a:buNone/>
                        <a:tabLst/>
                        <a:defRPr/>
                      </a:pPr>
                      <a:r>
                        <a:rPr lang="ru-RU" sz="1300" kern="1200" dirty="0" smtClean="0">
                          <a:solidFill>
                            <a:schemeClr val="tx1"/>
                          </a:solidFill>
                          <a:latin typeface="Arial Narrow" pitchFamily="34" charset="0"/>
                          <a:ea typeface="Verdana" pitchFamily="34" charset="0"/>
                          <a:cs typeface="Verdana" pitchFamily="34" charset="0"/>
                        </a:rPr>
                        <a:t>120 МВт, 188 Гкал/ч </a:t>
                      </a:r>
                    </a:p>
                  </a:txBody>
                  <a:tcPr marL="0" marR="54000" marT="18000" marB="18000" anchor="ctr"/>
                </a:tc>
                <a:tc>
                  <a:txBody>
                    <a:bodyPr/>
                    <a:lstStyle/>
                    <a:p>
                      <a:pPr marL="173038" marR="0" indent="0" algn="r" defTabSz="914400" rtl="0" eaLnBrk="1" fontAlgn="auto" latinLnBrk="0" hangingPunct="1">
                        <a:lnSpc>
                          <a:spcPct val="90000"/>
                        </a:lnSpc>
                        <a:spcBef>
                          <a:spcPts val="0"/>
                        </a:spcBef>
                        <a:spcAft>
                          <a:spcPts val="0"/>
                        </a:spcAft>
                        <a:buClrTx/>
                        <a:buSzTx/>
                        <a:buFontTx/>
                        <a:buNone/>
                        <a:tabLst/>
                        <a:defRPr/>
                      </a:pPr>
                      <a:r>
                        <a:rPr lang="ru-RU" sz="1300" kern="1200" dirty="0" smtClean="0">
                          <a:solidFill>
                            <a:schemeClr val="tx1"/>
                          </a:solidFill>
                          <a:latin typeface="Arial Narrow" pitchFamily="34" charset="0"/>
                          <a:ea typeface="Verdana" pitchFamily="34" charset="0"/>
                          <a:cs typeface="Verdana" pitchFamily="34" charset="0"/>
                        </a:rPr>
                        <a:t>8,2  млрд руб.</a:t>
                      </a:r>
                    </a:p>
                  </a:txBody>
                  <a:tcPr marL="90000" marR="54000" marT="18000" marB="18000" anchor="ctr"/>
                </a:tc>
              </a:tr>
              <a:tr h="360000">
                <a:tc>
                  <a:txBody>
                    <a:bodyPr/>
                    <a:lstStyle/>
                    <a:p>
                      <a:pPr marL="173038" marR="0" indent="0" algn="l" defTabSz="914400" rtl="0" eaLnBrk="1" fontAlgn="auto" latinLnBrk="0" hangingPunct="1">
                        <a:lnSpc>
                          <a:spcPct val="90000"/>
                        </a:lnSpc>
                        <a:spcBef>
                          <a:spcPts val="0"/>
                        </a:spcBef>
                        <a:spcAft>
                          <a:spcPts val="0"/>
                        </a:spcAft>
                        <a:buClrTx/>
                        <a:buSzTx/>
                        <a:buFontTx/>
                        <a:buNone/>
                        <a:tabLst/>
                        <a:defRPr/>
                      </a:pPr>
                      <a:r>
                        <a:rPr lang="ru-RU" sz="1300" kern="1200" dirty="0" smtClean="0">
                          <a:solidFill>
                            <a:schemeClr val="dk1"/>
                          </a:solidFill>
                          <a:latin typeface="Arial Narrow" pitchFamily="34" charset="0"/>
                          <a:ea typeface="Verdana" pitchFamily="34" charset="0"/>
                          <a:cs typeface="Verdana" pitchFamily="34" charset="0"/>
                        </a:rPr>
                        <a:t>ТЭЦ в  г. Советская Гавань</a:t>
                      </a:r>
                    </a:p>
                  </a:txBody>
                  <a:tcPr marL="90000" marR="0" marT="18000" marB="18000" anchor="ctr"/>
                </a:tc>
                <a:tc>
                  <a:txBody>
                    <a:bodyPr/>
                    <a:lstStyle/>
                    <a:p>
                      <a:pPr marL="173038" marR="0" indent="0" algn="r" defTabSz="914400" rtl="0" eaLnBrk="1" fontAlgn="auto" latinLnBrk="0" hangingPunct="1">
                        <a:lnSpc>
                          <a:spcPct val="90000"/>
                        </a:lnSpc>
                        <a:spcBef>
                          <a:spcPts val="0"/>
                        </a:spcBef>
                        <a:spcAft>
                          <a:spcPts val="0"/>
                        </a:spcAft>
                        <a:buClrTx/>
                        <a:buSzTx/>
                        <a:buFontTx/>
                        <a:buNone/>
                        <a:tabLst/>
                        <a:defRPr/>
                      </a:pPr>
                      <a:r>
                        <a:rPr lang="ru-RU" sz="1300" kern="1200" dirty="0" smtClean="0">
                          <a:solidFill>
                            <a:schemeClr val="dk1"/>
                          </a:solidFill>
                          <a:latin typeface="Arial Narrow" pitchFamily="34" charset="0"/>
                          <a:ea typeface="Verdana" pitchFamily="34" charset="0"/>
                          <a:cs typeface="Verdana" pitchFamily="34" charset="0"/>
                        </a:rPr>
                        <a:t>2016</a:t>
                      </a:r>
                    </a:p>
                  </a:txBody>
                  <a:tcPr marL="0" marR="54000" marT="18000" marB="18000" anchor="ctr"/>
                </a:tc>
                <a:tc>
                  <a:txBody>
                    <a:bodyPr/>
                    <a:lstStyle/>
                    <a:p>
                      <a:pPr marL="173038" marR="0" indent="0" algn="r" defTabSz="914400" rtl="0" eaLnBrk="1" fontAlgn="auto" latinLnBrk="0" hangingPunct="1">
                        <a:lnSpc>
                          <a:spcPct val="90000"/>
                        </a:lnSpc>
                        <a:spcBef>
                          <a:spcPts val="0"/>
                        </a:spcBef>
                        <a:spcAft>
                          <a:spcPts val="0"/>
                        </a:spcAft>
                        <a:buClrTx/>
                        <a:buSzTx/>
                        <a:buFontTx/>
                        <a:buNone/>
                        <a:tabLst/>
                        <a:defRPr/>
                      </a:pPr>
                      <a:r>
                        <a:rPr lang="ru-RU" sz="1300" kern="1200" dirty="0" smtClean="0">
                          <a:solidFill>
                            <a:schemeClr val="tx1"/>
                          </a:solidFill>
                          <a:latin typeface="Arial Narrow" pitchFamily="34" charset="0"/>
                          <a:ea typeface="Verdana" pitchFamily="34" charset="0"/>
                          <a:cs typeface="Verdana" pitchFamily="34" charset="0"/>
                        </a:rPr>
                        <a:t>120 МВт, 200 Гкал/ч </a:t>
                      </a:r>
                    </a:p>
                  </a:txBody>
                  <a:tcPr marL="0" marR="54000" marT="18000" marB="18000" anchor="ctr"/>
                </a:tc>
                <a:tc>
                  <a:txBody>
                    <a:bodyPr/>
                    <a:lstStyle/>
                    <a:p>
                      <a:pPr marL="173038" marR="0" indent="0" algn="r" defTabSz="914400" rtl="0" eaLnBrk="1" fontAlgn="auto" latinLnBrk="0" hangingPunct="1">
                        <a:lnSpc>
                          <a:spcPct val="90000"/>
                        </a:lnSpc>
                        <a:spcBef>
                          <a:spcPts val="0"/>
                        </a:spcBef>
                        <a:spcAft>
                          <a:spcPts val="0"/>
                        </a:spcAft>
                        <a:buClrTx/>
                        <a:buSzTx/>
                        <a:buFontTx/>
                        <a:buNone/>
                        <a:tabLst/>
                        <a:defRPr/>
                      </a:pPr>
                      <a:r>
                        <a:rPr lang="ru-RU" sz="1300" kern="1200" dirty="0" smtClean="0">
                          <a:solidFill>
                            <a:schemeClr val="tx1"/>
                          </a:solidFill>
                          <a:latin typeface="Arial Narrow" pitchFamily="34" charset="0"/>
                          <a:ea typeface="Verdana" pitchFamily="34" charset="0"/>
                          <a:cs typeface="Verdana" pitchFamily="34" charset="0"/>
                        </a:rPr>
                        <a:t>18,6 млрд руб. </a:t>
                      </a:r>
                    </a:p>
                  </a:txBody>
                  <a:tcPr marL="90000" marR="54000" marT="18000" marB="18000" anchor="ctr"/>
                </a:tc>
              </a:tr>
              <a:tr h="360000">
                <a:tc>
                  <a:txBody>
                    <a:bodyPr/>
                    <a:lstStyle/>
                    <a:p>
                      <a:pPr marL="173038" marR="0" indent="0" algn="l" defTabSz="914400" rtl="0" eaLnBrk="1" fontAlgn="auto" latinLnBrk="0" hangingPunct="1">
                        <a:lnSpc>
                          <a:spcPct val="90000"/>
                        </a:lnSpc>
                        <a:spcBef>
                          <a:spcPts val="0"/>
                        </a:spcBef>
                        <a:spcAft>
                          <a:spcPts val="0"/>
                        </a:spcAft>
                        <a:buClrTx/>
                        <a:buSzTx/>
                        <a:buFontTx/>
                        <a:buNone/>
                        <a:tabLst/>
                        <a:defRPr/>
                      </a:pPr>
                      <a:r>
                        <a:rPr lang="ru-RU" sz="1300" kern="1200" dirty="0" smtClean="0">
                          <a:solidFill>
                            <a:schemeClr val="dk1"/>
                          </a:solidFill>
                          <a:latin typeface="Arial Narrow" pitchFamily="34" charset="0"/>
                          <a:ea typeface="Verdana" pitchFamily="34" charset="0"/>
                          <a:cs typeface="Verdana" pitchFamily="34" charset="0"/>
                        </a:rPr>
                        <a:t>Сахалинская ГРЭС-2, 1 очередь</a:t>
                      </a:r>
                    </a:p>
                  </a:txBody>
                  <a:tcPr marL="90000" marR="0" marT="18000" marB="18000" anchor="ctr"/>
                </a:tc>
                <a:tc>
                  <a:txBody>
                    <a:bodyPr/>
                    <a:lstStyle/>
                    <a:p>
                      <a:pPr marL="173038" marR="0" indent="0" algn="r" defTabSz="914400" rtl="0" eaLnBrk="1" fontAlgn="auto" latinLnBrk="0" hangingPunct="1">
                        <a:lnSpc>
                          <a:spcPct val="90000"/>
                        </a:lnSpc>
                        <a:spcBef>
                          <a:spcPts val="0"/>
                        </a:spcBef>
                        <a:spcAft>
                          <a:spcPts val="0"/>
                        </a:spcAft>
                        <a:buClrTx/>
                        <a:buSzTx/>
                        <a:buFontTx/>
                        <a:buNone/>
                        <a:tabLst/>
                        <a:defRPr/>
                      </a:pPr>
                      <a:r>
                        <a:rPr lang="ru-RU" sz="1300" kern="1200" dirty="0" smtClean="0">
                          <a:solidFill>
                            <a:schemeClr val="dk1"/>
                          </a:solidFill>
                          <a:latin typeface="Arial Narrow" pitchFamily="34" charset="0"/>
                          <a:ea typeface="Verdana" pitchFamily="34" charset="0"/>
                          <a:cs typeface="Verdana" pitchFamily="34" charset="0"/>
                        </a:rPr>
                        <a:t>2016</a:t>
                      </a:r>
                    </a:p>
                  </a:txBody>
                  <a:tcPr marL="0" marR="54000" marT="18000" marB="18000" anchor="ctr"/>
                </a:tc>
                <a:tc>
                  <a:txBody>
                    <a:bodyPr/>
                    <a:lstStyle/>
                    <a:p>
                      <a:pPr marL="173038" marR="0" indent="0" algn="r" defTabSz="914400" rtl="0" eaLnBrk="1" fontAlgn="auto" latinLnBrk="0" hangingPunct="1">
                        <a:lnSpc>
                          <a:spcPct val="90000"/>
                        </a:lnSpc>
                        <a:spcBef>
                          <a:spcPts val="0"/>
                        </a:spcBef>
                        <a:spcAft>
                          <a:spcPts val="0"/>
                        </a:spcAft>
                        <a:buClrTx/>
                        <a:buSzTx/>
                        <a:buFontTx/>
                        <a:buNone/>
                        <a:tabLst/>
                        <a:defRPr/>
                      </a:pPr>
                      <a:r>
                        <a:rPr lang="ru-RU" sz="1300" kern="1200" dirty="0" smtClean="0">
                          <a:solidFill>
                            <a:schemeClr val="tx1"/>
                          </a:solidFill>
                          <a:latin typeface="Arial Narrow" pitchFamily="34" charset="0"/>
                          <a:ea typeface="Verdana" pitchFamily="34" charset="0"/>
                          <a:cs typeface="Verdana" pitchFamily="34" charset="0"/>
                        </a:rPr>
                        <a:t>110 МВт, 15 Гкал/ч </a:t>
                      </a:r>
                    </a:p>
                  </a:txBody>
                  <a:tcPr marL="0" marR="54000" marT="18000" marB="18000" anchor="ctr"/>
                </a:tc>
                <a:tc>
                  <a:txBody>
                    <a:bodyPr/>
                    <a:lstStyle/>
                    <a:p>
                      <a:pPr marL="173038" marR="0" indent="0" algn="r" defTabSz="914400" rtl="0" eaLnBrk="1" fontAlgn="auto" latinLnBrk="0" hangingPunct="1">
                        <a:lnSpc>
                          <a:spcPct val="90000"/>
                        </a:lnSpc>
                        <a:spcBef>
                          <a:spcPts val="0"/>
                        </a:spcBef>
                        <a:spcAft>
                          <a:spcPts val="0"/>
                        </a:spcAft>
                        <a:buClrTx/>
                        <a:buSzTx/>
                        <a:buFontTx/>
                        <a:buNone/>
                        <a:tabLst/>
                        <a:defRPr/>
                      </a:pPr>
                      <a:r>
                        <a:rPr lang="ru-RU" sz="1300" kern="1200" dirty="0" smtClean="0">
                          <a:solidFill>
                            <a:schemeClr val="tx1"/>
                          </a:solidFill>
                          <a:latin typeface="Arial Narrow" pitchFamily="34" charset="0"/>
                          <a:ea typeface="Verdana" pitchFamily="34" charset="0"/>
                          <a:cs typeface="Verdana" pitchFamily="34" charset="0"/>
                        </a:rPr>
                        <a:t>16,4  млрд руб.  </a:t>
                      </a:r>
                    </a:p>
                  </a:txBody>
                  <a:tcPr marL="0" marR="54000" marT="18000" marB="18000" anchor="ctr"/>
                </a:tc>
              </a:tr>
              <a:tr h="360000">
                <a:tc>
                  <a:txBody>
                    <a:bodyPr/>
                    <a:lstStyle/>
                    <a:p>
                      <a:pPr marL="173038" marR="0" indent="0" algn="l" defTabSz="914400" rtl="0" eaLnBrk="1" fontAlgn="auto" latinLnBrk="0" hangingPunct="1">
                        <a:lnSpc>
                          <a:spcPct val="90000"/>
                        </a:lnSpc>
                        <a:spcBef>
                          <a:spcPts val="0"/>
                        </a:spcBef>
                        <a:spcAft>
                          <a:spcPts val="0"/>
                        </a:spcAft>
                        <a:buClrTx/>
                        <a:buSzTx/>
                        <a:buFontTx/>
                        <a:buNone/>
                        <a:tabLst/>
                        <a:defRPr/>
                      </a:pPr>
                      <a:r>
                        <a:rPr lang="ru-RU" sz="1300" kern="1200" dirty="0" smtClean="0">
                          <a:solidFill>
                            <a:schemeClr val="dk1"/>
                          </a:solidFill>
                          <a:latin typeface="Arial Narrow" pitchFamily="34" charset="0"/>
                          <a:ea typeface="Verdana" pitchFamily="34" charset="0"/>
                          <a:cs typeface="Verdana" pitchFamily="34" charset="0"/>
                        </a:rPr>
                        <a:t>ТЭЦ Восточная</a:t>
                      </a:r>
                    </a:p>
                  </a:txBody>
                  <a:tcPr marL="90000" marR="0" marT="18000" marB="18000" anchor="ctr"/>
                </a:tc>
                <a:tc>
                  <a:txBody>
                    <a:bodyPr/>
                    <a:lstStyle/>
                    <a:p>
                      <a:pPr marL="173038" marR="0" indent="0" algn="r" defTabSz="914400" rtl="0" eaLnBrk="1" fontAlgn="auto" latinLnBrk="0" hangingPunct="1">
                        <a:lnSpc>
                          <a:spcPct val="90000"/>
                        </a:lnSpc>
                        <a:spcBef>
                          <a:spcPts val="0"/>
                        </a:spcBef>
                        <a:spcAft>
                          <a:spcPts val="0"/>
                        </a:spcAft>
                        <a:buClrTx/>
                        <a:buSzTx/>
                        <a:buFontTx/>
                        <a:buNone/>
                        <a:tabLst/>
                        <a:defRPr/>
                      </a:pPr>
                      <a:r>
                        <a:rPr lang="ru-RU" sz="1300" kern="1200" dirty="0" smtClean="0">
                          <a:solidFill>
                            <a:schemeClr val="dk1"/>
                          </a:solidFill>
                          <a:latin typeface="Arial Narrow" pitchFamily="34" charset="0"/>
                          <a:ea typeface="Verdana" pitchFamily="34" charset="0"/>
                          <a:cs typeface="Verdana" pitchFamily="34" charset="0"/>
                        </a:rPr>
                        <a:t>2015</a:t>
                      </a:r>
                    </a:p>
                  </a:txBody>
                  <a:tcPr marL="90000" marR="54000" marT="18000" marB="18000" anchor="ctr"/>
                </a:tc>
                <a:tc>
                  <a:txBody>
                    <a:bodyPr/>
                    <a:lstStyle/>
                    <a:p>
                      <a:pPr marL="515938" marR="0" indent="-342900" algn="r" defTabSz="914400" rtl="0" eaLnBrk="1" fontAlgn="auto" latinLnBrk="0" hangingPunct="1">
                        <a:lnSpc>
                          <a:spcPct val="90000"/>
                        </a:lnSpc>
                        <a:spcBef>
                          <a:spcPts val="0"/>
                        </a:spcBef>
                        <a:spcAft>
                          <a:spcPts val="0"/>
                        </a:spcAft>
                        <a:buClrTx/>
                        <a:buSzTx/>
                        <a:buFontTx/>
                        <a:buNone/>
                        <a:tabLst/>
                        <a:defRPr/>
                      </a:pPr>
                      <a:r>
                        <a:rPr lang="ru-RU" sz="1300" kern="1200" dirty="0" smtClean="0">
                          <a:solidFill>
                            <a:schemeClr val="tx1"/>
                          </a:solidFill>
                          <a:latin typeface="Arial Narrow" pitchFamily="34" charset="0"/>
                          <a:ea typeface="Verdana" pitchFamily="34" charset="0"/>
                          <a:cs typeface="Verdana" pitchFamily="34" charset="0"/>
                        </a:rPr>
                        <a:t>140</a:t>
                      </a:r>
                      <a:r>
                        <a:rPr lang="ru-RU" sz="1300" kern="1200" baseline="0" dirty="0" smtClean="0">
                          <a:solidFill>
                            <a:schemeClr val="tx1"/>
                          </a:solidFill>
                          <a:latin typeface="Arial Narrow" pitchFamily="34" charset="0"/>
                          <a:ea typeface="Verdana" pitchFamily="34" charset="0"/>
                          <a:cs typeface="Verdana" pitchFamily="34" charset="0"/>
                        </a:rPr>
                        <a:t> МВт, 421 Гкал/ч</a:t>
                      </a:r>
                      <a:endParaRPr lang="ru-RU" sz="1300" kern="1200" dirty="0">
                        <a:solidFill>
                          <a:schemeClr val="tx1"/>
                        </a:solidFill>
                        <a:latin typeface="Arial Narrow" pitchFamily="34" charset="0"/>
                        <a:ea typeface="Verdana" pitchFamily="34" charset="0"/>
                        <a:cs typeface="Verdana" pitchFamily="34" charset="0"/>
                      </a:endParaRPr>
                    </a:p>
                  </a:txBody>
                  <a:tcPr marL="90000" marR="54000" marT="18000" marB="18000" anchor="ctr"/>
                </a:tc>
                <a:tc>
                  <a:txBody>
                    <a:bodyPr/>
                    <a:lstStyle/>
                    <a:p>
                      <a:pPr marL="173038" marR="0" indent="0" algn="r" defTabSz="914400" rtl="0" eaLnBrk="1" fontAlgn="auto" latinLnBrk="0" hangingPunct="1">
                        <a:lnSpc>
                          <a:spcPct val="90000"/>
                        </a:lnSpc>
                        <a:spcBef>
                          <a:spcPts val="0"/>
                        </a:spcBef>
                        <a:spcAft>
                          <a:spcPts val="0"/>
                        </a:spcAft>
                        <a:buClrTx/>
                        <a:buSzTx/>
                        <a:buFontTx/>
                        <a:buNone/>
                        <a:tabLst/>
                        <a:defRPr/>
                      </a:pPr>
                      <a:r>
                        <a:rPr lang="ru-RU" sz="1300" kern="1200" dirty="0" smtClean="0">
                          <a:solidFill>
                            <a:schemeClr val="tx1"/>
                          </a:solidFill>
                          <a:latin typeface="Arial Narrow" pitchFamily="34" charset="0"/>
                          <a:ea typeface="Verdana" pitchFamily="34" charset="0"/>
                          <a:cs typeface="Verdana" pitchFamily="34" charset="0"/>
                        </a:rPr>
                        <a:t>8,9 млрд руб</a:t>
                      </a:r>
                    </a:p>
                  </a:txBody>
                  <a:tcPr marL="90000" marR="54000" marT="18000" marB="18000" anchor="ctr"/>
                </a:tc>
              </a:tr>
              <a:tr h="252000">
                <a:tc gridSpan="2">
                  <a:txBody>
                    <a:bodyPr/>
                    <a:lstStyle/>
                    <a:p>
                      <a:pPr marL="0" marR="0" indent="0" algn="l" defTabSz="914400" rtl="0" eaLnBrk="1" fontAlgn="auto" latinLnBrk="0" hangingPunct="1">
                        <a:lnSpc>
                          <a:spcPct val="90000"/>
                        </a:lnSpc>
                        <a:spcBef>
                          <a:spcPts val="0"/>
                        </a:spcBef>
                        <a:spcAft>
                          <a:spcPts val="0"/>
                        </a:spcAft>
                        <a:buClrTx/>
                        <a:buSzTx/>
                        <a:buFontTx/>
                        <a:buNone/>
                        <a:tabLst/>
                        <a:defRPr/>
                      </a:pPr>
                      <a:r>
                        <a:rPr lang="ru-RU" sz="1300" b="1" kern="1200" dirty="0" smtClean="0">
                          <a:solidFill>
                            <a:schemeClr val="dk1"/>
                          </a:solidFill>
                          <a:latin typeface="Arial Narrow" pitchFamily="34" charset="0"/>
                          <a:ea typeface="Verdana" pitchFamily="34" charset="0"/>
                          <a:cs typeface="Verdana" pitchFamily="34" charset="0"/>
                        </a:rPr>
                        <a:t>Итого:</a:t>
                      </a:r>
                    </a:p>
                  </a:txBody>
                  <a:tcPr marL="90000" marR="0" marT="18000" marB="18000" anchor="ctr"/>
                </a:tc>
                <a:tc hMerge="1">
                  <a:txBody>
                    <a:bodyPr/>
                    <a:lstStyle/>
                    <a:p>
                      <a:endParaRPr lang="ru-RU" dirty="0"/>
                    </a:p>
                  </a:txBody>
                  <a:tcPr/>
                </a:tc>
                <a:tc>
                  <a:txBody>
                    <a:bodyPr/>
                    <a:lstStyle/>
                    <a:p>
                      <a:pPr marL="173038" marR="0" indent="0" algn="r" defTabSz="914400" rtl="0" eaLnBrk="1" fontAlgn="auto" latinLnBrk="0" hangingPunct="1">
                        <a:lnSpc>
                          <a:spcPct val="90000"/>
                        </a:lnSpc>
                        <a:spcBef>
                          <a:spcPts val="0"/>
                        </a:spcBef>
                        <a:spcAft>
                          <a:spcPts val="0"/>
                        </a:spcAft>
                        <a:buClrTx/>
                        <a:buSzTx/>
                        <a:buFontTx/>
                        <a:buNone/>
                        <a:tabLst/>
                        <a:defRPr/>
                      </a:pPr>
                      <a:r>
                        <a:rPr lang="ru-RU" sz="1300" b="1" kern="1200" dirty="0" smtClean="0">
                          <a:solidFill>
                            <a:schemeClr val="dk1"/>
                          </a:solidFill>
                          <a:latin typeface="Arial Narrow" pitchFamily="34" charset="0"/>
                          <a:ea typeface="Verdana" pitchFamily="34" charset="0"/>
                          <a:cs typeface="Verdana" pitchFamily="34" charset="0"/>
                        </a:rPr>
                        <a:t>1</a:t>
                      </a:r>
                      <a:r>
                        <a:rPr lang="ru-RU" sz="1300" b="1" kern="1200" baseline="0" dirty="0" smtClean="0">
                          <a:solidFill>
                            <a:schemeClr val="dk1"/>
                          </a:solidFill>
                          <a:latin typeface="Arial Narrow" pitchFamily="34" charset="0"/>
                          <a:ea typeface="Verdana" pitchFamily="34" charset="0"/>
                          <a:cs typeface="Verdana" pitchFamily="34" charset="0"/>
                        </a:rPr>
                        <a:t> </a:t>
                      </a:r>
                      <a:r>
                        <a:rPr lang="en-US" sz="1300" b="1" kern="1200" dirty="0" smtClean="0">
                          <a:solidFill>
                            <a:schemeClr val="dk1"/>
                          </a:solidFill>
                          <a:latin typeface="Arial Narrow" pitchFamily="34" charset="0"/>
                          <a:ea typeface="Verdana" pitchFamily="34" charset="0"/>
                          <a:cs typeface="Verdana" pitchFamily="34" charset="0"/>
                        </a:rPr>
                        <a:t>293</a:t>
                      </a:r>
                      <a:r>
                        <a:rPr lang="ru-RU" sz="1300" b="1" kern="1200" dirty="0" smtClean="0">
                          <a:solidFill>
                            <a:schemeClr val="dk1"/>
                          </a:solidFill>
                          <a:latin typeface="Arial Narrow" pitchFamily="34" charset="0"/>
                          <a:ea typeface="Verdana" pitchFamily="34" charset="0"/>
                          <a:cs typeface="Verdana" pitchFamily="34" charset="0"/>
                        </a:rPr>
                        <a:t> МВт,</a:t>
                      </a:r>
                      <a:r>
                        <a:rPr lang="ru-RU" sz="1300" b="1" kern="1200" baseline="0" dirty="0" smtClean="0">
                          <a:solidFill>
                            <a:schemeClr val="dk1"/>
                          </a:solidFill>
                          <a:latin typeface="Arial Narrow" pitchFamily="34" charset="0"/>
                          <a:ea typeface="Verdana" pitchFamily="34" charset="0"/>
                          <a:cs typeface="Verdana" pitchFamily="34" charset="0"/>
                        </a:rPr>
                        <a:t> 1293 Гкал/ч</a:t>
                      </a:r>
                      <a:endParaRPr lang="ru-RU" sz="1300" b="1" kern="1200" dirty="0" smtClean="0">
                        <a:solidFill>
                          <a:schemeClr val="dk1"/>
                        </a:solidFill>
                        <a:latin typeface="Arial Narrow" pitchFamily="34" charset="0"/>
                        <a:ea typeface="Verdana" pitchFamily="34" charset="0"/>
                        <a:cs typeface="Verdana" pitchFamily="34" charset="0"/>
                      </a:endParaRPr>
                    </a:p>
                  </a:txBody>
                  <a:tcPr marL="9525" marR="9525" marT="9525" marB="0" anchor="ctr">
                    <a:solidFill>
                      <a:srgbClr val="E3EBF5"/>
                    </a:solidFill>
                  </a:tcPr>
                </a:tc>
                <a:tc>
                  <a:txBody>
                    <a:bodyPr/>
                    <a:lstStyle/>
                    <a:p>
                      <a:pPr marL="173038" marR="0" indent="0" algn="r" defTabSz="914400" rtl="0" eaLnBrk="1" fontAlgn="auto" latinLnBrk="0" hangingPunct="1">
                        <a:lnSpc>
                          <a:spcPct val="90000"/>
                        </a:lnSpc>
                        <a:spcBef>
                          <a:spcPts val="0"/>
                        </a:spcBef>
                        <a:spcAft>
                          <a:spcPts val="0"/>
                        </a:spcAft>
                        <a:buClrTx/>
                        <a:buSzTx/>
                        <a:buFontTx/>
                        <a:buNone/>
                        <a:tabLst/>
                        <a:defRPr/>
                      </a:pPr>
                      <a:r>
                        <a:rPr lang="ru-RU" sz="1300" b="1" kern="1200" dirty="0" smtClean="0">
                          <a:solidFill>
                            <a:schemeClr val="dk1"/>
                          </a:solidFill>
                          <a:latin typeface="Arial Narrow" pitchFamily="34" charset="0"/>
                          <a:ea typeface="Verdana" pitchFamily="34" charset="0"/>
                          <a:cs typeface="Verdana" pitchFamily="34" charset="0"/>
                        </a:rPr>
                        <a:t>15</a:t>
                      </a:r>
                      <a:r>
                        <a:rPr lang="en-US" sz="1300" b="1" kern="1200" dirty="0" smtClean="0">
                          <a:solidFill>
                            <a:schemeClr val="dk1"/>
                          </a:solidFill>
                          <a:latin typeface="Arial Narrow" pitchFamily="34" charset="0"/>
                          <a:ea typeface="Verdana" pitchFamily="34" charset="0"/>
                          <a:cs typeface="Verdana" pitchFamily="34" charset="0"/>
                        </a:rPr>
                        <a:t>5</a:t>
                      </a:r>
                      <a:r>
                        <a:rPr lang="ru-RU" sz="1300" b="1" kern="1200" dirty="0" smtClean="0">
                          <a:solidFill>
                            <a:schemeClr val="dk1"/>
                          </a:solidFill>
                          <a:latin typeface="Arial Narrow" pitchFamily="34" charset="0"/>
                          <a:ea typeface="Verdana" pitchFamily="34" charset="0"/>
                          <a:cs typeface="Verdana" pitchFamily="34" charset="0"/>
                        </a:rPr>
                        <a:t>,8 млрд руб.</a:t>
                      </a:r>
                    </a:p>
                  </a:txBody>
                  <a:tcPr marL="9525" marR="9525" marT="9525" marB="0" anchor="ctr">
                    <a:solidFill>
                      <a:srgbClr val="E3EBF5"/>
                    </a:solidFill>
                  </a:tcPr>
                </a:tc>
              </a:tr>
            </a:tbl>
          </a:graphicData>
        </a:graphic>
      </p:graphicFrame>
      <p:sp>
        <p:nvSpPr>
          <p:cNvPr id="100" name="Rectangle 41"/>
          <p:cNvSpPr>
            <a:spLocks noChangeArrowheads="1"/>
          </p:cNvSpPr>
          <p:nvPr>
            <p:custDataLst>
              <p:tags r:id="rId1"/>
            </p:custDataLst>
          </p:nvPr>
        </p:nvSpPr>
        <p:spPr bwMode="auto">
          <a:xfrm>
            <a:off x="251520" y="1300379"/>
            <a:ext cx="8698256" cy="646331"/>
          </a:xfrm>
          <a:prstGeom prst="rect">
            <a:avLst/>
          </a:prstGeom>
          <a:noFill/>
          <a:ln w="9525">
            <a:noFill/>
            <a:miter lim="800000"/>
            <a:headEnd/>
            <a:tailEnd/>
          </a:ln>
          <a:effectLst/>
        </p:spPr>
        <p:txBody>
          <a:bodyPr wrap="square" lIns="0" tIns="0" rIns="0" bIns="0">
            <a:spAutoFit/>
          </a:bodyPr>
          <a:lstStyle/>
          <a:p>
            <a:pPr marL="0" lvl="1" indent="1588" algn="just" defTabSz="913429">
              <a:spcAft>
                <a:spcPts val="800"/>
              </a:spcAft>
              <a:buClr>
                <a:srgbClr val="1F497D"/>
              </a:buClr>
              <a:buSzPct val="125000"/>
            </a:pPr>
            <a:r>
              <a:rPr lang="ru-RU" sz="1400" b="1" dirty="0" smtClean="0">
                <a:solidFill>
                  <a:srgbClr val="1F497D"/>
                </a:solidFill>
                <a:latin typeface="Arial Narrow" pitchFamily="34" charset="0"/>
                <a:ea typeface="Verdana" pitchFamily="34" charset="0"/>
                <a:cs typeface="Verdana" pitchFamily="34" charset="0"/>
              </a:rPr>
              <a:t>Реализация проектов, направленных на преодоление имеющегося дефицита электрической и тепловой мощности, замещение неэффективных и исчерпавших ресурс мощностей в наиболее проблемных энергосистемах (</a:t>
            </a:r>
            <a:r>
              <a:rPr lang="ru-RU" altLang="ru-RU" sz="1400" b="1" dirty="0" smtClean="0">
                <a:solidFill>
                  <a:srgbClr val="1F497D"/>
                </a:solidFill>
                <a:latin typeface="Arial Narrow" pitchFamily="34" charset="0"/>
                <a:ea typeface="Verdana" pitchFamily="34" charset="0"/>
                <a:cs typeface="Verdana" pitchFamily="34" charset="0"/>
              </a:rPr>
              <a:t>во исполнение Указа Президента РФ № 1564 от 22.11.2012)</a:t>
            </a:r>
            <a:endParaRPr lang="ru-RU" sz="1400" b="1" dirty="0">
              <a:solidFill>
                <a:srgbClr val="1F497D"/>
              </a:solidFill>
              <a:latin typeface="Arial Narrow" pitchFamily="34" charset="0"/>
              <a:ea typeface="Verdana" pitchFamily="34" charset="0"/>
              <a:cs typeface="Verdana" pitchFamily="34" charset="0"/>
            </a:endParaRPr>
          </a:p>
        </p:txBody>
      </p:sp>
    </p:spTree>
    <p:extLst>
      <p:ext uri="{BB962C8B-B14F-4D97-AF65-F5344CB8AC3E}">
        <p14:creationId xmlns:p14="http://schemas.microsoft.com/office/powerpoint/2010/main" val="10928569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Прямоугольник 6"/>
          <p:cNvSpPr>
            <a:spLocks noChangeArrowheads="1"/>
          </p:cNvSpPr>
          <p:nvPr/>
        </p:nvSpPr>
        <p:spPr bwMode="auto">
          <a:xfrm>
            <a:off x="230188" y="11113"/>
            <a:ext cx="748982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7200" algn="l"/>
              </a:tabLst>
            </a:pPr>
            <a:r>
              <a:rPr lang="ru-RU" sz="1600" b="1" dirty="0">
                <a:solidFill>
                  <a:schemeClr val="bg1"/>
                </a:solidFill>
                <a:latin typeface="Tahoma" pitchFamily="34" charset="0"/>
                <a:cs typeface="Tahoma" pitchFamily="34" charset="0"/>
              </a:rPr>
              <a:t>Долгосрочное развитие: </a:t>
            </a:r>
            <a:br>
              <a:rPr lang="ru-RU" sz="1600" b="1" dirty="0">
                <a:solidFill>
                  <a:schemeClr val="bg1"/>
                </a:solidFill>
                <a:latin typeface="Tahoma" pitchFamily="34" charset="0"/>
                <a:cs typeface="Tahoma" pitchFamily="34" charset="0"/>
              </a:rPr>
            </a:br>
            <a:r>
              <a:rPr lang="ru-RU" sz="1600" b="1" dirty="0">
                <a:solidFill>
                  <a:schemeClr val="bg1"/>
                </a:solidFill>
                <a:latin typeface="Tahoma" pitchFamily="34" charset="0"/>
                <a:cs typeface="Tahoma" pitchFamily="34" charset="0"/>
              </a:rPr>
              <a:t>реализация Программы перспективного развития до 2025 года</a:t>
            </a:r>
          </a:p>
        </p:txBody>
      </p:sp>
      <p:sp>
        <p:nvSpPr>
          <p:cNvPr id="98" name="Номер слайда 2"/>
          <p:cNvSpPr>
            <a:spLocks noGrp="1"/>
          </p:cNvSpPr>
          <p:nvPr>
            <p:ph type="sldNum" sz="quarter" idx="4294967295"/>
          </p:nvPr>
        </p:nvSpPr>
        <p:spPr bwMode="auto">
          <a:xfrm>
            <a:off x="8555038" y="6480175"/>
            <a:ext cx="5984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fld id="{66C6D4BF-6421-4CB8-BD88-CE3DE29307E6}" type="slidenum">
              <a:rPr lang="en-US" sz="1200" b="1" smtClean="0">
                <a:solidFill>
                  <a:schemeClr val="accent1"/>
                </a:solidFill>
                <a:latin typeface="Tahoma" pitchFamily="34" charset="0"/>
                <a:cs typeface="Tahoma" pitchFamily="34" charset="0"/>
              </a:rPr>
              <a:pPr algn="ctr" eaLnBrk="1" fontAlgn="base" hangingPunct="1">
                <a:spcBef>
                  <a:spcPct val="0"/>
                </a:spcBef>
                <a:spcAft>
                  <a:spcPct val="0"/>
                </a:spcAft>
              </a:pPr>
              <a:t>5</a:t>
            </a:fld>
            <a:endParaRPr lang="en-US" sz="1200" b="1" dirty="0" smtClean="0">
              <a:solidFill>
                <a:schemeClr val="accent1"/>
              </a:solidFill>
              <a:latin typeface="Tahoma" pitchFamily="34" charset="0"/>
              <a:cs typeface="Tahoma" pitchFamily="34" charset="0"/>
            </a:endParaRPr>
          </a:p>
        </p:txBody>
      </p:sp>
      <p:pic>
        <p:nvPicPr>
          <p:cNvPr id="6" name="Picture 7"/>
          <p:cNvPicPr>
            <a:picLocks noChangeAspect="1" noChangeArrowheads="1"/>
          </p:cNvPicPr>
          <p:nvPr/>
        </p:nvPicPr>
        <p:blipFill>
          <a:blip r:embed="rId4" cstate="print"/>
          <a:srcRect/>
          <a:stretch>
            <a:fillRect/>
          </a:stretch>
        </p:blipFill>
        <p:spPr bwMode="auto">
          <a:xfrm>
            <a:off x="0" y="3453383"/>
            <a:ext cx="5229225" cy="2752725"/>
          </a:xfrm>
          <a:prstGeom prst="rect">
            <a:avLst/>
          </a:prstGeom>
          <a:noFill/>
          <a:ln w="9525">
            <a:noFill/>
            <a:miter lim="800000"/>
            <a:headEnd/>
            <a:tailEnd/>
          </a:ln>
          <a:effectLst/>
        </p:spPr>
      </p:pic>
      <p:sp>
        <p:nvSpPr>
          <p:cNvPr id="7" name="Прямоугольник 6"/>
          <p:cNvSpPr/>
          <p:nvPr/>
        </p:nvSpPr>
        <p:spPr>
          <a:xfrm>
            <a:off x="107504" y="1221135"/>
            <a:ext cx="3611278" cy="300082"/>
          </a:xfrm>
          <a:prstGeom prst="rect">
            <a:avLst/>
          </a:prstGeom>
        </p:spPr>
        <p:txBody>
          <a:bodyPr wrap="square">
            <a:spAutoFit/>
          </a:bodyPr>
          <a:lstStyle/>
          <a:p>
            <a:pPr marL="342900" indent="-342900">
              <a:lnSpc>
                <a:spcPct val="90000"/>
              </a:lnSpc>
              <a:buClr>
                <a:schemeClr val="tx2"/>
              </a:buClr>
            </a:pPr>
            <a:r>
              <a:rPr lang="ru-RU" sz="1500" b="1" dirty="0" smtClean="0">
                <a:solidFill>
                  <a:schemeClr val="accent1"/>
                </a:solidFill>
                <a:latin typeface="Arial Narrow" pitchFamily="34" charset="0"/>
              </a:rPr>
              <a:t>Основные задачи и цели:</a:t>
            </a:r>
            <a:endParaRPr lang="ru-RU" sz="1500" dirty="0" smtClean="0">
              <a:solidFill>
                <a:schemeClr val="accent1"/>
              </a:solidFill>
              <a:latin typeface="Arial Narrow" pitchFamily="34" charset="0"/>
            </a:endParaRPr>
          </a:p>
        </p:txBody>
      </p:sp>
      <p:cxnSp>
        <p:nvCxnSpPr>
          <p:cNvPr id="8" name="Прямая соединительная линия 7"/>
          <p:cNvCxnSpPr/>
          <p:nvPr/>
        </p:nvCxnSpPr>
        <p:spPr>
          <a:xfrm>
            <a:off x="107504" y="1534834"/>
            <a:ext cx="8928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9" name="Прямоугольник 8"/>
          <p:cNvSpPr/>
          <p:nvPr/>
        </p:nvSpPr>
        <p:spPr>
          <a:xfrm>
            <a:off x="35496" y="1605110"/>
            <a:ext cx="4752528" cy="1372683"/>
          </a:xfrm>
          <a:prstGeom prst="rect">
            <a:avLst/>
          </a:prstGeom>
        </p:spPr>
        <p:txBody>
          <a:bodyPr wrap="square">
            <a:spAutoFit/>
          </a:bodyPr>
          <a:lstStyle/>
          <a:p>
            <a:pPr marL="273050" lvl="1" indent="-273050">
              <a:buClr>
                <a:schemeClr val="accent1"/>
              </a:buClr>
              <a:buFont typeface="+mj-lt"/>
              <a:buAutoNum type="arabicPeriod"/>
            </a:pPr>
            <a:r>
              <a:rPr lang="ru-RU" sz="1300" b="1" dirty="0" smtClean="0">
                <a:latin typeface="Arial Narrow" panose="020B0606020202030204" pitchFamily="34" charset="0"/>
              </a:rPr>
              <a:t>Замещение выбывающих генерирующих мощностей</a:t>
            </a:r>
            <a:endParaRPr lang="ru-RU" sz="1300" b="1" dirty="0" smtClean="0">
              <a:solidFill>
                <a:schemeClr val="tx2"/>
              </a:solidFill>
              <a:latin typeface="Arial Narrow" panose="020B0606020202030204" pitchFamily="34" charset="0"/>
            </a:endParaRPr>
          </a:p>
          <a:p>
            <a:pPr marL="273050" lvl="1" indent="-273050">
              <a:buClr>
                <a:schemeClr val="accent1"/>
              </a:buClr>
              <a:buFont typeface="+mj-lt"/>
              <a:buAutoNum type="arabicPeriod"/>
            </a:pPr>
            <a:r>
              <a:rPr lang="ru-RU" sz="1300" b="1" dirty="0" smtClean="0">
                <a:latin typeface="Arial Narrow" panose="020B0606020202030204" pitchFamily="34" charset="0"/>
              </a:rPr>
              <a:t>Строительство дополнительной генерации для обеспечения перспективного спроса, а также противопаводковых ГЭС </a:t>
            </a:r>
            <a:endParaRPr lang="ru-RU" sz="1300" b="1" dirty="0" smtClean="0">
              <a:solidFill>
                <a:srgbClr val="FF0000"/>
              </a:solidFill>
              <a:latin typeface="Arial Narrow" panose="020B0606020202030204" pitchFamily="34" charset="0"/>
            </a:endParaRPr>
          </a:p>
          <a:p>
            <a:pPr marL="273050" lvl="1" indent="-273050">
              <a:buClr>
                <a:schemeClr val="accent1"/>
              </a:buClr>
              <a:buFont typeface="+mj-lt"/>
              <a:buAutoNum type="arabicPeriod"/>
            </a:pPr>
            <a:r>
              <a:rPr lang="ru-RU" sz="1300" b="1" dirty="0" smtClean="0">
                <a:latin typeface="Arial Narrow" panose="020B0606020202030204" pitchFamily="34" charset="0"/>
              </a:rPr>
              <a:t>Повышение эффективности и надежности энергоснабжения:</a:t>
            </a:r>
          </a:p>
          <a:p>
            <a:pPr marL="628650" lvl="4" indent="-174625">
              <a:lnSpc>
                <a:spcPct val="80000"/>
              </a:lnSpc>
              <a:buClr>
                <a:schemeClr val="accent1"/>
              </a:buClr>
              <a:buFont typeface="Arial Narrow" pitchFamily="34" charset="0"/>
              <a:buChar char="–"/>
            </a:pPr>
            <a:r>
              <a:rPr lang="ru-RU" sz="1300" dirty="0" smtClean="0">
                <a:latin typeface="Arial Narrow" panose="020B0606020202030204" pitchFamily="34" charset="0"/>
              </a:rPr>
              <a:t>развитие электросетевой инфраструктуры</a:t>
            </a:r>
          </a:p>
          <a:p>
            <a:pPr marL="628650" lvl="4" indent="-174625">
              <a:lnSpc>
                <a:spcPct val="80000"/>
              </a:lnSpc>
              <a:buClr>
                <a:schemeClr val="accent1"/>
              </a:buClr>
              <a:buFont typeface="Arial Narrow" pitchFamily="34" charset="0"/>
              <a:buChar char="–"/>
            </a:pPr>
            <a:r>
              <a:rPr lang="ru-RU" sz="1300" dirty="0" smtClean="0">
                <a:latin typeface="Arial Narrow" panose="020B0606020202030204" pitchFamily="34" charset="0"/>
              </a:rPr>
              <a:t>развитие </a:t>
            </a:r>
            <a:r>
              <a:rPr lang="ru-RU" sz="1300" dirty="0" err="1" smtClean="0">
                <a:latin typeface="Arial Narrow" panose="020B0606020202030204" pitchFamily="34" charset="0"/>
              </a:rPr>
              <a:t>теплосетевой</a:t>
            </a:r>
            <a:r>
              <a:rPr lang="ru-RU" sz="1300" dirty="0" smtClean="0">
                <a:latin typeface="Arial Narrow" panose="020B0606020202030204" pitchFamily="34" charset="0"/>
              </a:rPr>
              <a:t> инфраструктуры</a:t>
            </a:r>
          </a:p>
          <a:p>
            <a:pPr marL="628650" lvl="3" indent="-174625">
              <a:lnSpc>
                <a:spcPct val="80000"/>
              </a:lnSpc>
              <a:buClr>
                <a:schemeClr val="accent1"/>
              </a:buClr>
              <a:buFont typeface="Arial Narrow" pitchFamily="34" charset="0"/>
              <a:buChar char="–"/>
            </a:pPr>
            <a:r>
              <a:rPr lang="ru-RU" sz="1300" dirty="0" smtClean="0">
                <a:latin typeface="Arial Narrow" panose="020B0606020202030204" pitchFamily="34" charset="0"/>
              </a:rPr>
              <a:t>модернизация существующих объектов генерации</a:t>
            </a:r>
          </a:p>
        </p:txBody>
      </p:sp>
      <p:sp>
        <p:nvSpPr>
          <p:cNvPr id="10" name="Прямоугольник 9"/>
          <p:cNvSpPr/>
          <p:nvPr/>
        </p:nvSpPr>
        <p:spPr>
          <a:xfrm>
            <a:off x="4572000" y="1605110"/>
            <a:ext cx="4536504" cy="1352678"/>
          </a:xfrm>
          <a:prstGeom prst="rect">
            <a:avLst/>
          </a:prstGeom>
          <a:solidFill>
            <a:srgbClr val="FFFFFF">
              <a:alpha val="30196"/>
            </a:srgbClr>
          </a:solidFill>
        </p:spPr>
        <p:txBody>
          <a:bodyPr wrap="square">
            <a:spAutoFit/>
          </a:bodyPr>
          <a:lstStyle/>
          <a:p>
            <a:pPr marL="450850" indent="-282575">
              <a:lnSpc>
                <a:spcPct val="90000"/>
              </a:lnSpc>
              <a:buClr>
                <a:schemeClr val="accent1"/>
              </a:buClr>
              <a:buFontTx/>
              <a:buAutoNum type="arabicPeriod"/>
            </a:pPr>
            <a:r>
              <a:rPr lang="ru-RU" sz="1300" b="1" dirty="0" smtClean="0">
                <a:solidFill>
                  <a:schemeClr val="accent1"/>
                </a:solidFill>
                <a:latin typeface="Arial Narrow" panose="020B0606020202030204" pitchFamily="34" charset="0"/>
              </a:rPr>
              <a:t>Чукотка, Приморье, Хабаровский край и Центр Якутии:</a:t>
            </a:r>
            <a:r>
              <a:rPr lang="ru-RU" sz="1300" b="1" dirty="0" smtClean="0">
                <a:latin typeface="Arial Narrow" panose="020B0606020202030204" pitchFamily="34" charset="0"/>
              </a:rPr>
              <a:t/>
            </a:r>
            <a:br>
              <a:rPr lang="ru-RU" sz="1300" b="1" dirty="0" smtClean="0">
                <a:latin typeface="Arial Narrow" panose="020B0606020202030204" pitchFamily="34" charset="0"/>
              </a:rPr>
            </a:br>
            <a:r>
              <a:rPr lang="ru-RU" sz="1300" b="1" dirty="0" smtClean="0">
                <a:latin typeface="Arial Narrow" panose="020B0606020202030204" pitchFamily="34" charset="0"/>
              </a:rPr>
              <a:t>строительство дополнительных генерирующих мощностей сверх утвержденных программ (2,4 ГВт)</a:t>
            </a:r>
          </a:p>
          <a:p>
            <a:pPr marL="450850" indent="-282575">
              <a:lnSpc>
                <a:spcPct val="90000"/>
              </a:lnSpc>
              <a:buClr>
                <a:schemeClr val="accent1"/>
              </a:buClr>
              <a:buAutoNum type="arabicPeriod"/>
            </a:pPr>
            <a:r>
              <a:rPr lang="ru-RU" sz="1300" b="1" dirty="0" smtClean="0">
                <a:solidFill>
                  <a:schemeClr val="accent1"/>
                </a:solidFill>
                <a:latin typeface="Arial Narrow" panose="020B0606020202030204" pitchFamily="34" charset="0"/>
              </a:rPr>
              <a:t>Амурская область: </a:t>
            </a:r>
            <a:r>
              <a:rPr lang="ru-RU" sz="1300" b="1" dirty="0" smtClean="0">
                <a:latin typeface="Arial Narrow" panose="020B0606020202030204" pitchFamily="34" charset="0"/>
              </a:rPr>
              <a:t>преодоление дефицита тепловой мощности, строительство противопаводковых ГЭС</a:t>
            </a:r>
          </a:p>
          <a:p>
            <a:pPr marL="450850" indent="-282575">
              <a:lnSpc>
                <a:spcPct val="90000"/>
              </a:lnSpc>
              <a:buClr>
                <a:schemeClr val="accent1"/>
              </a:buClr>
              <a:buAutoNum type="arabicPeriod"/>
            </a:pPr>
            <a:r>
              <a:rPr lang="ru-RU" sz="1300" b="1" dirty="0" smtClean="0">
                <a:solidFill>
                  <a:schemeClr val="accent1"/>
                </a:solidFill>
                <a:latin typeface="Arial Narrow" panose="020B0606020202030204" pitchFamily="34" charset="0"/>
              </a:rPr>
              <a:t>Для всех регионов: </a:t>
            </a:r>
            <a:r>
              <a:rPr lang="ru-RU" sz="1300" b="1" dirty="0" smtClean="0">
                <a:latin typeface="Arial Narrow" panose="020B0606020202030204" pitchFamily="34" charset="0"/>
              </a:rPr>
              <a:t>повышение надежности и эффективности энергоснабжения</a:t>
            </a:r>
          </a:p>
        </p:txBody>
      </p:sp>
      <p:sp>
        <p:nvSpPr>
          <p:cNvPr id="11" name="Прямоугольник 10"/>
          <p:cNvSpPr/>
          <p:nvPr/>
        </p:nvSpPr>
        <p:spPr>
          <a:xfrm>
            <a:off x="4834640" y="1221135"/>
            <a:ext cx="3611278" cy="300082"/>
          </a:xfrm>
          <a:prstGeom prst="rect">
            <a:avLst/>
          </a:prstGeom>
        </p:spPr>
        <p:txBody>
          <a:bodyPr wrap="square">
            <a:spAutoFit/>
          </a:bodyPr>
          <a:lstStyle/>
          <a:p>
            <a:pPr marL="342900" indent="-342900">
              <a:lnSpc>
                <a:spcPct val="90000"/>
              </a:lnSpc>
              <a:buClr>
                <a:schemeClr val="tx2"/>
              </a:buClr>
            </a:pPr>
            <a:r>
              <a:rPr lang="ru-RU" sz="1500" b="1" dirty="0" smtClean="0">
                <a:solidFill>
                  <a:schemeClr val="accent1"/>
                </a:solidFill>
                <a:latin typeface="Arial Narrow" pitchFamily="34" charset="0"/>
              </a:rPr>
              <a:t>Приоритеты развития по регионам:</a:t>
            </a:r>
            <a:endParaRPr lang="ru-RU" sz="1500" dirty="0" smtClean="0">
              <a:solidFill>
                <a:schemeClr val="accent1"/>
              </a:solidFill>
              <a:latin typeface="Arial Narrow" pitchFamily="34" charset="0"/>
            </a:endParaRPr>
          </a:p>
        </p:txBody>
      </p:sp>
      <p:sp>
        <p:nvSpPr>
          <p:cNvPr id="12" name="Rectangle 41"/>
          <p:cNvSpPr>
            <a:spLocks noChangeArrowheads="1"/>
          </p:cNvSpPr>
          <p:nvPr>
            <p:custDataLst>
              <p:tags r:id="rId1"/>
            </p:custDataLst>
          </p:nvPr>
        </p:nvSpPr>
        <p:spPr bwMode="auto">
          <a:xfrm>
            <a:off x="251520" y="3136885"/>
            <a:ext cx="5904656" cy="207749"/>
          </a:xfrm>
          <a:prstGeom prst="rect">
            <a:avLst/>
          </a:prstGeom>
          <a:noFill/>
          <a:ln w="9525">
            <a:noFill/>
            <a:miter lim="800000"/>
            <a:headEnd/>
            <a:tailEnd/>
          </a:ln>
          <a:effectLst/>
        </p:spPr>
        <p:txBody>
          <a:bodyPr wrap="square" lIns="0" tIns="0" rIns="0" bIns="0">
            <a:spAutoFit/>
          </a:bodyPr>
          <a:lstStyle/>
          <a:p>
            <a:pPr marL="342900" lvl="1" indent="-342900" defTabSz="913429">
              <a:lnSpc>
                <a:spcPct val="90000"/>
              </a:lnSpc>
              <a:buClr>
                <a:schemeClr val="tx2"/>
              </a:buClr>
              <a:buSzPct val="125000"/>
            </a:pPr>
            <a:r>
              <a:rPr lang="ru-RU" sz="1500" b="1" dirty="0" smtClean="0">
                <a:solidFill>
                  <a:schemeClr val="accent1"/>
                </a:solidFill>
                <a:latin typeface="Arial Narrow" pitchFamily="34" charset="0"/>
              </a:rPr>
              <a:t>План строительства новой генерации:</a:t>
            </a:r>
          </a:p>
        </p:txBody>
      </p:sp>
      <p:sp>
        <p:nvSpPr>
          <p:cNvPr id="13" name="Прямоугольник 12"/>
          <p:cNvSpPr/>
          <p:nvPr>
            <p:custDataLst>
              <p:tags r:id="rId2"/>
            </p:custDataLst>
          </p:nvPr>
        </p:nvSpPr>
        <p:spPr>
          <a:xfrm>
            <a:off x="5364088" y="3453383"/>
            <a:ext cx="3779912" cy="2492990"/>
          </a:xfrm>
          <a:prstGeom prst="rect">
            <a:avLst/>
          </a:prstGeom>
          <a:noFill/>
        </p:spPr>
        <p:txBody>
          <a:bodyPr wrap="square" rIns="0">
            <a:spAutoFit/>
          </a:bodyPr>
          <a:lstStyle/>
          <a:p>
            <a:pPr marL="0" lvl="1">
              <a:spcAft>
                <a:spcPts val="1200"/>
              </a:spcAft>
              <a:buClr>
                <a:schemeClr val="tx2"/>
              </a:buClr>
            </a:pPr>
            <a:r>
              <a:rPr lang="ru-RU" sz="1400" dirty="0" smtClean="0">
                <a:latin typeface="Arial Narrow" pitchFamily="34" charset="0"/>
              </a:rPr>
              <a:t>Совокупный объем вводимых мощностей за период 2015-2025 гг. составляет </a:t>
            </a:r>
            <a:r>
              <a:rPr lang="ru-RU" sz="1400" b="1" dirty="0" smtClean="0">
                <a:latin typeface="Arial Narrow" pitchFamily="34" charset="0"/>
              </a:rPr>
              <a:t>4,</a:t>
            </a:r>
            <a:r>
              <a:rPr lang="en-US" sz="1400" b="1" dirty="0" smtClean="0">
                <a:latin typeface="Arial Narrow" pitchFamily="34" charset="0"/>
              </a:rPr>
              <a:t>1</a:t>
            </a:r>
            <a:r>
              <a:rPr lang="ru-RU" sz="1400" b="1" dirty="0" smtClean="0">
                <a:latin typeface="Arial Narrow" pitchFamily="34" charset="0"/>
              </a:rPr>
              <a:t> ГВт</a:t>
            </a:r>
            <a:r>
              <a:rPr lang="ru-RU" sz="1400" dirty="0" smtClean="0">
                <a:latin typeface="Arial Narrow" pitchFamily="34" charset="0"/>
              </a:rPr>
              <a:t>, из них:</a:t>
            </a:r>
          </a:p>
          <a:p>
            <a:pPr marL="450850" lvl="1" indent="-273050">
              <a:spcAft>
                <a:spcPts val="1200"/>
              </a:spcAft>
              <a:buClr>
                <a:schemeClr val="tx2"/>
              </a:buClr>
              <a:buFontTx/>
              <a:buChar char="-"/>
            </a:pPr>
            <a:r>
              <a:rPr lang="ru-RU" sz="1400" b="1" dirty="0" smtClean="0">
                <a:latin typeface="Arial Narrow" pitchFamily="34" charset="0"/>
              </a:rPr>
              <a:t>2,7 ГВт </a:t>
            </a:r>
            <a:r>
              <a:rPr lang="ru-RU" sz="1400" dirty="0" smtClean="0">
                <a:latin typeface="Arial Narrow" pitchFamily="34" charset="0"/>
              </a:rPr>
              <a:t>– замещение выбывающих </a:t>
            </a:r>
            <a:br>
              <a:rPr lang="ru-RU" sz="1400" dirty="0" smtClean="0">
                <a:latin typeface="Arial Narrow" pitchFamily="34" charset="0"/>
              </a:rPr>
            </a:br>
            <a:r>
              <a:rPr lang="ru-RU" sz="1400" dirty="0" smtClean="0">
                <a:latin typeface="Arial Narrow" pitchFamily="34" charset="0"/>
              </a:rPr>
              <a:t>мощностей за указанный период</a:t>
            </a:r>
          </a:p>
          <a:p>
            <a:pPr marL="450850" lvl="1" indent="-273050">
              <a:spcAft>
                <a:spcPts val="1200"/>
              </a:spcAft>
              <a:buClr>
                <a:schemeClr val="tx2"/>
              </a:buClr>
              <a:buFontTx/>
              <a:buChar char="-"/>
            </a:pPr>
            <a:r>
              <a:rPr lang="ru-RU" sz="1400" b="1" dirty="0" smtClean="0">
                <a:latin typeface="Arial Narrow" pitchFamily="34" charset="0"/>
              </a:rPr>
              <a:t>0,4 ГВт </a:t>
            </a:r>
            <a:r>
              <a:rPr lang="ru-RU" sz="1400" dirty="0" smtClean="0">
                <a:latin typeface="Arial Narrow" pitchFamily="34" charset="0"/>
              </a:rPr>
              <a:t>–  строительство </a:t>
            </a:r>
            <a:r>
              <a:rPr lang="ru-RU" sz="1400" dirty="0" err="1" smtClean="0">
                <a:latin typeface="Arial Narrow" pitchFamily="34" charset="0"/>
              </a:rPr>
              <a:t>противопаводковой</a:t>
            </a:r>
            <a:r>
              <a:rPr lang="ru-RU" sz="1400" dirty="0" smtClean="0">
                <a:latin typeface="Arial Narrow" pitchFamily="34" charset="0"/>
              </a:rPr>
              <a:t/>
            </a:r>
            <a:br>
              <a:rPr lang="ru-RU" sz="1400" dirty="0" smtClean="0">
                <a:latin typeface="Arial Narrow" pitchFamily="34" charset="0"/>
              </a:rPr>
            </a:br>
            <a:r>
              <a:rPr lang="ru-RU" sz="1400" dirty="0" smtClean="0">
                <a:latin typeface="Arial Narrow" pitchFamily="34" charset="0"/>
              </a:rPr>
              <a:t> </a:t>
            </a:r>
            <a:r>
              <a:rPr lang="ru-RU" sz="1400" dirty="0" err="1" smtClean="0">
                <a:latin typeface="Arial Narrow" pitchFamily="34" charset="0"/>
              </a:rPr>
              <a:t>Нижне-Зейской</a:t>
            </a:r>
            <a:r>
              <a:rPr lang="ru-RU" sz="1400" dirty="0" smtClean="0">
                <a:latin typeface="Arial Narrow" pitchFamily="34" charset="0"/>
              </a:rPr>
              <a:t> ГЭС</a:t>
            </a:r>
          </a:p>
          <a:p>
            <a:pPr marL="450850" lvl="1" indent="-273050">
              <a:spcAft>
                <a:spcPts val="1200"/>
              </a:spcAft>
              <a:buClr>
                <a:schemeClr val="tx2"/>
              </a:buClr>
              <a:buFontTx/>
              <a:buChar char="-"/>
            </a:pPr>
            <a:r>
              <a:rPr lang="ru-RU" sz="1400" b="1" dirty="0" smtClean="0">
                <a:latin typeface="Arial Narrow" pitchFamily="34" charset="0"/>
              </a:rPr>
              <a:t>1,</a:t>
            </a:r>
            <a:r>
              <a:rPr lang="en-US" sz="1400" b="1" dirty="0" smtClean="0">
                <a:latin typeface="Arial Narrow" pitchFamily="34" charset="0"/>
              </a:rPr>
              <a:t>0</a:t>
            </a:r>
            <a:r>
              <a:rPr lang="ru-RU" sz="1400" b="1" dirty="0" smtClean="0">
                <a:latin typeface="Arial Narrow" pitchFamily="34" charset="0"/>
              </a:rPr>
              <a:t> ГВ</a:t>
            </a:r>
            <a:r>
              <a:rPr lang="ru-RU" sz="1400" dirty="0" smtClean="0">
                <a:latin typeface="Arial Narrow" pitchFamily="34" charset="0"/>
              </a:rPr>
              <a:t>т – прирост установленной мощности энергосистемы ДФО в целях обеспечения покрытия перспективного спроса </a:t>
            </a:r>
            <a:endParaRPr lang="en-US" sz="1400" dirty="0" smtClean="0">
              <a:latin typeface="Arial Narrow" pitchFamily="34" charset="0"/>
            </a:endParaRPr>
          </a:p>
        </p:txBody>
      </p:sp>
      <p:cxnSp>
        <p:nvCxnSpPr>
          <p:cNvPr id="14" name="Прямая соединительная линия 13"/>
          <p:cNvCxnSpPr/>
          <p:nvPr/>
        </p:nvCxnSpPr>
        <p:spPr>
          <a:xfrm>
            <a:off x="107504" y="3381375"/>
            <a:ext cx="8928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41389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Прямоугольник 6"/>
          <p:cNvSpPr>
            <a:spLocks noChangeArrowheads="1"/>
          </p:cNvSpPr>
          <p:nvPr/>
        </p:nvSpPr>
        <p:spPr bwMode="auto">
          <a:xfrm>
            <a:off x="230188" y="153988"/>
            <a:ext cx="748982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7200" algn="l"/>
              </a:tabLst>
            </a:pPr>
            <a:r>
              <a:rPr lang="ru-RU" sz="2000" b="1" dirty="0">
                <a:solidFill>
                  <a:schemeClr val="bg1"/>
                </a:solidFill>
                <a:latin typeface="Tahoma" pitchFamily="34" charset="0"/>
                <a:cs typeface="Tahoma" pitchFamily="34" charset="0"/>
              </a:rPr>
              <a:t>План финансирования перспективных проектов</a:t>
            </a:r>
          </a:p>
        </p:txBody>
      </p:sp>
      <p:sp>
        <p:nvSpPr>
          <p:cNvPr id="13" name="Номер слайда 2"/>
          <p:cNvSpPr>
            <a:spLocks noGrp="1"/>
          </p:cNvSpPr>
          <p:nvPr>
            <p:ph type="sldNum" sz="quarter" idx="4294967295"/>
          </p:nvPr>
        </p:nvSpPr>
        <p:spPr bwMode="auto">
          <a:xfrm>
            <a:off x="8555038" y="6480175"/>
            <a:ext cx="5984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fld id="{66C6D4BF-6421-4CB8-BD88-CE3DE29307E6}" type="slidenum">
              <a:rPr lang="en-US" sz="1200" b="1" smtClean="0">
                <a:solidFill>
                  <a:schemeClr val="accent1"/>
                </a:solidFill>
                <a:latin typeface="Tahoma" pitchFamily="34" charset="0"/>
                <a:cs typeface="Tahoma" pitchFamily="34" charset="0"/>
              </a:rPr>
              <a:pPr algn="ctr" eaLnBrk="1" fontAlgn="base" hangingPunct="1">
                <a:spcBef>
                  <a:spcPct val="0"/>
                </a:spcBef>
                <a:spcAft>
                  <a:spcPct val="0"/>
                </a:spcAft>
              </a:pPr>
              <a:t>6</a:t>
            </a:fld>
            <a:endParaRPr lang="en-US" sz="1200" b="1" dirty="0" smtClean="0">
              <a:solidFill>
                <a:schemeClr val="accent1"/>
              </a:solidFill>
              <a:latin typeface="Tahoma" pitchFamily="34" charset="0"/>
              <a:cs typeface="Tahoma" pitchFamily="34" charset="0"/>
            </a:endParaRPr>
          </a:p>
        </p:txBody>
      </p:sp>
      <p:sp>
        <p:nvSpPr>
          <p:cNvPr id="24" name="Прямоугольник 23"/>
          <p:cNvSpPr/>
          <p:nvPr>
            <p:custDataLst>
              <p:tags r:id="rId1"/>
            </p:custDataLst>
          </p:nvPr>
        </p:nvSpPr>
        <p:spPr>
          <a:xfrm>
            <a:off x="0" y="1236890"/>
            <a:ext cx="9144000" cy="1638910"/>
          </a:xfrm>
          <a:prstGeom prst="rect">
            <a:avLst/>
          </a:prstGeom>
        </p:spPr>
        <p:txBody>
          <a:bodyPr wrap="square">
            <a:spAutoFit/>
          </a:bodyPr>
          <a:lstStyle/>
          <a:p>
            <a:pPr marL="355600" indent="-176213">
              <a:buFont typeface="Wingdings" pitchFamily="2" charset="2"/>
              <a:buChar char="§"/>
              <a:tabLst>
                <a:tab pos="355600" algn="l"/>
              </a:tabLst>
            </a:pPr>
            <a:r>
              <a:rPr lang="ru-RU" sz="1400" b="1" dirty="0" smtClean="0">
                <a:latin typeface="Arial Narrow" panose="020B0606020202030204" pitchFamily="34" charset="0"/>
              </a:rPr>
              <a:t>Помимо проектов, реализуемых в рамках </a:t>
            </a:r>
            <a:r>
              <a:rPr lang="ru-RU" sz="1400" b="1" dirty="0" smtClean="0">
                <a:solidFill>
                  <a:schemeClr val="accent1"/>
                </a:solidFill>
                <a:latin typeface="Arial Narrow" panose="020B0606020202030204" pitchFamily="34" charset="0"/>
              </a:rPr>
              <a:t>утвержденных инвестиционных программ, требуется привлечение более </a:t>
            </a:r>
            <a:br>
              <a:rPr lang="ru-RU" sz="1400" b="1" dirty="0" smtClean="0">
                <a:solidFill>
                  <a:schemeClr val="accent1"/>
                </a:solidFill>
                <a:latin typeface="Arial Narrow" panose="020B0606020202030204" pitchFamily="34" charset="0"/>
              </a:rPr>
            </a:br>
            <a:r>
              <a:rPr lang="ru-RU" sz="1400" b="1" dirty="0" smtClean="0">
                <a:solidFill>
                  <a:schemeClr val="accent1"/>
                </a:solidFill>
                <a:latin typeface="Arial Narrow" panose="020B0606020202030204" pitchFamily="34" charset="0"/>
              </a:rPr>
              <a:t> 651,3 млрд рублей инвестиций (оценочная стоимость в прогнозных ценах с НДС)</a:t>
            </a:r>
          </a:p>
          <a:p>
            <a:pPr marL="355600" indent="-176213">
              <a:buFont typeface="Wingdings" pitchFamily="2" charset="2"/>
              <a:buChar char="§"/>
              <a:tabLst>
                <a:tab pos="355600" algn="l"/>
              </a:tabLst>
            </a:pPr>
            <a:r>
              <a:rPr lang="ru-RU" sz="1400" b="1" dirty="0" smtClean="0">
                <a:latin typeface="Arial Narrow" panose="020B0606020202030204" pitchFamily="34" charset="0"/>
              </a:rPr>
              <a:t>Предлагаемая структура финансирования должна обеспечить снижение тарифной нагрузки на потребителей за счет долгосрочных льготных инфраструктурных кредитов</a:t>
            </a:r>
          </a:p>
          <a:p>
            <a:pPr marL="179388" lvl="2" indent="-174625">
              <a:spcBef>
                <a:spcPts val="300"/>
              </a:spcBef>
              <a:buClr>
                <a:schemeClr val="tx2"/>
              </a:buClr>
              <a:tabLst>
                <a:tab pos="179388" algn="l"/>
              </a:tabLst>
            </a:pPr>
            <a:endParaRPr lang="ru-RU" sz="1400" b="1" dirty="0" smtClean="0">
              <a:latin typeface="Arial Narrow" panose="020B0606020202030204" pitchFamily="34" charset="0"/>
            </a:endParaRPr>
          </a:p>
          <a:p>
            <a:pPr marL="179388">
              <a:tabLst>
                <a:tab pos="179388" algn="l"/>
              </a:tabLst>
            </a:pPr>
            <a:endParaRPr lang="ru-RU" sz="1400" b="1" dirty="0" smtClean="0">
              <a:latin typeface="Arial Narrow" panose="020B0606020202030204" pitchFamily="34" charset="0"/>
            </a:endParaRPr>
          </a:p>
          <a:p>
            <a:pPr marL="179388">
              <a:tabLst>
                <a:tab pos="179388" algn="l"/>
              </a:tabLst>
            </a:pPr>
            <a:endParaRPr lang="ru-RU" sz="1400" b="1" dirty="0" smtClean="0">
              <a:latin typeface="Arial Narrow" panose="020B0606020202030204" pitchFamily="34" charset="0"/>
            </a:endParaRPr>
          </a:p>
        </p:txBody>
      </p:sp>
      <p:sp>
        <p:nvSpPr>
          <p:cNvPr id="25" name="Прямоугольник 24"/>
          <p:cNvSpPr/>
          <p:nvPr>
            <p:custDataLst>
              <p:tags r:id="rId2"/>
            </p:custDataLst>
          </p:nvPr>
        </p:nvSpPr>
        <p:spPr>
          <a:xfrm>
            <a:off x="61912" y="2191147"/>
            <a:ext cx="4535488" cy="452432"/>
          </a:xfrm>
          <a:prstGeom prst="rect">
            <a:avLst/>
          </a:prstGeom>
        </p:spPr>
        <p:txBody>
          <a:bodyPr wrap="square">
            <a:spAutoFit/>
          </a:bodyPr>
          <a:lstStyle/>
          <a:p>
            <a:pPr>
              <a:lnSpc>
                <a:spcPct val="90000"/>
              </a:lnSpc>
              <a:buClr>
                <a:schemeClr val="tx2"/>
              </a:buClr>
            </a:pPr>
            <a:r>
              <a:rPr lang="ru-RU" sz="1300" b="1" dirty="0" smtClean="0">
                <a:solidFill>
                  <a:schemeClr val="accent1"/>
                </a:solidFill>
                <a:latin typeface="Arial Narrow" pitchFamily="34" charset="0"/>
              </a:rPr>
              <a:t>Инвестиции по типам проектов </a:t>
            </a:r>
            <a:br>
              <a:rPr lang="ru-RU" sz="1300" b="1" dirty="0" smtClean="0">
                <a:solidFill>
                  <a:schemeClr val="accent1"/>
                </a:solidFill>
                <a:latin typeface="Arial Narrow" pitchFamily="34" charset="0"/>
              </a:rPr>
            </a:br>
            <a:r>
              <a:rPr lang="ru-RU" sz="1300" b="1" dirty="0" smtClean="0">
                <a:solidFill>
                  <a:schemeClr val="accent1"/>
                </a:solidFill>
                <a:latin typeface="Arial Narrow" pitchFamily="34" charset="0"/>
              </a:rPr>
              <a:t>(оценочная стоимость в прогнозных ценах с НДС)</a:t>
            </a:r>
          </a:p>
        </p:txBody>
      </p:sp>
      <p:cxnSp>
        <p:nvCxnSpPr>
          <p:cNvPr id="26" name="Прямая соединительная линия 25"/>
          <p:cNvCxnSpPr/>
          <p:nvPr>
            <p:custDataLst>
              <p:tags r:id="rId3"/>
            </p:custDataLst>
          </p:nvPr>
        </p:nvCxnSpPr>
        <p:spPr>
          <a:xfrm>
            <a:off x="135508" y="2630018"/>
            <a:ext cx="4068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7" name="Прямоугольник 26"/>
          <p:cNvSpPr/>
          <p:nvPr>
            <p:custDataLst>
              <p:tags r:id="rId4"/>
            </p:custDataLst>
          </p:nvPr>
        </p:nvSpPr>
        <p:spPr>
          <a:xfrm>
            <a:off x="4572000" y="2191147"/>
            <a:ext cx="4572000" cy="452432"/>
          </a:xfrm>
          <a:prstGeom prst="rect">
            <a:avLst/>
          </a:prstGeom>
        </p:spPr>
        <p:txBody>
          <a:bodyPr wrap="square">
            <a:spAutoFit/>
          </a:bodyPr>
          <a:lstStyle/>
          <a:p>
            <a:pPr>
              <a:lnSpc>
                <a:spcPct val="90000"/>
              </a:lnSpc>
              <a:buClr>
                <a:schemeClr val="tx2"/>
              </a:buClr>
            </a:pPr>
            <a:r>
              <a:rPr lang="ru-RU" sz="1300" b="1" dirty="0" smtClean="0">
                <a:solidFill>
                  <a:schemeClr val="accent1"/>
                </a:solidFill>
                <a:latin typeface="Arial Narrow" pitchFamily="34" charset="0"/>
              </a:rPr>
              <a:t>Структура инвестиций по источникам</a:t>
            </a:r>
            <a:br>
              <a:rPr lang="ru-RU" sz="1300" b="1" dirty="0" smtClean="0">
                <a:solidFill>
                  <a:schemeClr val="accent1"/>
                </a:solidFill>
                <a:latin typeface="Arial Narrow" pitchFamily="34" charset="0"/>
              </a:rPr>
            </a:br>
            <a:r>
              <a:rPr lang="ru-RU" sz="1300" b="1" dirty="0" smtClean="0">
                <a:solidFill>
                  <a:schemeClr val="accent1"/>
                </a:solidFill>
                <a:latin typeface="Arial Narrow" pitchFamily="34" charset="0"/>
              </a:rPr>
              <a:t> (оценочная стоимость в прогнозных ценах с НДС)</a:t>
            </a:r>
          </a:p>
        </p:txBody>
      </p:sp>
      <p:cxnSp>
        <p:nvCxnSpPr>
          <p:cNvPr id="28" name="Прямая соединительная линия 27"/>
          <p:cNvCxnSpPr/>
          <p:nvPr>
            <p:custDataLst>
              <p:tags r:id="rId5"/>
            </p:custDataLst>
          </p:nvPr>
        </p:nvCxnSpPr>
        <p:spPr>
          <a:xfrm>
            <a:off x="4670996" y="2630018"/>
            <a:ext cx="4068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9" name="Стрелка вниз 28"/>
          <p:cNvSpPr/>
          <p:nvPr/>
        </p:nvSpPr>
        <p:spPr>
          <a:xfrm>
            <a:off x="4509892" y="4969614"/>
            <a:ext cx="252000" cy="144000"/>
          </a:xfrm>
          <a:prstGeom prst="downArrow">
            <a:avLst>
              <a:gd name="adj1" fmla="val 50000"/>
              <a:gd name="adj2" fmla="val 10000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dirty="0"/>
          </a:p>
        </p:txBody>
      </p:sp>
      <p:cxnSp>
        <p:nvCxnSpPr>
          <p:cNvPr id="30" name="Прямая соединительная линия 29"/>
          <p:cNvCxnSpPr/>
          <p:nvPr/>
        </p:nvCxnSpPr>
        <p:spPr>
          <a:xfrm>
            <a:off x="171892" y="4969614"/>
            <a:ext cx="8928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31" name="Прямоугольник 30"/>
          <p:cNvSpPr/>
          <p:nvPr>
            <p:custDataLst>
              <p:tags r:id="rId6"/>
            </p:custDataLst>
          </p:nvPr>
        </p:nvSpPr>
        <p:spPr>
          <a:xfrm>
            <a:off x="107504" y="5071467"/>
            <a:ext cx="8964488" cy="1208023"/>
          </a:xfrm>
          <a:prstGeom prst="rect">
            <a:avLst/>
          </a:prstGeom>
          <a:noFill/>
        </p:spPr>
        <p:txBody>
          <a:bodyPr wrap="square" rIns="0">
            <a:spAutoFit/>
          </a:bodyPr>
          <a:lstStyle/>
          <a:p>
            <a:pPr marL="177800" lvl="1" indent="-177800">
              <a:spcBef>
                <a:spcPts val="300"/>
              </a:spcBef>
              <a:buClr>
                <a:schemeClr val="accent1"/>
              </a:buClr>
              <a:buFont typeface="Wingdings" pitchFamily="2" charset="2"/>
              <a:buChar char="§"/>
            </a:pPr>
            <a:r>
              <a:rPr lang="ru-RU" sz="1400" b="1" dirty="0" smtClean="0">
                <a:latin typeface="Arial Narrow" panose="020B0606020202030204" pitchFamily="34" charset="0"/>
              </a:rPr>
              <a:t>Реализация предлагаемой структуры финансирования обеспечивает среднегодовой темп роста тарифов на уровне не более 6,6% в год</a:t>
            </a:r>
          </a:p>
          <a:p>
            <a:pPr marL="177800" lvl="1" indent="-177800">
              <a:spcBef>
                <a:spcPts val="300"/>
              </a:spcBef>
              <a:buClr>
                <a:schemeClr val="accent1"/>
              </a:buClr>
              <a:buFont typeface="Wingdings" pitchFamily="2" charset="2"/>
              <a:buChar char="§"/>
            </a:pPr>
            <a:r>
              <a:rPr lang="ru-RU" sz="1400" b="1" dirty="0" smtClean="0">
                <a:latin typeface="Arial Narrow" panose="020B0606020202030204" pitchFamily="34" charset="0"/>
              </a:rPr>
              <a:t>Привлечение долгосрочных займов по льготной ставке процента позволит снизить нагрузку на бюджет: в случае финансирования только за счет коммерческих кредитов потребуется значительный рост бюджетных субсидий </a:t>
            </a:r>
            <a:br>
              <a:rPr lang="ru-RU" sz="1400" b="1" dirty="0" smtClean="0">
                <a:latin typeface="Arial Narrow" panose="020B0606020202030204" pitchFamily="34" charset="0"/>
              </a:rPr>
            </a:br>
            <a:r>
              <a:rPr lang="ru-RU" sz="1400" b="1" dirty="0" smtClean="0">
                <a:latin typeface="Arial Narrow" panose="020B0606020202030204" pitchFamily="34" charset="0"/>
              </a:rPr>
              <a:t>(до 40 млрд руб в год только по электроэнергии)</a:t>
            </a:r>
          </a:p>
        </p:txBody>
      </p:sp>
      <p:pic>
        <p:nvPicPr>
          <p:cNvPr id="32" name="Picture 33"/>
          <p:cNvPicPr>
            <a:picLocks noChangeAspect="1" noChangeArrowheads="1"/>
          </p:cNvPicPr>
          <p:nvPr/>
        </p:nvPicPr>
        <p:blipFill>
          <a:blip r:embed="rId10" cstate="print"/>
          <a:srcRect/>
          <a:stretch>
            <a:fillRect/>
          </a:stretch>
        </p:blipFill>
        <p:spPr bwMode="auto">
          <a:xfrm>
            <a:off x="55687" y="2646667"/>
            <a:ext cx="4212000" cy="2322947"/>
          </a:xfrm>
          <a:prstGeom prst="rect">
            <a:avLst/>
          </a:prstGeom>
          <a:noFill/>
          <a:ln w="9525">
            <a:noFill/>
            <a:miter lim="800000"/>
            <a:headEnd/>
            <a:tailEnd/>
          </a:ln>
          <a:effectLst/>
        </p:spPr>
      </p:pic>
      <p:sp>
        <p:nvSpPr>
          <p:cNvPr id="33" name="Прямоугольник 32"/>
          <p:cNvSpPr/>
          <p:nvPr>
            <p:custDataLst>
              <p:tags r:id="rId7"/>
            </p:custDataLst>
          </p:nvPr>
        </p:nvSpPr>
        <p:spPr>
          <a:xfrm>
            <a:off x="3016113" y="4034622"/>
            <a:ext cx="1541029" cy="923330"/>
          </a:xfrm>
          <a:prstGeom prst="rect">
            <a:avLst/>
          </a:prstGeom>
        </p:spPr>
        <p:txBody>
          <a:bodyPr wrap="square">
            <a:spAutoFit/>
          </a:bodyPr>
          <a:lstStyle/>
          <a:p>
            <a:pPr marL="174625" lvl="1" indent="-174625">
              <a:lnSpc>
                <a:spcPct val="90000"/>
              </a:lnSpc>
              <a:buClr>
                <a:schemeClr val="tx2"/>
              </a:buClr>
            </a:pPr>
            <a:r>
              <a:rPr lang="ru-RU" sz="1000" b="1" dirty="0" smtClean="0">
                <a:latin typeface="Arial Narrow" pitchFamily="34" charset="0"/>
              </a:rPr>
              <a:t>259,2 млрд руб.</a:t>
            </a:r>
          </a:p>
          <a:p>
            <a:pPr marL="174625" lvl="1" indent="-174625">
              <a:lnSpc>
                <a:spcPct val="90000"/>
              </a:lnSpc>
              <a:buClr>
                <a:schemeClr val="tx2"/>
              </a:buClr>
            </a:pPr>
            <a:r>
              <a:rPr lang="ru-RU" sz="1000" b="1" dirty="0" smtClean="0">
                <a:latin typeface="Arial Narrow" pitchFamily="34" charset="0"/>
              </a:rPr>
              <a:t>82,0 млрд руб.</a:t>
            </a:r>
          </a:p>
          <a:p>
            <a:pPr marL="174625" lvl="1" indent="-174625">
              <a:lnSpc>
                <a:spcPct val="90000"/>
              </a:lnSpc>
              <a:buClr>
                <a:schemeClr val="tx2"/>
              </a:buClr>
            </a:pPr>
            <a:r>
              <a:rPr lang="ru-RU" sz="1000" b="1" dirty="0" smtClean="0">
                <a:latin typeface="Arial Narrow" pitchFamily="34" charset="0"/>
              </a:rPr>
              <a:t>88,3 млрд руб.</a:t>
            </a:r>
          </a:p>
          <a:p>
            <a:pPr marL="174625" lvl="1" indent="-174625">
              <a:lnSpc>
                <a:spcPct val="90000"/>
              </a:lnSpc>
              <a:buClr>
                <a:schemeClr val="tx2"/>
              </a:buClr>
            </a:pPr>
            <a:r>
              <a:rPr lang="ru-RU" sz="1000" b="1" dirty="0" smtClean="0">
                <a:latin typeface="Arial Narrow" pitchFamily="34" charset="0"/>
              </a:rPr>
              <a:t>128,9 млрд руб.</a:t>
            </a:r>
          </a:p>
          <a:p>
            <a:pPr marL="174625" lvl="1" indent="-174625">
              <a:lnSpc>
                <a:spcPct val="90000"/>
              </a:lnSpc>
              <a:buClr>
                <a:schemeClr val="tx2"/>
              </a:buClr>
            </a:pPr>
            <a:r>
              <a:rPr lang="ru-RU" sz="1000" b="1" dirty="0" smtClean="0">
                <a:latin typeface="Arial Narrow" pitchFamily="34" charset="0"/>
              </a:rPr>
              <a:t>72,1 млрд руб.</a:t>
            </a:r>
          </a:p>
          <a:p>
            <a:pPr marL="174625" lvl="1" indent="-174625">
              <a:lnSpc>
                <a:spcPct val="90000"/>
              </a:lnSpc>
              <a:buClr>
                <a:schemeClr val="tx2"/>
              </a:buClr>
            </a:pPr>
            <a:r>
              <a:rPr lang="en-US" sz="1000" b="1" dirty="0" smtClean="0">
                <a:latin typeface="Arial Narrow" pitchFamily="34" charset="0"/>
              </a:rPr>
              <a:t>2</a:t>
            </a:r>
            <a:r>
              <a:rPr lang="ru-RU" sz="1000" b="1" dirty="0" smtClean="0">
                <a:latin typeface="Arial Narrow" pitchFamily="34" charset="0"/>
              </a:rPr>
              <a:t>0,8 млрд руб.</a:t>
            </a:r>
          </a:p>
        </p:txBody>
      </p:sp>
      <p:sp>
        <p:nvSpPr>
          <p:cNvPr id="34" name="Прямоугольник 33"/>
          <p:cNvSpPr/>
          <p:nvPr>
            <p:custDataLst>
              <p:tags r:id="rId8"/>
            </p:custDataLst>
          </p:nvPr>
        </p:nvSpPr>
        <p:spPr>
          <a:xfrm>
            <a:off x="4644008" y="2835116"/>
            <a:ext cx="4427984" cy="1908215"/>
          </a:xfrm>
          <a:prstGeom prst="rect">
            <a:avLst/>
          </a:prstGeom>
          <a:noFill/>
        </p:spPr>
        <p:txBody>
          <a:bodyPr wrap="square" rIns="0">
            <a:spAutoFit/>
          </a:bodyPr>
          <a:lstStyle/>
          <a:p>
            <a:pPr marL="0" lvl="1">
              <a:spcBef>
                <a:spcPts val="300"/>
              </a:spcBef>
              <a:buClr>
                <a:schemeClr val="tx2"/>
              </a:buClr>
            </a:pPr>
            <a:r>
              <a:rPr lang="ru-RU" sz="1200" b="1" dirty="0" smtClean="0">
                <a:latin typeface="Arial Narrow" pitchFamily="34" charset="0"/>
              </a:rPr>
              <a:t>Общий объем инвестиций в объекты нового строительства и модернизации энергетической инфраструктуры Дальнего Востока -  </a:t>
            </a:r>
            <a:br>
              <a:rPr lang="ru-RU" sz="1200" b="1" dirty="0" smtClean="0">
                <a:latin typeface="Arial Narrow" pitchFamily="34" charset="0"/>
              </a:rPr>
            </a:br>
            <a:r>
              <a:rPr lang="en-US" sz="1200" b="1" dirty="0" smtClean="0">
                <a:latin typeface="Arial Narrow" pitchFamily="34" charset="0"/>
              </a:rPr>
              <a:t>4</a:t>
            </a:r>
            <a:r>
              <a:rPr lang="ru-RU" sz="1200" b="1" dirty="0" smtClean="0">
                <a:latin typeface="Arial Narrow" pitchFamily="34" charset="0"/>
              </a:rPr>
              <a:t>40,4 млрд рублей, из них:</a:t>
            </a:r>
          </a:p>
          <a:p>
            <a:pPr marL="174625" lvl="1" indent="-174625">
              <a:spcBef>
                <a:spcPts val="300"/>
              </a:spcBef>
              <a:buClr>
                <a:schemeClr val="accent1"/>
              </a:buClr>
              <a:buFont typeface="Wingdings" pitchFamily="2" charset="2"/>
              <a:buChar char="§"/>
            </a:pPr>
            <a:r>
              <a:rPr lang="ru-RU" sz="1200" dirty="0" smtClean="0">
                <a:latin typeface="Arial Narrow" pitchFamily="34" charset="0"/>
              </a:rPr>
              <a:t>23% (103,7 млрд руб.) - за счет долгосрочных льготных	 	                    инфраструктурных кредитов</a:t>
            </a:r>
          </a:p>
          <a:p>
            <a:pPr marL="174625" lvl="1" indent="-174625">
              <a:spcBef>
                <a:spcPts val="300"/>
              </a:spcBef>
              <a:buClr>
                <a:schemeClr val="accent1"/>
              </a:buClr>
              <a:buFont typeface="Wingdings" pitchFamily="2" charset="2"/>
              <a:buChar char="§"/>
            </a:pPr>
            <a:r>
              <a:rPr lang="ru-RU" sz="1200" dirty="0" smtClean="0">
                <a:latin typeface="Arial Narrow" pitchFamily="34" charset="0"/>
              </a:rPr>
              <a:t>33% (144,</a:t>
            </a:r>
            <a:r>
              <a:rPr lang="en-US" sz="1200" dirty="0" smtClean="0">
                <a:latin typeface="Arial Narrow" pitchFamily="34" charset="0"/>
              </a:rPr>
              <a:t>6</a:t>
            </a:r>
            <a:r>
              <a:rPr lang="ru-RU" sz="1200" dirty="0" smtClean="0">
                <a:latin typeface="Arial Narrow" pitchFamily="34" charset="0"/>
              </a:rPr>
              <a:t> млрд руб.) - за счет собственных средств (амортизации, 	                    возврата НДС)</a:t>
            </a:r>
          </a:p>
          <a:p>
            <a:pPr marL="174625" lvl="1" indent="-174625">
              <a:spcBef>
                <a:spcPts val="300"/>
              </a:spcBef>
              <a:buClr>
                <a:schemeClr val="accent1"/>
              </a:buClr>
              <a:buFont typeface="Wingdings" pitchFamily="2" charset="2"/>
              <a:buChar char="§"/>
            </a:pPr>
            <a:r>
              <a:rPr lang="ru-RU" sz="1200" dirty="0" smtClean="0">
                <a:latin typeface="Arial Narrow" pitchFamily="34" charset="0"/>
              </a:rPr>
              <a:t>39% (17</a:t>
            </a:r>
            <a:r>
              <a:rPr lang="en-US" sz="1200" dirty="0" smtClean="0">
                <a:latin typeface="Arial Narrow" pitchFamily="34" charset="0"/>
              </a:rPr>
              <a:t>1</a:t>
            </a:r>
            <a:r>
              <a:rPr lang="ru-RU" sz="1200" dirty="0" smtClean="0">
                <a:latin typeface="Arial Narrow" pitchFamily="34" charset="0"/>
              </a:rPr>
              <a:t>,</a:t>
            </a:r>
            <a:r>
              <a:rPr lang="en-US" sz="1200" dirty="0" smtClean="0">
                <a:latin typeface="Arial Narrow" pitchFamily="34" charset="0"/>
              </a:rPr>
              <a:t>9</a:t>
            </a:r>
            <a:r>
              <a:rPr lang="ru-RU" sz="1200" dirty="0" smtClean="0">
                <a:latin typeface="Arial Narrow" pitchFamily="34" charset="0"/>
              </a:rPr>
              <a:t> млрд руб.) - за счет доп.эмиссии</a:t>
            </a:r>
          </a:p>
          <a:p>
            <a:pPr marL="174625" lvl="1" indent="-174625">
              <a:spcBef>
                <a:spcPts val="300"/>
              </a:spcBef>
              <a:buClr>
                <a:schemeClr val="accent1"/>
              </a:buClr>
              <a:buFont typeface="Wingdings" pitchFamily="2" charset="2"/>
              <a:buChar char="§"/>
            </a:pPr>
            <a:r>
              <a:rPr lang="ru-RU" sz="1200" dirty="0" smtClean="0">
                <a:latin typeface="Arial Narrow" pitchFamily="34" charset="0"/>
              </a:rPr>
              <a:t>5% (20,2 млрд руб.) - за счет коммерческих кредитов</a:t>
            </a:r>
          </a:p>
        </p:txBody>
      </p:sp>
    </p:spTree>
    <p:extLst>
      <p:ext uri="{BB962C8B-B14F-4D97-AF65-F5344CB8AC3E}">
        <p14:creationId xmlns:p14="http://schemas.microsoft.com/office/powerpoint/2010/main" val="2003310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Прямоугольник 6"/>
          <p:cNvSpPr>
            <a:spLocks noChangeArrowheads="1"/>
          </p:cNvSpPr>
          <p:nvPr/>
        </p:nvSpPr>
        <p:spPr bwMode="auto">
          <a:xfrm>
            <a:off x="230188" y="11113"/>
            <a:ext cx="7489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7200" algn="l"/>
              </a:tabLst>
            </a:pPr>
            <a:r>
              <a:rPr lang="ru-RU" sz="2000" b="1" dirty="0">
                <a:solidFill>
                  <a:schemeClr val="bg1"/>
                </a:solidFill>
                <a:latin typeface="Tahoma" pitchFamily="34" charset="0"/>
                <a:cs typeface="Tahoma" pitchFamily="34" charset="0"/>
              </a:rPr>
              <a:t>Оценка влияния реализации проектов </a:t>
            </a:r>
            <a:br>
              <a:rPr lang="ru-RU" sz="2000" b="1" dirty="0">
                <a:solidFill>
                  <a:schemeClr val="bg1"/>
                </a:solidFill>
                <a:latin typeface="Tahoma" pitchFamily="34" charset="0"/>
                <a:cs typeface="Tahoma" pitchFamily="34" charset="0"/>
              </a:rPr>
            </a:br>
            <a:r>
              <a:rPr lang="ru-RU" sz="2000" b="1" dirty="0">
                <a:solidFill>
                  <a:schemeClr val="bg1"/>
                </a:solidFill>
                <a:latin typeface="Tahoma" pitchFamily="34" charset="0"/>
                <a:cs typeface="Tahoma" pitchFamily="34" charset="0"/>
              </a:rPr>
              <a:t>на экономику ДФО</a:t>
            </a:r>
          </a:p>
        </p:txBody>
      </p:sp>
      <p:sp>
        <p:nvSpPr>
          <p:cNvPr id="98" name="Номер слайда 2"/>
          <p:cNvSpPr>
            <a:spLocks noGrp="1"/>
          </p:cNvSpPr>
          <p:nvPr>
            <p:ph type="sldNum" sz="quarter" idx="4294967295"/>
          </p:nvPr>
        </p:nvSpPr>
        <p:spPr bwMode="auto">
          <a:xfrm>
            <a:off x="8555038" y="6480175"/>
            <a:ext cx="5984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fld id="{66C6D4BF-6421-4CB8-BD88-CE3DE29307E6}" type="slidenum">
              <a:rPr lang="en-US" sz="1200" b="1" smtClean="0">
                <a:solidFill>
                  <a:schemeClr val="accent1"/>
                </a:solidFill>
                <a:latin typeface="Tahoma" pitchFamily="34" charset="0"/>
                <a:cs typeface="Tahoma" pitchFamily="34" charset="0"/>
              </a:rPr>
              <a:pPr algn="ctr" eaLnBrk="1" fontAlgn="base" hangingPunct="1">
                <a:spcBef>
                  <a:spcPct val="0"/>
                </a:spcBef>
                <a:spcAft>
                  <a:spcPct val="0"/>
                </a:spcAft>
              </a:pPr>
              <a:t>7</a:t>
            </a:fld>
            <a:endParaRPr lang="en-US" sz="1200" b="1" dirty="0" smtClean="0">
              <a:solidFill>
                <a:schemeClr val="accent1"/>
              </a:solidFill>
              <a:latin typeface="Tahoma" pitchFamily="34" charset="0"/>
              <a:cs typeface="Tahoma" pitchFamily="34" charset="0"/>
            </a:endParaRPr>
          </a:p>
        </p:txBody>
      </p:sp>
      <p:pic>
        <p:nvPicPr>
          <p:cNvPr id="99" name="Picture 5" descr="X:\Projects\РАО ЭС Востока_ППР\working\Социально-экономические эффекты\Back up\Шестерни.jpg"/>
          <p:cNvPicPr>
            <a:picLocks noChangeAspect="1" noChangeArrowheads="1"/>
          </p:cNvPicPr>
          <p:nvPr>
            <p:custDataLst>
              <p:tags r:id="rId1"/>
            </p:custDataLst>
          </p:nvPr>
        </p:nvPicPr>
        <p:blipFill>
          <a:blip r:embed="rId27" cstate="print">
            <a:duotone>
              <a:schemeClr val="bg2">
                <a:shade val="45000"/>
                <a:satMod val="135000"/>
              </a:schemeClr>
              <a:prstClr val="white"/>
            </a:duotone>
            <a:lum bright="-10000" contrast="20000"/>
          </a:blip>
          <a:srcRect/>
          <a:stretch>
            <a:fillRect/>
          </a:stretch>
        </p:blipFill>
        <p:spPr bwMode="auto">
          <a:xfrm>
            <a:off x="3239255" y="3959815"/>
            <a:ext cx="756681" cy="753161"/>
          </a:xfrm>
          <a:prstGeom prst="rect">
            <a:avLst/>
          </a:prstGeom>
          <a:noFill/>
        </p:spPr>
      </p:pic>
      <p:pic>
        <p:nvPicPr>
          <p:cNvPr id="100" name="Picture 3" descr="X:\Projects\РАО ЭС Востока_ППР\working\Социально-экономические эффекты\Back up\Синяя каска.png"/>
          <p:cNvPicPr>
            <a:picLocks noChangeAspect="1" noChangeArrowheads="1"/>
          </p:cNvPicPr>
          <p:nvPr>
            <p:custDataLst>
              <p:tags r:id="rId2"/>
            </p:custDataLst>
          </p:nvPr>
        </p:nvPicPr>
        <p:blipFill>
          <a:blip r:embed="rId28" cstate="print">
            <a:clrChange>
              <a:clrFrom>
                <a:srgbClr val="FFFFFF"/>
              </a:clrFrom>
              <a:clrTo>
                <a:srgbClr val="FFFFFF">
                  <a:alpha val="0"/>
                </a:srgbClr>
              </a:clrTo>
            </a:clrChange>
            <a:duotone>
              <a:schemeClr val="bg2">
                <a:shade val="45000"/>
                <a:satMod val="135000"/>
              </a:schemeClr>
              <a:prstClr val="white"/>
            </a:duotone>
            <a:lum bright="-10000"/>
          </a:blip>
          <a:srcRect/>
          <a:stretch>
            <a:fillRect/>
          </a:stretch>
        </p:blipFill>
        <p:spPr bwMode="auto">
          <a:xfrm>
            <a:off x="501023" y="3994816"/>
            <a:ext cx="864096" cy="766949"/>
          </a:xfrm>
          <a:prstGeom prst="rect">
            <a:avLst/>
          </a:prstGeom>
          <a:noFill/>
        </p:spPr>
      </p:pic>
      <p:sp>
        <p:nvSpPr>
          <p:cNvPr id="101" name="Прямоугольник 100"/>
          <p:cNvSpPr/>
          <p:nvPr>
            <p:custDataLst>
              <p:tags r:id="rId3"/>
            </p:custDataLst>
          </p:nvPr>
        </p:nvSpPr>
        <p:spPr>
          <a:xfrm>
            <a:off x="179512" y="960560"/>
            <a:ext cx="4104000" cy="272382"/>
          </a:xfrm>
          <a:prstGeom prst="rect">
            <a:avLst/>
          </a:prstGeom>
        </p:spPr>
        <p:txBody>
          <a:bodyPr wrap="square">
            <a:spAutoFit/>
          </a:bodyPr>
          <a:lstStyle/>
          <a:p>
            <a:pPr marL="342900" indent="-342900">
              <a:lnSpc>
                <a:spcPct val="90000"/>
              </a:lnSpc>
              <a:buClr>
                <a:schemeClr val="tx2"/>
              </a:buClr>
            </a:pPr>
            <a:r>
              <a:rPr lang="ru-RU" sz="1300" b="1" dirty="0" smtClean="0">
                <a:solidFill>
                  <a:schemeClr val="accent1"/>
                </a:solidFill>
                <a:latin typeface="Arial Narrow" pitchFamily="34" charset="0"/>
              </a:rPr>
              <a:t>Прирост ВРП ДФО</a:t>
            </a:r>
          </a:p>
        </p:txBody>
      </p:sp>
      <p:cxnSp>
        <p:nvCxnSpPr>
          <p:cNvPr id="102" name="Прямая соединительная линия 101"/>
          <p:cNvCxnSpPr/>
          <p:nvPr>
            <p:custDataLst>
              <p:tags r:id="rId4"/>
            </p:custDataLst>
          </p:nvPr>
        </p:nvCxnSpPr>
        <p:spPr>
          <a:xfrm>
            <a:off x="253108" y="1223392"/>
            <a:ext cx="414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3" name="Прямоугольник 102"/>
          <p:cNvSpPr/>
          <p:nvPr>
            <p:custDataLst>
              <p:tags r:id="rId5"/>
            </p:custDataLst>
          </p:nvPr>
        </p:nvSpPr>
        <p:spPr>
          <a:xfrm>
            <a:off x="4572456" y="960560"/>
            <a:ext cx="4392032" cy="272382"/>
          </a:xfrm>
          <a:prstGeom prst="rect">
            <a:avLst/>
          </a:prstGeom>
        </p:spPr>
        <p:txBody>
          <a:bodyPr wrap="square">
            <a:spAutoFit/>
          </a:bodyPr>
          <a:lstStyle/>
          <a:p>
            <a:pPr marL="342900" indent="-342900">
              <a:lnSpc>
                <a:spcPct val="90000"/>
              </a:lnSpc>
              <a:buClr>
                <a:schemeClr val="tx2"/>
              </a:buClr>
            </a:pPr>
            <a:r>
              <a:rPr lang="ru-RU" sz="1300" b="1" dirty="0" smtClean="0">
                <a:solidFill>
                  <a:schemeClr val="accent1"/>
                </a:solidFill>
                <a:latin typeface="Arial Narrow" pitchFamily="34" charset="0"/>
              </a:rPr>
              <a:t>Рост поступлений в бюджеты всех уровней</a:t>
            </a:r>
            <a:r>
              <a:rPr lang="en-US" sz="1300" b="1" dirty="0" smtClean="0">
                <a:solidFill>
                  <a:schemeClr val="accent1"/>
                </a:solidFill>
                <a:latin typeface="Arial Narrow" pitchFamily="34" charset="0"/>
              </a:rPr>
              <a:t>**</a:t>
            </a:r>
            <a:endParaRPr lang="ru-RU" sz="1300" b="1" dirty="0" smtClean="0">
              <a:solidFill>
                <a:schemeClr val="accent1"/>
              </a:solidFill>
              <a:latin typeface="Arial Narrow" pitchFamily="34" charset="0"/>
            </a:endParaRPr>
          </a:p>
        </p:txBody>
      </p:sp>
      <p:cxnSp>
        <p:nvCxnSpPr>
          <p:cNvPr id="104" name="Прямая соединительная линия 103"/>
          <p:cNvCxnSpPr/>
          <p:nvPr>
            <p:custDataLst>
              <p:tags r:id="rId6"/>
            </p:custDataLst>
          </p:nvPr>
        </p:nvCxnSpPr>
        <p:spPr>
          <a:xfrm>
            <a:off x="4605908" y="1223392"/>
            <a:ext cx="414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5" name="Прямоугольник 104"/>
          <p:cNvSpPr/>
          <p:nvPr>
            <p:custDataLst>
              <p:tags r:id="rId7"/>
            </p:custDataLst>
          </p:nvPr>
        </p:nvSpPr>
        <p:spPr>
          <a:xfrm>
            <a:off x="1259632" y="1566117"/>
            <a:ext cx="3096344" cy="461665"/>
          </a:xfrm>
          <a:prstGeom prst="rect">
            <a:avLst/>
          </a:prstGeom>
        </p:spPr>
        <p:txBody>
          <a:bodyPr wrap="square" rIns="0">
            <a:spAutoFit/>
          </a:bodyPr>
          <a:lstStyle/>
          <a:p>
            <a:pPr marL="0" lvl="1">
              <a:buClr>
                <a:schemeClr val="tx2"/>
              </a:buClr>
            </a:pPr>
            <a:r>
              <a:rPr lang="ru-RU" sz="1200" b="1" dirty="0" smtClean="0">
                <a:latin typeface="Arial Narrow" pitchFamily="34" charset="0"/>
              </a:rPr>
              <a:t>- суммарный прирост ВРП (эффект) от реализации ППР ДФО за 2014-2025 гг.</a:t>
            </a:r>
            <a:r>
              <a:rPr lang="en-US" sz="1200" b="1" dirty="0" smtClean="0">
                <a:latin typeface="Arial Narrow" pitchFamily="34" charset="0"/>
              </a:rPr>
              <a:t>*</a:t>
            </a:r>
            <a:r>
              <a:rPr lang="ru-RU" sz="1200" b="1" dirty="0" smtClean="0">
                <a:latin typeface="Arial Narrow" pitchFamily="34" charset="0"/>
              </a:rPr>
              <a:t> </a:t>
            </a:r>
          </a:p>
        </p:txBody>
      </p:sp>
      <p:sp>
        <p:nvSpPr>
          <p:cNvPr id="106" name="Прямоугольник 105"/>
          <p:cNvSpPr/>
          <p:nvPr>
            <p:custDataLst>
              <p:tags r:id="rId8"/>
            </p:custDataLst>
          </p:nvPr>
        </p:nvSpPr>
        <p:spPr>
          <a:xfrm>
            <a:off x="179512" y="3539997"/>
            <a:ext cx="4104000" cy="272382"/>
          </a:xfrm>
          <a:prstGeom prst="rect">
            <a:avLst/>
          </a:prstGeom>
        </p:spPr>
        <p:txBody>
          <a:bodyPr wrap="square">
            <a:spAutoFit/>
          </a:bodyPr>
          <a:lstStyle/>
          <a:p>
            <a:pPr marL="342900" indent="-342900">
              <a:lnSpc>
                <a:spcPct val="90000"/>
              </a:lnSpc>
              <a:buClr>
                <a:schemeClr val="tx2"/>
              </a:buClr>
            </a:pPr>
            <a:r>
              <a:rPr lang="ru-RU" sz="1300" b="1" dirty="0" smtClean="0">
                <a:solidFill>
                  <a:schemeClr val="accent1"/>
                </a:solidFill>
                <a:latin typeface="Arial Narrow" pitchFamily="34" charset="0"/>
              </a:rPr>
              <a:t>Рост занятости населения</a:t>
            </a:r>
          </a:p>
        </p:txBody>
      </p:sp>
      <p:cxnSp>
        <p:nvCxnSpPr>
          <p:cNvPr id="107" name="Прямая соединительная линия 106"/>
          <p:cNvCxnSpPr/>
          <p:nvPr>
            <p:custDataLst>
              <p:tags r:id="rId9"/>
            </p:custDataLst>
          </p:nvPr>
        </p:nvCxnSpPr>
        <p:spPr>
          <a:xfrm>
            <a:off x="253108" y="3803329"/>
            <a:ext cx="414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08" name="Прямоугольник 107"/>
          <p:cNvSpPr/>
          <p:nvPr>
            <p:custDataLst>
              <p:tags r:id="rId10"/>
            </p:custDataLst>
          </p:nvPr>
        </p:nvSpPr>
        <p:spPr>
          <a:xfrm>
            <a:off x="4572456" y="3540497"/>
            <a:ext cx="4392032" cy="272382"/>
          </a:xfrm>
          <a:prstGeom prst="rect">
            <a:avLst/>
          </a:prstGeom>
        </p:spPr>
        <p:txBody>
          <a:bodyPr wrap="square">
            <a:spAutoFit/>
          </a:bodyPr>
          <a:lstStyle/>
          <a:p>
            <a:pPr marL="342900" indent="-342900">
              <a:lnSpc>
                <a:spcPct val="90000"/>
              </a:lnSpc>
              <a:buClr>
                <a:schemeClr val="tx2"/>
              </a:buClr>
            </a:pPr>
            <a:r>
              <a:rPr lang="ru-RU" sz="1300" b="1" dirty="0" smtClean="0">
                <a:solidFill>
                  <a:schemeClr val="accent1"/>
                </a:solidFill>
                <a:latin typeface="Arial Narrow" pitchFamily="34" charset="0"/>
              </a:rPr>
              <a:t>Экологические эффекты</a:t>
            </a:r>
          </a:p>
        </p:txBody>
      </p:sp>
      <p:cxnSp>
        <p:nvCxnSpPr>
          <p:cNvPr id="109" name="Прямая соединительная линия 108"/>
          <p:cNvCxnSpPr/>
          <p:nvPr>
            <p:custDataLst>
              <p:tags r:id="rId11"/>
            </p:custDataLst>
          </p:nvPr>
        </p:nvCxnSpPr>
        <p:spPr>
          <a:xfrm>
            <a:off x="4605908" y="3803329"/>
            <a:ext cx="41400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0" name="Прямоугольник 109"/>
          <p:cNvSpPr/>
          <p:nvPr>
            <p:custDataLst>
              <p:tags r:id="rId12"/>
            </p:custDataLst>
          </p:nvPr>
        </p:nvSpPr>
        <p:spPr>
          <a:xfrm>
            <a:off x="251520" y="3795463"/>
            <a:ext cx="1080120" cy="287532"/>
          </a:xfrm>
          <a:prstGeom prst="rect">
            <a:avLst/>
          </a:prstGeom>
        </p:spPr>
        <p:txBody>
          <a:bodyPr wrap="square" rIns="0">
            <a:spAutoFit/>
          </a:bodyPr>
          <a:lstStyle/>
          <a:p>
            <a:pPr marL="174625" lvl="1" indent="-174625">
              <a:buClr>
                <a:schemeClr val="tx2"/>
              </a:buClr>
            </a:pPr>
            <a:r>
              <a:rPr lang="ru-RU" sz="1200" b="1" dirty="0" smtClean="0">
                <a:latin typeface="Arial Narrow" pitchFamily="34" charset="0"/>
              </a:rPr>
              <a:t>Строительство</a:t>
            </a:r>
          </a:p>
        </p:txBody>
      </p:sp>
      <p:sp>
        <p:nvSpPr>
          <p:cNvPr id="111" name="Овал 110"/>
          <p:cNvSpPr/>
          <p:nvPr>
            <p:custDataLst>
              <p:tags r:id="rId13"/>
            </p:custDataLst>
          </p:nvPr>
        </p:nvSpPr>
        <p:spPr>
          <a:xfrm>
            <a:off x="323528" y="1377001"/>
            <a:ext cx="864096" cy="85248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b="1" dirty="0" smtClean="0">
                <a:latin typeface="Arial" pitchFamily="34" charset="0"/>
                <a:cs typeface="Arial" pitchFamily="34" charset="0"/>
              </a:rPr>
              <a:t>1</a:t>
            </a:r>
            <a:r>
              <a:rPr lang="ru-RU" b="1" dirty="0" smtClean="0">
                <a:latin typeface="Arial" pitchFamily="34" charset="0"/>
                <a:cs typeface="Arial" pitchFamily="34" charset="0"/>
              </a:rPr>
              <a:t>,0</a:t>
            </a:r>
            <a:r>
              <a:rPr lang="ru-RU" sz="1200" b="1" dirty="0" smtClean="0">
                <a:latin typeface="Arial" pitchFamily="34" charset="0"/>
                <a:cs typeface="Arial" pitchFamily="34" charset="0"/>
              </a:rPr>
              <a:t> </a:t>
            </a:r>
            <a:r>
              <a:rPr lang="ru-RU" sz="1100" b="1" dirty="0" smtClean="0">
                <a:latin typeface="Arial" pitchFamily="34" charset="0"/>
                <a:cs typeface="Arial" pitchFamily="34" charset="0"/>
              </a:rPr>
              <a:t>трлн руб.</a:t>
            </a:r>
            <a:endParaRPr lang="ru-RU" sz="1100" b="1" dirty="0">
              <a:latin typeface="Arial" pitchFamily="34" charset="0"/>
              <a:cs typeface="Arial" pitchFamily="34" charset="0"/>
            </a:endParaRPr>
          </a:p>
        </p:txBody>
      </p:sp>
      <p:sp>
        <p:nvSpPr>
          <p:cNvPr id="112" name="Прямоугольник 111"/>
          <p:cNvSpPr/>
          <p:nvPr>
            <p:custDataLst>
              <p:tags r:id="rId14"/>
            </p:custDataLst>
          </p:nvPr>
        </p:nvSpPr>
        <p:spPr>
          <a:xfrm>
            <a:off x="107504" y="2431954"/>
            <a:ext cx="4104456" cy="646331"/>
          </a:xfrm>
          <a:prstGeom prst="rect">
            <a:avLst/>
          </a:prstGeom>
        </p:spPr>
        <p:txBody>
          <a:bodyPr wrap="square" rIns="0">
            <a:spAutoFit/>
          </a:bodyPr>
          <a:lstStyle/>
          <a:p>
            <a:pPr marL="174625" lvl="1" indent="-174625">
              <a:buClr>
                <a:schemeClr val="accent1"/>
              </a:buClr>
              <a:buFont typeface="Wingdings" pitchFamily="2" charset="2"/>
              <a:buChar char="§"/>
            </a:pPr>
            <a:r>
              <a:rPr lang="ru-RU" sz="1200" dirty="0" smtClean="0">
                <a:latin typeface="Arial Narrow" pitchFamily="34" charset="0"/>
              </a:rPr>
              <a:t>Дополнительный прирост ВРП ДФО в результате реализации ППР составит</a:t>
            </a:r>
            <a:r>
              <a:rPr lang="en-US" sz="1200" dirty="0" smtClean="0">
                <a:latin typeface="Arial Narrow" pitchFamily="34" charset="0"/>
              </a:rPr>
              <a:t> </a:t>
            </a:r>
            <a:r>
              <a:rPr lang="ru-RU" sz="1200" dirty="0" smtClean="0">
                <a:latin typeface="Arial Narrow" pitchFamily="34" charset="0"/>
              </a:rPr>
              <a:t>в среднем  63 млрд руб. (более 2% ВРП)  в год за период 2014-2025 гг. (в ценах 2013 года)</a:t>
            </a:r>
          </a:p>
        </p:txBody>
      </p:sp>
      <p:sp>
        <p:nvSpPr>
          <p:cNvPr id="113" name="Прямоугольник 112"/>
          <p:cNvSpPr/>
          <p:nvPr>
            <p:custDataLst>
              <p:tags r:id="rId15"/>
            </p:custDataLst>
          </p:nvPr>
        </p:nvSpPr>
        <p:spPr>
          <a:xfrm>
            <a:off x="4499992" y="2358205"/>
            <a:ext cx="4464496" cy="1200329"/>
          </a:xfrm>
          <a:prstGeom prst="rect">
            <a:avLst/>
          </a:prstGeom>
        </p:spPr>
        <p:txBody>
          <a:bodyPr wrap="square" rIns="0">
            <a:spAutoFit/>
          </a:bodyPr>
          <a:lstStyle/>
          <a:p>
            <a:pPr marL="174625" lvl="1" indent="-174625">
              <a:buClr>
                <a:schemeClr val="accent1"/>
              </a:buClr>
              <a:buFont typeface="Wingdings" pitchFamily="2" charset="2"/>
              <a:buChar char="§"/>
            </a:pPr>
            <a:r>
              <a:rPr lang="ru-RU" sz="1200" dirty="0" smtClean="0">
                <a:latin typeface="Arial Narrow" pitchFamily="34" charset="0"/>
              </a:rPr>
              <a:t>Объем дополнительных поступлений по налогам за 2014-2025 гг. –  87,6 млрд руб, в т.ч.:</a:t>
            </a:r>
          </a:p>
          <a:p>
            <a:pPr marL="355600" lvl="1" indent="-177800">
              <a:buClr>
                <a:schemeClr val="accent1"/>
              </a:buClr>
              <a:buFont typeface="Times New Roman" pitchFamily="18" charset="0"/>
              <a:buChar char="‒"/>
            </a:pPr>
            <a:r>
              <a:rPr lang="ru-RU" sz="1200" dirty="0" smtClean="0">
                <a:latin typeface="Arial Narrow" pitchFamily="34" charset="0"/>
              </a:rPr>
              <a:t>по предприятиям энергетики ДФО - более 71,5 млрд руб. или в среднем более 6,0 млрд рублей в год (основной эффект – для бюджетов регионов по налогу на имущество)</a:t>
            </a:r>
          </a:p>
          <a:p>
            <a:pPr marL="355600" lvl="1" indent="-177800">
              <a:buClr>
                <a:schemeClr val="accent1"/>
              </a:buClr>
              <a:buFont typeface="Times New Roman" pitchFamily="18" charset="0"/>
              <a:buChar char="‒"/>
            </a:pPr>
            <a:r>
              <a:rPr lang="ru-RU" sz="1200" dirty="0" smtClean="0">
                <a:latin typeface="Arial Narrow" pitchFamily="34" charset="0"/>
              </a:rPr>
              <a:t>по смежным отраслям (машиностроение) – 16,2 млрд руб. *</a:t>
            </a:r>
            <a:r>
              <a:rPr lang="en-US" sz="1200" dirty="0" smtClean="0">
                <a:latin typeface="Arial Narrow" pitchFamily="34" charset="0"/>
              </a:rPr>
              <a:t>*</a:t>
            </a:r>
            <a:r>
              <a:rPr lang="ru-RU" sz="1200" dirty="0" smtClean="0">
                <a:latin typeface="Arial Narrow" pitchFamily="34" charset="0"/>
              </a:rPr>
              <a:t>*</a:t>
            </a:r>
          </a:p>
        </p:txBody>
      </p:sp>
      <p:sp>
        <p:nvSpPr>
          <p:cNvPr id="114" name="Прямоугольник 113"/>
          <p:cNvSpPr/>
          <p:nvPr>
            <p:custDataLst>
              <p:tags r:id="rId16"/>
            </p:custDataLst>
          </p:nvPr>
        </p:nvSpPr>
        <p:spPr>
          <a:xfrm>
            <a:off x="2915816" y="3795463"/>
            <a:ext cx="1296144" cy="276999"/>
          </a:xfrm>
          <a:prstGeom prst="rect">
            <a:avLst/>
          </a:prstGeom>
        </p:spPr>
        <p:txBody>
          <a:bodyPr wrap="square" rIns="0">
            <a:spAutoFit/>
          </a:bodyPr>
          <a:lstStyle/>
          <a:p>
            <a:pPr marL="174625" lvl="1" indent="-174625">
              <a:buClr>
                <a:schemeClr val="tx2"/>
              </a:buClr>
            </a:pPr>
            <a:r>
              <a:rPr lang="ru-RU" sz="1200" b="1" dirty="0" smtClean="0">
                <a:latin typeface="Arial Narrow" pitchFamily="34" charset="0"/>
              </a:rPr>
              <a:t>Машиностроение</a:t>
            </a:r>
          </a:p>
        </p:txBody>
      </p:sp>
      <p:pic>
        <p:nvPicPr>
          <p:cNvPr id="115" name="Picture 6" descr="X:\Projects\РАО ЭС Востока_ППР\working\Социально-экономические эффекты\Back up\Иконки.jpg"/>
          <p:cNvPicPr>
            <a:picLocks noChangeAspect="1" noChangeArrowheads="1"/>
          </p:cNvPicPr>
          <p:nvPr>
            <p:custDataLst>
              <p:tags r:id="rId17"/>
            </p:custDataLst>
          </p:nvPr>
        </p:nvPicPr>
        <p:blipFill>
          <a:blip r:embed="rId29" cstate="print">
            <a:clrChange>
              <a:clrFrom>
                <a:srgbClr val="FFFFFF"/>
              </a:clrFrom>
              <a:clrTo>
                <a:srgbClr val="FFFFFF">
                  <a:alpha val="0"/>
                </a:srgbClr>
              </a:clrTo>
            </a:clrChange>
            <a:duotone>
              <a:schemeClr val="bg2">
                <a:shade val="45000"/>
                <a:satMod val="135000"/>
              </a:schemeClr>
              <a:prstClr val="white"/>
            </a:duotone>
            <a:lum/>
          </a:blip>
          <a:srcRect/>
          <a:stretch>
            <a:fillRect/>
          </a:stretch>
        </p:blipFill>
        <p:spPr bwMode="auto">
          <a:xfrm>
            <a:off x="1880011" y="3922808"/>
            <a:ext cx="709244" cy="709244"/>
          </a:xfrm>
          <a:prstGeom prst="rect">
            <a:avLst/>
          </a:prstGeom>
          <a:noFill/>
        </p:spPr>
      </p:pic>
      <p:sp>
        <p:nvSpPr>
          <p:cNvPr id="116" name="Прямоугольник 115"/>
          <p:cNvSpPr/>
          <p:nvPr>
            <p:custDataLst>
              <p:tags r:id="rId18"/>
            </p:custDataLst>
          </p:nvPr>
        </p:nvSpPr>
        <p:spPr>
          <a:xfrm>
            <a:off x="296232" y="4243137"/>
            <a:ext cx="1080120" cy="292388"/>
          </a:xfrm>
          <a:prstGeom prst="rect">
            <a:avLst/>
          </a:prstGeom>
          <a:solidFill>
            <a:srgbClr val="FFFFFF">
              <a:alpha val="18824"/>
            </a:srgbClr>
          </a:solidFill>
        </p:spPr>
        <p:txBody>
          <a:bodyPr wrap="square" rIns="0">
            <a:spAutoFit/>
          </a:bodyPr>
          <a:lstStyle/>
          <a:p>
            <a:pPr marL="174625" lvl="1" indent="-174625" algn="ctr">
              <a:lnSpc>
                <a:spcPct val="50000"/>
              </a:lnSpc>
              <a:buClr>
                <a:schemeClr val="tx2"/>
              </a:buClr>
            </a:pPr>
            <a:r>
              <a:rPr lang="ru-RU" sz="1300" b="1" dirty="0" smtClean="0">
                <a:solidFill>
                  <a:srgbClr val="1F497D"/>
                </a:solidFill>
                <a:latin typeface="Arial Narrow" pitchFamily="34" charset="0"/>
              </a:rPr>
              <a:t>до 10,5 тыс.</a:t>
            </a:r>
          </a:p>
          <a:p>
            <a:pPr marL="174625" lvl="1" indent="-174625" algn="ctr">
              <a:lnSpc>
                <a:spcPct val="50000"/>
              </a:lnSpc>
              <a:buClr>
                <a:schemeClr val="tx2"/>
              </a:buClr>
            </a:pPr>
            <a:r>
              <a:rPr lang="ru-RU" sz="1300" b="1" dirty="0" smtClean="0">
                <a:solidFill>
                  <a:srgbClr val="1F497D"/>
                </a:solidFill>
                <a:latin typeface="Arial Narrow" pitchFamily="34" charset="0"/>
              </a:rPr>
              <a:t> в год</a:t>
            </a:r>
          </a:p>
        </p:txBody>
      </p:sp>
      <p:sp>
        <p:nvSpPr>
          <p:cNvPr id="117" name="Прямоугольник 116"/>
          <p:cNvSpPr/>
          <p:nvPr>
            <p:custDataLst>
              <p:tags r:id="rId19"/>
            </p:custDataLst>
          </p:nvPr>
        </p:nvSpPr>
        <p:spPr>
          <a:xfrm>
            <a:off x="1592376" y="4264623"/>
            <a:ext cx="1080120" cy="292388"/>
          </a:xfrm>
          <a:prstGeom prst="rect">
            <a:avLst/>
          </a:prstGeom>
          <a:solidFill>
            <a:srgbClr val="FFFFFF">
              <a:alpha val="18824"/>
            </a:srgbClr>
          </a:solidFill>
        </p:spPr>
        <p:txBody>
          <a:bodyPr wrap="square" rIns="0">
            <a:spAutoFit/>
          </a:bodyPr>
          <a:lstStyle/>
          <a:p>
            <a:pPr marL="174625" lvl="1" indent="-174625" algn="ctr">
              <a:lnSpc>
                <a:spcPct val="50000"/>
              </a:lnSpc>
              <a:buClr>
                <a:schemeClr val="tx2"/>
              </a:buClr>
            </a:pPr>
            <a:r>
              <a:rPr lang="ru-RU" sz="1300" b="1" dirty="0" smtClean="0">
                <a:solidFill>
                  <a:srgbClr val="1F497D"/>
                </a:solidFill>
                <a:latin typeface="Arial Narrow" pitchFamily="34" charset="0"/>
              </a:rPr>
              <a:t>до 0,4 тыс.</a:t>
            </a:r>
          </a:p>
          <a:p>
            <a:pPr marL="174625" lvl="1" indent="-174625" algn="ctr">
              <a:lnSpc>
                <a:spcPct val="50000"/>
              </a:lnSpc>
              <a:buClr>
                <a:schemeClr val="tx2"/>
              </a:buClr>
            </a:pPr>
            <a:r>
              <a:rPr lang="ru-RU" sz="1300" b="1" dirty="0" smtClean="0">
                <a:solidFill>
                  <a:srgbClr val="1F497D"/>
                </a:solidFill>
                <a:latin typeface="Arial Narrow" pitchFamily="34" charset="0"/>
              </a:rPr>
              <a:t>в год</a:t>
            </a:r>
          </a:p>
        </p:txBody>
      </p:sp>
      <p:sp>
        <p:nvSpPr>
          <p:cNvPr id="118" name="Прямоугольник 117"/>
          <p:cNvSpPr/>
          <p:nvPr>
            <p:custDataLst>
              <p:tags r:id="rId20"/>
            </p:custDataLst>
          </p:nvPr>
        </p:nvSpPr>
        <p:spPr>
          <a:xfrm>
            <a:off x="2960528" y="4243137"/>
            <a:ext cx="1080120" cy="292388"/>
          </a:xfrm>
          <a:prstGeom prst="rect">
            <a:avLst/>
          </a:prstGeom>
          <a:solidFill>
            <a:srgbClr val="FFFFFF">
              <a:alpha val="18824"/>
            </a:srgbClr>
          </a:solidFill>
        </p:spPr>
        <p:txBody>
          <a:bodyPr wrap="square" rIns="0">
            <a:spAutoFit/>
          </a:bodyPr>
          <a:lstStyle/>
          <a:p>
            <a:pPr marL="174625" lvl="1" indent="-174625" algn="ctr">
              <a:lnSpc>
                <a:spcPct val="50000"/>
              </a:lnSpc>
              <a:buClr>
                <a:schemeClr val="tx2"/>
              </a:buClr>
            </a:pPr>
            <a:r>
              <a:rPr lang="ru-RU" sz="1300" b="1" dirty="0" smtClean="0">
                <a:solidFill>
                  <a:srgbClr val="1F497D"/>
                </a:solidFill>
                <a:latin typeface="Arial Narrow" pitchFamily="34" charset="0"/>
              </a:rPr>
              <a:t>до 6,7 тыс.</a:t>
            </a:r>
          </a:p>
          <a:p>
            <a:pPr marL="174625" lvl="1" indent="-174625" algn="ctr">
              <a:lnSpc>
                <a:spcPct val="50000"/>
              </a:lnSpc>
              <a:buClr>
                <a:schemeClr val="tx2"/>
              </a:buClr>
            </a:pPr>
            <a:r>
              <a:rPr lang="ru-RU" sz="1300" b="1" dirty="0" smtClean="0">
                <a:solidFill>
                  <a:srgbClr val="1F497D"/>
                </a:solidFill>
                <a:latin typeface="Arial Narrow" pitchFamily="34" charset="0"/>
              </a:rPr>
              <a:t>в год</a:t>
            </a:r>
          </a:p>
        </p:txBody>
      </p:sp>
      <p:sp>
        <p:nvSpPr>
          <p:cNvPr id="119" name="Прямоугольник 118"/>
          <p:cNvSpPr/>
          <p:nvPr>
            <p:custDataLst>
              <p:tags r:id="rId21"/>
            </p:custDataLst>
          </p:nvPr>
        </p:nvSpPr>
        <p:spPr>
          <a:xfrm>
            <a:off x="107504" y="4726918"/>
            <a:ext cx="4248472" cy="1015663"/>
          </a:xfrm>
          <a:prstGeom prst="rect">
            <a:avLst/>
          </a:prstGeom>
        </p:spPr>
        <p:txBody>
          <a:bodyPr wrap="square" rIns="0">
            <a:spAutoFit/>
          </a:bodyPr>
          <a:lstStyle/>
          <a:p>
            <a:pPr marL="174625" lvl="1" indent="-174625">
              <a:buClr>
                <a:schemeClr val="accent1"/>
              </a:buClr>
              <a:buFont typeface="Wingdings" pitchFamily="2" charset="2"/>
              <a:buChar char="§"/>
            </a:pPr>
            <a:r>
              <a:rPr lang="ru-RU" sz="1200" dirty="0" smtClean="0">
                <a:latin typeface="Arial Narrow" pitchFamily="34" charset="0"/>
              </a:rPr>
              <a:t>Для реализации ППР (для строительства и эксплуатации объектов энергетики) потребуется создание в среднем 5,6 тыс. новых рабочих мест в год в ДФО</a:t>
            </a:r>
          </a:p>
          <a:p>
            <a:pPr marL="174625" lvl="1" indent="-174625">
              <a:buClr>
                <a:schemeClr val="accent1"/>
              </a:buClr>
              <a:buFont typeface="Wingdings" pitchFamily="2" charset="2"/>
              <a:buChar char="§"/>
            </a:pPr>
            <a:r>
              <a:rPr lang="ru-RU" sz="1200" dirty="0" smtClean="0">
                <a:latin typeface="Arial Narrow" pitchFamily="34" charset="0"/>
              </a:rPr>
              <a:t>Дополнительно более 6 тыс. рабочих мест будет создано в машиностроении (прочие регионы)</a:t>
            </a:r>
            <a:endParaRPr lang="ru-RU" sz="1200" b="1" dirty="0" smtClean="0">
              <a:latin typeface="Arial Narrow" pitchFamily="34" charset="0"/>
            </a:endParaRPr>
          </a:p>
        </p:txBody>
      </p:sp>
      <p:sp>
        <p:nvSpPr>
          <p:cNvPr id="120" name="Прямоугольник 119"/>
          <p:cNvSpPr/>
          <p:nvPr/>
        </p:nvSpPr>
        <p:spPr>
          <a:xfrm>
            <a:off x="4499992" y="3812879"/>
            <a:ext cx="4644008" cy="1426544"/>
          </a:xfrm>
          <a:prstGeom prst="rect">
            <a:avLst/>
          </a:prstGeom>
        </p:spPr>
        <p:txBody>
          <a:bodyPr wrap="square" rIns="0">
            <a:spAutoFit/>
          </a:bodyPr>
          <a:lstStyle/>
          <a:p>
            <a:pPr marL="174625" lvl="1" indent="-174625">
              <a:spcBef>
                <a:spcPts val="300"/>
              </a:spcBef>
              <a:buClr>
                <a:schemeClr val="accent1"/>
              </a:buClr>
              <a:buFont typeface="Wingdings" pitchFamily="2" charset="2"/>
              <a:buChar char="§"/>
            </a:pPr>
            <a:r>
              <a:rPr lang="ru-RU" sz="1200" dirty="0" smtClean="0">
                <a:latin typeface="Arial Narrow" pitchFamily="34" charset="0"/>
              </a:rPr>
              <a:t>Рост среднего КИУМ по ДФО:</a:t>
            </a:r>
          </a:p>
          <a:p>
            <a:pPr marL="360363" lvl="1" indent="-180975">
              <a:lnSpc>
                <a:spcPct val="80000"/>
              </a:lnSpc>
              <a:buClr>
                <a:schemeClr val="accent1"/>
              </a:buClr>
              <a:buFont typeface="Franklin Gothic Book" pitchFamily="34" charset="0"/>
              <a:buChar char="−"/>
            </a:pPr>
            <a:r>
              <a:rPr lang="ru-RU" sz="1200" dirty="0" smtClean="0">
                <a:latin typeface="Arial Narrow" pitchFamily="34" charset="0"/>
              </a:rPr>
              <a:t>ГЭС: более чем на 6%</a:t>
            </a:r>
          </a:p>
          <a:p>
            <a:pPr marL="360363" lvl="1" indent="-180975">
              <a:lnSpc>
                <a:spcPct val="80000"/>
              </a:lnSpc>
              <a:buClr>
                <a:schemeClr val="accent1"/>
              </a:buClr>
              <a:buFont typeface="Franklin Gothic Book" pitchFamily="34" charset="0"/>
              <a:buChar char="−"/>
            </a:pPr>
            <a:r>
              <a:rPr lang="ru-RU" sz="1200" dirty="0" smtClean="0">
                <a:latin typeface="Arial Narrow" pitchFamily="34" charset="0"/>
              </a:rPr>
              <a:t>ТЭС: на 15-20%</a:t>
            </a:r>
          </a:p>
          <a:p>
            <a:pPr marL="174625" lvl="1" indent="-174625">
              <a:spcBef>
                <a:spcPts val="300"/>
              </a:spcBef>
              <a:buClr>
                <a:schemeClr val="accent1"/>
              </a:buClr>
              <a:buFont typeface="Wingdings" pitchFamily="2" charset="2"/>
              <a:buChar char="§"/>
            </a:pPr>
            <a:r>
              <a:rPr lang="ru-RU" sz="1200" dirty="0" smtClean="0">
                <a:latin typeface="Arial Narrow" pitchFamily="34" charset="0"/>
              </a:rPr>
              <a:t>Снижение УРУТ на электроэнергию по ТЭС по ДФО в среднем на 18%</a:t>
            </a:r>
          </a:p>
          <a:p>
            <a:pPr marL="174625" lvl="1" indent="-174625">
              <a:spcBef>
                <a:spcPts val="300"/>
              </a:spcBef>
              <a:buClr>
                <a:schemeClr val="accent1"/>
              </a:buClr>
              <a:buFont typeface="Wingdings" pitchFamily="2" charset="2"/>
              <a:buChar char="§"/>
            </a:pPr>
            <a:r>
              <a:rPr lang="ru-RU" sz="1200" dirty="0" smtClean="0">
                <a:latin typeface="Arial Narrow" pitchFamily="34" charset="0"/>
              </a:rPr>
              <a:t>Снижение удельных выбросов вредных веществ на 10-30%</a:t>
            </a:r>
          </a:p>
          <a:p>
            <a:pPr marL="174625" lvl="1" indent="-174625">
              <a:spcBef>
                <a:spcPts val="300"/>
              </a:spcBef>
              <a:buClr>
                <a:schemeClr val="accent1"/>
              </a:buClr>
              <a:buFont typeface="Wingdings" pitchFamily="2" charset="2"/>
              <a:buChar char="§"/>
            </a:pPr>
            <a:r>
              <a:rPr lang="ru-RU" sz="1200" dirty="0" smtClean="0">
                <a:latin typeface="Arial Narrow" pitchFamily="34" charset="0"/>
              </a:rPr>
              <a:t>Рост доли более экологически чистой генерации (ГЭС, ТЭС на газе) в структуре производства энергии </a:t>
            </a:r>
          </a:p>
        </p:txBody>
      </p:sp>
      <p:graphicFrame>
        <p:nvGraphicFramePr>
          <p:cNvPr id="121" name="Диаграмма 120"/>
          <p:cNvGraphicFramePr/>
          <p:nvPr>
            <p:extLst>
              <p:ext uri="{D42A27DB-BD31-4B8C-83A1-F6EECF244321}">
                <p14:modId xmlns:p14="http://schemas.microsoft.com/office/powerpoint/2010/main" val="1731821302"/>
              </p:ext>
            </p:extLst>
          </p:nvPr>
        </p:nvGraphicFramePr>
        <p:xfrm>
          <a:off x="5149813" y="5117976"/>
          <a:ext cx="3744416" cy="1011510"/>
        </p:xfrm>
        <a:graphic>
          <a:graphicData uri="http://schemas.openxmlformats.org/drawingml/2006/chart">
            <c:chart xmlns:c="http://schemas.openxmlformats.org/drawingml/2006/chart" xmlns:r="http://schemas.openxmlformats.org/officeDocument/2006/relationships" r:id="rId30"/>
          </a:graphicData>
        </a:graphic>
      </p:graphicFrame>
      <p:sp>
        <p:nvSpPr>
          <p:cNvPr id="122" name="TextBox 121"/>
          <p:cNvSpPr txBox="1"/>
          <p:nvPr>
            <p:custDataLst>
              <p:tags r:id="rId22"/>
            </p:custDataLst>
          </p:nvPr>
        </p:nvSpPr>
        <p:spPr>
          <a:xfrm>
            <a:off x="-40704" y="5682570"/>
            <a:ext cx="6264696" cy="669414"/>
          </a:xfrm>
          <a:prstGeom prst="rect">
            <a:avLst/>
          </a:prstGeom>
          <a:noFill/>
        </p:spPr>
        <p:txBody>
          <a:bodyPr wrap="square" rtlCol="0">
            <a:spAutoFit/>
          </a:bodyPr>
          <a:lstStyle/>
          <a:p>
            <a:pPr>
              <a:lnSpc>
                <a:spcPts val="900"/>
              </a:lnSpc>
            </a:pPr>
            <a:r>
              <a:rPr lang="ru-RU" sz="800" dirty="0" smtClean="0">
                <a:latin typeface="Arial Narrow" pitchFamily="34" charset="0"/>
              </a:rPr>
              <a:t>* сумма (по проектам, которые не вошли в уже утвержденные инвестиционные программы): временного эффекта, связанного со строительством энергообъектов (0,37 трлн руб.), прямого и мультипликативного  эффекта, связанного с эксплуатацией новых объектов энергетики (0,25 трлн руб. и 0,43 трлн руб. соответственно)</a:t>
            </a:r>
            <a:endParaRPr lang="en-US" sz="800" dirty="0" smtClean="0">
              <a:latin typeface="Arial Narrow" pitchFamily="34" charset="0"/>
            </a:endParaRPr>
          </a:p>
          <a:p>
            <a:pPr>
              <a:lnSpc>
                <a:spcPts val="900"/>
              </a:lnSpc>
            </a:pPr>
            <a:r>
              <a:rPr lang="en-US" sz="800" dirty="0" smtClean="0">
                <a:latin typeface="Arial Narrow" pitchFamily="34" charset="0"/>
              </a:rPr>
              <a:t>** </a:t>
            </a:r>
            <a:r>
              <a:rPr lang="ru-RU" sz="800" dirty="0" smtClean="0">
                <a:latin typeface="Arial Narrow" pitchFamily="34" charset="0"/>
              </a:rPr>
              <a:t>без учета льготных условий по налогообложению, расчет страховых взносов и НДФЛ производился суммарно по новым станциям</a:t>
            </a:r>
          </a:p>
          <a:p>
            <a:pPr>
              <a:lnSpc>
                <a:spcPts val="900"/>
              </a:lnSpc>
            </a:pPr>
            <a:r>
              <a:rPr lang="ru-RU" sz="800" dirty="0" smtClean="0">
                <a:latin typeface="Arial Narrow" pitchFamily="34" charset="0"/>
              </a:rPr>
              <a:t>*</a:t>
            </a:r>
            <a:r>
              <a:rPr lang="en-US" sz="800" dirty="0" smtClean="0">
                <a:latin typeface="Arial Narrow" pitchFamily="34" charset="0"/>
              </a:rPr>
              <a:t>*</a:t>
            </a:r>
            <a:r>
              <a:rPr lang="ru-RU" sz="800" dirty="0" smtClean="0">
                <a:latin typeface="Arial Narrow" pitchFamily="34" charset="0"/>
              </a:rPr>
              <a:t>*уровень локализации производства оборудования и материалов для строительства новых станций – 60%</a:t>
            </a:r>
            <a:endParaRPr lang="en-US" sz="800" dirty="0">
              <a:latin typeface="Arial Narrow" pitchFamily="34" charset="0"/>
            </a:endParaRPr>
          </a:p>
        </p:txBody>
      </p:sp>
      <p:sp>
        <p:nvSpPr>
          <p:cNvPr id="123" name="Прямоугольник 122"/>
          <p:cNvSpPr/>
          <p:nvPr>
            <p:custDataLst>
              <p:tags r:id="rId23"/>
            </p:custDataLst>
          </p:nvPr>
        </p:nvSpPr>
        <p:spPr>
          <a:xfrm>
            <a:off x="1619672" y="3795463"/>
            <a:ext cx="1080120" cy="287532"/>
          </a:xfrm>
          <a:prstGeom prst="rect">
            <a:avLst/>
          </a:prstGeom>
        </p:spPr>
        <p:txBody>
          <a:bodyPr wrap="square" rIns="0">
            <a:spAutoFit/>
          </a:bodyPr>
          <a:lstStyle/>
          <a:p>
            <a:pPr marL="174625" lvl="1" indent="-174625">
              <a:buClr>
                <a:schemeClr val="tx2"/>
              </a:buClr>
            </a:pPr>
            <a:r>
              <a:rPr lang="ru-RU" sz="1200" b="1" dirty="0" smtClean="0">
                <a:latin typeface="Arial Narrow" pitchFamily="34" charset="0"/>
              </a:rPr>
              <a:t>Эксплуатация</a:t>
            </a:r>
          </a:p>
        </p:txBody>
      </p:sp>
      <p:graphicFrame>
        <p:nvGraphicFramePr>
          <p:cNvPr id="124" name="Диаграмма 123"/>
          <p:cNvGraphicFramePr/>
          <p:nvPr>
            <p:custDataLst>
              <p:tags r:id="rId24"/>
            </p:custDataLst>
            <p:extLst>
              <p:ext uri="{D42A27DB-BD31-4B8C-83A1-F6EECF244321}">
                <p14:modId xmlns:p14="http://schemas.microsoft.com/office/powerpoint/2010/main" val="2816586545"/>
              </p:ext>
            </p:extLst>
          </p:nvPr>
        </p:nvGraphicFramePr>
        <p:xfrm>
          <a:off x="4653533" y="1216040"/>
          <a:ext cx="3806899" cy="1251188"/>
        </p:xfrm>
        <a:graphic>
          <a:graphicData uri="http://schemas.openxmlformats.org/drawingml/2006/chart">
            <c:chart xmlns:c="http://schemas.openxmlformats.org/drawingml/2006/chart" xmlns:r="http://schemas.openxmlformats.org/officeDocument/2006/relationships" r:id="rId31"/>
          </a:graphicData>
        </a:graphic>
      </p:graphicFrame>
      <p:sp>
        <p:nvSpPr>
          <p:cNvPr id="125" name="Прямоугольник 124"/>
          <p:cNvSpPr/>
          <p:nvPr>
            <p:custDataLst>
              <p:tags r:id="rId25"/>
            </p:custDataLst>
          </p:nvPr>
        </p:nvSpPr>
        <p:spPr>
          <a:xfrm>
            <a:off x="4881690" y="1566906"/>
            <a:ext cx="1214611" cy="461665"/>
          </a:xfrm>
          <a:prstGeom prst="rect">
            <a:avLst/>
          </a:prstGeom>
        </p:spPr>
        <p:txBody>
          <a:bodyPr wrap="square" anchor="ctr" anchorCtr="0">
            <a:spAutoFit/>
          </a:bodyPr>
          <a:lstStyle/>
          <a:p>
            <a:pPr marL="0" lvl="1" algn="ctr">
              <a:buClr>
                <a:schemeClr val="tx2"/>
              </a:buClr>
            </a:pPr>
            <a:r>
              <a:rPr lang="ru-RU" sz="1400" b="1" dirty="0" smtClean="0">
                <a:latin typeface="Arial Narrow" pitchFamily="34" charset="0"/>
              </a:rPr>
              <a:t>87,6</a:t>
            </a:r>
            <a:endParaRPr lang="en-US" sz="1100" b="1" dirty="0" smtClean="0">
              <a:latin typeface="Arial Narrow" pitchFamily="34" charset="0"/>
            </a:endParaRPr>
          </a:p>
          <a:p>
            <a:pPr marL="0" lvl="1" algn="ctr">
              <a:buClr>
                <a:schemeClr val="tx2"/>
              </a:buClr>
            </a:pPr>
            <a:r>
              <a:rPr lang="ru-RU" sz="1000" b="1" dirty="0" smtClean="0">
                <a:latin typeface="Arial Narrow" pitchFamily="34" charset="0"/>
              </a:rPr>
              <a:t>млрд руб.</a:t>
            </a:r>
          </a:p>
        </p:txBody>
      </p:sp>
    </p:spTree>
    <p:extLst>
      <p:ext uri="{BB962C8B-B14F-4D97-AF65-F5344CB8AC3E}">
        <p14:creationId xmlns:p14="http://schemas.microsoft.com/office/powerpoint/2010/main" val="18037383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Прямоугольник 6"/>
          <p:cNvSpPr>
            <a:spLocks noChangeArrowheads="1"/>
          </p:cNvSpPr>
          <p:nvPr/>
        </p:nvSpPr>
        <p:spPr bwMode="auto">
          <a:xfrm>
            <a:off x="230188" y="11113"/>
            <a:ext cx="7489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7200" algn="l"/>
              </a:tabLst>
            </a:pPr>
            <a:r>
              <a:rPr lang="ru-RU" sz="2000" b="1" dirty="0">
                <a:solidFill>
                  <a:schemeClr val="bg1"/>
                </a:solidFill>
                <a:latin typeface="Tahoma" pitchFamily="34" charset="0"/>
                <a:cs typeface="Tahoma" pitchFamily="34" charset="0"/>
              </a:rPr>
              <a:t>Основные направления оптимизации рынка </a:t>
            </a:r>
            <a:br>
              <a:rPr lang="ru-RU" sz="2000" b="1" dirty="0">
                <a:solidFill>
                  <a:schemeClr val="bg1"/>
                </a:solidFill>
                <a:latin typeface="Tahoma" pitchFamily="34" charset="0"/>
                <a:cs typeface="Tahoma" pitchFamily="34" charset="0"/>
              </a:rPr>
            </a:br>
            <a:r>
              <a:rPr lang="ru-RU" sz="2000" b="1" dirty="0">
                <a:solidFill>
                  <a:schemeClr val="bg1"/>
                </a:solidFill>
                <a:latin typeface="Tahoma" pitchFamily="34" charset="0"/>
                <a:cs typeface="Tahoma" pitchFamily="34" charset="0"/>
              </a:rPr>
              <a:t>энергетики на территории ДФО</a:t>
            </a:r>
          </a:p>
        </p:txBody>
      </p:sp>
      <p:sp>
        <p:nvSpPr>
          <p:cNvPr id="98" name="Номер слайда 2"/>
          <p:cNvSpPr>
            <a:spLocks noGrp="1"/>
          </p:cNvSpPr>
          <p:nvPr>
            <p:ph type="sldNum" sz="quarter" idx="4294967295"/>
          </p:nvPr>
        </p:nvSpPr>
        <p:spPr bwMode="auto">
          <a:xfrm>
            <a:off x="8555038" y="6480175"/>
            <a:ext cx="5984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fld id="{66C6D4BF-6421-4CB8-BD88-CE3DE29307E6}" type="slidenum">
              <a:rPr lang="en-US" sz="1200" b="1" smtClean="0">
                <a:solidFill>
                  <a:schemeClr val="accent1"/>
                </a:solidFill>
                <a:latin typeface="Tahoma" pitchFamily="34" charset="0"/>
                <a:cs typeface="Tahoma" pitchFamily="34" charset="0"/>
              </a:rPr>
              <a:pPr algn="ctr" eaLnBrk="1" fontAlgn="base" hangingPunct="1">
                <a:spcBef>
                  <a:spcPct val="0"/>
                </a:spcBef>
                <a:spcAft>
                  <a:spcPct val="0"/>
                </a:spcAft>
              </a:pPr>
              <a:t>8</a:t>
            </a:fld>
            <a:endParaRPr lang="en-US" sz="1200" b="1" dirty="0" smtClean="0">
              <a:solidFill>
                <a:schemeClr val="accent1"/>
              </a:solidFill>
              <a:latin typeface="Tahoma" pitchFamily="34" charset="0"/>
              <a:cs typeface="Tahoma" pitchFamily="34" charset="0"/>
            </a:endParaRPr>
          </a:p>
        </p:txBody>
      </p:sp>
      <p:sp>
        <p:nvSpPr>
          <p:cNvPr id="31" name="Стрелка вправо 30"/>
          <p:cNvSpPr/>
          <p:nvPr/>
        </p:nvSpPr>
        <p:spPr>
          <a:xfrm>
            <a:off x="53175" y="1060286"/>
            <a:ext cx="3059832" cy="2304256"/>
          </a:xfrm>
          <a:prstGeom prst="rightArrow">
            <a:avLst>
              <a:gd name="adj1" fmla="val 86491"/>
              <a:gd name="adj2" fmla="val 18457"/>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74625" indent="-174625">
              <a:lnSpc>
                <a:spcPct val="90000"/>
              </a:lnSpc>
              <a:buAutoNum type="arabicPeriod"/>
            </a:pPr>
            <a:r>
              <a:rPr lang="ru-RU" sz="1600" b="1" dirty="0" smtClean="0">
                <a:latin typeface="Arial Narrow" panose="020B0606020202030204" pitchFamily="34" charset="0"/>
              </a:rPr>
              <a:t>Обеспечение возвратности и доходности инвестиций в энергетическую инфраструктуру</a:t>
            </a:r>
          </a:p>
        </p:txBody>
      </p:sp>
      <p:sp>
        <p:nvSpPr>
          <p:cNvPr id="32" name="Прямоугольник 31"/>
          <p:cNvSpPr/>
          <p:nvPr/>
        </p:nvSpPr>
        <p:spPr>
          <a:xfrm>
            <a:off x="3050315" y="1174923"/>
            <a:ext cx="6084168" cy="2092881"/>
          </a:xfrm>
          <a:prstGeom prst="rect">
            <a:avLst/>
          </a:prstGeom>
        </p:spPr>
        <p:txBody>
          <a:bodyPr wrap="square">
            <a:spAutoFit/>
          </a:bodyPr>
          <a:lstStyle/>
          <a:p>
            <a:pPr marL="177800" lvl="1" indent="-177800">
              <a:buClr>
                <a:schemeClr val="accent1"/>
              </a:buClr>
              <a:buFont typeface="+mj-lt"/>
              <a:buAutoNum type="arabicPeriod"/>
            </a:pPr>
            <a:r>
              <a:rPr lang="ru-RU" sz="1300" b="1" dirty="0" smtClean="0">
                <a:latin typeface="Arial Narrow" panose="020B0606020202030204" pitchFamily="34" charset="0"/>
              </a:rPr>
              <a:t>Введение долгосрочного тарифного регулирования в неценовых зонах и изолированных энергосистемах для существующего оборудования и проектов модернизации;</a:t>
            </a:r>
          </a:p>
          <a:p>
            <a:pPr marL="177800" lvl="1" indent="-177800">
              <a:buClr>
                <a:schemeClr val="accent1"/>
              </a:buClr>
              <a:buFont typeface="+mj-lt"/>
              <a:buAutoNum type="arabicPeriod"/>
            </a:pPr>
            <a:r>
              <a:rPr lang="ru-RU" sz="1300" b="1" dirty="0" smtClean="0">
                <a:latin typeface="Arial Narrow" panose="020B0606020202030204" pitchFamily="34" charset="0"/>
              </a:rPr>
              <a:t>Внедрение механизма аналогичного ДПМ в неценовой зоне Дальнего Востока и изолированных системах для новых станций и проектов модернизации;</a:t>
            </a:r>
          </a:p>
          <a:p>
            <a:pPr marL="177800" lvl="1" indent="-177800">
              <a:buClr>
                <a:schemeClr val="accent1"/>
              </a:buClr>
              <a:buFont typeface="+mj-lt"/>
              <a:buAutoNum type="arabicPeriod"/>
            </a:pPr>
            <a:r>
              <a:rPr lang="ru-RU" sz="1300" b="1" dirty="0" smtClean="0">
                <a:latin typeface="Arial Narrow" panose="020B0606020202030204" pitchFamily="34" charset="0"/>
              </a:rPr>
              <a:t>Совершенствование механизма прямых долгосрочных двусторонних договоров с потребителями (в том числе на условиях </a:t>
            </a:r>
            <a:r>
              <a:rPr lang="en-GB" sz="1300" b="1" dirty="0" smtClean="0">
                <a:latin typeface="Arial Narrow" panose="020B0606020202030204" pitchFamily="34" charset="0"/>
              </a:rPr>
              <a:t>take-or-pay</a:t>
            </a:r>
            <a:r>
              <a:rPr lang="ru-RU" sz="1300" b="1" dirty="0" smtClean="0">
                <a:latin typeface="Arial Narrow" panose="020B0606020202030204" pitchFamily="34" charset="0"/>
              </a:rPr>
              <a:t>) в неценовой зоне и изолированных энергосистемах;</a:t>
            </a:r>
          </a:p>
          <a:p>
            <a:pPr marL="177800" lvl="1" indent="-177800">
              <a:buClr>
                <a:schemeClr val="accent1"/>
              </a:buClr>
              <a:buFont typeface="+mj-lt"/>
              <a:buAutoNum type="arabicPeriod"/>
            </a:pPr>
            <a:r>
              <a:rPr lang="ru-RU" sz="1300" b="1" dirty="0" smtClean="0">
                <a:latin typeface="Arial Narrow" panose="020B0606020202030204" pitchFamily="34" charset="0"/>
              </a:rPr>
              <a:t>Введение долгосрочного ценообразования на топливо; </a:t>
            </a:r>
          </a:p>
          <a:p>
            <a:pPr marL="177800" lvl="1" indent="-177800">
              <a:buClr>
                <a:schemeClr val="accent1"/>
              </a:buClr>
              <a:buFont typeface="+mj-lt"/>
              <a:buAutoNum type="arabicPeriod"/>
            </a:pPr>
            <a:r>
              <a:rPr lang="ru-RU" sz="1300" b="1" dirty="0" smtClean="0">
                <a:latin typeface="Arial Narrow" panose="020B0606020202030204" pitchFamily="34" charset="0"/>
              </a:rPr>
              <a:t>Реализация механизмов налогового стимулирования проектов в энергетике</a:t>
            </a:r>
          </a:p>
        </p:txBody>
      </p:sp>
      <p:sp>
        <p:nvSpPr>
          <p:cNvPr id="33" name="Стрелка вправо 32"/>
          <p:cNvSpPr/>
          <p:nvPr/>
        </p:nvSpPr>
        <p:spPr>
          <a:xfrm>
            <a:off x="53175" y="5204299"/>
            <a:ext cx="3060000" cy="1152128"/>
          </a:xfrm>
          <a:prstGeom prst="rightArrow">
            <a:avLst>
              <a:gd name="adj1" fmla="val 86491"/>
              <a:gd name="adj2" fmla="val 3619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74625" indent="-174625">
              <a:lnSpc>
                <a:spcPct val="90000"/>
              </a:lnSpc>
            </a:pPr>
            <a:r>
              <a:rPr lang="ru-RU" sz="1600" b="1" dirty="0" smtClean="0">
                <a:latin typeface="Arial Narrow" panose="020B0606020202030204" pitchFamily="34" charset="0"/>
              </a:rPr>
              <a:t>3. Стимулирование перспективного спроса на электроэнергию и мощность </a:t>
            </a:r>
          </a:p>
        </p:txBody>
      </p:sp>
      <p:sp>
        <p:nvSpPr>
          <p:cNvPr id="34" name="Стрелка вправо 33"/>
          <p:cNvSpPr/>
          <p:nvPr/>
        </p:nvSpPr>
        <p:spPr>
          <a:xfrm>
            <a:off x="53175" y="3400029"/>
            <a:ext cx="3060000" cy="1772928"/>
          </a:xfrm>
          <a:prstGeom prst="rightArrow">
            <a:avLst>
              <a:gd name="adj1" fmla="val 86491"/>
              <a:gd name="adj2" fmla="val 24051"/>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marL="174625" indent="-174625">
              <a:lnSpc>
                <a:spcPct val="90000"/>
              </a:lnSpc>
            </a:pPr>
            <a:r>
              <a:rPr lang="ru-RU" sz="1600" b="1" dirty="0" smtClean="0">
                <a:latin typeface="Arial Narrow" panose="020B0606020202030204" pitchFamily="34" charset="0"/>
              </a:rPr>
              <a:t>2. Обеспечение устойчивого финансового положения компаний</a:t>
            </a:r>
          </a:p>
        </p:txBody>
      </p:sp>
      <p:sp>
        <p:nvSpPr>
          <p:cNvPr id="35" name="Прямоугольник 34"/>
          <p:cNvSpPr/>
          <p:nvPr/>
        </p:nvSpPr>
        <p:spPr>
          <a:xfrm>
            <a:off x="3096959" y="3638659"/>
            <a:ext cx="5956673" cy="1292662"/>
          </a:xfrm>
          <a:prstGeom prst="rect">
            <a:avLst/>
          </a:prstGeom>
        </p:spPr>
        <p:txBody>
          <a:bodyPr wrap="square">
            <a:spAutoFit/>
          </a:bodyPr>
          <a:lstStyle/>
          <a:p>
            <a:pPr marL="0" lvl="1">
              <a:buClr>
                <a:schemeClr val="accent1"/>
              </a:buClr>
            </a:pPr>
            <a:r>
              <a:rPr lang="ru-RU" sz="1300" b="1" dirty="0" smtClean="0">
                <a:latin typeface="Arial Narrow" panose="020B0606020202030204" pitchFamily="34" charset="0"/>
              </a:rPr>
              <a:t>Перевод  сбытовой деятельности на целевую бизнес модель –ликвидация дебиторской задолженности как вида (поэтапный переход):</a:t>
            </a:r>
          </a:p>
          <a:p>
            <a:pPr marL="177800" lvl="1" indent="-177800">
              <a:buClr>
                <a:schemeClr val="accent1"/>
              </a:buClr>
              <a:buFont typeface="+mj-lt"/>
              <a:buAutoNum type="arabicPeriod"/>
            </a:pPr>
            <a:r>
              <a:rPr lang="ru-RU" sz="1300" b="1" dirty="0" smtClean="0">
                <a:latin typeface="Arial Narrow" panose="020B0606020202030204" pitchFamily="34" charset="0"/>
              </a:rPr>
              <a:t>Переход </a:t>
            </a:r>
            <a:r>
              <a:rPr lang="ru-RU" sz="1300" b="1" dirty="0">
                <a:latin typeface="Arial Narrow" panose="020B0606020202030204" pitchFamily="34" charset="0"/>
              </a:rPr>
              <a:t>ресурсоснабжающих организаций на прямые расчеты с потребителем;</a:t>
            </a:r>
          </a:p>
          <a:p>
            <a:pPr marL="177800" lvl="1" indent="-177800">
              <a:buClr>
                <a:schemeClr val="accent1"/>
              </a:buClr>
              <a:buFont typeface="+mj-lt"/>
              <a:buAutoNum type="arabicPeriod"/>
            </a:pPr>
            <a:r>
              <a:rPr lang="ru-RU" sz="1300" b="1" dirty="0" smtClean="0">
                <a:latin typeface="Arial Narrow" panose="020B0606020202030204" pitchFamily="34" charset="0"/>
              </a:rPr>
              <a:t>Рост </a:t>
            </a:r>
            <a:r>
              <a:rPr lang="ru-RU" sz="1300" b="1" dirty="0">
                <a:latin typeface="Arial Narrow" panose="020B0606020202030204" pitchFamily="34" charset="0"/>
              </a:rPr>
              <a:t>пени до уровня оптового рынка;</a:t>
            </a:r>
          </a:p>
          <a:p>
            <a:pPr marL="177800" lvl="1" indent="-177800">
              <a:buClr>
                <a:schemeClr val="accent1"/>
              </a:buClr>
              <a:buFont typeface="+mj-lt"/>
              <a:buAutoNum type="arabicPeriod"/>
            </a:pPr>
            <a:r>
              <a:rPr lang="ru-RU" sz="1300" b="1" dirty="0" smtClean="0">
                <a:latin typeface="Arial Narrow" panose="020B0606020202030204" pitchFamily="34" charset="0"/>
              </a:rPr>
              <a:t>Введение </a:t>
            </a:r>
            <a:r>
              <a:rPr lang="ru-RU" sz="1300" b="1" dirty="0">
                <a:latin typeface="Arial Narrow" panose="020B0606020202030204" pitchFamily="34" charset="0"/>
              </a:rPr>
              <a:t>субсидиарной ответственности государства для социальных объектов;</a:t>
            </a:r>
          </a:p>
          <a:p>
            <a:pPr marL="177800" lvl="1" indent="-177800">
              <a:buClr>
                <a:schemeClr val="accent1"/>
              </a:buClr>
              <a:buFont typeface="+mj-lt"/>
              <a:buAutoNum type="arabicPeriod"/>
            </a:pPr>
            <a:r>
              <a:rPr lang="ru-RU" sz="1300" b="1" dirty="0" smtClean="0">
                <a:latin typeface="Arial Narrow" panose="020B0606020202030204" pitchFamily="34" charset="0"/>
              </a:rPr>
              <a:t>Переход </a:t>
            </a:r>
            <a:r>
              <a:rPr lang="ru-RU" sz="1300" b="1" dirty="0">
                <a:latin typeface="Arial Narrow" panose="020B0606020202030204" pitchFamily="34" charset="0"/>
              </a:rPr>
              <a:t>на предоплату электроэнергии и теплоэнергии.</a:t>
            </a:r>
          </a:p>
        </p:txBody>
      </p:sp>
      <p:sp>
        <p:nvSpPr>
          <p:cNvPr id="36" name="Прямоугольник 35"/>
          <p:cNvSpPr/>
          <p:nvPr/>
        </p:nvSpPr>
        <p:spPr>
          <a:xfrm>
            <a:off x="3078890" y="5328938"/>
            <a:ext cx="6084168" cy="892552"/>
          </a:xfrm>
          <a:prstGeom prst="rect">
            <a:avLst/>
          </a:prstGeom>
        </p:spPr>
        <p:txBody>
          <a:bodyPr wrap="square">
            <a:spAutoFit/>
          </a:bodyPr>
          <a:lstStyle/>
          <a:p>
            <a:pPr marL="177800" lvl="1" indent="-177800">
              <a:buClr>
                <a:schemeClr val="accent1"/>
              </a:buClr>
              <a:buFont typeface="+mj-lt"/>
              <a:buAutoNum type="arabicPeriod"/>
            </a:pPr>
            <a:r>
              <a:rPr lang="ru-RU" sz="1300" b="1" dirty="0" smtClean="0">
                <a:latin typeface="Arial Narrow" panose="020B0606020202030204" pitchFamily="34" charset="0"/>
              </a:rPr>
              <a:t>Применение мер налогового стимулирования потребителей: особый налоговый режим по налогу на прибыль, на имущество, на добычу полезных ископаемых</a:t>
            </a:r>
          </a:p>
          <a:p>
            <a:pPr marL="177800" lvl="1" indent="-177800">
              <a:buClr>
                <a:schemeClr val="accent1"/>
              </a:buClr>
              <a:buFont typeface="+mj-lt"/>
              <a:buAutoNum type="arabicPeriod"/>
            </a:pPr>
            <a:r>
              <a:rPr lang="ru-RU" sz="1300" b="1" dirty="0" smtClean="0">
                <a:latin typeface="Arial Narrow" panose="020B0606020202030204" pitchFamily="34" charset="0"/>
              </a:rPr>
              <a:t>Упрощение порядка получения разрешительной документации, лицензий и согласований </a:t>
            </a:r>
          </a:p>
        </p:txBody>
      </p:sp>
    </p:spTree>
    <p:extLst>
      <p:ext uri="{BB962C8B-B14F-4D97-AF65-F5344CB8AC3E}">
        <p14:creationId xmlns:p14="http://schemas.microsoft.com/office/powerpoint/2010/main" val="3694169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Прямоугольник 6"/>
          <p:cNvSpPr>
            <a:spLocks noChangeArrowheads="1"/>
          </p:cNvSpPr>
          <p:nvPr/>
        </p:nvSpPr>
        <p:spPr bwMode="auto">
          <a:xfrm>
            <a:off x="230188" y="11113"/>
            <a:ext cx="748982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tabLst>
                <a:tab pos="457200" algn="l"/>
              </a:tabLst>
            </a:pPr>
            <a:r>
              <a:rPr lang="ru-RU" sz="2000" b="1" dirty="0">
                <a:solidFill>
                  <a:schemeClr val="bg1"/>
                </a:solidFill>
                <a:latin typeface="Tahoma" pitchFamily="34" charset="0"/>
                <a:cs typeface="Tahoma" pitchFamily="34" charset="0"/>
              </a:rPr>
              <a:t>Существующее </a:t>
            </a:r>
            <a:r>
              <a:rPr lang="ru-RU" sz="2000" b="1" dirty="0" err="1">
                <a:solidFill>
                  <a:schemeClr val="bg1"/>
                </a:solidFill>
                <a:latin typeface="Tahoma" pitchFamily="34" charset="0"/>
                <a:cs typeface="Tahoma" pitchFamily="34" charset="0"/>
              </a:rPr>
              <a:t>тарифообразование</a:t>
            </a:r>
            <a:r>
              <a:rPr lang="ru-RU" sz="2000" b="1" dirty="0">
                <a:solidFill>
                  <a:schemeClr val="bg1"/>
                </a:solidFill>
                <a:latin typeface="Tahoma" pitchFamily="34" charset="0"/>
                <a:cs typeface="Tahoma" pitchFamily="34" charset="0"/>
              </a:rPr>
              <a:t> </a:t>
            </a:r>
          </a:p>
          <a:p>
            <a:pPr>
              <a:tabLst>
                <a:tab pos="457200" algn="l"/>
              </a:tabLst>
            </a:pPr>
            <a:r>
              <a:rPr lang="ru-RU" sz="2000" b="1" dirty="0">
                <a:solidFill>
                  <a:schemeClr val="bg1"/>
                </a:solidFill>
                <a:latin typeface="Tahoma" pitchFamily="34" charset="0"/>
                <a:cs typeface="Tahoma" pitchFamily="34" charset="0"/>
              </a:rPr>
              <a:t>на Дальнем Востоке</a:t>
            </a:r>
          </a:p>
        </p:txBody>
      </p:sp>
      <p:sp>
        <p:nvSpPr>
          <p:cNvPr id="98" name="Номер слайда 2"/>
          <p:cNvSpPr>
            <a:spLocks noGrp="1"/>
          </p:cNvSpPr>
          <p:nvPr>
            <p:ph type="sldNum" sz="quarter" idx="4294967295"/>
          </p:nvPr>
        </p:nvSpPr>
        <p:spPr bwMode="auto">
          <a:xfrm>
            <a:off x="8555038" y="6480175"/>
            <a:ext cx="598487"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fontAlgn="base" hangingPunct="1">
              <a:spcBef>
                <a:spcPct val="0"/>
              </a:spcBef>
              <a:spcAft>
                <a:spcPct val="0"/>
              </a:spcAft>
            </a:pPr>
            <a:fld id="{66C6D4BF-6421-4CB8-BD88-CE3DE29307E6}" type="slidenum">
              <a:rPr lang="en-US" sz="1200" b="1" smtClean="0">
                <a:solidFill>
                  <a:schemeClr val="accent1"/>
                </a:solidFill>
                <a:latin typeface="Tahoma" pitchFamily="34" charset="0"/>
                <a:cs typeface="Tahoma" pitchFamily="34" charset="0"/>
              </a:rPr>
              <a:pPr algn="ctr" eaLnBrk="1" fontAlgn="base" hangingPunct="1">
                <a:spcBef>
                  <a:spcPct val="0"/>
                </a:spcBef>
                <a:spcAft>
                  <a:spcPct val="0"/>
                </a:spcAft>
              </a:pPr>
              <a:t>9</a:t>
            </a:fld>
            <a:endParaRPr lang="en-US" sz="1200" b="1" dirty="0" smtClean="0">
              <a:solidFill>
                <a:schemeClr val="accent1"/>
              </a:solidFill>
              <a:latin typeface="Tahoma" pitchFamily="34" charset="0"/>
              <a:cs typeface="Tahoma" pitchFamily="34" charset="0"/>
            </a:endParaRPr>
          </a:p>
        </p:txBody>
      </p:sp>
      <p:sp>
        <p:nvSpPr>
          <p:cNvPr id="13" name="Объект 2"/>
          <p:cNvSpPr>
            <a:spLocks noGrp="1"/>
          </p:cNvSpPr>
          <p:nvPr>
            <p:ph idx="1"/>
          </p:nvPr>
        </p:nvSpPr>
        <p:spPr>
          <a:xfrm>
            <a:off x="323528" y="5583138"/>
            <a:ext cx="8424936" cy="648072"/>
          </a:xfrm>
        </p:spPr>
        <p:txBody>
          <a:bodyPr/>
          <a:lstStyle/>
          <a:p>
            <a:pPr marL="0" indent="0" algn="ctr">
              <a:spcBef>
                <a:spcPts val="300"/>
              </a:spcBef>
              <a:buNone/>
            </a:pPr>
            <a:r>
              <a:rPr lang="ru-RU" sz="1400" b="1" dirty="0" smtClean="0">
                <a:solidFill>
                  <a:schemeClr val="accent1"/>
                </a:solidFill>
                <a:latin typeface="Arial Narrow" panose="020B0606020202030204" pitchFamily="34" charset="0"/>
                <a:cs typeface="Arial" panose="020B0604020202020204" pitchFamily="34" charset="0"/>
              </a:rPr>
              <a:t>В </a:t>
            </a:r>
            <a:r>
              <a:rPr lang="ru-RU" sz="1400" b="1" dirty="0">
                <a:solidFill>
                  <a:schemeClr val="accent1"/>
                </a:solidFill>
                <a:latin typeface="Arial Narrow" panose="020B0606020202030204" pitchFamily="34" charset="0"/>
                <a:cs typeface="Arial" panose="020B0604020202020204" pitchFamily="34" charset="0"/>
              </a:rPr>
              <a:t>данных условиях окупаемость инвестиционных проектов маловероятна и возможность изыскания источников для программ модернизации устаревшего оборудования отсутствует.</a:t>
            </a:r>
          </a:p>
        </p:txBody>
      </p:sp>
      <p:graphicFrame>
        <p:nvGraphicFramePr>
          <p:cNvPr id="14" name="Схема 13"/>
          <p:cNvGraphicFramePr/>
          <p:nvPr>
            <p:extLst>
              <p:ext uri="{D42A27DB-BD31-4B8C-83A1-F6EECF244321}">
                <p14:modId xmlns:p14="http://schemas.microsoft.com/office/powerpoint/2010/main" val="1739925291"/>
              </p:ext>
            </p:extLst>
          </p:nvPr>
        </p:nvGraphicFramePr>
        <p:xfrm>
          <a:off x="114300" y="1197893"/>
          <a:ext cx="8915400" cy="47525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04482639"/>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Y7ljY1UKc0SyzMXygkb1tQ"/>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URyWjf3mUEG0pDfFD3x23Q"/>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pURyWjf3mUEG0pDfFD3x23Q"/>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pURyWjf3mUEG0pDfFD3x23Q"/>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pURyWjf3mUEG0pDfFD3x23Q"/>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URyWjf3mUEG0pDfFD3x23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URyWjf3mUEG0pDfFD3x23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BvP9tu74.USXmXth5yE8Sw"/>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wMiIMhktqUeDJvO82h42O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aYk0JV5rLEiuiO9brY3GY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uHtm1xpH7E.8pe4bHeUTrA"/>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M62ZT4bdDkWzalr6cChSO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URyWjf3mUEG0pDfFD3x23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URyWjf3mUEG0pDfFD3x23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pURyWjf3mUEG0pDfFD3x23Q"/>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URyWjf3mUEG0pDfFD3x23Q"/>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URyWjf3mUEG0pDfFD3x23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URyWjf3mUEG0pDfFD3x23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URyWjf3mUEG0pDfFD3x23Q"/>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URyWjf3mUEG0pDfFD3x23Q"/>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URyWjf3mUEG0pDfFD3x23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URyWjf3mUEG0pDfFD3x23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MrH7JCuUTEqtVhWDEcEl3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uHtm1xpH7E.8pe4bHeUTrA"/>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BvP9tu74.USXmXth5yE8Sw"/>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URyWjf3mUEG0pDfFD3x23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URyWjf3mUEG0pDfFD3x23Q"/>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BvP9tu74.USXmXth5yE8Sw"/>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URyWjf3mUEG0pDfFD3x23Q"/>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pURyWjf3mUEG0pDfFD3x23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r0iwluVBkkS28.hLwSxmB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r0iwluVBkkS28.hLwSxmBQ"/>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Nc9RJ9t1RESk3pdMjEUZW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56HwwJrxkapnkMnPWLbB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NTjjKBVxEkGtjLwQworUIQ"/>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o4I3py83_kaEw4wdgOhey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ZyUclUT9UUer_ZDOfuzBcQ"/>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ldSvCTTuukiO.VqPWl0Dq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t_.FgGRXmUGJXK.1FHrVJ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Nc9RJ9t1RESk3pdMjEUZWw"/>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pQcAshtrhyEemTRCaNzUgwQ"/>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Nc9RJ9t1RESk3pdMjEUZWw"/>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yI9AuUK.oEWhwS1SFkOa5w"/>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RqmF5CiSgkK8mSwdTDecfQ"/>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Y7ljY1UKc0SyzMXygkb1tQ"/>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O7pjOR5mJEqI2HsNRVrUB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Yok78z7Fn0CbvHNTwVutfQ"/>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8ICyWzOkkEeOyNfzfacoH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W7apurAw2kmklgoKPK7eD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LV.8igyZyEKuqi8XFr.PGQ"/>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ztvUTFtQJkeBP6Zx8aT42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XqJ_40DbxE.etNpmbRD23w"/>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Q8iMjQ7xpkabMDz6e8KD8Q"/>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dJCiM5wzaU6yi_ogf25h5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stzYaFkitU25xssuvh9ouw"/>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SV3989yIrUWGBSS9wJfM.g"/>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5IMIn4XUj0aZqQ3HvhUEE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ZZWmhPwYaEOhLSBYoUBOF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nqEibAh8UUC_ZIpiML_WL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Zqk1o8kAWEWe_staycHkW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VBnUEbMA6UO2K9Y_69zGHg"/>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1SIMBF_3Y0WtjVdHbOCq4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zBXgGY7fekWle_LHvhdRZQ"/>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rR_WvuDUZkm1XCT.xzp.W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T6R6EA4wZ0SZ4TpQrqQHW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p0Rdp2k5GBUGl4ciMtBJxQw"/>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eIQrPYSXTUSmhGN8ah11AA"/>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pavCKfF7YA0O34aFkl33vSg"/>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pgZ3jRXQSBkeuWLzg_9Pr4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pE0QE.5uttUePgwyWWAQpTg"/>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56HwwJrxkapnkMnPWLbB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1RXbjp_0vUi8mv15mZBN2w"/>
</p:tagLst>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Пример презентации_гориз">
  <a:themeElements>
    <a:clrScheme name="Custom 5">
      <a:dk1>
        <a:srgbClr val="4D4D4D"/>
      </a:dk1>
      <a:lt1>
        <a:sysClr val="window" lastClr="FFFFFF"/>
      </a:lt1>
      <a:dk2>
        <a:srgbClr val="0095DA"/>
      </a:dk2>
      <a:lt2>
        <a:srgbClr val="DADADA"/>
      </a:lt2>
      <a:accent1>
        <a:srgbClr val="004990"/>
      </a:accent1>
      <a:accent2>
        <a:srgbClr val="3399CC"/>
      </a:accent2>
      <a:accent3>
        <a:srgbClr val="FFCC00"/>
      </a:accent3>
      <a:accent4>
        <a:srgbClr val="FF6633"/>
      </a:accent4>
      <a:accent5>
        <a:srgbClr val="CC6600"/>
      </a:accent5>
      <a:accent6>
        <a:srgbClr val="009900"/>
      </a:accent6>
      <a:hlink>
        <a:srgbClr val="FFCB05"/>
      </a:hlink>
      <a:folHlink>
        <a:srgbClr val="ACD4F1"/>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Genesis">
      <a:fillStyleLst>
        <a:solidFill>
          <a:schemeClr val="phClr"/>
        </a:solidFill>
        <a:gradFill rotWithShape="1">
          <a:gsLst>
            <a:gs pos="0">
              <a:schemeClr val="phClr">
                <a:tint val="100000"/>
                <a:shade val="70000"/>
                <a:satMod val="100000"/>
                <a:greenMod val="110000"/>
              </a:schemeClr>
            </a:gs>
            <a:gs pos="75000">
              <a:schemeClr val="phClr">
                <a:tint val="40000"/>
                <a:satMod val="150000"/>
                <a:redMod val="100000"/>
                <a:blueMod val="100000"/>
              </a:schemeClr>
            </a:gs>
            <a:gs pos="100000">
              <a:schemeClr val="phClr">
                <a:tint val="60000"/>
                <a:satMod val="120000"/>
                <a:redMod val="100000"/>
                <a:blueMod val="100000"/>
              </a:schemeClr>
            </a:gs>
          </a:gsLst>
          <a:path path="circle">
            <a:fillToRect l="25000" t="25000" r="5000" b="5000"/>
          </a:path>
        </a:gradFill>
        <a:gradFill rotWithShape="1">
          <a:gsLst>
            <a:gs pos="0">
              <a:schemeClr val="phClr">
                <a:tint val="50000"/>
                <a:shade val="100000"/>
                <a:alpha val="100000"/>
                <a:satMod val="150000"/>
              </a:schemeClr>
            </a:gs>
            <a:gs pos="40000">
              <a:schemeClr val="phClr">
                <a:tint val="70000"/>
                <a:shade val="100000"/>
                <a:alpha val="100000"/>
                <a:satMod val="150000"/>
              </a:schemeClr>
            </a:gs>
            <a:gs pos="100000">
              <a:schemeClr val="phClr">
                <a:shade val="90000"/>
                <a:satMod val="110000"/>
              </a:schemeClr>
            </a:gs>
          </a:gsLst>
          <a:lin ang="5400000" scaled="0"/>
        </a:gradFill>
      </a:fillStyleLst>
      <a:lnStyleLst>
        <a:ln w="12700" cap="flat" cmpd="sng" algn="ctr">
          <a:solidFill>
            <a:schemeClr val="phClr">
              <a:shade val="95000"/>
              <a:satMod val="105000"/>
            </a:schemeClr>
          </a:solidFill>
          <a:prstDash val="solid"/>
        </a:ln>
        <a:ln w="3175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outerShdw blurRad="88900" dist="50800" dir="11400000" sx="102000" sy="101000" algn="tl" rotWithShape="0">
              <a:srgbClr val="000000">
                <a:alpha val="35000"/>
              </a:srgbClr>
            </a:outerShdw>
          </a:effectLst>
          <a:scene3d>
            <a:camera prst="perspectiveFront" fov="4800000"/>
            <a:lightRig rig="morning" dir="tl"/>
          </a:scene3d>
          <a:sp3d prstMaterial="softmetal">
            <a:bevelT w="0" h="0"/>
          </a:sp3d>
        </a:effectStyle>
        <a:effectStyle>
          <a:effectLst>
            <a:innerShdw blurRad="50800" dist="25400" dir="13500000">
              <a:srgbClr val="000000">
                <a:alpha val="75000"/>
              </a:srgbClr>
            </a:innerShdw>
            <a:reflection blurRad="101600" stA="40000" endPos="50000" dist="63500" dir="5400000" fadeDir="7200000" sy="-100000" kx="300000" rotWithShape="0"/>
          </a:effectLst>
          <a:scene3d>
            <a:camera prst="orthographicFront">
              <a:rot lat="0" lon="0" rev="0"/>
            </a:camera>
            <a:lightRig rig="chilly" dir="tr">
              <a:rot lat="0" lon="0" rev="1200000"/>
            </a:lightRig>
          </a:scene3d>
          <a:sp3d prstMaterial="plastic">
            <a:bevelT w="0" h="0"/>
          </a:sp3d>
        </a:effectStyle>
      </a:effectStyleLst>
      <a:bgFillStyleLst>
        <a:blipFill rotWithShape="1">
          <a:blip xmlns:r="http://schemas.openxmlformats.org/officeDocument/2006/relationships" r:embed="rId1"/>
          <a:stretch/>
        </a:blipFill>
        <a:blipFill rotWithShape="1">
          <a:blip xmlns:r="http://schemas.openxmlformats.org/officeDocument/2006/relationships" r:embed="rId2"/>
          <a:stretch/>
        </a:blipFill>
        <a:blipFill rotWithShape="1">
          <a:blip xmlns:r="http://schemas.openxmlformats.org/officeDocument/2006/relationships" r:embed="rId3"/>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11808</TotalTime>
  <Words>3558</Words>
  <Application>Microsoft Office PowerPoint</Application>
  <PresentationFormat>Экран (4:3)</PresentationFormat>
  <Paragraphs>427</Paragraphs>
  <Slides>19</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Пример презентации_гориз</vt:lpstr>
      <vt:lpstr>ОАО «РАО ЭС Востока»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СПАСИБО ЗА ВНИМАНИЕ</vt:lpstr>
    </vt:vector>
  </TitlesOfParts>
  <Company>ОАО "РАО ЭС ВОСТОКА"</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ОАО «РАО ЭС Востока»</dc:title>
  <dc:creator>Конох Елена Викторовна</dc:creator>
  <cp:lastModifiedBy>kholodova_zg</cp:lastModifiedBy>
  <cp:revision>305</cp:revision>
  <cp:lastPrinted>2013-09-27T14:25:40Z</cp:lastPrinted>
  <dcterms:created xsi:type="dcterms:W3CDTF">2012-11-20T12:19:23Z</dcterms:created>
  <dcterms:modified xsi:type="dcterms:W3CDTF">2014-06-26T06:17:08Z</dcterms:modified>
</cp:coreProperties>
</file>