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7" r:id="rId2"/>
    <p:sldId id="280" r:id="rId3"/>
    <p:sldId id="299" r:id="rId4"/>
    <p:sldId id="300" r:id="rId5"/>
    <p:sldId id="296" r:id="rId6"/>
    <p:sldId id="292" r:id="rId7"/>
    <p:sldId id="295" r:id="rId8"/>
    <p:sldId id="294" r:id="rId9"/>
  </p:sldIdLst>
  <p:sldSz cx="9144000" cy="6858000" type="screen4x3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5438" autoAdjust="0"/>
  </p:normalViewPr>
  <p:slideViewPr>
    <p:cSldViewPr>
      <p:cViewPr>
        <p:scale>
          <a:sx n="100" d="100"/>
          <a:sy n="100" d="100"/>
        </p:scale>
        <p:origin x="-20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72;&#1085;&#1080;&#1083;&#1082;&#1080;&#1085;\&#1050;&#1056;&#1048;&#1058;&#1045;&#1056;&#1048;&#1048;%20&#1058;&#1057;&#1054;\2014-05-20%20&#1050;&#1088;&#1080;&#1090;&#1077;&#1088;&#1080;&#1080;%20&#1058;&#1057;&#1054;%20&#1040;&#1085;&#1072;&#1083;&#1080;&#1090;&#1080;&#1082;&#1072;%20&#1056;&#1069;&#1050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44;&#1072;&#1085;&#1080;&#1083;&#1082;&#1080;&#1085;\&#1050;&#1056;&#1048;&#1058;&#1045;&#1056;&#1048;&#1048;%20&#1058;&#1057;&#1054;\2014-05-20%20&#1050;&#1088;&#1080;&#1090;&#1077;&#1088;&#1080;&#1080;%20&#1058;&#1057;&#1054;%20&#1040;&#1085;&#1072;&#1083;&#1080;&#1090;&#1080;&#1082;&#1072;%20&#1056;&#1069;&#105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558ED5"/>
              </a:solidFill>
            </c:spPr>
          </c:dPt>
          <c:dPt>
            <c:idx val="6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dLbl>
              <c:idx val="14"/>
              <c:layout>
                <c:manualLayout>
                  <c:x val="-2.9394882050142587E-3"/>
                  <c:y val="3.6169105090901247E-3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200" b="1" i="0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'Кол-во от МВА'!$B$3:$B$31</c:f>
              <c:numCache>
                <c:formatCode>General</c:formatCode>
                <c:ptCount val="29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</c:v>
                </c:pt>
                <c:pt idx="9">
                  <c:v>18</c:v>
                </c:pt>
                <c:pt idx="10">
                  <c:v>20</c:v>
                </c:pt>
                <c:pt idx="11">
                  <c:v>22</c:v>
                </c:pt>
                <c:pt idx="12">
                  <c:v>24</c:v>
                </c:pt>
                <c:pt idx="13">
                  <c:v>26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34</c:v>
                </c:pt>
                <c:pt idx="18">
                  <c:v>36</c:v>
                </c:pt>
                <c:pt idx="19">
                  <c:v>38</c:v>
                </c:pt>
                <c:pt idx="20">
                  <c:v>40</c:v>
                </c:pt>
                <c:pt idx="21">
                  <c:v>42</c:v>
                </c:pt>
                <c:pt idx="22">
                  <c:v>44</c:v>
                </c:pt>
                <c:pt idx="23">
                  <c:v>46</c:v>
                </c:pt>
                <c:pt idx="24">
                  <c:v>48</c:v>
                </c:pt>
                <c:pt idx="25">
                  <c:v>50</c:v>
                </c:pt>
                <c:pt idx="26">
                  <c:v>75</c:v>
                </c:pt>
                <c:pt idx="27">
                  <c:v>100</c:v>
                </c:pt>
                <c:pt idx="28">
                  <c:v>125</c:v>
                </c:pt>
              </c:numCache>
            </c:numRef>
          </c:cat>
          <c:val>
            <c:numRef>
              <c:f>'Кол-во от МВА'!$C$3:$C$31</c:f>
              <c:numCache>
                <c:formatCode>General</c:formatCode>
                <c:ptCount val="29"/>
                <c:pt idx="0">
                  <c:v>1717</c:v>
                </c:pt>
                <c:pt idx="1">
                  <c:v>1493</c:v>
                </c:pt>
                <c:pt idx="2">
                  <c:v>1361</c:v>
                </c:pt>
                <c:pt idx="3">
                  <c:v>1270</c:v>
                </c:pt>
                <c:pt idx="4">
                  <c:v>1193</c:v>
                </c:pt>
                <c:pt idx="5">
                  <c:v>1143</c:v>
                </c:pt>
                <c:pt idx="6">
                  <c:v>1084</c:v>
                </c:pt>
                <c:pt idx="7">
                  <c:v>1050</c:v>
                </c:pt>
                <c:pt idx="8">
                  <c:v>1012</c:v>
                </c:pt>
                <c:pt idx="9">
                  <c:v>980</c:v>
                </c:pt>
                <c:pt idx="10">
                  <c:v>943</c:v>
                </c:pt>
                <c:pt idx="11">
                  <c:v>911</c:v>
                </c:pt>
                <c:pt idx="12">
                  <c:v>891</c:v>
                </c:pt>
                <c:pt idx="13">
                  <c:v>861</c:v>
                </c:pt>
                <c:pt idx="14">
                  <c:v>837</c:v>
                </c:pt>
                <c:pt idx="15">
                  <c:v>812</c:v>
                </c:pt>
                <c:pt idx="16">
                  <c:v>781</c:v>
                </c:pt>
                <c:pt idx="17">
                  <c:v>763</c:v>
                </c:pt>
                <c:pt idx="18">
                  <c:v>747</c:v>
                </c:pt>
                <c:pt idx="19">
                  <c:v>732</c:v>
                </c:pt>
                <c:pt idx="20">
                  <c:v>714</c:v>
                </c:pt>
                <c:pt idx="21">
                  <c:v>700</c:v>
                </c:pt>
                <c:pt idx="22">
                  <c:v>683</c:v>
                </c:pt>
                <c:pt idx="23">
                  <c:v>677</c:v>
                </c:pt>
                <c:pt idx="24">
                  <c:v>668</c:v>
                </c:pt>
                <c:pt idx="25">
                  <c:v>650</c:v>
                </c:pt>
                <c:pt idx="26">
                  <c:v>552</c:v>
                </c:pt>
                <c:pt idx="27">
                  <c:v>485</c:v>
                </c:pt>
                <c:pt idx="28">
                  <c:v>437</c:v>
                </c:pt>
              </c:numCache>
            </c:numRef>
          </c:val>
        </c:ser>
        <c:dLbls/>
        <c:axId val="131274240"/>
        <c:axId val="131319680"/>
      </c:barChart>
      <c:lineChart>
        <c:grouping val="stacked"/>
        <c:ser>
          <c:idx val="1"/>
          <c:order val="1"/>
          <c:spPr>
            <a:ln>
              <a:noFill/>
            </a:ln>
          </c:spPr>
          <c:marker>
            <c:symbol val="none"/>
          </c:marker>
          <c:dLbls>
            <c:dLbl>
              <c:idx val="0"/>
              <c:spPr>
                <a:ln w="6350"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ln w="6350"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2"/>
              <c:spPr>
                <a:ln w="6350"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3"/>
              <c:spPr>
                <a:ln w="6350"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4"/>
              <c:spPr>
                <a:ln w="6350"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5"/>
              <c:spPr>
                <a:ln w="6350"/>
              </c:spPr>
              <c:txPr>
                <a:bodyPr rot="-5400000" vert="horz"/>
                <a:lstStyle/>
                <a:p>
                  <a:pPr>
                    <a:defRPr sz="1000" b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spPr>
              <a:ln w="6350"/>
            </c:spPr>
            <c:txPr>
              <a:bodyPr rot="-5400000" vert="horz"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val>
            <c:numRef>
              <c:f>'Кол-во от МВА'!$D$3:$D$31</c:f>
              <c:numCache>
                <c:formatCode>0.0%</c:formatCode>
                <c:ptCount val="29"/>
                <c:pt idx="0">
                  <c:v>-0.36851783744023536</c:v>
                </c:pt>
                <c:pt idx="1">
                  <c:v>-0.45090106656859125</c:v>
                </c:pt>
                <c:pt idx="2">
                  <c:v>-0.49944832659065863</c:v>
                </c:pt>
                <c:pt idx="3">
                  <c:v>-0.532916513424053</c:v>
                </c:pt>
                <c:pt idx="4">
                  <c:v>-0.56123574843692536</c:v>
                </c:pt>
                <c:pt idx="5">
                  <c:v>-0.57962486208164765</c:v>
                </c:pt>
                <c:pt idx="6">
                  <c:v>-0.60132401618242093</c:v>
                </c:pt>
                <c:pt idx="7">
                  <c:v>-0.61382861346083295</c:v>
                </c:pt>
                <c:pt idx="8">
                  <c:v>-0.62780433983082062</c:v>
                </c:pt>
                <c:pt idx="9">
                  <c:v>-0.63957337256344327</c:v>
                </c:pt>
                <c:pt idx="10">
                  <c:v>-0.65318131666053836</c:v>
                </c:pt>
                <c:pt idx="11">
                  <c:v>-0.66495034939316</c:v>
                </c:pt>
                <c:pt idx="12">
                  <c:v>-0.67230599485104814</c:v>
                </c:pt>
                <c:pt idx="13">
                  <c:v>-0.68333946303788207</c:v>
                </c:pt>
                <c:pt idx="14">
                  <c:v>-0.69216623758734852</c:v>
                </c:pt>
                <c:pt idx="15">
                  <c:v>-0.70136079440970944</c:v>
                </c:pt>
                <c:pt idx="16">
                  <c:v>-0.71276204486943728</c:v>
                </c:pt>
                <c:pt idx="17">
                  <c:v>-0.71938212578153637</c:v>
                </c:pt>
                <c:pt idx="18">
                  <c:v>-0.72526664214784842</c:v>
                </c:pt>
                <c:pt idx="19">
                  <c:v>-0.73078337624126521</c:v>
                </c:pt>
                <c:pt idx="20">
                  <c:v>-0.73740345715336564</c:v>
                </c:pt>
                <c:pt idx="21">
                  <c:v>-0.74255240897388763</c:v>
                </c:pt>
                <c:pt idx="22">
                  <c:v>-0.7488047076130947</c:v>
                </c:pt>
                <c:pt idx="23">
                  <c:v>-0.75101140125045973</c:v>
                </c:pt>
                <c:pt idx="24">
                  <c:v>-0.75432144170650972</c:v>
                </c:pt>
                <c:pt idx="25">
                  <c:v>-0.76094152261861137</c:v>
                </c:pt>
                <c:pt idx="26">
                  <c:v>-0.79698418536226445</c:v>
                </c:pt>
                <c:pt idx="27">
                  <c:v>-0.82162559764619503</c:v>
                </c:pt>
                <c:pt idx="28">
                  <c:v>-0.83927914674512683</c:v>
                </c:pt>
              </c:numCache>
            </c:numRef>
          </c:val>
        </c:ser>
        <c:dLbls/>
        <c:marker val="1"/>
        <c:axId val="136114944"/>
        <c:axId val="135972736"/>
      </c:lineChart>
      <c:catAx>
        <c:axId val="1312742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Суммарная установленная мощность трансформаторов, МВА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4955968007197744"/>
              <c:y val="0.90001222086434807"/>
            </c:manualLayout>
          </c:layout>
        </c:title>
        <c:numFmt formatCode="General" sourceLinked="1"/>
        <c:tickLblPos val="nextTo"/>
        <c:crossAx val="131319680"/>
        <c:crosses val="autoZero"/>
        <c:auto val="1"/>
        <c:lblAlgn val="ctr"/>
        <c:lblOffset val="100"/>
      </c:catAx>
      <c:valAx>
        <c:axId val="131319680"/>
        <c:scaling>
          <c:orientation val="minMax"/>
          <c:max val="250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Количество </a:t>
                </a:r>
                <a:r>
                  <a:rPr lang="ru-RU" dirty="0" smtClean="0"/>
                  <a:t>ТСО, шт. </a:t>
                </a:r>
                <a:endParaRPr lang="ru-RU" dirty="0"/>
              </a:p>
            </c:rich>
          </c:tx>
          <c:layout/>
        </c:title>
        <c:numFmt formatCode="General" sourceLinked="1"/>
        <c:tickLblPos val="nextTo"/>
        <c:crossAx val="131274240"/>
        <c:crosses val="autoZero"/>
        <c:crossBetween val="between"/>
      </c:valAx>
      <c:valAx>
        <c:axId val="135972736"/>
        <c:scaling>
          <c:orientation val="minMax"/>
          <c:max val="1"/>
        </c:scaling>
        <c:axPos val="r"/>
        <c:numFmt formatCode="0.0%" sourceLinked="1"/>
        <c:majorTickMark val="none"/>
        <c:tickLblPos val="none"/>
        <c:spPr>
          <a:ln>
            <a:noFill/>
          </a:ln>
        </c:spPr>
        <c:crossAx val="136114944"/>
        <c:crosses val="max"/>
        <c:crossBetween val="between"/>
      </c:valAx>
      <c:catAx>
        <c:axId val="136114944"/>
        <c:scaling>
          <c:orientation val="minMax"/>
        </c:scaling>
        <c:delete val="1"/>
        <c:axPos val="b"/>
        <c:tickLblPos val="none"/>
        <c:crossAx val="135972736"/>
        <c:crosses val="autoZero"/>
        <c:auto val="1"/>
        <c:lblAlgn val="ctr"/>
        <c:lblOffset val="100"/>
      </c:cat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'средний OPEX_МВА'!$K$5</c:f>
              <c:strCache>
                <c:ptCount val="1"/>
                <c:pt idx="0">
                  <c:v>Среднее ОРЕХ/МВА</c:v>
                </c:pt>
              </c:strCache>
            </c:strRef>
          </c:tx>
          <c:spPr>
            <a:solidFill>
              <a:srgbClr val="4F81BD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 rot="-5400000" vert="horz"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</c:dLbl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'средний OPEX_МВА'!$L$2:$Z$2</c:f>
              <c:strCache>
                <c:ptCount val="15"/>
                <c:pt idx="0">
                  <c:v>0-5</c:v>
                </c:pt>
                <c:pt idx="1">
                  <c:v>5 -10</c:v>
                </c:pt>
                <c:pt idx="2">
                  <c:v> 10 - 20</c:v>
                </c:pt>
                <c:pt idx="3">
                  <c:v>20-30</c:v>
                </c:pt>
                <c:pt idx="4">
                  <c:v>30-40</c:v>
                </c:pt>
                <c:pt idx="5">
                  <c:v>40-50</c:v>
                </c:pt>
                <c:pt idx="6">
                  <c:v>50-60</c:v>
                </c:pt>
                <c:pt idx="7">
                  <c:v>60-70</c:v>
                </c:pt>
                <c:pt idx="8">
                  <c:v>70-80</c:v>
                </c:pt>
                <c:pt idx="9">
                  <c:v>80-90</c:v>
                </c:pt>
                <c:pt idx="10">
                  <c:v>90-100</c:v>
                </c:pt>
                <c:pt idx="11">
                  <c:v>100-110</c:v>
                </c:pt>
                <c:pt idx="12">
                  <c:v>110-120</c:v>
                </c:pt>
                <c:pt idx="13">
                  <c:v>120-130</c:v>
                </c:pt>
                <c:pt idx="14">
                  <c:v>130 и более</c:v>
                </c:pt>
              </c:strCache>
            </c:strRef>
          </c:cat>
          <c:val>
            <c:numRef>
              <c:f>'средний OPEX_МВА'!$L$5:$Z$5</c:f>
              <c:numCache>
                <c:formatCode>#,##0.00</c:formatCode>
                <c:ptCount val="15"/>
                <c:pt idx="0">
                  <c:v>1440.822292121441</c:v>
                </c:pt>
                <c:pt idx="1">
                  <c:v>797.86508881916961</c:v>
                </c:pt>
                <c:pt idx="2">
                  <c:v>519.8309433844114</c:v>
                </c:pt>
                <c:pt idx="3">
                  <c:v>479.28736695792668</c:v>
                </c:pt>
                <c:pt idx="4">
                  <c:v>366.0192118175346</c:v>
                </c:pt>
                <c:pt idx="5">
                  <c:v>248.63187822737112</c:v>
                </c:pt>
                <c:pt idx="6">
                  <c:v>435.75311637145722</c:v>
                </c:pt>
                <c:pt idx="7">
                  <c:v>388.05299281415438</c:v>
                </c:pt>
                <c:pt idx="8">
                  <c:v>298.2386722982601</c:v>
                </c:pt>
                <c:pt idx="9">
                  <c:v>335.85416883398204</c:v>
                </c:pt>
                <c:pt idx="10">
                  <c:v>358.06052976351145</c:v>
                </c:pt>
                <c:pt idx="11">
                  <c:v>336.03825670420673</c:v>
                </c:pt>
                <c:pt idx="12">
                  <c:v>451.82175611548303</c:v>
                </c:pt>
                <c:pt idx="13">
                  <c:v>347.88306006134201</c:v>
                </c:pt>
                <c:pt idx="14">
                  <c:v>324.39905606054134</c:v>
                </c:pt>
              </c:numCache>
            </c:numRef>
          </c:val>
        </c:ser>
        <c:dLbls/>
        <c:axId val="145495168"/>
        <c:axId val="145497088"/>
      </c:barChart>
      <c:catAx>
        <c:axId val="14549516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Суммарная</a:t>
                </a:r>
                <a:r>
                  <a:rPr lang="ru-RU" baseline="0" dirty="0" smtClean="0"/>
                  <a:t> установленная мощность трансформаторов, МВА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41921742788313177"/>
              <c:y val="0.90955449394511723"/>
            </c:manualLayout>
          </c:layout>
        </c:title>
        <c:numFmt formatCode="General" sourceLinked="1"/>
        <c:tickLblPos val="nextTo"/>
        <c:crossAx val="145497088"/>
        <c:crosses val="autoZero"/>
        <c:auto val="1"/>
        <c:lblAlgn val="ctr"/>
        <c:lblOffset val="100"/>
      </c:catAx>
      <c:valAx>
        <c:axId val="145497088"/>
        <c:scaling>
          <c:orientation val="minMax"/>
          <c:max val="150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 smtClean="0"/>
                  <a:t>Подконтрольные</a:t>
                </a:r>
                <a:r>
                  <a:rPr lang="ru-RU" baseline="0" dirty="0" smtClean="0"/>
                  <a:t> расходы/МВА, </a:t>
                </a:r>
                <a:r>
                  <a:rPr lang="ru-RU" dirty="0" smtClean="0"/>
                  <a:t>тыс.</a:t>
                </a:r>
                <a:r>
                  <a:rPr lang="ru-RU" baseline="0" dirty="0" smtClean="0"/>
                  <a:t> </a:t>
                </a:r>
                <a:r>
                  <a:rPr lang="ru-RU" baseline="0" dirty="0" err="1" smtClean="0"/>
                  <a:t>руб</a:t>
                </a:r>
                <a:r>
                  <a:rPr lang="ru-RU" baseline="0" dirty="0" smtClean="0"/>
                  <a:t>/МВА</a:t>
                </a:r>
                <a:endParaRPr lang="ru-RU" dirty="0"/>
              </a:p>
            </c:rich>
          </c:tx>
          <c:layout/>
        </c:title>
        <c:numFmt formatCode="#,##0.00" sourceLinked="1"/>
        <c:tickLblPos val="nextTo"/>
        <c:crossAx val="145495168"/>
        <c:crosses val="autoZero"/>
        <c:crossBetween val="between"/>
      </c:valAx>
    </c:plotArea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0.35897</cdr:x>
      <cdr:y>0.09091</cdr:y>
    </cdr:from>
    <cdr:to>
      <cdr:x>0.88033</cdr:x>
      <cdr:y>0.38182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024336" y="360040"/>
          <a:ext cx="4392425" cy="1152128"/>
        </a:xfrm>
        <a:prstGeom xmlns:a="http://schemas.openxmlformats.org/drawingml/2006/main" prst="roundRect">
          <a:avLst>
            <a:gd name="adj" fmla="val 10752"/>
          </a:avLst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228600" indent="-228600" algn="ctr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Удельные затраты «малых» ТСО с суммарной мощностью до 5 МВА  почти в 3 раза выше, чем  у ТСО  с суммарной мощностью более 10 МВА </a:t>
          </a:r>
          <a:endParaRPr lang="ru-RU" sz="1400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0.22334</cdr:x>
      <cdr:y>0.2133</cdr:y>
    </cdr:from>
    <cdr:to>
      <cdr:x>0.34816</cdr:x>
      <cdr:y>0.36883</cdr:y>
    </cdr:to>
    <cdr:sp macro="" textlink="">
      <cdr:nvSpPr>
        <cdr:cNvPr id="4" name="Стрелка вниз 3"/>
        <cdr:cNvSpPr/>
      </cdr:nvSpPr>
      <cdr:spPr>
        <a:xfrm xmlns:a="http://schemas.openxmlformats.org/drawingml/2006/main" rot="3866808">
          <a:off x="2099435" y="626935"/>
          <a:ext cx="615975" cy="1051608"/>
        </a:xfrm>
        <a:prstGeom xmlns:a="http://schemas.openxmlformats.org/drawingml/2006/main" prst="downArrow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2B386E-E8AA-46B6-B9C3-3580CD872C00}" type="datetimeFigureOut">
              <a:rPr lang="ru-RU" smtClean="0"/>
              <a:pPr/>
              <a:t>02.04.2015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D8C645-F450-4D16-BD09-3B4A29D206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96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3 предшествующих расчетных периода регулирования 3 фактов применения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РЭК понижающих коэффициентов,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позволяющих обеспечить соответствие уровня тарифов, уровню надежности и качества поставляемых товаров и оказываемых услуг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C645-F450-4D16-BD09-3B4A29D206CA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958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 действий: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ТСО до 1 мая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 в РЭК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(заявления) об установлении (пересмотре) цен (тарифов) на услуги по передаче ЭЭ с обосновывающими материалами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РЭК в течение 6 месяцев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 анализ соответствия организации критериям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В случае выявления несоответствия одному или нескольким критериям РЭК направляет уведомление об отсутствии оснований для установления (пересмотра) цены (тарифа) на услуги по передаче ЭЭ.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Основанием для установления (пересмотра), а также продолжения действия установленной цены (тарифа) на услуги по передаче ЭЭ является соответствие критериям.</a:t>
            </a:r>
          </a:p>
          <a:p>
            <a:endParaRPr lang="ru-RU" dirty="0" smtClean="0"/>
          </a:p>
          <a:p>
            <a:pPr algn="just"/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РЭК до 1 ноября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опубликовывает на своем официальном сайте в сети Интернет информацию о ТСО: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В отношении которых устанавливаются тарифы на услуги по передаче ЭЭ на очередной расчетный период регулирования.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Оказывающих услуги по передаче ЭЭ в текущем расчетном периоде регулирования, в отношении которых не устанавливаются тарифы на услуги по передаче ЭЭ на очередной расчетный период регулирования.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ГП (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энергосбытовая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организация) в течение 10 дней со дня опубликования РЭК информации о ТСО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уведомляет потребителей (покупателей) о необходимости заключения договора об оказании услуг по передаче ЭЭ с ТСО, в отношении которой устанавливаются тарифы на очередной период регулирования.</a:t>
            </a:r>
          </a:p>
          <a:p>
            <a:pPr algn="just"/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8C645-F450-4D16-BD09-3B4A29D206CA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2297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82002" y="808082"/>
            <a:ext cx="761999" cy="50334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Franklin Gothic Demi" pitchFamily="34" charset="0"/>
              </a:defRPr>
            </a:lvl1pPr>
          </a:lstStyle>
          <a:p>
            <a:fld id="{E0B9FAB5-D5CB-7649-AB4D-E71835F2DC1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04850" y="274638"/>
            <a:ext cx="7981950" cy="1143000"/>
          </a:xfrm>
          <a:prstGeom prst="rect">
            <a:avLst/>
          </a:prstGeom>
        </p:spPr>
        <p:txBody>
          <a:bodyPr anchor="ctr"/>
          <a:lstStyle>
            <a:lvl1pPr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652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5563" y="3528216"/>
            <a:ext cx="8229600" cy="966047"/>
          </a:xfrm>
          <a:prstGeom prst="rect">
            <a:avLst/>
          </a:prstGeom>
        </p:spPr>
        <p:txBody>
          <a:bodyPr anchor="ctr"/>
          <a:lstStyle>
            <a:lvl1pPr algn="ctr">
              <a:defRPr lang="en-US" sz="2400" b="1" i="0" kern="1200" dirty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45563" y="479198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11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345563" y="5766948"/>
            <a:ext cx="8229600" cy="97087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lang="en-US" sz="900" kern="1200" dirty="0" smtClean="0">
                <a:solidFill>
                  <a:schemeClr val="bg1"/>
                </a:solidFill>
                <a:latin typeface="Franklin Gothic Book" pitchFamily="34" charset="0"/>
                <a:ea typeface="+mn-ea"/>
                <a:cs typeface="Franklin Gothic Book" pitchFamily="34" charset="0"/>
              </a:defRPr>
            </a:lvl1pPr>
            <a:lvl2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2pPr>
            <a:lvl3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3pPr>
            <a:lvl4pPr>
              <a:defRPr lang="en-US" sz="1800" kern="1200" dirty="0" smtClean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4pPr>
            <a:lvl5pPr>
              <a:defRPr lang="en-US" sz="1800" kern="1200" dirty="0">
                <a:solidFill>
                  <a:schemeClr val="bg1"/>
                </a:solidFill>
                <a:latin typeface="FranklinGothicDemiITC"/>
                <a:ea typeface="+mn-ea"/>
                <a:cs typeface="FranklinGothicDemiIT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5040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1EC9B-5AB5-42AD-8BE3-750403C5FB5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24325"/>
            <a:ext cx="9144000" cy="965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Критерии отнесения </a:t>
            </a:r>
            <a:br>
              <a:rPr lang="ru-RU" dirty="0" smtClean="0"/>
            </a:br>
            <a:r>
              <a:rPr lang="ru-RU" dirty="0" smtClean="0"/>
              <a:t>владельцев объектов электросетевого хозяйства</a:t>
            </a:r>
            <a:br>
              <a:rPr lang="ru-RU" dirty="0" smtClean="0"/>
            </a:br>
            <a:r>
              <a:rPr lang="ru-RU" dirty="0" smtClean="0"/>
              <a:t> к территориальным сетевым организациям</a:t>
            </a:r>
            <a:endParaRPr dirty="0"/>
          </a:p>
        </p:txBody>
      </p:sp>
      <p:sp>
        <p:nvSpPr>
          <p:cNvPr id="9219" name="Подзаголовок 2"/>
          <p:cNvSpPr txBox="1">
            <a:spLocks/>
          </p:cNvSpPr>
          <p:nvPr/>
        </p:nvSpPr>
        <p:spPr bwMode="auto">
          <a:xfrm>
            <a:off x="0" y="5270500"/>
            <a:ext cx="91440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ru-RU" sz="1100" dirty="0">
              <a:solidFill>
                <a:srgbClr val="FFFFFF"/>
              </a:solidFill>
              <a:latin typeface="FranklinGothicDemiITC"/>
              <a:ea typeface="FranklinGothicDemiITC"/>
              <a:cs typeface="FranklinGothicDemiITC"/>
            </a:endParaRPr>
          </a:p>
        </p:txBody>
      </p:sp>
      <p:sp>
        <p:nvSpPr>
          <p:cNvPr id="9220" name="Подзаголовок 2"/>
          <p:cNvSpPr txBox="1">
            <a:spLocks/>
          </p:cNvSpPr>
          <p:nvPr/>
        </p:nvSpPr>
        <p:spPr bwMode="auto">
          <a:xfrm>
            <a:off x="0" y="6224588"/>
            <a:ext cx="9144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ru-RU" sz="1050" dirty="0" smtClean="0">
                <a:solidFill>
                  <a:srgbClr val="FFFFFF"/>
                </a:solidFill>
                <a:latin typeface="Franklin Gothic Book" pitchFamily="34" charset="0"/>
                <a:ea typeface="Franklin Gothic Book" pitchFamily="34" charset="0"/>
                <a:cs typeface="Franklin Gothic Book" pitchFamily="34" charset="0"/>
              </a:rPr>
              <a:t>Москва  2015 г.</a:t>
            </a:r>
            <a:endParaRPr lang="ru-RU" sz="1050" dirty="0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  <p:cxnSp>
        <p:nvCxnSpPr>
          <p:cNvPr id="5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952500" y="510540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6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952500" y="4108450"/>
            <a:ext cx="7270750" cy="635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/>
        </p:spPr>
      </p:cxnSp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4457700" y="14351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endParaRPr lang="ru-RU" sz="1200" b="1" i="1" dirty="0">
              <a:solidFill>
                <a:srgbClr val="FFFFFF"/>
              </a:solidFill>
              <a:latin typeface="Franklin Gothic Book" pitchFamily="34" charset="0"/>
              <a:ea typeface="Franklin Gothic Book" pitchFamily="34" charset="0"/>
              <a:cs typeface="Franklin Gothic Book" pitchFamily="34" charset="0"/>
            </a:endParaRPr>
          </a:p>
        </p:txBody>
      </p:sp>
      <p:pic>
        <p:nvPicPr>
          <p:cNvPr id="9224" name="Изображение 14" descr="Лого_белый_прозрачный_фон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3325" y="361950"/>
            <a:ext cx="15303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Изображение 15" descr="Без заголовка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0" y="1844675"/>
            <a:ext cx="73152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02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	Этапы консолидации ТСО в соответствии со Стратегией 	развития электросетевого комплекса России</a:t>
            </a:r>
            <a:endParaRPr lang="ru-RU" sz="18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9436" y="3437711"/>
            <a:ext cx="8964488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28.02.2015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184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отнесении владельцев объектов электросетевого хозяйства к территориальным сетевым организациям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3000" y="9636245"/>
            <a:ext cx="88569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* 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сводного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прогнозного баланса производства и поставок ЭЭ (мощности) в рамках ЕЭС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55067" y="1484784"/>
            <a:ext cx="7632849" cy="540060"/>
          </a:xfrm>
          <a:prstGeom prst="roundRect">
            <a:avLst>
              <a:gd name="adj" fmla="val 8886"/>
            </a:avLst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текущий момент количество ТСО составляет порядка 3 000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65256" y="2132856"/>
            <a:ext cx="7632849" cy="57606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Стратегией развития электросетевого комплекса РФ: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5256" y="2723406"/>
            <a:ext cx="7632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1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сетевых организаций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2030 году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800 сетевых организаций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3000" y="4365104"/>
            <a:ext cx="4284984" cy="23407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Количественные критерии отнесения владельцев объектов электросетевого хозяйства к ТСО: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81680" y="4365104"/>
            <a:ext cx="4454816" cy="23407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Качественные критерии отнесения владельцев объектов электросетевого хозяйства к ТСО: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536" y="4946867"/>
            <a:ext cx="3816424" cy="498357"/>
          </a:xfrm>
          <a:prstGeom prst="roundRect">
            <a:avLst>
              <a:gd name="adj" fmla="val 10752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иловыми трансформаторами, суммарной установленной мощностью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МВА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5536" y="5574868"/>
            <a:ext cx="3816424" cy="950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линиями электропередачи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менее двух уровней напряжения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(ВН, СН1, СН2, НН)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860033" y="5552698"/>
            <a:ext cx="3960440" cy="972646"/>
          </a:xfrm>
          <a:prstGeom prst="roundRect">
            <a:avLst>
              <a:gd name="adj" fmla="val 10752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три предшествующих расчетных периода регулирования трех фактов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применения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исполнительной власти субъектов Российской Федерации в области государственного регулирования тарифов понижающих коэффициентов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860032" y="4941168"/>
            <a:ext cx="3960441" cy="504056"/>
          </a:xfrm>
          <a:prstGeom prst="roundRect">
            <a:avLst>
              <a:gd name="adj" fmla="val 10752"/>
            </a:avLst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выделенного абонентского номера,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официального сайта в сети Интернет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99992" y="4293096"/>
            <a:ext cx="0" cy="2448272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7085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Количество ТСО соответствующих количественным </a:t>
            </a:r>
            <a:br>
              <a:rPr lang="ru-RU" sz="1800" dirty="0" smtClean="0"/>
            </a:br>
            <a:r>
              <a:rPr lang="ru-RU" sz="1800" dirty="0" smtClean="0"/>
              <a:t>критериям в зависимости от минимальной </a:t>
            </a:r>
            <a:br>
              <a:rPr lang="ru-RU" sz="1800" dirty="0" smtClean="0"/>
            </a:br>
            <a:r>
              <a:rPr lang="ru-RU" sz="1800" dirty="0" smtClean="0"/>
              <a:t>суммарной установленной мощности </a:t>
            </a:r>
            <a:endParaRPr lang="ru-RU" dirty="0"/>
          </a:p>
        </p:txBody>
      </p:sp>
      <p:graphicFrame>
        <p:nvGraphicFramePr>
          <p:cNvPr id="35" name="Диаграмма 34"/>
          <p:cNvGraphicFramePr/>
          <p:nvPr/>
        </p:nvGraphicFramePr>
        <p:xfrm>
          <a:off x="107504" y="2420888"/>
          <a:ext cx="87849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55576" y="1556792"/>
            <a:ext cx="7704856" cy="864096"/>
          </a:xfrm>
          <a:prstGeom prst="roundRect">
            <a:avLst>
              <a:gd name="adj" fmla="val 10752"/>
            </a:avLst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оценке проведенной Минэнерго России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58%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ТСО владеют трансформаторами  суммарной установленной мощностью трансформаторов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менее 10 МВА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линиями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одного уровня напряжения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ая со стрелкой 5"/>
          <p:cNvSpPr/>
          <p:nvPr/>
        </p:nvSpPr>
        <p:spPr>
          <a:xfrm rot="10800000">
            <a:off x="899592" y="2996952"/>
            <a:ext cx="1296144" cy="1589"/>
          </a:xfrm>
          <a:prstGeom prst="straightConnector1">
            <a:avLst/>
          </a:prstGeom>
          <a:ln w="57150" cap="sq" cmpd="dbl">
            <a:solidFill>
              <a:srgbClr val="FF0000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Прямая со стрелкой 6"/>
          <p:cNvSpPr/>
          <p:nvPr/>
        </p:nvSpPr>
        <p:spPr>
          <a:xfrm rot="10800000" flipH="1">
            <a:off x="2339752" y="2996951"/>
            <a:ext cx="6264696" cy="1589"/>
          </a:xfrm>
          <a:prstGeom prst="straightConnector1">
            <a:avLst/>
          </a:prstGeom>
          <a:ln w="57150" cap="sq" cmpd="dbl">
            <a:solidFill>
              <a:srgbClr val="558ED5"/>
            </a:solidFill>
            <a:tailEnd type="stealt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07604" y="25352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58%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39" y="253528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558ED5"/>
                </a:solidFill>
              </a:rPr>
              <a:t>42%</a:t>
            </a:r>
            <a:endParaRPr lang="ru-RU" sz="2400" dirty="0">
              <a:solidFill>
                <a:srgbClr val="558ED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321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Средние подконтрольные расходы ТСО на единицу </a:t>
            </a:r>
            <a:br>
              <a:rPr lang="ru-RU" sz="1800" dirty="0" smtClean="0"/>
            </a:br>
            <a:r>
              <a:rPr lang="ru-RU" sz="1800" dirty="0" smtClean="0"/>
              <a:t>установленной мощности в зависимости </a:t>
            </a:r>
            <a:br>
              <a:rPr lang="ru-RU" sz="1800" dirty="0" smtClean="0"/>
            </a:br>
            <a:r>
              <a:rPr lang="ru-RU" sz="1800" dirty="0" smtClean="0"/>
              <a:t>от суммарной установленной мощности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412776"/>
            <a:ext cx="8496944" cy="1296144"/>
          </a:xfrm>
          <a:prstGeom prst="roundRect">
            <a:avLst>
              <a:gd name="adj" fmla="val 10752"/>
            </a:avLst>
          </a:prstGeom>
          <a:solidFill>
            <a:schemeClr val="tx2">
              <a:lumMod val="7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большого количества «малых» ТСО приводит к неоптимальному распределению ресурсов, связанных с эксплуатацией, поддержанием и развитием электрической сети, в том числе повышению операционных издержек на содержание ремонтного персонала и диспетчеризацию за счет дублирования функций, и, как следствие,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росту сетевого тарифа для конечных потребителей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405680321"/>
              </p:ext>
            </p:extLst>
          </p:nvPr>
        </p:nvGraphicFramePr>
        <p:xfrm>
          <a:off x="395536" y="2780928"/>
          <a:ext cx="842493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10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800" dirty="0" smtClean="0"/>
              <a:t>Порядок отнесения </a:t>
            </a:r>
            <a:r>
              <a:rPr lang="ru-RU" sz="1800" dirty="0"/>
              <a:t>владельцев </a:t>
            </a:r>
            <a:br>
              <a:rPr lang="ru-RU" sz="1800" dirty="0"/>
            </a:br>
            <a:r>
              <a:rPr lang="ru-RU" sz="1800" dirty="0"/>
              <a:t>объектов электросетевого хозяйства к ТСО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046" y="1551719"/>
            <a:ext cx="3627858" cy="166125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ТСО: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1 мая </a:t>
            </a:r>
          </a:p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направляет в РЭК материалы на тарифное регулирование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998850"/>
            <a:ext cx="3197472" cy="3785652"/>
          </a:xfrm>
          <a:prstGeom prst="rect">
            <a:avLst/>
          </a:prstGeom>
        </p:spPr>
        <p:txBody>
          <a:bodyPr/>
          <a:lstStyle/>
          <a:p>
            <a:pPr lvl="0" rtl="0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50964" y="2060848"/>
            <a:ext cx="865052" cy="5638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1551719"/>
            <a:ext cx="4203922" cy="166125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РЭК: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6 месяцев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соответствия организации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критериям ТСО</a:t>
            </a:r>
          </a:p>
          <a:p>
            <a:pPr algn="ctr"/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ноября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публикует официальном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ТСО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861" y="3429001"/>
            <a:ext cx="3635043" cy="31683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ГП (</a:t>
            </a:r>
            <a:r>
              <a:rPr lang="ru-RU" sz="20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энергосбытовая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организация):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10 дней со дня опубликования информации о ТСО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уведомляет потребителей (покупателей) о необходимости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заключения договора об оказании услуг по передаче ЭЭ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ТСО, в отношении которой устанавливаются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тарифы на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очередной период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регулирования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4629844"/>
            <a:ext cx="4203922" cy="18598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ФСТ России: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31 декабря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публикует на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официальном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сайте информацию о ТСО.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6569490" y="3651627"/>
            <a:ext cx="865052" cy="563815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7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294701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</a:t>
            </a:r>
          </a:p>
          <a:p>
            <a:pPr algn="ctr"/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(ответы на часто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задаваемые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вопросы)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36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800" dirty="0"/>
              <a:t>	</a:t>
            </a:r>
            <a:r>
              <a:rPr lang="ru-RU" sz="1800" dirty="0" smtClean="0"/>
              <a:t>Вопрос - ответ</a:t>
            </a:r>
            <a:endParaRPr lang="ru-RU" sz="18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4471" y="1340768"/>
            <a:ext cx="878001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 определить суммарную установленную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силовых трансформаторов (МВА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установленная мощность силовых трансформаторов (МВА) рассчитывается как сумму фактических номинальных мощностей (МВА), определяемых по техническим паспортам силовых трансформаторов, установленных на подстанциях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официальный сайт ТСО?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ТСО это сайт в сети «Интернет» указанный в справке, подписанной руководителем или иным уполномоченным лицом ТСО и заверенной печатью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ТСО, и содержащий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деятельности ТСО, в том числе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предусмотренной Стандартом раскрытия информации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организацией,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от 21 января 2004 г. №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Возможно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пересмотреть ранее установленный тариф для ТСО на 2015 регулируемый год с учетом критериев?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ТСО, оказывающих услуги по передаче электроэнергии в текущем 2015 году критерии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начиная с 2016 регулируемого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вновь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образовавшихся в 2015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 критерии применяются с 2015 регулируемого года.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Что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владение на праве собственности или на ином законном основании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срок не менее очередного расчетного периода регулирования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Действующий порядок подтверждения срока владения не меняется и соответствует Правилам государственного регулирования (пересмотра, применения) цен (тарифов) в электроэнергетике. В частности, договора аренды объектов электросетевого хозяйства на срок менее года с последующим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продлением,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также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удовлетворяют критериям.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1800" dirty="0"/>
              <a:t>	</a:t>
            </a:r>
            <a:r>
              <a:rPr lang="ru-RU" sz="1800" dirty="0" smtClean="0"/>
              <a:t>Вопрос - ответ</a:t>
            </a:r>
            <a:endParaRPr lang="ru-RU" sz="1800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FAB5-D5CB-7649-AB4D-E71835F2DC1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340768"/>
            <a:ext cx="878001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Должны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учитываться в составе тарифа для ТСО расходы на содержание объекта электросетевого хозяйства владение на праве собственности или на ином законном основании для которого не подтверждено?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 должны в соответствии с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Правилами государственного регулирования (пересмотра, применения) цен (тарифов) в электроэнергетике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Может ли быть отнесен к ТСО владелец объектов электросетевого хозяйства, эксплуатирующий внутренние электрические сети торговых и офисных комплексов?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может, в случае его соответствия критериям ТСО.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Планируется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установление критерия по запрету на передачу во владение ТСО распределительных устройств электростанций с целью сокращения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ТСО,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создаваемых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распределительных устройств электростанций, заключивших договор аренды и одновременно договор на техническое обслуживание с генерирующей компанией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Да. Планируется.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Какие требования к документам подтверждающим владение на праве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 или на ином законном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основании объектов электросетевого хозяйства?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право собственности или иные законные основания владения в отношении объектов, используемых для осуществления деятельности, и (или) договоры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купли-продажи имущества (при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реорганизации юридического лица - передаточные акты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1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</TotalTime>
  <Words>1056</Words>
  <Application>Microsoft Office PowerPoint</Application>
  <PresentationFormat>Экран (4:3)</PresentationFormat>
  <Paragraphs>98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Критерии отнесения  владельцев объектов электросетевого хозяйства  к территориальным сетевым организациям</vt:lpstr>
      <vt:lpstr> Этапы консолидации ТСО в соответствии со Стратегией  развития электросетевого комплекса России</vt:lpstr>
      <vt:lpstr>Количество ТСО соответствующих количественным  критериям в зависимости от минимальной  суммарной установленной мощности </vt:lpstr>
      <vt:lpstr>Средние подконтрольные расходы ТСО на единицу  установленной мощности в зависимости  от суммарной установленной мощности</vt:lpstr>
      <vt:lpstr>Порядок отнесения владельцев  объектов электросетевого хозяйства к ТСО</vt:lpstr>
      <vt:lpstr>Слайд 6</vt:lpstr>
      <vt:lpstr> Вопрос - ответ</vt:lpstr>
      <vt:lpstr> Вопрос - ответ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Критерии отнесения  владельцев объектов электросетевого хозяйства  к территориальным сетевым организациям</dc:title>
  <dc:creator>KorotenkoAV</dc:creator>
  <cp:lastModifiedBy>SnikkarsPN</cp:lastModifiedBy>
  <cp:revision>33</cp:revision>
  <dcterms:created xsi:type="dcterms:W3CDTF">2014-01-28T13:43:42Z</dcterms:created>
  <dcterms:modified xsi:type="dcterms:W3CDTF">2015-04-02T06:41:29Z</dcterms:modified>
</cp:coreProperties>
</file>