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  <p:sldMasterId id="2147483804" r:id="rId2"/>
  </p:sldMasterIdLst>
  <p:notesMasterIdLst>
    <p:notesMasterId r:id="rId11"/>
  </p:notesMasterIdLst>
  <p:handoutMasterIdLst>
    <p:handoutMasterId r:id="rId12"/>
  </p:handoutMasterIdLst>
  <p:sldIdLst>
    <p:sldId id="417" r:id="rId3"/>
    <p:sldId id="437" r:id="rId4"/>
    <p:sldId id="439" r:id="rId5"/>
    <p:sldId id="434" r:id="rId6"/>
    <p:sldId id="438" r:id="rId7"/>
    <p:sldId id="436" r:id="rId8"/>
    <p:sldId id="349" r:id="rId9"/>
    <p:sldId id="441" r:id="rId10"/>
  </p:sldIdLst>
  <p:sldSz cx="9144000" cy="6858000" type="screen4x3"/>
  <p:notesSz cx="6797675" cy="9926638"/>
  <p:defaultTextStyle>
    <a:defPPr>
      <a:defRPr lang="ru-RU"/>
    </a:defPPr>
    <a:lvl1pPr marL="0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494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993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490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985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2487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8977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5473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1966" algn="l" defTabSz="9129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86" autoAdjust="0"/>
  </p:normalViewPr>
  <p:slideViewPr>
    <p:cSldViewPr>
      <p:cViewPr varScale="1">
        <p:scale>
          <a:sx n="62" d="100"/>
          <a:sy n="62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0FD3E-DF9A-4CFC-9748-EB7534BDACFE}" type="datetimeFigureOut">
              <a:rPr lang="ru-RU" smtClean="0"/>
              <a:t>23.06.2014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95B45-3229-4CC3-BD39-405E449D9D5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40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C82CD-2AB5-4B41-8C9B-81EE815A3B72}" type="datetimeFigureOut">
              <a:rPr lang="ru-RU" smtClean="0"/>
              <a:t>23.06.2014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5B9E6-D56F-456B-8177-50FD27A9E34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27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993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490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985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487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977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473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1966" algn="l" defTabSz="9129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51284" y="9428166"/>
            <a:ext cx="2944813" cy="49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96" tIns="46244" rIns="92496" bIns="46244" anchor="b"/>
          <a:lstStyle>
            <a:lvl1pPr defTabSz="9271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271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271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271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271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AB277DD9-88B8-4BF6-B841-CCC8BFBF6F1A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3A64D5-49E1-44A5-829B-1CFA1E19981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3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537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701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ru-RU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endParaRPr lang="ru-RU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ru-RU" sz="1000" dirty="0" smtClean="0"/>
                  <a:t>Вариант 1. </a:t>
                </a:r>
                <a:r>
                  <a:rPr lang="en-US" sz="1200" u="none" strike="noStrike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  <a:endParaRPr lang="ru-RU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НВВ на содержание распределяем на: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«трансформируемый» - подконтрольный ОРЕХ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«</a:t>
                </a:r>
                <a:r>
                  <a:rPr lang="ru-RU" sz="120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нетрансформируемый</a:t>
                </a:r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» ОРЕХ (неподконтрольные расходы)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«</a:t>
                </a:r>
                <a:r>
                  <a:rPr lang="ru-RU" sz="120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нетрансформируемый</a:t>
                </a:r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» САРЕХ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«Трансформируемый» ОРЕХ распределяется по уровням напряжения пропорционально УЕ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«</a:t>
                </a:r>
                <a:r>
                  <a:rPr lang="ru-RU" sz="120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Нетрансформируемые</a:t>
                </a:r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» составляющие НВВ распределяется по уровням напряжения прямым счетом).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Экономически обоснованный тариф 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〖ЭОТ〗_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𝑖^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сод</a:t>
                </a:r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состоит из 2 вспомогательных тарифов</a:t>
                </a:r>
              </a:p>
              <a:p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〖ЭОТ〗_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𝑖^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сод=  Т_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𝑖^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сарех+ Т_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𝑖^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орех</a:t>
                </a:r>
                <a:endParaRPr lang="ru-RU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САРЕХ (возврат, доход, сглаживание / амортизация, чистая прибыль, проценты за кредит) и неподконтрольный ОРЕХ распределяем прямым счетом по напряжениям.</a:t>
                </a:r>
              </a:p>
              <a:p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Т_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𝑖^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сарех=(САРЕХ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+ОРЕХнеподк 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)/</a:t>
                </a:r>
                <a:r>
                  <a:rPr lang="en-US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𝑁</a:t>
                </a:r>
                <a:r>
                  <a:rPr lang="ru-RU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𝑖</a:t>
                </a:r>
                <a:endParaRPr lang="ru-RU" sz="12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</a:p>
              <a:p>
                <a:r>
                  <a:rPr lang="ru-RU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Вспомогательную ставку «трансформируемого» (подконтрольного) ОРЕХ рассчитываем по формулам МУ20-э/2 </a:t>
                </a:r>
              </a:p>
              <a:p>
                <a:endParaRPr lang="ru-RU" dirty="0"/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39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ru-RU" dirty="0"/>
              </a:p>
            </p:txBody>
          </p:sp>
        </mc:Choice>
        <mc:Fallback xmlns="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Среди всех рассмотренных вариантов предлагаю</a:t>
                </a:r>
                <a:r>
                  <a:rPr lang="ru-RU" baseline="0" dirty="0" smtClean="0"/>
                  <a:t> обсудить вариант, который не предусматривает использование в расчёте У.Е. и не использует «</a:t>
                </a:r>
                <a:r>
                  <a:rPr lang="ru-RU" baseline="0" dirty="0" err="1" smtClean="0"/>
                  <a:t>перетоки</a:t>
                </a:r>
                <a:r>
                  <a:rPr lang="ru-RU" baseline="0" dirty="0" smtClean="0"/>
                  <a:t>» напряжений:</a:t>
                </a:r>
              </a:p>
              <a:p>
                <a:endParaRPr lang="ru-RU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В данном варианте ОРЕХ (подконтрольный и неподконтрольный) первоначально  относим на ВН.</a:t>
                </a:r>
              </a:p>
              <a:p>
                <a:endParaRPr lang="ru-RU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САРЕХ распределяем прямым счетом по уровням напряжения. В случае, если</a:t>
                </a:r>
                <a:r>
                  <a:rPr lang="ru-RU" sz="1200" kern="1200" baseline="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прямым счётом какие-то затраты нельзя отнести прямым счётом на определённый уровень напряжения – распределяем пропорционально полезному отпуску.</a:t>
                </a:r>
              </a:p>
              <a:p>
                <a:endParaRPr lang="ru-RU" sz="1200" kern="1200" baseline="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ru-RU" sz="1200" kern="1200" baseline="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Экономически обоснованная ставка на содержание сетей ВН рассчитывается по формуле (1). Так как в знаменателе используется вся заявленная мощность потребителей, ставка </a:t>
                </a:r>
                <a:r>
                  <a:rPr lang="ru-RU" sz="1200" i="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ЭОТвн</a:t>
                </a:r>
                <a:r>
                  <a:rPr lang="ru-RU" dirty="0" smtClean="0"/>
                  <a:t> является</a:t>
                </a:r>
                <a:r>
                  <a:rPr lang="ru-RU" baseline="0" dirty="0" smtClean="0"/>
                  <a:t> базовой ставкой для всех уровней напряжения.</a:t>
                </a:r>
              </a:p>
              <a:p>
                <a:endParaRPr lang="ru-RU" baseline="0" dirty="0" smtClean="0"/>
              </a:p>
              <a:p>
                <a:pPr marL="0" marR="0" indent="0" algn="l" defTabSz="91299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baseline="0" dirty="0" smtClean="0"/>
                  <a:t> </a:t>
                </a:r>
                <a:r>
                  <a:rPr lang="ru-RU" sz="1200" kern="1200" baseline="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Экономически обоснованные ставки на СН1, СН2 и НН рассчитываются как сумма ЭОТ на предыдущем уровне напряжения и «удельного САРЕХ» на конкретном уровне напряжения. </a:t>
                </a:r>
              </a:p>
              <a:p>
                <a:pPr marL="0" marR="0" indent="0" algn="l" defTabSz="91299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ru-RU" sz="1200" kern="1200" baseline="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pPr marL="0" marR="0" indent="0" algn="l" defTabSz="91299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По</a:t>
                </a:r>
                <a:r>
                  <a:rPr lang="ru-RU" sz="1200" kern="1200" baseline="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сути, </a:t>
                </a:r>
                <a:r>
                  <a:rPr lang="ru-RU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экономически обоснованная ставка на содержание сетей по </a:t>
                </a:r>
                <a:r>
                  <a:rPr lang="ru-RU" sz="120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данном варианте - это </a:t>
                </a:r>
                <a:r>
                  <a:rPr lang="ru-RU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сумма отношения НВВ к полезному отпуску мощности на соответствующем уровне напряжения и всех более низких уровнях напряжения и тарифов на содержание сетей на более высоких уровнях напряжения.</a:t>
                </a:r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98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760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5700" cy="3724275"/>
          </a:xfrm>
          <a:ln/>
        </p:spPr>
      </p:sp>
      <p:sp>
        <p:nvSpPr>
          <p:cNvPr id="918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55562D-74E2-4EF1-BA21-C18D48684D13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325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5B9E6-D56F-456B-8177-50FD27A9E34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331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F197-6692-4B44-8CF3-2E10C8590450}" type="datetime1">
              <a:rPr lang="ru-RU" smtClean="0"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DB2-4786-4543-B2AC-AAFE73D3B4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11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F0A28D-2CA9-400F-BDA3-70C4B765B7AB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5D1404-FD52-458D-B593-5755B09DCCD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1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48286E-5A4B-4850-8A32-2D8782C8A521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FC3387-6037-475A-A346-8B49CC713D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02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_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2486251"/>
            <a:ext cx="9144000" cy="18908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3756" tIns="46881" rIns="93756" bIns="46881" anchor="ctr"/>
          <a:lstStyle/>
          <a:p>
            <a:pPr algn="ctr" defTabSz="913169">
              <a:lnSpc>
                <a:spcPct val="80000"/>
              </a:lnSpc>
            </a:pPr>
            <a:endParaRPr lang="ru-RU" sz="3000" b="1" dirty="0">
              <a:solidFill>
                <a:srgbClr val="1F497D">
                  <a:lumMod val="50000"/>
                </a:srgb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86251"/>
            <a:ext cx="9144000" cy="1890861"/>
          </a:xfrm>
          <a:prstGeom prst="rect">
            <a:avLst/>
          </a:prstGeom>
        </p:spPr>
        <p:txBody>
          <a:bodyPr lIns="91317" tIns="45658" rIns="91317" bIns="45658" anchor="ctr"/>
          <a:lstStyle>
            <a:lvl1pPr marL="0" indent="0" algn="ctr">
              <a:buNone/>
              <a:defRPr lang="ru-RU" sz="3000" b="1" kern="12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defRPr>
            </a:lvl1pPr>
            <a:lvl2pPr marL="456583" indent="0">
              <a:buNone/>
              <a:defRPr/>
            </a:lvl2pPr>
          </a:lstStyle>
          <a:p>
            <a:pPr lvl="0"/>
            <a:r>
              <a:rPr lang="ru-RU" dirty="0" smtClean="0"/>
              <a:t>Наименование раздела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35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 userDrawn="1"/>
        </p:nvCxnSpPr>
        <p:spPr bwMode="auto">
          <a:xfrm>
            <a:off x="2496612" y="4869160"/>
            <a:ext cx="4811713" cy="0"/>
          </a:xfrm>
          <a:prstGeom prst="lin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0" y="3068975"/>
            <a:ext cx="9144000" cy="553873"/>
          </a:xfrm>
          <a:prstGeom prst="rect">
            <a:avLst/>
          </a:prstGeom>
          <a:noFill/>
        </p:spPr>
        <p:txBody>
          <a:bodyPr wrap="square" lIns="91317" tIns="45658" rIns="91317" bIns="45658" rtlCol="0">
            <a:spAutoFit/>
          </a:bodyPr>
          <a:lstStyle/>
          <a:p>
            <a:pPr algn="ctr" defTabSz="913169">
              <a:spcBef>
                <a:spcPct val="20000"/>
              </a:spcBef>
              <a:buFont typeface="Arial" pitchFamily="34" charset="0"/>
              <a:buNone/>
            </a:pPr>
            <a:r>
              <a:rPr lang="ru-RU" sz="3000" b="1" dirty="0">
                <a:solidFill>
                  <a:srgbClr val="1F497D">
                    <a:lumMod val="50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 !</a:t>
            </a:r>
          </a:p>
        </p:txBody>
      </p:sp>
    </p:spTree>
    <p:extLst>
      <p:ext uri="{BB962C8B-B14F-4D97-AF65-F5344CB8AC3E}">
        <p14:creationId xmlns:p14="http://schemas.microsoft.com/office/powerpoint/2010/main" val="32277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04850" y="274638"/>
            <a:ext cx="7981950" cy="1143000"/>
          </a:xfrm>
          <a:prstGeom prst="rect">
            <a:avLst/>
          </a:prstGeom>
        </p:spPr>
        <p:txBody>
          <a:bodyPr lIns="91381" tIns="45690" rIns="91381" bIns="45690" anchor="ctr"/>
          <a:lstStyle>
            <a:lvl1pPr>
              <a:defRPr lang="en-US" sz="2400" b="1" i="0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8382000" y="808048"/>
            <a:ext cx="762000" cy="503237"/>
          </a:xfrm>
          <a:prstGeom prst="rect">
            <a:avLst/>
          </a:prstGeom>
        </p:spPr>
        <p:txBody>
          <a:bodyPr lIns="91387" tIns="45693" rIns="91387" bIns="45693"/>
          <a:lstStyle>
            <a:lvl1pPr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pPr defTabSz="912991">
              <a:defRPr/>
            </a:pPr>
            <a:fld id="{A4A32AC0-3924-4142-ADD0-76D31CABDD84}" type="slidenum">
              <a:rPr lang="ru-RU" smtClean="0">
                <a:solidFill>
                  <a:prstClr val="white"/>
                </a:solidFill>
                <a:cs typeface="Arial" pitchFamily="34" charset="0"/>
              </a:rPr>
              <a:pPr defTabSz="912991">
                <a:defRPr/>
              </a:pPr>
              <a:t>‹#›</a:t>
            </a:fld>
            <a:endParaRPr lang="ru-RU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0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040560" cy="648072"/>
          </a:xfrm>
          <a:prstGeom prst="rect">
            <a:avLst/>
          </a:prstGeom>
        </p:spPr>
        <p:txBody>
          <a:bodyPr lIns="93863" tIns="46931" rIns="93863" bIns="46931"/>
          <a:lstStyle>
            <a:lvl1pPr algn="l"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55"/>
            <a:ext cx="8229600" cy="5001419"/>
          </a:xfrm>
          <a:prstGeom prst="rect">
            <a:avLst/>
          </a:prstGeom>
        </p:spPr>
        <p:txBody>
          <a:bodyPr lIns="91428" tIns="45714" rIns="91428" bIns="4571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030096A-3FEC-494F-98E6-915D18FD1E66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46C8406-9B5D-4E35-ABB3-16DEA4E7EDD0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26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  <a:prstGeom prst="rect">
            <a:avLst/>
          </a:prstGeom>
        </p:spPr>
        <p:txBody>
          <a:bodyPr lIns="93863" tIns="46931" rIns="93863" bIns="46931" anchor="t"/>
          <a:lstStyle>
            <a:lvl1pPr algn="l">
              <a:defRPr sz="4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4"/>
            <a:ext cx="7772400" cy="1500187"/>
          </a:xfrm>
          <a:prstGeom prst="rect">
            <a:avLst/>
          </a:prstGeom>
        </p:spPr>
        <p:txBody>
          <a:bodyPr lIns="91428" tIns="45714" rIns="91428" bIns="45714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693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386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079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72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65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5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5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45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FC002DB-C5E4-4F83-BAD5-8EAFDFD221D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5E02541F-8759-4CFC-B62C-FFDB217D993A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664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43"/>
            <a:ext cx="4038600" cy="5073427"/>
          </a:xfrm>
          <a:prstGeom prst="rect">
            <a:avLst/>
          </a:prstGeom>
        </p:spPr>
        <p:txBody>
          <a:bodyPr lIns="91428" tIns="45714" rIns="91428" bIns="45714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2743"/>
            <a:ext cx="4038600" cy="5073427"/>
          </a:xfrm>
          <a:prstGeom prst="rect">
            <a:avLst/>
          </a:prstGeom>
        </p:spPr>
        <p:txBody>
          <a:bodyPr lIns="91428" tIns="45714" rIns="91428" bIns="45714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782C130-B1E7-4AE0-859D-2391E7E6D9EB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EC7BEAB-B035-4293-B428-CD2D4322E509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040560" cy="648072"/>
          </a:xfrm>
          <a:prstGeom prst="rect">
            <a:avLst/>
          </a:prstGeom>
        </p:spPr>
        <p:txBody>
          <a:bodyPr lIns="93863" tIns="46931" rIns="93863" bIns="46931"/>
          <a:lstStyle>
            <a:lvl1pPr algn="l"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496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052743"/>
            <a:ext cx="4040188" cy="720080"/>
          </a:xfrm>
          <a:prstGeom prst="rect">
            <a:avLst/>
          </a:prstGeom>
        </p:spPr>
        <p:txBody>
          <a:bodyPr lIns="91428" tIns="45714" rIns="91428" bIns="45714" anchor="b"/>
          <a:lstStyle>
            <a:lvl1pPr marL="0" indent="0">
              <a:buNone/>
              <a:defRPr sz="2400" b="1"/>
            </a:lvl1pPr>
            <a:lvl2pPr marL="469314" indent="0">
              <a:buNone/>
              <a:defRPr sz="2100" b="1"/>
            </a:lvl2pPr>
            <a:lvl3pPr marL="938638" indent="0">
              <a:buNone/>
              <a:defRPr sz="1900" b="1"/>
            </a:lvl3pPr>
            <a:lvl4pPr marL="1407960" indent="0">
              <a:buNone/>
              <a:defRPr sz="1700" b="1"/>
            </a:lvl4pPr>
            <a:lvl5pPr marL="1877279" indent="0">
              <a:buNone/>
              <a:defRPr sz="1700" b="1"/>
            </a:lvl5pPr>
            <a:lvl6pPr marL="2346599" indent="0">
              <a:buNone/>
              <a:defRPr sz="1700" b="1"/>
            </a:lvl6pPr>
            <a:lvl7pPr marL="2815920" indent="0">
              <a:buNone/>
              <a:defRPr sz="1700" b="1"/>
            </a:lvl7pPr>
            <a:lvl8pPr marL="3285240" indent="0">
              <a:buNone/>
              <a:defRPr sz="1700" b="1"/>
            </a:lvl8pPr>
            <a:lvl9pPr marL="375456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1916832"/>
            <a:ext cx="4040188" cy="4209332"/>
          </a:xfrm>
          <a:prstGeom prst="rect">
            <a:avLst/>
          </a:prstGeom>
        </p:spPr>
        <p:txBody>
          <a:bodyPr lIns="91428" tIns="45714" rIns="91428" bIns="45714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1" y="1052743"/>
            <a:ext cx="4041774" cy="720080"/>
          </a:xfrm>
          <a:prstGeom prst="rect">
            <a:avLst/>
          </a:prstGeom>
        </p:spPr>
        <p:txBody>
          <a:bodyPr lIns="91428" tIns="45714" rIns="91428" bIns="45714" anchor="b"/>
          <a:lstStyle>
            <a:lvl1pPr marL="0" indent="0">
              <a:buNone/>
              <a:defRPr sz="2400" b="1"/>
            </a:lvl1pPr>
            <a:lvl2pPr marL="469314" indent="0">
              <a:buNone/>
              <a:defRPr sz="2100" b="1"/>
            </a:lvl2pPr>
            <a:lvl3pPr marL="938638" indent="0">
              <a:buNone/>
              <a:defRPr sz="1900" b="1"/>
            </a:lvl3pPr>
            <a:lvl4pPr marL="1407960" indent="0">
              <a:buNone/>
              <a:defRPr sz="1700" b="1"/>
            </a:lvl4pPr>
            <a:lvl5pPr marL="1877279" indent="0">
              <a:buNone/>
              <a:defRPr sz="1700" b="1"/>
            </a:lvl5pPr>
            <a:lvl6pPr marL="2346599" indent="0">
              <a:buNone/>
              <a:defRPr sz="1700" b="1"/>
            </a:lvl6pPr>
            <a:lvl7pPr marL="2815920" indent="0">
              <a:buNone/>
              <a:defRPr sz="1700" b="1"/>
            </a:lvl7pPr>
            <a:lvl8pPr marL="3285240" indent="0">
              <a:buNone/>
              <a:defRPr sz="1700" b="1"/>
            </a:lvl8pPr>
            <a:lvl9pPr marL="3754562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916832"/>
            <a:ext cx="4041774" cy="4209332"/>
          </a:xfrm>
          <a:prstGeom prst="rect">
            <a:avLst/>
          </a:prstGeom>
        </p:spPr>
        <p:txBody>
          <a:bodyPr lIns="91428" tIns="45714" rIns="91428" bIns="45714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CE62457-CD62-4BD6-8BF5-B6211ADEA784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5E7ABA2-812C-4BC4-9BC6-CA5D4D41151B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040560" cy="648072"/>
          </a:xfrm>
          <a:prstGeom prst="rect">
            <a:avLst/>
          </a:prstGeom>
        </p:spPr>
        <p:txBody>
          <a:bodyPr lIns="93863" tIns="46931" rIns="93863" bIns="46931"/>
          <a:lstStyle>
            <a:lvl1pPr algn="l"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4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8D2F2B1F-A945-46AE-8923-3BDEAC79E645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6BCA00E-E214-48FD-A236-09AE32D9B1E6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040560" cy="648072"/>
          </a:xfrm>
          <a:prstGeom prst="rect">
            <a:avLst/>
          </a:prstGeom>
        </p:spPr>
        <p:txBody>
          <a:bodyPr lIns="93863" tIns="46931" rIns="93863" bIns="46931"/>
          <a:lstStyle>
            <a:lvl1pPr algn="l"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389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06EDA8-D940-48E7-937C-6840119D33C5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6C8406-9B5D-4E35-ABB3-16DEA4E7EDD0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715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447F883-DE0C-49CE-95C2-0D2C196BB92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17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1" y="273050"/>
            <a:ext cx="3008313" cy="491654"/>
          </a:xfrm>
          <a:prstGeom prst="rect">
            <a:avLst/>
          </a:prstGeom>
        </p:spPr>
        <p:txBody>
          <a:bodyPr lIns="93863" tIns="46931" rIns="93863" bIns="46931"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1052743"/>
            <a:ext cx="5111750" cy="5073427"/>
          </a:xfrm>
          <a:prstGeom prst="rect">
            <a:avLst/>
          </a:prstGeom>
        </p:spPr>
        <p:txBody>
          <a:bodyPr lIns="91428" tIns="45714" rIns="91428" bIns="45714"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1" y="1052743"/>
            <a:ext cx="3008313" cy="5073427"/>
          </a:xfrm>
          <a:prstGeom prst="rect">
            <a:avLst/>
          </a:prstGeom>
        </p:spPr>
        <p:txBody>
          <a:bodyPr lIns="91428" tIns="45714" rIns="91428" bIns="45714"/>
          <a:lstStyle>
            <a:lvl1pPr marL="0" indent="0">
              <a:buNone/>
              <a:defRPr sz="1400"/>
            </a:lvl1pPr>
            <a:lvl2pPr marL="469314" indent="0">
              <a:buNone/>
              <a:defRPr sz="1200"/>
            </a:lvl2pPr>
            <a:lvl3pPr marL="938638" indent="0">
              <a:buNone/>
              <a:defRPr sz="1000"/>
            </a:lvl3pPr>
            <a:lvl4pPr marL="1407960" indent="0">
              <a:buNone/>
              <a:defRPr sz="900"/>
            </a:lvl4pPr>
            <a:lvl5pPr marL="1877279" indent="0">
              <a:buNone/>
              <a:defRPr sz="900"/>
            </a:lvl5pPr>
            <a:lvl6pPr marL="2346599" indent="0">
              <a:buNone/>
              <a:defRPr sz="900"/>
            </a:lvl6pPr>
            <a:lvl7pPr marL="2815920" indent="0">
              <a:buNone/>
              <a:defRPr sz="900"/>
            </a:lvl7pPr>
            <a:lvl8pPr marL="3285240" indent="0">
              <a:buNone/>
              <a:defRPr sz="900"/>
            </a:lvl8pPr>
            <a:lvl9pPr marL="37545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549862F-A127-4B77-AAAA-D9558FA0576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D1B26D2-2A48-49B1-80BA-9901FC481D72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225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1" y="4800604"/>
            <a:ext cx="5486400" cy="566738"/>
          </a:xfrm>
          <a:prstGeom prst="rect">
            <a:avLst/>
          </a:prstGeom>
        </p:spPr>
        <p:txBody>
          <a:bodyPr lIns="93863" tIns="46931" rIns="93863" bIns="46931"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1" y="1124745"/>
            <a:ext cx="5486400" cy="3602831"/>
          </a:xfrm>
          <a:prstGeom prst="rect">
            <a:avLst/>
          </a:prstGeom>
        </p:spPr>
        <p:txBody>
          <a:bodyPr lIns="91428" tIns="45714" rIns="91428" bIns="45714"/>
          <a:lstStyle>
            <a:lvl1pPr marL="0" indent="0">
              <a:buNone/>
              <a:defRPr sz="3300"/>
            </a:lvl1pPr>
            <a:lvl2pPr marL="469314" indent="0">
              <a:buNone/>
              <a:defRPr sz="2900"/>
            </a:lvl2pPr>
            <a:lvl3pPr marL="938638" indent="0">
              <a:buNone/>
              <a:defRPr sz="2400"/>
            </a:lvl3pPr>
            <a:lvl4pPr marL="1407960" indent="0">
              <a:buNone/>
              <a:defRPr sz="2100"/>
            </a:lvl4pPr>
            <a:lvl5pPr marL="1877279" indent="0">
              <a:buNone/>
              <a:defRPr sz="2100"/>
            </a:lvl5pPr>
            <a:lvl6pPr marL="2346599" indent="0">
              <a:buNone/>
              <a:defRPr sz="2100"/>
            </a:lvl6pPr>
            <a:lvl7pPr marL="2815920" indent="0">
              <a:buNone/>
              <a:defRPr sz="2100"/>
            </a:lvl7pPr>
            <a:lvl8pPr marL="3285240" indent="0">
              <a:buNone/>
              <a:defRPr sz="2100"/>
            </a:lvl8pPr>
            <a:lvl9pPr marL="3754562" indent="0">
              <a:buNone/>
              <a:defRPr sz="21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1" y="5367342"/>
            <a:ext cx="5486400" cy="804862"/>
          </a:xfrm>
          <a:prstGeom prst="rect">
            <a:avLst/>
          </a:prstGeom>
        </p:spPr>
        <p:txBody>
          <a:bodyPr lIns="91428" tIns="45714" rIns="91428" bIns="45714"/>
          <a:lstStyle>
            <a:lvl1pPr marL="0" indent="0">
              <a:buNone/>
              <a:defRPr sz="1400"/>
            </a:lvl1pPr>
            <a:lvl2pPr marL="469314" indent="0">
              <a:buNone/>
              <a:defRPr sz="1200"/>
            </a:lvl2pPr>
            <a:lvl3pPr marL="938638" indent="0">
              <a:buNone/>
              <a:defRPr sz="1000"/>
            </a:lvl3pPr>
            <a:lvl4pPr marL="1407960" indent="0">
              <a:buNone/>
              <a:defRPr sz="900"/>
            </a:lvl4pPr>
            <a:lvl5pPr marL="1877279" indent="0">
              <a:buNone/>
              <a:defRPr sz="900"/>
            </a:lvl5pPr>
            <a:lvl6pPr marL="2346599" indent="0">
              <a:buNone/>
              <a:defRPr sz="900"/>
            </a:lvl6pPr>
            <a:lvl7pPr marL="2815920" indent="0">
              <a:buNone/>
              <a:defRPr sz="900"/>
            </a:lvl7pPr>
            <a:lvl8pPr marL="3285240" indent="0">
              <a:buNone/>
              <a:defRPr sz="900"/>
            </a:lvl8pPr>
            <a:lvl9pPr marL="37545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218B442-9A02-4BE7-920F-264008E526F6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B5F32EE-8550-4235-A538-1F202246686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41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24755"/>
            <a:ext cx="8229600" cy="5001419"/>
          </a:xfrm>
          <a:prstGeom prst="rect">
            <a:avLst/>
          </a:prstGeom>
        </p:spPr>
        <p:txBody>
          <a:bodyPr vert="eaVert" lIns="91428" tIns="45714" rIns="91428" bIns="4571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7E3FD73-A939-4FD3-9DFF-476D42198CB7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75D1404-FD52-458D-B593-5755B09DCCD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040560" cy="648072"/>
          </a:xfrm>
          <a:prstGeom prst="rect">
            <a:avLst/>
          </a:prstGeom>
        </p:spPr>
        <p:txBody>
          <a:bodyPr lIns="93863" tIns="46931" rIns="93863" bIns="46931"/>
          <a:lstStyle>
            <a:lvl1pPr algn="l">
              <a:defRPr sz="31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586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80731"/>
            <a:ext cx="2057400" cy="5145435"/>
          </a:xfrm>
          <a:prstGeom prst="rect">
            <a:avLst/>
          </a:prstGeom>
        </p:spPr>
        <p:txBody>
          <a:bodyPr vert="eaVert" lIns="93863" tIns="46931" rIns="93863" bIns="4693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80731"/>
            <a:ext cx="6019800" cy="5145435"/>
          </a:xfrm>
          <a:prstGeom prst="rect">
            <a:avLst/>
          </a:prstGeom>
        </p:spPr>
        <p:txBody>
          <a:bodyPr vert="eaVert" lIns="91428" tIns="45714" rIns="91428" bIns="4571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6ECF85C-F7DB-4E0C-9B65-FC2D8EE9A068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3" y="6356351"/>
            <a:ext cx="2895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4"/>
          </a:xfrm>
          <a:prstGeom prst="rect">
            <a:avLst/>
          </a:prstGeom>
        </p:spPr>
        <p:txBody>
          <a:bodyPr lIns="91428" tIns="45714" rIns="91428" bIns="45714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0FC3387-6037-475A-A346-8B49CC713D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29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BF4021-FD71-44BD-AFC8-0EAC1CB3531F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02541F-8759-4CFC-B62C-FFDB217D993A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07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EF0DB2-83FA-421F-8DAE-FFC8641A084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C7BEAB-B035-4293-B428-CD2D4322E509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3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B1E49A-0E3D-4433-B35E-C37AAA3EB518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E7ABA2-812C-4BC4-9BC6-CA5D4D41151B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6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378751-B5B0-492B-8930-E82171B83AD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BCA00E-E214-48FD-A236-09AE32D9B1E6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8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5E54D-EC29-4D44-BEEE-77B2558371CA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29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405A76-F2A6-4A1D-BB3D-402D0ECD1165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1B26D2-2A48-49B1-80BA-9901FC481D72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14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4FC08E-EAB8-48F4-AADC-0CE5561C600B}" type="datetime1">
              <a:rPr lang="ru-RU" sz="2000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t>23.06.2014</a:t>
            </a:fld>
            <a:endParaRPr lang="ru-RU" sz="2000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F32EE-8550-4235-A538-1F202246686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838200"/>
            <a:ext cx="9144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57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643E2-48E9-4EC5-8BC9-E957B472D23C}" type="datetime1">
              <a:rPr lang="ru-RU" smtClean="0"/>
              <a:t>23.06.2014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BDB2-4786-4543-B2AC-AAFE73D3B4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88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784" r:id="rId12"/>
    <p:sldLayoutId id="2147483785" r:id="rId13"/>
    <p:sldLayoutId id="2147483788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7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638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1992" indent="-351992" algn="l" defTabSz="938638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645" indent="-293326" algn="l" defTabSz="938638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299" indent="-234657" algn="l" defTabSz="93863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620" indent="-234657" algn="l" defTabSz="93863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1942" indent="-234657" algn="l" defTabSz="93863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259" indent="-234657" algn="l" defTabSz="9386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50579" indent="-234657" algn="l" defTabSz="9386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19901" indent="-234657" algn="l" defTabSz="9386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9220" indent="-234657" algn="l" defTabSz="9386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9314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8638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07960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77279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6599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5920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85240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4562" algn="l" defTabSz="9386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jp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Группа 4"/>
          <p:cNvGrpSpPr>
            <a:grpSpLocks/>
          </p:cNvGrpSpPr>
          <p:nvPr/>
        </p:nvGrpSpPr>
        <p:grpSpPr bwMode="auto">
          <a:xfrm>
            <a:off x="209550" y="0"/>
            <a:ext cx="1921966" cy="708605"/>
            <a:chOff x="417666" y="635843"/>
            <a:chExt cx="2429776" cy="1033947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71687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Текст 2"/>
          <p:cNvSpPr txBox="1">
            <a:spLocks/>
          </p:cNvSpPr>
          <p:nvPr/>
        </p:nvSpPr>
        <p:spPr>
          <a:xfrm>
            <a:off x="3410081" y="5774046"/>
            <a:ext cx="5657800" cy="648072"/>
          </a:xfrm>
          <a:prstGeom prst="rect">
            <a:avLst/>
          </a:prstGeom>
        </p:spPr>
        <p:txBody>
          <a:bodyPr lIns="91428" tIns="45714" rIns="91428" bIns="45714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6884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3768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0653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7538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4426" algn="l" defTabSz="913768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1305" algn="l" defTabSz="913768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198189" algn="l" defTabSz="913768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5075" algn="l" defTabSz="913768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defTabSz="914400"/>
            <a:endParaRPr lang="ru-RU" sz="1300" b="1" dirty="0">
              <a:solidFill>
                <a:srgbClr val="1F497D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" name="Текст 1"/>
          <p:cNvSpPr txBox="1">
            <a:spLocks/>
          </p:cNvSpPr>
          <p:nvPr/>
        </p:nvSpPr>
        <p:spPr>
          <a:xfrm>
            <a:off x="175185" y="1340768"/>
            <a:ext cx="8394937" cy="432048"/>
          </a:xfrm>
          <a:prstGeom prst="rect">
            <a:avLst/>
          </a:prstGeom>
        </p:spPr>
        <p:txBody>
          <a:bodyPr lIns="91428" tIns="45714" rIns="91428" bIns="45714"/>
          <a:lstStyle>
            <a:defPPr>
              <a:defRPr lang="ru-RU"/>
            </a:defPPr>
            <a:lvl1pPr marL="0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494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2993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9490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5985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2487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38977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5473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1966" algn="l" defTabSz="912993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chemeClr val="tx2"/>
                </a:solidFill>
              </a:rPr>
              <a:t>Вопросы тарифного регулирования в электроэнергетике, теплоснабжении и жилищно-коммунальном хозяйстве на территориях неценовых зон и изолированных систем</a:t>
            </a:r>
          </a:p>
          <a:p>
            <a:endParaRPr lang="ru-RU" sz="2800" dirty="0">
              <a:solidFill>
                <a:schemeClr val="tx2"/>
              </a:solidFill>
            </a:endParaRPr>
          </a:p>
        </p:txBody>
      </p: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175185" y="2954526"/>
            <a:ext cx="8796983" cy="3157222"/>
            <a:chOff x="0" y="4678161"/>
            <a:chExt cx="9753600" cy="3367972"/>
          </a:xfrm>
          <a:solidFill>
            <a:schemeClr val="bg1">
              <a:lumMod val="85000"/>
            </a:schemeClr>
          </a:solidFill>
        </p:grpSpPr>
        <p:sp>
          <p:nvSpPr>
            <p:cNvPr id="20" name="Прямоугольник 19"/>
            <p:cNvSpPr/>
            <p:nvPr/>
          </p:nvSpPr>
          <p:spPr>
            <a:xfrm>
              <a:off x="0" y="4678161"/>
              <a:ext cx="9753600" cy="21192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328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6"/>
            <p:cNvSpPr txBox="1">
              <a:spLocks noChangeArrowheads="1"/>
            </p:cNvSpPr>
            <p:nvPr/>
          </p:nvSpPr>
          <p:spPr bwMode="auto">
            <a:xfrm>
              <a:off x="6232194" y="7258305"/>
              <a:ext cx="3516110" cy="78782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297" tIns="45654" rIns="91297" bIns="45654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ru-RU" sz="1400" b="1" dirty="0" smtClean="0">
                  <a:solidFill>
                    <a:schemeClr val="tx2"/>
                  </a:solidFill>
                  <a:latin typeface="+mn-lt"/>
                  <a:cs typeface="+mn-cs"/>
                </a:rPr>
                <a:t>Директор департамента </a:t>
              </a:r>
            </a:p>
            <a:p>
              <a:pPr eaLnBrk="1" hangingPunct="1"/>
              <a:r>
                <a:rPr lang="ru-RU" sz="1400" b="1" dirty="0" smtClean="0">
                  <a:solidFill>
                    <a:schemeClr val="tx2"/>
                  </a:solidFill>
                  <a:latin typeface="+mn-lt"/>
                  <a:cs typeface="+mn-cs"/>
                </a:rPr>
                <a:t>тарифной политики</a:t>
              </a:r>
              <a:endParaRPr lang="ru-RU" sz="1400" b="1" dirty="0">
                <a:solidFill>
                  <a:schemeClr val="tx2"/>
                </a:solidFill>
                <a:latin typeface="+mn-lt"/>
                <a:cs typeface="+mn-cs"/>
              </a:endParaRPr>
            </a:p>
            <a:p>
              <a:pPr eaLnBrk="1" hangingPunct="1"/>
              <a:r>
                <a:rPr lang="ru-RU" sz="1400" b="1" dirty="0" smtClean="0">
                  <a:solidFill>
                    <a:schemeClr val="tx2"/>
                  </a:solidFill>
                  <a:latin typeface="+mn-lt"/>
                  <a:cs typeface="+mn-cs"/>
                </a:rPr>
                <a:t>Панкстьянов Юрий Николаевич</a:t>
              </a:r>
              <a:endParaRPr lang="ru-RU" sz="1400" b="1" dirty="0">
                <a:solidFill>
                  <a:schemeClr val="tx2"/>
                </a:solidFill>
                <a:latin typeface="+mn-lt"/>
                <a:cs typeface="+mn-cs"/>
              </a:endParaRPr>
            </a:p>
          </p:txBody>
        </p:sp>
        <p:sp>
          <p:nvSpPr>
            <p:cNvPr id="22" name="TextBox 9"/>
            <p:cNvSpPr txBox="1">
              <a:spLocks noChangeArrowheads="1"/>
            </p:cNvSpPr>
            <p:nvPr/>
          </p:nvSpPr>
          <p:spPr bwMode="auto">
            <a:xfrm>
              <a:off x="186865" y="4723419"/>
              <a:ext cx="9379868" cy="167429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297" tIns="45654" rIns="91297" bIns="45654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1001713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913284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>
                  <a:solidFill>
                    <a:srgbClr val="1F497D"/>
                  </a:solidFill>
                  <a:latin typeface="Calibri" pitchFamily="34" charset="0"/>
                </a:rPr>
                <a:t>Концепция методических указаний по расчету тарифов на передачу электрической энергии для группы потребителей «Прочие», принципы определения и распределения перекрестного субсидирования</a:t>
              </a: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293938" y="6413341"/>
              <a:ext cx="5165725" cy="0"/>
            </a:xfrm>
            <a:prstGeom prst="line">
              <a:avLst/>
            </a:prstGeom>
            <a:grpFill/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357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1054" y="2291310"/>
            <a:ext cx="3779947" cy="815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sz="1100" b="1" dirty="0">
              <a:solidFill>
                <a:prstClr val="white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107504" y="2276872"/>
            <a:ext cx="1591815" cy="863932"/>
          </a:xfrm>
          <a:prstGeom prst="homePlat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 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492823"/>
            <a:ext cx="1160858" cy="361153"/>
          </a:xfrm>
          <a:prstGeom prst="rect">
            <a:avLst/>
          </a:prstGeom>
          <a:noFill/>
        </p:spPr>
        <p:txBody>
          <a:bodyPr wrap="square" lIns="83335" tIns="41670" rIns="83335" bIns="41670" rtlCol="0">
            <a:spAutoFit/>
          </a:bodyPr>
          <a:lstStyle/>
          <a:p>
            <a:pPr lvl="0"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1996 </a:t>
            </a:r>
            <a:r>
              <a:rPr lang="ru-RU" b="1" dirty="0">
                <a:solidFill>
                  <a:prstClr val="white"/>
                </a:solidFill>
              </a:rPr>
              <a:t>год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2754" y="2312890"/>
            <a:ext cx="3368247" cy="736116"/>
          </a:xfrm>
          <a:prstGeom prst="rect">
            <a:avLst/>
          </a:prstGeom>
          <a:noFill/>
        </p:spPr>
        <p:txBody>
          <a:bodyPr wrap="square" lIns="83335" tIns="41670" rIns="83335" bIns="41670" rtlCol="0" anchor="ctr">
            <a:no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>
                <a:solidFill>
                  <a:schemeClr val="tx2"/>
                </a:solidFill>
                <a:latin typeface="Calibri"/>
              </a:rPr>
              <a:t>Временные методические указания о порядке расчета тарифов на электрическую и тепловую энергию на потребительском </a:t>
            </a:r>
            <a:r>
              <a:rPr lang="ru-RU" sz="1050" dirty="0" smtClean="0">
                <a:solidFill>
                  <a:schemeClr val="tx2"/>
                </a:solidFill>
                <a:latin typeface="Calibri"/>
              </a:rPr>
              <a:t>рынке </a:t>
            </a:r>
          </a:p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solidFill>
                  <a:schemeClr val="tx2"/>
                </a:solidFill>
                <a:latin typeface="Calibri"/>
              </a:rPr>
              <a:t>(письмо Министерства экономики РФ от 22.09.1996          № 16-586)</a:t>
            </a:r>
            <a:endParaRPr lang="ru-RU" sz="1050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09821" y="3706898"/>
            <a:ext cx="3731180" cy="7884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sz="1100" b="1" dirty="0">
              <a:solidFill>
                <a:prstClr val="white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114168" y="3717029"/>
            <a:ext cx="1578485" cy="792091"/>
          </a:xfrm>
          <a:prstGeom prst="homePlat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970" y="3932499"/>
            <a:ext cx="1188589" cy="361153"/>
          </a:xfrm>
          <a:prstGeom prst="rect">
            <a:avLst/>
          </a:prstGeom>
          <a:noFill/>
        </p:spPr>
        <p:txBody>
          <a:bodyPr wrap="square" lIns="83335" tIns="41670" rIns="83335" bIns="41670" rtlCol="0">
            <a:spAutoFit/>
          </a:bodyPr>
          <a:lstStyle/>
          <a:p>
            <a:pPr lvl="0"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2002 </a:t>
            </a:r>
            <a:r>
              <a:rPr lang="ru-RU" b="1" dirty="0">
                <a:solidFill>
                  <a:prstClr val="white"/>
                </a:solidFill>
              </a:rPr>
              <a:t>год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33101" y="3818420"/>
            <a:ext cx="2949126" cy="569045"/>
          </a:xfrm>
          <a:prstGeom prst="rect">
            <a:avLst/>
          </a:prstGeom>
          <a:noFill/>
        </p:spPr>
        <p:txBody>
          <a:bodyPr wrap="square" lIns="83335" tIns="41670" rIns="83335" bIns="41670" rtlCol="0" anchor="ctr">
            <a:no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2"/>
                </a:solidFill>
                <a:latin typeface="Calibri"/>
              </a:rPr>
              <a:t>МУ по расчету регулируемых тарифов и цен на электрическую (тепловую) энергию на розничном (потребительском) рынке (Приказ ФЭК России от 31.07.2002 № 49-э/8)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40370" y="5085180"/>
            <a:ext cx="3700631" cy="790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sz="1100" b="1" dirty="0">
              <a:solidFill>
                <a:prstClr val="white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114168" y="5085181"/>
            <a:ext cx="1619841" cy="792091"/>
          </a:xfrm>
          <a:prstGeom prst="homePlat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1842" y="5298844"/>
            <a:ext cx="1512167" cy="361153"/>
          </a:xfrm>
          <a:prstGeom prst="rect">
            <a:avLst/>
          </a:prstGeom>
          <a:noFill/>
        </p:spPr>
        <p:txBody>
          <a:bodyPr wrap="square" lIns="83335" tIns="41670" rIns="83335" bIns="41670" rtlCol="0">
            <a:spAutoFit/>
          </a:bodyPr>
          <a:lstStyle/>
          <a:p>
            <a:pPr lvl="0"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2004 </a:t>
            </a:r>
            <a:r>
              <a:rPr lang="ru-RU" b="1" dirty="0">
                <a:solidFill>
                  <a:prstClr val="white"/>
                </a:solidFill>
              </a:rPr>
              <a:t>г. - </a:t>
            </a:r>
            <a:r>
              <a:rPr lang="ru-RU" b="1" dirty="0" err="1">
                <a:solidFill>
                  <a:prstClr val="white"/>
                </a:solidFill>
              </a:rPr>
              <a:t>н.в</a:t>
            </a:r>
            <a:r>
              <a:rPr lang="ru-RU" b="1" dirty="0">
                <a:solidFill>
                  <a:prstClr val="white"/>
                </a:solidFill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6909" y="5155025"/>
            <a:ext cx="2880320" cy="504972"/>
          </a:xfrm>
          <a:prstGeom prst="rect">
            <a:avLst/>
          </a:prstGeom>
          <a:noFill/>
        </p:spPr>
        <p:txBody>
          <a:bodyPr wrap="square" lIns="83335" tIns="41670" rIns="83335" bIns="41670" rtlCol="0" anchor="ctr">
            <a:no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chemeClr val="tx2"/>
              </a:solidFill>
              <a:latin typeface="Calibri"/>
            </a:endParaRPr>
          </a:p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Calibri"/>
              </a:rPr>
              <a:t>МУ </a:t>
            </a:r>
            <a:r>
              <a:rPr lang="ru-RU" sz="1100" dirty="0">
                <a:solidFill>
                  <a:schemeClr val="tx2"/>
                </a:solidFill>
                <a:latin typeface="Calibri"/>
              </a:rPr>
              <a:t>по расчету регулируемых тарифов и цен на электрическую (тепловую) энергию на розничном (потребительском) рынке </a:t>
            </a:r>
            <a:endParaRPr lang="ru-RU" sz="1100" dirty="0" smtClean="0">
              <a:solidFill>
                <a:schemeClr val="tx2"/>
              </a:solidFill>
              <a:latin typeface="Calibri"/>
            </a:endParaRPr>
          </a:p>
          <a:p>
            <a:pPr lvl="0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2"/>
                </a:solidFill>
                <a:latin typeface="Calibri"/>
              </a:rPr>
              <a:t>(</a:t>
            </a:r>
            <a:r>
              <a:rPr lang="ru-RU" sz="1100" dirty="0">
                <a:solidFill>
                  <a:schemeClr val="tx2"/>
                </a:solidFill>
                <a:latin typeface="Calibri"/>
              </a:rPr>
              <a:t>Приказ ФСТ России от 06.09.2004 №20-э/2)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234100" y="3300076"/>
            <a:ext cx="38911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0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Введена дифференциация уровням по четырем уровням напряжения (ВН, СН1, СН2, НН)</a:t>
            </a:r>
            <a:endParaRPr lang="ru-RU" sz="1200" b="1" dirty="0" smtClean="0">
              <a:solidFill>
                <a:srgbClr val="1F497D">
                  <a:lumMod val="75000"/>
                </a:srgbClr>
              </a:solidFill>
              <a:cs typeface="Times New Roman" panose="02020603050405020304" pitchFamily="18" charset="0"/>
            </a:endParaRPr>
          </a:p>
          <a:p>
            <a:pPr marL="269875" lvl="0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Распределение  амортизации, прибыли и налога на прибыль прямым счетом, НВВ –по У.Е.</a:t>
            </a:r>
          </a:p>
          <a:p>
            <a:pPr marL="269875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Расчет 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 качестве отдельной 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величины платы за услуги на 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передаче 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э/э по ЕНЭС и региональным 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сетям</a:t>
            </a:r>
          </a:p>
          <a:p>
            <a:pPr marL="269875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Распределение  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амортизации, прибыли и налога на прибыль прямым счетом, НВВ –по У.Е.</a:t>
            </a:r>
          </a:p>
          <a:p>
            <a:pPr marL="269875" lvl="0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Дифференциация тарифов с учетом </a:t>
            </a:r>
            <a:r>
              <a:rPr lang="ru-RU" sz="1100" b="1" dirty="0" err="1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перетоков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 </a:t>
            </a:r>
          </a:p>
          <a:p>
            <a:pPr marL="269875" lvl="0" indent="-269875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1100" b="1" dirty="0" smtClean="0">
              <a:solidFill>
                <a:srgbClr val="1F497D">
                  <a:lumMod val="75000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1907704" y="9161"/>
            <a:ext cx="6768752" cy="900469"/>
          </a:xfrm>
          <a:prstGeom prst="rect">
            <a:avLst/>
          </a:prstGeom>
          <a:extLst/>
        </p:spPr>
        <p:txBody>
          <a:bodyPr anchor="ctr">
            <a:noAutofit/>
          </a:bodyPr>
          <a:lstStyle>
            <a:lvl1pPr marL="92075" indent="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6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kern="1400" spc="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Хронология</a:t>
            </a:r>
            <a:r>
              <a:rPr kumimoji="0" lang="ru-RU" sz="14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совершенствования методических указаний по расчету регулируемых тарифов на электрическую энергию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31" name="Группа 4"/>
          <p:cNvGrpSpPr>
            <a:grpSpLocks/>
          </p:cNvGrpSpPr>
          <p:nvPr/>
        </p:nvGrpSpPr>
        <p:grpSpPr bwMode="auto">
          <a:xfrm>
            <a:off x="209550" y="0"/>
            <a:ext cx="1698154" cy="708605"/>
            <a:chOff x="417666" y="635843"/>
            <a:chExt cx="2429776" cy="1033947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33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" name="Прямоугольник 35"/>
          <p:cNvSpPr/>
          <p:nvPr/>
        </p:nvSpPr>
        <p:spPr>
          <a:xfrm>
            <a:off x="1234359" y="1075395"/>
            <a:ext cx="3806641" cy="9179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endParaRPr lang="ru-RU" sz="1000" b="1" dirty="0">
              <a:solidFill>
                <a:schemeClr val="tx2"/>
              </a:solidFill>
              <a:latin typeface="Calibri"/>
              <a:cs typeface="Tahoma" pitchFamily="34" charset="0"/>
            </a:endParaRPr>
          </a:p>
        </p:txBody>
      </p:sp>
      <p:sp>
        <p:nvSpPr>
          <p:cNvPr id="37" name="Пятиугольник 36"/>
          <p:cNvSpPr/>
          <p:nvPr/>
        </p:nvSpPr>
        <p:spPr>
          <a:xfrm>
            <a:off x="104753" y="1072716"/>
            <a:ext cx="1594566" cy="920652"/>
          </a:xfrm>
          <a:prstGeom prst="homePlat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335" tIns="41670" rIns="83335" bIns="41670" rtlCol="0" anchor="ctr"/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1987 год</a:t>
            </a:r>
            <a:endParaRPr lang="ru-RU" b="1" dirty="0">
              <a:solidFill>
                <a:prstClr val="white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750" y="5966423"/>
            <a:ext cx="635284" cy="683708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>
            <a:off x="1409320" y="6122071"/>
            <a:ext cx="5429307" cy="52322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 Закрепленный </a:t>
            </a:r>
            <a:r>
              <a:rPr lang="ru-RU" sz="2800" b="1" dirty="0">
                <a:solidFill>
                  <a:srgbClr val="C00000"/>
                </a:solidFill>
                <a:cs typeface="Times New Roman" panose="02020603050405020304" pitchFamily="18" charset="0"/>
              </a:rPr>
              <a:t>порядок устарел </a:t>
            </a:r>
          </a:p>
        </p:txBody>
      </p:sp>
      <p:pic>
        <p:nvPicPr>
          <p:cNvPr id="3076" name="Picture 4" descr="http://www.dalestrand.com/Open_Bible_B_W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619" y="924965"/>
            <a:ext cx="880127" cy="63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Прямоугольник 41"/>
          <p:cNvSpPr/>
          <p:nvPr/>
        </p:nvSpPr>
        <p:spPr>
          <a:xfrm>
            <a:off x="5115610" y="1531703"/>
            <a:ext cx="4009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98438">
              <a:buClr>
                <a:srgbClr val="C00000"/>
              </a:buClr>
              <a:buFont typeface="Wingdings" panose="05000000000000000000" pitchFamily="2" charset="2"/>
              <a:buChar char="ü"/>
              <a:tabLst>
                <a:tab pos="87313" algn="l"/>
                <a:tab pos="182563" algn="l"/>
              </a:tabLst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Введено понятия У.Е. (условных единиц)</a:t>
            </a:r>
            <a:endParaRPr lang="ru-RU" sz="1100" b="1" dirty="0">
              <a:solidFill>
                <a:srgbClr val="1F497D">
                  <a:lumMod val="75000"/>
                </a:srgbClr>
              </a:solidFill>
              <a:cs typeface="Times New Roman" panose="02020603050405020304" pitchFamily="18" charset="0"/>
            </a:endParaRPr>
          </a:p>
          <a:p>
            <a:pPr lvl="0">
              <a:buClr>
                <a:srgbClr val="C00000"/>
              </a:buClr>
            </a:pPr>
            <a:endParaRPr lang="ru-RU" sz="1200" b="1" dirty="0">
              <a:solidFill>
                <a:srgbClr val="1F497D">
                  <a:lumMod val="75000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146239" y="2380866"/>
            <a:ext cx="41100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98438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Дифференциация 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по 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трем уровням 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напряжения 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                   (</a:t>
            </a:r>
            <a:r>
              <a:rPr lang="ru-RU" sz="1100" b="1" dirty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ВН, СН, НН</a:t>
            </a: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)</a:t>
            </a:r>
          </a:p>
          <a:p>
            <a:pPr marL="285750" lvl="0" indent="-198438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Распределение НВВ по У.Е.</a:t>
            </a:r>
            <a:endParaRPr lang="ru-RU" sz="1100" b="1" dirty="0">
              <a:solidFill>
                <a:srgbClr val="1F497D">
                  <a:lumMod val="75000"/>
                </a:srgbClr>
              </a:solidFill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311622" y="5181144"/>
            <a:ext cx="36176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Расчет единых (котловых) тарифов на услуги по   передаче э/э и индивидуальных тарифов для взаиморасчётов</a:t>
            </a:r>
          </a:p>
          <a:p>
            <a:pPr marL="182563" lvl="0" indent="-182563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 smtClean="0">
                <a:solidFill>
                  <a:srgbClr val="1F497D">
                    <a:lumMod val="75000"/>
                  </a:srgbClr>
                </a:solidFill>
                <a:cs typeface="Times New Roman" panose="02020603050405020304" pitchFamily="18" charset="0"/>
              </a:rPr>
              <a:t>Введение генераторного напряжения</a:t>
            </a: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572100" cy="365124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 </a:t>
            </a: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47606" y="1047928"/>
            <a:ext cx="3446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 Приказ Минэнерго СССР от 26.01.87 N 51 «Об утверждении </a:t>
            </a:r>
            <a:r>
              <a:rPr lang="ru-RU" sz="1000" b="1" dirty="0" smtClean="0">
                <a:solidFill>
                  <a:schemeClr val="tx2"/>
                </a:solidFill>
                <a:cs typeface="Tahoma" pitchFamily="34" charset="0"/>
              </a:rPr>
              <a:t> 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показателей для отнесения производственных объединений, предприятий и организаций электроэнергетической      промышленности и их структурных подразделений </a:t>
            </a:r>
          </a:p>
          <a:p>
            <a:pPr algn="ctr" defTabSz="912229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к группам по оплате труда руководителей»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85098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209550" y="0"/>
            <a:ext cx="1698154" cy="708605"/>
            <a:chOff x="417666" y="635843"/>
            <a:chExt cx="2429776" cy="10339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07704" y="9161"/>
            <a:ext cx="7128792" cy="900469"/>
          </a:xfrm>
          <a:prstGeom prst="rect">
            <a:avLst/>
          </a:prstGeom>
          <a:extLst/>
        </p:spPr>
        <p:txBody>
          <a:bodyPr anchor="ctr">
            <a:noAutofit/>
          </a:bodyPr>
          <a:lstStyle>
            <a:lvl1pPr marL="92075" indent="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6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ru-RU" sz="1600" b="1" i="0" u="none" strike="noStrike" kern="14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Положения</a:t>
            </a:r>
            <a:r>
              <a:rPr kumimoji="0" lang="ru-RU" sz="1600" b="1" i="0" u="none" strike="noStrike" kern="14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действующих Методических указаний 20-э/2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659855" y="1484784"/>
            <a:ext cx="758455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Основная часть НВВ распределяется по уровням напряжения  пропорционально </a:t>
            </a:r>
            <a:r>
              <a:rPr lang="ru-RU" sz="1400" b="1" dirty="0" smtClean="0">
                <a:solidFill>
                  <a:schemeClr val="tx2"/>
                </a:solidFill>
              </a:rPr>
              <a:t>У.Е.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355976" y="1988840"/>
            <a:ext cx="360040" cy="432048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26"/>
          <p:cNvSpPr>
            <a:spLocks noChangeArrowheads="1"/>
          </p:cNvSpPr>
          <p:nvPr/>
        </p:nvSpPr>
        <p:spPr bwMode="auto">
          <a:xfrm>
            <a:off x="2447764" y="2492896"/>
            <a:ext cx="4428492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Система устарела и не отвечает современным </a:t>
            </a:r>
            <a:r>
              <a:rPr lang="ru-RU" sz="1400" b="1" dirty="0" smtClean="0">
                <a:solidFill>
                  <a:schemeClr val="tx2"/>
                </a:solidFill>
              </a:rPr>
              <a:t>требованиям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9164" y="1412776"/>
            <a:ext cx="318574" cy="3600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>
            <a:defPPr>
              <a:defRPr lang="ru-RU"/>
            </a:defPPr>
            <a:lvl1pPr marL="0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6494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2993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69490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5985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2487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38977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5473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1966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ru-RU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718451" y="3251232"/>
            <a:ext cx="7669974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При расчёте котловых тарифов используются «</a:t>
            </a:r>
            <a:r>
              <a:rPr lang="ru-RU" sz="1400" b="1" dirty="0" err="1">
                <a:solidFill>
                  <a:schemeClr val="tx2"/>
                </a:solidFill>
              </a:rPr>
              <a:t>перетоки</a:t>
            </a:r>
            <a:r>
              <a:rPr lang="ru-RU" sz="1400" b="1" dirty="0">
                <a:solidFill>
                  <a:schemeClr val="tx2"/>
                </a:solidFill>
              </a:rPr>
              <a:t>» мощности на более низкие уровни напряжения</a:t>
            </a:r>
          </a:p>
        </p:txBody>
      </p:sp>
      <p:sp>
        <p:nvSpPr>
          <p:cNvPr id="18" name="Овал 17"/>
          <p:cNvSpPr/>
          <p:nvPr/>
        </p:nvSpPr>
        <p:spPr>
          <a:xfrm>
            <a:off x="622932" y="3204172"/>
            <a:ext cx="318574" cy="36003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>
            <a:defPPr>
              <a:defRPr lang="ru-RU"/>
            </a:defPPr>
            <a:lvl1pPr marL="0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6494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2993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69490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5985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2487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38977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5473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1966" algn="l" defTabSz="912993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ru-RU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367680" y="3789040"/>
            <a:ext cx="360040" cy="432048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1979712" y="4278045"/>
            <a:ext cx="5328592" cy="60919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Учёт трансформации э/э из сети более высокого уровня напряжения в смежную сеть увеличивает дифференциацию тарифов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0568" y="5589240"/>
            <a:ext cx="8319904" cy="4320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lvl="0"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Положения МУ 20-э2 привели к тому, что экономически обоснованный тариф на НН в большинстве регионов в 3-10 раз выше, чем на ВН!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036386" y="5013176"/>
            <a:ext cx="1071499" cy="504056"/>
          </a:xfrm>
          <a:prstGeom prst="downArrow">
            <a:avLst>
              <a:gd name="adj1" fmla="val 50000"/>
              <a:gd name="adj2" fmla="val 531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388424" y="6356351"/>
            <a:ext cx="755576" cy="365124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</a:t>
            </a: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209550" y="0"/>
            <a:ext cx="1921966" cy="708605"/>
            <a:chOff x="417666" y="635843"/>
            <a:chExt cx="2429776" cy="10339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195736" y="9161"/>
            <a:ext cx="6480720" cy="900469"/>
          </a:xfrm>
          <a:prstGeom prst="rect">
            <a:avLst/>
          </a:prstGeom>
          <a:extLst/>
        </p:spPr>
        <p:txBody>
          <a:bodyPr anchor="ctr">
            <a:noAutofit/>
          </a:bodyPr>
          <a:lstStyle>
            <a:lvl1pPr marL="92075" indent="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ru-RU" sz="1600" b="1" kern="1400" spc="1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400" cap="none" spc="10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4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1574030" y="1052736"/>
            <a:ext cx="652636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674" tIns="46576" rIns="36674" bIns="46576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Рассмотрено </a:t>
            </a:r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15</a:t>
            </a:r>
            <a:r>
              <a:rPr 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tx2"/>
                </a:solidFill>
                <a:cs typeface="Arial" panose="020B0604020202020204" pitchFamily="34" charset="0"/>
              </a:rPr>
              <a:t>модельных расчетов </a:t>
            </a:r>
            <a:endParaRPr lang="ru-RU" sz="16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cs typeface="Arial" panose="020B0604020202020204" pitchFamily="34" charset="0"/>
              </a:rPr>
              <a:t>экономически обоснованных ставок на содержание сетей</a:t>
            </a:r>
            <a:endParaRPr lang="ru-RU" sz="16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04" y="823034"/>
            <a:ext cx="635284" cy="683708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753936" y="3490836"/>
            <a:ext cx="541793" cy="471555"/>
            <a:chOff x="-3789959" y="3509146"/>
            <a:chExt cx="148629" cy="739504"/>
          </a:xfrm>
        </p:grpSpPr>
        <p:sp>
          <p:nvSpPr>
            <p:cNvPr id="25" name="Полилиния 24"/>
            <p:cNvSpPr/>
            <p:nvPr/>
          </p:nvSpPr>
          <p:spPr>
            <a:xfrm>
              <a:off x="-3736677" y="3637097"/>
              <a:ext cx="95347" cy="611553"/>
            </a:xfrm>
            <a:custGeom>
              <a:avLst/>
              <a:gdLst>
                <a:gd name="connsiteX0" fmla="*/ 0 w 2834639"/>
                <a:gd name="connsiteY0" fmla="*/ 0 h 885824"/>
                <a:gd name="connsiteX1" fmla="*/ 2834639 w 2834639"/>
                <a:gd name="connsiteY1" fmla="*/ 0 h 885824"/>
                <a:gd name="connsiteX2" fmla="*/ 2834639 w 2834639"/>
                <a:gd name="connsiteY2" fmla="*/ 885824 h 885824"/>
                <a:gd name="connsiteX3" fmla="*/ 0 w 2834639"/>
                <a:gd name="connsiteY3" fmla="*/ 885824 h 885824"/>
                <a:gd name="connsiteX4" fmla="*/ 0 w 2834639"/>
                <a:gd name="connsiteY4" fmla="*/ 0 h 88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4639" h="885824">
                  <a:moveTo>
                    <a:pt x="0" y="0"/>
                  </a:moveTo>
                  <a:lnTo>
                    <a:pt x="2834639" y="0"/>
                  </a:lnTo>
                  <a:lnTo>
                    <a:pt x="2834639" y="885824"/>
                  </a:lnTo>
                  <a:lnTo>
                    <a:pt x="0" y="8858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8000" tIns="64770" rIns="64770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chemeClr val="tx2"/>
                  </a:solidFill>
                  <a:cs typeface="Arial" panose="020B0604020202020204" pitchFamily="34" charset="0"/>
                </a:rPr>
                <a:t>                      </a:t>
              </a:r>
              <a:endParaRPr lang="ru-RU" sz="1400" b="1" dirty="0">
                <a:solidFill>
                  <a:schemeClr val="tx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-3789959" y="3509146"/>
              <a:ext cx="102381" cy="57086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b="1" dirty="0" smtClean="0"/>
                <a:t>2</a:t>
              </a:r>
              <a:endParaRPr lang="ru-RU" sz="2000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91833" y="1598026"/>
            <a:ext cx="550186" cy="500569"/>
            <a:chOff x="-3772547" y="3512320"/>
            <a:chExt cx="167709" cy="783036"/>
          </a:xfrm>
        </p:grpSpPr>
        <p:sp>
          <p:nvSpPr>
            <p:cNvPr id="28" name="Полилиния 27"/>
            <p:cNvSpPr/>
            <p:nvPr/>
          </p:nvSpPr>
          <p:spPr>
            <a:xfrm>
              <a:off x="-3723563" y="3637097"/>
              <a:ext cx="118725" cy="658259"/>
            </a:xfrm>
            <a:custGeom>
              <a:avLst/>
              <a:gdLst>
                <a:gd name="connsiteX0" fmla="*/ 0 w 2834639"/>
                <a:gd name="connsiteY0" fmla="*/ 0 h 885824"/>
                <a:gd name="connsiteX1" fmla="*/ 2834639 w 2834639"/>
                <a:gd name="connsiteY1" fmla="*/ 0 h 885824"/>
                <a:gd name="connsiteX2" fmla="*/ 2834639 w 2834639"/>
                <a:gd name="connsiteY2" fmla="*/ 885824 h 885824"/>
                <a:gd name="connsiteX3" fmla="*/ 0 w 2834639"/>
                <a:gd name="connsiteY3" fmla="*/ 885824 h 885824"/>
                <a:gd name="connsiteX4" fmla="*/ 0 w 2834639"/>
                <a:gd name="connsiteY4" fmla="*/ 0 h 88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4639" h="885824">
                  <a:moveTo>
                    <a:pt x="0" y="0"/>
                  </a:moveTo>
                  <a:lnTo>
                    <a:pt x="2834639" y="0"/>
                  </a:lnTo>
                  <a:lnTo>
                    <a:pt x="2834639" y="885824"/>
                  </a:lnTo>
                  <a:lnTo>
                    <a:pt x="0" y="8858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8000" tIns="64770" rIns="64770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b="1" dirty="0">
                <a:solidFill>
                  <a:schemeClr val="tx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-3772547" y="3512320"/>
              <a:ext cx="101506" cy="557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b="1" dirty="0" smtClean="0"/>
                <a:t>1</a:t>
              </a:r>
              <a:endParaRPr lang="ru-RU" sz="2000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683626" y="4191279"/>
                <a:ext cx="2217154" cy="1152128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marL="228600" lvl="0" indent="-228600">
                  <a:buAutoNum type="arabicPeriod"/>
                </a:pPr>
                <a:endParaRPr lang="ru-RU" sz="1050" dirty="0" smtClean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  <a:p>
                <a:pPr lvl="0"/>
                <a:r>
                  <a:rPr lang="ru-RU" sz="105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     Расчет вспомогательной мощности</a:t>
                </a:r>
                <a:endParaRPr lang="ru-RU" sz="105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всп</m:t>
                          </m:r>
                        </m:sup>
                      </m:sSubSup>
                      <m:r>
                        <a:rPr lang="ru-RU" sz="105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𝑵</m:t>
                          </m:r>
                        </m:e>
                        <m:sub>
                          <m:r>
                            <a:rPr lang="en-US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ru-RU" sz="105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х</m:t>
                      </m:r>
                      <m:sSub>
                        <m:sSubPr>
                          <m:ctrlP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ru-RU" sz="105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ru-RU" sz="105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05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105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ru-RU" sz="1050" dirty="0" smtClean="0">
                    <a:solidFill>
                      <a:prstClr val="black"/>
                    </a:solidFill>
                  </a:rPr>
                  <a:t>где </a:t>
                </a:r>
                <a:r>
                  <a:rPr lang="en-US" sz="1050" dirty="0">
                    <a:solidFill>
                      <a:prstClr val="black"/>
                    </a:solidFill>
                  </a:rPr>
                  <a:t>N – </a:t>
                </a:r>
                <a:r>
                  <a:rPr lang="ru-RU" sz="1050" dirty="0">
                    <a:solidFill>
                      <a:prstClr val="black"/>
                    </a:solidFill>
                  </a:rPr>
                  <a:t>заявленная мощность, МВт</a:t>
                </a:r>
                <a:r>
                  <a:rPr lang="ru-RU" sz="1050" dirty="0" smtClean="0">
                    <a:solidFill>
                      <a:prstClr val="black"/>
                    </a:solidFill>
                  </a:rPr>
                  <a:t>;</a:t>
                </a:r>
              </a:p>
              <a:p>
                <a:pPr lvl="0"/>
                <a:r>
                  <a:rPr lang="ru-RU" sz="1050" dirty="0">
                    <a:solidFill>
                      <a:prstClr val="black"/>
                    </a:solidFill>
                  </a:rPr>
                  <a:t> </a:t>
                </a:r>
                <a:r>
                  <a:rPr lang="ru-RU" sz="1050" dirty="0" smtClean="0">
                    <a:solidFill>
                      <a:prstClr val="black"/>
                    </a:solidFill>
                  </a:rPr>
                  <a:t>     </a:t>
                </a:r>
                <a:r>
                  <a:rPr lang="en-US" sz="105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105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050" dirty="0" smtClean="0">
                    <a:solidFill>
                      <a:prstClr val="black"/>
                    </a:solidFill>
                  </a:rPr>
                  <a:t>K – </a:t>
                </a:r>
                <a:r>
                  <a:rPr lang="ru-RU" sz="1050" dirty="0" smtClean="0">
                    <a:solidFill>
                      <a:prstClr val="black"/>
                    </a:solidFill>
                  </a:rPr>
                  <a:t>коэффициент мощности;</a:t>
                </a:r>
                <a:endParaRPr lang="ru-RU" sz="105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ru-RU" sz="1050" dirty="0" smtClean="0">
                    <a:solidFill>
                      <a:prstClr val="black"/>
                    </a:solidFill>
                  </a:rPr>
                  <a:t>        </a:t>
                </a:r>
                <a:r>
                  <a:rPr lang="ru-RU" sz="1050" dirty="0">
                    <a:solidFill>
                      <a:prstClr val="black"/>
                    </a:solidFill>
                  </a:rPr>
                  <a:t>i</a:t>
                </a:r>
                <a:r>
                  <a:rPr lang="en-US" sz="105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1050" dirty="0">
                    <a:solidFill>
                      <a:prstClr val="black"/>
                    </a:solidFill>
                  </a:rPr>
                  <a:t>– </a:t>
                </a:r>
                <a:r>
                  <a:rPr lang="ru-RU" sz="1050" dirty="0">
                    <a:solidFill>
                      <a:prstClr val="black"/>
                    </a:solidFill>
                  </a:rPr>
                  <a:t>уровень напряжения (ВН, СН1, СН2, НН) </a:t>
                </a:r>
              </a:p>
              <a:p>
                <a:pPr algn="ctr"/>
                <a:r>
                  <a:rPr lang="ru-RU" sz="105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 </a:t>
                </a:r>
                <a:endParaRPr lang="ru-RU" sz="1050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26" y="4191279"/>
                <a:ext cx="2217154" cy="1152128"/>
              </a:xfrm>
              <a:prstGeom prst="rect">
                <a:avLst/>
              </a:prstGeom>
              <a:blipFill rotWithShape="1">
                <a:blip r:embed="rId5"/>
                <a:stretch>
                  <a:fillRect t="-1036" b="-4145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Прямоугольник 33"/>
          <p:cNvSpPr/>
          <p:nvPr/>
        </p:nvSpPr>
        <p:spPr>
          <a:xfrm>
            <a:off x="3112219" y="4214525"/>
            <a:ext cx="1656184" cy="1152128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05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Коэффициенты мощности</a:t>
            </a:r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:</a:t>
            </a:r>
            <a:r>
              <a:rPr lang="ru-RU" sz="1050" dirty="0" smtClean="0"/>
              <a:t>          </a:t>
            </a:r>
          </a:p>
          <a:p>
            <a:pPr algn="ctr"/>
            <a:r>
              <a:rPr lang="ru-RU" sz="1050" dirty="0" smtClean="0"/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ВН </a:t>
            </a:r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коэффициент </a:t>
            </a:r>
            <a:r>
              <a:rPr lang="ru-RU" sz="1050" dirty="0">
                <a:solidFill>
                  <a:prstClr val="black"/>
                </a:solidFill>
              </a:rPr>
              <a:t>1;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СН1 </a:t>
            </a:r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коэффициент </a:t>
            </a:r>
            <a:r>
              <a:rPr lang="ru-RU" sz="1050" dirty="0">
                <a:solidFill>
                  <a:prstClr val="black"/>
                </a:solidFill>
              </a:rPr>
              <a:t>1,2;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СН2 </a:t>
            </a:r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 </a:t>
            </a:r>
            <a:r>
              <a:rPr lang="ru-RU" sz="1050" dirty="0">
                <a:solidFill>
                  <a:prstClr val="black"/>
                </a:solidFill>
              </a:rPr>
              <a:t>коэффициент 1,3;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НН </a:t>
            </a:r>
            <a:r>
              <a:rPr lang="ru-RU" sz="1050" dirty="0">
                <a:solidFill>
                  <a:prstClr val="black"/>
                </a:solidFill>
              </a:rPr>
              <a:t>- </a:t>
            </a:r>
            <a:r>
              <a:rPr lang="ru-RU" sz="1050" dirty="0" smtClean="0">
                <a:solidFill>
                  <a:prstClr val="black"/>
                </a:solidFill>
              </a:rPr>
              <a:t> </a:t>
            </a:r>
            <a:r>
              <a:rPr lang="ru-RU" sz="1050" dirty="0">
                <a:solidFill>
                  <a:prstClr val="black"/>
                </a:solidFill>
              </a:rPr>
              <a:t>коэффициент 1,4.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092280" y="4183328"/>
                <a:ext cx="1656184" cy="1152128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баз</m:t>
                          </m:r>
                        </m:sub>
                      </m:sSub>
                      <m:r>
                        <a:rPr lang="ru-RU" sz="1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х </m:t>
                      </m:r>
                      <m:sSub>
                        <m:sSubPr>
                          <m:ctrlPr>
                            <a:rPr lang="ru-RU" sz="1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ru-RU" sz="1400" b="0" i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K</m:t>
                          </m:r>
                        </m:e>
                        <m:sub>
                          <m:r>
                            <a:rPr lang="ru-RU" sz="14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4183328"/>
                <a:ext cx="1656184" cy="11521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4788024" y="2465771"/>
                <a:ext cx="315765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ru-RU" sz="1400" i="1"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ru-RU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>
                              <a:latin typeface="Cambria Math"/>
                            </a:rPr>
                            <m:t>САРЕХ </m:t>
                          </m:r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  <m:r>
                            <a:rPr lang="ru-RU" sz="1400" i="1">
                              <a:latin typeface="Cambria Math"/>
                            </a:rPr>
                            <m:t>+ОРЕХнеподк </m:t>
                          </m:r>
                          <m:r>
                            <a:rPr lang="en-US" sz="1400" i="1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latin typeface="Cambria Math"/>
                            </a:rPr>
                            <m:t>𝑖</m:t>
                          </m:r>
                        </m:den>
                      </m:f>
                      <m:r>
                        <a:rPr lang="en-US" sz="1400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465771"/>
                <a:ext cx="3157659" cy="497059"/>
              </a:xfrm>
              <a:prstGeom prst="rect">
                <a:avLst/>
              </a:prstGeom>
              <a:blipFill rotWithShape="1"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691833" y="2391529"/>
                <a:ext cx="1100370" cy="33698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НВВ</m:t>
                          </m:r>
                        </m:e>
                        <m:sub>
                          <m:r>
                            <a:rPr lang="ru-RU" sz="14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сод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33" y="2391529"/>
                <a:ext cx="1100370" cy="33698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1851264" y="1916832"/>
                <a:ext cx="1496600" cy="325967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OPEX</m:t>
                          </m:r>
                        </m:e>
                        <m:sub>
                          <m:r>
                            <a:rPr lang="ru-RU" sz="1400" b="0" i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подк</m:t>
                          </m:r>
                        </m:sub>
                      </m:sSub>
                    </m:oMath>
                  </m:oMathPara>
                </a14:m>
                <a:endParaRPr lang="ru-RU" sz="1400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264" y="1916832"/>
                <a:ext cx="1496600" cy="32596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1838496" y="2945258"/>
                <a:ext cx="1797400" cy="36004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OPEX</m:t>
                        </m:r>
                      </m:e>
                      <m:sub>
                        <m:r>
                          <a:rPr lang="ru-RU" sz="14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неподк</m:t>
                        </m:r>
                      </m:sub>
                    </m:sSub>
                  </m:oMath>
                </a14:m>
                <a:r>
                  <a:rPr lang="ru-RU" sz="140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n-US" sz="140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400" dirty="0">
                    <a:solidFill>
                      <a:prstClr val="black"/>
                    </a:solidFill>
                    <a:latin typeface="Cambria Math"/>
                  </a:rPr>
                  <a:t>CAPEX</a:t>
                </a:r>
                <a:endParaRPr lang="ru-RU" sz="1400" dirty="0">
                  <a:solidFill>
                    <a:prstClr val="black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496" y="2945258"/>
                <a:ext cx="1797400" cy="360040"/>
              </a:xfrm>
              <a:prstGeom prst="rect">
                <a:avLst/>
              </a:prstGeom>
              <a:blipFill rotWithShape="1">
                <a:blip r:embed="rId10"/>
                <a:stretch>
                  <a:fillRect b="-3175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0" name="Стрелка вправо 2069"/>
          <p:cNvSpPr/>
          <p:nvPr/>
        </p:nvSpPr>
        <p:spPr>
          <a:xfrm>
            <a:off x="2912866" y="4815362"/>
            <a:ext cx="18504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071" name="Стрелка вправо 2070"/>
          <p:cNvSpPr/>
          <p:nvPr/>
        </p:nvSpPr>
        <p:spPr>
          <a:xfrm>
            <a:off x="4768403" y="4774824"/>
            <a:ext cx="3076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072" name="Стрелка вправо 2071"/>
          <p:cNvSpPr/>
          <p:nvPr/>
        </p:nvSpPr>
        <p:spPr>
          <a:xfrm>
            <a:off x="6732240" y="4836307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/>
          </a:p>
        </p:txBody>
      </p:sp>
      <p:sp>
        <p:nvSpPr>
          <p:cNvPr id="2077" name="Стрелка вправо 2076"/>
          <p:cNvSpPr/>
          <p:nvPr/>
        </p:nvSpPr>
        <p:spPr>
          <a:xfrm>
            <a:off x="1574030" y="2821212"/>
            <a:ext cx="260425" cy="113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2078" name="Стрелка вправо 2077"/>
          <p:cNvSpPr/>
          <p:nvPr/>
        </p:nvSpPr>
        <p:spPr>
          <a:xfrm>
            <a:off x="1559654" y="2157976"/>
            <a:ext cx="260425" cy="105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02" name="Прямоугольник 101"/>
          <p:cNvSpPr/>
          <p:nvPr/>
        </p:nvSpPr>
        <p:spPr>
          <a:xfrm>
            <a:off x="3097912" y="2157919"/>
            <a:ext cx="878067" cy="2678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lvl="0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по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У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.E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3406254" y="3221390"/>
            <a:ext cx="891039" cy="4664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lvl="0"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прямым         счетом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Стрелка вправо 63"/>
          <p:cNvSpPr/>
          <p:nvPr/>
        </p:nvSpPr>
        <p:spPr>
          <a:xfrm>
            <a:off x="4045594" y="2513952"/>
            <a:ext cx="713965" cy="223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grpSp>
        <p:nvGrpSpPr>
          <p:cNvPr id="105" name="Группа 104"/>
          <p:cNvGrpSpPr/>
          <p:nvPr/>
        </p:nvGrpSpPr>
        <p:grpSpPr>
          <a:xfrm>
            <a:off x="843528" y="5949280"/>
            <a:ext cx="632128" cy="471555"/>
            <a:chOff x="-3789959" y="3509146"/>
            <a:chExt cx="148629" cy="739504"/>
          </a:xfrm>
        </p:grpSpPr>
        <p:sp>
          <p:nvSpPr>
            <p:cNvPr id="106" name="Полилиния 105"/>
            <p:cNvSpPr/>
            <p:nvPr/>
          </p:nvSpPr>
          <p:spPr>
            <a:xfrm>
              <a:off x="-3736677" y="3637097"/>
              <a:ext cx="95347" cy="611553"/>
            </a:xfrm>
            <a:custGeom>
              <a:avLst/>
              <a:gdLst>
                <a:gd name="connsiteX0" fmla="*/ 0 w 2834639"/>
                <a:gd name="connsiteY0" fmla="*/ 0 h 885824"/>
                <a:gd name="connsiteX1" fmla="*/ 2834639 w 2834639"/>
                <a:gd name="connsiteY1" fmla="*/ 0 h 885824"/>
                <a:gd name="connsiteX2" fmla="*/ 2834639 w 2834639"/>
                <a:gd name="connsiteY2" fmla="*/ 885824 h 885824"/>
                <a:gd name="connsiteX3" fmla="*/ 0 w 2834639"/>
                <a:gd name="connsiteY3" fmla="*/ 885824 h 885824"/>
                <a:gd name="connsiteX4" fmla="*/ 0 w 2834639"/>
                <a:gd name="connsiteY4" fmla="*/ 0 h 88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4639" h="885824">
                  <a:moveTo>
                    <a:pt x="0" y="0"/>
                  </a:moveTo>
                  <a:lnTo>
                    <a:pt x="2834639" y="0"/>
                  </a:lnTo>
                  <a:lnTo>
                    <a:pt x="2834639" y="885824"/>
                  </a:lnTo>
                  <a:lnTo>
                    <a:pt x="0" y="8858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8000" tIns="64770" rIns="64770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solidFill>
                    <a:schemeClr val="tx2"/>
                  </a:solidFill>
                  <a:cs typeface="Arial" panose="020B0604020202020204" pitchFamily="34" charset="0"/>
                </a:rPr>
                <a:t>                      </a:t>
              </a:r>
              <a:endParaRPr lang="ru-RU" sz="1400" b="1" dirty="0">
                <a:solidFill>
                  <a:schemeClr val="tx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7" name="Прямоугольник 106"/>
            <p:cNvSpPr/>
            <p:nvPr/>
          </p:nvSpPr>
          <p:spPr>
            <a:xfrm>
              <a:off x="-3789959" y="3509146"/>
              <a:ext cx="114767" cy="5708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b="1" dirty="0" smtClean="0"/>
                <a:t>15</a:t>
              </a:r>
              <a:endParaRPr lang="ru-RU" sz="2000" b="1" dirty="0"/>
            </a:p>
          </p:txBody>
        </p:sp>
      </p:grpSp>
      <p:sp>
        <p:nvSpPr>
          <p:cNvPr id="65" name="Стрелка вниз 64"/>
          <p:cNvSpPr/>
          <p:nvPr/>
        </p:nvSpPr>
        <p:spPr>
          <a:xfrm>
            <a:off x="918301" y="5524210"/>
            <a:ext cx="257945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5076055" y="4191279"/>
                <a:ext cx="1771595" cy="1152128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lvl="0"/>
                <a:r>
                  <a:rPr lang="ru-RU" sz="105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 Расчет базового тарифа</a:t>
                </a:r>
              </a:p>
              <a:p>
                <a:pPr lvl="0"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Т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баз</m:t>
                        </m:r>
                      </m:sub>
                    </m:sSub>
                  </m:oMath>
                </a14:m>
                <a:r>
                  <a:rPr lang="ru-RU" sz="1600" i="1" dirty="0" smtClean="0">
                    <a:solidFill>
                      <a:prstClr val="black"/>
                    </a:solidFill>
                    <a:latin typeface="Cambria Math"/>
                  </a:rPr>
                  <a:t>=</a:t>
                </a:r>
                <a:r>
                  <a:rPr lang="en-US" sz="1600" i="1" dirty="0" smtClean="0">
                    <a:solidFill>
                      <a:prstClr val="black"/>
                    </a:solidFill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6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16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НВВ</m:t>
                            </m:r>
                          </m:e>
                          <m:sup>
                            <m:r>
                              <a:rPr lang="ru-RU" sz="16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сод</m:t>
                            </m:r>
                          </m:sup>
                        </m:sSup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160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Sup>
                              <m:sSubSupPr>
                                <m:ctrlPr>
                                  <a:rPr lang="ru-RU" sz="1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6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16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  <m:sup>
                                <m:r>
                                  <a:rPr lang="ru-RU" sz="16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всп</m:t>
                                </m:r>
                              </m:sup>
                            </m:sSubSup>
                          </m:e>
                        </m:nary>
                      </m:den>
                    </m:f>
                  </m:oMath>
                </a14:m>
                <a:endParaRPr lang="ru-RU" sz="16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ru-RU" sz="1050" dirty="0" smtClean="0">
                    <a:solidFill>
                      <a:schemeClr val="tx2">
                        <a:lumMod val="75000"/>
                      </a:schemeClr>
                    </a:solidFill>
                    <a:latin typeface="Tahoma" pitchFamily="34" charset="0"/>
                    <a:cs typeface="Tahoma" pitchFamily="34" charset="0"/>
                  </a:rPr>
                  <a:t>  </a:t>
                </a:r>
                <a:endParaRPr lang="ru-RU" sz="1050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5" y="4191279"/>
                <a:ext cx="1771595" cy="1152128"/>
              </a:xfrm>
              <a:prstGeom prst="rect">
                <a:avLst/>
              </a:prstGeom>
              <a:blipFill rotWithShape="1">
                <a:blip r:embed="rId11"/>
                <a:stretch>
                  <a:fillRect b="-5699"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Номер слайда 6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590800" cy="365124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 </a:t>
            </a: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530117" y="116632"/>
            <a:ext cx="60743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kern="1400" spc="1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Варианты </a:t>
            </a:r>
            <a:r>
              <a:rPr lang="ru-RU" sz="1600" b="1" kern="1400" spc="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расчета экономически обоснованной ставки на содержание сети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Овал 36"/>
              <p:cNvSpPr/>
              <p:nvPr/>
            </p:nvSpPr>
            <p:spPr>
              <a:xfrm>
                <a:off x="7805400" y="2465771"/>
                <a:ext cx="727040" cy="53118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3448" tIns="41724" rIns="83448" bIns="41724" rtlCol="0" anchor="ctr"/>
              <a:lstStyle>
                <a:defPPr>
                  <a:defRPr lang="ru-RU"/>
                </a:defPPr>
                <a:lvl1pPr marL="0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6494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2993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69490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5985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2487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38977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195473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1966" algn="l" defTabSz="912993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ОРЕХ</m:t>
                          </m:r>
                        </m:sup>
                      </m:sSubSup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7" name="Овал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400" y="2465771"/>
                <a:ext cx="727040" cy="531181"/>
              </a:xfrm>
              <a:prstGeom prst="ellipse">
                <a:avLst/>
              </a:prstGeom>
              <a:blipFill rotWithShape="1">
                <a:blip r:embed="rId12"/>
                <a:stretch>
                  <a:fillRect l="-1587"/>
                </a:stretch>
              </a:blipFill>
              <a:ln w="3810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 стрелкой 5"/>
          <p:cNvCxnSpPr>
            <a:stCxn id="37" idx="4"/>
          </p:cNvCxnSpPr>
          <p:nvPr/>
        </p:nvCxnSpPr>
        <p:spPr>
          <a:xfrm flipH="1">
            <a:off x="7236296" y="2996952"/>
            <a:ext cx="932624" cy="224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156176" y="3221390"/>
            <a:ext cx="1944216" cy="2694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Расчёт по МУ 20-э/2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209550" y="0"/>
            <a:ext cx="1921966" cy="708605"/>
            <a:chOff x="417666" y="635843"/>
            <a:chExt cx="2429776" cy="10339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513561" y="2708920"/>
                <a:ext cx="3235909" cy="56129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ВН</m:t>
                          </m:r>
                        </m:sub>
                        <m:sup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САРЕХ вн+ОРЕХ</m:t>
                          </m:r>
                        </m:num>
                        <m:den>
                          <m:r>
                            <a:rPr lang="en-US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вн+</m:t>
                          </m:r>
                          <m:r>
                            <a:rPr lang="en-US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</m:t>
                          </m:r>
                          <m:r>
                            <a:rPr lang="ru-RU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</m:t>
                          </m:r>
                          <m:r>
                            <a:rPr lang="ru-RU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b="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нн</m:t>
                          </m:r>
                        </m:den>
                      </m:f>
                      <m:r>
                        <a:rPr lang="ru-RU" sz="14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1400" b="1" dirty="0">
                  <a:solidFill>
                    <a:schemeClr val="tx2">
                      <a:lumMod val="75000"/>
                    </a:schemeClr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61" y="2708920"/>
                <a:ext cx="3235909" cy="5612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195736" y="3628571"/>
                <a:ext cx="3552327" cy="54243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СН1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sSubSup>
                        <m:sSubSup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ВН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САРЕХ сн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сн1+</m:t>
                          </m:r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сн2+</m:t>
                          </m:r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нн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628571"/>
                <a:ext cx="3552327" cy="54243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4201494" y="4437112"/>
                <a:ext cx="3096344" cy="5040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СН2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sSubSup>
                        <m:sSubSup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СН1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САРЕХ сн2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сн2+</m:t>
                          </m:r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нн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494" y="4437112"/>
                <a:ext cx="3096344" cy="50405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6228184" y="5290945"/>
                <a:ext cx="2574399" cy="5040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endParaRPr lang="ru-RU" sz="1400" i="1" dirty="0" smtClean="0">
                  <a:solidFill>
                    <a:schemeClr val="tx2">
                      <a:lumMod val="7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140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НН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sSubSup>
                        <m:sSubSup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ЭОТ</m:t>
                          </m:r>
                        </m:e>
                        <m:sub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СН2</m:t>
                          </m:r>
                        </m:sub>
                        <m:sup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сод</m:t>
                          </m:r>
                        </m:sup>
                      </m:sSubSup>
                      <m:r>
                        <a:rPr lang="ru-RU" sz="1400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САРЕХ нн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ru-RU" sz="14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нн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  <a:p>
                <a:endParaRPr lang="ru-RU" sz="14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290945"/>
                <a:ext cx="2574399" cy="50405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Прямоугольник 34"/>
          <p:cNvSpPr/>
          <p:nvPr/>
        </p:nvSpPr>
        <p:spPr>
          <a:xfrm>
            <a:off x="4409489" y="1124744"/>
            <a:ext cx="4393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schemeClr val="tx2"/>
                </a:solidFill>
              </a:rPr>
              <a:t>             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chemeClr val="tx2"/>
              </a:solidFill>
            </a:endParaRP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2195736" y="9161"/>
            <a:ext cx="6480720" cy="900469"/>
          </a:xfrm>
          <a:prstGeom prst="rect">
            <a:avLst/>
          </a:prstGeom>
          <a:extLst/>
        </p:spPr>
        <p:txBody>
          <a:bodyPr anchor="ctr">
            <a:noAutofit/>
          </a:bodyPr>
          <a:lstStyle>
            <a:lvl1pPr marL="92075" indent="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ru-RU" sz="1600" b="1" kern="1400" spc="1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400" cap="none" spc="10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4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530117" y="116632"/>
            <a:ext cx="60743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kern="1400" spc="1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Предлагаемый вариант расчета экономически обоснованной ставки на содержание сети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627970" y="5073612"/>
                <a:ext cx="4572000" cy="11541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1100" b="1" dirty="0" smtClean="0">
                    <a:solidFill>
                      <a:schemeClr val="tx2"/>
                    </a:solidFill>
                  </a:rPr>
                  <a:t>где:</a:t>
                </a:r>
              </a:p>
              <a:p>
                <a:endParaRPr lang="ru-RU" sz="1100" b="1" dirty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1200" b="1" i="0">
                        <a:solidFill>
                          <a:schemeClr val="tx2"/>
                        </a:solidFill>
                        <a:latin typeface="Cambria Math"/>
                      </a:rPr>
                      <m:t>𝐍</m:t>
                    </m:r>
                    <m:r>
                      <a:rPr lang="ru-RU" sz="1200" b="1" i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r>
                      <a:rPr lang="en-US" sz="1200" b="1" i="0">
                        <a:solidFill>
                          <a:schemeClr val="tx2"/>
                        </a:solidFill>
                        <a:latin typeface="Cambria Math"/>
                      </a:rPr>
                      <m:t>𝐢</m:t>
                    </m:r>
                  </m:oMath>
                </a14:m>
                <a:r>
                  <a:rPr lang="en-US" sz="12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1100" b="1" dirty="0">
                    <a:solidFill>
                      <a:schemeClr val="tx2"/>
                    </a:solidFill>
                  </a:rPr>
                  <a:t>– </a:t>
                </a:r>
                <a:r>
                  <a:rPr lang="ru-RU" sz="1100" b="1" dirty="0">
                    <a:solidFill>
                      <a:schemeClr val="tx2"/>
                    </a:solidFill>
                  </a:rPr>
                  <a:t>заявленная мощность по уровням напряжения, МВт</a:t>
                </a:r>
              </a:p>
              <a:p>
                <a:r>
                  <a:rPr lang="ru-RU" sz="1200" b="1" dirty="0">
                    <a:solidFill>
                      <a:schemeClr val="tx2"/>
                    </a:solidFill>
                  </a:rPr>
                  <a:t>САРЕХ</a:t>
                </a:r>
                <a:r>
                  <a:rPr lang="en-US" sz="1100" b="1" dirty="0" smtClean="0">
                    <a:solidFill>
                      <a:schemeClr val="tx2"/>
                    </a:solidFill>
                  </a:rPr>
                  <a:t>– </a:t>
                </a:r>
                <a:r>
                  <a:rPr lang="ru-RU" sz="1100" b="1" dirty="0">
                    <a:solidFill>
                      <a:schemeClr val="tx2"/>
                    </a:solidFill>
                  </a:rPr>
                  <a:t>возврат, доход, сглаживание / амортизация, чистая прибыль, проценты за кредит, </a:t>
                </a:r>
                <a:r>
                  <a:rPr lang="ru-RU" sz="1100" b="1" dirty="0" err="1">
                    <a:solidFill>
                      <a:schemeClr val="tx2"/>
                    </a:solidFill>
                  </a:rPr>
                  <a:t>тыс.руб</a:t>
                </a:r>
                <a:r>
                  <a:rPr lang="ru-RU" sz="1100" b="1" dirty="0">
                    <a:solidFill>
                      <a:schemeClr val="tx2"/>
                    </a:solidFill>
                  </a:rPr>
                  <a:t>.</a:t>
                </a:r>
              </a:p>
              <a:p>
                <a:r>
                  <a:rPr lang="ru-RU" sz="1200" b="1" dirty="0">
                    <a:solidFill>
                      <a:schemeClr val="tx2"/>
                    </a:solidFill>
                  </a:rPr>
                  <a:t>ОРЕХ</a:t>
                </a:r>
                <a:r>
                  <a:rPr lang="en-US" sz="1100" b="1" dirty="0" smtClean="0">
                    <a:solidFill>
                      <a:schemeClr val="tx2"/>
                    </a:solidFill>
                  </a:rPr>
                  <a:t>–</a:t>
                </a:r>
                <a:r>
                  <a:rPr lang="ru-RU" sz="1100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ru-RU" sz="1100" b="1" dirty="0">
                    <a:solidFill>
                      <a:schemeClr val="tx2"/>
                    </a:solidFill>
                  </a:rPr>
                  <a:t>подконтрольные и неподконтрольные расходы , </a:t>
                </a:r>
                <a:r>
                  <a:rPr lang="ru-RU" sz="1100" b="1" dirty="0" err="1">
                    <a:solidFill>
                      <a:schemeClr val="tx2"/>
                    </a:solidFill>
                  </a:rPr>
                  <a:t>тыс.руб</a:t>
                </a:r>
                <a:r>
                  <a:rPr lang="ru-RU" sz="1100" b="1" dirty="0">
                    <a:solidFill>
                      <a:schemeClr val="tx2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70" y="5073612"/>
                <a:ext cx="4572000" cy="1154162"/>
              </a:xfrm>
              <a:prstGeom prst="rect">
                <a:avLst/>
              </a:prstGeom>
              <a:blipFill rotWithShape="1">
                <a:blip r:embed="rId8"/>
                <a:stretch>
                  <a:fillRect t="-526" b="-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Группа 44"/>
          <p:cNvGrpSpPr/>
          <p:nvPr/>
        </p:nvGrpSpPr>
        <p:grpSpPr>
          <a:xfrm>
            <a:off x="923766" y="1242650"/>
            <a:ext cx="7680682" cy="1250246"/>
            <a:chOff x="750766" y="4036629"/>
            <a:chExt cx="7965246" cy="854072"/>
          </a:xfrm>
        </p:grpSpPr>
        <p:sp>
          <p:nvSpPr>
            <p:cNvPr id="46" name="Пятиугольник 45"/>
            <p:cNvSpPr/>
            <p:nvPr/>
          </p:nvSpPr>
          <p:spPr>
            <a:xfrm rot="5400000">
              <a:off x="4306353" y="481043"/>
              <a:ext cx="854071" cy="7965246"/>
            </a:xfrm>
            <a:prstGeom prst="homePlate">
              <a:avLst>
                <a:gd name="adj" fmla="val 24216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85039" tIns="42519" rIns="85039" bIns="42519" anchor="ctr"/>
            <a:lstStyle>
              <a:defPPr>
                <a:defRPr lang="ru-RU"/>
              </a:defPPr>
              <a:lvl1pPr marL="0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6494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2993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69490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5985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2487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38977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195473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1966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2229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750766" y="4036629"/>
              <a:ext cx="7965243" cy="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3481" tIns="0" rIns="33481" bIns="42519" anchor="ctr"/>
            <a:lstStyle>
              <a:defPPr>
                <a:defRPr lang="ru-RU"/>
              </a:defPPr>
              <a:lvl1pPr marL="0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6494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2993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69490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5985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2487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38977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195473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1966" algn="l" defTabSz="912993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1994" fontAlgn="base">
                <a:lnSpc>
                  <a:spcPct val="70000"/>
                </a:lnSpc>
                <a:spcBef>
                  <a:spcPct val="0"/>
                </a:spcBef>
                <a:spcAft>
                  <a:spcPct val="0"/>
                </a:spcAft>
              </a:pPr>
              <a:endParaRPr lang="ru-RU" sz="1600" dirty="0">
                <a:solidFill>
                  <a:schemeClr val="tx2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2632648" y="1297362"/>
                <a:ext cx="35955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defTabSz="938638">
                  <a:defRPr/>
                </a:pPr>
                <a:r>
                  <a:rPr lang="ru-RU" dirty="0" smtClean="0">
                    <a:solidFill>
                      <a:schemeClr val="tx1"/>
                    </a:solidFill>
                  </a:rPr>
                  <a:t>Условия расчета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>
                            <a:solidFill>
                              <a:schemeClr val="tx1"/>
                            </a:solidFill>
                            <a:latin typeface="Cambria Math"/>
                          </a:rPr>
                          <m:t> ЭОТ</m:t>
                        </m:r>
                      </m:e>
                      <m:sub/>
                      <m:sup>
                        <m:r>
                          <a:rPr lang="ru-RU">
                            <a:solidFill>
                              <a:schemeClr val="tx1"/>
                            </a:solidFill>
                            <a:latin typeface="Cambria Math"/>
                          </a:rPr>
                          <m:t>сод</m:t>
                        </m:r>
                      </m:sup>
                    </m:sSubSup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, </a:t>
                </a:r>
                <a:r>
                  <a:rPr lang="ru-RU" dirty="0" err="1">
                    <a:solidFill>
                      <a:schemeClr val="tx1"/>
                    </a:solidFill>
                  </a:rPr>
                  <a:t>руб</a:t>
                </a:r>
                <a:r>
                  <a:rPr lang="ru-RU" dirty="0">
                    <a:solidFill>
                      <a:schemeClr val="tx1"/>
                    </a:solidFill>
                  </a:rPr>
                  <a:t>/МВт </a:t>
                </a:r>
                <a:r>
                  <a:rPr lang="ru-RU" dirty="0">
                    <a:solidFill>
                      <a:schemeClr val="bg1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648" y="1297362"/>
                <a:ext cx="3595536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017" t="-8333" r="-84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рямоугольник 49"/>
          <p:cNvSpPr/>
          <p:nvPr/>
        </p:nvSpPr>
        <p:spPr>
          <a:xfrm>
            <a:off x="2131515" y="1687645"/>
            <a:ext cx="58565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2"/>
                </a:solidFill>
              </a:rPr>
              <a:t>Распределение САРЕХ прямым счетом по уровням напряжениям;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2"/>
                </a:solidFill>
              </a:rPr>
              <a:t>Трансляция ОРЕХ с высокого уровня напряжения на более низкие уровни </a:t>
            </a:r>
            <a:r>
              <a:rPr lang="ru-RU" sz="1200" b="1" dirty="0" smtClean="0">
                <a:solidFill>
                  <a:schemeClr val="tx2"/>
                </a:solidFill>
              </a:rPr>
              <a:t>напряжения</a:t>
            </a:r>
            <a:endParaRPr lang="ru-RU" sz="12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555304" cy="365124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</a:t>
            </a: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7969" y="2804902"/>
            <a:ext cx="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28184" y="3715122"/>
            <a:ext cx="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704090" y="4504474"/>
            <a:ext cx="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8877220" y="5358307"/>
            <a:ext cx="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51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>
            <a:grpSpLocks/>
          </p:cNvGrpSpPr>
          <p:nvPr/>
        </p:nvGrpSpPr>
        <p:grpSpPr bwMode="auto">
          <a:xfrm>
            <a:off x="209550" y="0"/>
            <a:ext cx="1921966" cy="708605"/>
            <a:chOff x="417666" y="635843"/>
            <a:chExt cx="2429776" cy="103394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" name="Стрелка вверх 4"/>
          <p:cNvSpPr/>
          <p:nvPr/>
        </p:nvSpPr>
        <p:spPr>
          <a:xfrm>
            <a:off x="697871" y="3356992"/>
            <a:ext cx="7798566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0800" tIns="3600" rIns="10800" bIns="3600" anchor="ctr"/>
          <a:lstStyle/>
          <a:p>
            <a:pPr indent="-171450"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Wingdings" panose="05000000000000000000" pitchFamily="2" charset="2"/>
              <a:buChar char="§"/>
            </a:pPr>
            <a:r>
              <a:rPr lang="ru-RU" sz="1400" b="1" i="1" dirty="0" smtClean="0">
                <a:solidFill>
                  <a:prstClr val="white"/>
                </a:solidFill>
              </a:rPr>
              <a:t> </a:t>
            </a:r>
          </a:p>
          <a:p>
            <a:pPr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</a:pPr>
            <a:r>
              <a:rPr lang="ru-RU" sz="1400" b="1" i="1" dirty="0" smtClean="0">
                <a:solidFill>
                  <a:prstClr val="white"/>
                </a:solidFill>
              </a:rPr>
              <a:t>    </a:t>
            </a:r>
            <a:endParaRPr lang="ru-RU" sz="1400" b="1" i="1" dirty="0">
              <a:solidFill>
                <a:prstClr val="white"/>
              </a:solidFill>
            </a:endParaRPr>
          </a:p>
          <a:p>
            <a:pPr defTabSz="913284" fontAlgn="base">
              <a:lnSpc>
                <a:spcPct val="80000"/>
              </a:lnSpc>
              <a:spcAft>
                <a:spcPct val="0"/>
              </a:spcAft>
              <a:buClr>
                <a:srgbClr val="4F81BD"/>
              </a:buClr>
            </a:pPr>
            <a:endParaRPr lang="ru-RU" sz="1400" b="1" i="1" dirty="0">
              <a:solidFill>
                <a:prstClr val="white"/>
              </a:solidFill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flipV="1">
            <a:off x="125444" y="1312332"/>
            <a:ext cx="396000" cy="0"/>
          </a:xfrm>
          <a:prstGeom prst="straightConnector1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125444" y="2341816"/>
            <a:ext cx="384577" cy="0"/>
          </a:xfrm>
          <a:prstGeom prst="straightConnector1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810959" y="1196752"/>
            <a:ext cx="362706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i="1" dirty="0" smtClean="0">
                <a:solidFill>
                  <a:prstClr val="white"/>
                </a:solidFill>
              </a:rPr>
              <a:t> </a:t>
            </a:r>
            <a:endParaRPr lang="ru-RU" sz="1300" b="1" i="1" dirty="0">
              <a:solidFill>
                <a:prstClr val="white"/>
              </a:solidFill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471268" y="3284984"/>
            <a:ext cx="318574" cy="34289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/>
          <a:p>
            <a:pPr algn="ctr"/>
            <a:r>
              <a:rPr lang="ru-RU" sz="13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ru-RU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V="1">
            <a:off x="104226" y="3450914"/>
            <a:ext cx="396000" cy="0"/>
          </a:xfrm>
          <a:prstGeom prst="straightConnector1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4565888" y="3501008"/>
            <a:ext cx="434397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17" tIns="45658" rIns="91317" bIns="45658" rtlCol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ru-RU" sz="1300" b="1" dirty="0">
              <a:solidFill>
                <a:srgbClr val="1F497D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99592" y="112474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prstClr val="white"/>
                </a:solidFill>
              </a:rPr>
              <a:t>Система условных единиц была внедрена в действие Приказом Минэнерго СССР от 26.01.1987 № 51 и действует по настоящее время </a:t>
            </a:r>
          </a:p>
          <a:p>
            <a:endParaRPr lang="ru-RU" sz="1600" b="1" i="1" dirty="0">
              <a:solidFill>
                <a:prstClr val="white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852738" y="3358613"/>
            <a:ext cx="7488832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</a:pPr>
            <a:r>
              <a:rPr lang="ru-RU" sz="1600" b="1" i="1" dirty="0" smtClean="0">
                <a:solidFill>
                  <a:prstClr val="white"/>
                </a:solidFill>
              </a:rPr>
              <a:t>Необходима корректировка </a:t>
            </a:r>
            <a:r>
              <a:rPr lang="ru-RU" sz="1600" b="1" i="1" dirty="0">
                <a:solidFill>
                  <a:prstClr val="white"/>
                </a:solidFill>
              </a:rPr>
              <a:t>м</a:t>
            </a:r>
            <a:r>
              <a:rPr lang="ru-RU" sz="1600" b="1" i="1" dirty="0" smtClean="0">
                <a:solidFill>
                  <a:prstClr val="white"/>
                </a:solidFill>
              </a:rPr>
              <a:t>етодических </a:t>
            </a:r>
            <a:r>
              <a:rPr lang="ru-RU" sz="1600" b="1" i="1" dirty="0">
                <a:solidFill>
                  <a:prstClr val="white"/>
                </a:solidFill>
              </a:rPr>
              <a:t>указаний по расчету тарифов на услуги по передаче электрической энергии с целью обеспечения справедливого распределения нагрузки на конкретные группы потребителей</a:t>
            </a:r>
          </a:p>
          <a:p>
            <a:pPr defTabSz="913284" fontAlgn="base">
              <a:lnSpc>
                <a:spcPct val="80000"/>
              </a:lnSpc>
              <a:spcAft>
                <a:spcPct val="0"/>
              </a:spcAft>
              <a:buClr>
                <a:srgbClr val="4F81BD"/>
              </a:buClr>
            </a:pP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73" name="Стрелка вверх 4"/>
          <p:cNvSpPr/>
          <p:nvPr/>
        </p:nvSpPr>
        <p:spPr>
          <a:xfrm>
            <a:off x="686403" y="4365104"/>
            <a:ext cx="7810034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0800" tIns="3600" rIns="10800" bIns="3600" anchor="ctr"/>
          <a:lstStyle/>
          <a:p>
            <a:pPr indent="-171450"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Wingdings" panose="05000000000000000000" pitchFamily="2" charset="2"/>
              <a:buChar char="§"/>
            </a:pPr>
            <a:r>
              <a:rPr lang="ru-RU" sz="1400" b="1" i="1" dirty="0" smtClean="0">
                <a:solidFill>
                  <a:prstClr val="white"/>
                </a:solidFill>
              </a:rPr>
              <a:t> </a:t>
            </a:r>
          </a:p>
          <a:p>
            <a:pPr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</a:pPr>
            <a:r>
              <a:rPr lang="ru-RU" sz="1400" b="1" i="1" dirty="0" smtClean="0">
                <a:solidFill>
                  <a:prstClr val="white"/>
                </a:solidFill>
              </a:rPr>
              <a:t>    </a:t>
            </a:r>
            <a:endParaRPr lang="ru-RU" sz="1400" b="1" i="1" dirty="0">
              <a:solidFill>
                <a:prstClr val="white"/>
              </a:solidFill>
            </a:endParaRPr>
          </a:p>
          <a:p>
            <a:pPr defTabSz="913284" fontAlgn="base">
              <a:lnSpc>
                <a:spcPct val="80000"/>
              </a:lnSpc>
              <a:spcAft>
                <a:spcPct val="0"/>
              </a:spcAft>
              <a:buClr>
                <a:srgbClr val="4F81BD"/>
              </a:buClr>
            </a:pP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91036" y="4346149"/>
            <a:ext cx="318574" cy="34289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/>
          <a:p>
            <a:pPr algn="ctr"/>
            <a:r>
              <a:rPr lang="ru-RU" sz="13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ru-RU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5" name="Прямая со стрелкой 74"/>
          <p:cNvCxnSpPr/>
          <p:nvPr/>
        </p:nvCxnSpPr>
        <p:spPr>
          <a:xfrm flipV="1">
            <a:off x="119284" y="4517596"/>
            <a:ext cx="396000" cy="0"/>
          </a:xfrm>
          <a:prstGeom prst="straightConnector1">
            <a:avLst/>
          </a:prstGeom>
          <a:ln w="3175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4554420" y="4622939"/>
            <a:ext cx="434397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17" tIns="45658" rIns="91317" bIns="45658" rtlCol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ru-RU" sz="1300" b="1" dirty="0">
              <a:solidFill>
                <a:srgbClr val="1F497D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65872" y="4390214"/>
            <a:ext cx="7488832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</a:pPr>
            <a:r>
              <a:rPr lang="ru-RU" sz="1600" b="1" i="1" dirty="0">
                <a:solidFill>
                  <a:prstClr val="white"/>
                </a:solidFill>
              </a:rPr>
              <a:t>Поэтапное внедрение новой методологии с целью недопущения резкого изменения </a:t>
            </a:r>
            <a:r>
              <a:rPr lang="ru-RU" sz="1600" b="1" i="1" dirty="0" smtClean="0">
                <a:solidFill>
                  <a:prstClr val="white"/>
                </a:solidFill>
              </a:rPr>
              <a:t>тарифов </a:t>
            </a:r>
            <a:r>
              <a:rPr lang="ru-RU" sz="1600" b="1" i="1" dirty="0">
                <a:solidFill>
                  <a:prstClr val="white"/>
                </a:solidFill>
              </a:rPr>
              <a:t>на услуги по передаче электрической энергии по уровням напряжения</a:t>
            </a:r>
          </a:p>
          <a:p>
            <a:pPr defTabSz="913284" fontAlgn="base">
              <a:lnSpc>
                <a:spcPct val="80000"/>
              </a:lnSpc>
              <a:spcAft>
                <a:spcPct val="0"/>
              </a:spcAft>
              <a:buClr>
                <a:srgbClr val="4F81BD"/>
              </a:buClr>
            </a:pP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79" name="Стрелка вверх 4"/>
          <p:cNvSpPr/>
          <p:nvPr/>
        </p:nvSpPr>
        <p:spPr>
          <a:xfrm>
            <a:off x="697871" y="1211670"/>
            <a:ext cx="7798566" cy="8012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0800" tIns="3600" rIns="10800" bIns="3600" anchor="ctr"/>
          <a:lstStyle/>
          <a:p>
            <a:pPr algn="ctr" defTabSz="913284" fontAlgn="base">
              <a:lnSpc>
                <a:spcPct val="80000"/>
              </a:lnSpc>
              <a:spcAft>
                <a:spcPct val="0"/>
              </a:spcAft>
              <a:buClr>
                <a:srgbClr val="4F81BD"/>
              </a:buClr>
            </a:pPr>
            <a:endParaRPr lang="ru-RU" sz="1400" b="1" i="1" dirty="0">
              <a:solidFill>
                <a:prstClr val="white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27846" y="1158415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prstClr val="white"/>
                </a:solidFill>
              </a:rPr>
              <a:t>Система условных единиц  разработана 30 лет назад для определения уровня оплаты труда </a:t>
            </a:r>
            <a:r>
              <a:rPr lang="ru-RU" sz="1600" b="1" i="1" dirty="0">
                <a:solidFill>
                  <a:prstClr val="white"/>
                </a:solidFill>
              </a:rPr>
              <a:t>руководителей  производственных объединений, предприятий и организаций электроэнергетической промышленности </a:t>
            </a:r>
            <a:r>
              <a:rPr lang="ru-RU" sz="1600" b="1" i="1" dirty="0" smtClean="0">
                <a:solidFill>
                  <a:prstClr val="white"/>
                </a:solidFill>
              </a:rPr>
              <a:t>и морально устарела</a:t>
            </a:r>
          </a:p>
          <a:p>
            <a:endParaRPr lang="ru-RU" sz="1600" b="1" i="1" dirty="0">
              <a:solidFill>
                <a:prstClr val="white"/>
              </a:solidFill>
            </a:endParaRPr>
          </a:p>
        </p:txBody>
      </p:sp>
      <p:sp>
        <p:nvSpPr>
          <p:cNvPr id="81" name="Стрелка вверх 4"/>
          <p:cNvSpPr/>
          <p:nvPr/>
        </p:nvSpPr>
        <p:spPr>
          <a:xfrm>
            <a:off x="697871" y="2181890"/>
            <a:ext cx="7798566" cy="88024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0800" tIns="3600" rIns="10800" bIns="3600" anchor="ctr"/>
          <a:lstStyle/>
          <a:p>
            <a:pPr indent="-171450" algn="ctr" defTabSz="913284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4F81BD"/>
              </a:buClr>
              <a:buFont typeface="Wingdings" panose="05000000000000000000" pitchFamily="2" charset="2"/>
              <a:buChar char="§"/>
            </a:pPr>
            <a:r>
              <a:rPr lang="ru-RU" sz="1600" b="1" i="1" dirty="0">
                <a:solidFill>
                  <a:schemeClr val="bg1"/>
                </a:solidFill>
              </a:rPr>
              <a:t>Существующий порядок дифференциации тарифов, </a:t>
            </a:r>
            <a:r>
              <a:rPr lang="ru-RU" sz="1600" b="1" i="1" dirty="0" smtClean="0">
                <a:solidFill>
                  <a:schemeClr val="bg1"/>
                </a:solidFill>
              </a:rPr>
              <a:t>с учетом </a:t>
            </a:r>
            <a:r>
              <a:rPr lang="ru-RU" sz="1600" b="1" i="1" dirty="0" err="1" smtClean="0">
                <a:solidFill>
                  <a:schemeClr val="bg1"/>
                </a:solidFill>
              </a:rPr>
              <a:t>перетоков</a:t>
            </a:r>
            <a:r>
              <a:rPr lang="ru-RU" sz="1600" b="1" i="1" dirty="0" smtClean="0">
                <a:solidFill>
                  <a:schemeClr val="bg1"/>
                </a:solidFill>
              </a:rPr>
              <a:t>, искусственно </a:t>
            </a:r>
            <a:r>
              <a:rPr lang="ru-RU" sz="1600" b="1" i="1" dirty="0">
                <a:solidFill>
                  <a:schemeClr val="bg1"/>
                </a:solidFill>
              </a:rPr>
              <a:t>завышает уровень тарифов на более низких уровнях напряжения</a:t>
            </a:r>
            <a:endParaRPr lang="ru-RU" sz="1600" b="1" i="1" dirty="0">
              <a:solidFill>
                <a:prstClr val="white"/>
              </a:solidFill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500226" y="1101066"/>
            <a:ext cx="318574" cy="34289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/>
          <a:p>
            <a:pPr algn="ctr"/>
            <a:r>
              <a:rPr lang="ru-RU" sz="13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endParaRPr lang="ru-RU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500226" y="2170369"/>
            <a:ext cx="309384" cy="34289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448" tIns="41724" rIns="83448" bIns="41724" rtlCol="0" anchor="ctr"/>
          <a:lstStyle/>
          <a:p>
            <a:pPr algn="ctr"/>
            <a:r>
              <a:rPr lang="ru-RU" sz="13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ru-RU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Rectangle 2"/>
          <p:cNvSpPr txBox="1">
            <a:spLocks noChangeArrowheads="1"/>
          </p:cNvSpPr>
          <p:nvPr/>
        </p:nvSpPr>
        <p:spPr>
          <a:xfrm>
            <a:off x="2339752" y="0"/>
            <a:ext cx="5040560" cy="909630"/>
          </a:xfrm>
          <a:prstGeom prst="rect">
            <a:avLst/>
          </a:prstGeom>
          <a:extLst/>
        </p:spPr>
        <p:txBody>
          <a:bodyPr anchor="ctr">
            <a:noAutofit/>
          </a:bodyPr>
          <a:lstStyle>
            <a:lvl1pPr marL="92075" indent="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ru-RU" sz="1600" b="1" kern="1400" spc="1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4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Выводы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6" name="Номер слайда 8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483296" cy="365124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</a:t>
            </a: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1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8" name="Text Box 9"/>
          <p:cNvSpPr txBox="1">
            <a:spLocks noChangeArrowheads="1"/>
          </p:cNvSpPr>
          <p:nvPr/>
        </p:nvSpPr>
        <p:spPr bwMode="auto">
          <a:xfrm>
            <a:off x="609600" y="2609875"/>
            <a:ext cx="81534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35944" bIns="0">
            <a:spAutoFit/>
          </a:bodyPr>
          <a:lstStyle/>
          <a:p>
            <a:pPr algn="ctr" defTabSz="913579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3366"/>
                </a:solidFill>
                <a:cs typeface="Arial" pitchFamily="34" charset="0"/>
              </a:rPr>
              <a:t>Спасибо за внимание 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83296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4"/>
          <p:cNvGrpSpPr>
            <a:grpSpLocks/>
          </p:cNvGrpSpPr>
          <p:nvPr/>
        </p:nvGrpSpPr>
        <p:grpSpPr bwMode="auto">
          <a:xfrm>
            <a:off x="209550" y="0"/>
            <a:ext cx="1921966" cy="708605"/>
            <a:chOff x="417666" y="635843"/>
            <a:chExt cx="2429776" cy="103394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17666" y="635843"/>
              <a:ext cx="2429776" cy="1033947"/>
            </a:xfrm>
            <a:prstGeom prst="roundRect">
              <a:avLst>
                <a:gd name="adj" fmla="val 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000" dirty="0">
                <a:solidFill>
                  <a:prstClr val="white"/>
                </a:solidFill>
              </a:endParaRPr>
            </a:p>
          </p:txBody>
        </p:sp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992" y="864967"/>
              <a:ext cx="2143125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83296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B3D2DE-5C5B-4950-B79D-5F810AF42A75}" type="slidenum">
              <a:rPr lang="ru-RU" sz="2000" smtClean="0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5"/>
            <a:ext cx="8319269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роектПрезент_Шувалову_к2013-04-17_00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14194</TotalTime>
  <Words>650</Words>
  <Application>Microsoft Office PowerPoint</Application>
  <PresentationFormat>Экран (4:3)</PresentationFormat>
  <Paragraphs>130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Franklin Gothic Demi</vt:lpstr>
      <vt:lpstr>Tahoma</vt:lpstr>
      <vt:lpstr>Times New Roman</vt:lpstr>
      <vt:lpstr>Wingdings</vt:lpstr>
      <vt:lpstr>Тема Office</vt:lpstr>
      <vt:lpstr>ПроектПрезент_Шувалову_к2013-04-17_007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Князева Т.В.</dc:creator>
  <cp:lastModifiedBy>admin</cp:lastModifiedBy>
  <cp:revision>1000</cp:revision>
  <cp:lastPrinted>2014-06-20T17:43:42Z</cp:lastPrinted>
  <dcterms:created xsi:type="dcterms:W3CDTF">2014-04-01T05:55:57Z</dcterms:created>
  <dcterms:modified xsi:type="dcterms:W3CDTF">2014-06-23T01:13:00Z</dcterms:modified>
</cp:coreProperties>
</file>