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371" r:id="rId3"/>
    <p:sldId id="360" r:id="rId4"/>
    <p:sldId id="374" r:id="rId5"/>
    <p:sldId id="375" r:id="rId6"/>
    <p:sldId id="341" r:id="rId7"/>
    <p:sldId id="367" r:id="rId8"/>
    <p:sldId id="402" r:id="rId9"/>
    <p:sldId id="411" r:id="rId10"/>
    <p:sldId id="383" r:id="rId11"/>
    <p:sldId id="386" r:id="rId12"/>
    <p:sldId id="393" r:id="rId13"/>
    <p:sldId id="394" r:id="rId14"/>
    <p:sldId id="395" r:id="rId15"/>
    <p:sldId id="396" r:id="rId16"/>
    <p:sldId id="397" r:id="rId17"/>
    <p:sldId id="389" r:id="rId18"/>
    <p:sldId id="388" r:id="rId19"/>
    <p:sldId id="398" r:id="rId20"/>
    <p:sldId id="408" r:id="rId21"/>
    <p:sldId id="409" r:id="rId22"/>
  </p:sldIdLst>
  <p:sldSz cx="9144000" cy="6858000" type="screen4x3"/>
  <p:notesSz cx="6646863" cy="9777413"/>
  <p:custDataLst>
    <p:tags r:id="rId2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FCB4"/>
    <a:srgbClr val="D2FED4"/>
    <a:srgbClr val="D1120D"/>
    <a:srgbClr val="855B2D"/>
    <a:srgbClr val="FFE471"/>
    <a:srgbClr val="493BFB"/>
    <a:srgbClr val="003CA0"/>
    <a:srgbClr val="B50F0B"/>
    <a:srgbClr val="E8D1BA"/>
    <a:srgbClr val="DFB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830" autoAdjust="0"/>
  </p:normalViewPr>
  <p:slideViewPr>
    <p:cSldViewPr snapToGrid="0">
      <p:cViewPr>
        <p:scale>
          <a:sx n="75" d="100"/>
          <a:sy n="75" d="100"/>
        </p:scale>
        <p:origin x="-10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4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50;&#1085;&#1080;&#1075;&#1072;5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54;&#1052;\2014\&#1056;&#1072;&#1089;&#1095;&#1077;&#1090;&#1099;\2%20&#1101;&#1090;&#1072;&#1087;\&#1043;&#1088;&#1072;&#1092;&#1080;&#1082;&#1080;%20&#1050;&#1054;&#1052;-201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54;&#1052;\2014\&#1056;&#1072;&#1089;&#1095;&#1077;&#1090;&#1099;\2%20&#1101;&#1090;&#1072;&#1087;\&#1043;&#1088;&#1072;&#1092;&#1080;&#1082;&#1080;%20&#1050;&#1054;&#1052;-201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&#1050;&#1054;&#1052;\2014\&#1056;&#1072;&#1089;&#1095;&#1077;&#1090;&#1099;\2%20&#1101;&#1090;&#1072;&#1087;\&#1043;&#1088;&#1072;&#1092;&#1080;&#1082;&#1080;%20&#1050;&#1054;&#1052;-2014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&#1050;&#1054;&#1052;\2014\&#1056;&#1072;&#1089;&#1095;&#1077;&#1090;&#1099;\2%20&#1101;&#1090;&#1072;&#1087;\&#1043;&#1088;&#1072;&#1092;&#1080;&#1082;&#1080;%20&#1050;&#1054;&#1052;-2014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&#1050;&#1054;&#1052;\2014\&#1056;&#1072;&#1089;&#1095;&#1077;&#1090;&#1099;\2%20&#1101;&#1090;&#1072;&#1087;\&#1043;&#1088;&#1072;&#1092;&#1080;&#1082;&#1080;%20&#1050;&#1054;&#1052;-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2842950889486826"/>
                  <c:y val="1.2403275433544327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399665756854245"/>
                  <c:y val="-0.10018764037823796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88%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новые АЭС/ГЭС</c:v>
                </c:pt>
                <c:pt idx="1">
                  <c:v>ДПМ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2420</c:v>
                </c:pt>
                <c:pt idx="1">
                  <c:v>18311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4034311728571114"/>
                  <c:y val="9.1649423035973454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44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8235290947235292"/>
                  <c:y val="-0.1656294751488533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 smtClean="0">
                        <a:solidFill>
                          <a:schemeClr val="tx1"/>
                        </a:solidFill>
                      </a:rPr>
                      <a:t>56</a:t>
                    </a:r>
                    <a:r>
                      <a:rPr lang="en-US" sz="2000" b="1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Лист1!$B$15:$B$16</c:f>
              <c:numCache>
                <c:formatCode>General</c:formatCode>
                <c:ptCount val="2"/>
                <c:pt idx="0">
                  <c:v>3352</c:v>
                </c:pt>
                <c:pt idx="1">
                  <c:v>4338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15507436570428"/>
          <c:y val="5.1400554097404488E-2"/>
          <c:w val="0.83666355080902599"/>
          <c:h val="0.7334869855239895"/>
        </c:manualLayout>
      </c:layout>
      <c:scatterChart>
        <c:scatterStyle val="lineMarker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установленнаямощность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0222905503339E-2"/>
                  <c:y val="-0.10532832788791406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6850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Лист1!$B$3:$B$10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Лист1!$C$3:$C$10</c:f>
              <c:numCache>
                <c:formatCode>General</c:formatCode>
                <c:ptCount val="8"/>
                <c:pt idx="0">
                  <c:v>465</c:v>
                </c:pt>
                <c:pt idx="1">
                  <c:v>2012</c:v>
                </c:pt>
                <c:pt idx="2">
                  <c:v>4885.2</c:v>
                </c:pt>
                <c:pt idx="3">
                  <c:v>6850.9</c:v>
                </c:pt>
                <c:pt idx="4">
                  <c:v>8143.4</c:v>
                </c:pt>
                <c:pt idx="5">
                  <c:v>8403.4</c:v>
                </c:pt>
                <c:pt idx="6">
                  <c:v>8574.4</c:v>
                </c:pt>
                <c:pt idx="7">
                  <c:v>8918.4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располагаемая мощность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300" dirty="0" smtClean="0"/>
                      <a:t>6340</a:t>
                    </a:r>
                    <a:endParaRPr lang="en-US" sz="13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Лист1!$B$3:$B$10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xVal>
          <c:yVal>
            <c:numRef>
              <c:f>Лист1!$D$3:$D$10</c:f>
              <c:numCache>
                <c:formatCode>General</c:formatCode>
                <c:ptCount val="8"/>
                <c:pt idx="0">
                  <c:v>125</c:v>
                </c:pt>
                <c:pt idx="1">
                  <c:v>1541.9</c:v>
                </c:pt>
                <c:pt idx="2">
                  <c:v>4392.4000000000005</c:v>
                </c:pt>
                <c:pt idx="3">
                  <c:v>6340.6000000000013</c:v>
                </c:pt>
                <c:pt idx="4">
                  <c:v>7619.4</c:v>
                </c:pt>
                <c:pt idx="5">
                  <c:v>7847</c:v>
                </c:pt>
                <c:pt idx="6">
                  <c:v>7963.1</c:v>
                </c:pt>
                <c:pt idx="7">
                  <c:v>8287.1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0005632"/>
        <c:axId val="150007168"/>
      </c:scatterChart>
      <c:valAx>
        <c:axId val="150005632"/>
        <c:scaling>
          <c:orientation val="minMax"/>
          <c:max val="2018"/>
          <c:min val="2011"/>
        </c:scaling>
        <c:delete val="0"/>
        <c:axPos val="b"/>
        <c:numFmt formatCode="#,##0" sourceLinked="0"/>
        <c:majorTickMark val="out"/>
        <c:minorTickMark val="none"/>
        <c:tickLblPos val="nextTo"/>
        <c:crossAx val="150007168"/>
        <c:crosses val="autoZero"/>
        <c:crossBetween val="midCat"/>
        <c:majorUnit val="1"/>
      </c:valAx>
      <c:valAx>
        <c:axId val="150007168"/>
        <c:scaling>
          <c:orientation val="minMax"/>
          <c:max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00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"/>
          <c:y val="0.91628280839894949"/>
          <c:w val="0.97209492155100363"/>
          <c:h val="7.947142023913694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 цене</c:v>
                </c:pt>
                <c:pt idx="1">
                  <c:v>Выше price-cap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1528</c:v>
                </c:pt>
                <c:pt idx="1">
                  <c:v>626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По цене</c:v>
                </c:pt>
                <c:pt idx="1">
                  <c:v>Выше price-cap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2749</c:v>
                </c:pt>
                <c:pt idx="1">
                  <c:v>394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33856"/>
        <c:axId val="153835392"/>
      </c:barChart>
      <c:catAx>
        <c:axId val="153833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53835392"/>
        <c:crosses val="autoZero"/>
        <c:auto val="1"/>
        <c:lblAlgn val="ctr"/>
        <c:lblOffset val="100"/>
        <c:noMultiLvlLbl val="0"/>
      </c:catAx>
      <c:valAx>
        <c:axId val="153835392"/>
        <c:scaling>
          <c:orientation val="minMax"/>
          <c:max val="28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833856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77025363423102811"/>
          <c:y val="0.64942075724576998"/>
          <c:w val="0.19328802994368097"/>
          <c:h val="0.275626570614843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76736896278252E-2"/>
          <c:y val="4.9286640726329524E-2"/>
          <c:w val="0.91850545157964469"/>
          <c:h val="0.92607003891050665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20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2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layout>
                <c:manualLayout>
                  <c:x val="6.9325624067767433E-2"/>
                  <c:y val="-5.8983049915370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9"/>
              <c:delete val="1"/>
            </c:dLbl>
            <c:dLbl>
              <c:idx val="50"/>
              <c:delete val="1"/>
            </c:dLbl>
            <c:dLbl>
              <c:idx val="52"/>
              <c:delete val="1"/>
            </c:dLbl>
            <c:dLbl>
              <c:idx val="53"/>
              <c:delete val="1"/>
            </c:dLbl>
            <c:dLbl>
              <c:idx val="55"/>
              <c:delete val="1"/>
            </c:dLbl>
            <c:dLbl>
              <c:idx val="56"/>
              <c:delete val="1"/>
            </c:dLbl>
            <c:dLbl>
              <c:idx val="58"/>
              <c:delete val="1"/>
            </c:dLbl>
            <c:dLbl>
              <c:idx val="59"/>
              <c:delete val="1"/>
            </c:dLbl>
            <c:dLbl>
              <c:idx val="61"/>
              <c:delete val="1"/>
            </c:dLbl>
            <c:dLbl>
              <c:idx val="62"/>
              <c:delete val="1"/>
            </c:dLbl>
            <c:dLbl>
              <c:idx val="64"/>
              <c:delete val="1"/>
            </c:dLbl>
            <c:dLbl>
              <c:idx val="68"/>
              <c:delete val="1"/>
            </c:dLbl>
            <c:dLbl>
              <c:idx val="70"/>
              <c:layout>
                <c:manualLayout>
                  <c:x val="-2.3618132132953402E-2"/>
                  <c:y val="-2.2198392516110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delete val="1"/>
            </c:dLbl>
            <c:dLbl>
              <c:idx val="73"/>
              <c:layout>
                <c:manualLayout>
                  <c:x val="-1.9459828377949743E-2"/>
                  <c:y val="-7.0563227574103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4"/>
              <c:delete val="1"/>
            </c:dLbl>
            <c:dLbl>
              <c:idx val="76"/>
              <c:layout>
                <c:manualLayout>
                  <c:x val="-6.3255542138805085E-3"/>
                  <c:y val="-5.20298564559094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delete val="1"/>
            </c:dLbl>
            <c:dLbl>
              <c:idx val="79"/>
              <c:layout>
                <c:manualLayout>
                  <c:x val="0.19353141385080541"/>
                  <c:y val="-5.5938149230379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delete val="1"/>
            </c:dLbl>
            <c:dLbl>
              <c:idx val="82"/>
              <c:delete val="1"/>
            </c:dLbl>
            <c:dLbl>
              <c:idx val="83"/>
              <c:delete val="1"/>
            </c:dLbl>
            <c:dLbl>
              <c:idx val="85"/>
              <c:delete val="1"/>
            </c:dLbl>
            <c:dLbl>
              <c:idx val="86"/>
              <c:delete val="1"/>
            </c:dLbl>
            <c:dLbl>
              <c:idx val="88"/>
              <c:delete val="1"/>
            </c:dLbl>
            <c:dLbl>
              <c:idx val="89"/>
              <c:delete val="1"/>
            </c:dLbl>
            <c:dLbl>
              <c:idx val="91"/>
              <c:delete val="1"/>
            </c:dLbl>
            <c:dLbl>
              <c:idx val="92"/>
              <c:delete val="1"/>
            </c:dLbl>
            <c:dLbl>
              <c:idx val="94"/>
              <c:delete val="1"/>
            </c:dLbl>
            <c:dLbl>
              <c:idx val="95"/>
              <c:delete val="1"/>
            </c:dLbl>
            <c:dLbl>
              <c:idx val="97"/>
              <c:delete val="1"/>
            </c:dLbl>
            <c:dLbl>
              <c:idx val="98"/>
              <c:delete val="1"/>
            </c:dLbl>
            <c:dLbl>
              <c:idx val="100"/>
              <c:delete val="1"/>
            </c:dLbl>
            <c:dLbl>
              <c:idx val="101"/>
              <c:delete val="1"/>
            </c:dLbl>
            <c:dLbl>
              <c:idx val="103"/>
              <c:delete val="1"/>
            </c:dLbl>
            <c:dLbl>
              <c:idx val="104"/>
              <c:delete val="1"/>
            </c:dLbl>
            <c:dLbl>
              <c:idx val="106"/>
              <c:delete val="1"/>
            </c:dLbl>
            <c:dLbl>
              <c:idx val="107"/>
              <c:delete val="1"/>
            </c:dLbl>
            <c:dLbl>
              <c:idx val="109"/>
              <c:delete val="1"/>
            </c:dLbl>
            <c:dLbl>
              <c:idx val="110"/>
              <c:delete val="1"/>
            </c:dLbl>
            <c:dLbl>
              <c:idx val="112"/>
              <c:delete val="1"/>
            </c:dLbl>
            <c:dLbl>
              <c:idx val="113"/>
              <c:delete val="1"/>
            </c:dLbl>
            <c:dLbl>
              <c:idx val="115"/>
              <c:delete val="1"/>
            </c:dLbl>
            <c:dLbl>
              <c:idx val="116"/>
              <c:delete val="1"/>
            </c:dLbl>
            <c:dLbl>
              <c:idx val="118"/>
              <c:delete val="1"/>
            </c:dLbl>
            <c:dLbl>
              <c:idx val="119"/>
              <c:delete val="1"/>
            </c:dLbl>
            <c:dLbl>
              <c:idx val="121"/>
              <c:delete val="1"/>
            </c:dLbl>
            <c:dLbl>
              <c:idx val="122"/>
              <c:delete val="1"/>
            </c:dLbl>
            <c:dLbl>
              <c:idx val="124"/>
              <c:delete val="1"/>
            </c:dLbl>
            <c:dLbl>
              <c:idx val="125"/>
              <c:delete val="1"/>
            </c:dLbl>
            <c:dLbl>
              <c:idx val="127"/>
              <c:delete val="1"/>
            </c:dLbl>
            <c:dLbl>
              <c:idx val="128"/>
              <c:delete val="1"/>
            </c:dLbl>
            <c:dLbl>
              <c:idx val="130"/>
              <c:delete val="1"/>
            </c:dLbl>
            <c:dLbl>
              <c:idx val="131"/>
              <c:delete val="1"/>
            </c:dLbl>
            <c:dLbl>
              <c:idx val="134"/>
              <c:delete val="1"/>
            </c:dLbl>
            <c:dLbl>
              <c:idx val="140"/>
              <c:delete val="1"/>
            </c:dLbl>
            <c:dLbl>
              <c:idx val="143"/>
              <c:delete val="1"/>
            </c:dLbl>
            <c:dLbl>
              <c:idx val="146"/>
              <c:delete val="1"/>
            </c:dLbl>
            <c:dLbl>
              <c:idx val="149"/>
              <c:delete val="1"/>
            </c:dLbl>
            <c:dLbl>
              <c:idx val="151"/>
              <c:delete val="1"/>
            </c:dLbl>
            <c:dLbl>
              <c:idx val="152"/>
              <c:delete val="1"/>
            </c:dLbl>
            <c:dLbl>
              <c:idx val="154"/>
              <c:delete val="1"/>
            </c:dLbl>
            <c:dLbl>
              <c:idx val="155"/>
              <c:delete val="1"/>
            </c:dLbl>
            <c:dLbl>
              <c:idx val="158"/>
              <c:delete val="1"/>
            </c:dLbl>
            <c:dLbl>
              <c:idx val="160"/>
              <c:delete val="1"/>
            </c:dLbl>
            <c:dLbl>
              <c:idx val="161"/>
              <c:delete val="1"/>
            </c:dLbl>
            <c:dLbl>
              <c:idx val="170"/>
              <c:delete val="1"/>
            </c:dLbl>
            <c:dLbl>
              <c:idx val="173"/>
              <c:delete val="1"/>
            </c:dLbl>
            <c:dLbl>
              <c:idx val="176"/>
              <c:delete val="1"/>
            </c:dLbl>
            <c:dLbl>
              <c:idx val="179"/>
              <c:delete val="1"/>
            </c:dLbl>
            <c:dLbl>
              <c:idx val="181"/>
              <c:delete val="1"/>
            </c:dLbl>
            <c:dLbl>
              <c:idx val="182"/>
              <c:layout>
                <c:manualLayout>
                  <c:x val="-0.20983212932170045"/>
                  <c:y val="0.10505836575875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4"/>
              <c:delete val="1"/>
            </c:dLbl>
            <c:dLbl>
              <c:idx val="185"/>
              <c:layout>
                <c:manualLayout>
                  <c:x val="-0.20309192921004188"/>
                  <c:y val="9.241245136186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7"/>
              <c:delete val="1"/>
            </c:dLbl>
            <c:dLbl>
              <c:idx val="188"/>
              <c:delete val="1"/>
            </c:dLbl>
            <c:dLbl>
              <c:idx val="190"/>
              <c:delete val="1"/>
            </c:dLbl>
            <c:dLbl>
              <c:idx val="191"/>
              <c:delete val="1"/>
            </c:dLbl>
            <c:dLbl>
              <c:idx val="193"/>
              <c:delete val="1"/>
            </c:dLbl>
            <c:dLbl>
              <c:idx val="194"/>
              <c:delete val="1"/>
            </c:dLbl>
            <c:dLbl>
              <c:idx val="196"/>
              <c:delete val="1"/>
            </c:dLbl>
            <c:dLbl>
              <c:idx val="197"/>
              <c:delete val="1"/>
            </c:dLbl>
            <c:dLbl>
              <c:idx val="199"/>
              <c:delete val="1"/>
            </c:dLbl>
            <c:dLbl>
              <c:idx val="200"/>
              <c:layout>
                <c:manualLayout>
                  <c:x val="-0.22116077654646993"/>
                  <c:y val="7.19844357976653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2"/>
              <c:delete val="1"/>
            </c:dLbl>
            <c:dLbl>
              <c:idx val="203"/>
              <c:layout>
                <c:manualLayout>
                  <c:x val="-0.21687155829359567"/>
                  <c:y val="5.544747081712098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5"/>
              <c:delete val="1"/>
            </c:dLbl>
            <c:dLbl>
              <c:idx val="206"/>
              <c:delete val="1"/>
            </c:dLbl>
            <c:dLbl>
              <c:idx val="208"/>
              <c:delete val="1"/>
            </c:dLbl>
            <c:dLbl>
              <c:idx val="209"/>
              <c:delete val="1"/>
            </c:dLbl>
            <c:dLbl>
              <c:idx val="2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just"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'КП-Сибирь'!$D$102:$D$633</c:f>
              <c:numCache>
                <c:formatCode>General</c:formatCode>
                <c:ptCount val="532"/>
                <c:pt idx="0">
                  <c:v>15505.933000000006</c:v>
                </c:pt>
                <c:pt idx="1">
                  <c:v>15511.050000000003</c:v>
                </c:pt>
                <c:pt idx="2">
                  <c:v>15516.167000000003</c:v>
                </c:pt>
                <c:pt idx="3">
                  <c:v>15521.284000000012</c:v>
                </c:pt>
                <c:pt idx="4">
                  <c:v>15721.284000000012</c:v>
                </c:pt>
                <c:pt idx="5">
                  <c:v>15921.284000000012</c:v>
                </c:pt>
                <c:pt idx="6">
                  <c:v>16121.284000000012</c:v>
                </c:pt>
                <c:pt idx="7">
                  <c:v>16321.284000000012</c:v>
                </c:pt>
                <c:pt idx="8">
                  <c:v>16521.284000000021</c:v>
                </c:pt>
                <c:pt idx="9">
                  <c:v>16721.284000000021</c:v>
                </c:pt>
                <c:pt idx="10">
                  <c:v>16949.284000000021</c:v>
                </c:pt>
                <c:pt idx="11">
                  <c:v>16975.884000000005</c:v>
                </c:pt>
                <c:pt idx="12">
                  <c:v>17002.484000000029</c:v>
                </c:pt>
                <c:pt idx="13">
                  <c:v>17029.083999999999</c:v>
                </c:pt>
                <c:pt idx="14">
                  <c:v>17055.683999999997</c:v>
                </c:pt>
                <c:pt idx="15">
                  <c:v>17082.284000000021</c:v>
                </c:pt>
                <c:pt idx="16">
                  <c:v>17135.284000000021</c:v>
                </c:pt>
                <c:pt idx="17">
                  <c:v>17875.284000000021</c:v>
                </c:pt>
                <c:pt idx="18">
                  <c:v>18755.284000000021</c:v>
                </c:pt>
                <c:pt idx="19">
                  <c:v>19355.284000000021</c:v>
                </c:pt>
                <c:pt idx="20">
                  <c:v>20235.284000000021</c:v>
                </c:pt>
                <c:pt idx="21">
                  <c:v>20975.284000000021</c:v>
                </c:pt>
                <c:pt idx="22">
                  <c:v>21045.284000000021</c:v>
                </c:pt>
                <c:pt idx="23">
                  <c:v>21122.707999999995</c:v>
                </c:pt>
                <c:pt idx="24">
                  <c:v>21200.632999999907</c:v>
                </c:pt>
                <c:pt idx="25">
                  <c:v>21510.832999999915</c:v>
                </c:pt>
                <c:pt idx="26">
                  <c:v>21960.832999999915</c:v>
                </c:pt>
                <c:pt idx="27">
                  <c:v>22126.832999999915</c:v>
                </c:pt>
                <c:pt idx="28">
                  <c:v>22386.832999999915</c:v>
                </c:pt>
                <c:pt idx="29">
                  <c:v>22926.832999999915</c:v>
                </c:pt>
                <c:pt idx="30">
                  <c:v>22951.832999999915</c:v>
                </c:pt>
                <c:pt idx="31">
                  <c:v>22968.332999999915</c:v>
                </c:pt>
                <c:pt idx="32">
                  <c:v>23188.332999999915</c:v>
                </c:pt>
                <c:pt idx="33">
                  <c:v>23428.332999999915</c:v>
                </c:pt>
                <c:pt idx="34">
                  <c:v>23563.332999999915</c:v>
                </c:pt>
                <c:pt idx="35">
                  <c:v>23623.332999999915</c:v>
                </c:pt>
                <c:pt idx="36">
                  <c:v>23623.332999999915</c:v>
                </c:pt>
                <c:pt idx="37">
                  <c:v>23623.332999999915</c:v>
                </c:pt>
                <c:pt idx="38">
                  <c:v>23772.332999999915</c:v>
                </c:pt>
                <c:pt idx="39">
                  <c:v>23772.332999999915</c:v>
                </c:pt>
                <c:pt idx="40">
                  <c:v>23772.332999999915</c:v>
                </c:pt>
                <c:pt idx="41">
                  <c:v>23921.332999999915</c:v>
                </c:pt>
                <c:pt idx="42">
                  <c:v>23921.332999999915</c:v>
                </c:pt>
                <c:pt idx="43">
                  <c:v>23921.332999999915</c:v>
                </c:pt>
                <c:pt idx="44">
                  <c:v>24070.332999999915</c:v>
                </c:pt>
                <c:pt idx="45">
                  <c:v>24070.332999999915</c:v>
                </c:pt>
                <c:pt idx="46">
                  <c:v>24070.332999999915</c:v>
                </c:pt>
                <c:pt idx="47">
                  <c:v>24120.332999999915</c:v>
                </c:pt>
                <c:pt idx="48">
                  <c:v>24120.332999999915</c:v>
                </c:pt>
                <c:pt idx="49">
                  <c:v>24120.332999999915</c:v>
                </c:pt>
                <c:pt idx="50">
                  <c:v>24280.332999999915</c:v>
                </c:pt>
                <c:pt idx="51">
                  <c:v>24280.332999999915</c:v>
                </c:pt>
                <c:pt idx="52">
                  <c:v>24280.332999999915</c:v>
                </c:pt>
                <c:pt idx="53">
                  <c:v>24439.332999999915</c:v>
                </c:pt>
                <c:pt idx="54">
                  <c:v>24439.332999999915</c:v>
                </c:pt>
                <c:pt idx="55">
                  <c:v>24439.332999999915</c:v>
                </c:pt>
                <c:pt idx="56">
                  <c:v>24599.332999999915</c:v>
                </c:pt>
                <c:pt idx="57">
                  <c:v>24599.332999999915</c:v>
                </c:pt>
                <c:pt idx="58">
                  <c:v>24599.332999999915</c:v>
                </c:pt>
                <c:pt idx="59">
                  <c:v>24734.332999999915</c:v>
                </c:pt>
                <c:pt idx="60">
                  <c:v>24734.332999999915</c:v>
                </c:pt>
                <c:pt idx="61">
                  <c:v>24734.332999999915</c:v>
                </c:pt>
                <c:pt idx="62">
                  <c:v>24869.332999999915</c:v>
                </c:pt>
                <c:pt idx="63">
                  <c:v>24869.332999999915</c:v>
                </c:pt>
                <c:pt idx="64">
                  <c:v>24869.332999999915</c:v>
                </c:pt>
                <c:pt idx="65">
                  <c:v>25669.332999999915</c:v>
                </c:pt>
                <c:pt idx="66">
                  <c:v>25669.332999999915</c:v>
                </c:pt>
                <c:pt idx="67">
                  <c:v>25669.332999999915</c:v>
                </c:pt>
                <c:pt idx="68">
                  <c:v>26469.332999999915</c:v>
                </c:pt>
                <c:pt idx="69">
                  <c:v>26469.332999999915</c:v>
                </c:pt>
                <c:pt idx="70">
                  <c:v>26469.332999999915</c:v>
                </c:pt>
                <c:pt idx="71">
                  <c:v>26471.332999999915</c:v>
                </c:pt>
                <c:pt idx="72">
                  <c:v>26471.332999999915</c:v>
                </c:pt>
                <c:pt idx="73">
                  <c:v>26471.332999999915</c:v>
                </c:pt>
                <c:pt idx="74">
                  <c:v>26514.332999999915</c:v>
                </c:pt>
                <c:pt idx="75">
                  <c:v>26514.332999999915</c:v>
                </c:pt>
                <c:pt idx="76">
                  <c:v>26514.332999999915</c:v>
                </c:pt>
                <c:pt idx="77">
                  <c:v>26518.332999999915</c:v>
                </c:pt>
                <c:pt idx="78">
                  <c:v>26518.332999999915</c:v>
                </c:pt>
                <c:pt idx="79">
                  <c:v>26518.332999999915</c:v>
                </c:pt>
                <c:pt idx="80">
                  <c:v>26788.332999999915</c:v>
                </c:pt>
                <c:pt idx="81">
                  <c:v>26788.332999999915</c:v>
                </c:pt>
                <c:pt idx="82">
                  <c:v>26788.332999999915</c:v>
                </c:pt>
                <c:pt idx="83">
                  <c:v>26908.332999999915</c:v>
                </c:pt>
                <c:pt idx="84">
                  <c:v>26908.332999999915</c:v>
                </c:pt>
                <c:pt idx="85">
                  <c:v>26908.332999999915</c:v>
                </c:pt>
                <c:pt idx="86">
                  <c:v>27028.332999999915</c:v>
                </c:pt>
                <c:pt idx="87">
                  <c:v>27028.332999999915</c:v>
                </c:pt>
                <c:pt idx="88">
                  <c:v>27028.332999999915</c:v>
                </c:pt>
                <c:pt idx="89">
                  <c:v>27163.332999999915</c:v>
                </c:pt>
                <c:pt idx="90">
                  <c:v>27163.332999999915</c:v>
                </c:pt>
                <c:pt idx="91">
                  <c:v>27163.332999999915</c:v>
                </c:pt>
                <c:pt idx="92">
                  <c:v>27283.332999999915</c:v>
                </c:pt>
                <c:pt idx="93">
                  <c:v>27283.332999999915</c:v>
                </c:pt>
                <c:pt idx="94">
                  <c:v>27283.332999999915</c:v>
                </c:pt>
                <c:pt idx="95">
                  <c:v>27403.332999999915</c:v>
                </c:pt>
                <c:pt idx="96">
                  <c:v>27403.332999999915</c:v>
                </c:pt>
                <c:pt idx="97">
                  <c:v>27403.332999999915</c:v>
                </c:pt>
                <c:pt idx="98">
                  <c:v>27593.332999999915</c:v>
                </c:pt>
                <c:pt idx="99">
                  <c:v>27593.332999999915</c:v>
                </c:pt>
                <c:pt idx="100">
                  <c:v>27593.332999999915</c:v>
                </c:pt>
                <c:pt idx="101">
                  <c:v>27783.332999999915</c:v>
                </c:pt>
                <c:pt idx="102">
                  <c:v>27783.332999999915</c:v>
                </c:pt>
                <c:pt idx="103">
                  <c:v>27783.332999999915</c:v>
                </c:pt>
                <c:pt idx="104">
                  <c:v>27973.332999999915</c:v>
                </c:pt>
                <c:pt idx="105">
                  <c:v>27973.332999999915</c:v>
                </c:pt>
                <c:pt idx="106">
                  <c:v>27973.332999999915</c:v>
                </c:pt>
                <c:pt idx="107">
                  <c:v>28163.332999999915</c:v>
                </c:pt>
                <c:pt idx="108">
                  <c:v>28163.332999999915</c:v>
                </c:pt>
                <c:pt idx="109">
                  <c:v>28163.332999999915</c:v>
                </c:pt>
                <c:pt idx="110">
                  <c:v>28188.332999999915</c:v>
                </c:pt>
                <c:pt idx="111">
                  <c:v>28188.332999999915</c:v>
                </c:pt>
                <c:pt idx="112">
                  <c:v>28188.332999999915</c:v>
                </c:pt>
                <c:pt idx="113">
                  <c:v>28263.332999999915</c:v>
                </c:pt>
                <c:pt idx="114">
                  <c:v>28263.332999999915</c:v>
                </c:pt>
                <c:pt idx="115">
                  <c:v>28263.332999999915</c:v>
                </c:pt>
                <c:pt idx="116">
                  <c:v>28530.332999999915</c:v>
                </c:pt>
                <c:pt idx="117">
                  <c:v>28530.332999999915</c:v>
                </c:pt>
                <c:pt idx="118">
                  <c:v>28530.332999999915</c:v>
                </c:pt>
                <c:pt idx="119">
                  <c:v>28902.332999999915</c:v>
                </c:pt>
                <c:pt idx="120">
                  <c:v>28902.332999999915</c:v>
                </c:pt>
                <c:pt idx="121">
                  <c:v>28902.332999999915</c:v>
                </c:pt>
                <c:pt idx="122">
                  <c:v>29222.332999999915</c:v>
                </c:pt>
                <c:pt idx="123">
                  <c:v>29222.332999999915</c:v>
                </c:pt>
                <c:pt idx="124">
                  <c:v>29222.332999999915</c:v>
                </c:pt>
                <c:pt idx="125">
                  <c:v>29307.332999999915</c:v>
                </c:pt>
                <c:pt idx="126">
                  <c:v>29307.332999999915</c:v>
                </c:pt>
                <c:pt idx="127">
                  <c:v>29307.332999999915</c:v>
                </c:pt>
                <c:pt idx="128">
                  <c:v>29331.332999999915</c:v>
                </c:pt>
                <c:pt idx="129">
                  <c:v>29331.332999999915</c:v>
                </c:pt>
                <c:pt idx="130">
                  <c:v>29331.332999999915</c:v>
                </c:pt>
                <c:pt idx="131">
                  <c:v>29367.132999999907</c:v>
                </c:pt>
                <c:pt idx="132">
                  <c:v>29367.132999999907</c:v>
                </c:pt>
                <c:pt idx="133">
                  <c:v>29367.132999999907</c:v>
                </c:pt>
                <c:pt idx="134">
                  <c:v>29389.632999999907</c:v>
                </c:pt>
                <c:pt idx="135">
                  <c:v>29389.632999999907</c:v>
                </c:pt>
                <c:pt idx="136">
                  <c:v>29389.632999999907</c:v>
                </c:pt>
              </c:numCache>
            </c:numRef>
          </c:xVal>
          <c:yVal>
            <c:numRef>
              <c:f>'КП-Сибирь'!$C$102:$C$633</c:f>
              <c:numCache>
                <c:formatCode>_(* #,##0.00_);_(* \(#,##0.00\);_(* "-"??_);_(@_)</c:formatCode>
                <c:ptCount val="53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0</c:v>
                </c:pt>
                <c:pt idx="37">
                  <c:v>97505.439999999988</c:v>
                </c:pt>
                <c:pt idx="38">
                  <c:v>97505.439999999988</c:v>
                </c:pt>
                <c:pt idx="39">
                  <c:v>0</c:v>
                </c:pt>
                <c:pt idx="40">
                  <c:v>97505.439999999988</c:v>
                </c:pt>
                <c:pt idx="41">
                  <c:v>97505.439999999988</c:v>
                </c:pt>
                <c:pt idx="42">
                  <c:v>0</c:v>
                </c:pt>
                <c:pt idx="43">
                  <c:v>97505.439999999988</c:v>
                </c:pt>
                <c:pt idx="44">
                  <c:v>97505.439999999988</c:v>
                </c:pt>
                <c:pt idx="45">
                  <c:v>0</c:v>
                </c:pt>
                <c:pt idx="46">
                  <c:v>97505.439999999988</c:v>
                </c:pt>
                <c:pt idx="47">
                  <c:v>97505.439999999988</c:v>
                </c:pt>
                <c:pt idx="48">
                  <c:v>0</c:v>
                </c:pt>
                <c:pt idx="49">
                  <c:v>97505.439999999988</c:v>
                </c:pt>
                <c:pt idx="50">
                  <c:v>97505.439999999988</c:v>
                </c:pt>
                <c:pt idx="51">
                  <c:v>0</c:v>
                </c:pt>
                <c:pt idx="52">
                  <c:v>97505.439999999988</c:v>
                </c:pt>
                <c:pt idx="53">
                  <c:v>97505.439999999988</c:v>
                </c:pt>
                <c:pt idx="54">
                  <c:v>0</c:v>
                </c:pt>
                <c:pt idx="55">
                  <c:v>97505.439999999988</c:v>
                </c:pt>
                <c:pt idx="56">
                  <c:v>97505.439999999988</c:v>
                </c:pt>
                <c:pt idx="57">
                  <c:v>0</c:v>
                </c:pt>
                <c:pt idx="58">
                  <c:v>97505.439999999988</c:v>
                </c:pt>
                <c:pt idx="59">
                  <c:v>97505.439999999988</c:v>
                </c:pt>
                <c:pt idx="60">
                  <c:v>0</c:v>
                </c:pt>
                <c:pt idx="61">
                  <c:v>97505.439999999988</c:v>
                </c:pt>
                <c:pt idx="62">
                  <c:v>97505.439999999988</c:v>
                </c:pt>
                <c:pt idx="63">
                  <c:v>0</c:v>
                </c:pt>
                <c:pt idx="64">
                  <c:v>119496</c:v>
                </c:pt>
                <c:pt idx="65">
                  <c:v>119496</c:v>
                </c:pt>
                <c:pt idx="66">
                  <c:v>0</c:v>
                </c:pt>
                <c:pt idx="67">
                  <c:v>119496</c:v>
                </c:pt>
                <c:pt idx="68">
                  <c:v>119496</c:v>
                </c:pt>
                <c:pt idx="69">
                  <c:v>0</c:v>
                </c:pt>
                <c:pt idx="70">
                  <c:v>128957</c:v>
                </c:pt>
                <c:pt idx="71">
                  <c:v>128957</c:v>
                </c:pt>
                <c:pt idx="72">
                  <c:v>0</c:v>
                </c:pt>
                <c:pt idx="73">
                  <c:v>143800</c:v>
                </c:pt>
                <c:pt idx="74">
                  <c:v>143800</c:v>
                </c:pt>
                <c:pt idx="75">
                  <c:v>0</c:v>
                </c:pt>
                <c:pt idx="76">
                  <c:v>167828</c:v>
                </c:pt>
                <c:pt idx="77">
                  <c:v>167828</c:v>
                </c:pt>
                <c:pt idx="78">
                  <c:v>0</c:v>
                </c:pt>
                <c:pt idx="79">
                  <c:v>214000</c:v>
                </c:pt>
                <c:pt idx="80">
                  <c:v>214000</c:v>
                </c:pt>
                <c:pt idx="81">
                  <c:v>0</c:v>
                </c:pt>
                <c:pt idx="82">
                  <c:v>214000</c:v>
                </c:pt>
                <c:pt idx="83">
                  <c:v>214000</c:v>
                </c:pt>
                <c:pt idx="84">
                  <c:v>0</c:v>
                </c:pt>
                <c:pt idx="85">
                  <c:v>214000</c:v>
                </c:pt>
                <c:pt idx="86">
                  <c:v>214000</c:v>
                </c:pt>
                <c:pt idx="87">
                  <c:v>0</c:v>
                </c:pt>
                <c:pt idx="88">
                  <c:v>214000</c:v>
                </c:pt>
                <c:pt idx="89">
                  <c:v>214000</c:v>
                </c:pt>
                <c:pt idx="90">
                  <c:v>0</c:v>
                </c:pt>
                <c:pt idx="91">
                  <c:v>214000</c:v>
                </c:pt>
                <c:pt idx="92">
                  <c:v>214000</c:v>
                </c:pt>
                <c:pt idx="93">
                  <c:v>0</c:v>
                </c:pt>
                <c:pt idx="94">
                  <c:v>214000</c:v>
                </c:pt>
                <c:pt idx="95">
                  <c:v>214000</c:v>
                </c:pt>
                <c:pt idx="96">
                  <c:v>0</c:v>
                </c:pt>
                <c:pt idx="97">
                  <c:v>214000</c:v>
                </c:pt>
                <c:pt idx="98">
                  <c:v>214000</c:v>
                </c:pt>
                <c:pt idx="99">
                  <c:v>0</c:v>
                </c:pt>
                <c:pt idx="100">
                  <c:v>214000</c:v>
                </c:pt>
                <c:pt idx="101">
                  <c:v>214000</c:v>
                </c:pt>
                <c:pt idx="102">
                  <c:v>0</c:v>
                </c:pt>
                <c:pt idx="103">
                  <c:v>214000</c:v>
                </c:pt>
                <c:pt idx="104">
                  <c:v>214000</c:v>
                </c:pt>
                <c:pt idx="105">
                  <c:v>0</c:v>
                </c:pt>
                <c:pt idx="106">
                  <c:v>214000</c:v>
                </c:pt>
                <c:pt idx="107">
                  <c:v>214000</c:v>
                </c:pt>
                <c:pt idx="108">
                  <c:v>0</c:v>
                </c:pt>
                <c:pt idx="109">
                  <c:v>214000</c:v>
                </c:pt>
                <c:pt idx="110">
                  <c:v>214000</c:v>
                </c:pt>
                <c:pt idx="111">
                  <c:v>0</c:v>
                </c:pt>
                <c:pt idx="112">
                  <c:v>214000</c:v>
                </c:pt>
                <c:pt idx="113">
                  <c:v>214000</c:v>
                </c:pt>
                <c:pt idx="114">
                  <c:v>0</c:v>
                </c:pt>
                <c:pt idx="115">
                  <c:v>214000</c:v>
                </c:pt>
                <c:pt idx="116">
                  <c:v>214000</c:v>
                </c:pt>
                <c:pt idx="117">
                  <c:v>0</c:v>
                </c:pt>
                <c:pt idx="118">
                  <c:v>214000</c:v>
                </c:pt>
                <c:pt idx="119">
                  <c:v>214000</c:v>
                </c:pt>
                <c:pt idx="120">
                  <c:v>0</c:v>
                </c:pt>
                <c:pt idx="121">
                  <c:v>214000</c:v>
                </c:pt>
                <c:pt idx="122">
                  <c:v>214000</c:v>
                </c:pt>
                <c:pt idx="123">
                  <c:v>0</c:v>
                </c:pt>
                <c:pt idx="124">
                  <c:v>214000</c:v>
                </c:pt>
                <c:pt idx="125">
                  <c:v>214000</c:v>
                </c:pt>
                <c:pt idx="126">
                  <c:v>0</c:v>
                </c:pt>
                <c:pt idx="127">
                  <c:v>214000</c:v>
                </c:pt>
                <c:pt idx="128">
                  <c:v>214000</c:v>
                </c:pt>
                <c:pt idx="129">
                  <c:v>0</c:v>
                </c:pt>
                <c:pt idx="130">
                  <c:v>214000</c:v>
                </c:pt>
                <c:pt idx="131">
                  <c:v>214000</c:v>
                </c:pt>
                <c:pt idx="132">
                  <c:v>0</c:v>
                </c:pt>
                <c:pt idx="133">
                  <c:v>263377.36</c:v>
                </c:pt>
                <c:pt idx="134">
                  <c:v>263377.36</c:v>
                </c:pt>
                <c:pt idx="135">
                  <c:v>0</c:v>
                </c:pt>
                <c:pt idx="138" formatCode="_-* #,##0_р_._-;\-* #,##0_р_._-;_-* &quot;-&quot;??_р_._-;_-@_-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462848"/>
        <c:axId val="154177920"/>
      </c:scatterChart>
      <c:valAx>
        <c:axId val="154462848"/>
        <c:scaling>
          <c:orientation val="minMax"/>
          <c:max val="29500"/>
          <c:min val="235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177920"/>
        <c:crosses val="autoZero"/>
        <c:crossBetween val="midCat"/>
        <c:majorUnit val="1000"/>
      </c:valAx>
      <c:valAx>
        <c:axId val="154177920"/>
        <c:scaling>
          <c:orientation val="minMax"/>
          <c:max val="300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46284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02544344900574E-2"/>
          <c:y val="2.0580754514799689E-2"/>
          <c:w val="0.91763341067285464"/>
          <c:h val="0.9250972762645977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layout>
                <c:manualLayout>
                  <c:x val="-2.8097886576801196E-2"/>
                  <c:y val="-5.6198379427520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5"/>
              <c:layout>
                <c:manualLayout>
                  <c:x val="3.0946670212439551E-2"/>
                  <c:y val="-4.75607672172012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8"/>
              <c:delete val="1"/>
            </c:dLbl>
            <c:dLbl>
              <c:idx val="50"/>
              <c:delete val="1"/>
            </c:dLbl>
            <c:dLbl>
              <c:idx val="53"/>
              <c:delete val="1"/>
            </c:dLbl>
            <c:dLbl>
              <c:idx val="54"/>
              <c:delete val="1"/>
            </c:dLbl>
            <c:dLbl>
              <c:idx val="56"/>
              <c:delete val="1"/>
            </c:dLbl>
            <c:dLbl>
              <c:idx val="57"/>
              <c:layout>
                <c:manualLayout>
                  <c:x val="-1.7765089138684041E-2"/>
                  <c:y val="-5.6198379427520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delete val="1"/>
            </c:dLbl>
            <c:dLbl>
              <c:idx val="59"/>
              <c:delete val="1"/>
            </c:dLbl>
            <c:dLbl>
              <c:idx val="60"/>
              <c:delete val="1"/>
            </c:dLbl>
            <c:dLbl>
              <c:idx val="62"/>
              <c:delete val="1"/>
            </c:dLbl>
            <c:dLbl>
              <c:idx val="63"/>
              <c:delete val="1"/>
            </c:dLbl>
            <c:dLbl>
              <c:idx val="65"/>
              <c:layout>
                <c:manualLayout>
                  <c:x val="-2.6368741160750879E-2"/>
                  <c:y val="-4.84428918657668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delete val="1"/>
            </c:dLbl>
            <c:dLbl>
              <c:idx val="67"/>
              <c:delete val="1"/>
            </c:dLbl>
            <c:dLbl>
              <c:idx val="68"/>
              <c:layout>
                <c:manualLayout>
                  <c:x val="6.8854321736114702E-3"/>
                  <c:y val="-4.72627015832505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delete val="1"/>
            </c:dLbl>
            <c:dLbl>
              <c:idx val="71"/>
              <c:delete val="1"/>
            </c:dLbl>
            <c:dLbl>
              <c:idx val="72"/>
              <c:layout>
                <c:manualLayout>
                  <c:x val="-2.1296720749001152E-3"/>
                  <c:y val="-6.20991608083648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3"/>
              <c:delete val="1"/>
            </c:dLbl>
            <c:dLbl>
              <c:idx val="74"/>
              <c:delete val="1"/>
            </c:dLbl>
            <c:dLbl>
              <c:idx val="75"/>
              <c:delete val="1"/>
            </c:dLbl>
            <c:dLbl>
              <c:idx val="77"/>
              <c:delete val="1"/>
            </c:dLbl>
            <c:dLbl>
              <c:idx val="79"/>
              <c:delete val="1"/>
            </c:dLbl>
            <c:dLbl>
              <c:idx val="80"/>
              <c:delete val="1"/>
            </c:dLbl>
            <c:dLbl>
              <c:idx val="82"/>
              <c:delete val="1"/>
            </c:dLbl>
            <c:dLbl>
              <c:idx val="83"/>
              <c:delete val="1"/>
            </c:dLbl>
            <c:dLbl>
              <c:idx val="85"/>
              <c:delete val="1"/>
            </c:dLbl>
            <c:dLbl>
              <c:idx val="86"/>
              <c:delete val="1"/>
            </c:dLbl>
            <c:dLbl>
              <c:idx val="87"/>
              <c:layout>
                <c:manualLayout>
                  <c:x val="1.4243918178191786E-3"/>
                  <c:y val="-6.07115318074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8"/>
              <c:delete val="1"/>
            </c:dLbl>
            <c:dLbl>
              <c:idx val="89"/>
              <c:delete val="1"/>
            </c:dLbl>
            <c:dLbl>
              <c:idx val="90"/>
              <c:delete val="1"/>
            </c:dLbl>
            <c:dLbl>
              <c:idx val="91"/>
              <c:delete val="1"/>
            </c:dLbl>
            <c:dLbl>
              <c:idx val="92"/>
              <c:delete val="1"/>
            </c:dLbl>
            <c:dLbl>
              <c:idx val="93"/>
              <c:delete val="1"/>
            </c:dLbl>
            <c:dLbl>
              <c:idx val="94"/>
              <c:delete val="1"/>
            </c:dLbl>
            <c:dLbl>
              <c:idx val="95"/>
              <c:delete val="1"/>
            </c:dLbl>
            <c:dLbl>
              <c:idx val="96"/>
              <c:delete val="1"/>
            </c:dLbl>
            <c:dLbl>
              <c:idx val="97"/>
              <c:delete val="1"/>
            </c:dLbl>
            <c:dLbl>
              <c:idx val="98"/>
              <c:delete val="1"/>
            </c:dLbl>
            <c:dLbl>
              <c:idx val="100"/>
              <c:delete val="1"/>
            </c:dLbl>
            <c:dLbl>
              <c:idx val="101"/>
              <c:delete val="1"/>
            </c:dLbl>
            <c:dLbl>
              <c:idx val="103"/>
              <c:delete val="1"/>
            </c:dLbl>
            <c:dLbl>
              <c:idx val="104"/>
              <c:delete val="1"/>
            </c:dLbl>
            <c:dLbl>
              <c:idx val="105"/>
              <c:delete val="1"/>
            </c:dLbl>
            <c:dLbl>
              <c:idx val="106"/>
              <c:layout>
                <c:manualLayout>
                  <c:x val="-1.219613789575612E-2"/>
                  <c:y val="-2.4578469520103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7"/>
              <c:delete val="1"/>
            </c:dLbl>
            <c:dLbl>
              <c:idx val="108"/>
              <c:delete val="1"/>
            </c:dLbl>
            <c:dLbl>
              <c:idx val="109"/>
              <c:delete val="1"/>
            </c:dLbl>
            <c:dLbl>
              <c:idx val="110"/>
              <c:delete val="1"/>
            </c:dLbl>
            <c:dLbl>
              <c:idx val="111"/>
              <c:layout>
                <c:manualLayout>
                  <c:x val="-1.290902303109649E-2"/>
                  <c:y val="-4.9142742492886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2"/>
              <c:delete val="1"/>
            </c:dLbl>
            <c:dLbl>
              <c:idx val="113"/>
              <c:delete val="1"/>
            </c:dLbl>
            <c:dLbl>
              <c:idx val="114"/>
              <c:layout>
                <c:manualLayout>
                  <c:x val="-1.1396761754748437E-2"/>
                  <c:y val="-5.1736916695501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5"/>
              <c:delete val="1"/>
            </c:dLbl>
            <c:dLbl>
              <c:idx val="116"/>
              <c:delete val="1"/>
            </c:dLbl>
            <c:dLbl>
              <c:idx val="117"/>
              <c:delete val="1"/>
            </c:dLbl>
            <c:dLbl>
              <c:idx val="118"/>
              <c:delete val="1"/>
            </c:dLbl>
            <c:dLbl>
              <c:idx val="119"/>
              <c:delete val="1"/>
            </c:dLbl>
            <c:dLbl>
              <c:idx val="120"/>
              <c:delete val="1"/>
            </c:dLbl>
            <c:dLbl>
              <c:idx val="121"/>
              <c:delete val="1"/>
            </c:dLbl>
            <c:dLbl>
              <c:idx val="122"/>
              <c:delete val="1"/>
            </c:dLbl>
            <c:dLbl>
              <c:idx val="123"/>
              <c:delete val="1"/>
            </c:dLbl>
            <c:dLbl>
              <c:idx val="124"/>
              <c:delete val="1"/>
            </c:dLbl>
            <c:dLbl>
              <c:idx val="125"/>
              <c:delete val="1"/>
            </c:dLbl>
            <c:dLbl>
              <c:idx val="126"/>
              <c:layout>
                <c:manualLayout>
                  <c:x val="-2.0584234266485278E-2"/>
                  <c:y val="-5.24437386238141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7"/>
              <c:delete val="1"/>
            </c:dLbl>
            <c:dLbl>
              <c:idx val="128"/>
              <c:layout>
                <c:manualLayout>
                  <c:x val="-8.4154765546617591E-3"/>
                  <c:y val="-4.7697302701549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9"/>
              <c:delete val="1"/>
            </c:dLbl>
            <c:dLbl>
              <c:idx val="130"/>
              <c:delete val="1"/>
            </c:dLbl>
            <c:dLbl>
              <c:idx val="131"/>
              <c:delete val="1"/>
            </c:dLbl>
            <c:dLbl>
              <c:idx val="132"/>
              <c:delete val="1"/>
            </c:dLbl>
            <c:dLbl>
              <c:idx val="134"/>
              <c:delete val="1"/>
            </c:dLbl>
            <c:dLbl>
              <c:idx val="135"/>
              <c:delete val="1"/>
            </c:dLbl>
            <c:dLbl>
              <c:idx val="137"/>
              <c:delete val="1"/>
            </c:dLbl>
            <c:dLbl>
              <c:idx val="138"/>
              <c:delete val="1"/>
            </c:dLbl>
            <c:dLbl>
              <c:idx val="140"/>
              <c:delete val="1"/>
            </c:dLbl>
            <c:dLbl>
              <c:idx val="141"/>
              <c:layout>
                <c:manualLayout>
                  <c:x val="-1.0011539259051261E-2"/>
                  <c:y val="-4.8566504938147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3"/>
              <c:delete val="1"/>
            </c:dLbl>
            <c:dLbl>
              <c:idx val="144"/>
              <c:layout>
                <c:manualLayout>
                  <c:x val="-2.3310594240235931E-3"/>
                  <c:y val="-4.1653645434398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6"/>
              <c:delete val="1"/>
            </c:dLbl>
            <c:dLbl>
              <c:idx val="147"/>
              <c:delete val="1"/>
            </c:dLbl>
            <c:dLbl>
              <c:idx val="149"/>
              <c:delete val="1"/>
            </c:dLbl>
            <c:dLbl>
              <c:idx val="150"/>
              <c:delete val="1"/>
            </c:dLbl>
            <c:dLbl>
              <c:idx val="151"/>
              <c:delete val="1"/>
            </c:dLbl>
            <c:dLbl>
              <c:idx val="152"/>
              <c:delete val="1"/>
            </c:dLbl>
            <c:dLbl>
              <c:idx val="153"/>
              <c:delete val="1"/>
            </c:dLbl>
            <c:dLbl>
              <c:idx val="154"/>
              <c:delete val="1"/>
            </c:dLbl>
            <c:dLbl>
              <c:idx val="155"/>
              <c:delete val="1"/>
            </c:dLbl>
            <c:dLbl>
              <c:idx val="156"/>
              <c:delete val="1"/>
            </c:dLbl>
            <c:dLbl>
              <c:idx val="158"/>
              <c:delete val="1"/>
            </c:dLbl>
            <c:dLbl>
              <c:idx val="159"/>
              <c:layout>
                <c:manualLayout>
                  <c:x val="-1.7812045833453437E-2"/>
                  <c:y val="-4.42407275317938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140 </a:t>
                    </a:r>
                    <a:r>
                      <a:rPr lang="ru-RU"/>
                      <a:t>487</a:t>
                    </a:r>
                    <a:r>
                      <a:rPr lang="en-US"/>
                      <a:t>,00   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0"/>
              <c:delete val="1"/>
            </c:dLbl>
            <c:dLbl>
              <c:idx val="161"/>
              <c:delete val="1"/>
            </c:dLbl>
            <c:dLbl>
              <c:idx val="162"/>
              <c:layout>
                <c:manualLayout>
                  <c:x val="-1.3336747379490978E-2"/>
                  <c:y val="-4.5595710439353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4"/>
              <c:layout>
                <c:manualLayout>
                  <c:x val="2.9853532305741085E-3"/>
                  <c:y val="-5.37407407092533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5"/>
              <c:delete val="1"/>
            </c:dLbl>
            <c:dLbl>
              <c:idx val="166"/>
              <c:delete val="1"/>
            </c:dLbl>
            <c:dLbl>
              <c:idx val="167"/>
              <c:delete val="1"/>
            </c:dLbl>
            <c:dLbl>
              <c:idx val="168"/>
              <c:delete val="1"/>
            </c:dLbl>
            <c:dLbl>
              <c:idx val="170"/>
              <c:delete val="1"/>
            </c:dLbl>
            <c:dLbl>
              <c:idx val="171"/>
              <c:delete val="1"/>
            </c:dLbl>
            <c:dLbl>
              <c:idx val="172"/>
              <c:delete val="1"/>
            </c:dLbl>
            <c:dLbl>
              <c:idx val="173"/>
              <c:delete val="1"/>
            </c:dLbl>
            <c:dLbl>
              <c:idx val="174"/>
              <c:delete val="1"/>
            </c:dLbl>
            <c:dLbl>
              <c:idx val="175"/>
              <c:delete val="1"/>
            </c:dLbl>
            <c:dLbl>
              <c:idx val="176"/>
              <c:delete val="1"/>
            </c:dLbl>
            <c:dLbl>
              <c:idx val="177"/>
              <c:delete val="1"/>
            </c:dLbl>
            <c:dLbl>
              <c:idx val="179"/>
              <c:delete val="1"/>
            </c:dLbl>
            <c:dLbl>
              <c:idx val="180"/>
              <c:delete val="1"/>
            </c:dLbl>
            <c:dLbl>
              <c:idx val="181"/>
              <c:delete val="1"/>
            </c:dLbl>
            <c:dLbl>
              <c:idx val="182"/>
              <c:layout>
                <c:manualLayout>
                  <c:x val="2.9525881507337797E-2"/>
                  <c:y val="-4.7506187029809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3"/>
              <c:delete val="1"/>
            </c:dLbl>
            <c:dLbl>
              <c:idx val="184"/>
              <c:delete val="1"/>
            </c:dLbl>
            <c:dLbl>
              <c:idx val="185"/>
              <c:delete val="1"/>
            </c:dLbl>
            <c:dLbl>
              <c:idx val="186"/>
              <c:delete val="1"/>
            </c:dLbl>
            <c:dLbl>
              <c:idx val="187"/>
              <c:delete val="1"/>
            </c:dLbl>
            <c:dLbl>
              <c:idx val="188"/>
              <c:delete val="1"/>
            </c:dLbl>
            <c:dLbl>
              <c:idx val="189"/>
              <c:delete val="1"/>
            </c:dLbl>
            <c:dLbl>
              <c:idx val="190"/>
              <c:delete val="1"/>
            </c:dLbl>
            <c:dLbl>
              <c:idx val="191"/>
              <c:delete val="1"/>
            </c:dLbl>
            <c:dLbl>
              <c:idx val="192"/>
              <c:delete val="1"/>
            </c:dLbl>
            <c:dLbl>
              <c:idx val="193"/>
              <c:delete val="1"/>
            </c:dLbl>
            <c:dLbl>
              <c:idx val="194"/>
              <c:delete val="1"/>
            </c:dLbl>
            <c:dLbl>
              <c:idx val="195"/>
              <c:delete val="1"/>
            </c:dLbl>
            <c:dLbl>
              <c:idx val="196"/>
              <c:delete val="1"/>
            </c:dLbl>
            <c:dLbl>
              <c:idx val="197"/>
              <c:delete val="1"/>
            </c:dLbl>
            <c:dLbl>
              <c:idx val="198"/>
              <c:delete val="1"/>
            </c:dLbl>
            <c:dLbl>
              <c:idx val="199"/>
              <c:delete val="1"/>
            </c:dLbl>
            <c:dLbl>
              <c:idx val="200"/>
              <c:delete val="1"/>
            </c:dLbl>
            <c:dLbl>
              <c:idx val="201"/>
              <c:delete val="1"/>
            </c:dLbl>
            <c:dLbl>
              <c:idx val="202"/>
              <c:delete val="1"/>
            </c:dLbl>
            <c:dLbl>
              <c:idx val="203"/>
              <c:delete val="1"/>
            </c:dLbl>
            <c:dLbl>
              <c:idx val="204"/>
              <c:layout>
                <c:manualLayout>
                  <c:x val="-4.678699978334859E-3"/>
                  <c:y val="-7.0736773018684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5"/>
              <c:delete val="1"/>
            </c:dLbl>
            <c:dLbl>
              <c:idx val="206"/>
              <c:delete val="1"/>
            </c:dLbl>
            <c:dLbl>
              <c:idx val="207"/>
              <c:delete val="1"/>
            </c:dLbl>
            <c:dLbl>
              <c:idx val="208"/>
              <c:delete val="1"/>
            </c:dLbl>
            <c:dLbl>
              <c:idx val="209"/>
              <c:delete val="1"/>
            </c:dLbl>
            <c:dLbl>
              <c:idx val="210"/>
              <c:delete val="1"/>
            </c:dLbl>
            <c:dLbl>
              <c:idx val="211"/>
              <c:delete val="1"/>
            </c:dLbl>
            <c:dLbl>
              <c:idx val="212"/>
              <c:delete val="1"/>
            </c:dLbl>
            <c:dLbl>
              <c:idx val="213"/>
              <c:delete val="1"/>
            </c:dLbl>
            <c:dLbl>
              <c:idx val="214"/>
              <c:delete val="1"/>
            </c:dLbl>
            <c:dLbl>
              <c:idx val="215"/>
              <c:layout>
                <c:manualLayout>
                  <c:x val="-2.3669544817608107E-2"/>
                  <c:y val="-6.2870934859992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6"/>
              <c:delete val="1"/>
            </c:dLbl>
            <c:dLbl>
              <c:idx val="217"/>
              <c:layout>
                <c:manualLayout>
                  <c:x val="-1.8633480844956401E-2"/>
                  <c:y val="-2.9708120142569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8"/>
              <c:layout>
                <c:manualLayout>
                  <c:x val="-1.7765089138684041E-2"/>
                  <c:y val="-6.07115318074122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9"/>
              <c:delete val="1"/>
            </c:dLbl>
            <c:dLbl>
              <c:idx val="221"/>
              <c:layout>
                <c:manualLayout>
                  <c:x val="-7.6927735041503104E-2"/>
                  <c:y val="-2.23489714355184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2"/>
              <c:delete val="1"/>
            </c:dLbl>
            <c:dLbl>
              <c:idx val="224"/>
              <c:delete val="1"/>
            </c:dLbl>
            <c:dLbl>
              <c:idx val="225"/>
              <c:layout>
                <c:manualLayout>
                  <c:x val="-7.7932654801345688E-2"/>
                  <c:y val="-8.7131063012911361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7"/>
              <c:layout>
                <c:manualLayout>
                  <c:x val="-7.6556730661047984E-2"/>
                  <c:y val="1.96896750778533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8"/>
              <c:delete val="1"/>
            </c:dLbl>
            <c:dLbl>
              <c:idx val="230"/>
              <c:delete val="1"/>
            </c:dLbl>
            <c:dLbl>
              <c:idx val="231"/>
              <c:delete val="1"/>
            </c:dLbl>
            <c:dLbl>
              <c:idx val="233"/>
              <c:layout>
                <c:manualLayout>
                  <c:x val="-7.6445150396249287E-2"/>
                  <c:y val="-4.394300196131649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4"/>
              <c:delete val="1"/>
            </c:dLbl>
            <c:dLbl>
              <c:idx val="236"/>
              <c:delete val="1"/>
            </c:dLbl>
            <c:dLbl>
              <c:idx val="237"/>
              <c:delete val="1"/>
            </c:dLbl>
            <c:dLbl>
              <c:idx val="239"/>
              <c:delete val="1"/>
            </c:dLbl>
            <c:dLbl>
              <c:idx val="240"/>
              <c:delete val="1"/>
            </c:dLbl>
            <c:dLbl>
              <c:idx val="241"/>
              <c:delete val="1"/>
            </c:dLbl>
            <c:dLbl>
              <c:idx val="242"/>
              <c:delete val="1"/>
            </c:dLbl>
            <c:dLbl>
              <c:idx val="243"/>
              <c:delete val="1"/>
            </c:dLbl>
            <c:dLbl>
              <c:idx val="244"/>
              <c:delete val="1"/>
            </c:dLbl>
            <c:dLbl>
              <c:idx val="245"/>
              <c:delete val="1"/>
            </c:dLbl>
            <c:dLbl>
              <c:idx val="246"/>
              <c:delete val="1"/>
            </c:dLbl>
            <c:dLbl>
              <c:idx val="248"/>
              <c:delete val="1"/>
            </c:dLbl>
            <c:dLbl>
              <c:idx val="249"/>
              <c:layout>
                <c:manualLayout>
                  <c:x val="-7.4230979516652779E-2"/>
                  <c:y val="6.402715066767210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1"/>
              <c:delete val="1"/>
            </c:dLbl>
            <c:dLbl>
              <c:idx val="252"/>
              <c:delete val="1"/>
            </c:dLbl>
            <c:dLbl>
              <c:idx val="253"/>
              <c:delete val="1"/>
            </c:dLbl>
            <c:dLbl>
              <c:idx val="254"/>
              <c:delete val="1"/>
            </c:dLbl>
            <c:dLbl>
              <c:idx val="255"/>
              <c:layout>
                <c:manualLayout>
                  <c:x val="-6.9296109847051507E-2"/>
                  <c:y val="-8.4002479062717048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6"/>
              <c:delete val="1"/>
            </c:dLbl>
            <c:dLbl>
              <c:idx val="257"/>
              <c:layout>
                <c:manualLayout>
                  <c:x val="-6.5000734570076782E-2"/>
                  <c:y val="1.911156717401308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8"/>
              <c:delete val="1"/>
            </c:dLbl>
            <c:dLbl>
              <c:idx val="260"/>
              <c:delete val="1"/>
            </c:dLbl>
            <c:dLbl>
              <c:idx val="261"/>
              <c:delete val="1"/>
            </c:dLbl>
            <c:dLbl>
              <c:idx val="262"/>
              <c:delete val="1"/>
            </c:dLbl>
            <c:dLbl>
              <c:idx val="263"/>
              <c:layout>
                <c:manualLayout>
                  <c:x val="-6.6223933222930881E-2"/>
                  <c:y val="2.4433560524071961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4"/>
              <c:delete val="1"/>
            </c:dLbl>
            <c:dLbl>
              <c:idx val="266"/>
              <c:delete val="1"/>
            </c:dLbl>
            <c:dLbl>
              <c:idx val="267"/>
              <c:layout>
                <c:manualLayout>
                  <c:x val="-6.5000734570076782E-2"/>
                  <c:y val="4.070389738244669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9"/>
              <c:delete val="1"/>
            </c:dLbl>
            <c:dLbl>
              <c:idx val="270"/>
              <c:delete val="1"/>
            </c:dLbl>
            <c:dLbl>
              <c:idx val="271"/>
              <c:delete val="1"/>
            </c:dLbl>
            <c:dLbl>
              <c:idx val="272"/>
              <c:delete val="1"/>
            </c:dLbl>
            <c:dLbl>
              <c:idx val="273"/>
              <c:delete val="1"/>
            </c:dLbl>
            <c:dLbl>
              <c:idx val="275"/>
              <c:delete val="1"/>
            </c:dLbl>
            <c:dLbl>
              <c:idx val="276"/>
              <c:layout>
                <c:manualLayout>
                  <c:x val="-5.3140101110316633E-2"/>
                  <c:y val="-2.190518860345289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just"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'КП-Урал'!$D$60:$D$586</c:f>
              <c:numCache>
                <c:formatCode>0.00</c:formatCode>
                <c:ptCount val="527"/>
                <c:pt idx="0">
                  <c:v>8872.4</c:v>
                </c:pt>
                <c:pt idx="1">
                  <c:v>8889</c:v>
                </c:pt>
                <c:pt idx="2">
                  <c:v>8905</c:v>
                </c:pt>
                <c:pt idx="3">
                  <c:v>9133</c:v>
                </c:pt>
                <c:pt idx="4">
                  <c:v>9197.9949999999608</c:v>
                </c:pt>
                <c:pt idx="5">
                  <c:v>9257.9949999999608</c:v>
                </c:pt>
                <c:pt idx="6">
                  <c:v>9592.9949999999608</c:v>
                </c:pt>
                <c:pt idx="7">
                  <c:v>10192.995000000001</c:v>
                </c:pt>
                <c:pt idx="8">
                  <c:v>10324.863000000001</c:v>
                </c:pt>
                <c:pt idx="9">
                  <c:v>10458.198</c:v>
                </c:pt>
                <c:pt idx="10">
                  <c:v>10591.532999999989</c:v>
                </c:pt>
                <c:pt idx="11">
                  <c:v>10702.401</c:v>
                </c:pt>
                <c:pt idx="12">
                  <c:v>11002.401</c:v>
                </c:pt>
                <c:pt idx="13">
                  <c:v>11302.401</c:v>
                </c:pt>
                <c:pt idx="14">
                  <c:v>11592.401</c:v>
                </c:pt>
                <c:pt idx="15">
                  <c:v>11892.401</c:v>
                </c:pt>
                <c:pt idx="16">
                  <c:v>12192.401</c:v>
                </c:pt>
                <c:pt idx="17">
                  <c:v>12482.401</c:v>
                </c:pt>
                <c:pt idx="18">
                  <c:v>12982.401</c:v>
                </c:pt>
                <c:pt idx="19">
                  <c:v>13482.401</c:v>
                </c:pt>
                <c:pt idx="20">
                  <c:v>13982.401</c:v>
                </c:pt>
                <c:pt idx="21">
                  <c:v>14482.401</c:v>
                </c:pt>
                <c:pt idx="22">
                  <c:v>14482.401</c:v>
                </c:pt>
                <c:pt idx="23">
                  <c:v>14482.401</c:v>
                </c:pt>
                <c:pt idx="24">
                  <c:v>14737.401</c:v>
                </c:pt>
                <c:pt idx="25">
                  <c:v>14737.401</c:v>
                </c:pt>
                <c:pt idx="26">
                  <c:v>14737.401</c:v>
                </c:pt>
                <c:pt idx="27">
                  <c:v>15007.401</c:v>
                </c:pt>
                <c:pt idx="28">
                  <c:v>15007.401</c:v>
                </c:pt>
                <c:pt idx="29">
                  <c:v>15007.401</c:v>
                </c:pt>
                <c:pt idx="30">
                  <c:v>15016.175999999943</c:v>
                </c:pt>
                <c:pt idx="31">
                  <c:v>15016.175999999943</c:v>
                </c:pt>
                <c:pt idx="32">
                  <c:v>15016.175999999943</c:v>
                </c:pt>
                <c:pt idx="33">
                  <c:v>15090.575999999935</c:v>
                </c:pt>
                <c:pt idx="34">
                  <c:v>15090.575999999935</c:v>
                </c:pt>
                <c:pt idx="35">
                  <c:v>15090.575999999935</c:v>
                </c:pt>
                <c:pt idx="36">
                  <c:v>15328.575999999935</c:v>
                </c:pt>
                <c:pt idx="37">
                  <c:v>15328.575999999935</c:v>
                </c:pt>
                <c:pt idx="38">
                  <c:v>15328.575999999935</c:v>
                </c:pt>
                <c:pt idx="39">
                  <c:v>15638.575999999935</c:v>
                </c:pt>
                <c:pt idx="40">
                  <c:v>15638.575999999935</c:v>
                </c:pt>
                <c:pt idx="41">
                  <c:v>15638.575999999935</c:v>
                </c:pt>
                <c:pt idx="42">
                  <c:v>15938.575999999935</c:v>
                </c:pt>
                <c:pt idx="43">
                  <c:v>15938.575999999935</c:v>
                </c:pt>
                <c:pt idx="44">
                  <c:v>15938.575999999935</c:v>
                </c:pt>
                <c:pt idx="45">
                  <c:v>16238.575999999935</c:v>
                </c:pt>
                <c:pt idx="46">
                  <c:v>16238.575999999935</c:v>
                </c:pt>
                <c:pt idx="47">
                  <c:v>16238.575999999935</c:v>
                </c:pt>
                <c:pt idx="48">
                  <c:v>16250.075999999935</c:v>
                </c:pt>
                <c:pt idx="49">
                  <c:v>16250.075999999935</c:v>
                </c:pt>
                <c:pt idx="50">
                  <c:v>16250.075999999935</c:v>
                </c:pt>
                <c:pt idx="51">
                  <c:v>16430.076000000001</c:v>
                </c:pt>
                <c:pt idx="52">
                  <c:v>16430.076000000001</c:v>
                </c:pt>
                <c:pt idx="53">
                  <c:v>16430.076000000001</c:v>
                </c:pt>
                <c:pt idx="54">
                  <c:v>16610.076000000001</c:v>
                </c:pt>
                <c:pt idx="55">
                  <c:v>16610.076000000001</c:v>
                </c:pt>
                <c:pt idx="56">
                  <c:v>16610.076000000001</c:v>
                </c:pt>
                <c:pt idx="57">
                  <c:v>16698.076000000001</c:v>
                </c:pt>
                <c:pt idx="58">
                  <c:v>16698.076000000001</c:v>
                </c:pt>
                <c:pt idx="59">
                  <c:v>16698.076000000001</c:v>
                </c:pt>
                <c:pt idx="60">
                  <c:v>16875.076000000001</c:v>
                </c:pt>
                <c:pt idx="61">
                  <c:v>16875.076000000001</c:v>
                </c:pt>
                <c:pt idx="62">
                  <c:v>16875.076000000001</c:v>
                </c:pt>
                <c:pt idx="63">
                  <c:v>17128.076000000001</c:v>
                </c:pt>
                <c:pt idx="64">
                  <c:v>17128.076000000001</c:v>
                </c:pt>
                <c:pt idx="65">
                  <c:v>17128.076000000001</c:v>
                </c:pt>
                <c:pt idx="66">
                  <c:v>17138.076000000001</c:v>
                </c:pt>
                <c:pt idx="67">
                  <c:v>17138.076000000001</c:v>
                </c:pt>
                <c:pt idx="68">
                  <c:v>17138.076000000001</c:v>
                </c:pt>
                <c:pt idx="69">
                  <c:v>17630.013000000003</c:v>
                </c:pt>
                <c:pt idx="70">
                  <c:v>17630.013000000003</c:v>
                </c:pt>
                <c:pt idx="71">
                  <c:v>17630.013000000003</c:v>
                </c:pt>
                <c:pt idx="72">
                  <c:v>17864.291000000001</c:v>
                </c:pt>
                <c:pt idx="73">
                  <c:v>17864.291000000001</c:v>
                </c:pt>
                <c:pt idx="74">
                  <c:v>17864.291000000001</c:v>
                </c:pt>
                <c:pt idx="75">
                  <c:v>18074.877</c:v>
                </c:pt>
                <c:pt idx="76">
                  <c:v>18074.877</c:v>
                </c:pt>
                <c:pt idx="77">
                  <c:v>18074.877</c:v>
                </c:pt>
                <c:pt idx="78">
                  <c:v>18288.207000000009</c:v>
                </c:pt>
                <c:pt idx="79">
                  <c:v>18288.207000000009</c:v>
                </c:pt>
                <c:pt idx="80">
                  <c:v>18288.207000000009</c:v>
                </c:pt>
                <c:pt idx="81">
                  <c:v>18502.407000000021</c:v>
                </c:pt>
                <c:pt idx="82">
                  <c:v>18502.407000000021</c:v>
                </c:pt>
                <c:pt idx="83">
                  <c:v>18502.407000000021</c:v>
                </c:pt>
                <c:pt idx="84">
                  <c:v>18712.407000000021</c:v>
                </c:pt>
                <c:pt idx="85">
                  <c:v>18712.407000000021</c:v>
                </c:pt>
                <c:pt idx="86">
                  <c:v>18712.407000000021</c:v>
                </c:pt>
                <c:pt idx="87">
                  <c:v>18862.407000000021</c:v>
                </c:pt>
                <c:pt idx="88">
                  <c:v>18862.407000000021</c:v>
                </c:pt>
                <c:pt idx="89">
                  <c:v>18862.407000000021</c:v>
                </c:pt>
                <c:pt idx="90">
                  <c:v>19012.407000000021</c:v>
                </c:pt>
                <c:pt idx="91">
                  <c:v>19012.407000000021</c:v>
                </c:pt>
                <c:pt idx="92">
                  <c:v>19012.407000000021</c:v>
                </c:pt>
                <c:pt idx="93">
                  <c:v>19162.407000000021</c:v>
                </c:pt>
                <c:pt idx="94">
                  <c:v>19162.407000000021</c:v>
                </c:pt>
                <c:pt idx="95">
                  <c:v>19162.407000000021</c:v>
                </c:pt>
                <c:pt idx="96">
                  <c:v>19312.407000000021</c:v>
                </c:pt>
                <c:pt idx="97">
                  <c:v>19312.407000000021</c:v>
                </c:pt>
                <c:pt idx="98">
                  <c:v>19312.407000000021</c:v>
                </c:pt>
                <c:pt idx="99">
                  <c:v>19512.407000000021</c:v>
                </c:pt>
                <c:pt idx="100">
                  <c:v>19512.407000000021</c:v>
                </c:pt>
                <c:pt idx="101">
                  <c:v>19512.407000000021</c:v>
                </c:pt>
                <c:pt idx="102">
                  <c:v>19712.407000000021</c:v>
                </c:pt>
                <c:pt idx="103">
                  <c:v>19712.407000000021</c:v>
                </c:pt>
                <c:pt idx="104">
                  <c:v>19712.407000000021</c:v>
                </c:pt>
                <c:pt idx="105">
                  <c:v>19922.907000000021</c:v>
                </c:pt>
                <c:pt idx="106">
                  <c:v>19922.907000000021</c:v>
                </c:pt>
                <c:pt idx="107">
                  <c:v>19922.907000000021</c:v>
                </c:pt>
                <c:pt idx="108">
                  <c:v>20004.907000000021</c:v>
                </c:pt>
                <c:pt idx="109">
                  <c:v>20004.907000000021</c:v>
                </c:pt>
                <c:pt idx="110">
                  <c:v>20004.907000000021</c:v>
                </c:pt>
                <c:pt idx="111">
                  <c:v>20086.907000000021</c:v>
                </c:pt>
                <c:pt idx="112">
                  <c:v>20086.907000000021</c:v>
                </c:pt>
                <c:pt idx="113">
                  <c:v>20086.907000000021</c:v>
                </c:pt>
                <c:pt idx="114">
                  <c:v>20186.907000000021</c:v>
                </c:pt>
                <c:pt idx="115">
                  <c:v>20186.907000000021</c:v>
                </c:pt>
                <c:pt idx="116">
                  <c:v>20186.907000000021</c:v>
                </c:pt>
                <c:pt idx="117">
                  <c:v>20269.907000000021</c:v>
                </c:pt>
                <c:pt idx="118">
                  <c:v>20269.907000000021</c:v>
                </c:pt>
                <c:pt idx="119">
                  <c:v>20269.907000000021</c:v>
                </c:pt>
                <c:pt idx="120">
                  <c:v>20304.907000000021</c:v>
                </c:pt>
                <c:pt idx="121">
                  <c:v>20304.907000000021</c:v>
                </c:pt>
                <c:pt idx="122">
                  <c:v>20304.907000000021</c:v>
                </c:pt>
                <c:pt idx="123">
                  <c:v>20354.907000000021</c:v>
                </c:pt>
                <c:pt idx="124">
                  <c:v>20354.907000000021</c:v>
                </c:pt>
                <c:pt idx="125">
                  <c:v>20354.907000000021</c:v>
                </c:pt>
                <c:pt idx="126">
                  <c:v>20404.907000000021</c:v>
                </c:pt>
                <c:pt idx="127">
                  <c:v>20404.907000000021</c:v>
                </c:pt>
                <c:pt idx="128">
                  <c:v>20404.907000000021</c:v>
                </c:pt>
                <c:pt idx="129">
                  <c:v>20435.607000000004</c:v>
                </c:pt>
                <c:pt idx="130">
                  <c:v>20435.607000000004</c:v>
                </c:pt>
                <c:pt idx="131">
                  <c:v>20435.607000000004</c:v>
                </c:pt>
                <c:pt idx="132">
                  <c:v>20460.107000000004</c:v>
                </c:pt>
                <c:pt idx="133">
                  <c:v>20460.107000000004</c:v>
                </c:pt>
                <c:pt idx="134">
                  <c:v>20460.107000000004</c:v>
                </c:pt>
                <c:pt idx="135">
                  <c:v>20474.107000000004</c:v>
                </c:pt>
                <c:pt idx="136">
                  <c:v>20474.107000000004</c:v>
                </c:pt>
                <c:pt idx="137">
                  <c:v>20474.107000000004</c:v>
                </c:pt>
                <c:pt idx="138">
                  <c:v>20516.722000000005</c:v>
                </c:pt>
                <c:pt idx="139">
                  <c:v>20516.722000000005</c:v>
                </c:pt>
                <c:pt idx="140">
                  <c:v>20516.722000000005</c:v>
                </c:pt>
                <c:pt idx="141">
                  <c:v>20533.607000000004</c:v>
                </c:pt>
                <c:pt idx="142">
                  <c:v>20533.607000000004</c:v>
                </c:pt>
                <c:pt idx="143">
                  <c:v>20533.607000000004</c:v>
                </c:pt>
                <c:pt idx="144">
                  <c:v>20557.473000000005</c:v>
                </c:pt>
                <c:pt idx="145">
                  <c:v>20557.473000000005</c:v>
                </c:pt>
                <c:pt idx="146">
                  <c:v>20557.473000000005</c:v>
                </c:pt>
                <c:pt idx="147">
                  <c:v>20593.473000000005</c:v>
                </c:pt>
                <c:pt idx="148">
                  <c:v>20593.473000000005</c:v>
                </c:pt>
                <c:pt idx="149">
                  <c:v>20593.473000000005</c:v>
                </c:pt>
                <c:pt idx="150">
                  <c:v>20642.273000000005</c:v>
                </c:pt>
                <c:pt idx="151">
                  <c:v>20642.273000000005</c:v>
                </c:pt>
                <c:pt idx="152">
                  <c:v>20642.273000000005</c:v>
                </c:pt>
                <c:pt idx="153">
                  <c:v>20657.273000000005</c:v>
                </c:pt>
                <c:pt idx="154">
                  <c:v>20657.273000000005</c:v>
                </c:pt>
                <c:pt idx="155">
                  <c:v>20657.273000000005</c:v>
                </c:pt>
                <c:pt idx="156">
                  <c:v>20745.273000000005</c:v>
                </c:pt>
                <c:pt idx="157">
                  <c:v>20745.273000000005</c:v>
                </c:pt>
                <c:pt idx="158">
                  <c:v>20745.273000000005</c:v>
                </c:pt>
                <c:pt idx="159">
                  <c:v>20833.273000000005</c:v>
                </c:pt>
                <c:pt idx="160">
                  <c:v>20833.273000000005</c:v>
                </c:pt>
                <c:pt idx="161">
                  <c:v>20833.273000000005</c:v>
                </c:pt>
                <c:pt idx="162">
                  <c:v>20921.273000000005</c:v>
                </c:pt>
                <c:pt idx="163">
                  <c:v>20921.273000000005</c:v>
                </c:pt>
                <c:pt idx="164">
                  <c:v>20921.273000000005</c:v>
                </c:pt>
                <c:pt idx="165">
                  <c:v>20969.773000000005</c:v>
                </c:pt>
                <c:pt idx="166">
                  <c:v>20969.773000000005</c:v>
                </c:pt>
                <c:pt idx="167">
                  <c:v>20969.773000000005</c:v>
                </c:pt>
                <c:pt idx="168">
                  <c:v>20974.773000000005</c:v>
                </c:pt>
                <c:pt idx="169">
                  <c:v>20974.773000000005</c:v>
                </c:pt>
                <c:pt idx="170">
                  <c:v>20974.773000000005</c:v>
                </c:pt>
                <c:pt idx="171">
                  <c:v>21262.773000000005</c:v>
                </c:pt>
                <c:pt idx="172">
                  <c:v>21262.773000000005</c:v>
                </c:pt>
                <c:pt idx="173">
                  <c:v>21262.773000000005</c:v>
                </c:pt>
                <c:pt idx="174">
                  <c:v>21362.773000000005</c:v>
                </c:pt>
                <c:pt idx="175">
                  <c:v>21362.773000000005</c:v>
                </c:pt>
                <c:pt idx="176">
                  <c:v>21362.773000000005</c:v>
                </c:pt>
                <c:pt idx="177">
                  <c:v>21482.773000000005</c:v>
                </c:pt>
                <c:pt idx="178">
                  <c:v>21482.773000000005</c:v>
                </c:pt>
                <c:pt idx="179">
                  <c:v>21482.773000000005</c:v>
                </c:pt>
                <c:pt idx="180">
                  <c:v>21570.773000000005</c:v>
                </c:pt>
                <c:pt idx="181">
                  <c:v>21570.773000000005</c:v>
                </c:pt>
                <c:pt idx="182">
                  <c:v>21570.773000000005</c:v>
                </c:pt>
                <c:pt idx="183">
                  <c:v>21670.773000000005</c:v>
                </c:pt>
                <c:pt idx="184">
                  <c:v>21670.773000000005</c:v>
                </c:pt>
                <c:pt idx="185">
                  <c:v>21670.773000000005</c:v>
                </c:pt>
                <c:pt idx="186">
                  <c:v>21770.773000000005</c:v>
                </c:pt>
                <c:pt idx="187">
                  <c:v>21770.773000000005</c:v>
                </c:pt>
                <c:pt idx="188">
                  <c:v>21770.773000000005</c:v>
                </c:pt>
                <c:pt idx="189">
                  <c:v>21935.773000000005</c:v>
                </c:pt>
                <c:pt idx="190">
                  <c:v>21935.773000000005</c:v>
                </c:pt>
                <c:pt idx="191">
                  <c:v>21935.773000000005</c:v>
                </c:pt>
                <c:pt idx="192">
                  <c:v>22100.773000000005</c:v>
                </c:pt>
                <c:pt idx="193">
                  <c:v>22100.773000000005</c:v>
                </c:pt>
                <c:pt idx="194">
                  <c:v>22100.773000000005</c:v>
                </c:pt>
                <c:pt idx="195">
                  <c:v>22305.773000000005</c:v>
                </c:pt>
                <c:pt idx="196">
                  <c:v>22305.773000000005</c:v>
                </c:pt>
                <c:pt idx="197">
                  <c:v>22305.773000000005</c:v>
                </c:pt>
                <c:pt idx="198">
                  <c:v>22510.773000000005</c:v>
                </c:pt>
                <c:pt idx="199">
                  <c:v>22510.773000000005</c:v>
                </c:pt>
                <c:pt idx="200">
                  <c:v>22510.773000000005</c:v>
                </c:pt>
                <c:pt idx="201">
                  <c:v>22715.773000000005</c:v>
                </c:pt>
                <c:pt idx="202">
                  <c:v>22715.773000000005</c:v>
                </c:pt>
                <c:pt idx="203">
                  <c:v>22715.773000000005</c:v>
                </c:pt>
                <c:pt idx="204">
                  <c:v>22786.773000000005</c:v>
                </c:pt>
                <c:pt idx="205">
                  <c:v>22786.773000000005</c:v>
                </c:pt>
                <c:pt idx="206">
                  <c:v>22786.773000000005</c:v>
                </c:pt>
                <c:pt idx="207">
                  <c:v>22906.773000000005</c:v>
                </c:pt>
                <c:pt idx="208">
                  <c:v>22906.773000000005</c:v>
                </c:pt>
                <c:pt idx="209">
                  <c:v>22906.773000000005</c:v>
                </c:pt>
                <c:pt idx="210">
                  <c:v>23226.773000000005</c:v>
                </c:pt>
                <c:pt idx="211">
                  <c:v>23226.773000000005</c:v>
                </c:pt>
                <c:pt idx="212">
                  <c:v>23226.773000000005</c:v>
                </c:pt>
                <c:pt idx="213">
                  <c:v>23272.773000000005</c:v>
                </c:pt>
                <c:pt idx="214">
                  <c:v>23272.773000000005</c:v>
                </c:pt>
                <c:pt idx="215">
                  <c:v>23272.773000000005</c:v>
                </c:pt>
                <c:pt idx="216">
                  <c:v>23326.773000000005</c:v>
                </c:pt>
                <c:pt idx="217">
                  <c:v>23326.773000000005</c:v>
                </c:pt>
                <c:pt idx="218">
                  <c:v>23326.773000000005</c:v>
                </c:pt>
                <c:pt idx="219">
                  <c:v>23423.273000000005</c:v>
                </c:pt>
                <c:pt idx="220">
                  <c:v>23423.273000000005</c:v>
                </c:pt>
                <c:pt idx="221">
                  <c:v>23423.273000000005</c:v>
                </c:pt>
                <c:pt idx="222">
                  <c:v>23873.273000000005</c:v>
                </c:pt>
                <c:pt idx="223">
                  <c:v>23873.273000000005</c:v>
                </c:pt>
                <c:pt idx="224">
                  <c:v>23873.273000000005</c:v>
                </c:pt>
                <c:pt idx="225">
                  <c:v>23921.773000000005</c:v>
                </c:pt>
                <c:pt idx="226">
                  <c:v>23921.773000000005</c:v>
                </c:pt>
                <c:pt idx="227">
                  <c:v>23921.773000000005</c:v>
                </c:pt>
                <c:pt idx="228">
                  <c:v>23930.773000000005</c:v>
                </c:pt>
                <c:pt idx="229">
                  <c:v>23930.773000000005</c:v>
                </c:pt>
                <c:pt idx="230">
                  <c:v>23930.773000000005</c:v>
                </c:pt>
                <c:pt idx="231">
                  <c:v>23939.773000000005</c:v>
                </c:pt>
                <c:pt idx="232">
                  <c:v>23939.773000000005</c:v>
                </c:pt>
                <c:pt idx="233">
                  <c:v>23939.773000000005</c:v>
                </c:pt>
                <c:pt idx="234">
                  <c:v>23948.773000000005</c:v>
                </c:pt>
                <c:pt idx="235">
                  <c:v>23948.773000000005</c:v>
                </c:pt>
                <c:pt idx="236">
                  <c:v>23948.773000000005</c:v>
                </c:pt>
                <c:pt idx="237">
                  <c:v>23957.773000000005</c:v>
                </c:pt>
                <c:pt idx="238">
                  <c:v>23957.773000000005</c:v>
                </c:pt>
                <c:pt idx="239">
                  <c:v>23957.773000000005</c:v>
                </c:pt>
                <c:pt idx="240">
                  <c:v>23992.023000000005</c:v>
                </c:pt>
                <c:pt idx="241">
                  <c:v>23992.023000000005</c:v>
                </c:pt>
                <c:pt idx="242">
                  <c:v>23992.023000000005</c:v>
                </c:pt>
                <c:pt idx="243">
                  <c:v>24016.757000000005</c:v>
                </c:pt>
                <c:pt idx="244">
                  <c:v>24016.757000000005</c:v>
                </c:pt>
                <c:pt idx="245">
                  <c:v>24016.757000000005</c:v>
                </c:pt>
                <c:pt idx="246">
                  <c:v>24051.145000000004</c:v>
                </c:pt>
                <c:pt idx="247">
                  <c:v>24051.145000000004</c:v>
                </c:pt>
                <c:pt idx="248">
                  <c:v>24051.145000000004</c:v>
                </c:pt>
                <c:pt idx="249">
                  <c:v>24055.869000000002</c:v>
                </c:pt>
                <c:pt idx="250">
                  <c:v>24055.869000000002</c:v>
                </c:pt>
                <c:pt idx="251">
                  <c:v>24055.869000000002</c:v>
                </c:pt>
                <c:pt idx="252">
                  <c:v>24059.873000000003</c:v>
                </c:pt>
                <c:pt idx="253">
                  <c:v>24059.873000000003</c:v>
                </c:pt>
                <c:pt idx="254">
                  <c:v>24059.873000000003</c:v>
                </c:pt>
                <c:pt idx="255">
                  <c:v>24072.873000000003</c:v>
                </c:pt>
                <c:pt idx="256">
                  <c:v>24072.873000000003</c:v>
                </c:pt>
                <c:pt idx="257">
                  <c:v>24072.873000000003</c:v>
                </c:pt>
                <c:pt idx="258">
                  <c:v>24081.873000000003</c:v>
                </c:pt>
                <c:pt idx="259">
                  <c:v>24081.873000000003</c:v>
                </c:pt>
                <c:pt idx="260">
                  <c:v>24081.873000000003</c:v>
                </c:pt>
                <c:pt idx="261">
                  <c:v>24090.873000000003</c:v>
                </c:pt>
                <c:pt idx="262">
                  <c:v>24090.873000000003</c:v>
                </c:pt>
                <c:pt idx="263">
                  <c:v>24090.873000000003</c:v>
                </c:pt>
                <c:pt idx="264">
                  <c:v>24105.273000000005</c:v>
                </c:pt>
                <c:pt idx="265">
                  <c:v>24105.273000000005</c:v>
                </c:pt>
                <c:pt idx="266">
                  <c:v>24105.273000000005</c:v>
                </c:pt>
                <c:pt idx="267">
                  <c:v>24115.173000000006</c:v>
                </c:pt>
                <c:pt idx="268">
                  <c:v>24115.173000000006</c:v>
                </c:pt>
                <c:pt idx="269">
                  <c:v>24115.173000000006</c:v>
                </c:pt>
                <c:pt idx="270">
                  <c:v>24129.173000000006</c:v>
                </c:pt>
                <c:pt idx="271">
                  <c:v>24129.173000000006</c:v>
                </c:pt>
                <c:pt idx="272">
                  <c:v>24129.173000000006</c:v>
                </c:pt>
                <c:pt idx="273">
                  <c:v>24185.173000000006</c:v>
                </c:pt>
                <c:pt idx="274">
                  <c:v>24185.173000000006</c:v>
                </c:pt>
                <c:pt idx="275">
                  <c:v>24185.173000000006</c:v>
                </c:pt>
                <c:pt idx="276">
                  <c:v>24189.173000000006</c:v>
                </c:pt>
                <c:pt idx="277">
                  <c:v>24189.173000000006</c:v>
                </c:pt>
                <c:pt idx="278">
                  <c:v>24189.173000000006</c:v>
                </c:pt>
              </c:numCache>
            </c:numRef>
          </c:xVal>
          <c:yVal>
            <c:numRef>
              <c:f>'КП-Урал'!$C$60:$C$586</c:f>
              <c:numCache>
                <c:formatCode>_(* #,##0.00_);_(* \(#,##0.00\);_(* "-"??_);_(@_)</c:formatCode>
                <c:ptCount val="52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0</c:v>
                </c:pt>
                <c:pt idx="23">
                  <c:v>59800</c:v>
                </c:pt>
                <c:pt idx="24">
                  <c:v>59800</c:v>
                </c:pt>
                <c:pt idx="25">
                  <c:v>0</c:v>
                </c:pt>
                <c:pt idx="26">
                  <c:v>75000</c:v>
                </c:pt>
                <c:pt idx="27">
                  <c:v>75000</c:v>
                </c:pt>
                <c:pt idx="28">
                  <c:v>0</c:v>
                </c:pt>
                <c:pt idx="29">
                  <c:v>75900</c:v>
                </c:pt>
                <c:pt idx="30">
                  <c:v>75900</c:v>
                </c:pt>
                <c:pt idx="31">
                  <c:v>0</c:v>
                </c:pt>
                <c:pt idx="32">
                  <c:v>78714</c:v>
                </c:pt>
                <c:pt idx="33">
                  <c:v>78714</c:v>
                </c:pt>
                <c:pt idx="34">
                  <c:v>0</c:v>
                </c:pt>
                <c:pt idx="35">
                  <c:v>78714</c:v>
                </c:pt>
                <c:pt idx="36">
                  <c:v>78714</c:v>
                </c:pt>
                <c:pt idx="37">
                  <c:v>0</c:v>
                </c:pt>
                <c:pt idx="38">
                  <c:v>78714</c:v>
                </c:pt>
                <c:pt idx="39">
                  <c:v>78714</c:v>
                </c:pt>
                <c:pt idx="40">
                  <c:v>0</c:v>
                </c:pt>
                <c:pt idx="41">
                  <c:v>78714</c:v>
                </c:pt>
                <c:pt idx="42">
                  <c:v>78714</c:v>
                </c:pt>
                <c:pt idx="43">
                  <c:v>0</c:v>
                </c:pt>
                <c:pt idx="44">
                  <c:v>78714</c:v>
                </c:pt>
                <c:pt idx="45">
                  <c:v>78714</c:v>
                </c:pt>
                <c:pt idx="46">
                  <c:v>0</c:v>
                </c:pt>
                <c:pt idx="47">
                  <c:v>78714</c:v>
                </c:pt>
                <c:pt idx="48">
                  <c:v>78714</c:v>
                </c:pt>
                <c:pt idx="49">
                  <c:v>0</c:v>
                </c:pt>
                <c:pt idx="50">
                  <c:v>80000</c:v>
                </c:pt>
                <c:pt idx="51">
                  <c:v>80000</c:v>
                </c:pt>
                <c:pt idx="52">
                  <c:v>0</c:v>
                </c:pt>
                <c:pt idx="53">
                  <c:v>80000</c:v>
                </c:pt>
                <c:pt idx="54">
                  <c:v>80000</c:v>
                </c:pt>
                <c:pt idx="55">
                  <c:v>0</c:v>
                </c:pt>
                <c:pt idx="56">
                  <c:v>81000</c:v>
                </c:pt>
                <c:pt idx="57">
                  <c:v>81000</c:v>
                </c:pt>
                <c:pt idx="58">
                  <c:v>0</c:v>
                </c:pt>
                <c:pt idx="59">
                  <c:v>87123</c:v>
                </c:pt>
                <c:pt idx="60">
                  <c:v>87123</c:v>
                </c:pt>
                <c:pt idx="61">
                  <c:v>0</c:v>
                </c:pt>
                <c:pt idx="62">
                  <c:v>87123</c:v>
                </c:pt>
                <c:pt idx="63">
                  <c:v>87123</c:v>
                </c:pt>
                <c:pt idx="64">
                  <c:v>0</c:v>
                </c:pt>
                <c:pt idx="65">
                  <c:v>87123</c:v>
                </c:pt>
                <c:pt idx="66">
                  <c:v>87123</c:v>
                </c:pt>
                <c:pt idx="67">
                  <c:v>0</c:v>
                </c:pt>
                <c:pt idx="68">
                  <c:v>109523.72</c:v>
                </c:pt>
                <c:pt idx="69">
                  <c:v>109523.72</c:v>
                </c:pt>
                <c:pt idx="70">
                  <c:v>0</c:v>
                </c:pt>
                <c:pt idx="71">
                  <c:v>111023.72</c:v>
                </c:pt>
                <c:pt idx="72">
                  <c:v>111023.72</c:v>
                </c:pt>
                <c:pt idx="73">
                  <c:v>0</c:v>
                </c:pt>
                <c:pt idx="74">
                  <c:v>112523.72</c:v>
                </c:pt>
                <c:pt idx="75">
                  <c:v>112523.72</c:v>
                </c:pt>
                <c:pt idx="76">
                  <c:v>0</c:v>
                </c:pt>
                <c:pt idx="77">
                  <c:v>114023.72</c:v>
                </c:pt>
                <c:pt idx="78">
                  <c:v>114023.72</c:v>
                </c:pt>
                <c:pt idx="79">
                  <c:v>0</c:v>
                </c:pt>
                <c:pt idx="80">
                  <c:v>115523.72</c:v>
                </c:pt>
                <c:pt idx="81">
                  <c:v>115523.72</c:v>
                </c:pt>
                <c:pt idx="82">
                  <c:v>0</c:v>
                </c:pt>
                <c:pt idx="83">
                  <c:v>128700</c:v>
                </c:pt>
                <c:pt idx="84">
                  <c:v>128700</c:v>
                </c:pt>
                <c:pt idx="85">
                  <c:v>0</c:v>
                </c:pt>
                <c:pt idx="86">
                  <c:v>129024</c:v>
                </c:pt>
                <c:pt idx="87">
                  <c:v>129024</c:v>
                </c:pt>
                <c:pt idx="88">
                  <c:v>0</c:v>
                </c:pt>
                <c:pt idx="89">
                  <c:v>129024</c:v>
                </c:pt>
                <c:pt idx="90">
                  <c:v>129024</c:v>
                </c:pt>
                <c:pt idx="91">
                  <c:v>0</c:v>
                </c:pt>
                <c:pt idx="92">
                  <c:v>129024</c:v>
                </c:pt>
                <c:pt idx="93">
                  <c:v>129024</c:v>
                </c:pt>
                <c:pt idx="94">
                  <c:v>0</c:v>
                </c:pt>
                <c:pt idx="95">
                  <c:v>129024</c:v>
                </c:pt>
                <c:pt idx="96">
                  <c:v>129024</c:v>
                </c:pt>
                <c:pt idx="97">
                  <c:v>0</c:v>
                </c:pt>
                <c:pt idx="98">
                  <c:v>132897</c:v>
                </c:pt>
                <c:pt idx="99">
                  <c:v>132897</c:v>
                </c:pt>
                <c:pt idx="100">
                  <c:v>0</c:v>
                </c:pt>
                <c:pt idx="101">
                  <c:v>133983</c:v>
                </c:pt>
                <c:pt idx="102">
                  <c:v>133983</c:v>
                </c:pt>
                <c:pt idx="103">
                  <c:v>0</c:v>
                </c:pt>
                <c:pt idx="104">
                  <c:v>134267</c:v>
                </c:pt>
                <c:pt idx="105">
                  <c:v>134267</c:v>
                </c:pt>
                <c:pt idx="106">
                  <c:v>0</c:v>
                </c:pt>
                <c:pt idx="107">
                  <c:v>135367</c:v>
                </c:pt>
                <c:pt idx="108">
                  <c:v>135367</c:v>
                </c:pt>
                <c:pt idx="109">
                  <c:v>0</c:v>
                </c:pt>
                <c:pt idx="110">
                  <c:v>135368</c:v>
                </c:pt>
                <c:pt idx="111">
                  <c:v>135368</c:v>
                </c:pt>
                <c:pt idx="112">
                  <c:v>0</c:v>
                </c:pt>
                <c:pt idx="113">
                  <c:v>135369</c:v>
                </c:pt>
                <c:pt idx="114">
                  <c:v>135369</c:v>
                </c:pt>
                <c:pt idx="115">
                  <c:v>0</c:v>
                </c:pt>
                <c:pt idx="116">
                  <c:v>135370</c:v>
                </c:pt>
                <c:pt idx="117">
                  <c:v>135370</c:v>
                </c:pt>
                <c:pt idx="118">
                  <c:v>0</c:v>
                </c:pt>
                <c:pt idx="119">
                  <c:v>135371</c:v>
                </c:pt>
                <c:pt idx="120">
                  <c:v>135371</c:v>
                </c:pt>
                <c:pt idx="121">
                  <c:v>0</c:v>
                </c:pt>
                <c:pt idx="122">
                  <c:v>135372</c:v>
                </c:pt>
                <c:pt idx="123">
                  <c:v>135372</c:v>
                </c:pt>
                <c:pt idx="124">
                  <c:v>0</c:v>
                </c:pt>
                <c:pt idx="125">
                  <c:v>135373</c:v>
                </c:pt>
                <c:pt idx="126">
                  <c:v>135373</c:v>
                </c:pt>
                <c:pt idx="127">
                  <c:v>0</c:v>
                </c:pt>
                <c:pt idx="128">
                  <c:v>140106</c:v>
                </c:pt>
                <c:pt idx="129">
                  <c:v>140106</c:v>
                </c:pt>
                <c:pt idx="130">
                  <c:v>0</c:v>
                </c:pt>
                <c:pt idx="131">
                  <c:v>140106</c:v>
                </c:pt>
                <c:pt idx="132">
                  <c:v>140106</c:v>
                </c:pt>
                <c:pt idx="133">
                  <c:v>0</c:v>
                </c:pt>
                <c:pt idx="134">
                  <c:v>140203</c:v>
                </c:pt>
                <c:pt idx="135">
                  <c:v>140203</c:v>
                </c:pt>
                <c:pt idx="136">
                  <c:v>0</c:v>
                </c:pt>
                <c:pt idx="137">
                  <c:v>140203</c:v>
                </c:pt>
                <c:pt idx="138">
                  <c:v>140203</c:v>
                </c:pt>
                <c:pt idx="139">
                  <c:v>0</c:v>
                </c:pt>
                <c:pt idx="140">
                  <c:v>140203</c:v>
                </c:pt>
                <c:pt idx="141">
                  <c:v>140203</c:v>
                </c:pt>
                <c:pt idx="142">
                  <c:v>0</c:v>
                </c:pt>
                <c:pt idx="143">
                  <c:v>140356</c:v>
                </c:pt>
                <c:pt idx="144">
                  <c:v>140356</c:v>
                </c:pt>
                <c:pt idx="145">
                  <c:v>0</c:v>
                </c:pt>
                <c:pt idx="146">
                  <c:v>140487</c:v>
                </c:pt>
                <c:pt idx="147">
                  <c:v>140487</c:v>
                </c:pt>
                <c:pt idx="148">
                  <c:v>0</c:v>
                </c:pt>
                <c:pt idx="149">
                  <c:v>140556</c:v>
                </c:pt>
                <c:pt idx="150">
                  <c:v>140556</c:v>
                </c:pt>
                <c:pt idx="151">
                  <c:v>0</c:v>
                </c:pt>
                <c:pt idx="152">
                  <c:v>140622</c:v>
                </c:pt>
                <c:pt idx="153">
                  <c:v>140622</c:v>
                </c:pt>
                <c:pt idx="154">
                  <c:v>0</c:v>
                </c:pt>
                <c:pt idx="155">
                  <c:v>140622</c:v>
                </c:pt>
                <c:pt idx="156">
                  <c:v>140622</c:v>
                </c:pt>
                <c:pt idx="157">
                  <c:v>0</c:v>
                </c:pt>
                <c:pt idx="158">
                  <c:v>140622</c:v>
                </c:pt>
                <c:pt idx="159">
                  <c:v>140622</c:v>
                </c:pt>
                <c:pt idx="160">
                  <c:v>0</c:v>
                </c:pt>
                <c:pt idx="161">
                  <c:v>140622</c:v>
                </c:pt>
                <c:pt idx="162">
                  <c:v>140622</c:v>
                </c:pt>
                <c:pt idx="163">
                  <c:v>0</c:v>
                </c:pt>
                <c:pt idx="164">
                  <c:v>141000</c:v>
                </c:pt>
                <c:pt idx="165">
                  <c:v>141000</c:v>
                </c:pt>
                <c:pt idx="166">
                  <c:v>0</c:v>
                </c:pt>
                <c:pt idx="167">
                  <c:v>141000</c:v>
                </c:pt>
                <c:pt idx="168">
                  <c:v>141000</c:v>
                </c:pt>
                <c:pt idx="169">
                  <c:v>0</c:v>
                </c:pt>
                <c:pt idx="170">
                  <c:v>142185.57999999999</c:v>
                </c:pt>
                <c:pt idx="171">
                  <c:v>142185.57999999999</c:v>
                </c:pt>
                <c:pt idx="172">
                  <c:v>0</c:v>
                </c:pt>
                <c:pt idx="173">
                  <c:v>142185.57999999999</c:v>
                </c:pt>
                <c:pt idx="174">
                  <c:v>142185.57999999999</c:v>
                </c:pt>
                <c:pt idx="175">
                  <c:v>0</c:v>
                </c:pt>
                <c:pt idx="176">
                  <c:v>146700</c:v>
                </c:pt>
                <c:pt idx="177">
                  <c:v>146700</c:v>
                </c:pt>
                <c:pt idx="178">
                  <c:v>0</c:v>
                </c:pt>
                <c:pt idx="179">
                  <c:v>146957</c:v>
                </c:pt>
                <c:pt idx="180">
                  <c:v>146957</c:v>
                </c:pt>
                <c:pt idx="181">
                  <c:v>0</c:v>
                </c:pt>
                <c:pt idx="182">
                  <c:v>146957</c:v>
                </c:pt>
                <c:pt idx="183">
                  <c:v>146957</c:v>
                </c:pt>
                <c:pt idx="184">
                  <c:v>0</c:v>
                </c:pt>
                <c:pt idx="185">
                  <c:v>146957</c:v>
                </c:pt>
                <c:pt idx="186">
                  <c:v>146957</c:v>
                </c:pt>
                <c:pt idx="187">
                  <c:v>0</c:v>
                </c:pt>
                <c:pt idx="188">
                  <c:v>146957</c:v>
                </c:pt>
                <c:pt idx="189">
                  <c:v>146957</c:v>
                </c:pt>
                <c:pt idx="190">
                  <c:v>0</c:v>
                </c:pt>
                <c:pt idx="191">
                  <c:v>146957</c:v>
                </c:pt>
                <c:pt idx="192">
                  <c:v>146957</c:v>
                </c:pt>
                <c:pt idx="193">
                  <c:v>0</c:v>
                </c:pt>
                <c:pt idx="194">
                  <c:v>146957</c:v>
                </c:pt>
                <c:pt idx="195">
                  <c:v>146957</c:v>
                </c:pt>
                <c:pt idx="196">
                  <c:v>0</c:v>
                </c:pt>
                <c:pt idx="197">
                  <c:v>146957</c:v>
                </c:pt>
                <c:pt idx="198">
                  <c:v>146957</c:v>
                </c:pt>
                <c:pt idx="199">
                  <c:v>0</c:v>
                </c:pt>
                <c:pt idx="200">
                  <c:v>146957</c:v>
                </c:pt>
                <c:pt idx="201">
                  <c:v>146957</c:v>
                </c:pt>
                <c:pt idx="202">
                  <c:v>0</c:v>
                </c:pt>
                <c:pt idx="203">
                  <c:v>147000</c:v>
                </c:pt>
                <c:pt idx="204">
                  <c:v>147000</c:v>
                </c:pt>
                <c:pt idx="205">
                  <c:v>0</c:v>
                </c:pt>
                <c:pt idx="206">
                  <c:v>149700</c:v>
                </c:pt>
                <c:pt idx="207">
                  <c:v>149700</c:v>
                </c:pt>
                <c:pt idx="208">
                  <c:v>0</c:v>
                </c:pt>
                <c:pt idx="209">
                  <c:v>163028</c:v>
                </c:pt>
                <c:pt idx="210">
                  <c:v>163028</c:v>
                </c:pt>
                <c:pt idx="211">
                  <c:v>0</c:v>
                </c:pt>
                <c:pt idx="212">
                  <c:v>166104</c:v>
                </c:pt>
                <c:pt idx="213">
                  <c:v>166104</c:v>
                </c:pt>
                <c:pt idx="214">
                  <c:v>0</c:v>
                </c:pt>
                <c:pt idx="215">
                  <c:v>166104</c:v>
                </c:pt>
                <c:pt idx="216">
                  <c:v>166104</c:v>
                </c:pt>
                <c:pt idx="217">
                  <c:v>0</c:v>
                </c:pt>
                <c:pt idx="218">
                  <c:v>177539</c:v>
                </c:pt>
                <c:pt idx="219">
                  <c:v>177539</c:v>
                </c:pt>
                <c:pt idx="220">
                  <c:v>0</c:v>
                </c:pt>
                <c:pt idx="221">
                  <c:v>330000</c:v>
                </c:pt>
                <c:pt idx="222">
                  <c:v>330000</c:v>
                </c:pt>
                <c:pt idx="223">
                  <c:v>0</c:v>
                </c:pt>
                <c:pt idx="224">
                  <c:v>347390</c:v>
                </c:pt>
                <c:pt idx="225">
                  <c:v>347390</c:v>
                </c:pt>
                <c:pt idx="226">
                  <c:v>0</c:v>
                </c:pt>
                <c:pt idx="227">
                  <c:v>378209.48000000021</c:v>
                </c:pt>
                <c:pt idx="228">
                  <c:v>378209.48000000021</c:v>
                </c:pt>
                <c:pt idx="229">
                  <c:v>0</c:v>
                </c:pt>
                <c:pt idx="230">
                  <c:v>378209.48000000021</c:v>
                </c:pt>
                <c:pt idx="231">
                  <c:v>378209.48000000021</c:v>
                </c:pt>
                <c:pt idx="232">
                  <c:v>0</c:v>
                </c:pt>
                <c:pt idx="233">
                  <c:v>400015.79000000021</c:v>
                </c:pt>
                <c:pt idx="234">
                  <c:v>400015.79000000021</c:v>
                </c:pt>
                <c:pt idx="235">
                  <c:v>0</c:v>
                </c:pt>
                <c:pt idx="236">
                  <c:v>400015.79000000021</c:v>
                </c:pt>
                <c:pt idx="237">
                  <c:v>400015.79000000021</c:v>
                </c:pt>
                <c:pt idx="238">
                  <c:v>0</c:v>
                </c:pt>
                <c:pt idx="239">
                  <c:v>425703</c:v>
                </c:pt>
                <c:pt idx="240">
                  <c:v>425703</c:v>
                </c:pt>
                <c:pt idx="241">
                  <c:v>0</c:v>
                </c:pt>
                <c:pt idx="242">
                  <c:v>425703</c:v>
                </c:pt>
                <c:pt idx="243">
                  <c:v>425703</c:v>
                </c:pt>
                <c:pt idx="244">
                  <c:v>0</c:v>
                </c:pt>
                <c:pt idx="245">
                  <c:v>425703</c:v>
                </c:pt>
                <c:pt idx="246">
                  <c:v>425703</c:v>
                </c:pt>
                <c:pt idx="247">
                  <c:v>0</c:v>
                </c:pt>
                <c:pt idx="248">
                  <c:v>425703</c:v>
                </c:pt>
                <c:pt idx="249">
                  <c:v>425703</c:v>
                </c:pt>
                <c:pt idx="250">
                  <c:v>0</c:v>
                </c:pt>
                <c:pt idx="251">
                  <c:v>425703</c:v>
                </c:pt>
                <c:pt idx="252">
                  <c:v>425703</c:v>
                </c:pt>
                <c:pt idx="253">
                  <c:v>0</c:v>
                </c:pt>
                <c:pt idx="254">
                  <c:v>429961</c:v>
                </c:pt>
                <c:pt idx="255">
                  <c:v>429961</c:v>
                </c:pt>
                <c:pt idx="256">
                  <c:v>0</c:v>
                </c:pt>
                <c:pt idx="257">
                  <c:v>454484.67</c:v>
                </c:pt>
                <c:pt idx="258">
                  <c:v>454484.67</c:v>
                </c:pt>
                <c:pt idx="259">
                  <c:v>0</c:v>
                </c:pt>
                <c:pt idx="260">
                  <c:v>454484.67</c:v>
                </c:pt>
                <c:pt idx="261">
                  <c:v>454484.67</c:v>
                </c:pt>
                <c:pt idx="262">
                  <c:v>0</c:v>
                </c:pt>
                <c:pt idx="263">
                  <c:v>479378</c:v>
                </c:pt>
                <c:pt idx="264">
                  <c:v>479378</c:v>
                </c:pt>
                <c:pt idx="265">
                  <c:v>0</c:v>
                </c:pt>
                <c:pt idx="266">
                  <c:v>521550</c:v>
                </c:pt>
                <c:pt idx="267">
                  <c:v>521550</c:v>
                </c:pt>
                <c:pt idx="268">
                  <c:v>0</c:v>
                </c:pt>
                <c:pt idx="269">
                  <c:v>521550</c:v>
                </c:pt>
                <c:pt idx="270">
                  <c:v>521550</c:v>
                </c:pt>
                <c:pt idx="271">
                  <c:v>0</c:v>
                </c:pt>
                <c:pt idx="272">
                  <c:v>521550</c:v>
                </c:pt>
                <c:pt idx="273">
                  <c:v>521550</c:v>
                </c:pt>
                <c:pt idx="274">
                  <c:v>0</c:v>
                </c:pt>
                <c:pt idx="275">
                  <c:v>583641</c:v>
                </c:pt>
                <c:pt idx="276">
                  <c:v>583641</c:v>
                </c:pt>
                <c:pt idx="277">
                  <c:v>0</c:v>
                </c:pt>
                <c:pt idx="28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373120"/>
        <c:axId val="154870528"/>
      </c:scatterChart>
      <c:valAx>
        <c:axId val="154373120"/>
        <c:scaling>
          <c:orientation val="minMax"/>
          <c:max val="24500"/>
          <c:min val="13500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5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870528"/>
        <c:crosses val="autoZero"/>
        <c:crossBetween val="midCat"/>
        <c:majorUnit val="2000"/>
      </c:valAx>
      <c:valAx>
        <c:axId val="154870528"/>
        <c:scaling>
          <c:orientation val="minMax"/>
          <c:max val="600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373120"/>
        <c:crosses val="autoZero"/>
        <c:crossBetween val="midCat"/>
        <c:majorUnit val="1000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56171735241887E-2"/>
          <c:y val="2.774110111685554E-2"/>
          <c:w val="0.91323792486582922"/>
          <c:h val="0.91413533204113961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0.14201878809278742"/>
                  <c:y val="-3.2467532467532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delete val="1"/>
            </c:dLbl>
            <c:dLbl>
              <c:idx val="29"/>
              <c:layout>
                <c:manualLayout>
                  <c:x val="-0.10472092455326738"/>
                  <c:y val="-2.1645021645021651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3"/>
              <c:delete val="1"/>
            </c:dLbl>
            <c:dLbl>
              <c:idx val="44"/>
              <c:delete val="1"/>
            </c:dLbl>
            <c:dLbl>
              <c:idx val="46"/>
              <c:delete val="1"/>
            </c:dLbl>
            <c:dLbl>
              <c:idx val="47"/>
              <c:layout>
                <c:manualLayout>
                  <c:x val="-0.23884774677755274"/>
                  <c:y val="-2.788424174250951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4.0408490977983914E-2"/>
                  <c:y val="-4.7058529837007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delete val="1"/>
            </c:dLbl>
            <c:dLbl>
              <c:idx val="51"/>
              <c:layout>
                <c:manualLayout>
                  <c:x val="1.9221801210448138E-2"/>
                  <c:y val="-4.177451398495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delete val="1"/>
            </c:dLbl>
            <c:dLbl>
              <c:idx val="62"/>
              <c:delete val="1"/>
            </c:dLbl>
            <c:dLbl>
              <c:idx val="71"/>
              <c:delete val="1"/>
            </c:dLbl>
            <c:dLbl>
              <c:idx val="74"/>
              <c:delete val="1"/>
            </c:dLbl>
            <c:dLbl>
              <c:idx val="77"/>
              <c:delete val="1"/>
            </c:dLbl>
            <c:dLbl>
              <c:idx val="79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0"/>
              <c:delete val="1"/>
            </c:dLbl>
            <c:dLbl>
              <c:idx val="82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3"/>
              <c:delete val="1"/>
            </c:dLbl>
            <c:dLbl>
              <c:idx val="85"/>
              <c:delete val="1"/>
            </c:dLbl>
            <c:dLbl>
              <c:idx val="88"/>
              <c:delete val="1"/>
            </c:dLbl>
            <c:dLbl>
              <c:idx val="91"/>
              <c:delete val="1"/>
            </c:dLbl>
            <c:dLbl>
              <c:idx val="92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4"/>
              <c:delete val="1"/>
            </c:dLbl>
            <c:dLbl>
              <c:idx val="97"/>
              <c:delete val="1"/>
            </c:dLbl>
            <c:dLbl>
              <c:idx val="98"/>
              <c:delete val="1"/>
            </c:dLbl>
            <c:dLbl>
              <c:idx val="100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1"/>
              <c:delete val="1"/>
            </c:dLbl>
            <c:dLbl>
              <c:idx val="104"/>
              <c:delete val="1"/>
            </c:dLbl>
            <c:dLbl>
              <c:idx val="106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7"/>
              <c:delete val="1"/>
            </c:dLbl>
            <c:dLbl>
              <c:idx val="109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0"/>
              <c:delete val="1"/>
            </c:dLbl>
            <c:dLbl>
              <c:idx val="112"/>
              <c:layout>
                <c:manualLayout>
                  <c:x val="-0.97940961315435182"/>
                  <c:y val="7.926028890530159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3"/>
              <c:delete val="1"/>
            </c:dLbl>
            <c:dLbl>
              <c:idx val="115"/>
              <c:delete val="1"/>
            </c:dLbl>
            <c:dLbl>
              <c:idx val="116"/>
              <c:delete val="1"/>
            </c:dLbl>
            <c:dLbl>
              <c:idx val="118"/>
              <c:delete val="1"/>
            </c:dLbl>
            <c:dLbl>
              <c:idx val="119"/>
              <c:delete val="1"/>
            </c:dLbl>
            <c:dLbl>
              <c:idx val="121"/>
              <c:delete val="1"/>
            </c:dLbl>
            <c:dLbl>
              <c:idx val="124"/>
              <c:delete val="1"/>
            </c:dLbl>
            <c:dLbl>
              <c:idx val="125"/>
              <c:delete val="1"/>
            </c:dLbl>
            <c:dLbl>
              <c:idx val="127"/>
              <c:delete val="1"/>
            </c:dLbl>
            <c:dLbl>
              <c:idx val="130"/>
              <c:delete val="1"/>
            </c:dLbl>
            <c:dLbl>
              <c:idx val="131"/>
              <c:delete val="1"/>
            </c:dLbl>
            <c:dLbl>
              <c:idx val="140"/>
              <c:delete val="1"/>
            </c:dLbl>
            <c:dLbl>
              <c:idx val="143"/>
              <c:delete val="1"/>
            </c:dLbl>
            <c:dLbl>
              <c:idx val="146"/>
              <c:delete val="1"/>
            </c:dLbl>
            <c:dLbl>
              <c:idx val="149"/>
              <c:delete val="1"/>
            </c:dLbl>
            <c:dLbl>
              <c:idx val="151"/>
              <c:delete val="1"/>
            </c:dLbl>
            <c:dLbl>
              <c:idx val="152"/>
              <c:delete val="1"/>
            </c:dLbl>
            <c:dLbl>
              <c:idx val="154"/>
              <c:delete val="1"/>
            </c:dLbl>
            <c:dLbl>
              <c:idx val="155"/>
              <c:delete val="1"/>
            </c:dLbl>
            <c:dLbl>
              <c:idx val="158"/>
              <c:delete val="1"/>
            </c:dLbl>
            <c:dLbl>
              <c:idx val="160"/>
              <c:delete val="1"/>
            </c:dLbl>
            <c:dLbl>
              <c:idx val="161"/>
              <c:delete val="1"/>
            </c:dLbl>
            <c:dLbl>
              <c:idx val="170"/>
              <c:delete val="1"/>
            </c:dLbl>
            <c:dLbl>
              <c:idx val="173"/>
              <c:delete val="1"/>
            </c:dLbl>
            <c:dLbl>
              <c:idx val="176"/>
              <c:delete val="1"/>
            </c:dLbl>
            <c:dLbl>
              <c:idx val="179"/>
              <c:delete val="1"/>
            </c:dLbl>
            <c:dLbl>
              <c:idx val="181"/>
              <c:delete val="1"/>
            </c:dLbl>
            <c:dLbl>
              <c:idx val="18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4"/>
              <c:delete val="1"/>
            </c:dLbl>
            <c:dLbl>
              <c:idx val="18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7"/>
              <c:delete val="1"/>
            </c:dLbl>
            <c:dLbl>
              <c:idx val="188"/>
              <c:delete val="1"/>
            </c:dLbl>
            <c:dLbl>
              <c:idx val="190"/>
              <c:delete val="1"/>
            </c:dLbl>
            <c:dLbl>
              <c:idx val="191"/>
              <c:delete val="1"/>
            </c:dLbl>
            <c:dLbl>
              <c:idx val="193"/>
              <c:delete val="1"/>
            </c:dLbl>
            <c:dLbl>
              <c:idx val="194"/>
              <c:delete val="1"/>
            </c:dLbl>
            <c:dLbl>
              <c:idx val="196"/>
              <c:delete val="1"/>
            </c:dLbl>
            <c:dLbl>
              <c:idx val="197"/>
              <c:delete val="1"/>
            </c:dLbl>
            <c:dLbl>
              <c:idx val="199"/>
              <c:delete val="1"/>
            </c:dLbl>
            <c:dLbl>
              <c:idx val="20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2"/>
              <c:delete val="1"/>
            </c:dLbl>
            <c:dLbl>
              <c:idx val="20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5"/>
              <c:delete val="1"/>
            </c:dLbl>
            <c:dLbl>
              <c:idx val="206"/>
              <c:delete val="1"/>
            </c:dLbl>
            <c:dLbl>
              <c:idx val="208"/>
              <c:delete val="1"/>
            </c:dLbl>
            <c:dLbl>
              <c:idx val="209"/>
              <c:delete val="1"/>
            </c:dLbl>
            <c:dLbl>
              <c:idx val="2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just">
                  <a:defRPr sz="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'КП-Вятка'!$D$3:$D$252</c:f>
              <c:numCache>
                <c:formatCode>General</c:formatCode>
                <c:ptCount val="250"/>
                <c:pt idx="5">
                  <c:v>144.9</c:v>
                </c:pt>
                <c:pt idx="6">
                  <c:v>289.8</c:v>
                </c:pt>
                <c:pt idx="7">
                  <c:v>421.8</c:v>
                </c:pt>
                <c:pt idx="8">
                  <c:v>562.4</c:v>
                </c:pt>
                <c:pt idx="9">
                  <c:v>628.4</c:v>
                </c:pt>
                <c:pt idx="10">
                  <c:v>778.4</c:v>
                </c:pt>
                <c:pt idx="11">
                  <c:v>928.4</c:v>
                </c:pt>
                <c:pt idx="12">
                  <c:v>1078.4000000000001</c:v>
                </c:pt>
                <c:pt idx="13">
                  <c:v>1228.4000000000001</c:v>
                </c:pt>
                <c:pt idx="14">
                  <c:v>1378.4</c:v>
                </c:pt>
                <c:pt idx="15">
                  <c:v>1643.4</c:v>
                </c:pt>
                <c:pt idx="16">
                  <c:v>1828.4</c:v>
                </c:pt>
                <c:pt idx="17">
                  <c:v>2038.4</c:v>
                </c:pt>
                <c:pt idx="18">
                  <c:v>2428.4</c:v>
                </c:pt>
                <c:pt idx="19">
                  <c:v>2888.4</c:v>
                </c:pt>
                <c:pt idx="20">
                  <c:v>2948.4</c:v>
                </c:pt>
                <c:pt idx="21">
                  <c:v>2948.4</c:v>
                </c:pt>
                <c:pt idx="22">
                  <c:v>2948.4</c:v>
                </c:pt>
                <c:pt idx="23">
                  <c:v>2973.4</c:v>
                </c:pt>
                <c:pt idx="24">
                  <c:v>2973.4</c:v>
                </c:pt>
                <c:pt idx="25">
                  <c:v>2973.4</c:v>
                </c:pt>
                <c:pt idx="26">
                  <c:v>3344.1</c:v>
                </c:pt>
                <c:pt idx="27">
                  <c:v>3344.1</c:v>
                </c:pt>
                <c:pt idx="28">
                  <c:v>3344.1</c:v>
                </c:pt>
                <c:pt idx="29">
                  <c:v>3564.1</c:v>
                </c:pt>
                <c:pt idx="30">
                  <c:v>3564.1</c:v>
                </c:pt>
                <c:pt idx="31">
                  <c:v>3564.1</c:v>
                </c:pt>
                <c:pt idx="32">
                  <c:v>3589.1</c:v>
                </c:pt>
                <c:pt idx="33">
                  <c:v>3589.1</c:v>
                </c:pt>
                <c:pt idx="34">
                  <c:v>3589.1</c:v>
                </c:pt>
                <c:pt idx="35">
                  <c:v>3616.1</c:v>
                </c:pt>
                <c:pt idx="36">
                  <c:v>3616.1</c:v>
                </c:pt>
                <c:pt idx="37">
                  <c:v>3616.1</c:v>
                </c:pt>
                <c:pt idx="38">
                  <c:v>3688.1</c:v>
                </c:pt>
                <c:pt idx="39">
                  <c:v>3688.1</c:v>
                </c:pt>
                <c:pt idx="40">
                  <c:v>3688.1</c:v>
                </c:pt>
                <c:pt idx="41">
                  <c:v>3883.1</c:v>
                </c:pt>
                <c:pt idx="42">
                  <c:v>3883.1</c:v>
                </c:pt>
                <c:pt idx="43">
                  <c:v>3883.1</c:v>
                </c:pt>
                <c:pt idx="44">
                  <c:v>4173.1000000000004</c:v>
                </c:pt>
                <c:pt idx="45">
                  <c:v>4173.1000000000004</c:v>
                </c:pt>
                <c:pt idx="46">
                  <c:v>4173.1000000000004</c:v>
                </c:pt>
                <c:pt idx="47">
                  <c:v>4373.1000000000004</c:v>
                </c:pt>
                <c:pt idx="48">
                  <c:v>4373.1000000000004</c:v>
                </c:pt>
                <c:pt idx="49">
                  <c:v>4373.1000000000004</c:v>
                </c:pt>
              </c:numCache>
            </c:numRef>
          </c:xVal>
          <c:yVal>
            <c:numRef>
              <c:f>'КП-Вятка'!$C$3:$C$252</c:f>
              <c:numCache>
                <c:formatCode>_(* #,##0.00_);_(* \(#,##0.00\);_(* "-"??_);_(@_)</c:formatCode>
                <c:ptCount val="25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0</c:v>
                </c:pt>
                <c:pt idx="22">
                  <c:v>4</c:v>
                </c:pt>
                <c:pt idx="23">
                  <c:v>4</c:v>
                </c:pt>
                <c:pt idx="24">
                  <c:v>0</c:v>
                </c:pt>
                <c:pt idx="25">
                  <c:v>130392</c:v>
                </c:pt>
                <c:pt idx="26">
                  <c:v>130392</c:v>
                </c:pt>
                <c:pt idx="27">
                  <c:v>0</c:v>
                </c:pt>
                <c:pt idx="28">
                  <c:v>132872</c:v>
                </c:pt>
                <c:pt idx="29">
                  <c:v>132872</c:v>
                </c:pt>
                <c:pt idx="30">
                  <c:v>0</c:v>
                </c:pt>
                <c:pt idx="31">
                  <c:v>134423</c:v>
                </c:pt>
                <c:pt idx="32">
                  <c:v>134423</c:v>
                </c:pt>
                <c:pt idx="33">
                  <c:v>0</c:v>
                </c:pt>
                <c:pt idx="34">
                  <c:v>134423</c:v>
                </c:pt>
                <c:pt idx="35">
                  <c:v>134423</c:v>
                </c:pt>
                <c:pt idx="36">
                  <c:v>0</c:v>
                </c:pt>
                <c:pt idx="37">
                  <c:v>134423</c:v>
                </c:pt>
                <c:pt idx="38">
                  <c:v>134423</c:v>
                </c:pt>
                <c:pt idx="39">
                  <c:v>0</c:v>
                </c:pt>
                <c:pt idx="40">
                  <c:v>134423</c:v>
                </c:pt>
                <c:pt idx="41">
                  <c:v>134423</c:v>
                </c:pt>
                <c:pt idx="42">
                  <c:v>0</c:v>
                </c:pt>
                <c:pt idx="43">
                  <c:v>134423</c:v>
                </c:pt>
                <c:pt idx="44">
                  <c:v>134423</c:v>
                </c:pt>
                <c:pt idx="45">
                  <c:v>0</c:v>
                </c:pt>
                <c:pt idx="46">
                  <c:v>134423</c:v>
                </c:pt>
                <c:pt idx="47">
                  <c:v>134423</c:v>
                </c:pt>
                <c:pt idx="48">
                  <c:v>0</c:v>
                </c:pt>
                <c:pt idx="5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900352"/>
        <c:axId val="154901888"/>
      </c:scatterChart>
      <c:valAx>
        <c:axId val="154900352"/>
        <c:scaling>
          <c:orientation val="minMax"/>
          <c:max val="4400"/>
          <c:min val="28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901888"/>
        <c:crosses val="autoZero"/>
        <c:crossBetween val="midCat"/>
        <c:majorUnit val="400"/>
      </c:valAx>
      <c:valAx>
        <c:axId val="154901888"/>
        <c:scaling>
          <c:orientation val="minMax"/>
          <c:max val="200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25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5490035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51202974628193E-2"/>
          <c:y val="3.112807689579343E-2"/>
          <c:w val="0.92892212447948064"/>
          <c:h val="0.92607003891050665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20"/>
              <c:delete val="1"/>
            </c:dLbl>
            <c:dLbl>
              <c:idx val="23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5"/>
              <c:layout>
                <c:manualLayout>
                  <c:x val="9.3020778652668737E-2"/>
                  <c:y val="-6.0889550968291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6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delete val="1"/>
            </c:dLbl>
            <c:dLbl>
              <c:idx val="48"/>
              <c:delete val="1"/>
            </c:dLbl>
            <c:dLbl>
              <c:idx val="50"/>
              <c:delete val="1"/>
            </c:dLbl>
            <c:dLbl>
              <c:idx val="51"/>
              <c:delete val="1"/>
            </c:dLbl>
            <c:dLbl>
              <c:idx val="53"/>
              <c:delete val="1"/>
            </c:dLbl>
            <c:dLbl>
              <c:idx val="54"/>
              <c:delete val="1"/>
            </c:dLbl>
            <c:dLbl>
              <c:idx val="56"/>
              <c:delete val="1"/>
            </c:dLbl>
            <c:dLbl>
              <c:idx val="57"/>
              <c:delete val="1"/>
            </c:dLbl>
            <c:dLbl>
              <c:idx val="59"/>
              <c:layout>
                <c:manualLayout>
                  <c:x val="3.1329396325459342E-2"/>
                  <c:y val="-5.56327587429949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0"/>
              <c:layout>
                <c:manualLayout>
                  <c:x val="5.5068897637795457E-3"/>
                  <c:y val="-6.3321983400723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1"/>
              <c:delete val="1"/>
            </c:dLbl>
            <c:dLbl>
              <c:idx val="62"/>
              <c:delete val="1"/>
            </c:dLbl>
            <c:dLbl>
              <c:idx val="63"/>
              <c:layout>
                <c:manualLayout>
                  <c:x val="-8.3819991251093944E-3"/>
                  <c:y val="-6.3321983400723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delete val="1"/>
            </c:dLbl>
            <c:dLbl>
              <c:idx val="65"/>
              <c:delete val="1"/>
            </c:dLbl>
            <c:dLbl>
              <c:idx val="66"/>
              <c:delete val="1"/>
            </c:dLbl>
            <c:dLbl>
              <c:idx val="67"/>
              <c:delete val="1"/>
            </c:dLbl>
            <c:dLbl>
              <c:idx val="68"/>
              <c:delete val="1"/>
            </c:dLbl>
            <c:dLbl>
              <c:idx val="69"/>
              <c:delete val="1"/>
            </c:dLbl>
            <c:dLbl>
              <c:idx val="71"/>
              <c:delete val="1"/>
            </c:dLbl>
            <c:dLbl>
              <c:idx val="72"/>
              <c:delete val="1"/>
            </c:dLbl>
            <c:dLbl>
              <c:idx val="74"/>
              <c:delete val="1"/>
            </c:dLbl>
            <c:dLbl>
              <c:idx val="75"/>
              <c:delete val="1"/>
            </c:dLbl>
            <c:dLbl>
              <c:idx val="77"/>
              <c:delete val="1"/>
            </c:dLbl>
            <c:dLbl>
              <c:idx val="78"/>
              <c:layout>
                <c:manualLayout>
                  <c:x val="0.1263402230971129"/>
                  <c:y val="-5.8817478896219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delete val="1"/>
            </c:dLbl>
            <c:dLbl>
              <c:idx val="80"/>
              <c:delete val="1"/>
            </c:dLbl>
            <c:dLbl>
              <c:idx val="81"/>
              <c:delete val="1"/>
            </c:dLbl>
            <c:dLbl>
              <c:idx val="82"/>
              <c:delete val="1"/>
            </c:dLbl>
            <c:dLbl>
              <c:idx val="83"/>
              <c:delete val="1"/>
            </c:dLbl>
            <c:dLbl>
              <c:idx val="84"/>
              <c:delete val="1"/>
            </c:dLbl>
            <c:dLbl>
              <c:idx val="85"/>
              <c:delete val="1"/>
            </c:dLbl>
            <c:dLbl>
              <c:idx val="86"/>
              <c:delete val="1"/>
            </c:dLbl>
            <c:dLbl>
              <c:idx val="87"/>
              <c:delete val="1"/>
            </c:dLbl>
            <c:dLbl>
              <c:idx val="88"/>
              <c:delete val="1"/>
            </c:dLbl>
            <c:dLbl>
              <c:idx val="89"/>
              <c:delete val="1"/>
            </c:dLbl>
            <c:dLbl>
              <c:idx val="90"/>
              <c:delete val="1"/>
            </c:dLbl>
            <c:dLbl>
              <c:idx val="91"/>
              <c:delete val="1"/>
            </c:dLbl>
            <c:dLbl>
              <c:idx val="92"/>
              <c:delete val="1"/>
            </c:dLbl>
            <c:dLbl>
              <c:idx val="93"/>
              <c:delete val="1"/>
            </c:dLbl>
            <c:dLbl>
              <c:idx val="94"/>
              <c:delete val="1"/>
            </c:dLbl>
            <c:dLbl>
              <c:idx val="95"/>
              <c:delete val="1"/>
            </c:dLbl>
            <c:dLbl>
              <c:idx val="96"/>
              <c:delete val="1"/>
            </c:dLbl>
            <c:dLbl>
              <c:idx val="97"/>
              <c:delete val="1"/>
            </c:dLbl>
            <c:dLbl>
              <c:idx val="98"/>
              <c:delete val="1"/>
            </c:dLbl>
            <c:dLbl>
              <c:idx val="99"/>
              <c:delete val="1"/>
            </c:dLbl>
            <c:dLbl>
              <c:idx val="100"/>
              <c:delete val="1"/>
            </c:dLbl>
            <c:dLbl>
              <c:idx val="101"/>
              <c:delete val="1"/>
            </c:dLbl>
            <c:dLbl>
              <c:idx val="104"/>
              <c:delete val="1"/>
            </c:dLbl>
            <c:dLbl>
              <c:idx val="105"/>
              <c:delete val="1"/>
            </c:dLbl>
            <c:dLbl>
              <c:idx val="106"/>
              <c:delete val="1"/>
            </c:dLbl>
            <c:dLbl>
              <c:idx val="107"/>
              <c:delete val="1"/>
            </c:dLbl>
            <c:dLbl>
              <c:idx val="109"/>
              <c:layout>
                <c:manualLayout>
                  <c:x val="-0.43901665345224866"/>
                  <c:y val="0.473735408560309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0"/>
              <c:delete val="1"/>
            </c:dLbl>
            <c:dLbl>
              <c:idx val="111"/>
              <c:delete val="1"/>
            </c:dLbl>
            <c:dLbl>
              <c:idx val="112"/>
              <c:layout>
                <c:manualLayout>
                  <c:x val="-0.41879605311727058"/>
                  <c:y val="0.4737354085603097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3"/>
              <c:delete val="1"/>
            </c:dLbl>
            <c:dLbl>
              <c:idx val="115"/>
              <c:delete val="1"/>
            </c:dLbl>
            <c:dLbl>
              <c:idx val="116"/>
              <c:delete val="1"/>
            </c:dLbl>
            <c:dLbl>
              <c:idx val="118"/>
              <c:delete val="1"/>
            </c:dLbl>
            <c:dLbl>
              <c:idx val="119"/>
              <c:delete val="1"/>
            </c:dLbl>
            <c:dLbl>
              <c:idx val="121"/>
              <c:delete val="1"/>
            </c:dLbl>
            <c:dLbl>
              <c:idx val="124"/>
              <c:delete val="1"/>
            </c:dLbl>
            <c:dLbl>
              <c:idx val="125"/>
              <c:delete val="1"/>
            </c:dLbl>
            <c:dLbl>
              <c:idx val="127"/>
              <c:delete val="1"/>
            </c:dLbl>
            <c:dLbl>
              <c:idx val="130"/>
              <c:delete val="1"/>
            </c:dLbl>
            <c:dLbl>
              <c:idx val="131"/>
              <c:delete val="1"/>
            </c:dLbl>
            <c:dLbl>
              <c:idx val="140"/>
              <c:delete val="1"/>
            </c:dLbl>
            <c:dLbl>
              <c:idx val="143"/>
              <c:delete val="1"/>
            </c:dLbl>
            <c:dLbl>
              <c:idx val="146"/>
              <c:delete val="1"/>
            </c:dLbl>
            <c:dLbl>
              <c:idx val="149"/>
              <c:delete val="1"/>
            </c:dLbl>
            <c:dLbl>
              <c:idx val="151"/>
              <c:delete val="1"/>
            </c:dLbl>
            <c:dLbl>
              <c:idx val="152"/>
              <c:delete val="1"/>
            </c:dLbl>
            <c:dLbl>
              <c:idx val="154"/>
              <c:delete val="1"/>
            </c:dLbl>
            <c:dLbl>
              <c:idx val="155"/>
              <c:delete val="1"/>
            </c:dLbl>
            <c:dLbl>
              <c:idx val="158"/>
              <c:delete val="1"/>
            </c:dLbl>
            <c:dLbl>
              <c:idx val="160"/>
              <c:delete val="1"/>
            </c:dLbl>
            <c:dLbl>
              <c:idx val="161"/>
              <c:delete val="1"/>
            </c:dLbl>
            <c:dLbl>
              <c:idx val="170"/>
              <c:delete val="1"/>
            </c:dLbl>
            <c:dLbl>
              <c:idx val="173"/>
              <c:delete val="1"/>
            </c:dLbl>
            <c:dLbl>
              <c:idx val="176"/>
              <c:delete val="1"/>
            </c:dLbl>
            <c:dLbl>
              <c:idx val="179"/>
              <c:delete val="1"/>
            </c:dLbl>
            <c:dLbl>
              <c:idx val="181"/>
              <c:delete val="1"/>
            </c:dLbl>
            <c:dLbl>
              <c:idx val="182"/>
              <c:layout>
                <c:manualLayout>
                  <c:x val="-0.20995619626962791"/>
                  <c:y val="0.1050583657587548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4"/>
              <c:delete val="1"/>
            </c:dLbl>
            <c:dLbl>
              <c:idx val="185"/>
              <c:layout>
                <c:manualLayout>
                  <c:x val="-0.20321599615797045"/>
                  <c:y val="9.24124513618677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7"/>
              <c:delete val="1"/>
            </c:dLbl>
            <c:dLbl>
              <c:idx val="188"/>
              <c:delete val="1"/>
            </c:dLbl>
            <c:dLbl>
              <c:idx val="190"/>
              <c:delete val="1"/>
            </c:dLbl>
            <c:dLbl>
              <c:idx val="191"/>
              <c:delete val="1"/>
            </c:dLbl>
            <c:dLbl>
              <c:idx val="193"/>
              <c:delete val="1"/>
            </c:dLbl>
            <c:dLbl>
              <c:idx val="194"/>
              <c:delete val="1"/>
            </c:dLbl>
            <c:dLbl>
              <c:idx val="196"/>
              <c:delete val="1"/>
            </c:dLbl>
            <c:dLbl>
              <c:idx val="197"/>
              <c:delete val="1"/>
            </c:dLbl>
            <c:dLbl>
              <c:idx val="199"/>
              <c:delete val="1"/>
            </c:dLbl>
            <c:dLbl>
              <c:idx val="200"/>
              <c:layout>
                <c:manualLayout>
                  <c:xMode val="edge"/>
                  <c:yMode val="edge"/>
                  <c:x val="0.77389752191133487"/>
                  <c:y val="7.19844357976653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2"/>
              <c:delete val="1"/>
            </c:dLbl>
            <c:dLbl>
              <c:idx val="203"/>
              <c:layout>
                <c:manualLayout>
                  <c:xMode val="edge"/>
                  <c:yMode val="edge"/>
                  <c:x val="0.77818674016420841"/>
                  <c:y val="5.54474708171209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5"/>
              <c:delete val="1"/>
            </c:dLbl>
            <c:dLbl>
              <c:idx val="206"/>
              <c:delete val="1"/>
            </c:dLbl>
            <c:dLbl>
              <c:idx val="208"/>
              <c:delete val="1"/>
            </c:dLbl>
            <c:dLbl>
              <c:idx val="209"/>
              <c:delete val="1"/>
            </c:dLbl>
            <c:dLbl>
              <c:idx val="217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just"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'КП-Волга'!$D$3:$D$187</c:f>
              <c:numCache>
                <c:formatCode>General</c:formatCode>
                <c:ptCount val="185"/>
                <c:pt idx="11">
                  <c:v>394.88</c:v>
                </c:pt>
                <c:pt idx="12">
                  <c:v>1563.8799999999999</c:v>
                </c:pt>
                <c:pt idx="13">
                  <c:v>1763.8799999999999</c:v>
                </c:pt>
                <c:pt idx="14">
                  <c:v>1963.8799999999999</c:v>
                </c:pt>
                <c:pt idx="15">
                  <c:v>2329.38</c:v>
                </c:pt>
                <c:pt idx="16">
                  <c:v>2684.88</c:v>
                </c:pt>
                <c:pt idx="17">
                  <c:v>3029.88</c:v>
                </c:pt>
                <c:pt idx="18">
                  <c:v>3270.38</c:v>
                </c:pt>
                <c:pt idx="19">
                  <c:v>3505.38</c:v>
                </c:pt>
                <c:pt idx="20">
                  <c:v>3735.38</c:v>
                </c:pt>
                <c:pt idx="21">
                  <c:v>4095.88</c:v>
                </c:pt>
                <c:pt idx="22">
                  <c:v>4336.38</c:v>
                </c:pt>
                <c:pt idx="23">
                  <c:v>4631.38</c:v>
                </c:pt>
                <c:pt idx="24">
                  <c:v>5803.38</c:v>
                </c:pt>
                <c:pt idx="25">
                  <c:v>6317.38</c:v>
                </c:pt>
                <c:pt idx="26">
                  <c:v>6459.38</c:v>
                </c:pt>
                <c:pt idx="27">
                  <c:v>6634.38</c:v>
                </c:pt>
                <c:pt idx="28">
                  <c:v>6634.38</c:v>
                </c:pt>
                <c:pt idx="29">
                  <c:v>6634.38</c:v>
                </c:pt>
                <c:pt idx="30">
                  <c:v>6734.38</c:v>
                </c:pt>
                <c:pt idx="31">
                  <c:v>6734.38</c:v>
                </c:pt>
                <c:pt idx="32">
                  <c:v>6734.38</c:v>
                </c:pt>
                <c:pt idx="33">
                  <c:v>6934.38</c:v>
                </c:pt>
                <c:pt idx="34">
                  <c:v>6934.38</c:v>
                </c:pt>
                <c:pt idx="35">
                  <c:v>6934.38</c:v>
                </c:pt>
                <c:pt idx="36">
                  <c:v>7134.38</c:v>
                </c:pt>
                <c:pt idx="37">
                  <c:v>7134.38</c:v>
                </c:pt>
                <c:pt idx="38">
                  <c:v>7134.38</c:v>
                </c:pt>
                <c:pt idx="39">
                  <c:v>7334.38</c:v>
                </c:pt>
                <c:pt idx="40">
                  <c:v>7334.38</c:v>
                </c:pt>
                <c:pt idx="41">
                  <c:v>7334.38</c:v>
                </c:pt>
                <c:pt idx="42">
                  <c:v>7534.38</c:v>
                </c:pt>
                <c:pt idx="43">
                  <c:v>7534.38</c:v>
                </c:pt>
                <c:pt idx="44">
                  <c:v>7534.38</c:v>
                </c:pt>
                <c:pt idx="45">
                  <c:v>7734.38</c:v>
                </c:pt>
                <c:pt idx="46">
                  <c:v>7734.38</c:v>
                </c:pt>
                <c:pt idx="47">
                  <c:v>7734.38</c:v>
                </c:pt>
                <c:pt idx="48">
                  <c:v>7934.38</c:v>
                </c:pt>
                <c:pt idx="49">
                  <c:v>7934.38</c:v>
                </c:pt>
                <c:pt idx="50">
                  <c:v>7934.38</c:v>
                </c:pt>
                <c:pt idx="51">
                  <c:v>8134.38</c:v>
                </c:pt>
                <c:pt idx="52">
                  <c:v>8134.38</c:v>
                </c:pt>
                <c:pt idx="53">
                  <c:v>8134.38</c:v>
                </c:pt>
                <c:pt idx="54">
                  <c:v>8334.380000000001</c:v>
                </c:pt>
                <c:pt idx="55">
                  <c:v>8334.380000000001</c:v>
                </c:pt>
                <c:pt idx="56">
                  <c:v>8334.380000000001</c:v>
                </c:pt>
                <c:pt idx="57">
                  <c:v>8534.380000000001</c:v>
                </c:pt>
                <c:pt idx="58">
                  <c:v>8534.380000000001</c:v>
                </c:pt>
                <c:pt idx="59">
                  <c:v>8534.380000000001</c:v>
                </c:pt>
                <c:pt idx="60">
                  <c:v>9251.380000000001</c:v>
                </c:pt>
                <c:pt idx="61">
                  <c:v>9251.380000000001</c:v>
                </c:pt>
                <c:pt idx="62">
                  <c:v>9251.380000000001</c:v>
                </c:pt>
                <c:pt idx="63">
                  <c:v>9561.380000000001</c:v>
                </c:pt>
                <c:pt idx="64">
                  <c:v>9561.380000000001</c:v>
                </c:pt>
                <c:pt idx="65">
                  <c:v>9561.380000000001</c:v>
                </c:pt>
                <c:pt idx="66">
                  <c:v>9661.380000000001</c:v>
                </c:pt>
                <c:pt idx="67">
                  <c:v>9661.380000000001</c:v>
                </c:pt>
                <c:pt idx="68">
                  <c:v>9661.380000000001</c:v>
                </c:pt>
                <c:pt idx="69">
                  <c:v>9771.380000000001</c:v>
                </c:pt>
                <c:pt idx="70">
                  <c:v>9771.380000000001</c:v>
                </c:pt>
                <c:pt idx="71">
                  <c:v>9771.380000000001</c:v>
                </c:pt>
                <c:pt idx="72">
                  <c:v>9818.380000000001</c:v>
                </c:pt>
                <c:pt idx="73">
                  <c:v>9818.380000000001</c:v>
                </c:pt>
                <c:pt idx="74">
                  <c:v>9818.380000000001</c:v>
                </c:pt>
                <c:pt idx="75">
                  <c:v>9834.2800000000007</c:v>
                </c:pt>
                <c:pt idx="76">
                  <c:v>9834.2800000000007</c:v>
                </c:pt>
                <c:pt idx="77">
                  <c:v>9834.2800000000007</c:v>
                </c:pt>
                <c:pt idx="78">
                  <c:v>9905.2800000000007</c:v>
                </c:pt>
                <c:pt idx="79">
                  <c:v>9905.2800000000007</c:v>
                </c:pt>
                <c:pt idx="80">
                  <c:v>9905.2800000000007</c:v>
                </c:pt>
                <c:pt idx="81">
                  <c:v>9930.2800000000007</c:v>
                </c:pt>
                <c:pt idx="82">
                  <c:v>9930.2800000000007</c:v>
                </c:pt>
                <c:pt idx="83">
                  <c:v>9930.2800000000007</c:v>
                </c:pt>
                <c:pt idx="84">
                  <c:v>10062.280000000002</c:v>
                </c:pt>
                <c:pt idx="85">
                  <c:v>10062.280000000002</c:v>
                </c:pt>
                <c:pt idx="86">
                  <c:v>10062.280000000002</c:v>
                </c:pt>
                <c:pt idx="87">
                  <c:v>10486.28</c:v>
                </c:pt>
                <c:pt idx="88">
                  <c:v>10486.28</c:v>
                </c:pt>
                <c:pt idx="89">
                  <c:v>10486.28</c:v>
                </c:pt>
                <c:pt idx="90">
                  <c:v>10841.28</c:v>
                </c:pt>
                <c:pt idx="91">
                  <c:v>10841.28</c:v>
                </c:pt>
                <c:pt idx="92">
                  <c:v>10841.28</c:v>
                </c:pt>
                <c:pt idx="93">
                  <c:v>10921.28</c:v>
                </c:pt>
                <c:pt idx="94">
                  <c:v>10921.28</c:v>
                </c:pt>
                <c:pt idx="95">
                  <c:v>10921.28</c:v>
                </c:pt>
                <c:pt idx="96">
                  <c:v>11306.28</c:v>
                </c:pt>
                <c:pt idx="97">
                  <c:v>11306.28</c:v>
                </c:pt>
                <c:pt idx="98">
                  <c:v>11306.28</c:v>
                </c:pt>
                <c:pt idx="99">
                  <c:v>11646.28</c:v>
                </c:pt>
                <c:pt idx="100">
                  <c:v>11646.28</c:v>
                </c:pt>
                <c:pt idx="101">
                  <c:v>11646.28</c:v>
                </c:pt>
                <c:pt idx="102">
                  <c:v>11701.28</c:v>
                </c:pt>
                <c:pt idx="103">
                  <c:v>11701.28</c:v>
                </c:pt>
                <c:pt idx="104">
                  <c:v>11701.28</c:v>
                </c:pt>
                <c:pt idx="105">
                  <c:v>11807.28</c:v>
                </c:pt>
                <c:pt idx="106">
                  <c:v>11807.28</c:v>
                </c:pt>
                <c:pt idx="107">
                  <c:v>11807.28</c:v>
                </c:pt>
                <c:pt idx="108">
                  <c:v>11816.28</c:v>
                </c:pt>
                <c:pt idx="109">
                  <c:v>11816.28</c:v>
                </c:pt>
                <c:pt idx="110">
                  <c:v>11816.28</c:v>
                </c:pt>
                <c:pt idx="111">
                  <c:v>11825.28</c:v>
                </c:pt>
                <c:pt idx="112">
                  <c:v>11825.28</c:v>
                </c:pt>
                <c:pt idx="113">
                  <c:v>11825.28</c:v>
                </c:pt>
              </c:numCache>
            </c:numRef>
          </c:xVal>
          <c:yVal>
            <c:numRef>
              <c:f>'КП-Волга'!$C$3:$C$187</c:f>
              <c:numCache>
                <c:formatCode>_(* #,##0.00_);_(* \(#,##0.00\);_(* "-"??_);_(@_)</c:formatCode>
                <c:ptCount val="18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0</c:v>
                </c:pt>
                <c:pt idx="29">
                  <c:v>4</c:v>
                </c:pt>
                <c:pt idx="30">
                  <c:v>4</c:v>
                </c:pt>
                <c:pt idx="31">
                  <c:v>0</c:v>
                </c:pt>
                <c:pt idx="32">
                  <c:v>73868.429999999993</c:v>
                </c:pt>
                <c:pt idx="33">
                  <c:v>73868.429999999993</c:v>
                </c:pt>
                <c:pt idx="34">
                  <c:v>0</c:v>
                </c:pt>
                <c:pt idx="35">
                  <c:v>73868.429999999993</c:v>
                </c:pt>
                <c:pt idx="36">
                  <c:v>73868.429999999993</c:v>
                </c:pt>
                <c:pt idx="37">
                  <c:v>0</c:v>
                </c:pt>
                <c:pt idx="38">
                  <c:v>73868.429999999993</c:v>
                </c:pt>
                <c:pt idx="39">
                  <c:v>73868.429999999993</c:v>
                </c:pt>
                <c:pt idx="40">
                  <c:v>0</c:v>
                </c:pt>
                <c:pt idx="41">
                  <c:v>73868.429999999993</c:v>
                </c:pt>
                <c:pt idx="42">
                  <c:v>73868.429999999993</c:v>
                </c:pt>
                <c:pt idx="43">
                  <c:v>0</c:v>
                </c:pt>
                <c:pt idx="44">
                  <c:v>73868.429999999993</c:v>
                </c:pt>
                <c:pt idx="45">
                  <c:v>73868.429999999993</c:v>
                </c:pt>
                <c:pt idx="46">
                  <c:v>0</c:v>
                </c:pt>
                <c:pt idx="47">
                  <c:v>73868.429999999993</c:v>
                </c:pt>
                <c:pt idx="48">
                  <c:v>73868.429999999993</c:v>
                </c:pt>
                <c:pt idx="49">
                  <c:v>0</c:v>
                </c:pt>
                <c:pt idx="50">
                  <c:v>73868.429999999993</c:v>
                </c:pt>
                <c:pt idx="51">
                  <c:v>73868.429999999993</c:v>
                </c:pt>
                <c:pt idx="52">
                  <c:v>0</c:v>
                </c:pt>
                <c:pt idx="53">
                  <c:v>73868.429999999993</c:v>
                </c:pt>
                <c:pt idx="54">
                  <c:v>73868.429999999993</c:v>
                </c:pt>
                <c:pt idx="55">
                  <c:v>0</c:v>
                </c:pt>
                <c:pt idx="56">
                  <c:v>73868.429999999993</c:v>
                </c:pt>
                <c:pt idx="57">
                  <c:v>73868.429999999993</c:v>
                </c:pt>
                <c:pt idx="58">
                  <c:v>0</c:v>
                </c:pt>
                <c:pt idx="59">
                  <c:v>122764</c:v>
                </c:pt>
                <c:pt idx="60">
                  <c:v>122764</c:v>
                </c:pt>
                <c:pt idx="61">
                  <c:v>0</c:v>
                </c:pt>
                <c:pt idx="62">
                  <c:v>124599</c:v>
                </c:pt>
                <c:pt idx="63">
                  <c:v>124599</c:v>
                </c:pt>
                <c:pt idx="64">
                  <c:v>0</c:v>
                </c:pt>
                <c:pt idx="65">
                  <c:v>124599</c:v>
                </c:pt>
                <c:pt idx="66">
                  <c:v>124599</c:v>
                </c:pt>
                <c:pt idx="67">
                  <c:v>0</c:v>
                </c:pt>
                <c:pt idx="68">
                  <c:v>124599</c:v>
                </c:pt>
                <c:pt idx="69">
                  <c:v>124599</c:v>
                </c:pt>
                <c:pt idx="70">
                  <c:v>0</c:v>
                </c:pt>
                <c:pt idx="71">
                  <c:v>138516</c:v>
                </c:pt>
                <c:pt idx="72">
                  <c:v>138516</c:v>
                </c:pt>
                <c:pt idx="73">
                  <c:v>0</c:v>
                </c:pt>
                <c:pt idx="74">
                  <c:v>138516</c:v>
                </c:pt>
                <c:pt idx="75">
                  <c:v>138516</c:v>
                </c:pt>
                <c:pt idx="76">
                  <c:v>0</c:v>
                </c:pt>
                <c:pt idx="77">
                  <c:v>138516</c:v>
                </c:pt>
                <c:pt idx="78">
                  <c:v>138516</c:v>
                </c:pt>
                <c:pt idx="79">
                  <c:v>0</c:v>
                </c:pt>
                <c:pt idx="80">
                  <c:v>138516</c:v>
                </c:pt>
                <c:pt idx="81">
                  <c:v>138516</c:v>
                </c:pt>
                <c:pt idx="82">
                  <c:v>0</c:v>
                </c:pt>
                <c:pt idx="83">
                  <c:v>138516</c:v>
                </c:pt>
                <c:pt idx="84">
                  <c:v>138516</c:v>
                </c:pt>
                <c:pt idx="85">
                  <c:v>0</c:v>
                </c:pt>
                <c:pt idx="86">
                  <c:v>138516</c:v>
                </c:pt>
                <c:pt idx="87">
                  <c:v>138516</c:v>
                </c:pt>
                <c:pt idx="88">
                  <c:v>0</c:v>
                </c:pt>
                <c:pt idx="89">
                  <c:v>138516</c:v>
                </c:pt>
                <c:pt idx="90">
                  <c:v>138516</c:v>
                </c:pt>
                <c:pt idx="91">
                  <c:v>0</c:v>
                </c:pt>
                <c:pt idx="92">
                  <c:v>138516</c:v>
                </c:pt>
                <c:pt idx="93">
                  <c:v>138516</c:v>
                </c:pt>
                <c:pt idx="94">
                  <c:v>0</c:v>
                </c:pt>
                <c:pt idx="95">
                  <c:v>138516</c:v>
                </c:pt>
                <c:pt idx="96">
                  <c:v>138516</c:v>
                </c:pt>
                <c:pt idx="97">
                  <c:v>0</c:v>
                </c:pt>
                <c:pt idx="98">
                  <c:v>138516</c:v>
                </c:pt>
                <c:pt idx="99">
                  <c:v>138516</c:v>
                </c:pt>
                <c:pt idx="100">
                  <c:v>0</c:v>
                </c:pt>
                <c:pt idx="101">
                  <c:v>143575.84</c:v>
                </c:pt>
                <c:pt idx="102">
                  <c:v>143575.84</c:v>
                </c:pt>
                <c:pt idx="103">
                  <c:v>0</c:v>
                </c:pt>
                <c:pt idx="104">
                  <c:v>143575.84</c:v>
                </c:pt>
                <c:pt idx="105">
                  <c:v>143575.84</c:v>
                </c:pt>
                <c:pt idx="106">
                  <c:v>0</c:v>
                </c:pt>
                <c:pt idx="107">
                  <c:v>435341.29000000021</c:v>
                </c:pt>
                <c:pt idx="108">
                  <c:v>435341.29000000021</c:v>
                </c:pt>
                <c:pt idx="109">
                  <c:v>0</c:v>
                </c:pt>
                <c:pt idx="110">
                  <c:v>435341.29000000021</c:v>
                </c:pt>
                <c:pt idx="111">
                  <c:v>435341.29000000021</c:v>
                </c:pt>
                <c:pt idx="112">
                  <c:v>0</c:v>
                </c:pt>
                <c:pt idx="115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03680"/>
        <c:axId val="184505472"/>
      </c:scatterChart>
      <c:valAx>
        <c:axId val="184503680"/>
        <c:scaling>
          <c:orientation val="minMax"/>
          <c:max val="12000"/>
          <c:min val="65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505472"/>
        <c:crosses val="autoZero"/>
        <c:crossBetween val="midCat"/>
        <c:majorUnit val="1000"/>
      </c:valAx>
      <c:valAx>
        <c:axId val="184505472"/>
        <c:scaling>
          <c:orientation val="minMax"/>
          <c:max val="5000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503680"/>
        <c:crosses val="autoZero"/>
        <c:crossBetween val="midCat"/>
        <c:majorUnit val="100000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896988943240573E-2"/>
          <c:y val="3.4282332355514485E-2"/>
          <c:w val="0.91727996065025219"/>
          <c:h val="0.92607003891050665"/>
        </c:manualLayout>
      </c:layout>
      <c:scatterChart>
        <c:scatterStyle val="lineMarker"/>
        <c:varyColors val="0"/>
        <c:ser>
          <c:idx val="0"/>
          <c:order val="0"/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>
                <c:manualLayout>
                  <c:x val="5.1340228711748544E-2"/>
                  <c:y val="-4.1285403050108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layout>
                <c:manualLayout>
                  <c:x val="-2.5048668531131732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delete val="1"/>
            </c:dLbl>
            <c:dLbl>
              <c:idx val="43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layout>
                <c:manualLayout>
                  <c:x val="-2.5048668531131732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delete val="1"/>
            </c:dLbl>
            <c:dLbl>
              <c:idx val="49"/>
              <c:delete val="1"/>
            </c:dLbl>
            <c:dLbl>
              <c:idx val="50"/>
              <c:delete val="1"/>
            </c:dLbl>
            <c:dLbl>
              <c:idx val="51"/>
              <c:delete val="1"/>
            </c:dLbl>
            <c:dLbl>
              <c:idx val="52"/>
              <c:layout>
                <c:manualLayout>
                  <c:x val="3.4673560222392853E-2"/>
                  <c:y val="-5.71895424836599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delete val="1"/>
            </c:dLbl>
            <c:dLbl>
              <c:idx val="54"/>
              <c:delete val="1"/>
            </c:dLbl>
            <c:dLbl>
              <c:idx val="55"/>
              <c:delete val="1"/>
            </c:dLbl>
            <c:dLbl>
              <c:idx val="56"/>
              <c:delete val="1"/>
            </c:dLbl>
            <c:dLbl>
              <c:idx val="57"/>
              <c:delete val="1"/>
            </c:dLbl>
            <c:dLbl>
              <c:idx val="58"/>
              <c:delete val="1"/>
            </c:dLbl>
            <c:dLbl>
              <c:idx val="59"/>
              <c:delete val="1"/>
            </c:dLbl>
            <c:dLbl>
              <c:idx val="60"/>
              <c:delete val="1"/>
            </c:dLbl>
            <c:dLbl>
              <c:idx val="61"/>
              <c:delete val="1"/>
            </c:dLbl>
            <c:dLbl>
              <c:idx val="62"/>
              <c:delete val="1"/>
            </c:dLbl>
            <c:dLbl>
              <c:idx val="63"/>
              <c:delete val="1"/>
            </c:dLbl>
            <c:dLbl>
              <c:idx val="64"/>
              <c:delete val="1"/>
            </c:dLbl>
            <c:dLbl>
              <c:idx val="65"/>
              <c:delete val="1"/>
            </c:dLbl>
            <c:dLbl>
              <c:idx val="66"/>
              <c:delete val="1"/>
            </c:dLbl>
            <c:dLbl>
              <c:idx val="67"/>
              <c:delete val="1"/>
            </c:dLbl>
            <c:dLbl>
              <c:idx val="68"/>
              <c:layout>
                <c:manualLayout>
                  <c:x val="-2.5048668531131673E-2"/>
                  <c:y val="-5.01960784313725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delete val="1"/>
            </c:dLbl>
            <c:dLbl>
              <c:idx val="70"/>
              <c:delete val="1"/>
            </c:dLbl>
            <c:dLbl>
              <c:idx val="71"/>
              <c:delete val="1"/>
            </c:dLbl>
            <c:dLbl>
              <c:idx val="72"/>
              <c:delete val="1"/>
            </c:dLbl>
            <c:dLbl>
              <c:idx val="74"/>
              <c:delete val="1"/>
            </c:dLbl>
            <c:dLbl>
              <c:idx val="75"/>
              <c:delete val="1"/>
            </c:dLbl>
            <c:dLbl>
              <c:idx val="76"/>
              <c:layout>
                <c:manualLayout>
                  <c:x val="-9.7708890825556737E-3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delete val="1"/>
            </c:dLbl>
            <c:dLbl>
              <c:idx val="78"/>
              <c:delete val="1"/>
            </c:dLbl>
            <c:dLbl>
              <c:idx val="79"/>
              <c:delete val="1"/>
            </c:dLbl>
            <c:dLbl>
              <c:idx val="80"/>
              <c:delete val="1"/>
            </c:dLbl>
            <c:dLbl>
              <c:idx val="81"/>
              <c:delete val="1"/>
            </c:dLbl>
            <c:dLbl>
              <c:idx val="82"/>
              <c:delete val="1"/>
            </c:dLbl>
            <c:dLbl>
              <c:idx val="83"/>
              <c:delete val="1"/>
            </c:dLbl>
            <c:dLbl>
              <c:idx val="84"/>
              <c:delete val="1"/>
            </c:dLbl>
            <c:dLbl>
              <c:idx val="85"/>
              <c:delete val="1"/>
            </c:dLbl>
            <c:dLbl>
              <c:idx val="86"/>
              <c:delete val="1"/>
            </c:dLbl>
            <c:dLbl>
              <c:idx val="87"/>
              <c:delete val="1"/>
            </c:dLbl>
            <c:dLbl>
              <c:idx val="88"/>
              <c:delete val="1"/>
            </c:dLbl>
            <c:dLbl>
              <c:idx val="89"/>
              <c:delete val="1"/>
            </c:dLbl>
            <c:dLbl>
              <c:idx val="90"/>
              <c:delete val="1"/>
            </c:dLbl>
            <c:dLbl>
              <c:idx val="91"/>
              <c:delete val="1"/>
            </c:dLbl>
            <c:dLbl>
              <c:idx val="92"/>
              <c:layout>
                <c:manualLayout>
                  <c:x val="-1.6389984294617785E-2"/>
                  <c:y val="-4.0819995539773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3"/>
              <c:delete val="1"/>
            </c:dLbl>
            <c:dLbl>
              <c:idx val="94"/>
              <c:delete val="1"/>
            </c:dLbl>
            <c:dLbl>
              <c:idx val="95"/>
              <c:delete val="1"/>
            </c:dLbl>
            <c:dLbl>
              <c:idx val="96"/>
              <c:delete val="1"/>
            </c:dLbl>
            <c:dLbl>
              <c:idx val="97"/>
              <c:delete val="1"/>
            </c:dLbl>
            <c:dLbl>
              <c:idx val="98"/>
              <c:delete val="1"/>
            </c:dLbl>
            <c:dLbl>
              <c:idx val="99"/>
              <c:delete val="1"/>
            </c:dLbl>
            <c:dLbl>
              <c:idx val="100"/>
              <c:delete val="1"/>
            </c:dLbl>
            <c:dLbl>
              <c:idx val="101"/>
              <c:delete val="1"/>
            </c:dLbl>
            <c:dLbl>
              <c:idx val="102"/>
              <c:delete val="1"/>
            </c:dLbl>
            <c:dLbl>
              <c:idx val="103"/>
              <c:delete val="1"/>
            </c:dLbl>
            <c:dLbl>
              <c:idx val="104"/>
              <c:delete val="1"/>
            </c:dLbl>
            <c:dLbl>
              <c:idx val="105"/>
              <c:delete val="1"/>
            </c:dLbl>
            <c:dLbl>
              <c:idx val="106"/>
              <c:layout>
                <c:manualLayout>
                  <c:x val="-3.647091387477206E-3"/>
                  <c:y val="-4.6364915169917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7"/>
              <c:delete val="1"/>
            </c:dLbl>
            <c:dLbl>
              <c:idx val="108"/>
              <c:delete val="1"/>
            </c:dLbl>
            <c:dLbl>
              <c:idx val="109"/>
              <c:delete val="1"/>
            </c:dLbl>
            <c:dLbl>
              <c:idx val="110"/>
              <c:delete val="1"/>
            </c:dLbl>
            <c:dLbl>
              <c:idx val="111"/>
              <c:delete val="1"/>
            </c:dLbl>
            <c:dLbl>
              <c:idx val="112"/>
              <c:delete val="1"/>
            </c:dLbl>
            <c:dLbl>
              <c:idx val="113"/>
              <c:delete val="1"/>
            </c:dLbl>
            <c:dLbl>
              <c:idx val="114"/>
              <c:delete val="1"/>
            </c:dLbl>
            <c:dLbl>
              <c:idx val="115"/>
              <c:delete val="1"/>
            </c:dLbl>
            <c:dLbl>
              <c:idx val="116"/>
              <c:delete val="1"/>
            </c:dLbl>
            <c:dLbl>
              <c:idx val="117"/>
              <c:delete val="1"/>
            </c:dLbl>
            <c:dLbl>
              <c:idx val="118"/>
              <c:delete val="1"/>
            </c:dLbl>
            <c:dLbl>
              <c:idx val="119"/>
              <c:delete val="1"/>
            </c:dLbl>
            <c:dLbl>
              <c:idx val="120"/>
              <c:delete val="1"/>
            </c:dLbl>
            <c:dLbl>
              <c:idx val="121"/>
              <c:delete val="1"/>
            </c:dLbl>
            <c:dLbl>
              <c:idx val="123"/>
              <c:delete val="1"/>
            </c:dLbl>
            <c:dLbl>
              <c:idx val="124"/>
              <c:delete val="1"/>
            </c:dLbl>
            <c:dLbl>
              <c:idx val="125"/>
              <c:delete val="1"/>
            </c:dLbl>
            <c:dLbl>
              <c:idx val="126"/>
              <c:delete val="1"/>
            </c:dLbl>
            <c:dLbl>
              <c:idx val="127"/>
              <c:delete val="1"/>
            </c:dLbl>
            <c:dLbl>
              <c:idx val="128"/>
              <c:delete val="1"/>
            </c:dLbl>
            <c:dLbl>
              <c:idx val="129"/>
              <c:delete val="1"/>
            </c:dLbl>
            <c:dLbl>
              <c:idx val="130"/>
              <c:delete val="1"/>
            </c:dLbl>
            <c:dLbl>
              <c:idx val="131"/>
              <c:delete val="1"/>
            </c:dLbl>
            <c:dLbl>
              <c:idx val="132"/>
              <c:delete val="1"/>
            </c:dLbl>
            <c:dLbl>
              <c:idx val="133"/>
              <c:delete val="1"/>
            </c:dLbl>
            <c:dLbl>
              <c:idx val="135"/>
              <c:delete val="1"/>
            </c:dLbl>
            <c:dLbl>
              <c:idx val="137"/>
              <c:delete val="1"/>
            </c:dLbl>
            <c:dLbl>
              <c:idx val="138"/>
              <c:delete val="1"/>
            </c:dLbl>
            <c:dLbl>
              <c:idx val="139"/>
              <c:layout>
                <c:manualLayout>
                  <c:x val="-1.1384843764746693E-2"/>
                  <c:y val="-4.49398727119893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0"/>
              <c:delete val="1"/>
            </c:dLbl>
            <c:dLbl>
              <c:idx val="141"/>
              <c:delete val="1"/>
            </c:dLbl>
            <c:dLbl>
              <c:idx val="142"/>
              <c:layout>
                <c:manualLayout>
                  <c:x val="-7.7083341763270093E-3"/>
                  <c:y val="-3.8568095654709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3"/>
              <c:delete val="1"/>
            </c:dLbl>
            <c:dLbl>
              <c:idx val="144"/>
              <c:delete val="1"/>
            </c:dLbl>
            <c:dLbl>
              <c:idx val="145"/>
              <c:layout>
                <c:manualLayout>
                  <c:x val="-1.39375562048946E-2"/>
                  <c:y val="-4.3660130718954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6"/>
              <c:delete val="1"/>
            </c:dLbl>
            <c:dLbl>
              <c:idx val="147"/>
              <c:delete val="1"/>
            </c:dLbl>
            <c:dLbl>
              <c:idx val="148"/>
              <c:layout>
                <c:manualLayout>
                  <c:x val="-6.9931110009964024E-3"/>
                  <c:y val="-4.3660130718954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9"/>
              <c:delete val="1"/>
            </c:dLbl>
            <c:dLbl>
              <c:idx val="150"/>
              <c:delete val="1"/>
            </c:dLbl>
            <c:dLbl>
              <c:idx val="151"/>
              <c:delete val="1"/>
            </c:dLbl>
            <c:dLbl>
              <c:idx val="152"/>
              <c:delete val="1"/>
            </c:dLbl>
            <c:dLbl>
              <c:idx val="153"/>
              <c:delete val="1"/>
            </c:dLbl>
            <c:dLbl>
              <c:idx val="154"/>
              <c:delete val="1"/>
            </c:dLbl>
            <c:dLbl>
              <c:idx val="155"/>
              <c:delete val="1"/>
            </c:dLbl>
            <c:dLbl>
              <c:idx val="156"/>
              <c:delete val="1"/>
            </c:dLbl>
            <c:dLbl>
              <c:idx val="158"/>
              <c:delete val="1"/>
            </c:dLbl>
            <c:dLbl>
              <c:idx val="159"/>
              <c:delete val="1"/>
            </c:dLbl>
            <c:dLbl>
              <c:idx val="160"/>
              <c:delete val="1"/>
            </c:dLbl>
            <c:dLbl>
              <c:idx val="161"/>
              <c:delete val="1"/>
            </c:dLbl>
            <c:dLbl>
              <c:idx val="162"/>
              <c:delete val="1"/>
            </c:dLbl>
            <c:dLbl>
              <c:idx val="164"/>
              <c:layout>
                <c:manualLayout>
                  <c:x val="-2.0882001408792806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5"/>
              <c:delete val="1"/>
            </c:dLbl>
            <c:dLbl>
              <c:idx val="166"/>
              <c:delete val="1"/>
            </c:dLbl>
            <c:dLbl>
              <c:idx val="167"/>
              <c:layout>
                <c:manualLayout>
                  <c:x val="-1.6715334286453883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8"/>
              <c:delete val="1"/>
            </c:dLbl>
            <c:dLbl>
              <c:idx val="169"/>
              <c:delete val="1"/>
            </c:dLbl>
            <c:dLbl>
              <c:idx val="170"/>
              <c:delete val="1"/>
            </c:dLbl>
            <c:dLbl>
              <c:idx val="171"/>
              <c:delete val="1"/>
            </c:dLbl>
            <c:dLbl>
              <c:idx val="172"/>
              <c:delete val="1"/>
            </c:dLbl>
            <c:dLbl>
              <c:idx val="173"/>
              <c:delete val="1"/>
            </c:dLbl>
            <c:dLbl>
              <c:idx val="174"/>
              <c:delete val="1"/>
            </c:dLbl>
            <c:dLbl>
              <c:idx val="175"/>
              <c:layout>
                <c:manualLayout>
                  <c:x val="-1.2548667164114957E-2"/>
                  <c:y val="-3.9303003791192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6"/>
              <c:delete val="1"/>
            </c:dLbl>
            <c:dLbl>
              <c:idx val="177"/>
              <c:delete val="1"/>
            </c:dLbl>
            <c:dLbl>
              <c:idx val="178"/>
              <c:layout>
                <c:manualLayout>
                  <c:x val="-1.2548667164115061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9"/>
              <c:delete val="1"/>
            </c:dLbl>
            <c:dLbl>
              <c:idx val="180"/>
              <c:delete val="1"/>
            </c:dLbl>
            <c:dLbl>
              <c:idx val="181"/>
              <c:delete val="1"/>
            </c:dLbl>
            <c:dLbl>
              <c:idx val="182"/>
              <c:delete val="1"/>
            </c:dLbl>
            <c:dLbl>
              <c:idx val="183"/>
              <c:delete val="1"/>
            </c:dLbl>
            <c:dLbl>
              <c:idx val="184"/>
              <c:delete val="1"/>
            </c:dLbl>
            <c:dLbl>
              <c:idx val="185"/>
              <c:layout>
                <c:manualLayout>
                  <c:x val="-2.5700680850905603E-2"/>
                  <c:y val="-4.5024960115279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6"/>
              <c:delete val="1"/>
            </c:dLbl>
            <c:dLbl>
              <c:idx val="187"/>
              <c:delete val="1"/>
            </c:dLbl>
            <c:dLbl>
              <c:idx val="188"/>
              <c:delete val="1"/>
            </c:dLbl>
            <c:dLbl>
              <c:idx val="189"/>
              <c:delete val="1"/>
            </c:dLbl>
            <c:dLbl>
              <c:idx val="190"/>
              <c:delete val="1"/>
            </c:dLbl>
            <c:dLbl>
              <c:idx val="191"/>
              <c:delete val="1"/>
            </c:dLbl>
            <c:dLbl>
              <c:idx val="192"/>
              <c:delete val="1"/>
            </c:dLbl>
            <c:dLbl>
              <c:idx val="193"/>
              <c:delete val="1"/>
            </c:dLbl>
            <c:dLbl>
              <c:idx val="194"/>
              <c:delete val="1"/>
            </c:dLbl>
            <c:dLbl>
              <c:idx val="195"/>
              <c:delete val="1"/>
            </c:dLbl>
            <c:dLbl>
              <c:idx val="196"/>
              <c:delete val="1"/>
            </c:dLbl>
            <c:dLbl>
              <c:idx val="197"/>
              <c:delete val="1"/>
            </c:dLbl>
            <c:dLbl>
              <c:idx val="198"/>
              <c:delete val="1"/>
            </c:dLbl>
            <c:dLbl>
              <c:idx val="199"/>
              <c:delete val="1"/>
            </c:dLbl>
            <c:dLbl>
              <c:idx val="200"/>
              <c:layout>
                <c:manualLayout>
                  <c:x val="-4.3744208633443693E-2"/>
                  <c:y val="-4.62249326677302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1"/>
              <c:delete val="1"/>
            </c:dLbl>
            <c:dLbl>
              <c:idx val="202"/>
              <c:delete val="1"/>
            </c:dLbl>
            <c:dLbl>
              <c:idx val="203"/>
              <c:layout>
                <c:manualLayout>
                  <c:x val="-3.0316823088016552E-2"/>
                  <c:y val="-4.9337141680819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4"/>
              <c:delete val="1"/>
            </c:dLbl>
            <c:dLbl>
              <c:idx val="205"/>
              <c:delete val="1"/>
            </c:dLbl>
            <c:dLbl>
              <c:idx val="206"/>
              <c:delete val="1"/>
            </c:dLbl>
            <c:dLbl>
              <c:idx val="207"/>
              <c:delete val="1"/>
            </c:dLbl>
            <c:dLbl>
              <c:idx val="208"/>
              <c:delete val="1"/>
            </c:dLbl>
            <c:dLbl>
              <c:idx val="209"/>
              <c:delete val="1"/>
            </c:dLbl>
            <c:dLbl>
              <c:idx val="210"/>
              <c:delete val="1"/>
            </c:dLbl>
            <c:dLbl>
              <c:idx val="211"/>
              <c:layout>
                <c:manualLayout>
                  <c:x val="-2.6437557571911616E-2"/>
                  <c:y val="-4.58387799564271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2"/>
              <c:delete val="1"/>
            </c:dLbl>
            <c:dLbl>
              <c:idx val="213"/>
              <c:delete val="1"/>
            </c:dLbl>
            <c:dLbl>
              <c:idx val="214"/>
              <c:delete val="1"/>
            </c:dLbl>
            <c:dLbl>
              <c:idx val="215"/>
              <c:delete val="1"/>
            </c:dLbl>
            <c:dLbl>
              <c:idx val="216"/>
              <c:delete val="1"/>
            </c:dLbl>
            <c:dLbl>
              <c:idx val="217"/>
              <c:delete val="1"/>
            </c:dLbl>
            <c:dLbl>
              <c:idx val="218"/>
              <c:delete val="1"/>
            </c:dLbl>
            <c:dLbl>
              <c:idx val="219"/>
              <c:delete val="1"/>
            </c:dLbl>
            <c:dLbl>
              <c:idx val="220"/>
              <c:layout>
                <c:manualLayout>
                  <c:x val="-1.8104223327233521E-2"/>
                  <c:y val="-5.5010893246187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1"/>
              <c:delete val="1"/>
            </c:dLbl>
            <c:dLbl>
              <c:idx val="222"/>
              <c:delete val="1"/>
            </c:dLbl>
            <c:dLbl>
              <c:idx val="223"/>
              <c:delete val="1"/>
            </c:dLbl>
            <c:dLbl>
              <c:idx val="224"/>
              <c:delete val="1"/>
            </c:dLbl>
            <c:dLbl>
              <c:idx val="225"/>
              <c:delete val="1"/>
            </c:dLbl>
            <c:dLbl>
              <c:idx val="226"/>
              <c:delete val="1"/>
            </c:dLbl>
            <c:dLbl>
              <c:idx val="227"/>
              <c:delete val="1"/>
            </c:dLbl>
            <c:dLbl>
              <c:idx val="228"/>
              <c:delete val="1"/>
            </c:dLbl>
            <c:dLbl>
              <c:idx val="229"/>
              <c:delete val="1"/>
            </c:dLbl>
            <c:dLbl>
              <c:idx val="230"/>
              <c:delete val="1"/>
            </c:dLbl>
            <c:dLbl>
              <c:idx val="231"/>
              <c:delete val="1"/>
            </c:dLbl>
            <c:dLbl>
              <c:idx val="232"/>
              <c:delete val="1"/>
            </c:dLbl>
            <c:dLbl>
              <c:idx val="233"/>
              <c:layout>
                <c:manualLayout>
                  <c:x val="-8.1699484000381014E-3"/>
                  <c:y val="-6.2409551747208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4"/>
              <c:delete val="1"/>
            </c:dLbl>
            <c:dLbl>
              <c:idx val="235"/>
              <c:delete val="1"/>
            </c:dLbl>
            <c:dLbl>
              <c:idx val="236"/>
              <c:delete val="1"/>
            </c:dLbl>
            <c:dLbl>
              <c:idx val="237"/>
              <c:delete val="1"/>
            </c:dLbl>
            <c:dLbl>
              <c:idx val="238"/>
              <c:delete val="1"/>
            </c:dLbl>
            <c:dLbl>
              <c:idx val="239"/>
              <c:layout>
                <c:manualLayout>
                  <c:x val="-1.2548667164114957E-2"/>
                  <c:y val="-4.3660130718954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0"/>
              <c:delete val="1"/>
            </c:dLbl>
            <c:dLbl>
              <c:idx val="241"/>
              <c:delete val="1"/>
            </c:dLbl>
            <c:dLbl>
              <c:idx val="242"/>
              <c:delete val="1"/>
            </c:dLbl>
            <c:dLbl>
              <c:idx val="243"/>
              <c:delete val="1"/>
            </c:dLbl>
            <c:dLbl>
              <c:idx val="244"/>
              <c:delete val="1"/>
            </c:dLbl>
            <c:dLbl>
              <c:idx val="245"/>
              <c:delete val="1"/>
            </c:dLbl>
            <c:dLbl>
              <c:idx val="246"/>
              <c:delete val="1"/>
            </c:dLbl>
            <c:dLbl>
              <c:idx val="247"/>
              <c:delete val="1"/>
            </c:dLbl>
            <c:dLbl>
              <c:idx val="248"/>
              <c:delete val="1"/>
            </c:dLbl>
            <c:dLbl>
              <c:idx val="249"/>
              <c:delete val="1"/>
            </c:dLbl>
            <c:dLbl>
              <c:idx val="250"/>
              <c:delete val="1"/>
            </c:dLbl>
            <c:dLbl>
              <c:idx val="251"/>
              <c:delete val="1"/>
            </c:dLbl>
            <c:dLbl>
              <c:idx val="252"/>
              <c:delete val="1"/>
            </c:dLbl>
            <c:dLbl>
              <c:idx val="253"/>
              <c:layout>
                <c:manualLayout>
                  <c:x val="-5.8035220695015384E-2"/>
                  <c:y val="-3.2439572504417552E-4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4"/>
              <c:delete val="1"/>
            </c:dLbl>
            <c:dLbl>
              <c:idx val="255"/>
              <c:delete val="1"/>
            </c:dLbl>
            <c:dLbl>
              <c:idx val="256"/>
              <c:delete val="1"/>
            </c:dLbl>
            <c:dLbl>
              <c:idx val="257"/>
              <c:delete val="1"/>
            </c:dLbl>
            <c:dLbl>
              <c:idx val="258"/>
              <c:delete val="1"/>
            </c:dLbl>
            <c:dLbl>
              <c:idx val="259"/>
              <c:delete val="1"/>
            </c:dLbl>
            <c:dLbl>
              <c:idx val="260"/>
              <c:layout>
                <c:manualLayout>
                  <c:x val="-6.0731305854254812E-2"/>
                  <c:y val="-3.4947592335271816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1"/>
              <c:delete val="1"/>
            </c:dLbl>
            <c:dLbl>
              <c:idx val="262"/>
              <c:layout>
                <c:manualLayout>
                  <c:x val="-6.2283580739674084E-2"/>
                  <c:y val="1.0940078568610363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3"/>
              <c:delete val="1"/>
            </c:dLbl>
            <c:dLbl>
              <c:idx val="264"/>
              <c:delete val="1"/>
            </c:dLbl>
            <c:dLbl>
              <c:idx val="265"/>
              <c:delete val="1"/>
            </c:dLbl>
            <c:dLbl>
              <c:idx val="266"/>
              <c:delete val="1"/>
            </c:dLbl>
            <c:dLbl>
              <c:idx val="267"/>
              <c:delete val="1"/>
            </c:dLbl>
            <c:dLbl>
              <c:idx val="268"/>
              <c:delete val="1"/>
            </c:dLbl>
            <c:dLbl>
              <c:idx val="269"/>
              <c:delete val="1"/>
            </c:dLbl>
            <c:dLbl>
              <c:idx val="270"/>
              <c:delete val="1"/>
            </c:dLbl>
            <c:dLbl>
              <c:idx val="271"/>
              <c:delete val="1"/>
            </c:dLbl>
            <c:dLbl>
              <c:idx val="272"/>
              <c:layout>
                <c:manualLayout>
                  <c:x val="-5.5992788275676823E-2"/>
                  <c:y val="3.1429159590346152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3"/>
              <c:delete val="1"/>
            </c:dLbl>
            <c:dLbl>
              <c:idx val="274"/>
              <c:layout>
                <c:manualLayout>
                  <c:x val="-5.6646331654235813E-2"/>
                  <c:y val="-4.8426054586313974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5"/>
              <c:delete val="1"/>
            </c:dLbl>
            <c:dLbl>
              <c:idx val="276"/>
              <c:delete val="1"/>
            </c:dLbl>
            <c:dLbl>
              <c:idx val="277"/>
              <c:delete val="1"/>
            </c:dLbl>
            <c:dLbl>
              <c:idx val="278"/>
              <c:layout>
                <c:manualLayout>
                  <c:x val="-5.6074371836654736E-2"/>
                  <c:y val="-2.2779407476026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9"/>
              <c:delete val="1"/>
            </c:dLbl>
            <c:dLbl>
              <c:idx val="280"/>
              <c:delete val="1"/>
            </c:dLbl>
            <c:dLbl>
              <c:idx val="281"/>
              <c:layout>
                <c:manualLayout>
                  <c:x val="-5.4358711106595833E-2"/>
                  <c:y val="2.7963906472475417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2"/>
              <c:delete val="1"/>
            </c:dLbl>
            <c:dLbl>
              <c:idx val="283"/>
              <c:layout>
                <c:manualLayout>
                  <c:x val="-5.2969822065815957E-2"/>
                  <c:y val="-1.1454205479217105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4"/>
              <c:delete val="1"/>
            </c:dLbl>
            <c:dLbl>
              <c:idx val="285"/>
              <c:delete val="1"/>
            </c:dLbl>
            <c:dLbl>
              <c:idx val="286"/>
              <c:delete val="1"/>
            </c:dLbl>
            <c:dLbl>
              <c:idx val="287"/>
              <c:delete val="1"/>
            </c:dLbl>
            <c:dLbl>
              <c:idx val="288"/>
              <c:delete val="1"/>
            </c:dLbl>
            <c:dLbl>
              <c:idx val="289"/>
              <c:delete val="1"/>
            </c:dLbl>
            <c:dLbl>
              <c:idx val="290"/>
              <c:delete val="1"/>
            </c:dLbl>
            <c:dLbl>
              <c:idx val="291"/>
              <c:delete val="1"/>
            </c:dLbl>
            <c:dLbl>
              <c:idx val="292"/>
              <c:delete val="1"/>
            </c:dLbl>
            <c:dLbl>
              <c:idx val="293"/>
              <c:layout>
                <c:manualLayout>
                  <c:x val="-4.8394690331877946E-2"/>
                  <c:y val="6.7318545966067993E-3"/>
                </c:manualLayout>
              </c:layout>
              <c:spPr>
                <a:noFill/>
                <a:ln w="25400">
                  <a:noFill/>
                </a:ln>
              </c:spPr>
              <c:txPr>
                <a:bodyPr rot="0" vert="horz"/>
                <a:lstStyle/>
                <a:p>
                  <a:pPr algn="just">
                    <a:defRPr sz="825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4"/>
              <c:delete val="1"/>
            </c:dLbl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just">
                  <a:defRPr sz="825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'КП-Центр'!$D$69:$D$940</c:f>
              <c:numCache>
                <c:formatCode>General</c:formatCode>
                <c:ptCount val="872"/>
                <c:pt idx="0">
                  <c:v>17253.400000000001</c:v>
                </c:pt>
                <c:pt idx="1">
                  <c:v>17453.400000000001</c:v>
                </c:pt>
                <c:pt idx="2">
                  <c:v>17653.400000000001</c:v>
                </c:pt>
                <c:pt idx="3">
                  <c:v>17653.400000000001</c:v>
                </c:pt>
                <c:pt idx="4">
                  <c:v>17653.400000000001</c:v>
                </c:pt>
                <c:pt idx="5">
                  <c:v>17853.400000000001</c:v>
                </c:pt>
                <c:pt idx="6">
                  <c:v>17853.400000000001</c:v>
                </c:pt>
                <c:pt idx="7">
                  <c:v>17853.400000000001</c:v>
                </c:pt>
                <c:pt idx="8">
                  <c:v>17905.400000000001</c:v>
                </c:pt>
                <c:pt idx="9">
                  <c:v>17905.400000000001</c:v>
                </c:pt>
                <c:pt idx="10">
                  <c:v>17905.400000000001</c:v>
                </c:pt>
                <c:pt idx="11">
                  <c:v>17917.400000000001</c:v>
                </c:pt>
                <c:pt idx="12">
                  <c:v>17917.400000000001</c:v>
                </c:pt>
                <c:pt idx="13">
                  <c:v>17917.400000000001</c:v>
                </c:pt>
                <c:pt idx="14">
                  <c:v>18222.400000000001</c:v>
                </c:pt>
                <c:pt idx="15">
                  <c:v>18222.400000000001</c:v>
                </c:pt>
                <c:pt idx="16">
                  <c:v>18222.400000000001</c:v>
                </c:pt>
                <c:pt idx="17">
                  <c:v>18527.400000000001</c:v>
                </c:pt>
                <c:pt idx="18">
                  <c:v>18527.400000000001</c:v>
                </c:pt>
                <c:pt idx="19">
                  <c:v>18527.400000000001</c:v>
                </c:pt>
                <c:pt idx="20">
                  <c:v>18832.400000000001</c:v>
                </c:pt>
                <c:pt idx="21">
                  <c:v>18832.400000000001</c:v>
                </c:pt>
                <c:pt idx="22">
                  <c:v>18832.400000000001</c:v>
                </c:pt>
                <c:pt idx="23">
                  <c:v>19157.400000000001</c:v>
                </c:pt>
                <c:pt idx="24">
                  <c:v>19157.400000000001</c:v>
                </c:pt>
                <c:pt idx="25">
                  <c:v>19157.400000000001</c:v>
                </c:pt>
                <c:pt idx="26">
                  <c:v>19482.400000000001</c:v>
                </c:pt>
                <c:pt idx="27">
                  <c:v>19482.400000000001</c:v>
                </c:pt>
                <c:pt idx="28">
                  <c:v>19482.400000000001</c:v>
                </c:pt>
                <c:pt idx="29">
                  <c:v>19807.400000000001</c:v>
                </c:pt>
                <c:pt idx="30">
                  <c:v>19807.400000000001</c:v>
                </c:pt>
                <c:pt idx="31">
                  <c:v>19807.400000000001</c:v>
                </c:pt>
                <c:pt idx="32">
                  <c:v>20132.400000000001</c:v>
                </c:pt>
                <c:pt idx="33">
                  <c:v>20132.400000000001</c:v>
                </c:pt>
                <c:pt idx="34">
                  <c:v>20132.400000000001</c:v>
                </c:pt>
                <c:pt idx="35">
                  <c:v>20437.400000000001</c:v>
                </c:pt>
                <c:pt idx="36">
                  <c:v>20437.400000000001</c:v>
                </c:pt>
                <c:pt idx="37">
                  <c:v>20437.400000000001</c:v>
                </c:pt>
                <c:pt idx="38">
                  <c:v>20497.400000000001</c:v>
                </c:pt>
                <c:pt idx="39">
                  <c:v>20497.400000000001</c:v>
                </c:pt>
                <c:pt idx="40">
                  <c:v>20497.400000000001</c:v>
                </c:pt>
                <c:pt idx="41">
                  <c:v>20607.400000000001</c:v>
                </c:pt>
                <c:pt idx="42">
                  <c:v>20607.400000000001</c:v>
                </c:pt>
                <c:pt idx="43">
                  <c:v>20607.400000000001</c:v>
                </c:pt>
                <c:pt idx="44">
                  <c:v>20777.400000000001</c:v>
                </c:pt>
                <c:pt idx="45">
                  <c:v>20777.400000000001</c:v>
                </c:pt>
                <c:pt idx="46">
                  <c:v>20777.400000000001</c:v>
                </c:pt>
                <c:pt idx="47">
                  <c:v>21163.4</c:v>
                </c:pt>
                <c:pt idx="48">
                  <c:v>21163.4</c:v>
                </c:pt>
                <c:pt idx="49">
                  <c:v>21163.4</c:v>
                </c:pt>
                <c:pt idx="50">
                  <c:v>21423.4</c:v>
                </c:pt>
                <c:pt idx="51">
                  <c:v>21423.4</c:v>
                </c:pt>
                <c:pt idx="52">
                  <c:v>21423.4</c:v>
                </c:pt>
                <c:pt idx="53">
                  <c:v>22223.4</c:v>
                </c:pt>
                <c:pt idx="54">
                  <c:v>22223.4</c:v>
                </c:pt>
                <c:pt idx="55">
                  <c:v>22223.4</c:v>
                </c:pt>
                <c:pt idx="56">
                  <c:v>23023.4</c:v>
                </c:pt>
                <c:pt idx="57">
                  <c:v>23023.4</c:v>
                </c:pt>
                <c:pt idx="58">
                  <c:v>23023.4</c:v>
                </c:pt>
                <c:pt idx="59">
                  <c:v>23283.4</c:v>
                </c:pt>
                <c:pt idx="60">
                  <c:v>23283.4</c:v>
                </c:pt>
                <c:pt idx="61">
                  <c:v>23283.4</c:v>
                </c:pt>
                <c:pt idx="62">
                  <c:v>23543.4</c:v>
                </c:pt>
                <c:pt idx="63">
                  <c:v>23543.4</c:v>
                </c:pt>
                <c:pt idx="64">
                  <c:v>23543.4</c:v>
                </c:pt>
                <c:pt idx="65">
                  <c:v>23753.4</c:v>
                </c:pt>
                <c:pt idx="66">
                  <c:v>23753.4</c:v>
                </c:pt>
                <c:pt idx="67">
                  <c:v>23753.4</c:v>
                </c:pt>
                <c:pt idx="68">
                  <c:v>23963.4</c:v>
                </c:pt>
                <c:pt idx="69">
                  <c:v>23963.4</c:v>
                </c:pt>
                <c:pt idx="70">
                  <c:v>23963.4</c:v>
                </c:pt>
                <c:pt idx="71">
                  <c:v>24173.4</c:v>
                </c:pt>
                <c:pt idx="72">
                  <c:v>24173.4</c:v>
                </c:pt>
                <c:pt idx="73">
                  <c:v>24173.4</c:v>
                </c:pt>
                <c:pt idx="74">
                  <c:v>24448.400000000001</c:v>
                </c:pt>
                <c:pt idx="75">
                  <c:v>24448.400000000001</c:v>
                </c:pt>
                <c:pt idx="76">
                  <c:v>24448.400000000001</c:v>
                </c:pt>
                <c:pt idx="77">
                  <c:v>24558.400000000001</c:v>
                </c:pt>
                <c:pt idx="78">
                  <c:v>24558.400000000001</c:v>
                </c:pt>
                <c:pt idx="79">
                  <c:v>24558.400000000001</c:v>
                </c:pt>
                <c:pt idx="80">
                  <c:v>24668.400000000001</c:v>
                </c:pt>
                <c:pt idx="81">
                  <c:v>24668.400000000001</c:v>
                </c:pt>
                <c:pt idx="82">
                  <c:v>24668.400000000001</c:v>
                </c:pt>
                <c:pt idx="83">
                  <c:v>24778.400000000001</c:v>
                </c:pt>
                <c:pt idx="84">
                  <c:v>24778.400000000001</c:v>
                </c:pt>
                <c:pt idx="85">
                  <c:v>24778.400000000001</c:v>
                </c:pt>
                <c:pt idx="86">
                  <c:v>24877.800000000003</c:v>
                </c:pt>
                <c:pt idx="87">
                  <c:v>24877.800000000003</c:v>
                </c:pt>
                <c:pt idx="88">
                  <c:v>24877.800000000003</c:v>
                </c:pt>
                <c:pt idx="89">
                  <c:v>24995.300000000003</c:v>
                </c:pt>
                <c:pt idx="90">
                  <c:v>24995.300000000003</c:v>
                </c:pt>
                <c:pt idx="91">
                  <c:v>24995.300000000003</c:v>
                </c:pt>
                <c:pt idx="92">
                  <c:v>25153.500000000004</c:v>
                </c:pt>
                <c:pt idx="93">
                  <c:v>25153.500000000004</c:v>
                </c:pt>
                <c:pt idx="94">
                  <c:v>25153.500000000004</c:v>
                </c:pt>
                <c:pt idx="95">
                  <c:v>25252.900000000005</c:v>
                </c:pt>
                <c:pt idx="96">
                  <c:v>25252.900000000005</c:v>
                </c:pt>
                <c:pt idx="97">
                  <c:v>25252.900000000005</c:v>
                </c:pt>
                <c:pt idx="98">
                  <c:v>25277.900000000005</c:v>
                </c:pt>
                <c:pt idx="99">
                  <c:v>25277.900000000005</c:v>
                </c:pt>
                <c:pt idx="100">
                  <c:v>25277.900000000005</c:v>
                </c:pt>
                <c:pt idx="101">
                  <c:v>25352.900000000005</c:v>
                </c:pt>
                <c:pt idx="102">
                  <c:v>25352.900000000005</c:v>
                </c:pt>
                <c:pt idx="103">
                  <c:v>25352.900000000005</c:v>
                </c:pt>
                <c:pt idx="104">
                  <c:v>25492.900000000005</c:v>
                </c:pt>
                <c:pt idx="105">
                  <c:v>25492.900000000005</c:v>
                </c:pt>
                <c:pt idx="106">
                  <c:v>25492.900000000005</c:v>
                </c:pt>
                <c:pt idx="107">
                  <c:v>25632.900000000005</c:v>
                </c:pt>
                <c:pt idx="108">
                  <c:v>25632.900000000005</c:v>
                </c:pt>
                <c:pt idx="109">
                  <c:v>25632.900000000005</c:v>
                </c:pt>
                <c:pt idx="110">
                  <c:v>25772.900000000005</c:v>
                </c:pt>
                <c:pt idx="111">
                  <c:v>25772.900000000005</c:v>
                </c:pt>
                <c:pt idx="112">
                  <c:v>25772.900000000005</c:v>
                </c:pt>
                <c:pt idx="113">
                  <c:v>26067.900000000005</c:v>
                </c:pt>
                <c:pt idx="114">
                  <c:v>26067.900000000005</c:v>
                </c:pt>
                <c:pt idx="115">
                  <c:v>26067.900000000005</c:v>
                </c:pt>
                <c:pt idx="116">
                  <c:v>26367.900000000005</c:v>
                </c:pt>
                <c:pt idx="117">
                  <c:v>26367.900000000005</c:v>
                </c:pt>
                <c:pt idx="118">
                  <c:v>26367.900000000005</c:v>
                </c:pt>
                <c:pt idx="119">
                  <c:v>26632.900000000005</c:v>
                </c:pt>
                <c:pt idx="120">
                  <c:v>26632.900000000005</c:v>
                </c:pt>
                <c:pt idx="121">
                  <c:v>26632.900000000005</c:v>
                </c:pt>
                <c:pt idx="122">
                  <c:v>26722.900000000005</c:v>
                </c:pt>
                <c:pt idx="123">
                  <c:v>26722.900000000005</c:v>
                </c:pt>
                <c:pt idx="124">
                  <c:v>26722.900000000005</c:v>
                </c:pt>
                <c:pt idx="125">
                  <c:v>26812.900000000005</c:v>
                </c:pt>
                <c:pt idx="126">
                  <c:v>26812.900000000005</c:v>
                </c:pt>
                <c:pt idx="127">
                  <c:v>26812.900000000005</c:v>
                </c:pt>
                <c:pt idx="128">
                  <c:v>26838.900000000005</c:v>
                </c:pt>
                <c:pt idx="129">
                  <c:v>26838.900000000005</c:v>
                </c:pt>
                <c:pt idx="130">
                  <c:v>26838.900000000005</c:v>
                </c:pt>
                <c:pt idx="131">
                  <c:v>27043.900000000005</c:v>
                </c:pt>
                <c:pt idx="132">
                  <c:v>27043.900000000005</c:v>
                </c:pt>
                <c:pt idx="133">
                  <c:v>27043.900000000005</c:v>
                </c:pt>
                <c:pt idx="134">
                  <c:v>27298.400000000005</c:v>
                </c:pt>
                <c:pt idx="135">
                  <c:v>27298.400000000005</c:v>
                </c:pt>
                <c:pt idx="136">
                  <c:v>27298.400000000005</c:v>
                </c:pt>
                <c:pt idx="137">
                  <c:v>27458.400000000005</c:v>
                </c:pt>
                <c:pt idx="138">
                  <c:v>27458.400000000005</c:v>
                </c:pt>
                <c:pt idx="139">
                  <c:v>27458.400000000005</c:v>
                </c:pt>
                <c:pt idx="140">
                  <c:v>27718.400000000005</c:v>
                </c:pt>
                <c:pt idx="141">
                  <c:v>27718.400000000005</c:v>
                </c:pt>
                <c:pt idx="142">
                  <c:v>27718.400000000005</c:v>
                </c:pt>
                <c:pt idx="143">
                  <c:v>28048.400000000005</c:v>
                </c:pt>
                <c:pt idx="144">
                  <c:v>28048.400000000005</c:v>
                </c:pt>
                <c:pt idx="145">
                  <c:v>28048.400000000005</c:v>
                </c:pt>
                <c:pt idx="146">
                  <c:v>28176.400000000005</c:v>
                </c:pt>
                <c:pt idx="147">
                  <c:v>28176.400000000005</c:v>
                </c:pt>
                <c:pt idx="148">
                  <c:v>28176.400000000005</c:v>
                </c:pt>
                <c:pt idx="149">
                  <c:v>28316.400000000005</c:v>
                </c:pt>
                <c:pt idx="150">
                  <c:v>28316.400000000005</c:v>
                </c:pt>
                <c:pt idx="151">
                  <c:v>28316.400000000005</c:v>
                </c:pt>
                <c:pt idx="152">
                  <c:v>28376.400000000005</c:v>
                </c:pt>
                <c:pt idx="153">
                  <c:v>28376.400000000005</c:v>
                </c:pt>
                <c:pt idx="154">
                  <c:v>28376.400000000005</c:v>
                </c:pt>
                <c:pt idx="155">
                  <c:v>28656.400000000005</c:v>
                </c:pt>
                <c:pt idx="156">
                  <c:v>28656.400000000005</c:v>
                </c:pt>
                <c:pt idx="157">
                  <c:v>28656.400000000005</c:v>
                </c:pt>
                <c:pt idx="158">
                  <c:v>28791.400000000005</c:v>
                </c:pt>
                <c:pt idx="159">
                  <c:v>28791.400000000005</c:v>
                </c:pt>
                <c:pt idx="160">
                  <c:v>28791.400000000005</c:v>
                </c:pt>
                <c:pt idx="161">
                  <c:v>28941.400000000005</c:v>
                </c:pt>
                <c:pt idx="162">
                  <c:v>28941.400000000005</c:v>
                </c:pt>
                <c:pt idx="163">
                  <c:v>28941.400000000005</c:v>
                </c:pt>
                <c:pt idx="164">
                  <c:v>29161.400000000005</c:v>
                </c:pt>
                <c:pt idx="165">
                  <c:v>29161.400000000005</c:v>
                </c:pt>
                <c:pt idx="166">
                  <c:v>29161.400000000005</c:v>
                </c:pt>
                <c:pt idx="167">
                  <c:v>29251.400000000005</c:v>
                </c:pt>
                <c:pt idx="168">
                  <c:v>29251.400000000005</c:v>
                </c:pt>
                <c:pt idx="169">
                  <c:v>29251.400000000005</c:v>
                </c:pt>
                <c:pt idx="170">
                  <c:v>29263.400000000005</c:v>
                </c:pt>
                <c:pt idx="171">
                  <c:v>29263.400000000005</c:v>
                </c:pt>
                <c:pt idx="172">
                  <c:v>29263.400000000005</c:v>
                </c:pt>
                <c:pt idx="173">
                  <c:v>29375.400000000005</c:v>
                </c:pt>
                <c:pt idx="174">
                  <c:v>29375.400000000005</c:v>
                </c:pt>
                <c:pt idx="175">
                  <c:v>29375.400000000005</c:v>
                </c:pt>
                <c:pt idx="176">
                  <c:v>29550.400000000005</c:v>
                </c:pt>
                <c:pt idx="177">
                  <c:v>29550.400000000005</c:v>
                </c:pt>
                <c:pt idx="178">
                  <c:v>29550.400000000005</c:v>
                </c:pt>
                <c:pt idx="179">
                  <c:v>29850.400000000005</c:v>
                </c:pt>
                <c:pt idx="180">
                  <c:v>29850.400000000005</c:v>
                </c:pt>
                <c:pt idx="181">
                  <c:v>29850.400000000005</c:v>
                </c:pt>
                <c:pt idx="182">
                  <c:v>30060.400000000005</c:v>
                </c:pt>
                <c:pt idx="183">
                  <c:v>30060.400000000005</c:v>
                </c:pt>
                <c:pt idx="184">
                  <c:v>30060.400000000005</c:v>
                </c:pt>
                <c:pt idx="185">
                  <c:v>30270.400000000005</c:v>
                </c:pt>
                <c:pt idx="186">
                  <c:v>30270.400000000005</c:v>
                </c:pt>
                <c:pt idx="187">
                  <c:v>30270.400000000005</c:v>
                </c:pt>
                <c:pt idx="188">
                  <c:v>30480.400000000005</c:v>
                </c:pt>
                <c:pt idx="189">
                  <c:v>30480.400000000005</c:v>
                </c:pt>
                <c:pt idx="190">
                  <c:v>30480.400000000005</c:v>
                </c:pt>
                <c:pt idx="191">
                  <c:v>30725.400000000005</c:v>
                </c:pt>
                <c:pt idx="192">
                  <c:v>30725.400000000005</c:v>
                </c:pt>
                <c:pt idx="193">
                  <c:v>30725.400000000005</c:v>
                </c:pt>
                <c:pt idx="194">
                  <c:v>30805.400000000005</c:v>
                </c:pt>
                <c:pt idx="195">
                  <c:v>30805.400000000005</c:v>
                </c:pt>
                <c:pt idx="196">
                  <c:v>30805.400000000005</c:v>
                </c:pt>
                <c:pt idx="197">
                  <c:v>31005.400000000005</c:v>
                </c:pt>
                <c:pt idx="198">
                  <c:v>31005.400000000005</c:v>
                </c:pt>
                <c:pt idx="199">
                  <c:v>31005.400000000005</c:v>
                </c:pt>
                <c:pt idx="200">
                  <c:v>31205.400000000005</c:v>
                </c:pt>
                <c:pt idx="201">
                  <c:v>31205.400000000005</c:v>
                </c:pt>
                <c:pt idx="202">
                  <c:v>31205.400000000005</c:v>
                </c:pt>
                <c:pt idx="203">
                  <c:v>31233.400000000005</c:v>
                </c:pt>
                <c:pt idx="204">
                  <c:v>31233.400000000005</c:v>
                </c:pt>
                <c:pt idx="205">
                  <c:v>31233.400000000005</c:v>
                </c:pt>
                <c:pt idx="206">
                  <c:v>31318.400000000005</c:v>
                </c:pt>
                <c:pt idx="207">
                  <c:v>31318.400000000005</c:v>
                </c:pt>
                <c:pt idx="208">
                  <c:v>31318.400000000005</c:v>
                </c:pt>
                <c:pt idx="209">
                  <c:v>31553.400000000005</c:v>
                </c:pt>
                <c:pt idx="210">
                  <c:v>31553.400000000005</c:v>
                </c:pt>
                <c:pt idx="211">
                  <c:v>31553.400000000005</c:v>
                </c:pt>
                <c:pt idx="212">
                  <c:v>31574.600000000006</c:v>
                </c:pt>
                <c:pt idx="213">
                  <c:v>31574.600000000006</c:v>
                </c:pt>
                <c:pt idx="214">
                  <c:v>31574.600000000006</c:v>
                </c:pt>
                <c:pt idx="215">
                  <c:v>31608.600000000006</c:v>
                </c:pt>
                <c:pt idx="216">
                  <c:v>31608.600000000006</c:v>
                </c:pt>
                <c:pt idx="217">
                  <c:v>31608.600000000006</c:v>
                </c:pt>
                <c:pt idx="218">
                  <c:v>31718.600000000006</c:v>
                </c:pt>
                <c:pt idx="219">
                  <c:v>31718.600000000006</c:v>
                </c:pt>
                <c:pt idx="220">
                  <c:v>31718.600000000006</c:v>
                </c:pt>
                <c:pt idx="221">
                  <c:v>31727.600000000006</c:v>
                </c:pt>
                <c:pt idx="222">
                  <c:v>31727.600000000006</c:v>
                </c:pt>
                <c:pt idx="223">
                  <c:v>31727.600000000006</c:v>
                </c:pt>
                <c:pt idx="224">
                  <c:v>31736.600000000006</c:v>
                </c:pt>
                <c:pt idx="225">
                  <c:v>31736.600000000006</c:v>
                </c:pt>
                <c:pt idx="226">
                  <c:v>31736.600000000006</c:v>
                </c:pt>
                <c:pt idx="227">
                  <c:v>31745.600000000006</c:v>
                </c:pt>
                <c:pt idx="228">
                  <c:v>31745.600000000006</c:v>
                </c:pt>
                <c:pt idx="229">
                  <c:v>31745.600000000006</c:v>
                </c:pt>
                <c:pt idx="230">
                  <c:v>31754.600000000006</c:v>
                </c:pt>
                <c:pt idx="231">
                  <c:v>31754.600000000006</c:v>
                </c:pt>
                <c:pt idx="232">
                  <c:v>31754.600000000006</c:v>
                </c:pt>
                <c:pt idx="233">
                  <c:v>31866.000000000007</c:v>
                </c:pt>
                <c:pt idx="234">
                  <c:v>31866.000000000007</c:v>
                </c:pt>
                <c:pt idx="235">
                  <c:v>31866.000000000007</c:v>
                </c:pt>
                <c:pt idx="236">
                  <c:v>31878.000000000007</c:v>
                </c:pt>
                <c:pt idx="237">
                  <c:v>31878.000000000007</c:v>
                </c:pt>
                <c:pt idx="238">
                  <c:v>31878.000000000007</c:v>
                </c:pt>
                <c:pt idx="239">
                  <c:v>32173.000000000007</c:v>
                </c:pt>
                <c:pt idx="240">
                  <c:v>32173.000000000007</c:v>
                </c:pt>
                <c:pt idx="241">
                  <c:v>32173.000000000007</c:v>
                </c:pt>
                <c:pt idx="242">
                  <c:v>32283.000000000007</c:v>
                </c:pt>
                <c:pt idx="243">
                  <c:v>32283.000000000007</c:v>
                </c:pt>
                <c:pt idx="244">
                  <c:v>32283.000000000007</c:v>
                </c:pt>
                <c:pt idx="245">
                  <c:v>32393.000000000007</c:v>
                </c:pt>
                <c:pt idx="246">
                  <c:v>32393.000000000007</c:v>
                </c:pt>
                <c:pt idx="247">
                  <c:v>32393.000000000007</c:v>
                </c:pt>
                <c:pt idx="248">
                  <c:v>32423.000000000007</c:v>
                </c:pt>
                <c:pt idx="249">
                  <c:v>32423.000000000007</c:v>
                </c:pt>
                <c:pt idx="250">
                  <c:v>32423.000000000007</c:v>
                </c:pt>
                <c:pt idx="251">
                  <c:v>32432.000000000007</c:v>
                </c:pt>
                <c:pt idx="252">
                  <c:v>32432.000000000007</c:v>
                </c:pt>
                <c:pt idx="253">
                  <c:v>32432.000000000007</c:v>
                </c:pt>
                <c:pt idx="254">
                  <c:v>32441.000000000007</c:v>
                </c:pt>
                <c:pt idx="255">
                  <c:v>32441.000000000007</c:v>
                </c:pt>
                <c:pt idx="256">
                  <c:v>32441.000000000007</c:v>
                </c:pt>
                <c:pt idx="257">
                  <c:v>32449.000000000007</c:v>
                </c:pt>
                <c:pt idx="258">
                  <c:v>32449.000000000007</c:v>
                </c:pt>
                <c:pt idx="259">
                  <c:v>32449.000000000007</c:v>
                </c:pt>
                <c:pt idx="260">
                  <c:v>32457.000000000007</c:v>
                </c:pt>
                <c:pt idx="261">
                  <c:v>32457.000000000007</c:v>
                </c:pt>
                <c:pt idx="262">
                  <c:v>32457.000000000007</c:v>
                </c:pt>
                <c:pt idx="263">
                  <c:v>32465.538999999997</c:v>
                </c:pt>
                <c:pt idx="264">
                  <c:v>32465.538999999997</c:v>
                </c:pt>
                <c:pt idx="265">
                  <c:v>32465.538999999997</c:v>
                </c:pt>
                <c:pt idx="266">
                  <c:v>32474.109999999906</c:v>
                </c:pt>
                <c:pt idx="267">
                  <c:v>32474.109999999906</c:v>
                </c:pt>
                <c:pt idx="268">
                  <c:v>32474.109999999906</c:v>
                </c:pt>
                <c:pt idx="269">
                  <c:v>32483.109999999906</c:v>
                </c:pt>
                <c:pt idx="270">
                  <c:v>32483.109999999906</c:v>
                </c:pt>
                <c:pt idx="271">
                  <c:v>32483.109999999906</c:v>
                </c:pt>
                <c:pt idx="272">
                  <c:v>32492.109999999906</c:v>
                </c:pt>
                <c:pt idx="273">
                  <c:v>32492.109999999906</c:v>
                </c:pt>
                <c:pt idx="274">
                  <c:v>32492.109999999906</c:v>
                </c:pt>
                <c:pt idx="275">
                  <c:v>32555.910000000007</c:v>
                </c:pt>
                <c:pt idx="276">
                  <c:v>32555.910000000007</c:v>
                </c:pt>
                <c:pt idx="277">
                  <c:v>32555.910000000007</c:v>
                </c:pt>
                <c:pt idx="278">
                  <c:v>32565.609999999906</c:v>
                </c:pt>
                <c:pt idx="279">
                  <c:v>32565.609999999906</c:v>
                </c:pt>
                <c:pt idx="280">
                  <c:v>32565.609999999906</c:v>
                </c:pt>
                <c:pt idx="281">
                  <c:v>32571.609999999906</c:v>
                </c:pt>
                <c:pt idx="282">
                  <c:v>32571.609999999906</c:v>
                </c:pt>
                <c:pt idx="283">
                  <c:v>32571.609999999906</c:v>
                </c:pt>
                <c:pt idx="284">
                  <c:v>32601.609999999906</c:v>
                </c:pt>
                <c:pt idx="285">
                  <c:v>32601.609999999906</c:v>
                </c:pt>
                <c:pt idx="286">
                  <c:v>32601.609999999906</c:v>
                </c:pt>
                <c:pt idx="287">
                  <c:v>32631.609999999906</c:v>
                </c:pt>
                <c:pt idx="288">
                  <c:v>32631.609999999906</c:v>
                </c:pt>
                <c:pt idx="289">
                  <c:v>32631.609999999906</c:v>
                </c:pt>
                <c:pt idx="290">
                  <c:v>32661.609999999906</c:v>
                </c:pt>
                <c:pt idx="291">
                  <c:v>32661.609999999906</c:v>
                </c:pt>
                <c:pt idx="292">
                  <c:v>32661.609999999906</c:v>
                </c:pt>
                <c:pt idx="293">
                  <c:v>32691.609999999906</c:v>
                </c:pt>
                <c:pt idx="294">
                  <c:v>32691.609999999906</c:v>
                </c:pt>
                <c:pt idx="295">
                  <c:v>32691.609999999906</c:v>
                </c:pt>
              </c:numCache>
            </c:numRef>
          </c:xVal>
          <c:yVal>
            <c:numRef>
              <c:f>'КП-Центр'!$C$69:$C$940</c:f>
              <c:numCache>
                <c:formatCode>General</c:formatCode>
                <c:ptCount val="87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3</c:v>
                </c:pt>
                <c:pt idx="11">
                  <c:v>3</c:v>
                </c:pt>
                <c:pt idx="12">
                  <c:v>0</c:v>
                </c:pt>
                <c:pt idx="13">
                  <c:v>52039</c:v>
                </c:pt>
                <c:pt idx="14">
                  <c:v>52039</c:v>
                </c:pt>
                <c:pt idx="15">
                  <c:v>0</c:v>
                </c:pt>
                <c:pt idx="16">
                  <c:v>52039</c:v>
                </c:pt>
                <c:pt idx="17">
                  <c:v>52039</c:v>
                </c:pt>
                <c:pt idx="18">
                  <c:v>0</c:v>
                </c:pt>
                <c:pt idx="19">
                  <c:v>52039</c:v>
                </c:pt>
                <c:pt idx="20">
                  <c:v>52039</c:v>
                </c:pt>
                <c:pt idx="21">
                  <c:v>0</c:v>
                </c:pt>
                <c:pt idx="22">
                  <c:v>52039</c:v>
                </c:pt>
                <c:pt idx="23">
                  <c:v>52039</c:v>
                </c:pt>
                <c:pt idx="24">
                  <c:v>0</c:v>
                </c:pt>
                <c:pt idx="25">
                  <c:v>52039</c:v>
                </c:pt>
                <c:pt idx="26">
                  <c:v>52039</c:v>
                </c:pt>
                <c:pt idx="27">
                  <c:v>0</c:v>
                </c:pt>
                <c:pt idx="28">
                  <c:v>52039</c:v>
                </c:pt>
                <c:pt idx="29">
                  <c:v>52039</c:v>
                </c:pt>
                <c:pt idx="30">
                  <c:v>0</c:v>
                </c:pt>
                <c:pt idx="31">
                  <c:v>52039</c:v>
                </c:pt>
                <c:pt idx="32">
                  <c:v>52039</c:v>
                </c:pt>
                <c:pt idx="33">
                  <c:v>0</c:v>
                </c:pt>
                <c:pt idx="34">
                  <c:v>52039</c:v>
                </c:pt>
                <c:pt idx="35">
                  <c:v>52039</c:v>
                </c:pt>
                <c:pt idx="36">
                  <c:v>0</c:v>
                </c:pt>
                <c:pt idx="37">
                  <c:v>102640</c:v>
                </c:pt>
                <c:pt idx="38">
                  <c:v>102640</c:v>
                </c:pt>
                <c:pt idx="39">
                  <c:v>0</c:v>
                </c:pt>
                <c:pt idx="40">
                  <c:v>102640</c:v>
                </c:pt>
                <c:pt idx="41">
                  <c:v>102640</c:v>
                </c:pt>
                <c:pt idx="42">
                  <c:v>0</c:v>
                </c:pt>
                <c:pt idx="43">
                  <c:v>110944</c:v>
                </c:pt>
                <c:pt idx="44">
                  <c:v>110944</c:v>
                </c:pt>
                <c:pt idx="45">
                  <c:v>0</c:v>
                </c:pt>
                <c:pt idx="46">
                  <c:v>115000</c:v>
                </c:pt>
                <c:pt idx="47">
                  <c:v>115000</c:v>
                </c:pt>
                <c:pt idx="48">
                  <c:v>0</c:v>
                </c:pt>
                <c:pt idx="49">
                  <c:v>115606.19</c:v>
                </c:pt>
                <c:pt idx="50">
                  <c:v>115606.19</c:v>
                </c:pt>
                <c:pt idx="51">
                  <c:v>0</c:v>
                </c:pt>
                <c:pt idx="52">
                  <c:v>115606.19</c:v>
                </c:pt>
                <c:pt idx="53">
                  <c:v>115606.19</c:v>
                </c:pt>
                <c:pt idx="54">
                  <c:v>0</c:v>
                </c:pt>
                <c:pt idx="55">
                  <c:v>115606.19</c:v>
                </c:pt>
                <c:pt idx="56">
                  <c:v>115606.19</c:v>
                </c:pt>
                <c:pt idx="57">
                  <c:v>0</c:v>
                </c:pt>
                <c:pt idx="58">
                  <c:v>115606.19</c:v>
                </c:pt>
                <c:pt idx="59">
                  <c:v>115606.19</c:v>
                </c:pt>
                <c:pt idx="60">
                  <c:v>0</c:v>
                </c:pt>
                <c:pt idx="61">
                  <c:v>115606.19</c:v>
                </c:pt>
                <c:pt idx="62">
                  <c:v>115606.19</c:v>
                </c:pt>
                <c:pt idx="63">
                  <c:v>0</c:v>
                </c:pt>
                <c:pt idx="64">
                  <c:v>117353</c:v>
                </c:pt>
                <c:pt idx="65">
                  <c:v>117353</c:v>
                </c:pt>
                <c:pt idx="66">
                  <c:v>0</c:v>
                </c:pt>
                <c:pt idx="67">
                  <c:v>117353</c:v>
                </c:pt>
                <c:pt idx="68">
                  <c:v>117353</c:v>
                </c:pt>
                <c:pt idx="69">
                  <c:v>0</c:v>
                </c:pt>
                <c:pt idx="70">
                  <c:v>117353</c:v>
                </c:pt>
                <c:pt idx="71">
                  <c:v>117353</c:v>
                </c:pt>
                <c:pt idx="72">
                  <c:v>0</c:v>
                </c:pt>
                <c:pt idx="73">
                  <c:v>122982</c:v>
                </c:pt>
                <c:pt idx="74">
                  <c:v>122982</c:v>
                </c:pt>
                <c:pt idx="75">
                  <c:v>0</c:v>
                </c:pt>
                <c:pt idx="76">
                  <c:v>123493</c:v>
                </c:pt>
                <c:pt idx="77">
                  <c:v>123493</c:v>
                </c:pt>
                <c:pt idx="78">
                  <c:v>0</c:v>
                </c:pt>
                <c:pt idx="79">
                  <c:v>123493</c:v>
                </c:pt>
                <c:pt idx="80">
                  <c:v>123493</c:v>
                </c:pt>
                <c:pt idx="81">
                  <c:v>0</c:v>
                </c:pt>
                <c:pt idx="82">
                  <c:v>123493</c:v>
                </c:pt>
                <c:pt idx="83">
                  <c:v>123493</c:v>
                </c:pt>
                <c:pt idx="84">
                  <c:v>0</c:v>
                </c:pt>
                <c:pt idx="85">
                  <c:v>128000</c:v>
                </c:pt>
                <c:pt idx="86">
                  <c:v>128000</c:v>
                </c:pt>
                <c:pt idx="87">
                  <c:v>0</c:v>
                </c:pt>
                <c:pt idx="88">
                  <c:v>128000</c:v>
                </c:pt>
                <c:pt idx="89">
                  <c:v>128000</c:v>
                </c:pt>
                <c:pt idx="90">
                  <c:v>0</c:v>
                </c:pt>
                <c:pt idx="91">
                  <c:v>128000</c:v>
                </c:pt>
                <c:pt idx="92">
                  <c:v>128000</c:v>
                </c:pt>
                <c:pt idx="93">
                  <c:v>0</c:v>
                </c:pt>
                <c:pt idx="94">
                  <c:v>128000</c:v>
                </c:pt>
                <c:pt idx="95">
                  <c:v>128000</c:v>
                </c:pt>
                <c:pt idx="96">
                  <c:v>0</c:v>
                </c:pt>
                <c:pt idx="97">
                  <c:v>128000</c:v>
                </c:pt>
                <c:pt idx="98">
                  <c:v>128000</c:v>
                </c:pt>
                <c:pt idx="99">
                  <c:v>0</c:v>
                </c:pt>
                <c:pt idx="100">
                  <c:v>128000</c:v>
                </c:pt>
                <c:pt idx="101">
                  <c:v>128000</c:v>
                </c:pt>
                <c:pt idx="102">
                  <c:v>0</c:v>
                </c:pt>
                <c:pt idx="103">
                  <c:v>130903</c:v>
                </c:pt>
                <c:pt idx="104">
                  <c:v>130903</c:v>
                </c:pt>
                <c:pt idx="105">
                  <c:v>0</c:v>
                </c:pt>
                <c:pt idx="106">
                  <c:v>130903</c:v>
                </c:pt>
                <c:pt idx="107">
                  <c:v>130903</c:v>
                </c:pt>
                <c:pt idx="108">
                  <c:v>0</c:v>
                </c:pt>
                <c:pt idx="109">
                  <c:v>130903</c:v>
                </c:pt>
                <c:pt idx="110">
                  <c:v>130903</c:v>
                </c:pt>
                <c:pt idx="111">
                  <c:v>0</c:v>
                </c:pt>
                <c:pt idx="112">
                  <c:v>130903</c:v>
                </c:pt>
                <c:pt idx="113">
                  <c:v>130903</c:v>
                </c:pt>
                <c:pt idx="114">
                  <c:v>0</c:v>
                </c:pt>
                <c:pt idx="115">
                  <c:v>130903</c:v>
                </c:pt>
                <c:pt idx="116">
                  <c:v>130903</c:v>
                </c:pt>
                <c:pt idx="117">
                  <c:v>0</c:v>
                </c:pt>
                <c:pt idx="118">
                  <c:v>130903</c:v>
                </c:pt>
                <c:pt idx="119">
                  <c:v>130903</c:v>
                </c:pt>
                <c:pt idx="120">
                  <c:v>0</c:v>
                </c:pt>
                <c:pt idx="121">
                  <c:v>131502</c:v>
                </c:pt>
                <c:pt idx="122">
                  <c:v>131502</c:v>
                </c:pt>
                <c:pt idx="123">
                  <c:v>0</c:v>
                </c:pt>
                <c:pt idx="124">
                  <c:v>131502</c:v>
                </c:pt>
                <c:pt idx="125">
                  <c:v>131502</c:v>
                </c:pt>
                <c:pt idx="126">
                  <c:v>0</c:v>
                </c:pt>
                <c:pt idx="127">
                  <c:v>131502</c:v>
                </c:pt>
                <c:pt idx="128">
                  <c:v>131502</c:v>
                </c:pt>
                <c:pt idx="129">
                  <c:v>0</c:v>
                </c:pt>
                <c:pt idx="130">
                  <c:v>133082</c:v>
                </c:pt>
                <c:pt idx="131">
                  <c:v>133082</c:v>
                </c:pt>
                <c:pt idx="132">
                  <c:v>0</c:v>
                </c:pt>
                <c:pt idx="133">
                  <c:v>133506</c:v>
                </c:pt>
                <c:pt idx="134">
                  <c:v>133506</c:v>
                </c:pt>
                <c:pt idx="135">
                  <c:v>0</c:v>
                </c:pt>
                <c:pt idx="136">
                  <c:v>133506</c:v>
                </c:pt>
                <c:pt idx="137">
                  <c:v>133506</c:v>
                </c:pt>
                <c:pt idx="138">
                  <c:v>0</c:v>
                </c:pt>
                <c:pt idx="139">
                  <c:v>133829.41999999998</c:v>
                </c:pt>
                <c:pt idx="140">
                  <c:v>133829.41999999998</c:v>
                </c:pt>
                <c:pt idx="141">
                  <c:v>0</c:v>
                </c:pt>
                <c:pt idx="142">
                  <c:v>135104</c:v>
                </c:pt>
                <c:pt idx="143">
                  <c:v>135104</c:v>
                </c:pt>
                <c:pt idx="144">
                  <c:v>0</c:v>
                </c:pt>
                <c:pt idx="145">
                  <c:v>137963</c:v>
                </c:pt>
                <c:pt idx="146">
                  <c:v>137963</c:v>
                </c:pt>
                <c:pt idx="147">
                  <c:v>0</c:v>
                </c:pt>
                <c:pt idx="148">
                  <c:v>138339</c:v>
                </c:pt>
                <c:pt idx="149">
                  <c:v>138339</c:v>
                </c:pt>
                <c:pt idx="150">
                  <c:v>0</c:v>
                </c:pt>
                <c:pt idx="151">
                  <c:v>138339</c:v>
                </c:pt>
                <c:pt idx="152">
                  <c:v>138339</c:v>
                </c:pt>
                <c:pt idx="153">
                  <c:v>0</c:v>
                </c:pt>
                <c:pt idx="154">
                  <c:v>138521</c:v>
                </c:pt>
                <c:pt idx="155">
                  <c:v>138521</c:v>
                </c:pt>
                <c:pt idx="156">
                  <c:v>0</c:v>
                </c:pt>
                <c:pt idx="157">
                  <c:v>138521</c:v>
                </c:pt>
                <c:pt idx="158">
                  <c:v>138521</c:v>
                </c:pt>
                <c:pt idx="159">
                  <c:v>0</c:v>
                </c:pt>
                <c:pt idx="160">
                  <c:v>138521</c:v>
                </c:pt>
                <c:pt idx="161">
                  <c:v>138521</c:v>
                </c:pt>
                <c:pt idx="162">
                  <c:v>0</c:v>
                </c:pt>
                <c:pt idx="163">
                  <c:v>139739</c:v>
                </c:pt>
                <c:pt idx="164">
                  <c:v>139739</c:v>
                </c:pt>
                <c:pt idx="165">
                  <c:v>0</c:v>
                </c:pt>
                <c:pt idx="166">
                  <c:v>140022</c:v>
                </c:pt>
                <c:pt idx="167">
                  <c:v>140022</c:v>
                </c:pt>
                <c:pt idx="168">
                  <c:v>0</c:v>
                </c:pt>
                <c:pt idx="169">
                  <c:v>140022</c:v>
                </c:pt>
                <c:pt idx="170">
                  <c:v>140022</c:v>
                </c:pt>
                <c:pt idx="171">
                  <c:v>0</c:v>
                </c:pt>
                <c:pt idx="172">
                  <c:v>140797</c:v>
                </c:pt>
                <c:pt idx="173">
                  <c:v>140797</c:v>
                </c:pt>
                <c:pt idx="174">
                  <c:v>0</c:v>
                </c:pt>
                <c:pt idx="175">
                  <c:v>148524</c:v>
                </c:pt>
                <c:pt idx="176">
                  <c:v>148524</c:v>
                </c:pt>
                <c:pt idx="177">
                  <c:v>0</c:v>
                </c:pt>
                <c:pt idx="178">
                  <c:v>149733</c:v>
                </c:pt>
                <c:pt idx="179">
                  <c:v>149733</c:v>
                </c:pt>
                <c:pt idx="180">
                  <c:v>0</c:v>
                </c:pt>
                <c:pt idx="181">
                  <c:v>150691.5</c:v>
                </c:pt>
                <c:pt idx="182">
                  <c:v>150691.5</c:v>
                </c:pt>
                <c:pt idx="183">
                  <c:v>0</c:v>
                </c:pt>
                <c:pt idx="184">
                  <c:v>150691.5</c:v>
                </c:pt>
                <c:pt idx="185">
                  <c:v>150691.5</c:v>
                </c:pt>
                <c:pt idx="186">
                  <c:v>0</c:v>
                </c:pt>
                <c:pt idx="187">
                  <c:v>150691.5</c:v>
                </c:pt>
                <c:pt idx="188">
                  <c:v>150691.5</c:v>
                </c:pt>
                <c:pt idx="189">
                  <c:v>0</c:v>
                </c:pt>
                <c:pt idx="190">
                  <c:v>151296.21000000011</c:v>
                </c:pt>
                <c:pt idx="191">
                  <c:v>151296.21000000011</c:v>
                </c:pt>
                <c:pt idx="192">
                  <c:v>0</c:v>
                </c:pt>
                <c:pt idx="193">
                  <c:v>170667</c:v>
                </c:pt>
                <c:pt idx="194">
                  <c:v>170667</c:v>
                </c:pt>
                <c:pt idx="195">
                  <c:v>0</c:v>
                </c:pt>
                <c:pt idx="196">
                  <c:v>171340</c:v>
                </c:pt>
                <c:pt idx="197">
                  <c:v>171340</c:v>
                </c:pt>
                <c:pt idx="198">
                  <c:v>0</c:v>
                </c:pt>
                <c:pt idx="199">
                  <c:v>171340</c:v>
                </c:pt>
                <c:pt idx="200">
                  <c:v>171340</c:v>
                </c:pt>
                <c:pt idx="201">
                  <c:v>0</c:v>
                </c:pt>
                <c:pt idx="202">
                  <c:v>176997.88999999929</c:v>
                </c:pt>
                <c:pt idx="203">
                  <c:v>176997.88999999929</c:v>
                </c:pt>
                <c:pt idx="204">
                  <c:v>0</c:v>
                </c:pt>
                <c:pt idx="205">
                  <c:v>181404.44</c:v>
                </c:pt>
                <c:pt idx="206">
                  <c:v>181404.44</c:v>
                </c:pt>
                <c:pt idx="207">
                  <c:v>0</c:v>
                </c:pt>
                <c:pt idx="208">
                  <c:v>186597</c:v>
                </c:pt>
                <c:pt idx="209">
                  <c:v>186597</c:v>
                </c:pt>
                <c:pt idx="210">
                  <c:v>0</c:v>
                </c:pt>
                <c:pt idx="211">
                  <c:v>187000</c:v>
                </c:pt>
                <c:pt idx="212">
                  <c:v>187000</c:v>
                </c:pt>
                <c:pt idx="213">
                  <c:v>0</c:v>
                </c:pt>
                <c:pt idx="214">
                  <c:v>187000</c:v>
                </c:pt>
                <c:pt idx="215">
                  <c:v>187000</c:v>
                </c:pt>
                <c:pt idx="216">
                  <c:v>0</c:v>
                </c:pt>
                <c:pt idx="217">
                  <c:v>202910</c:v>
                </c:pt>
                <c:pt idx="218">
                  <c:v>202910</c:v>
                </c:pt>
                <c:pt idx="219">
                  <c:v>0</c:v>
                </c:pt>
                <c:pt idx="220">
                  <c:v>208114.25</c:v>
                </c:pt>
                <c:pt idx="221">
                  <c:v>208114.25</c:v>
                </c:pt>
                <c:pt idx="222">
                  <c:v>0</c:v>
                </c:pt>
                <c:pt idx="223">
                  <c:v>208114.25</c:v>
                </c:pt>
                <c:pt idx="224">
                  <c:v>208114.25</c:v>
                </c:pt>
                <c:pt idx="225">
                  <c:v>0</c:v>
                </c:pt>
                <c:pt idx="226">
                  <c:v>208114.25</c:v>
                </c:pt>
                <c:pt idx="227">
                  <c:v>208114.25</c:v>
                </c:pt>
                <c:pt idx="228">
                  <c:v>0</c:v>
                </c:pt>
                <c:pt idx="229">
                  <c:v>208114.25</c:v>
                </c:pt>
                <c:pt idx="230">
                  <c:v>208114.25</c:v>
                </c:pt>
                <c:pt idx="231">
                  <c:v>0</c:v>
                </c:pt>
                <c:pt idx="232">
                  <c:v>213964</c:v>
                </c:pt>
                <c:pt idx="233">
                  <c:v>213964</c:v>
                </c:pt>
                <c:pt idx="234">
                  <c:v>0</c:v>
                </c:pt>
                <c:pt idx="235">
                  <c:v>227236</c:v>
                </c:pt>
                <c:pt idx="236">
                  <c:v>227236</c:v>
                </c:pt>
                <c:pt idx="237">
                  <c:v>0</c:v>
                </c:pt>
                <c:pt idx="238">
                  <c:v>247423</c:v>
                </c:pt>
                <c:pt idx="239">
                  <c:v>247423</c:v>
                </c:pt>
                <c:pt idx="240">
                  <c:v>0</c:v>
                </c:pt>
                <c:pt idx="241">
                  <c:v>247423</c:v>
                </c:pt>
                <c:pt idx="242">
                  <c:v>247423</c:v>
                </c:pt>
                <c:pt idx="243">
                  <c:v>0</c:v>
                </c:pt>
                <c:pt idx="244">
                  <c:v>247423</c:v>
                </c:pt>
                <c:pt idx="245">
                  <c:v>247423</c:v>
                </c:pt>
                <c:pt idx="246">
                  <c:v>0</c:v>
                </c:pt>
                <c:pt idx="247">
                  <c:v>247435</c:v>
                </c:pt>
                <c:pt idx="248">
                  <c:v>247435</c:v>
                </c:pt>
                <c:pt idx="249">
                  <c:v>0</c:v>
                </c:pt>
                <c:pt idx="250">
                  <c:v>421894.91000000021</c:v>
                </c:pt>
                <c:pt idx="251">
                  <c:v>421894.91000000021</c:v>
                </c:pt>
                <c:pt idx="252">
                  <c:v>0</c:v>
                </c:pt>
                <c:pt idx="253">
                  <c:v>421894.91000000021</c:v>
                </c:pt>
                <c:pt idx="254">
                  <c:v>421894.91000000021</c:v>
                </c:pt>
                <c:pt idx="255">
                  <c:v>0</c:v>
                </c:pt>
                <c:pt idx="256">
                  <c:v>440125.2200000002</c:v>
                </c:pt>
                <c:pt idx="257">
                  <c:v>440125.2200000002</c:v>
                </c:pt>
                <c:pt idx="258">
                  <c:v>0</c:v>
                </c:pt>
                <c:pt idx="259">
                  <c:v>440125.2200000002</c:v>
                </c:pt>
                <c:pt idx="260">
                  <c:v>440125.2200000002</c:v>
                </c:pt>
                <c:pt idx="261">
                  <c:v>0</c:v>
                </c:pt>
                <c:pt idx="262">
                  <c:v>487260.2</c:v>
                </c:pt>
                <c:pt idx="263">
                  <c:v>487260.2</c:v>
                </c:pt>
                <c:pt idx="264">
                  <c:v>0</c:v>
                </c:pt>
                <c:pt idx="265">
                  <c:v>487260.2</c:v>
                </c:pt>
                <c:pt idx="266">
                  <c:v>487260.2</c:v>
                </c:pt>
                <c:pt idx="267">
                  <c:v>0</c:v>
                </c:pt>
                <c:pt idx="268">
                  <c:v>508866.85</c:v>
                </c:pt>
                <c:pt idx="269">
                  <c:v>508866.85</c:v>
                </c:pt>
                <c:pt idx="270">
                  <c:v>0</c:v>
                </c:pt>
                <c:pt idx="271">
                  <c:v>508866.85</c:v>
                </c:pt>
                <c:pt idx="272">
                  <c:v>508866.85</c:v>
                </c:pt>
                <c:pt idx="273">
                  <c:v>0</c:v>
                </c:pt>
                <c:pt idx="274">
                  <c:v>615265.65</c:v>
                </c:pt>
                <c:pt idx="275">
                  <c:v>615265.65</c:v>
                </c:pt>
                <c:pt idx="276">
                  <c:v>0</c:v>
                </c:pt>
                <c:pt idx="277">
                  <c:v>673224</c:v>
                </c:pt>
                <c:pt idx="278">
                  <c:v>673224</c:v>
                </c:pt>
                <c:pt idx="279">
                  <c:v>0</c:v>
                </c:pt>
                <c:pt idx="280">
                  <c:v>846597</c:v>
                </c:pt>
                <c:pt idx="281">
                  <c:v>846597</c:v>
                </c:pt>
                <c:pt idx="282">
                  <c:v>0</c:v>
                </c:pt>
                <c:pt idx="283">
                  <c:v>972314</c:v>
                </c:pt>
                <c:pt idx="284">
                  <c:v>972314</c:v>
                </c:pt>
                <c:pt idx="285">
                  <c:v>0</c:v>
                </c:pt>
                <c:pt idx="286">
                  <c:v>972314</c:v>
                </c:pt>
                <c:pt idx="287">
                  <c:v>972314</c:v>
                </c:pt>
                <c:pt idx="288">
                  <c:v>0</c:v>
                </c:pt>
                <c:pt idx="289">
                  <c:v>1354037</c:v>
                </c:pt>
                <c:pt idx="290">
                  <c:v>1354037</c:v>
                </c:pt>
                <c:pt idx="291">
                  <c:v>0</c:v>
                </c:pt>
                <c:pt idx="292">
                  <c:v>1354037</c:v>
                </c:pt>
                <c:pt idx="293">
                  <c:v>1354037</c:v>
                </c:pt>
                <c:pt idx="294">
                  <c:v>0</c:v>
                </c:pt>
                <c:pt idx="297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368512"/>
        <c:axId val="185275520"/>
      </c:scatterChart>
      <c:valAx>
        <c:axId val="184368512"/>
        <c:scaling>
          <c:orientation val="minMax"/>
          <c:max val="33000"/>
          <c:min val="175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5275520"/>
        <c:crosses val="autoZero"/>
        <c:crossBetween val="midCat"/>
      </c:valAx>
      <c:valAx>
        <c:axId val="185275520"/>
        <c:scaling>
          <c:orientation val="minMax"/>
          <c:max val="1400000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_(* #,##0_);_(* \(#,##0\);_(* &quot;-&quot;_);_(@_)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8436851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0.87732</cdr:x>
      <cdr:y>0.33374</cdr:y>
    </cdr:from>
    <cdr:to>
      <cdr:x>1</cdr:x>
      <cdr:y>0.36635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V="1">
          <a:off x="2693471" y="673539"/>
          <a:ext cx="376638" cy="65818"/>
        </a:xfrm>
        <a:prstGeom xmlns:a="http://schemas.openxmlformats.org/drawingml/2006/main" prst="line">
          <a:avLst/>
        </a:prstGeom>
        <a:solidFill xmlns:a="http://schemas.openxmlformats.org/drawingml/2006/main">
          <a:srgbClr val="D9ECFF"/>
        </a:solidFill>
        <a:ln xmlns:a="http://schemas.openxmlformats.org/drawingml/2006/main" w="2857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0.45839</cdr:x>
      <cdr:y>0.01944</cdr:y>
    </cdr:from>
    <cdr:to>
      <cdr:x>0.45839</cdr:x>
      <cdr:y>0.7807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V="1">
          <a:off x="1914959" y="46879"/>
          <a:ext cx="0" cy="1835785"/>
        </a:xfrm>
        <a:prstGeom xmlns:a="http://schemas.openxmlformats.org/drawingml/2006/main" prst="line">
          <a:avLst/>
        </a:prstGeom>
        <a:solidFill xmlns:a="http://schemas.openxmlformats.org/drawingml/2006/main">
          <a:srgbClr val="D9ECFF"/>
        </a:solidFill>
        <a:ln xmlns:a="http://schemas.openxmlformats.org/drawingml/2006/main" w="19050" cap="flat" cmpd="sng" algn="ctr">
          <a:solidFill>
            <a:schemeClr val="bg1">
              <a:lumMod val="50000"/>
            </a:schemeClr>
          </a:solidFill>
          <a:prstDash val="dash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0.25659</cdr:x>
      <cdr:y>0.16398</cdr:y>
    </cdr:from>
    <cdr:to>
      <cdr:x>0.2592</cdr:x>
      <cdr:y>0.97693</cdr:y>
    </cdr:to>
    <cdr:sp macro="" textlink="">
      <cdr:nvSpPr>
        <cdr:cNvPr id="12289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2207651" y="954185"/>
          <a:ext cx="22456" cy="473048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66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0.05797</cdr:x>
      <cdr:y>0.21351</cdr:y>
    </cdr:from>
    <cdr:to>
      <cdr:x>0.24149</cdr:x>
      <cdr:y>0.30357</cdr:y>
    </cdr:to>
    <cdr:sp macro="" textlink="">
      <cdr:nvSpPr>
        <cdr:cNvPr id="1229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8764" y="1242395"/>
          <a:ext cx="1578937" cy="524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Цком=</a:t>
          </a:r>
          <a:endParaRPr lang="ru-RU" sz="1425" b="0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97 505,44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  <cdr:relSizeAnchor xmlns:cdr="http://schemas.openxmlformats.org/drawingml/2006/chartDrawing">
    <cdr:from>
      <cdr:x>0.50018</cdr:x>
      <cdr:y>0.16541</cdr:y>
    </cdr:from>
    <cdr:to>
      <cdr:x>0.50026</cdr:x>
      <cdr:y>0.97693</cdr:y>
    </cdr:to>
    <cdr:sp macro="" textlink="">
      <cdr:nvSpPr>
        <cdr:cNvPr id="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7809184" y="1619647"/>
          <a:ext cx="1316" cy="794617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0.28392</cdr:x>
      <cdr:y>0.21648</cdr:y>
    </cdr:from>
    <cdr:to>
      <cdr:x>0.49392</cdr:x>
      <cdr:y>0.29896</cdr:y>
    </cdr:to>
    <cdr:sp macro="" textlink="">
      <cdr:nvSpPr>
        <cdr:cNvPr id="6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42730" y="1259693"/>
          <a:ext cx="1806821" cy="4799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Ц "срезки"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119 496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0.65565</cdr:x>
      <cdr:y>0.17358</cdr:y>
    </cdr:from>
    <cdr:to>
      <cdr:x>0.65655</cdr:x>
      <cdr:y>0.94902</cdr:y>
    </cdr:to>
    <cdr:sp macro="" textlink="">
      <cdr:nvSpPr>
        <cdr:cNvPr id="19457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841373" y="1699682"/>
          <a:ext cx="15009" cy="759284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66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0.45792</cdr:x>
      <cdr:y>0.18067</cdr:y>
    </cdr:from>
    <cdr:to>
      <cdr:x>0.64224</cdr:x>
      <cdr:y>0.32</cdr:y>
    </cdr:to>
    <cdr:sp macro="" textlink="">
      <cdr:nvSpPr>
        <cdr:cNvPr id="1945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44638" y="1032529"/>
          <a:ext cx="1547516" cy="7962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25" b="0" i="0" u="none" strike="noStrike" baseline="0">
              <a:solidFill>
                <a:srgbClr val="000000"/>
              </a:solidFill>
              <a:latin typeface="Calibri"/>
              <a:cs typeface="Calibri"/>
            </a:rPr>
            <a:t>Цком=</a:t>
          </a:r>
          <a:endParaRPr lang="ru-RU" sz="1425" b="0" i="0" u="none" strike="noStrike" baseline="0" dirty="0">
            <a:solidFill>
              <a:srgbClr val="000000"/>
            </a:solidFill>
            <a:latin typeface="Calibri"/>
            <a:cs typeface="Calibri"/>
          </a:endParaRP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140 356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  <cdr:relSizeAnchor xmlns:cdr="http://schemas.openxmlformats.org/drawingml/2006/chartDrawing">
    <cdr:from>
      <cdr:x>0.66469</cdr:x>
      <cdr:y>0.17412</cdr:y>
    </cdr:from>
    <cdr:to>
      <cdr:x>0.6647</cdr:x>
      <cdr:y>0.95018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718750" y="1024041"/>
          <a:ext cx="86" cy="456420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0.67458</cdr:x>
      <cdr:y>0.17891</cdr:y>
    </cdr:from>
    <cdr:to>
      <cdr:x>0.86634</cdr:x>
      <cdr:y>0.30182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03865" y="1052216"/>
          <a:ext cx="1649813" cy="7228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Ц "срезки"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140 487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0.43489</cdr:x>
      <cdr:y>0.10763</cdr:y>
    </cdr:from>
    <cdr:to>
      <cdr:x>0.43545</cdr:x>
      <cdr:y>0.93894</cdr:y>
    </cdr:to>
    <cdr:sp macro="" textlink="">
      <cdr:nvSpPr>
        <cdr:cNvPr id="21505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850081" y="631520"/>
          <a:ext cx="4958" cy="487762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66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0.21127</cdr:x>
      <cdr:y>0.13135</cdr:y>
    </cdr:from>
    <cdr:to>
      <cdr:x>0.43918</cdr:x>
      <cdr:y>0.21306</cdr:y>
    </cdr:to>
    <cdr:sp macro="" textlink="">
      <cdr:nvSpPr>
        <cdr:cNvPr id="2150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70363" y="794340"/>
          <a:ext cx="2017721" cy="4941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Цком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132 </a:t>
          </a:r>
          <a:r>
            <a:rPr lang="ru-RU" sz="1425" b="0" i="0" u="none" strike="noStrike" baseline="0" dirty="0" smtClean="0">
              <a:solidFill>
                <a:srgbClr val="000000"/>
              </a:solidFill>
              <a:latin typeface="Calibri"/>
              <a:cs typeface="Calibri"/>
            </a:rPr>
            <a:t>872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  <cdr:relSizeAnchor xmlns:cdr="http://schemas.openxmlformats.org/drawingml/2006/chartDrawing">
    <cdr:from>
      <cdr:x>0.57603</cdr:x>
      <cdr:y>0.11292</cdr:y>
    </cdr:from>
    <cdr:to>
      <cdr:x>0.57637</cdr:x>
      <cdr:y>0.94014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6134100" y="857249"/>
          <a:ext cx="3609" cy="627972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0.58676</cdr:x>
      <cdr:y>0.13384</cdr:y>
    </cdr:from>
    <cdr:to>
      <cdr:x>0.77191</cdr:x>
      <cdr:y>0.21574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94618" y="809398"/>
          <a:ext cx="1639136" cy="4952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Ц "срезки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 smtClean="0">
              <a:solidFill>
                <a:srgbClr val="000000"/>
              </a:solidFill>
              <a:latin typeface="Calibri"/>
              <a:cs typeface="Calibri"/>
            </a:rPr>
            <a:t>134 423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0.59708</cdr:x>
      <cdr:y>0.03789</cdr:y>
    </cdr:from>
    <cdr:to>
      <cdr:x>0.59708</cdr:x>
      <cdr:y>0.95935</cdr:y>
    </cdr:to>
    <cdr:sp macro="" textlink="">
      <cdr:nvSpPr>
        <cdr:cNvPr id="23553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459745" y="213668"/>
          <a:ext cx="0" cy="51959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66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0.69987</cdr:x>
      <cdr:y>0.12784</cdr:y>
    </cdr:from>
    <cdr:to>
      <cdr:x>0.88438</cdr:x>
      <cdr:y>0.23141</cdr:y>
    </cdr:to>
    <cdr:sp macro="" textlink="">
      <cdr:nvSpPr>
        <cdr:cNvPr id="2355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399611" y="720887"/>
          <a:ext cx="1687160" cy="5840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Ц "срезки"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138 516,00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  <cdr:relSizeAnchor xmlns:cdr="http://schemas.openxmlformats.org/drawingml/2006/chartDrawing">
    <cdr:from>
      <cdr:x>0.64683</cdr:x>
      <cdr:y>0.0324</cdr:y>
    </cdr:from>
    <cdr:to>
      <cdr:x>0.64683</cdr:x>
      <cdr:y>0.95386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5914629" y="182725"/>
          <a:ext cx="0" cy="519592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00B05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0.39167</cdr:x>
      <cdr:y>0.12095</cdr:y>
    </cdr:from>
    <cdr:to>
      <cdr:x>0.56669</cdr:x>
      <cdr:y>0.20651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81400" y="682036"/>
          <a:ext cx="1600413" cy="4824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Цком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124 599,00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0.45</cdr:x>
      <cdr:y>0.16939</cdr:y>
    </cdr:from>
    <cdr:to>
      <cdr:x>0.66125</cdr:x>
      <cdr:y>0.27125</cdr:y>
    </cdr:to>
    <cdr:sp macro="" textlink="">
      <cdr:nvSpPr>
        <cdr:cNvPr id="25603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14800" y="963077"/>
          <a:ext cx="1931669" cy="579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Цком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133 829,42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  <cdr:relSizeAnchor xmlns:cdr="http://schemas.openxmlformats.org/drawingml/2006/chartDrawing">
    <cdr:from>
      <cdr:x>0.66403</cdr:x>
      <cdr:y>0.1644</cdr:y>
    </cdr:from>
    <cdr:to>
      <cdr:x>0.66422</cdr:x>
      <cdr:y>0.95849</cdr:y>
    </cdr:to>
    <cdr:sp macro="" textlink="">
      <cdr:nvSpPr>
        <cdr:cNvPr id="25601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0322212" y="1609724"/>
          <a:ext cx="2887" cy="777555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FF660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0.68137</cdr:x>
      <cdr:y>0.15856</cdr:y>
    </cdr:from>
    <cdr:to>
      <cdr:x>0.68149</cdr:x>
      <cdr:y>0.95656</cdr:y>
    </cdr:to>
    <cdr:sp macro="" textlink="">
      <cdr:nvSpPr>
        <cdr:cNvPr id="4" name="Line 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0591800" y="1552575"/>
          <a:ext cx="1885" cy="781377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>
          <a:solidFill>
            <a:srgbClr val="92D050"/>
          </a:solidFill>
          <a:prstDash val="dash"/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0.70599</cdr:x>
      <cdr:y>0.17023</cdr:y>
    </cdr:from>
    <cdr:to>
      <cdr:x>0.88958</cdr:x>
      <cdr:y>0.25952</cdr:y>
    </cdr:to>
    <cdr:sp macro="" textlink="">
      <cdr:nvSpPr>
        <cdr:cNvPr id="5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55572" y="967852"/>
          <a:ext cx="1678778" cy="5076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36576" tIns="32004" rIns="0" bIns="0" anchor="t" upright="1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Ц "срезки" =</a:t>
          </a:r>
        </a:p>
        <a:p xmlns:a="http://schemas.openxmlformats.org/drawingml/2006/main">
          <a:pPr algn="ctr" rtl="0">
            <a:defRPr sz="1000"/>
          </a:pP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135 104 </a:t>
          </a:r>
          <a:r>
            <a:rPr lang="ru-RU" sz="1425" b="0" i="0" u="none" strike="noStrike" baseline="0" dirty="0" err="1">
              <a:solidFill>
                <a:srgbClr val="000000"/>
              </a:solidFill>
              <a:latin typeface="Calibri"/>
              <a:cs typeface="Calibri"/>
            </a:rPr>
            <a:t>руб</a:t>
          </a:r>
          <a:r>
            <a:rPr lang="ru-RU" sz="1425" b="0" i="0" u="none" strike="noStrike" baseline="0" dirty="0">
              <a:solidFill>
                <a:srgbClr val="000000"/>
              </a:solidFill>
              <a:latin typeface="Calibri"/>
              <a:cs typeface="Calibri"/>
            </a:rPr>
            <a:t>/МВт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3963" y="0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3425"/>
            <a:ext cx="4889500" cy="366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163" y="4645025"/>
            <a:ext cx="5316537" cy="439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2" tIns="44961" rIns="89922" bIns="449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813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3963" y="928687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922" tIns="44961" rIns="89922" bIns="44961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cs typeface="+mn-cs"/>
              </a:defRPr>
            </a:lvl1pPr>
          </a:lstStyle>
          <a:p>
            <a:pPr>
              <a:defRPr/>
            </a:pPr>
            <a:fld id="{D2396816-2A5B-44DD-8D35-CE332011B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75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5CE40D-834B-4998-BD7D-B538AAC3DB3E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  <p:sp>
        <p:nvSpPr>
          <p:cNvPr id="3379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3797" name="Номер слайда 3"/>
          <p:cNvSpPr txBox="1">
            <a:spLocks noGrp="1"/>
          </p:cNvSpPr>
          <p:nvPr/>
        </p:nvSpPr>
        <p:spPr bwMode="auto">
          <a:xfrm>
            <a:off x="3763963" y="928687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22" tIns="44961" rIns="89922" bIns="44961" anchor="b"/>
          <a:lstStyle/>
          <a:p>
            <a:pPr algn="r" defTabSz="898525"/>
            <a:fld id="{9DFB6ECD-99C0-4A64-8544-6520BA165484}" type="slidenum">
              <a:rPr lang="ru-RU" sz="1200"/>
              <a:pPr algn="r" defTabSz="898525"/>
              <a:t>1</a:t>
            </a:fld>
            <a:endParaRPr 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60275-884D-4945-8A3E-67B966D6871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60275-884D-4945-8A3E-67B966D6871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FB676-2998-44B6-96AC-83B3578892E5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763963" y="9286875"/>
            <a:ext cx="28813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64338-D5CA-49A2-A4F6-3C2849683A33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70D55-37E4-492B-BFC0-F624C22E7DE5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970D55-37E4-492B-BFC0-F624C22E7DE5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eaLnBrk="0" fontAlgn="base" hangingPunct="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настоящее время отсутствуют механизмы вывода из эксплуатации неэффективных (устаревших) генерирующих объектов</a:t>
            </a:r>
          </a:p>
          <a:p>
            <a:pPr marL="171450" lvl="0" indent="-171450" eaLnBrk="0" fontAlgn="base" hangingPunct="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случае если вывод таких объектов невозможен по причине необходимости обеспечения надежного тепло- и электроснабжения потребителей, объекту (генерирующему оборудованию) присваивается статус вынужденного генератора и вывод приостанавливается</a:t>
            </a:r>
          </a:p>
          <a:p>
            <a:pPr marL="171450" lvl="0" indent="-171450" eaLnBrk="0" fontAlgn="base" hangingPunct="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В период отсрочки требуется проведение мероприятий, направленных на обеспечение надежного тепло- и электроснабжения потребителей в условиях вывода генерирующего объекта из эксплуатации (замещающие мероприятия)</a:t>
            </a:r>
          </a:p>
          <a:p>
            <a:pPr marL="171450" lvl="0" indent="-171450" eaLnBrk="0" fontAlgn="base" hangingPunct="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Действующее законодательство не предусматривает эффективных механизмов координации действий органов власти и рыночного сообщества по определению исполнителя и оплате таких мероприятий. </a:t>
            </a:r>
          </a:p>
          <a:p>
            <a:pPr marL="171450" lvl="0" indent="-171450" eaLnBrk="0" fontAlgn="base" hangingPunct="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Альтернативой замещающих мероприятий является выставление объекта на тендерную продажу. Процедура и условия проведения выкупа отсутствуют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19F82A-98C9-4FCF-9EE7-15F82B5E5259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386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706109D-1DC9-4479-8530-1F902149D180}" type="slidenum">
              <a:rPr lang="ru-RU" sz="1200" b="0" smtClean="0"/>
              <a:pPr eaLnBrk="1" hangingPunct="1">
                <a:spcBef>
                  <a:spcPct val="0"/>
                </a:spcBef>
              </a:pPr>
              <a:t>21</a:t>
            </a:fld>
            <a:endParaRPr lang="ru-RU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47675" y="2197100"/>
            <a:ext cx="8207375" cy="2919413"/>
          </a:xfrm>
          <a:effectLst>
            <a:outerShdw dist="28398" dir="1593903" algn="ctr" rotWithShape="0">
              <a:schemeClr val="bg1"/>
            </a:outerShdw>
          </a:effectLst>
        </p:spPr>
        <p:txBody>
          <a:bodyPr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8488" y="5937250"/>
            <a:ext cx="8186737" cy="909638"/>
          </a:xfrm>
        </p:spPr>
        <p:txBody>
          <a:bodyPr/>
          <a:lstStyle>
            <a:lvl1pPr marL="0" indent="0" algn="ctr">
              <a:buFont typeface="Arial" charset="0"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BAB8B-56CE-4A78-ADF1-4ECB5E4C7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198687" cy="6705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45250" cy="670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26D0B-8108-4DE3-B20E-9B564D3DB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250" y="0"/>
            <a:ext cx="7443788" cy="1063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9388" y="1192213"/>
            <a:ext cx="8796337" cy="5513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57D1-A240-41A4-8704-E3226E268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9A865-25E3-47D9-B664-60FBA3BC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50D7-9063-4A9B-AABB-BDB35FCE8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192213"/>
            <a:ext cx="4321175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2963" y="1192213"/>
            <a:ext cx="4322762" cy="5513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A18A-5CA0-4A48-927A-C219537BA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FD3E5-FB2D-4D92-A886-1972E4561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7C15-FBE1-413A-947B-A73D3148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DE061-D545-41BF-BBC6-C67427DBD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CCD7E-3429-46E8-A4E2-264882A1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5DBD-85FE-4E31-B8BB-51E4AE52D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1250" y="0"/>
            <a:ext cx="744378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92213"/>
            <a:ext cx="8796337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000" b="1">
                <a:solidFill>
                  <a:srgbClr val="95642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0CF6134-3F1E-47A0-BABC-A1551A1DB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003CA0"/>
          </a:solidFill>
          <a:latin typeface="Arial" charset="0"/>
        </a:defRPr>
      </a:lvl9pPr>
    </p:titleStyle>
    <p:bodyStyle>
      <a:lvl1pPr marL="269875" indent="-269875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Arial" charset="0"/>
        <a:buChar char="■"/>
        <a:defRPr sz="2000" b="1">
          <a:solidFill>
            <a:srgbClr val="003CA0"/>
          </a:solidFill>
          <a:latin typeface="+mn-lt"/>
          <a:ea typeface="+mn-ea"/>
          <a:cs typeface="+mn-cs"/>
        </a:defRPr>
      </a:lvl1pPr>
      <a:lvl2pPr marL="719138" indent="-269875" algn="just" rtl="0" eaLnBrk="0" fontAlgn="base" hangingPunct="0">
        <a:spcBef>
          <a:spcPct val="20000"/>
        </a:spcBef>
        <a:spcAft>
          <a:spcPct val="0"/>
        </a:spcAft>
        <a:buClr>
          <a:srgbClr val="95642F"/>
        </a:buClr>
        <a:buSzPct val="85000"/>
        <a:buFont typeface="Arial" charset="0"/>
        <a:buChar char="▬"/>
        <a:defRPr sz="1600" b="1">
          <a:solidFill>
            <a:schemeClr val="tx1"/>
          </a:solidFill>
          <a:latin typeface="+mn-lt"/>
        </a:defRPr>
      </a:lvl2pPr>
      <a:lvl3pPr marL="107791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200" b="1">
          <a:solidFill>
            <a:schemeClr val="tx1"/>
          </a:solidFill>
          <a:latin typeface="+mn-lt"/>
        </a:defRPr>
      </a:lvl3pPr>
      <a:lvl4pPr marL="1436688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4pPr>
      <a:lvl5pPr marL="1795463" indent="-179388" algn="just" rtl="0" eaLnBrk="0" fontAlgn="base" hangingPunct="0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5pPr>
      <a:lvl6pPr marL="22526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6pPr>
      <a:lvl7pPr marL="27098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7pPr>
      <a:lvl8pPr marL="31670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8pPr>
      <a:lvl9pPr marL="3624263" indent="-179388" algn="just" rtl="0" fontAlgn="base">
        <a:spcBef>
          <a:spcPct val="20000"/>
        </a:spcBef>
        <a:spcAft>
          <a:spcPct val="0"/>
        </a:spcAft>
        <a:buClr>
          <a:srgbClr val="003CA0"/>
        </a:buClr>
        <a:buFont typeface="Wingdings" pitchFamily="2" charset="2"/>
        <a:buChar char="§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070475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800">
              <a:solidFill>
                <a:srgbClr val="000099"/>
              </a:solidFill>
              <a:latin typeface="Impact" pitchFamily="34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15900" y="2752725"/>
            <a:ext cx="86233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Конкурентный отбор мощности на 2014 г.</a:t>
            </a:r>
          </a:p>
        </p:txBody>
      </p:sp>
      <p:sp>
        <p:nvSpPr>
          <p:cNvPr id="10245" name="Line 13"/>
          <p:cNvSpPr>
            <a:spLocks noChangeShapeType="1"/>
          </p:cNvSpPr>
          <p:nvPr/>
        </p:nvSpPr>
        <p:spPr bwMode="auto">
          <a:xfrm>
            <a:off x="2508250" y="5864225"/>
            <a:ext cx="4410075" cy="0"/>
          </a:xfrm>
          <a:prstGeom prst="line">
            <a:avLst/>
          </a:prstGeom>
          <a:noFill/>
          <a:ln w="76200">
            <a:solidFill>
              <a:srgbClr val="003CA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98488" y="6089650"/>
            <a:ext cx="8186737" cy="654050"/>
          </a:xfrm>
        </p:spPr>
        <p:txBody>
          <a:bodyPr/>
          <a:lstStyle/>
          <a:p>
            <a:pPr>
              <a:spcBef>
                <a:spcPct val="0"/>
              </a:spcBef>
              <a:buClrTx/>
            </a:pPr>
            <a:r>
              <a:rPr lang="ru-RU" dirty="0"/>
              <a:t>Заместитель </a:t>
            </a:r>
            <a:r>
              <a:rPr lang="ru-RU" dirty="0" smtClean="0"/>
              <a:t>Председателя Правления ОАО «СО ЕЭС»</a:t>
            </a:r>
            <a:br>
              <a:rPr lang="ru-RU" dirty="0" smtClean="0"/>
            </a:br>
            <a:r>
              <a:rPr lang="ru-RU" dirty="0" smtClean="0"/>
              <a:t>Ф.Ю. Опадчий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" y="113268"/>
            <a:ext cx="904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/>
              <a:t>Всероссийский семинар-совещание «Тарифное регулирование в 2013 году и задачи органов государственного регулирования на 2014 год»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6D4D90-FDA2-4039-9B28-34F6DF9E138C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FFE229C8-6970-4694-9831-4ADDC91E6098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10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62" name="Номер слайда 5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A5E238DE-517F-4D96-9C16-A060DCADF1F6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10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289853" name="Rectangle 61"/>
          <p:cNvSpPr>
            <a:spLocks noGrp="1" noChangeArrowheads="1"/>
          </p:cNvSpPr>
          <p:nvPr>
            <p:ph type="title"/>
          </p:nvPr>
        </p:nvSpPr>
        <p:spPr>
          <a:xfrm>
            <a:off x="1073150" y="0"/>
            <a:ext cx="7443788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Основные результаты КОМ 2014</a:t>
            </a:r>
          </a:p>
        </p:txBody>
      </p:sp>
      <p:graphicFrame>
        <p:nvGraphicFramePr>
          <p:cNvPr id="19617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391111"/>
              </p:ext>
            </p:extLst>
          </p:nvPr>
        </p:nvGraphicFramePr>
        <p:xfrm>
          <a:off x="95142" y="1310537"/>
          <a:ext cx="8957418" cy="2446020"/>
        </p:xfrm>
        <a:graphic>
          <a:graphicData uri="http://schemas.openxmlformats.org/drawingml/2006/table">
            <a:tbl>
              <a:tblPr/>
              <a:tblGrid>
                <a:gridCol w="630734"/>
                <a:gridCol w="749582"/>
                <a:gridCol w="803769"/>
                <a:gridCol w="713458"/>
                <a:gridCol w="794738"/>
                <a:gridCol w="749582"/>
                <a:gridCol w="731520"/>
                <a:gridCol w="703574"/>
                <a:gridCol w="625641"/>
                <a:gridCol w="632178"/>
                <a:gridCol w="1047942"/>
                <a:gridCol w="774700"/>
              </a:tblGrid>
              <a:tr h="5531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Ценовая зона</a:t>
                      </a:r>
                    </a:p>
                  </a:txBody>
                  <a:tcPr marL="18000" marR="1800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Спрос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Предло-жение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Обязательна покупка на ОРЭМ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Отобрано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" marT="720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000" marR="7200" marT="720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 отобрано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Заканчивается запрет на вывод  из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экспл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или решение Правительства РФ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 1 декабря 2014 г.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Спрос, не покрытый КОМ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5403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ДПМ и новые АЭС/ГЭС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Вынуж-денная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генерация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L="18000" marR="18000" marT="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отобрано по цене КОМ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15% самых дорогих</a:t>
                      </a: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выше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price-cap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" marT="720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 цене 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ЦЗ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146827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152088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17958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128251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119118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9133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ЦЗ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42132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40109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2772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5204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31966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27445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4520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188959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192197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20731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7690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160217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146563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13654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BFFA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394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2749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</a:tbl>
          </a:graphicData>
        </a:graphic>
      </p:graphicFrame>
      <p:sp>
        <p:nvSpPr>
          <p:cNvPr id="6213" name="TextBox 11"/>
          <p:cNvSpPr txBox="1">
            <a:spLocks noChangeArrowheads="1"/>
          </p:cNvSpPr>
          <p:nvPr/>
        </p:nvSpPr>
        <p:spPr bwMode="auto">
          <a:xfrm>
            <a:off x="1816593" y="974910"/>
            <a:ext cx="620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003CA0"/>
                </a:solidFill>
              </a:rPr>
              <a:t>Объемные показатели (МВт располагаемой мощности)</a:t>
            </a:r>
          </a:p>
        </p:txBody>
      </p:sp>
      <p:sp>
        <p:nvSpPr>
          <p:cNvPr id="9" name="Правая фигурная скобка 8"/>
          <p:cNvSpPr/>
          <p:nvPr/>
        </p:nvSpPr>
        <p:spPr bwMode="auto">
          <a:xfrm>
            <a:off x="3364005" y="2885815"/>
            <a:ext cx="242047" cy="2034988"/>
          </a:xfrm>
          <a:prstGeom prst="rightBrace">
            <a:avLst>
              <a:gd name="adj1" fmla="val 25000"/>
              <a:gd name="adj2" fmla="val 50000"/>
            </a:avLst>
          </a:prstGeom>
          <a:solidFill>
            <a:srgbClr val="D9ECFF"/>
          </a:solidFill>
          <a:ln w="28575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4656" y="4048611"/>
            <a:ext cx="2680447" cy="307777"/>
          </a:xfrm>
          <a:prstGeom prst="rect">
            <a:avLst/>
          </a:prstGeom>
          <a:solidFill>
            <a:srgbClr val="D9ECFF"/>
          </a:solidFill>
          <a:ln w="28575">
            <a:solidFill>
              <a:srgbClr val="003CA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Подлежит оплате на ОРЭМ</a:t>
            </a:r>
            <a:endParaRPr lang="ru-RU" b="1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139539732"/>
              </p:ext>
            </p:extLst>
          </p:nvPr>
        </p:nvGraphicFramePr>
        <p:xfrm>
          <a:off x="94343" y="4470400"/>
          <a:ext cx="6270171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59852" y="4373502"/>
            <a:ext cx="14686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kern="0" dirty="0" smtClean="0"/>
              <a:t>Не</a:t>
            </a:r>
            <a:r>
              <a:rPr lang="en-US" sz="1600" b="1" kern="0" dirty="0" smtClean="0"/>
              <a:t> </a:t>
            </a:r>
            <a:r>
              <a:rPr lang="ru-RU" sz="1600" b="1" kern="0" dirty="0" smtClean="0"/>
              <a:t>отобрано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56510" y="4766914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+1221 МВт (80%)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50895" y="5701852"/>
            <a:ext cx="1588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-232 МВт (37%)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65889" y="4575552"/>
            <a:ext cx="2576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заявлена нулевая располагаемая мощность по 14 ГЕМ в декабре (15 единиц генерирующего оборудования общей установленной мощностью </a:t>
            </a:r>
            <a:r>
              <a:rPr lang="ru-RU" sz="1600" b="1" dirty="0">
                <a:solidFill>
                  <a:srgbClr val="000099"/>
                </a:solidFill>
              </a:rPr>
              <a:t>175 </a:t>
            </a:r>
            <a:r>
              <a:rPr lang="ru-RU" sz="1600" b="1" dirty="0"/>
              <a:t>МВт)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33008" y="5230304"/>
            <a:ext cx="43152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300" b="1" kern="0" dirty="0" smtClean="0"/>
              <a:t>+</a:t>
            </a:r>
            <a:endParaRPr lang="ru-RU" sz="33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96D4D90-FDA2-4039-9B28-34F6DF9E138C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FFE229C8-6970-4694-9831-4ADDC91E6098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11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62" name="Номер слайда 5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A5E238DE-517F-4D96-9C16-A060DCADF1F6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11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289853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Цены КОМ </a:t>
            </a:r>
            <a:r>
              <a:rPr lang="en-US" dirty="0" smtClean="0"/>
              <a:t>2014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58860"/>
            <a:ext cx="88123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sz="1600" b="1" dirty="0" smtClean="0">
                <a:latin typeface="+mn-lt"/>
              </a:rPr>
              <a:t>в 1</a:t>
            </a:r>
            <a:r>
              <a:rPr lang="en-US" sz="1600" b="1" dirty="0" smtClean="0">
                <a:latin typeface="+mn-lt"/>
              </a:rPr>
              <a:t>6</a:t>
            </a:r>
            <a:r>
              <a:rPr lang="ru-RU" sz="1600" b="1" dirty="0" smtClean="0">
                <a:latin typeface="+mn-lt"/>
              </a:rPr>
              <a:t> ЗСП</a:t>
            </a:r>
            <a:r>
              <a:rPr lang="ru-RU" sz="1600" b="1" dirty="0">
                <a:latin typeface="+mn-lt"/>
              </a:rPr>
              <a:t>, в которых КОМ </a:t>
            </a:r>
            <a:r>
              <a:rPr lang="ru-RU" sz="1600" b="1" dirty="0" smtClean="0">
                <a:latin typeface="+mn-lt"/>
              </a:rPr>
              <a:t>на 201</a:t>
            </a:r>
            <a:r>
              <a:rPr lang="en-US" sz="1600" b="1" dirty="0" smtClean="0">
                <a:latin typeface="+mn-lt"/>
              </a:rPr>
              <a:t>4</a:t>
            </a:r>
            <a:r>
              <a:rPr lang="ru-RU" sz="1600" b="1" dirty="0" smtClean="0">
                <a:latin typeface="+mn-lt"/>
              </a:rPr>
              <a:t> год проводится </a:t>
            </a:r>
            <a:r>
              <a:rPr lang="ru-RU" sz="1600" b="1" dirty="0">
                <a:latin typeface="+mn-lt"/>
              </a:rPr>
              <a:t>с применением предельного размера цены за мощность,  цена в ЗСП определяется как минимальная из значения  маржинальной цены для данной зоны и установленного для нее предельного уровня.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2000" y="2320363"/>
          <a:ext cx="6705600" cy="1072115"/>
        </p:xfrm>
        <a:graphic>
          <a:graphicData uri="http://schemas.openxmlformats.org/drawingml/2006/table">
            <a:tbl>
              <a:tblPr/>
              <a:tblGrid>
                <a:gridCol w="1999130"/>
                <a:gridCol w="1667435"/>
                <a:gridCol w="1550894"/>
                <a:gridCol w="1488141"/>
              </a:tblGrid>
              <a:tr h="304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КОМ 201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мес.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КОМ 201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мес.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Изменение, %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350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ЗСП 1 ценовой зоны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133 000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127 837,24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4,04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ЗСП 2 ценовой зоны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144 000,00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136 757,44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5,30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62266" y="4689409"/>
          <a:ext cx="8032379" cy="1953550"/>
        </p:xfrm>
        <a:graphic>
          <a:graphicData uri="http://schemas.openxmlformats.org/drawingml/2006/table">
            <a:tbl>
              <a:tblPr/>
              <a:tblGrid>
                <a:gridCol w="1712261"/>
                <a:gridCol w="1667435"/>
                <a:gridCol w="1443318"/>
                <a:gridCol w="1066800"/>
                <a:gridCol w="2142565"/>
              </a:tblGrid>
              <a:tr h="304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КОМ 2014,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мес.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</a:t>
                      </a: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 2013,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мес.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Изменение, %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Отклонение от предельного размера, %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3309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 «Сибирь»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9875" marR="0" lvl="0" indent="-269875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97 505,44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156 000,00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-37,5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-32,3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 «Урал»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140 356,00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127 100,00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10,4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5,5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 «Вятка»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132 872,00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125 330,62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,0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-0,1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 «Волга»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124 599,00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117 999,00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-6,3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 «Центр»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133 829,42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127 656,00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4,8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0,6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" y="3569245"/>
            <a:ext cx="8743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lvl="1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sz="1600" b="1" dirty="0" smtClean="0">
                <a:latin typeface="+mn-lt"/>
              </a:rPr>
              <a:t>в 5 ЗСП</a:t>
            </a:r>
            <a:r>
              <a:rPr lang="ru-RU" sz="1600" b="1" dirty="0">
                <a:latin typeface="+mn-lt"/>
              </a:rPr>
              <a:t>, в которых КОМ на </a:t>
            </a:r>
            <a:r>
              <a:rPr lang="ru-RU" sz="1600" b="1" dirty="0" smtClean="0">
                <a:latin typeface="+mn-lt"/>
              </a:rPr>
              <a:t>2014 </a:t>
            </a:r>
            <a:r>
              <a:rPr lang="ru-RU" sz="1600" b="1" dirty="0">
                <a:latin typeface="+mn-lt"/>
              </a:rPr>
              <a:t>год проводится </a:t>
            </a:r>
            <a:r>
              <a:rPr lang="ru-RU" sz="1600" b="1" dirty="0" smtClean="0">
                <a:latin typeface="+mn-lt"/>
              </a:rPr>
              <a:t>без </a:t>
            </a:r>
            <a:r>
              <a:rPr lang="ru-RU" sz="1600" b="1" dirty="0">
                <a:latin typeface="+mn-lt"/>
              </a:rPr>
              <a:t>применения предельного размера цены на мощность, 15% </a:t>
            </a:r>
            <a:r>
              <a:rPr lang="ru-RU" sz="1600" b="1" dirty="0" smtClean="0">
                <a:latin typeface="+mn-lt"/>
              </a:rPr>
              <a:t>в 1-й ценовой зоне и 10% во 2-й ценовой зоне самых </a:t>
            </a:r>
            <a:r>
              <a:rPr lang="ru-RU" sz="1600" b="1" dirty="0">
                <a:latin typeface="+mn-lt"/>
              </a:rPr>
              <a:t>дорогих заявленных для отбора мощностей не участвуют в ценообразовании.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Ценовое предложение.</a:t>
            </a:r>
            <a:br>
              <a:rPr lang="ru-RU" dirty="0" smtClean="0"/>
            </a:br>
            <a:r>
              <a:rPr lang="ru-RU" dirty="0" smtClean="0"/>
              <a:t>ЗСП (1) «Сибирь»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540327" y="1039091"/>
          <a:ext cx="8603673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Ценовое предложение.</a:t>
            </a:r>
            <a:br>
              <a:rPr lang="ru-RU" dirty="0" smtClean="0"/>
            </a:br>
            <a:r>
              <a:rPr lang="ru-RU" dirty="0" smtClean="0"/>
              <a:t>ЗСП (8) «Урал»</a:t>
            </a:r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540328" y="976745"/>
          <a:ext cx="8603672" cy="5881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Ценовое предложение.</a:t>
            </a:r>
            <a:br>
              <a:rPr lang="ru-RU" dirty="0" smtClean="0"/>
            </a:br>
            <a:r>
              <a:rPr lang="ru-RU" dirty="0" smtClean="0"/>
              <a:t>ЗСП (13) «Вятка»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290946" y="990600"/>
          <a:ext cx="8853054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Ценовое предложение.</a:t>
            </a:r>
            <a:br>
              <a:rPr lang="ru-RU" dirty="0" smtClean="0"/>
            </a:br>
            <a:r>
              <a:rPr lang="ru-RU" dirty="0" smtClean="0"/>
              <a:t>ЗСП (14) «Волга»</a:t>
            </a:r>
          </a:p>
        </p:txBody>
      </p:sp>
      <p:graphicFrame>
        <p:nvGraphicFramePr>
          <p:cNvPr id="8" name="Chart 1"/>
          <p:cNvGraphicFramePr>
            <a:graphicFrameLocks/>
          </p:cNvGraphicFramePr>
          <p:nvPr/>
        </p:nvGraphicFramePr>
        <p:xfrm>
          <a:off x="0" y="1219201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Ценовое предложение.</a:t>
            </a:r>
            <a:br>
              <a:rPr lang="ru-RU" dirty="0" smtClean="0"/>
            </a:br>
            <a:r>
              <a:rPr lang="ru-RU" dirty="0" smtClean="0"/>
              <a:t>ЗСП (25) «Центр»</a:t>
            </a:r>
          </a:p>
        </p:txBody>
      </p:sp>
      <p:graphicFrame>
        <p:nvGraphicFramePr>
          <p:cNvPr id="7" name="Chart 1"/>
          <p:cNvGraphicFramePr>
            <a:graphicFrameLocks/>
          </p:cNvGraphicFramePr>
          <p:nvPr/>
        </p:nvGraphicFramePr>
        <p:xfrm>
          <a:off x="0" y="1028700"/>
          <a:ext cx="9143999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Особенности КОМ 2014.</a:t>
            </a:r>
            <a:br>
              <a:rPr lang="ru-RU" dirty="0" smtClean="0"/>
            </a:br>
            <a:r>
              <a:rPr lang="ru-RU" dirty="0" smtClean="0"/>
              <a:t>КОМ в ЗСП с избытком мощности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261938" y="1210834"/>
            <a:ext cx="8701087" cy="57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ЗСП (29) «Кольская»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сформировался избыток мощности в объеме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414 МВт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вызванный ограничением ПВПМ в ЗСП(28) «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Северо-Запад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674 МВт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533900" y="3835400"/>
            <a:ext cx="4610100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Баланс ЗСП (29) «Кольская»: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Спрос на мощность –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2 215 МВт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Предложение –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3 332 МВт:</a:t>
            </a: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Избыток = Предложение – ПВПМ – Спрос = </a:t>
            </a:r>
            <a:b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3 332 – 674 – 2 215 =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443 МВт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kumimoji="0" lang="ru-RU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последующем учете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требования </a:t>
            </a:r>
            <a:r>
              <a:rPr kumimoji="0" lang="ru-RU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доотбора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целого ГЕМ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дополнительно отбирается мощность в объеме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29 МВт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r>
              <a:rPr lang="ru-RU" b="1" kern="0" dirty="0" smtClean="0">
                <a:latin typeface="+mn-lt"/>
                <a:cs typeface="+mn-cs"/>
              </a:rPr>
              <a:t>В связи с исключением учета технических параметров в КОМ на 2014 год приоритет при равенстве цены имеют заявки, поданные ранее.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0099"/>
              </a:buClr>
              <a:buSzTx/>
              <a:buFont typeface="Arial" charset="0"/>
              <a:buNone/>
              <a:tabLst/>
              <a:defRPr/>
            </a:pPr>
            <a:endParaRPr kumimoji="0" lang="ru-RU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97400" y="1765300"/>
          <a:ext cx="4368800" cy="1843965"/>
        </p:xfrm>
        <a:graphic>
          <a:graphicData uri="http://schemas.openxmlformats.org/drawingml/2006/table">
            <a:tbl>
              <a:tblPr/>
              <a:tblGrid>
                <a:gridCol w="829475"/>
                <a:gridCol w="1298041"/>
                <a:gridCol w="2241284"/>
              </a:tblGrid>
              <a:tr h="4533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18309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4002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Онда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Кондопога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ВЛ 330 ОНДА-ПС-91   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ВЛ 330 ОНДА -РП-103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41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4003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Кола-Карелия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2хВЛ 330 Княжегубская ПС-206-Лоухи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ВЛ110 </a:t>
                      </a:r>
                      <a:r>
                        <a:rPr kumimoji="0" 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Княжая-ПОЛЯРН.КРУГ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Рисунок 10" descr="Кола-Зап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00" y="1854054"/>
            <a:ext cx="4330700" cy="446798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ED4AE0-9DD4-4CB7-8805-AD3FCA5217E6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933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613650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Особенности КОМ 2014.</a:t>
            </a:r>
            <a:br>
              <a:rPr lang="ru-RU" dirty="0" smtClean="0"/>
            </a:br>
            <a:r>
              <a:rPr lang="ru-RU" dirty="0" smtClean="0"/>
              <a:t>КОМ в ЗСП с непокрытым дефицитом резерва мощности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010903"/>
            <a:ext cx="9144000" cy="1538659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None/>
              <a:defRPr/>
            </a:pPr>
            <a:r>
              <a:rPr lang="ru-RU" sz="1400" dirty="0" smtClean="0">
                <a:solidFill>
                  <a:srgbClr val="C00000"/>
                </a:solidFill>
              </a:rPr>
              <a:t>В ЗСП (6) «Алтай» </a:t>
            </a:r>
            <a:r>
              <a:rPr lang="ru-RU" sz="1400" dirty="0" smtClean="0">
                <a:solidFill>
                  <a:schemeClr val="tx1"/>
                </a:solidFill>
              </a:rPr>
              <a:t>по результатам КОМ на 2014 год сформировался непокрытый дефицит резерва мощности в объеме </a:t>
            </a:r>
            <a:r>
              <a:rPr lang="ru-RU" sz="1400" dirty="0" smtClean="0">
                <a:solidFill>
                  <a:srgbClr val="000099"/>
                </a:solidFill>
              </a:rPr>
              <a:t>358 МВт</a:t>
            </a:r>
            <a:r>
              <a:rPr lang="ru-RU" sz="1400" dirty="0" smtClean="0">
                <a:solidFill>
                  <a:schemeClr val="tx1"/>
                </a:solidFill>
              </a:rPr>
              <a:t>, вызванный:</a:t>
            </a:r>
          </a:p>
          <a:p>
            <a:pPr marL="627063" lvl="1" indent="-265113" eaLnBrk="1" hangingPunct="1">
              <a:spcBef>
                <a:spcPts val="300"/>
              </a:spcBef>
              <a:defRPr/>
            </a:pPr>
            <a:r>
              <a:rPr lang="ru-RU" sz="1400" dirty="0" smtClean="0"/>
              <a:t>ограничением предельной величины поставки мощности (ПВПМ) из ЗСП (1) «Сибирь» в объеме </a:t>
            </a:r>
            <a:r>
              <a:rPr lang="ru-RU" sz="1400" dirty="0" smtClean="0">
                <a:solidFill>
                  <a:srgbClr val="000099"/>
                </a:solidFill>
              </a:rPr>
              <a:t>– 668 МВт</a:t>
            </a:r>
            <a:r>
              <a:rPr lang="ru-RU" sz="1400" dirty="0" smtClean="0"/>
              <a:t>;</a:t>
            </a:r>
          </a:p>
          <a:p>
            <a:pPr marL="627063" lvl="1" indent="-265113" eaLnBrk="1" hangingPunct="1">
              <a:spcBef>
                <a:spcPts val="300"/>
              </a:spcBef>
              <a:defRPr/>
            </a:pPr>
            <a:r>
              <a:rPr lang="ru-RU" sz="1400" dirty="0" smtClean="0"/>
              <a:t>объемом неучтенных в КОМ заявок по причине окончания действия запрета на вывод из эксплуатации и поставки мощности в вынужденном режиме до 01.12.2014 – </a:t>
            </a:r>
            <a:r>
              <a:rPr lang="ru-RU" sz="1400" dirty="0" smtClean="0">
                <a:solidFill>
                  <a:srgbClr val="000099"/>
                </a:solidFill>
              </a:rPr>
              <a:t>59 МВт</a:t>
            </a:r>
            <a:r>
              <a:rPr lang="ru-RU" sz="1400" dirty="0" smtClean="0"/>
              <a:t>:</a:t>
            </a:r>
          </a:p>
        </p:txBody>
      </p:sp>
      <p:pic>
        <p:nvPicPr>
          <p:cNvPr id="6" name="Рисунок 5" descr="Сибирь-Алта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609" y="2503846"/>
            <a:ext cx="3636084" cy="4354154"/>
          </a:xfrm>
          <a:prstGeom prst="rect">
            <a:avLst/>
          </a:prstGeo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044875" y="5330413"/>
            <a:ext cx="4840941" cy="135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2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CA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</a:rPr>
              <a:t>Баланс ЗСП (6) «Алтай»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Спрос на мощность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2 197 МВт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Предложение (ДПМ)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1 256 МВт.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3C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Дефицит = (Предложение -  </a:t>
            </a:r>
            <a:r>
              <a:rPr kumimoji="0" lang="ru-RU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откл.заявки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ПВПМ – Спрос = (1256-59) + 668 – 2197=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C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358 МВт</a:t>
            </a:r>
          </a:p>
          <a:p>
            <a:pPr marL="627063" marR="0" lvl="1" indent="-265113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87906" y="2593639"/>
          <a:ext cx="4851699" cy="2669891"/>
        </p:xfrm>
        <a:graphic>
          <a:graphicData uri="http://schemas.openxmlformats.org/drawingml/2006/table">
            <a:tbl>
              <a:tblPr/>
              <a:tblGrid>
                <a:gridCol w="868694"/>
                <a:gridCol w="1279097"/>
                <a:gridCol w="2703908"/>
              </a:tblGrid>
              <a:tr h="4791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Номер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 сечения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3966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10203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ББУ-3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ВЛ220 Барнаульская-220 - БийРПП-220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ВЛ220 Троицкая-БийРПП-220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66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10016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Прием в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Барнаульско-Бийский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энергоузел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(ББУ-1)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2хАТ 500/220 Барнаульская-500-Барнаульская-220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ВЛ220 Шпагино2-Чесноковская-220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ВЛ220 Шпагино1-Чесноковская-220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ВЛ220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Урожай-Зубково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3A2BD0A-456A-4687-B675-97ABE09932DF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12" name="Rectangle 6"/>
          <p:cNvSpPr txBox="1">
            <a:spLocks noGrp="1" noChangeArrowheads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9646A9B0-D744-44C8-9492-4E0857491C45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19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11" name="Номер слайда 3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A1C23836-0181-4AFC-8894-CA3A09CA1071}" type="slidenum">
              <a:rPr lang="ru-RU" sz="2000" b="1">
                <a:solidFill>
                  <a:srgbClr val="95642F"/>
                </a:solidFill>
              </a:rPr>
              <a:pPr algn="r">
                <a:defRPr/>
              </a:pPr>
              <a:t>19</a:t>
            </a:fld>
            <a:endParaRPr lang="ru-RU" sz="2000" b="1">
              <a:solidFill>
                <a:srgbClr val="95642F"/>
              </a:solidFill>
            </a:endParaRPr>
          </a:p>
        </p:txBody>
      </p:sp>
      <p:sp>
        <p:nvSpPr>
          <p:cNvPr id="291851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Выводы по результатам КОМ 2014</a:t>
            </a: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304799" y="1239838"/>
            <a:ext cx="8577943" cy="5484812"/>
          </a:xfrm>
          <a:prstGeom prst="rect">
            <a:avLst/>
          </a:prstGeom>
        </p:spPr>
        <p:txBody>
          <a:bodyPr/>
          <a:lstStyle/>
          <a:p>
            <a:pPr marL="342900" lvl="0" indent="-342900" algn="just">
              <a:spcBef>
                <a:spcPct val="20000"/>
              </a:spcBef>
              <a:buClr>
                <a:srgbClr val="003CA0"/>
              </a:buClr>
              <a:buAutoNum type="arabicPeriod"/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62%</a:t>
            </a:r>
            <a:r>
              <a:rPr lang="ru-RU" sz="1600" b="1" kern="0" dirty="0" smtClean="0"/>
              <a:t> всех генерирующих мощностей (</a:t>
            </a:r>
            <a:r>
              <a:rPr lang="ru-RU" sz="1600" b="1" dirty="0" smtClean="0">
                <a:solidFill>
                  <a:schemeClr val="accent2"/>
                </a:solidFill>
              </a:rPr>
              <a:t>99,8 ГВт</a:t>
            </a:r>
            <a:r>
              <a:rPr lang="ru-RU" sz="1600" b="1" kern="0" dirty="0" smtClean="0"/>
              <a:t>) отобрано в условиях конкурентного ценообразования, т.е. без применения </a:t>
            </a:r>
            <a:r>
              <a:rPr lang="en-US" sz="1600" b="1" kern="0" dirty="0" smtClean="0"/>
              <a:t>price-cap</a:t>
            </a:r>
            <a:r>
              <a:rPr lang="ru-RU" sz="1600" b="1" kern="0" dirty="0" smtClean="0"/>
              <a:t>  (в КОМ 2013 – 98,8 ГВт).</a:t>
            </a:r>
          </a:p>
          <a:p>
            <a:pPr marL="342900" lvl="0" indent="-342900" algn="just">
              <a:spcBef>
                <a:spcPct val="20000"/>
              </a:spcBef>
              <a:buClr>
                <a:srgbClr val="003CA0"/>
              </a:buClr>
              <a:buAutoNum type="arabicPeriod"/>
              <a:defRPr/>
            </a:pPr>
            <a:r>
              <a:rPr lang="ru-RU" sz="1600" b="1" kern="0" dirty="0" smtClean="0"/>
              <a:t>Свободное ценообразование в 3-х из 5-ти ЗСП привело к формированию цены КОМ  ниже величины </a:t>
            </a:r>
            <a:r>
              <a:rPr lang="en-US" sz="1600" b="1" kern="0" dirty="0" smtClean="0"/>
              <a:t>price-cap</a:t>
            </a:r>
            <a:r>
              <a:rPr lang="ru-RU" sz="1600" b="1" kern="0" dirty="0" smtClean="0"/>
              <a:t>. Средневзвешенное снижение конкурентной цены КОМ в ЗСП со свободным ценообразованием составило </a:t>
            </a:r>
            <a:r>
              <a:rPr lang="ru-RU" sz="1600" b="1" dirty="0" smtClean="0">
                <a:solidFill>
                  <a:schemeClr val="accent2"/>
                </a:solidFill>
              </a:rPr>
              <a:t>12,4 </a:t>
            </a:r>
            <a:r>
              <a:rPr lang="ru-RU" sz="1600" b="1" dirty="0" err="1" smtClean="0">
                <a:solidFill>
                  <a:schemeClr val="accent2"/>
                </a:solidFill>
              </a:rPr>
              <a:t>тыс.руб</a:t>
            </a:r>
            <a:r>
              <a:rPr lang="ru-RU" sz="1600" b="1" dirty="0" smtClean="0">
                <a:solidFill>
                  <a:schemeClr val="accent2"/>
                </a:solidFill>
              </a:rPr>
              <a:t>/МВт в месяц </a:t>
            </a:r>
            <a:r>
              <a:rPr lang="ru-RU" sz="1600" b="1" dirty="0" smtClean="0"/>
              <a:t>или</a:t>
            </a:r>
            <a:r>
              <a:rPr lang="ru-RU" sz="1600" b="1" dirty="0" smtClean="0">
                <a:solidFill>
                  <a:schemeClr val="accent2"/>
                </a:solidFill>
              </a:rPr>
              <a:t> 9,1% </a:t>
            </a:r>
            <a:r>
              <a:rPr lang="ru-RU" sz="1600" b="1" kern="0" dirty="0" smtClean="0"/>
              <a:t>относительно </a:t>
            </a:r>
            <a:r>
              <a:rPr lang="en-US" sz="1600" b="1" kern="0" dirty="0" smtClean="0"/>
              <a:t>price-cap</a:t>
            </a:r>
            <a:r>
              <a:rPr lang="ru-RU" sz="1600" b="1" kern="0" dirty="0" smtClean="0"/>
              <a:t> </a:t>
            </a:r>
            <a:r>
              <a:rPr lang="ru-RU" sz="1600" b="1" dirty="0" smtClean="0"/>
              <a:t>.</a:t>
            </a:r>
          </a:p>
          <a:p>
            <a:pPr marL="342900" lvl="0" indent="-342900" algn="just">
              <a:spcBef>
                <a:spcPts val="1200"/>
              </a:spcBef>
              <a:buClr>
                <a:srgbClr val="003CA0"/>
              </a:buClr>
              <a:buAutoNum type="arabicPeriod" startAt="3"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Неустойчивое ценообразование </a:t>
            </a:r>
            <a:r>
              <a:rPr lang="ru-RU" sz="1600" b="1" kern="0" dirty="0" smtClean="0"/>
              <a:t>в малых ЗСП, а также в больших ЗСП, для которых установлено правило подачи единой ценовой заявки по всем объектам поставщика (его группы лиц), - цена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критически зависит от одной-двух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ценовых заявок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отдельных поставщиков.</a:t>
            </a:r>
          </a:p>
          <a:p>
            <a:pPr marL="342900" lvl="0" indent="-342900" algn="just">
              <a:spcBef>
                <a:spcPct val="20000"/>
              </a:spcBef>
              <a:buClr>
                <a:srgbClr val="003CA0"/>
              </a:buClr>
              <a:buAutoNum type="arabicPeriod" startAt="3"/>
              <a:defRPr/>
            </a:pPr>
            <a:r>
              <a:rPr lang="ru-RU" sz="1600" b="1" kern="0" baseline="0" dirty="0" smtClean="0">
                <a:latin typeface="+mn-lt"/>
              </a:rPr>
              <a:t>Сохраняется</a:t>
            </a:r>
            <a:r>
              <a:rPr lang="ru-RU" sz="1600" b="1" kern="0" dirty="0" smtClean="0">
                <a:latin typeface="+mn-lt"/>
              </a:rPr>
              <a:t> тенденция ежегодного снижения объемов </a:t>
            </a:r>
            <a:r>
              <a:rPr lang="ru-RU" sz="1600" b="1" kern="0" baseline="0" dirty="0" smtClean="0">
                <a:latin typeface="+mn-lt"/>
              </a:rPr>
              <a:t>мощности, в отношении которых</a:t>
            </a:r>
            <a:r>
              <a:rPr lang="ru-RU" sz="1600" b="1" kern="0" dirty="0" smtClean="0">
                <a:latin typeface="+mn-lt"/>
              </a:rPr>
              <a:t> участниками поданы заявки </a:t>
            </a:r>
            <a:r>
              <a:rPr lang="en-US" sz="1600" b="1" kern="0" dirty="0" smtClean="0">
                <a:latin typeface="+mn-lt"/>
              </a:rPr>
              <a:t>c </a:t>
            </a:r>
            <a:r>
              <a:rPr lang="ru-RU" sz="1600" b="1" kern="0" dirty="0" smtClean="0">
                <a:latin typeface="+mn-lt"/>
              </a:rPr>
              <a:t>ценой выше </a:t>
            </a:r>
            <a:r>
              <a:rPr lang="en-US" sz="1600" b="1" kern="0" dirty="0" smtClean="0"/>
              <a:t>price-cap</a:t>
            </a:r>
            <a:r>
              <a:rPr lang="ru-RU" sz="1600" b="1" kern="0" dirty="0" smtClean="0"/>
              <a:t> (в ЗСП, где он применяется), </a:t>
            </a:r>
            <a:r>
              <a:rPr lang="ru-RU" sz="1600" b="1" kern="0" dirty="0" smtClean="0">
                <a:latin typeface="+mn-lt"/>
              </a:rPr>
              <a:t>в целях их </a:t>
            </a:r>
            <a:r>
              <a:rPr lang="ru-RU" sz="1600" b="1" kern="0" dirty="0" err="1" smtClean="0">
                <a:latin typeface="+mn-lt"/>
              </a:rPr>
              <a:t>неотбора</a:t>
            </a:r>
            <a:r>
              <a:rPr lang="ru-RU" sz="1600" b="1" kern="0" dirty="0" smtClean="0">
                <a:latin typeface="+mn-lt"/>
              </a:rPr>
              <a:t> </a:t>
            </a:r>
            <a:r>
              <a:rPr lang="ru-RU" sz="1600" b="1" kern="0" baseline="0" dirty="0" smtClean="0">
                <a:latin typeface="+mn-lt"/>
              </a:rPr>
              <a:t>в КОМ и </a:t>
            </a:r>
            <a:r>
              <a:rPr lang="ru-RU" sz="1600" b="1" kern="0" dirty="0" smtClean="0">
                <a:latin typeface="+mn-lt"/>
              </a:rPr>
              <a:t>последующего получения статуса «вынужденного генератора» с оплатой по тарифу</a:t>
            </a:r>
            <a:r>
              <a:rPr lang="ru-RU" sz="1600" b="1" kern="0" dirty="0" smtClean="0"/>
              <a:t>: КОМ 201</a:t>
            </a:r>
            <a:r>
              <a:rPr lang="en-US" sz="1600" b="1" kern="0" dirty="0" smtClean="0"/>
              <a:t>4</a:t>
            </a:r>
            <a:r>
              <a:rPr lang="ru-RU" sz="1600" b="1" kern="0" dirty="0" smtClean="0"/>
              <a:t> – </a:t>
            </a:r>
            <a:r>
              <a:rPr lang="ru-RU" sz="1600" b="1" dirty="0" smtClean="0">
                <a:solidFill>
                  <a:schemeClr val="accent2"/>
                </a:solidFill>
              </a:rPr>
              <a:t>394 МВт</a:t>
            </a:r>
            <a:r>
              <a:rPr lang="ru-RU" sz="1600" b="1" kern="0" dirty="0" smtClean="0"/>
              <a:t>, КОМ 2013 – </a:t>
            </a:r>
            <a:r>
              <a:rPr lang="en-US" sz="1600" b="1" dirty="0" smtClean="0">
                <a:solidFill>
                  <a:schemeClr val="accent2"/>
                </a:solidFill>
              </a:rPr>
              <a:t>626</a:t>
            </a:r>
            <a:r>
              <a:rPr lang="ru-RU" sz="1600" b="1" dirty="0" smtClean="0">
                <a:solidFill>
                  <a:schemeClr val="accent2"/>
                </a:solidFill>
              </a:rPr>
              <a:t> МВт</a:t>
            </a:r>
            <a:r>
              <a:rPr lang="ru-RU" sz="1600" b="1" kern="0" dirty="0" smtClean="0"/>
              <a:t>, КОМ 2012 – </a:t>
            </a:r>
            <a:r>
              <a:rPr lang="en-US" sz="1600" b="1" dirty="0" smtClean="0">
                <a:solidFill>
                  <a:schemeClr val="accent2"/>
                </a:solidFill>
              </a:rPr>
              <a:t>3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550</a:t>
            </a:r>
            <a:r>
              <a:rPr lang="ru-RU" sz="1600" b="1" dirty="0" smtClean="0">
                <a:solidFill>
                  <a:schemeClr val="accent2"/>
                </a:solidFill>
              </a:rPr>
              <a:t> МВт</a:t>
            </a:r>
            <a:r>
              <a:rPr lang="ru-RU" sz="1600" b="1" kern="0" dirty="0" smtClean="0"/>
              <a:t>, КОМ 2011 – </a:t>
            </a:r>
            <a:r>
              <a:rPr lang="en-US" sz="1600" b="1" dirty="0" smtClean="0">
                <a:solidFill>
                  <a:schemeClr val="accent2"/>
                </a:solidFill>
              </a:rPr>
              <a:t>19</a:t>
            </a:r>
            <a:r>
              <a:rPr lang="ru-RU" sz="1600" b="1" dirty="0" smtClean="0">
                <a:solidFill>
                  <a:schemeClr val="accent2"/>
                </a:solidFill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</a:rPr>
              <a:t>092</a:t>
            </a:r>
            <a:r>
              <a:rPr lang="ru-RU" sz="1600" b="1" dirty="0" smtClean="0">
                <a:solidFill>
                  <a:schemeClr val="accent2"/>
                </a:solidFill>
              </a:rPr>
              <a:t> МВт</a:t>
            </a:r>
            <a:r>
              <a:rPr lang="ru-RU" sz="1600" b="1" kern="0" dirty="0" smtClean="0"/>
              <a:t>.</a:t>
            </a: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C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3CA0"/>
              </a:buClr>
              <a:buSzTx/>
              <a:buFont typeface="Arial" charset="0"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rgbClr val="003C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8567738" y="550863"/>
            <a:ext cx="576262" cy="5032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52A5E1C-E32E-47FD-A947-7FB65619AB46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274" y="0"/>
            <a:ext cx="7661275" cy="10636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Изменения Правил ОРЭМ в части КОМ 2014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276225" y="1066577"/>
            <a:ext cx="9420225" cy="5915248"/>
          </a:xfrm>
        </p:spPr>
        <p:txBody>
          <a:bodyPr/>
          <a:lstStyle/>
          <a:p>
            <a:pPr marL="360000" lvl="1" indent="-342900">
              <a:spcBef>
                <a:spcPts val="600"/>
              </a:spcBef>
              <a:buNone/>
              <a:defRPr/>
            </a:pPr>
            <a:r>
              <a:rPr lang="ru-RU" sz="1400" dirty="0" smtClean="0">
                <a:ea typeface="+mn-ea"/>
                <a:cs typeface="+mn-cs"/>
              </a:rPr>
              <a:t>	Постановлением Правительства РФ от 28.08.2013 № 743 установлены следующие изменения Правил оптового рынка в части проведения КОМ на 2014 год: </a:t>
            </a:r>
          </a:p>
          <a:p>
            <a:pPr marL="718775" lvl="2" indent="-342900">
              <a:spcBef>
                <a:spcPts val="600"/>
              </a:spcBef>
              <a:buNone/>
              <a:defRPr/>
            </a:pPr>
            <a:r>
              <a:rPr lang="ru-RU" sz="1400" u="sng" dirty="0" smtClean="0">
                <a:solidFill>
                  <a:srgbClr val="003CA0"/>
                </a:solidFill>
              </a:rPr>
              <a:t>Порядок проведения  КОМ на 2014 год</a:t>
            </a:r>
            <a:r>
              <a:rPr lang="ru-RU" sz="1400" dirty="0" smtClean="0">
                <a:ea typeface="+mn-ea"/>
                <a:cs typeface="+mn-cs"/>
              </a:rPr>
              <a:t>: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>
                <a:ea typeface="+mn-ea"/>
                <a:cs typeface="+mn-cs"/>
              </a:rPr>
              <a:t>В 2013 году КОМ проводится на 1 год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>
                <a:ea typeface="+mn-ea"/>
                <a:cs typeface="+mn-cs"/>
              </a:rPr>
              <a:t>Установлен увеличенный на 8% коэффициент резервирования во второй ценовой зоне в целях учета влияния маловодных лет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>
                <a:ea typeface="+mn-ea"/>
                <a:cs typeface="+mn-cs"/>
              </a:rPr>
              <a:t>Исключен учет технических параметров генерирующего оборудования при проведении КОМ</a:t>
            </a:r>
            <a:endParaRPr lang="ru-RU" sz="1400" u="sng" dirty="0" smtClean="0">
              <a:ea typeface="+mn-ea"/>
              <a:cs typeface="+mn-cs"/>
            </a:endParaRPr>
          </a:p>
          <a:p>
            <a:pPr marL="718775" lvl="2" indent="-342900">
              <a:spcBef>
                <a:spcPts val="600"/>
              </a:spcBef>
              <a:buNone/>
              <a:defRPr/>
            </a:pPr>
            <a:r>
              <a:rPr lang="ru-RU" sz="1400" u="sng" dirty="0" smtClean="0">
                <a:solidFill>
                  <a:srgbClr val="003CA0"/>
                </a:solidFill>
              </a:rPr>
              <a:t>Изменения в Правила оптового рынка электрической энергии и мощности: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>
                <a:ea typeface="+mn-ea"/>
                <a:cs typeface="+mn-cs"/>
              </a:rPr>
              <a:t>Исключены минимальные технические требования к генерирующему оборудованию с установлением обязательного ежегодного тестирования оборудования старше 55 лет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/>
              <a:t>Исключено ограничение на участие в КОМ генерирующего оборудования, в отношении которого в установленном порядке получено разрешение на вывод из эксплуатации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/>
              <a:t>Изменен порядок присвоения статуса генерирующего оборудования, поставляющего мощность в вынужденном режиме: по решению Минэнерго России указанный статус может быть присвоен однократно, продление статуса – только через Правительственную комиссию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/>
              <a:t>Изменены требования к подаче заявок и определению доли «самого дорогого» предложения во второй ценовой зоне (10% вместо 15%)</a:t>
            </a:r>
            <a:endParaRPr lang="en-US" sz="1400" dirty="0" smtClean="0"/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/>
              <a:t>Изменен порядок определения цены «самого дорогого» предложения: при подаче в соответствии с условиями ФАС России  единой цены во всех заявках – по заявленной цене, в остальных случаях – по тарифу</a:t>
            </a:r>
          </a:p>
          <a:p>
            <a:pPr marL="718775" lvl="2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ru-RU" sz="1400" dirty="0" smtClean="0">
                <a:ea typeface="+mn-ea"/>
                <a:cs typeface="+mn-cs"/>
              </a:rPr>
              <a:t>Изменен порядок аттестации с 2016 года – при отсутствии тестирования в течение 5 лет предельный объем равен нулю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112315" y="4087058"/>
            <a:ext cx="2684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МЕХАНИЗМ НЕ РАБОТАЕТ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Номер слайда 4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9FC87CFD-5953-4E52-92F1-4403AAB7D691}" type="slidenum">
              <a:rPr lang="ru-RU" sz="2000">
                <a:solidFill>
                  <a:srgbClr val="95642F"/>
                </a:solidFill>
              </a:rPr>
              <a:pPr algn="r">
                <a:spcBef>
                  <a:spcPct val="0"/>
                </a:spcBef>
                <a:defRPr/>
              </a:pPr>
              <a:t>20</a:t>
            </a:fld>
            <a:endParaRPr lang="ru-RU" sz="2000" dirty="0">
              <a:solidFill>
                <a:srgbClr val="95642F"/>
              </a:solidFill>
            </a:endParaRP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dirty="0"/>
              <a:t>Резервы повышения </a:t>
            </a:r>
            <a:r>
              <a:rPr lang="ru-RU" sz="2400" dirty="0" smtClean="0"/>
              <a:t>эффективности</a:t>
            </a:r>
            <a:br>
              <a:rPr lang="ru-RU" sz="2400" dirty="0" smtClean="0"/>
            </a:br>
            <a:r>
              <a:rPr lang="ru-RU" dirty="0" smtClean="0"/>
              <a:t>Обеспечение возможности вывода из эксплуатации</a:t>
            </a:r>
            <a:endParaRPr lang="ru-RU" dirty="0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3218489" y="2230083"/>
            <a:ext cx="2395735" cy="98155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3CA0"/>
                </a:solidFill>
              </a:rPr>
              <a:t>Выкуп и продолжение эксплуатации объекта новым собственником</a:t>
            </a:r>
            <a:endParaRPr lang="ru-RU" dirty="0">
              <a:solidFill>
                <a:srgbClr val="003CA0"/>
              </a:solidFill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943600" y="2215946"/>
            <a:ext cx="2936278" cy="995687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0" rIns="7200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3CA0"/>
                </a:solidFill>
              </a:rPr>
              <a:t>Выполнение </a:t>
            </a:r>
            <a:r>
              <a:rPr lang="ru-RU" dirty="0">
                <a:solidFill>
                  <a:srgbClr val="003CA0"/>
                </a:solidFill>
              </a:rPr>
              <a:t>т</a:t>
            </a:r>
            <a:r>
              <a:rPr lang="ru-RU" dirty="0" smtClean="0">
                <a:solidFill>
                  <a:srgbClr val="003CA0"/>
                </a:solidFill>
              </a:rPr>
              <a:t>ехнических мероприятий, обеспечивающих вывод объекта из эксплуатации</a:t>
            </a:r>
            <a:endParaRPr lang="ru-RU" dirty="0">
              <a:solidFill>
                <a:srgbClr val="003CA0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61195" y="1159748"/>
            <a:ext cx="8631135" cy="726260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6000" rIns="0" anchor="ctr"/>
          <a:lstStyle/>
          <a:p>
            <a:pPr algn="ctr">
              <a:spcBef>
                <a:spcPts val="0"/>
              </a:spcBef>
            </a:pPr>
            <a:r>
              <a:rPr lang="ru-RU" sz="1600" b="1" dirty="0" smtClean="0">
                <a:solidFill>
                  <a:srgbClr val="003CA0"/>
                </a:solidFill>
              </a:rPr>
              <a:t>Объект генерации не может быть выведен из эксплуатации </a:t>
            </a:r>
            <a:br>
              <a:rPr lang="ru-RU" sz="1600" b="1" dirty="0" smtClean="0">
                <a:solidFill>
                  <a:srgbClr val="003CA0"/>
                </a:solidFill>
              </a:rPr>
            </a:br>
            <a:r>
              <a:rPr lang="ru-RU" sz="1600" b="1" dirty="0" smtClean="0">
                <a:solidFill>
                  <a:srgbClr val="003CA0"/>
                </a:solidFill>
              </a:rPr>
              <a:t>ввиду наличия угрозы надежности тепло- и (или) электроснабжения</a:t>
            </a:r>
            <a:endParaRPr lang="ru-RU" sz="1600" b="1" dirty="0">
              <a:solidFill>
                <a:srgbClr val="003CA0"/>
              </a:solidFill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377168" y="1195046"/>
            <a:ext cx="779462" cy="644525"/>
          </a:xfrm>
          <a:custGeom>
            <a:avLst/>
            <a:gdLst>
              <a:gd name="T0" fmla="*/ 555285 w 84"/>
              <a:gd name="T1" fmla="*/ 93245 h 95"/>
              <a:gd name="T2" fmla="*/ 630578 w 84"/>
              <a:gd name="T3" fmla="*/ 93245 h 95"/>
              <a:gd name="T4" fmla="*/ 639989 w 84"/>
              <a:gd name="T5" fmla="*/ 93245 h 95"/>
              <a:gd name="T6" fmla="*/ 687047 w 84"/>
              <a:gd name="T7" fmla="*/ 93245 h 95"/>
              <a:gd name="T8" fmla="*/ 696459 w 84"/>
              <a:gd name="T9" fmla="*/ 77704 h 95"/>
              <a:gd name="T10" fmla="*/ 705871 w 84"/>
              <a:gd name="T11" fmla="*/ 46622 h 95"/>
              <a:gd name="T12" fmla="*/ 696459 w 84"/>
              <a:gd name="T13" fmla="*/ 23311 h 95"/>
              <a:gd name="T14" fmla="*/ 687047 w 84"/>
              <a:gd name="T15" fmla="*/ 7770 h 95"/>
              <a:gd name="T16" fmla="*/ 658813 w 84"/>
              <a:gd name="T17" fmla="*/ 0 h 95"/>
              <a:gd name="T18" fmla="*/ 639989 w 84"/>
              <a:gd name="T19" fmla="*/ 7770 h 95"/>
              <a:gd name="T20" fmla="*/ 621166 w 84"/>
              <a:gd name="T21" fmla="*/ 31082 h 95"/>
              <a:gd name="T22" fmla="*/ 611755 w 84"/>
              <a:gd name="T23" fmla="*/ 15541 h 95"/>
              <a:gd name="T24" fmla="*/ 583520 w 84"/>
              <a:gd name="T25" fmla="*/ 23311 h 95"/>
              <a:gd name="T26" fmla="*/ 574108 w 84"/>
              <a:gd name="T27" fmla="*/ 31082 h 95"/>
              <a:gd name="T28" fmla="*/ 564696 w 84"/>
              <a:gd name="T29" fmla="*/ 31082 h 95"/>
              <a:gd name="T30" fmla="*/ 555285 w 84"/>
              <a:gd name="T31" fmla="*/ 31082 h 95"/>
              <a:gd name="T32" fmla="*/ 536462 w 84"/>
              <a:gd name="T33" fmla="*/ 31082 h 95"/>
              <a:gd name="T34" fmla="*/ 527050 w 84"/>
              <a:gd name="T35" fmla="*/ 38852 h 95"/>
              <a:gd name="T36" fmla="*/ 508227 w 84"/>
              <a:gd name="T37" fmla="*/ 38852 h 95"/>
              <a:gd name="T38" fmla="*/ 498815 w 84"/>
              <a:gd name="T39" fmla="*/ 38852 h 95"/>
              <a:gd name="T40" fmla="*/ 489404 w 84"/>
              <a:gd name="T41" fmla="*/ 46622 h 95"/>
              <a:gd name="T42" fmla="*/ 479992 w 84"/>
              <a:gd name="T43" fmla="*/ 38852 h 95"/>
              <a:gd name="T44" fmla="*/ 470580 w 84"/>
              <a:gd name="T45" fmla="*/ 38852 h 95"/>
              <a:gd name="T46" fmla="*/ 461169 w 84"/>
              <a:gd name="T47" fmla="*/ 38852 h 95"/>
              <a:gd name="T48" fmla="*/ 451757 w 84"/>
              <a:gd name="T49" fmla="*/ 38852 h 95"/>
              <a:gd name="T50" fmla="*/ 432934 w 84"/>
              <a:gd name="T51" fmla="*/ 31082 h 95"/>
              <a:gd name="T52" fmla="*/ 423522 w 84"/>
              <a:gd name="T53" fmla="*/ 38852 h 95"/>
              <a:gd name="T54" fmla="*/ 404699 w 84"/>
              <a:gd name="T55" fmla="*/ 38852 h 95"/>
              <a:gd name="T56" fmla="*/ 395288 w 84"/>
              <a:gd name="T57" fmla="*/ 62163 h 95"/>
              <a:gd name="T58" fmla="*/ 385876 w 84"/>
              <a:gd name="T59" fmla="*/ 62163 h 95"/>
              <a:gd name="T60" fmla="*/ 376464 w 84"/>
              <a:gd name="T61" fmla="*/ 62163 h 95"/>
              <a:gd name="T62" fmla="*/ 357641 w 84"/>
              <a:gd name="T63" fmla="*/ 54393 h 95"/>
              <a:gd name="T64" fmla="*/ 338818 w 84"/>
              <a:gd name="T65" fmla="*/ 54393 h 95"/>
              <a:gd name="T66" fmla="*/ 329406 w 84"/>
              <a:gd name="T67" fmla="*/ 62163 h 95"/>
              <a:gd name="T68" fmla="*/ 329406 w 84"/>
              <a:gd name="T69" fmla="*/ 62163 h 95"/>
              <a:gd name="T70" fmla="*/ 319995 w 84"/>
              <a:gd name="T71" fmla="*/ 69934 h 95"/>
              <a:gd name="T72" fmla="*/ 310583 w 84"/>
              <a:gd name="T73" fmla="*/ 77704 h 95"/>
              <a:gd name="T74" fmla="*/ 310583 w 84"/>
              <a:gd name="T75" fmla="*/ 77704 h 95"/>
              <a:gd name="T76" fmla="*/ 291760 w 84"/>
              <a:gd name="T77" fmla="*/ 77704 h 95"/>
              <a:gd name="T78" fmla="*/ 291760 w 84"/>
              <a:gd name="T79" fmla="*/ 77704 h 95"/>
              <a:gd name="T80" fmla="*/ 282348 w 84"/>
              <a:gd name="T81" fmla="*/ 77704 h 95"/>
              <a:gd name="T82" fmla="*/ 282348 w 84"/>
              <a:gd name="T83" fmla="*/ 85474 h 95"/>
              <a:gd name="T84" fmla="*/ 272937 w 84"/>
              <a:gd name="T85" fmla="*/ 85474 h 95"/>
              <a:gd name="T86" fmla="*/ 263525 w 84"/>
              <a:gd name="T87" fmla="*/ 85474 h 95"/>
              <a:gd name="T88" fmla="*/ 263525 w 84"/>
              <a:gd name="T89" fmla="*/ 93245 h 95"/>
              <a:gd name="T90" fmla="*/ 517638 w 84"/>
              <a:gd name="T91" fmla="*/ 101015 h 95"/>
              <a:gd name="T92" fmla="*/ 527050 w 84"/>
              <a:gd name="T93" fmla="*/ 93245 h 95"/>
              <a:gd name="T94" fmla="*/ 319995 w 84"/>
              <a:gd name="T95" fmla="*/ 202030 h 95"/>
              <a:gd name="T96" fmla="*/ 451757 w 84"/>
              <a:gd name="T97" fmla="*/ 536158 h 95"/>
              <a:gd name="T98" fmla="*/ 555285 w 84"/>
              <a:gd name="T99" fmla="*/ 536158 h 95"/>
              <a:gd name="T100" fmla="*/ 696459 w 84"/>
              <a:gd name="T101" fmla="*/ 124326 h 95"/>
              <a:gd name="T102" fmla="*/ 790575 w 84"/>
              <a:gd name="T103" fmla="*/ 738188 h 95"/>
              <a:gd name="T104" fmla="*/ 649401 w 84"/>
              <a:gd name="T105" fmla="*/ 582780 h 95"/>
              <a:gd name="T106" fmla="*/ 649401 w 84"/>
              <a:gd name="T107" fmla="*/ 652714 h 95"/>
              <a:gd name="T108" fmla="*/ 630578 w 84"/>
              <a:gd name="T109" fmla="*/ 582780 h 95"/>
              <a:gd name="T110" fmla="*/ 527050 w 84"/>
              <a:gd name="T111" fmla="*/ 582780 h 95"/>
              <a:gd name="T112" fmla="*/ 498815 w 84"/>
              <a:gd name="T113" fmla="*/ 652714 h 95"/>
              <a:gd name="T114" fmla="*/ 282348 w 84"/>
              <a:gd name="T115" fmla="*/ 582780 h 95"/>
              <a:gd name="T116" fmla="*/ 282348 w 84"/>
              <a:gd name="T117" fmla="*/ 652714 h 95"/>
              <a:gd name="T118" fmla="*/ 254113 w 84"/>
              <a:gd name="T119" fmla="*/ 582780 h 95"/>
              <a:gd name="T120" fmla="*/ 159997 w 84"/>
              <a:gd name="T121" fmla="*/ 582780 h 95"/>
              <a:gd name="T122" fmla="*/ 131762 w 84"/>
              <a:gd name="T123" fmla="*/ 714877 h 9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84"/>
              <a:gd name="T187" fmla="*/ 0 h 95"/>
              <a:gd name="T188" fmla="*/ 84 w 84"/>
              <a:gd name="T189" fmla="*/ 95 h 95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84" h="95">
                <a:moveTo>
                  <a:pt x="56" y="12"/>
                </a:moveTo>
                <a:lnTo>
                  <a:pt x="59" y="12"/>
                </a:lnTo>
                <a:lnTo>
                  <a:pt x="67" y="12"/>
                </a:lnTo>
                <a:lnTo>
                  <a:pt x="68" y="12"/>
                </a:lnTo>
                <a:lnTo>
                  <a:pt x="69" y="13"/>
                </a:lnTo>
                <a:lnTo>
                  <a:pt x="72" y="13"/>
                </a:lnTo>
                <a:lnTo>
                  <a:pt x="73" y="12"/>
                </a:lnTo>
                <a:lnTo>
                  <a:pt x="74" y="11"/>
                </a:lnTo>
                <a:lnTo>
                  <a:pt x="74" y="10"/>
                </a:lnTo>
                <a:lnTo>
                  <a:pt x="74" y="8"/>
                </a:lnTo>
                <a:lnTo>
                  <a:pt x="75" y="7"/>
                </a:lnTo>
                <a:lnTo>
                  <a:pt x="75" y="6"/>
                </a:lnTo>
                <a:lnTo>
                  <a:pt x="74" y="5"/>
                </a:lnTo>
                <a:lnTo>
                  <a:pt x="74" y="3"/>
                </a:lnTo>
                <a:lnTo>
                  <a:pt x="74" y="2"/>
                </a:lnTo>
                <a:lnTo>
                  <a:pt x="73" y="1"/>
                </a:lnTo>
                <a:lnTo>
                  <a:pt x="72" y="0"/>
                </a:lnTo>
                <a:lnTo>
                  <a:pt x="71" y="0"/>
                </a:lnTo>
                <a:lnTo>
                  <a:pt x="70" y="0"/>
                </a:lnTo>
                <a:lnTo>
                  <a:pt x="69" y="0"/>
                </a:lnTo>
                <a:lnTo>
                  <a:pt x="68" y="1"/>
                </a:lnTo>
                <a:lnTo>
                  <a:pt x="67" y="2"/>
                </a:lnTo>
                <a:lnTo>
                  <a:pt x="66" y="3"/>
                </a:lnTo>
                <a:lnTo>
                  <a:pt x="66" y="4"/>
                </a:lnTo>
                <a:lnTo>
                  <a:pt x="65" y="3"/>
                </a:lnTo>
                <a:lnTo>
                  <a:pt x="65" y="2"/>
                </a:lnTo>
                <a:lnTo>
                  <a:pt x="64" y="2"/>
                </a:lnTo>
                <a:lnTo>
                  <a:pt x="63" y="2"/>
                </a:lnTo>
                <a:lnTo>
                  <a:pt x="62" y="3"/>
                </a:lnTo>
                <a:lnTo>
                  <a:pt x="61" y="4"/>
                </a:lnTo>
                <a:lnTo>
                  <a:pt x="60" y="4"/>
                </a:lnTo>
                <a:lnTo>
                  <a:pt x="59" y="4"/>
                </a:lnTo>
                <a:lnTo>
                  <a:pt x="58" y="3"/>
                </a:lnTo>
                <a:lnTo>
                  <a:pt x="57" y="3"/>
                </a:lnTo>
                <a:lnTo>
                  <a:pt x="57" y="4"/>
                </a:lnTo>
                <a:lnTo>
                  <a:pt x="56" y="4"/>
                </a:lnTo>
                <a:lnTo>
                  <a:pt x="56" y="5"/>
                </a:lnTo>
                <a:lnTo>
                  <a:pt x="55" y="4"/>
                </a:lnTo>
                <a:lnTo>
                  <a:pt x="55" y="5"/>
                </a:lnTo>
                <a:lnTo>
                  <a:pt x="54" y="5"/>
                </a:lnTo>
                <a:lnTo>
                  <a:pt x="53" y="5"/>
                </a:lnTo>
                <a:lnTo>
                  <a:pt x="53" y="6"/>
                </a:lnTo>
                <a:lnTo>
                  <a:pt x="52" y="6"/>
                </a:lnTo>
                <a:lnTo>
                  <a:pt x="52" y="5"/>
                </a:lnTo>
                <a:lnTo>
                  <a:pt x="51" y="5"/>
                </a:lnTo>
                <a:lnTo>
                  <a:pt x="50" y="5"/>
                </a:lnTo>
                <a:lnTo>
                  <a:pt x="49" y="5"/>
                </a:lnTo>
                <a:lnTo>
                  <a:pt x="48" y="5"/>
                </a:lnTo>
                <a:lnTo>
                  <a:pt x="47" y="4"/>
                </a:lnTo>
                <a:lnTo>
                  <a:pt x="46" y="4"/>
                </a:lnTo>
                <a:lnTo>
                  <a:pt x="45" y="5"/>
                </a:lnTo>
                <a:lnTo>
                  <a:pt x="44" y="5"/>
                </a:lnTo>
                <a:lnTo>
                  <a:pt x="43" y="5"/>
                </a:lnTo>
                <a:lnTo>
                  <a:pt x="43" y="6"/>
                </a:lnTo>
                <a:lnTo>
                  <a:pt x="42" y="7"/>
                </a:lnTo>
                <a:lnTo>
                  <a:pt x="42" y="8"/>
                </a:lnTo>
                <a:lnTo>
                  <a:pt x="41" y="9"/>
                </a:lnTo>
                <a:lnTo>
                  <a:pt x="41" y="8"/>
                </a:lnTo>
                <a:lnTo>
                  <a:pt x="40" y="8"/>
                </a:lnTo>
                <a:lnTo>
                  <a:pt x="39" y="8"/>
                </a:lnTo>
                <a:lnTo>
                  <a:pt x="39" y="7"/>
                </a:lnTo>
                <a:lnTo>
                  <a:pt x="38" y="7"/>
                </a:lnTo>
                <a:lnTo>
                  <a:pt x="37" y="7"/>
                </a:lnTo>
                <a:lnTo>
                  <a:pt x="37" y="8"/>
                </a:lnTo>
                <a:lnTo>
                  <a:pt x="36" y="7"/>
                </a:lnTo>
                <a:lnTo>
                  <a:pt x="36" y="8"/>
                </a:lnTo>
                <a:lnTo>
                  <a:pt x="35" y="8"/>
                </a:lnTo>
                <a:lnTo>
                  <a:pt x="35" y="9"/>
                </a:lnTo>
                <a:lnTo>
                  <a:pt x="35" y="8"/>
                </a:lnTo>
                <a:lnTo>
                  <a:pt x="34" y="8"/>
                </a:lnTo>
                <a:lnTo>
                  <a:pt x="34" y="9"/>
                </a:lnTo>
                <a:lnTo>
                  <a:pt x="33" y="9"/>
                </a:lnTo>
                <a:lnTo>
                  <a:pt x="33" y="10"/>
                </a:lnTo>
                <a:lnTo>
                  <a:pt x="32" y="10"/>
                </a:lnTo>
                <a:lnTo>
                  <a:pt x="31" y="10"/>
                </a:lnTo>
                <a:lnTo>
                  <a:pt x="30" y="10"/>
                </a:lnTo>
                <a:lnTo>
                  <a:pt x="30" y="11"/>
                </a:lnTo>
                <a:lnTo>
                  <a:pt x="29" y="11"/>
                </a:lnTo>
                <a:lnTo>
                  <a:pt x="28" y="11"/>
                </a:lnTo>
                <a:lnTo>
                  <a:pt x="28" y="12"/>
                </a:lnTo>
                <a:lnTo>
                  <a:pt x="53" y="12"/>
                </a:lnTo>
                <a:lnTo>
                  <a:pt x="54" y="12"/>
                </a:lnTo>
                <a:lnTo>
                  <a:pt x="55" y="13"/>
                </a:lnTo>
                <a:lnTo>
                  <a:pt x="56" y="13"/>
                </a:lnTo>
                <a:lnTo>
                  <a:pt x="56" y="12"/>
                </a:lnTo>
                <a:close/>
                <a:moveTo>
                  <a:pt x="0" y="69"/>
                </a:moveTo>
                <a:lnTo>
                  <a:pt x="32" y="69"/>
                </a:lnTo>
                <a:lnTo>
                  <a:pt x="34" y="26"/>
                </a:lnTo>
                <a:lnTo>
                  <a:pt x="42" y="26"/>
                </a:lnTo>
                <a:lnTo>
                  <a:pt x="43" y="69"/>
                </a:lnTo>
                <a:lnTo>
                  <a:pt x="48" y="69"/>
                </a:lnTo>
                <a:lnTo>
                  <a:pt x="50" y="26"/>
                </a:lnTo>
                <a:lnTo>
                  <a:pt x="58" y="26"/>
                </a:lnTo>
                <a:lnTo>
                  <a:pt x="59" y="69"/>
                </a:lnTo>
                <a:lnTo>
                  <a:pt x="65" y="69"/>
                </a:lnTo>
                <a:lnTo>
                  <a:pt x="67" y="16"/>
                </a:lnTo>
                <a:lnTo>
                  <a:pt x="74" y="16"/>
                </a:lnTo>
                <a:lnTo>
                  <a:pt x="76" y="69"/>
                </a:lnTo>
                <a:lnTo>
                  <a:pt x="84" y="69"/>
                </a:lnTo>
                <a:lnTo>
                  <a:pt x="84" y="95"/>
                </a:lnTo>
                <a:lnTo>
                  <a:pt x="0" y="95"/>
                </a:lnTo>
                <a:lnTo>
                  <a:pt x="0" y="69"/>
                </a:lnTo>
                <a:close/>
                <a:moveTo>
                  <a:pt x="69" y="75"/>
                </a:moveTo>
                <a:lnTo>
                  <a:pt x="80" y="75"/>
                </a:lnTo>
                <a:lnTo>
                  <a:pt x="80" y="84"/>
                </a:lnTo>
                <a:lnTo>
                  <a:pt x="69" y="84"/>
                </a:lnTo>
                <a:lnTo>
                  <a:pt x="69" y="75"/>
                </a:lnTo>
                <a:close/>
                <a:moveTo>
                  <a:pt x="56" y="75"/>
                </a:moveTo>
                <a:lnTo>
                  <a:pt x="67" y="75"/>
                </a:lnTo>
                <a:lnTo>
                  <a:pt x="67" y="84"/>
                </a:lnTo>
                <a:lnTo>
                  <a:pt x="56" y="84"/>
                </a:lnTo>
                <a:lnTo>
                  <a:pt x="56" y="75"/>
                </a:lnTo>
                <a:close/>
                <a:moveTo>
                  <a:pt x="43" y="75"/>
                </a:moveTo>
                <a:lnTo>
                  <a:pt x="53" y="75"/>
                </a:lnTo>
                <a:lnTo>
                  <a:pt x="53" y="84"/>
                </a:lnTo>
                <a:lnTo>
                  <a:pt x="43" y="84"/>
                </a:lnTo>
                <a:lnTo>
                  <a:pt x="43" y="75"/>
                </a:lnTo>
                <a:close/>
                <a:moveTo>
                  <a:pt x="30" y="75"/>
                </a:moveTo>
                <a:lnTo>
                  <a:pt x="40" y="75"/>
                </a:lnTo>
                <a:lnTo>
                  <a:pt x="40" y="84"/>
                </a:lnTo>
                <a:lnTo>
                  <a:pt x="30" y="84"/>
                </a:lnTo>
                <a:lnTo>
                  <a:pt x="30" y="75"/>
                </a:lnTo>
                <a:close/>
                <a:moveTo>
                  <a:pt x="17" y="75"/>
                </a:moveTo>
                <a:lnTo>
                  <a:pt x="27" y="75"/>
                </a:lnTo>
                <a:lnTo>
                  <a:pt x="27" y="92"/>
                </a:lnTo>
                <a:lnTo>
                  <a:pt x="17" y="92"/>
                </a:lnTo>
                <a:lnTo>
                  <a:pt x="17" y="75"/>
                </a:lnTo>
                <a:close/>
                <a:moveTo>
                  <a:pt x="4" y="75"/>
                </a:moveTo>
                <a:lnTo>
                  <a:pt x="14" y="75"/>
                </a:lnTo>
                <a:lnTo>
                  <a:pt x="14" y="92"/>
                </a:lnTo>
                <a:lnTo>
                  <a:pt x="4" y="92"/>
                </a:lnTo>
                <a:lnTo>
                  <a:pt x="4" y="75"/>
                </a:lnTo>
                <a:close/>
              </a:path>
            </a:pathLst>
          </a:custGeom>
          <a:solidFill>
            <a:srgbClr val="003CA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>
            <a:off x="256342" y="2244876"/>
            <a:ext cx="2560652" cy="966757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3CA0"/>
                </a:solidFill>
              </a:rPr>
              <a:t>Приостановление вывода и продолжение эксплуатации </a:t>
            </a:r>
            <a:r>
              <a:rPr lang="ru-RU" dirty="0" smtClean="0">
                <a:solidFill>
                  <a:srgbClr val="003CA0"/>
                </a:solidFill>
              </a:rPr>
              <a:t>объекта</a:t>
            </a:r>
            <a:endParaRPr lang="ru-RU" b="1" dirty="0">
              <a:solidFill>
                <a:srgbClr val="003C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664" y="4087058"/>
            <a:ext cx="2761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ЧТО </a:t>
            </a:r>
            <a:r>
              <a:rPr lang="ru-RU" sz="1400" dirty="0">
                <a:solidFill>
                  <a:srgbClr val="C00000"/>
                </a:solidFill>
              </a:rPr>
              <a:t>ДАЛЬШЕ?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-1091067" y="1886008"/>
            <a:ext cx="2290682" cy="1258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-1091068" y="1701342"/>
            <a:ext cx="2288933" cy="14433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3256686" y="3211633"/>
            <a:ext cx="2395734" cy="672470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72000" rIns="7200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НПА, определяющий порядок выкупа, отсутствует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" name="AutoShape 18"/>
          <p:cNvSpPr>
            <a:spLocks noChangeArrowheads="1"/>
          </p:cNvSpPr>
          <p:nvPr/>
        </p:nvSpPr>
        <p:spPr bwMode="auto">
          <a:xfrm>
            <a:off x="5939407" y="3238149"/>
            <a:ext cx="2919368" cy="637565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72000" rIns="72000" anchor="ctr"/>
          <a:lstStyle/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000000"/>
                </a:solidFill>
              </a:rPr>
              <a:t>Отсутствует механизм разработки и реализации замещающих мероприятий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264631" y="3211633"/>
            <a:ext cx="2541864" cy="689248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</p:spPr>
        <p:txBody>
          <a:bodyPr lIns="72000" rIns="72000" anchor="ctr"/>
          <a:lstStyle/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</a:rPr>
              <a:t>Только на срок 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ru-RU" dirty="0" smtClean="0">
                <a:solidFill>
                  <a:srgbClr val="000000"/>
                </a:solidFill>
              </a:rPr>
              <a:t>не более 2-х лет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3255812" y="3896759"/>
            <a:ext cx="2397483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9" name="Стрелка вниз 18"/>
          <p:cNvSpPr/>
          <p:nvPr/>
        </p:nvSpPr>
        <p:spPr bwMode="auto">
          <a:xfrm>
            <a:off x="4106159" y="3900901"/>
            <a:ext cx="696789" cy="22048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69436" y="4087058"/>
            <a:ext cx="2659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МЕХАНИЗМ НЕ РАБОТАЕТ !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>
            <a:off x="6144666" y="3896759"/>
            <a:ext cx="2508850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38" name="Стрелка вниз 37"/>
          <p:cNvSpPr/>
          <p:nvPr/>
        </p:nvSpPr>
        <p:spPr bwMode="auto">
          <a:xfrm>
            <a:off x="7050697" y="3889845"/>
            <a:ext cx="696789" cy="22048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 bwMode="auto">
          <a:xfrm>
            <a:off x="336822" y="3896759"/>
            <a:ext cx="2397483" cy="0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1" name="Стрелка вниз 40"/>
          <p:cNvSpPr/>
          <p:nvPr/>
        </p:nvSpPr>
        <p:spPr bwMode="auto">
          <a:xfrm>
            <a:off x="1187169" y="3911858"/>
            <a:ext cx="696789" cy="220489"/>
          </a:xfrm>
          <a:prstGeom prst="downArrow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453" y="5940632"/>
            <a:ext cx="8296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CA0"/>
                </a:solidFill>
              </a:rPr>
              <a:t>Требуется разработка и нормативное закрепление работоспособных механизмов по выводу из эксплуатации неэффективных объектов генерации</a:t>
            </a:r>
            <a:endParaRPr lang="ru-RU" sz="1600" dirty="0">
              <a:solidFill>
                <a:srgbClr val="003CA0"/>
              </a:solidFill>
            </a:endParaRPr>
          </a:p>
        </p:txBody>
      </p:sp>
      <p:sp>
        <p:nvSpPr>
          <p:cNvPr id="35" name="Oval 5"/>
          <p:cNvSpPr>
            <a:spLocks noChangeArrowheads="1"/>
          </p:cNvSpPr>
          <p:nvPr/>
        </p:nvSpPr>
        <p:spPr bwMode="auto">
          <a:xfrm>
            <a:off x="91213" y="2111115"/>
            <a:ext cx="330260" cy="312102"/>
          </a:xfrm>
          <a:prstGeom prst="ellipse">
            <a:avLst/>
          </a:prstGeom>
          <a:solidFill>
            <a:srgbClr val="003CA0"/>
          </a:solidFill>
          <a:ln w="1905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1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9" name="Oval 5"/>
          <p:cNvSpPr>
            <a:spLocks noChangeArrowheads="1"/>
          </p:cNvSpPr>
          <p:nvPr/>
        </p:nvSpPr>
        <p:spPr bwMode="auto">
          <a:xfrm>
            <a:off x="3098106" y="2111114"/>
            <a:ext cx="330260" cy="312102"/>
          </a:xfrm>
          <a:prstGeom prst="ellipse">
            <a:avLst/>
          </a:prstGeom>
          <a:solidFill>
            <a:srgbClr val="003CA0"/>
          </a:solidFill>
          <a:ln w="1905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2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2" name="Oval 5"/>
          <p:cNvSpPr>
            <a:spLocks noChangeArrowheads="1"/>
          </p:cNvSpPr>
          <p:nvPr/>
        </p:nvSpPr>
        <p:spPr bwMode="auto">
          <a:xfrm>
            <a:off x="5830350" y="2087814"/>
            <a:ext cx="330260" cy="312102"/>
          </a:xfrm>
          <a:prstGeom prst="ellipse">
            <a:avLst/>
          </a:prstGeom>
          <a:solidFill>
            <a:srgbClr val="003CA0"/>
          </a:solidFill>
          <a:ln w="19050" algn="ctr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</a:rPr>
              <a:t>3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167781" y="4454091"/>
            <a:ext cx="2835478" cy="696749"/>
          </a:xfrm>
          <a:prstGeom prst="roundRect">
            <a:avLst>
              <a:gd name="adj" fmla="val 0"/>
            </a:avLst>
          </a:prstGeom>
          <a:solidFill>
            <a:srgbClr val="99CCFF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7200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3CA0"/>
                </a:solidFill>
              </a:rPr>
              <a:t>Решение Правительственной комиссии и продолжение эксплуатации </a:t>
            </a:r>
            <a:r>
              <a:rPr lang="ru-RU" dirty="0" smtClean="0">
                <a:solidFill>
                  <a:srgbClr val="003CA0"/>
                </a:solidFill>
              </a:rPr>
              <a:t>объекта</a:t>
            </a:r>
            <a:endParaRPr lang="ru-RU" b="1" dirty="0">
              <a:solidFill>
                <a:srgbClr val="003CA0"/>
              </a:solidFill>
            </a:endParaRPr>
          </a:p>
        </p:txBody>
      </p:sp>
      <p:sp>
        <p:nvSpPr>
          <p:cNvPr id="44" name="Номер слайда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AA1C29-5527-44CC-8494-02C7E07355B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85226" y="5729681"/>
            <a:ext cx="377504" cy="1006678"/>
          </a:xfrm>
          <a:prstGeom prst="rect">
            <a:avLst/>
          </a:prstGeom>
          <a:solidFill>
            <a:srgbClr val="003CA0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!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>
            <a:off x="285226" y="5729669"/>
            <a:ext cx="86400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ru-RU" dirty="0"/>
          </a:p>
        </p:txBody>
      </p:sp>
      <p:sp>
        <p:nvSpPr>
          <p:cNvPr id="49" name="Стрелка вниз 48"/>
          <p:cNvSpPr/>
          <p:nvPr/>
        </p:nvSpPr>
        <p:spPr bwMode="auto">
          <a:xfrm>
            <a:off x="1257962" y="1906889"/>
            <a:ext cx="428225" cy="291027"/>
          </a:xfrm>
          <a:prstGeom prst="downArrow">
            <a:avLst/>
          </a:prstGeom>
          <a:solidFill>
            <a:srgbClr val="003C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Стрелка вниз 49"/>
          <p:cNvSpPr/>
          <p:nvPr/>
        </p:nvSpPr>
        <p:spPr bwMode="auto">
          <a:xfrm>
            <a:off x="4202498" y="1906889"/>
            <a:ext cx="428225" cy="291027"/>
          </a:xfrm>
          <a:prstGeom prst="downArrow">
            <a:avLst/>
          </a:prstGeom>
          <a:solidFill>
            <a:srgbClr val="003C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Стрелка вниз 50"/>
          <p:cNvSpPr/>
          <p:nvPr/>
        </p:nvSpPr>
        <p:spPr bwMode="auto">
          <a:xfrm>
            <a:off x="7130256" y="1906889"/>
            <a:ext cx="428225" cy="291027"/>
          </a:xfrm>
          <a:prstGeom prst="downArrow">
            <a:avLst/>
          </a:prstGeom>
          <a:solidFill>
            <a:srgbClr val="003C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4664" y="5186015"/>
            <a:ext cx="2761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400" dirty="0" smtClean="0">
                <a:solidFill>
                  <a:srgbClr val="C00000"/>
                </a:solidFill>
              </a:rPr>
              <a:t>ЧТО </a:t>
            </a:r>
            <a:r>
              <a:rPr lang="ru-RU" sz="1400" dirty="0">
                <a:solidFill>
                  <a:srgbClr val="C00000"/>
                </a:solidFill>
              </a:rPr>
              <a:t>ДАЛЬШЕ?</a:t>
            </a:r>
          </a:p>
        </p:txBody>
      </p:sp>
    </p:spTree>
    <p:extLst>
      <p:ext uri="{BB962C8B-B14F-4D97-AF65-F5344CB8AC3E}">
        <p14:creationId xmlns:p14="http://schemas.microsoft.com/office/powerpoint/2010/main" val="10418524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Grp="1" noChangeArrowheads="1"/>
          </p:cNvSpPr>
          <p:nvPr>
            <p:ph type="ctrTitle"/>
          </p:nvPr>
        </p:nvSpPr>
        <p:spPr>
          <a:xfrm>
            <a:off x="755650" y="2276475"/>
            <a:ext cx="7772400" cy="19431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3608198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F957D1-A240-41A4-8704-E3226E26820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571500" y="4191000"/>
            <a:ext cx="8191500" cy="4381500"/>
            <a:chOff x="431800" y="1026410"/>
            <a:chExt cx="8191500" cy="4776230"/>
          </a:xfrm>
        </p:grpSpPr>
        <p:sp>
          <p:nvSpPr>
            <p:cNvPr id="20" name="Левая фигурная скобка 19"/>
            <p:cNvSpPr/>
            <p:nvPr/>
          </p:nvSpPr>
          <p:spPr bwMode="auto">
            <a:xfrm>
              <a:off x="4610100" y="1026410"/>
              <a:ext cx="406400" cy="4776230"/>
            </a:xfrm>
            <a:prstGeom prst="leftBrace">
              <a:avLst/>
            </a:prstGeom>
            <a:solidFill>
              <a:srgbClr val="D9EC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31800" y="2273300"/>
              <a:ext cx="8191500" cy="1028701"/>
              <a:chOff x="406400" y="1447800"/>
              <a:chExt cx="8191500" cy="1028701"/>
            </a:xfrm>
          </p:grpSpPr>
          <p:sp>
            <p:nvSpPr>
              <p:cNvPr id="5" name="Пятиугольник 4"/>
              <p:cNvSpPr/>
              <p:nvPr/>
            </p:nvSpPr>
            <p:spPr bwMode="auto">
              <a:xfrm>
                <a:off x="546100" y="1714500"/>
                <a:ext cx="8051800" cy="508000"/>
              </a:xfrm>
              <a:prstGeom prst="homePlate">
                <a:avLst/>
              </a:prstGeom>
              <a:solidFill>
                <a:srgbClr val="D9ECFF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06400" y="1727200"/>
                <a:ext cx="7835900" cy="503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2013	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2014	</a:t>
                </a:r>
                <a:r>
                  <a:rPr lang="en-US" sz="2400" dirty="0" smtClean="0"/>
                  <a:t>2015	2016	2017	2018	2019	2020</a:t>
                </a:r>
                <a:endParaRPr lang="ru-RU" sz="2400" dirty="0"/>
              </a:p>
            </p:txBody>
          </p:sp>
          <p:sp>
            <p:nvSpPr>
              <p:cNvPr id="13" name="Прямоугольник 12"/>
              <p:cNvSpPr/>
              <p:nvPr/>
            </p:nvSpPr>
            <p:spPr bwMode="auto">
              <a:xfrm>
                <a:off x="15113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 bwMode="auto">
              <a:xfrm>
                <a:off x="24765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 bwMode="auto">
              <a:xfrm>
                <a:off x="33528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 bwMode="auto">
              <a:xfrm>
                <a:off x="42926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Прямоугольник 17"/>
              <p:cNvSpPr/>
              <p:nvPr/>
            </p:nvSpPr>
            <p:spPr bwMode="auto">
              <a:xfrm>
                <a:off x="51816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 bwMode="auto">
              <a:xfrm>
                <a:off x="6146800" y="15113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2" name="Скругленная соединительная линия 21"/>
              <p:cNvCxnSpPr>
                <a:endCxn id="13" idx="2"/>
              </p:cNvCxnSpPr>
              <p:nvPr/>
            </p:nvCxnSpPr>
            <p:spPr bwMode="auto">
              <a:xfrm>
                <a:off x="1117600" y="2291377"/>
                <a:ext cx="425450" cy="185124"/>
              </a:xfrm>
              <a:prstGeom prst="curvedConnector4">
                <a:avLst>
                  <a:gd name="adj1" fmla="val 1493"/>
                  <a:gd name="adj2" fmla="val 174783"/>
                </a:avLst>
              </a:prstGeom>
              <a:solidFill>
                <a:srgbClr val="D9ECFF"/>
              </a:solidFill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26" name="Прямоугольник 25"/>
              <p:cNvSpPr/>
              <p:nvPr/>
            </p:nvSpPr>
            <p:spPr bwMode="auto">
              <a:xfrm>
                <a:off x="6997700" y="14478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1" name="Shape 30"/>
              <p:cNvCxnSpPr/>
              <p:nvPr/>
            </p:nvCxnSpPr>
            <p:spPr bwMode="auto">
              <a:xfrm flipV="1">
                <a:off x="3060700" y="1498600"/>
                <a:ext cx="4019550" cy="190500"/>
              </a:xfrm>
              <a:prstGeom prst="curvedConnector4">
                <a:avLst>
                  <a:gd name="adj1" fmla="val 316"/>
                  <a:gd name="adj2" fmla="val 220000"/>
                </a:avLst>
              </a:prstGeom>
              <a:solidFill>
                <a:srgbClr val="D9ECFF"/>
              </a:solidFill>
              <a:ln w="1905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</p:grpSp>
      <p:sp>
        <p:nvSpPr>
          <p:cNvPr id="3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1250" y="0"/>
            <a:ext cx="7493198" cy="981075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Сроки проведения КОМ</a:t>
            </a:r>
          </a:p>
        </p:txBody>
      </p:sp>
      <p:sp>
        <p:nvSpPr>
          <p:cNvPr id="35" name="Text Box 87"/>
          <p:cNvSpPr txBox="1">
            <a:spLocks noChangeArrowheads="1"/>
          </p:cNvSpPr>
          <p:nvPr/>
        </p:nvSpPr>
        <p:spPr bwMode="auto">
          <a:xfrm>
            <a:off x="298450" y="1028700"/>
            <a:ext cx="8845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u="sng" dirty="0" smtClean="0">
                <a:solidFill>
                  <a:srgbClr val="FF0000"/>
                </a:solidFill>
              </a:rPr>
              <a:t>БЫЛО</a:t>
            </a:r>
            <a:r>
              <a:rPr lang="en-US" sz="1600" b="1" u="sng" dirty="0" smtClean="0">
                <a:solidFill>
                  <a:srgbClr val="FF0000"/>
                </a:solidFill>
              </a:rPr>
              <a:t>: </a:t>
            </a:r>
            <a:r>
              <a:rPr lang="ru-RU" sz="1600" b="1" u="sng" dirty="0" smtClean="0">
                <a:solidFill>
                  <a:schemeClr val="tx2"/>
                </a:solidFill>
              </a:rPr>
              <a:t>П.100 Правил ОРЭМ: </a:t>
            </a:r>
            <a:r>
              <a:rPr lang="ru-RU" sz="1600" b="1" dirty="0" smtClean="0">
                <a:solidFill>
                  <a:schemeClr val="tx2"/>
                </a:solidFill>
              </a:rPr>
              <a:t>период поставки мощности начинается с 1 января </a:t>
            </a:r>
            <a:r>
              <a:rPr lang="ru-RU" sz="1600" b="1" dirty="0" smtClean="0"/>
              <a:t>года, наступающего через 4 календарных года после проведения КОМ.</a:t>
            </a:r>
          </a:p>
          <a:p>
            <a:pPr algn="just">
              <a:spcBef>
                <a:spcPts val="0"/>
              </a:spcBef>
            </a:pPr>
            <a:r>
              <a:rPr lang="ru-RU" sz="1600" b="1" dirty="0" smtClean="0"/>
              <a:t>КОМ проводится: 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  <a:cs typeface="Arial" charset="0"/>
              </a:rPr>
              <a:t>до 15 сентября 2013 года </a:t>
            </a:r>
            <a:r>
              <a:rPr lang="ru-RU" sz="1600" b="1" dirty="0" smtClean="0">
                <a:solidFill>
                  <a:schemeClr val="tx2"/>
                </a:solidFill>
              </a:rPr>
              <a:t>–</a:t>
            </a:r>
            <a:r>
              <a:rPr lang="ru-RU" sz="1600" b="1" dirty="0" smtClean="0">
                <a:solidFill>
                  <a:schemeClr val="tx2"/>
                </a:solidFill>
                <a:cs typeface="Arial" charset="0"/>
              </a:rPr>
              <a:t> на  2014 … 2018 годы</a:t>
            </a: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до 15 сентября 2014 года – на 2019 год,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и т.д.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6" name="Text Box 87"/>
          <p:cNvSpPr txBox="1">
            <a:spLocks noChangeArrowheads="1"/>
          </p:cNvSpPr>
          <p:nvPr/>
        </p:nvSpPr>
        <p:spPr bwMode="auto">
          <a:xfrm>
            <a:off x="298450" y="3804355"/>
            <a:ext cx="88455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600" b="1" u="sng" dirty="0" smtClean="0">
                <a:solidFill>
                  <a:srgbClr val="00B050"/>
                </a:solidFill>
              </a:rPr>
              <a:t>СТАЛО</a:t>
            </a:r>
            <a:r>
              <a:rPr lang="en-US" sz="1600" b="1" u="sng" dirty="0" smtClean="0">
                <a:solidFill>
                  <a:srgbClr val="00B050"/>
                </a:solidFill>
              </a:rPr>
              <a:t>: </a:t>
            </a:r>
            <a:r>
              <a:rPr lang="ru-RU" sz="1600" b="1" u="sng" dirty="0" smtClean="0">
                <a:solidFill>
                  <a:schemeClr val="tx2"/>
                </a:solidFill>
              </a:rPr>
              <a:t>В соответствии с постановлением Правительства РФ от 28.08.2013 №743</a:t>
            </a:r>
            <a:endParaRPr lang="ru-RU" sz="1600" b="1" dirty="0" smtClean="0"/>
          </a:p>
          <a:p>
            <a:pPr algn="just">
              <a:spcBef>
                <a:spcPts val="0"/>
              </a:spcBef>
            </a:pPr>
            <a:r>
              <a:rPr lang="ru-RU" sz="1600" b="1" dirty="0" smtClean="0"/>
              <a:t>КОМ проводится: 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  <a:cs typeface="Arial" charset="0"/>
              </a:rPr>
              <a:t>до 15 сентября 2013 года </a:t>
            </a:r>
            <a:r>
              <a:rPr lang="ru-RU" sz="1600" b="1" dirty="0" smtClean="0">
                <a:solidFill>
                  <a:schemeClr val="tx2"/>
                </a:solidFill>
              </a:rPr>
              <a:t>– </a:t>
            </a:r>
            <a:r>
              <a:rPr lang="ru-RU" sz="1600" b="1" dirty="0" smtClean="0">
                <a:solidFill>
                  <a:schemeClr val="tx2"/>
                </a:solidFill>
                <a:cs typeface="Arial" charset="0"/>
              </a:rPr>
              <a:t>на  2014 год</a:t>
            </a: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до 15 сентября 2014 года – на  2015 … 2019 годы</a:t>
            </a: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до 15 сентября 2015 года – на 2020 год, </a:t>
            </a:r>
            <a:endParaRPr lang="en-US" sz="1600" b="1" dirty="0" smtClean="0">
              <a:solidFill>
                <a:schemeClr val="tx2"/>
              </a:solidFill>
            </a:endParaRPr>
          </a:p>
          <a:p>
            <a:pPr marL="742950" lvl="1" indent="-285750" algn="just">
              <a:spcBef>
                <a:spcPts val="0"/>
              </a:spcBef>
              <a:buClr>
                <a:srgbClr val="336699"/>
              </a:buClr>
              <a:buSzPct val="120000"/>
              <a:buFontTx/>
              <a:buChar char="•"/>
            </a:pPr>
            <a:r>
              <a:rPr lang="ru-RU" sz="1600" b="1" dirty="0" smtClean="0">
                <a:solidFill>
                  <a:schemeClr val="tx2"/>
                </a:solidFill>
              </a:rPr>
              <a:t>и т.д.</a:t>
            </a:r>
            <a:endParaRPr lang="ru-RU" sz="1600" b="1" dirty="0">
              <a:solidFill>
                <a:schemeClr val="tx2"/>
              </a:solidFill>
              <a:cs typeface="Arial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371122" y="1319389"/>
            <a:ext cx="8356600" cy="4470400"/>
            <a:chOff x="431800" y="901813"/>
            <a:chExt cx="8191500" cy="4873139"/>
          </a:xfrm>
        </p:grpSpPr>
        <p:sp>
          <p:nvSpPr>
            <p:cNvPr id="53" name="Левая фигурная скобка 52"/>
            <p:cNvSpPr/>
            <p:nvPr/>
          </p:nvSpPr>
          <p:spPr bwMode="auto">
            <a:xfrm>
              <a:off x="3683000" y="901813"/>
              <a:ext cx="419100" cy="4873139"/>
            </a:xfrm>
            <a:prstGeom prst="leftBrace">
              <a:avLst/>
            </a:prstGeom>
            <a:solidFill>
              <a:srgbClr val="D9ECFF"/>
            </a:solidFill>
            <a:ln w="19050" cap="flat" cmpd="sng" algn="ctr">
              <a:solidFill>
                <a:srgbClr val="003CA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4" name="Группа 31"/>
            <p:cNvGrpSpPr/>
            <p:nvPr/>
          </p:nvGrpSpPr>
          <p:grpSpPr>
            <a:xfrm>
              <a:off x="431800" y="2273300"/>
              <a:ext cx="8191500" cy="1308100"/>
              <a:chOff x="406400" y="1447800"/>
              <a:chExt cx="8191500" cy="1308100"/>
            </a:xfrm>
          </p:grpSpPr>
          <p:sp>
            <p:nvSpPr>
              <p:cNvPr id="55" name="Пятиугольник 54"/>
              <p:cNvSpPr/>
              <p:nvPr/>
            </p:nvSpPr>
            <p:spPr bwMode="auto">
              <a:xfrm>
                <a:off x="546100" y="1714500"/>
                <a:ext cx="8051800" cy="508000"/>
              </a:xfrm>
              <a:prstGeom prst="homePlate">
                <a:avLst/>
              </a:prstGeom>
              <a:solidFill>
                <a:srgbClr val="D9ECFF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406400" y="1727200"/>
                <a:ext cx="7835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2013	2014	2015	2016	2017	2018	2019	2020</a:t>
                </a:r>
                <a:endParaRPr lang="ru-RU" sz="24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 bwMode="auto">
              <a:xfrm>
                <a:off x="15113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 bwMode="auto">
              <a:xfrm>
                <a:off x="24765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 bwMode="auto">
              <a:xfrm>
                <a:off x="33528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Прямоугольник 59"/>
              <p:cNvSpPr/>
              <p:nvPr/>
            </p:nvSpPr>
            <p:spPr bwMode="auto">
              <a:xfrm>
                <a:off x="42926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 bwMode="auto">
              <a:xfrm>
                <a:off x="5181600" y="15240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 bwMode="auto">
              <a:xfrm>
                <a:off x="6146800" y="15113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3" name="Скругленная соединительная линия 62"/>
              <p:cNvCxnSpPr/>
              <p:nvPr/>
            </p:nvCxnSpPr>
            <p:spPr bwMode="auto">
              <a:xfrm>
                <a:off x="1028700" y="2235200"/>
                <a:ext cx="2806700" cy="520700"/>
              </a:xfrm>
              <a:prstGeom prst="curvedConnector3">
                <a:avLst>
                  <a:gd name="adj1" fmla="val -226"/>
                </a:avLst>
              </a:prstGeom>
              <a:solidFill>
                <a:srgbClr val="D9ECFF"/>
              </a:solidFill>
              <a:ln w="1905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  <p:sp>
            <p:nvSpPr>
              <p:cNvPr id="64" name="Прямоугольник 63"/>
              <p:cNvSpPr/>
              <p:nvPr/>
            </p:nvSpPr>
            <p:spPr bwMode="auto">
              <a:xfrm>
                <a:off x="6997700" y="1447800"/>
                <a:ext cx="63500" cy="9525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5" name="Shape 64"/>
              <p:cNvCxnSpPr/>
              <p:nvPr/>
            </p:nvCxnSpPr>
            <p:spPr bwMode="auto">
              <a:xfrm flipV="1">
                <a:off x="3060700" y="1498600"/>
                <a:ext cx="4019550" cy="190500"/>
              </a:xfrm>
              <a:prstGeom prst="curvedConnector4">
                <a:avLst>
                  <a:gd name="adj1" fmla="val 316"/>
                  <a:gd name="adj2" fmla="val 220000"/>
                </a:avLst>
              </a:prstGeom>
              <a:solidFill>
                <a:srgbClr val="D9ECFF"/>
              </a:solidFill>
              <a:ln w="19050" cap="flat" cmpd="sng" algn="ctr">
                <a:solidFill>
                  <a:srgbClr val="003CA0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</p:spPr>
          </p:cxnSp>
        </p:grpSp>
      </p:grpSp>
      <p:cxnSp>
        <p:nvCxnSpPr>
          <p:cNvPr id="75" name="Скругленная соединительная линия 74"/>
          <p:cNvCxnSpPr/>
          <p:nvPr/>
        </p:nvCxnSpPr>
        <p:spPr bwMode="auto">
          <a:xfrm>
            <a:off x="2286000" y="6134100"/>
            <a:ext cx="2540000" cy="469900"/>
          </a:xfrm>
          <a:prstGeom prst="curvedConnector3">
            <a:avLst>
              <a:gd name="adj1" fmla="val 0"/>
            </a:avLst>
          </a:prstGeom>
          <a:solidFill>
            <a:srgbClr val="D9EC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8" name="Shape 77"/>
          <p:cNvCxnSpPr/>
          <p:nvPr/>
        </p:nvCxnSpPr>
        <p:spPr bwMode="auto">
          <a:xfrm flipV="1">
            <a:off x="2260600" y="2624131"/>
            <a:ext cx="4019550" cy="174756"/>
          </a:xfrm>
          <a:prstGeom prst="curvedConnector4">
            <a:avLst>
              <a:gd name="adj1" fmla="val 316"/>
              <a:gd name="adj2" fmla="val 220000"/>
            </a:avLst>
          </a:prstGeom>
          <a:solidFill>
            <a:srgbClr val="D9ECFF"/>
          </a:solidFill>
          <a:ln w="19050" cap="flat" cmpd="sng" algn="ctr">
            <a:solidFill>
              <a:srgbClr val="003CA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kolupaev1\Documents\ЗСП новое\А вот новое по ЗСП на 2014\ZSP 2014 20 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5042"/>
            <a:ext cx="8086165" cy="48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Перечень ЗСП на 201</a:t>
            </a:r>
            <a:r>
              <a:rPr lang="en-US" dirty="0" smtClean="0"/>
              <a:t>4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7411" name="Стрелка вниз 13"/>
          <p:cNvSpPr>
            <a:spLocks noChangeArrowheads="1"/>
          </p:cNvSpPr>
          <p:nvPr/>
        </p:nvSpPr>
        <p:spPr bwMode="auto">
          <a:xfrm>
            <a:off x="1743075" y="5564188"/>
            <a:ext cx="484188" cy="409575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567738" y="246063"/>
            <a:ext cx="576262" cy="503237"/>
          </a:xfrm>
        </p:spPr>
        <p:txBody>
          <a:bodyPr/>
          <a:lstStyle/>
          <a:p>
            <a:pPr>
              <a:defRPr/>
            </a:pPr>
            <a:fld id="{761BCBAF-EAE2-4D7D-A291-4DD629A6724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7" name="Group 1145"/>
          <p:cNvGraphicFramePr>
            <a:graphicFrameLocks noGrp="1"/>
          </p:cNvGraphicFramePr>
          <p:nvPr/>
        </p:nvGraphicFramePr>
        <p:xfrm>
          <a:off x="6575425" y="1004888"/>
          <a:ext cx="2568575" cy="4668840"/>
        </p:xfrm>
        <a:graphic>
          <a:graphicData uri="http://schemas.openxmlformats.org/drawingml/2006/table">
            <a:tbl>
              <a:tblPr/>
              <a:tblGrid>
                <a:gridCol w="368300"/>
                <a:gridCol w="788988"/>
                <a:gridCol w="962025"/>
                <a:gridCol w="449262"/>
              </a:tblGrid>
              <a:tr h="8286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/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ЗСП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Территории субъектов Российской Федерации и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энергорайоны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Номер ЗСП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FZSBOE01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Сибирь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FZSBKZ02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Южный Кузбасс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FZSBOM03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Омск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FZSBCH04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Чита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FZSBBU05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Бурятия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FZSBBB06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Алтай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FZUROE07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Урал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FZURTU08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Тюмень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FZURNT09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Северная Тюмень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FZURKR12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Вятка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</a:tr>
              <a:tr h="2158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FZVLOE13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Волга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FZVLBS15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Балаково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FZYUOE16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Кавказ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FZYUVG17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Волгоград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FZYUAS18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Каспий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FZYUKU20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Кубань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FZYUDA23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Дагестан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FZZNOE24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Центр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471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FZZMSK26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Москва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FZSZOE27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Запад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+mn-cs"/>
                        </a:rPr>
                        <a:t>1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FZSZKO28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Кольская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b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67550" y="5834903"/>
            <a:ext cx="207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ЗСП, в которых КОМ 201</a:t>
            </a:r>
            <a:r>
              <a:rPr lang="en-US" dirty="0" smtClean="0"/>
              <a:t>4</a:t>
            </a:r>
            <a:r>
              <a:rPr lang="ru-RU" dirty="0" smtClean="0"/>
              <a:t> проводится без применения </a:t>
            </a:r>
            <a:r>
              <a:rPr lang="en-US" dirty="0" smtClean="0"/>
              <a:t>price-cap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796928" y="5904380"/>
            <a:ext cx="276225" cy="171450"/>
          </a:xfrm>
          <a:prstGeom prst="rect">
            <a:avLst/>
          </a:prstGeom>
          <a:solidFill>
            <a:srgbClr val="FFE471"/>
          </a:solidFill>
          <a:ln w="9525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0329" y="5452334"/>
          <a:ext cx="6329084" cy="1295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11771"/>
                <a:gridCol w="3317313"/>
              </a:tblGrid>
              <a:tr h="278843">
                <a:tc gridSpan="2"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rgbClr val="95642F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Для целей проведения КОМ на 2014 и последующие годы:</a:t>
                      </a:r>
                      <a:endParaRPr lang="ru-RU" sz="1500" b="1" kern="1200" dirty="0">
                        <a:solidFill>
                          <a:srgbClr val="95642F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ru-RU" sz="1300" dirty="0">
                        <a:solidFill>
                          <a:srgbClr val="003CA0"/>
                        </a:solidFill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107">
                <a:tc>
                  <a:txBody>
                    <a:bodyPr/>
                    <a:lstStyle/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6600"/>
                        </a:buClr>
                        <a:buSzTx/>
                        <a:buFont typeface="Arial" pitchFamily="34" charset="0"/>
                        <a:buChar char="‒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ЗСП (12) «Пермь» вошла в ЗСП (8) «Урал»</a:t>
                      </a: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Ввод АТ №2 Пермской ГРЭС 500/220 кВ 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371">
                <a:tc>
                  <a:txBody>
                    <a:bodyPr/>
                    <a:lstStyle/>
                    <a:p>
                      <a:pPr marL="269875" marR="0" indent="-2698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996600"/>
                        </a:buClr>
                        <a:buSzTx/>
                        <a:buFont typeface="Arial" pitchFamily="34" charset="0"/>
                        <a:buChar char="‒"/>
                        <a:tabLst/>
                        <a:defRPr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ЗСП (20) «Ростов» вошла в ЗСП (21) «Кубань»</a:t>
                      </a:r>
                      <a:endParaRPr lang="ru-RU" sz="13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Ввод цепи ВЛ 500 кВ Тихорецк – Ростовская АЭС 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4BF830-F206-4B36-A025-856030F235F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Rectangle 6"/>
          <p:cNvSpPr txBox="1">
            <a:spLocks noGrp="1" noChangeArrowheads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53585AF8-81ED-4F98-B648-109CE0BC5D37}" type="slidenum">
              <a:rPr lang="ru-RU" sz="2000" b="1">
                <a:solidFill>
                  <a:srgbClr val="95642F"/>
                </a:solidFill>
                <a:cs typeface="+mn-cs"/>
              </a:rPr>
              <a:pPr algn="r">
                <a:defRPr/>
              </a:pPr>
              <a:t>5</a:t>
            </a:fld>
            <a:endParaRPr lang="ru-RU" sz="2000" b="1">
              <a:solidFill>
                <a:srgbClr val="95642F"/>
              </a:solidFill>
              <a:cs typeface="+mn-cs"/>
            </a:endParaRPr>
          </a:p>
        </p:txBody>
      </p:sp>
      <p:sp>
        <p:nvSpPr>
          <p:cNvPr id="62" name="Номер слайда 5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B757EFF7-F0C1-455E-88BA-53BA6A66CD6F}" type="slidenum">
              <a:rPr lang="ru-RU" sz="2000" b="1">
                <a:solidFill>
                  <a:srgbClr val="95642F"/>
                </a:solidFill>
                <a:cs typeface="+mn-cs"/>
              </a:rPr>
              <a:pPr algn="r">
                <a:defRPr/>
              </a:pPr>
              <a:t>5</a:t>
            </a:fld>
            <a:endParaRPr lang="ru-RU" sz="2000" b="1">
              <a:solidFill>
                <a:srgbClr val="95642F"/>
              </a:solidFill>
              <a:cs typeface="+mn-cs"/>
            </a:endParaRPr>
          </a:p>
        </p:txBody>
      </p:sp>
      <p:sp>
        <p:nvSpPr>
          <p:cNvPr id="289853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Сравнение спроса на 2014 и 2013 год</a:t>
            </a:r>
          </a:p>
        </p:txBody>
      </p:sp>
      <p:graphicFrame>
        <p:nvGraphicFramePr>
          <p:cNvPr id="19617" name="Group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55211"/>
              </p:ext>
            </p:extLst>
          </p:nvPr>
        </p:nvGraphicFramePr>
        <p:xfrm>
          <a:off x="246063" y="1566863"/>
          <a:ext cx="8897937" cy="2982276"/>
        </p:xfrm>
        <a:graphic>
          <a:graphicData uri="http://schemas.openxmlformats.org/drawingml/2006/table">
            <a:tbl>
              <a:tblPr/>
              <a:tblGrid>
                <a:gridCol w="812627"/>
                <a:gridCol w="722206"/>
                <a:gridCol w="767343"/>
                <a:gridCol w="661728"/>
                <a:gridCol w="682181"/>
                <a:gridCol w="579386"/>
                <a:gridCol w="603984"/>
                <a:gridCol w="788894"/>
                <a:gridCol w="855476"/>
                <a:gridCol w="673100"/>
                <a:gridCol w="647700"/>
                <a:gridCol w="584200"/>
                <a:gridCol w="519112"/>
              </a:tblGrid>
              <a:tr h="25241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" marT="720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2013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2014</a:t>
                      </a:r>
                    </a:p>
                  </a:txBody>
                  <a:tcPr marL="72000" marR="7200" marT="720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86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L="72000" marR="7200" marT="72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прогноз мощности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эффект совмещения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влияние темп. фактора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аварийность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экспорт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marL="72000" marR="7200" marT="7200" marB="0" anchor="ctr" horzOverflow="overflow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прогноз мощности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эффект совмещения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влияние темп. фактора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аварийность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т.ч. экспорт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957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ЦЗ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144 173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124 641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-4 362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5 012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2 145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884  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146 827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127 311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-4 195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5 165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2 406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ЦЗ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39 303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33 182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-587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1 357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592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   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39 446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33 370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-668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1 367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579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ЦЗ*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42 132*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ЦЗ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183 476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157 823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-4 949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6 369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2 736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964</a:t>
                      </a: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186 273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160 681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-4 863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6 532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2 984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147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ЦЗ*</a:t>
                      </a: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1" u="sng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7200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188 959*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4475" y="4641925"/>
            <a:ext cx="8696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just"/>
            <a:r>
              <a:rPr lang="ru-RU" dirty="0" smtClean="0">
                <a:cs typeface="Times New Roman" pitchFamily="18" charset="0"/>
              </a:rPr>
              <a:t>Прогнозируемый </a:t>
            </a:r>
            <a:r>
              <a:rPr lang="ru-RU" dirty="0">
                <a:cs typeface="Times New Roman" pitchFamily="18" charset="0"/>
              </a:rPr>
              <a:t>максимальный объем потребления мощности по </a:t>
            </a:r>
            <a:r>
              <a:rPr lang="ru-RU" dirty="0" smtClean="0">
                <a:cs typeface="Times New Roman" pitchFamily="18" charset="0"/>
              </a:rPr>
              <a:t>ЗСП на 2014 год </a:t>
            </a:r>
            <a:r>
              <a:rPr lang="ru-RU" dirty="0">
                <a:cs typeface="Times New Roman" pitchFamily="18" charset="0"/>
              </a:rPr>
              <a:t>определен на основе прогноза потребления мощности по территориям субъектов </a:t>
            </a:r>
            <a:r>
              <a:rPr lang="ru-RU" dirty="0" smtClean="0">
                <a:cs typeface="Times New Roman" pitchFamily="18" charset="0"/>
              </a:rPr>
              <a:t>РФ, </a:t>
            </a:r>
            <a:r>
              <a:rPr lang="ru-RU" dirty="0">
                <a:cs typeface="Times New Roman" pitchFamily="18" charset="0"/>
              </a:rPr>
              <a:t>включенного в программу развития </a:t>
            </a:r>
            <a:r>
              <a:rPr lang="ru-RU" dirty="0" smtClean="0">
                <a:cs typeface="Times New Roman" pitchFamily="18" charset="0"/>
              </a:rPr>
              <a:t>ЕЭС России (</a:t>
            </a:r>
            <a:r>
              <a:rPr lang="ru-RU" dirty="0" err="1" smtClean="0">
                <a:cs typeface="Times New Roman" pitchFamily="18" charset="0"/>
              </a:rPr>
              <a:t>СиПР</a:t>
            </a:r>
            <a:r>
              <a:rPr lang="ru-RU" dirty="0" smtClean="0">
                <a:cs typeface="Times New Roman" pitchFamily="18" charset="0"/>
              </a:rPr>
              <a:t>) на 2013 </a:t>
            </a:r>
            <a:r>
              <a:rPr lang="ru-RU" dirty="0">
                <a:cs typeface="Times New Roman" pitchFamily="18" charset="0"/>
              </a:rPr>
              <a:t>– </a:t>
            </a:r>
            <a:r>
              <a:rPr lang="ru-RU" dirty="0" smtClean="0">
                <a:cs typeface="Times New Roman" pitchFamily="18" charset="0"/>
              </a:rPr>
              <a:t>2019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годы, </a:t>
            </a:r>
            <a:r>
              <a:rPr lang="ru-RU" dirty="0" smtClean="0">
                <a:cs typeface="Times New Roman" pitchFamily="18" charset="0"/>
              </a:rPr>
              <a:t>утвержденную Приказом Минэнерго России </a:t>
            </a:r>
            <a:r>
              <a:rPr lang="ru-RU" dirty="0">
                <a:cs typeface="Times New Roman" pitchFamily="18" charset="0"/>
              </a:rPr>
              <a:t>от </a:t>
            </a:r>
            <a:r>
              <a:rPr lang="ru-RU" dirty="0" smtClean="0">
                <a:cs typeface="Times New Roman" pitchFamily="18" charset="0"/>
              </a:rPr>
              <a:t>19.06.2013 №309.</a:t>
            </a:r>
          </a:p>
          <a:p>
            <a:pPr indent="342900" algn="just"/>
            <a:r>
              <a:rPr lang="ru-RU" b="1" dirty="0" smtClean="0">
                <a:cs typeface="Times New Roman" pitchFamily="18" charset="0"/>
              </a:rPr>
              <a:t>* Спрос во второй ценовой зоне для целей проведения КОМ на 2014 год сформирован с учетом увеличения значений планового коэффициента резервирования, установленных для целей поведения КОМ на 2013 год, на 8%</a:t>
            </a:r>
            <a:endParaRPr lang="ru-RU" dirty="0" smtClean="0">
              <a:cs typeface="Times New Roman" pitchFamily="18" charset="0"/>
            </a:endParaRPr>
          </a:p>
          <a:p>
            <a:pPr indent="342900" algn="just"/>
            <a:endParaRPr lang="ru-RU" dirty="0" smtClean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80654" y="1103412"/>
            <a:ext cx="5493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МВт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9C10A9-934C-4727-9E45-B4669621206E}" type="slidenum">
              <a:rPr lang="ru-RU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61950" y="964942"/>
            <a:ext cx="85788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lvl="1" indent="-269875" algn="just">
              <a:spcBef>
                <a:spcPts val="400"/>
              </a:spcBef>
              <a:buClr>
                <a:srgbClr val="003CA0"/>
              </a:buClr>
              <a:buSzPct val="85000"/>
              <a:buFont typeface="Arial" charset="0"/>
              <a:buChar char="■"/>
              <a:defRPr/>
            </a:pPr>
            <a:r>
              <a:rPr lang="ru-RU" sz="1500" b="1" kern="0" dirty="0">
                <a:latin typeface="+mn-lt"/>
                <a:cs typeface="+mn-cs"/>
              </a:rPr>
              <a:t>Суммарный объем мощности, учитываемый при проведении КОМ на 2014 год как </a:t>
            </a:r>
            <a:r>
              <a:rPr lang="ru-RU" sz="1500" b="1" kern="0" dirty="0">
                <a:solidFill>
                  <a:srgbClr val="000099"/>
                </a:solidFill>
                <a:latin typeface="+mn-lt"/>
                <a:cs typeface="+mn-cs"/>
              </a:rPr>
              <a:t>подлежащий обязательной покупке </a:t>
            </a:r>
            <a:r>
              <a:rPr lang="ru-RU" sz="1500" b="1" kern="0" dirty="0">
                <a:latin typeface="+mn-lt"/>
                <a:cs typeface="+mn-cs"/>
              </a:rPr>
              <a:t>на оптовом рынке, составил 20731 МВт:</a:t>
            </a:r>
          </a:p>
        </p:txBody>
      </p:sp>
      <p:sp>
        <p:nvSpPr>
          <p:cNvPr id="281695" name="Rectangle 9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Мощность, подлежащая обязательной покупке на ОРЭМ и вынужденная </a:t>
            </a:r>
            <a:r>
              <a:rPr lang="ru-RU" dirty="0"/>
              <a:t>генерация в КОМ 2014</a:t>
            </a:r>
            <a:endParaRPr lang="ru-RU" dirty="0" smtClean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30381804"/>
              </p:ext>
            </p:extLst>
          </p:nvPr>
        </p:nvGraphicFramePr>
        <p:xfrm>
          <a:off x="3153243" y="1239821"/>
          <a:ext cx="3070109" cy="201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225" y="1664133"/>
            <a:ext cx="324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0099"/>
              </a:buClr>
            </a:pPr>
            <a:r>
              <a:rPr lang="ru-RU" b="1" dirty="0" smtClean="0">
                <a:solidFill>
                  <a:srgbClr val="043C96"/>
                </a:solidFill>
              </a:rPr>
              <a:t>18311 </a:t>
            </a:r>
            <a:r>
              <a:rPr lang="ru-RU" b="1" dirty="0">
                <a:solidFill>
                  <a:srgbClr val="043C96"/>
                </a:solidFill>
              </a:rPr>
              <a:t>МВт </a:t>
            </a:r>
            <a:r>
              <a:rPr lang="ru-RU" b="1" dirty="0" smtClean="0"/>
              <a:t>генерирующих </a:t>
            </a:r>
            <a:r>
              <a:rPr lang="ru-RU" b="1" dirty="0"/>
              <a:t>объектов, в отношении которых заключены договоры о предоставлении мощности (</a:t>
            </a:r>
            <a:r>
              <a:rPr lang="ru-RU" b="1" dirty="0" smtClean="0"/>
              <a:t>ДПМ)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67660" y="1554876"/>
            <a:ext cx="25128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43C96"/>
                </a:solidFill>
              </a:rPr>
              <a:t>2420 МВт </a:t>
            </a:r>
            <a:r>
              <a:rPr lang="ru-RU" b="1" dirty="0" smtClean="0"/>
              <a:t>генерирующих </a:t>
            </a:r>
            <a:r>
              <a:rPr lang="ru-RU" b="1" dirty="0"/>
              <a:t>объектов, включенных в договоры купли-продажи мощности новых АЭС и </a:t>
            </a:r>
            <a:r>
              <a:rPr lang="ru-RU" b="1" dirty="0" smtClean="0"/>
              <a:t>ГЭС </a:t>
            </a:r>
            <a:r>
              <a:rPr lang="ru-RU" b="1" dirty="0"/>
              <a:t>(новые АЭС/ГЭС)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 flipH="1" flipV="1">
            <a:off x="3070308" y="1913360"/>
            <a:ext cx="488261" cy="165698"/>
          </a:xfrm>
          <a:prstGeom prst="line">
            <a:avLst/>
          </a:prstGeom>
          <a:solidFill>
            <a:srgbClr val="D9ECFF"/>
          </a:solidFill>
          <a:ln w="28575" cap="flat" cmpd="sng" algn="ctr">
            <a:solidFill>
              <a:srgbClr val="003C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605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>
          <a:xfrm>
            <a:off x="76200" y="2882900"/>
            <a:ext cx="8923337" cy="953994"/>
          </a:xfrm>
          <a:prstGeom prst="rect">
            <a:avLst/>
          </a:prstGeom>
        </p:spPr>
        <p:txBody>
          <a:bodyPr/>
          <a:lstStyle>
            <a:lvl1pPr marL="269875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Arial" charset="0"/>
              <a:buChar char="■"/>
              <a:defRPr sz="2000" b="1">
                <a:solidFill>
                  <a:srgbClr val="003CA0"/>
                </a:solidFill>
                <a:latin typeface="+mn-lt"/>
                <a:ea typeface="+mn-ea"/>
                <a:cs typeface="+mn-cs"/>
              </a:defRPr>
            </a:lvl1pPr>
            <a:lvl2pPr marL="719138" indent="-269875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5642F"/>
              </a:buClr>
              <a:buSzPct val="85000"/>
              <a:buFont typeface="Arial" charset="0"/>
              <a:buChar char="▬"/>
              <a:defRPr sz="1600" b="1">
                <a:solidFill>
                  <a:schemeClr val="tx1"/>
                </a:solidFill>
                <a:latin typeface="+mn-lt"/>
              </a:defRPr>
            </a:lvl2pPr>
            <a:lvl3pPr marL="107791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200" b="1">
                <a:solidFill>
                  <a:schemeClr val="tx1"/>
                </a:solidFill>
                <a:latin typeface="+mn-lt"/>
              </a:defRPr>
            </a:lvl3pPr>
            <a:lvl4pPr marL="1436688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4pPr>
            <a:lvl5pPr marL="1795463" indent="-179388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5pPr>
            <a:lvl6pPr marL="22526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6pPr>
            <a:lvl7pPr marL="27098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7pPr>
            <a:lvl8pPr marL="31670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8pPr>
            <a:lvl9pPr marL="3624263" indent="-179388" algn="just" rtl="0" fontAlgn="base">
              <a:spcBef>
                <a:spcPct val="20000"/>
              </a:spcBef>
              <a:spcAft>
                <a:spcPct val="0"/>
              </a:spcAft>
              <a:buClr>
                <a:srgbClr val="003CA0"/>
              </a:buClr>
              <a:buFont typeface="Wingdings" pitchFamily="2" charset="2"/>
              <a:buChar char="§"/>
              <a:defRPr sz="1000" b="1">
                <a:solidFill>
                  <a:schemeClr val="tx1"/>
                </a:solidFill>
                <a:latin typeface="+mn-lt"/>
              </a:defRPr>
            </a:lvl9pPr>
          </a:lstStyle>
          <a:p>
            <a:pPr marL="269875" lvl="1" eaLnBrk="1" hangingPunct="1">
              <a:spcBef>
                <a:spcPts val="400"/>
              </a:spcBef>
              <a:buClr>
                <a:srgbClr val="003CA0"/>
              </a:buClr>
              <a:buFont typeface="Arial" charset="0"/>
              <a:buChar char="■"/>
              <a:defRPr/>
            </a:pPr>
            <a:r>
              <a:rPr lang="ru-RU" sz="1500" kern="0" dirty="0" smtClean="0">
                <a:ea typeface="+mn-ea"/>
                <a:cs typeface="+mn-cs"/>
              </a:rPr>
              <a:t>Суммарный объем мощности «вынужденных», учтенный в покрытии спроса в КОМ на 2014 г., составил </a:t>
            </a:r>
            <a:r>
              <a:rPr lang="ru-RU" sz="1500" kern="0" dirty="0" smtClean="0">
                <a:solidFill>
                  <a:srgbClr val="000099"/>
                </a:solidFill>
                <a:ea typeface="+mn-ea"/>
                <a:cs typeface="+mn-cs"/>
              </a:rPr>
              <a:t>7 </a:t>
            </a:r>
            <a:r>
              <a:rPr lang="en-US" sz="1500" kern="0" dirty="0" smtClean="0">
                <a:solidFill>
                  <a:srgbClr val="000099"/>
                </a:solidFill>
                <a:ea typeface="+mn-ea"/>
                <a:cs typeface="+mn-cs"/>
              </a:rPr>
              <a:t>690</a:t>
            </a:r>
            <a:r>
              <a:rPr lang="ru-RU" sz="1500" kern="0" dirty="0" smtClean="0">
                <a:solidFill>
                  <a:srgbClr val="000099"/>
                </a:solidFill>
                <a:ea typeface="+mn-ea"/>
                <a:cs typeface="+mn-cs"/>
              </a:rPr>
              <a:t> МВт </a:t>
            </a:r>
            <a:r>
              <a:rPr lang="ru-RU" sz="1500" kern="0" dirty="0" smtClean="0">
                <a:ea typeface="+mn-ea"/>
                <a:cs typeface="+mn-cs"/>
              </a:rPr>
              <a:t>(</a:t>
            </a:r>
            <a:r>
              <a:rPr lang="ru-RU" sz="1500" kern="0" dirty="0" smtClean="0">
                <a:solidFill>
                  <a:srgbClr val="000099"/>
                </a:solidFill>
                <a:ea typeface="+mn-ea"/>
                <a:cs typeface="+mn-cs"/>
              </a:rPr>
              <a:t>1</a:t>
            </a:r>
            <a:r>
              <a:rPr lang="en-US" sz="1500" kern="0" dirty="0" smtClean="0">
                <a:solidFill>
                  <a:srgbClr val="000099"/>
                </a:solidFill>
                <a:ea typeface="+mn-ea"/>
                <a:cs typeface="+mn-cs"/>
              </a:rPr>
              <a:t>65</a:t>
            </a:r>
            <a:r>
              <a:rPr lang="ru-RU" sz="1500" kern="0" dirty="0" smtClean="0">
                <a:solidFill>
                  <a:srgbClr val="000099"/>
                </a:solidFill>
                <a:ea typeface="+mn-ea"/>
                <a:cs typeface="+mn-cs"/>
              </a:rPr>
              <a:t> </a:t>
            </a:r>
            <a:r>
              <a:rPr lang="ru-RU" sz="1500" kern="0" dirty="0" smtClean="0">
                <a:ea typeface="+mn-ea"/>
                <a:cs typeface="+mn-cs"/>
              </a:rPr>
              <a:t>единиц генерирующего оборудования с установленной мощностью  </a:t>
            </a:r>
            <a:r>
              <a:rPr lang="en-US" sz="1500" kern="0" dirty="0" smtClean="0">
                <a:solidFill>
                  <a:srgbClr val="000099"/>
                </a:solidFill>
                <a:ea typeface="+mn-ea"/>
                <a:cs typeface="+mn-cs"/>
              </a:rPr>
              <a:t>7 880 </a:t>
            </a:r>
            <a:r>
              <a:rPr lang="ru-RU" sz="1500" kern="0" dirty="0" smtClean="0">
                <a:solidFill>
                  <a:srgbClr val="000099"/>
                </a:solidFill>
                <a:ea typeface="+mn-ea"/>
                <a:cs typeface="+mn-cs"/>
              </a:rPr>
              <a:t>МВт</a:t>
            </a:r>
            <a:r>
              <a:rPr lang="ru-RU" sz="1500" kern="0" dirty="0" smtClean="0">
                <a:ea typeface="+mn-ea"/>
                <a:cs typeface="+mn-cs"/>
              </a:rPr>
              <a:t>) :</a:t>
            </a:r>
          </a:p>
          <a:p>
            <a:pPr marL="269875" lvl="1" eaLnBrk="1" hangingPunct="1">
              <a:spcBef>
                <a:spcPts val="400"/>
              </a:spcBef>
              <a:buClr>
                <a:srgbClr val="003CA0"/>
              </a:buClr>
              <a:buFont typeface="Arial" charset="0"/>
              <a:buNone/>
              <a:defRPr/>
            </a:pPr>
            <a:r>
              <a:rPr lang="en-US" sz="1500" kern="0" dirty="0" smtClean="0">
                <a:ea typeface="+mn-ea"/>
                <a:cs typeface="+mn-cs"/>
              </a:rPr>
              <a:t>	</a:t>
            </a:r>
            <a:endParaRPr lang="ru-RU" sz="1500" kern="0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-62004" y="5354125"/>
            <a:ext cx="9142504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eaLnBrk="1" hangingPunct="1">
              <a:spcBef>
                <a:spcPts val="400"/>
              </a:spcBef>
              <a:buClr>
                <a:srgbClr val="003CA0"/>
              </a:buClr>
              <a:buNone/>
              <a:defRPr/>
            </a:pPr>
            <a:r>
              <a:rPr lang="ru-RU" b="1" dirty="0" smtClean="0"/>
              <a:t>Кроме того:</a:t>
            </a:r>
          </a:p>
          <a:p>
            <a:pPr marL="719138" lvl="1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b="1" dirty="0" smtClean="0">
                <a:solidFill>
                  <a:srgbClr val="000099"/>
                </a:solidFill>
                <a:latin typeface="+mn-lt"/>
                <a:cs typeface="+mn-cs"/>
              </a:rPr>
              <a:t>416 МВт </a:t>
            </a:r>
            <a:r>
              <a:rPr lang="ru-RU" b="1" dirty="0" smtClean="0">
                <a:latin typeface="+mn-lt"/>
              </a:rPr>
              <a:t>вынужденной генерации (26 единиц генерирующего оборудования) не участвует при покрытии спроса на мощность из-за окончания действия запрета на вывод из эксплуатации или решения Правительства РФ до 1 декабря 2014 года;</a:t>
            </a:r>
          </a:p>
          <a:p>
            <a:pPr marL="719138" lvl="1" indent="-269875" algn="just">
              <a:spcBef>
                <a:spcPct val="200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b="1" dirty="0" smtClean="0">
                <a:solidFill>
                  <a:srgbClr val="000099"/>
                </a:solidFill>
                <a:latin typeface="+mn-lt"/>
                <a:cs typeface="+mn-cs"/>
              </a:rPr>
              <a:t>1 </a:t>
            </a:r>
            <a:r>
              <a:rPr lang="en-US" b="1" dirty="0" smtClean="0">
                <a:solidFill>
                  <a:srgbClr val="000099"/>
                </a:solidFill>
                <a:latin typeface="+mn-lt"/>
                <a:cs typeface="+mn-cs"/>
              </a:rPr>
              <a:t>645</a:t>
            </a:r>
            <a:r>
              <a:rPr lang="ru-RU" b="1" dirty="0" smtClean="0">
                <a:solidFill>
                  <a:srgbClr val="000099"/>
                </a:solidFill>
                <a:latin typeface="+mn-lt"/>
                <a:cs typeface="+mn-cs"/>
              </a:rPr>
              <a:t> МВт </a:t>
            </a:r>
            <a:r>
              <a:rPr lang="ru-RU" b="1" dirty="0" smtClean="0">
                <a:latin typeface="+mn-lt"/>
              </a:rPr>
              <a:t>(</a:t>
            </a:r>
            <a:r>
              <a:rPr lang="en-US" b="1" dirty="0" smtClean="0">
                <a:latin typeface="+mn-lt"/>
              </a:rPr>
              <a:t>40 </a:t>
            </a:r>
            <a:r>
              <a:rPr lang="ru-RU" b="1" dirty="0" smtClean="0">
                <a:latin typeface="+mn-lt"/>
              </a:rPr>
              <a:t>единиц генерирующего оборудования) имеют запрет на вывод из эксплуатации или решение Правительства РФ, но «вернулись» в КОМ.</a:t>
            </a:r>
            <a:endParaRPr lang="ru-RU" b="1" dirty="0"/>
          </a:p>
        </p:txBody>
      </p: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19292482"/>
              </p:ext>
            </p:extLst>
          </p:nvPr>
        </p:nvGraphicFramePr>
        <p:xfrm>
          <a:off x="2920799" y="3627144"/>
          <a:ext cx="3577590" cy="1948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567660" y="3628783"/>
            <a:ext cx="2576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3 352 МВт </a:t>
            </a:r>
            <a:r>
              <a:rPr lang="ru-RU" b="1" dirty="0" smtClean="0"/>
              <a:t>(</a:t>
            </a:r>
            <a:r>
              <a:rPr lang="ru-RU" b="1" dirty="0" smtClean="0">
                <a:solidFill>
                  <a:srgbClr val="000099"/>
                </a:solidFill>
              </a:rPr>
              <a:t>85 </a:t>
            </a:r>
            <a:r>
              <a:rPr lang="ru-RU" b="1" dirty="0" smtClean="0"/>
              <a:t>единиц генерирующего оборудования с установленной мощностью  </a:t>
            </a:r>
            <a:r>
              <a:rPr lang="ru-RU" b="1" dirty="0" smtClean="0">
                <a:solidFill>
                  <a:srgbClr val="000099"/>
                </a:solidFill>
              </a:rPr>
              <a:t>3 404 МВт</a:t>
            </a:r>
            <a:r>
              <a:rPr lang="ru-RU" b="1" dirty="0" smtClean="0"/>
              <a:t>) - запрет уполномоченного органа на вывод объекта из эксплуатации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6201" y="3627143"/>
            <a:ext cx="32382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4 338 МВт (80 </a:t>
            </a:r>
            <a:r>
              <a:rPr lang="ru-RU" b="1" dirty="0" smtClean="0"/>
              <a:t>единиц генерирующего оборудования с установленной мощностью  </a:t>
            </a:r>
            <a:r>
              <a:rPr lang="ru-RU" b="1" dirty="0" smtClean="0">
                <a:solidFill>
                  <a:srgbClr val="000099"/>
                </a:solidFill>
              </a:rPr>
              <a:t>4 476 МВт</a:t>
            </a:r>
            <a:r>
              <a:rPr lang="ru-RU" b="1" dirty="0" smtClean="0"/>
              <a:t>) по решению Правительства РФ по рекомендациям Правительственной комиссии по вопросам развития электроэнергетики</a:t>
            </a:r>
            <a:endParaRPr lang="ru-RU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5884463" y="4358924"/>
            <a:ext cx="499626" cy="132770"/>
          </a:xfrm>
          <a:prstGeom prst="line">
            <a:avLst/>
          </a:prstGeom>
          <a:solidFill>
            <a:srgbClr val="D9EC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 flipH="1" flipV="1">
            <a:off x="3120569" y="4585532"/>
            <a:ext cx="438016" cy="48810"/>
          </a:xfrm>
          <a:prstGeom prst="line">
            <a:avLst/>
          </a:prstGeom>
          <a:solidFill>
            <a:srgbClr val="D9ECFF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8C117-56D6-4D98-8299-050213800292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Учет в КОМ технических параметров генерирующего оборудования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 bwMode="auto">
          <a:xfrm>
            <a:off x="8567738" y="550863"/>
            <a:ext cx="576262" cy="503237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anchor="b"/>
          <a:lstStyle/>
          <a:p>
            <a:pPr algn="r">
              <a:defRPr/>
            </a:pPr>
            <a:fld id="{6788DD1A-4E0A-4CBC-A2D6-8973E5298A99}" type="slidenum">
              <a:rPr lang="ru-RU" sz="2000" b="1">
                <a:solidFill>
                  <a:srgbClr val="95642F"/>
                </a:solidFill>
                <a:cs typeface="+mn-cs"/>
              </a:rPr>
              <a:pPr algn="r">
                <a:defRPr/>
              </a:pPr>
              <a:t>7</a:t>
            </a:fld>
            <a:endParaRPr lang="ru-RU" sz="2000" b="1">
              <a:solidFill>
                <a:srgbClr val="95642F"/>
              </a:solidFill>
              <a:cs typeface="+mn-cs"/>
            </a:endParaRPr>
          </a:p>
        </p:txBody>
      </p:sp>
      <p:graphicFrame>
        <p:nvGraphicFramePr>
          <p:cNvPr id="30164" name="Group 468"/>
          <p:cNvGraphicFramePr>
            <a:graphicFrameLocks noGrp="1"/>
          </p:cNvGraphicFramePr>
          <p:nvPr/>
        </p:nvGraphicFramePr>
        <p:xfrm>
          <a:off x="203200" y="1054735"/>
          <a:ext cx="8940799" cy="5628287"/>
        </p:xfrm>
        <a:graphic>
          <a:graphicData uri="http://schemas.openxmlformats.org/drawingml/2006/table">
            <a:tbl>
              <a:tblPr/>
              <a:tblGrid>
                <a:gridCol w="1533450"/>
                <a:gridCol w="5934150"/>
                <a:gridCol w="1473199"/>
              </a:tblGrid>
              <a:tr h="44668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Этап КОМ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КОМ 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КОМ 2014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10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Допуск к КОМ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в КОМ не допускаются поставщики, оборудование которых не соответствует установленным требованиям: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а) технические характеристики которого учитывались при проведении КОМ на 2011 г. как не соответствующие минимальным техническим требованиям, и не прошедшее тестирование в 2010-2011гг. 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б) с давлением свежего пара 9 МПа и менее и паровой турбиной или ее основными частями, выпущенными: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Cyr" pitchFamily="34" charset="0"/>
                        <a:buChar char="―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при проведении КОМ на 2014 год - ранее 1958 года;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Cyr" pitchFamily="34" charset="0"/>
                        <a:buChar char="―"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при проведении КОМ на 2015-2018 гг. - ранее, чем за 55 лет до года, на который проводится КОМ.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ограничения  по допуску отсутствуют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74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Приоритет в отборе при равенстве ценовых заявок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ct val="25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В случае равенства цен в заявках установлены приоритеты технических параметров: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1-й - готовность к работе в пиковом режиме; 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2-й - больший удельный регулировочный диапазон;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3-й - больший удельный объем обеспеченной выработки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в </a:t>
                      </a:r>
                      <a:r>
                        <a:rPr kumimoji="0" lang="ru-RU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КОМ 2014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не учитывается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34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Доотбор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 Cyr" charset="0"/>
                          <a:cs typeface="Arial Cyr" charset="0"/>
                        </a:rPr>
                        <a:t> в случае несоблюдения требований к совокупным техническим параметрам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Требования к интегральным технологическим характеристикам отобранного в КОМ генерирующего оборудования: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Cyr" pitchFamily="34" charset="0"/>
                        <a:buChar char="―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совокупный регулировочный диапазон отобранного в рамках ценовой зоны оборудования должен быть не ниже установленного СО норматива;</a:t>
                      </a: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 Cyr" pitchFamily="34" charset="0"/>
                        <a:buChar char="―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объем обеспеченной выработки электрической энергии по ЗСП должен быть не меньше установленного СО норматива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в </a:t>
                      </a:r>
                      <a:r>
                        <a:rPr kumimoji="0" lang="ru-RU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КОМ 2014 </a:t>
                      </a: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0"/>
                          <a:ea typeface="+mn-ea"/>
                          <a:cs typeface="Arial Cyr" charset="0"/>
                        </a:rPr>
                        <a:t>не учитывается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78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charset="0"/>
                        <a:ea typeface="+mn-ea"/>
                        <a:cs typeface="Arial Cyr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dirty="0" smtClean="0"/>
              <a:t>Отказ от учета технических параметров в КОМ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87A18A-5CA0-4A48-927A-C219537BACB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4782" y="122860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/>
              <a:t>Динамика объемов приростов установленной и располагаемой мощности генерирующего оборудования, не удовлетворяющего минимальным техническим требованиям, необходимым для участия в КОМ</a:t>
            </a:r>
            <a:endParaRPr lang="ru-RU" sz="1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522082"/>
              </p:ext>
            </p:extLst>
          </p:nvPr>
        </p:nvGraphicFramePr>
        <p:xfrm>
          <a:off x="5012267" y="1323621"/>
          <a:ext cx="3736622" cy="3069190"/>
        </p:xfrm>
        <a:graphic>
          <a:graphicData uri="http://schemas.openxmlformats.org/drawingml/2006/table">
            <a:tbl>
              <a:tblPr/>
              <a:tblGrid>
                <a:gridCol w="941515"/>
                <a:gridCol w="848689"/>
                <a:gridCol w="1009440"/>
                <a:gridCol w="936978"/>
              </a:tblGrid>
              <a:tr h="1734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 выпуска турбины</a:t>
                      </a:r>
                    </a:p>
                  </a:txBody>
                  <a:tcPr marL="72000" marR="7200" marT="720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Год КОМ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Мощность, МВт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установленная</a:t>
                      </a:r>
                    </a:p>
                  </a:txBody>
                  <a:tcPr marL="72000" marR="7200" marT="720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располагаемая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7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2011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465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latin typeface="+mn-lt"/>
                        </a:rPr>
                        <a:t>125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до </a:t>
                      </a:r>
                      <a:r>
                        <a:rPr lang="ru-RU" sz="1200" b="1" u="none" strike="noStrike" kern="1200" dirty="0">
                          <a:latin typeface="+mn-lt"/>
                        </a:rPr>
                        <a:t>1952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2012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1547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1416,9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до 1956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2013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2873,2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2850,5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до 1958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2014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1965,7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1948,2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до 1960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1292,5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1278,8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до 1961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227,6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до 1962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171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116,1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6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до 1963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>
                          <a:latin typeface="+mn-lt"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344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+mn-lt"/>
                        </a:rPr>
                        <a:t>324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213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8918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8287</a:t>
                      </a:r>
                      <a:endParaRPr lang="ru-RU" sz="1200" b="1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64776" y="988800"/>
            <a:ext cx="83192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1F497D"/>
                </a:solidFill>
              </a:rPr>
              <a:t>1. Отмена минимальных технических требований, необходимых для участия в КОМ</a:t>
            </a:r>
            <a:endParaRPr lang="ru-RU" b="1" dirty="0">
              <a:solidFill>
                <a:srgbClr val="1F497D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076" y="4971371"/>
            <a:ext cx="8319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1F497D"/>
                </a:solidFill>
              </a:rPr>
              <a:t>2. Отмена технических требований к совокупным техническим параметрам отобранного в КОМ оборудования</a:t>
            </a:r>
            <a:endParaRPr lang="ru-RU" b="1" dirty="0">
              <a:solidFill>
                <a:srgbClr val="1F497D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04521612"/>
              </p:ext>
            </p:extLst>
          </p:nvPr>
        </p:nvGraphicFramePr>
        <p:xfrm>
          <a:off x="546845" y="2074506"/>
          <a:ext cx="4177555" cy="241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87618" y="5501659"/>
            <a:ext cx="4487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kern="0" dirty="0" smtClean="0"/>
              <a:t>В соответствии с математической моделью КОМ вследствие наличия дефицита регулировочного диапазона в 1-й ценовой зоне на 2-м этапе отбора в КОМ 2011-2013 отбирались мощности «сверх баланса» при наличии у них собственного  регулировочного диапазона не хуже норматива</a:t>
            </a:r>
            <a:endParaRPr lang="ru-RU" sz="12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0597"/>
              </p:ext>
            </p:extLst>
          </p:nvPr>
        </p:nvGraphicFramePr>
        <p:xfrm>
          <a:off x="4927599" y="5575384"/>
          <a:ext cx="3666565" cy="1142580"/>
        </p:xfrm>
        <a:graphic>
          <a:graphicData uri="http://schemas.openxmlformats.org/drawingml/2006/table">
            <a:tbl>
              <a:tblPr/>
              <a:tblGrid>
                <a:gridCol w="1192307"/>
                <a:gridCol w="2474258"/>
              </a:tblGrid>
              <a:tr h="28960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Мощности, отобранные «сверх баланса», МВт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14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4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2012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2013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2 124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2014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32417" y="4662106"/>
            <a:ext cx="8735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  <a:latin typeface="+mn-lt"/>
                <a:cs typeface="+mn-cs"/>
              </a:rPr>
              <a:t>Фактически выведено </a:t>
            </a:r>
            <a:r>
              <a:rPr lang="ru-RU" sz="1200" b="1" dirty="0" smtClean="0">
                <a:solidFill>
                  <a:srgbClr val="1F497D"/>
                </a:solidFill>
                <a:latin typeface="+mn-lt"/>
                <a:cs typeface="+mn-cs"/>
              </a:rPr>
              <a:t>из эксплуатации генерирующее оборудование установленной мощностью 1475 МВт.</a:t>
            </a:r>
            <a:endParaRPr lang="ru-RU" sz="1200" b="1" dirty="0">
              <a:solidFill>
                <a:srgbClr val="1F497D"/>
              </a:solidFill>
              <a:latin typeface="+mn-lt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9717" y="4471606"/>
            <a:ext cx="87353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1F497D"/>
                </a:solidFill>
                <a:latin typeface="+mn-lt"/>
                <a:cs typeface="+mn-cs"/>
              </a:rPr>
              <a:t>2164 МВт относится к вынужденной генерации.</a:t>
            </a:r>
            <a:endParaRPr lang="ru-RU" sz="1200" b="1" dirty="0">
              <a:solidFill>
                <a:srgbClr val="1F497D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B17300-FA22-4C87-9DE3-8056EFEC582F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8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Изменение спроса и предложения в КОМ 2014 относительно КОМ 2013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902073" y="5544939"/>
          <a:ext cx="7384677" cy="1189236"/>
        </p:xfrm>
        <a:graphic>
          <a:graphicData uri="http://schemas.openxmlformats.org/drawingml/2006/table">
            <a:tbl>
              <a:tblPr/>
              <a:tblGrid>
                <a:gridCol w="2355477"/>
                <a:gridCol w="1895475"/>
                <a:gridCol w="1819275"/>
                <a:gridCol w="1314450"/>
              </a:tblGrid>
              <a:tr h="34005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ЗСП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1 в КОМ 2013,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месяц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Цена 1 в КОМ 2014, </a:t>
                      </a:r>
                      <a:r>
                        <a:rPr kumimoji="0" lang="ru-RU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руб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/МВт в месяц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Изменение, %</a:t>
                      </a:r>
                    </a:p>
                  </a:txBody>
                  <a:tcPr marL="72000" marR="7200" marT="7200" marB="0" anchor="ctr" horzOverflow="overflow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DCFF"/>
                    </a:solidFill>
                  </a:tcPr>
                </a:tc>
              </a:tr>
              <a:tr h="268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ЗСП 2 ценовой зоны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200 000,00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214 000,00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ЗСП 1 ценовой зоны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164 012,24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177 539,00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ЗСП (29) Кола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127 834,24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133 000,00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064756" y="1157993"/>
            <a:ext cx="2006930" cy="303254"/>
          </a:xfrm>
          <a:prstGeom prst="rect">
            <a:avLst/>
          </a:prstGeom>
          <a:solidFill>
            <a:srgbClr val="003CA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 smtClean="0"/>
              <a:t>Спрос</a:t>
            </a:r>
            <a:endParaRPr lang="ru-RU" sz="16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4982332" y="1175924"/>
            <a:ext cx="2006930" cy="321182"/>
          </a:xfrm>
          <a:prstGeom prst="rect">
            <a:avLst/>
          </a:prstGeom>
          <a:solidFill>
            <a:srgbClr val="003CA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ru-RU" sz="1600" b="1" dirty="0" smtClean="0"/>
              <a:t>Предложение</a:t>
            </a:r>
            <a:endParaRPr lang="ru-RU" sz="1600" b="1" dirty="0"/>
          </a:p>
        </p:txBody>
      </p:sp>
      <p:grpSp>
        <p:nvGrpSpPr>
          <p:cNvPr id="2" name="Группа 20"/>
          <p:cNvGrpSpPr/>
          <p:nvPr/>
        </p:nvGrpSpPr>
        <p:grpSpPr>
          <a:xfrm>
            <a:off x="7634819" y="930066"/>
            <a:ext cx="1099605" cy="991265"/>
            <a:chOff x="7733432" y="1112721"/>
            <a:chExt cx="944404" cy="991265"/>
          </a:xfrm>
        </p:grpSpPr>
        <p:sp>
          <p:nvSpPr>
            <p:cNvPr id="15" name="Стрелка вниз 14"/>
            <p:cNvSpPr/>
            <p:nvPr/>
          </p:nvSpPr>
          <p:spPr bwMode="auto">
            <a:xfrm>
              <a:off x="7733432" y="1112721"/>
              <a:ext cx="944404" cy="689184"/>
            </a:xfrm>
            <a:prstGeom prst="downArrow">
              <a:avLst>
                <a:gd name="adj1" fmla="val 70000"/>
                <a:gd name="adj2" fmla="val 50000"/>
              </a:avLst>
            </a:prstGeom>
            <a:solidFill>
              <a:srgbClr val="C5E2FF"/>
            </a:solidFill>
            <a:ln w="9525" cap="flat" cmpd="sng" algn="ctr">
              <a:solidFill>
                <a:srgbClr val="003CA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ru-RU" b="1" dirty="0" smtClean="0">
                <a:solidFill>
                  <a:srgbClr val="003CA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62047" y="1272989"/>
              <a:ext cx="672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003CA0"/>
                  </a:solidFill>
                </a:rPr>
                <a:t>5 083 МВт</a:t>
              </a: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0" y="1655611"/>
            <a:ext cx="41148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 eaLnBrk="1" hangingPunct="1">
              <a:spcBef>
                <a:spcPts val="600"/>
              </a:spcBef>
              <a:buClr>
                <a:srgbClr val="003CA0"/>
              </a:buClr>
              <a:defRPr/>
            </a:pPr>
            <a:r>
              <a:rPr lang="ru-RU" sz="1300" b="1" dirty="0" smtClean="0">
                <a:solidFill>
                  <a:srgbClr val="003CA0"/>
                </a:solidFill>
                <a:latin typeface="+mn-lt"/>
                <a:cs typeface="+mn-cs"/>
              </a:rPr>
              <a:t>Увеличение спроса на мощность обусловлено:</a:t>
            </a:r>
          </a:p>
          <a:p>
            <a:pPr marL="627063" lvl="1" indent="-265113" algn="just">
              <a:spcBef>
                <a:spcPts val="6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sz="1300" b="1" dirty="0" smtClean="0"/>
              <a:t>увеличением прогноза потребления на мощность на 2014 год в </a:t>
            </a:r>
            <a:r>
              <a:rPr lang="ru-RU" sz="1300" b="1" dirty="0" err="1" smtClean="0"/>
              <a:t>СиПР</a:t>
            </a:r>
            <a:r>
              <a:rPr lang="ru-RU" sz="1300" b="1" dirty="0" smtClean="0"/>
              <a:t> 2013-2019 по субъектам РФ, входящим в ценовые зоны, на 1,8% относительно прогноза на 2013 год в </a:t>
            </a:r>
            <a:r>
              <a:rPr lang="ru-RU" sz="1300" b="1" dirty="0" err="1" smtClean="0"/>
              <a:t>СиПР</a:t>
            </a:r>
            <a:r>
              <a:rPr lang="ru-RU" sz="1300" b="1" dirty="0" smtClean="0"/>
              <a:t> 2012–2018гг.;</a:t>
            </a:r>
          </a:p>
          <a:p>
            <a:pPr marL="627063" lvl="1" indent="-265113" algn="just">
              <a:spcBef>
                <a:spcPts val="600"/>
              </a:spcBef>
              <a:buClr>
                <a:srgbClr val="95642F"/>
              </a:buClr>
              <a:buSzPct val="85000"/>
              <a:buFont typeface="Arial" charset="0"/>
              <a:buChar char="▬"/>
              <a:defRPr/>
            </a:pPr>
            <a:r>
              <a:rPr lang="ru-RU" sz="1300" b="1" dirty="0" smtClean="0">
                <a:cs typeface="Times New Roman" pitchFamily="18" charset="0"/>
              </a:rPr>
              <a:t>учетом «маловодности» ГЭС в Сибири –увеличение планового коэффициента резервирования на 8% относительно КОМ 2013 в ЗСП 2-й ценовой зоны</a:t>
            </a:r>
            <a:endParaRPr lang="ru-RU" sz="1300" b="1" dirty="0" smtClean="0"/>
          </a:p>
          <a:p>
            <a:pPr marL="269875" lvl="1">
              <a:spcBef>
                <a:spcPts val="600"/>
              </a:spcBef>
              <a:buClr>
                <a:srgbClr val="003CA0"/>
              </a:buClr>
              <a:defRPr/>
            </a:pPr>
            <a:endParaRPr lang="ru-RU" sz="1300" b="1" dirty="0" smtClean="0"/>
          </a:p>
          <a:p>
            <a:pPr marL="269875" lvl="1" eaLnBrk="1" hangingPunct="1">
              <a:spcBef>
                <a:spcPts val="600"/>
              </a:spcBef>
              <a:buClr>
                <a:srgbClr val="003CA0"/>
              </a:buClr>
              <a:defRPr/>
            </a:pPr>
            <a:endParaRPr lang="ru-RU" sz="1300" b="1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5204206"/>
            <a:ext cx="90005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Изменение оптимальной (равновесной) цены (Цена 1)</a:t>
            </a:r>
            <a:endParaRPr lang="ru-RU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4276229" y="1644876"/>
          <a:ext cx="4867771" cy="3520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76625"/>
                <a:gridCol w="1391146"/>
              </a:tblGrid>
              <a:tr h="63145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CA0"/>
                          </a:solidFill>
                        </a:rPr>
                        <a:t>Прирост объемов генерирующих</a:t>
                      </a:r>
                      <a:r>
                        <a:rPr lang="ru-RU" sz="1300" baseline="0" dirty="0" smtClean="0">
                          <a:solidFill>
                            <a:srgbClr val="003CA0"/>
                          </a:solidFill>
                        </a:rPr>
                        <a:t> мощностей</a:t>
                      </a:r>
                      <a:r>
                        <a:rPr lang="ru-RU" sz="1300" dirty="0" smtClean="0">
                          <a:solidFill>
                            <a:srgbClr val="003CA0"/>
                          </a:solidFill>
                        </a:rPr>
                        <a:t>, конкурирующих</a:t>
                      </a:r>
                      <a:r>
                        <a:rPr lang="ru-RU" sz="1300" baseline="0" dirty="0" smtClean="0">
                          <a:solidFill>
                            <a:srgbClr val="003CA0"/>
                          </a:solidFill>
                        </a:rPr>
                        <a:t> в отборе, в т.ч. за счет:</a:t>
                      </a:r>
                      <a:endParaRPr lang="ru-RU" sz="1300" dirty="0">
                        <a:solidFill>
                          <a:srgbClr val="003CA0"/>
                        </a:solidFill>
                      </a:endParaRPr>
                    </a:p>
                  </a:txBody>
                  <a:tcPr marL="36000" marR="3600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300" baseline="0" dirty="0" smtClean="0">
                          <a:solidFill>
                            <a:srgbClr val="003CA0"/>
                          </a:solidFill>
                        </a:rPr>
                        <a:t>+5 083 </a:t>
                      </a:r>
                      <a:r>
                        <a:rPr lang="ru-RU" sz="1300" dirty="0" smtClean="0">
                          <a:solidFill>
                            <a:srgbClr val="003CA0"/>
                          </a:solidFill>
                        </a:rPr>
                        <a:t>МВт</a:t>
                      </a:r>
                      <a:endParaRPr lang="ru-RU" sz="1300" dirty="0">
                        <a:solidFill>
                          <a:srgbClr val="003CA0"/>
                        </a:solidFill>
                      </a:endParaRP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613">
                <a:tc>
                  <a:txBody>
                    <a:bodyPr/>
                    <a:lstStyle/>
                    <a:p>
                      <a:pPr marL="269875" indent="-269875" algn="l" defTabSz="914400" rtl="0" eaLnBrk="1" latinLnBrk="0" hangingPunct="1">
                        <a:buClr>
                          <a:srgbClr val="996600"/>
                        </a:buClr>
                        <a:buFont typeface="Arial" pitchFamily="34" charset="0"/>
                        <a:buChar char="‒"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прироста мощности по ДПМ</a:t>
                      </a:r>
                      <a:endParaRPr lang="ru-RU" sz="13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+3 8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МВт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032">
                <a:tc>
                  <a:txBody>
                    <a:bodyPr/>
                    <a:lstStyle/>
                    <a:p>
                      <a:pPr marL="269875" indent="-269875" algn="l" defTabSz="914400" rtl="0" eaLnBrk="1" latinLnBrk="0" hangingPunct="1">
                        <a:buClr>
                          <a:srgbClr val="996600"/>
                        </a:buClr>
                        <a:buFont typeface="Arial" pitchFamily="34" charset="0"/>
                        <a:buChar char="‒"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прироста новой мощности участников КОМ</a:t>
                      </a: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+ 1 </a:t>
                      </a:r>
                      <a:r>
                        <a:rPr lang="en-US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307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МВт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032">
                <a:tc>
                  <a:txBody>
                    <a:bodyPr/>
                    <a:lstStyle/>
                    <a:p>
                      <a:pPr marL="269875" indent="-269875" algn="l" defTabSz="914400" rtl="0" eaLnBrk="1" latinLnBrk="0" hangingPunct="1">
                        <a:buClr>
                          <a:srgbClr val="996600"/>
                        </a:buClr>
                        <a:buFont typeface="Arial" pitchFamily="34" charset="0"/>
                        <a:buChar char="‒"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снижения объемов «вынужденной» генерации</a:t>
                      </a: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- 434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МВт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9032">
                <a:tc>
                  <a:txBody>
                    <a:bodyPr/>
                    <a:lstStyle/>
                    <a:p>
                      <a:pPr marL="269875" indent="-269875" algn="l" defTabSz="914400" rtl="0" eaLnBrk="1" latinLnBrk="0" hangingPunct="1">
                        <a:buClr>
                          <a:srgbClr val="996600"/>
                        </a:buClr>
                        <a:buFont typeface="Arial" pitchFamily="34" charset="0"/>
                        <a:buChar char="‒"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снижения объемов мощности с ценой выше </a:t>
                      </a:r>
                      <a:r>
                        <a:rPr lang="en-US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price-cap</a:t>
                      </a:r>
                      <a:endParaRPr lang="ru-RU" sz="13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-232 МВт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96290">
                <a:tc>
                  <a:txBody>
                    <a:bodyPr/>
                    <a:lstStyle/>
                    <a:p>
                      <a:pPr marL="269875" indent="-269875" algn="l" defTabSz="914400" rtl="0" eaLnBrk="1" latinLnBrk="0" hangingPunct="1">
                        <a:buClr>
                          <a:srgbClr val="996600"/>
                        </a:buClr>
                        <a:buFont typeface="Arial" pitchFamily="34" charset="0"/>
                        <a:buChar char="‒"/>
                      </a:pP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объемов мощности, не допущенных к КОМ 2013 из-за несоответствия техническим требованиям, в т.ч. получивших разрешение на вывод из эксплуатации</a:t>
                      </a:r>
                    </a:p>
                  </a:txBody>
                  <a:tcPr marL="36000" marR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ru-RU" sz="13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00" b="1" kern="1200" baseline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805</a:t>
                      </a:r>
                      <a:r>
                        <a:rPr lang="ru-RU" sz="13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МВт</a:t>
                      </a:r>
                    </a:p>
                  </a:txBody>
                  <a:tcPr marL="36000" marR="36000" anchor="ctr">
                    <a:lnL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C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20"/>
          <p:cNvGrpSpPr/>
          <p:nvPr/>
        </p:nvGrpSpPr>
        <p:grpSpPr>
          <a:xfrm>
            <a:off x="3148544" y="891966"/>
            <a:ext cx="1080555" cy="991265"/>
            <a:chOff x="7733432" y="1112721"/>
            <a:chExt cx="944404" cy="991265"/>
          </a:xfrm>
        </p:grpSpPr>
        <p:sp>
          <p:nvSpPr>
            <p:cNvPr id="26" name="Стрелка вниз 25"/>
            <p:cNvSpPr/>
            <p:nvPr/>
          </p:nvSpPr>
          <p:spPr bwMode="auto">
            <a:xfrm>
              <a:off x="7733432" y="1112721"/>
              <a:ext cx="944404" cy="689184"/>
            </a:xfrm>
            <a:prstGeom prst="downArrow">
              <a:avLst>
                <a:gd name="adj1" fmla="val 70000"/>
                <a:gd name="adj2" fmla="val 50000"/>
              </a:avLst>
            </a:prstGeom>
            <a:solidFill>
              <a:srgbClr val="C5E2FF"/>
            </a:solidFill>
            <a:ln w="9525" cap="flat" cmpd="sng" algn="ctr">
              <a:solidFill>
                <a:srgbClr val="003CA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50000"/>
                </a:spcBef>
              </a:pPr>
              <a:endParaRPr lang="ru-RU" b="1" dirty="0" smtClean="0">
                <a:solidFill>
                  <a:srgbClr val="003CA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862047" y="1272989"/>
              <a:ext cx="672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003CA0"/>
                  </a:solidFill>
                </a:rPr>
                <a:t>5 483 МВт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05862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Слайд 1 - &amp;quot;Итоги конкурентного отбора мощности (КОМ) &amp;#x0D;&amp;#x0A;на 2012 год&amp;quot;&quot;/&gt;&lt;property id=&quot;20307&quot; value=&quot;257&quot;/&gt;&lt;/object&gt;&lt;object type=&quot;3&quot; unique_id=&quot;11364&quot;&gt;&lt;property id=&quot;20148&quot; value=&quot;5&quot;/&gt;&lt;property id=&quot;20300&quot; value=&quot;Слайд 10 - &amp;quot;Спасибо за внимание&amp;quot;&quot;/&gt;&lt;property id=&quot;20307&quot; value=&quot;287&quot;/&gt;&lt;/object&gt;&lt;object type=&quot;3&quot; unique_id=&quot;11506&quot;&gt;&lt;property id=&quot;20148&quot; value=&quot;5&quot;/&gt;&lt;property id=&quot;20300&quot; value=&quot;Слайд 4 - &amp;quot;Основные результаты КОМ&amp;quot;&quot;/&gt;&lt;property id=&quot;20307&quot; value=&quot;290&quot;/&gt;&lt;/object&gt;&lt;object type=&quot;3&quot; unique_id=&quot;11692&quot;&gt;&lt;property id=&quot;20148&quot; value=&quot;5&quot;/&gt;&lt;property id=&quot;20300&quot; value=&quot;Слайд 3 - &amp;quot;Исходные данные для КОМ 2012&amp;quot;&quot;/&gt;&lt;property id=&quot;20307&quot; value=&quot;301&quot;/&gt;&lt;/object&gt;&lt;object type=&quot;3&quot; unique_id=&quot;11694&quot;&gt;&lt;property id=&quot;20148&quot; value=&quot;5&quot;/&gt;&lt;property id=&quot;20300&quot; value=&quot;Слайд 11 - &amp;quot;Основные результаты КОМ&amp;quot;&quot;/&gt;&lt;property id=&quot;20307&quot; value=&quot;298&quot;/&gt;&lt;/object&gt;&lt;object type=&quot;3&quot; unique_id=&quot;11899&quot;&gt;&lt;property id=&quot;20148&quot; value=&quot;5&quot;/&gt;&lt;property id=&quot;20300&quot; value=&quot;Слайд 2 - &amp;quot;КОМ 2012 – строго регламентированная процедура&amp;quot;&quot;/&gt;&lt;property id=&quot;20307&quot; value=&quot;304&quot;/&gt;&lt;/object&gt;&lt;object type=&quot;3&quot; unique_id=&quot;11901&quot;&gt;&lt;property id=&quot;20148&quot; value=&quot;5&quot;/&gt;&lt;property id=&quot;20300&quot; value=&quot;Слайд 8 - &amp;quot;Предлагается отказывать в рассмотрении на Правительственной комиссии в следующих случаях&amp;quot;&quot;/&gt;&lt;property id=&quot;20307&quot; value=&quot;307&quot;/&gt;&lt;/object&gt;&lt;object type=&quot;3&quot; unique_id=&quot;11902&quot;&gt;&lt;property id=&quot;20148&quot; value=&quot;5&quot;/&gt;&lt;property id=&quot;20300&quot; value=&quot;Слайд 9 - &amp;quot;Предложения в проект решения Правительственной комиссии по вопросам развития электроэнергетики&amp;quot;&quot;/&gt;&lt;property id=&quot;20307&quot; value=&quot;308&quot;/&gt;&lt;/object&gt;&lt;object type=&quot;3&quot; unique_id=&quot;11903&quot;&gt;&lt;property id=&quot;20148&quot; value=&quot;5&quot;/&gt;&lt;property id=&quot;20300&quot; value=&quot;Слайд 12 - &amp;quot;Перечень ЗСП КОМ 2012&amp;quot;&quot;/&gt;&lt;property id=&quot;20307&quot; value=&quot;306&quot;/&gt;&lt;/object&gt;&lt;object type=&quot;3&quot; unique_id=&quot;12296&quot;&gt;&lt;property id=&quot;20148&quot; value=&quot;5&quot;/&gt;&lt;property id=&quot;20300&quot; value=&quot;Слайд 5 - &amp;quot;Вынужденная генерация&amp;quot;&quot;/&gt;&lt;property id=&quot;20307&quot; value=&quot;312&quot;/&gt;&lt;/object&gt;&lt;object type=&quot;3&quot; unique_id=&quot;12867&quot;&gt;&lt;property id=&quot;20148&quot; value=&quot;5&quot;/&gt;&lt;property id=&quot;20300&quot; value=&quot;Слайд 6 - &amp;quot;Получение статуса «вынужденный генератор»&amp;quot;&quot;/&gt;&lt;property id=&quot;20307&quot; value=&quot;315&quot;/&gt;&lt;/object&gt;&lt;object type=&quot;3&quot; unique_id=&quot;12869&quot;&gt;&lt;property id=&quot;20148&quot; value=&quot;5&quot;/&gt;&lt;property id=&quot;20300&quot; value=&quot;Слайд 7 - &amp;quot;Прогноз судьбы мощности, не отобранной в КОМ&amp;quot;&quot;/&gt;&lt;property id=&quot;20307&quot; value=&quot;31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ECFF"/>
        </a:solidFill>
        <a:ln w="9525" cap="flat" cmpd="sng" algn="ctr">
          <a:solidFill>
            <a:srgbClr val="003C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9ECFF"/>
        </a:solidFill>
        <a:ln w="9525" cap="flat" cmpd="sng" algn="ctr">
          <a:solidFill>
            <a:srgbClr val="003C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11545</TotalTime>
  <Words>2622</Words>
  <Application>Microsoft Office PowerPoint</Application>
  <PresentationFormat>Экран (4:3)</PresentationFormat>
  <Paragraphs>638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Оформление по умолчанию</vt:lpstr>
      <vt:lpstr>Конкурентный отбор мощности на 2014 г.</vt:lpstr>
      <vt:lpstr>Изменения Правил ОРЭМ в части КОМ 2014</vt:lpstr>
      <vt:lpstr>Сроки проведения КОМ</vt:lpstr>
      <vt:lpstr>Перечень ЗСП на 2014 год</vt:lpstr>
      <vt:lpstr>Сравнение спроса на 2014 и 2013 год</vt:lpstr>
      <vt:lpstr>Мощность, подлежащая обязательной покупке на ОРЭМ и вынужденная генерация в КОМ 2014</vt:lpstr>
      <vt:lpstr>Учет в КОМ технических параметров генерирующего оборудования</vt:lpstr>
      <vt:lpstr>Отказ от учета технических параметров в КОМ</vt:lpstr>
      <vt:lpstr>Изменение спроса и предложения в КОМ 2014 относительно КОМ 2013</vt:lpstr>
      <vt:lpstr>Основные результаты КОМ 2014</vt:lpstr>
      <vt:lpstr>Цены КОМ 2014</vt:lpstr>
      <vt:lpstr>Ценовое предложение. ЗСП (1) «Сибирь»</vt:lpstr>
      <vt:lpstr>Ценовое предложение. ЗСП (8) «Урал»</vt:lpstr>
      <vt:lpstr>Ценовое предложение. ЗСП (13) «Вятка»</vt:lpstr>
      <vt:lpstr>Ценовое предложение. ЗСП (14) «Волга»</vt:lpstr>
      <vt:lpstr>Ценовое предложение. ЗСП (25) «Центр»</vt:lpstr>
      <vt:lpstr>Особенности КОМ 2014. КОМ в ЗСП с избытком мощности</vt:lpstr>
      <vt:lpstr>Особенности КОМ 2014. КОМ в ЗСП с непокрытым дефицитом резерва мощности</vt:lpstr>
      <vt:lpstr>Выводы по результатам КОМ 2014</vt:lpstr>
      <vt:lpstr>Резервы повышения эффективности Обеспечение возможности вывода из эксплуатации</vt:lpstr>
      <vt:lpstr>Спасибо за внимание!</vt:lpstr>
    </vt:vector>
  </TitlesOfParts>
  <Company>ОАО "СО ЕЭС"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ОАО СО ЕЭС</dc:title>
  <dc:creator>ДОСиИ ОАО "СО ЕЭС"</dc:creator>
  <cp:lastModifiedBy>Черных Федор Юрьевич</cp:lastModifiedBy>
  <cp:revision>1443</cp:revision>
  <dcterms:created xsi:type="dcterms:W3CDTF">2006-09-14T10:04:19Z</dcterms:created>
  <dcterms:modified xsi:type="dcterms:W3CDTF">2013-10-16T10:08:11Z</dcterms:modified>
</cp:coreProperties>
</file>