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diagrams/drawing2.xml" ContentType="application/vnd.ms-office.drawingml.diagramDrawing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tags/tag14.xml" ContentType="application/vnd.openxmlformats-officedocument.presentationml.tags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72" r:id="rId2"/>
    <p:sldId id="274" r:id="rId3"/>
    <p:sldId id="257" r:id="rId4"/>
    <p:sldId id="259" r:id="rId5"/>
    <p:sldId id="270" r:id="rId6"/>
    <p:sldId id="269" r:id="rId7"/>
    <p:sldId id="258" r:id="rId8"/>
    <p:sldId id="262" r:id="rId9"/>
    <p:sldId id="264" r:id="rId10"/>
    <p:sldId id="265" r:id="rId11"/>
    <p:sldId id="266" r:id="rId12"/>
    <p:sldId id="273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74F82"/>
    <a:srgbClr val="C7E0FB"/>
    <a:srgbClr val="B9CDE5"/>
    <a:srgbClr val="558E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1236" y="66"/>
      </p:cViewPr>
      <p:guideLst>
        <p:guide orient="horz" pos="53"/>
        <p:guide orient="horz" pos="367"/>
        <p:guide orient="horz" pos="1056"/>
        <p:guide orient="horz" pos="4084"/>
        <p:guide orient="horz" pos="518"/>
        <p:guide orient="horz" pos="1576"/>
        <p:guide pos="1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7608147438920421"/>
          <c:y val="4.0879488608773086E-2"/>
          <c:w val="0.48856270834307192"/>
          <c:h val="0.87211084690344365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174F82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en-US" smtClean="0"/>
                      <a:t>1,6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Количество городов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утвеждено</c:v>
                </c:pt>
              </c:strCache>
            </c:strRef>
          </c:tx>
          <c:spPr>
            <a:solidFill>
              <a:srgbClr val="C7E0FB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78,4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Количество городов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78.400000000000006</c:v>
                </c:pt>
              </c:numCache>
            </c:numRef>
          </c:val>
        </c:ser>
        <c:dLbls/>
        <c:overlap val="100"/>
        <c:axId val="84718720"/>
        <c:axId val="84720256"/>
      </c:barChart>
      <c:catAx>
        <c:axId val="84718720"/>
        <c:scaling>
          <c:orientation val="minMax"/>
        </c:scaling>
        <c:axPos val="b"/>
        <c:tickLblPos val="nextTo"/>
        <c:crossAx val="84720256"/>
        <c:crosses val="autoZero"/>
        <c:auto val="1"/>
        <c:lblAlgn val="ctr"/>
        <c:lblOffset val="100"/>
      </c:catAx>
      <c:valAx>
        <c:axId val="84720256"/>
        <c:scaling>
          <c:orientation val="minMax"/>
        </c:scaling>
        <c:axPos val="l"/>
        <c:majorGridlines/>
        <c:numFmt formatCode="0%" sourceLinked="1"/>
        <c:tickLblPos val="nextTo"/>
        <c:crossAx val="84718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282831214024554"/>
          <c:y val="0.62868641925825763"/>
          <c:w val="0.29642356405962977"/>
          <c:h val="0.14534498031496088"/>
        </c:manualLayout>
      </c:layout>
    </c:legend>
    <c:plotVisOnly val="1"/>
    <c:dispBlanksAs val="gap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7608147438920421"/>
          <c:y val="3.4262154612582467E-2"/>
          <c:w val="0.48856270834307175"/>
          <c:h val="0.89523349399725438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174F82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en-US" smtClean="0"/>
                      <a:t>6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Количество схем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утвеждено</c:v>
                </c:pt>
              </c:strCache>
            </c:strRef>
          </c:tx>
          <c:spPr>
            <a:solidFill>
              <a:srgbClr val="C7E0FB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44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numFmt formatCode="General" sourceLinked="0"/>
            <c:showVal val="1"/>
          </c:dLbls>
          <c:cat>
            <c:strRef>
              <c:f>Лист1!$A$2</c:f>
              <c:strCache>
                <c:ptCount val="1"/>
                <c:pt idx="0">
                  <c:v>Количество схем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</c:ser>
        <c:dLbls/>
        <c:overlap val="100"/>
        <c:axId val="91625344"/>
        <c:axId val="91626880"/>
      </c:barChart>
      <c:catAx>
        <c:axId val="91625344"/>
        <c:scaling>
          <c:orientation val="minMax"/>
        </c:scaling>
        <c:axPos val="b"/>
        <c:tickLblPos val="nextTo"/>
        <c:crossAx val="91626880"/>
        <c:crosses val="autoZero"/>
        <c:auto val="1"/>
        <c:lblAlgn val="ctr"/>
        <c:lblOffset val="100"/>
      </c:catAx>
      <c:valAx>
        <c:axId val="91626880"/>
        <c:scaling>
          <c:orientation val="minMax"/>
        </c:scaling>
        <c:axPos val="l"/>
        <c:majorGridlines/>
        <c:numFmt formatCode="0%" sourceLinked="1"/>
        <c:tickLblPos val="nextTo"/>
        <c:crossAx val="91625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186852399915245"/>
          <c:y val="0.73576436310211224"/>
          <c:w val="0.29642356405962955"/>
          <c:h val="0.14534498031496079"/>
        </c:manualLayout>
      </c:layout>
    </c:legend>
    <c:plotVisOnly val="1"/>
    <c:dispBlanksAs val="gap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7C1BF1-48A9-40A7-8DB6-D41B45020B9F}" type="doc">
      <dgm:prSet loTypeId="urn:microsoft.com/office/officeart/2005/8/layout/list1" loCatId="list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6866308-9E99-44D8-A05F-389F7D637316}">
      <dgm:prSet phldrT="[Текст]" custT="1"/>
      <dgm:spPr>
        <a:solidFill>
          <a:srgbClr val="C7E0FB"/>
        </a:solidFill>
      </dgm:spPr>
      <dgm:t>
        <a:bodyPr/>
        <a:lstStyle/>
        <a:p>
          <a:r>
            <a:rPr lang="ru-RU" sz="1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Бюджетная ответственность ОИВ субъектов РФ за изменение долгосрочных тарифов и (или) параметров (291-ФЗ)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7D6B150-3546-4D73-8706-4AEE6CF4C6FC}" type="parTrans" cxnId="{2F510968-0BCD-403C-B766-2C788E466FF2}">
      <dgm:prSet/>
      <dgm:spPr/>
      <dgm:t>
        <a:bodyPr/>
        <a:lstStyle/>
        <a:p>
          <a:endParaRPr lang="ru-RU"/>
        </a:p>
      </dgm:t>
    </dgm:pt>
    <dgm:pt modelId="{47DC5D78-37F7-4DE8-B6D4-5BDEC33C9449}" type="sibTrans" cxnId="{2F510968-0BCD-403C-B766-2C788E466FF2}">
      <dgm:prSet/>
      <dgm:spPr/>
      <dgm:t>
        <a:bodyPr/>
        <a:lstStyle/>
        <a:p>
          <a:endParaRPr lang="ru-RU"/>
        </a:p>
      </dgm:t>
    </dgm:pt>
    <dgm:pt modelId="{F8963B3D-36C3-4327-AC8F-62289FA4FF80}">
      <dgm:prSet phldrT="[Текст]" custT="1"/>
      <dgm:spPr>
        <a:solidFill>
          <a:srgbClr val="C7E0FB"/>
        </a:solidFill>
      </dgm:spPr>
      <dgm:t>
        <a:bodyPr/>
        <a:lstStyle/>
        <a:p>
          <a:r>
            <a:rPr lang="ru-RU" sz="1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Институт рассмотрения разногласий и досудебных споров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0C11410-92E3-4064-9BC5-2448E102911B}" type="parTrans" cxnId="{1B1C2EAA-B420-4007-A3FA-6A436740B924}">
      <dgm:prSet/>
      <dgm:spPr/>
      <dgm:t>
        <a:bodyPr/>
        <a:lstStyle/>
        <a:p>
          <a:endParaRPr lang="ru-RU"/>
        </a:p>
      </dgm:t>
    </dgm:pt>
    <dgm:pt modelId="{38AF0A29-957A-4C36-BAFF-81BCFD14E9AB}" type="sibTrans" cxnId="{1B1C2EAA-B420-4007-A3FA-6A436740B924}">
      <dgm:prSet/>
      <dgm:spPr/>
      <dgm:t>
        <a:bodyPr/>
        <a:lstStyle/>
        <a:p>
          <a:endParaRPr lang="ru-RU"/>
        </a:p>
      </dgm:t>
    </dgm:pt>
    <dgm:pt modelId="{8A5BDAF0-6C9C-41C3-8B23-608BB7DA26FA}">
      <dgm:prSet custT="1"/>
      <dgm:spPr>
        <a:solidFill>
          <a:srgbClr val="C7E0FB"/>
        </a:solidFill>
      </dgm:spPr>
      <dgm:t>
        <a:bodyPr/>
        <a:lstStyle/>
        <a:p>
          <a:r>
            <a:rPr lang="ru-RU" sz="1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115-ФЗ «О концессионных соглашениях»                         (в ред. 103-ФЗ)</a:t>
          </a:r>
          <a:endParaRPr lang="ru-RU" sz="1800" dirty="0"/>
        </a:p>
      </dgm:t>
    </dgm:pt>
    <dgm:pt modelId="{2C9B4688-C009-45F0-9EF9-8C44B58BA8F7}" type="parTrans" cxnId="{CB3A99D4-8D34-4A73-B8D2-9B94660E87ED}">
      <dgm:prSet/>
      <dgm:spPr/>
      <dgm:t>
        <a:bodyPr/>
        <a:lstStyle/>
        <a:p>
          <a:endParaRPr lang="ru-RU"/>
        </a:p>
      </dgm:t>
    </dgm:pt>
    <dgm:pt modelId="{22340B14-2C6C-417B-9400-DE203E70850B}" type="sibTrans" cxnId="{CB3A99D4-8D34-4A73-B8D2-9B94660E87ED}">
      <dgm:prSet/>
      <dgm:spPr/>
      <dgm:t>
        <a:bodyPr/>
        <a:lstStyle/>
        <a:p>
          <a:endParaRPr lang="ru-RU"/>
        </a:p>
      </dgm:t>
    </dgm:pt>
    <dgm:pt modelId="{E4E62C47-0D07-4A04-8A53-7E1FC25D9E05}" type="pres">
      <dgm:prSet presAssocID="{567C1BF1-48A9-40A7-8DB6-D41B45020B9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8E50BF-BD05-4994-AED7-1239D5F8C34F}" type="pres">
      <dgm:prSet presAssocID="{06866308-9E99-44D8-A05F-389F7D637316}" presName="parentLin" presStyleCnt="0"/>
      <dgm:spPr/>
    </dgm:pt>
    <dgm:pt modelId="{73CB1110-3DC4-4290-A4B3-3AC444CB3B19}" type="pres">
      <dgm:prSet presAssocID="{06866308-9E99-44D8-A05F-389F7D63731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9B4136B-FCB6-4C11-8F3C-04D2CA354F90}" type="pres">
      <dgm:prSet presAssocID="{06866308-9E99-44D8-A05F-389F7D63731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75FD5-7F89-4DC5-8AF6-BA59482A8F44}" type="pres">
      <dgm:prSet presAssocID="{06866308-9E99-44D8-A05F-389F7D637316}" presName="negativeSpace" presStyleCnt="0"/>
      <dgm:spPr/>
    </dgm:pt>
    <dgm:pt modelId="{B2666C0E-16F7-4314-9E60-57FE78A78E8E}" type="pres">
      <dgm:prSet presAssocID="{06866308-9E99-44D8-A05F-389F7D637316}" presName="childText" presStyleLbl="conFgAcc1" presStyleIdx="0" presStyleCnt="3">
        <dgm:presLayoutVars>
          <dgm:bulletEnabled val="1"/>
        </dgm:presLayoutVars>
      </dgm:prSet>
      <dgm:spPr>
        <a:solidFill>
          <a:srgbClr val="174F82">
            <a:alpha val="90000"/>
          </a:srgbClr>
        </a:solidFill>
        <a:ln>
          <a:noFill/>
        </a:ln>
      </dgm:spPr>
      <dgm:t>
        <a:bodyPr/>
        <a:lstStyle/>
        <a:p>
          <a:endParaRPr lang="ru-RU"/>
        </a:p>
      </dgm:t>
    </dgm:pt>
    <dgm:pt modelId="{6FA603DA-79B6-4887-B955-B944BCE41525}" type="pres">
      <dgm:prSet presAssocID="{47DC5D78-37F7-4DE8-B6D4-5BDEC33C9449}" presName="spaceBetweenRectangles" presStyleCnt="0"/>
      <dgm:spPr/>
    </dgm:pt>
    <dgm:pt modelId="{476A3152-047C-44D4-94FC-FC1CDF2D20A2}" type="pres">
      <dgm:prSet presAssocID="{8A5BDAF0-6C9C-41C3-8B23-608BB7DA26FA}" presName="parentLin" presStyleCnt="0"/>
      <dgm:spPr/>
    </dgm:pt>
    <dgm:pt modelId="{0CAA28AF-B6F5-4571-A5C5-9277680B164C}" type="pres">
      <dgm:prSet presAssocID="{8A5BDAF0-6C9C-41C3-8B23-608BB7DA26F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E0FC381-23DD-42DD-AFA0-2A0EE6D1FC14}" type="pres">
      <dgm:prSet presAssocID="{8A5BDAF0-6C9C-41C3-8B23-608BB7DA26F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6778A5-BD2F-4E32-8E7F-08FFC6BAA610}" type="pres">
      <dgm:prSet presAssocID="{8A5BDAF0-6C9C-41C3-8B23-608BB7DA26FA}" presName="negativeSpace" presStyleCnt="0"/>
      <dgm:spPr/>
    </dgm:pt>
    <dgm:pt modelId="{A9B5E9C5-9C4B-4119-98CC-EB36147687D1}" type="pres">
      <dgm:prSet presAssocID="{8A5BDAF0-6C9C-41C3-8B23-608BB7DA26FA}" presName="childText" presStyleLbl="conFgAcc1" presStyleIdx="1" presStyleCnt="3">
        <dgm:presLayoutVars>
          <dgm:bulletEnabled val="1"/>
        </dgm:presLayoutVars>
      </dgm:prSet>
      <dgm:spPr>
        <a:solidFill>
          <a:srgbClr val="174F82">
            <a:alpha val="90000"/>
          </a:srgbClr>
        </a:solidFill>
        <a:ln>
          <a:noFill/>
        </a:ln>
      </dgm:spPr>
      <dgm:t>
        <a:bodyPr/>
        <a:lstStyle/>
        <a:p>
          <a:endParaRPr lang="ru-RU"/>
        </a:p>
      </dgm:t>
    </dgm:pt>
    <dgm:pt modelId="{34507310-3588-4EA5-990F-ECBB39BF3832}" type="pres">
      <dgm:prSet presAssocID="{22340B14-2C6C-417B-9400-DE203E70850B}" presName="spaceBetweenRectangles" presStyleCnt="0"/>
      <dgm:spPr/>
    </dgm:pt>
    <dgm:pt modelId="{78ABBA63-04EB-48A2-8C61-2E8B729420C9}" type="pres">
      <dgm:prSet presAssocID="{F8963B3D-36C3-4327-AC8F-62289FA4FF80}" presName="parentLin" presStyleCnt="0"/>
      <dgm:spPr/>
    </dgm:pt>
    <dgm:pt modelId="{92C27484-1587-4189-ACAB-621726281BDB}" type="pres">
      <dgm:prSet presAssocID="{F8963B3D-36C3-4327-AC8F-62289FA4FF8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F9DF93E-371B-4E88-A964-9D128ED555FB}" type="pres">
      <dgm:prSet presAssocID="{F8963B3D-36C3-4327-AC8F-62289FA4FF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246AB-984E-4F31-83E0-7076D90FC629}" type="pres">
      <dgm:prSet presAssocID="{F8963B3D-36C3-4327-AC8F-62289FA4FF80}" presName="negativeSpace" presStyleCnt="0"/>
      <dgm:spPr/>
    </dgm:pt>
    <dgm:pt modelId="{1590BC64-8F7E-4E94-BECA-D6913593AB0B}" type="pres">
      <dgm:prSet presAssocID="{F8963B3D-36C3-4327-AC8F-62289FA4FF80}" presName="childText" presStyleLbl="conFgAcc1" presStyleIdx="2" presStyleCnt="3">
        <dgm:presLayoutVars>
          <dgm:bulletEnabled val="1"/>
        </dgm:presLayoutVars>
      </dgm:prSet>
      <dgm:spPr>
        <a:solidFill>
          <a:srgbClr val="174F82">
            <a:alpha val="90000"/>
          </a:srgbClr>
        </a:solidFill>
        <a:ln>
          <a:noFill/>
        </a:ln>
      </dgm:spPr>
      <dgm:t>
        <a:bodyPr/>
        <a:lstStyle/>
        <a:p>
          <a:endParaRPr lang="ru-RU"/>
        </a:p>
      </dgm:t>
    </dgm:pt>
  </dgm:ptLst>
  <dgm:cxnLst>
    <dgm:cxn modelId="{6840D2C3-FCE6-42F4-9C65-0CEFEA78D0C9}" type="presOf" srcId="{06866308-9E99-44D8-A05F-389F7D637316}" destId="{79B4136B-FCB6-4C11-8F3C-04D2CA354F90}" srcOrd="1" destOrd="0" presId="urn:microsoft.com/office/officeart/2005/8/layout/list1"/>
    <dgm:cxn modelId="{D44A7A4B-8D3E-49AA-9E67-DBC2C0424787}" type="presOf" srcId="{8A5BDAF0-6C9C-41C3-8B23-608BB7DA26FA}" destId="{0E0FC381-23DD-42DD-AFA0-2A0EE6D1FC14}" srcOrd="1" destOrd="0" presId="urn:microsoft.com/office/officeart/2005/8/layout/list1"/>
    <dgm:cxn modelId="{1B1C2EAA-B420-4007-A3FA-6A436740B924}" srcId="{567C1BF1-48A9-40A7-8DB6-D41B45020B9F}" destId="{F8963B3D-36C3-4327-AC8F-62289FA4FF80}" srcOrd="2" destOrd="0" parTransId="{D0C11410-92E3-4064-9BC5-2448E102911B}" sibTransId="{38AF0A29-957A-4C36-BAFF-81BCFD14E9AB}"/>
    <dgm:cxn modelId="{8D81B32A-3562-41F2-816B-3F3617B35247}" type="presOf" srcId="{F8963B3D-36C3-4327-AC8F-62289FA4FF80}" destId="{92C27484-1587-4189-ACAB-621726281BDB}" srcOrd="0" destOrd="0" presId="urn:microsoft.com/office/officeart/2005/8/layout/list1"/>
    <dgm:cxn modelId="{CB3A99D4-8D34-4A73-B8D2-9B94660E87ED}" srcId="{567C1BF1-48A9-40A7-8DB6-D41B45020B9F}" destId="{8A5BDAF0-6C9C-41C3-8B23-608BB7DA26FA}" srcOrd="1" destOrd="0" parTransId="{2C9B4688-C009-45F0-9EF9-8C44B58BA8F7}" sibTransId="{22340B14-2C6C-417B-9400-DE203E70850B}"/>
    <dgm:cxn modelId="{84C903A8-723C-4D65-AD89-EB3B574C4789}" type="presOf" srcId="{F8963B3D-36C3-4327-AC8F-62289FA4FF80}" destId="{2F9DF93E-371B-4E88-A964-9D128ED555FB}" srcOrd="1" destOrd="0" presId="urn:microsoft.com/office/officeart/2005/8/layout/list1"/>
    <dgm:cxn modelId="{B4B90712-E3F5-44FA-BA55-BAD868DEA539}" type="presOf" srcId="{06866308-9E99-44D8-A05F-389F7D637316}" destId="{73CB1110-3DC4-4290-A4B3-3AC444CB3B19}" srcOrd="0" destOrd="0" presId="urn:microsoft.com/office/officeart/2005/8/layout/list1"/>
    <dgm:cxn modelId="{2F510968-0BCD-403C-B766-2C788E466FF2}" srcId="{567C1BF1-48A9-40A7-8DB6-D41B45020B9F}" destId="{06866308-9E99-44D8-A05F-389F7D637316}" srcOrd="0" destOrd="0" parTransId="{47D6B150-3546-4D73-8706-4AEE6CF4C6FC}" sibTransId="{47DC5D78-37F7-4DE8-B6D4-5BDEC33C9449}"/>
    <dgm:cxn modelId="{10339ACB-E6D7-49BE-98AC-13586715F7DD}" type="presOf" srcId="{8A5BDAF0-6C9C-41C3-8B23-608BB7DA26FA}" destId="{0CAA28AF-B6F5-4571-A5C5-9277680B164C}" srcOrd="0" destOrd="0" presId="urn:microsoft.com/office/officeart/2005/8/layout/list1"/>
    <dgm:cxn modelId="{CE734F82-10AA-4A40-9D92-4AE12608CBC6}" type="presOf" srcId="{567C1BF1-48A9-40A7-8DB6-D41B45020B9F}" destId="{E4E62C47-0D07-4A04-8A53-7E1FC25D9E05}" srcOrd="0" destOrd="0" presId="urn:microsoft.com/office/officeart/2005/8/layout/list1"/>
    <dgm:cxn modelId="{6BDA8606-F5CF-492F-B36F-BD3AE5B5C427}" type="presParOf" srcId="{E4E62C47-0D07-4A04-8A53-7E1FC25D9E05}" destId="{218E50BF-BD05-4994-AED7-1239D5F8C34F}" srcOrd="0" destOrd="0" presId="urn:microsoft.com/office/officeart/2005/8/layout/list1"/>
    <dgm:cxn modelId="{5E9BC5EC-B55F-4533-9B8D-60B7E6148E7A}" type="presParOf" srcId="{218E50BF-BD05-4994-AED7-1239D5F8C34F}" destId="{73CB1110-3DC4-4290-A4B3-3AC444CB3B19}" srcOrd="0" destOrd="0" presId="urn:microsoft.com/office/officeart/2005/8/layout/list1"/>
    <dgm:cxn modelId="{7ED2770F-7CAD-4744-87E7-52FC05D2C7FA}" type="presParOf" srcId="{218E50BF-BD05-4994-AED7-1239D5F8C34F}" destId="{79B4136B-FCB6-4C11-8F3C-04D2CA354F90}" srcOrd="1" destOrd="0" presId="urn:microsoft.com/office/officeart/2005/8/layout/list1"/>
    <dgm:cxn modelId="{FEE80F18-707C-4886-82C9-99038C80AB7C}" type="presParOf" srcId="{E4E62C47-0D07-4A04-8A53-7E1FC25D9E05}" destId="{8D875FD5-7F89-4DC5-8AF6-BA59482A8F44}" srcOrd="1" destOrd="0" presId="urn:microsoft.com/office/officeart/2005/8/layout/list1"/>
    <dgm:cxn modelId="{B47A7DC5-BD6D-49C7-B68D-8B3795917E04}" type="presParOf" srcId="{E4E62C47-0D07-4A04-8A53-7E1FC25D9E05}" destId="{B2666C0E-16F7-4314-9E60-57FE78A78E8E}" srcOrd="2" destOrd="0" presId="urn:microsoft.com/office/officeart/2005/8/layout/list1"/>
    <dgm:cxn modelId="{2EB18FDB-7D01-4A59-9B1A-96073B548AA4}" type="presParOf" srcId="{E4E62C47-0D07-4A04-8A53-7E1FC25D9E05}" destId="{6FA603DA-79B6-4887-B955-B944BCE41525}" srcOrd="3" destOrd="0" presId="urn:microsoft.com/office/officeart/2005/8/layout/list1"/>
    <dgm:cxn modelId="{78E81EFA-5923-4F67-BE33-6FB108C108BA}" type="presParOf" srcId="{E4E62C47-0D07-4A04-8A53-7E1FC25D9E05}" destId="{476A3152-047C-44D4-94FC-FC1CDF2D20A2}" srcOrd="4" destOrd="0" presId="urn:microsoft.com/office/officeart/2005/8/layout/list1"/>
    <dgm:cxn modelId="{B82CFF2B-C9CF-40FF-88DE-C5FEBBA1A446}" type="presParOf" srcId="{476A3152-047C-44D4-94FC-FC1CDF2D20A2}" destId="{0CAA28AF-B6F5-4571-A5C5-9277680B164C}" srcOrd="0" destOrd="0" presId="urn:microsoft.com/office/officeart/2005/8/layout/list1"/>
    <dgm:cxn modelId="{AA846BBF-F9F4-41B4-8661-9A2DF710F894}" type="presParOf" srcId="{476A3152-047C-44D4-94FC-FC1CDF2D20A2}" destId="{0E0FC381-23DD-42DD-AFA0-2A0EE6D1FC14}" srcOrd="1" destOrd="0" presId="urn:microsoft.com/office/officeart/2005/8/layout/list1"/>
    <dgm:cxn modelId="{BEB279BB-BD0F-48C9-9FC2-95C17D32B268}" type="presParOf" srcId="{E4E62C47-0D07-4A04-8A53-7E1FC25D9E05}" destId="{E66778A5-BD2F-4E32-8E7F-08FFC6BAA610}" srcOrd="5" destOrd="0" presId="urn:microsoft.com/office/officeart/2005/8/layout/list1"/>
    <dgm:cxn modelId="{F8ADF597-9174-4348-B6AD-E647771BE046}" type="presParOf" srcId="{E4E62C47-0D07-4A04-8A53-7E1FC25D9E05}" destId="{A9B5E9C5-9C4B-4119-98CC-EB36147687D1}" srcOrd="6" destOrd="0" presId="urn:microsoft.com/office/officeart/2005/8/layout/list1"/>
    <dgm:cxn modelId="{3D7723BE-8370-45B8-B42B-A53CD11B5A31}" type="presParOf" srcId="{E4E62C47-0D07-4A04-8A53-7E1FC25D9E05}" destId="{34507310-3588-4EA5-990F-ECBB39BF3832}" srcOrd="7" destOrd="0" presId="urn:microsoft.com/office/officeart/2005/8/layout/list1"/>
    <dgm:cxn modelId="{A7D9BAD4-061A-448D-8138-BEACA1653E7E}" type="presParOf" srcId="{E4E62C47-0D07-4A04-8A53-7E1FC25D9E05}" destId="{78ABBA63-04EB-48A2-8C61-2E8B729420C9}" srcOrd="8" destOrd="0" presId="urn:microsoft.com/office/officeart/2005/8/layout/list1"/>
    <dgm:cxn modelId="{47757047-5967-4DDD-B539-19AA3E8E4549}" type="presParOf" srcId="{78ABBA63-04EB-48A2-8C61-2E8B729420C9}" destId="{92C27484-1587-4189-ACAB-621726281BDB}" srcOrd="0" destOrd="0" presId="urn:microsoft.com/office/officeart/2005/8/layout/list1"/>
    <dgm:cxn modelId="{4D5A07C0-AB8E-4577-9933-08444B0E084C}" type="presParOf" srcId="{78ABBA63-04EB-48A2-8C61-2E8B729420C9}" destId="{2F9DF93E-371B-4E88-A964-9D128ED555FB}" srcOrd="1" destOrd="0" presId="urn:microsoft.com/office/officeart/2005/8/layout/list1"/>
    <dgm:cxn modelId="{0AE9381B-1CD0-41F3-90E5-6D8C1A8B2F85}" type="presParOf" srcId="{E4E62C47-0D07-4A04-8A53-7E1FC25D9E05}" destId="{B47246AB-984E-4F31-83E0-7076D90FC629}" srcOrd="9" destOrd="0" presId="urn:microsoft.com/office/officeart/2005/8/layout/list1"/>
    <dgm:cxn modelId="{74BF6603-39DA-46B4-8CE0-6772BF497D74}" type="presParOf" srcId="{E4E62C47-0D07-4A04-8A53-7E1FC25D9E05}" destId="{1590BC64-8F7E-4E94-BECA-D6913593AB0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F3B514-9CB7-4230-9C7B-A960B4920054}" type="doc">
      <dgm:prSet loTypeId="urn:microsoft.com/office/officeart/2005/8/layout/arrow2" loCatId="process" qsTypeId="urn:microsoft.com/office/officeart/2005/8/quickstyle/simple3" qsCatId="simple" csTypeId="urn:microsoft.com/office/officeart/2005/8/colors/accent2_2" csCatId="accent2" phldr="1"/>
      <dgm:spPr/>
    </dgm:pt>
    <dgm:pt modelId="{D6D3AEF4-D8CC-4B70-AF8F-3440286D1576}">
      <dgm:prSet phldrT="[Текст]" custT="1"/>
      <dgm:spPr/>
      <dgm:t>
        <a:bodyPr/>
        <a:lstStyle/>
        <a:p>
          <a:pPr algn="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 долгосрочный период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C6B4DD42-9471-4F88-A8E4-0910E5AC617F}" type="parTrans" cxnId="{C5F461D6-E4EA-4866-AFFF-438B465DA333}">
      <dgm:prSet/>
      <dgm:spPr/>
      <dgm:t>
        <a:bodyPr/>
        <a:lstStyle/>
        <a:p>
          <a:endParaRPr lang="ru-RU"/>
        </a:p>
      </dgm:t>
    </dgm:pt>
    <dgm:pt modelId="{A206DAFE-0307-4A7D-9AC1-0AF063028109}" type="sibTrans" cxnId="{C5F461D6-E4EA-4866-AFFF-438B465DA333}">
      <dgm:prSet/>
      <dgm:spPr/>
      <dgm:t>
        <a:bodyPr/>
        <a:lstStyle/>
        <a:p>
          <a:endParaRPr lang="ru-RU"/>
        </a:p>
      </dgm:t>
    </dgm:pt>
    <dgm:pt modelId="{51391904-7731-4207-BD77-243ACDD008F9}">
      <dgm:prSet phldrT="[Текст]" custT="1"/>
      <dgm:spPr/>
      <dgm:t>
        <a:bodyPr/>
        <a:lstStyle/>
        <a:p>
          <a:pPr algn="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2 долгосрочный период</a:t>
          </a:r>
          <a:endParaRPr lang="ru-RU" sz="1400" dirty="0"/>
        </a:p>
      </dgm:t>
    </dgm:pt>
    <dgm:pt modelId="{AA8A8D66-2D8D-4639-AAD4-A31B6058578D}" type="parTrans" cxnId="{E45F7276-7ADC-4E88-B0F4-719A5CAAD9E2}">
      <dgm:prSet/>
      <dgm:spPr/>
      <dgm:t>
        <a:bodyPr/>
        <a:lstStyle/>
        <a:p>
          <a:endParaRPr lang="ru-RU"/>
        </a:p>
      </dgm:t>
    </dgm:pt>
    <dgm:pt modelId="{34D41B17-2677-4342-A9B5-7378FFBA761B}" type="sibTrans" cxnId="{E45F7276-7ADC-4E88-B0F4-719A5CAAD9E2}">
      <dgm:prSet/>
      <dgm:spPr/>
      <dgm:t>
        <a:bodyPr/>
        <a:lstStyle/>
        <a:p>
          <a:endParaRPr lang="ru-RU"/>
        </a:p>
      </dgm:t>
    </dgm:pt>
    <dgm:pt modelId="{55E029C8-FD1C-4139-818D-A972131E810D}">
      <dgm:prSet phldrT="[Текст]" custT="1"/>
      <dgm:spPr/>
      <dgm:t>
        <a:bodyPr/>
        <a:lstStyle/>
        <a:p>
          <a:pPr algn="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3 долгосрочный период</a:t>
          </a:r>
          <a:endParaRPr lang="ru-RU" sz="1400" dirty="0"/>
        </a:p>
      </dgm:t>
    </dgm:pt>
    <dgm:pt modelId="{86E17C11-DD9A-4461-AF60-922AF3E0E1BA}" type="parTrans" cxnId="{90FF382B-C6DB-43F7-9270-FB7F00FEC685}">
      <dgm:prSet/>
      <dgm:spPr/>
      <dgm:t>
        <a:bodyPr/>
        <a:lstStyle/>
        <a:p>
          <a:endParaRPr lang="ru-RU"/>
        </a:p>
      </dgm:t>
    </dgm:pt>
    <dgm:pt modelId="{C9D90F3A-A702-4DBA-987E-DE5A716DC83B}" type="sibTrans" cxnId="{90FF382B-C6DB-43F7-9270-FB7F00FEC685}">
      <dgm:prSet/>
      <dgm:spPr/>
      <dgm:t>
        <a:bodyPr/>
        <a:lstStyle/>
        <a:p>
          <a:endParaRPr lang="ru-RU"/>
        </a:p>
      </dgm:t>
    </dgm:pt>
    <dgm:pt modelId="{70A0BABA-240E-4CC5-B650-1B1B48564296}" type="pres">
      <dgm:prSet presAssocID="{DDF3B514-9CB7-4230-9C7B-A960B4920054}" presName="arrowDiagram" presStyleCnt="0">
        <dgm:presLayoutVars>
          <dgm:chMax val="5"/>
          <dgm:dir/>
          <dgm:resizeHandles val="exact"/>
        </dgm:presLayoutVars>
      </dgm:prSet>
      <dgm:spPr/>
    </dgm:pt>
    <dgm:pt modelId="{B792C217-CCCD-4447-9338-B7C9CAE7730B}" type="pres">
      <dgm:prSet presAssocID="{DDF3B514-9CB7-4230-9C7B-A960B4920054}" presName="arrow" presStyleLbl="bgShp" presStyleIdx="0" presStyleCnt="1"/>
      <dgm:spPr>
        <a:solidFill>
          <a:schemeClr val="accent1">
            <a:lumMod val="60000"/>
            <a:lumOff val="40000"/>
          </a:schemeClr>
        </a:solidFill>
      </dgm:spPr>
    </dgm:pt>
    <dgm:pt modelId="{362D2BDF-A700-4983-B7D7-D9351693A651}" type="pres">
      <dgm:prSet presAssocID="{DDF3B514-9CB7-4230-9C7B-A960B4920054}" presName="arrowDiagram3" presStyleCnt="0"/>
      <dgm:spPr/>
    </dgm:pt>
    <dgm:pt modelId="{35010334-CE32-4A8E-BBD1-FB59A737F851}" type="pres">
      <dgm:prSet presAssocID="{D6D3AEF4-D8CC-4B70-AF8F-3440286D1576}" presName="bullet3a" presStyleLbl="node1" presStyleIdx="0" presStyleCnt="3"/>
      <dgm:spPr>
        <a:gradFill flip="none" rotWithShape="0">
          <a:gsLst>
            <a:gs pos="0">
              <a:schemeClr val="tx2">
                <a:lumMod val="20000"/>
                <a:lumOff val="80000"/>
                <a:shade val="30000"/>
                <a:satMod val="115000"/>
              </a:schemeClr>
            </a:gs>
            <a:gs pos="50000">
              <a:schemeClr val="tx2">
                <a:lumMod val="20000"/>
                <a:lumOff val="80000"/>
                <a:shade val="67500"/>
                <a:satMod val="115000"/>
              </a:schemeClr>
            </a:gs>
            <a:gs pos="100000">
              <a:schemeClr val="tx2">
                <a:lumMod val="20000"/>
                <a:lumOff val="80000"/>
                <a:shade val="100000"/>
                <a:satMod val="115000"/>
              </a:schemeClr>
            </a:gs>
          </a:gsLst>
          <a:lin ang="18900000" scaled="1"/>
          <a:tileRect/>
        </a:gradFill>
      </dgm:spPr>
    </dgm:pt>
    <dgm:pt modelId="{45276611-C5E0-4D9E-9184-3AA365552A3E}" type="pres">
      <dgm:prSet presAssocID="{D6D3AEF4-D8CC-4B70-AF8F-3440286D1576}" presName="textBox3a" presStyleLbl="revTx" presStyleIdx="0" presStyleCnt="3" custScaleX="106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6BCF8-1588-4514-87B8-6BD33BD93CF7}" type="pres">
      <dgm:prSet presAssocID="{51391904-7731-4207-BD77-243ACDD008F9}" presName="bullet3b" presStyleLbl="node1" presStyleIdx="1" presStyleCnt="3" custLinFactNeighborX="86724" custLinFactNeighborY="-28111"/>
      <dgm:spPr>
        <a:gradFill flip="none" rotWithShape="0">
          <a:gsLst>
            <a:gs pos="0">
              <a:schemeClr val="tx2">
                <a:lumMod val="20000"/>
                <a:lumOff val="80000"/>
                <a:shade val="30000"/>
                <a:satMod val="115000"/>
              </a:schemeClr>
            </a:gs>
            <a:gs pos="50000">
              <a:schemeClr val="tx2">
                <a:lumMod val="20000"/>
                <a:lumOff val="80000"/>
                <a:shade val="67500"/>
                <a:satMod val="115000"/>
              </a:schemeClr>
            </a:gs>
            <a:gs pos="100000">
              <a:schemeClr val="tx2">
                <a:lumMod val="20000"/>
                <a:lumOff val="80000"/>
                <a:shade val="100000"/>
                <a:satMod val="115000"/>
              </a:schemeClr>
            </a:gs>
          </a:gsLst>
          <a:lin ang="18900000" scaled="1"/>
          <a:tileRect/>
        </a:gradFill>
      </dgm:spPr>
    </dgm:pt>
    <dgm:pt modelId="{51F0018B-7F0B-4BE6-AA3B-112CBFFC7470}" type="pres">
      <dgm:prSet presAssocID="{51391904-7731-4207-BD77-243ACDD008F9}" presName="textBox3b" presStyleLbl="revTx" presStyleIdx="1" presStyleCnt="3" custScaleX="107021" custLinFactNeighborX="17837" custLinFactNeighborY="-3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DEDD33-6233-4109-80A1-3EC9A6ABB78D}" type="pres">
      <dgm:prSet presAssocID="{55E029C8-FD1C-4139-818D-A972131E810D}" presName="bullet3c" presStyleLbl="node1" presStyleIdx="2" presStyleCnt="3" custLinFactX="78135" custLinFactNeighborX="100000" custLinFactNeighborY="-32521"/>
      <dgm:spPr>
        <a:gradFill flip="none" rotWithShape="1">
          <a:gsLst>
            <a:gs pos="0">
              <a:srgbClr val="C7E0FB">
                <a:shade val="30000"/>
                <a:satMod val="115000"/>
              </a:srgbClr>
            </a:gs>
            <a:gs pos="50000">
              <a:srgbClr val="C7E0FB">
                <a:shade val="67500"/>
                <a:satMod val="115000"/>
              </a:srgbClr>
            </a:gs>
            <a:gs pos="100000">
              <a:srgbClr val="C7E0FB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</dgm:spPr>
    </dgm:pt>
    <dgm:pt modelId="{28700D9C-8CF9-42BF-A605-51066C71A140}" type="pres">
      <dgm:prSet presAssocID="{55E029C8-FD1C-4139-818D-A972131E810D}" presName="textBox3c" presStyleLbl="revTx" presStyleIdx="2" presStyleCnt="3" custScaleX="119235" custLinFactNeighborX="58836" custLinFactNeighborY="-4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FF382B-C6DB-43F7-9270-FB7F00FEC685}" srcId="{DDF3B514-9CB7-4230-9C7B-A960B4920054}" destId="{55E029C8-FD1C-4139-818D-A972131E810D}" srcOrd="2" destOrd="0" parTransId="{86E17C11-DD9A-4461-AF60-922AF3E0E1BA}" sibTransId="{C9D90F3A-A702-4DBA-987E-DE5A716DC83B}"/>
    <dgm:cxn modelId="{3CF97F9E-B1CE-4797-A9C9-6C4C7296A35D}" type="presOf" srcId="{D6D3AEF4-D8CC-4B70-AF8F-3440286D1576}" destId="{45276611-C5E0-4D9E-9184-3AA365552A3E}" srcOrd="0" destOrd="0" presId="urn:microsoft.com/office/officeart/2005/8/layout/arrow2"/>
    <dgm:cxn modelId="{2194F9D6-1181-4D77-A323-8675A6D62A5F}" type="presOf" srcId="{55E029C8-FD1C-4139-818D-A972131E810D}" destId="{28700D9C-8CF9-42BF-A605-51066C71A140}" srcOrd="0" destOrd="0" presId="urn:microsoft.com/office/officeart/2005/8/layout/arrow2"/>
    <dgm:cxn modelId="{C5F461D6-E4EA-4866-AFFF-438B465DA333}" srcId="{DDF3B514-9CB7-4230-9C7B-A960B4920054}" destId="{D6D3AEF4-D8CC-4B70-AF8F-3440286D1576}" srcOrd="0" destOrd="0" parTransId="{C6B4DD42-9471-4F88-A8E4-0910E5AC617F}" sibTransId="{A206DAFE-0307-4A7D-9AC1-0AF063028109}"/>
    <dgm:cxn modelId="{C9365D80-DEBB-4737-9A9F-1A58DF41848A}" type="presOf" srcId="{51391904-7731-4207-BD77-243ACDD008F9}" destId="{51F0018B-7F0B-4BE6-AA3B-112CBFFC7470}" srcOrd="0" destOrd="0" presId="urn:microsoft.com/office/officeart/2005/8/layout/arrow2"/>
    <dgm:cxn modelId="{E45F7276-7ADC-4E88-B0F4-719A5CAAD9E2}" srcId="{DDF3B514-9CB7-4230-9C7B-A960B4920054}" destId="{51391904-7731-4207-BD77-243ACDD008F9}" srcOrd="1" destOrd="0" parTransId="{AA8A8D66-2D8D-4639-AAD4-A31B6058578D}" sibTransId="{34D41B17-2677-4342-A9B5-7378FFBA761B}"/>
    <dgm:cxn modelId="{3362221E-60ED-4F4F-8125-EF9B8C81690E}" type="presOf" srcId="{DDF3B514-9CB7-4230-9C7B-A960B4920054}" destId="{70A0BABA-240E-4CC5-B650-1B1B48564296}" srcOrd="0" destOrd="0" presId="urn:microsoft.com/office/officeart/2005/8/layout/arrow2"/>
    <dgm:cxn modelId="{595F8F74-2FA8-4CB8-9B30-8F980192A24E}" type="presParOf" srcId="{70A0BABA-240E-4CC5-B650-1B1B48564296}" destId="{B792C217-CCCD-4447-9338-B7C9CAE7730B}" srcOrd="0" destOrd="0" presId="urn:microsoft.com/office/officeart/2005/8/layout/arrow2"/>
    <dgm:cxn modelId="{87B57E82-220D-43CD-B5C8-96C31E5DDA93}" type="presParOf" srcId="{70A0BABA-240E-4CC5-B650-1B1B48564296}" destId="{362D2BDF-A700-4983-B7D7-D9351693A651}" srcOrd="1" destOrd="0" presId="urn:microsoft.com/office/officeart/2005/8/layout/arrow2"/>
    <dgm:cxn modelId="{D866748D-BAE2-4273-A50B-4296F05B0638}" type="presParOf" srcId="{362D2BDF-A700-4983-B7D7-D9351693A651}" destId="{35010334-CE32-4A8E-BBD1-FB59A737F851}" srcOrd="0" destOrd="0" presId="urn:microsoft.com/office/officeart/2005/8/layout/arrow2"/>
    <dgm:cxn modelId="{07277D6D-D544-455E-92C5-9EA9748725E3}" type="presParOf" srcId="{362D2BDF-A700-4983-B7D7-D9351693A651}" destId="{45276611-C5E0-4D9E-9184-3AA365552A3E}" srcOrd="1" destOrd="0" presId="urn:microsoft.com/office/officeart/2005/8/layout/arrow2"/>
    <dgm:cxn modelId="{8FC07681-907E-43E4-9B14-443619DBD293}" type="presParOf" srcId="{362D2BDF-A700-4983-B7D7-D9351693A651}" destId="{7C66BCF8-1588-4514-87B8-6BD33BD93CF7}" srcOrd="2" destOrd="0" presId="urn:microsoft.com/office/officeart/2005/8/layout/arrow2"/>
    <dgm:cxn modelId="{C9C88CCC-4274-49B0-9710-FED44BB9063E}" type="presParOf" srcId="{362D2BDF-A700-4983-B7D7-D9351693A651}" destId="{51F0018B-7F0B-4BE6-AA3B-112CBFFC7470}" srcOrd="3" destOrd="0" presId="urn:microsoft.com/office/officeart/2005/8/layout/arrow2"/>
    <dgm:cxn modelId="{D7339E24-26A4-4F86-B4D3-1654D97BBF88}" type="presParOf" srcId="{362D2BDF-A700-4983-B7D7-D9351693A651}" destId="{60DEDD33-6233-4109-80A1-3EC9A6ABB78D}" srcOrd="4" destOrd="0" presId="urn:microsoft.com/office/officeart/2005/8/layout/arrow2"/>
    <dgm:cxn modelId="{C359D896-B4E2-4754-ADEB-26DCC434BC59}" type="presParOf" srcId="{362D2BDF-A700-4983-B7D7-D9351693A651}" destId="{28700D9C-8CF9-42BF-A605-51066C71A140}" srcOrd="5" destOrd="0" presId="urn:microsoft.com/office/officeart/2005/8/layout/arrow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666C0E-16F7-4314-9E60-57FE78A78E8E}">
      <dsp:nvSpPr>
        <dsp:cNvPr id="0" name=""/>
        <dsp:cNvSpPr/>
      </dsp:nvSpPr>
      <dsp:spPr>
        <a:xfrm>
          <a:off x="0" y="598239"/>
          <a:ext cx="8712968" cy="957600"/>
        </a:xfrm>
        <a:prstGeom prst="rect">
          <a:avLst/>
        </a:prstGeom>
        <a:solidFill>
          <a:srgbClr val="174F82">
            <a:alpha val="90000"/>
          </a:srgb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B4136B-FCB6-4C11-8F3C-04D2CA354F90}">
      <dsp:nvSpPr>
        <dsp:cNvPr id="0" name=""/>
        <dsp:cNvSpPr/>
      </dsp:nvSpPr>
      <dsp:spPr>
        <a:xfrm>
          <a:off x="435648" y="37359"/>
          <a:ext cx="6099077" cy="1121760"/>
        </a:xfrm>
        <a:prstGeom prst="roundRect">
          <a:avLst/>
        </a:prstGeom>
        <a:solidFill>
          <a:srgbClr val="C7E0F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Бюджетная ответственность ОИВ субъектов РФ за изменение долгосрочных тарифов и (или) параметров (291-ФЗ)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5648" y="37359"/>
        <a:ext cx="6099077" cy="1121760"/>
      </dsp:txXfrm>
    </dsp:sp>
    <dsp:sp modelId="{A9B5E9C5-9C4B-4119-98CC-EB36147687D1}">
      <dsp:nvSpPr>
        <dsp:cNvPr id="0" name=""/>
        <dsp:cNvSpPr/>
      </dsp:nvSpPr>
      <dsp:spPr>
        <a:xfrm>
          <a:off x="0" y="2321919"/>
          <a:ext cx="8712968" cy="957600"/>
        </a:xfrm>
        <a:prstGeom prst="rect">
          <a:avLst/>
        </a:prstGeom>
        <a:solidFill>
          <a:srgbClr val="174F82">
            <a:alpha val="90000"/>
          </a:srgb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FC381-23DD-42DD-AFA0-2A0EE6D1FC14}">
      <dsp:nvSpPr>
        <dsp:cNvPr id="0" name=""/>
        <dsp:cNvSpPr/>
      </dsp:nvSpPr>
      <dsp:spPr>
        <a:xfrm>
          <a:off x="435648" y="1761039"/>
          <a:ext cx="6099077" cy="1121760"/>
        </a:xfrm>
        <a:prstGeom prst="roundRect">
          <a:avLst/>
        </a:prstGeom>
        <a:solidFill>
          <a:srgbClr val="C7E0F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115-ФЗ «О концессионных соглашениях»                         (в ред. 103-ФЗ)</a:t>
          </a:r>
          <a:endParaRPr lang="ru-RU" sz="1800" kern="1200" dirty="0"/>
        </a:p>
      </dsp:txBody>
      <dsp:txXfrm>
        <a:off x="435648" y="1761039"/>
        <a:ext cx="6099077" cy="1121760"/>
      </dsp:txXfrm>
    </dsp:sp>
    <dsp:sp modelId="{1590BC64-8F7E-4E94-BECA-D6913593AB0B}">
      <dsp:nvSpPr>
        <dsp:cNvPr id="0" name=""/>
        <dsp:cNvSpPr/>
      </dsp:nvSpPr>
      <dsp:spPr>
        <a:xfrm>
          <a:off x="0" y="4045600"/>
          <a:ext cx="8712968" cy="957600"/>
        </a:xfrm>
        <a:prstGeom prst="rect">
          <a:avLst/>
        </a:prstGeom>
        <a:solidFill>
          <a:srgbClr val="174F82">
            <a:alpha val="90000"/>
          </a:srgb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DF93E-371B-4E88-A964-9D128ED555FB}">
      <dsp:nvSpPr>
        <dsp:cNvPr id="0" name=""/>
        <dsp:cNvSpPr/>
      </dsp:nvSpPr>
      <dsp:spPr>
        <a:xfrm>
          <a:off x="435648" y="3484720"/>
          <a:ext cx="6099077" cy="1121760"/>
        </a:xfrm>
        <a:prstGeom prst="roundRect">
          <a:avLst/>
        </a:prstGeom>
        <a:solidFill>
          <a:srgbClr val="C7E0F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Институт рассмотрения разногласий и досудебных споров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5648" y="3484720"/>
        <a:ext cx="6099077" cy="11217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92C217-CCCD-4447-9338-B7C9CAE7730B}">
      <dsp:nvSpPr>
        <dsp:cNvPr id="0" name=""/>
        <dsp:cNvSpPr/>
      </dsp:nvSpPr>
      <dsp:spPr>
        <a:xfrm>
          <a:off x="331236" y="0"/>
          <a:ext cx="8410534" cy="525658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5010334-CE32-4A8E-BBD1-FB59A737F851}">
      <dsp:nvSpPr>
        <dsp:cNvPr id="0" name=""/>
        <dsp:cNvSpPr/>
      </dsp:nvSpPr>
      <dsp:spPr>
        <a:xfrm>
          <a:off x="1399374" y="3628094"/>
          <a:ext cx="218673" cy="218673"/>
        </a:xfrm>
        <a:prstGeom prst="ellipse">
          <a:avLst/>
        </a:prstGeom>
        <a:gradFill flip="none" rotWithShape="0">
          <a:gsLst>
            <a:gs pos="0">
              <a:schemeClr val="tx2">
                <a:lumMod val="20000"/>
                <a:lumOff val="80000"/>
                <a:shade val="30000"/>
                <a:satMod val="115000"/>
              </a:schemeClr>
            </a:gs>
            <a:gs pos="50000">
              <a:schemeClr val="tx2">
                <a:lumMod val="20000"/>
                <a:lumOff val="80000"/>
                <a:shade val="67500"/>
                <a:satMod val="115000"/>
              </a:schemeClr>
            </a:gs>
            <a:gs pos="100000">
              <a:schemeClr val="tx2">
                <a:lumMod val="20000"/>
                <a:lumOff val="80000"/>
                <a:shade val="100000"/>
                <a:satMod val="115000"/>
              </a:schemeClr>
            </a:gs>
          </a:gsLst>
          <a:lin ang="189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276611-C5E0-4D9E-9184-3AA365552A3E}">
      <dsp:nvSpPr>
        <dsp:cNvPr id="0" name=""/>
        <dsp:cNvSpPr/>
      </dsp:nvSpPr>
      <dsp:spPr>
        <a:xfrm>
          <a:off x="1448687" y="3737431"/>
          <a:ext cx="2079702" cy="1519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71" tIns="0" rIns="0" bIns="0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1 долгосрочный период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48687" y="3737431"/>
        <a:ext cx="2079702" cy="1519152"/>
      </dsp:txXfrm>
    </dsp:sp>
    <dsp:sp modelId="{7C66BCF8-1588-4514-87B8-6BD33BD93CF7}">
      <dsp:nvSpPr>
        <dsp:cNvPr id="0" name=""/>
        <dsp:cNvSpPr/>
      </dsp:nvSpPr>
      <dsp:spPr>
        <a:xfrm>
          <a:off x="3672408" y="2088233"/>
          <a:ext cx="395295" cy="395295"/>
        </a:xfrm>
        <a:prstGeom prst="ellipse">
          <a:avLst/>
        </a:prstGeom>
        <a:gradFill flip="none" rotWithShape="0">
          <a:gsLst>
            <a:gs pos="0">
              <a:schemeClr val="tx2">
                <a:lumMod val="20000"/>
                <a:lumOff val="80000"/>
                <a:shade val="30000"/>
                <a:satMod val="115000"/>
              </a:schemeClr>
            </a:gs>
            <a:gs pos="50000">
              <a:schemeClr val="tx2">
                <a:lumMod val="20000"/>
                <a:lumOff val="80000"/>
                <a:shade val="67500"/>
                <a:satMod val="115000"/>
              </a:schemeClr>
            </a:gs>
            <a:gs pos="100000">
              <a:schemeClr val="tx2">
                <a:lumMod val="20000"/>
                <a:lumOff val="80000"/>
                <a:shade val="100000"/>
                <a:satMod val="115000"/>
              </a:schemeClr>
            </a:gs>
          </a:gsLst>
          <a:lin ang="189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1F0018B-7F0B-4BE6-AA3B-112CBFFC7470}">
      <dsp:nvSpPr>
        <dsp:cNvPr id="0" name=""/>
        <dsp:cNvSpPr/>
      </dsp:nvSpPr>
      <dsp:spPr>
        <a:xfrm>
          <a:off x="3816424" y="2304266"/>
          <a:ext cx="2160249" cy="2859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459" tIns="0" rIns="0" bIns="0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2 долгосрочный период</a:t>
          </a:r>
          <a:endParaRPr lang="ru-RU" sz="1400" kern="1200" dirty="0"/>
        </a:p>
      </dsp:txBody>
      <dsp:txXfrm>
        <a:off x="3816424" y="2304266"/>
        <a:ext cx="2160249" cy="2859581"/>
      </dsp:txXfrm>
    </dsp:sp>
    <dsp:sp modelId="{60DEDD33-6233-4109-80A1-3EC9A6ABB78D}">
      <dsp:nvSpPr>
        <dsp:cNvPr id="0" name=""/>
        <dsp:cNvSpPr/>
      </dsp:nvSpPr>
      <dsp:spPr>
        <a:xfrm>
          <a:off x="6624736" y="1152128"/>
          <a:ext cx="546684" cy="546684"/>
        </a:xfrm>
        <a:prstGeom prst="ellipse">
          <a:avLst/>
        </a:prstGeom>
        <a:gradFill flip="none" rotWithShape="1">
          <a:gsLst>
            <a:gs pos="0">
              <a:srgbClr val="C7E0FB">
                <a:shade val="30000"/>
                <a:satMod val="115000"/>
              </a:srgbClr>
            </a:gs>
            <a:gs pos="50000">
              <a:srgbClr val="C7E0FB">
                <a:shade val="67500"/>
                <a:satMod val="115000"/>
              </a:srgbClr>
            </a:gs>
            <a:gs pos="100000">
              <a:srgbClr val="C7E0FB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8700D9C-8CF9-42BF-A605-51066C71A140}">
      <dsp:nvSpPr>
        <dsp:cNvPr id="0" name=""/>
        <dsp:cNvSpPr/>
      </dsp:nvSpPr>
      <dsp:spPr>
        <a:xfrm>
          <a:off x="6666215" y="1440173"/>
          <a:ext cx="2406792" cy="3653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9677" tIns="0" rIns="0" bIns="0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3 долгосрочный период</a:t>
          </a:r>
          <a:endParaRPr lang="ru-RU" sz="1400" kern="1200" dirty="0"/>
        </a:p>
      </dsp:txBody>
      <dsp:txXfrm>
        <a:off x="6666215" y="1440173"/>
        <a:ext cx="2406792" cy="3653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F52A6-2DBF-4159-9A52-8939829C5EED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438B6-0B45-40BA-8C42-092505A62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2964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6F3B0-465C-460D-BCF3-F7422121C1A0}" type="datetimeFigureOut">
              <a:rPr lang="ru-RU" smtClean="0"/>
              <a:pPr/>
              <a:t>23.06.2014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2FAAA-919C-43DB-841D-CBCD37DD8B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713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fld id="{35B890C8-EA68-496F-8200-C737BFE039BC}" type="slidenum">
              <a:rPr lang="ru-RU" altLang="ru-RU" smtClean="0">
                <a:latin typeface="Arial" charset="0"/>
              </a:rPr>
              <a:pPr defTabSz="912813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0D33-8706-429A-80C2-AD3FC49BD373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C601-E788-423A-8088-F86BE2A78DF6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FC14-6208-40E7-B997-551425168D1A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02FF-CC1D-4647-B496-078664F66C97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05E4-4765-4919-8C62-21110969F039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D4EC-1785-4A5C-9762-EE36E01F597E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D0CC-8B8E-49E8-9E3E-5563F6723D04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4D48-41EE-4D7D-B30E-DC1849A0C672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05A5-73DB-430D-8944-D6D71CA734DB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C51C-668C-4A42-9ED4-BEA07C19B5BB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0795-819A-4FC9-9426-39AC0366FEF8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57FD6-311C-47F6-B2BC-ECB97F46CBE9}" type="datetime1">
              <a:rPr lang="ru-RU" smtClean="0"/>
              <a:pPr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92C6-D17A-41B5-8DF5-E892FDCF2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tags" Target="../tags/tag6.xml"/><Relationship Id="rId7" Type="http://schemas.openxmlformats.org/officeDocument/2006/relationships/image" Target="../media/image2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0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29000" contrast="-2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3"/>
          <p:cNvSpPr>
            <a:spLocks noChangeArrowheads="1"/>
          </p:cNvSpPr>
          <p:nvPr/>
        </p:nvSpPr>
        <p:spPr bwMode="auto">
          <a:xfrm>
            <a:off x="501650" y="2505075"/>
            <a:ext cx="86423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Актуальные вопросы, связанные с переходом  на долгосрочное тарифное регулирование в сфере теплоснабжения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419476" y="6165852"/>
            <a:ext cx="2303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2813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Владивосток, июнь 2014</a:t>
            </a:r>
          </a:p>
        </p:txBody>
      </p:sp>
      <p:pic>
        <p:nvPicPr>
          <p:cNvPr id="3076" name="Рисунок 5" descr="LogoF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3176"/>
            <a:ext cx="108108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73875" y="52276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128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А.Е. Маркова</a:t>
            </a:r>
            <a:endParaRPr lang="ru-RU" alt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823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16023" y="84138"/>
            <a:ext cx="868217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Согласование решений органов исполнительной власти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субъектов РФ об установлении долгосрочных параметров</a:t>
            </a:r>
          </a:p>
        </p:txBody>
      </p:sp>
      <p:pic>
        <p:nvPicPr>
          <p:cNvPr id="10" name="Рисунок 9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304" y="-9832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216024" y="1077606"/>
            <a:ext cx="868217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городах с населением более 500 тыс. чел. и в городах, являющихся административными центрами субъектов РФ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0"/>
          <p:cNvGrpSpPr/>
          <p:nvPr/>
        </p:nvGrpSpPr>
        <p:grpSpPr>
          <a:xfrm>
            <a:off x="216023" y="1481436"/>
            <a:ext cx="8682171" cy="4811414"/>
            <a:chOff x="216023" y="1452137"/>
            <a:chExt cx="8682171" cy="4358728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216023" y="1452137"/>
              <a:ext cx="8682171" cy="4358728"/>
            </a:xfrm>
            <a:prstGeom prst="rect">
              <a:avLst/>
            </a:prstGeom>
            <a:solidFill>
              <a:srgbClr val="C7E0FB">
                <a:alpha val="36078"/>
              </a:srgbClr>
            </a:solidFill>
            <a:ln w="190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4"/>
            <p:cNvSpPr txBox="1"/>
            <p:nvPr/>
          </p:nvSpPr>
          <p:spPr>
            <a:xfrm>
              <a:off x="216304" y="1452137"/>
              <a:ext cx="8681890" cy="32064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….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к) проект решения об установлении цен (тарифов) и долгосрочных параметров регулирования теплоснабжающей организации (</a:t>
              </a:r>
              <a:r>
                <a:rPr lang="ru-RU" sz="1400" dirty="0" err="1" smtClean="0">
                  <a:latin typeface="Times New Roman" pitchFamily="18" charset="0"/>
                  <a:cs typeface="Times New Roman" pitchFamily="18" charset="0"/>
                </a:rPr>
                <a:t>теплосетевой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400" dirty="0" err="1" smtClean="0">
                  <a:latin typeface="Times New Roman" pitchFamily="18" charset="0"/>
                  <a:cs typeface="Times New Roman" pitchFamily="18" charset="0"/>
                </a:rPr>
                <a:t>организации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), в отношении которой подается обращение;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л) письменное заключение органа регулирования относительно учитываемого РИК;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м) расчет цен (тарифов) регулируемой организации;</a:t>
              </a:r>
            </a:p>
            <a:p>
              <a:r>
                <a:rPr lang="ru-RU" sz="1400" dirty="0" err="1" smtClean="0">
                  <a:latin typeface="Times New Roman" pitchFamily="18" charset="0"/>
                  <a:cs typeface="Times New Roman" pitchFamily="18" charset="0"/>
                </a:rPr>
                <a:t>н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) бухгалтерская отчетность регулируемой организации за последний календарный год и последний отчетный период;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о) расчет следующих показателей: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тарифов для единой теплоснабжающей организации в системе теплоснабжения, в которой осуществляет деятельность регулируемая организация;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долгосрочных параметров регулирования;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показателей финансово-экономического состояния регулируемой организации (исходя из структуры источников финансирования долгосрочной инвестиционной программы).</a:t>
              </a:r>
            </a:p>
            <a:p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25414" y="6581777"/>
            <a:ext cx="88931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подготовлены Управлением регулирования в сфере жилищно-коммунального комплекса ФСТ России</a:t>
            </a:r>
          </a:p>
        </p:txBody>
      </p:sp>
      <p:sp>
        <p:nvSpPr>
          <p:cNvPr id="21" name="Номер слайда 127"/>
          <p:cNvSpPr>
            <a:spLocks noGrp="1"/>
          </p:cNvSpPr>
          <p:nvPr>
            <p:ph type="sldNum" sz="quarter" idx="12"/>
          </p:nvPr>
        </p:nvSpPr>
        <p:spPr>
          <a:xfrm>
            <a:off x="6764594" y="6499225"/>
            <a:ext cx="2133600" cy="365125"/>
          </a:xfrm>
        </p:spPr>
        <p:txBody>
          <a:bodyPr/>
          <a:lstStyle/>
          <a:p>
            <a:fld id="{66E392C6-D17A-41B5-8DF5-E892FDCF23F9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reeform 3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187325" y="1045493"/>
            <a:ext cx="4298950" cy="4659887"/>
          </a:xfrm>
          <a:custGeom>
            <a:avLst/>
            <a:gdLst>
              <a:gd name="T0" fmla="*/ 0 w 1842"/>
              <a:gd name="T1" fmla="*/ 0 h 2808"/>
              <a:gd name="T2" fmla="*/ 2505075 w 1842"/>
              <a:gd name="T3" fmla="*/ 0 h 2808"/>
              <a:gd name="T4" fmla="*/ 2924175 w 1842"/>
              <a:gd name="T5" fmla="*/ 2305050 h 2808"/>
              <a:gd name="T6" fmla="*/ 2533650 w 1842"/>
              <a:gd name="T7" fmla="*/ 4610100 h 2808"/>
              <a:gd name="T8" fmla="*/ 0 w 1842"/>
              <a:gd name="T9" fmla="*/ 4610100 h 28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2" h="2808">
                <a:moveTo>
                  <a:pt x="0" y="0"/>
                </a:moveTo>
                <a:lnTo>
                  <a:pt x="1578" y="0"/>
                </a:lnTo>
                <a:lnTo>
                  <a:pt x="1842" y="1404"/>
                </a:lnTo>
                <a:lnTo>
                  <a:pt x="1596" y="2808"/>
                </a:lnTo>
                <a:lnTo>
                  <a:pt x="0" y="2808"/>
                </a:lnTo>
              </a:path>
            </a:pathLst>
          </a:custGeom>
          <a:noFill/>
          <a:ln w="31750" cap="flat" cmpd="sng">
            <a:solidFill>
              <a:srgbClr val="91C2F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E9F3FD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400"/>
          </a:p>
        </p:txBody>
      </p:sp>
      <p:grpSp>
        <p:nvGrpSpPr>
          <p:cNvPr id="109" name="Группа 108"/>
          <p:cNvGrpSpPr/>
          <p:nvPr/>
        </p:nvGrpSpPr>
        <p:grpSpPr>
          <a:xfrm>
            <a:off x="5519786" y="1158674"/>
            <a:ext cx="2959484" cy="738664"/>
            <a:chOff x="5519786" y="1639529"/>
            <a:chExt cx="2959484" cy="738664"/>
          </a:xfrm>
        </p:grpSpPr>
        <p:sp>
          <p:nvSpPr>
            <p:cNvPr id="110" name="Прямоугольник 109"/>
            <p:cNvSpPr/>
            <p:nvPr/>
          </p:nvSpPr>
          <p:spPr>
            <a:xfrm>
              <a:off x="5519786" y="1639529"/>
              <a:ext cx="2959484" cy="738664"/>
            </a:xfrm>
            <a:prstGeom prst="rect">
              <a:avLst/>
            </a:prstGeom>
            <a:solidFill>
              <a:srgbClr val="C7E0FB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5595986" y="1725254"/>
              <a:ext cx="2826232" cy="618533"/>
              <a:chOff x="1018741" y="2308020"/>
              <a:chExt cx="2826232" cy="618533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1042219" y="2308020"/>
                <a:ext cx="786581" cy="302922"/>
                <a:chOff x="1042219" y="2327684"/>
                <a:chExt cx="786581" cy="302922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1042219" y="2327684"/>
                  <a:ext cx="610703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ru-RU" dirty="0" smtClean="0">
                      <a:latin typeface="Times New Roman" pitchFamily="18" charset="0"/>
                      <a:cs typeface="Times New Roman" pitchFamily="18" charset="0"/>
                    </a:rPr>
                    <a:t>ОРЕХ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643090" y="2492107"/>
                  <a:ext cx="18571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>
                <a:off x="1018741" y="2616011"/>
                <a:ext cx="852869" cy="310542"/>
                <a:chOff x="1042219" y="2327684"/>
                <a:chExt cx="852869" cy="310542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1042219" y="2327684"/>
                  <a:ext cx="610703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ru-RU" dirty="0" smtClean="0">
                      <a:latin typeface="Times New Roman" pitchFamily="18" charset="0"/>
                      <a:cs typeface="Times New Roman" pitchFamily="18" charset="0"/>
                    </a:rPr>
                    <a:t>ОРЕХ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1643088" y="2499727"/>
                  <a:ext cx="25200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i0-2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1018741" y="2603967"/>
                <a:ext cx="82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2005781" y="2466183"/>
                <a:ext cx="18681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≤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2222089" y="2466183"/>
                <a:ext cx="764384" cy="314966"/>
                <a:chOff x="1042218" y="2327684"/>
                <a:chExt cx="764384" cy="314966"/>
              </a:xfrm>
            </p:grpSpPr>
            <p:sp>
              <p:nvSpPr>
                <p:cNvPr id="32" name="TextBox 31"/>
                <p:cNvSpPr txBox="1"/>
                <p:nvPr/>
              </p:nvSpPr>
              <p:spPr>
                <a:xfrm>
                  <a:off x="1042218" y="2327684"/>
                  <a:ext cx="504000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ru-RU" dirty="0" smtClean="0">
                      <a:latin typeface="Times New Roman" pitchFamily="18" charset="0"/>
                      <a:cs typeface="Times New Roman" pitchFamily="18" charset="0"/>
                    </a:rPr>
                    <a:t>ИПЦ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554602" y="2504151"/>
                  <a:ext cx="25200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-1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7" name="Группа 36"/>
              <p:cNvGrpSpPr/>
              <p:nvPr/>
            </p:nvGrpSpPr>
            <p:grpSpPr>
              <a:xfrm>
                <a:off x="3214602" y="2466183"/>
                <a:ext cx="630371" cy="314966"/>
                <a:chOff x="1042218" y="2327684"/>
                <a:chExt cx="630371" cy="314966"/>
              </a:xfrm>
            </p:grpSpPr>
            <p:sp>
              <p:nvSpPr>
                <p:cNvPr id="38" name="TextBox 37"/>
                <p:cNvSpPr txBox="1"/>
                <p:nvPr/>
              </p:nvSpPr>
              <p:spPr>
                <a:xfrm>
                  <a:off x="1042218" y="2327684"/>
                  <a:ext cx="504000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ru-RU" dirty="0" smtClean="0">
                      <a:latin typeface="Times New Roman" pitchFamily="18" charset="0"/>
                      <a:cs typeface="Times New Roman" pitchFamily="18" charset="0"/>
                    </a:rPr>
                    <a:t>ИПЦ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554602" y="2504151"/>
                  <a:ext cx="117987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0" name="TextBox 39"/>
              <p:cNvSpPr txBox="1"/>
              <p:nvPr/>
            </p:nvSpPr>
            <p:spPr>
              <a:xfrm>
                <a:off x="3018505" y="2502087"/>
                <a:ext cx="17698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246063" y="1158674"/>
            <a:ext cx="38054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Рост базового уровня операционных расходов регулируемой организации на первый год долгосрочного периода регулирования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6063" y="2117638"/>
            <a:ext cx="3342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Рассчитанная за два года до начала долгосрочного периода регулирования величина заемных средств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46063" y="3181377"/>
            <a:ext cx="309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Объем инвестиций за первый долгосрочный период регулирования</a:t>
            </a:r>
          </a:p>
        </p:txBody>
      </p:sp>
      <p:grpSp>
        <p:nvGrpSpPr>
          <p:cNvPr id="115" name="Группа 114"/>
          <p:cNvGrpSpPr/>
          <p:nvPr/>
        </p:nvGrpSpPr>
        <p:grpSpPr>
          <a:xfrm>
            <a:off x="5519786" y="3097745"/>
            <a:ext cx="2959484" cy="738664"/>
            <a:chOff x="5519786" y="4027761"/>
            <a:chExt cx="2959484" cy="738664"/>
          </a:xfrm>
        </p:grpSpPr>
        <p:sp>
          <p:nvSpPr>
            <p:cNvPr id="113" name="Прямоугольник 112"/>
            <p:cNvSpPr/>
            <p:nvPr/>
          </p:nvSpPr>
          <p:spPr>
            <a:xfrm>
              <a:off x="5519786" y="4027761"/>
              <a:ext cx="2959484" cy="738664"/>
            </a:xfrm>
            <a:prstGeom prst="rect">
              <a:avLst/>
            </a:prstGeom>
            <a:solidFill>
              <a:srgbClr val="C7E0FB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3" name="Группа 82"/>
            <p:cNvGrpSpPr/>
            <p:nvPr/>
          </p:nvGrpSpPr>
          <p:grpSpPr>
            <a:xfrm>
              <a:off x="5815881" y="4182208"/>
              <a:ext cx="2416162" cy="369332"/>
              <a:chOff x="1259632" y="5234940"/>
              <a:chExt cx="2416162" cy="36933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259632" y="5234940"/>
                <a:ext cx="3497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∑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527152" y="5465773"/>
                <a:ext cx="2520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900" dirty="0" smtClean="0">
                    <a:latin typeface="Times New Roman" pitchFamily="18" charset="0"/>
                    <a:cs typeface="Times New Roman" pitchFamily="18" charset="0"/>
                  </a:rPr>
                  <a:t>j=i0</a:t>
                </a:r>
                <a:endParaRPr lang="ru-RU" sz="9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527152" y="5234940"/>
                <a:ext cx="45719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900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sz="9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720346" y="5280660"/>
                <a:ext cx="1800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И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906054" y="5452703"/>
                <a:ext cx="2520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900" dirty="0" err="1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ru-RU" sz="9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188534" y="5288284"/>
                <a:ext cx="18681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≥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414242" y="5288283"/>
                <a:ext cx="126155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0,15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*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РИК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16" name="Группа 115"/>
          <p:cNvGrpSpPr/>
          <p:nvPr/>
        </p:nvGrpSpPr>
        <p:grpSpPr>
          <a:xfrm>
            <a:off x="5519786" y="3992185"/>
            <a:ext cx="2959484" cy="738664"/>
            <a:chOff x="5519786" y="5277723"/>
            <a:chExt cx="2959484" cy="738664"/>
          </a:xfrm>
        </p:grpSpPr>
        <p:sp>
          <p:nvSpPr>
            <p:cNvPr id="114" name="Прямоугольник 113"/>
            <p:cNvSpPr/>
            <p:nvPr/>
          </p:nvSpPr>
          <p:spPr>
            <a:xfrm>
              <a:off x="5519786" y="5277723"/>
              <a:ext cx="2959484" cy="738664"/>
            </a:xfrm>
            <a:prstGeom prst="rect">
              <a:avLst/>
            </a:prstGeom>
            <a:solidFill>
              <a:srgbClr val="C7E0FB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4" name="Группа 83"/>
            <p:cNvGrpSpPr/>
            <p:nvPr/>
          </p:nvGrpSpPr>
          <p:grpSpPr>
            <a:xfrm>
              <a:off x="6046489" y="5399789"/>
              <a:ext cx="1929647" cy="483632"/>
              <a:chOff x="1347152" y="5654332"/>
              <a:chExt cx="1929647" cy="483632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1347152" y="5743603"/>
                <a:ext cx="4320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ПрС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769080" y="5915645"/>
                <a:ext cx="720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900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935852" y="5746665"/>
                <a:ext cx="18681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≥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2158054" y="5746665"/>
                <a:ext cx="65487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0,15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*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760497" y="5684812"/>
                <a:ext cx="3497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∑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867997" y="5999465"/>
                <a:ext cx="2520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900" dirty="0" smtClean="0">
                    <a:latin typeface="Times New Roman" pitchFamily="18" charset="0"/>
                    <a:cs typeface="Times New Roman" pitchFamily="18" charset="0"/>
                  </a:rPr>
                  <a:t>j=i0</a:t>
                </a:r>
                <a:endParaRPr lang="ru-RU" sz="9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906097" y="5654332"/>
                <a:ext cx="45719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900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sz="9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3047471" y="5738152"/>
                <a:ext cx="1800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И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3240799" y="5910195"/>
                <a:ext cx="3600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900" dirty="0" smtClean="0">
                    <a:latin typeface="Times New Roman" pitchFamily="18" charset="0"/>
                    <a:cs typeface="Times New Roman" pitchFamily="18" charset="0"/>
                  </a:rPr>
                  <a:t>j</a:t>
                </a:r>
                <a:endParaRPr lang="ru-RU" sz="9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85" name="TextBox 84"/>
          <p:cNvSpPr txBox="1"/>
          <p:nvPr/>
        </p:nvSpPr>
        <p:spPr>
          <a:xfrm>
            <a:off x="246063" y="3991571"/>
            <a:ext cx="32173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Рассчитанная на конец долгосрочного периода регулирования величина привлеченных средств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216023" y="84138"/>
            <a:ext cx="868217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Показатели финансово-экономического состояния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7" name="Рисунок 86" descr="LogoFS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304" y="-9832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1" name="Группа 110"/>
          <p:cNvGrpSpPr/>
          <p:nvPr/>
        </p:nvGrpSpPr>
        <p:grpSpPr>
          <a:xfrm>
            <a:off x="5519786" y="2053114"/>
            <a:ext cx="3004500" cy="888855"/>
            <a:chOff x="5519786" y="2764825"/>
            <a:chExt cx="3004500" cy="888855"/>
          </a:xfrm>
        </p:grpSpPr>
        <p:sp>
          <p:nvSpPr>
            <p:cNvPr id="112" name="Прямоугольник 111"/>
            <p:cNvSpPr/>
            <p:nvPr/>
          </p:nvSpPr>
          <p:spPr>
            <a:xfrm>
              <a:off x="5519786" y="2764825"/>
              <a:ext cx="2959484" cy="888855"/>
            </a:xfrm>
            <a:prstGeom prst="rect">
              <a:avLst/>
            </a:prstGeom>
            <a:solidFill>
              <a:srgbClr val="C7E0FB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3" name="Группа 92"/>
            <p:cNvGrpSpPr/>
            <p:nvPr/>
          </p:nvGrpSpPr>
          <p:grpSpPr>
            <a:xfrm>
              <a:off x="5595986" y="2774965"/>
              <a:ext cx="2928300" cy="802722"/>
              <a:chOff x="6073624" y="2403490"/>
              <a:chExt cx="2928300" cy="802722"/>
            </a:xfrm>
          </p:grpSpPr>
          <p:grpSp>
            <p:nvGrpSpPr>
              <p:cNvPr id="60" name="Группа 59"/>
              <p:cNvGrpSpPr/>
              <p:nvPr/>
            </p:nvGrpSpPr>
            <p:grpSpPr>
              <a:xfrm>
                <a:off x="6095440" y="2414491"/>
                <a:ext cx="734888" cy="302922"/>
                <a:chOff x="1842266" y="3992773"/>
                <a:chExt cx="734888" cy="302922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1842266" y="3992773"/>
                  <a:ext cx="504000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ru-RU" dirty="0" smtClean="0">
                      <a:latin typeface="Times New Roman" pitchFamily="18" charset="0"/>
                      <a:cs typeface="Times New Roman" pitchFamily="18" charset="0"/>
                    </a:rPr>
                    <a:t>Займ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2325154" y="4157196"/>
                  <a:ext cx="25200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-2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6831666" y="2414491"/>
                <a:ext cx="18681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≤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999700" y="2415521"/>
                <a:ext cx="3600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4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9" name="Группа 58"/>
              <p:cNvGrpSpPr/>
              <p:nvPr/>
            </p:nvGrpSpPr>
            <p:grpSpPr>
              <a:xfrm>
                <a:off x="7369863" y="2415521"/>
                <a:ext cx="584044" cy="297186"/>
                <a:chOff x="3284329" y="3993803"/>
                <a:chExt cx="584044" cy="297186"/>
              </a:xfrm>
            </p:grpSpPr>
            <p:sp>
              <p:nvSpPr>
                <p:cNvPr id="28" name="TextBox 27"/>
                <p:cNvSpPr txBox="1"/>
                <p:nvPr/>
              </p:nvSpPr>
              <p:spPr>
                <a:xfrm>
                  <a:off x="3284329" y="3993803"/>
                  <a:ext cx="324000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ru-RU" dirty="0" smtClean="0">
                      <a:latin typeface="Times New Roman" pitchFamily="18" charset="0"/>
                      <a:cs typeface="Times New Roman" pitchFamily="18" charset="0"/>
                    </a:rPr>
                    <a:t>ЧП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3616373" y="4152490"/>
                  <a:ext cx="25200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-1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4" name="TextBox 33"/>
              <p:cNvSpPr txBox="1"/>
              <p:nvPr/>
            </p:nvSpPr>
            <p:spPr>
              <a:xfrm>
                <a:off x="7938594" y="2403490"/>
                <a:ext cx="176981" cy="288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8" name="Группа 57"/>
              <p:cNvGrpSpPr/>
              <p:nvPr/>
            </p:nvGrpSpPr>
            <p:grpSpPr>
              <a:xfrm>
                <a:off x="8100262" y="2415521"/>
                <a:ext cx="431644" cy="297186"/>
                <a:chOff x="4144436" y="3993803"/>
                <a:chExt cx="431644" cy="297186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4144436" y="3993803"/>
                  <a:ext cx="180000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324080" y="4152490"/>
                  <a:ext cx="25200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-</a:t>
                  </a:r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2" name="TextBox 41"/>
              <p:cNvSpPr txBox="1"/>
              <p:nvPr/>
            </p:nvSpPr>
            <p:spPr>
              <a:xfrm>
                <a:off x="8516593" y="2403490"/>
                <a:ext cx="176981" cy="288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7" name="Группа 56"/>
              <p:cNvGrpSpPr/>
              <p:nvPr/>
            </p:nvGrpSpPr>
            <p:grpSpPr>
              <a:xfrm>
                <a:off x="6291585" y="2904320"/>
                <a:ext cx="416404" cy="297186"/>
                <a:chOff x="4925216" y="3993803"/>
                <a:chExt cx="416404" cy="297186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4925216" y="3993803"/>
                  <a:ext cx="216000" cy="27596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IP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5089620" y="4152490"/>
                  <a:ext cx="25200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-</a:t>
                  </a:r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6" name="Группа 55"/>
              <p:cNvGrpSpPr/>
              <p:nvPr/>
            </p:nvGrpSpPr>
            <p:grpSpPr>
              <a:xfrm>
                <a:off x="6761500" y="2892289"/>
                <a:ext cx="645490" cy="309217"/>
                <a:chOff x="5511470" y="3981772"/>
                <a:chExt cx="645490" cy="309217"/>
              </a:xfrm>
            </p:grpSpPr>
            <p:sp>
              <p:nvSpPr>
                <p:cNvPr id="47" name="TextBox 46"/>
                <p:cNvSpPr txBox="1"/>
                <p:nvPr/>
              </p:nvSpPr>
              <p:spPr>
                <a:xfrm>
                  <a:off x="5511470" y="3981772"/>
                  <a:ext cx="108000" cy="288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-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679596" y="3993803"/>
                  <a:ext cx="252000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IR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5904960" y="4152490"/>
                  <a:ext cx="25200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-</a:t>
                  </a:r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0" name="TextBox 49"/>
              <p:cNvSpPr txBox="1"/>
              <p:nvPr/>
            </p:nvSpPr>
            <p:spPr>
              <a:xfrm>
                <a:off x="7391677" y="2892289"/>
                <a:ext cx="176981" cy="288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5" name="Группа 54"/>
              <p:cNvGrpSpPr/>
              <p:nvPr/>
            </p:nvGrpSpPr>
            <p:grpSpPr>
              <a:xfrm>
                <a:off x="7553347" y="2865476"/>
                <a:ext cx="1299308" cy="340736"/>
                <a:chOff x="6557452" y="3954959"/>
                <a:chExt cx="1299308" cy="340736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6557452" y="3992773"/>
                  <a:ext cx="612000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ru-RU" dirty="0" smtClean="0">
                      <a:latin typeface="Times New Roman" pitchFamily="18" charset="0"/>
                      <a:cs typeface="Times New Roman" pitchFamily="18" charset="0"/>
                    </a:rPr>
                    <a:t>Налог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7124160" y="4157196"/>
                  <a:ext cx="25200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900" dirty="0" smtClean="0">
                      <a:latin typeface="Times New Roman" pitchFamily="18" charset="0"/>
                      <a:cs typeface="Times New Roman" pitchFamily="18" charset="0"/>
                    </a:rPr>
                    <a:t>i0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-2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7352760" y="3954959"/>
                  <a:ext cx="504000" cy="138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Прибыль</a:t>
                  </a:r>
                  <a:endParaRPr lang="ru-RU" sz="9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4" name="TextBox 53"/>
              <p:cNvSpPr txBox="1"/>
              <p:nvPr/>
            </p:nvSpPr>
            <p:spPr>
              <a:xfrm>
                <a:off x="8850768" y="2904320"/>
                <a:ext cx="10614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6073624" y="2913101"/>
                <a:ext cx="176981" cy="288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8911891" y="2850087"/>
                <a:ext cx="90033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000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:endParaRPr lang="ru-RU" sz="1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92" name="Freeform 2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4486275" y="1056651"/>
            <a:ext cx="4429126" cy="4649529"/>
          </a:xfrm>
          <a:custGeom>
            <a:avLst/>
            <a:gdLst>
              <a:gd name="T0" fmla="*/ 0 w 276"/>
              <a:gd name="T1" fmla="*/ 0 h 3132"/>
              <a:gd name="T2" fmla="*/ 5872162 w 276"/>
              <a:gd name="T3" fmla="*/ 0 h 3132"/>
              <a:gd name="T4" fmla="*/ 5872162 w 276"/>
              <a:gd name="T5" fmla="*/ 4152900 h 3132"/>
              <a:gd name="T6" fmla="*/ 0 w 276"/>
              <a:gd name="T7" fmla="*/ 4152900 h 31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6" h="3132">
                <a:moveTo>
                  <a:pt x="0" y="0"/>
                </a:moveTo>
                <a:lnTo>
                  <a:pt x="276" y="0"/>
                </a:lnTo>
                <a:lnTo>
                  <a:pt x="276" y="3132"/>
                </a:lnTo>
                <a:lnTo>
                  <a:pt x="0" y="3132"/>
                </a:lnTo>
              </a:path>
            </a:pathLst>
          </a:custGeom>
          <a:noFill/>
          <a:ln w="31750" cmpd="sng">
            <a:solidFill>
              <a:srgbClr val="68ABF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E9F3FD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400"/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5519786" y="1982743"/>
            <a:ext cx="2959484" cy="0"/>
          </a:xfrm>
          <a:prstGeom prst="line">
            <a:avLst/>
          </a:prstGeom>
          <a:ln>
            <a:solidFill>
              <a:srgbClr val="91C2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flipH="1">
            <a:off x="201047" y="1982743"/>
            <a:ext cx="3581376" cy="0"/>
          </a:xfrm>
          <a:prstGeom prst="line">
            <a:avLst/>
          </a:prstGeom>
          <a:ln>
            <a:solidFill>
              <a:srgbClr val="91C2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H="1">
            <a:off x="5519786" y="3028500"/>
            <a:ext cx="2959484" cy="0"/>
          </a:xfrm>
          <a:prstGeom prst="line">
            <a:avLst/>
          </a:prstGeom>
          <a:ln>
            <a:solidFill>
              <a:srgbClr val="91C2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H="1">
            <a:off x="304825" y="3028500"/>
            <a:ext cx="3581376" cy="0"/>
          </a:xfrm>
          <a:prstGeom prst="line">
            <a:avLst/>
          </a:prstGeom>
          <a:ln>
            <a:solidFill>
              <a:srgbClr val="91C2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H="1">
            <a:off x="5519786" y="3918257"/>
            <a:ext cx="2959484" cy="0"/>
          </a:xfrm>
          <a:prstGeom prst="line">
            <a:avLst/>
          </a:prstGeom>
          <a:ln>
            <a:solidFill>
              <a:srgbClr val="91C2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H="1">
            <a:off x="304825" y="3918257"/>
            <a:ext cx="3581376" cy="0"/>
          </a:xfrm>
          <a:prstGeom prst="line">
            <a:avLst/>
          </a:prstGeom>
          <a:ln>
            <a:solidFill>
              <a:srgbClr val="91C2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25414" y="6581777"/>
            <a:ext cx="88931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подготовлены Управлением регулирования в сфере жилищно-коммунального комплекса ФСТ России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6064" y="5706181"/>
            <a:ext cx="8772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Условие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применяется для организаций, в отношении которых тарифное регулирование осуществляется менее чем два года (на начало долгосрочного периода регулирования), в случае если более 90% величины заемных средств таких организаций  были направлены на финансирование строительства, реконструкции и модернизации производственных объектов, предусмотренных инвестиционной программой, а также такие организации не убыточны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1313" y="5706181"/>
            <a:ext cx="9003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46064" y="4924396"/>
            <a:ext cx="3805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Оборачиваемость дебиторской задолженности за два года до начала долгосрочного периода регулирования</a:t>
            </a:r>
          </a:p>
        </p:txBody>
      </p:sp>
      <p:cxnSp>
        <p:nvCxnSpPr>
          <p:cNvPr id="120" name="Прямая соединительная линия 119"/>
          <p:cNvCxnSpPr/>
          <p:nvPr/>
        </p:nvCxnSpPr>
        <p:spPr>
          <a:xfrm flipH="1">
            <a:off x="5519786" y="4810096"/>
            <a:ext cx="2959484" cy="0"/>
          </a:xfrm>
          <a:prstGeom prst="line">
            <a:avLst/>
          </a:prstGeom>
          <a:ln>
            <a:solidFill>
              <a:srgbClr val="91C2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304825" y="4810096"/>
            <a:ext cx="3581376" cy="0"/>
          </a:xfrm>
          <a:prstGeom prst="line">
            <a:avLst/>
          </a:prstGeom>
          <a:ln>
            <a:solidFill>
              <a:srgbClr val="91C2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5519786" y="4886626"/>
            <a:ext cx="2959484" cy="738664"/>
          </a:xfrm>
          <a:prstGeom prst="rect">
            <a:avLst/>
          </a:prstGeom>
          <a:solidFill>
            <a:srgbClr val="C7E0FB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179839" y="5097963"/>
            <a:ext cx="49435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Обдз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783332" y="5107488"/>
            <a:ext cx="18681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≤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022136" y="5107488"/>
            <a:ext cx="93054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135 дней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Номер слайда 127"/>
          <p:cNvSpPr>
            <a:spLocks noGrp="1"/>
          </p:cNvSpPr>
          <p:nvPr>
            <p:ph type="sldNum" sz="quarter" idx="12"/>
          </p:nvPr>
        </p:nvSpPr>
        <p:spPr>
          <a:xfrm>
            <a:off x="6764594" y="6499225"/>
            <a:ext cx="2133600" cy="365125"/>
          </a:xfrm>
        </p:spPr>
        <p:txBody>
          <a:bodyPr/>
          <a:lstStyle/>
          <a:p>
            <a:fld id="{66E392C6-D17A-41B5-8DF5-E892FDCF23F9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29000" contrast="-2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3"/>
          <p:cNvSpPr>
            <a:spLocks noChangeArrowheads="1"/>
          </p:cNvSpPr>
          <p:nvPr/>
        </p:nvSpPr>
        <p:spPr bwMode="auto">
          <a:xfrm>
            <a:off x="350838" y="2501900"/>
            <a:ext cx="864235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Рисунок 5" descr="LogoF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3176"/>
            <a:ext cx="108108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0823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араллелограмм 6"/>
          <p:cNvSpPr/>
          <p:nvPr/>
        </p:nvSpPr>
        <p:spPr>
          <a:xfrm>
            <a:off x="1114740" y="5630068"/>
            <a:ext cx="5876925" cy="725824"/>
          </a:xfrm>
          <a:prstGeom prst="parallelogram">
            <a:avLst>
              <a:gd name="adj" fmla="val 593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араллелограмм 9"/>
          <p:cNvSpPr/>
          <p:nvPr/>
        </p:nvSpPr>
        <p:spPr>
          <a:xfrm rot="19342460">
            <a:off x="4816795" y="1237999"/>
            <a:ext cx="1150313" cy="532123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92C6-D17A-41B5-8DF5-E892FDCF23F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6023" y="84138"/>
            <a:ext cx="868217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Долгосрочное регулирование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LogoFST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6304" y="-9832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425677" y="5405832"/>
            <a:ext cx="7359443" cy="448469"/>
          </a:xfrm>
          <a:prstGeom prst="rect">
            <a:avLst/>
          </a:prstGeom>
          <a:solidFill>
            <a:srgbClr val="C7E0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от 30.12.2012 № 291-ФЗ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10350" y="2432215"/>
            <a:ext cx="5874769" cy="1117229"/>
          </a:xfrm>
          <a:prstGeom prst="rect">
            <a:avLst/>
          </a:prstGeom>
          <a:solidFill>
            <a:srgbClr val="C7E0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936030" y="3747902"/>
            <a:ext cx="6849090" cy="1427913"/>
          </a:xfrm>
          <a:prstGeom prst="rect">
            <a:avLst/>
          </a:prstGeom>
          <a:solidFill>
            <a:srgbClr val="C7E0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910351" y="3780041"/>
            <a:ext cx="577644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 от 22 октября 2012 г № 1075(в редакции постановления от 20.02.2014 № 128): Основы ценообразования в сфере теплоснабжения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92364" y="4236973"/>
            <a:ext cx="589443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16.05.2014 № 452: Правила определения плановых и расчета фактических значений показателей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КиН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71361" y="4748659"/>
            <a:ext cx="620907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05.05.2014 № 410: Порядок согласования и утверждения инвестиционных программ</a:t>
            </a:r>
          </a:p>
        </p:txBody>
      </p:sp>
      <p:cxnSp>
        <p:nvCxnSpPr>
          <p:cNvPr id="29" name="Прямая соединительная линия 28"/>
          <p:cNvCxnSpPr/>
          <p:nvPr>
            <p:custDataLst>
              <p:tags r:id="rId1"/>
            </p:custDataLst>
          </p:nvPr>
        </p:nvCxnSpPr>
        <p:spPr>
          <a:xfrm>
            <a:off x="2663660" y="4186138"/>
            <a:ext cx="610397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>
            <p:custDataLst>
              <p:tags r:id="rId2"/>
            </p:custDataLst>
          </p:nvPr>
        </p:nvCxnSpPr>
        <p:spPr>
          <a:xfrm>
            <a:off x="2351697" y="4670003"/>
            <a:ext cx="643342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765755" y="2470162"/>
            <a:ext cx="500188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Приказ ФСТ России от 12.04.2013 № 92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Правила согласования решений ОИВС РФ о выборе метода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 об установлении долгосрочных параметров регулирования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87972" y="3148552"/>
            <a:ext cx="527966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Приказ ФСТ России от 13.06.2013 № 760-э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Методические указания по расчету регулируемых цен (тарифов) в сфере теплоснабжения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единительная линия 34"/>
          <p:cNvCxnSpPr/>
          <p:nvPr>
            <p:custDataLst>
              <p:tags r:id="rId3"/>
            </p:custDataLst>
          </p:nvPr>
        </p:nvCxnSpPr>
        <p:spPr>
          <a:xfrm>
            <a:off x="3487972" y="3089560"/>
            <a:ext cx="527966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Горизонтальный свиток 37"/>
          <p:cNvSpPr/>
          <p:nvPr/>
        </p:nvSpPr>
        <p:spPr>
          <a:xfrm>
            <a:off x="5402897" y="1010931"/>
            <a:ext cx="3177535" cy="128938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5648698" y="1294483"/>
            <a:ext cx="293173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 настоящее время нормативная</a:t>
            </a:r>
            <a:r>
              <a:rPr lang="en-US" sz="1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правовая база, позволяющая осуществить переход на долгосрочное тарифное </a:t>
            </a:r>
            <a:endParaRPr lang="en-US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регулирование, в целом сформирована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араллелограмм 5"/>
          <p:cNvSpPr/>
          <p:nvPr/>
        </p:nvSpPr>
        <p:spPr>
          <a:xfrm rot="1922862">
            <a:off x="1913357" y="784915"/>
            <a:ext cx="1086490" cy="58781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3321218">
            <a:off x="4022531" y="1299975"/>
            <a:ext cx="1346950" cy="5752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414" y="6581777"/>
            <a:ext cx="88931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подготовлены Управлением регулирования в сфере жилищно-коммунального комплекса ФСТ России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12863" y="1638300"/>
            <a:ext cx="2303462" cy="358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xmlns="" val="3928091294"/>
              </p:ext>
            </p:extLst>
          </p:nvPr>
        </p:nvGraphicFramePr>
        <p:xfrm>
          <a:off x="251520" y="1252840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16023" y="84138"/>
            <a:ext cx="8682171" cy="7540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altLang="ru-RU" sz="20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rPr>
              <a:t>Гарантии возврата инвестиций</a:t>
            </a:r>
            <a:endParaRPr lang="en-US" altLang="ru-RU" sz="2000" b="1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endParaRPr lang="ru-RU" sz="2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LogoFST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6304" y="-9832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27"/>
          <p:cNvSpPr>
            <a:spLocks noGrp="1"/>
          </p:cNvSpPr>
          <p:nvPr>
            <p:ph type="sldNum" sz="quarter" idx="12"/>
          </p:nvPr>
        </p:nvSpPr>
        <p:spPr>
          <a:xfrm>
            <a:off x="6764594" y="6499225"/>
            <a:ext cx="2133600" cy="365125"/>
          </a:xfrm>
        </p:spPr>
        <p:txBody>
          <a:bodyPr/>
          <a:lstStyle/>
          <a:p>
            <a:fld id="{66E392C6-D17A-41B5-8DF5-E892FDCF23F9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414" y="6581777"/>
            <a:ext cx="88931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подготовлены Управлением регулирования в сфере жилищно-коммунального комплекса ФСТ России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12863" y="1638300"/>
            <a:ext cx="2303462" cy="358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7432370"/>
              </p:ext>
            </p:extLst>
          </p:nvPr>
        </p:nvGraphicFramePr>
        <p:xfrm>
          <a:off x="246063" y="1166360"/>
          <a:ext cx="8568952" cy="492963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142237"/>
                <a:gridCol w="2295256"/>
                <a:gridCol w="1453663"/>
                <a:gridCol w="2677796"/>
              </a:tblGrid>
              <a:tr h="645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4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 установления тарифов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4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тарифных решений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4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от общего количества тарифных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решений в регионе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4F82"/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Санкт-Петербург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7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Курганская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Рязанская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Свердловская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Удмуртская республика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452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ИТОГО: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(от общего количества тарифных решений по РФ)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16023" y="84138"/>
            <a:ext cx="868217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Количество регулируемых организаций в сфере теплоснабжения,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перешедших на долгосрочное тарифное регулирование</a:t>
            </a:r>
          </a:p>
        </p:txBody>
      </p:sp>
      <p:pic>
        <p:nvPicPr>
          <p:cNvPr id="16" name="Рисунок 1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304" y="-9832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127"/>
          <p:cNvSpPr>
            <a:spLocks noGrp="1"/>
          </p:cNvSpPr>
          <p:nvPr>
            <p:ph type="sldNum" sz="quarter" idx="12"/>
          </p:nvPr>
        </p:nvSpPr>
        <p:spPr>
          <a:xfrm>
            <a:off x="6764594" y="6499225"/>
            <a:ext cx="2133600" cy="365125"/>
          </a:xfrm>
        </p:spPr>
        <p:txBody>
          <a:bodyPr/>
          <a:lstStyle/>
          <a:p>
            <a:fld id="{66E392C6-D17A-41B5-8DF5-E892FDCF23F9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414" y="6581777"/>
            <a:ext cx="88931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подготовлены Управлением регулирования в сфере жилищно-коммунального комплекса ФСТ России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12863" y="1704975"/>
            <a:ext cx="2303462" cy="358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971600" y="1155228"/>
            <a:ext cx="7704856" cy="14888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solidFill>
                <a:prstClr val="black"/>
              </a:solidFill>
            </a:endParaRPr>
          </a:p>
          <a:p>
            <a:pPr algn="just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Действующая нормативная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правовая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база в целом позволяет осуществлять переход на долгосрочное тарифное регулирование в сфере теплоснабжения.</a:t>
            </a:r>
          </a:p>
          <a:p>
            <a:pPr algn="just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229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Принято постановление Правительства РФ от 20.02.2014 № 128,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обеспечивающее возможность в 2014-2015 годах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перехода на долгосрочные тарифы в течение финансового года по готовности.</a:t>
            </a: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</p:txBody>
      </p:sp>
      <p:pic>
        <p:nvPicPr>
          <p:cNvPr id="18" name="Рисунок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902" y="3090894"/>
            <a:ext cx="1366273" cy="171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971600" y="3107599"/>
            <a:ext cx="7704856" cy="15535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соответствии с положениями Федерального закона от 30.12.2012 № 291-ФЗ к 01.01.2016 должен быть осуществлен переход на долгосрочное тарифное регулирование в сферах тепло-, водоснабжения и водоотведения. </a:t>
            </a:r>
          </a:p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2014 году на долгосрочное тарифное регулирование в сфере теплоснабжения перешло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5,3 %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организаций. </a:t>
            </a:r>
          </a:p>
          <a:p>
            <a:pPr algn="just"/>
            <a:r>
              <a:rPr lang="ru-RU" sz="1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Чем могут быть вызваны сложности с переходом?</a:t>
            </a:r>
            <a:endParaRPr lang="ru-RU" sz="1400" b="1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246063" y="4621723"/>
            <a:ext cx="46754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13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1600" y="5124663"/>
            <a:ext cx="7704856" cy="1092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проблемы:</a:t>
            </a:r>
          </a:p>
          <a:p>
            <a:pPr marL="342900" indent="-342900"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в ряде регионов (44%) не утверждены схемы теплоснабжения</a:t>
            </a:r>
          </a:p>
          <a:p>
            <a:pPr marL="342900" indent="-342900"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не утверждены показатели надежности и энергетической эффективности</a:t>
            </a:r>
          </a:p>
          <a:p>
            <a:pPr marL="342900" indent="-342900"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не утверждены инвестиционные программы</a:t>
            </a:r>
          </a:p>
        </p:txBody>
      </p:sp>
      <p:pic>
        <p:nvPicPr>
          <p:cNvPr id="24" name="Рисунок 1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46159">
            <a:off x="-48285" y="1400017"/>
            <a:ext cx="1280414" cy="921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16023" y="84138"/>
            <a:ext cx="868217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проблемы, связанные с переходом на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долгосрочное тарифное регулирование</a:t>
            </a:r>
          </a:p>
        </p:txBody>
      </p:sp>
      <p:pic>
        <p:nvPicPr>
          <p:cNvPr id="16" name="Рисунок 15" descr="LogoFS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304" y="-9832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Номер слайда 127"/>
          <p:cNvSpPr>
            <a:spLocks noGrp="1"/>
          </p:cNvSpPr>
          <p:nvPr>
            <p:ph type="sldNum" sz="quarter" idx="12"/>
          </p:nvPr>
        </p:nvSpPr>
        <p:spPr>
          <a:xfrm>
            <a:off x="6764594" y="6499225"/>
            <a:ext cx="2133600" cy="365125"/>
          </a:xfrm>
        </p:spPr>
        <p:txBody>
          <a:bodyPr/>
          <a:lstStyle/>
          <a:p>
            <a:fld id="{66E392C6-D17A-41B5-8DF5-E892FDCF23F9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Диаграмма 64"/>
          <p:cNvGraphicFramePr/>
          <p:nvPr/>
        </p:nvGraphicFramePr>
        <p:xfrm>
          <a:off x="4640592" y="1542197"/>
          <a:ext cx="4214503" cy="3562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0" name="Прямоугольник 29"/>
          <p:cNvSpPr/>
          <p:nvPr/>
        </p:nvSpPr>
        <p:spPr>
          <a:xfrm>
            <a:off x="216023" y="84138"/>
            <a:ext cx="868217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Схемы теплоснабжения, 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квартал 2014 г</a:t>
            </a:r>
          </a:p>
        </p:txBody>
      </p:sp>
      <p:pic>
        <p:nvPicPr>
          <p:cNvPr id="31" name="Рисунок 30" descr="LogoFST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6304" y="-9832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125414" y="6581777"/>
            <a:ext cx="88931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подготовлены Управлением регулирования в сфере жилищно-коммунального комплекса ФСТ России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640592" y="911817"/>
            <a:ext cx="4293631" cy="630380"/>
          </a:xfrm>
          <a:prstGeom prst="rect">
            <a:avLst/>
          </a:prstGeom>
          <a:solidFill>
            <a:schemeClr val="tx2">
              <a:lumMod val="40000"/>
              <a:lumOff val="60000"/>
              <a:alpha val="3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данным, представленным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Минэнерго России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631067" y="911817"/>
            <a:ext cx="4293631" cy="5146085"/>
          </a:xfrm>
          <a:prstGeom prst="rect">
            <a:avLst/>
          </a:prstGeom>
          <a:noFill/>
          <a:ln w="1905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5472" y="6067062"/>
            <a:ext cx="8233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Требования к схемам теплоснабжения, порядку их разработки и утверждения были приняты постановлением Правительства РФ от 22.02.2012 №154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46062" y="902292"/>
            <a:ext cx="4293631" cy="5146085"/>
          </a:xfrm>
          <a:prstGeom prst="rect">
            <a:avLst/>
          </a:prstGeom>
          <a:noFill/>
          <a:ln w="1905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46062" y="911817"/>
            <a:ext cx="4293631" cy="630380"/>
          </a:xfrm>
          <a:prstGeom prst="rect">
            <a:avLst/>
          </a:prstGeom>
          <a:solidFill>
            <a:schemeClr val="tx2">
              <a:lumMod val="40000"/>
              <a:lumOff val="60000"/>
              <a:alpha val="3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данным, представленным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Минстроем России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Диаграмма 33"/>
          <p:cNvGraphicFramePr/>
          <p:nvPr/>
        </p:nvGraphicFramePr>
        <p:xfrm>
          <a:off x="246062" y="1542196"/>
          <a:ext cx="4214503" cy="4502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4" name="TextBox 43"/>
          <p:cNvSpPr txBox="1"/>
          <p:nvPr>
            <p:custDataLst>
              <p:tags r:id="rId1"/>
            </p:custDataLst>
          </p:nvPr>
        </p:nvSpPr>
        <p:spPr>
          <a:xfrm>
            <a:off x="3333779" y="5573016"/>
            <a:ext cx="112678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Всего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13 920 схем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>
            <p:custDataLst>
              <p:tags r:id="rId2"/>
            </p:custDataLst>
          </p:nvPr>
        </p:nvSpPr>
        <p:spPr>
          <a:xfrm>
            <a:off x="7692750" y="4321753"/>
            <a:ext cx="1126786" cy="4385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Всего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37 городов с населением свыше 500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олилиния 52"/>
          <p:cNvSpPr/>
          <p:nvPr>
            <p:custDataLst>
              <p:tags r:id="rId3"/>
            </p:custDataLst>
          </p:nvPr>
        </p:nvSpPr>
        <p:spPr>
          <a:xfrm>
            <a:off x="4640592" y="5144298"/>
            <a:ext cx="4284106" cy="900000"/>
          </a:xfrm>
          <a:custGeom>
            <a:avLst/>
            <a:gdLst>
              <a:gd name="connsiteX0" fmla="*/ 6510131 w 8547653"/>
              <a:gd name="connsiteY0" fmla="*/ 9939 h 4104860"/>
              <a:gd name="connsiteX1" fmla="*/ 0 w 8547653"/>
              <a:gd name="connsiteY1" fmla="*/ 228600 h 4104860"/>
              <a:gd name="connsiteX2" fmla="*/ 0 w 8547653"/>
              <a:gd name="connsiteY2" fmla="*/ 4104860 h 4104860"/>
              <a:gd name="connsiteX3" fmla="*/ 8547653 w 8547653"/>
              <a:gd name="connsiteY3" fmla="*/ 4104860 h 4104860"/>
              <a:gd name="connsiteX4" fmla="*/ 8547653 w 8547653"/>
              <a:gd name="connsiteY4" fmla="*/ 208721 h 4104860"/>
              <a:gd name="connsiteX5" fmla="*/ 6877879 w 8547653"/>
              <a:gd name="connsiteY5" fmla="*/ 0 h 4104860"/>
              <a:gd name="connsiteX0" fmla="*/ 6516481 w 8547653"/>
              <a:gd name="connsiteY0" fmla="*/ 0 h 4120321"/>
              <a:gd name="connsiteX1" fmla="*/ 0 w 8547653"/>
              <a:gd name="connsiteY1" fmla="*/ 244061 h 4120321"/>
              <a:gd name="connsiteX2" fmla="*/ 0 w 8547653"/>
              <a:gd name="connsiteY2" fmla="*/ 4120321 h 4120321"/>
              <a:gd name="connsiteX3" fmla="*/ 8547653 w 8547653"/>
              <a:gd name="connsiteY3" fmla="*/ 4120321 h 4120321"/>
              <a:gd name="connsiteX4" fmla="*/ 8547653 w 8547653"/>
              <a:gd name="connsiteY4" fmla="*/ 224182 h 4120321"/>
              <a:gd name="connsiteX5" fmla="*/ 6877879 w 8547653"/>
              <a:gd name="connsiteY5" fmla="*/ 15461 h 4120321"/>
              <a:gd name="connsiteX0" fmla="*/ 6516481 w 8547653"/>
              <a:gd name="connsiteY0" fmla="*/ 3589 h 4123910"/>
              <a:gd name="connsiteX1" fmla="*/ 0 w 8547653"/>
              <a:gd name="connsiteY1" fmla="*/ 247650 h 4123910"/>
              <a:gd name="connsiteX2" fmla="*/ 0 w 8547653"/>
              <a:gd name="connsiteY2" fmla="*/ 4123910 h 4123910"/>
              <a:gd name="connsiteX3" fmla="*/ 8547653 w 8547653"/>
              <a:gd name="connsiteY3" fmla="*/ 4123910 h 4123910"/>
              <a:gd name="connsiteX4" fmla="*/ 8547653 w 8547653"/>
              <a:gd name="connsiteY4" fmla="*/ 227771 h 4123910"/>
              <a:gd name="connsiteX5" fmla="*/ 6871529 w 8547653"/>
              <a:gd name="connsiteY5" fmla="*/ 0 h 4123910"/>
              <a:gd name="connsiteX0" fmla="*/ 6516481 w 8547653"/>
              <a:gd name="connsiteY0" fmla="*/ 406534 h 4526855"/>
              <a:gd name="connsiteX1" fmla="*/ 6468158 w 8547653"/>
              <a:gd name="connsiteY1" fmla="*/ 0 h 4526855"/>
              <a:gd name="connsiteX2" fmla="*/ 0 w 8547653"/>
              <a:gd name="connsiteY2" fmla="*/ 650595 h 4526855"/>
              <a:gd name="connsiteX3" fmla="*/ 0 w 8547653"/>
              <a:gd name="connsiteY3" fmla="*/ 4526855 h 4526855"/>
              <a:gd name="connsiteX4" fmla="*/ 8547653 w 8547653"/>
              <a:gd name="connsiteY4" fmla="*/ 4526855 h 4526855"/>
              <a:gd name="connsiteX5" fmla="*/ 8547653 w 8547653"/>
              <a:gd name="connsiteY5" fmla="*/ 630716 h 4526855"/>
              <a:gd name="connsiteX6" fmla="*/ 6871529 w 8547653"/>
              <a:gd name="connsiteY6" fmla="*/ 402945 h 4526855"/>
              <a:gd name="connsiteX0" fmla="*/ 6516481 w 8547653"/>
              <a:gd name="connsiteY0" fmla="*/ 3589 h 4123910"/>
              <a:gd name="connsiteX1" fmla="*/ 6297442 w 8547653"/>
              <a:gd name="connsiteY1" fmla="*/ 251363 h 4123910"/>
              <a:gd name="connsiteX2" fmla="*/ 0 w 8547653"/>
              <a:gd name="connsiteY2" fmla="*/ 247650 h 4123910"/>
              <a:gd name="connsiteX3" fmla="*/ 0 w 8547653"/>
              <a:gd name="connsiteY3" fmla="*/ 4123910 h 4123910"/>
              <a:gd name="connsiteX4" fmla="*/ 8547653 w 8547653"/>
              <a:gd name="connsiteY4" fmla="*/ 4123910 h 4123910"/>
              <a:gd name="connsiteX5" fmla="*/ 8547653 w 8547653"/>
              <a:gd name="connsiteY5" fmla="*/ 227771 h 4123910"/>
              <a:gd name="connsiteX6" fmla="*/ 6871529 w 8547653"/>
              <a:gd name="connsiteY6" fmla="*/ 0 h 4123910"/>
              <a:gd name="connsiteX0" fmla="*/ 6406551 w 8547653"/>
              <a:gd name="connsiteY0" fmla="*/ 251361 h 4123910"/>
              <a:gd name="connsiteX1" fmla="*/ 6297442 w 8547653"/>
              <a:gd name="connsiteY1" fmla="*/ 251363 h 4123910"/>
              <a:gd name="connsiteX2" fmla="*/ 0 w 8547653"/>
              <a:gd name="connsiteY2" fmla="*/ 247650 h 4123910"/>
              <a:gd name="connsiteX3" fmla="*/ 0 w 8547653"/>
              <a:gd name="connsiteY3" fmla="*/ 4123910 h 4123910"/>
              <a:gd name="connsiteX4" fmla="*/ 8547653 w 8547653"/>
              <a:gd name="connsiteY4" fmla="*/ 4123910 h 4123910"/>
              <a:gd name="connsiteX5" fmla="*/ 8547653 w 8547653"/>
              <a:gd name="connsiteY5" fmla="*/ 227771 h 4123910"/>
              <a:gd name="connsiteX6" fmla="*/ 6871529 w 8547653"/>
              <a:gd name="connsiteY6" fmla="*/ 0 h 4123910"/>
              <a:gd name="connsiteX0" fmla="*/ 6406551 w 8547653"/>
              <a:gd name="connsiteY0" fmla="*/ 23590 h 3896139"/>
              <a:gd name="connsiteX1" fmla="*/ 6297442 w 8547653"/>
              <a:gd name="connsiteY1" fmla="*/ 23592 h 3896139"/>
              <a:gd name="connsiteX2" fmla="*/ 0 w 8547653"/>
              <a:gd name="connsiteY2" fmla="*/ 19879 h 3896139"/>
              <a:gd name="connsiteX3" fmla="*/ 0 w 8547653"/>
              <a:gd name="connsiteY3" fmla="*/ 3896139 h 3896139"/>
              <a:gd name="connsiteX4" fmla="*/ 8547653 w 8547653"/>
              <a:gd name="connsiteY4" fmla="*/ 3896139 h 3896139"/>
              <a:gd name="connsiteX5" fmla="*/ 8547653 w 8547653"/>
              <a:gd name="connsiteY5" fmla="*/ 0 h 3896139"/>
              <a:gd name="connsiteX6" fmla="*/ 7027152 w 8547653"/>
              <a:gd name="connsiteY6" fmla="*/ 23590 h 3896139"/>
              <a:gd name="connsiteX0" fmla="*/ 6406551 w 8547653"/>
              <a:gd name="connsiteY0" fmla="*/ 23590 h 3896139"/>
              <a:gd name="connsiteX1" fmla="*/ 6297442 w 8547653"/>
              <a:gd name="connsiteY1" fmla="*/ 23592 h 3896139"/>
              <a:gd name="connsiteX2" fmla="*/ 0 w 8547653"/>
              <a:gd name="connsiteY2" fmla="*/ 19879 h 3896139"/>
              <a:gd name="connsiteX3" fmla="*/ 0 w 8547653"/>
              <a:gd name="connsiteY3" fmla="*/ 3896139 h 3896139"/>
              <a:gd name="connsiteX4" fmla="*/ 8547653 w 8547653"/>
              <a:gd name="connsiteY4" fmla="*/ 3896139 h 3896139"/>
              <a:gd name="connsiteX5" fmla="*/ 8547653 w 8547653"/>
              <a:gd name="connsiteY5" fmla="*/ 0 h 3896139"/>
              <a:gd name="connsiteX6" fmla="*/ 6989215 w 8547653"/>
              <a:gd name="connsiteY6" fmla="*/ 0 h 3896139"/>
              <a:gd name="connsiteX0" fmla="*/ 6406551 w 8547653"/>
              <a:gd name="connsiteY0" fmla="*/ 23590 h 3896139"/>
              <a:gd name="connsiteX1" fmla="*/ 6297442 w 8547653"/>
              <a:gd name="connsiteY1" fmla="*/ 0 h 3896139"/>
              <a:gd name="connsiteX2" fmla="*/ 0 w 8547653"/>
              <a:gd name="connsiteY2" fmla="*/ 19879 h 3896139"/>
              <a:gd name="connsiteX3" fmla="*/ 0 w 8547653"/>
              <a:gd name="connsiteY3" fmla="*/ 3896139 h 3896139"/>
              <a:gd name="connsiteX4" fmla="*/ 8547653 w 8547653"/>
              <a:gd name="connsiteY4" fmla="*/ 3896139 h 3896139"/>
              <a:gd name="connsiteX5" fmla="*/ 8547653 w 8547653"/>
              <a:gd name="connsiteY5" fmla="*/ 0 h 3896139"/>
              <a:gd name="connsiteX6" fmla="*/ 6989215 w 8547653"/>
              <a:gd name="connsiteY6" fmla="*/ 0 h 3896139"/>
              <a:gd name="connsiteX0" fmla="*/ 6406551 w 8547653"/>
              <a:gd name="connsiteY0" fmla="*/ 23590 h 3896139"/>
              <a:gd name="connsiteX1" fmla="*/ 7321740 w 8547653"/>
              <a:gd name="connsiteY1" fmla="*/ 0 h 3896139"/>
              <a:gd name="connsiteX2" fmla="*/ 0 w 8547653"/>
              <a:gd name="connsiteY2" fmla="*/ 19879 h 3896139"/>
              <a:gd name="connsiteX3" fmla="*/ 0 w 8547653"/>
              <a:gd name="connsiteY3" fmla="*/ 3896139 h 3896139"/>
              <a:gd name="connsiteX4" fmla="*/ 8547653 w 8547653"/>
              <a:gd name="connsiteY4" fmla="*/ 3896139 h 3896139"/>
              <a:gd name="connsiteX5" fmla="*/ 8547653 w 8547653"/>
              <a:gd name="connsiteY5" fmla="*/ 0 h 3896139"/>
              <a:gd name="connsiteX6" fmla="*/ 6989215 w 8547653"/>
              <a:gd name="connsiteY6" fmla="*/ 0 h 3896139"/>
              <a:gd name="connsiteX0" fmla="*/ 6406551 w 8554241"/>
              <a:gd name="connsiteY0" fmla="*/ 23590 h 3896139"/>
              <a:gd name="connsiteX1" fmla="*/ 7321740 w 8554241"/>
              <a:gd name="connsiteY1" fmla="*/ 0 h 3896139"/>
              <a:gd name="connsiteX2" fmla="*/ 0 w 8554241"/>
              <a:gd name="connsiteY2" fmla="*/ 19879 h 3896139"/>
              <a:gd name="connsiteX3" fmla="*/ 0 w 8554241"/>
              <a:gd name="connsiteY3" fmla="*/ 3896139 h 3896139"/>
              <a:gd name="connsiteX4" fmla="*/ 8547653 w 8554241"/>
              <a:gd name="connsiteY4" fmla="*/ 3896139 h 3896139"/>
              <a:gd name="connsiteX5" fmla="*/ 8547653 w 8554241"/>
              <a:gd name="connsiteY5" fmla="*/ 0 h 3896139"/>
              <a:gd name="connsiteX6" fmla="*/ 8554241 w 8554241"/>
              <a:gd name="connsiteY6" fmla="*/ 0 h 3896139"/>
              <a:gd name="connsiteX0" fmla="*/ 6406551 w 8554241"/>
              <a:gd name="connsiteY0" fmla="*/ 23590 h 3896139"/>
              <a:gd name="connsiteX1" fmla="*/ 5924395 w 8554241"/>
              <a:gd name="connsiteY1" fmla="*/ 0 h 3896139"/>
              <a:gd name="connsiteX2" fmla="*/ 0 w 8554241"/>
              <a:gd name="connsiteY2" fmla="*/ 19879 h 3896139"/>
              <a:gd name="connsiteX3" fmla="*/ 0 w 8554241"/>
              <a:gd name="connsiteY3" fmla="*/ 3896139 h 3896139"/>
              <a:gd name="connsiteX4" fmla="*/ 8547653 w 8554241"/>
              <a:gd name="connsiteY4" fmla="*/ 3896139 h 3896139"/>
              <a:gd name="connsiteX5" fmla="*/ 8547653 w 8554241"/>
              <a:gd name="connsiteY5" fmla="*/ 0 h 3896139"/>
              <a:gd name="connsiteX6" fmla="*/ 8554241 w 8554241"/>
              <a:gd name="connsiteY6" fmla="*/ 0 h 3896139"/>
              <a:gd name="connsiteX0" fmla="*/ 6406551 w 8554241"/>
              <a:gd name="connsiteY0" fmla="*/ 23590 h 3896139"/>
              <a:gd name="connsiteX1" fmla="*/ 5930717 w 8554241"/>
              <a:gd name="connsiteY1" fmla="*/ 23590 h 3896139"/>
              <a:gd name="connsiteX2" fmla="*/ 0 w 8554241"/>
              <a:gd name="connsiteY2" fmla="*/ 19879 h 3896139"/>
              <a:gd name="connsiteX3" fmla="*/ 0 w 8554241"/>
              <a:gd name="connsiteY3" fmla="*/ 3896139 h 3896139"/>
              <a:gd name="connsiteX4" fmla="*/ 8547653 w 8554241"/>
              <a:gd name="connsiteY4" fmla="*/ 3896139 h 3896139"/>
              <a:gd name="connsiteX5" fmla="*/ 8547653 w 8554241"/>
              <a:gd name="connsiteY5" fmla="*/ 0 h 3896139"/>
              <a:gd name="connsiteX6" fmla="*/ 8554241 w 8554241"/>
              <a:gd name="connsiteY6" fmla="*/ 0 h 3896139"/>
              <a:gd name="connsiteX0" fmla="*/ 6406551 w 8554241"/>
              <a:gd name="connsiteY0" fmla="*/ 23590 h 3896139"/>
              <a:gd name="connsiteX1" fmla="*/ 5930717 w 8554241"/>
              <a:gd name="connsiteY1" fmla="*/ 23590 h 3896139"/>
              <a:gd name="connsiteX2" fmla="*/ 0 w 8554241"/>
              <a:gd name="connsiteY2" fmla="*/ 19879 h 3896139"/>
              <a:gd name="connsiteX3" fmla="*/ 0 w 8554241"/>
              <a:gd name="connsiteY3" fmla="*/ 3896139 h 3896139"/>
              <a:gd name="connsiteX4" fmla="*/ 8547653 w 8554241"/>
              <a:gd name="connsiteY4" fmla="*/ 3896139 h 3896139"/>
              <a:gd name="connsiteX5" fmla="*/ 8547653 w 8554241"/>
              <a:gd name="connsiteY5" fmla="*/ 0 h 3896139"/>
              <a:gd name="connsiteX6" fmla="*/ 8554241 w 8554241"/>
              <a:gd name="connsiteY6" fmla="*/ 0 h 3896139"/>
              <a:gd name="connsiteX0" fmla="*/ 6406551 w 8554241"/>
              <a:gd name="connsiteY0" fmla="*/ 23590 h 3896139"/>
              <a:gd name="connsiteX1" fmla="*/ 5930717 w 8554241"/>
              <a:gd name="connsiteY1" fmla="*/ 23590 h 3896139"/>
              <a:gd name="connsiteX2" fmla="*/ 0 w 8554241"/>
              <a:gd name="connsiteY2" fmla="*/ 19879 h 3896139"/>
              <a:gd name="connsiteX3" fmla="*/ 0 w 8554241"/>
              <a:gd name="connsiteY3" fmla="*/ 3896139 h 3896139"/>
              <a:gd name="connsiteX4" fmla="*/ 8547653 w 8554241"/>
              <a:gd name="connsiteY4" fmla="*/ 3896139 h 3896139"/>
              <a:gd name="connsiteX5" fmla="*/ 8547653 w 8554241"/>
              <a:gd name="connsiteY5" fmla="*/ 0 h 3896139"/>
              <a:gd name="connsiteX6" fmla="*/ 8554241 w 8554241"/>
              <a:gd name="connsiteY6" fmla="*/ 12312 h 3896139"/>
              <a:gd name="connsiteX0" fmla="*/ 6406551 w 8554241"/>
              <a:gd name="connsiteY0" fmla="*/ 23590 h 3896139"/>
              <a:gd name="connsiteX1" fmla="*/ 5930717 w 8554241"/>
              <a:gd name="connsiteY1" fmla="*/ 23590 h 3896139"/>
              <a:gd name="connsiteX2" fmla="*/ 0 w 8554241"/>
              <a:gd name="connsiteY2" fmla="*/ 19879 h 3896139"/>
              <a:gd name="connsiteX3" fmla="*/ 0 w 8554241"/>
              <a:gd name="connsiteY3" fmla="*/ 3896139 h 3896139"/>
              <a:gd name="connsiteX4" fmla="*/ 8547653 w 8554241"/>
              <a:gd name="connsiteY4" fmla="*/ 3896139 h 3896139"/>
              <a:gd name="connsiteX5" fmla="*/ 8547653 w 8554241"/>
              <a:gd name="connsiteY5" fmla="*/ 0 h 3896139"/>
              <a:gd name="connsiteX6" fmla="*/ 8554241 w 8554241"/>
              <a:gd name="connsiteY6" fmla="*/ 24624 h 3896139"/>
              <a:gd name="connsiteX0" fmla="*/ 6406551 w 8554241"/>
              <a:gd name="connsiteY0" fmla="*/ 23590 h 3896139"/>
              <a:gd name="connsiteX1" fmla="*/ 5930717 w 8554241"/>
              <a:gd name="connsiteY1" fmla="*/ 23590 h 3896139"/>
              <a:gd name="connsiteX2" fmla="*/ 0 w 8554241"/>
              <a:gd name="connsiteY2" fmla="*/ 19879 h 3896139"/>
              <a:gd name="connsiteX3" fmla="*/ 0 w 8554241"/>
              <a:gd name="connsiteY3" fmla="*/ 3896139 h 3896139"/>
              <a:gd name="connsiteX4" fmla="*/ 8547653 w 8554241"/>
              <a:gd name="connsiteY4" fmla="*/ 3896139 h 3896139"/>
              <a:gd name="connsiteX5" fmla="*/ 8547653 w 8554241"/>
              <a:gd name="connsiteY5" fmla="*/ 0 h 3896139"/>
              <a:gd name="connsiteX6" fmla="*/ 8554241 w 8554241"/>
              <a:gd name="connsiteY6" fmla="*/ 24624 h 3896139"/>
              <a:gd name="connsiteX0" fmla="*/ 6406551 w 8554241"/>
              <a:gd name="connsiteY0" fmla="*/ 23590 h 3896139"/>
              <a:gd name="connsiteX1" fmla="*/ 5930717 w 8554241"/>
              <a:gd name="connsiteY1" fmla="*/ 23590 h 3896139"/>
              <a:gd name="connsiteX2" fmla="*/ 0 w 8554241"/>
              <a:gd name="connsiteY2" fmla="*/ 19879 h 3896139"/>
              <a:gd name="connsiteX3" fmla="*/ 0 w 8554241"/>
              <a:gd name="connsiteY3" fmla="*/ 3896139 h 3896139"/>
              <a:gd name="connsiteX4" fmla="*/ 8547653 w 8554241"/>
              <a:gd name="connsiteY4" fmla="*/ 3896139 h 3896139"/>
              <a:gd name="connsiteX5" fmla="*/ 8547653 w 8554241"/>
              <a:gd name="connsiteY5" fmla="*/ 0 h 3896139"/>
              <a:gd name="connsiteX6" fmla="*/ 8554241 w 8554241"/>
              <a:gd name="connsiteY6" fmla="*/ 24624 h 3896139"/>
              <a:gd name="connsiteX0" fmla="*/ 6406551 w 8554241"/>
              <a:gd name="connsiteY0" fmla="*/ 23590 h 3896139"/>
              <a:gd name="connsiteX1" fmla="*/ 5930717 w 8554241"/>
              <a:gd name="connsiteY1" fmla="*/ 23590 h 3896139"/>
              <a:gd name="connsiteX2" fmla="*/ 0 w 8554241"/>
              <a:gd name="connsiteY2" fmla="*/ 19879 h 3896139"/>
              <a:gd name="connsiteX3" fmla="*/ 0 w 8554241"/>
              <a:gd name="connsiteY3" fmla="*/ 3896139 h 3896139"/>
              <a:gd name="connsiteX4" fmla="*/ 8547653 w 8554241"/>
              <a:gd name="connsiteY4" fmla="*/ 3896139 h 3896139"/>
              <a:gd name="connsiteX5" fmla="*/ 8547653 w 8554241"/>
              <a:gd name="connsiteY5" fmla="*/ 0 h 3896139"/>
              <a:gd name="connsiteX6" fmla="*/ 8554241 w 8554241"/>
              <a:gd name="connsiteY6" fmla="*/ 24624 h 3896139"/>
              <a:gd name="connsiteX7" fmla="*/ 6406551 w 8554241"/>
              <a:gd name="connsiteY7" fmla="*/ 23590 h 3896139"/>
              <a:gd name="connsiteX0" fmla="*/ 6406551 w 8554241"/>
              <a:gd name="connsiteY0" fmla="*/ 649135 h 4521684"/>
              <a:gd name="connsiteX1" fmla="*/ 0 w 8554241"/>
              <a:gd name="connsiteY1" fmla="*/ 645424 h 4521684"/>
              <a:gd name="connsiteX2" fmla="*/ 0 w 8554241"/>
              <a:gd name="connsiteY2" fmla="*/ 4521684 h 4521684"/>
              <a:gd name="connsiteX3" fmla="*/ 8547653 w 8554241"/>
              <a:gd name="connsiteY3" fmla="*/ 4521684 h 4521684"/>
              <a:gd name="connsiteX4" fmla="*/ 8547653 w 8554241"/>
              <a:gd name="connsiteY4" fmla="*/ 625545 h 4521684"/>
              <a:gd name="connsiteX5" fmla="*/ 8554241 w 8554241"/>
              <a:gd name="connsiteY5" fmla="*/ 650169 h 4521684"/>
              <a:gd name="connsiteX6" fmla="*/ 6406551 w 8554241"/>
              <a:gd name="connsiteY6" fmla="*/ 649135 h 4521684"/>
              <a:gd name="connsiteX0" fmla="*/ 8554241 w 8554241"/>
              <a:gd name="connsiteY0" fmla="*/ 24624 h 3896139"/>
              <a:gd name="connsiteX1" fmla="*/ 0 w 8554241"/>
              <a:gd name="connsiteY1" fmla="*/ 19879 h 3896139"/>
              <a:gd name="connsiteX2" fmla="*/ 0 w 8554241"/>
              <a:gd name="connsiteY2" fmla="*/ 3896139 h 3896139"/>
              <a:gd name="connsiteX3" fmla="*/ 8547653 w 8554241"/>
              <a:gd name="connsiteY3" fmla="*/ 3896139 h 3896139"/>
              <a:gd name="connsiteX4" fmla="*/ 8547653 w 8554241"/>
              <a:gd name="connsiteY4" fmla="*/ 0 h 3896139"/>
              <a:gd name="connsiteX5" fmla="*/ 8554241 w 8554241"/>
              <a:gd name="connsiteY5" fmla="*/ 24624 h 3896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54241" h="3896139">
                <a:moveTo>
                  <a:pt x="8554241" y="24624"/>
                </a:moveTo>
                <a:lnTo>
                  <a:pt x="0" y="19879"/>
                </a:lnTo>
                <a:lnTo>
                  <a:pt x="0" y="3896139"/>
                </a:lnTo>
                <a:lnTo>
                  <a:pt x="8547653" y="3896139"/>
                </a:lnTo>
                <a:lnTo>
                  <a:pt x="8547653" y="0"/>
                </a:lnTo>
                <a:lnTo>
                  <a:pt x="8554241" y="24624"/>
                </a:ln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  <a:alpha val="79000"/>
                </a:schemeClr>
              </a:gs>
              <a:gs pos="50000">
                <a:schemeClr val="accent1">
                  <a:tint val="44500"/>
                  <a:satMod val="160000"/>
                  <a:alpha val="68000"/>
                </a:schemeClr>
              </a:gs>
              <a:gs pos="100000">
                <a:schemeClr val="bg1"/>
              </a:gs>
            </a:gsLst>
            <a:lin ang="5400000" scaled="0"/>
          </a:gra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6" name="TextBox 55"/>
          <p:cNvSpPr txBox="1"/>
          <p:nvPr>
            <p:custDataLst>
              <p:tags r:id="rId4"/>
            </p:custDataLst>
          </p:nvPr>
        </p:nvSpPr>
        <p:spPr>
          <a:xfrm>
            <a:off x="6905089" y="5222389"/>
            <a:ext cx="1037429" cy="11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Иркутск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905089" y="5419029"/>
            <a:ext cx="1935444" cy="11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Нижний Новгород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05089" y="5812307"/>
            <a:ext cx="1477702" cy="11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Новосибирск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05089" y="5615668"/>
            <a:ext cx="1037431" cy="11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Саратов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983511" y="5222389"/>
            <a:ext cx="1568171" cy="11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Екатеринбург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983512" y="5419029"/>
            <a:ext cx="909018" cy="11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Пермь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983511" y="5615668"/>
            <a:ext cx="2050292" cy="11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Набережные челны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83511" y="5812307"/>
            <a:ext cx="1259629" cy="11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Ярославль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-180528" y="836712"/>
          <a:ext cx="907300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414" y="6581777"/>
            <a:ext cx="88931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подготовлены Управлением регулирования в сфере жилищно-коммунального комплекса ФСТ России</a:t>
            </a:r>
          </a:p>
        </p:txBody>
      </p:sp>
      <p:pic>
        <p:nvPicPr>
          <p:cNvPr id="9" name="Рисунок 8" descr="iVY70EYAE.jpg"/>
          <p:cNvPicPr>
            <a:picLocks noChangeAspect="1"/>
          </p:cNvPicPr>
          <p:nvPr/>
        </p:nvPicPr>
        <p:blipFill>
          <a:blip r:embed="rId7" cstate="print"/>
          <a:srcRect l="16925" t="25200"/>
          <a:stretch>
            <a:fillRect/>
          </a:stretch>
        </p:blipFill>
        <p:spPr>
          <a:xfrm>
            <a:off x="0" y="5570190"/>
            <a:ext cx="2120652" cy="106871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2000" endA="300" endPos="35000" dir="5400000" sy="-100000" algn="bl" rotWithShape="0"/>
            <a:softEdge rad="127000"/>
          </a:effectLst>
        </p:spPr>
      </p:pic>
      <p:sp>
        <p:nvSpPr>
          <p:cNvPr id="12" name="Прямоугольник 11"/>
          <p:cNvSpPr/>
          <p:nvPr/>
        </p:nvSpPr>
        <p:spPr bwMode="auto">
          <a:xfrm>
            <a:off x="3673279" y="4739148"/>
            <a:ext cx="5219201" cy="135414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solidFill>
                <a:prstClr val="black"/>
              </a:solidFill>
            </a:endParaRPr>
          </a:p>
          <a:p>
            <a:pPr algn="just" defTabSz="914229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Качество принятия решений на уровне органов исполнительной власти субъектов Российской Федерации  и органов местного самоуправления, связанных с планированием с условиях перехода на долгосрочное тарифное регулирование, предопределяет условия дальнейшего развития и функционирования регулируемых организаций, в том числе и тарифные последствия. </a:t>
            </a: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algn="ctr"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84798" y="4455716"/>
            <a:ext cx="487338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1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7760" y="5196433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ПКР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3744" y="5412457"/>
            <a:ext cx="6963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Схемы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1776" y="4980409"/>
            <a:ext cx="1639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Инвестпрограммы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олилиния 20"/>
          <p:cNvSpPr/>
          <p:nvPr/>
        </p:nvSpPr>
        <p:spPr>
          <a:xfrm rot="20143544">
            <a:off x="-69846" y="2030458"/>
            <a:ext cx="6733221" cy="624684"/>
          </a:xfrm>
          <a:custGeom>
            <a:avLst/>
            <a:gdLst>
              <a:gd name="connsiteX0" fmla="*/ 0 w 5673156"/>
              <a:gd name="connsiteY0" fmla="*/ 0 h 584775"/>
              <a:gd name="connsiteX1" fmla="*/ 5673156 w 5673156"/>
              <a:gd name="connsiteY1" fmla="*/ 0 h 584775"/>
              <a:gd name="connsiteX2" fmla="*/ 5673156 w 5673156"/>
              <a:gd name="connsiteY2" fmla="*/ 584775 h 584775"/>
              <a:gd name="connsiteX3" fmla="*/ 0 w 5673156"/>
              <a:gd name="connsiteY3" fmla="*/ 584775 h 584775"/>
              <a:gd name="connsiteX4" fmla="*/ 0 w 5673156"/>
              <a:gd name="connsiteY4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156" h="584775">
                <a:moveTo>
                  <a:pt x="0" y="0"/>
                </a:moveTo>
                <a:lnTo>
                  <a:pt x="5673156" y="0"/>
                </a:lnTo>
                <a:lnTo>
                  <a:pt x="5673156" y="584775"/>
                </a:lnTo>
                <a:lnTo>
                  <a:pt x="0" y="584775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 lIns="91440" tIns="45720" rIns="91440" bIns="45720">
            <a:prstTxWarp prst="textArchUp">
              <a:avLst>
                <a:gd name="adj" fmla="val 10504013"/>
              </a:avLst>
            </a:prstTxWarp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Качество тарифных решений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9808" y="4764385"/>
            <a:ext cx="1490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КиН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640" y="3140968"/>
            <a:ext cx="2164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Контроль за исполнением</a:t>
            </a:r>
          </a:p>
          <a:p>
            <a:pPr algn="ctr"/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инвестпрограмм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9592" y="3717032"/>
            <a:ext cx="2807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Корректировка в зависимости от</a:t>
            </a:r>
          </a:p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достижения показателей </a:t>
            </a:r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КиН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5976" y="1988840"/>
            <a:ext cx="2164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Контроль за исполнением</a:t>
            </a:r>
          </a:p>
          <a:p>
            <a:pPr algn="ctr"/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инвестпрограмм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5936" y="2564904"/>
            <a:ext cx="2807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Корректировка в зависимости от</a:t>
            </a:r>
          </a:p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достижения показателей </a:t>
            </a:r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КиН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6023" y="84138"/>
            <a:ext cx="868217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Факторы, влияющие на качество принятия тарифных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решений в условиях долгосрочного тарифного регулирования</a:t>
            </a:r>
          </a:p>
        </p:txBody>
      </p:sp>
      <p:pic>
        <p:nvPicPr>
          <p:cNvPr id="26" name="Рисунок 25" descr="LogoFS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6304" y="-9832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Номер слайда 127"/>
          <p:cNvSpPr>
            <a:spLocks noGrp="1"/>
          </p:cNvSpPr>
          <p:nvPr>
            <p:ph type="sldNum" sz="quarter" idx="12"/>
          </p:nvPr>
        </p:nvSpPr>
        <p:spPr>
          <a:xfrm>
            <a:off x="6764594" y="6499225"/>
            <a:ext cx="2133600" cy="365125"/>
          </a:xfrm>
        </p:spPr>
        <p:txBody>
          <a:bodyPr/>
          <a:lstStyle/>
          <a:p>
            <a:fld id="{66E392C6-D17A-41B5-8DF5-E892FDCF23F9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576388" y="2188898"/>
            <a:ext cx="5976937" cy="619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/>
          </a:p>
        </p:txBody>
      </p:sp>
      <p:sp>
        <p:nvSpPr>
          <p:cNvPr id="3087" name="Овал 8"/>
          <p:cNvSpPr>
            <a:spLocks noChangeArrowheads="1"/>
          </p:cNvSpPr>
          <p:nvPr/>
        </p:nvSpPr>
        <p:spPr bwMode="auto">
          <a:xfrm>
            <a:off x="2890684" y="1420681"/>
            <a:ext cx="3185651" cy="428400"/>
          </a:xfrm>
          <a:prstGeom prst="ellipse">
            <a:avLst/>
          </a:prstGeom>
          <a:solidFill>
            <a:srgbClr val="174F8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89992" tIns="46796" rIns="89992" bIns="46796" anchor="ctr"/>
          <a:lstStyle/>
          <a:p>
            <a:pPr algn="ctr"/>
            <a:r>
              <a:rPr lang="ru-RU" alt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en-US" alt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ru-RU" alt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5" name="TextBox 24"/>
          <p:cNvSpPr txBox="1"/>
          <p:nvPr>
            <p:custDataLst>
              <p:tags r:id="rId1"/>
            </p:custDataLst>
          </p:nvPr>
        </p:nvSpPr>
        <p:spPr>
          <a:xfrm>
            <a:off x="1857377" y="2363019"/>
            <a:ext cx="393598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согласовывается метод регулирования</a:t>
            </a:r>
          </a:p>
        </p:txBody>
      </p:sp>
      <p:sp>
        <p:nvSpPr>
          <p:cNvPr id="33" name="Freeform 47"/>
          <p:cNvSpPr/>
          <p:nvPr>
            <p:custDataLst>
              <p:tags r:id="rId2"/>
            </p:custDataLst>
          </p:nvPr>
        </p:nvSpPr>
        <p:spPr>
          <a:xfrm>
            <a:off x="655679" y="4572001"/>
            <a:ext cx="8161296" cy="936000"/>
          </a:xfrm>
          <a:custGeom>
            <a:avLst/>
            <a:gdLst>
              <a:gd name="connsiteX0" fmla="*/ 0 w 2828925"/>
              <a:gd name="connsiteY0" fmla="*/ 161925 h 742950"/>
              <a:gd name="connsiteX1" fmla="*/ 1657350 w 2828925"/>
              <a:gd name="connsiteY1" fmla="*/ 161925 h 742950"/>
              <a:gd name="connsiteX2" fmla="*/ 2105025 w 2828925"/>
              <a:gd name="connsiteY2" fmla="*/ 0 h 742950"/>
              <a:gd name="connsiteX3" fmla="*/ 2828925 w 2828925"/>
              <a:gd name="connsiteY3" fmla="*/ 0 h 742950"/>
              <a:gd name="connsiteX4" fmla="*/ 2828925 w 2828925"/>
              <a:gd name="connsiteY4" fmla="*/ 742950 h 742950"/>
              <a:gd name="connsiteX5" fmla="*/ 2124075 w 2828925"/>
              <a:gd name="connsiteY5" fmla="*/ 742950 h 742950"/>
              <a:gd name="connsiteX6" fmla="*/ 1657350 w 2828925"/>
              <a:gd name="connsiteY6" fmla="*/ 581025 h 742950"/>
              <a:gd name="connsiteX7" fmla="*/ 19050 w 2828925"/>
              <a:gd name="connsiteY7" fmla="*/ 581025 h 742950"/>
              <a:gd name="connsiteX8" fmla="*/ 0 w 2828925"/>
              <a:gd name="connsiteY8" fmla="*/ 161925 h 742950"/>
              <a:gd name="connsiteX0" fmla="*/ 0 w 2828925"/>
              <a:gd name="connsiteY0" fmla="*/ 161925 h 742950"/>
              <a:gd name="connsiteX1" fmla="*/ 1657350 w 2828925"/>
              <a:gd name="connsiteY1" fmla="*/ 161925 h 742950"/>
              <a:gd name="connsiteX2" fmla="*/ 2105025 w 2828925"/>
              <a:gd name="connsiteY2" fmla="*/ 0 h 742950"/>
              <a:gd name="connsiteX3" fmla="*/ 2828925 w 2828925"/>
              <a:gd name="connsiteY3" fmla="*/ 0 h 742950"/>
              <a:gd name="connsiteX4" fmla="*/ 2828925 w 2828925"/>
              <a:gd name="connsiteY4" fmla="*/ 742950 h 742950"/>
              <a:gd name="connsiteX5" fmla="*/ 2124075 w 2828925"/>
              <a:gd name="connsiteY5" fmla="*/ 742950 h 742950"/>
              <a:gd name="connsiteX6" fmla="*/ 1657350 w 2828925"/>
              <a:gd name="connsiteY6" fmla="*/ 581025 h 742950"/>
              <a:gd name="connsiteX7" fmla="*/ 0 w 2828925"/>
              <a:gd name="connsiteY7" fmla="*/ 581025 h 742950"/>
              <a:gd name="connsiteX8" fmla="*/ 0 w 2828925"/>
              <a:gd name="connsiteY8" fmla="*/ 161925 h 742950"/>
              <a:gd name="connsiteX0" fmla="*/ 0 w 2828925"/>
              <a:gd name="connsiteY0" fmla="*/ 161925 h 742950"/>
              <a:gd name="connsiteX1" fmla="*/ 1657350 w 2828925"/>
              <a:gd name="connsiteY1" fmla="*/ 161925 h 742950"/>
              <a:gd name="connsiteX2" fmla="*/ 2105025 w 2828925"/>
              <a:gd name="connsiteY2" fmla="*/ 0 h 742950"/>
              <a:gd name="connsiteX3" fmla="*/ 2828925 w 2828925"/>
              <a:gd name="connsiteY3" fmla="*/ 0 h 742950"/>
              <a:gd name="connsiteX4" fmla="*/ 2828925 w 2828925"/>
              <a:gd name="connsiteY4" fmla="*/ 742950 h 742950"/>
              <a:gd name="connsiteX5" fmla="*/ 2110826 w 2828925"/>
              <a:gd name="connsiteY5" fmla="*/ 678402 h 742950"/>
              <a:gd name="connsiteX6" fmla="*/ 1657350 w 2828925"/>
              <a:gd name="connsiteY6" fmla="*/ 581025 h 742950"/>
              <a:gd name="connsiteX7" fmla="*/ 0 w 2828925"/>
              <a:gd name="connsiteY7" fmla="*/ 581025 h 742950"/>
              <a:gd name="connsiteX8" fmla="*/ 0 w 2828925"/>
              <a:gd name="connsiteY8" fmla="*/ 161925 h 742950"/>
              <a:gd name="connsiteX0" fmla="*/ 0 w 2828925"/>
              <a:gd name="connsiteY0" fmla="*/ 161925 h 678402"/>
              <a:gd name="connsiteX1" fmla="*/ 1657350 w 2828925"/>
              <a:gd name="connsiteY1" fmla="*/ 161925 h 678402"/>
              <a:gd name="connsiteX2" fmla="*/ 2105025 w 2828925"/>
              <a:gd name="connsiteY2" fmla="*/ 0 h 678402"/>
              <a:gd name="connsiteX3" fmla="*/ 2828925 w 2828925"/>
              <a:gd name="connsiteY3" fmla="*/ 0 h 678402"/>
              <a:gd name="connsiteX4" fmla="*/ 2828925 w 2828925"/>
              <a:gd name="connsiteY4" fmla="*/ 678402 h 678402"/>
              <a:gd name="connsiteX5" fmla="*/ 2110826 w 2828925"/>
              <a:gd name="connsiteY5" fmla="*/ 678402 h 678402"/>
              <a:gd name="connsiteX6" fmla="*/ 1657350 w 2828925"/>
              <a:gd name="connsiteY6" fmla="*/ 581025 h 678402"/>
              <a:gd name="connsiteX7" fmla="*/ 0 w 2828925"/>
              <a:gd name="connsiteY7" fmla="*/ 581025 h 678402"/>
              <a:gd name="connsiteX8" fmla="*/ 0 w 2828925"/>
              <a:gd name="connsiteY8" fmla="*/ 161925 h 678402"/>
              <a:gd name="connsiteX0" fmla="*/ 0 w 2828925"/>
              <a:gd name="connsiteY0" fmla="*/ 161925 h 678402"/>
              <a:gd name="connsiteX1" fmla="*/ 1657350 w 2828925"/>
              <a:gd name="connsiteY1" fmla="*/ 161925 h 678402"/>
              <a:gd name="connsiteX2" fmla="*/ 2099347 w 2828925"/>
              <a:gd name="connsiteY2" fmla="*/ 45238 h 678402"/>
              <a:gd name="connsiteX3" fmla="*/ 2828925 w 2828925"/>
              <a:gd name="connsiteY3" fmla="*/ 0 h 678402"/>
              <a:gd name="connsiteX4" fmla="*/ 2828925 w 2828925"/>
              <a:gd name="connsiteY4" fmla="*/ 678402 h 678402"/>
              <a:gd name="connsiteX5" fmla="*/ 2110826 w 2828925"/>
              <a:gd name="connsiteY5" fmla="*/ 678402 h 678402"/>
              <a:gd name="connsiteX6" fmla="*/ 1657350 w 2828925"/>
              <a:gd name="connsiteY6" fmla="*/ 581025 h 678402"/>
              <a:gd name="connsiteX7" fmla="*/ 0 w 2828925"/>
              <a:gd name="connsiteY7" fmla="*/ 581025 h 678402"/>
              <a:gd name="connsiteX8" fmla="*/ 0 w 2828925"/>
              <a:gd name="connsiteY8" fmla="*/ 161925 h 678402"/>
              <a:gd name="connsiteX0" fmla="*/ 0 w 2828925"/>
              <a:gd name="connsiteY0" fmla="*/ 116687 h 633164"/>
              <a:gd name="connsiteX1" fmla="*/ 1657350 w 2828925"/>
              <a:gd name="connsiteY1" fmla="*/ 116687 h 633164"/>
              <a:gd name="connsiteX2" fmla="*/ 2099347 w 2828925"/>
              <a:gd name="connsiteY2" fmla="*/ 0 h 633164"/>
              <a:gd name="connsiteX3" fmla="*/ 2828925 w 2828925"/>
              <a:gd name="connsiteY3" fmla="*/ 0 h 633164"/>
              <a:gd name="connsiteX4" fmla="*/ 2828925 w 2828925"/>
              <a:gd name="connsiteY4" fmla="*/ 633164 h 633164"/>
              <a:gd name="connsiteX5" fmla="*/ 2110826 w 2828925"/>
              <a:gd name="connsiteY5" fmla="*/ 633164 h 633164"/>
              <a:gd name="connsiteX6" fmla="*/ 1657350 w 2828925"/>
              <a:gd name="connsiteY6" fmla="*/ 535787 h 633164"/>
              <a:gd name="connsiteX7" fmla="*/ 0 w 2828925"/>
              <a:gd name="connsiteY7" fmla="*/ 535787 h 633164"/>
              <a:gd name="connsiteX8" fmla="*/ 0 w 2828925"/>
              <a:gd name="connsiteY8" fmla="*/ 116687 h 6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925" h="633164">
                <a:moveTo>
                  <a:pt x="0" y="116687"/>
                </a:moveTo>
                <a:lnTo>
                  <a:pt x="1657350" y="116687"/>
                </a:lnTo>
                <a:lnTo>
                  <a:pt x="2099347" y="0"/>
                </a:lnTo>
                <a:lnTo>
                  <a:pt x="2828925" y="0"/>
                </a:lnTo>
                <a:lnTo>
                  <a:pt x="2828925" y="633164"/>
                </a:lnTo>
                <a:lnTo>
                  <a:pt x="2110826" y="633164"/>
                </a:lnTo>
                <a:lnTo>
                  <a:pt x="1657350" y="535787"/>
                </a:lnTo>
                <a:lnTo>
                  <a:pt x="0" y="535787"/>
                </a:lnTo>
                <a:lnTo>
                  <a:pt x="0" y="116687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6000"/>
            </a:schemeClr>
          </a:solidFill>
          <a:ln w="9525">
            <a:solidFill>
              <a:srgbClr val="91C2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9862" y="4728232"/>
            <a:ext cx="565101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Минимальная норма доходности на капитал, инвестированный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перехода на долгосрочное тарифное регулирование с началом долгосрочного периода регулирования в 2014 году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Овал 66"/>
          <p:cNvSpPr/>
          <p:nvPr/>
        </p:nvSpPr>
        <p:spPr>
          <a:xfrm>
            <a:off x="6418029" y="4822034"/>
            <a:ext cx="2311309" cy="429395"/>
          </a:xfrm>
          <a:prstGeom prst="ellipse">
            <a:avLst/>
          </a:prstGeom>
          <a:solidFill>
            <a:srgbClr val="174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7,96%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Freeform 47"/>
          <p:cNvSpPr/>
          <p:nvPr>
            <p:custDataLst>
              <p:tags r:id="rId3"/>
            </p:custDataLst>
          </p:nvPr>
        </p:nvSpPr>
        <p:spPr>
          <a:xfrm>
            <a:off x="655679" y="5565071"/>
            <a:ext cx="8161296" cy="936000"/>
          </a:xfrm>
          <a:custGeom>
            <a:avLst/>
            <a:gdLst>
              <a:gd name="connsiteX0" fmla="*/ 0 w 2828925"/>
              <a:gd name="connsiteY0" fmla="*/ 161925 h 742950"/>
              <a:gd name="connsiteX1" fmla="*/ 1657350 w 2828925"/>
              <a:gd name="connsiteY1" fmla="*/ 161925 h 742950"/>
              <a:gd name="connsiteX2" fmla="*/ 2105025 w 2828925"/>
              <a:gd name="connsiteY2" fmla="*/ 0 h 742950"/>
              <a:gd name="connsiteX3" fmla="*/ 2828925 w 2828925"/>
              <a:gd name="connsiteY3" fmla="*/ 0 h 742950"/>
              <a:gd name="connsiteX4" fmla="*/ 2828925 w 2828925"/>
              <a:gd name="connsiteY4" fmla="*/ 742950 h 742950"/>
              <a:gd name="connsiteX5" fmla="*/ 2124075 w 2828925"/>
              <a:gd name="connsiteY5" fmla="*/ 742950 h 742950"/>
              <a:gd name="connsiteX6" fmla="*/ 1657350 w 2828925"/>
              <a:gd name="connsiteY6" fmla="*/ 581025 h 742950"/>
              <a:gd name="connsiteX7" fmla="*/ 19050 w 2828925"/>
              <a:gd name="connsiteY7" fmla="*/ 581025 h 742950"/>
              <a:gd name="connsiteX8" fmla="*/ 0 w 2828925"/>
              <a:gd name="connsiteY8" fmla="*/ 161925 h 742950"/>
              <a:gd name="connsiteX0" fmla="*/ 0 w 2828925"/>
              <a:gd name="connsiteY0" fmla="*/ 161925 h 742950"/>
              <a:gd name="connsiteX1" fmla="*/ 1657350 w 2828925"/>
              <a:gd name="connsiteY1" fmla="*/ 161925 h 742950"/>
              <a:gd name="connsiteX2" fmla="*/ 2105025 w 2828925"/>
              <a:gd name="connsiteY2" fmla="*/ 0 h 742950"/>
              <a:gd name="connsiteX3" fmla="*/ 2828925 w 2828925"/>
              <a:gd name="connsiteY3" fmla="*/ 0 h 742950"/>
              <a:gd name="connsiteX4" fmla="*/ 2828925 w 2828925"/>
              <a:gd name="connsiteY4" fmla="*/ 742950 h 742950"/>
              <a:gd name="connsiteX5" fmla="*/ 2124075 w 2828925"/>
              <a:gd name="connsiteY5" fmla="*/ 742950 h 742950"/>
              <a:gd name="connsiteX6" fmla="*/ 1657350 w 2828925"/>
              <a:gd name="connsiteY6" fmla="*/ 581025 h 742950"/>
              <a:gd name="connsiteX7" fmla="*/ 0 w 2828925"/>
              <a:gd name="connsiteY7" fmla="*/ 581025 h 742950"/>
              <a:gd name="connsiteX8" fmla="*/ 0 w 2828925"/>
              <a:gd name="connsiteY8" fmla="*/ 161925 h 742950"/>
              <a:gd name="connsiteX0" fmla="*/ 0 w 2828925"/>
              <a:gd name="connsiteY0" fmla="*/ 161925 h 742950"/>
              <a:gd name="connsiteX1" fmla="*/ 1657350 w 2828925"/>
              <a:gd name="connsiteY1" fmla="*/ 161925 h 742950"/>
              <a:gd name="connsiteX2" fmla="*/ 2105025 w 2828925"/>
              <a:gd name="connsiteY2" fmla="*/ 0 h 742950"/>
              <a:gd name="connsiteX3" fmla="*/ 2828925 w 2828925"/>
              <a:gd name="connsiteY3" fmla="*/ 0 h 742950"/>
              <a:gd name="connsiteX4" fmla="*/ 2828925 w 2828925"/>
              <a:gd name="connsiteY4" fmla="*/ 742950 h 742950"/>
              <a:gd name="connsiteX5" fmla="*/ 2110826 w 2828925"/>
              <a:gd name="connsiteY5" fmla="*/ 678402 h 742950"/>
              <a:gd name="connsiteX6" fmla="*/ 1657350 w 2828925"/>
              <a:gd name="connsiteY6" fmla="*/ 581025 h 742950"/>
              <a:gd name="connsiteX7" fmla="*/ 0 w 2828925"/>
              <a:gd name="connsiteY7" fmla="*/ 581025 h 742950"/>
              <a:gd name="connsiteX8" fmla="*/ 0 w 2828925"/>
              <a:gd name="connsiteY8" fmla="*/ 161925 h 742950"/>
              <a:gd name="connsiteX0" fmla="*/ 0 w 2828925"/>
              <a:gd name="connsiteY0" fmla="*/ 161925 h 678402"/>
              <a:gd name="connsiteX1" fmla="*/ 1657350 w 2828925"/>
              <a:gd name="connsiteY1" fmla="*/ 161925 h 678402"/>
              <a:gd name="connsiteX2" fmla="*/ 2105025 w 2828925"/>
              <a:gd name="connsiteY2" fmla="*/ 0 h 678402"/>
              <a:gd name="connsiteX3" fmla="*/ 2828925 w 2828925"/>
              <a:gd name="connsiteY3" fmla="*/ 0 h 678402"/>
              <a:gd name="connsiteX4" fmla="*/ 2828925 w 2828925"/>
              <a:gd name="connsiteY4" fmla="*/ 678402 h 678402"/>
              <a:gd name="connsiteX5" fmla="*/ 2110826 w 2828925"/>
              <a:gd name="connsiteY5" fmla="*/ 678402 h 678402"/>
              <a:gd name="connsiteX6" fmla="*/ 1657350 w 2828925"/>
              <a:gd name="connsiteY6" fmla="*/ 581025 h 678402"/>
              <a:gd name="connsiteX7" fmla="*/ 0 w 2828925"/>
              <a:gd name="connsiteY7" fmla="*/ 581025 h 678402"/>
              <a:gd name="connsiteX8" fmla="*/ 0 w 2828925"/>
              <a:gd name="connsiteY8" fmla="*/ 161925 h 678402"/>
              <a:gd name="connsiteX0" fmla="*/ 0 w 2828925"/>
              <a:gd name="connsiteY0" fmla="*/ 161925 h 678402"/>
              <a:gd name="connsiteX1" fmla="*/ 1657350 w 2828925"/>
              <a:gd name="connsiteY1" fmla="*/ 161925 h 678402"/>
              <a:gd name="connsiteX2" fmla="*/ 2099347 w 2828925"/>
              <a:gd name="connsiteY2" fmla="*/ 45238 h 678402"/>
              <a:gd name="connsiteX3" fmla="*/ 2828925 w 2828925"/>
              <a:gd name="connsiteY3" fmla="*/ 0 h 678402"/>
              <a:gd name="connsiteX4" fmla="*/ 2828925 w 2828925"/>
              <a:gd name="connsiteY4" fmla="*/ 678402 h 678402"/>
              <a:gd name="connsiteX5" fmla="*/ 2110826 w 2828925"/>
              <a:gd name="connsiteY5" fmla="*/ 678402 h 678402"/>
              <a:gd name="connsiteX6" fmla="*/ 1657350 w 2828925"/>
              <a:gd name="connsiteY6" fmla="*/ 581025 h 678402"/>
              <a:gd name="connsiteX7" fmla="*/ 0 w 2828925"/>
              <a:gd name="connsiteY7" fmla="*/ 581025 h 678402"/>
              <a:gd name="connsiteX8" fmla="*/ 0 w 2828925"/>
              <a:gd name="connsiteY8" fmla="*/ 161925 h 678402"/>
              <a:gd name="connsiteX0" fmla="*/ 0 w 2828925"/>
              <a:gd name="connsiteY0" fmla="*/ 116687 h 633164"/>
              <a:gd name="connsiteX1" fmla="*/ 1657350 w 2828925"/>
              <a:gd name="connsiteY1" fmla="*/ 116687 h 633164"/>
              <a:gd name="connsiteX2" fmla="*/ 2099347 w 2828925"/>
              <a:gd name="connsiteY2" fmla="*/ 0 h 633164"/>
              <a:gd name="connsiteX3" fmla="*/ 2828925 w 2828925"/>
              <a:gd name="connsiteY3" fmla="*/ 0 h 633164"/>
              <a:gd name="connsiteX4" fmla="*/ 2828925 w 2828925"/>
              <a:gd name="connsiteY4" fmla="*/ 633164 h 633164"/>
              <a:gd name="connsiteX5" fmla="*/ 2110826 w 2828925"/>
              <a:gd name="connsiteY5" fmla="*/ 633164 h 633164"/>
              <a:gd name="connsiteX6" fmla="*/ 1657350 w 2828925"/>
              <a:gd name="connsiteY6" fmla="*/ 535787 h 633164"/>
              <a:gd name="connsiteX7" fmla="*/ 0 w 2828925"/>
              <a:gd name="connsiteY7" fmla="*/ 535787 h 633164"/>
              <a:gd name="connsiteX8" fmla="*/ 0 w 2828925"/>
              <a:gd name="connsiteY8" fmla="*/ 116687 h 6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8925" h="633164">
                <a:moveTo>
                  <a:pt x="0" y="116687"/>
                </a:moveTo>
                <a:lnTo>
                  <a:pt x="1657350" y="116687"/>
                </a:lnTo>
                <a:lnTo>
                  <a:pt x="2099347" y="0"/>
                </a:lnTo>
                <a:lnTo>
                  <a:pt x="2828925" y="0"/>
                </a:lnTo>
                <a:lnTo>
                  <a:pt x="2828925" y="633164"/>
                </a:lnTo>
                <a:lnTo>
                  <a:pt x="2110826" y="633164"/>
                </a:lnTo>
                <a:lnTo>
                  <a:pt x="1657350" y="535787"/>
                </a:lnTo>
                <a:lnTo>
                  <a:pt x="0" y="535787"/>
                </a:lnTo>
                <a:lnTo>
                  <a:pt x="0" y="116687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6000"/>
            </a:schemeClr>
          </a:solidFill>
          <a:ln w="9525">
            <a:solidFill>
              <a:srgbClr val="91C2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9862" y="5714167"/>
            <a:ext cx="565101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Минимальная норма доходности на инвестированный капитал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перехода на долгосрочное тарифное регулирование с началом долгосрочного периода регулирования в 2014 году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Овал 66"/>
          <p:cNvSpPr/>
          <p:nvPr/>
        </p:nvSpPr>
        <p:spPr>
          <a:xfrm>
            <a:off x="6418029" y="5813111"/>
            <a:ext cx="2311309" cy="429395"/>
          </a:xfrm>
          <a:prstGeom prst="ellipse">
            <a:avLst/>
          </a:prstGeom>
          <a:solidFill>
            <a:srgbClr val="174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10,96%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5414" y="6581777"/>
            <a:ext cx="88931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подготовлены Управлением регулирования в сфере жилищно-коммунального комплекса ФСТ России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216023" y="84138"/>
            <a:ext cx="868217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Полномочия ФСТ России в рамках долгосрочного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тарифного регулирования</a:t>
            </a:r>
          </a:p>
        </p:txBody>
      </p:sp>
      <p:pic>
        <p:nvPicPr>
          <p:cNvPr id="48" name="Рисунок 47" descr="LogoFS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6063" y="0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1576388" y="3273401"/>
            <a:ext cx="5976937" cy="619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857377" y="3321026"/>
            <a:ext cx="553402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согласовываются долгосрочные параметры регулирования в городах с населением свыше 500 тыс.чел.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>
            <p:custDataLst>
              <p:tags r:id="rId4"/>
            </p:custDataLst>
          </p:nvPr>
        </p:nvSpPr>
        <p:spPr>
          <a:xfrm>
            <a:off x="2774854" y="897652"/>
            <a:ext cx="359429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ФСТ России от 12.04.2013 № 92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" name="TextBox 22"/>
          <p:cNvSpPr txBox="1"/>
          <p:nvPr>
            <p:custDataLst>
              <p:tags r:id="rId5"/>
            </p:custDataLst>
          </p:nvPr>
        </p:nvSpPr>
        <p:spPr>
          <a:xfrm>
            <a:off x="2568527" y="4306729"/>
            <a:ext cx="400694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ФСТ России от 16.12.2013 № 1618-э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2" name="Номер слайда 127"/>
          <p:cNvSpPr>
            <a:spLocks noGrp="1"/>
          </p:cNvSpPr>
          <p:nvPr>
            <p:ph type="sldNum" sz="quarter" idx="12"/>
          </p:nvPr>
        </p:nvSpPr>
        <p:spPr>
          <a:xfrm>
            <a:off x="6764594" y="6499225"/>
            <a:ext cx="2133600" cy="365125"/>
          </a:xfrm>
        </p:spPr>
        <p:txBody>
          <a:bodyPr/>
          <a:lstStyle/>
          <a:p>
            <a:fld id="{66E392C6-D17A-41B5-8DF5-E892FDCF23F9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6023" y="1452137"/>
            <a:ext cx="8682171" cy="4832091"/>
          </a:xfrm>
          <a:prstGeom prst="rect">
            <a:avLst/>
          </a:prstGeom>
          <a:solidFill>
            <a:srgbClr val="C7E0FB">
              <a:alpha val="36078"/>
            </a:srgbClr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6304" y="1452136"/>
            <a:ext cx="8681890" cy="48320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 проект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решения, экспертное заключение, протокол заседания органа регулирования о выборе метода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RAB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отношении регулируемой организации;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выписка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 ЕГРЮЛ;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копия решения об утверждении схемы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теплоснабжения;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г) утвержденная в установленном порядке долгосрочная инвестиционная программа регулируемой организации на срок не менее долгосрочного периода регулирования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д) заверенные копии приказов об утверждении нормативов удельного расхода условного топлива на первый год долгосрочного периода регулирования тарифов по используемому регулируемой организацией методу распределения расхода топлива.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е)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правоустанавливающие документы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подтверждающие право собственности или иное законное основание владения организацией, осуществляющей регулируемый вид деятельности в сфере теплоснабжения (далее – регулируемая организация), источниками тепловой энергии (мощности), производящими тепловую энергию (мощность) в режиме комбинированной выработки электрической и тепловой энергии (при наличии факта владения);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ж) правоустанавливающие документы, подтверждающие владение регулируемой организацией производственными объектами на основании концессионного соглашения (при наличии факта владения)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документы, подтверждающие, что установленная тепловая энергия (мощность) источников, которыми регулируемая организация владеет на праве собственности или ином законном основании, составляет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менее 10 Гкал/ч (при наличии факта владения);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 документы, подтверждающие, что протяженность тепловых сетей, которыми регулируемая организация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владеет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праве собственности или ином законном основании, составляет не менее 50 км в двухтрубном исчислении (при наличии факта владения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6023" y="84138"/>
            <a:ext cx="868217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Согласование решений органов исполнительной власти субъектов РФ о выборе метода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RAB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LogoF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304" y="-9832"/>
            <a:ext cx="104298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25414" y="6581777"/>
            <a:ext cx="88931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2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Материалы подготовлены Управлением регулирования в сфере жилищно-коммунального комплекса ФСТ России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6024" y="1077606"/>
            <a:ext cx="868217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городах с населением менее 500 тыс. чел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Номер слайда 127"/>
          <p:cNvSpPr>
            <a:spLocks noGrp="1"/>
          </p:cNvSpPr>
          <p:nvPr>
            <p:ph type="sldNum" sz="quarter" idx="12"/>
          </p:nvPr>
        </p:nvSpPr>
        <p:spPr>
          <a:xfrm>
            <a:off x="6764594" y="6499225"/>
            <a:ext cx="2133600" cy="365125"/>
          </a:xfrm>
        </p:spPr>
        <p:txBody>
          <a:bodyPr/>
          <a:lstStyle/>
          <a:p>
            <a:fld id="{66E392C6-D17A-41B5-8DF5-E892FDCF23F9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3AwBgzP0kmG_sHE5.Evw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IBJYbYDHECkqUpHRP45F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RqheBC1Uq7L0EFmQy1W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RqheBC1Uq7L0EFmQy1W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ZS9EYmiOk6UexEnb3fJ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tkK.Z2pQ0mOMFwHp4eex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3AwBgzP0kmG_sHE5.Evw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3AwBgzP0kmG_sHE5.Evw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xyvDJcA5EuOgXggjzjCi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xyvDJcA5EuOgXggjzjCi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QlcmmSfj0imgb4b15yO0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RqheBC1Uq7L0EFmQy1W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RqheBC1Uq7L0EFmQy1W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IBJYbYDHECkqUpHRP45F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1319</Words>
  <Application>Microsoft Office PowerPoint</Application>
  <PresentationFormat>Экран (4:3)</PresentationFormat>
  <Paragraphs>252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aelin</dc:creator>
  <cp:lastModifiedBy>1</cp:lastModifiedBy>
  <cp:revision>142</cp:revision>
  <cp:lastPrinted>2014-06-21T05:44:17Z</cp:lastPrinted>
  <dcterms:created xsi:type="dcterms:W3CDTF">2014-06-16T06:32:03Z</dcterms:created>
  <dcterms:modified xsi:type="dcterms:W3CDTF">2014-06-23T11:31:13Z</dcterms:modified>
</cp:coreProperties>
</file>