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1"/>
  </p:notesMasterIdLst>
  <p:sldIdLst>
    <p:sldId id="388" r:id="rId2"/>
    <p:sldId id="389" r:id="rId3"/>
    <p:sldId id="391" r:id="rId4"/>
    <p:sldId id="392" r:id="rId5"/>
    <p:sldId id="393" r:id="rId6"/>
    <p:sldId id="390" r:id="rId7"/>
    <p:sldId id="410" r:id="rId8"/>
    <p:sldId id="394" r:id="rId9"/>
    <p:sldId id="400" r:id="rId10"/>
    <p:sldId id="399" r:id="rId11"/>
    <p:sldId id="414" r:id="rId12"/>
    <p:sldId id="403" r:id="rId13"/>
    <p:sldId id="404" r:id="rId14"/>
    <p:sldId id="405" r:id="rId15"/>
    <p:sldId id="409" r:id="rId16"/>
    <p:sldId id="440" r:id="rId17"/>
    <p:sldId id="441" r:id="rId18"/>
    <p:sldId id="415" r:id="rId19"/>
    <p:sldId id="412" r:id="rId20"/>
    <p:sldId id="416" r:id="rId21"/>
    <p:sldId id="418" r:id="rId22"/>
    <p:sldId id="444" r:id="rId23"/>
    <p:sldId id="430" r:id="rId24"/>
    <p:sldId id="439" r:id="rId25"/>
    <p:sldId id="445" r:id="rId26"/>
    <p:sldId id="436" r:id="rId27"/>
    <p:sldId id="437" r:id="rId28"/>
    <p:sldId id="438" r:id="rId29"/>
    <p:sldId id="435" r:id="rId30"/>
  </p:sldIdLst>
  <p:sldSz cx="9909175" cy="6859588"/>
  <p:notesSz cx="6797675" cy="992822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FF"/>
    <a:srgbClr val="C9C9FF"/>
    <a:srgbClr val="DDDDFF"/>
    <a:srgbClr val="E7E7FF"/>
    <a:srgbClr val="D9D9FF"/>
    <a:srgbClr val="B3B3FF"/>
    <a:srgbClr val="08A832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9886" autoAdjust="0"/>
  </p:normalViewPr>
  <p:slideViewPr>
    <p:cSldViewPr snapToObjects="1">
      <p:cViewPr varScale="1">
        <p:scale>
          <a:sx n="92" d="100"/>
          <a:sy n="92" d="100"/>
        </p:scale>
        <p:origin x="-942" y="-102"/>
      </p:cViewPr>
      <p:guideLst>
        <p:guide orient="horz" pos="2161"/>
        <p:guide pos="31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46400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1"/>
            <a:ext cx="2946400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89E64707-3883-462D-B5C8-54CDD2F875C0}" type="datetimeFigureOut">
              <a:rPr lang="ru-RU"/>
              <a:pPr>
                <a:defRPr/>
              </a:pPr>
              <a:t>17.10.2013</a:t>
            </a:fld>
            <a:endParaRPr lang="ru-RU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6438" y="738188"/>
            <a:ext cx="538480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3" y="4716707"/>
            <a:ext cx="5438775" cy="446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30222"/>
            <a:ext cx="2946400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0222"/>
            <a:ext cx="2946400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0E2D1EC0-C0FB-4B85-A4C3-C4691C3163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230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2D1EC0-C0FB-4B85-A4C3-C4691C316369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2D1EC0-C0FB-4B85-A4C3-C4691C316369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2D1EC0-C0FB-4B85-A4C3-C4691C316369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06438" y="738188"/>
            <a:ext cx="5384800" cy="372903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4BB3D-9448-4154-86DC-6A591EEB434D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82938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2D1EC0-C0FB-4B85-A4C3-C4691C316369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2D1EC0-C0FB-4B85-A4C3-C4691C316369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2D1EC0-C0FB-4B85-A4C3-C4691C316369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2D1EC0-C0FB-4B85-A4C3-C4691C316369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2D1EC0-C0FB-4B85-A4C3-C4691C316369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2D1EC0-C0FB-4B85-A4C3-C4691C316369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2D1EC0-C0FB-4B85-A4C3-C4691C316369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2D1EC0-C0FB-4B85-A4C3-C4691C316369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2D1EC0-C0FB-4B85-A4C3-C4691C316369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2D1EC0-C0FB-4B85-A4C3-C4691C316369}" type="slidenum">
              <a:rPr lang="ru-RU" smtClean="0"/>
              <a:pPr>
                <a:defRPr/>
              </a:pPr>
              <a:t>29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2D1EC0-C0FB-4B85-A4C3-C4691C316369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2D1EC0-C0FB-4B85-A4C3-C4691C316369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2D1EC0-C0FB-4B85-A4C3-C4691C316369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2D1EC0-C0FB-4B85-A4C3-C4691C316369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2D1EC0-C0FB-4B85-A4C3-C4691C316369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2D1EC0-C0FB-4B85-A4C3-C4691C316369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2D1EC0-C0FB-4B85-A4C3-C4691C316369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16558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26156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61686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ru-RU" noProof="0" smtClean="0"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90693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8575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95300" y="1600200"/>
            <a:ext cx="8918575" cy="4527550"/>
          </a:xfrm>
          <a:prstGeom prst="rect">
            <a:avLst/>
          </a:prstGeom>
        </p:spPr>
        <p:txBody>
          <a:bodyPr/>
          <a:lstStyle/>
          <a:p>
            <a:pPr lvl="0"/>
            <a:endParaRPr lang="ru-RU" noProof="0"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223287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95300" y="274638"/>
            <a:ext cx="8918575" cy="58531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352087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8575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39921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55946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7405182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04556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51899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10087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416990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138724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>
              <a:sym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055675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/>
          </p:cNvSpPr>
          <p:nvPr/>
        </p:nvSpPr>
        <p:spPr bwMode="auto">
          <a:xfrm>
            <a:off x="0" y="357188"/>
            <a:ext cx="9909175" cy="74612"/>
          </a:xfrm>
          <a:prstGeom prst="rect">
            <a:avLst/>
          </a:prstGeom>
          <a:solidFill>
            <a:srgbClr val="EB0000"/>
          </a:solidFill>
          <a:ln w="9525">
            <a:noFill/>
            <a:miter lim="800000"/>
            <a:headEnd/>
            <a:tailEnd/>
          </a:ln>
        </p:spPr>
        <p:txBody>
          <a:bodyPr lIns="95767" tIns="47884" rIns="95767" bIns="47884"/>
          <a:lstStyle/>
          <a:p>
            <a:pPr defTabSz="958850">
              <a:defRPr/>
            </a:pPr>
            <a:endParaRPr lang="ru-RU" sz="2600">
              <a:solidFill>
                <a:srgbClr val="000000"/>
              </a:solidFill>
              <a:latin typeface="Times New Roman" pitchFamily="18" charset="0"/>
              <a:cs typeface="+mn-cs"/>
              <a:sym typeface="Times New Roman" pitchFamily="18" charset="0"/>
            </a:endParaRPr>
          </a:p>
        </p:txBody>
      </p:sp>
      <p:pic>
        <p:nvPicPr>
          <p:cNvPr id="2051" name="Picture 2"/>
          <p:cNvPicPr>
            <a:picLocks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3825" y="6273800"/>
            <a:ext cx="89535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3"/>
          <p:cNvPicPr>
            <a:picLocks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0" y="0"/>
            <a:ext cx="101123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</p:sldLayoutIdLst>
  <p:transition/>
  <p:hf hdr="0" ftr="0" dt="0"/>
  <p:txStyles>
    <p:titleStyle>
      <a:lvl1pPr marL="46038" indent="-46038" algn="ctr" defTabSz="7064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+mj-lt"/>
          <a:ea typeface="+mj-ea"/>
          <a:cs typeface="+mj-cs"/>
          <a:sym typeface="Arial" pitchFamily="34" charset="0"/>
        </a:defRPr>
      </a:lvl1pPr>
      <a:lvl2pPr marL="46038" indent="-46038" algn="ctr" defTabSz="7064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pitchFamily="34" charset="0"/>
        </a:defRPr>
      </a:lvl2pPr>
      <a:lvl3pPr marL="46038" indent="-46038" algn="ctr" defTabSz="7064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pitchFamily="34" charset="0"/>
        </a:defRPr>
      </a:lvl3pPr>
      <a:lvl4pPr marL="46038" indent="-46038" algn="ctr" defTabSz="7064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pitchFamily="34" charset="0"/>
        </a:defRPr>
      </a:lvl4pPr>
      <a:lvl5pPr marL="46038" indent="-46038" algn="ctr" defTabSz="7064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pitchFamily="34" charset="0"/>
        </a:defRPr>
      </a:lvl5pPr>
      <a:lvl6pPr marL="500063" indent="-42863" algn="ctr" defTabSz="673100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6pPr>
      <a:lvl7pPr marL="957263" indent="-42863" algn="ctr" defTabSz="673100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7pPr>
      <a:lvl8pPr marL="1414463" indent="-42863" algn="ctr" defTabSz="673100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8pPr>
      <a:lvl9pPr marL="1871663" indent="-42863" algn="ctr" defTabSz="673100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9pPr>
    </p:titleStyle>
    <p:bodyStyle>
      <a:lvl1pPr marL="415925" indent="-369888" algn="l" defTabSz="706438" rtl="0" eaLnBrk="0" fontAlgn="base" hangingPunct="0">
        <a:spcBef>
          <a:spcPts val="850"/>
        </a:spcBef>
        <a:spcAft>
          <a:spcPct val="0"/>
        </a:spcAft>
        <a:buSzPct val="100000"/>
        <a:buFont typeface="Lucida Grande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1pPr>
      <a:lvl2pPr marL="860425" indent="-311150" algn="l" defTabSz="706438" rtl="0" eaLnBrk="0" fontAlgn="base" hangingPunct="0">
        <a:spcBef>
          <a:spcPts val="675"/>
        </a:spcBef>
        <a:spcAft>
          <a:spcPct val="0"/>
        </a:spcAft>
        <a:buSzPct val="100000"/>
        <a:buFont typeface="Lucida Grande"/>
        <a:buChar char="–"/>
        <a:defRPr sz="3000">
          <a:solidFill>
            <a:schemeClr val="tx1"/>
          </a:solidFill>
          <a:latin typeface="+mn-lt"/>
          <a:sym typeface="Arial" pitchFamily="34" charset="0"/>
        </a:defRPr>
      </a:lvl2pPr>
      <a:lvl3pPr marL="1303338" indent="-255588" algn="l" defTabSz="706438" rtl="0" eaLnBrk="0" fontAlgn="base" hangingPunct="0">
        <a:spcBef>
          <a:spcPts val="613"/>
        </a:spcBef>
        <a:spcAft>
          <a:spcPct val="0"/>
        </a:spcAft>
        <a:buSzPct val="100000"/>
        <a:buFont typeface="Lucida Grande"/>
        <a:buChar char="•"/>
        <a:defRPr sz="2600">
          <a:solidFill>
            <a:schemeClr val="tx1"/>
          </a:solidFill>
          <a:latin typeface="+mn-lt"/>
          <a:sym typeface="Arial" pitchFamily="34" charset="0"/>
        </a:defRPr>
      </a:lvl3pPr>
      <a:lvl4pPr marL="1804988" indent="-254000" algn="l" defTabSz="706438" rtl="0" eaLnBrk="0" fontAlgn="base" hangingPunct="0">
        <a:spcBef>
          <a:spcPts val="538"/>
        </a:spcBef>
        <a:spcAft>
          <a:spcPct val="0"/>
        </a:spcAft>
        <a:buSzPct val="100000"/>
        <a:buFont typeface="Lucida Grande"/>
        <a:buChar char="–"/>
        <a:defRPr sz="2200">
          <a:solidFill>
            <a:schemeClr val="tx1"/>
          </a:solidFill>
          <a:latin typeface="+mn-lt"/>
          <a:sym typeface="Arial" pitchFamily="34" charset="0"/>
        </a:defRPr>
      </a:lvl4pPr>
      <a:lvl5pPr marL="2303463" indent="-252413" algn="l" defTabSz="706438" rtl="0" eaLnBrk="0" fontAlgn="base" hangingPunct="0">
        <a:spcBef>
          <a:spcPts val="538"/>
        </a:spcBef>
        <a:spcAft>
          <a:spcPct val="0"/>
        </a:spcAft>
        <a:buSzPct val="100000"/>
        <a:buFont typeface="Lucida Grande"/>
        <a:buChar char="»"/>
        <a:defRPr sz="2200">
          <a:solidFill>
            <a:schemeClr val="tx1"/>
          </a:solidFill>
          <a:latin typeface="+mn-lt"/>
          <a:sym typeface="Arial" pitchFamily="34" charset="0"/>
        </a:defRPr>
      </a:lvl5pPr>
      <a:lvl6pPr marL="2657475" indent="-242888" algn="l" defTabSz="673100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6pPr>
      <a:lvl7pPr marL="3114675" indent="-242888" algn="l" defTabSz="673100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7pPr>
      <a:lvl8pPr marL="3571875" indent="-242888" algn="l" defTabSz="673100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8pPr>
      <a:lvl9pPr marL="4029075" indent="-242888" algn="l" defTabSz="673100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strf.ru/about/activity/plans" TargetMode="External"/><Relationship Id="rId2" Type="http://schemas.openxmlformats.org/officeDocument/2006/relationships/hyperlink" Target="http://government.ru/news/2670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os@fstrf.ru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 idx="4294967295"/>
          </p:nvPr>
        </p:nvSpPr>
        <p:spPr bwMode="auto">
          <a:xfrm>
            <a:off x="706115" y="1125538"/>
            <a:ext cx="8509000" cy="313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820" tIns="47910" rIns="95820" bIns="47910"/>
          <a:lstStyle/>
          <a:p>
            <a:pPr eaLnBrk="1" hangingPunct="1"/>
            <a:r>
              <a:rPr lang="ru-RU" sz="2900" b="1" dirty="0" smtClean="0">
                <a:cs typeface="Times New Roman" pitchFamily="18" charset="0"/>
              </a:rPr>
              <a:t/>
            </a:r>
            <a:br>
              <a:rPr lang="ru-RU" sz="2900" b="1" dirty="0" smtClean="0">
                <a:cs typeface="Times New Roman" pitchFamily="18" charset="0"/>
              </a:rPr>
            </a:br>
            <a:r>
              <a:rPr lang="ru-RU" sz="2900" b="1" dirty="0" smtClean="0">
                <a:cs typeface="Times New Roman" pitchFamily="18" charset="0"/>
              </a:rPr>
              <a:t/>
            </a:r>
            <a:br>
              <a:rPr lang="ru-RU" sz="2900" b="1" dirty="0" smtClean="0">
                <a:cs typeface="Times New Roman" pitchFamily="18" charset="0"/>
              </a:rPr>
            </a:br>
            <a:r>
              <a:rPr lang="ru-RU" sz="2900" b="1" dirty="0" smtClean="0">
                <a:cs typeface="Times New Roman" pitchFamily="18" charset="0"/>
              </a:rPr>
              <a:t/>
            </a:r>
            <a:br>
              <a:rPr lang="ru-RU" sz="2900" b="1" dirty="0" smtClean="0">
                <a:cs typeface="Times New Roman" pitchFamily="18" charset="0"/>
              </a:rPr>
            </a:br>
            <a:r>
              <a:rPr lang="ru-RU" sz="2900" b="1" dirty="0" smtClean="0">
                <a:cs typeface="Times New Roman" pitchFamily="18" charset="0"/>
              </a:rPr>
              <a:t/>
            </a:r>
            <a:br>
              <a:rPr lang="ru-RU" sz="2900" b="1" dirty="0" smtClean="0">
                <a:cs typeface="Times New Roman" pitchFamily="18" charset="0"/>
              </a:rPr>
            </a:br>
            <a:r>
              <a:rPr lang="ru-RU" sz="2200" dirty="0"/>
              <a:t>Выступление </a:t>
            </a:r>
            <a:r>
              <a:rPr lang="ru-RU" sz="2200" dirty="0" smtClean="0"/>
              <a:t>Начальника </a:t>
            </a:r>
            <a:r>
              <a:rPr lang="ru-RU" sz="2200" dirty="0"/>
              <a:t>Управления международного сотрудничества и развития внешних связей 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err="1" smtClean="0"/>
              <a:t>Мулюкина</a:t>
            </a:r>
            <a:r>
              <a:rPr lang="ru-RU" sz="2200" dirty="0" smtClean="0"/>
              <a:t> </a:t>
            </a:r>
            <a:r>
              <a:rPr lang="ru-RU" sz="2200" dirty="0"/>
              <a:t>Максима </a:t>
            </a:r>
            <a:r>
              <a:rPr lang="ru-RU" sz="2200" dirty="0" smtClean="0"/>
              <a:t>Сергеевича</a:t>
            </a:r>
            <a:endParaRPr lang="ru-RU" sz="2900" b="1" dirty="0">
              <a:cs typeface="Times New Roman" pitchFamily="18" charset="0"/>
            </a:endParaRPr>
          </a:p>
        </p:txBody>
      </p:sp>
      <p:sp>
        <p:nvSpPr>
          <p:cNvPr id="2052" name="Subtitle 2"/>
          <p:cNvSpPr>
            <a:spLocks/>
          </p:cNvSpPr>
          <p:nvPr/>
        </p:nvSpPr>
        <p:spPr bwMode="auto">
          <a:xfrm>
            <a:off x="1130300" y="5981700"/>
            <a:ext cx="7518400" cy="554038"/>
          </a:xfrm>
          <a:prstGeom prst="rect">
            <a:avLst/>
          </a:prstGeom>
          <a:noFill/>
          <a:ln>
            <a:noFill/>
          </a:ln>
          <a:extLst/>
        </p:spPr>
        <p:txBody>
          <a:bodyPr lIns="100401" tIns="50201" rIns="100401" bIns="50201"/>
          <a:lstStyle/>
          <a:p>
            <a:pPr algn="ctr" defTabSz="501650">
              <a:lnSpc>
                <a:spcPct val="80000"/>
              </a:lnSpc>
              <a:spcBef>
                <a:spcPts val="888"/>
              </a:spcBef>
              <a:buSzPct val="100000"/>
              <a:defRPr/>
            </a:pPr>
            <a:r>
              <a:rPr lang="ru-RU" sz="1500" dirty="0">
                <a:latin typeface="+mn-lt"/>
                <a:cs typeface="Times New Roman" pitchFamily="18" charset="0"/>
                <a:sym typeface="Arial" pitchFamily="34" charset="0"/>
              </a:rPr>
              <a:t>г. </a:t>
            </a:r>
            <a:r>
              <a:rPr lang="ru-RU" sz="1500" dirty="0" smtClean="0">
                <a:latin typeface="+mn-lt"/>
                <a:cs typeface="Times New Roman" pitchFamily="18" charset="0"/>
                <a:sym typeface="Arial" pitchFamily="34" charset="0"/>
              </a:rPr>
              <a:t>Сочи</a:t>
            </a:r>
            <a:endParaRPr lang="ru-RU" sz="1500" dirty="0">
              <a:latin typeface="+mn-lt"/>
              <a:cs typeface="Times New Roman" pitchFamily="18" charset="0"/>
              <a:sym typeface="Arial" pitchFamily="34" charset="0"/>
            </a:endParaRPr>
          </a:p>
          <a:p>
            <a:pPr algn="ctr" defTabSz="501650">
              <a:lnSpc>
                <a:spcPct val="80000"/>
              </a:lnSpc>
              <a:spcBef>
                <a:spcPts val="888"/>
              </a:spcBef>
              <a:buSzPct val="100000"/>
              <a:defRPr/>
            </a:pPr>
            <a:r>
              <a:rPr lang="ru-RU" sz="1500" dirty="0" smtClean="0">
                <a:latin typeface="+mn-lt"/>
                <a:cs typeface="Times New Roman" pitchFamily="18" charset="0"/>
                <a:sym typeface="Arial" pitchFamily="34" charset="0"/>
              </a:rPr>
              <a:t>17-18 сентября 2013г</a:t>
            </a:r>
            <a:r>
              <a:rPr lang="ru-RU" sz="1500" dirty="0">
                <a:latin typeface="+mn-lt"/>
                <a:cs typeface="+mn-cs"/>
                <a:sym typeface="Arial" pitchFamily="34" charset="0"/>
              </a:rPr>
              <a:t>.</a:t>
            </a:r>
            <a:endParaRPr lang="en-US" sz="1500" dirty="0">
              <a:latin typeface="+mn-lt"/>
              <a:cs typeface="+mn-cs"/>
              <a:sym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090" y="-63403"/>
            <a:ext cx="9909175" cy="504173"/>
          </a:xfrm>
        </p:spPr>
        <p:txBody>
          <a:bodyPr lIns="95820" tIns="47910" rIns="95820" bIns="47910">
            <a:noAutofit/>
          </a:bodyPr>
          <a:lstStyle/>
          <a:p>
            <a:r>
              <a:rPr lang="ru-RU" sz="2500" b="1" dirty="0"/>
              <a:t>Федеральный закон «О естественных монополиях» </a:t>
            </a:r>
            <a:r>
              <a:rPr lang="ru-RU" sz="2500" dirty="0"/>
              <a:t/>
            </a:r>
            <a:br>
              <a:rPr lang="ru-RU" sz="2500" dirty="0"/>
            </a:br>
            <a:endParaRPr lang="ru-RU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482332"/>
            <a:ext cx="9909175" cy="4313295"/>
          </a:xfrm>
          <a:prstGeom prst="rect">
            <a:avLst/>
          </a:prstGeom>
          <a:noFill/>
        </p:spPr>
        <p:txBody>
          <a:bodyPr wrap="square" lIns="95820" tIns="47910" rIns="95820" bIns="47910" rtlCol="0">
            <a:spAutoFit/>
          </a:bodyPr>
          <a:lstStyle/>
          <a:p>
            <a:pPr indent="457200" algn="ctr">
              <a:spcBef>
                <a:spcPts val="600"/>
              </a:spcBef>
            </a:pPr>
            <a:r>
              <a:rPr lang="ru-RU" sz="1500" b="1" dirty="0" smtClean="0"/>
              <a:t>Ключевые </a:t>
            </a:r>
            <a:r>
              <a:rPr lang="ru-RU" sz="1500" b="1" dirty="0"/>
              <a:t>цели </a:t>
            </a:r>
            <a:r>
              <a:rPr lang="ru-RU" sz="1500" b="1" dirty="0" smtClean="0"/>
              <a:t>регулирования: </a:t>
            </a:r>
            <a:endParaRPr lang="ru-RU" sz="1500" b="1" dirty="0"/>
          </a:p>
          <a:p>
            <a:pPr indent="457200"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ru-RU" sz="1600" dirty="0" smtClean="0"/>
              <a:t>содействие росту конкурентоспособности и качества жизни; </a:t>
            </a:r>
          </a:p>
          <a:p>
            <a:pPr indent="457200"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ru-RU" sz="1600" dirty="0" smtClean="0"/>
              <a:t>обеспечение надежности и безопасности оказания услуг СЕМ;</a:t>
            </a:r>
          </a:p>
          <a:p>
            <a:pPr indent="457200"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ru-RU" sz="1600" dirty="0" smtClean="0"/>
              <a:t>соблюдение баланса интересов СЕМ и потребителей;</a:t>
            </a:r>
          </a:p>
          <a:p>
            <a:pPr indent="457200"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ru-RU" sz="1600" dirty="0" smtClean="0"/>
              <a:t>содействие повышению качества услуг СЕМ, развитию добросовестной конкуренции и 	созданию конкурентных рынков в сферах естественных монополий, где это возможно и 	целесообразно;</a:t>
            </a:r>
          </a:p>
          <a:p>
            <a:pPr indent="457200"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ru-RU" sz="1600" dirty="0" smtClean="0"/>
              <a:t>обеспечение </a:t>
            </a:r>
            <a:r>
              <a:rPr lang="ru-RU" sz="1600" dirty="0" err="1" smtClean="0"/>
              <a:t>недискриминационного</a:t>
            </a:r>
            <a:r>
              <a:rPr lang="ru-RU" sz="1600" dirty="0" smtClean="0"/>
              <a:t> доступа на рынки услуг  и (или) к услугам СЕМ, а также к 	системам инженерно- технической инфраструктуры субъектов естественных монополий;</a:t>
            </a:r>
          </a:p>
          <a:p>
            <a:pPr indent="457200"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ru-RU" sz="1600" dirty="0" smtClean="0"/>
              <a:t>обеспечение стабильных условий для осуществления предпринимательской деятельности в 	сферах деятельности естественных монополий;</a:t>
            </a:r>
          </a:p>
          <a:p>
            <a:pPr indent="457200"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ru-RU" sz="1600" dirty="0" smtClean="0"/>
              <a:t>обеспечение стимулирующего регулирования, направленного на создание стимулов для 	конкретных субъектов естественных монополий в целях повышения конкурентоспособности, 	инвестиционной привлекательности, эффективности их деятельности, качества 	оказываемых 	услуг, снижения издержек.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4564795"/>
            <a:ext cx="9909175" cy="2294793"/>
          </a:xfrm>
          <a:prstGeom prst="rect">
            <a:avLst/>
          </a:prstGeom>
          <a:noFill/>
        </p:spPr>
        <p:txBody>
          <a:bodyPr wrap="square" lIns="95820" tIns="47910" rIns="95820" bIns="47910" rtlCol="0">
            <a:spAutoFit/>
          </a:bodyPr>
          <a:lstStyle/>
          <a:p>
            <a:pPr algn="ctr">
              <a:lnSpc>
                <a:spcPts val="1886"/>
              </a:lnSpc>
              <a:spcBef>
                <a:spcPct val="20000"/>
              </a:spcBef>
            </a:pPr>
            <a:r>
              <a:rPr lang="ru-RU" sz="1500" b="1" dirty="0" smtClean="0"/>
              <a:t>	Ключевые </a:t>
            </a:r>
            <a:r>
              <a:rPr lang="ru-RU" sz="1500" b="1" dirty="0"/>
              <a:t>принципы </a:t>
            </a:r>
            <a:r>
              <a:rPr lang="ru-RU" sz="1500" b="1" dirty="0" smtClean="0"/>
              <a:t>регулирования: </a:t>
            </a:r>
            <a:endParaRPr lang="ru-RU" sz="1500" b="1" dirty="0"/>
          </a:p>
          <a:p>
            <a:pPr indent="457200"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ru-RU" sz="1600" dirty="0" smtClean="0"/>
              <a:t>свобода экономической деятельности в сферах деятельности СЕМ;</a:t>
            </a:r>
          </a:p>
          <a:p>
            <a:pPr indent="457200"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ru-RU" sz="1600" dirty="0" smtClean="0"/>
              <a:t>реализация принципа универсальности услуг для потребителей – права получения услуги 	оптимального качества по разумным ценам (тарифам), и увеличение роли потребителей;</a:t>
            </a:r>
          </a:p>
          <a:p>
            <a:pPr indent="457200"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ru-RU" sz="1600" dirty="0" smtClean="0"/>
              <a:t>принцип независимости государственного регулирования естественных монополий, 	выражающийся в самостоятельности при принятии решений и осуществлении своих 	полномочий  органами регулирования естественных монополий в соответствии с 	законодательством Российской Федерации.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9624645" y="6581775"/>
            <a:ext cx="286486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8155165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 txBox="1">
            <a:spLocks/>
          </p:cNvSpPr>
          <p:nvPr/>
        </p:nvSpPr>
        <p:spPr>
          <a:xfrm>
            <a:off x="3913" y="1053530"/>
            <a:ext cx="9907218" cy="5643214"/>
          </a:xfrm>
          <a:prstGeom prst="rect">
            <a:avLst/>
          </a:prstGeom>
        </p:spPr>
        <p:txBody>
          <a:bodyPr>
            <a:noAutofit/>
          </a:bodyPr>
          <a:lstStyle>
            <a:lvl1pPr marL="415925" indent="-369888" algn="l" defTabSz="706438" rtl="0" eaLnBrk="0" fontAlgn="base" hangingPunct="0">
              <a:spcBef>
                <a:spcPts val="850"/>
              </a:spcBef>
              <a:spcAft>
                <a:spcPct val="0"/>
              </a:spcAft>
              <a:buSzPct val="100000"/>
              <a:buFont typeface="Lucida Grande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  <a:sym typeface="Arial" pitchFamily="34" charset="0"/>
              </a:defRPr>
            </a:lvl1pPr>
            <a:lvl2pPr marL="860425" indent="-311150" algn="l" defTabSz="706438" rtl="0" eaLnBrk="0" fontAlgn="base" hangingPunct="0">
              <a:spcBef>
                <a:spcPts val="675"/>
              </a:spcBef>
              <a:spcAft>
                <a:spcPct val="0"/>
              </a:spcAft>
              <a:buSzPct val="100000"/>
              <a:buFont typeface="Lucida Grande"/>
              <a:buChar char="–"/>
              <a:defRPr sz="3000">
                <a:solidFill>
                  <a:schemeClr val="tx1"/>
                </a:solidFill>
                <a:latin typeface="+mn-lt"/>
                <a:sym typeface="Arial" pitchFamily="34" charset="0"/>
              </a:defRPr>
            </a:lvl2pPr>
            <a:lvl3pPr marL="1303338" indent="-255588" algn="l" defTabSz="706438" rtl="0" eaLnBrk="0" fontAlgn="base" hangingPunct="0">
              <a:spcBef>
                <a:spcPts val="613"/>
              </a:spcBef>
              <a:spcAft>
                <a:spcPct val="0"/>
              </a:spcAft>
              <a:buSzPct val="100000"/>
              <a:buFont typeface="Lucida Grande"/>
              <a:buChar char="•"/>
              <a:defRPr sz="2600">
                <a:solidFill>
                  <a:schemeClr val="tx1"/>
                </a:solidFill>
                <a:latin typeface="+mn-lt"/>
                <a:sym typeface="Arial" pitchFamily="34" charset="0"/>
              </a:defRPr>
            </a:lvl3pPr>
            <a:lvl4pPr marL="1804988" indent="-254000" algn="l" defTabSz="706438" rtl="0" eaLnBrk="0" fontAlgn="base" hangingPunct="0">
              <a:spcBef>
                <a:spcPts val="538"/>
              </a:spcBef>
              <a:spcAft>
                <a:spcPct val="0"/>
              </a:spcAft>
              <a:buSzPct val="100000"/>
              <a:buFont typeface="Lucida Grande"/>
              <a:buChar char="–"/>
              <a:defRPr sz="2200">
                <a:solidFill>
                  <a:schemeClr val="tx1"/>
                </a:solidFill>
                <a:latin typeface="+mn-lt"/>
                <a:sym typeface="Arial" pitchFamily="34" charset="0"/>
              </a:defRPr>
            </a:lvl4pPr>
            <a:lvl5pPr marL="2303463" indent="-252413" algn="l" defTabSz="706438" rtl="0" eaLnBrk="0" fontAlgn="base" hangingPunct="0">
              <a:spcBef>
                <a:spcPts val="538"/>
              </a:spcBef>
              <a:spcAft>
                <a:spcPct val="0"/>
              </a:spcAft>
              <a:buSzPct val="100000"/>
              <a:buFont typeface="Lucida Grande"/>
              <a:buChar char="»"/>
              <a:defRPr sz="2200">
                <a:solidFill>
                  <a:schemeClr val="tx1"/>
                </a:solidFill>
                <a:latin typeface="+mn-lt"/>
                <a:sym typeface="Arial" pitchFamily="34" charset="0"/>
              </a:defRPr>
            </a:lvl5pPr>
            <a:lvl6pPr marL="2657475" indent="-242888" algn="l" defTabSz="673100" rtl="0" fontAlgn="base">
              <a:spcBef>
                <a:spcPts val="513"/>
              </a:spcBef>
              <a:spcAft>
                <a:spcPct val="0"/>
              </a:spcAft>
              <a:buSzPct val="100000"/>
              <a:buFont typeface="Lucida Grande"/>
              <a:buChar char="»"/>
              <a:defRPr sz="2100">
                <a:solidFill>
                  <a:schemeClr val="tx1"/>
                </a:solidFill>
                <a:latin typeface="+mn-lt"/>
                <a:sym typeface="Arial" charset="0"/>
              </a:defRPr>
            </a:lvl6pPr>
            <a:lvl7pPr marL="3114675" indent="-242888" algn="l" defTabSz="673100" rtl="0" fontAlgn="base">
              <a:spcBef>
                <a:spcPts val="513"/>
              </a:spcBef>
              <a:spcAft>
                <a:spcPct val="0"/>
              </a:spcAft>
              <a:buSzPct val="100000"/>
              <a:buFont typeface="Lucida Grande"/>
              <a:buChar char="»"/>
              <a:defRPr sz="2100">
                <a:solidFill>
                  <a:schemeClr val="tx1"/>
                </a:solidFill>
                <a:latin typeface="+mn-lt"/>
                <a:sym typeface="Arial" charset="0"/>
              </a:defRPr>
            </a:lvl7pPr>
            <a:lvl8pPr marL="3571875" indent="-242888" algn="l" defTabSz="673100" rtl="0" fontAlgn="base">
              <a:spcBef>
                <a:spcPts val="513"/>
              </a:spcBef>
              <a:spcAft>
                <a:spcPct val="0"/>
              </a:spcAft>
              <a:buSzPct val="100000"/>
              <a:buFont typeface="Lucida Grande"/>
              <a:buChar char="»"/>
              <a:defRPr sz="2100">
                <a:solidFill>
                  <a:schemeClr val="tx1"/>
                </a:solidFill>
                <a:latin typeface="+mn-lt"/>
                <a:sym typeface="Arial" charset="0"/>
              </a:defRPr>
            </a:lvl8pPr>
            <a:lvl9pPr marL="4029075" indent="-242888" algn="l" defTabSz="673100" rtl="0" fontAlgn="base">
              <a:spcBef>
                <a:spcPts val="513"/>
              </a:spcBef>
              <a:spcAft>
                <a:spcPct val="0"/>
              </a:spcAft>
              <a:buSzPct val="100000"/>
              <a:buFont typeface="Lucida Grande"/>
              <a:buChar char="»"/>
              <a:defRPr sz="2100">
                <a:solidFill>
                  <a:schemeClr val="tx1"/>
                </a:solidFill>
                <a:latin typeface="+mn-lt"/>
                <a:sym typeface="Arial" charset="0"/>
              </a:defRPr>
            </a:lvl9pPr>
          </a:lstStyle>
          <a:p>
            <a:pPr marL="0" indent="0" algn="just">
              <a:buFont typeface="Lucida Grande"/>
              <a:buNone/>
            </a:pPr>
            <a:r>
              <a:rPr lang="ru-RU" sz="1600" dirty="0" smtClean="0">
                <a:cs typeface="Times New Roman" pitchFamily="18" charset="0"/>
              </a:rPr>
              <a:t>Правительством  Российской Федерации наделяется правом устанавливать порядок утверждения, согласования и контроля инвестиционных программ субъектов естественных монополий. </a:t>
            </a:r>
          </a:p>
          <a:p>
            <a:pPr marL="0" indent="0" algn="just">
              <a:buFont typeface="Lucida Grande"/>
              <a:buNone/>
            </a:pPr>
            <a:r>
              <a:rPr lang="ru-RU" sz="1600" dirty="0" smtClean="0">
                <a:cs typeface="Times New Roman" pitchFamily="18" charset="0"/>
              </a:rPr>
              <a:t>Указанный Порядок ,в том числе, может содержать:</a:t>
            </a:r>
          </a:p>
          <a:p>
            <a:pPr algn="just"/>
            <a:r>
              <a:rPr lang="ru-RU" sz="1500" dirty="0" smtClean="0"/>
              <a:t>порядок определения показателей надежности и качества услуг естественных монополий и установление целевых показателей субъектов естественных монополий для целей формирования и контроля инвестиционных программ с учетом схем и программ развития отдельных отраслей экономики в сферах деятельности субъектов естественных монополий;</a:t>
            </a:r>
          </a:p>
          <a:p>
            <a:pPr algn="just"/>
            <a:r>
              <a:rPr lang="ru-RU" sz="1500" dirty="0" smtClean="0"/>
              <a:t>порядок определения показателей технико-экономического состояния объектов инженерно-технической инфраструктуры субъектов естественных монополий,  в том числе показателей физического износа и энергетической эффективности объектов инженерно-технической инфраструктуры субъектов естественных монополий;</a:t>
            </a:r>
          </a:p>
          <a:p>
            <a:pPr algn="just"/>
            <a:r>
              <a:rPr lang="ru-RU" sz="1500" dirty="0" smtClean="0"/>
              <a:t>стандарты качества (в том числе коммерческого) обслуживания;</a:t>
            </a:r>
          </a:p>
          <a:p>
            <a:pPr algn="just"/>
            <a:r>
              <a:rPr lang="ru-RU" sz="1500" dirty="0" smtClean="0"/>
              <a:t>нормативы цены типовых технологических решений капитального строительства объектов инженерно-технической инфраструктуры субъектов естественных монополий (укрупненные сметные нормативы для объектов капитального строительства непроизводственного назначения и инженерной инфраструктуры);</a:t>
            </a:r>
          </a:p>
          <a:p>
            <a:pPr algn="just"/>
            <a:r>
              <a:rPr lang="ru-RU" sz="1500" dirty="0" smtClean="0"/>
              <a:t>порядок учета и влияния на формирование и реализацию инвестиционных программ субъектов естественных монополий программ комплексного развития территорий, схем территориального планирования, схем и программ развития отдельных отраслей экономики;</a:t>
            </a:r>
          </a:p>
          <a:p>
            <a:pPr algn="just"/>
            <a:r>
              <a:rPr lang="ru-RU" sz="1500" dirty="0" smtClean="0"/>
              <a:t>порядок проведения технологического и ценового аудита инвестиционных программ (отчетов об исполнении инвестиционных программ) субъектов естественных монополий.</a:t>
            </a:r>
          </a:p>
        </p:txBody>
      </p:sp>
      <p:sp>
        <p:nvSpPr>
          <p:cNvPr id="3" name="Заголовок 39"/>
          <p:cNvSpPr txBox="1">
            <a:spLocks/>
          </p:cNvSpPr>
          <p:nvPr/>
        </p:nvSpPr>
        <p:spPr>
          <a:xfrm>
            <a:off x="-229989" y="45418"/>
            <a:ext cx="9059044" cy="418058"/>
          </a:xfrm>
          <a:prstGeom prst="rect">
            <a:avLst/>
          </a:prstGeom>
        </p:spPr>
        <p:txBody>
          <a:bodyPr>
            <a:noAutofit/>
          </a:bodyPr>
          <a:lstStyle>
            <a:lvl1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+mj-lt"/>
                <a:ea typeface="+mj-ea"/>
                <a:cs typeface="+mj-cs"/>
                <a:sym typeface="Arial" pitchFamily="34" charset="0"/>
              </a:defRPr>
            </a:lvl1pPr>
            <a:lvl2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2pPr>
            <a:lvl3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3pPr>
            <a:lvl4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4pPr>
            <a:lvl5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5pPr>
            <a:lvl6pPr marL="5000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6pPr>
            <a:lvl7pPr marL="9572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7pPr>
            <a:lvl8pPr marL="14144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8pPr>
            <a:lvl9pPr marL="18716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9pPr>
          </a:lstStyle>
          <a:p>
            <a:endParaRPr lang="ru-RU" sz="2100" b="1" kern="0" dirty="0"/>
          </a:p>
        </p:txBody>
      </p:sp>
      <p:sp>
        <p:nvSpPr>
          <p:cNvPr id="4" name="Заголовок 39"/>
          <p:cNvSpPr txBox="1">
            <a:spLocks/>
          </p:cNvSpPr>
          <p:nvPr/>
        </p:nvSpPr>
        <p:spPr>
          <a:xfrm>
            <a:off x="420039" y="378868"/>
            <a:ext cx="9491092" cy="837506"/>
          </a:xfrm>
          <a:prstGeom prst="rect">
            <a:avLst/>
          </a:prstGeom>
        </p:spPr>
        <p:txBody>
          <a:bodyPr>
            <a:noAutofit/>
          </a:bodyPr>
          <a:lstStyle>
            <a:lvl1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+mj-lt"/>
                <a:ea typeface="+mj-ea"/>
                <a:cs typeface="+mj-cs"/>
                <a:sym typeface="Arial" pitchFamily="34" charset="0"/>
              </a:defRPr>
            </a:lvl1pPr>
            <a:lvl2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2pPr>
            <a:lvl3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3pPr>
            <a:lvl4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4pPr>
            <a:lvl5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5pPr>
            <a:lvl6pPr marL="5000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6pPr>
            <a:lvl7pPr marL="9572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7pPr>
            <a:lvl8pPr marL="14144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8pPr>
            <a:lvl9pPr marL="18716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9pPr>
          </a:lstStyle>
          <a:p>
            <a:r>
              <a:rPr lang="ru-RU" sz="1800" b="1" kern="0" dirty="0" smtClean="0"/>
              <a:t>«Регулирование инвестиционной деятельности</a:t>
            </a:r>
          </a:p>
          <a:p>
            <a:r>
              <a:rPr lang="ru-RU" sz="1800" b="1" kern="0" dirty="0" smtClean="0"/>
              <a:t>субъектов естественных монополий» (статья 7.1 законопроекта)</a:t>
            </a:r>
            <a:endParaRPr lang="ru-RU" sz="1800" b="1" kern="0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578158" y="6581775"/>
            <a:ext cx="379460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7238494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8123" y="519790"/>
            <a:ext cx="8918258" cy="490179"/>
          </a:xfrm>
        </p:spPr>
        <p:txBody>
          <a:bodyPr lIns="95820" tIns="47910" rIns="95820" bIns="47910">
            <a:normAutofit/>
          </a:bodyPr>
          <a:lstStyle/>
          <a:p>
            <a:r>
              <a:rPr lang="ru-RU" sz="2500" b="1" dirty="0" smtClean="0"/>
              <a:t>Изменения в иные Федеральные законы</a:t>
            </a:r>
            <a:endParaRPr lang="ru-RU" sz="25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009970"/>
            <a:ext cx="9909175" cy="5995807"/>
          </a:xfrm>
          <a:prstGeom prst="rect">
            <a:avLst/>
          </a:prstGeom>
          <a:noFill/>
        </p:spPr>
        <p:txBody>
          <a:bodyPr wrap="square" lIns="95820" tIns="47910" rIns="95820" bIns="47910" rtlCol="0">
            <a:spAutoFit/>
          </a:bodyPr>
          <a:lstStyle/>
          <a:p>
            <a:pPr marL="359325" indent="-359325" algn="just">
              <a:lnSpc>
                <a:spcPts val="1991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>
                <a:latin typeface="+mn-lt"/>
                <a:cs typeface="Times New Roman" pitchFamily="18" charset="0"/>
              </a:rPr>
              <a:t>увеличение срока давности привлечения к административной ответственности за нарушение законодательства об энергосбережении и о повышении энергетической эффективности, о естественных монополиях, законодательства в области регулирования цен (тарифов</a:t>
            </a:r>
            <a:r>
              <a:rPr lang="ru-RU" sz="1600" dirty="0" smtClean="0">
                <a:latin typeface="+mn-lt"/>
                <a:cs typeface="Times New Roman" pitchFamily="18" charset="0"/>
              </a:rPr>
              <a:t>);</a:t>
            </a:r>
          </a:p>
          <a:p>
            <a:pPr marL="359325" indent="-359325" algn="just">
              <a:lnSpc>
                <a:spcPts val="1991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 smtClean="0">
                <a:latin typeface="+mn-lt"/>
                <a:cs typeface="Times New Roman" pitchFamily="18" charset="0"/>
              </a:rPr>
              <a:t>уточнение </a:t>
            </a:r>
            <a:r>
              <a:rPr lang="ru-RU" sz="1600" dirty="0">
                <a:latin typeface="+mn-lt"/>
                <a:cs typeface="Times New Roman" pitchFamily="18" charset="0"/>
              </a:rPr>
              <a:t>положения о полномочиях судей по рассмотрению дел, подведомственных иным органам и производство по которым осуществляется в форме административного </a:t>
            </a:r>
            <a:r>
              <a:rPr lang="ru-RU" sz="1600" dirty="0" smtClean="0">
                <a:latin typeface="+mn-lt"/>
                <a:cs typeface="Times New Roman" pitchFamily="18" charset="0"/>
              </a:rPr>
              <a:t>расследования; </a:t>
            </a:r>
          </a:p>
          <a:p>
            <a:pPr marL="359325" indent="-359325" algn="just">
              <a:lnSpc>
                <a:spcPts val="1991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 smtClean="0">
                <a:latin typeface="+mn-lt"/>
                <a:cs typeface="Times New Roman" pitchFamily="18" charset="0"/>
              </a:rPr>
              <a:t>уточнение </a:t>
            </a:r>
            <a:r>
              <a:rPr lang="ru-RU" sz="1600" dirty="0">
                <a:latin typeface="+mn-lt"/>
                <a:cs typeface="Times New Roman" pitchFamily="18" charset="0"/>
              </a:rPr>
              <a:t>ответственности за невыполнение законных требований должностного лица, осуществляющего производство по делу об административном </a:t>
            </a:r>
            <a:r>
              <a:rPr lang="ru-RU" sz="1600" dirty="0" smtClean="0">
                <a:latin typeface="+mn-lt"/>
                <a:cs typeface="Times New Roman" pitchFamily="18" charset="0"/>
              </a:rPr>
              <a:t>правонарушении;</a:t>
            </a:r>
          </a:p>
          <a:p>
            <a:pPr marL="359325" indent="-359325" algn="just">
              <a:lnSpc>
                <a:spcPts val="1991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 smtClean="0">
                <a:latin typeface="+mn-lt"/>
                <a:cs typeface="Times New Roman" pitchFamily="18" charset="0"/>
              </a:rPr>
              <a:t>увеличение </a:t>
            </a:r>
            <a:r>
              <a:rPr lang="ru-RU" sz="1600" dirty="0">
                <a:latin typeface="+mn-lt"/>
                <a:cs typeface="Times New Roman" pitchFamily="18" charset="0"/>
              </a:rPr>
              <a:t>срока проведения административного </a:t>
            </a:r>
            <a:r>
              <a:rPr lang="ru-RU" sz="1600" dirty="0" smtClean="0">
                <a:latin typeface="+mn-lt"/>
                <a:cs typeface="Times New Roman" pitchFamily="18" charset="0"/>
              </a:rPr>
              <a:t>расследования; </a:t>
            </a:r>
          </a:p>
          <a:p>
            <a:pPr marL="359325" indent="-359325" algn="just">
              <a:lnSpc>
                <a:spcPts val="1991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 smtClean="0">
                <a:latin typeface="+mn-lt"/>
                <a:cs typeface="Times New Roman" pitchFamily="18" charset="0"/>
              </a:rPr>
              <a:t>вводятся </a:t>
            </a:r>
            <a:r>
              <a:rPr lang="ru-RU" sz="1600" dirty="0">
                <a:latin typeface="+mn-lt"/>
                <a:cs typeface="Times New Roman" pitchFamily="18" charset="0"/>
              </a:rPr>
              <a:t>обязанности субъектов электроэнергетики, теплоснабжающих организаций, </a:t>
            </a:r>
            <a:r>
              <a:rPr lang="ru-RU" sz="1600" dirty="0" err="1">
                <a:latin typeface="+mn-lt"/>
                <a:cs typeface="Times New Roman" pitchFamily="18" charset="0"/>
              </a:rPr>
              <a:t>теплосетевых</a:t>
            </a:r>
            <a:r>
              <a:rPr lang="ru-RU" sz="1600" dirty="0">
                <a:latin typeface="+mn-lt"/>
                <a:cs typeface="Times New Roman" pitchFamily="18" charset="0"/>
              </a:rPr>
              <a:t> организаций,  и организаций, осуществляющих регулируемые виды деятельности в сфере водоснабжения и (или) водоотведения, по направлению в соответствующий орган регулирования уведомления с указанием даты начала осуществления регулируемой деятельности и предусмотрена  административная ответственность за непредставление такой </a:t>
            </a:r>
            <a:r>
              <a:rPr lang="ru-RU" sz="1600" dirty="0" smtClean="0">
                <a:latin typeface="+mn-lt"/>
                <a:cs typeface="Times New Roman" pitchFamily="18" charset="0"/>
              </a:rPr>
              <a:t>информации;</a:t>
            </a:r>
          </a:p>
          <a:p>
            <a:pPr marL="359325" indent="-359325" algn="just">
              <a:lnSpc>
                <a:spcPts val="1991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 smtClean="0"/>
              <a:t>ФСТ России наделяется полномочием вносить ходатайство  о применении дисциплинарного взыскания в виде увольнения с должности руководителя регионального органа регулирования естественных монополий в случае  неоднократного нарушения законодательства в области государственного регулирования, факт нарушения которого установлен вступившим в законную силу решением суда или постановлением уполномоченного федерального органа регулирования естественных монополий  о назначении административного наказания.</a:t>
            </a:r>
            <a:endParaRPr lang="ru-RU" sz="1600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9582743" y="6581775"/>
            <a:ext cx="370291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21145252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0769" y="3213770"/>
            <a:ext cx="8817805" cy="1872642"/>
          </a:xfrm>
        </p:spPr>
        <p:txBody>
          <a:bodyPr lIns="95820" tIns="47910" rIns="95820" bIns="47910">
            <a:noAutofit/>
          </a:bodyPr>
          <a:lstStyle/>
          <a:p>
            <a:pPr algn="ctr"/>
            <a:r>
              <a:rPr lang="ru-RU" sz="2100" dirty="0"/>
              <a:t>Проект федерального закона </a:t>
            </a:r>
            <a:br>
              <a:rPr lang="ru-RU" sz="2100" dirty="0"/>
            </a:br>
            <a:r>
              <a:rPr lang="ru-RU" sz="2100" dirty="0"/>
              <a:t>«О внесении изменений в отдельные законодательные акты</a:t>
            </a:r>
            <a:br>
              <a:rPr lang="ru-RU" sz="2100" dirty="0"/>
            </a:br>
            <a:r>
              <a:rPr lang="ru-RU" sz="2100" dirty="0"/>
              <a:t>Российской Федерации в части раскрытия информации и информатизации регуляторных процессов в сферах естественных монополий и иных регулируемых сферах»</a:t>
            </a:r>
            <a:br>
              <a:rPr lang="ru-RU" sz="2100" dirty="0"/>
            </a:br>
            <a:r>
              <a:rPr lang="ru-RU" sz="2100" dirty="0"/>
              <a:t/>
            </a:r>
            <a:br>
              <a:rPr lang="ru-RU" sz="2100" dirty="0"/>
            </a:br>
            <a:endParaRPr lang="ru-RU" sz="21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769" y="1197546"/>
            <a:ext cx="8422799" cy="1500534"/>
          </a:xfrm>
        </p:spPr>
        <p:txBody>
          <a:bodyPr lIns="95820" tIns="47910" rIns="95820" bIns="47910">
            <a:normAutofit fontScale="77500" lnSpcReduction="20000"/>
          </a:bodyPr>
          <a:lstStyle/>
          <a:p>
            <a:pPr algn="ctr"/>
            <a:r>
              <a:rPr lang="ru-RU" sz="3400" b="1" dirty="0"/>
              <a:t>Законопроект о Единой среде  электронного регулирования / </a:t>
            </a:r>
          </a:p>
          <a:p>
            <a:pPr algn="ctr"/>
            <a:r>
              <a:rPr lang="ru-RU" sz="3400" b="1" dirty="0"/>
              <a:t>Едином государственном портале раскрытия информации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578158" y="6581775"/>
            <a:ext cx="379460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32295618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8123" y="405458"/>
            <a:ext cx="9219183" cy="1143265"/>
          </a:xfrm>
        </p:spPr>
        <p:txBody>
          <a:bodyPr lIns="95820" tIns="47910" rIns="95820" bIns="47910">
            <a:noAutofit/>
          </a:bodyPr>
          <a:lstStyle/>
          <a:p>
            <a:r>
              <a:rPr lang="ru-RU" sz="2200" b="1" dirty="0"/>
              <a:t>Государственная информационная система 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«</a:t>
            </a:r>
            <a:r>
              <a:rPr lang="ru-RU" sz="2200" b="1" dirty="0"/>
              <a:t>Единая среда электронного регулирования»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60203" y="1197547"/>
            <a:ext cx="6948972" cy="4248471"/>
          </a:xfrm>
        </p:spPr>
        <p:txBody>
          <a:bodyPr lIns="95820" tIns="47910" rIns="95820" bIns="47910"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sz="1400" dirty="0" smtClean="0"/>
              <a:t>Единая среда электронного регулирования (ЕЭСР) - совокупность ГИС, состоящих из информации, содержащейся в базах данных и комплекса информационных, информационно-технологических и телекоммуникационных элементов, обеспечивающих обработку информации в целях  информатизации процессов (функций) государственного регулирования, включая сбор информации, её хранение обеспечение доступа к ней, ее предоставление и распространение ГИС. ЕЭСР включает в себя: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400" dirty="0" smtClean="0"/>
              <a:t>федеральную государственную информационную систему Единая информационно – аналитическая система «ФСТ России – региональные органы регулирования (РОР) – субъекты регулирования» -  (далее – «ФГИС «ЕИАС ФСТ России»)</a:t>
            </a:r>
          </a:p>
          <a:p>
            <a:pPr algn="just">
              <a:buFont typeface="Wingdings" pitchFamily="2" charset="2"/>
              <a:buChar char="ü"/>
            </a:pPr>
            <a:endParaRPr lang="ru-RU" sz="1400" dirty="0"/>
          </a:p>
          <a:p>
            <a:pPr algn="just">
              <a:buFont typeface="Wingdings" pitchFamily="2" charset="2"/>
              <a:buChar char="ü"/>
            </a:pPr>
            <a:r>
              <a:rPr lang="ru-RU" sz="1400" dirty="0" smtClean="0"/>
              <a:t>федеральную государственную информационную систему «Единый государственный портал о раскрытии информации регулируемыми субъектами и органами регулирования» (далее – ФГИС ЕГПРИ)</a:t>
            </a:r>
          </a:p>
          <a:p>
            <a:pPr algn="just">
              <a:buNone/>
            </a:pPr>
            <a:endParaRPr lang="ru-RU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155517" y="4060585"/>
            <a:ext cx="2184943" cy="1066252"/>
          </a:xfrm>
          <a:prstGeom prst="rect">
            <a:avLst/>
          </a:prstGeom>
          <a:noFill/>
        </p:spPr>
        <p:txBody>
          <a:bodyPr wrap="square" lIns="95820" tIns="47910" rIns="95820" bIns="47910" rtlCol="0">
            <a:spAutoFit/>
          </a:bodyPr>
          <a:lstStyle/>
          <a:p>
            <a:r>
              <a:rPr lang="ru-RU" dirty="0" smtClean="0"/>
              <a:t>Стандарты раскрытия информации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55517" y="3128918"/>
            <a:ext cx="2184943" cy="743087"/>
          </a:xfrm>
          <a:prstGeom prst="rect">
            <a:avLst/>
          </a:prstGeom>
          <a:noFill/>
        </p:spPr>
        <p:txBody>
          <a:bodyPr wrap="square" lIns="95820" tIns="47910" rIns="95820" bIns="47910" rtlCol="0">
            <a:spAutoFit/>
          </a:bodyPr>
          <a:lstStyle/>
          <a:p>
            <a:r>
              <a:rPr lang="ru-RU" dirty="0" smtClean="0"/>
              <a:t>Регуляторная отчетность</a:t>
            </a:r>
            <a:endParaRPr lang="ru-RU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2101833" y="3326789"/>
            <a:ext cx="858370" cy="1736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820" tIns="47910" rIns="95820" bIns="47910"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2101833" y="4420038"/>
            <a:ext cx="858370" cy="1736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820" tIns="47910" rIns="95820" bIns="47910"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55517" y="5446018"/>
            <a:ext cx="97536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ru-RU" sz="1600" dirty="0" smtClean="0"/>
              <a:t>ЕСЭР состоит из открытых и закрытых разделов, информационных подсистем (сегментов), региональных сегментов (модулей), учитывающих в том числе отраслевую и  территориальную специфику.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9578158" y="6581775"/>
            <a:ext cx="379460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5041502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5725" y="477601"/>
            <a:ext cx="8640961" cy="1143000"/>
          </a:xfrm>
        </p:spPr>
        <p:txBody>
          <a:bodyPr/>
          <a:lstStyle/>
          <a:p>
            <a:r>
              <a:rPr lang="ru-RU" sz="2600" b="1" dirty="0"/>
              <a:t>Принципы формирования и функционирования </a:t>
            </a:r>
            <a:br>
              <a:rPr lang="ru-RU" sz="2600" b="1" dirty="0"/>
            </a:br>
            <a:r>
              <a:rPr lang="ru-RU" sz="2600" b="1" dirty="0" smtClean="0"/>
              <a:t>ЕСЭР</a:t>
            </a:r>
            <a:endParaRPr lang="ru-RU" sz="2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3" y="1557586"/>
            <a:ext cx="9073008" cy="4567971"/>
          </a:xfrm>
        </p:spPr>
        <p:txBody>
          <a:bodyPr/>
          <a:lstStyle/>
          <a:p>
            <a:pPr marL="0" indent="479100" algn="just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1800" b="1" dirty="0" smtClean="0"/>
              <a:t>Архитектура ЕЭСР на основе облачных технологий.</a:t>
            </a:r>
          </a:p>
          <a:p>
            <a:pPr marL="0" indent="479100" algn="just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1800" b="1" dirty="0" smtClean="0"/>
              <a:t>Принцип </a:t>
            </a:r>
            <a:r>
              <a:rPr lang="ru-RU" sz="1800" b="1" dirty="0"/>
              <a:t>однократного ввода </a:t>
            </a:r>
            <a:r>
              <a:rPr lang="ru-RU" sz="1800" b="1" dirty="0" smtClean="0"/>
              <a:t>информации.</a:t>
            </a:r>
            <a:endParaRPr lang="ru-RU" sz="1800" b="1" dirty="0"/>
          </a:p>
          <a:p>
            <a:pPr algn="just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1800" b="1" dirty="0" smtClean="0"/>
              <a:t>Интеграции </a:t>
            </a:r>
            <a:r>
              <a:rPr lang="ru-RU" sz="1800" b="1" dirty="0"/>
              <a:t>с уже существующими и запланированными к созданию государственными информационными системами</a:t>
            </a:r>
            <a:r>
              <a:rPr lang="ru-RU" sz="1800" dirty="0"/>
              <a:t> и </a:t>
            </a:r>
            <a:r>
              <a:rPr lang="ru-RU" sz="1800" dirty="0" smtClean="0"/>
              <a:t>ресурсами (федеральными и региональными): </a:t>
            </a:r>
            <a:r>
              <a:rPr lang="ru-RU" sz="1800" dirty="0"/>
              <a:t>ГИС топливно-энергетического комплекса, ГИС в области энергосбережения и повышения энергетической эффективности, создаваемой ГИС жилищно-коммунального хозяйства </a:t>
            </a:r>
            <a:r>
              <a:rPr lang="ru-RU" sz="1800" dirty="0" smtClean="0"/>
              <a:t>.</a:t>
            </a:r>
            <a:endParaRPr lang="ru-RU" sz="1800" dirty="0"/>
          </a:p>
          <a:p>
            <a:pPr algn="just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1800" b="1" dirty="0" smtClean="0"/>
              <a:t>Использование </a:t>
            </a:r>
            <a:r>
              <a:rPr lang="ru-RU" sz="1800" b="1" dirty="0"/>
              <a:t>для функционирования ГИС уже существующих инфраструктурных </a:t>
            </a:r>
            <a:r>
              <a:rPr lang="ru-RU" sz="1800" b="1" dirty="0" smtClean="0"/>
              <a:t>решений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9578158" y="6581775"/>
            <a:ext cx="379460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37960754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29989" y="1485578"/>
            <a:ext cx="9958027" cy="4120074"/>
          </a:xfrm>
        </p:spPr>
        <p:txBody>
          <a:bodyPr/>
          <a:lstStyle/>
          <a:p>
            <a:pPr algn="just">
              <a:lnSpc>
                <a:spcPts val="2200"/>
              </a:lnSpc>
              <a:buNone/>
            </a:pPr>
            <a:r>
              <a:rPr lang="ru-RU" sz="1600" dirty="0" smtClean="0"/>
              <a:t>	</a:t>
            </a:r>
            <a:r>
              <a:rPr lang="ru-RU" sz="1600" b="1" dirty="0" smtClean="0"/>
              <a:t>Регуляторная заявка </a:t>
            </a:r>
            <a:r>
              <a:rPr lang="ru-RU" sz="1600" dirty="0" smtClean="0"/>
              <a:t>– предложения субъектов естественных монополий, включая обосновывающие материалы, о параметрах ценового регулирования, в том числе величине цен (тарифов) и/или долгосрочных параметров регулирования на следующий период регулирования цен (тарифов) и /или пересмотре отдельных параметров регулирования в текущем периоде регулирования;</a:t>
            </a:r>
          </a:p>
          <a:p>
            <a:pPr algn="just">
              <a:lnSpc>
                <a:spcPts val="2200"/>
              </a:lnSpc>
              <a:buNone/>
            </a:pPr>
            <a:r>
              <a:rPr lang="ru-RU" sz="1600" dirty="0" smtClean="0"/>
              <a:t>	</a:t>
            </a:r>
            <a:r>
              <a:rPr lang="ru-RU" sz="1600" b="1" dirty="0" smtClean="0"/>
              <a:t>Регуляторная отчетность </a:t>
            </a:r>
            <a:r>
              <a:rPr lang="ru-RU" sz="1600" dirty="0" smtClean="0"/>
              <a:t>– информация субъектов естественных монополий, а также иных хозяйствующих субъектов об их деятельности, предоставляемая ими в соответствии с законодательством Российской Федерации для осуществления органами регулирования функций государственного регулирования и государственного контроля (надзора), предусмотренных настоящим федеральным законом и иными федеральными законами.</a:t>
            </a:r>
          </a:p>
          <a:p>
            <a:pPr algn="just">
              <a:lnSpc>
                <a:spcPts val="2200"/>
              </a:lnSpc>
              <a:buNone/>
            </a:pPr>
            <a:r>
              <a:rPr lang="ru-RU" sz="1600" dirty="0" smtClean="0"/>
              <a:t>	Право регулятора </a:t>
            </a:r>
            <a:r>
              <a:rPr lang="ru-RU" sz="1600" b="1" dirty="0" smtClean="0"/>
              <a:t>принимать решения об отказе в рассмотрении регуляторной заявки </a:t>
            </a:r>
            <a:r>
              <a:rPr lang="ru-RU" sz="1600" dirty="0" smtClean="0"/>
              <a:t>субъектов естественных монополий в случае несоблюдения ими требований о размещении регуляторной заявки в открытом разделе ФГИС «Единый портал о раскрытии информации» не позднее, чем за 30 дней до её направления в органы регулирования (федеральный или региональный соответственно), с направлением соответствующего уведомления об отказе в рассмотрении регуляторной заявки в течение трех рабочих дней с момента поступления обращения о рассмотрении регуляторной заявки.   </a:t>
            </a:r>
            <a:endParaRPr lang="ru-RU" sz="16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08855" y="317614"/>
            <a:ext cx="9909175" cy="504173"/>
          </a:xfrm>
        </p:spPr>
        <p:txBody>
          <a:bodyPr lIns="95820" tIns="47910" rIns="95820" bIns="47910">
            <a:noAutofit/>
          </a:bodyPr>
          <a:lstStyle/>
          <a:p>
            <a:r>
              <a:rPr lang="ru-RU" sz="2500" b="1" dirty="0"/>
              <a:t>Федеральный закон «О естественных монополиях» </a:t>
            </a:r>
            <a:r>
              <a:rPr lang="ru-RU" sz="2500" dirty="0"/>
              <a:t/>
            </a:r>
            <a:br>
              <a:rPr lang="ru-RU" sz="2500" dirty="0"/>
            </a:br>
            <a:endParaRPr lang="ru-RU" sz="2500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508855" y="821787"/>
            <a:ext cx="9219183" cy="432148"/>
          </a:xfrm>
          <a:prstGeom prst="rect">
            <a:avLst/>
          </a:prstGeom>
        </p:spPr>
        <p:txBody>
          <a:bodyPr lIns="95820" tIns="47910" rIns="95820" bIns="47910"/>
          <a:lstStyle/>
          <a:p>
            <a:pPr marL="415925" marR="0" lvl="0" indent="-369888" algn="ctr" defTabSz="706438" rtl="0" eaLnBrk="0" fontAlgn="base" latinLnBrk="0" hangingPunct="0">
              <a:lnSpc>
                <a:spcPct val="100000"/>
              </a:lnSpc>
              <a:spcBef>
                <a:spcPts val="850"/>
              </a:spcBef>
              <a:spcAft>
                <a:spcPct val="0"/>
              </a:spcAft>
              <a:buClrTx/>
              <a:buSzPct val="100000"/>
              <a:buFont typeface="Lucida Grande"/>
              <a:buNone/>
              <a:tabLst/>
              <a:defRPr/>
            </a:pPr>
            <a:r>
              <a:rPr kumimoji="0" lang="ru-RU" sz="21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Arial" pitchFamily="34" charset="0"/>
              </a:rPr>
              <a:t>Основные изменения:</a:t>
            </a:r>
          </a:p>
          <a:p>
            <a:pPr marL="415925" marR="0" lvl="0" indent="-369888" algn="l" defTabSz="706438" rtl="0" eaLnBrk="0" fontAlgn="base" latinLnBrk="0" hangingPunct="0">
              <a:lnSpc>
                <a:spcPct val="100000"/>
              </a:lnSpc>
              <a:spcBef>
                <a:spcPts val="850"/>
              </a:spcBef>
              <a:spcAft>
                <a:spcPct val="0"/>
              </a:spcAft>
              <a:buClrTx/>
              <a:buSzPct val="100000"/>
              <a:buFont typeface="Lucida Grande"/>
              <a:buNone/>
              <a:tabLst/>
              <a:defRPr/>
            </a:pPr>
            <a:endParaRPr kumimoji="0" lang="ru-RU" sz="21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Arial" pitchFamily="34" charset="0"/>
            </a:endParaRPr>
          </a:p>
          <a:p>
            <a:pPr marL="415925" marR="0" lvl="0" indent="-369888" algn="l" defTabSz="706438" rtl="0" eaLnBrk="0" fontAlgn="base" latinLnBrk="0" hangingPunct="0">
              <a:lnSpc>
                <a:spcPct val="100000"/>
              </a:lnSpc>
              <a:spcBef>
                <a:spcPts val="850"/>
              </a:spcBef>
              <a:spcAft>
                <a:spcPct val="0"/>
              </a:spcAft>
              <a:buClrTx/>
              <a:buSzPct val="100000"/>
              <a:buFont typeface="Lucida Grande"/>
              <a:buNone/>
              <a:tabLst/>
              <a:defRPr/>
            </a:pPr>
            <a:endParaRPr kumimoji="0" lang="ru-RU" sz="21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Arial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578158" y="6581775"/>
            <a:ext cx="379460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15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115" y="477466"/>
            <a:ext cx="8229600" cy="432048"/>
          </a:xfrm>
        </p:spPr>
        <p:txBody>
          <a:bodyPr/>
          <a:lstStyle/>
          <a:p>
            <a:r>
              <a:rPr lang="ru-RU" sz="2600" dirty="0" smtClean="0"/>
              <a:t>ФГИС «ЕИАС ФСТ России»</a:t>
            </a:r>
            <a:endParaRPr lang="ru-RU" sz="2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" y="909514"/>
            <a:ext cx="9909174" cy="5072633"/>
          </a:xfrm>
        </p:spPr>
        <p:txBody>
          <a:bodyPr/>
          <a:lstStyle/>
          <a:p>
            <a:pPr marL="0" indent="0" algn="just">
              <a:buNone/>
            </a:pPr>
            <a:r>
              <a:rPr lang="ru-RU" sz="1600" dirty="0" smtClean="0"/>
              <a:t>Обеспечивается автоматизация следующих функций (процессов) в сфере государственного регулирования и контроля (надзора):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600" dirty="0" smtClean="0"/>
              <a:t>организация и осуществление электронного документооборота между органами регулирования естественных монополий, а также субъектами естественных монополий;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600" dirty="0" smtClean="0"/>
              <a:t>сбор, регистрация, хранение, обработка, проверка регуляторной отчетности и иных обосновывающих материалов (сведений), поступающих от субъектов естественных монополий, для целей исполнения органами регулирования своих функций;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600" dirty="0" smtClean="0"/>
              <a:t>регулирование услуг субъектов естественных монополий, анализ обосновывающих документов, расчет статистических показателей и прогнозов;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600" dirty="0" smtClean="0"/>
              <a:t>мониторинга цен (тарифов);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600" dirty="0" smtClean="0"/>
              <a:t>сбор, анализ и обработка документов и материалов при осуществлении государственного контроля (надзора) в сферах естественных монополий, в том числе за установлением и применением цен (тарифов), за использованием инвестиционных ресурсов, включенных в регулируемые государством цены (тарифы), за соблюдением стандартов раскрытия информации;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600" dirty="0" smtClean="0"/>
              <a:t>введение, изменение и прекращение государственного регулирования деятельности субъектов естественных монополий; 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600" dirty="0" smtClean="0"/>
              <a:t>формирование и ведение реестра субъектов естественных монополий;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600" dirty="0" smtClean="0"/>
              <a:t>досудебное урегулирование споров, связанных с установлением и применением регулируемых в соответствии с настоящим Федеральным законом цен (тарифов).</a:t>
            </a:r>
          </a:p>
          <a:p>
            <a:pPr algn="just">
              <a:buFont typeface="Wingdings" pitchFamily="2" charset="2"/>
              <a:buChar char="ü"/>
            </a:pPr>
            <a:endParaRPr lang="ru-RU" sz="1600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9578158" y="6581775"/>
            <a:ext cx="379460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16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 txBox="1">
            <a:spLocks/>
          </p:cNvSpPr>
          <p:nvPr/>
        </p:nvSpPr>
        <p:spPr>
          <a:xfrm>
            <a:off x="58043" y="1197546"/>
            <a:ext cx="4824535" cy="5616624"/>
          </a:xfrm>
          <a:prstGeom prst="rect">
            <a:avLst/>
          </a:prstGeom>
          <a:ln w="28575">
            <a:solidFill>
              <a:srgbClr val="9999FF"/>
            </a:solidFill>
          </a:ln>
        </p:spPr>
        <p:txBody>
          <a:bodyPr>
            <a:noAutofit/>
          </a:bodyPr>
          <a:lstStyle>
            <a:lvl1pPr marL="415925" indent="-369888" algn="l" defTabSz="706438" rtl="0" eaLnBrk="0" fontAlgn="base" hangingPunct="0">
              <a:spcBef>
                <a:spcPts val="850"/>
              </a:spcBef>
              <a:spcAft>
                <a:spcPct val="0"/>
              </a:spcAft>
              <a:buSzPct val="100000"/>
              <a:buFont typeface="Lucida Grande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  <a:sym typeface="Arial" pitchFamily="34" charset="0"/>
              </a:defRPr>
            </a:lvl1pPr>
            <a:lvl2pPr marL="860425" indent="-311150" algn="l" defTabSz="706438" rtl="0" eaLnBrk="0" fontAlgn="base" hangingPunct="0">
              <a:spcBef>
                <a:spcPts val="675"/>
              </a:spcBef>
              <a:spcAft>
                <a:spcPct val="0"/>
              </a:spcAft>
              <a:buSzPct val="100000"/>
              <a:buFont typeface="Lucida Grande"/>
              <a:buChar char="–"/>
              <a:defRPr sz="3000">
                <a:solidFill>
                  <a:schemeClr val="tx1"/>
                </a:solidFill>
                <a:latin typeface="+mn-lt"/>
                <a:sym typeface="Arial" pitchFamily="34" charset="0"/>
              </a:defRPr>
            </a:lvl2pPr>
            <a:lvl3pPr marL="1303338" indent="-255588" algn="l" defTabSz="706438" rtl="0" eaLnBrk="0" fontAlgn="base" hangingPunct="0">
              <a:spcBef>
                <a:spcPts val="613"/>
              </a:spcBef>
              <a:spcAft>
                <a:spcPct val="0"/>
              </a:spcAft>
              <a:buSzPct val="100000"/>
              <a:buFont typeface="Lucida Grande"/>
              <a:buChar char="•"/>
              <a:defRPr sz="2600">
                <a:solidFill>
                  <a:schemeClr val="tx1"/>
                </a:solidFill>
                <a:latin typeface="+mn-lt"/>
                <a:sym typeface="Arial" pitchFamily="34" charset="0"/>
              </a:defRPr>
            </a:lvl3pPr>
            <a:lvl4pPr marL="1804988" indent="-254000" algn="l" defTabSz="706438" rtl="0" eaLnBrk="0" fontAlgn="base" hangingPunct="0">
              <a:spcBef>
                <a:spcPts val="538"/>
              </a:spcBef>
              <a:spcAft>
                <a:spcPct val="0"/>
              </a:spcAft>
              <a:buSzPct val="100000"/>
              <a:buFont typeface="Lucida Grande"/>
              <a:buChar char="–"/>
              <a:defRPr sz="2200">
                <a:solidFill>
                  <a:schemeClr val="tx1"/>
                </a:solidFill>
                <a:latin typeface="+mn-lt"/>
                <a:sym typeface="Arial" pitchFamily="34" charset="0"/>
              </a:defRPr>
            </a:lvl4pPr>
            <a:lvl5pPr marL="2303463" indent="-252413" algn="l" defTabSz="706438" rtl="0" eaLnBrk="0" fontAlgn="base" hangingPunct="0">
              <a:spcBef>
                <a:spcPts val="538"/>
              </a:spcBef>
              <a:spcAft>
                <a:spcPct val="0"/>
              </a:spcAft>
              <a:buSzPct val="100000"/>
              <a:buFont typeface="Lucida Grande"/>
              <a:buChar char="»"/>
              <a:defRPr sz="2200">
                <a:solidFill>
                  <a:schemeClr val="tx1"/>
                </a:solidFill>
                <a:latin typeface="+mn-lt"/>
                <a:sym typeface="Arial" pitchFamily="34" charset="0"/>
              </a:defRPr>
            </a:lvl5pPr>
            <a:lvl6pPr marL="2657475" indent="-242888" algn="l" defTabSz="673100" rtl="0" fontAlgn="base">
              <a:spcBef>
                <a:spcPts val="513"/>
              </a:spcBef>
              <a:spcAft>
                <a:spcPct val="0"/>
              </a:spcAft>
              <a:buSzPct val="100000"/>
              <a:buFont typeface="Lucida Grande"/>
              <a:buChar char="»"/>
              <a:defRPr sz="2100">
                <a:solidFill>
                  <a:schemeClr val="tx1"/>
                </a:solidFill>
                <a:latin typeface="+mn-lt"/>
                <a:sym typeface="Arial" charset="0"/>
              </a:defRPr>
            </a:lvl6pPr>
            <a:lvl7pPr marL="3114675" indent="-242888" algn="l" defTabSz="673100" rtl="0" fontAlgn="base">
              <a:spcBef>
                <a:spcPts val="513"/>
              </a:spcBef>
              <a:spcAft>
                <a:spcPct val="0"/>
              </a:spcAft>
              <a:buSzPct val="100000"/>
              <a:buFont typeface="Lucida Grande"/>
              <a:buChar char="»"/>
              <a:defRPr sz="2100">
                <a:solidFill>
                  <a:schemeClr val="tx1"/>
                </a:solidFill>
                <a:latin typeface="+mn-lt"/>
                <a:sym typeface="Arial" charset="0"/>
              </a:defRPr>
            </a:lvl7pPr>
            <a:lvl8pPr marL="3571875" indent="-242888" algn="l" defTabSz="673100" rtl="0" fontAlgn="base">
              <a:spcBef>
                <a:spcPts val="513"/>
              </a:spcBef>
              <a:spcAft>
                <a:spcPct val="0"/>
              </a:spcAft>
              <a:buSzPct val="100000"/>
              <a:buFont typeface="Lucida Grande"/>
              <a:buChar char="»"/>
              <a:defRPr sz="2100">
                <a:solidFill>
                  <a:schemeClr val="tx1"/>
                </a:solidFill>
                <a:latin typeface="+mn-lt"/>
                <a:sym typeface="Arial" charset="0"/>
              </a:defRPr>
            </a:lvl8pPr>
            <a:lvl9pPr marL="4029075" indent="-242888" algn="l" defTabSz="673100" rtl="0" fontAlgn="base">
              <a:spcBef>
                <a:spcPts val="513"/>
              </a:spcBef>
              <a:spcAft>
                <a:spcPct val="0"/>
              </a:spcAft>
              <a:buSzPct val="100000"/>
              <a:buFont typeface="Lucida Grande"/>
              <a:buChar char="»"/>
              <a:defRPr sz="2100">
                <a:solidFill>
                  <a:schemeClr val="tx1"/>
                </a:solidFill>
                <a:latin typeface="+mn-lt"/>
                <a:sym typeface="Arial" charset="0"/>
              </a:defRPr>
            </a:lvl9pPr>
          </a:lstStyle>
          <a:p>
            <a:pPr marL="0" indent="0" algn="ctr">
              <a:buFont typeface="Lucida Grande"/>
              <a:buNone/>
            </a:pPr>
            <a:r>
              <a:rPr lang="ru-RU" sz="1400" b="1" kern="0" dirty="0" smtClean="0"/>
              <a:t>Регулируемыми субъектами</a:t>
            </a:r>
          </a:p>
          <a:p>
            <a:pPr marL="0" indent="0" algn="ctr">
              <a:buFont typeface="Lucida Grande"/>
              <a:buNone/>
            </a:pPr>
            <a:r>
              <a:rPr lang="ru-RU" sz="1400" kern="0" dirty="0" smtClean="0"/>
              <a:t>расширяются стандарты раскрытия информации: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kern="0" dirty="0" smtClean="0"/>
              <a:t>регуляторные заявки, включая обосновывающие материалы, в соответствии с формой, установленной федеральным органом исполнительной власти, осуществляющим функции ценового (тарифного) регулирования деятельности субъектов естественных монополий;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kern="0" dirty="0"/>
              <a:t>установленные, в соответствии с законодательством </a:t>
            </a:r>
            <a:r>
              <a:rPr lang="ru-RU" sz="1400" kern="0" dirty="0" smtClean="0"/>
              <a:t>РФ,  </a:t>
            </a:r>
            <a:r>
              <a:rPr lang="ru-RU" sz="1400" kern="0" dirty="0"/>
              <a:t>параметры надежности и качества регулируемых услуг, включая показатели качества обслуживания потребителей;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kern="0" dirty="0"/>
              <a:t>результаты общественных обсуждений проектов инвестиционных программ, хода их реализации и отчетов об их исполнении, проводимых в порядке, установленном Правительством </a:t>
            </a:r>
            <a:r>
              <a:rPr lang="ru-RU" sz="1400" kern="0" dirty="0" smtClean="0"/>
              <a:t>РФ, </a:t>
            </a:r>
            <a:r>
              <a:rPr lang="ru-RU" sz="1400" kern="0" dirty="0"/>
              <a:t>по форме, установленной уполномоченным федеральным органом исполнительной власти;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kern="0" dirty="0"/>
              <a:t>адреса местонахождения, номера телефонов, а также иная контактная информация регулируемых организаций, включая информацию об организации приема </a:t>
            </a:r>
            <a:r>
              <a:rPr lang="ru-RU" sz="1400" kern="0" dirty="0" smtClean="0"/>
              <a:t>потребителей</a:t>
            </a:r>
            <a:endParaRPr lang="ru-RU" sz="1300" kern="0" dirty="0" smtClean="0"/>
          </a:p>
          <a:p>
            <a:endParaRPr lang="ru-RU" sz="1300" kern="0" dirty="0"/>
          </a:p>
        </p:txBody>
      </p:sp>
      <p:sp>
        <p:nvSpPr>
          <p:cNvPr id="3" name="Объект 3"/>
          <p:cNvSpPr txBox="1">
            <a:spLocks/>
          </p:cNvSpPr>
          <p:nvPr/>
        </p:nvSpPr>
        <p:spPr>
          <a:xfrm>
            <a:off x="4954587" y="1197546"/>
            <a:ext cx="4680520" cy="5616624"/>
          </a:xfrm>
          <a:prstGeom prst="rect">
            <a:avLst/>
          </a:prstGeom>
          <a:ln w="28575">
            <a:solidFill>
              <a:srgbClr val="9999FF"/>
            </a:solidFill>
          </a:ln>
        </p:spPr>
        <p:txBody>
          <a:bodyPr>
            <a:noAutofit/>
          </a:bodyPr>
          <a:lstStyle>
            <a:lvl1pPr marL="415925" indent="-369888" algn="l" defTabSz="706438" rtl="0" eaLnBrk="0" fontAlgn="base" hangingPunct="0">
              <a:spcBef>
                <a:spcPts val="850"/>
              </a:spcBef>
              <a:spcAft>
                <a:spcPct val="0"/>
              </a:spcAft>
              <a:buSzPct val="100000"/>
              <a:buFont typeface="Lucida Grande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  <a:sym typeface="Arial" pitchFamily="34" charset="0"/>
              </a:defRPr>
            </a:lvl1pPr>
            <a:lvl2pPr marL="860425" indent="-311150" algn="l" defTabSz="706438" rtl="0" eaLnBrk="0" fontAlgn="base" hangingPunct="0">
              <a:spcBef>
                <a:spcPts val="675"/>
              </a:spcBef>
              <a:spcAft>
                <a:spcPct val="0"/>
              </a:spcAft>
              <a:buSzPct val="100000"/>
              <a:buFont typeface="Lucida Grande"/>
              <a:buChar char="–"/>
              <a:defRPr sz="3000">
                <a:solidFill>
                  <a:schemeClr val="tx1"/>
                </a:solidFill>
                <a:latin typeface="+mn-lt"/>
                <a:sym typeface="Arial" pitchFamily="34" charset="0"/>
              </a:defRPr>
            </a:lvl2pPr>
            <a:lvl3pPr marL="1303338" indent="-255588" algn="l" defTabSz="706438" rtl="0" eaLnBrk="0" fontAlgn="base" hangingPunct="0">
              <a:spcBef>
                <a:spcPts val="613"/>
              </a:spcBef>
              <a:spcAft>
                <a:spcPct val="0"/>
              </a:spcAft>
              <a:buSzPct val="100000"/>
              <a:buFont typeface="Lucida Grande"/>
              <a:buChar char="•"/>
              <a:defRPr sz="2600">
                <a:solidFill>
                  <a:schemeClr val="tx1"/>
                </a:solidFill>
                <a:latin typeface="+mn-lt"/>
                <a:sym typeface="Arial" pitchFamily="34" charset="0"/>
              </a:defRPr>
            </a:lvl3pPr>
            <a:lvl4pPr marL="1804988" indent="-254000" algn="l" defTabSz="706438" rtl="0" eaLnBrk="0" fontAlgn="base" hangingPunct="0">
              <a:spcBef>
                <a:spcPts val="538"/>
              </a:spcBef>
              <a:spcAft>
                <a:spcPct val="0"/>
              </a:spcAft>
              <a:buSzPct val="100000"/>
              <a:buFont typeface="Lucida Grande"/>
              <a:buChar char="–"/>
              <a:defRPr sz="2200">
                <a:solidFill>
                  <a:schemeClr val="tx1"/>
                </a:solidFill>
                <a:latin typeface="+mn-lt"/>
                <a:sym typeface="Arial" pitchFamily="34" charset="0"/>
              </a:defRPr>
            </a:lvl4pPr>
            <a:lvl5pPr marL="2303463" indent="-252413" algn="l" defTabSz="706438" rtl="0" eaLnBrk="0" fontAlgn="base" hangingPunct="0">
              <a:spcBef>
                <a:spcPts val="538"/>
              </a:spcBef>
              <a:spcAft>
                <a:spcPct val="0"/>
              </a:spcAft>
              <a:buSzPct val="100000"/>
              <a:buFont typeface="Lucida Grande"/>
              <a:buChar char="»"/>
              <a:defRPr sz="2200">
                <a:solidFill>
                  <a:schemeClr val="tx1"/>
                </a:solidFill>
                <a:latin typeface="+mn-lt"/>
                <a:sym typeface="Arial" pitchFamily="34" charset="0"/>
              </a:defRPr>
            </a:lvl5pPr>
            <a:lvl6pPr marL="2657475" indent="-242888" algn="l" defTabSz="673100" rtl="0" fontAlgn="base">
              <a:spcBef>
                <a:spcPts val="513"/>
              </a:spcBef>
              <a:spcAft>
                <a:spcPct val="0"/>
              </a:spcAft>
              <a:buSzPct val="100000"/>
              <a:buFont typeface="Lucida Grande"/>
              <a:buChar char="»"/>
              <a:defRPr sz="2100">
                <a:solidFill>
                  <a:schemeClr val="tx1"/>
                </a:solidFill>
                <a:latin typeface="+mn-lt"/>
                <a:sym typeface="Arial" charset="0"/>
              </a:defRPr>
            </a:lvl6pPr>
            <a:lvl7pPr marL="3114675" indent="-242888" algn="l" defTabSz="673100" rtl="0" fontAlgn="base">
              <a:spcBef>
                <a:spcPts val="513"/>
              </a:spcBef>
              <a:spcAft>
                <a:spcPct val="0"/>
              </a:spcAft>
              <a:buSzPct val="100000"/>
              <a:buFont typeface="Lucida Grande"/>
              <a:buChar char="»"/>
              <a:defRPr sz="2100">
                <a:solidFill>
                  <a:schemeClr val="tx1"/>
                </a:solidFill>
                <a:latin typeface="+mn-lt"/>
                <a:sym typeface="Arial" charset="0"/>
              </a:defRPr>
            </a:lvl7pPr>
            <a:lvl8pPr marL="3571875" indent="-242888" algn="l" defTabSz="673100" rtl="0" fontAlgn="base">
              <a:spcBef>
                <a:spcPts val="513"/>
              </a:spcBef>
              <a:spcAft>
                <a:spcPct val="0"/>
              </a:spcAft>
              <a:buSzPct val="100000"/>
              <a:buFont typeface="Lucida Grande"/>
              <a:buChar char="»"/>
              <a:defRPr sz="2100">
                <a:solidFill>
                  <a:schemeClr val="tx1"/>
                </a:solidFill>
                <a:latin typeface="+mn-lt"/>
                <a:sym typeface="Arial" charset="0"/>
              </a:defRPr>
            </a:lvl8pPr>
            <a:lvl9pPr marL="4029075" indent="-242888" algn="l" defTabSz="673100" rtl="0" fontAlgn="base">
              <a:spcBef>
                <a:spcPts val="513"/>
              </a:spcBef>
              <a:spcAft>
                <a:spcPct val="0"/>
              </a:spcAft>
              <a:buSzPct val="100000"/>
              <a:buFont typeface="Lucida Grande"/>
              <a:buChar char="»"/>
              <a:defRPr sz="2100">
                <a:solidFill>
                  <a:schemeClr val="tx1"/>
                </a:solidFill>
                <a:latin typeface="+mn-lt"/>
                <a:sym typeface="Arial" charset="0"/>
              </a:defRPr>
            </a:lvl9pPr>
          </a:lstStyle>
          <a:p>
            <a:pPr marL="0" indent="0" algn="ctr">
              <a:buFont typeface="Lucida Grande"/>
              <a:buNone/>
            </a:pPr>
            <a:r>
              <a:rPr lang="ru-RU" sz="1300" b="1" kern="0" dirty="0" smtClean="0"/>
              <a:t>Органами регулирования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kern="0" dirty="0"/>
              <a:t>реестр  субъектов естественных монополий;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kern="0" dirty="0"/>
              <a:t>решения  органов регулирования о порядке введения, изменения или прекращения государственного регулирования деятельности субъектов естественных монополий, а также о включении в реестр субъектов естественных монополий либо об исключении из него, о применяемых методах регулирования деятельности регулируемых организаций и о  показателях и требованиях, предъявляемых к ним органами регулирования;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kern="0" dirty="0"/>
              <a:t>информация о случаях применения органами регулирования ответственности за нарушения законодательства  субъектами естественных монополий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kern="0" dirty="0"/>
              <a:t>решения органов регулирования об установлении цен (тарифов);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kern="0" dirty="0"/>
              <a:t>отчеты о деятельности органов регулирования (не реже одного раза в год);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kern="0" dirty="0"/>
              <a:t>информация о  случаях применения мер ответственности за нарушения законодательства органами регулирования субъектов </a:t>
            </a:r>
            <a:r>
              <a:rPr lang="ru-RU" sz="1400" kern="0" dirty="0" smtClean="0"/>
              <a:t>РФ </a:t>
            </a:r>
            <a:endParaRPr lang="ru-RU" sz="1400" kern="0" dirty="0"/>
          </a:p>
        </p:txBody>
      </p:sp>
      <p:sp>
        <p:nvSpPr>
          <p:cNvPr id="4" name="Заголовок 39"/>
          <p:cNvSpPr txBox="1">
            <a:spLocks/>
          </p:cNvSpPr>
          <p:nvPr/>
        </p:nvSpPr>
        <p:spPr>
          <a:xfrm>
            <a:off x="1230046" y="-42978"/>
            <a:ext cx="8557717" cy="418058"/>
          </a:xfrm>
          <a:prstGeom prst="rect">
            <a:avLst/>
          </a:prstGeom>
        </p:spPr>
        <p:txBody>
          <a:bodyPr>
            <a:normAutofit/>
          </a:bodyPr>
          <a:lstStyle>
            <a:lvl1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+mj-lt"/>
                <a:ea typeface="+mj-ea"/>
                <a:cs typeface="+mj-cs"/>
                <a:sym typeface="Arial" pitchFamily="34" charset="0"/>
              </a:defRPr>
            </a:lvl1pPr>
            <a:lvl2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2pPr>
            <a:lvl3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3pPr>
            <a:lvl4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4pPr>
            <a:lvl5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5pPr>
            <a:lvl6pPr marL="5000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6pPr>
            <a:lvl7pPr marL="9572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7pPr>
            <a:lvl8pPr marL="14144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8pPr>
            <a:lvl9pPr marL="18716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9pPr>
          </a:lstStyle>
          <a:p>
            <a:endParaRPr lang="ru-RU" sz="2100" b="1" kern="0" dirty="0"/>
          </a:p>
        </p:txBody>
      </p:sp>
      <p:sp>
        <p:nvSpPr>
          <p:cNvPr id="5" name="Заголовок 39"/>
          <p:cNvSpPr txBox="1">
            <a:spLocks/>
          </p:cNvSpPr>
          <p:nvPr/>
        </p:nvSpPr>
        <p:spPr>
          <a:xfrm>
            <a:off x="933373" y="333450"/>
            <a:ext cx="8557717" cy="576064"/>
          </a:xfrm>
          <a:prstGeom prst="rect">
            <a:avLst/>
          </a:prstGeom>
        </p:spPr>
        <p:txBody>
          <a:bodyPr>
            <a:noAutofit/>
          </a:bodyPr>
          <a:lstStyle>
            <a:lvl1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+mj-lt"/>
                <a:ea typeface="+mj-ea"/>
                <a:cs typeface="+mj-cs"/>
                <a:sym typeface="Arial" pitchFamily="34" charset="0"/>
              </a:defRPr>
            </a:lvl1pPr>
            <a:lvl2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2pPr>
            <a:lvl3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3pPr>
            <a:lvl4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4pPr>
            <a:lvl5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5pPr>
            <a:lvl6pPr marL="5000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6pPr>
            <a:lvl7pPr marL="9572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7pPr>
            <a:lvl8pPr marL="14144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8pPr>
            <a:lvl9pPr marL="18716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9pPr>
          </a:lstStyle>
          <a:p>
            <a:r>
              <a:rPr lang="ru-RU" sz="2000" b="1" kern="0" dirty="0" smtClean="0"/>
              <a:t>Информация, подлежащая раскрытию </a:t>
            </a:r>
          </a:p>
          <a:p>
            <a:r>
              <a:rPr lang="ru-RU" sz="2000" b="1" kern="0" dirty="0" smtClean="0"/>
              <a:t>на Едином портале раскрытия информации (ФГИС «ЕГПРИ»)</a:t>
            </a:r>
            <a:endParaRPr lang="ru-RU" sz="2000" b="1" kern="0" dirty="0"/>
          </a:p>
        </p:txBody>
      </p:sp>
      <p:sp>
        <p:nvSpPr>
          <p:cNvPr id="6" name="TextBox 9"/>
          <p:cNvSpPr txBox="1">
            <a:spLocks noChangeArrowheads="1"/>
          </p:cNvSpPr>
          <p:nvPr/>
        </p:nvSpPr>
        <p:spPr bwMode="auto">
          <a:xfrm>
            <a:off x="9578158" y="6581775"/>
            <a:ext cx="379460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20926876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4147" y="405458"/>
            <a:ext cx="8745859" cy="1143000"/>
          </a:xfrm>
        </p:spPr>
        <p:txBody>
          <a:bodyPr/>
          <a:lstStyle/>
          <a:p>
            <a:r>
              <a:rPr lang="ru-RU" sz="2200" b="1" dirty="0" smtClean="0"/>
              <a:t>Механизмы общественного контроля за деятельностью субъектов естественных монополий с участием потребителей</a:t>
            </a:r>
            <a:endParaRPr lang="ru-RU" sz="2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0963" y="1917626"/>
            <a:ext cx="8856112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/>
              <a:t>Концепция создания и развития механизмов общественного контроля за деятельностью субъектов естественных монополий (утверждена распоряжением Правительства РФ от 19 сентября 2013 г. № 1689-р)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sz="20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/>
              <a:t>План мероприятий («дорожная карта») по созданию и развитию механизмов общественного контроля за деятельностью естественных монополий с участием потребителей (утвержден распоряжением Правительства РФ от 19 сентября 2013 г. № 1689-р)</a:t>
            </a: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/>
              <a:t/>
            </a:r>
            <a:br>
              <a:rPr lang="ru-RU" sz="2000" b="1" dirty="0"/>
            </a:br>
            <a:endParaRPr lang="ru-RU" sz="2000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9578158" y="6581775"/>
            <a:ext cx="379460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31816374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34107" y="1917626"/>
            <a:ext cx="8424936" cy="2118097"/>
          </a:xfrm>
        </p:spPr>
        <p:txBody>
          <a:bodyPr/>
          <a:lstStyle/>
          <a:p>
            <a:pPr marL="0" indent="0" algn="l"/>
            <a:r>
              <a:rPr lang="ru-RU" sz="2100" b="1" dirty="0"/>
              <a:t>План мероприятий («дорожная карта») «Развитие конкуренции </a:t>
            </a:r>
            <a:r>
              <a:rPr lang="ru-RU" sz="2100" b="1" dirty="0" smtClean="0"/>
              <a:t>м </a:t>
            </a:r>
            <a:r>
              <a:rPr lang="ru-RU" sz="2100" b="1" dirty="0"/>
              <a:t>совершенствование антимонопольной политики» (утвержден распоряжением Правительства РФ от 28 декабря 2012 г. № 2579-р</a:t>
            </a:r>
            <a:r>
              <a:rPr lang="ru-RU" sz="2100" b="1" dirty="0" smtClean="0"/>
              <a:t>)</a:t>
            </a:r>
            <a:br>
              <a:rPr lang="ru-RU" sz="2100" b="1" dirty="0" smtClean="0"/>
            </a:br>
            <a:r>
              <a:rPr lang="ru-RU" sz="2100" b="1" dirty="0"/>
              <a:t/>
            </a:r>
            <a:br>
              <a:rPr lang="ru-RU" sz="2100" b="1" dirty="0"/>
            </a:br>
            <a:r>
              <a:rPr lang="ru-RU" sz="2100" b="1" dirty="0" smtClean="0"/>
              <a:t/>
            </a:r>
            <a:br>
              <a:rPr lang="ru-RU" sz="2100" b="1" dirty="0" smtClean="0"/>
            </a:br>
            <a:r>
              <a:rPr lang="ru-RU" sz="2100" b="1" dirty="0" smtClean="0"/>
              <a:t>План мероприятий («дорожная карта») по созданию и развитию механизмов общественного контроля за деятельностью естественных монополий с участием потребителей (утвержден распоряжением Правительства РФ от 19 сентября 2013 г. № 1689-р)</a:t>
            </a:r>
            <a:br>
              <a:rPr lang="ru-RU" sz="2100" b="1" dirty="0" smtClean="0"/>
            </a:br>
            <a:r>
              <a:rPr lang="ru-RU" sz="2100" b="1" dirty="0" smtClean="0"/>
              <a:t/>
            </a:r>
            <a:br>
              <a:rPr lang="ru-RU" sz="2100" b="1" dirty="0" smtClean="0"/>
            </a:br>
            <a:endParaRPr lang="ru-RU" sz="21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0211" y="477466"/>
            <a:ext cx="6400800" cy="648072"/>
          </a:xfrm>
        </p:spPr>
        <p:txBody>
          <a:bodyPr/>
          <a:lstStyle/>
          <a:p>
            <a:r>
              <a:rPr lang="ru-RU" sz="3600" b="1" dirty="0" smtClean="0"/>
              <a:t>Дорожные карты</a:t>
            </a:r>
            <a:endParaRPr lang="ru-RU" sz="3600" b="1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9624645" y="6581775"/>
            <a:ext cx="286486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0624896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750" y="0"/>
            <a:ext cx="9177908" cy="1143000"/>
          </a:xfrm>
        </p:spPr>
        <p:txBody>
          <a:bodyPr/>
          <a:lstStyle/>
          <a:p>
            <a:r>
              <a:rPr lang="ru-RU" sz="2400" b="1" dirty="0"/>
              <a:t>Концепция создания и развития механизмов общественного контроля за деятельностью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субъектов </a:t>
            </a:r>
            <a:r>
              <a:rPr lang="ru-RU" sz="2400" b="1" dirty="0"/>
              <a:t>естественных монополий</a:t>
            </a:r>
            <a:endParaRPr lang="ru-RU" sz="2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4107" y="1197546"/>
            <a:ext cx="8640960" cy="5572621"/>
          </a:xfrm>
        </p:spPr>
        <p:txBody>
          <a:bodyPr/>
          <a:lstStyle/>
          <a:p>
            <a:pPr marL="46037" indent="0">
              <a:buNone/>
            </a:pPr>
            <a:r>
              <a:rPr lang="ru-RU" sz="1600" b="1" dirty="0" smtClean="0"/>
              <a:t>Основные задачи:</a:t>
            </a:r>
          </a:p>
          <a:p>
            <a:r>
              <a:rPr lang="ru-RU" sz="1600" dirty="0"/>
              <a:t>с</a:t>
            </a:r>
            <a:r>
              <a:rPr lang="ru-RU" sz="1600" dirty="0" smtClean="0"/>
              <a:t>нижение недовольства потребителей товаров (услуг) СЕМ</a:t>
            </a:r>
          </a:p>
          <a:p>
            <a:r>
              <a:rPr lang="ru-RU" sz="1600" dirty="0"/>
              <a:t>п</a:t>
            </a:r>
            <a:r>
              <a:rPr lang="ru-RU" sz="1600" dirty="0" smtClean="0"/>
              <a:t>овышения качества предоставляемых СЕМ товаров (услуг)</a:t>
            </a:r>
          </a:p>
          <a:p>
            <a:r>
              <a:rPr lang="ru-RU" sz="1600" dirty="0"/>
              <a:t>п</a:t>
            </a:r>
            <a:r>
              <a:rPr lang="ru-RU" sz="1600" dirty="0" smtClean="0"/>
              <a:t>овышения инвестиционной привлекательности сфер рынка с участием СЕМ</a:t>
            </a:r>
          </a:p>
          <a:p>
            <a:r>
              <a:rPr lang="ru-RU" sz="1600" dirty="0" smtClean="0"/>
              <a:t>усиление государственного и общественного контроля за деятельностью СЕМ</a:t>
            </a:r>
          </a:p>
          <a:p>
            <a:pPr marL="46037" indent="0">
              <a:buNone/>
            </a:pPr>
            <a:r>
              <a:rPr lang="ru-RU" sz="1600" b="1" dirty="0" smtClean="0"/>
              <a:t>Основные </a:t>
            </a:r>
            <a:r>
              <a:rPr lang="ru-RU" sz="1600" b="1" dirty="0"/>
              <a:t>принципы:</a:t>
            </a:r>
          </a:p>
          <a:p>
            <a:r>
              <a:rPr lang="ru-RU" sz="1600" dirty="0"/>
              <a:t>прозрачность деятельности СЕМ и открытость </a:t>
            </a:r>
            <a:r>
              <a:rPr lang="ru-RU" sz="1600" dirty="0" smtClean="0"/>
              <a:t>регулирования</a:t>
            </a:r>
          </a:p>
          <a:p>
            <a:pPr marL="46037" indent="0">
              <a:buNone/>
            </a:pPr>
            <a:r>
              <a:rPr lang="ru-RU" sz="1600" b="1" dirty="0" smtClean="0"/>
              <a:t>Основные направления:</a:t>
            </a:r>
          </a:p>
          <a:p>
            <a:r>
              <a:rPr lang="ru-RU" sz="1600" dirty="0"/>
              <a:t>р</a:t>
            </a:r>
            <a:r>
              <a:rPr lang="ru-RU" sz="1600" dirty="0" smtClean="0"/>
              <a:t>азвитие механизмов общественного контроля за деятельностью СЕМ с участием потребителей</a:t>
            </a:r>
          </a:p>
          <a:p>
            <a:r>
              <a:rPr lang="ru-RU" sz="1600" dirty="0"/>
              <a:t>о</a:t>
            </a:r>
            <a:r>
              <a:rPr lang="ru-RU" sz="1600" dirty="0" smtClean="0"/>
              <a:t>беспечение участия потребителей в контроле за формированием и реализацией инвестиционных программ</a:t>
            </a:r>
          </a:p>
          <a:p>
            <a:r>
              <a:rPr lang="ru-RU" sz="1600" dirty="0"/>
              <a:t>у</a:t>
            </a:r>
            <a:r>
              <a:rPr lang="ru-RU" sz="1600" dirty="0" smtClean="0"/>
              <a:t>чет мнения потребителей при принятии решений об установлении тарифов на товары и услуги СЕМ</a:t>
            </a:r>
          </a:p>
          <a:p>
            <a:r>
              <a:rPr lang="ru-RU" sz="1600" dirty="0"/>
              <a:t>о</a:t>
            </a:r>
            <a:r>
              <a:rPr lang="ru-RU" sz="1600" dirty="0" smtClean="0"/>
              <a:t>беспечение максимальной открытости процесса принятия решений по вопросам </a:t>
            </a:r>
            <a:r>
              <a:rPr lang="ru-RU" sz="1600" dirty="0" err="1" smtClean="0"/>
              <a:t>инвестпрограмм</a:t>
            </a:r>
            <a:r>
              <a:rPr lang="ru-RU" sz="1600" dirty="0" smtClean="0"/>
              <a:t>, тарифов на товары и услуги СЕМ</a:t>
            </a:r>
          </a:p>
          <a:p>
            <a:r>
              <a:rPr lang="ru-RU" sz="1600" dirty="0"/>
              <a:t>п</a:t>
            </a:r>
            <a:r>
              <a:rPr lang="ru-RU" sz="1600" dirty="0" smtClean="0"/>
              <a:t>овышение качества предоставляемой информации СЕМ</a:t>
            </a:r>
          </a:p>
          <a:p>
            <a:endParaRPr lang="ru-RU" sz="1500" dirty="0" smtClean="0"/>
          </a:p>
          <a:p>
            <a:endParaRPr lang="ru-RU" sz="1800" dirty="0" smtClean="0"/>
          </a:p>
          <a:p>
            <a:endParaRPr lang="ru-RU" sz="1800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9578158" y="6581775"/>
            <a:ext cx="379460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4594505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0171" y="27983"/>
            <a:ext cx="8229600" cy="809523"/>
          </a:xfrm>
        </p:spPr>
        <p:txBody>
          <a:bodyPr/>
          <a:lstStyle/>
          <a:p>
            <a:r>
              <a:rPr lang="ru-RU" sz="2200" b="1" dirty="0" smtClean="0"/>
              <a:t>Основные направления создания и развития механизма осуществления общественного контроля</a:t>
            </a:r>
            <a:endParaRPr lang="ru-RU" sz="2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37506"/>
            <a:ext cx="9909175" cy="5472608"/>
          </a:xfrm>
        </p:spPr>
        <p:txBody>
          <a:bodyPr/>
          <a:lstStyle/>
          <a:p>
            <a:pPr algn="just">
              <a:buNone/>
            </a:pPr>
            <a:r>
              <a:rPr lang="ru-RU" sz="1600" b="1" dirty="0" smtClean="0"/>
              <a:t>На федеральном уровне:</a:t>
            </a:r>
          </a:p>
          <a:p>
            <a:pPr algn="just"/>
            <a:r>
              <a:rPr lang="ru-RU" sz="1600" dirty="0"/>
              <a:t>внесение изменений в положения </a:t>
            </a:r>
            <a:r>
              <a:rPr lang="ru-RU" sz="1600" dirty="0" smtClean="0"/>
              <a:t>о Правительственных комиссиях:</a:t>
            </a:r>
          </a:p>
          <a:p>
            <a:pPr algn="just">
              <a:buNone/>
            </a:pPr>
            <a:r>
              <a:rPr lang="ru-RU" sz="1600" dirty="0" smtClean="0"/>
              <a:t>       Правительственной комиссии </a:t>
            </a:r>
            <a:r>
              <a:rPr lang="ru-RU" sz="1600" dirty="0"/>
              <a:t>по вопросам топливно-энергетического комплекса, воспроизводства минерально-сырьевой базы и повышения энергетической эффективности экономики, </a:t>
            </a:r>
            <a:r>
              <a:rPr lang="ru-RU" sz="1600" dirty="0" smtClean="0"/>
              <a:t>Правительственной комиссии </a:t>
            </a:r>
            <a:r>
              <a:rPr lang="ru-RU" sz="1600" dirty="0"/>
              <a:t>по транспорту, Правительственной комиссии по связи, Правительственной комиссии по вопросам развития электроэнергетики, Правительственной комиссии по экономическому развитию и интеграции в части осуществления общественного контроля за инвестиционными программами, тарифами и деятельностью субъектов естественных </a:t>
            </a:r>
            <a:r>
              <a:rPr lang="ru-RU" sz="1600" dirty="0" smtClean="0"/>
              <a:t>монополий;</a:t>
            </a:r>
          </a:p>
          <a:p>
            <a:pPr algn="just"/>
            <a:r>
              <a:rPr lang="ru-RU" sz="1600" dirty="0" smtClean="0"/>
              <a:t>создание совета потребителей по естественным монополиям при указанных Правительственных комиссиях для ОАО «РЖД", ФГУП "</a:t>
            </a:r>
            <a:r>
              <a:rPr lang="ru-RU" sz="1600" dirty="0" err="1" smtClean="0"/>
              <a:t>Росморпорт</a:t>
            </a:r>
            <a:r>
              <a:rPr lang="ru-RU" sz="1600" dirty="0" smtClean="0"/>
              <a:t>", ФГУП "Государственная корпорация по организации воздушного движения в Российской Федерации", ОАО "Газпром", ОАО "Холдинг МРСК", ОАО "</a:t>
            </a:r>
            <a:r>
              <a:rPr lang="ru-RU" sz="1600" dirty="0" err="1" smtClean="0"/>
              <a:t>Транснефть</a:t>
            </a:r>
            <a:r>
              <a:rPr lang="ru-RU" sz="1600" dirty="0" smtClean="0"/>
              <a:t>", ФГУП "Почта России", ОАО "</a:t>
            </a:r>
            <a:r>
              <a:rPr lang="ru-RU" sz="1600" dirty="0" err="1" smtClean="0"/>
              <a:t>Ростелеком</a:t>
            </a:r>
            <a:r>
              <a:rPr lang="ru-RU" sz="1600" dirty="0" smtClean="0"/>
              <a:t>", а также их дочерних и зависимых обществ.</a:t>
            </a:r>
          </a:p>
          <a:p>
            <a:pPr algn="just">
              <a:buNone/>
            </a:pPr>
            <a:r>
              <a:rPr lang="ru-RU" sz="1600" b="1" dirty="0" smtClean="0"/>
              <a:t>На региональном уровне:</a:t>
            </a:r>
          </a:p>
          <a:p>
            <a:pPr algn="just">
              <a:buFont typeface="Arial" pitchFamily="34" charset="0"/>
              <a:buChar char="•"/>
            </a:pPr>
            <a:r>
              <a:rPr lang="ru-RU" sz="1600" dirty="0" smtClean="0"/>
              <a:t>Создание </a:t>
            </a:r>
            <a:r>
              <a:rPr lang="ru-RU" sz="1600" b="1" dirty="0" smtClean="0"/>
              <a:t>межотраслевого совета потребителей </a:t>
            </a:r>
            <a:r>
              <a:rPr lang="ru-RU" sz="1600" dirty="0" smtClean="0"/>
              <a:t>при высшем должностном лице субъекта РФ в целях осуществления общественного контроля за деятельностью органов регионального органа регулирования, в том числе по формированию и реализации инвестиционных программ субъектов естественных монополий.</a:t>
            </a:r>
          </a:p>
          <a:p>
            <a:pPr algn="just">
              <a:buFont typeface="Arial" pitchFamily="34" charset="0"/>
              <a:buChar char="•"/>
            </a:pPr>
            <a:r>
              <a:rPr lang="ru-RU" sz="1600" dirty="0" smtClean="0"/>
              <a:t>Предоставление межотраслевым советам потребителей права выбора объектов для общественного контроля из числа субъектов естественных монополий.</a:t>
            </a:r>
          </a:p>
          <a:p>
            <a:pPr algn="just">
              <a:buNone/>
            </a:pPr>
            <a:endParaRPr lang="ru-RU" sz="1600" dirty="0" smtClean="0"/>
          </a:p>
          <a:p>
            <a:pPr algn="just"/>
            <a:endParaRPr lang="ru-RU" sz="1600" dirty="0"/>
          </a:p>
          <a:p>
            <a:pPr algn="just"/>
            <a:endParaRPr lang="ru-RU" sz="1600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9578158" y="6581775"/>
            <a:ext cx="379460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2077764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89356" y="-24416"/>
            <a:ext cx="7461004" cy="853309"/>
          </a:xfrm>
          <a:prstGeom prst="rect">
            <a:avLst/>
          </a:prstGeom>
        </p:spPr>
        <p:txBody>
          <a:bodyPr vert="horz" wrap="square" lIns="0" tIns="116688" rIns="0" bIns="0" rtlCol="0">
            <a:noAutofit/>
          </a:bodyPr>
          <a:lstStyle/>
          <a:p>
            <a:pPr marL="11669"/>
            <a:r>
              <a:rPr lang="ru-RU" sz="2200" b="1" spc="-37" dirty="0" smtClean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2200" b="1" kern="1200" dirty="0" smtClean="0"/>
              <a:t>рхитектура механизма </a:t>
            </a:r>
            <a:br>
              <a:rPr lang="ru-RU" sz="2200" b="1" kern="1200" dirty="0" smtClean="0"/>
            </a:br>
            <a:r>
              <a:rPr lang="ru-RU" sz="2200" b="1" kern="1200" dirty="0" smtClean="0"/>
              <a:t>общественного контроля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27776" y="1063032"/>
            <a:ext cx="1937310" cy="59733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669" marR="11669">
              <a:lnSpc>
                <a:spcPts val="2343"/>
              </a:lnSpc>
            </a:pPr>
            <a:r>
              <a:rPr sz="1800" spc="9" dirty="0" smtClean="0">
                <a:solidFill>
                  <a:srgbClr val="1D1D1B"/>
                </a:solidFill>
              </a:rPr>
              <a:t>Фе</a:t>
            </a:r>
            <a:r>
              <a:rPr sz="1800" spc="-5" dirty="0" smtClean="0">
                <a:solidFill>
                  <a:srgbClr val="1D1D1B"/>
                </a:solidFill>
              </a:rPr>
              <a:t>д</a:t>
            </a:r>
            <a:r>
              <a:rPr sz="1800" spc="5" dirty="0" smtClean="0">
                <a:solidFill>
                  <a:srgbClr val="1D1D1B"/>
                </a:solidFill>
              </a:rPr>
              <a:t>еральный уро</a:t>
            </a:r>
            <a:r>
              <a:rPr sz="1800" spc="-5" dirty="0" smtClean="0">
                <a:solidFill>
                  <a:srgbClr val="1D1D1B"/>
                </a:solidFill>
              </a:rPr>
              <a:t>в</a:t>
            </a:r>
            <a:r>
              <a:rPr sz="1800" spc="5" dirty="0" smtClean="0">
                <a:solidFill>
                  <a:srgbClr val="1D1D1B"/>
                </a:solidFill>
              </a:rPr>
              <a:t>ень</a:t>
            </a:r>
            <a:endParaRPr sz="1800" dirty="0"/>
          </a:p>
        </p:txBody>
      </p:sp>
      <p:sp>
        <p:nvSpPr>
          <p:cNvPr id="4" name="object 4"/>
          <p:cNvSpPr/>
          <p:nvPr/>
        </p:nvSpPr>
        <p:spPr>
          <a:xfrm>
            <a:off x="4756847" y="1070271"/>
            <a:ext cx="3873839" cy="455115"/>
          </a:xfrm>
          <a:custGeom>
            <a:avLst/>
            <a:gdLst/>
            <a:ahLst/>
            <a:cxnLst/>
            <a:rect l="l" t="t" r="r" b="b"/>
            <a:pathLst>
              <a:path w="4175455" h="502196">
                <a:moveTo>
                  <a:pt x="4046054" y="0"/>
                </a:moveTo>
                <a:lnTo>
                  <a:pt x="123333" y="140"/>
                </a:lnTo>
                <a:lnTo>
                  <a:pt x="81525" y="9148"/>
                </a:lnTo>
                <a:lnTo>
                  <a:pt x="45969" y="30488"/>
                </a:lnTo>
                <a:lnTo>
                  <a:pt x="19069" y="61758"/>
                </a:lnTo>
                <a:lnTo>
                  <a:pt x="3229" y="100554"/>
                </a:lnTo>
                <a:lnTo>
                  <a:pt x="0" y="129413"/>
                </a:lnTo>
                <a:lnTo>
                  <a:pt x="140" y="378862"/>
                </a:lnTo>
                <a:lnTo>
                  <a:pt x="9148" y="420670"/>
                </a:lnTo>
                <a:lnTo>
                  <a:pt x="30488" y="456226"/>
                </a:lnTo>
                <a:lnTo>
                  <a:pt x="61758" y="483126"/>
                </a:lnTo>
                <a:lnTo>
                  <a:pt x="100554" y="498966"/>
                </a:lnTo>
                <a:lnTo>
                  <a:pt x="129412" y="502196"/>
                </a:lnTo>
                <a:lnTo>
                  <a:pt x="4052122" y="502056"/>
                </a:lnTo>
                <a:lnTo>
                  <a:pt x="4093928" y="493050"/>
                </a:lnTo>
                <a:lnTo>
                  <a:pt x="4129484" y="471710"/>
                </a:lnTo>
                <a:lnTo>
                  <a:pt x="4156384" y="440440"/>
                </a:lnTo>
                <a:lnTo>
                  <a:pt x="4172225" y="401642"/>
                </a:lnTo>
                <a:lnTo>
                  <a:pt x="4175455" y="372783"/>
                </a:lnTo>
                <a:lnTo>
                  <a:pt x="4175315" y="123344"/>
                </a:lnTo>
                <a:lnTo>
                  <a:pt x="4166309" y="81532"/>
                </a:lnTo>
                <a:lnTo>
                  <a:pt x="4144970" y="45973"/>
                </a:lnTo>
                <a:lnTo>
                  <a:pt x="4113702" y="19071"/>
                </a:lnTo>
                <a:lnTo>
                  <a:pt x="4074909" y="3229"/>
                </a:lnTo>
                <a:lnTo>
                  <a:pt x="4046054" y="0"/>
                </a:lnTo>
                <a:close/>
              </a:path>
            </a:pathLst>
          </a:custGeom>
          <a:solidFill>
            <a:srgbClr val="3BBAE3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756847" y="1070271"/>
            <a:ext cx="3873839" cy="455115"/>
          </a:xfrm>
          <a:custGeom>
            <a:avLst/>
            <a:gdLst/>
            <a:ahLst/>
            <a:cxnLst/>
            <a:rect l="l" t="t" r="r" b="b"/>
            <a:pathLst>
              <a:path w="4175455" h="502196">
                <a:moveTo>
                  <a:pt x="4175455" y="372783"/>
                </a:moveTo>
                <a:lnTo>
                  <a:pt x="4168322" y="415263"/>
                </a:lnTo>
                <a:lnTo>
                  <a:pt x="4148527" y="451818"/>
                </a:lnTo>
                <a:lnTo>
                  <a:pt x="4118475" y="480046"/>
                </a:lnTo>
                <a:lnTo>
                  <a:pt x="4080569" y="497541"/>
                </a:lnTo>
                <a:lnTo>
                  <a:pt x="129412" y="502196"/>
                </a:lnTo>
                <a:lnTo>
                  <a:pt x="114743" y="501373"/>
                </a:lnTo>
                <a:lnTo>
                  <a:pt x="73973" y="489754"/>
                </a:lnTo>
                <a:lnTo>
                  <a:pt x="39927" y="466273"/>
                </a:lnTo>
                <a:lnTo>
                  <a:pt x="15010" y="433336"/>
                </a:lnTo>
                <a:lnTo>
                  <a:pt x="1624" y="393344"/>
                </a:lnTo>
                <a:lnTo>
                  <a:pt x="0" y="129413"/>
                </a:lnTo>
                <a:lnTo>
                  <a:pt x="822" y="114743"/>
                </a:lnTo>
                <a:lnTo>
                  <a:pt x="12441" y="73973"/>
                </a:lnTo>
                <a:lnTo>
                  <a:pt x="35922" y="39927"/>
                </a:lnTo>
                <a:lnTo>
                  <a:pt x="68859" y="15010"/>
                </a:lnTo>
                <a:lnTo>
                  <a:pt x="108851" y="1624"/>
                </a:lnTo>
                <a:lnTo>
                  <a:pt x="4046054" y="0"/>
                </a:lnTo>
                <a:lnTo>
                  <a:pt x="4060722" y="822"/>
                </a:lnTo>
                <a:lnTo>
                  <a:pt x="4101489" y="12442"/>
                </a:lnTo>
                <a:lnTo>
                  <a:pt x="4135532" y="35925"/>
                </a:lnTo>
                <a:lnTo>
                  <a:pt x="4160448" y="68865"/>
                </a:lnTo>
                <a:lnTo>
                  <a:pt x="4173832" y="108860"/>
                </a:lnTo>
                <a:lnTo>
                  <a:pt x="4175455" y="372783"/>
                </a:lnTo>
                <a:close/>
              </a:path>
            </a:pathLst>
          </a:custGeom>
          <a:ln w="12700">
            <a:solidFill>
              <a:srgbClr val="3BBAE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63005" y="1150938"/>
            <a:ext cx="3066424" cy="20026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669" algn="ctr"/>
            <a:r>
              <a:rPr sz="1100" dirty="0" smtClean="0">
                <a:solidFill>
                  <a:srgbClr val="1D1D1B"/>
                </a:solidFill>
              </a:rPr>
              <a:t>Прав</a:t>
            </a:r>
            <a:r>
              <a:rPr sz="1100" spc="-5" dirty="0" smtClean="0">
                <a:solidFill>
                  <a:srgbClr val="1D1D1B"/>
                </a:solidFill>
              </a:rPr>
              <a:t>ко</a:t>
            </a:r>
            <a:r>
              <a:rPr sz="1100" dirty="0" smtClean="0">
                <a:solidFill>
                  <a:srgbClr val="1D1D1B"/>
                </a:solidFill>
              </a:rPr>
              <a:t>ми</a:t>
            </a:r>
            <a:r>
              <a:rPr sz="1100" spc="-9" dirty="0" smtClean="0">
                <a:solidFill>
                  <a:srgbClr val="1D1D1B"/>
                </a:solidFill>
              </a:rPr>
              <a:t>с</a:t>
            </a:r>
            <a:r>
              <a:rPr sz="1100" dirty="0" smtClean="0">
                <a:solidFill>
                  <a:srgbClr val="1D1D1B"/>
                </a:solidFill>
              </a:rPr>
              <a:t>сия по э</a:t>
            </a:r>
            <a:r>
              <a:rPr sz="1100" spc="-5" dirty="0" smtClean="0">
                <a:solidFill>
                  <a:srgbClr val="1D1D1B"/>
                </a:solidFill>
              </a:rPr>
              <a:t>к</a:t>
            </a:r>
            <a:r>
              <a:rPr sz="1100" dirty="0" smtClean="0">
                <a:solidFill>
                  <a:srgbClr val="1D1D1B"/>
                </a:solidFill>
              </a:rPr>
              <a:t>он</a:t>
            </a:r>
            <a:r>
              <a:rPr sz="1100" spc="-5" dirty="0" smtClean="0">
                <a:solidFill>
                  <a:srgbClr val="1D1D1B"/>
                </a:solidFill>
              </a:rPr>
              <a:t>о</a:t>
            </a:r>
            <a:r>
              <a:rPr sz="1100" dirty="0" smtClean="0">
                <a:solidFill>
                  <a:srgbClr val="1D1D1B"/>
                </a:solidFill>
              </a:rPr>
              <a:t>м</a:t>
            </a:r>
            <a:r>
              <a:rPr sz="1100" spc="-9" dirty="0" smtClean="0">
                <a:solidFill>
                  <a:srgbClr val="1D1D1B"/>
                </a:solidFill>
              </a:rPr>
              <a:t>и</a:t>
            </a:r>
            <a:r>
              <a:rPr sz="1100" dirty="0" smtClean="0">
                <a:solidFill>
                  <a:srgbClr val="1D1D1B"/>
                </a:solidFill>
              </a:rPr>
              <a:t>чес</a:t>
            </a:r>
            <a:r>
              <a:rPr sz="1100" spc="-5" dirty="0" smtClean="0">
                <a:solidFill>
                  <a:srgbClr val="1D1D1B"/>
                </a:solidFill>
              </a:rPr>
              <a:t>ко</a:t>
            </a:r>
            <a:r>
              <a:rPr sz="1100" spc="-14" dirty="0" smtClean="0">
                <a:solidFill>
                  <a:srgbClr val="1D1D1B"/>
                </a:solidFill>
              </a:rPr>
              <a:t>м</a:t>
            </a:r>
            <a:r>
              <a:rPr sz="1100" dirty="0" smtClean="0">
                <a:solidFill>
                  <a:srgbClr val="1D1D1B"/>
                </a:solidFill>
              </a:rPr>
              <a:t>у разв</a:t>
            </a:r>
            <a:r>
              <a:rPr sz="1100" spc="-9" dirty="0" smtClean="0">
                <a:solidFill>
                  <a:srgbClr val="1D1D1B"/>
                </a:solidFill>
              </a:rPr>
              <a:t>ит</a:t>
            </a:r>
            <a:r>
              <a:rPr sz="1100" dirty="0" smtClean="0">
                <a:solidFill>
                  <a:srgbClr val="1D1D1B"/>
                </a:solidFill>
              </a:rPr>
              <a:t>ию и и</a:t>
            </a:r>
            <a:r>
              <a:rPr sz="1100" spc="-9" dirty="0" smtClean="0">
                <a:solidFill>
                  <a:srgbClr val="1D1D1B"/>
                </a:solidFill>
              </a:rPr>
              <a:t>н</a:t>
            </a:r>
            <a:r>
              <a:rPr sz="1100" spc="-23" dirty="0" smtClean="0">
                <a:solidFill>
                  <a:srgbClr val="1D1D1B"/>
                </a:solidFill>
              </a:rPr>
              <a:t>т</a:t>
            </a:r>
            <a:r>
              <a:rPr sz="1100" dirty="0" smtClean="0">
                <a:solidFill>
                  <a:srgbClr val="1D1D1B"/>
                </a:solidFill>
              </a:rPr>
              <a:t>е</a:t>
            </a:r>
            <a:r>
              <a:rPr sz="1100" spc="-9" dirty="0" smtClean="0">
                <a:solidFill>
                  <a:srgbClr val="1D1D1B"/>
                </a:solidFill>
              </a:rPr>
              <a:t>г</a:t>
            </a:r>
            <a:r>
              <a:rPr sz="1100" dirty="0" smtClean="0">
                <a:solidFill>
                  <a:srgbClr val="1D1D1B"/>
                </a:solidFill>
              </a:rPr>
              <a:t>рации</a:t>
            </a:r>
            <a:endParaRPr sz="1100" dirty="0"/>
          </a:p>
        </p:txBody>
      </p:sp>
      <p:sp>
        <p:nvSpPr>
          <p:cNvPr id="7" name="object 7"/>
          <p:cNvSpPr/>
          <p:nvPr/>
        </p:nvSpPr>
        <p:spPr>
          <a:xfrm>
            <a:off x="2774079" y="1690231"/>
            <a:ext cx="1815582" cy="455103"/>
          </a:xfrm>
          <a:custGeom>
            <a:avLst/>
            <a:gdLst/>
            <a:ahLst/>
            <a:cxnLst/>
            <a:rect l="l" t="t" r="r" b="b"/>
            <a:pathLst>
              <a:path w="1956943" h="502183">
                <a:moveTo>
                  <a:pt x="1827530" y="0"/>
                </a:moveTo>
                <a:lnTo>
                  <a:pt x="123332" y="139"/>
                </a:lnTo>
                <a:lnTo>
                  <a:pt x="81526" y="9145"/>
                </a:lnTo>
                <a:lnTo>
                  <a:pt x="45971" y="30485"/>
                </a:lnTo>
                <a:lnTo>
                  <a:pt x="19070" y="61756"/>
                </a:lnTo>
                <a:lnTo>
                  <a:pt x="3229" y="100553"/>
                </a:lnTo>
                <a:lnTo>
                  <a:pt x="0" y="129413"/>
                </a:lnTo>
                <a:lnTo>
                  <a:pt x="139" y="378841"/>
                </a:lnTo>
                <a:lnTo>
                  <a:pt x="9142" y="420655"/>
                </a:lnTo>
                <a:lnTo>
                  <a:pt x="30480" y="456213"/>
                </a:lnTo>
                <a:lnTo>
                  <a:pt x="61749" y="483113"/>
                </a:lnTo>
                <a:lnTo>
                  <a:pt x="100544" y="498954"/>
                </a:lnTo>
                <a:lnTo>
                  <a:pt x="129400" y="502183"/>
                </a:lnTo>
                <a:lnTo>
                  <a:pt x="1833598" y="502043"/>
                </a:lnTo>
                <a:lnTo>
                  <a:pt x="1875410" y="493039"/>
                </a:lnTo>
                <a:lnTo>
                  <a:pt x="1910969" y="471703"/>
                </a:lnTo>
                <a:lnTo>
                  <a:pt x="1937871" y="440436"/>
                </a:lnTo>
                <a:lnTo>
                  <a:pt x="1953713" y="401641"/>
                </a:lnTo>
                <a:lnTo>
                  <a:pt x="1956943" y="372783"/>
                </a:lnTo>
                <a:lnTo>
                  <a:pt x="1956802" y="123333"/>
                </a:lnTo>
                <a:lnTo>
                  <a:pt x="1947794" y="81525"/>
                </a:lnTo>
                <a:lnTo>
                  <a:pt x="1926454" y="45969"/>
                </a:lnTo>
                <a:lnTo>
                  <a:pt x="1895184" y="19069"/>
                </a:lnTo>
                <a:lnTo>
                  <a:pt x="1856388" y="3229"/>
                </a:lnTo>
                <a:lnTo>
                  <a:pt x="1827530" y="0"/>
                </a:lnTo>
                <a:close/>
              </a:path>
            </a:pathLst>
          </a:custGeom>
          <a:solidFill>
            <a:srgbClr val="D75290"/>
          </a:solidFill>
        </p:spPr>
        <p:txBody>
          <a:bodyPr wrap="square" lIns="0" tIns="0" rIns="0" bIns="0" rtlCol="0">
            <a:noAutofit/>
          </a:bodyPr>
          <a:lstStyle/>
          <a:p>
            <a:endParaRPr sz="1100" dirty="0"/>
          </a:p>
        </p:txBody>
      </p:sp>
      <p:sp>
        <p:nvSpPr>
          <p:cNvPr id="8" name="object 8"/>
          <p:cNvSpPr txBox="1"/>
          <p:nvPr/>
        </p:nvSpPr>
        <p:spPr>
          <a:xfrm>
            <a:off x="2975109" y="1779351"/>
            <a:ext cx="1425696" cy="20026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669" algn="ctr"/>
            <a:r>
              <a:rPr sz="1100" spc="9" dirty="0" smtClean="0">
                <a:solidFill>
                  <a:srgbClr val="1D1D1B"/>
                </a:solidFill>
              </a:rPr>
              <a:t>О</a:t>
            </a:r>
            <a:r>
              <a:rPr sz="1100" spc="-9" dirty="0" smtClean="0">
                <a:solidFill>
                  <a:srgbClr val="1D1D1B"/>
                </a:solidFill>
              </a:rPr>
              <a:t>т</a:t>
            </a:r>
            <a:r>
              <a:rPr sz="1100" dirty="0" smtClean="0">
                <a:solidFill>
                  <a:srgbClr val="1D1D1B"/>
                </a:solidFill>
              </a:rPr>
              <a:t>ра</a:t>
            </a:r>
            <a:r>
              <a:rPr sz="1100" spc="32" dirty="0" smtClean="0">
                <a:solidFill>
                  <a:srgbClr val="1D1D1B"/>
                </a:solidFill>
              </a:rPr>
              <a:t>с</a:t>
            </a:r>
            <a:r>
              <a:rPr sz="1100" dirty="0" smtClean="0">
                <a:solidFill>
                  <a:srgbClr val="1D1D1B"/>
                </a:solidFill>
              </a:rPr>
              <a:t>левые Прав</a:t>
            </a:r>
            <a:r>
              <a:rPr sz="1100" spc="-5" dirty="0" smtClean="0">
                <a:solidFill>
                  <a:srgbClr val="1D1D1B"/>
                </a:solidFill>
              </a:rPr>
              <a:t>ко</a:t>
            </a:r>
            <a:r>
              <a:rPr sz="1100" dirty="0" smtClean="0">
                <a:solidFill>
                  <a:srgbClr val="1D1D1B"/>
                </a:solidFill>
              </a:rPr>
              <a:t>ми</a:t>
            </a:r>
            <a:r>
              <a:rPr sz="1100" spc="-9" dirty="0" smtClean="0">
                <a:solidFill>
                  <a:srgbClr val="1D1D1B"/>
                </a:solidFill>
              </a:rPr>
              <a:t>с</a:t>
            </a:r>
            <a:r>
              <a:rPr sz="1100" dirty="0" smtClean="0">
                <a:solidFill>
                  <a:srgbClr val="1D1D1B"/>
                </a:solidFill>
              </a:rPr>
              <a:t>сии</a:t>
            </a:r>
            <a:endParaRPr sz="1100" dirty="0"/>
          </a:p>
        </p:txBody>
      </p:sp>
      <p:sp>
        <p:nvSpPr>
          <p:cNvPr id="9" name="object 9"/>
          <p:cNvSpPr/>
          <p:nvPr/>
        </p:nvSpPr>
        <p:spPr>
          <a:xfrm>
            <a:off x="5277106" y="2623205"/>
            <a:ext cx="1875614" cy="455103"/>
          </a:xfrm>
          <a:custGeom>
            <a:avLst/>
            <a:gdLst/>
            <a:ahLst/>
            <a:cxnLst/>
            <a:rect l="l" t="t" r="r" b="b"/>
            <a:pathLst>
              <a:path w="2021649" h="502183">
                <a:moveTo>
                  <a:pt x="1892249" y="0"/>
                </a:moveTo>
                <a:lnTo>
                  <a:pt x="123333" y="140"/>
                </a:lnTo>
                <a:lnTo>
                  <a:pt x="81525" y="9148"/>
                </a:lnTo>
                <a:lnTo>
                  <a:pt x="45969" y="30488"/>
                </a:lnTo>
                <a:lnTo>
                  <a:pt x="19069" y="61758"/>
                </a:lnTo>
                <a:lnTo>
                  <a:pt x="3229" y="100554"/>
                </a:lnTo>
                <a:lnTo>
                  <a:pt x="0" y="129413"/>
                </a:lnTo>
                <a:lnTo>
                  <a:pt x="139" y="378851"/>
                </a:lnTo>
                <a:lnTo>
                  <a:pt x="9145" y="420662"/>
                </a:lnTo>
                <a:lnTo>
                  <a:pt x="30485" y="456217"/>
                </a:lnTo>
                <a:lnTo>
                  <a:pt x="61756" y="483115"/>
                </a:lnTo>
                <a:lnTo>
                  <a:pt x="100553" y="498954"/>
                </a:lnTo>
                <a:lnTo>
                  <a:pt x="129412" y="502183"/>
                </a:lnTo>
                <a:lnTo>
                  <a:pt x="1898306" y="502044"/>
                </a:lnTo>
                <a:lnTo>
                  <a:pt x="1940115" y="493042"/>
                </a:lnTo>
                <a:lnTo>
                  <a:pt x="1975674" y="471706"/>
                </a:lnTo>
                <a:lnTo>
                  <a:pt x="2002577" y="440439"/>
                </a:lnTo>
                <a:lnTo>
                  <a:pt x="2018419" y="401643"/>
                </a:lnTo>
                <a:lnTo>
                  <a:pt x="2021649" y="372783"/>
                </a:lnTo>
                <a:lnTo>
                  <a:pt x="2021509" y="123344"/>
                </a:lnTo>
                <a:lnTo>
                  <a:pt x="2012504" y="81532"/>
                </a:lnTo>
                <a:lnTo>
                  <a:pt x="1991165" y="45973"/>
                </a:lnTo>
                <a:lnTo>
                  <a:pt x="1959896" y="19071"/>
                </a:lnTo>
                <a:lnTo>
                  <a:pt x="1921104" y="3229"/>
                </a:lnTo>
                <a:lnTo>
                  <a:pt x="1892249" y="0"/>
                </a:lnTo>
                <a:close/>
              </a:path>
            </a:pathLst>
          </a:custGeom>
          <a:solidFill>
            <a:srgbClr val="D7529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547842" y="2671957"/>
            <a:ext cx="1386224" cy="20026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669" algn="ctr"/>
            <a:r>
              <a:rPr sz="1100" spc="9" dirty="0" smtClean="0">
                <a:solidFill>
                  <a:srgbClr val="1D1D1B"/>
                </a:solidFill>
              </a:rPr>
              <a:t>О</a:t>
            </a:r>
            <a:r>
              <a:rPr sz="1100" spc="-9" dirty="0" smtClean="0">
                <a:solidFill>
                  <a:srgbClr val="1D1D1B"/>
                </a:solidFill>
              </a:rPr>
              <a:t>т</a:t>
            </a:r>
            <a:r>
              <a:rPr sz="1100" dirty="0" smtClean="0">
                <a:solidFill>
                  <a:srgbClr val="1D1D1B"/>
                </a:solidFill>
              </a:rPr>
              <a:t>ра</a:t>
            </a:r>
            <a:r>
              <a:rPr sz="1100" spc="32" dirty="0" smtClean="0">
                <a:solidFill>
                  <a:srgbClr val="1D1D1B"/>
                </a:solidFill>
              </a:rPr>
              <a:t>с</a:t>
            </a:r>
            <a:r>
              <a:rPr sz="1100" dirty="0" smtClean="0">
                <a:solidFill>
                  <a:srgbClr val="1D1D1B"/>
                </a:solidFill>
              </a:rPr>
              <a:t>ле</a:t>
            </a:r>
            <a:r>
              <a:rPr sz="1100" spc="-5" dirty="0" smtClean="0">
                <a:solidFill>
                  <a:srgbClr val="1D1D1B"/>
                </a:solidFill>
              </a:rPr>
              <a:t>в</a:t>
            </a:r>
            <a:r>
              <a:rPr sz="1100" dirty="0" smtClean="0">
                <a:solidFill>
                  <a:srgbClr val="1D1D1B"/>
                </a:solidFill>
              </a:rPr>
              <a:t>ое Мини</a:t>
            </a:r>
            <a:r>
              <a:rPr sz="1100" spc="28" dirty="0" smtClean="0">
                <a:solidFill>
                  <a:srgbClr val="1D1D1B"/>
                </a:solidFill>
              </a:rPr>
              <a:t>с</a:t>
            </a:r>
            <a:r>
              <a:rPr sz="1100" spc="-23" dirty="0" smtClean="0">
                <a:solidFill>
                  <a:srgbClr val="1D1D1B"/>
                </a:solidFill>
              </a:rPr>
              <a:t>т</a:t>
            </a:r>
            <a:r>
              <a:rPr sz="1100" dirty="0" smtClean="0">
                <a:solidFill>
                  <a:srgbClr val="1D1D1B"/>
                </a:solidFill>
              </a:rPr>
              <a:t>ер</a:t>
            </a:r>
            <a:r>
              <a:rPr sz="1100" spc="28" dirty="0" smtClean="0">
                <a:solidFill>
                  <a:srgbClr val="1D1D1B"/>
                </a:solidFill>
              </a:rPr>
              <a:t>с</a:t>
            </a:r>
            <a:r>
              <a:rPr sz="1100" spc="-9" dirty="0" smtClean="0">
                <a:solidFill>
                  <a:srgbClr val="1D1D1B"/>
                </a:solidFill>
              </a:rPr>
              <a:t>т</a:t>
            </a:r>
            <a:r>
              <a:rPr sz="1100" spc="-5" dirty="0" smtClean="0">
                <a:solidFill>
                  <a:srgbClr val="1D1D1B"/>
                </a:solidFill>
              </a:rPr>
              <a:t>в</a:t>
            </a:r>
            <a:r>
              <a:rPr sz="1100" dirty="0" smtClean="0">
                <a:solidFill>
                  <a:srgbClr val="1D1D1B"/>
                </a:solidFill>
              </a:rPr>
              <a:t>о</a:t>
            </a:r>
            <a:endParaRPr sz="1100" dirty="0"/>
          </a:p>
        </p:txBody>
      </p:sp>
      <p:sp>
        <p:nvSpPr>
          <p:cNvPr id="11" name="object 11"/>
          <p:cNvSpPr/>
          <p:nvPr/>
        </p:nvSpPr>
        <p:spPr>
          <a:xfrm>
            <a:off x="1448216" y="2362881"/>
            <a:ext cx="7196229" cy="149449"/>
          </a:xfrm>
          <a:custGeom>
            <a:avLst/>
            <a:gdLst/>
            <a:ahLst/>
            <a:cxnLst/>
            <a:rect l="l" t="t" r="r" b="b"/>
            <a:pathLst>
              <a:path w="7756525" h="164909">
                <a:moveTo>
                  <a:pt x="7756525" y="159638"/>
                </a:moveTo>
                <a:lnTo>
                  <a:pt x="7756525" y="129400"/>
                </a:lnTo>
                <a:lnTo>
                  <a:pt x="7755702" y="114732"/>
                </a:lnTo>
                <a:lnTo>
                  <a:pt x="7744082" y="73966"/>
                </a:lnTo>
                <a:lnTo>
                  <a:pt x="7720599" y="39922"/>
                </a:lnTo>
                <a:lnTo>
                  <a:pt x="7687659" y="15006"/>
                </a:lnTo>
                <a:lnTo>
                  <a:pt x="7647664" y="1622"/>
                </a:lnTo>
                <a:lnTo>
                  <a:pt x="129400" y="0"/>
                </a:lnTo>
                <a:lnTo>
                  <a:pt x="114732" y="822"/>
                </a:lnTo>
                <a:lnTo>
                  <a:pt x="73963" y="12443"/>
                </a:lnTo>
                <a:lnTo>
                  <a:pt x="39919" y="35927"/>
                </a:lnTo>
                <a:lnTo>
                  <a:pt x="15003" y="68867"/>
                </a:lnTo>
                <a:lnTo>
                  <a:pt x="1621" y="108860"/>
                </a:lnTo>
                <a:lnTo>
                  <a:pt x="139" y="123342"/>
                </a:lnTo>
                <a:lnTo>
                  <a:pt x="0" y="164909"/>
                </a:lnTo>
              </a:path>
            </a:pathLst>
          </a:custGeom>
          <a:ln w="12700">
            <a:solidFill>
              <a:srgbClr val="1D1D1B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600814" y="2475228"/>
            <a:ext cx="87262" cy="101029"/>
          </a:xfrm>
          <a:custGeom>
            <a:avLst/>
            <a:gdLst/>
            <a:ahLst/>
            <a:cxnLst/>
            <a:rect l="l" t="t" r="r" b="b"/>
            <a:pathLst>
              <a:path w="94056" h="111480">
                <a:moveTo>
                  <a:pt x="0" y="0"/>
                </a:moveTo>
                <a:lnTo>
                  <a:pt x="47028" y="111480"/>
                </a:lnTo>
                <a:lnTo>
                  <a:pt x="85628" y="19977"/>
                </a:lnTo>
                <a:lnTo>
                  <a:pt x="47028" y="19977"/>
                </a:lnTo>
                <a:lnTo>
                  <a:pt x="0" y="0"/>
                </a:lnTo>
                <a:close/>
              </a:path>
              <a:path w="94056" h="111480">
                <a:moveTo>
                  <a:pt x="94056" y="0"/>
                </a:moveTo>
                <a:lnTo>
                  <a:pt x="47028" y="19977"/>
                </a:lnTo>
                <a:lnTo>
                  <a:pt x="85628" y="19977"/>
                </a:lnTo>
                <a:lnTo>
                  <a:pt x="94056" y="0"/>
                </a:lnTo>
                <a:close/>
              </a:path>
            </a:pathLst>
          </a:custGeom>
          <a:solidFill>
            <a:srgbClr val="1D1D1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404582" y="2480002"/>
            <a:ext cx="87262" cy="101029"/>
          </a:xfrm>
          <a:custGeom>
            <a:avLst/>
            <a:gdLst/>
            <a:ahLst/>
            <a:cxnLst/>
            <a:rect l="l" t="t" r="r" b="b"/>
            <a:pathLst>
              <a:path w="94056" h="111480">
                <a:moveTo>
                  <a:pt x="0" y="0"/>
                </a:moveTo>
                <a:lnTo>
                  <a:pt x="47028" y="111480"/>
                </a:lnTo>
                <a:lnTo>
                  <a:pt x="85628" y="19977"/>
                </a:lnTo>
                <a:lnTo>
                  <a:pt x="47028" y="19977"/>
                </a:lnTo>
                <a:lnTo>
                  <a:pt x="0" y="0"/>
                </a:lnTo>
                <a:close/>
              </a:path>
              <a:path w="94056" h="111480">
                <a:moveTo>
                  <a:pt x="94056" y="0"/>
                </a:moveTo>
                <a:lnTo>
                  <a:pt x="47028" y="19977"/>
                </a:lnTo>
                <a:lnTo>
                  <a:pt x="85628" y="19977"/>
                </a:lnTo>
                <a:lnTo>
                  <a:pt x="94056" y="0"/>
                </a:lnTo>
                <a:close/>
              </a:path>
            </a:pathLst>
          </a:custGeom>
          <a:solidFill>
            <a:srgbClr val="1D1D1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736639" y="2149642"/>
            <a:ext cx="1990294" cy="361199"/>
          </a:xfrm>
          <a:custGeom>
            <a:avLst/>
            <a:gdLst/>
            <a:ahLst/>
            <a:cxnLst/>
            <a:rect l="l" t="t" r="r" b="b"/>
            <a:pathLst>
              <a:path w="2145258" h="398564">
                <a:moveTo>
                  <a:pt x="2145258" y="0"/>
                </a:moveTo>
                <a:lnTo>
                  <a:pt x="2145258" y="106057"/>
                </a:lnTo>
                <a:lnTo>
                  <a:pt x="2144436" y="120725"/>
                </a:lnTo>
                <a:lnTo>
                  <a:pt x="2132814" y="161494"/>
                </a:lnTo>
                <a:lnTo>
                  <a:pt x="2109331" y="195538"/>
                </a:lnTo>
                <a:lnTo>
                  <a:pt x="2076391" y="220454"/>
                </a:lnTo>
                <a:lnTo>
                  <a:pt x="2036398" y="233836"/>
                </a:lnTo>
                <a:lnTo>
                  <a:pt x="129412" y="235458"/>
                </a:lnTo>
                <a:lnTo>
                  <a:pt x="114020" y="236275"/>
                </a:lnTo>
                <a:lnTo>
                  <a:pt x="71460" y="247787"/>
                </a:lnTo>
                <a:lnTo>
                  <a:pt x="36494" y="270937"/>
                </a:lnTo>
                <a:lnTo>
                  <a:pt x="11904" y="303214"/>
                </a:lnTo>
                <a:lnTo>
                  <a:pt x="475" y="342106"/>
                </a:lnTo>
                <a:lnTo>
                  <a:pt x="0" y="398564"/>
                </a:lnTo>
              </a:path>
            </a:pathLst>
          </a:custGeom>
          <a:ln w="12700">
            <a:solidFill>
              <a:srgbClr val="1D1D1B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693006" y="2478515"/>
            <a:ext cx="87262" cy="101029"/>
          </a:xfrm>
          <a:custGeom>
            <a:avLst/>
            <a:gdLst/>
            <a:ahLst/>
            <a:cxnLst/>
            <a:rect l="l" t="t" r="r" b="b"/>
            <a:pathLst>
              <a:path w="94056" h="111480">
                <a:moveTo>
                  <a:pt x="0" y="0"/>
                </a:moveTo>
                <a:lnTo>
                  <a:pt x="47028" y="111480"/>
                </a:lnTo>
                <a:lnTo>
                  <a:pt x="85628" y="19977"/>
                </a:lnTo>
                <a:lnTo>
                  <a:pt x="47028" y="19977"/>
                </a:lnTo>
                <a:lnTo>
                  <a:pt x="0" y="0"/>
                </a:lnTo>
                <a:close/>
              </a:path>
              <a:path w="94056" h="111480">
                <a:moveTo>
                  <a:pt x="94056" y="0"/>
                </a:moveTo>
                <a:lnTo>
                  <a:pt x="47028" y="19977"/>
                </a:lnTo>
                <a:lnTo>
                  <a:pt x="85628" y="19977"/>
                </a:lnTo>
                <a:lnTo>
                  <a:pt x="94056" y="0"/>
                </a:lnTo>
                <a:close/>
              </a:path>
            </a:pathLst>
          </a:custGeom>
          <a:solidFill>
            <a:srgbClr val="1D1D1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756848" y="1690242"/>
            <a:ext cx="3856883" cy="468719"/>
          </a:xfrm>
          <a:custGeom>
            <a:avLst/>
            <a:gdLst/>
            <a:ahLst/>
            <a:cxnLst/>
            <a:rect l="l" t="t" r="r" b="b"/>
            <a:pathLst>
              <a:path w="4157179" h="517207">
                <a:moveTo>
                  <a:pt x="4027766" y="0"/>
                </a:moveTo>
                <a:lnTo>
                  <a:pt x="123344" y="139"/>
                </a:lnTo>
                <a:lnTo>
                  <a:pt x="81532" y="9145"/>
                </a:lnTo>
                <a:lnTo>
                  <a:pt x="45973" y="30484"/>
                </a:lnTo>
                <a:lnTo>
                  <a:pt x="19071" y="61752"/>
                </a:lnTo>
                <a:lnTo>
                  <a:pt x="3229" y="100545"/>
                </a:lnTo>
                <a:lnTo>
                  <a:pt x="0" y="129400"/>
                </a:lnTo>
                <a:lnTo>
                  <a:pt x="140" y="393873"/>
                </a:lnTo>
                <a:lnTo>
                  <a:pt x="9148" y="435682"/>
                </a:lnTo>
                <a:lnTo>
                  <a:pt x="30488" y="471238"/>
                </a:lnTo>
                <a:lnTo>
                  <a:pt x="61758" y="498138"/>
                </a:lnTo>
                <a:lnTo>
                  <a:pt x="100554" y="513978"/>
                </a:lnTo>
                <a:lnTo>
                  <a:pt x="129412" y="517207"/>
                </a:lnTo>
                <a:lnTo>
                  <a:pt x="4033845" y="517067"/>
                </a:lnTo>
                <a:lnTo>
                  <a:pt x="4075654" y="508059"/>
                </a:lnTo>
                <a:lnTo>
                  <a:pt x="4111210" y="486718"/>
                </a:lnTo>
                <a:lnTo>
                  <a:pt x="4138110" y="455448"/>
                </a:lnTo>
                <a:lnTo>
                  <a:pt x="4153950" y="416652"/>
                </a:lnTo>
                <a:lnTo>
                  <a:pt x="4157179" y="387794"/>
                </a:lnTo>
                <a:lnTo>
                  <a:pt x="4157040" y="123332"/>
                </a:lnTo>
                <a:lnTo>
                  <a:pt x="4148034" y="81526"/>
                </a:lnTo>
                <a:lnTo>
                  <a:pt x="4126694" y="45971"/>
                </a:lnTo>
                <a:lnTo>
                  <a:pt x="4095423" y="19070"/>
                </a:lnTo>
                <a:lnTo>
                  <a:pt x="4056626" y="3229"/>
                </a:lnTo>
                <a:lnTo>
                  <a:pt x="4027766" y="0"/>
                </a:lnTo>
                <a:close/>
              </a:path>
            </a:pathLst>
          </a:custGeom>
          <a:solidFill>
            <a:srgbClr val="3BBAE3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756848" y="1690242"/>
            <a:ext cx="3856883" cy="468719"/>
          </a:xfrm>
          <a:custGeom>
            <a:avLst/>
            <a:gdLst/>
            <a:ahLst/>
            <a:cxnLst/>
            <a:rect l="l" t="t" r="r" b="b"/>
            <a:pathLst>
              <a:path w="4157179" h="517207">
                <a:moveTo>
                  <a:pt x="4157179" y="387794"/>
                </a:moveTo>
                <a:lnTo>
                  <a:pt x="4150047" y="430272"/>
                </a:lnTo>
                <a:lnTo>
                  <a:pt x="4130254" y="466826"/>
                </a:lnTo>
                <a:lnTo>
                  <a:pt x="4100201" y="495054"/>
                </a:lnTo>
                <a:lnTo>
                  <a:pt x="4062294" y="512550"/>
                </a:lnTo>
                <a:lnTo>
                  <a:pt x="129412" y="517207"/>
                </a:lnTo>
                <a:lnTo>
                  <a:pt x="114743" y="516385"/>
                </a:lnTo>
                <a:lnTo>
                  <a:pt x="73973" y="504765"/>
                </a:lnTo>
                <a:lnTo>
                  <a:pt x="39927" y="481285"/>
                </a:lnTo>
                <a:lnTo>
                  <a:pt x="15010" y="448347"/>
                </a:lnTo>
                <a:lnTo>
                  <a:pt x="1624" y="408356"/>
                </a:lnTo>
                <a:lnTo>
                  <a:pt x="0" y="129400"/>
                </a:lnTo>
                <a:lnTo>
                  <a:pt x="822" y="114732"/>
                </a:lnTo>
                <a:lnTo>
                  <a:pt x="12442" y="73966"/>
                </a:lnTo>
                <a:lnTo>
                  <a:pt x="35925" y="39922"/>
                </a:lnTo>
                <a:lnTo>
                  <a:pt x="68865" y="15006"/>
                </a:lnTo>
                <a:lnTo>
                  <a:pt x="108860" y="1622"/>
                </a:lnTo>
                <a:lnTo>
                  <a:pt x="4027766" y="0"/>
                </a:lnTo>
                <a:lnTo>
                  <a:pt x="4042436" y="822"/>
                </a:lnTo>
                <a:lnTo>
                  <a:pt x="4083208" y="12442"/>
                </a:lnTo>
                <a:lnTo>
                  <a:pt x="4117255" y="35923"/>
                </a:lnTo>
                <a:lnTo>
                  <a:pt x="4142172" y="68861"/>
                </a:lnTo>
                <a:lnTo>
                  <a:pt x="4155557" y="108851"/>
                </a:lnTo>
                <a:lnTo>
                  <a:pt x="4157179" y="387794"/>
                </a:lnTo>
                <a:close/>
              </a:path>
            </a:pathLst>
          </a:custGeom>
          <a:ln w="12700">
            <a:solidFill>
              <a:srgbClr val="3BBAE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127792" y="1772444"/>
            <a:ext cx="3149492" cy="20026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669" algn="ctr"/>
            <a:r>
              <a:rPr sz="1100" spc="-28" dirty="0" smtClean="0">
                <a:solidFill>
                  <a:srgbClr val="1D1D1B"/>
                </a:solidFill>
              </a:rPr>
              <a:t>С</a:t>
            </a:r>
            <a:r>
              <a:rPr sz="1100" dirty="0" smtClean="0">
                <a:solidFill>
                  <a:srgbClr val="1D1D1B"/>
                </a:solidFill>
              </a:rPr>
              <a:t>о</a:t>
            </a:r>
            <a:r>
              <a:rPr sz="1100" spc="-5" dirty="0" smtClean="0">
                <a:solidFill>
                  <a:srgbClr val="1D1D1B"/>
                </a:solidFill>
              </a:rPr>
              <a:t>в</a:t>
            </a:r>
            <a:r>
              <a:rPr sz="1100" spc="-9" dirty="0" smtClean="0">
                <a:solidFill>
                  <a:srgbClr val="1D1D1B"/>
                </a:solidFill>
              </a:rPr>
              <a:t>ет</a:t>
            </a:r>
            <a:r>
              <a:rPr sz="1100" dirty="0" smtClean="0">
                <a:solidFill>
                  <a:srgbClr val="1D1D1B"/>
                </a:solidFill>
              </a:rPr>
              <a:t>ы П</a:t>
            </a:r>
            <a:r>
              <a:rPr sz="1100" spc="-14" dirty="0" smtClean="0">
                <a:solidFill>
                  <a:srgbClr val="1D1D1B"/>
                </a:solidFill>
              </a:rPr>
              <a:t>о</a:t>
            </a:r>
            <a:r>
              <a:rPr sz="1100" spc="-9" dirty="0" smtClean="0">
                <a:solidFill>
                  <a:srgbClr val="1D1D1B"/>
                </a:solidFill>
              </a:rPr>
              <a:t>т</a:t>
            </a:r>
            <a:r>
              <a:rPr sz="1100" dirty="0" smtClean="0">
                <a:solidFill>
                  <a:srgbClr val="1D1D1B"/>
                </a:solidFill>
              </a:rPr>
              <a:t>реб</a:t>
            </a:r>
            <a:r>
              <a:rPr sz="1100" spc="-9" dirty="0" smtClean="0">
                <a:solidFill>
                  <a:srgbClr val="1D1D1B"/>
                </a:solidFill>
              </a:rPr>
              <a:t>и</a:t>
            </a:r>
            <a:r>
              <a:rPr sz="1100" spc="-23" dirty="0" smtClean="0">
                <a:solidFill>
                  <a:srgbClr val="1D1D1B"/>
                </a:solidFill>
              </a:rPr>
              <a:t>т</a:t>
            </a:r>
            <a:r>
              <a:rPr sz="1100" spc="5" dirty="0" smtClean="0">
                <a:solidFill>
                  <a:srgbClr val="1D1D1B"/>
                </a:solidFill>
              </a:rPr>
              <a:t>е</a:t>
            </a:r>
            <a:r>
              <a:rPr sz="1100" dirty="0" smtClean="0">
                <a:solidFill>
                  <a:srgbClr val="1D1D1B"/>
                </a:solidFill>
              </a:rPr>
              <a:t>лей по ЕМ при </a:t>
            </a:r>
            <a:r>
              <a:rPr sz="1100" spc="-14" dirty="0" smtClean="0">
                <a:solidFill>
                  <a:srgbClr val="1D1D1B"/>
                </a:solidFill>
              </a:rPr>
              <a:t>о</a:t>
            </a:r>
            <a:r>
              <a:rPr sz="1100" spc="-9" dirty="0" smtClean="0">
                <a:solidFill>
                  <a:srgbClr val="1D1D1B"/>
                </a:solidFill>
              </a:rPr>
              <a:t>т</a:t>
            </a:r>
            <a:r>
              <a:rPr sz="1100" dirty="0" smtClean="0">
                <a:solidFill>
                  <a:srgbClr val="1D1D1B"/>
                </a:solidFill>
              </a:rPr>
              <a:t>ра</a:t>
            </a:r>
            <a:r>
              <a:rPr sz="1100" spc="32" dirty="0" smtClean="0">
                <a:solidFill>
                  <a:srgbClr val="1D1D1B"/>
                </a:solidFill>
              </a:rPr>
              <a:t>с</a:t>
            </a:r>
            <a:r>
              <a:rPr sz="1100" dirty="0" smtClean="0">
                <a:solidFill>
                  <a:srgbClr val="1D1D1B"/>
                </a:solidFill>
              </a:rPr>
              <a:t>левых Прав</a:t>
            </a:r>
            <a:r>
              <a:rPr sz="1100" spc="-5" dirty="0" smtClean="0">
                <a:solidFill>
                  <a:srgbClr val="1D1D1B"/>
                </a:solidFill>
              </a:rPr>
              <a:t>ко</a:t>
            </a:r>
            <a:r>
              <a:rPr sz="1100" dirty="0" smtClean="0">
                <a:solidFill>
                  <a:srgbClr val="1D1D1B"/>
                </a:solidFill>
              </a:rPr>
              <a:t>ми</a:t>
            </a:r>
            <a:r>
              <a:rPr sz="1100" spc="-9" dirty="0" smtClean="0">
                <a:solidFill>
                  <a:srgbClr val="1D1D1B"/>
                </a:solidFill>
              </a:rPr>
              <a:t>с</a:t>
            </a:r>
            <a:r>
              <a:rPr sz="1100" dirty="0" smtClean="0">
                <a:solidFill>
                  <a:srgbClr val="1D1D1B"/>
                </a:solidFill>
              </a:rPr>
              <a:t>сиях</a:t>
            </a:r>
            <a:endParaRPr sz="1100" dirty="0"/>
          </a:p>
        </p:txBody>
      </p:sp>
      <p:sp>
        <p:nvSpPr>
          <p:cNvPr id="19" name="object 19"/>
          <p:cNvSpPr/>
          <p:nvPr/>
        </p:nvSpPr>
        <p:spPr>
          <a:xfrm>
            <a:off x="7685386" y="2132993"/>
            <a:ext cx="79501" cy="76671"/>
          </a:xfrm>
          <a:custGeom>
            <a:avLst/>
            <a:gdLst/>
            <a:ahLst/>
            <a:cxnLst/>
            <a:rect l="l" t="t" r="r" b="b"/>
            <a:pathLst>
              <a:path w="85691" h="84602">
                <a:moveTo>
                  <a:pt x="54055" y="0"/>
                </a:moveTo>
                <a:lnTo>
                  <a:pt x="11368" y="13153"/>
                </a:lnTo>
                <a:lnTo>
                  <a:pt x="0" y="34566"/>
                </a:lnTo>
                <a:lnTo>
                  <a:pt x="1735" y="50911"/>
                </a:lnTo>
                <a:lnTo>
                  <a:pt x="7178" y="64413"/>
                </a:lnTo>
                <a:lnTo>
                  <a:pt x="15686" y="74745"/>
                </a:lnTo>
                <a:lnTo>
                  <a:pt x="26617" y="81583"/>
                </a:lnTo>
                <a:lnTo>
                  <a:pt x="39329" y="84602"/>
                </a:lnTo>
                <a:lnTo>
                  <a:pt x="54556" y="82455"/>
                </a:lnTo>
                <a:lnTo>
                  <a:pt x="67364" y="76350"/>
                </a:lnTo>
                <a:lnTo>
                  <a:pt x="77195" y="67006"/>
                </a:lnTo>
                <a:lnTo>
                  <a:pt x="83490" y="55143"/>
                </a:lnTo>
                <a:lnTo>
                  <a:pt x="85691" y="41580"/>
                </a:lnTo>
                <a:lnTo>
                  <a:pt x="83313" y="27419"/>
                </a:lnTo>
                <a:lnTo>
                  <a:pt x="76712" y="15235"/>
                </a:lnTo>
                <a:lnTo>
                  <a:pt x="66692" y="5828"/>
                </a:lnTo>
                <a:lnTo>
                  <a:pt x="54055" y="0"/>
                </a:lnTo>
                <a:close/>
              </a:path>
            </a:pathLst>
          </a:custGeom>
          <a:solidFill>
            <a:srgbClr val="3BBAE3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7685386" y="2132993"/>
            <a:ext cx="79501" cy="76671"/>
          </a:xfrm>
          <a:custGeom>
            <a:avLst/>
            <a:gdLst/>
            <a:ahLst/>
            <a:cxnLst/>
            <a:rect l="l" t="t" r="r" b="b"/>
            <a:pathLst>
              <a:path w="85691" h="84602">
                <a:moveTo>
                  <a:pt x="85691" y="41580"/>
                </a:moveTo>
                <a:lnTo>
                  <a:pt x="83313" y="27419"/>
                </a:lnTo>
                <a:lnTo>
                  <a:pt x="76712" y="15235"/>
                </a:lnTo>
                <a:lnTo>
                  <a:pt x="66692" y="5828"/>
                </a:lnTo>
                <a:lnTo>
                  <a:pt x="54055" y="0"/>
                </a:lnTo>
                <a:lnTo>
                  <a:pt x="36563" y="1094"/>
                </a:lnTo>
                <a:lnTo>
                  <a:pt x="22295" y="5669"/>
                </a:lnTo>
                <a:lnTo>
                  <a:pt x="11368" y="13153"/>
                </a:lnTo>
                <a:lnTo>
                  <a:pt x="3898" y="22976"/>
                </a:lnTo>
                <a:lnTo>
                  <a:pt x="0" y="34566"/>
                </a:lnTo>
                <a:lnTo>
                  <a:pt x="1735" y="50911"/>
                </a:lnTo>
                <a:lnTo>
                  <a:pt x="7178" y="64413"/>
                </a:lnTo>
                <a:lnTo>
                  <a:pt x="15686" y="74745"/>
                </a:lnTo>
                <a:lnTo>
                  <a:pt x="26617" y="81583"/>
                </a:lnTo>
                <a:lnTo>
                  <a:pt x="39329" y="84602"/>
                </a:lnTo>
                <a:lnTo>
                  <a:pt x="54556" y="82455"/>
                </a:lnTo>
                <a:lnTo>
                  <a:pt x="67364" y="76350"/>
                </a:lnTo>
                <a:lnTo>
                  <a:pt x="77195" y="67006"/>
                </a:lnTo>
                <a:lnTo>
                  <a:pt x="83490" y="55143"/>
                </a:lnTo>
                <a:lnTo>
                  <a:pt x="85691" y="41580"/>
                </a:lnTo>
                <a:close/>
              </a:path>
            </a:pathLst>
          </a:custGeom>
          <a:ln w="12700">
            <a:solidFill>
              <a:srgbClr val="1D1D1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696041" y="2582446"/>
            <a:ext cx="79501" cy="76658"/>
          </a:xfrm>
          <a:custGeom>
            <a:avLst/>
            <a:gdLst/>
            <a:ahLst/>
            <a:cxnLst/>
            <a:rect l="l" t="t" r="r" b="b"/>
            <a:pathLst>
              <a:path w="85691" h="84588">
                <a:moveTo>
                  <a:pt x="54056" y="0"/>
                </a:moveTo>
                <a:lnTo>
                  <a:pt x="11369" y="13150"/>
                </a:lnTo>
                <a:lnTo>
                  <a:pt x="0" y="34562"/>
                </a:lnTo>
                <a:lnTo>
                  <a:pt x="1736" y="50911"/>
                </a:lnTo>
                <a:lnTo>
                  <a:pt x="7181" y="64412"/>
                </a:lnTo>
                <a:lnTo>
                  <a:pt x="15691" y="74742"/>
                </a:lnTo>
                <a:lnTo>
                  <a:pt x="26623" y="81575"/>
                </a:lnTo>
                <a:lnTo>
                  <a:pt x="39334" y="84588"/>
                </a:lnTo>
                <a:lnTo>
                  <a:pt x="54561" y="82441"/>
                </a:lnTo>
                <a:lnTo>
                  <a:pt x="67370" y="76336"/>
                </a:lnTo>
                <a:lnTo>
                  <a:pt x="77200" y="66993"/>
                </a:lnTo>
                <a:lnTo>
                  <a:pt x="83494" y="55129"/>
                </a:lnTo>
                <a:lnTo>
                  <a:pt x="85691" y="41578"/>
                </a:lnTo>
                <a:lnTo>
                  <a:pt x="83313" y="27419"/>
                </a:lnTo>
                <a:lnTo>
                  <a:pt x="76713" y="15236"/>
                </a:lnTo>
                <a:lnTo>
                  <a:pt x="66694" y="5829"/>
                </a:lnTo>
                <a:lnTo>
                  <a:pt x="54056" y="0"/>
                </a:lnTo>
                <a:close/>
              </a:path>
            </a:pathLst>
          </a:custGeom>
          <a:solidFill>
            <a:srgbClr val="D7529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696041" y="2582446"/>
            <a:ext cx="79501" cy="76658"/>
          </a:xfrm>
          <a:custGeom>
            <a:avLst/>
            <a:gdLst/>
            <a:ahLst/>
            <a:cxnLst/>
            <a:rect l="l" t="t" r="r" b="b"/>
            <a:pathLst>
              <a:path w="85691" h="84588">
                <a:moveTo>
                  <a:pt x="85691" y="41578"/>
                </a:moveTo>
                <a:lnTo>
                  <a:pt x="83313" y="27419"/>
                </a:lnTo>
                <a:lnTo>
                  <a:pt x="76713" y="15236"/>
                </a:lnTo>
                <a:lnTo>
                  <a:pt x="66694" y="5829"/>
                </a:lnTo>
                <a:lnTo>
                  <a:pt x="54056" y="0"/>
                </a:lnTo>
                <a:lnTo>
                  <a:pt x="36564" y="1093"/>
                </a:lnTo>
                <a:lnTo>
                  <a:pt x="22296" y="5667"/>
                </a:lnTo>
                <a:lnTo>
                  <a:pt x="11369" y="13150"/>
                </a:lnTo>
                <a:lnTo>
                  <a:pt x="3898" y="22972"/>
                </a:lnTo>
                <a:lnTo>
                  <a:pt x="0" y="34562"/>
                </a:lnTo>
                <a:lnTo>
                  <a:pt x="1736" y="50911"/>
                </a:lnTo>
                <a:lnTo>
                  <a:pt x="7181" y="64412"/>
                </a:lnTo>
                <a:lnTo>
                  <a:pt x="15691" y="74742"/>
                </a:lnTo>
                <a:lnTo>
                  <a:pt x="26623" y="81575"/>
                </a:lnTo>
                <a:lnTo>
                  <a:pt x="39334" y="84588"/>
                </a:lnTo>
                <a:lnTo>
                  <a:pt x="54561" y="82441"/>
                </a:lnTo>
                <a:lnTo>
                  <a:pt x="67370" y="76336"/>
                </a:lnTo>
                <a:lnTo>
                  <a:pt x="77200" y="66993"/>
                </a:lnTo>
                <a:lnTo>
                  <a:pt x="83494" y="55129"/>
                </a:lnTo>
                <a:lnTo>
                  <a:pt x="85691" y="41578"/>
                </a:lnTo>
                <a:close/>
              </a:path>
            </a:pathLst>
          </a:custGeom>
          <a:ln w="12699">
            <a:solidFill>
              <a:srgbClr val="1D1D1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753646" y="2623205"/>
            <a:ext cx="1702629" cy="603647"/>
          </a:xfrm>
          <a:custGeom>
            <a:avLst/>
            <a:gdLst/>
            <a:ahLst/>
            <a:cxnLst/>
            <a:rect l="l" t="t" r="r" b="b"/>
            <a:pathLst>
              <a:path w="2086355" h="751852">
                <a:moveTo>
                  <a:pt x="1956955" y="0"/>
                </a:moveTo>
                <a:lnTo>
                  <a:pt x="123333" y="140"/>
                </a:lnTo>
                <a:lnTo>
                  <a:pt x="81525" y="9148"/>
                </a:lnTo>
                <a:lnTo>
                  <a:pt x="45969" y="30488"/>
                </a:lnTo>
                <a:lnTo>
                  <a:pt x="19069" y="61758"/>
                </a:lnTo>
                <a:lnTo>
                  <a:pt x="3229" y="100554"/>
                </a:lnTo>
                <a:lnTo>
                  <a:pt x="0" y="129412"/>
                </a:lnTo>
                <a:lnTo>
                  <a:pt x="139" y="628521"/>
                </a:lnTo>
                <a:lnTo>
                  <a:pt x="9145" y="670331"/>
                </a:lnTo>
                <a:lnTo>
                  <a:pt x="30485" y="705886"/>
                </a:lnTo>
                <a:lnTo>
                  <a:pt x="61756" y="732785"/>
                </a:lnTo>
                <a:lnTo>
                  <a:pt x="100553" y="748623"/>
                </a:lnTo>
                <a:lnTo>
                  <a:pt x="129412" y="751852"/>
                </a:lnTo>
                <a:lnTo>
                  <a:pt x="1963013" y="751713"/>
                </a:lnTo>
                <a:lnTo>
                  <a:pt x="2004822" y="742711"/>
                </a:lnTo>
                <a:lnTo>
                  <a:pt x="2040380" y="721376"/>
                </a:lnTo>
                <a:lnTo>
                  <a:pt x="2067283" y="690108"/>
                </a:lnTo>
                <a:lnTo>
                  <a:pt x="2083126" y="651312"/>
                </a:lnTo>
                <a:lnTo>
                  <a:pt x="2086355" y="622452"/>
                </a:lnTo>
                <a:lnTo>
                  <a:pt x="2086216" y="123344"/>
                </a:lnTo>
                <a:lnTo>
                  <a:pt x="2077210" y="81532"/>
                </a:lnTo>
                <a:lnTo>
                  <a:pt x="2055871" y="45973"/>
                </a:lnTo>
                <a:lnTo>
                  <a:pt x="2024603" y="19071"/>
                </a:lnTo>
                <a:lnTo>
                  <a:pt x="1985810" y="3229"/>
                </a:lnTo>
                <a:lnTo>
                  <a:pt x="1956955" y="0"/>
                </a:lnTo>
                <a:close/>
              </a:path>
            </a:pathLst>
          </a:custGeom>
          <a:solidFill>
            <a:srgbClr val="3BBAE3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229429" y="2845025"/>
            <a:ext cx="973630" cy="20026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669"/>
            <a:r>
              <a:rPr sz="1100" dirty="0" smtClean="0">
                <a:solidFill>
                  <a:srgbClr val="1D1D1B"/>
                </a:solidFill>
              </a:rPr>
              <a:t>Ф</a:t>
            </a:r>
            <a:r>
              <a:rPr sz="1100" spc="23" dirty="0" smtClean="0">
                <a:solidFill>
                  <a:srgbClr val="1D1D1B"/>
                </a:solidFill>
              </a:rPr>
              <a:t>С</a:t>
            </a:r>
            <a:r>
              <a:rPr sz="1100" dirty="0" smtClean="0">
                <a:solidFill>
                  <a:srgbClr val="1D1D1B"/>
                </a:solidFill>
              </a:rPr>
              <a:t>Т</a:t>
            </a:r>
            <a:r>
              <a:rPr lang="ru-RU" sz="1100" dirty="0" smtClean="0">
                <a:solidFill>
                  <a:srgbClr val="1D1D1B"/>
                </a:solidFill>
              </a:rPr>
              <a:t> России</a:t>
            </a:r>
            <a:endParaRPr sz="1100" dirty="0"/>
          </a:p>
        </p:txBody>
      </p:sp>
      <p:sp>
        <p:nvSpPr>
          <p:cNvPr id="28" name="object 28"/>
          <p:cNvSpPr/>
          <p:nvPr/>
        </p:nvSpPr>
        <p:spPr>
          <a:xfrm>
            <a:off x="423941" y="2641902"/>
            <a:ext cx="3119339" cy="681366"/>
          </a:xfrm>
          <a:custGeom>
            <a:avLst/>
            <a:gdLst/>
            <a:ahLst/>
            <a:cxnLst/>
            <a:rect l="l" t="t" r="r" b="b"/>
            <a:pathLst>
              <a:path w="3362210" h="751852">
                <a:moveTo>
                  <a:pt x="3232810" y="0"/>
                </a:moveTo>
                <a:lnTo>
                  <a:pt x="123333" y="140"/>
                </a:lnTo>
                <a:lnTo>
                  <a:pt x="81525" y="9148"/>
                </a:lnTo>
                <a:lnTo>
                  <a:pt x="45969" y="30488"/>
                </a:lnTo>
                <a:lnTo>
                  <a:pt x="19069" y="61758"/>
                </a:lnTo>
                <a:lnTo>
                  <a:pt x="3229" y="100554"/>
                </a:lnTo>
                <a:lnTo>
                  <a:pt x="0" y="129412"/>
                </a:lnTo>
                <a:lnTo>
                  <a:pt x="139" y="628521"/>
                </a:lnTo>
                <a:lnTo>
                  <a:pt x="9145" y="670331"/>
                </a:lnTo>
                <a:lnTo>
                  <a:pt x="30485" y="705886"/>
                </a:lnTo>
                <a:lnTo>
                  <a:pt x="61756" y="732785"/>
                </a:lnTo>
                <a:lnTo>
                  <a:pt x="100553" y="748623"/>
                </a:lnTo>
                <a:lnTo>
                  <a:pt x="129412" y="751852"/>
                </a:lnTo>
                <a:lnTo>
                  <a:pt x="3238868" y="751713"/>
                </a:lnTo>
                <a:lnTo>
                  <a:pt x="3280677" y="742711"/>
                </a:lnTo>
                <a:lnTo>
                  <a:pt x="3316235" y="721376"/>
                </a:lnTo>
                <a:lnTo>
                  <a:pt x="3343138" y="690108"/>
                </a:lnTo>
                <a:lnTo>
                  <a:pt x="3358980" y="651312"/>
                </a:lnTo>
                <a:lnTo>
                  <a:pt x="3362210" y="622452"/>
                </a:lnTo>
                <a:lnTo>
                  <a:pt x="3362070" y="123344"/>
                </a:lnTo>
                <a:lnTo>
                  <a:pt x="3353065" y="81532"/>
                </a:lnTo>
                <a:lnTo>
                  <a:pt x="3331726" y="45973"/>
                </a:lnTo>
                <a:lnTo>
                  <a:pt x="3300458" y="19071"/>
                </a:lnTo>
                <a:lnTo>
                  <a:pt x="3261665" y="3229"/>
                </a:lnTo>
                <a:lnTo>
                  <a:pt x="3232810" y="0"/>
                </a:lnTo>
                <a:close/>
              </a:path>
            </a:pathLst>
          </a:custGeom>
          <a:solidFill>
            <a:srgbClr val="3BBAE3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23941" y="2641902"/>
            <a:ext cx="3119339" cy="681366"/>
          </a:xfrm>
          <a:custGeom>
            <a:avLst/>
            <a:gdLst/>
            <a:ahLst/>
            <a:cxnLst/>
            <a:rect l="l" t="t" r="r" b="b"/>
            <a:pathLst>
              <a:path w="3362210" h="751852">
                <a:moveTo>
                  <a:pt x="3362210" y="622452"/>
                </a:moveTo>
                <a:lnTo>
                  <a:pt x="3355077" y="664932"/>
                </a:lnTo>
                <a:lnTo>
                  <a:pt x="3335280" y="701486"/>
                </a:lnTo>
                <a:lnTo>
                  <a:pt x="3305225" y="729710"/>
                </a:lnTo>
                <a:lnTo>
                  <a:pt x="3267316" y="747201"/>
                </a:lnTo>
                <a:lnTo>
                  <a:pt x="129412" y="751852"/>
                </a:lnTo>
                <a:lnTo>
                  <a:pt x="114743" y="751030"/>
                </a:lnTo>
                <a:lnTo>
                  <a:pt x="73970" y="739412"/>
                </a:lnTo>
                <a:lnTo>
                  <a:pt x="39924" y="715933"/>
                </a:lnTo>
                <a:lnTo>
                  <a:pt x="15007" y="682996"/>
                </a:lnTo>
                <a:lnTo>
                  <a:pt x="1622" y="643004"/>
                </a:lnTo>
                <a:lnTo>
                  <a:pt x="0" y="129412"/>
                </a:lnTo>
                <a:lnTo>
                  <a:pt x="822" y="114743"/>
                </a:lnTo>
                <a:lnTo>
                  <a:pt x="12441" y="73973"/>
                </a:lnTo>
                <a:lnTo>
                  <a:pt x="35922" y="39927"/>
                </a:lnTo>
                <a:lnTo>
                  <a:pt x="68859" y="15010"/>
                </a:lnTo>
                <a:lnTo>
                  <a:pt x="108851" y="1624"/>
                </a:lnTo>
                <a:lnTo>
                  <a:pt x="3232810" y="0"/>
                </a:lnTo>
                <a:lnTo>
                  <a:pt x="3247477" y="822"/>
                </a:lnTo>
                <a:lnTo>
                  <a:pt x="3288244" y="12442"/>
                </a:lnTo>
                <a:lnTo>
                  <a:pt x="3322288" y="35925"/>
                </a:lnTo>
                <a:lnTo>
                  <a:pt x="3347204" y="68865"/>
                </a:lnTo>
                <a:lnTo>
                  <a:pt x="3360587" y="108860"/>
                </a:lnTo>
                <a:lnTo>
                  <a:pt x="3362210" y="622452"/>
                </a:lnTo>
                <a:close/>
              </a:path>
            </a:pathLst>
          </a:custGeom>
          <a:ln w="12700">
            <a:solidFill>
              <a:srgbClr val="3BBAE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95631" y="3045287"/>
            <a:ext cx="2418181" cy="20026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669"/>
            <a:r>
              <a:rPr sz="1100" spc="-18" dirty="0" smtClean="0">
                <a:solidFill>
                  <a:srgbClr val="1D1D1B"/>
                </a:solidFill>
              </a:rPr>
              <a:t>Е</a:t>
            </a:r>
            <a:r>
              <a:rPr sz="1100" spc="28" dirty="0" smtClean="0">
                <a:solidFill>
                  <a:srgbClr val="1D1D1B"/>
                </a:solidFill>
              </a:rPr>
              <a:t>с</a:t>
            </a:r>
            <a:r>
              <a:rPr sz="1100" spc="-23" dirty="0" smtClean="0">
                <a:solidFill>
                  <a:srgbClr val="1D1D1B"/>
                </a:solidFill>
              </a:rPr>
              <a:t>т</a:t>
            </a:r>
            <a:r>
              <a:rPr sz="1100" dirty="0" smtClean="0">
                <a:solidFill>
                  <a:srgbClr val="1D1D1B"/>
                </a:solidFill>
              </a:rPr>
              <a:t>е</a:t>
            </a:r>
            <a:r>
              <a:rPr sz="1100" spc="28" dirty="0" smtClean="0">
                <a:solidFill>
                  <a:srgbClr val="1D1D1B"/>
                </a:solidFill>
              </a:rPr>
              <a:t>с</a:t>
            </a:r>
            <a:r>
              <a:rPr sz="1100" spc="-9" dirty="0" smtClean="0">
                <a:solidFill>
                  <a:srgbClr val="1D1D1B"/>
                </a:solidFill>
              </a:rPr>
              <a:t>т</a:t>
            </a:r>
            <a:r>
              <a:rPr sz="1100" spc="-5" dirty="0" smtClean="0">
                <a:solidFill>
                  <a:srgbClr val="1D1D1B"/>
                </a:solidFill>
              </a:rPr>
              <a:t>в</a:t>
            </a:r>
            <a:r>
              <a:rPr sz="1100" dirty="0" smtClean="0">
                <a:solidFill>
                  <a:srgbClr val="1D1D1B"/>
                </a:solidFill>
              </a:rPr>
              <a:t>енная </a:t>
            </a:r>
            <a:r>
              <a:rPr sz="1100" spc="-9" dirty="0" smtClean="0">
                <a:solidFill>
                  <a:srgbClr val="1D1D1B"/>
                </a:solidFill>
              </a:rPr>
              <a:t>м</a:t>
            </a:r>
            <a:r>
              <a:rPr sz="1100" dirty="0" smtClean="0">
                <a:solidFill>
                  <a:srgbClr val="1D1D1B"/>
                </a:solidFill>
              </a:rPr>
              <a:t>онополия</a:t>
            </a:r>
            <a:endParaRPr sz="1100" dirty="0"/>
          </a:p>
        </p:txBody>
      </p:sp>
      <p:sp>
        <p:nvSpPr>
          <p:cNvPr id="31" name="object 31"/>
          <p:cNvSpPr/>
          <p:nvPr/>
        </p:nvSpPr>
        <p:spPr>
          <a:xfrm>
            <a:off x="454807" y="2671956"/>
            <a:ext cx="3059307" cy="309602"/>
          </a:xfrm>
          <a:custGeom>
            <a:avLst/>
            <a:gdLst/>
            <a:ahLst/>
            <a:cxnLst/>
            <a:rect l="l" t="t" r="r" b="b"/>
            <a:pathLst>
              <a:path w="3297504" h="341630">
                <a:moveTo>
                  <a:pt x="3168103" y="0"/>
                </a:moveTo>
                <a:lnTo>
                  <a:pt x="123342" y="139"/>
                </a:lnTo>
                <a:lnTo>
                  <a:pt x="81533" y="9142"/>
                </a:lnTo>
                <a:lnTo>
                  <a:pt x="45975" y="30480"/>
                </a:lnTo>
                <a:lnTo>
                  <a:pt x="19072" y="61749"/>
                </a:lnTo>
                <a:lnTo>
                  <a:pt x="3229" y="100544"/>
                </a:lnTo>
                <a:lnTo>
                  <a:pt x="0" y="129400"/>
                </a:lnTo>
                <a:lnTo>
                  <a:pt x="139" y="218287"/>
                </a:lnTo>
                <a:lnTo>
                  <a:pt x="9142" y="260096"/>
                </a:lnTo>
                <a:lnTo>
                  <a:pt x="30480" y="295654"/>
                </a:lnTo>
                <a:lnTo>
                  <a:pt x="61749" y="322557"/>
                </a:lnTo>
                <a:lnTo>
                  <a:pt x="100544" y="338400"/>
                </a:lnTo>
                <a:lnTo>
                  <a:pt x="129400" y="341630"/>
                </a:lnTo>
                <a:lnTo>
                  <a:pt x="3174161" y="341490"/>
                </a:lnTo>
                <a:lnTo>
                  <a:pt x="3215970" y="332487"/>
                </a:lnTo>
                <a:lnTo>
                  <a:pt x="3251528" y="311149"/>
                </a:lnTo>
                <a:lnTo>
                  <a:pt x="3278431" y="279880"/>
                </a:lnTo>
                <a:lnTo>
                  <a:pt x="3294274" y="241085"/>
                </a:lnTo>
                <a:lnTo>
                  <a:pt x="3297504" y="212229"/>
                </a:lnTo>
                <a:lnTo>
                  <a:pt x="3297364" y="123342"/>
                </a:lnTo>
                <a:lnTo>
                  <a:pt x="3288361" y="81533"/>
                </a:lnTo>
                <a:lnTo>
                  <a:pt x="3267023" y="45975"/>
                </a:lnTo>
                <a:lnTo>
                  <a:pt x="3235754" y="19072"/>
                </a:lnTo>
                <a:lnTo>
                  <a:pt x="3196960" y="3229"/>
                </a:lnTo>
                <a:lnTo>
                  <a:pt x="31681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16368" y="2746139"/>
            <a:ext cx="2895002" cy="20026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669"/>
            <a:r>
              <a:rPr sz="1100" dirty="0" smtClean="0">
                <a:solidFill>
                  <a:srgbClr val="1D1D1B"/>
                </a:solidFill>
              </a:rPr>
              <a:t>Ин</a:t>
            </a:r>
            <a:r>
              <a:rPr sz="1100" spc="-5" dirty="0" smtClean="0">
                <a:solidFill>
                  <a:srgbClr val="1D1D1B"/>
                </a:solidFill>
              </a:rPr>
              <a:t>в</a:t>
            </a:r>
            <a:r>
              <a:rPr sz="1100" dirty="0" smtClean="0">
                <a:solidFill>
                  <a:srgbClr val="1D1D1B"/>
                </a:solidFill>
              </a:rPr>
              <a:t>е</a:t>
            </a:r>
            <a:r>
              <a:rPr sz="1100" spc="28" dirty="0" smtClean="0">
                <a:solidFill>
                  <a:srgbClr val="1D1D1B"/>
                </a:solidFill>
              </a:rPr>
              <a:t>с</a:t>
            </a:r>
            <a:r>
              <a:rPr sz="1100" spc="-9" dirty="0" smtClean="0">
                <a:solidFill>
                  <a:srgbClr val="1D1D1B"/>
                </a:solidFill>
              </a:rPr>
              <a:t>т</a:t>
            </a:r>
            <a:r>
              <a:rPr sz="1100" dirty="0" smtClean="0">
                <a:solidFill>
                  <a:srgbClr val="1D1D1B"/>
                </a:solidFill>
              </a:rPr>
              <a:t>иционный </a:t>
            </a:r>
            <a:r>
              <a:rPr sz="1100" spc="-5" dirty="0" smtClean="0">
                <a:solidFill>
                  <a:srgbClr val="1D1D1B"/>
                </a:solidFill>
              </a:rPr>
              <a:t>ко</a:t>
            </a:r>
            <a:r>
              <a:rPr sz="1100" dirty="0" smtClean="0">
                <a:solidFill>
                  <a:srgbClr val="1D1D1B"/>
                </a:solidFill>
              </a:rPr>
              <a:t>м</a:t>
            </a:r>
            <a:r>
              <a:rPr sz="1100" spc="-9" dirty="0" smtClean="0">
                <a:solidFill>
                  <a:srgbClr val="1D1D1B"/>
                </a:solidFill>
              </a:rPr>
              <a:t>и</a:t>
            </a:r>
            <a:r>
              <a:rPr sz="1100" spc="-23" dirty="0" smtClean="0">
                <a:solidFill>
                  <a:srgbClr val="1D1D1B"/>
                </a:solidFill>
              </a:rPr>
              <a:t>т</a:t>
            </a:r>
            <a:r>
              <a:rPr sz="1100" spc="-9" dirty="0" smtClean="0">
                <a:solidFill>
                  <a:srgbClr val="1D1D1B"/>
                </a:solidFill>
              </a:rPr>
              <a:t>е</a:t>
            </a:r>
            <a:r>
              <a:rPr sz="1100" dirty="0" smtClean="0">
                <a:solidFill>
                  <a:srgbClr val="1D1D1B"/>
                </a:solidFill>
              </a:rPr>
              <a:t>т при </a:t>
            </a:r>
            <a:r>
              <a:rPr sz="1100" spc="23" dirty="0" smtClean="0">
                <a:solidFill>
                  <a:srgbClr val="1D1D1B"/>
                </a:solidFill>
              </a:rPr>
              <a:t>С</a:t>
            </a:r>
            <a:r>
              <a:rPr sz="1100" dirty="0" smtClean="0">
                <a:solidFill>
                  <a:srgbClr val="1D1D1B"/>
                </a:solidFill>
              </a:rPr>
              <a:t>Д ЕМ</a:t>
            </a:r>
            <a:endParaRPr sz="1100" dirty="0"/>
          </a:p>
        </p:txBody>
      </p:sp>
      <p:sp>
        <p:nvSpPr>
          <p:cNvPr id="33" name="object 33"/>
          <p:cNvSpPr/>
          <p:nvPr/>
        </p:nvSpPr>
        <p:spPr>
          <a:xfrm>
            <a:off x="8604961" y="2582444"/>
            <a:ext cx="79501" cy="76660"/>
          </a:xfrm>
          <a:custGeom>
            <a:avLst/>
            <a:gdLst/>
            <a:ahLst/>
            <a:cxnLst/>
            <a:rect l="l" t="t" r="r" b="b"/>
            <a:pathLst>
              <a:path w="85691" h="84590">
                <a:moveTo>
                  <a:pt x="54055" y="0"/>
                </a:moveTo>
                <a:lnTo>
                  <a:pt x="11368" y="13153"/>
                </a:lnTo>
                <a:lnTo>
                  <a:pt x="0" y="34566"/>
                </a:lnTo>
                <a:lnTo>
                  <a:pt x="1736" y="50912"/>
                </a:lnTo>
                <a:lnTo>
                  <a:pt x="7180" y="64412"/>
                </a:lnTo>
                <a:lnTo>
                  <a:pt x="15690" y="74741"/>
                </a:lnTo>
                <a:lnTo>
                  <a:pt x="26624" y="81575"/>
                </a:lnTo>
                <a:lnTo>
                  <a:pt x="39339" y="84590"/>
                </a:lnTo>
                <a:lnTo>
                  <a:pt x="54564" y="82443"/>
                </a:lnTo>
                <a:lnTo>
                  <a:pt x="67372" y="76338"/>
                </a:lnTo>
                <a:lnTo>
                  <a:pt x="77202" y="66993"/>
                </a:lnTo>
                <a:lnTo>
                  <a:pt x="83495" y="55129"/>
                </a:lnTo>
                <a:lnTo>
                  <a:pt x="85691" y="41580"/>
                </a:lnTo>
                <a:lnTo>
                  <a:pt x="83313" y="27419"/>
                </a:lnTo>
                <a:lnTo>
                  <a:pt x="76712" y="15235"/>
                </a:lnTo>
                <a:lnTo>
                  <a:pt x="66692" y="5828"/>
                </a:lnTo>
                <a:lnTo>
                  <a:pt x="54055" y="0"/>
                </a:lnTo>
                <a:close/>
              </a:path>
            </a:pathLst>
          </a:custGeom>
          <a:solidFill>
            <a:srgbClr val="3BBAE3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8604961" y="2582444"/>
            <a:ext cx="79501" cy="76660"/>
          </a:xfrm>
          <a:custGeom>
            <a:avLst/>
            <a:gdLst/>
            <a:ahLst/>
            <a:cxnLst/>
            <a:rect l="l" t="t" r="r" b="b"/>
            <a:pathLst>
              <a:path w="85691" h="84590">
                <a:moveTo>
                  <a:pt x="85691" y="41580"/>
                </a:moveTo>
                <a:lnTo>
                  <a:pt x="83313" y="27419"/>
                </a:lnTo>
                <a:lnTo>
                  <a:pt x="76712" y="15235"/>
                </a:lnTo>
                <a:lnTo>
                  <a:pt x="66692" y="5828"/>
                </a:lnTo>
                <a:lnTo>
                  <a:pt x="54055" y="0"/>
                </a:lnTo>
                <a:lnTo>
                  <a:pt x="36563" y="1094"/>
                </a:lnTo>
                <a:lnTo>
                  <a:pt x="22295" y="5669"/>
                </a:lnTo>
                <a:lnTo>
                  <a:pt x="11368" y="13153"/>
                </a:lnTo>
                <a:lnTo>
                  <a:pt x="3898" y="22976"/>
                </a:lnTo>
                <a:lnTo>
                  <a:pt x="0" y="34566"/>
                </a:lnTo>
                <a:lnTo>
                  <a:pt x="1736" y="50912"/>
                </a:lnTo>
                <a:lnTo>
                  <a:pt x="7180" y="64412"/>
                </a:lnTo>
                <a:lnTo>
                  <a:pt x="15690" y="74741"/>
                </a:lnTo>
                <a:lnTo>
                  <a:pt x="26624" y="81575"/>
                </a:lnTo>
                <a:lnTo>
                  <a:pt x="39339" y="84590"/>
                </a:lnTo>
                <a:lnTo>
                  <a:pt x="54564" y="82443"/>
                </a:lnTo>
                <a:lnTo>
                  <a:pt x="67372" y="76338"/>
                </a:lnTo>
                <a:lnTo>
                  <a:pt x="77202" y="66993"/>
                </a:lnTo>
                <a:lnTo>
                  <a:pt x="83495" y="55129"/>
                </a:lnTo>
                <a:lnTo>
                  <a:pt x="85691" y="41580"/>
                </a:lnTo>
                <a:close/>
              </a:path>
            </a:pathLst>
          </a:custGeom>
          <a:ln w="12700">
            <a:solidFill>
              <a:srgbClr val="1D1D1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408734" y="2582444"/>
            <a:ext cx="79501" cy="76660"/>
          </a:xfrm>
          <a:custGeom>
            <a:avLst/>
            <a:gdLst/>
            <a:ahLst/>
            <a:cxnLst/>
            <a:rect l="l" t="t" r="r" b="b"/>
            <a:pathLst>
              <a:path w="85691" h="84590">
                <a:moveTo>
                  <a:pt x="54055" y="0"/>
                </a:moveTo>
                <a:lnTo>
                  <a:pt x="11368" y="13153"/>
                </a:lnTo>
                <a:lnTo>
                  <a:pt x="0" y="34566"/>
                </a:lnTo>
                <a:lnTo>
                  <a:pt x="1736" y="50912"/>
                </a:lnTo>
                <a:lnTo>
                  <a:pt x="7180" y="64412"/>
                </a:lnTo>
                <a:lnTo>
                  <a:pt x="15690" y="74741"/>
                </a:lnTo>
                <a:lnTo>
                  <a:pt x="26624" y="81575"/>
                </a:lnTo>
                <a:lnTo>
                  <a:pt x="39339" y="84590"/>
                </a:lnTo>
                <a:lnTo>
                  <a:pt x="54564" y="82443"/>
                </a:lnTo>
                <a:lnTo>
                  <a:pt x="67372" y="76338"/>
                </a:lnTo>
                <a:lnTo>
                  <a:pt x="77202" y="66993"/>
                </a:lnTo>
                <a:lnTo>
                  <a:pt x="83495" y="55129"/>
                </a:lnTo>
                <a:lnTo>
                  <a:pt x="85691" y="41580"/>
                </a:lnTo>
                <a:lnTo>
                  <a:pt x="83313" y="27419"/>
                </a:lnTo>
                <a:lnTo>
                  <a:pt x="76712" y="15235"/>
                </a:lnTo>
                <a:lnTo>
                  <a:pt x="66692" y="5828"/>
                </a:lnTo>
                <a:lnTo>
                  <a:pt x="54055" y="0"/>
                </a:lnTo>
                <a:close/>
              </a:path>
            </a:pathLst>
          </a:custGeom>
          <a:solidFill>
            <a:srgbClr val="3BBAE3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408734" y="2582444"/>
            <a:ext cx="79501" cy="76660"/>
          </a:xfrm>
          <a:custGeom>
            <a:avLst/>
            <a:gdLst/>
            <a:ahLst/>
            <a:cxnLst/>
            <a:rect l="l" t="t" r="r" b="b"/>
            <a:pathLst>
              <a:path w="85691" h="84590">
                <a:moveTo>
                  <a:pt x="85691" y="41580"/>
                </a:moveTo>
                <a:lnTo>
                  <a:pt x="83313" y="27419"/>
                </a:lnTo>
                <a:lnTo>
                  <a:pt x="76712" y="15235"/>
                </a:lnTo>
                <a:lnTo>
                  <a:pt x="66692" y="5828"/>
                </a:lnTo>
                <a:lnTo>
                  <a:pt x="54055" y="0"/>
                </a:lnTo>
                <a:lnTo>
                  <a:pt x="36563" y="1094"/>
                </a:lnTo>
                <a:lnTo>
                  <a:pt x="22295" y="5669"/>
                </a:lnTo>
                <a:lnTo>
                  <a:pt x="11368" y="13153"/>
                </a:lnTo>
                <a:lnTo>
                  <a:pt x="3898" y="22976"/>
                </a:lnTo>
                <a:lnTo>
                  <a:pt x="0" y="34566"/>
                </a:lnTo>
                <a:lnTo>
                  <a:pt x="1736" y="50912"/>
                </a:lnTo>
                <a:lnTo>
                  <a:pt x="7180" y="64412"/>
                </a:lnTo>
                <a:lnTo>
                  <a:pt x="15690" y="74741"/>
                </a:lnTo>
                <a:lnTo>
                  <a:pt x="26624" y="81575"/>
                </a:lnTo>
                <a:lnTo>
                  <a:pt x="39339" y="84590"/>
                </a:lnTo>
                <a:lnTo>
                  <a:pt x="54564" y="82443"/>
                </a:lnTo>
                <a:lnTo>
                  <a:pt x="67372" y="76338"/>
                </a:lnTo>
                <a:lnTo>
                  <a:pt x="77202" y="66993"/>
                </a:lnTo>
                <a:lnTo>
                  <a:pt x="83495" y="55129"/>
                </a:lnTo>
                <a:lnTo>
                  <a:pt x="85691" y="41580"/>
                </a:lnTo>
                <a:close/>
              </a:path>
            </a:pathLst>
          </a:custGeom>
          <a:ln w="12700">
            <a:solidFill>
              <a:srgbClr val="1D1D1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400609" y="3547422"/>
            <a:ext cx="9185569" cy="0"/>
          </a:xfrm>
          <a:custGeom>
            <a:avLst/>
            <a:gdLst/>
            <a:ahLst/>
            <a:cxnLst/>
            <a:rect l="l" t="t" r="r" b="b"/>
            <a:pathLst>
              <a:path w="9900754">
                <a:moveTo>
                  <a:pt x="0" y="0"/>
                </a:moveTo>
                <a:lnTo>
                  <a:pt x="9900754" y="0"/>
                </a:lnTo>
              </a:path>
            </a:pathLst>
          </a:custGeom>
          <a:ln w="12700">
            <a:solidFill>
              <a:srgbClr val="3B3B3A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397124" y="4781579"/>
            <a:ext cx="9189057" cy="0"/>
          </a:xfrm>
          <a:custGeom>
            <a:avLst/>
            <a:gdLst/>
            <a:ahLst/>
            <a:cxnLst/>
            <a:rect l="l" t="t" r="r" b="b"/>
            <a:pathLst>
              <a:path w="9904514">
                <a:moveTo>
                  <a:pt x="0" y="0"/>
                </a:moveTo>
                <a:lnTo>
                  <a:pt x="9904514" y="0"/>
                </a:lnTo>
              </a:path>
            </a:pathLst>
          </a:custGeom>
          <a:ln w="12700">
            <a:solidFill>
              <a:srgbClr val="3B3B3A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977552" y="4960338"/>
            <a:ext cx="1669330" cy="59733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669" marR="11669">
              <a:lnSpc>
                <a:spcPts val="2343"/>
              </a:lnSpc>
            </a:pPr>
            <a:r>
              <a:rPr sz="1800" spc="-51" dirty="0" smtClean="0">
                <a:solidFill>
                  <a:srgbClr val="1D1D1B"/>
                </a:solidFill>
              </a:rPr>
              <a:t>Р</a:t>
            </a:r>
            <a:r>
              <a:rPr sz="1800" spc="5" dirty="0" smtClean="0">
                <a:solidFill>
                  <a:srgbClr val="1D1D1B"/>
                </a:solidFill>
              </a:rPr>
              <a:t>е</a:t>
            </a:r>
            <a:r>
              <a:rPr sz="1800" spc="-14" dirty="0" smtClean="0">
                <a:solidFill>
                  <a:srgbClr val="1D1D1B"/>
                </a:solidFill>
              </a:rPr>
              <a:t>г</a:t>
            </a:r>
            <a:r>
              <a:rPr sz="1800" spc="5" dirty="0" smtClean="0">
                <a:solidFill>
                  <a:srgbClr val="1D1D1B"/>
                </a:solidFill>
              </a:rPr>
              <a:t>иональный уро</a:t>
            </a:r>
            <a:r>
              <a:rPr sz="1800" spc="-5" dirty="0" smtClean="0">
                <a:solidFill>
                  <a:srgbClr val="1D1D1B"/>
                </a:solidFill>
              </a:rPr>
              <a:t>в</a:t>
            </a:r>
            <a:r>
              <a:rPr sz="1800" spc="5" dirty="0" smtClean="0">
                <a:solidFill>
                  <a:srgbClr val="1D1D1B"/>
                </a:solidFill>
              </a:rPr>
              <a:t>ень</a:t>
            </a:r>
            <a:endParaRPr sz="1800" dirty="0"/>
          </a:p>
        </p:txBody>
      </p:sp>
      <p:sp>
        <p:nvSpPr>
          <p:cNvPr id="40" name="object 40"/>
          <p:cNvSpPr/>
          <p:nvPr/>
        </p:nvSpPr>
        <p:spPr>
          <a:xfrm>
            <a:off x="3746590" y="5005469"/>
            <a:ext cx="2747492" cy="455103"/>
          </a:xfrm>
          <a:custGeom>
            <a:avLst/>
            <a:gdLst/>
            <a:ahLst/>
            <a:cxnLst/>
            <a:rect l="l" t="t" r="r" b="b"/>
            <a:pathLst>
              <a:path w="2961411" h="502183">
                <a:moveTo>
                  <a:pt x="2832011" y="0"/>
                </a:moveTo>
                <a:lnTo>
                  <a:pt x="123333" y="140"/>
                </a:lnTo>
                <a:lnTo>
                  <a:pt x="81525" y="9148"/>
                </a:lnTo>
                <a:lnTo>
                  <a:pt x="45969" y="30488"/>
                </a:lnTo>
                <a:lnTo>
                  <a:pt x="19069" y="61758"/>
                </a:lnTo>
                <a:lnTo>
                  <a:pt x="3229" y="100554"/>
                </a:lnTo>
                <a:lnTo>
                  <a:pt x="0" y="129412"/>
                </a:lnTo>
                <a:lnTo>
                  <a:pt x="139" y="378850"/>
                </a:lnTo>
                <a:lnTo>
                  <a:pt x="9145" y="420656"/>
                </a:lnTo>
                <a:lnTo>
                  <a:pt x="30485" y="456212"/>
                </a:lnTo>
                <a:lnTo>
                  <a:pt x="61756" y="483112"/>
                </a:lnTo>
                <a:lnTo>
                  <a:pt x="100553" y="498953"/>
                </a:lnTo>
                <a:lnTo>
                  <a:pt x="129413" y="502183"/>
                </a:lnTo>
                <a:lnTo>
                  <a:pt x="2838068" y="502044"/>
                </a:lnTo>
                <a:lnTo>
                  <a:pt x="2879877" y="493040"/>
                </a:lnTo>
                <a:lnTo>
                  <a:pt x="2915436" y="471702"/>
                </a:lnTo>
                <a:lnTo>
                  <a:pt x="2942338" y="440433"/>
                </a:lnTo>
                <a:lnTo>
                  <a:pt x="2958181" y="401639"/>
                </a:lnTo>
                <a:lnTo>
                  <a:pt x="2961411" y="372783"/>
                </a:lnTo>
                <a:lnTo>
                  <a:pt x="2961271" y="123344"/>
                </a:lnTo>
                <a:lnTo>
                  <a:pt x="2952266" y="81532"/>
                </a:lnTo>
                <a:lnTo>
                  <a:pt x="2930927" y="45973"/>
                </a:lnTo>
                <a:lnTo>
                  <a:pt x="2899658" y="19071"/>
                </a:lnTo>
                <a:lnTo>
                  <a:pt x="2860866" y="3229"/>
                </a:lnTo>
                <a:lnTo>
                  <a:pt x="2832011" y="0"/>
                </a:lnTo>
                <a:close/>
              </a:path>
            </a:pathLst>
          </a:custGeom>
          <a:solidFill>
            <a:srgbClr val="D7529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087438" y="5121769"/>
            <a:ext cx="2086111" cy="20026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669"/>
            <a:r>
              <a:rPr sz="1100" dirty="0" smtClean="0">
                <a:solidFill>
                  <a:srgbClr val="1D1D1B"/>
                </a:solidFill>
              </a:rPr>
              <a:t>Высшее </a:t>
            </a:r>
            <a:r>
              <a:rPr sz="1100" spc="-9" dirty="0" smtClean="0">
                <a:solidFill>
                  <a:srgbClr val="1D1D1B"/>
                </a:solidFill>
              </a:rPr>
              <a:t>д</a:t>
            </a:r>
            <a:r>
              <a:rPr sz="1100" dirty="0" smtClean="0">
                <a:solidFill>
                  <a:srgbClr val="1D1D1B"/>
                </a:solidFill>
              </a:rPr>
              <a:t>олжно</a:t>
            </a:r>
            <a:r>
              <a:rPr sz="1100" spc="28" dirty="0" smtClean="0">
                <a:solidFill>
                  <a:srgbClr val="1D1D1B"/>
                </a:solidFill>
              </a:rPr>
              <a:t>с</a:t>
            </a:r>
            <a:r>
              <a:rPr sz="1100" spc="-9" dirty="0" smtClean="0">
                <a:solidFill>
                  <a:srgbClr val="1D1D1B"/>
                </a:solidFill>
              </a:rPr>
              <a:t>т</a:t>
            </a:r>
            <a:r>
              <a:rPr sz="1100" dirty="0" smtClean="0">
                <a:solidFill>
                  <a:srgbClr val="1D1D1B"/>
                </a:solidFill>
              </a:rPr>
              <a:t>ное ли</a:t>
            </a:r>
            <a:r>
              <a:rPr sz="1100" spc="-9" dirty="0" smtClean="0">
                <a:solidFill>
                  <a:srgbClr val="1D1D1B"/>
                </a:solidFill>
              </a:rPr>
              <a:t>ц</a:t>
            </a:r>
            <a:r>
              <a:rPr sz="1100" dirty="0" smtClean="0">
                <a:solidFill>
                  <a:srgbClr val="1D1D1B"/>
                </a:solidFill>
              </a:rPr>
              <a:t>о </a:t>
            </a:r>
            <a:r>
              <a:rPr sz="1100" spc="18" dirty="0" smtClean="0">
                <a:solidFill>
                  <a:srgbClr val="1D1D1B"/>
                </a:solidFill>
              </a:rPr>
              <a:t>с</a:t>
            </a:r>
            <a:r>
              <a:rPr sz="1100" dirty="0" smtClean="0">
                <a:solidFill>
                  <a:srgbClr val="1D1D1B"/>
                </a:solidFill>
              </a:rPr>
              <a:t>у</a:t>
            </a:r>
            <a:r>
              <a:rPr sz="1100" spc="-14" dirty="0" smtClean="0">
                <a:solidFill>
                  <a:srgbClr val="1D1D1B"/>
                </a:solidFill>
              </a:rPr>
              <a:t>б</a:t>
            </a:r>
            <a:r>
              <a:rPr sz="1100" dirty="0" smtClean="0">
                <a:solidFill>
                  <a:srgbClr val="1D1D1B"/>
                </a:solidFill>
              </a:rPr>
              <a:t>ъе</a:t>
            </a:r>
            <a:r>
              <a:rPr sz="1100" spc="18" dirty="0" smtClean="0">
                <a:solidFill>
                  <a:srgbClr val="1D1D1B"/>
                </a:solidFill>
              </a:rPr>
              <a:t>к</a:t>
            </a:r>
            <a:r>
              <a:rPr sz="1100" spc="-23" dirty="0" smtClean="0">
                <a:solidFill>
                  <a:srgbClr val="1D1D1B"/>
                </a:solidFill>
              </a:rPr>
              <a:t>т</a:t>
            </a:r>
            <a:r>
              <a:rPr sz="1100" dirty="0" smtClean="0">
                <a:solidFill>
                  <a:srgbClr val="1D1D1B"/>
                </a:solidFill>
              </a:rPr>
              <a:t>а </a:t>
            </a:r>
            <a:r>
              <a:rPr sz="1100" spc="-5" dirty="0" smtClean="0">
                <a:solidFill>
                  <a:srgbClr val="1D1D1B"/>
                </a:solidFill>
              </a:rPr>
              <a:t>Р</a:t>
            </a:r>
            <a:r>
              <a:rPr sz="1100" dirty="0" smtClean="0">
                <a:solidFill>
                  <a:srgbClr val="1D1D1B"/>
                </a:solidFill>
              </a:rPr>
              <a:t>Ф</a:t>
            </a:r>
            <a:endParaRPr sz="1100" dirty="0"/>
          </a:p>
        </p:txBody>
      </p:sp>
      <p:sp>
        <p:nvSpPr>
          <p:cNvPr id="42" name="object 42"/>
          <p:cNvSpPr/>
          <p:nvPr/>
        </p:nvSpPr>
        <p:spPr>
          <a:xfrm>
            <a:off x="1357937" y="5678119"/>
            <a:ext cx="7286507" cy="149449"/>
          </a:xfrm>
          <a:custGeom>
            <a:avLst/>
            <a:gdLst/>
            <a:ahLst/>
            <a:cxnLst/>
            <a:rect l="l" t="t" r="r" b="b"/>
            <a:pathLst>
              <a:path w="7853832" h="164909">
                <a:moveTo>
                  <a:pt x="7853832" y="159638"/>
                </a:moveTo>
                <a:lnTo>
                  <a:pt x="7853832" y="129400"/>
                </a:lnTo>
                <a:lnTo>
                  <a:pt x="7853010" y="114732"/>
                </a:lnTo>
                <a:lnTo>
                  <a:pt x="7841389" y="73966"/>
                </a:lnTo>
                <a:lnTo>
                  <a:pt x="7817906" y="39922"/>
                </a:lnTo>
                <a:lnTo>
                  <a:pt x="7784966" y="15006"/>
                </a:lnTo>
                <a:lnTo>
                  <a:pt x="7744971" y="1622"/>
                </a:lnTo>
                <a:lnTo>
                  <a:pt x="129413" y="0"/>
                </a:lnTo>
                <a:lnTo>
                  <a:pt x="114743" y="822"/>
                </a:lnTo>
                <a:lnTo>
                  <a:pt x="73970" y="12442"/>
                </a:lnTo>
                <a:lnTo>
                  <a:pt x="39924" y="35923"/>
                </a:lnTo>
                <a:lnTo>
                  <a:pt x="15007" y="68861"/>
                </a:lnTo>
                <a:lnTo>
                  <a:pt x="1622" y="108851"/>
                </a:lnTo>
                <a:lnTo>
                  <a:pt x="139" y="123332"/>
                </a:lnTo>
                <a:lnTo>
                  <a:pt x="0" y="164909"/>
                </a:lnTo>
              </a:path>
            </a:pathLst>
          </a:custGeom>
          <a:ln w="12700">
            <a:solidFill>
              <a:srgbClr val="1D1D1B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8600814" y="5790467"/>
            <a:ext cx="87262" cy="101029"/>
          </a:xfrm>
          <a:custGeom>
            <a:avLst/>
            <a:gdLst/>
            <a:ahLst/>
            <a:cxnLst/>
            <a:rect l="l" t="t" r="r" b="b"/>
            <a:pathLst>
              <a:path w="94056" h="111480">
                <a:moveTo>
                  <a:pt x="0" y="0"/>
                </a:moveTo>
                <a:lnTo>
                  <a:pt x="47028" y="111480"/>
                </a:lnTo>
                <a:lnTo>
                  <a:pt x="85628" y="19977"/>
                </a:lnTo>
                <a:lnTo>
                  <a:pt x="47028" y="19977"/>
                </a:lnTo>
                <a:lnTo>
                  <a:pt x="0" y="0"/>
                </a:lnTo>
                <a:close/>
              </a:path>
              <a:path w="94056" h="111480">
                <a:moveTo>
                  <a:pt x="94056" y="0"/>
                </a:moveTo>
                <a:lnTo>
                  <a:pt x="47028" y="19977"/>
                </a:lnTo>
                <a:lnTo>
                  <a:pt x="85628" y="19977"/>
                </a:lnTo>
                <a:lnTo>
                  <a:pt x="94056" y="0"/>
                </a:lnTo>
                <a:close/>
              </a:path>
            </a:pathLst>
          </a:custGeom>
          <a:solidFill>
            <a:srgbClr val="1D1D1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1314306" y="5795240"/>
            <a:ext cx="87262" cy="101029"/>
          </a:xfrm>
          <a:custGeom>
            <a:avLst/>
            <a:gdLst/>
            <a:ahLst/>
            <a:cxnLst/>
            <a:rect l="l" t="t" r="r" b="b"/>
            <a:pathLst>
              <a:path w="94056" h="111480">
                <a:moveTo>
                  <a:pt x="0" y="0"/>
                </a:moveTo>
                <a:lnTo>
                  <a:pt x="47028" y="111480"/>
                </a:lnTo>
                <a:lnTo>
                  <a:pt x="85628" y="19977"/>
                </a:lnTo>
                <a:lnTo>
                  <a:pt x="47028" y="19977"/>
                </a:lnTo>
                <a:lnTo>
                  <a:pt x="0" y="0"/>
                </a:lnTo>
                <a:close/>
              </a:path>
              <a:path w="94056" h="111480">
                <a:moveTo>
                  <a:pt x="94056" y="0"/>
                </a:moveTo>
                <a:lnTo>
                  <a:pt x="47028" y="19977"/>
                </a:lnTo>
                <a:lnTo>
                  <a:pt x="85628" y="19977"/>
                </a:lnTo>
                <a:lnTo>
                  <a:pt x="94056" y="0"/>
                </a:lnTo>
                <a:close/>
              </a:path>
            </a:pathLst>
          </a:custGeom>
          <a:solidFill>
            <a:srgbClr val="1D1D1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7599599" y="5464880"/>
            <a:ext cx="114434" cy="213257"/>
          </a:xfrm>
          <a:custGeom>
            <a:avLst/>
            <a:gdLst/>
            <a:ahLst/>
            <a:cxnLst/>
            <a:rect l="l" t="t" r="r" b="b"/>
            <a:pathLst>
              <a:path w="123344" h="235318">
                <a:moveTo>
                  <a:pt x="123344" y="0"/>
                </a:moveTo>
                <a:lnTo>
                  <a:pt x="123344" y="106057"/>
                </a:lnTo>
                <a:lnTo>
                  <a:pt x="122521" y="120725"/>
                </a:lnTo>
                <a:lnTo>
                  <a:pt x="110901" y="161491"/>
                </a:lnTo>
                <a:lnTo>
                  <a:pt x="87418" y="195535"/>
                </a:lnTo>
                <a:lnTo>
                  <a:pt x="54478" y="220451"/>
                </a:lnTo>
                <a:lnTo>
                  <a:pt x="14483" y="233835"/>
                </a:lnTo>
                <a:lnTo>
                  <a:pt x="0" y="235318"/>
                </a:lnTo>
              </a:path>
            </a:pathLst>
          </a:custGeom>
          <a:ln w="12700">
            <a:solidFill>
              <a:srgbClr val="1D1D1B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6676251" y="5005479"/>
            <a:ext cx="2909998" cy="468707"/>
          </a:xfrm>
          <a:custGeom>
            <a:avLst/>
            <a:gdLst/>
            <a:ahLst/>
            <a:cxnLst/>
            <a:rect l="l" t="t" r="r" b="b"/>
            <a:pathLst>
              <a:path w="3136569" h="517194">
                <a:moveTo>
                  <a:pt x="3007169" y="0"/>
                </a:moveTo>
                <a:lnTo>
                  <a:pt x="123342" y="139"/>
                </a:lnTo>
                <a:lnTo>
                  <a:pt x="81533" y="9142"/>
                </a:lnTo>
                <a:lnTo>
                  <a:pt x="45975" y="30480"/>
                </a:lnTo>
                <a:lnTo>
                  <a:pt x="19072" y="61749"/>
                </a:lnTo>
                <a:lnTo>
                  <a:pt x="3229" y="100544"/>
                </a:lnTo>
                <a:lnTo>
                  <a:pt x="0" y="129400"/>
                </a:lnTo>
                <a:lnTo>
                  <a:pt x="139" y="393853"/>
                </a:lnTo>
                <a:lnTo>
                  <a:pt x="9142" y="435666"/>
                </a:lnTo>
                <a:lnTo>
                  <a:pt x="30480" y="471224"/>
                </a:lnTo>
                <a:lnTo>
                  <a:pt x="61749" y="498125"/>
                </a:lnTo>
                <a:lnTo>
                  <a:pt x="100544" y="513965"/>
                </a:lnTo>
                <a:lnTo>
                  <a:pt x="129400" y="517194"/>
                </a:lnTo>
                <a:lnTo>
                  <a:pt x="3013227" y="517055"/>
                </a:lnTo>
                <a:lnTo>
                  <a:pt x="3055036" y="508053"/>
                </a:lnTo>
                <a:lnTo>
                  <a:pt x="3090594" y="486718"/>
                </a:lnTo>
                <a:lnTo>
                  <a:pt x="3117497" y="455450"/>
                </a:lnTo>
                <a:lnTo>
                  <a:pt x="3133340" y="416654"/>
                </a:lnTo>
                <a:lnTo>
                  <a:pt x="3136569" y="387794"/>
                </a:lnTo>
                <a:lnTo>
                  <a:pt x="3136430" y="123342"/>
                </a:lnTo>
                <a:lnTo>
                  <a:pt x="3127427" y="81533"/>
                </a:lnTo>
                <a:lnTo>
                  <a:pt x="3106088" y="45975"/>
                </a:lnTo>
                <a:lnTo>
                  <a:pt x="3074820" y="19072"/>
                </a:lnTo>
                <a:lnTo>
                  <a:pt x="3036025" y="3229"/>
                </a:lnTo>
                <a:lnTo>
                  <a:pt x="3007169" y="0"/>
                </a:lnTo>
                <a:close/>
              </a:path>
            </a:pathLst>
          </a:custGeom>
          <a:solidFill>
            <a:srgbClr val="3BBAE3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6676251" y="5005479"/>
            <a:ext cx="2909998" cy="468707"/>
          </a:xfrm>
          <a:custGeom>
            <a:avLst/>
            <a:gdLst/>
            <a:ahLst/>
            <a:cxnLst/>
            <a:rect l="l" t="t" r="r" b="b"/>
            <a:pathLst>
              <a:path w="3136569" h="517194">
                <a:moveTo>
                  <a:pt x="3136569" y="387794"/>
                </a:moveTo>
                <a:lnTo>
                  <a:pt x="3129436" y="430274"/>
                </a:lnTo>
                <a:lnTo>
                  <a:pt x="3109639" y="466828"/>
                </a:lnTo>
                <a:lnTo>
                  <a:pt x="3079584" y="495052"/>
                </a:lnTo>
                <a:lnTo>
                  <a:pt x="3041675" y="512543"/>
                </a:lnTo>
                <a:lnTo>
                  <a:pt x="129400" y="517194"/>
                </a:lnTo>
                <a:lnTo>
                  <a:pt x="114732" y="516372"/>
                </a:lnTo>
                <a:lnTo>
                  <a:pt x="73963" y="504753"/>
                </a:lnTo>
                <a:lnTo>
                  <a:pt x="39919" y="481272"/>
                </a:lnTo>
                <a:lnTo>
                  <a:pt x="15003" y="448332"/>
                </a:lnTo>
                <a:lnTo>
                  <a:pt x="1621" y="408337"/>
                </a:lnTo>
                <a:lnTo>
                  <a:pt x="0" y="129400"/>
                </a:lnTo>
                <a:lnTo>
                  <a:pt x="822" y="114732"/>
                </a:lnTo>
                <a:lnTo>
                  <a:pt x="12443" y="73963"/>
                </a:lnTo>
                <a:lnTo>
                  <a:pt x="35927" y="39919"/>
                </a:lnTo>
                <a:lnTo>
                  <a:pt x="68867" y="15003"/>
                </a:lnTo>
                <a:lnTo>
                  <a:pt x="108860" y="1621"/>
                </a:lnTo>
                <a:lnTo>
                  <a:pt x="3007169" y="0"/>
                </a:lnTo>
                <a:lnTo>
                  <a:pt x="3021837" y="822"/>
                </a:lnTo>
                <a:lnTo>
                  <a:pt x="3062606" y="12443"/>
                </a:lnTo>
                <a:lnTo>
                  <a:pt x="3096650" y="35927"/>
                </a:lnTo>
                <a:lnTo>
                  <a:pt x="3121566" y="68867"/>
                </a:lnTo>
                <a:lnTo>
                  <a:pt x="3134948" y="108860"/>
                </a:lnTo>
                <a:lnTo>
                  <a:pt x="3136569" y="387794"/>
                </a:lnTo>
                <a:close/>
              </a:path>
            </a:pathLst>
          </a:custGeom>
          <a:ln w="12700">
            <a:solidFill>
              <a:srgbClr val="3BBAE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878812" y="5121769"/>
            <a:ext cx="2741690" cy="1858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669"/>
            <a:r>
              <a:rPr sz="1100" spc="-9" dirty="0" smtClean="0">
                <a:solidFill>
                  <a:srgbClr val="1D1D1B"/>
                </a:solidFill>
              </a:rPr>
              <a:t>М</a:t>
            </a:r>
            <a:r>
              <a:rPr sz="1100" dirty="0" smtClean="0">
                <a:solidFill>
                  <a:srgbClr val="1D1D1B"/>
                </a:solidFill>
              </a:rPr>
              <a:t>е</a:t>
            </a:r>
            <a:r>
              <a:rPr sz="1100" spc="-5" dirty="0" smtClean="0">
                <a:solidFill>
                  <a:srgbClr val="1D1D1B"/>
                </a:solidFill>
              </a:rPr>
              <a:t>ж</a:t>
            </a:r>
            <a:r>
              <a:rPr sz="1100" spc="-14" dirty="0" smtClean="0">
                <a:solidFill>
                  <a:srgbClr val="1D1D1B"/>
                </a:solidFill>
              </a:rPr>
              <a:t>о</a:t>
            </a:r>
            <a:r>
              <a:rPr sz="1100" spc="-9" dirty="0" smtClean="0">
                <a:solidFill>
                  <a:srgbClr val="1D1D1B"/>
                </a:solidFill>
              </a:rPr>
              <a:t>т</a:t>
            </a:r>
            <a:r>
              <a:rPr sz="1100" dirty="0" smtClean="0">
                <a:solidFill>
                  <a:srgbClr val="1D1D1B"/>
                </a:solidFill>
              </a:rPr>
              <a:t>ра</a:t>
            </a:r>
            <a:r>
              <a:rPr sz="1100" spc="32" dirty="0" smtClean="0">
                <a:solidFill>
                  <a:srgbClr val="1D1D1B"/>
                </a:solidFill>
              </a:rPr>
              <a:t>с</a:t>
            </a:r>
            <a:r>
              <a:rPr sz="1100" dirty="0" smtClean="0">
                <a:solidFill>
                  <a:srgbClr val="1D1D1B"/>
                </a:solidFill>
              </a:rPr>
              <a:t>ле</a:t>
            </a:r>
            <a:r>
              <a:rPr sz="1100" spc="-5" dirty="0" smtClean="0">
                <a:solidFill>
                  <a:srgbClr val="1D1D1B"/>
                </a:solidFill>
              </a:rPr>
              <a:t>в</a:t>
            </a:r>
            <a:r>
              <a:rPr sz="1100" dirty="0" smtClean="0">
                <a:solidFill>
                  <a:srgbClr val="1D1D1B"/>
                </a:solidFill>
              </a:rPr>
              <a:t>ой </a:t>
            </a:r>
            <a:r>
              <a:rPr sz="1100" spc="-28" dirty="0" smtClean="0">
                <a:solidFill>
                  <a:srgbClr val="1D1D1B"/>
                </a:solidFill>
              </a:rPr>
              <a:t>С</a:t>
            </a:r>
            <a:r>
              <a:rPr sz="1100" dirty="0" smtClean="0">
                <a:solidFill>
                  <a:srgbClr val="1D1D1B"/>
                </a:solidFill>
              </a:rPr>
              <a:t>о</a:t>
            </a:r>
            <a:r>
              <a:rPr sz="1100" spc="-5" dirty="0" smtClean="0">
                <a:solidFill>
                  <a:srgbClr val="1D1D1B"/>
                </a:solidFill>
              </a:rPr>
              <a:t>в</a:t>
            </a:r>
            <a:r>
              <a:rPr sz="1100" spc="-9" dirty="0" smtClean="0">
                <a:solidFill>
                  <a:srgbClr val="1D1D1B"/>
                </a:solidFill>
              </a:rPr>
              <a:t>е</a:t>
            </a:r>
            <a:r>
              <a:rPr sz="1100" dirty="0" smtClean="0">
                <a:solidFill>
                  <a:srgbClr val="1D1D1B"/>
                </a:solidFill>
              </a:rPr>
              <a:t>т П</a:t>
            </a:r>
            <a:r>
              <a:rPr sz="1100" spc="-14" dirty="0" smtClean="0">
                <a:solidFill>
                  <a:srgbClr val="1D1D1B"/>
                </a:solidFill>
              </a:rPr>
              <a:t>о</a:t>
            </a:r>
            <a:r>
              <a:rPr sz="1100" spc="-9" dirty="0" smtClean="0">
                <a:solidFill>
                  <a:srgbClr val="1D1D1B"/>
                </a:solidFill>
              </a:rPr>
              <a:t>т</a:t>
            </a:r>
            <a:r>
              <a:rPr sz="1100" dirty="0" smtClean="0">
                <a:solidFill>
                  <a:srgbClr val="1D1D1B"/>
                </a:solidFill>
              </a:rPr>
              <a:t>реб</a:t>
            </a:r>
            <a:r>
              <a:rPr sz="1100" spc="-9" dirty="0" smtClean="0">
                <a:solidFill>
                  <a:srgbClr val="1D1D1B"/>
                </a:solidFill>
              </a:rPr>
              <a:t>и</a:t>
            </a:r>
            <a:r>
              <a:rPr sz="1100" spc="-23" dirty="0" smtClean="0">
                <a:solidFill>
                  <a:srgbClr val="1D1D1B"/>
                </a:solidFill>
              </a:rPr>
              <a:t>т</a:t>
            </a:r>
            <a:r>
              <a:rPr sz="1100" spc="5" dirty="0" smtClean="0">
                <a:solidFill>
                  <a:srgbClr val="1D1D1B"/>
                </a:solidFill>
              </a:rPr>
              <a:t>е</a:t>
            </a:r>
            <a:r>
              <a:rPr sz="1100" dirty="0" smtClean="0">
                <a:solidFill>
                  <a:srgbClr val="1D1D1B"/>
                </a:solidFill>
              </a:rPr>
              <a:t>лей</a:t>
            </a:r>
            <a:endParaRPr sz="1100" dirty="0"/>
          </a:p>
        </p:txBody>
      </p:sp>
      <p:sp>
        <p:nvSpPr>
          <p:cNvPr id="49" name="object 49"/>
          <p:cNvSpPr/>
          <p:nvPr/>
        </p:nvSpPr>
        <p:spPr>
          <a:xfrm>
            <a:off x="7674552" y="5448231"/>
            <a:ext cx="79501" cy="76660"/>
          </a:xfrm>
          <a:custGeom>
            <a:avLst/>
            <a:gdLst/>
            <a:ahLst/>
            <a:cxnLst/>
            <a:rect l="l" t="t" r="r" b="b"/>
            <a:pathLst>
              <a:path w="85691" h="84590">
                <a:moveTo>
                  <a:pt x="54055" y="0"/>
                </a:moveTo>
                <a:lnTo>
                  <a:pt x="11368" y="13153"/>
                </a:lnTo>
                <a:lnTo>
                  <a:pt x="0" y="34566"/>
                </a:lnTo>
                <a:lnTo>
                  <a:pt x="1736" y="50912"/>
                </a:lnTo>
                <a:lnTo>
                  <a:pt x="7180" y="64412"/>
                </a:lnTo>
                <a:lnTo>
                  <a:pt x="15690" y="74741"/>
                </a:lnTo>
                <a:lnTo>
                  <a:pt x="26624" y="81575"/>
                </a:lnTo>
                <a:lnTo>
                  <a:pt x="39339" y="84590"/>
                </a:lnTo>
                <a:lnTo>
                  <a:pt x="54564" y="82443"/>
                </a:lnTo>
                <a:lnTo>
                  <a:pt x="67372" y="76338"/>
                </a:lnTo>
                <a:lnTo>
                  <a:pt x="77202" y="66993"/>
                </a:lnTo>
                <a:lnTo>
                  <a:pt x="83495" y="55129"/>
                </a:lnTo>
                <a:lnTo>
                  <a:pt x="85691" y="41580"/>
                </a:lnTo>
                <a:lnTo>
                  <a:pt x="83313" y="27419"/>
                </a:lnTo>
                <a:lnTo>
                  <a:pt x="76712" y="15235"/>
                </a:lnTo>
                <a:lnTo>
                  <a:pt x="66692" y="5828"/>
                </a:lnTo>
                <a:lnTo>
                  <a:pt x="54055" y="0"/>
                </a:lnTo>
                <a:close/>
              </a:path>
            </a:pathLst>
          </a:custGeom>
          <a:solidFill>
            <a:srgbClr val="3BBAE3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7674552" y="5448231"/>
            <a:ext cx="79501" cy="76660"/>
          </a:xfrm>
          <a:custGeom>
            <a:avLst/>
            <a:gdLst/>
            <a:ahLst/>
            <a:cxnLst/>
            <a:rect l="l" t="t" r="r" b="b"/>
            <a:pathLst>
              <a:path w="85691" h="84590">
                <a:moveTo>
                  <a:pt x="85691" y="41580"/>
                </a:moveTo>
                <a:lnTo>
                  <a:pt x="83313" y="27419"/>
                </a:lnTo>
                <a:lnTo>
                  <a:pt x="76712" y="15235"/>
                </a:lnTo>
                <a:lnTo>
                  <a:pt x="66692" y="5828"/>
                </a:lnTo>
                <a:lnTo>
                  <a:pt x="54055" y="0"/>
                </a:lnTo>
                <a:lnTo>
                  <a:pt x="36563" y="1094"/>
                </a:lnTo>
                <a:lnTo>
                  <a:pt x="22295" y="5669"/>
                </a:lnTo>
                <a:lnTo>
                  <a:pt x="11368" y="13153"/>
                </a:lnTo>
                <a:lnTo>
                  <a:pt x="3898" y="22976"/>
                </a:lnTo>
                <a:lnTo>
                  <a:pt x="0" y="34566"/>
                </a:lnTo>
                <a:lnTo>
                  <a:pt x="1736" y="50912"/>
                </a:lnTo>
                <a:lnTo>
                  <a:pt x="7180" y="64412"/>
                </a:lnTo>
                <a:lnTo>
                  <a:pt x="15690" y="74741"/>
                </a:lnTo>
                <a:lnTo>
                  <a:pt x="26624" y="81575"/>
                </a:lnTo>
                <a:lnTo>
                  <a:pt x="39339" y="84590"/>
                </a:lnTo>
                <a:lnTo>
                  <a:pt x="54564" y="82443"/>
                </a:lnTo>
                <a:lnTo>
                  <a:pt x="67372" y="76338"/>
                </a:lnTo>
                <a:lnTo>
                  <a:pt x="77202" y="66993"/>
                </a:lnTo>
                <a:lnTo>
                  <a:pt x="83495" y="55129"/>
                </a:lnTo>
                <a:lnTo>
                  <a:pt x="85691" y="41580"/>
                </a:lnTo>
                <a:close/>
              </a:path>
            </a:pathLst>
          </a:custGeom>
          <a:ln w="12700">
            <a:solidFill>
              <a:srgbClr val="1D1D1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6609838" y="5957140"/>
            <a:ext cx="2960898" cy="681366"/>
          </a:xfrm>
          <a:custGeom>
            <a:avLst/>
            <a:gdLst/>
            <a:ahLst/>
            <a:cxnLst/>
            <a:rect l="l" t="t" r="r" b="b"/>
            <a:pathLst>
              <a:path w="3191433" h="751852">
                <a:moveTo>
                  <a:pt x="3062033" y="0"/>
                </a:moveTo>
                <a:lnTo>
                  <a:pt x="123331" y="139"/>
                </a:lnTo>
                <a:lnTo>
                  <a:pt x="81521" y="9145"/>
                </a:lnTo>
                <a:lnTo>
                  <a:pt x="45965" y="30485"/>
                </a:lnTo>
                <a:lnTo>
                  <a:pt x="19067" y="61756"/>
                </a:lnTo>
                <a:lnTo>
                  <a:pt x="3228" y="100553"/>
                </a:lnTo>
                <a:lnTo>
                  <a:pt x="0" y="129412"/>
                </a:lnTo>
                <a:lnTo>
                  <a:pt x="139" y="628511"/>
                </a:lnTo>
                <a:lnTo>
                  <a:pt x="9140" y="670324"/>
                </a:lnTo>
                <a:lnTo>
                  <a:pt x="30476" y="705882"/>
                </a:lnTo>
                <a:lnTo>
                  <a:pt x="61743" y="732783"/>
                </a:lnTo>
                <a:lnTo>
                  <a:pt x="100540" y="748623"/>
                </a:lnTo>
                <a:lnTo>
                  <a:pt x="129400" y="751852"/>
                </a:lnTo>
                <a:lnTo>
                  <a:pt x="3068091" y="751713"/>
                </a:lnTo>
                <a:lnTo>
                  <a:pt x="3109900" y="742711"/>
                </a:lnTo>
                <a:lnTo>
                  <a:pt x="3145458" y="721376"/>
                </a:lnTo>
                <a:lnTo>
                  <a:pt x="3172361" y="690108"/>
                </a:lnTo>
                <a:lnTo>
                  <a:pt x="3188204" y="651312"/>
                </a:lnTo>
                <a:lnTo>
                  <a:pt x="3191433" y="622452"/>
                </a:lnTo>
                <a:lnTo>
                  <a:pt x="3191294" y="123344"/>
                </a:lnTo>
                <a:lnTo>
                  <a:pt x="3182288" y="81532"/>
                </a:lnTo>
                <a:lnTo>
                  <a:pt x="3160949" y="45973"/>
                </a:lnTo>
                <a:lnTo>
                  <a:pt x="3129681" y="19071"/>
                </a:lnTo>
                <a:lnTo>
                  <a:pt x="3090888" y="3229"/>
                </a:lnTo>
                <a:lnTo>
                  <a:pt x="3062033" y="0"/>
                </a:lnTo>
                <a:close/>
              </a:path>
            </a:pathLst>
          </a:custGeom>
          <a:solidFill>
            <a:srgbClr val="3BBAE3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6609838" y="5957140"/>
            <a:ext cx="2960898" cy="681366"/>
          </a:xfrm>
          <a:custGeom>
            <a:avLst/>
            <a:gdLst/>
            <a:ahLst/>
            <a:cxnLst/>
            <a:rect l="l" t="t" r="r" b="b"/>
            <a:pathLst>
              <a:path w="3191433" h="751852">
                <a:moveTo>
                  <a:pt x="3191433" y="622452"/>
                </a:moveTo>
                <a:lnTo>
                  <a:pt x="3184300" y="664932"/>
                </a:lnTo>
                <a:lnTo>
                  <a:pt x="3164503" y="701486"/>
                </a:lnTo>
                <a:lnTo>
                  <a:pt x="3134448" y="729710"/>
                </a:lnTo>
                <a:lnTo>
                  <a:pt x="3096539" y="747201"/>
                </a:lnTo>
                <a:lnTo>
                  <a:pt x="129400" y="751852"/>
                </a:lnTo>
                <a:lnTo>
                  <a:pt x="114729" y="751030"/>
                </a:lnTo>
                <a:lnTo>
                  <a:pt x="73958" y="739410"/>
                </a:lnTo>
                <a:lnTo>
                  <a:pt x="39914" y="715930"/>
                </a:lnTo>
                <a:lnTo>
                  <a:pt x="15000" y="682990"/>
                </a:lnTo>
                <a:lnTo>
                  <a:pt x="1621" y="642995"/>
                </a:lnTo>
                <a:lnTo>
                  <a:pt x="0" y="129412"/>
                </a:lnTo>
                <a:lnTo>
                  <a:pt x="822" y="114743"/>
                </a:lnTo>
                <a:lnTo>
                  <a:pt x="12440" y="73970"/>
                </a:lnTo>
                <a:lnTo>
                  <a:pt x="35919" y="39924"/>
                </a:lnTo>
                <a:lnTo>
                  <a:pt x="68855" y="15007"/>
                </a:lnTo>
                <a:lnTo>
                  <a:pt x="108848" y="1622"/>
                </a:lnTo>
                <a:lnTo>
                  <a:pt x="3062033" y="0"/>
                </a:lnTo>
                <a:lnTo>
                  <a:pt x="3076700" y="822"/>
                </a:lnTo>
                <a:lnTo>
                  <a:pt x="3117467" y="12442"/>
                </a:lnTo>
                <a:lnTo>
                  <a:pt x="3151511" y="35925"/>
                </a:lnTo>
                <a:lnTo>
                  <a:pt x="3176427" y="68865"/>
                </a:lnTo>
                <a:lnTo>
                  <a:pt x="3189810" y="108860"/>
                </a:lnTo>
                <a:lnTo>
                  <a:pt x="3191433" y="622452"/>
                </a:lnTo>
                <a:close/>
              </a:path>
            </a:pathLst>
          </a:custGeom>
          <a:ln w="12699">
            <a:solidFill>
              <a:srgbClr val="3BBAE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792675" y="6122989"/>
            <a:ext cx="2855940" cy="20359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669" algn="ctr"/>
            <a:r>
              <a:rPr sz="1100" spc="-32" dirty="0" err="1" smtClean="0">
                <a:solidFill>
                  <a:srgbClr val="1D1D1B"/>
                </a:solidFill>
              </a:rPr>
              <a:t>Р</a:t>
            </a:r>
            <a:r>
              <a:rPr sz="1100" dirty="0" err="1" smtClean="0">
                <a:solidFill>
                  <a:srgbClr val="1D1D1B"/>
                </a:solidFill>
              </a:rPr>
              <a:t>е</a:t>
            </a:r>
            <a:r>
              <a:rPr sz="1100" spc="-9" dirty="0" err="1" smtClean="0">
                <a:solidFill>
                  <a:srgbClr val="1D1D1B"/>
                </a:solidFill>
              </a:rPr>
              <a:t>г</a:t>
            </a:r>
            <a:r>
              <a:rPr sz="1100" dirty="0" err="1" smtClean="0">
                <a:solidFill>
                  <a:srgbClr val="1D1D1B"/>
                </a:solidFill>
              </a:rPr>
              <a:t>иональный</a:t>
            </a:r>
            <a:r>
              <a:rPr sz="1100" dirty="0" smtClean="0">
                <a:solidFill>
                  <a:srgbClr val="1D1D1B"/>
                </a:solidFill>
              </a:rPr>
              <a:t> </a:t>
            </a:r>
            <a:r>
              <a:rPr sz="1100" dirty="0" err="1" smtClean="0">
                <a:solidFill>
                  <a:srgbClr val="1D1D1B"/>
                </a:solidFill>
              </a:rPr>
              <a:t>ор</a:t>
            </a:r>
            <a:r>
              <a:rPr sz="1100" spc="-23" dirty="0" err="1" smtClean="0">
                <a:solidFill>
                  <a:srgbClr val="1D1D1B"/>
                </a:solidFill>
              </a:rPr>
              <a:t>г</a:t>
            </a:r>
            <a:r>
              <a:rPr sz="1100" dirty="0" err="1" smtClean="0">
                <a:solidFill>
                  <a:srgbClr val="1D1D1B"/>
                </a:solidFill>
              </a:rPr>
              <a:t>ан</a:t>
            </a:r>
            <a:r>
              <a:rPr lang="ru-RU" sz="1100" dirty="0">
                <a:solidFill>
                  <a:srgbClr val="1D1D1B"/>
                </a:solidFill>
              </a:rPr>
              <a:t> </a:t>
            </a:r>
            <a:r>
              <a:rPr sz="1100" dirty="0" err="1" smtClean="0">
                <a:solidFill>
                  <a:srgbClr val="1D1D1B"/>
                </a:solidFill>
              </a:rPr>
              <a:t>ре</a:t>
            </a:r>
            <a:r>
              <a:rPr sz="1100" spc="9" dirty="0" err="1" smtClean="0">
                <a:solidFill>
                  <a:srgbClr val="1D1D1B"/>
                </a:solidFill>
              </a:rPr>
              <a:t>г</a:t>
            </a:r>
            <a:r>
              <a:rPr sz="1100" spc="-5" dirty="0" err="1" smtClean="0">
                <a:solidFill>
                  <a:srgbClr val="1D1D1B"/>
                </a:solidFill>
              </a:rPr>
              <a:t>у</a:t>
            </a:r>
            <a:r>
              <a:rPr sz="1100" dirty="0" err="1" smtClean="0">
                <a:solidFill>
                  <a:srgbClr val="1D1D1B"/>
                </a:solidFill>
              </a:rPr>
              <a:t>лирования</a:t>
            </a:r>
            <a:endParaRPr sz="1100" dirty="0"/>
          </a:p>
        </p:txBody>
      </p:sp>
      <p:sp>
        <p:nvSpPr>
          <p:cNvPr id="56" name="object 56"/>
          <p:cNvSpPr/>
          <p:nvPr/>
        </p:nvSpPr>
        <p:spPr>
          <a:xfrm>
            <a:off x="402678" y="5957141"/>
            <a:ext cx="1832785" cy="436446"/>
          </a:xfrm>
          <a:custGeom>
            <a:avLst/>
            <a:gdLst/>
            <a:ahLst/>
            <a:cxnLst/>
            <a:rect l="l" t="t" r="r" b="b"/>
            <a:pathLst>
              <a:path w="1975485" h="481596">
                <a:moveTo>
                  <a:pt x="1846084" y="0"/>
                </a:moveTo>
                <a:lnTo>
                  <a:pt x="123333" y="140"/>
                </a:lnTo>
                <a:lnTo>
                  <a:pt x="81525" y="9148"/>
                </a:lnTo>
                <a:lnTo>
                  <a:pt x="45969" y="30488"/>
                </a:lnTo>
                <a:lnTo>
                  <a:pt x="19069" y="61758"/>
                </a:lnTo>
                <a:lnTo>
                  <a:pt x="3229" y="100554"/>
                </a:lnTo>
                <a:lnTo>
                  <a:pt x="0" y="129412"/>
                </a:lnTo>
                <a:lnTo>
                  <a:pt x="139" y="358265"/>
                </a:lnTo>
                <a:lnTo>
                  <a:pt x="9145" y="400075"/>
                </a:lnTo>
                <a:lnTo>
                  <a:pt x="30485" y="435630"/>
                </a:lnTo>
                <a:lnTo>
                  <a:pt x="61756" y="462529"/>
                </a:lnTo>
                <a:lnTo>
                  <a:pt x="100553" y="478367"/>
                </a:lnTo>
                <a:lnTo>
                  <a:pt x="129412" y="481596"/>
                </a:lnTo>
                <a:lnTo>
                  <a:pt x="1852142" y="481457"/>
                </a:lnTo>
                <a:lnTo>
                  <a:pt x="1893951" y="472455"/>
                </a:lnTo>
                <a:lnTo>
                  <a:pt x="1929509" y="451120"/>
                </a:lnTo>
                <a:lnTo>
                  <a:pt x="1956412" y="419852"/>
                </a:lnTo>
                <a:lnTo>
                  <a:pt x="1972255" y="381056"/>
                </a:lnTo>
                <a:lnTo>
                  <a:pt x="1975485" y="352196"/>
                </a:lnTo>
                <a:lnTo>
                  <a:pt x="1975345" y="123344"/>
                </a:lnTo>
                <a:lnTo>
                  <a:pt x="1966339" y="81532"/>
                </a:lnTo>
                <a:lnTo>
                  <a:pt x="1945000" y="45973"/>
                </a:lnTo>
                <a:lnTo>
                  <a:pt x="1913732" y="19071"/>
                </a:lnTo>
                <a:lnTo>
                  <a:pt x="1874939" y="3229"/>
                </a:lnTo>
                <a:lnTo>
                  <a:pt x="1846084" y="0"/>
                </a:lnTo>
                <a:close/>
              </a:path>
            </a:pathLst>
          </a:custGeom>
          <a:solidFill>
            <a:srgbClr val="3BBAE3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402678" y="5957141"/>
            <a:ext cx="1832785" cy="436446"/>
          </a:xfrm>
          <a:custGeom>
            <a:avLst/>
            <a:gdLst/>
            <a:ahLst/>
            <a:cxnLst/>
            <a:rect l="l" t="t" r="r" b="b"/>
            <a:pathLst>
              <a:path w="1975485" h="481596">
                <a:moveTo>
                  <a:pt x="1975485" y="352196"/>
                </a:moveTo>
                <a:lnTo>
                  <a:pt x="1968351" y="394676"/>
                </a:lnTo>
                <a:lnTo>
                  <a:pt x="1948555" y="431230"/>
                </a:lnTo>
                <a:lnTo>
                  <a:pt x="1918499" y="459454"/>
                </a:lnTo>
                <a:lnTo>
                  <a:pt x="1880590" y="476945"/>
                </a:lnTo>
                <a:lnTo>
                  <a:pt x="129412" y="481596"/>
                </a:lnTo>
                <a:lnTo>
                  <a:pt x="114743" y="480774"/>
                </a:lnTo>
                <a:lnTo>
                  <a:pt x="73970" y="469156"/>
                </a:lnTo>
                <a:lnTo>
                  <a:pt x="39924" y="445677"/>
                </a:lnTo>
                <a:lnTo>
                  <a:pt x="15007" y="412740"/>
                </a:lnTo>
                <a:lnTo>
                  <a:pt x="1622" y="372748"/>
                </a:lnTo>
                <a:lnTo>
                  <a:pt x="0" y="129412"/>
                </a:lnTo>
                <a:lnTo>
                  <a:pt x="822" y="114743"/>
                </a:lnTo>
                <a:lnTo>
                  <a:pt x="12441" y="73973"/>
                </a:lnTo>
                <a:lnTo>
                  <a:pt x="35922" y="39927"/>
                </a:lnTo>
                <a:lnTo>
                  <a:pt x="68859" y="15010"/>
                </a:lnTo>
                <a:lnTo>
                  <a:pt x="108851" y="1624"/>
                </a:lnTo>
                <a:lnTo>
                  <a:pt x="1846084" y="0"/>
                </a:lnTo>
                <a:lnTo>
                  <a:pt x="1860752" y="822"/>
                </a:lnTo>
                <a:lnTo>
                  <a:pt x="1901518" y="12442"/>
                </a:lnTo>
                <a:lnTo>
                  <a:pt x="1935562" y="35925"/>
                </a:lnTo>
                <a:lnTo>
                  <a:pt x="1960478" y="68865"/>
                </a:lnTo>
                <a:lnTo>
                  <a:pt x="1973862" y="108860"/>
                </a:lnTo>
                <a:lnTo>
                  <a:pt x="1975485" y="352196"/>
                </a:lnTo>
                <a:close/>
              </a:path>
            </a:pathLst>
          </a:custGeom>
          <a:ln w="12700">
            <a:solidFill>
              <a:srgbClr val="3BBAE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95283" y="6061256"/>
            <a:ext cx="2197043" cy="23656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669"/>
            <a:r>
              <a:rPr sz="1100" spc="-18" dirty="0" smtClean="0">
                <a:solidFill>
                  <a:srgbClr val="1D1D1B"/>
                </a:solidFill>
              </a:rPr>
              <a:t>Е</a:t>
            </a:r>
            <a:r>
              <a:rPr sz="1100" spc="28" dirty="0" smtClean="0">
                <a:solidFill>
                  <a:srgbClr val="1D1D1B"/>
                </a:solidFill>
              </a:rPr>
              <a:t>с</a:t>
            </a:r>
            <a:r>
              <a:rPr sz="1100" spc="-23" dirty="0" smtClean="0">
                <a:solidFill>
                  <a:srgbClr val="1D1D1B"/>
                </a:solidFill>
              </a:rPr>
              <a:t>т</a:t>
            </a:r>
            <a:r>
              <a:rPr sz="1100" dirty="0" smtClean="0">
                <a:solidFill>
                  <a:srgbClr val="1D1D1B"/>
                </a:solidFill>
              </a:rPr>
              <a:t>е</a:t>
            </a:r>
            <a:r>
              <a:rPr sz="1100" spc="28" dirty="0" smtClean="0">
                <a:solidFill>
                  <a:srgbClr val="1D1D1B"/>
                </a:solidFill>
              </a:rPr>
              <a:t>с</a:t>
            </a:r>
            <a:r>
              <a:rPr sz="1100" spc="-9" dirty="0" smtClean="0">
                <a:solidFill>
                  <a:srgbClr val="1D1D1B"/>
                </a:solidFill>
              </a:rPr>
              <a:t>т</a:t>
            </a:r>
            <a:r>
              <a:rPr sz="1100" spc="-5" dirty="0" smtClean="0">
                <a:solidFill>
                  <a:srgbClr val="1D1D1B"/>
                </a:solidFill>
              </a:rPr>
              <a:t>в</a:t>
            </a:r>
            <a:r>
              <a:rPr sz="1100" dirty="0" smtClean="0">
                <a:solidFill>
                  <a:srgbClr val="1D1D1B"/>
                </a:solidFill>
              </a:rPr>
              <a:t>енная </a:t>
            </a:r>
            <a:r>
              <a:rPr sz="1100" spc="-9" dirty="0" smtClean="0">
                <a:solidFill>
                  <a:srgbClr val="1D1D1B"/>
                </a:solidFill>
              </a:rPr>
              <a:t>м</a:t>
            </a:r>
            <a:r>
              <a:rPr sz="1100" dirty="0" smtClean="0">
                <a:solidFill>
                  <a:srgbClr val="1D1D1B"/>
                </a:solidFill>
              </a:rPr>
              <a:t>онополия</a:t>
            </a:r>
            <a:endParaRPr sz="1100" dirty="0"/>
          </a:p>
        </p:txBody>
      </p:sp>
      <p:sp>
        <p:nvSpPr>
          <p:cNvPr id="59" name="object 59"/>
          <p:cNvSpPr/>
          <p:nvPr/>
        </p:nvSpPr>
        <p:spPr>
          <a:xfrm>
            <a:off x="8604961" y="5897681"/>
            <a:ext cx="79501" cy="76660"/>
          </a:xfrm>
          <a:custGeom>
            <a:avLst/>
            <a:gdLst/>
            <a:ahLst/>
            <a:cxnLst/>
            <a:rect l="l" t="t" r="r" b="b"/>
            <a:pathLst>
              <a:path w="85691" h="84590">
                <a:moveTo>
                  <a:pt x="54055" y="0"/>
                </a:moveTo>
                <a:lnTo>
                  <a:pt x="11368" y="13153"/>
                </a:lnTo>
                <a:lnTo>
                  <a:pt x="0" y="34566"/>
                </a:lnTo>
                <a:lnTo>
                  <a:pt x="1736" y="50912"/>
                </a:lnTo>
                <a:lnTo>
                  <a:pt x="7180" y="64412"/>
                </a:lnTo>
                <a:lnTo>
                  <a:pt x="15690" y="74741"/>
                </a:lnTo>
                <a:lnTo>
                  <a:pt x="26624" y="81575"/>
                </a:lnTo>
                <a:lnTo>
                  <a:pt x="39339" y="84590"/>
                </a:lnTo>
                <a:lnTo>
                  <a:pt x="54564" y="82443"/>
                </a:lnTo>
                <a:lnTo>
                  <a:pt x="67372" y="76338"/>
                </a:lnTo>
                <a:lnTo>
                  <a:pt x="77202" y="66993"/>
                </a:lnTo>
                <a:lnTo>
                  <a:pt x="83495" y="55129"/>
                </a:lnTo>
                <a:lnTo>
                  <a:pt x="85691" y="41580"/>
                </a:lnTo>
                <a:lnTo>
                  <a:pt x="83313" y="27419"/>
                </a:lnTo>
                <a:lnTo>
                  <a:pt x="76712" y="15235"/>
                </a:lnTo>
                <a:lnTo>
                  <a:pt x="66692" y="5828"/>
                </a:lnTo>
                <a:lnTo>
                  <a:pt x="54055" y="0"/>
                </a:lnTo>
                <a:close/>
              </a:path>
            </a:pathLst>
          </a:custGeom>
          <a:solidFill>
            <a:srgbClr val="3BBAE3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8604961" y="5897681"/>
            <a:ext cx="79501" cy="76660"/>
          </a:xfrm>
          <a:custGeom>
            <a:avLst/>
            <a:gdLst/>
            <a:ahLst/>
            <a:cxnLst/>
            <a:rect l="l" t="t" r="r" b="b"/>
            <a:pathLst>
              <a:path w="85691" h="84590">
                <a:moveTo>
                  <a:pt x="85691" y="41580"/>
                </a:moveTo>
                <a:lnTo>
                  <a:pt x="83313" y="27419"/>
                </a:lnTo>
                <a:lnTo>
                  <a:pt x="76712" y="15235"/>
                </a:lnTo>
                <a:lnTo>
                  <a:pt x="66692" y="5828"/>
                </a:lnTo>
                <a:lnTo>
                  <a:pt x="54055" y="0"/>
                </a:lnTo>
                <a:lnTo>
                  <a:pt x="36563" y="1094"/>
                </a:lnTo>
                <a:lnTo>
                  <a:pt x="22295" y="5669"/>
                </a:lnTo>
                <a:lnTo>
                  <a:pt x="11368" y="13153"/>
                </a:lnTo>
                <a:lnTo>
                  <a:pt x="3898" y="22976"/>
                </a:lnTo>
                <a:lnTo>
                  <a:pt x="0" y="34566"/>
                </a:lnTo>
                <a:lnTo>
                  <a:pt x="1736" y="50912"/>
                </a:lnTo>
                <a:lnTo>
                  <a:pt x="7180" y="64412"/>
                </a:lnTo>
                <a:lnTo>
                  <a:pt x="15690" y="74741"/>
                </a:lnTo>
                <a:lnTo>
                  <a:pt x="26624" y="81575"/>
                </a:lnTo>
                <a:lnTo>
                  <a:pt x="39339" y="84590"/>
                </a:lnTo>
                <a:lnTo>
                  <a:pt x="54564" y="82443"/>
                </a:lnTo>
                <a:lnTo>
                  <a:pt x="67372" y="76338"/>
                </a:lnTo>
                <a:lnTo>
                  <a:pt x="77202" y="66993"/>
                </a:lnTo>
                <a:lnTo>
                  <a:pt x="83495" y="55129"/>
                </a:lnTo>
                <a:lnTo>
                  <a:pt x="85691" y="41580"/>
                </a:lnTo>
                <a:close/>
              </a:path>
            </a:pathLst>
          </a:custGeom>
          <a:ln w="12700">
            <a:solidFill>
              <a:srgbClr val="1D1D1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1318458" y="5897681"/>
            <a:ext cx="79501" cy="76660"/>
          </a:xfrm>
          <a:custGeom>
            <a:avLst/>
            <a:gdLst/>
            <a:ahLst/>
            <a:cxnLst/>
            <a:rect l="l" t="t" r="r" b="b"/>
            <a:pathLst>
              <a:path w="85691" h="84590">
                <a:moveTo>
                  <a:pt x="54055" y="0"/>
                </a:moveTo>
                <a:lnTo>
                  <a:pt x="11368" y="13153"/>
                </a:lnTo>
                <a:lnTo>
                  <a:pt x="0" y="34566"/>
                </a:lnTo>
                <a:lnTo>
                  <a:pt x="1736" y="50912"/>
                </a:lnTo>
                <a:lnTo>
                  <a:pt x="7180" y="64412"/>
                </a:lnTo>
                <a:lnTo>
                  <a:pt x="15690" y="74741"/>
                </a:lnTo>
                <a:lnTo>
                  <a:pt x="26624" y="81575"/>
                </a:lnTo>
                <a:lnTo>
                  <a:pt x="39339" y="84590"/>
                </a:lnTo>
                <a:lnTo>
                  <a:pt x="54564" y="82443"/>
                </a:lnTo>
                <a:lnTo>
                  <a:pt x="67372" y="76338"/>
                </a:lnTo>
                <a:lnTo>
                  <a:pt x="77202" y="66993"/>
                </a:lnTo>
                <a:lnTo>
                  <a:pt x="83495" y="55129"/>
                </a:lnTo>
                <a:lnTo>
                  <a:pt x="85691" y="41580"/>
                </a:lnTo>
                <a:lnTo>
                  <a:pt x="83313" y="27419"/>
                </a:lnTo>
                <a:lnTo>
                  <a:pt x="76712" y="15235"/>
                </a:lnTo>
                <a:lnTo>
                  <a:pt x="66692" y="5828"/>
                </a:lnTo>
                <a:lnTo>
                  <a:pt x="54055" y="0"/>
                </a:lnTo>
                <a:close/>
              </a:path>
            </a:pathLst>
          </a:custGeom>
          <a:solidFill>
            <a:srgbClr val="3BBAE3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1318458" y="5897681"/>
            <a:ext cx="79501" cy="76660"/>
          </a:xfrm>
          <a:custGeom>
            <a:avLst/>
            <a:gdLst/>
            <a:ahLst/>
            <a:cxnLst/>
            <a:rect l="l" t="t" r="r" b="b"/>
            <a:pathLst>
              <a:path w="85691" h="84590">
                <a:moveTo>
                  <a:pt x="85691" y="41580"/>
                </a:moveTo>
                <a:lnTo>
                  <a:pt x="83313" y="27419"/>
                </a:lnTo>
                <a:lnTo>
                  <a:pt x="76712" y="15235"/>
                </a:lnTo>
                <a:lnTo>
                  <a:pt x="66692" y="5828"/>
                </a:lnTo>
                <a:lnTo>
                  <a:pt x="54055" y="0"/>
                </a:lnTo>
                <a:lnTo>
                  <a:pt x="36563" y="1094"/>
                </a:lnTo>
                <a:lnTo>
                  <a:pt x="22295" y="5669"/>
                </a:lnTo>
                <a:lnTo>
                  <a:pt x="11368" y="13153"/>
                </a:lnTo>
                <a:lnTo>
                  <a:pt x="3898" y="22976"/>
                </a:lnTo>
                <a:lnTo>
                  <a:pt x="0" y="34566"/>
                </a:lnTo>
                <a:lnTo>
                  <a:pt x="1736" y="50912"/>
                </a:lnTo>
                <a:lnTo>
                  <a:pt x="7180" y="64412"/>
                </a:lnTo>
                <a:lnTo>
                  <a:pt x="15690" y="74741"/>
                </a:lnTo>
                <a:lnTo>
                  <a:pt x="26624" y="81575"/>
                </a:lnTo>
                <a:lnTo>
                  <a:pt x="39339" y="84590"/>
                </a:lnTo>
                <a:lnTo>
                  <a:pt x="54564" y="82443"/>
                </a:lnTo>
                <a:lnTo>
                  <a:pt x="67372" y="76338"/>
                </a:lnTo>
                <a:lnTo>
                  <a:pt x="77202" y="66993"/>
                </a:lnTo>
                <a:lnTo>
                  <a:pt x="83495" y="55129"/>
                </a:lnTo>
                <a:lnTo>
                  <a:pt x="85691" y="41580"/>
                </a:lnTo>
                <a:close/>
              </a:path>
            </a:pathLst>
          </a:custGeom>
          <a:ln w="12700">
            <a:solidFill>
              <a:srgbClr val="1D1D1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402678" y="3723075"/>
            <a:ext cx="1832785" cy="436446"/>
          </a:xfrm>
          <a:custGeom>
            <a:avLst/>
            <a:gdLst/>
            <a:ahLst/>
            <a:cxnLst/>
            <a:rect l="l" t="t" r="r" b="b"/>
            <a:pathLst>
              <a:path w="1975485" h="481596">
                <a:moveTo>
                  <a:pt x="1846084" y="0"/>
                </a:moveTo>
                <a:lnTo>
                  <a:pt x="123333" y="140"/>
                </a:lnTo>
                <a:lnTo>
                  <a:pt x="81525" y="9148"/>
                </a:lnTo>
                <a:lnTo>
                  <a:pt x="45969" y="30488"/>
                </a:lnTo>
                <a:lnTo>
                  <a:pt x="19069" y="61758"/>
                </a:lnTo>
                <a:lnTo>
                  <a:pt x="3229" y="100554"/>
                </a:lnTo>
                <a:lnTo>
                  <a:pt x="0" y="129412"/>
                </a:lnTo>
                <a:lnTo>
                  <a:pt x="139" y="358265"/>
                </a:lnTo>
                <a:lnTo>
                  <a:pt x="9145" y="400075"/>
                </a:lnTo>
                <a:lnTo>
                  <a:pt x="30485" y="435630"/>
                </a:lnTo>
                <a:lnTo>
                  <a:pt x="61756" y="462529"/>
                </a:lnTo>
                <a:lnTo>
                  <a:pt x="100553" y="478367"/>
                </a:lnTo>
                <a:lnTo>
                  <a:pt x="129412" y="481596"/>
                </a:lnTo>
                <a:lnTo>
                  <a:pt x="1852142" y="481457"/>
                </a:lnTo>
                <a:lnTo>
                  <a:pt x="1893951" y="472455"/>
                </a:lnTo>
                <a:lnTo>
                  <a:pt x="1929509" y="451120"/>
                </a:lnTo>
                <a:lnTo>
                  <a:pt x="1956412" y="419852"/>
                </a:lnTo>
                <a:lnTo>
                  <a:pt x="1972255" y="381056"/>
                </a:lnTo>
                <a:lnTo>
                  <a:pt x="1975485" y="352196"/>
                </a:lnTo>
                <a:lnTo>
                  <a:pt x="1975345" y="123344"/>
                </a:lnTo>
                <a:lnTo>
                  <a:pt x="1966339" y="81532"/>
                </a:lnTo>
                <a:lnTo>
                  <a:pt x="1945000" y="45973"/>
                </a:lnTo>
                <a:lnTo>
                  <a:pt x="1913732" y="19071"/>
                </a:lnTo>
                <a:lnTo>
                  <a:pt x="1874939" y="3229"/>
                </a:lnTo>
                <a:lnTo>
                  <a:pt x="1846084" y="0"/>
                </a:lnTo>
                <a:close/>
              </a:path>
            </a:pathLst>
          </a:custGeom>
          <a:solidFill>
            <a:srgbClr val="3BBAE3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402678" y="3723075"/>
            <a:ext cx="1832785" cy="436446"/>
          </a:xfrm>
          <a:custGeom>
            <a:avLst/>
            <a:gdLst/>
            <a:ahLst/>
            <a:cxnLst/>
            <a:rect l="l" t="t" r="r" b="b"/>
            <a:pathLst>
              <a:path w="1975485" h="481596">
                <a:moveTo>
                  <a:pt x="1975485" y="352196"/>
                </a:moveTo>
                <a:lnTo>
                  <a:pt x="1968351" y="394676"/>
                </a:lnTo>
                <a:lnTo>
                  <a:pt x="1948555" y="431230"/>
                </a:lnTo>
                <a:lnTo>
                  <a:pt x="1918499" y="459454"/>
                </a:lnTo>
                <a:lnTo>
                  <a:pt x="1880590" y="476945"/>
                </a:lnTo>
                <a:lnTo>
                  <a:pt x="129412" y="481596"/>
                </a:lnTo>
                <a:lnTo>
                  <a:pt x="114743" y="480774"/>
                </a:lnTo>
                <a:lnTo>
                  <a:pt x="73970" y="469156"/>
                </a:lnTo>
                <a:lnTo>
                  <a:pt x="39924" y="445677"/>
                </a:lnTo>
                <a:lnTo>
                  <a:pt x="15007" y="412740"/>
                </a:lnTo>
                <a:lnTo>
                  <a:pt x="1622" y="372748"/>
                </a:lnTo>
                <a:lnTo>
                  <a:pt x="0" y="129412"/>
                </a:lnTo>
                <a:lnTo>
                  <a:pt x="822" y="114743"/>
                </a:lnTo>
                <a:lnTo>
                  <a:pt x="12441" y="73973"/>
                </a:lnTo>
                <a:lnTo>
                  <a:pt x="35922" y="39927"/>
                </a:lnTo>
                <a:lnTo>
                  <a:pt x="68859" y="15010"/>
                </a:lnTo>
                <a:lnTo>
                  <a:pt x="108851" y="1624"/>
                </a:lnTo>
                <a:lnTo>
                  <a:pt x="1846084" y="0"/>
                </a:lnTo>
                <a:lnTo>
                  <a:pt x="1860752" y="822"/>
                </a:lnTo>
                <a:lnTo>
                  <a:pt x="1901518" y="12442"/>
                </a:lnTo>
                <a:lnTo>
                  <a:pt x="1935562" y="35925"/>
                </a:lnTo>
                <a:lnTo>
                  <a:pt x="1960478" y="68865"/>
                </a:lnTo>
                <a:lnTo>
                  <a:pt x="1973862" y="108860"/>
                </a:lnTo>
                <a:lnTo>
                  <a:pt x="1975485" y="352196"/>
                </a:lnTo>
                <a:close/>
              </a:path>
            </a:pathLst>
          </a:custGeom>
          <a:ln w="12700">
            <a:solidFill>
              <a:srgbClr val="3BBAE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631026" y="3781982"/>
            <a:ext cx="1373852" cy="20026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669" algn="ctr"/>
            <a:r>
              <a:rPr sz="1100" dirty="0" smtClean="0">
                <a:solidFill>
                  <a:srgbClr val="1D1D1B"/>
                </a:solidFill>
              </a:rPr>
              <a:t>Широ</a:t>
            </a:r>
            <a:r>
              <a:rPr sz="1100" spc="9" dirty="0" smtClean="0">
                <a:solidFill>
                  <a:srgbClr val="1D1D1B"/>
                </a:solidFill>
              </a:rPr>
              <a:t>к</a:t>
            </a:r>
            <a:r>
              <a:rPr sz="1100" dirty="0" smtClean="0">
                <a:solidFill>
                  <a:srgbClr val="1D1D1B"/>
                </a:solidFill>
              </a:rPr>
              <a:t>ая об</a:t>
            </a:r>
            <a:r>
              <a:rPr sz="1100" spc="-9" dirty="0" smtClean="0">
                <a:solidFill>
                  <a:srgbClr val="1D1D1B"/>
                </a:solidFill>
              </a:rPr>
              <a:t>щ</a:t>
            </a:r>
            <a:r>
              <a:rPr sz="1100" dirty="0" smtClean="0">
                <a:solidFill>
                  <a:srgbClr val="1D1D1B"/>
                </a:solidFill>
              </a:rPr>
              <a:t>е</a:t>
            </a:r>
            <a:r>
              <a:rPr sz="1100" spc="28" dirty="0" smtClean="0">
                <a:solidFill>
                  <a:srgbClr val="1D1D1B"/>
                </a:solidFill>
              </a:rPr>
              <a:t>с</a:t>
            </a:r>
            <a:r>
              <a:rPr sz="1100" spc="-9" dirty="0" smtClean="0">
                <a:solidFill>
                  <a:srgbClr val="1D1D1B"/>
                </a:solidFill>
              </a:rPr>
              <a:t>т</a:t>
            </a:r>
            <a:r>
              <a:rPr sz="1100" spc="-5" dirty="0" smtClean="0">
                <a:solidFill>
                  <a:srgbClr val="1D1D1B"/>
                </a:solidFill>
              </a:rPr>
              <a:t>в</a:t>
            </a:r>
            <a:r>
              <a:rPr sz="1100" dirty="0" smtClean="0">
                <a:solidFill>
                  <a:srgbClr val="1D1D1B"/>
                </a:solidFill>
              </a:rPr>
              <a:t>енно</a:t>
            </a:r>
            <a:r>
              <a:rPr sz="1100" spc="28" dirty="0" smtClean="0">
                <a:solidFill>
                  <a:srgbClr val="1D1D1B"/>
                </a:solidFill>
              </a:rPr>
              <a:t>с</a:t>
            </a:r>
            <a:r>
              <a:rPr sz="1100" spc="-9" dirty="0" smtClean="0">
                <a:solidFill>
                  <a:srgbClr val="1D1D1B"/>
                </a:solidFill>
              </a:rPr>
              <a:t>т</a:t>
            </a:r>
            <a:r>
              <a:rPr sz="1100" dirty="0" smtClean="0">
                <a:solidFill>
                  <a:srgbClr val="1D1D1B"/>
                </a:solidFill>
              </a:rPr>
              <a:t>ь</a:t>
            </a:r>
            <a:endParaRPr sz="1100" dirty="0"/>
          </a:p>
        </p:txBody>
      </p:sp>
      <p:sp>
        <p:nvSpPr>
          <p:cNvPr id="66" name="object 66"/>
          <p:cNvSpPr/>
          <p:nvPr/>
        </p:nvSpPr>
        <p:spPr>
          <a:xfrm>
            <a:off x="7613985" y="3723076"/>
            <a:ext cx="1953392" cy="855906"/>
          </a:xfrm>
          <a:custGeom>
            <a:avLst/>
            <a:gdLst/>
            <a:ahLst/>
            <a:cxnLst/>
            <a:rect l="l" t="t" r="r" b="b"/>
            <a:pathLst>
              <a:path w="2105482" h="944448">
                <a:moveTo>
                  <a:pt x="1976069" y="0"/>
                </a:moveTo>
                <a:lnTo>
                  <a:pt x="123342" y="139"/>
                </a:lnTo>
                <a:lnTo>
                  <a:pt x="81533" y="9142"/>
                </a:lnTo>
                <a:lnTo>
                  <a:pt x="45975" y="30480"/>
                </a:lnTo>
                <a:lnTo>
                  <a:pt x="19072" y="61749"/>
                </a:lnTo>
                <a:lnTo>
                  <a:pt x="3229" y="100544"/>
                </a:lnTo>
                <a:lnTo>
                  <a:pt x="0" y="129400"/>
                </a:lnTo>
                <a:lnTo>
                  <a:pt x="139" y="821106"/>
                </a:lnTo>
                <a:lnTo>
                  <a:pt x="9142" y="862919"/>
                </a:lnTo>
                <a:lnTo>
                  <a:pt x="30480" y="898478"/>
                </a:lnTo>
                <a:lnTo>
                  <a:pt x="61749" y="925378"/>
                </a:lnTo>
                <a:lnTo>
                  <a:pt x="100544" y="941219"/>
                </a:lnTo>
                <a:lnTo>
                  <a:pt x="129400" y="944448"/>
                </a:lnTo>
                <a:lnTo>
                  <a:pt x="1982138" y="944308"/>
                </a:lnTo>
                <a:lnTo>
                  <a:pt x="2023949" y="935304"/>
                </a:lnTo>
                <a:lnTo>
                  <a:pt x="2059508" y="913968"/>
                </a:lnTo>
                <a:lnTo>
                  <a:pt x="2086411" y="882701"/>
                </a:lnTo>
                <a:lnTo>
                  <a:pt x="2102252" y="843906"/>
                </a:lnTo>
                <a:lnTo>
                  <a:pt x="2105482" y="815047"/>
                </a:lnTo>
                <a:lnTo>
                  <a:pt x="2105342" y="123332"/>
                </a:lnTo>
                <a:lnTo>
                  <a:pt x="2096336" y="81526"/>
                </a:lnTo>
                <a:lnTo>
                  <a:pt x="2074996" y="45971"/>
                </a:lnTo>
                <a:lnTo>
                  <a:pt x="2043726" y="19070"/>
                </a:lnTo>
                <a:lnTo>
                  <a:pt x="2004928" y="3229"/>
                </a:lnTo>
                <a:lnTo>
                  <a:pt x="1976069" y="0"/>
                </a:lnTo>
                <a:close/>
              </a:path>
            </a:pathLst>
          </a:custGeom>
          <a:solidFill>
            <a:srgbClr val="3BBAE3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7613985" y="3723076"/>
            <a:ext cx="1953392" cy="855906"/>
          </a:xfrm>
          <a:custGeom>
            <a:avLst/>
            <a:gdLst/>
            <a:ahLst/>
            <a:cxnLst/>
            <a:rect l="l" t="t" r="r" b="b"/>
            <a:pathLst>
              <a:path w="2105482" h="944448">
                <a:moveTo>
                  <a:pt x="2105482" y="815047"/>
                </a:moveTo>
                <a:lnTo>
                  <a:pt x="2098349" y="857526"/>
                </a:lnTo>
                <a:lnTo>
                  <a:pt x="2078553" y="894078"/>
                </a:lnTo>
                <a:lnTo>
                  <a:pt x="2048499" y="922302"/>
                </a:lnTo>
                <a:lnTo>
                  <a:pt x="2010588" y="939794"/>
                </a:lnTo>
                <a:lnTo>
                  <a:pt x="129400" y="944448"/>
                </a:lnTo>
                <a:lnTo>
                  <a:pt x="114732" y="943626"/>
                </a:lnTo>
                <a:lnTo>
                  <a:pt x="73963" y="932006"/>
                </a:lnTo>
                <a:lnTo>
                  <a:pt x="39919" y="908525"/>
                </a:lnTo>
                <a:lnTo>
                  <a:pt x="15003" y="875586"/>
                </a:lnTo>
                <a:lnTo>
                  <a:pt x="1621" y="835591"/>
                </a:lnTo>
                <a:lnTo>
                  <a:pt x="0" y="129400"/>
                </a:lnTo>
                <a:lnTo>
                  <a:pt x="822" y="114732"/>
                </a:lnTo>
                <a:lnTo>
                  <a:pt x="12443" y="73963"/>
                </a:lnTo>
                <a:lnTo>
                  <a:pt x="35927" y="39919"/>
                </a:lnTo>
                <a:lnTo>
                  <a:pt x="68867" y="15003"/>
                </a:lnTo>
                <a:lnTo>
                  <a:pt x="108860" y="1621"/>
                </a:lnTo>
                <a:lnTo>
                  <a:pt x="1976069" y="0"/>
                </a:lnTo>
                <a:lnTo>
                  <a:pt x="1990739" y="822"/>
                </a:lnTo>
                <a:lnTo>
                  <a:pt x="2031511" y="12442"/>
                </a:lnTo>
                <a:lnTo>
                  <a:pt x="2065557" y="35923"/>
                </a:lnTo>
                <a:lnTo>
                  <a:pt x="2090475" y="68861"/>
                </a:lnTo>
                <a:lnTo>
                  <a:pt x="2103859" y="108851"/>
                </a:lnTo>
                <a:lnTo>
                  <a:pt x="2105482" y="815047"/>
                </a:lnTo>
                <a:close/>
              </a:path>
            </a:pathLst>
          </a:custGeom>
          <a:ln w="12700">
            <a:solidFill>
              <a:srgbClr val="3BBAE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7660989" y="3775076"/>
            <a:ext cx="1887944" cy="6940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70947"/>
            <a:r>
              <a:rPr lang="ru-RU" sz="900" spc="-32" dirty="0" smtClean="0">
                <a:solidFill>
                  <a:srgbClr val="1D1D1B"/>
                </a:solidFill>
              </a:rPr>
              <a:t>Согласование позиций</a:t>
            </a:r>
            <a:r>
              <a:rPr sz="900" dirty="0" smtClean="0">
                <a:solidFill>
                  <a:srgbClr val="1D1D1B"/>
                </a:solidFill>
              </a:rPr>
              <a:t>:</a:t>
            </a:r>
            <a:endParaRPr sz="900" dirty="0"/>
          </a:p>
          <a:p>
            <a:pPr marL="11669">
              <a:spcBef>
                <a:spcPts val="299"/>
              </a:spcBef>
            </a:pPr>
            <a:r>
              <a:rPr sz="900" spc="5" dirty="0" smtClean="0">
                <a:solidFill>
                  <a:srgbClr val="1D1D1B"/>
                </a:solidFill>
              </a:rPr>
              <a:t>1. </a:t>
            </a:r>
            <a:r>
              <a:rPr sz="900" spc="14" dirty="0" smtClean="0">
                <a:solidFill>
                  <a:srgbClr val="1D1D1B"/>
                </a:solidFill>
              </a:rPr>
              <a:t>О</a:t>
            </a:r>
            <a:r>
              <a:rPr sz="900" spc="-5" dirty="0" smtClean="0">
                <a:solidFill>
                  <a:srgbClr val="1D1D1B"/>
                </a:solidFill>
              </a:rPr>
              <a:t>т</a:t>
            </a:r>
            <a:r>
              <a:rPr sz="900" spc="5" dirty="0" smtClean="0">
                <a:solidFill>
                  <a:srgbClr val="1D1D1B"/>
                </a:solidFill>
              </a:rPr>
              <a:t>ра</a:t>
            </a:r>
            <a:r>
              <a:rPr sz="900" spc="32" dirty="0" smtClean="0">
                <a:solidFill>
                  <a:srgbClr val="1D1D1B"/>
                </a:solidFill>
              </a:rPr>
              <a:t>с</a:t>
            </a:r>
            <a:r>
              <a:rPr sz="900" spc="5" dirty="0" smtClean="0">
                <a:solidFill>
                  <a:srgbClr val="1D1D1B"/>
                </a:solidFill>
              </a:rPr>
              <a:t>левые Прав</a:t>
            </a:r>
            <a:r>
              <a:rPr sz="900" dirty="0" smtClean="0">
                <a:solidFill>
                  <a:srgbClr val="1D1D1B"/>
                </a:solidFill>
              </a:rPr>
              <a:t>ко</a:t>
            </a:r>
            <a:r>
              <a:rPr sz="900" spc="9" dirty="0" smtClean="0">
                <a:solidFill>
                  <a:srgbClr val="1D1D1B"/>
                </a:solidFill>
              </a:rPr>
              <a:t>ми</a:t>
            </a:r>
            <a:r>
              <a:rPr sz="900" spc="-5" dirty="0" smtClean="0">
                <a:solidFill>
                  <a:srgbClr val="1D1D1B"/>
                </a:solidFill>
              </a:rPr>
              <a:t>с</a:t>
            </a:r>
            <a:r>
              <a:rPr sz="900" spc="5" dirty="0" smtClean="0">
                <a:solidFill>
                  <a:srgbClr val="1D1D1B"/>
                </a:solidFill>
              </a:rPr>
              <a:t>сии</a:t>
            </a:r>
            <a:endParaRPr sz="900" dirty="0"/>
          </a:p>
          <a:p>
            <a:pPr marL="114354" marR="11669" indent="-103269">
              <a:lnSpc>
                <a:spcPct val="102299"/>
              </a:lnSpc>
            </a:pPr>
            <a:r>
              <a:rPr sz="900" spc="5" dirty="0" smtClean="0">
                <a:solidFill>
                  <a:srgbClr val="1D1D1B"/>
                </a:solidFill>
              </a:rPr>
              <a:t>2. Прав</a:t>
            </a:r>
            <a:r>
              <a:rPr sz="900" dirty="0" smtClean="0">
                <a:solidFill>
                  <a:srgbClr val="1D1D1B"/>
                </a:solidFill>
              </a:rPr>
              <a:t>ко</a:t>
            </a:r>
            <a:r>
              <a:rPr sz="900" spc="9" dirty="0" smtClean="0">
                <a:solidFill>
                  <a:srgbClr val="1D1D1B"/>
                </a:solidFill>
              </a:rPr>
              <a:t>ми</a:t>
            </a:r>
            <a:r>
              <a:rPr sz="900" spc="-5" dirty="0" smtClean="0">
                <a:solidFill>
                  <a:srgbClr val="1D1D1B"/>
                </a:solidFill>
              </a:rPr>
              <a:t>с</a:t>
            </a:r>
            <a:r>
              <a:rPr sz="900" spc="5" dirty="0" smtClean="0">
                <a:solidFill>
                  <a:srgbClr val="1D1D1B"/>
                </a:solidFill>
              </a:rPr>
              <a:t>сия по э</a:t>
            </a:r>
            <a:r>
              <a:rPr sz="900" dirty="0" smtClean="0">
                <a:solidFill>
                  <a:srgbClr val="1D1D1B"/>
                </a:solidFill>
              </a:rPr>
              <a:t>к</a:t>
            </a:r>
            <a:r>
              <a:rPr sz="900" spc="5" dirty="0" smtClean="0">
                <a:solidFill>
                  <a:srgbClr val="1D1D1B"/>
                </a:solidFill>
              </a:rPr>
              <a:t>он</a:t>
            </a:r>
            <a:r>
              <a:rPr sz="900" dirty="0" smtClean="0">
                <a:solidFill>
                  <a:srgbClr val="1D1D1B"/>
                </a:solidFill>
              </a:rPr>
              <a:t>о</a:t>
            </a:r>
            <a:r>
              <a:rPr sz="900" spc="9" dirty="0" smtClean="0">
                <a:solidFill>
                  <a:srgbClr val="1D1D1B"/>
                </a:solidFill>
              </a:rPr>
              <a:t>м</a:t>
            </a:r>
            <a:r>
              <a:rPr sz="900" spc="-5" dirty="0" smtClean="0">
                <a:solidFill>
                  <a:srgbClr val="1D1D1B"/>
                </a:solidFill>
              </a:rPr>
              <a:t>и</a:t>
            </a:r>
            <a:r>
              <a:rPr sz="900" spc="5" dirty="0" smtClean="0">
                <a:solidFill>
                  <a:srgbClr val="1D1D1B"/>
                </a:solidFill>
              </a:rPr>
              <a:t>чес</a:t>
            </a:r>
            <a:r>
              <a:rPr sz="900" dirty="0" smtClean="0">
                <a:solidFill>
                  <a:srgbClr val="1D1D1B"/>
                </a:solidFill>
              </a:rPr>
              <a:t>ком</a:t>
            </a:r>
            <a:r>
              <a:rPr sz="900" spc="5" dirty="0" smtClean="0">
                <a:solidFill>
                  <a:srgbClr val="1D1D1B"/>
                </a:solidFill>
              </a:rPr>
              <a:t>у разв</a:t>
            </a:r>
            <a:r>
              <a:rPr sz="900" dirty="0" smtClean="0">
                <a:solidFill>
                  <a:srgbClr val="1D1D1B"/>
                </a:solidFill>
              </a:rPr>
              <a:t>и</a:t>
            </a:r>
            <a:r>
              <a:rPr sz="900" spc="-5" dirty="0" smtClean="0">
                <a:solidFill>
                  <a:srgbClr val="1D1D1B"/>
                </a:solidFill>
              </a:rPr>
              <a:t>т</a:t>
            </a:r>
            <a:r>
              <a:rPr sz="900" spc="9" dirty="0" smtClean="0">
                <a:solidFill>
                  <a:srgbClr val="1D1D1B"/>
                </a:solidFill>
              </a:rPr>
              <a:t>ию </a:t>
            </a:r>
            <a:r>
              <a:rPr sz="900" spc="5" dirty="0" smtClean="0">
                <a:solidFill>
                  <a:srgbClr val="1D1D1B"/>
                </a:solidFill>
              </a:rPr>
              <a:t>и и</a:t>
            </a:r>
            <a:r>
              <a:rPr sz="900" dirty="0" smtClean="0">
                <a:solidFill>
                  <a:srgbClr val="1D1D1B"/>
                </a:solidFill>
              </a:rPr>
              <a:t>н</a:t>
            </a:r>
            <a:r>
              <a:rPr sz="900" spc="-18" dirty="0" smtClean="0">
                <a:solidFill>
                  <a:srgbClr val="1D1D1B"/>
                </a:solidFill>
              </a:rPr>
              <a:t>т</a:t>
            </a:r>
            <a:r>
              <a:rPr sz="900" spc="5" dirty="0" smtClean="0">
                <a:solidFill>
                  <a:srgbClr val="1D1D1B"/>
                </a:solidFill>
              </a:rPr>
              <a:t>е</a:t>
            </a:r>
            <a:r>
              <a:rPr sz="900" spc="-5" dirty="0" smtClean="0">
                <a:solidFill>
                  <a:srgbClr val="1D1D1B"/>
                </a:solidFill>
              </a:rPr>
              <a:t>г</a:t>
            </a:r>
            <a:r>
              <a:rPr sz="900" spc="5" dirty="0" smtClean="0">
                <a:solidFill>
                  <a:srgbClr val="1D1D1B"/>
                </a:solidFill>
              </a:rPr>
              <a:t>рации</a:t>
            </a:r>
            <a:endParaRPr sz="900" dirty="0"/>
          </a:p>
        </p:txBody>
      </p:sp>
      <p:sp>
        <p:nvSpPr>
          <p:cNvPr id="69" name="object 69"/>
          <p:cNvSpPr txBox="1"/>
          <p:nvPr/>
        </p:nvSpPr>
        <p:spPr>
          <a:xfrm>
            <a:off x="500761" y="4210130"/>
            <a:ext cx="1663108" cy="32456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669" marR="11669">
              <a:lnSpc>
                <a:spcPct val="102299"/>
              </a:lnSpc>
            </a:pPr>
            <a:r>
              <a:rPr sz="900" spc="9" dirty="0" smtClean="0">
                <a:solidFill>
                  <a:srgbClr val="1D1D1B"/>
                </a:solidFill>
              </a:rPr>
              <a:t>Широ</a:t>
            </a:r>
            <a:r>
              <a:rPr sz="900" spc="14" dirty="0" smtClean="0">
                <a:solidFill>
                  <a:srgbClr val="1D1D1B"/>
                </a:solidFill>
              </a:rPr>
              <a:t>к</a:t>
            </a:r>
            <a:r>
              <a:rPr sz="900" spc="5" dirty="0" smtClean="0">
                <a:solidFill>
                  <a:srgbClr val="1D1D1B"/>
                </a:solidFill>
              </a:rPr>
              <a:t>ая об</a:t>
            </a:r>
            <a:r>
              <a:rPr sz="900" dirty="0" smtClean="0">
                <a:solidFill>
                  <a:srgbClr val="1D1D1B"/>
                </a:solidFill>
              </a:rPr>
              <a:t>щ</a:t>
            </a:r>
            <a:r>
              <a:rPr sz="900" spc="5" dirty="0" smtClean="0">
                <a:solidFill>
                  <a:srgbClr val="1D1D1B"/>
                </a:solidFill>
              </a:rPr>
              <a:t>е</a:t>
            </a:r>
            <a:r>
              <a:rPr sz="900" spc="28" dirty="0" smtClean="0">
                <a:solidFill>
                  <a:srgbClr val="1D1D1B"/>
                </a:solidFill>
              </a:rPr>
              <a:t>с</a:t>
            </a:r>
            <a:r>
              <a:rPr sz="900" spc="-5" dirty="0" smtClean="0">
                <a:solidFill>
                  <a:srgbClr val="1D1D1B"/>
                </a:solidFill>
              </a:rPr>
              <a:t>т</a:t>
            </a:r>
            <a:r>
              <a:rPr sz="900" dirty="0" smtClean="0">
                <a:solidFill>
                  <a:srgbClr val="1D1D1B"/>
                </a:solidFill>
              </a:rPr>
              <a:t>в</a:t>
            </a:r>
            <a:r>
              <a:rPr sz="900" spc="5" dirty="0" smtClean="0">
                <a:solidFill>
                  <a:srgbClr val="1D1D1B"/>
                </a:solidFill>
              </a:rPr>
              <a:t>енно</a:t>
            </a:r>
            <a:r>
              <a:rPr sz="900" spc="28" dirty="0" smtClean="0">
                <a:solidFill>
                  <a:srgbClr val="1D1D1B"/>
                </a:solidFill>
              </a:rPr>
              <a:t>с</a:t>
            </a:r>
            <a:r>
              <a:rPr sz="900" spc="-5" dirty="0" smtClean="0">
                <a:solidFill>
                  <a:srgbClr val="1D1D1B"/>
                </a:solidFill>
              </a:rPr>
              <a:t>т</a:t>
            </a:r>
            <a:r>
              <a:rPr sz="900" spc="5" dirty="0" smtClean="0">
                <a:solidFill>
                  <a:srgbClr val="1D1D1B"/>
                </a:solidFill>
              </a:rPr>
              <a:t>ь уча</a:t>
            </a:r>
            <a:r>
              <a:rPr sz="900" spc="28" dirty="0" smtClean="0">
                <a:solidFill>
                  <a:srgbClr val="1D1D1B"/>
                </a:solidFill>
              </a:rPr>
              <a:t>с</a:t>
            </a:r>
            <a:r>
              <a:rPr sz="900" spc="-5" dirty="0" smtClean="0">
                <a:solidFill>
                  <a:srgbClr val="1D1D1B"/>
                </a:solidFill>
              </a:rPr>
              <a:t>т</a:t>
            </a:r>
            <a:r>
              <a:rPr sz="900" spc="-9" dirty="0" smtClean="0">
                <a:solidFill>
                  <a:srgbClr val="1D1D1B"/>
                </a:solidFill>
              </a:rPr>
              <a:t>ву</a:t>
            </a:r>
            <a:r>
              <a:rPr sz="900" spc="-5" dirty="0" smtClean="0">
                <a:solidFill>
                  <a:srgbClr val="1D1D1B"/>
                </a:solidFill>
              </a:rPr>
              <a:t>е</a:t>
            </a:r>
            <a:r>
              <a:rPr sz="900" spc="-64" dirty="0" smtClean="0">
                <a:solidFill>
                  <a:srgbClr val="1D1D1B"/>
                </a:solidFill>
              </a:rPr>
              <a:t>т</a:t>
            </a:r>
            <a:r>
              <a:rPr sz="900" dirty="0" smtClean="0">
                <a:solidFill>
                  <a:srgbClr val="1D1D1B"/>
                </a:solidFill>
              </a:rPr>
              <a:t>, </a:t>
            </a:r>
            <a:r>
              <a:rPr sz="900" spc="5" dirty="0" smtClean="0">
                <a:solidFill>
                  <a:srgbClr val="1D1D1B"/>
                </a:solidFill>
              </a:rPr>
              <a:t>присылая</a:t>
            </a:r>
            <a:r>
              <a:rPr sz="900" dirty="0" smtClean="0">
                <a:solidFill>
                  <a:srgbClr val="1D1D1B"/>
                </a:solidFill>
              </a:rPr>
              <a:t> ко</a:t>
            </a:r>
            <a:r>
              <a:rPr sz="900" spc="9" dirty="0" smtClean="0">
                <a:solidFill>
                  <a:srgbClr val="1D1D1B"/>
                </a:solidFill>
              </a:rPr>
              <a:t>м</a:t>
            </a:r>
            <a:r>
              <a:rPr sz="900" spc="5" dirty="0" smtClean="0">
                <a:solidFill>
                  <a:srgbClr val="1D1D1B"/>
                </a:solidFill>
              </a:rPr>
              <a:t>ме</a:t>
            </a:r>
            <a:r>
              <a:rPr sz="900" dirty="0" smtClean="0">
                <a:solidFill>
                  <a:srgbClr val="1D1D1B"/>
                </a:solidFill>
              </a:rPr>
              <a:t>н</a:t>
            </a:r>
            <a:r>
              <a:rPr sz="900" spc="-14" dirty="0" smtClean="0">
                <a:solidFill>
                  <a:srgbClr val="1D1D1B"/>
                </a:solidFill>
              </a:rPr>
              <a:t>т</a:t>
            </a:r>
            <a:r>
              <a:rPr sz="900" spc="5" dirty="0" smtClean="0">
                <a:solidFill>
                  <a:srgbClr val="1D1D1B"/>
                </a:solidFill>
              </a:rPr>
              <a:t>арии чер</a:t>
            </a:r>
            <a:r>
              <a:rPr sz="900" spc="9" dirty="0" smtClean="0">
                <a:solidFill>
                  <a:srgbClr val="1D1D1B"/>
                </a:solidFill>
              </a:rPr>
              <a:t>е</a:t>
            </a:r>
            <a:r>
              <a:rPr sz="900" spc="5" dirty="0" smtClean="0">
                <a:solidFill>
                  <a:srgbClr val="1D1D1B"/>
                </a:solidFill>
              </a:rPr>
              <a:t>з </a:t>
            </a:r>
            <a:r>
              <a:rPr sz="900" spc="9" dirty="0" smtClean="0">
                <a:solidFill>
                  <a:srgbClr val="1D1D1B"/>
                </a:solidFill>
              </a:rPr>
              <a:t>с</a:t>
            </a:r>
            <a:r>
              <a:rPr sz="900" spc="5" dirty="0" smtClean="0">
                <a:solidFill>
                  <a:srgbClr val="1D1D1B"/>
                </a:solidFill>
              </a:rPr>
              <a:t>а</a:t>
            </a:r>
            <a:r>
              <a:rPr sz="900" dirty="0" smtClean="0">
                <a:solidFill>
                  <a:srgbClr val="1D1D1B"/>
                </a:solidFill>
              </a:rPr>
              <a:t>й</a:t>
            </a:r>
            <a:r>
              <a:rPr sz="900" spc="5" dirty="0" smtClean="0">
                <a:solidFill>
                  <a:srgbClr val="1D1D1B"/>
                </a:solidFill>
              </a:rPr>
              <a:t>т gosuslugi.</a:t>
            </a:r>
            <a:r>
              <a:rPr sz="900" dirty="0" smtClean="0">
                <a:solidFill>
                  <a:srgbClr val="1D1D1B"/>
                </a:solidFill>
              </a:rPr>
              <a:t>r</a:t>
            </a:r>
            <a:r>
              <a:rPr sz="900" spc="5" dirty="0" smtClean="0">
                <a:solidFill>
                  <a:srgbClr val="1D1D1B"/>
                </a:solidFill>
              </a:rPr>
              <a:t>u</a:t>
            </a:r>
            <a:endParaRPr sz="900" dirty="0"/>
          </a:p>
        </p:txBody>
      </p:sp>
      <p:sp>
        <p:nvSpPr>
          <p:cNvPr id="70" name="object 70"/>
          <p:cNvSpPr txBox="1"/>
          <p:nvPr/>
        </p:nvSpPr>
        <p:spPr>
          <a:xfrm>
            <a:off x="5118566" y="3775076"/>
            <a:ext cx="2168979" cy="4413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669" marR="11669">
              <a:lnSpc>
                <a:spcPts val="1149"/>
              </a:lnSpc>
            </a:pPr>
            <a:r>
              <a:rPr sz="900" spc="9" dirty="0" smtClean="0">
                <a:solidFill>
                  <a:srgbClr val="1D1D1B"/>
                </a:solidFill>
              </a:rPr>
              <a:t>Е</a:t>
            </a:r>
            <a:r>
              <a:rPr sz="900" dirty="0" smtClean="0">
                <a:solidFill>
                  <a:srgbClr val="1D1D1B"/>
                </a:solidFill>
              </a:rPr>
              <a:t>диный и</a:t>
            </a:r>
            <a:r>
              <a:rPr sz="900" spc="23" dirty="0" smtClean="0">
                <a:solidFill>
                  <a:srgbClr val="1D1D1B"/>
                </a:solidFill>
              </a:rPr>
              <a:t>с</a:t>
            </a:r>
            <a:r>
              <a:rPr sz="900" spc="-18" dirty="0" smtClean="0">
                <a:solidFill>
                  <a:srgbClr val="1D1D1B"/>
                </a:solidFill>
              </a:rPr>
              <a:t>т</a:t>
            </a:r>
            <a:r>
              <a:rPr sz="900" spc="-5" dirty="0" smtClean="0">
                <a:solidFill>
                  <a:srgbClr val="1D1D1B"/>
                </a:solidFill>
              </a:rPr>
              <a:t>о</a:t>
            </a:r>
            <a:r>
              <a:rPr sz="900" dirty="0" smtClean="0">
                <a:solidFill>
                  <a:srgbClr val="1D1D1B"/>
                </a:solidFill>
              </a:rPr>
              <a:t>чник инфо</a:t>
            </a:r>
            <a:r>
              <a:rPr sz="900" spc="-5" dirty="0" smtClean="0">
                <a:solidFill>
                  <a:srgbClr val="1D1D1B"/>
                </a:solidFill>
              </a:rPr>
              <a:t>рм</a:t>
            </a:r>
            <a:r>
              <a:rPr sz="900" dirty="0" smtClean="0">
                <a:solidFill>
                  <a:srgbClr val="1D1D1B"/>
                </a:solidFill>
              </a:rPr>
              <a:t>ации по ин</a:t>
            </a:r>
            <a:r>
              <a:rPr sz="900" spc="-5" dirty="0" smtClean="0">
                <a:solidFill>
                  <a:srgbClr val="1D1D1B"/>
                </a:solidFill>
              </a:rPr>
              <a:t>в</a:t>
            </a:r>
            <a:r>
              <a:rPr sz="900" dirty="0" smtClean="0">
                <a:solidFill>
                  <a:srgbClr val="1D1D1B"/>
                </a:solidFill>
              </a:rPr>
              <a:t>е</a:t>
            </a:r>
            <a:r>
              <a:rPr sz="900" spc="23" dirty="0" smtClean="0">
                <a:solidFill>
                  <a:srgbClr val="1D1D1B"/>
                </a:solidFill>
              </a:rPr>
              <a:t>с</a:t>
            </a:r>
            <a:r>
              <a:rPr sz="900" spc="-9" dirty="0" smtClean="0">
                <a:solidFill>
                  <a:srgbClr val="1D1D1B"/>
                </a:solidFill>
              </a:rPr>
              <a:t>т</a:t>
            </a:r>
            <a:r>
              <a:rPr sz="900" dirty="0" smtClean="0">
                <a:solidFill>
                  <a:srgbClr val="1D1D1B"/>
                </a:solidFill>
              </a:rPr>
              <a:t>про</a:t>
            </a:r>
            <a:r>
              <a:rPr sz="900" spc="-9" dirty="0" smtClean="0">
                <a:solidFill>
                  <a:srgbClr val="1D1D1B"/>
                </a:solidFill>
              </a:rPr>
              <a:t>г</a:t>
            </a:r>
            <a:r>
              <a:rPr sz="900" dirty="0" smtClean="0">
                <a:solidFill>
                  <a:srgbClr val="1D1D1B"/>
                </a:solidFill>
              </a:rPr>
              <a:t>рам</a:t>
            </a:r>
            <a:r>
              <a:rPr sz="900" spc="-5" dirty="0" smtClean="0">
                <a:solidFill>
                  <a:srgbClr val="1D1D1B"/>
                </a:solidFill>
              </a:rPr>
              <a:t>м</a:t>
            </a:r>
            <a:r>
              <a:rPr sz="900" dirty="0" smtClean="0">
                <a:solidFill>
                  <a:srgbClr val="1D1D1B"/>
                </a:solidFill>
              </a:rPr>
              <a:t>ам и </a:t>
            </a:r>
            <a:r>
              <a:rPr sz="900" spc="-14" dirty="0" smtClean="0">
                <a:solidFill>
                  <a:srgbClr val="1D1D1B"/>
                </a:solidFill>
              </a:rPr>
              <a:t>хо</a:t>
            </a:r>
            <a:r>
              <a:rPr sz="900" spc="-9" dirty="0" smtClean="0">
                <a:solidFill>
                  <a:srgbClr val="1D1D1B"/>
                </a:solidFill>
              </a:rPr>
              <a:t>д</a:t>
            </a:r>
            <a:r>
              <a:rPr sz="900" dirty="0" smtClean="0">
                <a:solidFill>
                  <a:srgbClr val="1D1D1B"/>
                </a:solidFill>
              </a:rPr>
              <a:t>у их реал</a:t>
            </a:r>
            <a:r>
              <a:rPr sz="900" spc="5" dirty="0" smtClean="0">
                <a:solidFill>
                  <a:srgbClr val="1D1D1B"/>
                </a:solidFill>
              </a:rPr>
              <a:t>и</a:t>
            </a:r>
            <a:r>
              <a:rPr sz="900" dirty="0" smtClean="0">
                <a:solidFill>
                  <a:srgbClr val="1D1D1B"/>
                </a:solidFill>
              </a:rPr>
              <a:t>зации </a:t>
            </a:r>
            <a:r>
              <a:rPr sz="900" spc="9" dirty="0" smtClean="0">
                <a:solidFill>
                  <a:srgbClr val="1D1D1B"/>
                </a:solidFill>
              </a:rPr>
              <a:t>д</a:t>
            </a:r>
            <a:r>
              <a:rPr sz="900" dirty="0" smtClean="0">
                <a:solidFill>
                  <a:srgbClr val="1D1D1B"/>
                </a:solidFill>
              </a:rPr>
              <a:t>ля Прав</a:t>
            </a:r>
            <a:r>
              <a:rPr sz="900" spc="-5" dirty="0" smtClean="0">
                <a:solidFill>
                  <a:srgbClr val="1D1D1B"/>
                </a:solidFill>
              </a:rPr>
              <a:t>и</a:t>
            </a:r>
            <a:r>
              <a:rPr sz="900" spc="-18" dirty="0" smtClean="0">
                <a:solidFill>
                  <a:srgbClr val="1D1D1B"/>
                </a:solidFill>
              </a:rPr>
              <a:t>т</a:t>
            </a:r>
            <a:r>
              <a:rPr sz="900" dirty="0" smtClean="0">
                <a:solidFill>
                  <a:srgbClr val="1D1D1B"/>
                </a:solidFill>
              </a:rPr>
              <a:t>ель</a:t>
            </a:r>
            <a:r>
              <a:rPr sz="900" spc="23" dirty="0" smtClean="0">
                <a:solidFill>
                  <a:srgbClr val="1D1D1B"/>
                </a:solidFill>
              </a:rPr>
              <a:t>с</a:t>
            </a:r>
            <a:r>
              <a:rPr sz="900" spc="-9" dirty="0" smtClean="0">
                <a:solidFill>
                  <a:srgbClr val="1D1D1B"/>
                </a:solidFill>
              </a:rPr>
              <a:t>т</a:t>
            </a:r>
            <a:r>
              <a:rPr sz="900" dirty="0" smtClean="0">
                <a:solidFill>
                  <a:srgbClr val="1D1D1B"/>
                </a:solidFill>
              </a:rPr>
              <a:t>ва, ФОИВ, ЕМ, п</a:t>
            </a:r>
            <a:r>
              <a:rPr sz="900" spc="-14" dirty="0" smtClean="0">
                <a:solidFill>
                  <a:srgbClr val="1D1D1B"/>
                </a:solidFill>
              </a:rPr>
              <a:t>о</a:t>
            </a:r>
            <a:r>
              <a:rPr sz="900" spc="-9" dirty="0" smtClean="0">
                <a:solidFill>
                  <a:srgbClr val="1D1D1B"/>
                </a:solidFill>
              </a:rPr>
              <a:t>т</a:t>
            </a:r>
            <a:r>
              <a:rPr sz="900" dirty="0" smtClean="0">
                <a:solidFill>
                  <a:srgbClr val="1D1D1B"/>
                </a:solidFill>
              </a:rPr>
              <a:t>реб</a:t>
            </a:r>
            <a:r>
              <a:rPr sz="900" spc="-5" dirty="0" smtClean="0">
                <a:solidFill>
                  <a:srgbClr val="1D1D1B"/>
                </a:solidFill>
              </a:rPr>
              <a:t>и</a:t>
            </a:r>
            <a:r>
              <a:rPr sz="900" spc="-18" dirty="0" smtClean="0">
                <a:solidFill>
                  <a:srgbClr val="1D1D1B"/>
                </a:solidFill>
              </a:rPr>
              <a:t>т</a:t>
            </a:r>
            <a:r>
              <a:rPr sz="900" dirty="0" smtClean="0">
                <a:solidFill>
                  <a:srgbClr val="1D1D1B"/>
                </a:solidFill>
              </a:rPr>
              <a:t>елей и об</a:t>
            </a:r>
            <a:r>
              <a:rPr sz="900" spc="-9" dirty="0" smtClean="0">
                <a:solidFill>
                  <a:srgbClr val="1D1D1B"/>
                </a:solidFill>
              </a:rPr>
              <a:t>щ</a:t>
            </a:r>
            <a:r>
              <a:rPr sz="900" dirty="0" smtClean="0">
                <a:solidFill>
                  <a:srgbClr val="1D1D1B"/>
                </a:solidFill>
              </a:rPr>
              <a:t>е</a:t>
            </a:r>
            <a:r>
              <a:rPr sz="900" spc="23" dirty="0" smtClean="0">
                <a:solidFill>
                  <a:srgbClr val="1D1D1B"/>
                </a:solidFill>
              </a:rPr>
              <a:t>с</a:t>
            </a:r>
            <a:r>
              <a:rPr sz="900" spc="-9" dirty="0" smtClean="0">
                <a:solidFill>
                  <a:srgbClr val="1D1D1B"/>
                </a:solidFill>
              </a:rPr>
              <a:t>т</a:t>
            </a:r>
            <a:r>
              <a:rPr sz="900" spc="-5" dirty="0" smtClean="0">
                <a:solidFill>
                  <a:srgbClr val="1D1D1B"/>
                </a:solidFill>
              </a:rPr>
              <a:t>в</a:t>
            </a:r>
            <a:r>
              <a:rPr sz="900" dirty="0" smtClean="0">
                <a:solidFill>
                  <a:srgbClr val="1D1D1B"/>
                </a:solidFill>
              </a:rPr>
              <a:t>енно</a:t>
            </a:r>
            <a:r>
              <a:rPr sz="900" spc="23" dirty="0" smtClean="0">
                <a:solidFill>
                  <a:srgbClr val="1D1D1B"/>
                </a:solidFill>
              </a:rPr>
              <a:t>с</a:t>
            </a:r>
            <a:r>
              <a:rPr sz="900" spc="-9" dirty="0" smtClean="0">
                <a:solidFill>
                  <a:srgbClr val="1D1D1B"/>
                </a:solidFill>
              </a:rPr>
              <a:t>т</a:t>
            </a:r>
            <a:r>
              <a:rPr sz="900" dirty="0" smtClean="0">
                <a:solidFill>
                  <a:srgbClr val="1D1D1B"/>
                </a:solidFill>
              </a:rPr>
              <a:t>и</a:t>
            </a:r>
            <a:endParaRPr sz="900" dirty="0"/>
          </a:p>
        </p:txBody>
      </p:sp>
      <p:sp>
        <p:nvSpPr>
          <p:cNvPr id="72" name="object 72"/>
          <p:cNvSpPr/>
          <p:nvPr/>
        </p:nvSpPr>
        <p:spPr>
          <a:xfrm>
            <a:off x="2906435" y="3723079"/>
            <a:ext cx="2113423" cy="833877"/>
          </a:xfrm>
          <a:custGeom>
            <a:avLst/>
            <a:gdLst/>
            <a:ahLst/>
            <a:cxnLst/>
            <a:rect l="l" t="t" r="r" b="b"/>
            <a:pathLst>
              <a:path w="2277973" h="920140">
                <a:moveTo>
                  <a:pt x="2148573" y="0"/>
                </a:moveTo>
                <a:lnTo>
                  <a:pt x="123342" y="139"/>
                </a:lnTo>
                <a:lnTo>
                  <a:pt x="81533" y="9142"/>
                </a:lnTo>
                <a:lnTo>
                  <a:pt x="45975" y="30480"/>
                </a:lnTo>
                <a:lnTo>
                  <a:pt x="19072" y="61749"/>
                </a:lnTo>
                <a:lnTo>
                  <a:pt x="3229" y="100544"/>
                </a:lnTo>
                <a:lnTo>
                  <a:pt x="0" y="129400"/>
                </a:lnTo>
                <a:lnTo>
                  <a:pt x="139" y="796798"/>
                </a:lnTo>
                <a:lnTo>
                  <a:pt x="9142" y="838612"/>
                </a:lnTo>
                <a:lnTo>
                  <a:pt x="30480" y="874170"/>
                </a:lnTo>
                <a:lnTo>
                  <a:pt x="61749" y="901070"/>
                </a:lnTo>
                <a:lnTo>
                  <a:pt x="100544" y="916911"/>
                </a:lnTo>
                <a:lnTo>
                  <a:pt x="129400" y="920140"/>
                </a:lnTo>
                <a:lnTo>
                  <a:pt x="2154631" y="920001"/>
                </a:lnTo>
                <a:lnTo>
                  <a:pt x="2196439" y="910999"/>
                </a:lnTo>
                <a:lnTo>
                  <a:pt x="2231998" y="889663"/>
                </a:lnTo>
                <a:lnTo>
                  <a:pt x="2258901" y="858396"/>
                </a:lnTo>
                <a:lnTo>
                  <a:pt x="2274743" y="819600"/>
                </a:lnTo>
                <a:lnTo>
                  <a:pt x="2277973" y="790740"/>
                </a:lnTo>
                <a:lnTo>
                  <a:pt x="2277834" y="123342"/>
                </a:lnTo>
                <a:lnTo>
                  <a:pt x="2268831" y="81533"/>
                </a:lnTo>
                <a:lnTo>
                  <a:pt x="2247492" y="45975"/>
                </a:lnTo>
                <a:lnTo>
                  <a:pt x="2216223" y="19072"/>
                </a:lnTo>
                <a:lnTo>
                  <a:pt x="2177429" y="3229"/>
                </a:lnTo>
                <a:lnTo>
                  <a:pt x="214857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2906435" y="3723079"/>
            <a:ext cx="2113423" cy="833877"/>
          </a:xfrm>
          <a:custGeom>
            <a:avLst/>
            <a:gdLst/>
            <a:ahLst/>
            <a:cxnLst/>
            <a:rect l="l" t="t" r="r" b="b"/>
            <a:pathLst>
              <a:path w="2277973" h="920140">
                <a:moveTo>
                  <a:pt x="2277973" y="790740"/>
                </a:moveTo>
                <a:lnTo>
                  <a:pt x="2270840" y="833220"/>
                </a:lnTo>
                <a:lnTo>
                  <a:pt x="2251043" y="869774"/>
                </a:lnTo>
                <a:lnTo>
                  <a:pt x="2220988" y="897997"/>
                </a:lnTo>
                <a:lnTo>
                  <a:pt x="2183079" y="915489"/>
                </a:lnTo>
                <a:lnTo>
                  <a:pt x="129400" y="920140"/>
                </a:lnTo>
                <a:lnTo>
                  <a:pt x="114732" y="919318"/>
                </a:lnTo>
                <a:lnTo>
                  <a:pt x="73963" y="907698"/>
                </a:lnTo>
                <a:lnTo>
                  <a:pt x="39919" y="884217"/>
                </a:lnTo>
                <a:lnTo>
                  <a:pt x="15003" y="851278"/>
                </a:lnTo>
                <a:lnTo>
                  <a:pt x="1621" y="811283"/>
                </a:lnTo>
                <a:lnTo>
                  <a:pt x="0" y="129400"/>
                </a:lnTo>
                <a:lnTo>
                  <a:pt x="822" y="114732"/>
                </a:lnTo>
                <a:lnTo>
                  <a:pt x="12443" y="73963"/>
                </a:lnTo>
                <a:lnTo>
                  <a:pt x="35927" y="39919"/>
                </a:lnTo>
                <a:lnTo>
                  <a:pt x="68867" y="15003"/>
                </a:lnTo>
                <a:lnTo>
                  <a:pt x="108860" y="1621"/>
                </a:lnTo>
                <a:lnTo>
                  <a:pt x="2148573" y="0"/>
                </a:lnTo>
                <a:lnTo>
                  <a:pt x="2163241" y="822"/>
                </a:lnTo>
                <a:lnTo>
                  <a:pt x="2204009" y="12443"/>
                </a:lnTo>
                <a:lnTo>
                  <a:pt x="2238054" y="35927"/>
                </a:lnTo>
                <a:lnTo>
                  <a:pt x="2262970" y="68867"/>
                </a:lnTo>
                <a:lnTo>
                  <a:pt x="2276352" y="108860"/>
                </a:lnTo>
                <a:lnTo>
                  <a:pt x="2277973" y="790740"/>
                </a:lnTo>
                <a:close/>
              </a:path>
            </a:pathLst>
          </a:custGeom>
          <a:ln w="12699">
            <a:solidFill>
              <a:srgbClr val="1D1D1B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2865087" y="3899468"/>
            <a:ext cx="79501" cy="76660"/>
          </a:xfrm>
          <a:custGeom>
            <a:avLst/>
            <a:gdLst/>
            <a:ahLst/>
            <a:cxnLst/>
            <a:rect l="l" t="t" r="r" b="b"/>
            <a:pathLst>
              <a:path w="85691" h="84590">
                <a:moveTo>
                  <a:pt x="54055" y="0"/>
                </a:moveTo>
                <a:lnTo>
                  <a:pt x="11368" y="13153"/>
                </a:lnTo>
                <a:lnTo>
                  <a:pt x="0" y="34566"/>
                </a:lnTo>
                <a:lnTo>
                  <a:pt x="1736" y="50912"/>
                </a:lnTo>
                <a:lnTo>
                  <a:pt x="7180" y="64412"/>
                </a:lnTo>
                <a:lnTo>
                  <a:pt x="15690" y="74741"/>
                </a:lnTo>
                <a:lnTo>
                  <a:pt x="26624" y="81575"/>
                </a:lnTo>
                <a:lnTo>
                  <a:pt x="39339" y="84590"/>
                </a:lnTo>
                <a:lnTo>
                  <a:pt x="54564" y="82443"/>
                </a:lnTo>
                <a:lnTo>
                  <a:pt x="67372" y="76338"/>
                </a:lnTo>
                <a:lnTo>
                  <a:pt x="77202" y="66993"/>
                </a:lnTo>
                <a:lnTo>
                  <a:pt x="83495" y="55129"/>
                </a:lnTo>
                <a:lnTo>
                  <a:pt x="85691" y="41580"/>
                </a:lnTo>
                <a:lnTo>
                  <a:pt x="83313" y="27419"/>
                </a:lnTo>
                <a:lnTo>
                  <a:pt x="76712" y="15235"/>
                </a:lnTo>
                <a:lnTo>
                  <a:pt x="66692" y="5828"/>
                </a:lnTo>
                <a:lnTo>
                  <a:pt x="540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2865087" y="3899468"/>
            <a:ext cx="79501" cy="76660"/>
          </a:xfrm>
          <a:custGeom>
            <a:avLst/>
            <a:gdLst/>
            <a:ahLst/>
            <a:cxnLst/>
            <a:rect l="l" t="t" r="r" b="b"/>
            <a:pathLst>
              <a:path w="85691" h="84590">
                <a:moveTo>
                  <a:pt x="85691" y="41580"/>
                </a:moveTo>
                <a:lnTo>
                  <a:pt x="83313" y="27419"/>
                </a:lnTo>
                <a:lnTo>
                  <a:pt x="76712" y="15235"/>
                </a:lnTo>
                <a:lnTo>
                  <a:pt x="66692" y="5828"/>
                </a:lnTo>
                <a:lnTo>
                  <a:pt x="54055" y="0"/>
                </a:lnTo>
                <a:lnTo>
                  <a:pt x="36563" y="1094"/>
                </a:lnTo>
                <a:lnTo>
                  <a:pt x="22295" y="5669"/>
                </a:lnTo>
                <a:lnTo>
                  <a:pt x="11368" y="13153"/>
                </a:lnTo>
                <a:lnTo>
                  <a:pt x="3898" y="22976"/>
                </a:lnTo>
                <a:lnTo>
                  <a:pt x="0" y="34566"/>
                </a:lnTo>
                <a:lnTo>
                  <a:pt x="1736" y="50912"/>
                </a:lnTo>
                <a:lnTo>
                  <a:pt x="7180" y="64412"/>
                </a:lnTo>
                <a:lnTo>
                  <a:pt x="15690" y="74741"/>
                </a:lnTo>
                <a:lnTo>
                  <a:pt x="26624" y="81575"/>
                </a:lnTo>
                <a:lnTo>
                  <a:pt x="39339" y="84590"/>
                </a:lnTo>
                <a:lnTo>
                  <a:pt x="54564" y="82443"/>
                </a:lnTo>
                <a:lnTo>
                  <a:pt x="67372" y="76338"/>
                </a:lnTo>
                <a:lnTo>
                  <a:pt x="77202" y="66993"/>
                </a:lnTo>
                <a:lnTo>
                  <a:pt x="83495" y="55129"/>
                </a:lnTo>
                <a:lnTo>
                  <a:pt x="85691" y="41580"/>
                </a:lnTo>
                <a:close/>
              </a:path>
            </a:pathLst>
          </a:custGeom>
          <a:ln w="12700">
            <a:solidFill>
              <a:srgbClr val="1D1D1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3205186" y="3974386"/>
            <a:ext cx="371437" cy="362913"/>
          </a:xfrm>
          <a:custGeom>
            <a:avLst/>
            <a:gdLst/>
            <a:ahLst/>
            <a:cxnLst/>
            <a:rect l="l" t="t" r="r" b="b"/>
            <a:pathLst>
              <a:path w="400357" h="400456">
                <a:moveTo>
                  <a:pt x="2212" y="169735"/>
                </a:moveTo>
                <a:lnTo>
                  <a:pt x="727" y="182050"/>
                </a:lnTo>
                <a:lnTo>
                  <a:pt x="1" y="194416"/>
                </a:lnTo>
                <a:lnTo>
                  <a:pt x="0" y="195787"/>
                </a:lnTo>
                <a:lnTo>
                  <a:pt x="623" y="212148"/>
                </a:lnTo>
                <a:lnTo>
                  <a:pt x="10144" y="260822"/>
                </a:lnTo>
                <a:lnTo>
                  <a:pt x="29919" y="304251"/>
                </a:lnTo>
                <a:lnTo>
                  <a:pt x="58556" y="341148"/>
                </a:lnTo>
                <a:lnTo>
                  <a:pt x="94662" y="370228"/>
                </a:lnTo>
                <a:lnTo>
                  <a:pt x="136843" y="390205"/>
                </a:lnTo>
                <a:lnTo>
                  <a:pt x="183724" y="399792"/>
                </a:lnTo>
                <a:lnTo>
                  <a:pt x="200129" y="400456"/>
                </a:lnTo>
                <a:lnTo>
                  <a:pt x="216555" y="399791"/>
                </a:lnTo>
                <a:lnTo>
                  <a:pt x="263526" y="390205"/>
                </a:lnTo>
                <a:lnTo>
                  <a:pt x="305599" y="370453"/>
                </a:lnTo>
                <a:lnTo>
                  <a:pt x="314617" y="364360"/>
                </a:lnTo>
                <a:lnTo>
                  <a:pt x="208163" y="364360"/>
                </a:lnTo>
                <a:lnTo>
                  <a:pt x="192589" y="363771"/>
                </a:lnTo>
                <a:lnTo>
                  <a:pt x="148887" y="354974"/>
                </a:lnTo>
                <a:lnTo>
                  <a:pt x="110634" y="336711"/>
                </a:lnTo>
                <a:lnTo>
                  <a:pt x="79017" y="310371"/>
                </a:lnTo>
                <a:lnTo>
                  <a:pt x="55221" y="277340"/>
                </a:lnTo>
                <a:lnTo>
                  <a:pt x="40433" y="239007"/>
                </a:lnTo>
                <a:lnTo>
                  <a:pt x="36203" y="194416"/>
                </a:lnTo>
                <a:lnTo>
                  <a:pt x="36919" y="182050"/>
                </a:lnTo>
                <a:lnTo>
                  <a:pt x="38216" y="172229"/>
                </a:lnTo>
                <a:lnTo>
                  <a:pt x="2212" y="169735"/>
                </a:lnTo>
                <a:close/>
              </a:path>
              <a:path w="400357" h="400456">
                <a:moveTo>
                  <a:pt x="314324" y="35890"/>
                </a:moveTo>
                <a:lnTo>
                  <a:pt x="200129" y="35890"/>
                </a:lnTo>
                <a:lnTo>
                  <a:pt x="214845" y="36540"/>
                </a:lnTo>
                <a:lnTo>
                  <a:pt x="229197" y="38453"/>
                </a:lnTo>
                <a:lnTo>
                  <a:pt x="269524" y="51219"/>
                </a:lnTo>
                <a:lnTo>
                  <a:pt x="304595" y="73364"/>
                </a:lnTo>
                <a:lnTo>
                  <a:pt x="332919" y="103400"/>
                </a:lnTo>
                <a:lnTo>
                  <a:pt x="353005" y="139833"/>
                </a:lnTo>
                <a:lnTo>
                  <a:pt x="363363" y="181174"/>
                </a:lnTo>
                <a:lnTo>
                  <a:pt x="364396" y="195787"/>
                </a:lnTo>
                <a:lnTo>
                  <a:pt x="363772" y="210986"/>
                </a:lnTo>
                <a:lnTo>
                  <a:pt x="354729" y="253830"/>
                </a:lnTo>
                <a:lnTo>
                  <a:pt x="336042" y="291523"/>
                </a:lnTo>
                <a:lnTo>
                  <a:pt x="309144" y="322748"/>
                </a:lnTo>
                <a:lnTo>
                  <a:pt x="275466" y="346184"/>
                </a:lnTo>
                <a:lnTo>
                  <a:pt x="236442" y="360516"/>
                </a:lnTo>
                <a:lnTo>
                  <a:pt x="208163" y="364360"/>
                </a:lnTo>
                <a:lnTo>
                  <a:pt x="314617" y="364360"/>
                </a:lnTo>
                <a:lnTo>
                  <a:pt x="352157" y="330525"/>
                </a:lnTo>
                <a:lnTo>
                  <a:pt x="378007" y="292232"/>
                </a:lnTo>
                <a:lnTo>
                  <a:pt x="394538" y="248332"/>
                </a:lnTo>
                <a:lnTo>
                  <a:pt x="400357" y="200215"/>
                </a:lnTo>
                <a:lnTo>
                  <a:pt x="399693" y="183794"/>
                </a:lnTo>
                <a:lnTo>
                  <a:pt x="390149" y="136930"/>
                </a:lnTo>
                <a:lnTo>
                  <a:pt x="370357" y="94749"/>
                </a:lnTo>
                <a:lnTo>
                  <a:pt x="341710" y="58640"/>
                </a:lnTo>
                <a:lnTo>
                  <a:pt x="318379" y="38629"/>
                </a:lnTo>
                <a:lnTo>
                  <a:pt x="314324" y="35890"/>
                </a:lnTo>
                <a:close/>
              </a:path>
              <a:path w="400357" h="400456">
                <a:moveTo>
                  <a:pt x="200129" y="0"/>
                </a:moveTo>
                <a:lnTo>
                  <a:pt x="193550" y="88"/>
                </a:lnTo>
                <a:lnTo>
                  <a:pt x="190286" y="241"/>
                </a:lnTo>
                <a:lnTo>
                  <a:pt x="190286" y="36207"/>
                </a:lnTo>
                <a:lnTo>
                  <a:pt x="193550" y="36017"/>
                </a:lnTo>
                <a:lnTo>
                  <a:pt x="200129" y="35890"/>
                </a:lnTo>
                <a:lnTo>
                  <a:pt x="314324" y="35890"/>
                </a:lnTo>
                <a:lnTo>
                  <a:pt x="305599" y="29996"/>
                </a:lnTo>
                <a:lnTo>
                  <a:pt x="263415" y="10206"/>
                </a:lnTo>
                <a:lnTo>
                  <a:pt x="216550" y="663"/>
                </a:lnTo>
                <a:lnTo>
                  <a:pt x="200129" y="0"/>
                </a:lnTo>
                <a:close/>
              </a:path>
            </a:pathLst>
          </a:custGeom>
          <a:solidFill>
            <a:srgbClr val="93D2F4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3304517" y="3976921"/>
            <a:ext cx="46564" cy="46463"/>
          </a:xfrm>
          <a:custGeom>
            <a:avLst/>
            <a:gdLst/>
            <a:ahLst/>
            <a:cxnLst/>
            <a:rect l="l" t="t" r="r" b="b"/>
            <a:pathLst>
              <a:path w="50189" h="51269">
                <a:moveTo>
                  <a:pt x="47313" y="0"/>
                </a:moveTo>
                <a:lnTo>
                  <a:pt x="34944" y="3547"/>
                </a:lnTo>
                <a:lnTo>
                  <a:pt x="22920" y="7856"/>
                </a:lnTo>
                <a:lnTo>
                  <a:pt x="11265" y="12898"/>
                </a:lnTo>
                <a:lnTo>
                  <a:pt x="0" y="18642"/>
                </a:lnTo>
                <a:lnTo>
                  <a:pt x="15182" y="51269"/>
                </a:lnTo>
                <a:lnTo>
                  <a:pt x="26383" y="45457"/>
                </a:lnTo>
                <a:lnTo>
                  <a:pt x="38065" y="40496"/>
                </a:lnTo>
                <a:lnTo>
                  <a:pt x="50189" y="36428"/>
                </a:lnTo>
                <a:lnTo>
                  <a:pt x="47313" y="0"/>
                </a:lnTo>
                <a:close/>
              </a:path>
            </a:pathLst>
          </a:custGeom>
          <a:solidFill>
            <a:srgbClr val="EBEAEA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3246797" y="4003512"/>
            <a:ext cx="49352" cy="52978"/>
          </a:xfrm>
          <a:custGeom>
            <a:avLst/>
            <a:gdLst/>
            <a:ahLst/>
            <a:cxnLst/>
            <a:rect l="l" t="t" r="r" b="b"/>
            <a:pathLst>
              <a:path w="53194" h="58458">
                <a:moveTo>
                  <a:pt x="39768" y="0"/>
                </a:moveTo>
                <a:lnTo>
                  <a:pt x="28984" y="7018"/>
                </a:lnTo>
                <a:lnTo>
                  <a:pt x="18752" y="14664"/>
                </a:lnTo>
                <a:lnTo>
                  <a:pt x="9086" y="22902"/>
                </a:lnTo>
                <a:lnTo>
                  <a:pt x="0" y="31696"/>
                </a:lnTo>
                <a:lnTo>
                  <a:pt x="24071" y="58458"/>
                </a:lnTo>
                <a:lnTo>
                  <a:pt x="33076" y="49607"/>
                </a:lnTo>
                <a:lnTo>
                  <a:pt x="42792" y="41440"/>
                </a:lnTo>
                <a:lnTo>
                  <a:pt x="53194" y="34005"/>
                </a:lnTo>
                <a:lnTo>
                  <a:pt x="39768" y="0"/>
                </a:lnTo>
                <a:close/>
              </a:path>
            </a:pathLst>
          </a:custGeom>
          <a:solidFill>
            <a:srgbClr val="1E71B6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3206195" y="4055385"/>
            <a:ext cx="45808" cy="54105"/>
          </a:xfrm>
          <a:custGeom>
            <a:avLst/>
            <a:gdLst/>
            <a:ahLst/>
            <a:cxnLst/>
            <a:rect l="l" t="t" r="r" b="b"/>
            <a:pathLst>
              <a:path w="49375" h="59702">
                <a:moveTo>
                  <a:pt x="23086" y="0"/>
                </a:moveTo>
                <a:lnTo>
                  <a:pt x="16165" y="10854"/>
                </a:lnTo>
                <a:lnTo>
                  <a:pt x="10014" y="22052"/>
                </a:lnTo>
                <a:lnTo>
                  <a:pt x="4628" y="33553"/>
                </a:lnTo>
                <a:lnTo>
                  <a:pt x="0" y="45315"/>
                </a:lnTo>
                <a:lnTo>
                  <a:pt x="32992" y="59702"/>
                </a:lnTo>
                <a:lnTo>
                  <a:pt x="37524" y="47923"/>
                </a:lnTo>
                <a:lnTo>
                  <a:pt x="42987" y="36466"/>
                </a:lnTo>
                <a:lnTo>
                  <a:pt x="49375" y="25387"/>
                </a:lnTo>
                <a:lnTo>
                  <a:pt x="23086" y="0"/>
                </a:lnTo>
                <a:close/>
              </a:path>
            </a:pathLst>
          </a:custGeom>
          <a:solidFill>
            <a:srgbClr val="E2342A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3304127" y="4072105"/>
            <a:ext cx="193308" cy="184452"/>
          </a:xfrm>
          <a:custGeom>
            <a:avLst/>
            <a:gdLst/>
            <a:ahLst/>
            <a:cxnLst/>
            <a:rect l="l" t="t" r="r" b="b"/>
            <a:pathLst>
              <a:path w="208359" h="203533">
                <a:moveTo>
                  <a:pt x="11595" y="70776"/>
                </a:moveTo>
                <a:lnTo>
                  <a:pt x="3638" y="73095"/>
                </a:lnTo>
                <a:lnTo>
                  <a:pt x="0" y="80181"/>
                </a:lnTo>
                <a:lnTo>
                  <a:pt x="5155" y="87888"/>
                </a:lnTo>
                <a:lnTo>
                  <a:pt x="30177" y="120375"/>
                </a:lnTo>
                <a:lnTo>
                  <a:pt x="61260" y="157514"/>
                </a:lnTo>
                <a:lnTo>
                  <a:pt x="87767" y="187224"/>
                </a:lnTo>
                <a:lnTo>
                  <a:pt x="126338" y="203533"/>
                </a:lnTo>
                <a:lnTo>
                  <a:pt x="139229" y="202454"/>
                </a:lnTo>
                <a:lnTo>
                  <a:pt x="151492" y="198531"/>
                </a:lnTo>
                <a:lnTo>
                  <a:pt x="162142" y="191396"/>
                </a:lnTo>
                <a:lnTo>
                  <a:pt x="174333" y="179416"/>
                </a:lnTo>
                <a:lnTo>
                  <a:pt x="176674" y="177067"/>
                </a:lnTo>
                <a:lnTo>
                  <a:pt x="125878" y="177067"/>
                </a:lnTo>
                <a:lnTo>
                  <a:pt x="114656" y="174999"/>
                </a:lnTo>
                <a:lnTo>
                  <a:pt x="107112" y="167320"/>
                </a:lnTo>
                <a:lnTo>
                  <a:pt x="98048" y="157890"/>
                </a:lnTo>
                <a:lnTo>
                  <a:pt x="93964" y="153586"/>
                </a:lnTo>
                <a:lnTo>
                  <a:pt x="22035" y="76771"/>
                </a:lnTo>
                <a:lnTo>
                  <a:pt x="18399" y="72991"/>
                </a:lnTo>
                <a:lnTo>
                  <a:pt x="11595" y="70776"/>
                </a:lnTo>
                <a:close/>
              </a:path>
              <a:path w="208359" h="203533">
                <a:moveTo>
                  <a:pt x="127472" y="0"/>
                </a:moveTo>
                <a:lnTo>
                  <a:pt x="119570" y="2926"/>
                </a:lnTo>
                <a:lnTo>
                  <a:pt x="115198" y="10217"/>
                </a:lnTo>
                <a:lnTo>
                  <a:pt x="156365" y="73095"/>
                </a:lnTo>
                <a:lnTo>
                  <a:pt x="171563" y="96236"/>
                </a:lnTo>
                <a:lnTo>
                  <a:pt x="176448" y="103548"/>
                </a:lnTo>
                <a:lnTo>
                  <a:pt x="178546" y="106641"/>
                </a:lnTo>
                <a:lnTo>
                  <a:pt x="183553" y="118117"/>
                </a:lnTo>
                <a:lnTo>
                  <a:pt x="162558" y="153672"/>
                </a:lnTo>
                <a:lnTo>
                  <a:pt x="125878" y="177067"/>
                </a:lnTo>
                <a:lnTo>
                  <a:pt x="176674" y="177067"/>
                </a:lnTo>
                <a:lnTo>
                  <a:pt x="203727" y="144938"/>
                </a:lnTo>
                <a:lnTo>
                  <a:pt x="208359" y="120838"/>
                </a:lnTo>
                <a:lnTo>
                  <a:pt x="206757" y="107911"/>
                </a:lnTo>
                <a:lnTo>
                  <a:pt x="185375" y="72991"/>
                </a:lnTo>
                <a:lnTo>
                  <a:pt x="161002" y="38547"/>
                </a:lnTo>
                <a:lnTo>
                  <a:pt x="138108" y="7015"/>
                </a:lnTo>
                <a:lnTo>
                  <a:pt x="134356" y="2297"/>
                </a:lnTo>
                <a:lnTo>
                  <a:pt x="127472" y="0"/>
                </a:lnTo>
                <a:close/>
              </a:path>
            </a:pathLst>
          </a:custGeom>
          <a:solidFill>
            <a:srgbClr val="93D2F4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3287840" y="4065047"/>
            <a:ext cx="87109" cy="100787"/>
          </a:xfrm>
          <a:custGeom>
            <a:avLst/>
            <a:gdLst/>
            <a:ahLst/>
            <a:cxnLst/>
            <a:rect l="l" t="t" r="r" b="b"/>
            <a:pathLst>
              <a:path w="93891" h="111213">
                <a:moveTo>
                  <a:pt x="9525" y="0"/>
                </a:moveTo>
                <a:lnTo>
                  <a:pt x="660" y="7213"/>
                </a:lnTo>
                <a:lnTo>
                  <a:pt x="0" y="13741"/>
                </a:lnTo>
                <a:lnTo>
                  <a:pt x="3619" y="18160"/>
                </a:lnTo>
                <a:lnTo>
                  <a:pt x="74231" y="106121"/>
                </a:lnTo>
                <a:lnTo>
                  <a:pt x="77838" y="110553"/>
                </a:lnTo>
                <a:lnTo>
                  <a:pt x="84353" y="111213"/>
                </a:lnTo>
                <a:lnTo>
                  <a:pt x="93230" y="104000"/>
                </a:lnTo>
                <a:lnTo>
                  <a:pt x="93891" y="97472"/>
                </a:lnTo>
                <a:lnTo>
                  <a:pt x="90271" y="93040"/>
                </a:lnTo>
                <a:lnTo>
                  <a:pt x="19672" y="5092"/>
                </a:lnTo>
                <a:lnTo>
                  <a:pt x="16052" y="660"/>
                </a:lnTo>
                <a:lnTo>
                  <a:pt x="9525" y="0"/>
                </a:lnTo>
                <a:close/>
              </a:path>
            </a:pathLst>
          </a:custGeom>
          <a:solidFill>
            <a:srgbClr val="93D2F4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3335210" y="4075056"/>
            <a:ext cx="70872" cy="82591"/>
          </a:xfrm>
          <a:custGeom>
            <a:avLst/>
            <a:gdLst/>
            <a:ahLst/>
            <a:cxnLst/>
            <a:rect l="l" t="t" r="r" b="b"/>
            <a:pathLst>
              <a:path w="76390" h="91135">
                <a:moveTo>
                  <a:pt x="9537" y="0"/>
                </a:moveTo>
                <a:lnTo>
                  <a:pt x="673" y="7226"/>
                </a:lnTo>
                <a:lnTo>
                  <a:pt x="0" y="13741"/>
                </a:lnTo>
                <a:lnTo>
                  <a:pt x="3619" y="18173"/>
                </a:lnTo>
                <a:lnTo>
                  <a:pt x="56730" y="86042"/>
                </a:lnTo>
                <a:lnTo>
                  <a:pt x="60350" y="90474"/>
                </a:lnTo>
                <a:lnTo>
                  <a:pt x="66865" y="91135"/>
                </a:lnTo>
                <a:lnTo>
                  <a:pt x="75730" y="83921"/>
                </a:lnTo>
                <a:lnTo>
                  <a:pt x="76390" y="77393"/>
                </a:lnTo>
                <a:lnTo>
                  <a:pt x="72783" y="72961"/>
                </a:lnTo>
                <a:lnTo>
                  <a:pt x="19672" y="5092"/>
                </a:lnTo>
                <a:lnTo>
                  <a:pt x="16052" y="660"/>
                </a:lnTo>
                <a:lnTo>
                  <a:pt x="9537" y="0"/>
                </a:lnTo>
                <a:close/>
              </a:path>
            </a:pathLst>
          </a:custGeom>
          <a:solidFill>
            <a:srgbClr val="93D2F4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3369449" y="4070808"/>
            <a:ext cx="70872" cy="82591"/>
          </a:xfrm>
          <a:custGeom>
            <a:avLst/>
            <a:gdLst/>
            <a:ahLst/>
            <a:cxnLst/>
            <a:rect l="l" t="t" r="r" b="b"/>
            <a:pathLst>
              <a:path w="76390" h="91135">
                <a:moveTo>
                  <a:pt x="9537" y="0"/>
                </a:moveTo>
                <a:lnTo>
                  <a:pt x="673" y="7213"/>
                </a:lnTo>
                <a:lnTo>
                  <a:pt x="0" y="13741"/>
                </a:lnTo>
                <a:lnTo>
                  <a:pt x="3619" y="18173"/>
                </a:lnTo>
                <a:lnTo>
                  <a:pt x="56730" y="86042"/>
                </a:lnTo>
                <a:lnTo>
                  <a:pt x="60337" y="90474"/>
                </a:lnTo>
                <a:lnTo>
                  <a:pt x="66865" y="91135"/>
                </a:lnTo>
                <a:lnTo>
                  <a:pt x="75730" y="83921"/>
                </a:lnTo>
                <a:lnTo>
                  <a:pt x="76390" y="77393"/>
                </a:lnTo>
                <a:lnTo>
                  <a:pt x="72783" y="72961"/>
                </a:lnTo>
                <a:lnTo>
                  <a:pt x="19672" y="5092"/>
                </a:lnTo>
                <a:lnTo>
                  <a:pt x="16065" y="660"/>
                </a:lnTo>
                <a:lnTo>
                  <a:pt x="9537" y="0"/>
                </a:lnTo>
                <a:close/>
              </a:path>
            </a:pathLst>
          </a:custGeom>
          <a:solidFill>
            <a:srgbClr val="93D2F4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3631851" y="3973579"/>
            <a:ext cx="1124996" cy="37750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669" marR="11669">
              <a:lnSpc>
                <a:spcPts val="965"/>
              </a:lnSpc>
            </a:pPr>
            <a:r>
              <a:rPr sz="900" b="1" spc="-5" dirty="0" smtClean="0">
                <a:solidFill>
                  <a:srgbClr val="144387"/>
                </a:solidFill>
              </a:rPr>
              <a:t>Э</a:t>
            </a:r>
            <a:r>
              <a:rPr sz="900" b="1" spc="14" dirty="0" smtClean="0">
                <a:solidFill>
                  <a:srgbClr val="144387"/>
                </a:solidFill>
              </a:rPr>
              <a:t>ЛЕ</a:t>
            </a:r>
            <a:r>
              <a:rPr sz="900" b="1" spc="-37" dirty="0" smtClean="0">
                <a:solidFill>
                  <a:srgbClr val="144387"/>
                </a:solidFill>
              </a:rPr>
              <a:t>К</a:t>
            </a:r>
            <a:r>
              <a:rPr sz="900" b="1" spc="14" dirty="0" smtClean="0">
                <a:solidFill>
                  <a:srgbClr val="144387"/>
                </a:solidFill>
              </a:rPr>
              <a:t>Т</a:t>
            </a:r>
            <a:r>
              <a:rPr sz="900" b="1" dirty="0" smtClean="0">
                <a:solidFill>
                  <a:srgbClr val="144387"/>
                </a:solidFill>
              </a:rPr>
              <a:t>Р</a:t>
            </a:r>
            <a:r>
              <a:rPr sz="900" b="1" spc="14" dirty="0" smtClean="0">
                <a:solidFill>
                  <a:srgbClr val="144387"/>
                </a:solidFill>
              </a:rPr>
              <a:t>ОННОЕ</a:t>
            </a:r>
            <a:r>
              <a:rPr sz="900" b="1" spc="9" dirty="0" smtClean="0">
                <a:solidFill>
                  <a:srgbClr val="144387"/>
                </a:solidFill>
              </a:rPr>
              <a:t> П</a:t>
            </a:r>
            <a:r>
              <a:rPr sz="900" b="1" spc="-60" dirty="0" smtClean="0">
                <a:solidFill>
                  <a:srgbClr val="144387"/>
                </a:solidFill>
              </a:rPr>
              <a:t>Р</a:t>
            </a:r>
            <a:r>
              <a:rPr sz="900" b="1" spc="14" dirty="0" smtClean="0">
                <a:solidFill>
                  <a:srgbClr val="144387"/>
                </a:solidFill>
              </a:rPr>
              <a:t>АВИТЕЛ</a:t>
            </a:r>
            <a:r>
              <a:rPr sz="900" b="1" spc="5" dirty="0" smtClean="0">
                <a:solidFill>
                  <a:srgbClr val="144387"/>
                </a:solidFill>
              </a:rPr>
              <a:t>Ь</a:t>
            </a:r>
            <a:r>
              <a:rPr sz="900" b="1" spc="-28" dirty="0" smtClean="0">
                <a:solidFill>
                  <a:srgbClr val="144387"/>
                </a:solidFill>
              </a:rPr>
              <a:t>С</a:t>
            </a:r>
            <a:r>
              <a:rPr sz="900" b="1" spc="14" dirty="0" smtClean="0">
                <a:solidFill>
                  <a:srgbClr val="144387"/>
                </a:solidFill>
              </a:rPr>
              <a:t>ТВО</a:t>
            </a:r>
            <a:r>
              <a:rPr sz="900" b="1" spc="5" dirty="0" smtClean="0">
                <a:solidFill>
                  <a:srgbClr val="144387"/>
                </a:solidFill>
              </a:rPr>
              <a:t> </a:t>
            </a:r>
            <a:r>
              <a:rPr sz="900" b="1" spc="-14" dirty="0" smtClean="0">
                <a:solidFill>
                  <a:srgbClr val="E3303C"/>
                </a:solidFill>
              </a:rPr>
              <a:t>Г</a:t>
            </a:r>
            <a:r>
              <a:rPr sz="900" b="1" spc="14" dirty="0" smtClean="0">
                <a:solidFill>
                  <a:srgbClr val="E3303C"/>
                </a:solidFill>
              </a:rPr>
              <a:t>О</a:t>
            </a:r>
            <a:r>
              <a:rPr sz="900" b="1" spc="-28" dirty="0" smtClean="0">
                <a:solidFill>
                  <a:srgbClr val="E3303C"/>
                </a:solidFill>
              </a:rPr>
              <a:t>С</a:t>
            </a:r>
            <a:r>
              <a:rPr sz="900" b="1" spc="-14" dirty="0" smtClean="0">
                <a:solidFill>
                  <a:srgbClr val="E3303C"/>
                </a:solidFill>
              </a:rPr>
              <a:t>У</a:t>
            </a:r>
            <a:r>
              <a:rPr sz="900" b="1" spc="18" dirty="0" smtClean="0">
                <a:solidFill>
                  <a:srgbClr val="E3303C"/>
                </a:solidFill>
              </a:rPr>
              <a:t>С</a:t>
            </a:r>
            <a:r>
              <a:rPr sz="900" b="1" spc="14" dirty="0" smtClean="0">
                <a:solidFill>
                  <a:srgbClr val="E3303C"/>
                </a:solidFill>
              </a:rPr>
              <a:t>ЛУГИ</a:t>
            </a:r>
            <a:endParaRPr sz="900" dirty="0"/>
          </a:p>
        </p:txBody>
      </p:sp>
      <p:sp>
        <p:nvSpPr>
          <p:cNvPr id="85" name="object 85"/>
          <p:cNvSpPr/>
          <p:nvPr/>
        </p:nvSpPr>
        <p:spPr>
          <a:xfrm>
            <a:off x="2235464" y="3937150"/>
            <a:ext cx="550047" cy="0"/>
          </a:xfrm>
          <a:custGeom>
            <a:avLst/>
            <a:gdLst/>
            <a:ahLst/>
            <a:cxnLst/>
            <a:rect l="l" t="t" r="r" b="b"/>
            <a:pathLst>
              <a:path w="592874">
                <a:moveTo>
                  <a:pt x="0" y="0"/>
                </a:moveTo>
                <a:lnTo>
                  <a:pt x="592874" y="0"/>
                </a:lnTo>
              </a:path>
            </a:pathLst>
          </a:custGeom>
          <a:ln w="12700">
            <a:solidFill>
              <a:srgbClr val="1D1D1B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2752418" y="3894533"/>
            <a:ext cx="103427" cy="85238"/>
          </a:xfrm>
          <a:custGeom>
            <a:avLst/>
            <a:gdLst/>
            <a:ahLst/>
            <a:cxnLst/>
            <a:rect l="l" t="t" r="r" b="b"/>
            <a:pathLst>
              <a:path w="111480" h="94056">
                <a:moveTo>
                  <a:pt x="0" y="0"/>
                </a:moveTo>
                <a:lnTo>
                  <a:pt x="19977" y="47028"/>
                </a:lnTo>
                <a:lnTo>
                  <a:pt x="0" y="94056"/>
                </a:lnTo>
                <a:lnTo>
                  <a:pt x="111480" y="47028"/>
                </a:lnTo>
                <a:lnTo>
                  <a:pt x="0" y="0"/>
                </a:lnTo>
                <a:close/>
              </a:path>
            </a:pathLst>
          </a:custGeom>
          <a:solidFill>
            <a:srgbClr val="1D1D1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2195980" y="3899468"/>
            <a:ext cx="79501" cy="76660"/>
          </a:xfrm>
          <a:custGeom>
            <a:avLst/>
            <a:gdLst/>
            <a:ahLst/>
            <a:cxnLst/>
            <a:rect l="l" t="t" r="r" b="b"/>
            <a:pathLst>
              <a:path w="85691" h="84590">
                <a:moveTo>
                  <a:pt x="54055" y="0"/>
                </a:moveTo>
                <a:lnTo>
                  <a:pt x="11368" y="13153"/>
                </a:lnTo>
                <a:lnTo>
                  <a:pt x="0" y="34566"/>
                </a:lnTo>
                <a:lnTo>
                  <a:pt x="1736" y="50912"/>
                </a:lnTo>
                <a:lnTo>
                  <a:pt x="7180" y="64412"/>
                </a:lnTo>
                <a:lnTo>
                  <a:pt x="15690" y="74741"/>
                </a:lnTo>
                <a:lnTo>
                  <a:pt x="26624" y="81575"/>
                </a:lnTo>
                <a:lnTo>
                  <a:pt x="39339" y="84590"/>
                </a:lnTo>
                <a:lnTo>
                  <a:pt x="54564" y="82443"/>
                </a:lnTo>
                <a:lnTo>
                  <a:pt x="67372" y="76338"/>
                </a:lnTo>
                <a:lnTo>
                  <a:pt x="77202" y="66993"/>
                </a:lnTo>
                <a:lnTo>
                  <a:pt x="83495" y="55129"/>
                </a:lnTo>
                <a:lnTo>
                  <a:pt x="85691" y="41580"/>
                </a:lnTo>
                <a:lnTo>
                  <a:pt x="83313" y="27419"/>
                </a:lnTo>
                <a:lnTo>
                  <a:pt x="76712" y="15235"/>
                </a:lnTo>
                <a:lnTo>
                  <a:pt x="66692" y="5828"/>
                </a:lnTo>
                <a:lnTo>
                  <a:pt x="54055" y="0"/>
                </a:lnTo>
                <a:close/>
              </a:path>
            </a:pathLst>
          </a:custGeom>
          <a:solidFill>
            <a:srgbClr val="3BBAE3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2195980" y="3899468"/>
            <a:ext cx="79501" cy="76660"/>
          </a:xfrm>
          <a:custGeom>
            <a:avLst/>
            <a:gdLst/>
            <a:ahLst/>
            <a:cxnLst/>
            <a:rect l="l" t="t" r="r" b="b"/>
            <a:pathLst>
              <a:path w="85691" h="84590">
                <a:moveTo>
                  <a:pt x="85691" y="41580"/>
                </a:moveTo>
                <a:lnTo>
                  <a:pt x="83313" y="27419"/>
                </a:lnTo>
                <a:lnTo>
                  <a:pt x="76712" y="15235"/>
                </a:lnTo>
                <a:lnTo>
                  <a:pt x="66692" y="5828"/>
                </a:lnTo>
                <a:lnTo>
                  <a:pt x="54055" y="0"/>
                </a:lnTo>
                <a:lnTo>
                  <a:pt x="36563" y="1094"/>
                </a:lnTo>
                <a:lnTo>
                  <a:pt x="22295" y="5669"/>
                </a:lnTo>
                <a:lnTo>
                  <a:pt x="11368" y="13153"/>
                </a:lnTo>
                <a:lnTo>
                  <a:pt x="3898" y="22976"/>
                </a:lnTo>
                <a:lnTo>
                  <a:pt x="0" y="34566"/>
                </a:lnTo>
                <a:lnTo>
                  <a:pt x="1736" y="50912"/>
                </a:lnTo>
                <a:lnTo>
                  <a:pt x="7180" y="64412"/>
                </a:lnTo>
                <a:lnTo>
                  <a:pt x="15690" y="74741"/>
                </a:lnTo>
                <a:lnTo>
                  <a:pt x="26624" y="81575"/>
                </a:lnTo>
                <a:lnTo>
                  <a:pt x="39339" y="84590"/>
                </a:lnTo>
                <a:lnTo>
                  <a:pt x="54564" y="82443"/>
                </a:lnTo>
                <a:lnTo>
                  <a:pt x="67372" y="76338"/>
                </a:lnTo>
                <a:lnTo>
                  <a:pt x="77202" y="66993"/>
                </a:lnTo>
                <a:lnTo>
                  <a:pt x="83495" y="55129"/>
                </a:lnTo>
                <a:lnTo>
                  <a:pt x="85691" y="41580"/>
                </a:lnTo>
                <a:close/>
              </a:path>
            </a:pathLst>
          </a:custGeom>
          <a:ln w="12700">
            <a:solidFill>
              <a:srgbClr val="1D1D1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400889" y="1100227"/>
            <a:ext cx="402069" cy="3927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438454" y="4987747"/>
            <a:ext cx="326939" cy="319822"/>
          </a:xfrm>
          <a:custGeom>
            <a:avLst/>
            <a:gdLst/>
            <a:ahLst/>
            <a:cxnLst/>
            <a:rect l="l" t="t" r="r" b="b"/>
            <a:pathLst>
              <a:path w="352394" h="352907">
                <a:moveTo>
                  <a:pt x="176197" y="0"/>
                </a:moveTo>
                <a:lnTo>
                  <a:pt x="133792" y="5160"/>
                </a:lnTo>
                <a:lnTo>
                  <a:pt x="95110" y="19955"/>
                </a:lnTo>
                <a:lnTo>
                  <a:pt x="61383" y="43351"/>
                </a:lnTo>
                <a:lnTo>
                  <a:pt x="33842" y="74317"/>
                </a:lnTo>
                <a:lnTo>
                  <a:pt x="13717" y="111820"/>
                </a:lnTo>
                <a:lnTo>
                  <a:pt x="2239" y="154828"/>
                </a:lnTo>
                <a:lnTo>
                  <a:pt x="0" y="186049"/>
                </a:lnTo>
                <a:lnTo>
                  <a:pt x="1377" y="200566"/>
                </a:lnTo>
                <a:lnTo>
                  <a:pt x="12208" y="241729"/>
                </a:lnTo>
                <a:lnTo>
                  <a:pt x="32085" y="278306"/>
                </a:lnTo>
                <a:lnTo>
                  <a:pt x="59715" y="309005"/>
                </a:lnTo>
                <a:lnTo>
                  <a:pt x="93805" y="332533"/>
                </a:lnTo>
                <a:lnTo>
                  <a:pt x="133064" y="347598"/>
                </a:lnTo>
                <a:lnTo>
                  <a:pt x="176197" y="352907"/>
                </a:lnTo>
                <a:lnTo>
                  <a:pt x="190670" y="352321"/>
                </a:lnTo>
                <a:lnTo>
                  <a:pt x="231971" y="343835"/>
                </a:lnTo>
                <a:lnTo>
                  <a:pt x="269137" y="326061"/>
                </a:lnTo>
                <a:lnTo>
                  <a:pt x="300939" y="300028"/>
                </a:lnTo>
                <a:lnTo>
                  <a:pt x="326181" y="266703"/>
                </a:lnTo>
                <a:lnTo>
                  <a:pt x="343524" y="227317"/>
                </a:lnTo>
                <a:lnTo>
                  <a:pt x="351846" y="182700"/>
                </a:lnTo>
                <a:lnTo>
                  <a:pt x="352394" y="166859"/>
                </a:lnTo>
                <a:lnTo>
                  <a:pt x="351017" y="152344"/>
                </a:lnTo>
                <a:lnTo>
                  <a:pt x="340186" y="111183"/>
                </a:lnTo>
                <a:lnTo>
                  <a:pt x="320309" y="74606"/>
                </a:lnTo>
                <a:lnTo>
                  <a:pt x="292679" y="43906"/>
                </a:lnTo>
                <a:lnTo>
                  <a:pt x="258588" y="20376"/>
                </a:lnTo>
                <a:lnTo>
                  <a:pt x="219330" y="5309"/>
                </a:lnTo>
                <a:lnTo>
                  <a:pt x="176197" y="0"/>
                </a:lnTo>
                <a:close/>
              </a:path>
            </a:pathLst>
          </a:custGeom>
          <a:solidFill>
            <a:srgbClr val="1D1D1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438454" y="4987747"/>
            <a:ext cx="326939" cy="319822"/>
          </a:xfrm>
          <a:custGeom>
            <a:avLst/>
            <a:gdLst/>
            <a:ahLst/>
            <a:cxnLst/>
            <a:rect l="l" t="t" r="r" b="b"/>
            <a:pathLst>
              <a:path w="352394" h="352907">
                <a:moveTo>
                  <a:pt x="176197" y="0"/>
                </a:moveTo>
                <a:lnTo>
                  <a:pt x="219330" y="5309"/>
                </a:lnTo>
                <a:lnTo>
                  <a:pt x="258588" y="20376"/>
                </a:lnTo>
                <a:lnTo>
                  <a:pt x="292679" y="43906"/>
                </a:lnTo>
                <a:lnTo>
                  <a:pt x="320309" y="74606"/>
                </a:lnTo>
                <a:lnTo>
                  <a:pt x="340186" y="111183"/>
                </a:lnTo>
                <a:lnTo>
                  <a:pt x="351017" y="152344"/>
                </a:lnTo>
                <a:lnTo>
                  <a:pt x="352394" y="166859"/>
                </a:lnTo>
                <a:lnTo>
                  <a:pt x="351846" y="182700"/>
                </a:lnTo>
                <a:lnTo>
                  <a:pt x="343524" y="227317"/>
                </a:lnTo>
                <a:lnTo>
                  <a:pt x="326145" y="266770"/>
                </a:lnTo>
                <a:lnTo>
                  <a:pt x="300939" y="300028"/>
                </a:lnTo>
                <a:lnTo>
                  <a:pt x="269137" y="326061"/>
                </a:lnTo>
                <a:lnTo>
                  <a:pt x="231971" y="343835"/>
                </a:lnTo>
                <a:lnTo>
                  <a:pt x="190670" y="352321"/>
                </a:lnTo>
                <a:lnTo>
                  <a:pt x="176197" y="352907"/>
                </a:lnTo>
                <a:lnTo>
                  <a:pt x="161468" y="352301"/>
                </a:lnTo>
                <a:lnTo>
                  <a:pt x="119483" y="343597"/>
                </a:lnTo>
                <a:lnTo>
                  <a:pt x="81804" y="325567"/>
                </a:lnTo>
                <a:lnTo>
                  <a:pt x="49723" y="299505"/>
                </a:lnTo>
                <a:lnTo>
                  <a:pt x="24534" y="266703"/>
                </a:lnTo>
                <a:lnTo>
                  <a:pt x="7529" y="228454"/>
                </a:lnTo>
                <a:lnTo>
                  <a:pt x="0" y="186049"/>
                </a:lnTo>
                <a:lnTo>
                  <a:pt x="548" y="170209"/>
                </a:lnTo>
                <a:lnTo>
                  <a:pt x="8869" y="125595"/>
                </a:lnTo>
                <a:lnTo>
                  <a:pt x="26249" y="86143"/>
                </a:lnTo>
                <a:lnTo>
                  <a:pt x="51455" y="52883"/>
                </a:lnTo>
                <a:lnTo>
                  <a:pt x="83256" y="26849"/>
                </a:lnTo>
                <a:lnTo>
                  <a:pt x="120423" y="9073"/>
                </a:lnTo>
                <a:lnTo>
                  <a:pt x="161724" y="586"/>
                </a:lnTo>
                <a:lnTo>
                  <a:pt x="176197" y="0"/>
                </a:lnTo>
                <a:close/>
              </a:path>
            </a:pathLst>
          </a:custGeom>
          <a:ln w="12699">
            <a:solidFill>
              <a:srgbClr val="1D1D1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406780" y="4957036"/>
            <a:ext cx="390286" cy="381236"/>
          </a:xfrm>
          <a:custGeom>
            <a:avLst/>
            <a:gdLst/>
            <a:ahLst/>
            <a:cxnLst/>
            <a:rect l="l" t="t" r="r" b="b"/>
            <a:pathLst>
              <a:path w="420674" h="420674">
                <a:moveTo>
                  <a:pt x="210337" y="0"/>
                </a:moveTo>
                <a:lnTo>
                  <a:pt x="260884" y="6113"/>
                </a:lnTo>
                <a:lnTo>
                  <a:pt x="306999" y="23479"/>
                </a:lnTo>
                <a:lnTo>
                  <a:pt x="347223" y="50635"/>
                </a:lnTo>
                <a:lnTo>
                  <a:pt x="380092" y="86120"/>
                </a:lnTo>
                <a:lnTo>
                  <a:pt x="404145" y="128469"/>
                </a:lnTo>
                <a:lnTo>
                  <a:pt x="417921" y="176222"/>
                </a:lnTo>
                <a:lnTo>
                  <a:pt x="420674" y="210337"/>
                </a:lnTo>
                <a:lnTo>
                  <a:pt x="419977" y="227588"/>
                </a:lnTo>
                <a:lnTo>
                  <a:pt x="409951" y="276820"/>
                </a:lnTo>
                <a:lnTo>
                  <a:pt x="389161" y="321134"/>
                </a:lnTo>
                <a:lnTo>
                  <a:pt x="359068" y="359068"/>
                </a:lnTo>
                <a:lnTo>
                  <a:pt x="321134" y="389161"/>
                </a:lnTo>
                <a:lnTo>
                  <a:pt x="276820" y="409951"/>
                </a:lnTo>
                <a:lnTo>
                  <a:pt x="227588" y="419977"/>
                </a:lnTo>
                <a:lnTo>
                  <a:pt x="210337" y="420674"/>
                </a:lnTo>
                <a:lnTo>
                  <a:pt x="193086" y="419977"/>
                </a:lnTo>
                <a:lnTo>
                  <a:pt x="143854" y="409951"/>
                </a:lnTo>
                <a:lnTo>
                  <a:pt x="99540" y="389161"/>
                </a:lnTo>
                <a:lnTo>
                  <a:pt x="61606" y="359068"/>
                </a:lnTo>
                <a:lnTo>
                  <a:pt x="31513" y="321134"/>
                </a:lnTo>
                <a:lnTo>
                  <a:pt x="10723" y="276820"/>
                </a:lnTo>
                <a:lnTo>
                  <a:pt x="697" y="227588"/>
                </a:lnTo>
                <a:lnTo>
                  <a:pt x="0" y="210337"/>
                </a:lnTo>
                <a:lnTo>
                  <a:pt x="697" y="193088"/>
                </a:lnTo>
                <a:lnTo>
                  <a:pt x="10723" y="143859"/>
                </a:lnTo>
                <a:lnTo>
                  <a:pt x="31513" y="99545"/>
                </a:lnTo>
                <a:lnTo>
                  <a:pt x="61606" y="61610"/>
                </a:lnTo>
                <a:lnTo>
                  <a:pt x="99540" y="31516"/>
                </a:lnTo>
                <a:lnTo>
                  <a:pt x="143854" y="10724"/>
                </a:lnTo>
                <a:lnTo>
                  <a:pt x="193086" y="697"/>
                </a:lnTo>
                <a:lnTo>
                  <a:pt x="210337" y="0"/>
                </a:lnTo>
                <a:close/>
              </a:path>
            </a:pathLst>
          </a:custGeom>
          <a:ln w="12700">
            <a:solidFill>
              <a:srgbClr val="1D1D1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484810" y="5052451"/>
            <a:ext cx="270882" cy="218181"/>
          </a:xfrm>
          <a:custGeom>
            <a:avLst/>
            <a:gdLst/>
            <a:ahLst/>
            <a:cxnLst/>
            <a:rect l="l" t="t" r="r" b="b"/>
            <a:pathLst>
              <a:path w="291973" h="240751">
                <a:moveTo>
                  <a:pt x="171732" y="218904"/>
                </a:moveTo>
                <a:lnTo>
                  <a:pt x="87006" y="218904"/>
                </a:lnTo>
                <a:lnTo>
                  <a:pt x="95337" y="230463"/>
                </a:lnTo>
                <a:lnTo>
                  <a:pt x="103596" y="240751"/>
                </a:lnTo>
                <a:lnTo>
                  <a:pt x="113846" y="238017"/>
                </a:lnTo>
                <a:lnTo>
                  <a:pt x="122061" y="233084"/>
                </a:lnTo>
                <a:lnTo>
                  <a:pt x="158570" y="233084"/>
                </a:lnTo>
                <a:lnTo>
                  <a:pt x="159258" y="231482"/>
                </a:lnTo>
                <a:lnTo>
                  <a:pt x="171732" y="218904"/>
                </a:lnTo>
                <a:close/>
              </a:path>
              <a:path w="291973" h="240751">
                <a:moveTo>
                  <a:pt x="158570" y="233084"/>
                </a:moveTo>
                <a:lnTo>
                  <a:pt x="122061" y="233084"/>
                </a:lnTo>
                <a:lnTo>
                  <a:pt x="135832" y="234618"/>
                </a:lnTo>
                <a:lnTo>
                  <a:pt x="148919" y="236833"/>
                </a:lnTo>
                <a:lnTo>
                  <a:pt x="156844" y="237109"/>
                </a:lnTo>
                <a:lnTo>
                  <a:pt x="158570" y="233084"/>
                </a:lnTo>
                <a:close/>
              </a:path>
              <a:path w="291973" h="240751">
                <a:moveTo>
                  <a:pt x="184977" y="133426"/>
                </a:moveTo>
                <a:lnTo>
                  <a:pt x="57911" y="133426"/>
                </a:lnTo>
                <a:lnTo>
                  <a:pt x="59524" y="143002"/>
                </a:lnTo>
                <a:lnTo>
                  <a:pt x="61937" y="147828"/>
                </a:lnTo>
                <a:lnTo>
                  <a:pt x="55498" y="152654"/>
                </a:lnTo>
                <a:lnTo>
                  <a:pt x="52285" y="159092"/>
                </a:lnTo>
                <a:lnTo>
                  <a:pt x="61937" y="162306"/>
                </a:lnTo>
                <a:lnTo>
                  <a:pt x="60337" y="167932"/>
                </a:lnTo>
                <a:lnTo>
                  <a:pt x="54432" y="175983"/>
                </a:lnTo>
                <a:lnTo>
                  <a:pt x="66763" y="180809"/>
                </a:lnTo>
                <a:lnTo>
                  <a:pt x="66763" y="186436"/>
                </a:lnTo>
                <a:lnTo>
                  <a:pt x="73190" y="199301"/>
                </a:lnTo>
                <a:lnTo>
                  <a:pt x="72389" y="204127"/>
                </a:lnTo>
                <a:lnTo>
                  <a:pt x="67563" y="213779"/>
                </a:lnTo>
                <a:lnTo>
                  <a:pt x="66179" y="215392"/>
                </a:lnTo>
                <a:lnTo>
                  <a:pt x="72097" y="220218"/>
                </a:lnTo>
                <a:lnTo>
                  <a:pt x="79691" y="219987"/>
                </a:lnTo>
                <a:lnTo>
                  <a:pt x="87006" y="218904"/>
                </a:lnTo>
                <a:lnTo>
                  <a:pt x="171732" y="218904"/>
                </a:lnTo>
                <a:lnTo>
                  <a:pt x="172522" y="218106"/>
                </a:lnTo>
                <a:lnTo>
                  <a:pt x="180635" y="207290"/>
                </a:lnTo>
                <a:lnTo>
                  <a:pt x="180974" y="200914"/>
                </a:lnTo>
                <a:lnTo>
                  <a:pt x="184988" y="199301"/>
                </a:lnTo>
                <a:lnTo>
                  <a:pt x="199466" y="192874"/>
                </a:lnTo>
                <a:lnTo>
                  <a:pt x="194640" y="184823"/>
                </a:lnTo>
                <a:lnTo>
                  <a:pt x="199466" y="171958"/>
                </a:lnTo>
                <a:lnTo>
                  <a:pt x="210731" y="171958"/>
                </a:lnTo>
                <a:lnTo>
                  <a:pt x="202692" y="159092"/>
                </a:lnTo>
                <a:lnTo>
                  <a:pt x="201079" y="153466"/>
                </a:lnTo>
                <a:lnTo>
                  <a:pt x="204938" y="147027"/>
                </a:lnTo>
                <a:lnTo>
                  <a:pt x="202692" y="147027"/>
                </a:lnTo>
                <a:lnTo>
                  <a:pt x="197053" y="142595"/>
                </a:lnTo>
                <a:lnTo>
                  <a:pt x="187300" y="137180"/>
                </a:lnTo>
                <a:lnTo>
                  <a:pt x="184977" y="133426"/>
                </a:lnTo>
                <a:close/>
              </a:path>
              <a:path w="291973" h="240751">
                <a:moveTo>
                  <a:pt x="205905" y="145415"/>
                </a:moveTo>
                <a:lnTo>
                  <a:pt x="202692" y="147027"/>
                </a:lnTo>
                <a:lnTo>
                  <a:pt x="204938" y="147027"/>
                </a:lnTo>
                <a:lnTo>
                  <a:pt x="205905" y="145415"/>
                </a:lnTo>
                <a:close/>
              </a:path>
              <a:path w="291973" h="240751">
                <a:moveTo>
                  <a:pt x="38607" y="110248"/>
                </a:moveTo>
                <a:lnTo>
                  <a:pt x="40220" y="126111"/>
                </a:lnTo>
                <a:lnTo>
                  <a:pt x="42456" y="138976"/>
                </a:lnTo>
                <a:lnTo>
                  <a:pt x="53886" y="137375"/>
                </a:lnTo>
                <a:lnTo>
                  <a:pt x="57911" y="133426"/>
                </a:lnTo>
                <a:lnTo>
                  <a:pt x="184977" y="133426"/>
                </a:lnTo>
                <a:lnTo>
                  <a:pt x="183100" y="130392"/>
                </a:lnTo>
                <a:lnTo>
                  <a:pt x="192546" y="123857"/>
                </a:lnTo>
                <a:lnTo>
                  <a:pt x="201130" y="119950"/>
                </a:lnTo>
                <a:lnTo>
                  <a:pt x="201325" y="119672"/>
                </a:lnTo>
                <a:lnTo>
                  <a:pt x="48259" y="119672"/>
                </a:lnTo>
                <a:lnTo>
                  <a:pt x="45046" y="116459"/>
                </a:lnTo>
                <a:lnTo>
                  <a:pt x="38607" y="110248"/>
                </a:lnTo>
                <a:close/>
              </a:path>
              <a:path w="291973" h="240751">
                <a:moveTo>
                  <a:pt x="228311" y="93941"/>
                </a:moveTo>
                <a:lnTo>
                  <a:pt x="44234" y="93941"/>
                </a:lnTo>
                <a:lnTo>
                  <a:pt x="49060" y="103593"/>
                </a:lnTo>
                <a:lnTo>
                  <a:pt x="48259" y="119672"/>
                </a:lnTo>
                <a:lnTo>
                  <a:pt x="201325" y="119672"/>
                </a:lnTo>
                <a:lnTo>
                  <a:pt x="207517" y="110832"/>
                </a:lnTo>
                <a:lnTo>
                  <a:pt x="213144" y="105194"/>
                </a:lnTo>
                <a:lnTo>
                  <a:pt x="226009" y="101981"/>
                </a:lnTo>
                <a:lnTo>
                  <a:pt x="228311" y="93941"/>
                </a:lnTo>
                <a:close/>
              </a:path>
              <a:path w="291973" h="240751">
                <a:moveTo>
                  <a:pt x="8039" y="40055"/>
                </a:moveTo>
                <a:lnTo>
                  <a:pt x="0" y="41656"/>
                </a:lnTo>
                <a:lnTo>
                  <a:pt x="9651" y="52920"/>
                </a:lnTo>
                <a:lnTo>
                  <a:pt x="15278" y="60960"/>
                </a:lnTo>
                <a:lnTo>
                  <a:pt x="18503" y="72224"/>
                </a:lnTo>
                <a:lnTo>
                  <a:pt x="19392" y="78651"/>
                </a:lnTo>
                <a:lnTo>
                  <a:pt x="27343" y="83477"/>
                </a:lnTo>
                <a:lnTo>
                  <a:pt x="26631" y="87503"/>
                </a:lnTo>
                <a:lnTo>
                  <a:pt x="20104" y="97155"/>
                </a:lnTo>
                <a:lnTo>
                  <a:pt x="24129" y="104394"/>
                </a:lnTo>
                <a:lnTo>
                  <a:pt x="36995" y="104394"/>
                </a:lnTo>
                <a:lnTo>
                  <a:pt x="44234" y="93941"/>
                </a:lnTo>
                <a:lnTo>
                  <a:pt x="228311" y="93941"/>
                </a:lnTo>
                <a:lnTo>
                  <a:pt x="229234" y="90716"/>
                </a:lnTo>
                <a:lnTo>
                  <a:pt x="234061" y="88303"/>
                </a:lnTo>
                <a:lnTo>
                  <a:pt x="274435" y="88303"/>
                </a:lnTo>
                <a:lnTo>
                  <a:pt x="276682" y="82677"/>
                </a:lnTo>
                <a:lnTo>
                  <a:pt x="291651" y="82677"/>
                </a:lnTo>
                <a:lnTo>
                  <a:pt x="288747" y="75438"/>
                </a:lnTo>
                <a:lnTo>
                  <a:pt x="283921" y="68999"/>
                </a:lnTo>
                <a:lnTo>
                  <a:pt x="285534" y="61760"/>
                </a:lnTo>
                <a:lnTo>
                  <a:pt x="272283" y="56946"/>
                </a:lnTo>
                <a:lnTo>
                  <a:pt x="252564" y="56946"/>
                </a:lnTo>
                <a:lnTo>
                  <a:pt x="251515" y="46482"/>
                </a:lnTo>
                <a:lnTo>
                  <a:pt x="240487" y="46482"/>
                </a:lnTo>
                <a:lnTo>
                  <a:pt x="234054" y="43268"/>
                </a:lnTo>
                <a:lnTo>
                  <a:pt x="14477" y="43268"/>
                </a:lnTo>
                <a:lnTo>
                  <a:pt x="8039" y="40055"/>
                </a:lnTo>
                <a:close/>
              </a:path>
              <a:path w="291973" h="240751">
                <a:moveTo>
                  <a:pt x="274435" y="88303"/>
                </a:moveTo>
                <a:lnTo>
                  <a:pt x="234061" y="88303"/>
                </a:lnTo>
                <a:lnTo>
                  <a:pt x="245955" y="89068"/>
                </a:lnTo>
                <a:lnTo>
                  <a:pt x="258016" y="92298"/>
                </a:lnTo>
                <a:lnTo>
                  <a:pt x="263016" y="93129"/>
                </a:lnTo>
                <a:lnTo>
                  <a:pt x="270255" y="98767"/>
                </a:lnTo>
                <a:lnTo>
                  <a:pt x="274435" y="88303"/>
                </a:lnTo>
                <a:close/>
              </a:path>
              <a:path w="291973" h="240751">
                <a:moveTo>
                  <a:pt x="291651" y="82677"/>
                </a:moveTo>
                <a:lnTo>
                  <a:pt x="276682" y="82677"/>
                </a:lnTo>
                <a:lnTo>
                  <a:pt x="280708" y="83477"/>
                </a:lnTo>
                <a:lnTo>
                  <a:pt x="291973" y="83477"/>
                </a:lnTo>
                <a:lnTo>
                  <a:pt x="291651" y="82677"/>
                </a:lnTo>
                <a:close/>
              </a:path>
              <a:path w="291973" h="240751">
                <a:moveTo>
                  <a:pt x="259791" y="45681"/>
                </a:moveTo>
                <a:lnTo>
                  <a:pt x="252564" y="56946"/>
                </a:lnTo>
                <a:lnTo>
                  <a:pt x="272283" y="56946"/>
                </a:lnTo>
                <a:lnTo>
                  <a:pt x="267843" y="55333"/>
                </a:lnTo>
                <a:lnTo>
                  <a:pt x="271056" y="47294"/>
                </a:lnTo>
                <a:lnTo>
                  <a:pt x="259791" y="45681"/>
                </a:lnTo>
                <a:close/>
              </a:path>
              <a:path w="291973" h="240751">
                <a:moveTo>
                  <a:pt x="251752" y="33616"/>
                </a:moveTo>
                <a:lnTo>
                  <a:pt x="242100" y="40055"/>
                </a:lnTo>
                <a:lnTo>
                  <a:pt x="240487" y="46482"/>
                </a:lnTo>
                <a:lnTo>
                  <a:pt x="251515" y="46482"/>
                </a:lnTo>
                <a:lnTo>
                  <a:pt x="251032" y="41656"/>
                </a:lnTo>
                <a:lnTo>
                  <a:pt x="251040" y="40055"/>
                </a:lnTo>
                <a:lnTo>
                  <a:pt x="251752" y="33616"/>
                </a:lnTo>
                <a:close/>
              </a:path>
              <a:path w="291973" h="240751">
                <a:moveTo>
                  <a:pt x="28955" y="3860"/>
                </a:moveTo>
                <a:lnTo>
                  <a:pt x="22517" y="9486"/>
                </a:lnTo>
                <a:lnTo>
                  <a:pt x="14820" y="10109"/>
                </a:lnTo>
                <a:lnTo>
                  <a:pt x="20078" y="20764"/>
                </a:lnTo>
                <a:lnTo>
                  <a:pt x="22517" y="25577"/>
                </a:lnTo>
                <a:lnTo>
                  <a:pt x="24129" y="36830"/>
                </a:lnTo>
                <a:lnTo>
                  <a:pt x="14477" y="43268"/>
                </a:lnTo>
                <a:lnTo>
                  <a:pt x="234054" y="43268"/>
                </a:lnTo>
                <a:lnTo>
                  <a:pt x="232427" y="42456"/>
                </a:lnTo>
                <a:lnTo>
                  <a:pt x="186601" y="42456"/>
                </a:lnTo>
                <a:lnTo>
                  <a:pt x="175336" y="37642"/>
                </a:lnTo>
                <a:lnTo>
                  <a:pt x="168910" y="35229"/>
                </a:lnTo>
                <a:lnTo>
                  <a:pt x="172123" y="22352"/>
                </a:lnTo>
                <a:lnTo>
                  <a:pt x="169576" y="19172"/>
                </a:lnTo>
                <a:lnTo>
                  <a:pt x="92280" y="19172"/>
                </a:lnTo>
                <a:lnTo>
                  <a:pt x="82608" y="18253"/>
                </a:lnTo>
                <a:lnTo>
                  <a:pt x="82209" y="15925"/>
                </a:lnTo>
                <a:lnTo>
                  <a:pt x="61125" y="15925"/>
                </a:lnTo>
                <a:lnTo>
                  <a:pt x="52447" y="8686"/>
                </a:lnTo>
                <a:lnTo>
                  <a:pt x="41821" y="8686"/>
                </a:lnTo>
                <a:lnTo>
                  <a:pt x="28955" y="3860"/>
                </a:lnTo>
                <a:close/>
              </a:path>
              <a:path w="291973" h="240751">
                <a:moveTo>
                  <a:pt x="201079" y="27178"/>
                </a:moveTo>
                <a:lnTo>
                  <a:pt x="189814" y="35229"/>
                </a:lnTo>
                <a:lnTo>
                  <a:pt x="186601" y="42456"/>
                </a:lnTo>
                <a:lnTo>
                  <a:pt x="232427" y="42456"/>
                </a:lnTo>
                <a:lnTo>
                  <a:pt x="227622" y="40055"/>
                </a:lnTo>
                <a:lnTo>
                  <a:pt x="210731" y="32804"/>
                </a:lnTo>
                <a:lnTo>
                  <a:pt x="201079" y="27178"/>
                </a:lnTo>
                <a:close/>
              </a:path>
              <a:path w="291973" h="240751">
                <a:moveTo>
                  <a:pt x="133047" y="13255"/>
                </a:moveTo>
                <a:lnTo>
                  <a:pt x="116941" y="15822"/>
                </a:lnTo>
                <a:lnTo>
                  <a:pt x="106853" y="16460"/>
                </a:lnTo>
                <a:lnTo>
                  <a:pt x="92280" y="19172"/>
                </a:lnTo>
                <a:lnTo>
                  <a:pt x="169576" y="19172"/>
                </a:lnTo>
                <a:lnTo>
                  <a:pt x="165684" y="14312"/>
                </a:lnTo>
                <a:lnTo>
                  <a:pt x="159258" y="14312"/>
                </a:lnTo>
                <a:lnTo>
                  <a:pt x="147934" y="13723"/>
                </a:lnTo>
                <a:lnTo>
                  <a:pt x="133047" y="13255"/>
                </a:lnTo>
                <a:close/>
              </a:path>
              <a:path w="291973" h="240751">
                <a:moveTo>
                  <a:pt x="69976" y="1447"/>
                </a:moveTo>
                <a:lnTo>
                  <a:pt x="63538" y="6273"/>
                </a:lnTo>
                <a:lnTo>
                  <a:pt x="61125" y="15925"/>
                </a:lnTo>
                <a:lnTo>
                  <a:pt x="82209" y="15925"/>
                </a:lnTo>
                <a:lnTo>
                  <a:pt x="81241" y="10287"/>
                </a:lnTo>
                <a:lnTo>
                  <a:pt x="87668" y="5461"/>
                </a:lnTo>
                <a:lnTo>
                  <a:pt x="78016" y="2247"/>
                </a:lnTo>
                <a:lnTo>
                  <a:pt x="69976" y="1447"/>
                </a:lnTo>
                <a:close/>
              </a:path>
              <a:path w="291973" h="240751">
                <a:moveTo>
                  <a:pt x="49060" y="0"/>
                </a:moveTo>
                <a:lnTo>
                  <a:pt x="41020" y="4660"/>
                </a:lnTo>
                <a:lnTo>
                  <a:pt x="41821" y="8686"/>
                </a:lnTo>
                <a:lnTo>
                  <a:pt x="52447" y="8686"/>
                </a:lnTo>
                <a:lnTo>
                  <a:pt x="51473" y="7874"/>
                </a:lnTo>
                <a:lnTo>
                  <a:pt x="4906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400609" y="828893"/>
            <a:ext cx="9178653" cy="0"/>
          </a:xfrm>
          <a:custGeom>
            <a:avLst/>
            <a:gdLst/>
            <a:ahLst/>
            <a:cxnLst/>
            <a:rect l="l" t="t" r="r" b="b"/>
            <a:pathLst>
              <a:path w="9893300">
                <a:moveTo>
                  <a:pt x="0" y="0"/>
                </a:moveTo>
                <a:lnTo>
                  <a:pt x="9893300" y="0"/>
                </a:lnTo>
              </a:path>
            </a:pathLst>
          </a:custGeom>
          <a:ln w="12700">
            <a:solidFill>
              <a:srgbClr val="C4C4C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7909317" y="515342"/>
            <a:ext cx="1682085" cy="5476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TextBox 95"/>
          <p:cNvSpPr txBox="1">
            <a:spLocks noChangeArrowheads="1"/>
          </p:cNvSpPr>
          <p:nvPr/>
        </p:nvSpPr>
        <p:spPr bwMode="auto">
          <a:xfrm>
            <a:off x="9578158" y="6581775"/>
            <a:ext cx="379460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133624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18083" y="1194759"/>
            <a:ext cx="9095555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just" defTabSz="914400" rtl="0" eaLnBrk="1" fontAlgn="base" latinLnBrk="0" hangingPunct="1">
              <a:spcBef>
                <a:spcPts val="600"/>
              </a:spcBef>
              <a:spcAft>
                <a:spcPts val="240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lang="ru-RU" sz="1900" dirty="0" smtClean="0"/>
              <a:t>предварительная публикация субъектами естественных монополий тарифной заявки по установленной форме с обосновывающими материалами;</a:t>
            </a:r>
          </a:p>
          <a:p>
            <a:pPr marL="342900" marR="0" lvl="0" indent="-342900" algn="just" defTabSz="914400" rtl="0" eaLnBrk="1" fontAlgn="base" latinLnBrk="0" hangingPunct="1">
              <a:spcBef>
                <a:spcPts val="600"/>
              </a:spcBef>
              <a:spcAft>
                <a:spcPts val="240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lang="ru-RU" sz="1900" dirty="0" smtClean="0"/>
              <a:t>предварительное обсуждение субъектом естественной монополии тарифной заявки, с указанием мотивированной позиции по учету / не учету замечаний потребителей;</a:t>
            </a:r>
          </a:p>
          <a:p>
            <a:pPr marL="342900" marR="0" lvl="0" indent="-342900" algn="just" defTabSz="914400" rtl="0" eaLnBrk="1" fontAlgn="base" latinLnBrk="0" hangingPunct="1">
              <a:spcBef>
                <a:spcPts val="600"/>
              </a:spcBef>
              <a:spcAft>
                <a:spcPts val="240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lang="ru-RU" sz="1900" dirty="0" smtClean="0"/>
              <a:t>предварительное тарифное слушание в органе регулирования по урегулированию замечаний потребителей на тарифную заявку субъекта естественной монополии, в том числе с участием членов Советов потребителей;</a:t>
            </a:r>
          </a:p>
          <a:p>
            <a:pPr marL="342900" marR="0" lvl="0" indent="-342900" algn="just" defTabSz="914400" rtl="0" eaLnBrk="1" fontAlgn="base" latinLnBrk="0" hangingPunct="1">
              <a:spcBef>
                <a:spcPts val="600"/>
              </a:spcBef>
              <a:spcAft>
                <a:spcPts val="240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lang="ru-RU" sz="1900" dirty="0" smtClean="0"/>
              <a:t>обсуждение с участием членов Советов потребителей существенных замечаний потребителей по тарифным решениям, неурегулированным в ходе предварительных тарифных слушаний.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42218" y="405458"/>
            <a:ext cx="763284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latin typeface="+mj-lt"/>
                <a:ea typeface="+mj-ea"/>
                <a:cs typeface="+mj-cs"/>
              </a:rPr>
              <a:t>Учет мнения потребителей при принятии решений об установлении тарифов</a:t>
            </a:r>
          </a:p>
        </p:txBody>
      </p:sp>
      <p:sp>
        <p:nvSpPr>
          <p:cNvPr id="4" name="Заголовок 39"/>
          <p:cNvSpPr txBox="1">
            <a:spLocks/>
          </p:cNvSpPr>
          <p:nvPr/>
        </p:nvSpPr>
        <p:spPr>
          <a:xfrm>
            <a:off x="933374" y="-12600"/>
            <a:ext cx="9059044" cy="418058"/>
          </a:xfrm>
          <a:prstGeom prst="rect">
            <a:avLst/>
          </a:prstGeom>
        </p:spPr>
        <p:txBody>
          <a:bodyPr>
            <a:noAutofit/>
          </a:bodyPr>
          <a:lstStyle>
            <a:lvl1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+mj-lt"/>
                <a:ea typeface="+mj-ea"/>
                <a:cs typeface="+mj-cs"/>
                <a:sym typeface="Arial" pitchFamily="34" charset="0"/>
              </a:defRPr>
            </a:lvl1pPr>
            <a:lvl2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2pPr>
            <a:lvl3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3pPr>
            <a:lvl4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4pPr>
            <a:lvl5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5pPr>
            <a:lvl6pPr marL="5000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6pPr>
            <a:lvl7pPr marL="9572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7pPr>
            <a:lvl8pPr marL="14144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8pPr>
            <a:lvl9pPr marL="18716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9pPr>
          </a:lstStyle>
          <a:p>
            <a:endParaRPr lang="ru-RU" sz="2100" b="1" kern="0" dirty="0"/>
          </a:p>
        </p:txBody>
      </p:sp>
      <p:sp>
        <p:nvSpPr>
          <p:cNvPr id="5" name="Стрелка вниз 4"/>
          <p:cNvSpPr/>
          <p:nvPr/>
        </p:nvSpPr>
        <p:spPr>
          <a:xfrm>
            <a:off x="4954587" y="2004486"/>
            <a:ext cx="242316" cy="489204"/>
          </a:xfrm>
          <a:prstGeom prst="downArrow">
            <a:avLst/>
          </a:prstGeom>
          <a:solidFill>
            <a:srgbClr val="DDDD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4954587" y="4740790"/>
            <a:ext cx="242316" cy="489204"/>
          </a:xfrm>
          <a:prstGeom prst="downArrow">
            <a:avLst/>
          </a:prstGeom>
          <a:solidFill>
            <a:srgbClr val="DDDD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4954587" y="3229323"/>
            <a:ext cx="242316" cy="489204"/>
          </a:xfrm>
          <a:prstGeom prst="downArrow">
            <a:avLst/>
          </a:prstGeom>
          <a:solidFill>
            <a:srgbClr val="DDDD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9578158" y="6581775"/>
            <a:ext cx="379460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14761155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2059" y="1144121"/>
            <a:ext cx="9505055" cy="4805953"/>
          </a:xfrm>
        </p:spPr>
        <p:txBody>
          <a:bodyPr/>
          <a:lstStyle/>
          <a:p>
            <a:r>
              <a:rPr lang="ru-RU" sz="1800" dirty="0" smtClean="0"/>
              <a:t>Республика Башкортостан</a:t>
            </a:r>
          </a:p>
          <a:p>
            <a:r>
              <a:rPr lang="ru-RU" sz="1800" dirty="0" smtClean="0"/>
              <a:t>Республика Саха (Якутия)</a:t>
            </a:r>
          </a:p>
          <a:p>
            <a:r>
              <a:rPr lang="ru-RU" sz="1800" dirty="0" smtClean="0"/>
              <a:t>Республика Татарстан </a:t>
            </a:r>
          </a:p>
          <a:p>
            <a:r>
              <a:rPr lang="ru-RU" sz="1800" dirty="0" smtClean="0"/>
              <a:t>Архангельская область </a:t>
            </a:r>
          </a:p>
          <a:p>
            <a:r>
              <a:rPr lang="ru-RU" sz="1800" dirty="0" smtClean="0"/>
              <a:t>Белгородская область</a:t>
            </a:r>
          </a:p>
          <a:p>
            <a:r>
              <a:rPr lang="ru-RU" sz="1800" dirty="0" smtClean="0"/>
              <a:t>Красноярский Край</a:t>
            </a:r>
          </a:p>
          <a:p>
            <a:r>
              <a:rPr lang="ru-RU" sz="1800" dirty="0" smtClean="0"/>
              <a:t>Приморский край</a:t>
            </a:r>
          </a:p>
          <a:p>
            <a:r>
              <a:rPr lang="ru-RU" sz="1800" dirty="0" smtClean="0"/>
              <a:t>Новосибирская область </a:t>
            </a:r>
          </a:p>
          <a:p>
            <a:r>
              <a:rPr lang="ru-RU" sz="1800" dirty="0" smtClean="0"/>
              <a:t>Свердловская область</a:t>
            </a:r>
          </a:p>
          <a:p>
            <a:r>
              <a:rPr lang="ru-RU" sz="1800" dirty="0" smtClean="0"/>
              <a:t>Тюменская область </a:t>
            </a:r>
          </a:p>
          <a:p>
            <a:r>
              <a:rPr lang="ru-RU" sz="1800" dirty="0" smtClean="0"/>
              <a:t>Челябинская область</a:t>
            </a:r>
          </a:p>
          <a:p>
            <a:r>
              <a:rPr lang="ru-RU" sz="1800" dirty="0" smtClean="0"/>
              <a:t>г.Москва</a:t>
            </a:r>
          </a:p>
          <a:p>
            <a:pPr algn="just">
              <a:buNone/>
            </a:pPr>
            <a:r>
              <a:rPr lang="ru-RU" sz="1800" b="1" dirty="0" smtClean="0"/>
              <a:t>	Методические рекомендации по формированию межотраслевых советов потребителей.</a:t>
            </a:r>
          </a:p>
          <a:p>
            <a:endParaRPr lang="ru-RU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82179" y="620901"/>
            <a:ext cx="76328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 smtClean="0">
                <a:latin typeface="+mj-lt"/>
                <a:ea typeface="+mj-ea"/>
                <a:cs typeface="+mj-cs"/>
              </a:rPr>
              <a:t>Пилотные</a:t>
            </a:r>
            <a:r>
              <a:rPr lang="ru-RU" sz="2800" b="1" dirty="0" smtClean="0">
                <a:latin typeface="+mj-lt"/>
                <a:ea typeface="+mj-ea"/>
                <a:cs typeface="+mj-cs"/>
              </a:rPr>
              <a:t> регионы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578158" y="6581775"/>
            <a:ext cx="379460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23</a:t>
            </a:r>
          </a:p>
        </p:txBody>
      </p:sp>
      <p:sp>
        <p:nvSpPr>
          <p:cNvPr id="5" name="object 95"/>
          <p:cNvSpPr/>
          <p:nvPr/>
        </p:nvSpPr>
        <p:spPr>
          <a:xfrm>
            <a:off x="8025029" y="596431"/>
            <a:ext cx="1682085" cy="5476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90538" y="404813"/>
            <a:ext cx="9256712" cy="55546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  <a:defRPr/>
            </a:pPr>
            <a:endParaRPr lang="ru-RU" sz="2800" b="1" dirty="0">
              <a:latin typeface="+mj-lt"/>
              <a:cs typeface="+mn-cs"/>
            </a:endParaRPr>
          </a:p>
          <a:p>
            <a:pPr algn="ctr">
              <a:spcAft>
                <a:spcPts val="600"/>
              </a:spcAft>
              <a:defRPr/>
            </a:pPr>
            <a:r>
              <a:rPr lang="ru-RU" sz="2800" b="1" dirty="0">
                <a:latin typeface="+mj-lt"/>
                <a:cs typeface="+mn-cs"/>
              </a:rPr>
              <a:t>План деятельности ФСТ России на 2013-2018гг.</a:t>
            </a:r>
          </a:p>
          <a:p>
            <a:pPr algn="ctr">
              <a:spcAft>
                <a:spcPts val="0"/>
              </a:spcAft>
              <a:defRPr/>
            </a:pPr>
            <a:r>
              <a:rPr lang="ru-RU" sz="1400" dirty="0">
                <a:latin typeface="+mj-lt"/>
                <a:cs typeface="+mn-cs"/>
              </a:rPr>
              <a:t>разработан и утвержден в соответствии с поручениями Президента Российской Федерации, </a:t>
            </a:r>
          </a:p>
          <a:p>
            <a:pPr algn="ctr">
              <a:spcAft>
                <a:spcPts val="0"/>
              </a:spcAft>
              <a:defRPr/>
            </a:pPr>
            <a:r>
              <a:rPr lang="ru-RU" sz="1400" dirty="0">
                <a:latin typeface="+mj-lt"/>
                <a:cs typeface="+mn-cs"/>
              </a:rPr>
              <a:t>Правительства Российской Федерации, Методическими рекомендациями по формированию плана деятельности федеральных органов исполнительной власти </a:t>
            </a:r>
          </a:p>
          <a:p>
            <a:pPr>
              <a:spcAft>
                <a:spcPts val="0"/>
              </a:spcAft>
              <a:defRPr/>
            </a:pPr>
            <a:endParaRPr lang="ru-RU" sz="1800" dirty="0">
              <a:latin typeface="+mj-lt"/>
              <a:cs typeface="+mn-cs"/>
            </a:endParaRPr>
          </a:p>
          <a:p>
            <a:pPr>
              <a:spcAft>
                <a:spcPts val="0"/>
              </a:spcAft>
              <a:defRPr/>
            </a:pPr>
            <a:r>
              <a:rPr lang="ru-RU" sz="1900" dirty="0">
                <a:latin typeface="+mj-lt"/>
                <a:cs typeface="+mn-cs"/>
              </a:rPr>
              <a:t>Опубликован:</a:t>
            </a:r>
          </a:p>
          <a:p>
            <a:pPr>
              <a:spcAft>
                <a:spcPts val="0"/>
              </a:spcAft>
              <a:defRPr/>
            </a:pPr>
            <a:r>
              <a:rPr lang="ru-RU" sz="1900" dirty="0">
                <a:latin typeface="+mj-lt"/>
                <a:cs typeface="+mn-cs"/>
              </a:rPr>
              <a:t>на сайте Правительства Российской Федерации </a:t>
            </a:r>
            <a:r>
              <a:rPr lang="en-US" sz="1900" dirty="0">
                <a:latin typeface="+mj-lt"/>
                <a:cs typeface="+mn-cs"/>
                <a:hlinkClick r:id="rId2"/>
              </a:rPr>
              <a:t>http://government.ru/news/2670</a:t>
            </a:r>
            <a:endParaRPr lang="ru-RU" sz="1900" dirty="0">
              <a:latin typeface="+mj-lt"/>
              <a:cs typeface="+mn-cs"/>
            </a:endParaRPr>
          </a:p>
          <a:p>
            <a:pPr>
              <a:spcAft>
                <a:spcPts val="0"/>
              </a:spcAft>
              <a:defRPr/>
            </a:pPr>
            <a:r>
              <a:rPr lang="ru-RU" sz="1900" dirty="0">
                <a:latin typeface="+mj-lt"/>
                <a:cs typeface="+mn-cs"/>
              </a:rPr>
              <a:t>на сайте ФСТ России </a:t>
            </a:r>
            <a:r>
              <a:rPr lang="ru-RU" sz="1900" dirty="0">
                <a:latin typeface="+mj-lt"/>
                <a:cs typeface="+mn-cs"/>
              </a:rPr>
              <a:t>доступен для </a:t>
            </a:r>
            <a:r>
              <a:rPr lang="ru-RU" sz="1900">
                <a:latin typeface="+mj-lt"/>
                <a:cs typeface="+mn-cs"/>
              </a:rPr>
              <a:t>общественного обсуждения </a:t>
            </a:r>
            <a:r>
              <a:rPr lang="en-US" sz="1900">
                <a:latin typeface="+mj-lt"/>
                <a:cs typeface="+mn-cs"/>
                <a:hlinkClick r:id="rId3"/>
              </a:rPr>
              <a:t>http</a:t>
            </a:r>
            <a:r>
              <a:rPr lang="en-US" sz="1900" dirty="0">
                <a:latin typeface="+mj-lt"/>
                <a:cs typeface="+mn-cs"/>
                <a:hlinkClick r:id="rId3"/>
              </a:rPr>
              <a:t>://www.fstrf.ru/about/activity/plans</a:t>
            </a:r>
            <a:endParaRPr lang="ru-RU" sz="1900" dirty="0">
              <a:latin typeface="+mj-lt"/>
              <a:cs typeface="+mn-cs"/>
            </a:endParaRPr>
          </a:p>
          <a:p>
            <a:pPr>
              <a:spcAft>
                <a:spcPts val="0"/>
              </a:spcAft>
              <a:defRPr/>
            </a:pPr>
            <a:endParaRPr lang="ru-RU" sz="1900" dirty="0">
              <a:latin typeface="+mj-lt"/>
              <a:cs typeface="+mn-cs"/>
            </a:endParaRPr>
          </a:p>
          <a:p>
            <a:pPr>
              <a:defRPr/>
            </a:pPr>
            <a:r>
              <a:rPr lang="ru-RU" sz="1900" u="sng" dirty="0">
                <a:latin typeface="+mj-lt"/>
              </a:rPr>
              <a:t>Обратная </a:t>
            </a:r>
            <a:r>
              <a:rPr lang="ru-RU" sz="1900" u="sng" dirty="0">
                <a:latin typeface="+mj-lt"/>
              </a:rPr>
              <a:t>связь:</a:t>
            </a:r>
            <a:endParaRPr lang="ru-RU" sz="1900" u="sng" dirty="0">
              <a:latin typeface="+mj-lt"/>
            </a:endParaRP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ru-RU" sz="1900" dirty="0">
                <a:latin typeface="+mj-lt"/>
              </a:rPr>
              <a:t> почтовый адрес: Китайгородский проезд, д.7, строение 1, г. Москва, 109074</a:t>
            </a: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ru-RU" sz="1900" dirty="0">
                <a:latin typeface="+mj-lt"/>
              </a:rPr>
              <a:t> адрес электронной почты: </a:t>
            </a:r>
            <a:r>
              <a:rPr lang="ru-RU" sz="1900" dirty="0">
                <a:latin typeface="+mj-lt"/>
                <a:hlinkClick r:id="rId4"/>
              </a:rPr>
              <a:t>os@fstrf.ru</a:t>
            </a:r>
            <a:endParaRPr lang="ru-RU" sz="1900" dirty="0">
              <a:latin typeface="+mj-lt"/>
            </a:endParaRP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ru-RU" sz="1900" dirty="0">
                <a:latin typeface="+mj-lt"/>
              </a:rPr>
              <a:t> тел/факс: (495) 620-50-50 (доб. 2130)</a:t>
            </a:r>
            <a:r>
              <a:rPr lang="ru-RU" sz="1900" dirty="0">
                <a:latin typeface="+mj-lt"/>
                <a:cs typeface="+mn-cs"/>
              </a:rPr>
              <a:t> </a:t>
            </a:r>
          </a:p>
          <a:p>
            <a:pPr>
              <a:defRPr/>
            </a:pPr>
            <a:endParaRPr lang="ru-RU" sz="2000" dirty="0">
              <a:latin typeface="+mj-lt"/>
              <a:cs typeface="+mn-cs"/>
            </a:endParaRPr>
          </a:p>
          <a:p>
            <a:pPr>
              <a:defRPr/>
            </a:pPr>
            <a:endParaRPr lang="ru-RU" sz="2000" dirty="0">
              <a:latin typeface="+mj-lt"/>
              <a:cs typeface="+mn-cs"/>
            </a:endParaRPr>
          </a:p>
          <a:p>
            <a:pPr algn="ctr">
              <a:defRPr/>
            </a:pPr>
            <a:endParaRPr lang="ru-RU" sz="1800" dirty="0">
              <a:latin typeface="+mj-lt"/>
              <a:cs typeface="+mn-cs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9578158" y="6581775"/>
            <a:ext cx="379460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2</a:t>
            </a:r>
            <a:r>
              <a:rPr lang="en-US" sz="1300" b="1" dirty="0" smtClean="0">
                <a:latin typeface="+mn-lt"/>
                <a:cs typeface="Times New Roman" pitchFamily="18" charset="0"/>
              </a:rPr>
              <a:t>4</a:t>
            </a:r>
            <a:endParaRPr lang="ru-RU" sz="1300" b="1" dirty="0" smtClean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4955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 txBox="1">
            <a:spLocks noChangeArrowheads="1"/>
          </p:cNvSpPr>
          <p:nvPr/>
        </p:nvSpPr>
        <p:spPr bwMode="auto">
          <a:xfrm>
            <a:off x="988330" y="358722"/>
            <a:ext cx="892569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6038" indent="-46038" algn="ctr" eaLnBrk="0" hangingPunct="0"/>
            <a:r>
              <a:rPr lang="ru-RU" sz="1600" b="1" dirty="0" smtClean="0">
                <a:sym typeface="Arial" pitchFamily="34" charset="0"/>
              </a:rPr>
              <a:t>Основные направления деятельности в рамках реализации задач по развитию </a:t>
            </a:r>
          </a:p>
          <a:p>
            <a:pPr marL="46038" indent="-46038" algn="ctr" eaLnBrk="0" hangingPunct="0"/>
            <a:r>
              <a:rPr lang="ru-RU" sz="1600" b="1" dirty="0" smtClean="0">
                <a:sym typeface="Arial" pitchFamily="34" charset="0"/>
              </a:rPr>
              <a:t>Евразийской экономической интеграции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287337" y="1028028"/>
            <a:ext cx="9419777" cy="5714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96875" indent="-354013" algn="just" defTabSz="673100" eaLnBrk="0" hangingPunct="0">
              <a:spcBef>
                <a:spcPts val="600"/>
              </a:spcBef>
              <a:spcAft>
                <a:spcPts val="200"/>
              </a:spcAft>
              <a:buSzPct val="100000"/>
            </a:pPr>
            <a:r>
              <a:rPr lang="ru-RU" sz="1400" b="1" dirty="0" smtClean="0">
                <a:sym typeface="Arial" charset="0"/>
              </a:rPr>
              <a:t>Поэтапный план формирования Единого экономического пространства в отношении сфер естественных монополий (в секторальном (отраслевом разрезе) – </a:t>
            </a:r>
            <a:r>
              <a:rPr lang="ru-RU" sz="1300" dirty="0" smtClean="0">
                <a:sym typeface="Arial" charset="0"/>
              </a:rPr>
              <a:t>утвержден решением Коллегии ЕЭК от 05.02.2013 №14</a:t>
            </a:r>
          </a:p>
          <a:p>
            <a:pPr marL="396875" indent="-354013" algn="just" defTabSz="673100" eaLnBrk="0" hangingPunct="0">
              <a:spcBef>
                <a:spcPts val="600"/>
              </a:spcBef>
              <a:spcAft>
                <a:spcPts val="200"/>
              </a:spcAft>
              <a:buSzPct val="100000"/>
            </a:pPr>
            <a:endParaRPr lang="ru-RU" sz="1300" b="1" dirty="0" smtClean="0">
              <a:sym typeface="Arial" charset="0"/>
            </a:endParaRPr>
          </a:p>
          <a:p>
            <a:pPr marL="396875" indent="-354013" algn="just" defTabSz="673100" eaLnBrk="0" hangingPunct="0">
              <a:spcBef>
                <a:spcPts val="600"/>
              </a:spcBef>
              <a:spcAft>
                <a:spcPts val="200"/>
              </a:spcAft>
              <a:buSzPct val="100000"/>
            </a:pPr>
            <a:r>
              <a:rPr lang="ru-RU" sz="1300" b="1" dirty="0" smtClean="0">
                <a:sym typeface="Arial" charset="0"/>
              </a:rPr>
              <a:t>Этап 1 (срок реализации февраль 2013 года) </a:t>
            </a:r>
            <a:r>
              <a:rPr lang="ru-RU" sz="1300" dirty="0" smtClean="0">
                <a:sym typeface="Arial" charset="0"/>
              </a:rPr>
              <a:t>«</a:t>
            </a:r>
            <a:r>
              <a:rPr lang="ru-RU" sz="1300" i="1" dirty="0" smtClean="0">
                <a:sym typeface="Arial" charset="0"/>
              </a:rPr>
              <a:t>Определение приоритетности сфер ЕМ, подлежащих гармонизации в соответствии с Соглашением о единых принципах и правилах регулирования деятельности субъектов ЕМ от 09.12.2010» (далее – Соглашение ЕМ):</a:t>
            </a:r>
          </a:p>
          <a:p>
            <a:pPr marL="900000" indent="180000" algn="just" defTabSz="673100" eaLnBrk="0" hangingPunct="0">
              <a:spcBef>
                <a:spcPts val="30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ru-RU" sz="1300" dirty="0" smtClean="0">
                <a:sym typeface="Arial" charset="0"/>
              </a:rPr>
              <a:t>определение критериев, на основании которых будут определяться приоритетные сферы ЕМ, подлежащие первоочередному сближению;</a:t>
            </a:r>
          </a:p>
          <a:p>
            <a:pPr marL="900000" indent="180000" algn="just" defTabSz="673100" eaLnBrk="0" hangingPunct="0">
              <a:spcBef>
                <a:spcPts val="30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ru-RU" sz="1300" dirty="0" smtClean="0">
                <a:sym typeface="Arial" charset="0"/>
              </a:rPr>
              <a:t> проведение сравнительного анализа сфер ЕМ на предмет приоритетности;</a:t>
            </a:r>
          </a:p>
          <a:p>
            <a:pPr marL="900000" indent="180000" algn="just" defTabSz="673100" eaLnBrk="0" hangingPunct="0">
              <a:spcBef>
                <a:spcPts val="30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ru-RU" sz="1300" dirty="0" smtClean="0">
                <a:sym typeface="Arial" charset="0"/>
              </a:rPr>
              <a:t>формирование перечня приоритетных сфер ЕМ, подлежащих гармонизации. </a:t>
            </a:r>
            <a:endParaRPr lang="en-US" sz="1300" dirty="0">
              <a:sym typeface="Arial" charset="0"/>
            </a:endParaRPr>
          </a:p>
          <a:p>
            <a:pPr marL="396875" indent="-354013" algn="just" defTabSz="673100" eaLnBrk="0" hangingPunct="0">
              <a:spcBef>
                <a:spcPts val="600"/>
              </a:spcBef>
              <a:spcAft>
                <a:spcPts val="200"/>
              </a:spcAft>
              <a:buSzPct val="100000"/>
            </a:pPr>
            <a:r>
              <a:rPr lang="ru-RU" sz="1300" b="1" dirty="0" smtClean="0">
                <a:sym typeface="Arial" charset="0"/>
              </a:rPr>
              <a:t>Этап 2 (срок реализации февраль 2013) </a:t>
            </a:r>
            <a:r>
              <a:rPr lang="ru-RU" sz="1300" i="1" dirty="0" smtClean="0">
                <a:sym typeface="Arial" charset="0"/>
              </a:rPr>
              <a:t>«Анализ положений отдельных соглашений, формирующих Единое экономическое пространство (в секторальном (отраслевом) разрезе), в отношении сфер ЕМ»:</a:t>
            </a:r>
          </a:p>
          <a:p>
            <a:pPr marL="900000" indent="180000" algn="just" defTabSz="673100" eaLnBrk="0" hangingPunct="0">
              <a:spcBef>
                <a:spcPts val="300"/>
              </a:spcBef>
              <a:spcAft>
                <a:spcPts val="0"/>
              </a:spcAft>
              <a:buSzPct val="100000"/>
              <a:buFont typeface="Arial" pitchFamily="34" charset="0"/>
              <a:buChar char="•"/>
            </a:pPr>
            <a:r>
              <a:rPr lang="ru-RU" sz="1300" dirty="0" smtClean="0">
                <a:sym typeface="Arial" charset="0"/>
              </a:rPr>
              <a:t>анализ положений Соглашения ЕМ и отраслевых соглашений на предмет обязательных/императивных норм и диспозитивных/вариативных (дополнительных) норм  которые отражаются (могут быть отражены) в национальном законодательстве Сторон с учетом </a:t>
            </a:r>
            <a:r>
              <a:rPr lang="ru-RU" sz="1300" dirty="0" err="1" smtClean="0">
                <a:sym typeface="Arial" charset="0"/>
              </a:rPr>
              <a:t>страновой</a:t>
            </a:r>
            <a:r>
              <a:rPr lang="ru-RU" sz="1300" dirty="0" smtClean="0">
                <a:sym typeface="Arial" charset="0"/>
              </a:rPr>
              <a:t>, отраслевой и иной специфики, а также сроков и условий формирования ЕЭП, установленных в  отраслевых соглашениях.</a:t>
            </a:r>
            <a:endParaRPr lang="en-US" sz="1300" dirty="0" smtClean="0">
              <a:sym typeface="Arial" charset="0"/>
            </a:endParaRPr>
          </a:p>
          <a:p>
            <a:pPr marL="396875" lvl="1" indent="-354013" algn="just" defTabSz="673100" eaLnBrk="0" hangingPunct="0">
              <a:spcBef>
                <a:spcPts val="600"/>
              </a:spcBef>
              <a:spcAft>
                <a:spcPts val="200"/>
              </a:spcAft>
              <a:buSzPct val="100000"/>
            </a:pPr>
            <a:r>
              <a:rPr lang="ru-RU" sz="1300" b="1" dirty="0" smtClean="0">
                <a:sym typeface="Arial" charset="0"/>
              </a:rPr>
              <a:t>Этап 3 (срок реализации февраль–апрель 2013 года)</a:t>
            </a:r>
            <a:r>
              <a:rPr lang="ru-RU" sz="1400" b="1" dirty="0" smtClean="0">
                <a:sym typeface="Arial" charset="0"/>
              </a:rPr>
              <a:t> </a:t>
            </a:r>
            <a:r>
              <a:rPr lang="ru-RU" sz="1300" i="1" dirty="0" smtClean="0">
                <a:sym typeface="Arial" charset="0"/>
              </a:rPr>
              <a:t>«Анализ национального законодательства Сторон, регламентирующего деятельность субъектов ЕМ (в секторальном (отраслевом) разрезе) на предмет соответствия требованиям Соглашения ЕМ, с учетом положений отраслевых соглашений»:</a:t>
            </a:r>
          </a:p>
          <a:p>
            <a:pPr marL="900000" lvl="1" indent="180000" algn="just" defTabSz="673100" eaLnBrk="0" hangingPunct="0">
              <a:spcBef>
                <a:spcPts val="30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ru-RU" sz="1300" dirty="0" smtClean="0">
                <a:sym typeface="Arial" charset="0"/>
              </a:rPr>
              <a:t>разработка и согласование Сторонами и Евразийской экономической комиссией (ЕЭК) общей формы анализа;</a:t>
            </a:r>
          </a:p>
          <a:p>
            <a:pPr marL="900000" lvl="1" indent="180000" algn="just" defTabSz="673100" eaLnBrk="0" hangingPunct="0">
              <a:spcBef>
                <a:spcPts val="30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ru-RU" sz="1300" dirty="0" smtClean="0">
                <a:sym typeface="Arial" charset="0"/>
              </a:rPr>
              <a:t>проведение анализа национального законодательства Сторон о ЕМ  в соответствии с формой. </a:t>
            </a:r>
            <a:endParaRPr lang="en-US" sz="1300" dirty="0">
              <a:sym typeface="Arial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578158" y="6581775"/>
            <a:ext cx="379460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25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 txBox="1">
            <a:spLocks noChangeArrowheads="1"/>
          </p:cNvSpPr>
          <p:nvPr/>
        </p:nvSpPr>
        <p:spPr bwMode="auto">
          <a:xfrm>
            <a:off x="988330" y="352906"/>
            <a:ext cx="892569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6038" indent="-46038" algn="ctr" eaLnBrk="0" hangingPunct="0"/>
            <a:r>
              <a:rPr lang="ru-RU" sz="1600" b="1" dirty="0" smtClean="0">
                <a:sym typeface="Arial" pitchFamily="34" charset="0"/>
              </a:rPr>
              <a:t>Основные направления деятельности в рамках реализации задач по развитию </a:t>
            </a:r>
          </a:p>
          <a:p>
            <a:pPr marL="46038" indent="-46038" algn="ctr" eaLnBrk="0" hangingPunct="0"/>
            <a:r>
              <a:rPr lang="ru-RU" sz="1600" b="1" dirty="0" smtClean="0">
                <a:sym typeface="Arial" pitchFamily="34" charset="0"/>
              </a:rPr>
              <a:t>Евразийской экономической интеграции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287337" y="1120192"/>
            <a:ext cx="9419777" cy="5180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96875" indent="-354013" algn="just" defTabSz="673100" eaLnBrk="0" hangingPunct="0">
              <a:spcBef>
                <a:spcPts val="600"/>
              </a:spcBef>
              <a:spcAft>
                <a:spcPts val="200"/>
              </a:spcAft>
              <a:buSzPct val="100000"/>
            </a:pPr>
            <a:r>
              <a:rPr lang="ru-RU" sz="1300" b="1" dirty="0" smtClean="0">
                <a:sym typeface="Arial" charset="0"/>
              </a:rPr>
              <a:t>Этап 4 (срок реализации май–июль 2013 года) </a:t>
            </a:r>
            <a:r>
              <a:rPr lang="ru-RU" sz="1400" i="1" dirty="0" smtClean="0">
                <a:sym typeface="Arial" charset="0"/>
              </a:rPr>
              <a:t>«</a:t>
            </a:r>
            <a:r>
              <a:rPr lang="ru-RU" sz="1300" i="1" dirty="0" smtClean="0">
                <a:sym typeface="Arial" charset="0"/>
              </a:rPr>
              <a:t>Подготовка предложений по гармонизации законодательства Сторон в области регулирования деятельности субъектов ЕМ».</a:t>
            </a:r>
          </a:p>
          <a:p>
            <a:pPr marL="900000" indent="180000" algn="just" defTabSz="673100" eaLnBrk="0" hangingPunct="0">
              <a:spcBef>
                <a:spcPts val="30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ru-RU" sz="1300" dirty="0" smtClean="0">
                <a:sym typeface="Arial" charset="0"/>
              </a:rPr>
              <a:t>подготовка предложений по изменению и дополнению законодательства Сторон на основе проведенного анализа, в том числе на основании: формы, заполненной Сторонами (этап 3), правок редакционного характера законодательных актов Сторон, вводом новых положений в законодательных актах Сторон, распространения лучшей практики регулирования и/или контроля деятельности субъектов ЕМ ;</a:t>
            </a:r>
          </a:p>
          <a:p>
            <a:pPr marL="900000" indent="180000" algn="just" defTabSz="673100" eaLnBrk="0" hangingPunct="0">
              <a:spcBef>
                <a:spcPts val="300"/>
              </a:spcBef>
              <a:buSzPct val="100000"/>
              <a:buFont typeface="Arial" pitchFamily="34" charset="0"/>
              <a:buChar char="•"/>
            </a:pPr>
            <a:r>
              <a:rPr lang="ru-RU" sz="1300" dirty="0" smtClean="0">
                <a:sym typeface="Arial" charset="0"/>
              </a:rPr>
              <a:t>рассмотрение Сторонами предложений ЕЭК по изменению и дополнению законодательства Сторон .</a:t>
            </a:r>
          </a:p>
          <a:p>
            <a:pPr marL="396875" indent="-354013" algn="just" defTabSz="673100" eaLnBrk="0" hangingPunct="0">
              <a:spcBef>
                <a:spcPts val="1200"/>
              </a:spcBef>
              <a:buSzPct val="100000"/>
            </a:pPr>
            <a:endParaRPr lang="ru-RU" sz="1300" b="1" dirty="0" smtClean="0">
              <a:sym typeface="Arial" charset="0"/>
            </a:endParaRPr>
          </a:p>
          <a:p>
            <a:pPr marL="396875" indent="-354013" algn="just" defTabSz="673100" eaLnBrk="0" hangingPunct="0">
              <a:spcBef>
                <a:spcPts val="1200"/>
              </a:spcBef>
              <a:buSzPct val="100000"/>
            </a:pPr>
            <a:r>
              <a:rPr lang="ru-RU" sz="1300" b="1" dirty="0" smtClean="0">
                <a:sym typeface="Arial" charset="0"/>
              </a:rPr>
              <a:t>Этап 5 (срок реализации сентябрь 2013 года – март 2014 года) </a:t>
            </a:r>
            <a:r>
              <a:rPr lang="ru-RU" sz="1300" i="1" dirty="0" smtClean="0">
                <a:sym typeface="Arial" charset="0"/>
              </a:rPr>
              <a:t>«Формирование итогового отчета и принятие нормативных правовых актов Сторон в области регулирования деятельности субъектов ЕМ, которые подлежат сближению, и определение последовательности осуществления соответствующих мер по гармонизации законодательства в этой сфере». </a:t>
            </a:r>
          </a:p>
          <a:p>
            <a:pPr marL="900000" indent="180000" algn="just" defTabSz="673100" eaLnBrk="0" hangingPunct="0">
              <a:spcBef>
                <a:spcPts val="30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ru-RU" sz="1300" dirty="0" smtClean="0">
                <a:sym typeface="Arial" charset="0"/>
              </a:rPr>
              <a:t>формирование «Итогового отчета», включающего результаты работы, проведенной на предыдущих Этапах, перечень нормативных правовых актов Сторон в области регулирования деятельности субъектов ЕМ, которые подлежат сближению с перечнем императивных и диспозитивных норм, последовательность осуществления соответствующих мер по гармонизации законодательства Сторон в этой сфере;</a:t>
            </a:r>
          </a:p>
          <a:p>
            <a:pPr marL="900000" indent="180000" algn="just" defTabSz="673100" eaLnBrk="0" hangingPunct="0">
              <a:spcBef>
                <a:spcPts val="30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ru-RU" sz="1300" dirty="0" smtClean="0">
                <a:sym typeface="Arial" charset="0"/>
              </a:rPr>
              <a:t>согласование Сторонами «Итогового отчета»;</a:t>
            </a:r>
          </a:p>
          <a:p>
            <a:pPr marL="900000" indent="180000" algn="just" defTabSz="673100" eaLnBrk="0" hangingPunct="0">
              <a:spcBef>
                <a:spcPts val="30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ru-RU" sz="1300" dirty="0" smtClean="0">
                <a:sym typeface="Arial" charset="0"/>
              </a:rPr>
              <a:t>представление «Итогового отчета» на рассмотрение и утверждение Высшего Евразийского экономического совета с учетом итогов его согласования Сторонами;</a:t>
            </a:r>
          </a:p>
          <a:p>
            <a:pPr marL="900000" indent="180000" algn="just" defTabSz="673100" eaLnBrk="0" hangingPunct="0">
              <a:spcBef>
                <a:spcPts val="30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ru-RU" sz="1300" dirty="0" smtClean="0">
                <a:sym typeface="Arial" charset="0"/>
              </a:rPr>
              <a:t>формирование Сторонами графика утверждения нормативных правовых актов на основе «Итогового отчета», утвержденного Высшим Евразийским экономическим советом.  </a:t>
            </a:r>
            <a:endParaRPr lang="en-US" sz="1300" dirty="0">
              <a:sym typeface="Arial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578158" y="6581775"/>
            <a:ext cx="379460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26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 txBox="1">
            <a:spLocks noChangeArrowheads="1"/>
          </p:cNvSpPr>
          <p:nvPr/>
        </p:nvSpPr>
        <p:spPr bwMode="auto">
          <a:xfrm>
            <a:off x="988330" y="421002"/>
            <a:ext cx="89256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6038" indent="-46038" algn="ctr" eaLnBrk="0" hangingPunct="0"/>
            <a:r>
              <a:rPr lang="ru-RU" sz="1600" b="1" dirty="0" smtClean="0">
                <a:sym typeface="Arial" pitchFamily="34" charset="0"/>
              </a:rPr>
              <a:t>Приоритетные задачи интеграции на 2014 год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287337" y="945088"/>
            <a:ext cx="9419777" cy="3659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96875" indent="-354013" algn="just" defTabSz="673100" eaLnBrk="0" hangingPunct="0">
              <a:spcBef>
                <a:spcPts val="600"/>
              </a:spcBef>
              <a:spcAft>
                <a:spcPts val="200"/>
              </a:spcAft>
              <a:buSzPct val="100000"/>
            </a:pPr>
            <a:r>
              <a:rPr lang="ru-RU" sz="1400" b="1" dirty="0" smtClean="0">
                <a:sym typeface="Arial" charset="0"/>
              </a:rPr>
              <a:t>Договор о Евразийском экономическом союзе </a:t>
            </a:r>
            <a:r>
              <a:rPr lang="ru-RU" sz="1400" dirty="0" smtClean="0">
                <a:sym typeface="Arial" charset="0"/>
              </a:rPr>
              <a:t>(решения Высшего Евразийского экономического совета          от 19.12.2012 №21 и от 29.05.2013 №30)</a:t>
            </a:r>
          </a:p>
          <a:p>
            <a:pPr marL="396875" indent="-354013" algn="just" defTabSz="673100" eaLnBrk="0" hangingPunct="0">
              <a:spcBef>
                <a:spcPts val="600"/>
              </a:spcBef>
              <a:spcAft>
                <a:spcPts val="200"/>
              </a:spcAft>
              <a:buSzPct val="100000"/>
            </a:pPr>
            <a:r>
              <a:rPr lang="ru-RU" sz="1400" b="1" dirty="0" smtClean="0">
                <a:sym typeface="Arial" charset="0"/>
              </a:rPr>
              <a:t>Проект Договора закрепляет обязательства Сторон по формированию Евразийского экономического союза и включает в себя следующие разделы:</a:t>
            </a:r>
          </a:p>
          <a:p>
            <a:pPr marL="900000" indent="180000" algn="just" defTabSz="673100" eaLnBrk="0" hangingPunct="0">
              <a:spcBef>
                <a:spcPts val="30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ru-RU" sz="1300" dirty="0" smtClean="0">
                <a:sym typeface="Arial" charset="0"/>
              </a:rPr>
              <a:t>Институциональная часть;</a:t>
            </a:r>
          </a:p>
          <a:p>
            <a:pPr marL="900000" indent="180000" algn="just" defTabSz="673100" eaLnBrk="0" hangingPunct="0">
              <a:spcBef>
                <a:spcPts val="30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ru-RU" sz="1300" dirty="0" smtClean="0">
                <a:sym typeface="Arial" charset="0"/>
              </a:rPr>
              <a:t> Вопросы Таможенного союза;</a:t>
            </a:r>
          </a:p>
          <a:p>
            <a:pPr marL="900000" indent="180000" algn="just" defTabSz="673100" eaLnBrk="0" hangingPunct="0">
              <a:spcBef>
                <a:spcPts val="30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ru-RU" sz="1300" dirty="0" smtClean="0">
                <a:sym typeface="Arial" charset="0"/>
              </a:rPr>
              <a:t>Вопросы ЕЭП;</a:t>
            </a:r>
          </a:p>
          <a:p>
            <a:pPr marL="900000" indent="180000" algn="just" defTabSz="673100" eaLnBrk="0" hangingPunct="0">
              <a:spcBef>
                <a:spcPts val="30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ru-RU" sz="1300" dirty="0" smtClean="0">
                <a:sym typeface="Arial" charset="0"/>
              </a:rPr>
              <a:t>Правовая база </a:t>
            </a:r>
            <a:r>
              <a:rPr lang="ru-RU" sz="1300" dirty="0" err="1" smtClean="0">
                <a:sym typeface="Arial" charset="0"/>
              </a:rPr>
              <a:t>ЕврАзЭС</a:t>
            </a:r>
            <a:r>
              <a:rPr lang="ru-RU" sz="1300" dirty="0" smtClean="0">
                <a:sym typeface="Arial" charset="0"/>
              </a:rPr>
              <a:t>;</a:t>
            </a:r>
          </a:p>
          <a:p>
            <a:pPr marL="900000" indent="180000" algn="just" defTabSz="673100" eaLnBrk="0" hangingPunct="0">
              <a:spcBef>
                <a:spcPts val="30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ru-RU" sz="1300" dirty="0" smtClean="0">
                <a:sym typeface="Arial" charset="0"/>
              </a:rPr>
              <a:t>Обязательства по проведению согласованной политики в ключевых сферах.</a:t>
            </a:r>
          </a:p>
          <a:p>
            <a:pPr marL="396875" indent="-354013" algn="just" defTabSz="673100" eaLnBrk="0" hangingPunct="0">
              <a:spcBef>
                <a:spcPts val="1800"/>
              </a:spcBef>
              <a:spcAft>
                <a:spcPts val="0"/>
              </a:spcAft>
              <a:buSzPct val="100000"/>
            </a:pPr>
            <a:r>
              <a:rPr lang="ru-RU" sz="1400" b="1" dirty="0" smtClean="0">
                <a:sym typeface="Arial" charset="0"/>
              </a:rPr>
              <a:t>Ключевые события:</a:t>
            </a:r>
          </a:p>
          <a:p>
            <a:pPr marL="900000" indent="180000" algn="just" defTabSz="673100" eaLnBrk="0" hangingPunct="0">
              <a:spcBef>
                <a:spcPts val="300"/>
              </a:spcBef>
              <a:spcAft>
                <a:spcPts val="600"/>
              </a:spcAft>
              <a:buSzPct val="100000"/>
            </a:pPr>
            <a:endParaRPr lang="ru-RU" sz="1300" dirty="0" smtClean="0">
              <a:sym typeface="Arial" charset="0"/>
            </a:endParaRPr>
          </a:p>
          <a:p>
            <a:pPr marL="900000" indent="180000" algn="just" defTabSz="673100" eaLnBrk="0" hangingPunct="0">
              <a:spcBef>
                <a:spcPts val="300"/>
              </a:spcBef>
              <a:spcAft>
                <a:spcPts val="600"/>
              </a:spcAft>
              <a:buSzPct val="100000"/>
            </a:pPr>
            <a:endParaRPr lang="ru-RU" sz="1300" dirty="0" smtClean="0">
              <a:sym typeface="Arial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62099" y="4149873"/>
            <a:ext cx="1584325" cy="1223839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err="1">
                <a:solidFill>
                  <a:srgbClr val="FFFFFF"/>
                </a:solidFill>
                <a:latin typeface="Arial" charset="0"/>
              </a:rPr>
              <a:t>Внутригосу-дарственное</a:t>
            </a:r>
            <a:r>
              <a:rPr lang="ru-RU" sz="1300" dirty="0">
                <a:solidFill>
                  <a:srgbClr val="FFFFFF"/>
                </a:solidFill>
                <a:latin typeface="Arial" charset="0"/>
              </a:rPr>
              <a:t> согласование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362299" y="4149873"/>
            <a:ext cx="1604962" cy="122384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err="1">
                <a:solidFill>
                  <a:srgbClr val="FFFFFF"/>
                </a:solidFill>
                <a:latin typeface="Arial" charset="0"/>
              </a:rPr>
              <a:t>Внутригосу-дарственные</a:t>
            </a:r>
            <a:r>
              <a:rPr lang="ru-RU" sz="1300" dirty="0">
                <a:solidFill>
                  <a:srgbClr val="FFFFFF"/>
                </a:solidFill>
                <a:latin typeface="Arial" charset="0"/>
              </a:rPr>
              <a:t> процедуры, необходимые для подписания</a:t>
            </a:r>
            <a:endParaRPr lang="ru-RU" sz="1300" dirty="0">
              <a:solidFill>
                <a:srgbClr val="FFFFFF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228691" y="4149873"/>
            <a:ext cx="1511300" cy="122384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err="1">
                <a:solidFill>
                  <a:srgbClr val="FFFFFF"/>
                </a:solidFill>
                <a:latin typeface="Arial" charset="0"/>
              </a:rPr>
              <a:t>Подписание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962699" y="4149873"/>
            <a:ext cx="1550987" cy="1239715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err="1">
                <a:solidFill>
                  <a:srgbClr val="FFFFFF"/>
                </a:solidFill>
                <a:latin typeface="Arial" charset="0"/>
              </a:rPr>
              <a:t>Ратификация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690891" y="4149873"/>
            <a:ext cx="1550987" cy="1239715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err="1">
                <a:solidFill>
                  <a:srgbClr val="FFFFFF"/>
                </a:solidFill>
                <a:latin typeface="Arial" charset="0"/>
              </a:rPr>
              <a:t>Вступление в силу</a:t>
            </a:r>
          </a:p>
        </p:txBody>
      </p:sp>
      <p:cxnSp>
        <p:nvCxnSpPr>
          <p:cNvPr id="11" name="Прямая со стрелкой 3"/>
          <p:cNvCxnSpPr>
            <a:cxnSpLocks noChangeShapeType="1"/>
          </p:cNvCxnSpPr>
          <p:nvPr/>
        </p:nvCxnSpPr>
        <p:spPr bwMode="auto">
          <a:xfrm>
            <a:off x="540302" y="5680814"/>
            <a:ext cx="9022797" cy="0"/>
          </a:xfrm>
          <a:prstGeom prst="straightConnector1">
            <a:avLst/>
          </a:prstGeom>
          <a:noFill/>
          <a:ln w="88900" algn="ctr">
            <a:solidFill>
              <a:schemeClr val="tx2"/>
            </a:solidFill>
            <a:round/>
            <a:headEnd/>
            <a:tailEnd type="arrow" w="med" len="med"/>
          </a:ln>
        </p:spPr>
      </p:cxnSp>
      <p:sp>
        <p:nvSpPr>
          <p:cNvPr id="12" name="Заголовок 1"/>
          <p:cNvSpPr txBox="1">
            <a:spLocks/>
          </p:cNvSpPr>
          <p:nvPr/>
        </p:nvSpPr>
        <p:spPr>
          <a:xfrm>
            <a:off x="687128" y="5734050"/>
            <a:ext cx="1201737" cy="288032"/>
          </a:xfrm>
          <a:prstGeom prst="rect">
            <a:avLst/>
          </a:prstGeom>
        </p:spPr>
        <p:txBody>
          <a:bodyPr/>
          <a:lstStyle/>
          <a:p>
            <a:pPr marL="46038" marR="0" lvl="0" indent="-46038" algn="ctr" defTabSz="7064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300" b="1" dirty="0" smtClean="0">
                <a:sym typeface="Arial" pitchFamily="34" charset="0"/>
              </a:rPr>
              <a:t>Март 2014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auto">
          <a:xfrm>
            <a:off x="2450877" y="5735435"/>
            <a:ext cx="1409700" cy="286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6038" indent="-46038" algn="ctr" defTabSz="706438"/>
            <a:r>
              <a:rPr lang="ru-RU" sz="1300" b="1" dirty="0" smtClean="0">
                <a:sym typeface="Arial" pitchFamily="34" charset="0"/>
              </a:rPr>
              <a:t>Апрель 2014</a:t>
            </a:r>
          </a:p>
        </p:txBody>
      </p:sp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4351390" y="5734050"/>
            <a:ext cx="1263650" cy="276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6038" indent="-46038" algn="ctr" defTabSz="706438"/>
            <a:r>
              <a:rPr lang="ru-RU" sz="1400" b="1" dirty="0" smtClean="0">
                <a:sym typeface="Arial" pitchFamily="34" charset="0"/>
              </a:rPr>
              <a:t>Май 2014</a:t>
            </a:r>
          </a:p>
        </p:txBody>
      </p:sp>
      <p:sp>
        <p:nvSpPr>
          <p:cNvPr id="15" name="Заголовок 1"/>
          <p:cNvSpPr txBox="1">
            <a:spLocks/>
          </p:cNvSpPr>
          <p:nvPr/>
        </p:nvSpPr>
        <p:spPr bwMode="auto">
          <a:xfrm>
            <a:off x="5933515" y="5724322"/>
            <a:ext cx="1687179" cy="441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6038" indent="-46038" algn="ctr" defTabSz="706438"/>
            <a:r>
              <a:rPr lang="ru-RU" sz="1300" b="1" dirty="0" smtClean="0">
                <a:sym typeface="Arial" pitchFamily="34" charset="0"/>
              </a:rPr>
              <a:t>Июнь-декабрь 2014</a:t>
            </a:r>
          </a:p>
        </p:txBody>
      </p:sp>
      <p:sp>
        <p:nvSpPr>
          <p:cNvPr id="16" name="Заголовок 1"/>
          <p:cNvSpPr txBox="1">
            <a:spLocks/>
          </p:cNvSpPr>
          <p:nvPr/>
        </p:nvSpPr>
        <p:spPr bwMode="auto">
          <a:xfrm>
            <a:off x="7982835" y="5735435"/>
            <a:ext cx="1080120" cy="420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300" b="1" dirty="0"/>
              <a:t>1 января 2015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9578158" y="6581775"/>
            <a:ext cx="379460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27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3"/>
          <p:cNvSpPr>
            <a:spLocks noGrp="1"/>
          </p:cNvSpPr>
          <p:nvPr>
            <p:ph type="title"/>
          </p:nvPr>
        </p:nvSpPr>
        <p:spPr bwMode="auto">
          <a:xfrm>
            <a:off x="706438" y="2493963"/>
            <a:ext cx="8229600" cy="1143000"/>
          </a:xfrm>
          <a:extLst/>
        </p:spPr>
        <p:txBody>
          <a:bodyPr vert="horz" wrap="square" lIns="95820" tIns="47910" rIns="95820" bIns="47910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z="3500" b="1" dirty="0" smtClean="0">
                <a:latin typeface="+mn-lt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ransition advTm="2153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0131" y="333450"/>
            <a:ext cx="8719653" cy="792088"/>
          </a:xfrm>
        </p:spPr>
        <p:txBody>
          <a:bodyPr lIns="95820" tIns="47910" rIns="95820" bIns="47910">
            <a:noAutofit/>
          </a:bodyPr>
          <a:lstStyle/>
          <a:p>
            <a:r>
              <a:rPr lang="ru-RU" sz="2000" b="1" dirty="0"/>
              <a:t>Мероприятия 4 и 7 раздела Дорожной карты «Развитие конкуренции и совершенствование антимонопольной политики»</a:t>
            </a:r>
            <a:r>
              <a:rPr lang="ru-RU" sz="2300" b="1" dirty="0"/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lIns="95820" tIns="47910" rIns="95820" bIns="47910"/>
          <a:lstStyle/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822699"/>
              </p:ext>
            </p:extLst>
          </p:nvPr>
        </p:nvGraphicFramePr>
        <p:xfrm>
          <a:off x="272568" y="1269553"/>
          <a:ext cx="9520106" cy="5354117"/>
        </p:xfrm>
        <a:graphic>
          <a:graphicData uri="http://schemas.openxmlformats.org/drawingml/2006/table">
            <a:tbl>
              <a:tblPr/>
              <a:tblGrid>
                <a:gridCol w="3673907"/>
                <a:gridCol w="1944216"/>
                <a:gridCol w="1080120"/>
                <a:gridCol w="1152128"/>
                <a:gridCol w="1669735"/>
              </a:tblGrid>
              <a:tr h="320044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Мероприятие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045" marR="48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Ключевое событие/результат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045" marR="48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Срок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045" marR="48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Вид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документа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045" marR="48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Исполнитель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045" marR="48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96931"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 Развитие конкуренции в инфраструктурных отраслях, включая сферы естественных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монополий…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045" marR="48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045" marR="48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045" marR="48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045" marR="48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045" marR="48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33809"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внедрение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стимулирующего регулирования, основанного:</a:t>
                      </a:r>
                    </a:p>
                  </a:txBody>
                  <a:tcPr marL="48045" marR="48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определены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основные принципы тарифного регулирования, устанавливающие введение стимулирующего регулирования</a:t>
                      </a:r>
                    </a:p>
                  </a:txBody>
                  <a:tcPr marL="48045" marR="48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045" marR="48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045" marR="48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045" marR="48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42377"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утверждении инвестиционных программ субъектов естественных монополий (с учетом определенных в рамках долгосрочных схем и программ оптимальных параметров), согласованных с инвестиционными программами сопряженных субъектов естественных монополий и конкурентных сфер деятельности, ограничении удельной стоимости инвестиций укрупненными нормативами цены строительства, обязательности проведения технологического аудита в отдельных отраслях и достижении целей создания единых конкурентных рынков в сопряженных с естественными монополиями сферах</a:t>
                      </a:r>
                    </a:p>
                  </a:txBody>
                  <a:tcPr marL="48045" marR="48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создание условий развития конкуренции в сопряженных с естественными монополиями сферах деятельности</a:t>
                      </a:r>
                    </a:p>
                  </a:txBody>
                  <a:tcPr marL="48045" marR="48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Июнь </a:t>
                      </a: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2013 г.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045" marR="48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федеральный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закон</a:t>
                      </a:r>
                    </a:p>
                  </a:txBody>
                  <a:tcPr marL="48045" marR="48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ФСТ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России,</a:t>
                      </a: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ФАС России,</a:t>
                      </a: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Минэкономразвития России,</a:t>
                      </a: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Минэнерго России</a:t>
                      </a:r>
                    </a:p>
                  </a:txBody>
                  <a:tcPr marL="48045" marR="48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624645" y="6581775"/>
            <a:ext cx="286486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7757382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624198"/>
              </p:ext>
            </p:extLst>
          </p:nvPr>
        </p:nvGraphicFramePr>
        <p:xfrm>
          <a:off x="394191" y="920094"/>
          <a:ext cx="9286005" cy="5487577"/>
        </p:xfrm>
        <a:graphic>
          <a:graphicData uri="http://schemas.openxmlformats.org/drawingml/2006/table">
            <a:tbl>
              <a:tblPr/>
              <a:tblGrid>
                <a:gridCol w="3199380"/>
                <a:gridCol w="1872808"/>
                <a:gridCol w="936404"/>
                <a:gridCol w="1619730"/>
                <a:gridCol w="1657683"/>
              </a:tblGrid>
              <a:tr h="295302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Мероприятие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045" marR="48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Ключевое событие/результат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045" marR="48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Срок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045" marR="48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Вид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документа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045" marR="48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Исполнитель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045" marR="48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38965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установленных показателях эффективности, надежности и качества с учетом использования ценового стимулирующего регулирования уровней тарифов, включая долгосрочные, которое обеспечивает для потребителей доступность базовых товаров и услуг, а для регулируемых субъектов - развитие и модернизацию в сферах естественных монополий и сопряженных с ними сферах</a:t>
                      </a:r>
                    </a:p>
                  </a:txBody>
                  <a:tcPr marL="48045" marR="48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создание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стимулов развития и модернизации в естественно-монопольных и сопряженных с ними сферах деятельности</a:t>
                      </a:r>
                    </a:p>
                  </a:txBody>
                  <a:tcPr marL="48045" marR="48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Октябрь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2013 г.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045" marR="48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федеральный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закон,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постановление Правительства Российской Федерации</a:t>
                      </a:r>
                    </a:p>
                  </a:txBody>
                  <a:tcPr marL="48045" marR="48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ФСТ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России,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ФАС России,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Минэкономразвития России,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Минэнерго России</a:t>
                      </a:r>
                    </a:p>
                  </a:txBody>
                  <a:tcPr marL="48045" marR="48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2212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формирование единого информационного ресурса, обеспечивающего раскрытие информации:</a:t>
                      </a:r>
                    </a:p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субъектами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регулирования о тарифах естественных монополий, инвестиционных, операционных расходах, финансовой деятельности, регулировании субъектов естественных монополий;</a:t>
                      </a:r>
                    </a:p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органами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регулирования</a:t>
                      </a:r>
                    </a:p>
                  </a:txBody>
                  <a:tcPr marL="48045" marR="48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создание 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единого государственного портала о раскрытии информации субъектами естественных монополий</a:t>
                      </a:r>
                    </a:p>
                  </a:txBody>
                  <a:tcPr marL="48045" marR="48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Июнь 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2013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г.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Ноябрь 2013 г.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045" marR="48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федеральный закон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постановление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Правительства Российской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Федерации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045" marR="48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ФСТ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России,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Минэкономразвития России,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ФАС России,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Минэнерго России</a:t>
                      </a:r>
                    </a:p>
                  </a:txBody>
                  <a:tcPr marL="48045" marR="48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9624645" y="6581775"/>
            <a:ext cx="286486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7805889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0601" y="188683"/>
            <a:ext cx="9286007" cy="419921"/>
          </a:xfrm>
          <a:prstGeom prst="rect">
            <a:avLst/>
          </a:prstGeom>
          <a:noFill/>
        </p:spPr>
        <p:txBody>
          <a:bodyPr wrap="square" lIns="95820" tIns="47910" rIns="95820" bIns="47910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295394"/>
              </p:ext>
            </p:extLst>
          </p:nvPr>
        </p:nvGraphicFramePr>
        <p:xfrm>
          <a:off x="350601" y="836906"/>
          <a:ext cx="9284506" cy="2881271"/>
        </p:xfrm>
        <a:graphic>
          <a:graphicData uri="http://schemas.openxmlformats.org/drawingml/2006/table">
            <a:tbl>
              <a:tblPr/>
              <a:tblGrid>
                <a:gridCol w="3043314"/>
                <a:gridCol w="2028875"/>
                <a:gridCol w="936404"/>
                <a:gridCol w="1494199"/>
                <a:gridCol w="1781714"/>
              </a:tblGrid>
              <a:tr h="304871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Мероприятие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4319" marR="7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Ключевое событие/результат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4319" marR="7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Срок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4319" marR="7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Вид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документа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4319" marR="743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Исполнитель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4319" marR="7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4392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7. Повышение уровня защиты прав потребителей</a:t>
                      </a:r>
                    </a:p>
                  </a:txBody>
                  <a:tcPr marL="74319" marR="7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4319" marR="743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4319" marR="743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4319" marR="743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4319" marR="743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3247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обеспечение защиты прав потребителей услуг естественных монополий:</a:t>
                      </a:r>
                    </a:p>
                    <a:p>
                      <a:pPr marL="0" algn="l" defTabSz="9144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законодательное закрепление стандартов коммерческого качества обслуживания потребителей услуг естественных монополий и ответственности за их соблюдение</a:t>
                      </a:r>
                    </a:p>
                    <a:p>
                      <a:pPr marL="0" algn="l" defTabSz="914400" rtl="0" eaLnBrk="1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4319" marR="7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утверждены стандарты коммерческого качества обслуживания</a:t>
                      </a:r>
                    </a:p>
                  </a:txBody>
                  <a:tcPr marL="74319" marR="743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Октябрь 2013 г.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4319" marR="743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федеральный закон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4319" marR="743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ФСТ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России,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ФАС России,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Минэкономразвития России,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Минэнерго России</a:t>
                      </a:r>
                    </a:p>
                  </a:txBody>
                  <a:tcPr marL="74319" marR="743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624645" y="6581775"/>
            <a:ext cx="286486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3934075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268" y="558602"/>
            <a:ext cx="9177907" cy="1143000"/>
          </a:xfrm>
        </p:spPr>
        <p:txBody>
          <a:bodyPr/>
          <a:lstStyle/>
          <a:p>
            <a:r>
              <a:rPr lang="ru-RU" sz="2300" b="1" dirty="0" smtClean="0"/>
              <a:t>Проекты федеральных законов, разработанные в рамках реализации распоряжений Правительства РФ от 28 декабря 2012 г. № 2579-р и от 19 сентября 2013 г. № 1689-р</a:t>
            </a:r>
            <a:endParaRPr lang="ru-RU" sz="23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2099" y="1701602"/>
            <a:ext cx="8229600" cy="4525963"/>
          </a:xfrm>
        </p:spPr>
        <p:txBody>
          <a:bodyPr/>
          <a:lstStyle/>
          <a:p>
            <a:pPr marL="46037" indent="0">
              <a:buFont typeface="Wingdings" pitchFamily="2" charset="2"/>
              <a:buChar char="Ø"/>
            </a:pPr>
            <a:r>
              <a:rPr lang="ru-RU" sz="2200" b="1" smtClean="0"/>
              <a:t> Проект </a:t>
            </a:r>
            <a:r>
              <a:rPr lang="ru-RU" sz="2200" b="1" dirty="0" smtClean="0"/>
              <a:t>федерального закона 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«О внесении изменений в Федеральный закон «О естественных монополиях» и иные законодательные акты Российской Федерации»</a:t>
            </a:r>
            <a:br>
              <a:rPr lang="ru-RU" sz="2200" dirty="0" smtClean="0"/>
            </a:br>
            <a:r>
              <a:rPr lang="ru-RU" sz="2200" dirty="0" smtClean="0"/>
              <a:t>(</a:t>
            </a:r>
            <a:r>
              <a:rPr lang="ru-RU" sz="2200" b="1" dirty="0" smtClean="0"/>
              <a:t>Комплексное стимулирующее регулирование)</a:t>
            </a:r>
          </a:p>
          <a:p>
            <a:pPr marL="46037" indent="0">
              <a:buFont typeface="Wingdings" pitchFamily="2" charset="2"/>
              <a:buChar char="Ø"/>
            </a:pPr>
            <a:endParaRPr lang="ru-RU" sz="2200" b="1" dirty="0" smtClean="0"/>
          </a:p>
          <a:p>
            <a:pPr marL="46037" indent="0">
              <a:buFont typeface="Wingdings" pitchFamily="2" charset="2"/>
              <a:buChar char="Ø"/>
            </a:pPr>
            <a:r>
              <a:rPr lang="ru-RU" sz="2200" b="1" dirty="0" smtClean="0"/>
              <a:t> Проект федерального закона 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«О внесении изменений в отдельные законодательные акты</a:t>
            </a:r>
            <a:br>
              <a:rPr lang="ru-RU" sz="2200" dirty="0" smtClean="0"/>
            </a:br>
            <a:r>
              <a:rPr lang="ru-RU" sz="2200" dirty="0" smtClean="0"/>
              <a:t>Российской Федерации в части раскрытия информации и информатизации регуляторных процессов в сферах естественных монополий и иных регулируемых сферах»(</a:t>
            </a:r>
            <a:r>
              <a:rPr lang="ru-RU" sz="2200" b="1" dirty="0" smtClean="0"/>
              <a:t>Единая среда  электронного регулирования)</a:t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endParaRPr lang="ru-RU" sz="2200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9624645" y="6581775"/>
            <a:ext cx="286486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5678081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4107" y="1197546"/>
            <a:ext cx="8990538" cy="4715445"/>
          </a:xfrm>
        </p:spPr>
        <p:txBody>
          <a:bodyPr anchor="t"/>
          <a:lstStyle/>
          <a:p>
            <a:r>
              <a:rPr lang="ru-RU" sz="1800" b="1" dirty="0" smtClean="0"/>
              <a:t>Пройдено: </a:t>
            </a:r>
          </a:p>
          <a:p>
            <a:endParaRPr lang="ru-RU" sz="18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 smtClean="0"/>
              <a:t>Процедуры общественного обсуждения;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 smtClean="0"/>
              <a:t>Независимая антикоррупционная экспертиза;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 smtClean="0"/>
              <a:t>Согласование с заинтересованными органами исполнительной власти (Минэнерго России, Минэкономразвития России, ФАС России)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 smtClean="0"/>
              <a:t>Получены заключения Минюста России, Института законодательства и сравнительного правоведения при Правительстве РФ, Минфина России;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 smtClean="0"/>
              <a:t>Получено заключение Минэкономразвития России об оценке регулирующего воздействия.</a:t>
            </a:r>
          </a:p>
          <a:p>
            <a:pPr marL="285750" indent="-285750"/>
            <a:endParaRPr lang="ru-RU" sz="1800" dirty="0"/>
          </a:p>
          <a:p>
            <a:pPr marL="285750" indent="-285750" algn="just"/>
            <a:r>
              <a:rPr lang="ru-RU" sz="1800" b="1" dirty="0" smtClean="0"/>
              <a:t>	ФСТ России внесла законопроекты в Правительство РФ.</a:t>
            </a:r>
          </a:p>
          <a:p>
            <a:endParaRPr lang="ru-RU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66155" y="477466"/>
            <a:ext cx="8136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Подготовка законопроектов</a:t>
            </a:r>
            <a:endParaRPr lang="ru-RU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624645" y="6581775"/>
            <a:ext cx="286486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661668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6837" y="3357786"/>
            <a:ext cx="8422799" cy="1362390"/>
          </a:xfrm>
        </p:spPr>
        <p:txBody>
          <a:bodyPr lIns="95820" tIns="47910" rIns="95820" bIns="47910">
            <a:noAutofit/>
          </a:bodyPr>
          <a:lstStyle/>
          <a:p>
            <a:pPr algn="ctr"/>
            <a:r>
              <a:rPr lang="ru-RU" sz="2100" dirty="0"/>
              <a:t>Проект федерального закона </a:t>
            </a:r>
            <a:br>
              <a:rPr lang="ru-RU" sz="2100" dirty="0"/>
            </a:br>
            <a:r>
              <a:rPr lang="ru-RU" sz="2100" dirty="0"/>
              <a:t>«О внесении изменений в Федеральный закон «О естественных монополиях» и иные законодательные акты Российской Федерации»</a:t>
            </a:r>
            <a:br>
              <a:rPr lang="ru-RU" sz="2100" dirty="0"/>
            </a:br>
            <a:endParaRPr lang="ru-RU" sz="21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6837" y="1269554"/>
            <a:ext cx="8422799" cy="1500534"/>
          </a:xfrm>
        </p:spPr>
        <p:txBody>
          <a:bodyPr lIns="95820" tIns="47910" rIns="95820" bIns="47910">
            <a:normAutofit/>
          </a:bodyPr>
          <a:lstStyle/>
          <a:p>
            <a:pPr algn="ctr"/>
            <a:r>
              <a:rPr lang="ru-RU" sz="3400" b="1" dirty="0"/>
              <a:t>Законопроект о </a:t>
            </a:r>
            <a:r>
              <a:rPr lang="ru-RU" sz="3400" b="1" dirty="0" smtClean="0"/>
              <a:t>комплексном стимулирующем регулировании</a:t>
            </a:r>
            <a:endParaRPr lang="ru-RU" sz="3400" b="1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624645" y="6581775"/>
            <a:ext cx="286486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1236015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855" y="317614"/>
            <a:ext cx="9909175" cy="504173"/>
          </a:xfrm>
        </p:spPr>
        <p:txBody>
          <a:bodyPr lIns="95820" tIns="47910" rIns="95820" bIns="47910">
            <a:noAutofit/>
          </a:bodyPr>
          <a:lstStyle/>
          <a:p>
            <a:r>
              <a:rPr lang="ru-RU" sz="2500" b="1" dirty="0"/>
              <a:t>Федеральный закон «О естественных монополиях» </a:t>
            </a:r>
            <a:r>
              <a:rPr lang="ru-RU" sz="2500" dirty="0"/>
              <a:t/>
            </a:r>
            <a:br>
              <a:rPr lang="ru-RU" sz="2500" dirty="0"/>
            </a:br>
            <a:endParaRPr lang="ru-RU" sz="25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8855" y="821787"/>
            <a:ext cx="9219183" cy="432148"/>
          </a:xfrm>
        </p:spPr>
        <p:txBody>
          <a:bodyPr lIns="95820" tIns="47910" rIns="95820" bIns="47910"/>
          <a:lstStyle/>
          <a:p>
            <a:pPr algn="ctr">
              <a:buNone/>
            </a:pPr>
            <a:r>
              <a:rPr lang="ru-RU" sz="2100" b="1" dirty="0"/>
              <a:t>Основные изменения</a:t>
            </a:r>
            <a:r>
              <a:rPr lang="ru-RU" sz="2100" b="1" dirty="0" smtClean="0"/>
              <a:t>:</a:t>
            </a:r>
          </a:p>
          <a:p>
            <a:pPr>
              <a:buNone/>
            </a:pPr>
            <a:endParaRPr lang="ru-RU" sz="2100" b="1" dirty="0"/>
          </a:p>
          <a:p>
            <a:pPr>
              <a:buNone/>
            </a:pPr>
            <a:endParaRPr lang="ru-RU" sz="2100" dirty="0"/>
          </a:p>
        </p:txBody>
      </p:sp>
      <p:sp>
        <p:nvSpPr>
          <p:cNvPr id="5" name="TextBox 4"/>
          <p:cNvSpPr txBox="1"/>
          <p:nvPr/>
        </p:nvSpPr>
        <p:spPr>
          <a:xfrm>
            <a:off x="-1" y="1253935"/>
            <a:ext cx="9707115" cy="6344620"/>
          </a:xfrm>
          <a:prstGeom prst="rect">
            <a:avLst/>
          </a:prstGeom>
          <a:noFill/>
        </p:spPr>
        <p:txBody>
          <a:bodyPr wrap="square" lIns="95820" tIns="47910" rIns="95820" bIns="47910" rtlCol="0">
            <a:spAutoFit/>
          </a:bodyPr>
          <a:lstStyle/>
          <a:p>
            <a:pPr marL="359325" indent="-359325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>
                <a:latin typeface="+mn-lt"/>
                <a:cs typeface="Times New Roman" pitchFamily="18" charset="0"/>
              </a:rPr>
              <a:t>уточнение понятийного ряда и формулировок с учетом терминологии Соглашения о единых принципах и правилах регулирования деятельности субъектов естественных монополий, в </a:t>
            </a:r>
            <a:r>
              <a:rPr lang="ru-RU" sz="1600" dirty="0" err="1">
                <a:latin typeface="+mn-lt"/>
                <a:cs typeface="Times New Roman" pitchFamily="18" charset="0"/>
              </a:rPr>
              <a:t>т.ч</a:t>
            </a:r>
            <a:r>
              <a:rPr lang="ru-RU" sz="1600" dirty="0">
                <a:latin typeface="+mn-lt"/>
                <a:cs typeface="Times New Roman" pitchFamily="18" charset="0"/>
              </a:rPr>
              <a:t>. замена терминов «товар» и «товарный рынок» на «услуга» и «рынок услуг»,  способы и ценовые методы в соответствии с терминологией, используемой в указанном </a:t>
            </a:r>
            <a:r>
              <a:rPr lang="ru-RU" sz="1600" dirty="0" smtClean="0">
                <a:latin typeface="+mn-lt"/>
                <a:cs typeface="Times New Roman" pitchFamily="18" charset="0"/>
              </a:rPr>
              <a:t>Соглашении</a:t>
            </a:r>
          </a:p>
          <a:p>
            <a:pPr marL="359325" indent="-359325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 smtClean="0">
                <a:latin typeface="+mn-lt"/>
                <a:cs typeface="Times New Roman" pitchFamily="18" charset="0"/>
              </a:rPr>
              <a:t> </a:t>
            </a:r>
            <a:r>
              <a:rPr lang="ru-RU" sz="1600" dirty="0">
                <a:latin typeface="+mn-lt"/>
                <a:cs typeface="Times New Roman" pitchFamily="18" charset="0"/>
              </a:rPr>
              <a:t>в качестве критерия отнесения к «субъектам естественной монополии» предлагается установить вид деятельности в сферах естественных монополий</a:t>
            </a:r>
          </a:p>
          <a:p>
            <a:pPr marL="359325" indent="-359325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>
                <a:latin typeface="+mn-lt"/>
                <a:cs typeface="Times New Roman" pitchFamily="18" charset="0"/>
              </a:rPr>
              <a:t>статус «реестра естественных монополий» предлагается установить в качестве информационного </a:t>
            </a:r>
            <a:r>
              <a:rPr lang="ru-RU" sz="1600" dirty="0" smtClean="0">
                <a:latin typeface="+mn-lt"/>
                <a:cs typeface="Times New Roman" pitchFamily="18" charset="0"/>
              </a:rPr>
              <a:t>реестра</a:t>
            </a:r>
          </a:p>
          <a:p>
            <a:pPr marL="359325" indent="-359325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 smtClean="0">
                <a:latin typeface="+mn-lt"/>
                <a:cs typeface="Times New Roman" pitchFamily="18" charset="0"/>
              </a:rPr>
              <a:t>устанавливается </a:t>
            </a:r>
            <a:r>
              <a:rPr lang="ru-RU" sz="1600" dirty="0">
                <a:latin typeface="+mn-lt"/>
                <a:cs typeface="Times New Roman" pitchFamily="18" charset="0"/>
              </a:rPr>
              <a:t>требование для хозяйствующих субъектов обращения в орган регулирования для введения государственного регулирования в течение 5-ти дней с начала осуществления деятельности в сферах естественных </a:t>
            </a:r>
            <a:r>
              <a:rPr lang="ru-RU" sz="1600" dirty="0" smtClean="0">
                <a:latin typeface="+mn-lt"/>
                <a:cs typeface="Times New Roman" pitchFamily="18" charset="0"/>
              </a:rPr>
              <a:t>монополий</a:t>
            </a:r>
          </a:p>
          <a:p>
            <a:pPr marL="359325" indent="-359325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 smtClean="0">
                <a:latin typeface="+mn-lt"/>
                <a:cs typeface="Times New Roman" pitchFamily="18" charset="0"/>
              </a:rPr>
              <a:t>к </a:t>
            </a:r>
            <a:r>
              <a:rPr lang="ru-RU" sz="1600" dirty="0">
                <a:latin typeface="+mn-lt"/>
                <a:cs typeface="Times New Roman" pitchFamily="18" charset="0"/>
              </a:rPr>
              <a:t>«органам регулирования деятельности субъектов естественных монополий» предлагается отнести уполномоченные федеральные органы исполнительной власти и органы регулирования субъектов Российской Федерации. Иные государственные органы исполнительной власти также могут быть наделены функциями и полномочиями по регулированию СЕМ  в соответствии с федеральными законами и нормативными правовыми </a:t>
            </a:r>
            <a:r>
              <a:rPr lang="ru-RU" sz="1600" dirty="0" smtClean="0">
                <a:latin typeface="+mn-lt"/>
                <a:cs typeface="Times New Roman" pitchFamily="18" charset="0"/>
              </a:rPr>
              <a:t>актами</a:t>
            </a:r>
          </a:p>
          <a:p>
            <a:pPr marL="359325" indent="-359325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 smtClean="0">
                <a:latin typeface="+mn-lt"/>
                <a:cs typeface="Times New Roman" pitchFamily="18" charset="0"/>
              </a:rPr>
              <a:t>вводится определение «</a:t>
            </a:r>
            <a:r>
              <a:rPr lang="ru-RU" sz="1600" dirty="0" smtClean="0"/>
              <a:t>поведенческих условий (правил)» и полномочия органов регулирования по их определению</a:t>
            </a:r>
            <a:endParaRPr lang="ru-RU" sz="1600" dirty="0">
              <a:latin typeface="+mn-lt"/>
              <a:cs typeface="Times New Roman" pitchFamily="18" charset="0"/>
            </a:endParaRPr>
          </a:p>
          <a:p>
            <a:pPr marL="359325" indent="-359325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9624645" y="6581775"/>
            <a:ext cx="286486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790934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17513</TotalTime>
  <Words>3001</Words>
  <Application>Microsoft Office PowerPoint</Application>
  <PresentationFormat>Произвольный</PresentationFormat>
  <Paragraphs>366</Paragraphs>
  <Slides>29</Slides>
  <Notes>21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Специальное оформление</vt:lpstr>
      <vt:lpstr>    Выступление Начальника Управления международного сотрудничества и развития внешних связей  Мулюкина Максима Сергеевича</vt:lpstr>
      <vt:lpstr>План мероприятий («дорожная карта») «Развитие конкуренции м совершенствование антимонопольной политики» (утвержден распоряжением Правительства РФ от 28 декабря 2012 г. № 2579-р)   План мероприятий («дорожная карта») по созданию и развитию механизмов общественного контроля за деятельностью естественных монополий с участием потребителей (утвержден распоряжением Правительства РФ от 19 сентября 2013 г. № 1689-р)  </vt:lpstr>
      <vt:lpstr>Мероприятия 4 и 7 раздела Дорожной карты «Развитие конкуренции и совершенствование антимонопольной политики» </vt:lpstr>
      <vt:lpstr>Презентация PowerPoint</vt:lpstr>
      <vt:lpstr>Презентация PowerPoint</vt:lpstr>
      <vt:lpstr>Проекты федеральных законов, разработанные в рамках реализации распоряжений Правительства РФ от 28 декабря 2012 г. № 2579-р и от 19 сентября 2013 г. № 1689-р</vt:lpstr>
      <vt:lpstr>Презентация PowerPoint</vt:lpstr>
      <vt:lpstr>Проект федерального закона  «О внесении изменений в Федеральный закон «О естественных монополиях» и иные законодательные акты Российской Федерации» </vt:lpstr>
      <vt:lpstr>Федеральный закон «О естественных монополиях»  </vt:lpstr>
      <vt:lpstr>Федеральный закон «О естественных монополиях»  </vt:lpstr>
      <vt:lpstr>Презентация PowerPoint</vt:lpstr>
      <vt:lpstr>Изменения в иные Федеральные законы</vt:lpstr>
      <vt:lpstr>Проект федерального закона  «О внесении изменений в отдельные законодательные акты Российской Федерации в части раскрытия информации и информатизации регуляторных процессов в сферах естественных монополий и иных регулируемых сферах»  </vt:lpstr>
      <vt:lpstr>Государственная информационная система  «Единая среда электронного регулирования»</vt:lpstr>
      <vt:lpstr>Принципы формирования и функционирования  ЕСЭР</vt:lpstr>
      <vt:lpstr>Федеральный закон «О естественных монополиях»  </vt:lpstr>
      <vt:lpstr>ФГИС «ЕИАС ФСТ России»</vt:lpstr>
      <vt:lpstr>Презентация PowerPoint</vt:lpstr>
      <vt:lpstr>Механизмы общественного контроля за деятельностью субъектов естественных монополий с участием потребителей</vt:lpstr>
      <vt:lpstr>Концепция создания и развития механизмов общественного контроля за деятельностью  субъектов естественных монополий</vt:lpstr>
      <vt:lpstr>Основные направления создания и развития механизма осуществления общественного контроля</vt:lpstr>
      <vt:lpstr>Архитектура механизма  общественного контроля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>ФСТ России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Александр Бибиков</dc:creator>
  <cp:lastModifiedBy>samsung</cp:lastModifiedBy>
  <cp:revision>1108</cp:revision>
  <cp:lastPrinted>2013-09-25T05:56:12Z</cp:lastPrinted>
  <dcterms:created xsi:type="dcterms:W3CDTF">2009-09-01T17:39:31Z</dcterms:created>
  <dcterms:modified xsi:type="dcterms:W3CDTF">2013-10-17T08:10:23Z</dcterms:modified>
</cp:coreProperties>
</file>