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72" r:id="rId3"/>
    <p:sldId id="271" r:id="rId4"/>
    <p:sldId id="270" r:id="rId5"/>
    <p:sldId id="258" r:id="rId6"/>
    <p:sldId id="259" r:id="rId7"/>
    <p:sldId id="264" r:id="rId8"/>
    <p:sldId id="265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23" autoAdjust="0"/>
  </p:normalViewPr>
  <p:slideViewPr>
    <p:cSldViewPr>
      <p:cViewPr varScale="1">
        <p:scale>
          <a:sx n="191" d="100"/>
          <a:sy n="191" d="100"/>
        </p:scale>
        <p:origin x="-21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D3CE8-DE78-654B-B734-F5AB4878A8C0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2B08C-6533-1744-9B17-14E9F7968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5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Уважаемые коллеги,</a:t>
            </a:r>
            <a:r>
              <a:rPr lang="ru-RU" baseline="0" dirty="0" smtClean="0"/>
              <a:t> вашему вниманию предлагаются некоторые наработки Комитета по тарифам СПб в развитии ЕИАС.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2B08C-6533-1744-9B17-14E9F7968EC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7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pbeias.ru" TargetMode="External"/><Relationship Id="rId3" Type="http://schemas.openxmlformats.org/officeDocument/2006/relationships/hyperlink" Target="http://www.gis.spbeias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5637010" cy="88211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Докладчик: БОЛТЕНКОВ Иван Александрович, первый заместитель председателя </a:t>
            </a:r>
            <a:br>
              <a:rPr lang="ru-RU" dirty="0" smtClean="0"/>
            </a:br>
            <a:r>
              <a:rPr lang="ru-RU" dirty="0" smtClean="0"/>
              <a:t>Комитета по тарифам Санкт-Петербурга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175351" cy="1793167"/>
          </a:xfrm>
        </p:spPr>
        <p:txBody>
          <a:bodyPr/>
          <a:lstStyle/>
          <a:p>
            <a:r>
              <a:rPr lang="ru-RU" sz="3600" dirty="0" smtClean="0"/>
              <a:t>Развитие регионального сегмента ЕИАС </a:t>
            </a:r>
            <a:br>
              <a:rPr lang="ru-RU" sz="3600" dirty="0" smtClean="0"/>
            </a:br>
            <a:r>
              <a:rPr lang="ru-RU" sz="3600" dirty="0" smtClean="0"/>
              <a:t>в Санкт-Петербурге</a:t>
            </a:r>
            <a:endParaRPr lang="ru-RU" sz="36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140968"/>
            <a:ext cx="1656184" cy="17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224136"/>
          </a:xfrm>
        </p:spPr>
        <p:txBody>
          <a:bodyPr/>
          <a:lstStyle/>
          <a:p>
            <a:r>
              <a:rPr lang="ru-RU" sz="2000" b="0" dirty="0" smtClean="0"/>
              <a:t>«…Метод – самая первая, основная вещь… От метода, от способа действия зависит вся серьезность исследования. Все дело в хорошем методе… Метод держит в руках судьбу исследования»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ru-RU" sz="2000" b="0" i="1" dirty="0" smtClean="0"/>
              <a:t>И.П.Павлов</a:t>
            </a:r>
            <a:br>
              <a:rPr lang="ru-RU" sz="2000" b="0" i="1" dirty="0" smtClean="0"/>
            </a:br>
            <a:endParaRPr lang="ru-RU" sz="2000" b="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462887"/>
            <a:ext cx="5832648" cy="1169551"/>
          </a:xfrm>
          <a:prstGeom prst="rect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Проведение </a:t>
            </a:r>
          </a:p>
          <a:p>
            <a:pPr algn="ctr"/>
            <a:r>
              <a:rPr lang="ru-RU" sz="1400" b="1" dirty="0" smtClean="0"/>
              <a:t>АНО «СПб РС ЕИАС» </a:t>
            </a:r>
          </a:p>
          <a:p>
            <a:pPr algn="ctr"/>
            <a:r>
              <a:rPr lang="ru-RU" sz="1400" dirty="0" smtClean="0"/>
              <a:t>публичных конкурсных закупок </a:t>
            </a:r>
            <a:br>
              <a:rPr lang="ru-RU" sz="1400" dirty="0" smtClean="0"/>
            </a:br>
            <a:r>
              <a:rPr lang="ru-RU" sz="1400" dirty="0" smtClean="0"/>
              <a:t>с разделенным бюджетом на сопровождение и развитие системы на 2012 год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2843808" y="4001616"/>
            <a:ext cx="3024336" cy="720080"/>
          </a:xfrm>
          <a:prstGeom prst="ellipse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Работа АНО «СПб РС ЕИАС» определяется с учетом задач: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83768" y="5054312"/>
            <a:ext cx="1512168" cy="10473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РСО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6016" y="5054312"/>
            <a:ext cx="1512168" cy="10473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ФСТ России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48264" y="5054312"/>
            <a:ext cx="1512168" cy="10473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Комитет по тарифам Санкт-Петербурга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5054312"/>
            <a:ext cx="1512168" cy="10473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СПб Г</a:t>
            </a:r>
            <a:r>
              <a:rPr lang="ru-RU" sz="1200" dirty="0">
                <a:solidFill>
                  <a:schemeClr val="tx1"/>
                </a:solidFill>
              </a:rPr>
              <a:t>Б</a:t>
            </a:r>
            <a:r>
              <a:rPr lang="ru-RU" sz="1200" dirty="0" smtClean="0">
                <a:solidFill>
                  <a:schemeClr val="tx1"/>
                </a:solidFill>
              </a:rPr>
              <a:t>У «ЦТЭО»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(эксперты)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4213100" y="3632438"/>
            <a:ext cx="285752" cy="357190"/>
          </a:xfrm>
          <a:prstGeom prst="upDownArrow">
            <a:avLst/>
          </a:prstGeom>
          <a:solidFill>
            <a:schemeClr val="tx2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9774746">
            <a:off x="1260998" y="4688166"/>
            <a:ext cx="1589975" cy="190090"/>
          </a:xfrm>
          <a:prstGeom prst="rightArrow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755944">
            <a:off x="5845894" y="4618508"/>
            <a:ext cx="1698412" cy="197466"/>
          </a:xfrm>
          <a:prstGeom prst="rightArrow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132537">
            <a:off x="3174074" y="4769382"/>
            <a:ext cx="437035" cy="168613"/>
          </a:xfrm>
          <a:prstGeom prst="rightArrow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3006696">
            <a:off x="5087232" y="4785261"/>
            <a:ext cx="437035" cy="168613"/>
          </a:xfrm>
          <a:prstGeom prst="rightArrow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475656" y="1268760"/>
            <a:ext cx="5832648" cy="954107"/>
          </a:xfrm>
          <a:prstGeom prst="rect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Учреждена</a:t>
            </a:r>
          </a:p>
          <a:p>
            <a:pPr algn="ctr"/>
            <a:r>
              <a:rPr lang="ru-RU" sz="1400" b="1" u="sng" dirty="0" smtClean="0"/>
              <a:t>Автономная некоммерческая организация</a:t>
            </a:r>
          </a:p>
          <a:p>
            <a:pPr algn="ctr"/>
            <a:r>
              <a:rPr lang="ru-RU" sz="1400" dirty="0" smtClean="0"/>
              <a:t>«Санкт-Петербургский региональный сегмент Единой информационно-аналитической системы»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st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9254" y="3746326"/>
            <a:ext cx="5429250" cy="3067050"/>
          </a:xfrm>
          <a:prstGeom prst="rect">
            <a:avLst/>
          </a:prstGeom>
        </p:spPr>
      </p:pic>
      <p:pic>
        <p:nvPicPr>
          <p:cNvPr id="6" name="Рисунок 5" descr="medved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3838575" cy="3409950"/>
          </a:xfrm>
          <a:prstGeom prst="rect">
            <a:avLst/>
          </a:prstGeom>
        </p:spPr>
      </p:pic>
      <p:sp useBgFill="1"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4464496" cy="4680520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ru-RU" dirty="0" smtClean="0"/>
              <a:t>Объем задач регулятора вырос и продолжает расти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Президент и Правительство РФ регулярно дают различные поручения, в том числе, и по ЕИАС ФСТ России</a:t>
            </a:r>
          </a:p>
          <a:p>
            <a:pPr marL="457200" indent="-457200" algn="l">
              <a:buFont typeface="Georgia" pitchFamily="18" charset="0"/>
              <a:buAutoNum type="arabicPeriod"/>
            </a:pPr>
            <a:r>
              <a:rPr lang="ru-RU" dirty="0" smtClean="0"/>
              <a:t>Кадровые ресурсы регулятора существенно ограничены</a:t>
            </a:r>
          </a:p>
          <a:p>
            <a:pPr marL="457200" indent="-457200" algn="l">
              <a:buFont typeface="Georgia" pitchFamily="18" charset="0"/>
              <a:buAutoNum type="arabicPeriod"/>
            </a:pPr>
            <a:r>
              <a:rPr lang="ru-RU" dirty="0" smtClean="0"/>
              <a:t>Для «исправных прожектов» </a:t>
            </a:r>
            <a:r>
              <a:rPr lang="ru-RU" b="1" dirty="0" smtClean="0"/>
              <a:t>требуются</a:t>
            </a:r>
            <a:r>
              <a:rPr lang="ru-RU" dirty="0" smtClean="0"/>
              <a:t> автоматизированные системы оперативного анализа и прогнозирования тарифных решений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96144"/>
          </a:xfrm>
        </p:spPr>
        <p:txBody>
          <a:bodyPr/>
          <a:lstStyle/>
          <a:p>
            <a:r>
              <a:rPr lang="ru-RU" sz="2400" b="0" dirty="0" smtClean="0"/>
              <a:t>«</a:t>
            </a:r>
            <a:r>
              <a:rPr lang="ru-RU" sz="2000" b="0" dirty="0" smtClean="0"/>
              <a:t>Все прожекты зело исправны быть должны, дабы казну </a:t>
            </a:r>
            <a:r>
              <a:rPr lang="ru-RU" sz="2000" b="0" dirty="0" err="1" smtClean="0"/>
              <a:t>зрящно</a:t>
            </a:r>
            <a:r>
              <a:rPr lang="ru-RU" sz="2000" b="0" dirty="0" smtClean="0"/>
              <a:t> не засорять и отечеству ущерба не чинить. Кто прожекты станет абы как ляпать, того чина лишу и кнутом драть велю.»</a:t>
            </a:r>
            <a:br>
              <a:rPr lang="ru-RU" sz="2000" b="0" dirty="0" smtClean="0"/>
            </a:br>
            <a:r>
              <a:rPr lang="ru-RU" sz="2000" b="0" i="1" dirty="0" smtClean="0"/>
              <a:t>Петр </a:t>
            </a:r>
            <a:r>
              <a:rPr lang="en-US" sz="2000" b="0" i="1" dirty="0" smtClean="0"/>
              <a:t>I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432048"/>
          </a:xfrm>
        </p:spPr>
        <p:txBody>
          <a:bodyPr/>
          <a:lstStyle/>
          <a:p>
            <a:pPr algn="ctr"/>
            <a:r>
              <a:rPr lang="en-US" sz="2400" dirty="0" smtClean="0"/>
              <a:t>RAB – </a:t>
            </a:r>
            <a:r>
              <a:rPr lang="ru-RU" sz="2400" b="0" dirty="0" smtClean="0"/>
              <a:t>учет</a:t>
            </a:r>
            <a:r>
              <a:rPr lang="ru-RU" sz="2400" dirty="0" smtClean="0"/>
              <a:t> </a:t>
            </a:r>
            <a:r>
              <a:rPr lang="ru-RU" sz="2400" b="0" dirty="0" smtClean="0"/>
              <a:t>базы инвестированного капитала сетевой компании в смежных субъектах федерации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52" y="2420888"/>
            <a:ext cx="57912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24744"/>
            <a:ext cx="5667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17032"/>
            <a:ext cx="59340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lenenergo.ru/bitrix/templates/le_index/images/logo.png"/>
          <p:cNvPicPr>
            <a:picLocks noChangeAspect="1" noChangeArrowheads="1"/>
          </p:cNvPicPr>
          <p:nvPr/>
        </p:nvPicPr>
        <p:blipFill>
          <a:blip r:embed="rId5" cstate="print">
            <a:lum bright="-53000" contrast="51000"/>
          </a:blip>
          <a:srcRect/>
          <a:stretch>
            <a:fillRect/>
          </a:stretch>
        </p:blipFill>
        <p:spPr bwMode="auto">
          <a:xfrm>
            <a:off x="395536" y="1124744"/>
            <a:ext cx="2524125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95736" y="1860848"/>
            <a:ext cx="4320480" cy="504056"/>
          </a:xfrm>
          <a:prstGeom prst="roundRect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619" y="260648"/>
            <a:ext cx="5966666" cy="536272"/>
          </a:xfrm>
        </p:spPr>
        <p:txBody>
          <a:bodyPr/>
          <a:lstStyle/>
          <a:p>
            <a:pPr algn="ctr"/>
            <a:r>
              <a:rPr lang="ru-RU" sz="3600" dirty="0" smtClean="0"/>
              <a:t>Предлагаемое решение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5596" y="1860848"/>
            <a:ext cx="6840760" cy="45365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/>
              <a:t>Разработка СПб РС ЕИАС 2</a:t>
            </a:r>
            <a:endParaRPr lang="en-US" sz="2400" b="1" dirty="0" smtClean="0"/>
          </a:p>
          <a:p>
            <a:pPr algn="ctr"/>
            <a:endParaRPr lang="ru-RU" sz="2400" b="1" dirty="0" smtClean="0"/>
          </a:p>
          <a:p>
            <a:pPr marL="342900" indent="-342900" algn="l">
              <a:buFont typeface="Wingdings" pitchFamily="2" charset="2"/>
              <a:buChar char="Ø"/>
            </a:pPr>
            <a:r>
              <a:rPr lang="ru-RU" dirty="0" smtClean="0"/>
              <a:t>Построение четкой оцифрованной модели </a:t>
            </a:r>
            <a:r>
              <a:rPr lang="ru-RU" b="1" u="sng" dirty="0" smtClean="0"/>
              <a:t>«От прибора учета до принятия тарифного решения»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b="1" u="sng" dirty="0" smtClean="0"/>
              <a:t>Приоритетная</a:t>
            </a:r>
            <a:r>
              <a:rPr lang="ru-RU" dirty="0" smtClean="0"/>
              <a:t> ориентация на задачи </a:t>
            </a:r>
            <a:r>
              <a:rPr lang="ru-RU" dirty="0"/>
              <a:t>и </a:t>
            </a:r>
            <a:r>
              <a:rPr lang="ru-RU" dirty="0" smtClean="0"/>
              <a:t>потребности </a:t>
            </a:r>
            <a:r>
              <a:rPr lang="ru-RU" dirty="0"/>
              <a:t>субъекта РФ – города </a:t>
            </a:r>
            <a:r>
              <a:rPr lang="ru-RU" dirty="0" smtClean="0"/>
              <a:t>Санкт-Петербурга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dirty="0" smtClean="0"/>
              <a:t>Обеспечение </a:t>
            </a:r>
            <a:r>
              <a:rPr lang="ru-RU" b="1" u="sng" dirty="0" smtClean="0"/>
              <a:t>независимого функционирования </a:t>
            </a:r>
            <a:r>
              <a:rPr lang="ru-RU" dirty="0" smtClean="0"/>
              <a:t>в совокупности с необходимой интеграцией с Центральным сегментом ЕИАС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dirty="0" smtClean="0"/>
              <a:t>Размещение на серверном оборудовании Комитета по тарифам Санкт-Петербурга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dirty="0" smtClean="0"/>
              <a:t>Осуществление сопровождения силами службы технической поддержки АНО «СПб РС ЕИАС»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275856" y="1052736"/>
            <a:ext cx="2160240" cy="648072"/>
          </a:xfrm>
          <a:prstGeom prst="downArrow">
            <a:avLst>
              <a:gd name="adj1" fmla="val 50000"/>
              <a:gd name="adj2" fmla="val 64110"/>
            </a:avLst>
          </a:prstGeom>
          <a:solidFill>
            <a:schemeClr val="tx2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1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966666" cy="680288"/>
          </a:xfrm>
        </p:spPr>
        <p:txBody>
          <a:bodyPr/>
          <a:lstStyle/>
          <a:p>
            <a:pPr algn="l"/>
            <a:r>
              <a:rPr lang="ru-RU" sz="3600" dirty="0" smtClean="0"/>
              <a:t>Поставленные цели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84784"/>
            <a:ext cx="7776864" cy="460851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dirty="0"/>
              <a:t>Исключение нагрузки на бюджеты любого уровня при реализации проекта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/>
              <a:t>Интеграция </a:t>
            </a:r>
            <a:r>
              <a:rPr lang="ru-RU" dirty="0" smtClean="0"/>
              <a:t>в сопряженные проекты </a:t>
            </a:r>
            <a:r>
              <a:rPr lang="ru-RU" dirty="0"/>
              <a:t>в сфере </a:t>
            </a:r>
            <a:r>
              <a:rPr lang="en-US" dirty="0"/>
              <a:t>IT</a:t>
            </a:r>
            <a:r>
              <a:rPr lang="ru-RU" dirty="0"/>
              <a:t>, реализуемые </a:t>
            </a:r>
            <a:r>
              <a:rPr lang="ru-RU" dirty="0" smtClean="0"/>
              <a:t>субъектом, </a:t>
            </a:r>
            <a:r>
              <a:rPr lang="ru-RU" dirty="0"/>
              <a:t>– экономия на отсутствии </a:t>
            </a:r>
            <a:r>
              <a:rPr lang="ru-RU" dirty="0" smtClean="0"/>
              <a:t>дублирования действий</a:t>
            </a:r>
            <a:endParaRPr lang="ru-RU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/>
              <a:t>Дальнейшее поддержание эффективного взаимодействия с ФСТ России</a:t>
            </a:r>
            <a:endParaRPr lang="en-US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/>
              <a:t>Проектирование и разработка реально необходимых и работоспособных аналитических </a:t>
            </a:r>
            <a:r>
              <a:rPr lang="ru-RU" dirty="0" smtClean="0"/>
              <a:t>сервисов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/>
              <a:t>Снижение бремени излишнего регулирования субъекта РФ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/>
              <a:t>Оптимизация количества шаблонов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/>
              <a:t>Максимальное упрощение шаблонов, с сохранением необходимых аналитических ракурсов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/>
              <a:t>Использования механизма «нешаблонной» отчетности, метода «прямого ввода»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41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/>
          <a:lstStyle/>
          <a:p>
            <a:pPr algn="ctr"/>
            <a:r>
              <a:rPr lang="ru-RU" sz="3600" dirty="0" smtClean="0"/>
              <a:t>ГИС «Регулятор»</a:t>
            </a:r>
            <a:br>
              <a:rPr lang="ru-RU" sz="3600" dirty="0" smtClean="0"/>
            </a:br>
            <a:r>
              <a:rPr lang="ru-RU" sz="2400" b="0" dirty="0" smtClean="0"/>
              <a:t> сейчас</a:t>
            </a:r>
            <a:r>
              <a:rPr lang="ru-RU" sz="2400" dirty="0" smtClean="0"/>
              <a:t> </a:t>
            </a:r>
            <a:r>
              <a:rPr lang="ru-RU" sz="2400" b="0" dirty="0" smtClean="0"/>
              <a:t>просто удобно и наглядно, завтра – возможность финансирования развития РС ЕИАС</a:t>
            </a:r>
            <a:endParaRPr lang="ru-RU" sz="2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Картографическое представление</a:t>
            </a:r>
          </a:p>
          <a:p>
            <a:r>
              <a:rPr lang="ru-RU" dirty="0" smtClean="0"/>
              <a:t>регулируемой инфраструктуры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16288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Личный кабинет организации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36912"/>
            <a:ext cx="3476149" cy="24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90754"/>
            <a:ext cx="3476149" cy="24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068960"/>
            <a:ext cx="3476149" cy="24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988840"/>
            <a:ext cx="3596164" cy="23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7348" y="4318972"/>
            <a:ext cx="3787140" cy="2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310860"/>
            <a:ext cx="3787140" cy="24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60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648072"/>
          </a:xfrm>
        </p:spPr>
        <p:txBody>
          <a:bodyPr/>
          <a:lstStyle/>
          <a:p>
            <a:pPr algn="l"/>
            <a:r>
              <a:rPr lang="ru-RU" sz="2400" dirty="0" smtClean="0"/>
              <a:t>Мобильная версия ГИС «Регулятор» - для современных и мобильных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/>
              <a:t>Система может полноценно функционировать  в мобильной среде – в браузерах планшетных компьютеров,  смартфонов и коммуникаторов. Для обеспечения этой возможности была разработана мобильная версия системы. Кроме того, в это режиме поддерживаются расширенные функции технологии «</a:t>
            </a:r>
            <a:r>
              <a:rPr lang="en-US" sz="1600" dirty="0" smtClean="0"/>
              <a:t>multitouch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pic>
        <p:nvPicPr>
          <p:cNvPr id="4" name="Picture 2" descr="C:\Users\duhanina\Downloads\ppt\Logos\ipad_em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462840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duhanina\Downloads\ppt\Logos\iphone_e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209130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751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1" cy="5688632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hlinkClick r:id="rId2"/>
              </a:rPr>
              <a:t/>
            </a:r>
            <a:br>
              <a:rPr lang="en-US" sz="8000" dirty="0" smtClean="0">
                <a:hlinkClick r:id="rId2"/>
              </a:rPr>
            </a:br>
            <a:r>
              <a:rPr lang="en-US" sz="8000" dirty="0" smtClean="0">
                <a:hlinkClick r:id="rId2"/>
              </a:rPr>
              <a:t>www.spbeias.ru</a:t>
            </a:r>
            <a:r>
              <a:rPr lang="en-US" sz="8000" dirty="0" smtClean="0"/>
              <a:t> </a:t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6500" dirty="0" smtClean="0">
                <a:hlinkClick r:id="rId3"/>
              </a:rPr>
              <a:t>www.gis.spbeias.ru</a:t>
            </a:r>
            <a:r>
              <a:rPr lang="en-US" sz="6500" dirty="0" smtClean="0"/>
              <a:t> </a:t>
            </a:r>
            <a:br>
              <a:rPr lang="en-US" sz="6500" dirty="0" smtClean="0"/>
            </a:br>
            <a:endParaRPr lang="ru-RU" sz="6500" dirty="0"/>
          </a:p>
        </p:txBody>
      </p:sp>
    </p:spTree>
    <p:extLst>
      <p:ext uri="{BB962C8B-B14F-4D97-AF65-F5344CB8AC3E}">
        <p14:creationId xmlns:p14="http://schemas.microsoft.com/office/powerpoint/2010/main" val="16602421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487</TotalTime>
  <Words>411</Words>
  <Application>Microsoft Macintosh PowerPoint</Application>
  <PresentationFormat>Экран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Развитие регионального сегмента ЕИАС  в Санкт-Петербурге</vt:lpstr>
      <vt:lpstr>«…Метод – самая первая, основная вещь… От метода, от способа действия зависит вся серьезность исследования. Все дело в хорошем методе… Метод держит в руках судьбу исследования» И.П.Павлов </vt:lpstr>
      <vt:lpstr>«Все прожекты зело исправны быть должны, дабы казну зрящно не засорять и отечеству ущерба не чинить. Кто прожекты станет абы как ляпать, того чина лишу и кнутом драть велю.» Петр I</vt:lpstr>
      <vt:lpstr>RAB – учет базы инвестированного капитала сетевой компании в смежных субъектах федерации</vt:lpstr>
      <vt:lpstr>Предлагаемое решение</vt:lpstr>
      <vt:lpstr>Поставленные цели</vt:lpstr>
      <vt:lpstr>ГИС «Регулятор»  сейчас просто удобно и наглядно, завтра – возможность финансирования развития РС ЕИАС</vt:lpstr>
      <vt:lpstr>Мобильная версия ГИС «Регулятор» - для современных и мобильных</vt:lpstr>
      <vt:lpstr> www.spbeias.ru   www.gis.spbeias.ru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USER</dc:creator>
  <cp:lastModifiedBy> Иван Болтенков</cp:lastModifiedBy>
  <cp:revision>57</cp:revision>
  <dcterms:created xsi:type="dcterms:W3CDTF">2012-04-10T12:58:04Z</dcterms:created>
  <dcterms:modified xsi:type="dcterms:W3CDTF">2012-04-15T12:23:24Z</dcterms:modified>
</cp:coreProperties>
</file>