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65" r:id="rId2"/>
    <p:sldId id="256" r:id="rId3"/>
    <p:sldId id="258" r:id="rId4"/>
    <p:sldId id="264" r:id="rId5"/>
    <p:sldId id="260" r:id="rId6"/>
    <p:sldId id="261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3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713" autoAdjust="0"/>
  </p:normalViewPr>
  <p:slideViewPr>
    <p:cSldViewPr>
      <p:cViewPr varScale="1">
        <p:scale>
          <a:sx n="82" d="100"/>
          <a:sy n="82" d="100"/>
        </p:scale>
        <p:origin x="-125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46C39-7725-44D2-B10E-EB4A122C811F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9E46C-AF4B-42F7-9F59-6404A11681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777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E46C-AF4B-42F7-9F59-6404A116813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E46C-AF4B-42F7-9F59-6404A116813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E46C-AF4B-42F7-9F59-6404A116813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E46C-AF4B-42F7-9F59-6404A116813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E46C-AF4B-42F7-9F59-6404A116813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E46C-AF4B-42F7-9F59-6404A116813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9E46C-AF4B-42F7-9F59-6404A116813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3C8707-1252-4646-A3AD-9C8E2776B816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E3D27D-742D-4734-9BFE-6604F0E9249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14414" y="142852"/>
            <a:ext cx="792958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Региональная энергетическая комиссия – департамент цен и тарифов Краснодарского края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горелка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000745"/>
            <a:ext cx="1285884" cy="857255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2356408" lon="497406" rev="1077746"/>
            </a:camera>
            <a:lightRig rig="threePt" dir="t"/>
          </a:scene3d>
        </p:spPr>
      </p:pic>
      <p:pic>
        <p:nvPicPr>
          <p:cNvPr id="8" name="Рисунок 7" descr="фон флдага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42918"/>
            <a:ext cx="9144000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8101042" cy="264320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Государственное регулирование платы за технологическое присоединение газоиспользующего оборудования к сетям газораспределения. </a:t>
            </a:r>
            <a:br>
              <a:rPr lang="ru-RU" sz="28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Основные проблемы и пути их решения.</a:t>
            </a:r>
            <a:endParaRPr lang="ru-RU" sz="2800" b="1" dirty="0"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786322"/>
            <a:ext cx="7215238" cy="685808"/>
          </a:xfrm>
        </p:spPr>
        <p:txBody>
          <a:bodyPr>
            <a:normAutofit lnSpcReduction="10000"/>
          </a:bodyPr>
          <a:lstStyle/>
          <a:p>
            <a:r>
              <a:rPr lang="ru-RU" sz="1800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Начальник отдела цен на газ РЭК –ДЦТ Краснодарского края</a:t>
            </a:r>
          </a:p>
          <a:p>
            <a:r>
              <a:rPr lang="ru-RU" sz="1800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Д.А. Жиров</a:t>
            </a:r>
            <a:endParaRPr lang="ru-RU" sz="1800" i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600px-Flag_of_Krasnodar_Krai_svg.png"/>
          <p:cNvPicPr/>
          <p:nvPr/>
        </p:nvPicPr>
        <p:blipFill>
          <a:blip r:embed="rId5" cstate="print">
            <a:lum/>
          </a:blip>
          <a:stretch>
            <a:fillRect/>
          </a:stretch>
        </p:blipFill>
        <p:spPr>
          <a:xfrm>
            <a:off x="71406" y="142852"/>
            <a:ext cx="1173646" cy="81042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5786454"/>
            <a:ext cx="8929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г. Москва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апреля 2015 г.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14414" y="142852"/>
            <a:ext cx="792958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Региональная энергетическая комиссия – департамент цен и тарифов Краснодарского края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горелка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000745"/>
            <a:ext cx="1285884" cy="857255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2356408" lon="497406" rev="1077746"/>
            </a:camera>
            <a:lightRig rig="threePt" dir="t"/>
          </a:scene3d>
        </p:spPr>
      </p:pic>
      <p:pic>
        <p:nvPicPr>
          <p:cNvPr id="8" name="Рисунок 7" descr="фон флдага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42918"/>
            <a:ext cx="9144000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953276"/>
            <a:ext cx="8856984" cy="5356044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Основные проблемные вопросы, связанные с государственным регулированием платы за технологическое присоединение газоиспользующего оборудования к сетям газораспределения и пути их решения:</a:t>
            </a:r>
            <a:r>
              <a:rPr lang="ru-RU" sz="18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800" i="1" dirty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>1. </a:t>
            </a:r>
            <a:r>
              <a:rPr lang="ru-RU" sz="1800" i="1" dirty="0" smtClean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>Нормативными </a:t>
            </a:r>
            <a:r>
              <a:rPr lang="ru-RU" sz="1800" i="1" dirty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>актами не регламентирован порядок определения плановых показателей, используемых при расчёте платы за технологическое присоединение для льготной категорий потребителей, указанных в подпунктах «а» и «б» пункта 5 Методических указаний.</a:t>
            </a:r>
            <a:r>
              <a:rPr lang="ru-RU" sz="1800" dirty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Предложения :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Рекомендовано ГРО, плановые </a:t>
            </a:r>
            <a:r>
              <a:rPr lang="ru-RU" sz="1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параметры, используемые для расчёта размера платы за технологическое присоединение для 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льготных категорий, на </a:t>
            </a:r>
            <a:r>
              <a:rPr lang="ru-RU" sz="1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очередной календарный год 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определять с </a:t>
            </a:r>
            <a:r>
              <a:rPr lang="ru-RU" sz="18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учетом статистических данных за последние 3 года и выданных Заявителям технических условий, по которым ещё не произведено подключение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1600" b="1" dirty="0"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600px-Flag_of_Krasnodar_Krai_svg.png"/>
          <p:cNvPicPr/>
          <p:nvPr/>
        </p:nvPicPr>
        <p:blipFill>
          <a:blip r:embed="rId5" cstate="print">
            <a:lum/>
          </a:blip>
          <a:stretch>
            <a:fillRect/>
          </a:stretch>
        </p:blipFill>
        <p:spPr>
          <a:xfrm>
            <a:off x="71406" y="142852"/>
            <a:ext cx="1173646" cy="810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14414" y="142852"/>
            <a:ext cx="792958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Региональная энергетическая комиссия – департамент цен и тарифов Краснодарского края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горелка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64006" y="6165304"/>
            <a:ext cx="1285884" cy="857255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2356408" lon="497406" rev="1077746"/>
            </a:camera>
            <a:lightRig rig="threePt" dir="t"/>
          </a:scene3d>
        </p:spPr>
      </p:pic>
      <p:pic>
        <p:nvPicPr>
          <p:cNvPr id="8" name="Рисунок 7" descr="фон флдага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42918"/>
            <a:ext cx="9144000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</p:spPr>
      </p:pic>
      <p:pic>
        <p:nvPicPr>
          <p:cNvPr id="6" name="Рисунок 5" descr="600px-Flag_of_Krasnodar_Krai_svg.png"/>
          <p:cNvPicPr/>
          <p:nvPr/>
        </p:nvPicPr>
        <p:blipFill>
          <a:blip r:embed="rId5" cstate="print">
            <a:lum/>
          </a:blip>
          <a:stretch>
            <a:fillRect/>
          </a:stretch>
        </p:blipFill>
        <p:spPr>
          <a:xfrm>
            <a:off x="71406" y="142852"/>
            <a:ext cx="1173646" cy="8104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0" y="912873"/>
                <a:ext cx="9252520" cy="51573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ru-RU" sz="1600" b="1" i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i="1" dirty="0" smtClean="0">
                    <a:solidFill>
                      <a:srgbClr val="3D3DD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Положениями нормативных актов не определён порядок расчёта расходов на  </a:t>
                </a:r>
                <a:r>
                  <a:rPr lang="ru-RU" sz="1600" b="1" i="1" u="sng" dirty="0">
                    <a:solidFill>
                      <a:srgbClr val="3D3DD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строительно-монтажные работы</a:t>
                </a:r>
                <a:r>
                  <a:rPr lang="ru-RU" sz="1600" b="1" i="1" dirty="0">
                    <a:solidFill>
                      <a:srgbClr val="3D3DD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для льготных категорий, при отсутствии у ГРО фактических показателей за предыдущие периоды.</a:t>
                </a:r>
              </a:p>
              <a:p>
                <a:r>
                  <a:rPr lang="ru-RU" sz="1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</a:p>
              <a:p>
                <a:r>
                  <a:rPr lang="ru-RU" sz="1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Предложения:</a:t>
                </a:r>
              </a:p>
              <a:p>
                <a:r>
                  <a:rPr lang="ru-RU" sz="1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Плановые расходы, связанные со строительно-монтажными работами (СМР) на одно подключение по предусмотренным категориям газопроводов, определять как среднюю стоимость СМР, рассчитанную в виде отношения суммарной стоимости СМР, к суммарному плановому количеству подключений, входящих в данную категорию, по следующей формуле:</a:t>
                </a:r>
              </a:p>
              <a:p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СМР</m:t>
                        </m:r>
                      </m:sub>
                      <m:sup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 </m:t>
                        </m:r>
                      </m:sup>
                    </m:sSubSup>
                    <m:r>
                      <a:rPr lang="ru-RU" sz="140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ru-RU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ru-RU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ru-RU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ru-RU" sz="1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ru-RU" sz="1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Р</m:t>
                                </m:r>
                              </m:e>
                              <m:sub>
                                <m:r>
                                  <a:rPr lang="ru-RU" sz="1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смр</m:t>
                                </m:r>
                                <m:r>
                                  <a:rPr lang="en-US" sz="1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ru-RU" sz="1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сред. </m:t>
                                </m:r>
                                <m:r>
                                  <a:rPr lang="ru-RU" sz="1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𝑙</m:t>
                                </m:r>
                                <m:r>
                                  <a:rPr lang="ru-RU" sz="1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</m:sup>
                            </m:sSubSup>
                          </m:e>
                        </m:nary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∗</m:t>
                        </m:r>
                        <m:sSub>
                          <m:sSubPr>
                            <m:ctrlPr>
                              <a:rPr lang="ru-RU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ru-RU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ru-RU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ru-RU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ru-RU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ru-RU" sz="1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ru-RU" sz="1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где:</a:t>
                </a:r>
              </a:p>
              <a:p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СМР</m:t>
                        </m:r>
                      </m:sub>
                      <m:sup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 </m:t>
                        </m:r>
                      </m:sup>
                    </m:sSubSup>
                  </m:oMath>
                </a14:m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расходы на СМР по </a:t>
                </a:r>
                <a:r>
                  <a:rPr lang="en-US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-ой категории газопроводов;</a:t>
                </a:r>
              </a:p>
              <a:p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смр</m:t>
                        </m:r>
                        <m:r>
                          <a:rPr lang="en-US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сред. </m:t>
                        </m:r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𝑙</m:t>
                        </m:r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</m:sup>
                    </m:sSubSup>
                  </m:oMath>
                </a14:m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расходы на СМР </a:t>
                </a:r>
                <a:r>
                  <a:rPr lang="en-US" sz="1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ru-RU" sz="1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го</a:t>
                </a:r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диаметра газопровода средней плановой протяжённости;</a:t>
                </a:r>
              </a:p>
              <a:p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ru-RU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– плановое количество случаев строительства газопровода </a:t>
                </a:r>
                <a:r>
                  <a:rPr lang="en-US" sz="1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ru-RU" sz="1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го</a:t>
                </a:r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диаметра. </a:t>
                </a:r>
              </a:p>
              <a:p>
                <a:r>
                  <a:rPr lang="ru-RU" sz="1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</a:p>
              <a:p>
                <a:r>
                  <a:rPr lang="ru-RU" sz="1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Стоимость строительства газопроводов конкретных диаметров было </a:t>
                </a:r>
                <a:r>
                  <a:rPr lang="ru-RU" sz="16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рекомендовано </a:t>
                </a:r>
                <a:r>
                  <a:rPr lang="ru-RU" sz="1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определять исходя из сметной стоимости, рассчитанной с использованием территориальной сметно-нормативной базы </a:t>
                </a:r>
                <a:r>
                  <a:rPr lang="ru-RU" sz="16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ТЕР</a:t>
                </a:r>
                <a:r>
                  <a:rPr lang="ru-RU" sz="1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2001 года, и планируемой к строительству </a:t>
                </a:r>
                <a:r>
                  <a:rPr lang="ru-RU" sz="1600" b="1" u="sng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средней протяжённости сети газоснабжения данного диаметра.</a:t>
                </a:r>
                <a:endParaRPr lang="ru-RU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12873"/>
                <a:ext cx="9252520" cy="5157309"/>
              </a:xfrm>
              <a:prstGeom prst="rect">
                <a:avLst/>
              </a:prstGeom>
              <a:blipFill rotWithShape="1">
                <a:blip r:embed="rId6"/>
                <a:stretch>
                  <a:fillRect l="-329" b="-5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14414" y="142852"/>
            <a:ext cx="792958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Региональная энергетическая комиссия – департамент цен и тарифов Краснодарского края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горелка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6165304"/>
            <a:ext cx="1285884" cy="857255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2356408" lon="497406" rev="1077746"/>
            </a:camera>
            <a:lightRig rig="threePt" dir="t"/>
          </a:scene3d>
        </p:spPr>
      </p:pic>
      <p:pic>
        <p:nvPicPr>
          <p:cNvPr id="8" name="Рисунок 7" descr="фон флдага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42918"/>
            <a:ext cx="9144000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47354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r>
              <a:rPr lang="ru-RU" sz="2000" i="1" dirty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>. Высокий размер расходов на разработку проектной документации </a:t>
            </a:r>
            <a:r>
              <a:rPr lang="ru-RU" sz="2000" i="1" dirty="0" smtClean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000" i="1" dirty="0" smtClean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ru-RU" sz="2000" i="1" dirty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>до 50 % от стоимости сооружения </a:t>
            </a:r>
            <a:r>
              <a:rPr lang="ru-RU" sz="2000" i="1" dirty="0" smtClean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>сети газораспределения).</a:t>
            </a:r>
            <a:r>
              <a:rPr lang="ru-RU" sz="2000" dirty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Предложения:</a:t>
            </a:r>
            <a:br>
              <a:rPr lang="ru-RU" sz="20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РЭК Краснодарского края, учитывая, что значительная часть работ по прокладке газопроводов планируется производить в сельской местности, к стоимости проектных работ, которые ГРО планировали осуществить в сельской местности, был применён  коэффициент 0,4, в соответствии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с                  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п. 8 Главы 2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Справочника базовых цен на проектные работы для строительства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«Газооборудование и газоснабжение промышленных предприятий, зданий и сооружений».</a:t>
            </a:r>
            <a:br>
              <a:rPr lang="ru-RU" sz="20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По </a:t>
            </a:r>
            <a:r>
              <a:rPr lang="ru-RU" sz="2000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результатам расчётов, с учётом планируемого количества подключений, суммарные плановые расходы ГРО на разработку проектной </a:t>
            </a:r>
            <a:r>
              <a:rPr lang="ru-RU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документации, </a:t>
            </a:r>
            <a:r>
              <a:rPr lang="ru-RU" sz="2000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на 2015 </a:t>
            </a:r>
            <a:r>
              <a:rPr lang="ru-RU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год </a:t>
            </a:r>
            <a:r>
              <a:rPr lang="ru-RU" sz="2000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были снижены более чем на 200 млн. руб.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16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600px-Flag_of_Krasnodar_Krai_svg.png"/>
          <p:cNvPicPr/>
          <p:nvPr/>
        </p:nvPicPr>
        <p:blipFill>
          <a:blip r:embed="rId5" cstate="print">
            <a:lum/>
          </a:blip>
          <a:stretch>
            <a:fillRect/>
          </a:stretch>
        </p:blipFill>
        <p:spPr>
          <a:xfrm>
            <a:off x="71406" y="142852"/>
            <a:ext cx="1173646" cy="810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14414" y="142852"/>
            <a:ext cx="792958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Региональная энергетическая комиссия – департамент цен и тарифов Краснодарского края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горелка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75561" y="6165304"/>
            <a:ext cx="1285884" cy="857255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2356408" lon="497406" rev="1077746"/>
            </a:camera>
            <a:lightRig rig="threePt" dir="t"/>
          </a:scene3d>
        </p:spPr>
      </p:pic>
      <p:pic>
        <p:nvPicPr>
          <p:cNvPr id="8" name="Рисунок 7" descr="фон флдага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42918"/>
            <a:ext cx="9144000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06" y="928670"/>
            <a:ext cx="9037098" cy="5929330"/>
          </a:xfrm>
        </p:spPr>
        <p:txBody>
          <a:bodyPr>
            <a:noAutofit/>
          </a:bodyPr>
          <a:lstStyle/>
          <a:p>
            <a:pPr algn="l"/>
            <a:r>
              <a:rPr lang="ru-RU" sz="1600" i="1" dirty="0">
                <a:solidFill>
                  <a:srgbClr val="3D3DD7"/>
                </a:solidFill>
                <a:effectLst/>
                <a:latin typeface="Arial" pitchFamily="34" charset="0"/>
                <a:cs typeface="Aharoni" pitchFamily="2" charset="-79"/>
              </a:rPr>
              <a:t>4. Необходимость получения разрешения на строительство и ввод в эксплуатацию </a:t>
            </a:r>
            <a:r>
              <a:rPr lang="ru-RU" sz="1600" i="1" dirty="0" smtClean="0">
                <a:solidFill>
                  <a:srgbClr val="3D3DD7"/>
                </a:solidFill>
                <a:effectLst/>
                <a:latin typeface="Arial" pitchFamily="34" charset="0"/>
                <a:cs typeface="Aharoni" pitchFamily="2" charset="-79"/>
              </a:rPr>
              <a:t>газопроводов-вводов.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Принятые решения: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 соответствии с подпунктом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5 пункта 17 статьи 51  Градостроительного кодекса выдача разрешения на строительство не требуется в том числе, в случае, если в соответствии с законодательством субъектов Российской Федерации о градостроительной деятельности получение разрешения на строительство не требуется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связи с чем, </a:t>
            </a:r>
            <a:r>
              <a:rPr lang="ru-RU" sz="16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в Градостроительный кодекс Краснодарского края 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были </a:t>
            </a:r>
            <a:r>
              <a:rPr lang="ru-RU" sz="16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внесены изменения, 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согласно </a:t>
            </a:r>
            <a:r>
              <a:rPr lang="ru-RU" sz="16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которым на территории Краснодарского края для строительства газопровода-ввода не требуется получение разрешения на строительство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С </a:t>
            </a:r>
            <a:r>
              <a:rPr lang="ru-RU" sz="1600" b="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учетом положений постановления Правительства Российской Федерации от 03.12.2014 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         № </a:t>
            </a:r>
            <a:r>
              <a:rPr lang="ru-RU" sz="1600" b="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1300, 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 настоящее время, для </a:t>
            </a:r>
            <a:r>
              <a:rPr lang="ru-RU" sz="1600" b="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строительства 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газопроводов-вводов на территории Краснодарского края,  нет необходимости </a:t>
            </a:r>
            <a:r>
              <a:rPr lang="ru-RU" sz="1600" b="0" dirty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проведения государственной экспертизы проектной документации, осуществления мероприятий по предоставлению земельных участков и установлению сервитутов, появилась возможность значительно сократить расходы на проведения геодезических и геологических 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изысканий.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Достигнутый результат: </a:t>
            </a:r>
            <a:r>
              <a:rPr lang="en-US" sz="1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Размер </a:t>
            </a:r>
            <a:r>
              <a:rPr lang="ru-RU" sz="1600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выпадающих доходов ГРО от применения платы за технологическое присоединение на 2015 год, </a:t>
            </a:r>
            <a:r>
              <a:rPr lang="ru-RU" sz="1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сокращён </a:t>
            </a:r>
            <a:r>
              <a:rPr lang="ru-RU" sz="1600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с </a:t>
            </a:r>
            <a:r>
              <a:rPr lang="ru-RU" sz="1600" u="sng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1,3 млрд. руб. до 110 млн. руб</a:t>
            </a:r>
            <a:r>
              <a:rPr lang="ru-RU" sz="1600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lang="ru-RU" sz="1600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1600" b="1" u="sng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600px-Flag_of_Krasnodar_Krai_svg.png"/>
          <p:cNvPicPr/>
          <p:nvPr/>
        </p:nvPicPr>
        <p:blipFill>
          <a:blip r:embed="rId5" cstate="print">
            <a:lum/>
          </a:blip>
          <a:stretch>
            <a:fillRect/>
          </a:stretch>
        </p:blipFill>
        <p:spPr>
          <a:xfrm>
            <a:off x="71406" y="142852"/>
            <a:ext cx="1173646" cy="810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14414" y="142852"/>
            <a:ext cx="792958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Региональная энергетическая комиссия – департамент цен и тарифов Краснодарского края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фон флдага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42918"/>
            <a:ext cx="9144000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8101042" cy="285752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  <a:t>Проблемные вопросы, решение которых позволит в будущем оптимизировать государственное регулирование платы за  технологическое присоединение:</a:t>
            </a:r>
            <a:br>
              <a:rPr lang="ru-RU" sz="1600" dirty="0" smtClean="0">
                <a:solidFill>
                  <a:srgbClr val="3D3DD7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1600" b="1" dirty="0">
              <a:solidFill>
                <a:srgbClr val="3D3DD7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215370" cy="4714908"/>
          </a:xfrm>
        </p:spPr>
        <p:txBody>
          <a:bodyPr>
            <a:normAutofit/>
          </a:bodyPr>
          <a:lstStyle/>
          <a:p>
            <a:pPr algn="r"/>
            <a:endParaRPr lang="ru-RU" sz="1800" i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600px-Flag_of_Krasnodar_Krai_svg.png"/>
          <p:cNvPicPr/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71406" y="142852"/>
            <a:ext cx="1173646" cy="810424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497443"/>
              </p:ext>
            </p:extLst>
          </p:nvPr>
        </p:nvGraphicFramePr>
        <p:xfrm>
          <a:off x="0" y="1700808"/>
          <a:ext cx="9144000" cy="5316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8483"/>
                <a:gridCol w="4335517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Проблемы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Предложения по решению</a:t>
                      </a:r>
                    </a:p>
                  </a:txBody>
                  <a:tcPr marL="68580" marR="68580" marT="0" marB="0"/>
                </a:tc>
              </a:tr>
              <a:tr h="1152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Высокая стоимость получения исходно-разрешительной документации для строительства распределительных сетей.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Упростить  на федеральном уровне процедуру получения разрешения на строительство и ввод в эксплуатацию новых объектов </a:t>
                      </a:r>
                      <a:r>
                        <a:rPr lang="ru-RU" sz="14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газоснабжения</a:t>
                      </a:r>
                      <a:r>
                        <a:rPr lang="ru-RU" sz="14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путём внесения соответствующих изменений в Градостроительный кодекс</a:t>
                      </a:r>
                      <a:endParaRPr lang="ru-RU" sz="14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8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Отсутствие стандартизированных тарифных ставок на покрытие расходов ГРО, связанных с разработкой </a:t>
                      </a:r>
                      <a:r>
                        <a:rPr lang="ru-RU" sz="1400" u="none" dirty="0">
                          <a:latin typeface="Times New Roman"/>
                          <a:ea typeface="Calibri"/>
                          <a:cs typeface="Times New Roman"/>
                        </a:rPr>
                        <a:t>проектной документации  для газорегуляторных пунктов и станций катодной защиты</a:t>
                      </a:r>
                      <a:r>
                        <a:rPr lang="ru-RU" sz="1400" u="sng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u="none" dirty="0">
                          <a:latin typeface="Times New Roman"/>
                          <a:ea typeface="Calibri"/>
                          <a:cs typeface="Times New Roman"/>
                        </a:rPr>
                        <a:t>Предусмотреть в Методических указаниях  </a:t>
                      </a:r>
                      <a:r>
                        <a:rPr lang="ru-RU" sz="1400" b="1" i="1" u="none" dirty="0" smtClean="0">
                          <a:latin typeface="Times New Roman"/>
                          <a:ea typeface="Calibri"/>
                          <a:cs typeface="Times New Roman"/>
                        </a:rPr>
                        <a:t>стандартизированные тарифные ставки на разработку проектной документации  для газорегуляторных пунктов и станций катодной защиты. </a:t>
                      </a:r>
                    </a:p>
                  </a:txBody>
                  <a:tcPr marL="68580" marR="68580" marT="0" marB="0"/>
                </a:tc>
              </a:tr>
              <a:tr h="1008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13093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Стандартизированные тарифные ставки на покрытие расходов ГРО, связанных с фактическим подключением, не предусматривают  дифференциацию в зависимости от типа прокладки газопроводов (надземный, подземный).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130935" algn="l"/>
                        </a:tabLst>
                      </a:pPr>
                      <a:r>
                        <a:rPr lang="ru-RU" sz="14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Предусмотреть в Методических указаниях дифференциацию </a:t>
                      </a: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стандартизированных тарифных ставок на покрытие расходов ГРО, связанных с фактическим подключением.</a:t>
                      </a:r>
                    </a:p>
                  </a:txBody>
                  <a:tcPr marL="68580" marR="68580" marT="0" marB="0"/>
                </a:tc>
              </a:tr>
              <a:tr h="8647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 законодательстве отсутствуют положения, обязывающие ГРО представлять отчёты, о выполненных мероприятиях и понесённых расходах на технологическое присоединение.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Предусмотреть в федеральном законодательстве положения, обязывающие ГРО представлять указанные отчёты.</a:t>
                      </a:r>
                    </a:p>
                  </a:txBody>
                  <a:tcPr marL="68580" marR="68580" marT="0" marB="0"/>
                </a:tc>
              </a:tr>
              <a:tr h="8647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Значительное влияние выпадающих доходов от применения платы за технологическое присоединение, на размер тарифов на услуги по транспортировке газа.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На законодательном уровне, одним из источников компенсации выпадающих доходов определить амортизационные отчисления.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Рисунок 11" descr="горелка 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72528" y="6500834"/>
            <a:ext cx="714348" cy="500043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2356408" lon="497406" rev="1077746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14414" y="142852"/>
            <a:ext cx="792958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Региональная энергетическая комиссия – департамент цен и тарифов Краснодарского края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горелка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000745"/>
            <a:ext cx="1285884" cy="857255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2356408" lon="497406" rev="1077746"/>
            </a:camera>
            <a:lightRig rig="threePt" dir="t"/>
          </a:scene3d>
        </p:spPr>
      </p:pic>
      <p:pic>
        <p:nvPicPr>
          <p:cNvPr id="8" name="Рисунок 7" descr="фон флдага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42918"/>
            <a:ext cx="9144000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8101042" cy="26432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49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br>
              <a:rPr lang="ru-RU" sz="49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49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600px-Flag_of_Krasnodar_Krai_svg.png"/>
          <p:cNvPicPr/>
          <p:nvPr/>
        </p:nvPicPr>
        <p:blipFill>
          <a:blip r:embed="rId5" cstate="print">
            <a:lum/>
          </a:blip>
          <a:stretch>
            <a:fillRect/>
          </a:stretch>
        </p:blipFill>
        <p:spPr>
          <a:xfrm>
            <a:off x="71406" y="142852"/>
            <a:ext cx="1173646" cy="810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</TotalTime>
  <Words>386</Words>
  <Application>Microsoft Office PowerPoint</Application>
  <PresentationFormat>Экран (4:3)</PresentationFormat>
  <Paragraphs>48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</vt:lpstr>
      <vt:lpstr>Государственное регулирование платы за технологическое присоединение газоиспользующего оборудования к сетям газораспределения.  Основные проблемы и пути их решения.</vt:lpstr>
      <vt:lpstr>Основные проблемные вопросы, связанные с государственным регулированием платы за технологическое присоединение газоиспользующего оборудования к сетям газораспределения и пути их решения:  1. Нормативными актами не регламентирован порядок определения плановых показателей, используемых при расчёте платы за технологическое присоединение для льготной категорий потребителей, указанных в подпунктах «а» и «б» пункта 5 Методических указаний.   Предложения : Рекомендовано ГРО, плановые параметры, используемые для расчёта размера платы за технологическое присоединение для льготных категорий, на очередной календарный год определять с учетом статистических данных за последние 3 года и выданных Заявителям технических условий, по которым ещё не произведено подключение.  </vt:lpstr>
      <vt:lpstr>Презентация PowerPoint</vt:lpstr>
      <vt:lpstr>3. Высокий размер расходов на разработку проектной документации  (до 50 % от стоимости сооружения сети газораспределения).  Предложения:  РЭК Краснодарского края, учитывая, что значительная часть работ по прокладке газопроводов планируется производить в сельской местности, к стоимости проектных работ, которые ГРО планировали осуществить в сельской местности, был применён  коэффициент 0,4, в соответствии с                   п. 8 Главы 2 Справочника базовых цен на проектные работы для строительства «Газооборудование и газоснабжение промышленных предприятий, зданий и сооружений».  По результатам расчётов, с учётом планируемого количества подключений, суммарные плановые расходы ГРО на разработку проектной документации, на 2015 год были снижены более чем на 200 млн. руб.  </vt:lpstr>
      <vt:lpstr>4. Необходимость получения разрешения на строительство и ввод в эксплуатацию газопроводов-вводов.  Принятые решения: В соответствии с подпунктом 5 пункта 17 статьи 51  Градостроительного кодекса выдача разрешения на строительство не требуется в том числе, в случае, если в соответствии с законодательством субъектов Российской Федерации о градостроительной деятельности получение разрешения на строительство не требуется. В связи с чем, в Градостроительный кодекс Краснодарского края были внесены изменения, согласно которым на территории Краснодарского края для строительства газопровода-ввода не требуется получение разрешения на строительство.  С учетом положений постановления Правительства Российской Федерации от 03.12.2014                № 1300, в настоящее время, для строительства газопроводов-вводов на территории Краснодарского края,  нет необходимости проведения государственной экспертизы проектной документации, осуществления мероприятий по предоставлению земельных участков и установлению сервитутов, появилась возможность значительно сократить расходы на проведения геодезических и геологических изысканий.  Достигнутый результат:  Размер выпадающих доходов ГРО от применения платы за технологическое присоединение на 2015 год, сокращён с 1,3 млрд. руб. до 110 млн. руб. </vt:lpstr>
      <vt:lpstr>Проблемные вопросы, решение которых позволит в будущем оптимизировать государственное регулирование платы за  технологическое присоединение: </vt:lpstr>
      <vt:lpstr>    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Артём</dc:creator>
  <cp:lastModifiedBy>Денис А. Жиров</cp:lastModifiedBy>
  <cp:revision>45</cp:revision>
  <cp:lastPrinted>2015-03-31T16:22:08Z</cp:lastPrinted>
  <dcterms:created xsi:type="dcterms:W3CDTF">2015-03-29T19:06:22Z</dcterms:created>
  <dcterms:modified xsi:type="dcterms:W3CDTF">2015-04-01T08:48:11Z</dcterms:modified>
</cp:coreProperties>
</file>