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569.xml" ContentType="application/vnd.openxmlformats-officedocument.presentationml.tags+xml"/>
  <Override PartName="/ppt/tags/tag916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755.xml" ContentType="application/vnd.openxmlformats-officedocument.presentationml.tags+xml"/>
  <Override PartName="/ppt/tags/tag941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263.xml" ContentType="application/vnd.openxmlformats-officedocument.presentationml.tags+xml"/>
  <Override PartName="/ppt/tags/tag594.xml" ContentType="application/vnd.openxmlformats-officedocument.presentationml.tags+xml"/>
  <Override PartName="/ppt/tags/tag780.xml" ContentType="application/vnd.openxmlformats-officedocument.presentationml.tags+xml"/>
  <Default Extension="xml" ContentType="application/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1018.xml" ContentType="application/vnd.openxmlformats-officedocument.presentationml.tags+xml"/>
  <Override PartName="/ppt/notesSlides/notesSlide16.xml" ContentType="application/vnd.openxmlformats-officedocument.presentationml.notesSlide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711.xml" ContentType="application/vnd.openxmlformats-officedocument.presentationml.tags+xml"/>
  <Override PartName="/ppt/tags/tag856.xml" ContentType="application/vnd.openxmlformats-officedocument.presentationml.tags+xml"/>
  <Override PartName="/ppt/tags/tag1043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279.xml" ContentType="application/vnd.openxmlformats-officedocument.presentationml.tags+xml"/>
  <Override PartName="/ppt/tags/tag626.xml" ContentType="application/vnd.openxmlformats-officedocument.presentationml.tags+xml"/>
  <Override PartName="/ppt/notesSlides/notesSlide7.xml" ContentType="application/vnd.openxmlformats-officedocument.presentationml.notesSlide+xml"/>
  <Override PartName="/ppt/tags/tag957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465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Default Extension="png" ContentType="image/png"/>
  <Override PartName="/ppt/tags/tag651.xml" ContentType="application/vnd.openxmlformats-officedocument.presentationml.tags+xml"/>
  <Override PartName="/ppt/tags/tag982.xml" ContentType="application/vnd.openxmlformats-officedocument.presentationml.tags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1059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tags/tag897.xml" ContentType="application/vnd.openxmlformats-officedocument.presentationml.tags+xml"/>
  <Override PartName="/ppt/slides/slide22.xml" ContentType="application/vnd.openxmlformats-officedocument.presentationml.slide+xml"/>
  <Override PartName="/ppt/tags/tag260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tags/tag667.xml" ContentType="application/vnd.openxmlformats-officedocument.presentationml.tags+xml"/>
  <Override PartName="/ppt/notesSlides/notesSlide13.xml" ContentType="application/vnd.openxmlformats-officedocument.presentationml.notesSlide+xml"/>
  <Override PartName="/ppt/tags/tag1015.xml" ContentType="application/vnd.openxmlformats-officedocument.presentationml.tags+xml"/>
  <Override PartName="/ppt/tags/tag175.xml" ContentType="application/vnd.openxmlformats-officedocument.presentationml.tags+xml"/>
  <Override PartName="/ppt/tags/tag522.xml" ContentType="application/vnd.openxmlformats-officedocument.presentationml.tags+xml"/>
  <Override PartName="/ppt/tags/tag853.xml" ContentType="application/vnd.openxmlformats-officedocument.presentationml.tags+xml"/>
  <Override PartName="/ppt/tags/tag998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40.xml" ContentType="application/vnd.openxmlformats-officedocument.presentationml.tags+xml"/>
  <Override PartName="/ppt/tags/tag106.xml" ContentType="application/vnd.openxmlformats-officedocument.presentationml.tags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notesSlides/notesSlide4.xml" ContentType="application/vnd.openxmlformats-officedocument.presentationml.notesSlide+xml"/>
  <Override PartName="/ppt/tags/tag768.xml" ContentType="application/vnd.openxmlformats-officedocument.presentationml.tags+xml"/>
  <Override PartName="/ppt/tags/tag131.xml" ContentType="application/vnd.openxmlformats-officedocument.presentationml.tags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tags/tag207.xml" ContentType="application/vnd.openxmlformats-officedocument.presentationml.tags+xml"/>
  <Override PartName="/ppt/tags/tag793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86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1056.xml" ContentType="application/vnd.openxmlformats-officedocument.presentationml.tags+xml"/>
  <Override PartName="/ppt/tags/tag308.xml" ContentType="application/vnd.openxmlformats-officedocument.presentationml.tags+xml"/>
  <Override PartName="/ppt/tags/tag639.xml" ContentType="application/vnd.openxmlformats-officedocument.presentationml.tags+xml"/>
  <Override PartName="/ppt/tags/tag147.xml" ContentType="application/vnd.openxmlformats-officedocument.presentationml.tags+xml"/>
  <Override PartName="/ppt/tags/tag478.xml" ContentType="application/vnd.openxmlformats-officedocument.presentationml.tags+xml"/>
  <Override PartName="/ppt/tags/tag825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664.xml" ContentType="application/vnd.openxmlformats-officedocument.presentationml.tags+xml"/>
  <Override PartName="/ppt/tags/tag850.xml" ContentType="application/vnd.openxmlformats-officedocument.presentationml.tags+xml"/>
  <Override PartName="/ppt/notesSlides/notesSlide10.xml" ContentType="application/vnd.openxmlformats-officedocument.presentationml.notesSlide+xml"/>
  <Override PartName="/ppt/tags/tag995.xml" ContentType="application/vnd.openxmlformats-officedocument.presentationml.tags+xml"/>
  <Override PartName="/ppt/tags/tag1012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579.xml" ContentType="application/vnd.openxmlformats-officedocument.presentationml.tags+xml"/>
  <Override PartName="/ppt/tags/tag926.xml" ContentType="application/vnd.openxmlformats-officedocument.presentationml.tags+xml"/>
  <Override PartName="/ppt/tags/tag273.xml" ContentType="application/vnd.openxmlformats-officedocument.presentationml.tags+xml"/>
  <Override PartName="/ppt/tags/tag620.xml" ContentType="application/vnd.openxmlformats-officedocument.presentationml.tags+xml"/>
  <Override PartName="/ppt/tags/tag765.xml" ContentType="application/vnd.openxmlformats-officedocument.presentationml.tags+xml"/>
  <Override PartName="/ppt/tags/tag951.xml" ContentType="application/vnd.openxmlformats-officedocument.presentationml.tags+xml"/>
  <Override PartName="/ppt/tags/tag790.xml" ContentType="application/vnd.openxmlformats-officedocument.presentationml.tags+xml"/>
  <Override PartName="/ppt/tags/tag48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866.xml" ContentType="application/vnd.openxmlformats-officedocument.presentationml.tags+xml"/>
  <Override PartName="/ppt/tags/tag1028.xml" ContentType="application/vnd.openxmlformats-officedocument.presentationml.tags+xml"/>
  <Override PartName="/ppt/notesSlides/notesSlide26.xml" ContentType="application/vnd.openxmlformats-officedocument.presentationml.notesSlide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721.xml" ContentType="application/vnd.openxmlformats-officedocument.presentationml.tags+xml"/>
  <Override PartName="/ppt/tags/tag1053.xml" ContentType="application/vnd.openxmlformats-officedocument.presentationml.tags+xml"/>
  <Override PartName="/ppt/tags/tag119.xml" ContentType="application/vnd.openxmlformats-officedocument.presentationml.tags+xml"/>
  <Override PartName="/ppt/tags/tag560.xml" ContentType="application/vnd.openxmlformats-officedocument.presentationml.tags+xml"/>
  <Override PartName="/ppt/tags/tag891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967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tags/tag992.xml" ContentType="application/vnd.openxmlformats-officedocument.presentationml.tags+xml"/>
  <Override PartName="/ppt/tags/tag406.xml" ContentType="application/vnd.openxmlformats-officedocument.presentationml.tags+xml"/>
  <Override PartName="/ppt/tags/tag737.xml" ContentType="application/vnd.openxmlformats-officedocument.presentationml.tags+xml"/>
  <Override PartName="/ppt/tags/tag89.xml" ContentType="application/vnd.openxmlformats-officedocument.presentationml.tags+xml"/>
  <Override PartName="/ppt/tags/tag245.xml" ContentType="application/vnd.openxmlformats-officedocument.presentationml.tags+xml"/>
  <Override PartName="/ppt/tags/tag576.xml" ContentType="application/vnd.openxmlformats-officedocument.presentationml.tags+xml"/>
  <Override PartName="/ppt/tags/tag923.xml" ContentType="application/vnd.openxmlformats-officedocument.presentationml.tags+xml"/>
  <Override PartName="/ppt/tags/tag1069.xml" ContentType="application/vnd.openxmlformats-officedocument.presentationml.tags+xml"/>
  <Override PartName="/ppt/tags/tag100.xml" ContentType="application/vnd.openxmlformats-officedocument.presentationml.tags+xml"/>
  <Override PartName="/ppt/tags/tag431.xml" ContentType="application/vnd.openxmlformats-officedocument.presentationml.tags+xml"/>
  <Override PartName="/ppt/tags/tag762.xml" ContentType="application/vnd.openxmlformats-officedocument.presentationml.tags+xml"/>
  <Override PartName="/ppt/slides/slide32.xml" ContentType="application/vnd.openxmlformats-officedocument.presentationml.slide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838.xml" ContentType="application/vnd.openxmlformats-officedocument.presentationml.tags+xml"/>
  <Override PartName="/ppt/tags/tag45.xml" ContentType="application/vnd.openxmlformats-officedocument.presentationml.tags+xml"/>
  <Override PartName="/ppt/tags/tag201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677.xml" ContentType="application/vnd.openxmlformats-officedocument.presentationml.tags+xml"/>
  <Override PartName="/ppt/tags/tag1025.xml" ContentType="application/vnd.openxmlformats-officedocument.presentationml.tags+xml"/>
  <Override PartName="/ppt/notesSlides/notesSlide23.xml" ContentType="application/vnd.openxmlformats-officedocument.presentationml.notesSlide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939.xml" ContentType="application/vnd.openxmlformats-officedocument.presentationml.tags+xml"/>
  <Override PartName="/ppt/tags/tag1050.xml" ContentType="application/vnd.openxmlformats-officedocument.presentationml.tags+xml"/>
  <Override PartName="/ppt/tags/tag302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778.xml" ContentType="application/vnd.openxmlformats-officedocument.presentationml.tags+xml"/>
  <Override PartName="/ppt/tags/tag964.xml" ContentType="application/vnd.openxmlformats-officedocument.presentationml.tags+xml"/>
  <Override PartName="/ppt/tags/tag141.xml" ContentType="application/vnd.openxmlformats-officedocument.presentationml.tags+xml"/>
  <Override PartName="/ppt/tags/tag286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217.xml" ContentType="application/vnd.openxmlformats-officedocument.presentationml.tags+xml"/>
  <Override PartName="/ppt/tags/tag548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734.xml" ContentType="application/vnd.openxmlformats-officedocument.presentationml.tags+xml"/>
  <Override PartName="/ppt/tags/tag879.xml" ContentType="application/vnd.openxmlformats-officedocument.presentationml.tags+xml"/>
  <Override PartName="/ppt/tags/tag920.xml" ContentType="application/vnd.openxmlformats-officedocument.presentationml.tags+xml"/>
  <Override PartName="/ppt/tags/tag1066.xml" ContentType="application/vnd.openxmlformats-officedocument.presentationml.tags+xml"/>
  <Override PartName="/ppt/tags/tag242.xml" ContentType="application/vnd.openxmlformats-officedocument.presentationml.tags+xml"/>
  <Override PartName="/ppt/tags/tag573.xml" ContentType="application/vnd.openxmlformats-officedocument.presentationml.tags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504.xml" ContentType="application/vnd.openxmlformats-officedocument.presentationml.tags+xml"/>
  <Override PartName="/ppt/tags/tag649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488.xml" ContentType="application/vnd.openxmlformats-officedocument.presentationml.tags+xml"/>
  <Override PartName="/ppt/tags/tag835.xml" ContentType="application/vnd.openxmlformats-officedocument.presentationml.tags+xml"/>
  <Override PartName="/ppt/tags/tag1022.xml" ContentType="application/vnd.openxmlformats-officedocument.presentationml.tags+xml"/>
  <Override PartName="/ppt/notesSlides/notesSlide20.xml" ContentType="application/vnd.openxmlformats-officedocument.presentationml.notesSlide+xml"/>
  <Override PartName="/ppt/tags/tag42.xml" ContentType="application/vnd.openxmlformats-officedocument.presentationml.tags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tags/tag419.xml" ContentType="application/vnd.openxmlformats-officedocument.presentationml.tags+xml"/>
  <Override PartName="/ppt/tags/tag605.xml" ContentType="application/vnd.openxmlformats-officedocument.presentationml.tags+xml"/>
  <Override PartName="/ppt/tags/tag936.xml" ContentType="application/vnd.openxmlformats-officedocument.presentationml.tags+xml"/>
  <Override PartName="/ppt/tags/tag113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theme/theme3.xml" ContentType="application/vnd.openxmlformats-officedocument.theme+xml"/>
  <Override PartName="/ppt/tags/tag283.xml" ContentType="application/vnd.openxmlformats-officedocument.presentationml.tags+xml"/>
  <Override PartName="/ppt/tags/tag630.xml" ContentType="application/vnd.openxmlformats-officedocument.presentationml.tags+xml"/>
  <Override PartName="/ppt/tags/tag961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706.xml" ContentType="application/vnd.openxmlformats-officedocument.presentationml.tags+xml"/>
  <Override PartName="/ppt/tags/tag1038.xml" ContentType="application/vnd.openxmlformats-officedocument.presentationml.tags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400.xml" ContentType="application/vnd.openxmlformats-officedocument.presentationml.tags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876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063.xml" ContentType="application/vnd.openxmlformats-officedocument.presentationml.tag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646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832.xml" ContentType="application/vnd.openxmlformats-officedocument.presentationml.tags+xml"/>
  <Override PartName="/ppt/tags/tag977.xml" ContentType="application/vnd.openxmlformats-officedocument.presentationml.tags+xml"/>
  <Override PartName="/ppt/tags/tag340.xml" ContentType="application/vnd.openxmlformats-officedocument.presentationml.tags+xml"/>
  <Override PartName="/ppt/tags/tag671.xml" ContentType="application/vnd.openxmlformats-officedocument.presentationml.tags+xml"/>
  <Override PartName="/ppt/tags/tag908.xml" ContentType="application/vnd.openxmlformats-officedocument.presentationml.tags+xml"/>
  <Override PartName="/ppt/tags/tag416.xml" ContentType="application/vnd.openxmlformats-officedocument.presentationml.tags+xml"/>
  <Override PartName="/ppt/tags/tag747.xml" ContentType="application/vnd.openxmlformats-officedocument.presentationml.tags+xml"/>
  <Override PartName="/ppt/slides/slide17.xml" ContentType="application/vnd.openxmlformats-officedocument.presentationml.slide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255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933.xml" ContentType="application/vnd.openxmlformats-officedocument.presentationml.tags+xml"/>
  <Override PartName="/ppt/tags/tag280.xml" ContentType="application/vnd.openxmlformats-officedocument.presentationml.tags+xml"/>
  <Override PartName="/ppt/tags/tag441.xml" ContentType="application/vnd.openxmlformats-officedocument.presentationml.tags+xml"/>
  <Override PartName="/ppt/tags/tag772.xml" ContentType="application/vnd.openxmlformats-officedocument.presentationml.tags+xml"/>
  <Override PartName="/ppt/tags/tag517.xml" ContentType="application/vnd.openxmlformats-officedocument.presentationml.tags+xml"/>
  <Override PartName="/ppt/tags/tag703.xml" ContentType="application/vnd.openxmlformats-officedocument.presentationml.tags+xml"/>
  <Override PartName="/ppt/tags/tag848.xml" ContentType="application/vnd.openxmlformats-officedocument.presentationml.tags+xml"/>
  <Override PartName="/ppt/tags/tag55.xml" ContentType="application/vnd.openxmlformats-officedocument.presentationml.tags+xml"/>
  <Override PartName="/ppt/tags/tag211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687.xml" ContentType="application/vnd.openxmlformats-officedocument.presentationml.tags+xml"/>
  <Override PartName="/ppt/tags/tag873.xml" ContentType="application/vnd.openxmlformats-officedocument.presentationml.tags+xml"/>
  <Override PartName="/ppt/tags/tag1035.xml" ContentType="application/vnd.openxmlformats-officedocument.presentationml.tags+xml"/>
  <Override PartName="/ppt/tags/tag80.xml" ContentType="application/vnd.openxmlformats-officedocument.presentationml.tags+xml"/>
  <Override PartName="/ppt/tags/tag195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tags/tag1060.xml" ContentType="application/vnd.openxmlformats-officedocument.presentationml.tags+xml"/>
  <Override PartName="/ppt/tags/tag126.xml" ContentType="application/vnd.openxmlformats-officedocument.presentationml.tags+xml"/>
  <Override PartName="/ppt/tags/tag457.xml" ContentType="application/vnd.openxmlformats-officedocument.presentationml.tags+xml"/>
  <Override PartName="/ppt/tags/tag804.xml" ContentType="application/vnd.openxmlformats-officedocument.presentationml.tags+xml"/>
  <Override PartName="/ppt/tags/tag949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643.xml" ContentType="application/vnd.openxmlformats-officedocument.presentationml.tags+xml"/>
  <Override PartName="/ppt/tags/tag788.xml" ContentType="application/vnd.openxmlformats-officedocument.presentationml.tags+xml"/>
  <Override PartName="/ppt/tags/tag974.xml" ContentType="application/vnd.openxmlformats-officedocument.presentationml.tags+xml"/>
  <Override PartName="/ppt/slideMasters/slideMaster3.xml" ContentType="application/vnd.openxmlformats-officedocument.presentationml.slideMaster+xml"/>
  <Override PartName="/ppt/tags/tag151.xml" ContentType="application/vnd.openxmlformats-officedocument.presentationml.tags+xml"/>
  <Override PartName="/ppt/tags/tag482.xml" ContentType="application/vnd.openxmlformats-officedocument.presentationml.tags+xml"/>
  <Override PartName="/ppt/tags/tag719.xml" ContentType="application/vnd.openxmlformats-officedocument.presentationml.tags+xml"/>
  <Override PartName="/ppt/tags/tag227.xml" ContentType="application/vnd.openxmlformats-officedocument.presentationml.tags+xml"/>
  <Override PartName="/ppt/tags/tag413.xml" ContentType="application/vnd.openxmlformats-officedocument.presentationml.tags+xml"/>
  <Override PartName="/ppt/tags/tag558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96.xml" ContentType="application/vnd.openxmlformats-officedocument.presentationml.tags+xml"/>
  <Override PartName="/ppt/tags/tag252.xml" ContentType="application/vnd.openxmlformats-officedocument.presentationml.tags+xml"/>
  <Override PartName="/ppt/tags/tag397.xml" ContentType="application/vnd.openxmlformats-officedocument.presentationml.tags+xml"/>
  <Override PartName="/ppt/tags/tag744.xml" ContentType="application/vnd.openxmlformats-officedocument.presentationml.tags+xml"/>
  <Override PartName="/ppt/tags/tag930.xml" ContentType="application/vnd.openxmlformats-officedocument.presentationml.tags+xml"/>
  <Override PartName="/ppt/tags/tag1076.xml" ContentType="application/vnd.openxmlformats-officedocument.presentationml.tags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583.xml" ContentType="application/vnd.openxmlformats-officedocument.presentationml.tags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28.xml" ContentType="application/vnd.openxmlformats-officedocument.presentationml.tags+xml"/>
  <Override PartName="/ppt/tags/tag375.xml" ContentType="application/vnd.openxmlformats-officedocument.presentationml.tags+xml"/>
  <Override PartName="/ppt/tags/tag514.xml" ContentType="application/vnd.openxmlformats-officedocument.presentationml.tags+xml"/>
  <Override PartName="/ppt/tags/tag561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892.xml" ContentType="application/vnd.openxmlformats-officedocument.presentationml.tags+xml"/>
  <Override PartName="/ppt/tags/tag1007.xml" ContentType="application/vnd.openxmlformats-officedocument.presentationml.tags+xml"/>
  <Override PartName="/ppt/tags/tag1054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06.xml" ContentType="application/vnd.openxmlformats-officedocument.presentationml.tags+xml"/>
  <Override PartName="/ppt/tags/tag353.xml" ContentType="application/vnd.openxmlformats-officedocument.presentationml.tags+xml"/>
  <Override PartName="/ppt/tags/tag498.xml" ContentType="application/vnd.openxmlformats-officedocument.presentationml.tags+xml"/>
  <Override PartName="/ppt/tags/tag637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968.xml" ContentType="application/vnd.openxmlformats-officedocument.presentationml.tags+xml"/>
  <Override PartName="/ppt/tags/tag1032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476.xml" ContentType="application/vnd.openxmlformats-officedocument.presentationml.tags+xml"/>
  <Override PartName="/ppt/tags/tag823.xml" ContentType="application/vnd.openxmlformats-officedocument.presentationml.tags+xml"/>
  <Override PartName="/ppt/tags/tag870.xml" ContentType="application/vnd.openxmlformats-officedocument.presentationml.tags+xml"/>
  <Override PartName="/ppt/tags/tag30.xml" ContentType="application/vnd.openxmlformats-officedocument.presentationml.tags+xml"/>
  <Override PartName="/ppt/tags/tag268.xml" ContentType="application/vnd.openxmlformats-officedocument.presentationml.tags+xml"/>
  <Override PartName="/ppt/tags/tag331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662.xml" ContentType="application/vnd.openxmlformats-officedocument.presentationml.tags+xml"/>
  <Override PartName="/ppt/tags/tag801.xml" ContentType="application/vnd.openxmlformats-officedocument.presentationml.tags+xml"/>
  <Override PartName="/ppt/tags/tag946.xml" ContentType="application/vnd.openxmlformats-officedocument.presentationml.tags+xml"/>
  <Override PartName="/ppt/tags/tag993.xml" ContentType="application/vnd.openxmlformats-officedocument.presentationml.tags+xml"/>
  <Override PartName="/ppt/tags/tag1010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738.xml" ContentType="application/vnd.openxmlformats-officedocument.presentationml.tags+xml"/>
  <Override PartName="/ppt/tags/tag785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293.xml" ContentType="application/vnd.openxmlformats-officedocument.presentationml.tags+xml"/>
  <Override PartName="/ppt/tags/tag432.xml" ContentType="application/vnd.openxmlformats-officedocument.presentationml.tags+xml"/>
  <Override PartName="/ppt/tags/tag577.xml" ContentType="application/vnd.openxmlformats-officedocument.presentationml.tags+xml"/>
  <Override PartName="/ppt/tags/tag716.xml" ContentType="application/vnd.openxmlformats-officedocument.presentationml.tags+xml"/>
  <Override PartName="/ppt/tags/tag924.xml" ContentType="application/vnd.openxmlformats-officedocument.presentationml.tags+xml"/>
  <Override PartName="/ppt/tags/tag971.xml" ContentType="application/vnd.openxmlformats-officedocument.presentationml.tags+xml"/>
  <Override PartName="/ppt/slides/slide33.xml" ContentType="application/vnd.openxmlformats-officedocument.presentationml.slide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71.xml" ContentType="application/vnd.openxmlformats-officedocument.presentationml.tags+xml"/>
  <Override PartName="/ppt/tags/tag369.xml" ContentType="application/vnd.openxmlformats-officedocument.presentationml.tags+xml"/>
  <Override PartName="/ppt/tags/tag508.xml" ContentType="application/vnd.openxmlformats-officedocument.presentationml.tags+xml"/>
  <Override PartName="/ppt/tags/tag555.xml" ContentType="application/vnd.openxmlformats-officedocument.presentationml.tags+xml"/>
  <Override PartName="/ppt/tags/tag763.xml" ContentType="application/vnd.openxmlformats-officedocument.presentationml.tags+xml"/>
  <Override PartName="/ppt/tags/tag902.xml" ContentType="application/vnd.openxmlformats-officedocument.presentationml.tags+xml"/>
  <Override PartName="/ppt/tags/tag1048.xml" ContentType="application/vnd.openxmlformats-officedocument.presentationml.tags+xml"/>
  <Override PartName="/ppt/presentation.xml" ContentType="application/vnd.openxmlformats-officedocument.presentationml.presentation.main+xml"/>
  <Override PartName="/ppt/tags/tag347.xml" ContentType="application/vnd.openxmlformats-officedocument.presentationml.tags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741.xml" ContentType="application/vnd.openxmlformats-officedocument.presentationml.tags+xml"/>
  <Override PartName="/ppt/tags/tag839.xml" ContentType="application/vnd.openxmlformats-officedocument.presentationml.tags+xml"/>
  <Override PartName="/ppt/tags/tag886.xml" ContentType="application/vnd.openxmlformats-officedocument.presentationml.tags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46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533.xml" ContentType="application/vnd.openxmlformats-officedocument.presentationml.tags+xml"/>
  <Override PartName="/ppt/tags/tag580.xml" ContentType="application/vnd.openxmlformats-officedocument.presentationml.tags+xml"/>
  <Override PartName="/ppt/tags/tag678.xml" ContentType="application/vnd.openxmlformats-officedocument.presentationml.tags+xml"/>
  <Override PartName="/ppt/tags/tag817.xml" ContentType="application/vnd.openxmlformats-officedocument.presentationml.tags+xml"/>
  <Override PartName="/ppt/tags/tag864.xml" ContentType="application/vnd.openxmlformats-officedocument.presentationml.tags+xml"/>
  <Override PartName="/ppt/tags/tag1026.xml" ContentType="application/vnd.openxmlformats-officedocument.presentationml.tags+xml"/>
  <Override PartName="/ppt/tags/tag107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325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656.xml" ContentType="application/vnd.openxmlformats-officedocument.presentationml.tags+xml"/>
  <Override PartName="/ppt/tags/tag987.xml" ContentType="application/vnd.openxmlformats-officedocument.presentationml.tags+xml"/>
  <Override PartName="/ppt/tags/tag1004.xml" ContentType="application/vnd.openxmlformats-officedocument.presentationml.tags+xml"/>
  <Override PartName="/ppt/tags/tag1051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448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779.xml" ContentType="application/vnd.openxmlformats-officedocument.presentationml.tags+xml"/>
  <Override PartName="/ppt/tags/tag842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350.xml" ContentType="application/vnd.openxmlformats-officedocument.presentationml.tags+xml"/>
  <Override PartName="/ppt/tags/tag634.xml" ContentType="application/vnd.openxmlformats-officedocument.presentationml.tags+xml"/>
  <Override PartName="/ppt/tags/tag681.xml" ContentType="application/vnd.openxmlformats-officedocument.presentationml.tags+xml"/>
  <Override PartName="/ppt/tags/tag820.xml" ContentType="application/vnd.openxmlformats-officedocument.presentationml.tags+xml"/>
  <Override PartName="/ppt/tags/tag918.xml" ContentType="application/vnd.openxmlformats-officedocument.presentationml.tags+xml"/>
  <Override PartName="/ppt/tags/tag965.xml" ContentType="application/vnd.openxmlformats-officedocument.presentationml.tags+xml"/>
  <Override PartName="/ppt/tags/tag426.xml" ContentType="application/vnd.openxmlformats-officedocument.presentationml.tags+xml"/>
  <Override PartName="/ppt/tags/tag473.xml" ContentType="application/vnd.openxmlformats-officedocument.presentationml.tags+xml"/>
  <Override PartName="/ppt/tags/tag612.xml" ContentType="application/vnd.openxmlformats-officedocument.presentationml.tags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tags/tag990.xml" ContentType="application/vnd.openxmlformats-officedocument.presentationml.tag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218.xml" ContentType="application/vnd.openxmlformats-officedocument.presentationml.tags+xml"/>
  <Override PartName="/ppt/tags/tag265.xml" ContentType="application/vnd.openxmlformats-officedocument.presentationml.tags+xml"/>
  <Override PartName="/ppt/tags/tag404.xml" ContentType="application/vnd.openxmlformats-officedocument.presentationml.tags+xml"/>
  <Override PartName="/ppt/tags/tag451.xml" ContentType="application/vnd.openxmlformats-officedocument.presentationml.tags+xml"/>
  <Override PartName="/ppt/tags/tag549.xml" ContentType="application/vnd.openxmlformats-officedocument.presentationml.tags+xml"/>
  <Override PartName="/ppt/tags/tag596.xml" ContentType="application/vnd.openxmlformats-officedocument.presentationml.tags+xml"/>
  <Override PartName="/ppt/tags/tag735.xml" ContentType="application/vnd.openxmlformats-officedocument.presentationml.tags+xml"/>
  <Override PartName="/ppt/tags/tag782.xml" ContentType="application/vnd.openxmlformats-officedocument.presentationml.tags+xml"/>
  <Override PartName="/ppt/slides/slide2.xml" ContentType="application/vnd.openxmlformats-officedocument.presentationml.slide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tags/tag388.xml" ContentType="application/vnd.openxmlformats-officedocument.presentationml.tags+xml"/>
  <Override PartName="/ppt/tags/tag527.xml" ContentType="application/vnd.openxmlformats-officedocument.presentationml.tags+xml"/>
  <Override PartName="/ppt/tags/tag574.xml" ContentType="application/vnd.openxmlformats-officedocument.presentationml.tags+xml"/>
  <Override PartName="/ppt/tags/tag921.xml" ContentType="application/vnd.openxmlformats-officedocument.presentationml.tags+xml"/>
  <Override PartName="/ppt/tags/tag1067.xml" ContentType="application/vnd.openxmlformats-officedocument.presentationml.tags+xml"/>
  <Override PartName="/ppt/notesSlides/notesSlide18.xml" ContentType="application/vnd.openxmlformats-officedocument.presentationml.notesSlide+xml"/>
  <Override PartName="/ppt/tags/tag319.xml" ContentType="application/vnd.openxmlformats-officedocument.presentationml.tags+xml"/>
  <Override PartName="/ppt/tags/tag366.xml" ContentType="application/vnd.openxmlformats-officedocument.presentationml.tags+xml"/>
  <Override PartName="/ppt/tags/tag713.xml" ContentType="application/vnd.openxmlformats-officedocument.presentationml.tags+xml"/>
  <Override PartName="/ppt/tags/tag760.xml" ContentType="application/vnd.openxmlformats-officedocument.presentationml.tags+xml"/>
  <Override PartName="/ppt/tags/tag858.xml" ContentType="application/vnd.openxmlformats-officedocument.presentationml.tags+xml"/>
  <Override PartName="/ppt/tags/tag1045.xml" ContentType="application/vnd.openxmlformats-officedocument.presentationml.tags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221.xml" ContentType="application/vnd.openxmlformats-officedocument.presentationml.tags+xml"/>
  <Override PartName="/ppt/tags/tag505.xml" ContentType="application/vnd.openxmlformats-officedocument.presentationml.tags+xml"/>
  <Override PartName="/ppt/tags/tag552.xml" ContentType="application/vnd.openxmlformats-officedocument.presentationml.tags+xml"/>
  <Override PartName="/ppt/tags/tag697.xml" ContentType="application/vnd.openxmlformats-officedocument.presentationml.tags+xml"/>
  <Override PartName="/ppt/tags/tag836.xml" ContentType="application/vnd.openxmlformats-officedocument.presentationml.tags+xml"/>
  <Override PartName="/ppt/tags/tag883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344.xml" ContentType="application/vnd.openxmlformats-officedocument.presentationml.tags+xml"/>
  <Override PartName="/ppt/tags/tag391.xml" ContentType="application/vnd.openxmlformats-officedocument.presentationml.tags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tags/tag628.xml" ContentType="application/vnd.openxmlformats-officedocument.presentationml.tags+xml"/>
  <Override PartName="/ppt/tags/tag675.xml" ContentType="application/vnd.openxmlformats-officedocument.presentationml.tags+xml"/>
  <Override PartName="/ppt/notesSlides/notesSlide9.xml" ContentType="application/vnd.openxmlformats-officedocument.presentationml.notesSlide+xml"/>
  <Override PartName="/ppt/tags/tag959.xml" ContentType="application/vnd.openxmlformats-officedocument.presentationml.tags+xml"/>
  <Override PartName="/ppt/tags/tag1023.xml" ContentType="application/vnd.openxmlformats-officedocument.presentationml.tags+xml"/>
  <Override PartName="/ppt/tags/tag1070.xml" ContentType="application/vnd.openxmlformats-officedocument.presentationml.tags+xml"/>
  <Override PartName="/ppt/notesSlides/notesSlide21.xml" ContentType="application/vnd.openxmlformats-officedocument.presentationml.notesSlide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tags/tag322.xml" ContentType="application/vnd.openxmlformats-officedocument.presentationml.tags+xml"/>
  <Override PartName="/ppt/tags/tag467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861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61.xml" ContentType="application/vnd.openxmlformats-officedocument.presentationml.tags+xml"/>
  <Override PartName="/ppt/tags/tag259.xml" ContentType="application/vnd.openxmlformats-officedocument.presentationml.tags+xml"/>
  <Override PartName="/ppt/tags/tag606.xml" ContentType="application/vnd.openxmlformats-officedocument.presentationml.tags+xml"/>
  <Override PartName="/ppt/tags/tag653.xml" ContentType="application/vnd.openxmlformats-officedocument.presentationml.tags+xml"/>
  <Override PartName="/ppt/tags/tag937.xml" ContentType="application/vnd.openxmlformats-officedocument.presentationml.tags+xml"/>
  <Override PartName="/ppt/tags/tag984.xml" ContentType="application/vnd.openxmlformats-officedocument.presentationml.tags+xml"/>
  <Override PartName="/ppt/tags/tag1001.xml" ContentType="application/vnd.openxmlformats-officedocument.presentationml.tags+xml"/>
  <Override PartName="/ppt/tags/tag7.xml" ContentType="application/vnd.openxmlformats-officedocument.presentationml.tags+xml"/>
  <Override PartName="/ppt/theme/theme4.xml" ContentType="application/vnd.openxmlformats-officedocument.theme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492.xml" ContentType="application/vnd.openxmlformats-officedocument.presentationml.tags+xml"/>
  <Override PartName="/ppt/tags/tag631.xml" ContentType="application/vnd.openxmlformats-officedocument.presentationml.tags+xml"/>
  <Override PartName="/ppt/tags/tag729.xml" ContentType="application/vnd.openxmlformats-officedocument.presentationml.tags+xml"/>
  <Override PartName="/ppt/tags/tag776.xml" ContentType="application/vnd.openxmlformats-officedocument.presentationml.tags+xml"/>
  <Override PartName="/ppt/tags/tag915.xml" ContentType="application/vnd.openxmlformats-officedocument.presentationml.tags+xml"/>
  <Override PartName="/ppt/tags/tag962.xml" ContentType="application/vnd.openxmlformats-officedocument.presentationml.tags+xml"/>
  <Override PartName="/ppt/tags/tag237.xml" ContentType="application/vnd.openxmlformats-officedocument.presentationml.tags+xml"/>
  <Override PartName="/ppt/tags/tag284.xml" ContentType="application/vnd.openxmlformats-officedocument.presentationml.tags+xml"/>
  <Override PartName="/ppt/tags/tag423.xml" ContentType="application/vnd.openxmlformats-officedocument.presentationml.tags+xml"/>
  <Override PartName="/ppt/tags/tag470.xml" ContentType="application/vnd.openxmlformats-officedocument.presentationml.tags+xml"/>
  <Override PartName="/ppt/tags/tag568.xml" ContentType="application/vnd.openxmlformats-officedocument.presentationml.tags+xml"/>
  <Override PartName="/ppt/tags/tag707.xml" ContentType="application/vnd.openxmlformats-officedocument.presentationml.tags+xml"/>
  <Override PartName="/ppt/tags/tag754.xml" ContentType="application/vnd.openxmlformats-officedocument.presentationml.tags+xml"/>
  <Override PartName="/ppt/tags/tag899.xml" ContentType="application/vnd.openxmlformats-officedocument.presentationml.tags+xml"/>
  <Override PartName="/ppt/slides/slide24.xml" ContentType="application/vnd.openxmlformats-officedocument.presentationml.slide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tags/tag546.xml" ContentType="application/vnd.openxmlformats-officedocument.presentationml.tags+xml"/>
  <Override PartName="/ppt/tags/tag593.xml" ContentType="application/vnd.openxmlformats-officedocument.presentationml.tags+xml"/>
  <Override PartName="/ppt/tags/tag877.xml" ContentType="application/vnd.openxmlformats-officedocument.presentationml.tags+xml"/>
  <Override PartName="/ppt/tags/tag940.xml" ContentType="application/vnd.openxmlformats-officedocument.presentationml.tags+xml"/>
  <Override PartName="/ppt/tags/tag1039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38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669.xml" ContentType="application/vnd.openxmlformats-officedocument.presentationml.tags+xml"/>
  <Override PartName="/ppt/tags/tag732.xml" ContentType="application/vnd.openxmlformats-officedocument.presentationml.tags+xml"/>
  <Override PartName="/ppt/notesSlides/notesSlide15.xml" ContentType="application/vnd.openxmlformats-officedocument.presentationml.notesSlide+xml"/>
  <Override PartName="/ppt/tags/tag1017.xml" ContentType="application/vnd.openxmlformats-officedocument.presentationml.tags+xml"/>
  <Override PartName="/ppt/tags/tag1064.xml" ContentType="application/vnd.openxmlformats-officedocument.presentationml.tags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tags/tag524.xml" ContentType="application/vnd.openxmlformats-officedocument.presentationml.tags+xml"/>
  <Override PartName="/ppt/tags/tag571.xml" ContentType="application/vnd.openxmlformats-officedocument.presentationml.tags+xml"/>
  <Override PartName="/ppt/tags/tag710.xml" ContentType="application/vnd.openxmlformats-officedocument.presentationml.tags+xml"/>
  <Override PartName="/ppt/tags/tag808.xml" ContentType="application/vnd.openxmlformats-officedocument.presentationml.tags+xml"/>
  <Override PartName="/ppt/tags/tag855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316.xml" ContentType="application/vnd.openxmlformats-officedocument.presentationml.tags+xml"/>
  <Override PartName="/ppt/tags/tag363.xml" ContentType="application/vnd.openxmlformats-officedocument.presentationml.tags+xml"/>
  <Override PartName="/ppt/tags/tag502.xml" ContentType="application/vnd.openxmlformats-officedocument.presentationml.tags+xml"/>
  <Override PartName="/ppt/tags/tag647.xml" ContentType="application/vnd.openxmlformats-officedocument.presentationml.tags+xml"/>
  <Override PartName="/ppt/tags/tag694.xml" ContentType="application/vnd.openxmlformats-officedocument.presentationml.tags+xml"/>
  <Override PartName="/ppt/tags/tag978.xml" ContentType="application/vnd.openxmlformats-officedocument.presentationml.tags+xml"/>
  <Override PartName="/ppt/tags/tag1042.xml" ContentType="application/vnd.openxmlformats-officedocument.presentationml.tags+xml"/>
  <Override PartName="/ppt/tags/tag40.xml" ContentType="application/vnd.openxmlformats-officedocument.presentationml.tags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39.xml" ContentType="application/vnd.openxmlformats-officedocument.presentationml.tags+xml"/>
  <Override PartName="/ppt/tags/tag486.xml" ContentType="application/vnd.openxmlformats-officedocument.presentationml.tags+xml"/>
  <Override PartName="/ppt/notesSlides/notesSlide6.xml" ContentType="application/vnd.openxmlformats-officedocument.presentationml.notesSlide+xml"/>
  <Override PartName="/ppt/tags/tag833.xml" ContentType="application/vnd.openxmlformats-officedocument.presentationml.tags+xml"/>
  <Override PartName="/ppt/tags/tag880.xml" ContentType="application/vnd.openxmlformats-officedocument.presentationml.tags+xml"/>
  <Override PartName="/ppt/tags/tag1020.xml" ContentType="application/vnd.openxmlformats-officedocument.presentationml.tags+xml"/>
  <Override PartName="/ppt/tags/tag133.xml" ContentType="application/vnd.openxmlformats-officedocument.presentationml.tags+xml"/>
  <Override PartName="/ppt/tags/tag180.xml" ContentType="application/vnd.openxmlformats-officedocument.presentationml.tags+xml"/>
  <Override PartName="/ppt/tags/tag278.xml" ContentType="application/vnd.openxmlformats-officedocument.presentationml.tags+xml"/>
  <Override PartName="/ppt/tags/tag417.xml" ContentType="application/vnd.openxmlformats-officedocument.presentationml.tags+xml"/>
  <Override PartName="/ppt/tags/tag625.xml" ContentType="application/vnd.openxmlformats-officedocument.presentationml.tags+xml"/>
  <Override PartName="/ppt/tags/tag672.xml" ContentType="application/vnd.openxmlformats-officedocument.presentationml.tags+xml"/>
  <Override PartName="/ppt/tags/tag811.xml" ContentType="application/vnd.openxmlformats-officedocument.presentationml.tags+xml"/>
  <Override PartName="/ppt/tags/tag909.xml" ContentType="application/vnd.openxmlformats-officedocument.presentationml.tags+xml"/>
  <Override PartName="/ppt/tags/tag956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464.xml" ContentType="application/vnd.openxmlformats-officedocument.presentationml.tags+xml"/>
  <Override PartName="/ppt/tags/tag603.xml" ContentType="application/vnd.openxmlformats-officedocument.presentationml.tags+xml"/>
  <Override PartName="/ppt/tags/tag650.xml" ContentType="application/vnd.openxmlformats-officedocument.presentationml.tags+xml"/>
  <Override PartName="/ppt/tags/tag748.xml" ContentType="application/vnd.openxmlformats-officedocument.presentationml.tags+xml"/>
  <Override PartName="/ppt/tags/tag795.xml" ContentType="application/vnd.openxmlformats-officedocument.presentationml.tags+xml"/>
  <Override PartName="/ppt/tags/tag934.xml" ContentType="application/vnd.openxmlformats-officedocument.presentationml.tags+xml"/>
  <Override PartName="/ppt/tags/tag981.xml" ContentType="application/vnd.openxmlformats-officedocument.presentationml.tags+xml"/>
  <Override PartName="/ppt/slides/slide18.xml" ContentType="application/vnd.openxmlformats-officedocument.presentationml.slide+xml"/>
  <Override PartName="/ppt/tags/tag4.xml" ContentType="application/vnd.openxmlformats-officedocument.presentationml.tags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tags/tag726.xml" ContentType="application/vnd.openxmlformats-officedocument.presentationml.tags+xml"/>
  <Override PartName="/ppt/tags/tag773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tags/tag379.xml" ContentType="application/vnd.openxmlformats-officedocument.presentationml.tags+xml"/>
  <Override PartName="/ppt/tags/tag518.xml" ContentType="application/vnd.openxmlformats-officedocument.presentationml.tags+xml"/>
  <Override PartName="/ppt/tags/tag565.xml" ContentType="application/vnd.openxmlformats-officedocument.presentationml.tags+xml"/>
  <Override PartName="/ppt/tags/tag849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1058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420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751.xml" ContentType="application/vnd.openxmlformats-officedocument.presentationml.tags+xml"/>
  <Override PartName="/ppt/tags/tag1036.xml" ContentType="application/vnd.openxmlformats-officedocument.presentationml.tags+xml"/>
  <Override PartName="/ppt/slides/slide21.xml" ContentType="application/vnd.openxmlformats-officedocument.presentationml.slide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874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335.xml" ContentType="application/vnd.openxmlformats-officedocument.presentationml.tags+xml"/>
  <Override PartName="/ppt/tags/tag382.xml" ContentType="application/vnd.openxmlformats-officedocument.presentationml.tags+xml"/>
  <Override PartName="/ppt/tags/tag521.xml" ContentType="application/vnd.openxmlformats-officedocument.presentationml.tags+xml"/>
  <Override PartName="/ppt/tags/tag619.xml" ContentType="application/vnd.openxmlformats-officedocument.presentationml.tags+xml"/>
  <Override PartName="/ppt/tags/tag666.xml" ContentType="application/vnd.openxmlformats-officedocument.presentationml.tags+xml"/>
  <Override PartName="/ppt/tags/tag805.xml" ContentType="application/vnd.openxmlformats-officedocument.presentationml.tags+xml"/>
  <Override PartName="/ppt/tags/tag852.xml" ContentType="application/vnd.openxmlformats-officedocument.presentationml.tags+xml"/>
  <Override PartName="/ppt/notesSlides/notesSlide12.xml" ContentType="application/vnd.openxmlformats-officedocument.presentationml.notesSlide+xml"/>
  <Override PartName="/ppt/tags/tag997.xml" ContentType="application/vnd.openxmlformats-officedocument.presentationml.tags+xml"/>
  <Override PartName="/ppt/tags/tag1014.xml" ContentType="application/vnd.openxmlformats-officedocument.presentationml.tags+xml"/>
  <Override PartName="/ppt/tags/tag1061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174.xml" ContentType="application/vnd.openxmlformats-officedocument.presentationml.tags+xml"/>
  <Override PartName="/ppt/tags/tag313.xml" ContentType="application/vnd.openxmlformats-officedocument.presentationml.tags+xml"/>
  <Override PartName="/ppt/tags/tag360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691.xml" ContentType="application/vnd.openxmlformats-officedocument.presentationml.tags+xml"/>
  <Override PartName="/ppt/tags/tag789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36.xml" ContentType="application/vnd.openxmlformats-officedocument.presentationml.tags+xml"/>
  <Override PartName="/ppt/tags/tag483.xml" ContentType="application/vnd.openxmlformats-officedocument.presentationml.tags+xml"/>
  <Override PartName="/ppt/tags/tag830.xml" ContentType="application/vnd.openxmlformats-officedocument.presentationml.tags+xml"/>
  <Override PartName="/ppt/tags/tag928.xml" ContentType="application/vnd.openxmlformats-officedocument.presentationml.tags+xml"/>
  <Override PartName="/ppt/tags/tag975.xml" ContentType="application/vnd.openxmlformats-officedocument.presentationml.tags+xml"/>
  <Override PartName="/ppt/tags/tag228.xml" ContentType="application/vnd.openxmlformats-officedocument.presentationml.tags+xml"/>
  <Override PartName="/ppt/tags/tag275.xml" ContentType="application/vnd.openxmlformats-officedocument.presentationml.tags+xml"/>
  <Override PartName="/ppt/tags/tag622.xml" ContentType="application/vnd.openxmlformats-officedocument.presentationml.tags+xml"/>
  <Override PartName="/ppt/notesSlides/notesSlide3.xml" ContentType="application/vnd.openxmlformats-officedocument.presentationml.notesSlide+xml"/>
  <Override PartName="/ppt/tags/tag767.xml" ContentType="application/vnd.openxmlformats-officedocument.presentationml.tags+xml"/>
  <Override PartName="/ppt/tags/tag906.xml" ContentType="application/vnd.openxmlformats-officedocument.presentationml.tags+xml"/>
  <Override PartName="/ppt/tags/tag953.xml" ContentType="application/vnd.openxmlformats-officedocument.presentationml.tags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414.xml" ContentType="application/vnd.openxmlformats-officedocument.presentationml.tags+xml"/>
  <Override PartName="/ppt/tags/tag461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tags/tag745.xml" ContentType="application/vnd.openxmlformats-officedocument.presentationml.tags+xml"/>
  <Override PartName="/ppt/tags/tag792.xml" ContentType="application/vnd.openxmlformats-officedocument.presentationml.tags+xml"/>
  <Override PartName="/ppt/slides/slide15.xml" ContentType="application/vnd.openxmlformats-officedocument.presentationml.slide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37.xml" ContentType="application/vnd.openxmlformats-officedocument.presentationml.tags+xml"/>
  <Override PartName="/ppt/tags/tag584.xml" ContentType="application/vnd.openxmlformats-officedocument.presentationml.tags+xml"/>
  <Override PartName="/ppt/tags/tag868.xml" ContentType="application/vnd.openxmlformats-officedocument.presentationml.tags+xml"/>
  <Override PartName="/ppt/tags/tag931.xml" ContentType="application/vnd.openxmlformats-officedocument.presentationml.tags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231.xml" ContentType="application/vnd.openxmlformats-officedocument.presentationml.tags+xml"/>
  <Override PartName="/ppt/tags/tag329.xml" ContentType="application/vnd.openxmlformats-officedocument.presentationml.tags+xml"/>
  <Override PartName="/ppt/tags/tag376.xml" ContentType="application/vnd.openxmlformats-officedocument.presentationml.tags+xml"/>
  <Override PartName="/ppt/tags/tag723.xml" ContentType="application/vnd.openxmlformats-officedocument.presentationml.tags+xml"/>
  <Override PartName="/ppt/tags/tag770.xml" ContentType="application/vnd.openxmlformats-officedocument.presentationml.tags+xml"/>
  <Override PartName="/ppt/tags/tag1008.xml" ContentType="application/vnd.openxmlformats-officedocument.presentationml.tags+xml"/>
  <Override PartName="/ppt/tags/tag1055.xml" ContentType="application/vnd.openxmlformats-officedocument.presentationml.tags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562.xml" ContentType="application/vnd.openxmlformats-officedocument.presentationml.tags+xml"/>
  <Override PartName="/ppt/tags/tag701.xml" ContentType="application/vnd.openxmlformats-officedocument.presentationml.tags+xml"/>
  <Override PartName="/ppt/tags/tag846.xml" ContentType="application/vnd.openxmlformats-officedocument.presentationml.tags+xml"/>
  <Override PartName="/ppt/tags/tag893.xml" ContentType="application/vnd.openxmlformats-officedocument.presentationml.tags+xml"/>
  <Default Extension="vml" ContentType="application/vnd.openxmlformats-officedocument.vmlDrawing"/>
  <Override PartName="/ppt/tags/tag53.xml" ContentType="application/vnd.openxmlformats-officedocument.presentationml.tags+xml"/>
  <Override PartName="/ppt/tags/tag307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38.xml" ContentType="application/vnd.openxmlformats-officedocument.presentationml.tags+xml"/>
  <Override PartName="/ppt/tags/tag685.xml" ContentType="application/vnd.openxmlformats-officedocument.presentationml.tags+xml"/>
  <Override PartName="/ppt/tags/tag824.xml" ContentType="application/vnd.openxmlformats-officedocument.presentationml.tags+xml"/>
  <Override PartName="/ppt/tags/tag871.xml" ContentType="application/vnd.openxmlformats-officedocument.presentationml.tags+xml"/>
  <Override PartName="/ppt/tags/tag969.xml" ContentType="application/vnd.openxmlformats-officedocument.presentationml.tags+xml"/>
  <Override PartName="/ppt/tags/tag1033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193.xml" ContentType="application/vnd.openxmlformats-officedocument.presentationml.tags+xml"/>
  <Override PartName="/ppt/tags/tag332.xml" ContentType="application/vnd.openxmlformats-officedocument.presentationml.tags+xml"/>
  <Override PartName="/ppt/tags/tag477.xml" ContentType="application/vnd.openxmlformats-officedocument.presentationml.tags+xml"/>
  <Override PartName="/ppt/tags/tag616.xml" ContentType="application/vnd.openxmlformats-officedocument.presentationml.tags+xml"/>
  <Override PartName="/ppt/tags/tag663.xml" ContentType="application/vnd.openxmlformats-officedocument.presentationml.tags+xml"/>
  <Override PartName="/ppt/tags/tag1011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ppt/tags/tag408.xml" ContentType="application/vnd.openxmlformats-officedocument.presentationml.tags+xml"/>
  <Override PartName="/ppt/tags/tag455.xml" ContentType="application/vnd.openxmlformats-officedocument.presentationml.tags+xml"/>
  <Override PartName="/ppt/tags/tag739.xml" ContentType="application/vnd.openxmlformats-officedocument.presentationml.tags+xml"/>
  <Override PartName="/ppt/tags/tag802.xml" ContentType="application/vnd.openxmlformats-officedocument.presentationml.tags+xml"/>
  <Override PartName="/ppt/tags/tag947.xml" ContentType="application/vnd.openxmlformats-officedocument.presentationml.tags+xml"/>
  <Override PartName="/ppt/tags/tag994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47.xml" ContentType="application/vnd.openxmlformats-officedocument.presentationml.tags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578.xml" ContentType="application/vnd.openxmlformats-officedocument.presentationml.tags+xml"/>
  <Override PartName="/ppt/tags/tag641.xml" ContentType="application/vnd.openxmlformats-officedocument.presentationml.tags+xml"/>
  <Override PartName="/ppt/tags/tag786.xml" ContentType="application/vnd.openxmlformats-officedocument.presentationml.tags+xml"/>
  <Override PartName="/ppt/tags/tag925.xml" ContentType="application/vnd.openxmlformats-officedocument.presentationml.tags+xml"/>
  <Override PartName="/ppt/tags/tag972.xml" ContentType="application/vnd.openxmlformats-officedocument.presentationml.tags+xml"/>
  <Override PartName="/ppt/slideMasters/slideMaster1.xml" ContentType="application/vnd.openxmlformats-officedocument.presentationml.slideMaster+xml"/>
  <Override PartName="/ppt/tags/tag102.xml" ContentType="application/vnd.openxmlformats-officedocument.presentationml.tags+xml"/>
  <Override PartName="/ppt/tags/tag433.xml" ContentType="application/vnd.openxmlformats-officedocument.presentationml.tags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764.xml" ContentType="application/vnd.openxmlformats-officedocument.presentationml.tags+xml"/>
  <Override PartName="/ppt/slides/slide34.xml" ContentType="application/vnd.openxmlformats-officedocument.presentationml.slide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Override PartName="/ppt/tags/tag411.xml" ContentType="application/vnd.openxmlformats-officedocument.presentationml.tags+xml"/>
  <Override PartName="/ppt/tags/tag509.xml" ContentType="application/vnd.openxmlformats-officedocument.presentationml.tags+xml"/>
  <Override PartName="/ppt/tags/tag556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950.xml" ContentType="application/vnd.openxmlformats-officedocument.presentationml.tags+xml"/>
  <Override PartName="/ppt/tags/tag1049.xml" ContentType="application/vnd.openxmlformats-officedocument.presentationml.tags+xml"/>
  <Default Extension="rels" ContentType="application/vnd.openxmlformats-package.relationships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203.xml" ContentType="application/vnd.openxmlformats-officedocument.presentationml.tags+xml"/>
  <Override PartName="/ppt/tags/tag250.xml" ContentType="application/vnd.openxmlformats-officedocument.presentationml.tags+xml"/>
  <Override PartName="/ppt/tags/tag348.xml" ContentType="application/vnd.openxmlformats-officedocument.presentationml.tags+xml"/>
  <Override PartName="/ppt/tags/tag395.xml" ContentType="application/vnd.openxmlformats-officedocument.presentationml.tags+xml"/>
  <Override PartName="/ppt/tags/tag679.xml" ContentType="application/vnd.openxmlformats-officedocument.presentationml.tags+xml"/>
  <Override PartName="/ppt/tags/tag742.xml" ContentType="application/vnd.openxmlformats-officedocument.presentationml.tags+xml"/>
  <Override PartName="/ppt/tags/tag1027.xml" ContentType="application/vnd.openxmlformats-officedocument.presentationml.tags+xml"/>
  <Override PartName="/ppt/tags/tag1074.xml" ContentType="application/vnd.openxmlformats-officedocument.presentationml.tags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7.xml" ContentType="application/vnd.openxmlformats-officedocument.presentationml.tags+xml"/>
  <Override PartName="/ppt/tags/tag534.xml" ContentType="application/vnd.openxmlformats-officedocument.presentationml.tags+xml"/>
  <Override PartName="/ppt/tags/tag581.xml" ContentType="application/vnd.openxmlformats-officedocument.presentationml.tags+xml"/>
  <Override PartName="/ppt/tags/tag720.xml" ContentType="application/vnd.openxmlformats-officedocument.presentationml.tags+xml"/>
  <Override PartName="/ppt/tags/tag818.xml" ContentType="application/vnd.openxmlformats-officedocument.presentationml.tags+xml"/>
  <Override PartName="/ppt/tags/tag865.xml" ContentType="application/vnd.openxmlformats-officedocument.presentationml.tags+xml"/>
  <Override PartName="/ppt/tags/tag2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373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890.xml" ContentType="application/vnd.openxmlformats-officedocument.presentationml.tags+xml"/>
  <Override PartName="/ppt/tags/tag988.xml" ContentType="application/vnd.openxmlformats-officedocument.presentationml.tags+xml"/>
  <Override PartName="/ppt/tags/tag1005.xml" ContentType="application/vnd.openxmlformats-officedocument.presentationml.tags+xml"/>
  <Override PartName="/ppt/tags/tag1052.xml" ContentType="application/vnd.openxmlformats-officedocument.presentationml.tags+xml"/>
  <Override PartName="/ppt/tags/tag50.xml" ContentType="application/vnd.openxmlformats-officedocument.presentationml.tags+xml"/>
  <Override PartName="/ppt/tags/tag304.xml" ContentType="application/vnd.openxmlformats-officedocument.presentationml.tags+xml"/>
  <Override PartName="/ppt/tags/tag351.xml" ContentType="application/vnd.openxmlformats-officedocument.presentationml.tags+xml"/>
  <Override PartName="/ppt/tags/tag449.xml" ContentType="application/vnd.openxmlformats-officedocument.presentationml.tags+xml"/>
  <Override PartName="/ppt/tags/tag496.xml" ContentType="application/vnd.openxmlformats-officedocument.presentationml.tags+xml"/>
  <Override PartName="/ppt/tags/tag635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966.xml" ContentType="application/vnd.openxmlformats-officedocument.presentationml.tags+xml"/>
  <Override PartName="/ppt/tags/tag1030.xml" ContentType="application/vnd.openxmlformats-officedocument.presentationml.tags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88.xml" ContentType="application/vnd.openxmlformats-officedocument.presentationml.tags+xml"/>
  <Override PartName="/ppt/tags/tag427.xml" ContentType="application/vnd.openxmlformats-officedocument.presentationml.tags+xml"/>
  <Override PartName="/ppt/tags/tag474.xml" ContentType="application/vnd.openxmlformats-officedocument.presentationml.tags+xml"/>
  <Override PartName="/ppt/tags/tag758.xml" ContentType="application/vnd.openxmlformats-officedocument.presentationml.tags+xml"/>
  <Override PartName="/ppt/tags/tag821.xml" ContentType="application/vnd.openxmlformats-officedocument.presentationml.tags+xml"/>
  <Override PartName="/ppt/slides/slide28.xml" ContentType="application/vnd.openxmlformats-officedocument.presentationml.slide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660.xml" ContentType="application/vnd.openxmlformats-officedocument.presentationml.tags+xml"/>
  <Override PartName="/ppt/tags/tag944.xml" ContentType="application/vnd.openxmlformats-officedocument.presentationml.tags+xml"/>
  <Override PartName="/ppt/tags/tag991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452.xml" ContentType="application/vnd.openxmlformats-officedocument.presentationml.tags+xml"/>
  <Override PartName="/ppt/tags/tag736.xml" ContentType="application/vnd.openxmlformats-officedocument.presentationml.tags+xml"/>
  <Override PartName="/ppt/tags/tag783.xml" ContentType="application/vnd.openxmlformats-officedocument.presentationml.tags+xml"/>
  <Override PartName="/ppt/tags/tag922.xml" ContentType="application/vnd.openxmlformats-officedocument.presentationml.tags+xml"/>
  <Override PartName="/ppt/tags/tag1068.xml" ContentType="application/vnd.openxmlformats-officedocument.presentationml.tags+xml"/>
  <Override PartName="/ppt/notesSlides/notesSlide19.xml" ContentType="application/vnd.openxmlformats-officedocument.presentationml.notesSlide+xml"/>
  <Default Extension="jpeg" ContentType="image/jpeg"/>
  <Override PartName="/ppt/tags/tag88.xml" ContentType="application/vnd.openxmlformats-officedocument.presentationml.tags+xml"/>
  <Override PartName="/ppt/tags/tag244.xml" ContentType="application/vnd.openxmlformats-officedocument.presentationml.tags+xml"/>
  <Override PartName="/ppt/tags/tag291.xml" ContentType="application/vnd.openxmlformats-officedocument.presentationml.tags+xml"/>
  <Override PartName="/ppt/tags/tag430.xml" ContentType="application/vnd.openxmlformats-officedocument.presentationml.tags+xml"/>
  <Override PartName="/ppt/tags/tag528.xml" ContentType="application/vnd.openxmlformats-officedocument.presentationml.tags+xml"/>
  <Override PartName="/ppt/tags/tag575.xml" ContentType="application/vnd.openxmlformats-officedocument.presentationml.tags+xml"/>
  <Override PartName="/ppt/tags/tag714.xml" ContentType="application/vnd.openxmlformats-officedocument.presentationml.tags+xml"/>
  <Override PartName="/ppt/tags/tag761.xml" ContentType="application/vnd.openxmlformats-officedocument.presentationml.tags+xml"/>
  <Override PartName="/ppt/tags/tag859.xml" ContentType="application/vnd.openxmlformats-officedocument.presentationml.tags+xml"/>
  <Override PartName="/ppt/slides/slide31.xml" ContentType="application/vnd.openxmlformats-officedocument.presentationml.slide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06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046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392.xml" ContentType="application/vnd.openxmlformats-officedocument.presentationml.tags+xml"/>
  <Override PartName="/ppt/tags/tag837.xml" ContentType="application/vnd.openxmlformats-officedocument.presentationml.tags+xml"/>
  <Override PartName="/ppt/tags/tag884.xml" ContentType="application/vnd.openxmlformats-officedocument.presentationml.tags+xml"/>
  <Override PartName="/ppt/tags/tag1024.xml" ContentType="application/vnd.openxmlformats-officedocument.presentationml.tags+xml"/>
  <Override PartName="/ppt/notesSlides/notesSlide22.xml" ContentType="application/vnd.openxmlformats-officedocument.presentationml.notesSlide+xml"/>
  <Override PartName="/ppt/tags/tag44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531.xml" ContentType="application/vnd.openxmlformats-officedocument.presentationml.tags+xml"/>
  <Override PartName="/ppt/tags/tag629.xml" ContentType="application/vnd.openxmlformats-officedocument.presentationml.tags+xml"/>
  <Override PartName="/ppt/tags/tag676.xml" ContentType="application/vnd.openxmlformats-officedocument.presentationml.tags+xml"/>
  <Override PartName="/ppt/tags/tag815.xml" ContentType="application/vnd.openxmlformats-officedocument.presentationml.tags+xml"/>
  <Override PartName="/ppt/tags/tag862.xml" ContentType="application/vnd.openxmlformats-officedocument.presentationml.tags+xml"/>
  <Override PartName="/ppt/tags/tag1071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370.xml" ContentType="application/vnd.openxmlformats-officedocument.presentationml.tags+xml"/>
  <Override PartName="/ppt/tags/tag468.xml" ContentType="application/vnd.openxmlformats-officedocument.presentationml.tags+xml"/>
  <Override PartName="/ppt/tags/tag607.xml" ContentType="application/vnd.openxmlformats-officedocument.presentationml.tags+xml"/>
  <Override PartName="/ppt/tags/tag654.xml" ContentType="application/vnd.openxmlformats-officedocument.presentationml.tags+xml"/>
  <Override PartName="/ppt/tags/tag799.xml" ContentType="application/vnd.openxmlformats-officedocument.presentationml.tags+xml"/>
  <Override PartName="/ppt/tags/tag938.xml" ContentType="application/vnd.openxmlformats-officedocument.presentationml.tags+xml"/>
  <Override PartName="/ppt/tags/tag985.xml" ContentType="application/vnd.openxmlformats-officedocument.presentationml.tags+xml"/>
  <Override PartName="/ppt/tags/tag1002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tags/tag301.xml" ContentType="application/vnd.openxmlformats-officedocument.presentationml.tags+xml"/>
  <Override PartName="/ppt/tags/tag446.xml" ContentType="application/vnd.openxmlformats-officedocument.presentationml.tags+xml"/>
  <Override PartName="/ppt/tags/tag493.xml" ContentType="application/vnd.openxmlformats-officedocument.presentationml.tags+xml"/>
  <Override PartName="/ppt/tags/tag777.xml" ContentType="application/vnd.openxmlformats-officedocument.presentationml.tags+xml"/>
  <Override PartName="/ppt/tags/tag840.xml" ContentType="application/vnd.openxmlformats-officedocument.presentationml.tags+xml"/>
  <Override PartName="/ppt/tags/tag140.xml" ContentType="application/vnd.openxmlformats-officedocument.presentationml.tags+xml"/>
  <Override PartName="/ppt/tags/tag285.xml" ContentType="application/vnd.openxmlformats-officedocument.presentationml.tags+xml"/>
  <Override PartName="/ppt/tags/tag632.xml" ContentType="application/vnd.openxmlformats-officedocument.presentationml.tags+xml"/>
  <Override PartName="/ppt/tags/tag963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878.xml" ContentType="application/vnd.openxmlformats-officedocument.presentationml.tags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065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56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979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673.xml" ContentType="application/vnd.openxmlformats-officedocument.presentationml.tags+xml"/>
  <Override PartName="/ppt/tags/tag1021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749.xml" ContentType="application/vnd.openxmlformats-officedocument.presentationml.tags+xml"/>
  <Override PartName="/ppt/slides/slide19.xml" ContentType="application/vnd.openxmlformats-officedocument.presentationml.slide+xml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935.xml" ContentType="application/vnd.openxmlformats-officedocument.presentationml.tags+xml"/>
  <Override PartName="/ppt/theme/theme2.xml" ContentType="application/vnd.openxmlformats-officedocument.theme+xml"/>
  <Override PartName="/ppt/tags/tag443.xml" ContentType="application/vnd.openxmlformats-officedocument.presentationml.tags+xml"/>
  <Override PartName="/ppt/tags/tag774.xml" ContentType="application/vnd.openxmlformats-officedocument.presentationml.tags+xml"/>
  <Override PartName="/ppt/tags/tag960.xml" ContentType="application/vnd.openxmlformats-officedocument.presentationml.tags+xml"/>
  <Default Extension="emf" ContentType="image/x-emf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1037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730.xml" ContentType="application/vnd.openxmlformats-officedocument.presentationml.tags+xml"/>
  <Override PartName="/ppt/tags/tag1062.xml" ContentType="application/vnd.openxmlformats-officedocument.presentationml.tags+xml"/>
  <Override PartName="/ppt/tags/tag128.xml" ContentType="application/vnd.openxmlformats-officedocument.presentationml.tags+xml"/>
  <Override PartName="/ppt/tags/tag459.xml" ContentType="application/vnd.openxmlformats-officedocument.presentationml.tags+xml"/>
  <Override PartName="/ppt/tags/tag806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976.xml" ContentType="application/vnd.openxmlformats-officedocument.presentationml.tags+xml"/>
  <Override PartName="/ppt/tags/tag153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98.xml" ContentType="application/vnd.openxmlformats-officedocument.presentationml.tags+xml"/>
  <Override PartName="/ppt/tags/tag254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746.xml" ContentType="application/vnd.openxmlformats-officedocument.presentationml.tags+xml"/>
  <Override PartName="/ppt/tags/tag932.xml" ContentType="application/vnd.openxmlformats-officedocument.presentationml.tags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44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847.xml" ContentType="application/vnd.openxmlformats-officedocument.presentationml.tags+xml"/>
  <Override PartName="/ppt/tags/tag1009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355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034.xml" ContentType="application/vnd.openxmlformats-officedocument.presentationml.tags+xml"/>
  <Override PartName="/ppt/tags/tag194.xml" ContentType="application/vnd.openxmlformats-officedocument.presentationml.tags+xml"/>
  <Override PartName="/ppt/tags/tag541.xml" ContentType="application/vnd.openxmlformats-officedocument.presentationml.tags+xml"/>
  <Override PartName="/ppt/tags/tag872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948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787.xml" ContentType="application/vnd.openxmlformats-officedocument.presentationml.tags+xml"/>
  <Override PartName="/ppt/slideMasters/slideMaster2.xml" ContentType="application/vnd.openxmlformats-officedocument.presentationml.slideMaster+xml"/>
  <Override PartName="/ppt/tags/tag150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412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888.xml" ContentType="application/vnd.openxmlformats-officedocument.presentationml.tags+xml"/>
  <Override PartName="/ppt/slides/slide13.xml" ContentType="application/vnd.openxmlformats-officedocument.presentationml.slide+xml"/>
  <Override PartName="/ppt/tags/tag95.xml" ContentType="application/vnd.openxmlformats-officedocument.presentationml.tags+xml"/>
  <Override PartName="/ppt/tags/tag251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tags/tag1075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658.xml" ContentType="application/vnd.openxmlformats-officedocument.presentationml.tags+xml"/>
  <Override PartName="/ppt/tags/tag989.xml" ContentType="application/vnd.openxmlformats-officedocument.presentationml.tags+xml"/>
  <Override PartName="/ppt/tags/tag1006.xml" ContentType="application/vnd.openxmlformats-officedocument.presentationml.tags+xml"/>
  <Override PartName="/ppt/tags/tag166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844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683.xml" ContentType="application/vnd.openxmlformats-officedocument.presentationml.tags+xml"/>
  <Override PartName="/ppt/tags/tag1031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759.xml" ContentType="application/vnd.openxmlformats-officedocument.presentationml.tags+xml"/>
  <Override PartName="/ppt/tags/tag945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970.xml" ContentType="application/vnd.openxmlformats-officedocument.presentationml.tags+xml"/>
  <Override PartName="/ppt/tags/tag368.xml" ContentType="application/vnd.openxmlformats-officedocument.presentationml.tags+xml"/>
  <Override PartName="/ppt/tags/tag715.xml" ContentType="application/vnd.openxmlformats-officedocument.presentationml.tags+xml"/>
  <Override PartName="/ppt/tags/tag1047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554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slides/slide10.xml" ContentType="application/vnd.openxmlformats-officedocument.presentationml.slide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740.xml" ContentType="application/vnd.openxmlformats-officedocument.presentationml.tags+xml"/>
  <Override PartName="/ppt/tags/tag1072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469.xml" ContentType="application/vnd.openxmlformats-officedocument.presentationml.tags+xml"/>
  <Override PartName="/ppt/tags/tag816.xml" ContentType="application/vnd.openxmlformats-officedocument.presentationml.tags+xml"/>
  <Override PartName="/ppt/tags/tag23.xml" ContentType="application/vnd.openxmlformats-officedocument.presentationml.tags+xml"/>
  <Override PartName="/ppt/tags/tag163.xml" ContentType="application/vnd.openxmlformats-officedocument.presentationml.tags+xml"/>
  <Override PartName="/ppt/tags/tag510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986.xml" ContentType="application/vnd.openxmlformats-officedocument.presentationml.tags+xml"/>
  <Override PartName="/ppt/tags/tag1003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Default Extension="bin" ContentType="application/vnd.openxmlformats-officedocument.oleObject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756.xml" ContentType="application/vnd.openxmlformats-officedocument.presentationml.tags+xml"/>
  <Override PartName="/ppt/slides/slide26.xml" ContentType="application/vnd.openxmlformats-officedocument.presentationml.slide+xml"/>
  <Override PartName="/ppt/tags/tag264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tags/tag942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450.xml" ContentType="application/vnd.openxmlformats-officedocument.presentationml.tags+xml"/>
  <Override PartName="/ppt/tags/tag781.xml" ContentType="application/vnd.openxmlformats-officedocument.presentationml.tags+xml"/>
  <Override PartName="/ppt/tags/tag1019.xml" ContentType="application/vnd.openxmlformats-officedocument.presentationml.tags+xml"/>
  <Override PartName="/ppt/notesSlides/notesSlide17.xml" ContentType="application/vnd.openxmlformats-officedocument.presentationml.notesSlide+xml"/>
  <Override PartName="/ppt/tags/tag179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857.xml" ContentType="application/vnd.openxmlformats-officedocument.presentationml.tags+xml"/>
  <Override PartName="/ppt/tags/tag64.xml" ContentType="application/vnd.openxmlformats-officedocument.presentationml.tags+xml"/>
  <Override PartName="/ppt/tags/tag220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696.xml" ContentType="application/vnd.openxmlformats-officedocument.presentationml.tags+xml"/>
  <Override PartName="/ppt/tags/tag1044.xml" ContentType="application/vnd.openxmlformats-officedocument.presentationml.tags+xml"/>
  <Override PartName="/ppt/tags/tag390.xml" ContentType="application/vnd.openxmlformats-officedocument.presentationml.tags+xml"/>
  <Override PartName="/ppt/notesSlides/notesSlide8.xml" ContentType="application/vnd.openxmlformats-officedocument.presentationml.notesSlide+xml"/>
  <Override PartName="/ppt/tags/tag882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958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000.xml" ContentType="application/vnd.openxmlformats-officedocument.presentationml.tags+xml"/>
  <Override PartName="/ppt/tags/tag6.xml" ContentType="application/vnd.openxmlformats-officedocument.presentationml.tags+xml"/>
  <Override PartName="/ppt/tags/tag160.xml" ContentType="application/vnd.openxmlformats-officedocument.presentationml.tags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236.xml" ContentType="application/vnd.openxmlformats-officedocument.presentationml.tags+xml"/>
  <Override PartName="/ppt/tags/tag567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422.xml" ContentType="application/vnd.openxmlformats-officedocument.presentationml.tags+xml"/>
  <Override PartName="/ppt/tags/tag753.xml" ContentType="application/vnd.openxmlformats-officedocument.presentationml.tags+xml"/>
  <Override PartName="/ppt/slides/slide23.xml" ContentType="application/vnd.openxmlformats-officedocument.presentationml.slide+xml"/>
  <Override PartName="/ppt/tags/tag261.xml" ContentType="application/vnd.openxmlformats-officedocument.presentationml.tags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notesSlides/notesSlide14.xml" ContentType="application/vnd.openxmlformats-officedocument.presentationml.notesSlide+xml"/>
  <Override PartName="/ppt/tags/tag999.xml" ContentType="application/vnd.openxmlformats-officedocument.presentationml.tags+xml"/>
  <Override PartName="/ppt/tags/tag1016.xml" ContentType="application/vnd.openxmlformats-officedocument.presentationml.tags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693.xml" ContentType="application/vnd.openxmlformats-officedocument.presentationml.tags+xml"/>
  <Override PartName="/ppt/tags/tag1041.xml" ContentType="application/vnd.openxmlformats-officedocument.presentationml.tags+xml"/>
  <Override PartName="/ppt/tags/tag107.xml" ContentType="application/vnd.openxmlformats-officedocument.presentationml.tags+xml"/>
  <Override PartName="/ppt/tags/tag438.xml" ContentType="application/vnd.openxmlformats-officedocument.presentationml.tags+xml"/>
  <Override PartName="/ppt/tags/tag277.xml" ContentType="application/vnd.openxmlformats-officedocument.presentationml.tags+xml"/>
  <Override PartName="/ppt/tags/tag624.xml" ContentType="application/vnd.openxmlformats-officedocument.presentationml.tags+xml"/>
  <Override PartName="/ppt/notesSlides/notesSlide5.xml" ContentType="application/vnd.openxmlformats-officedocument.presentationml.notesSlide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tags/tag132.xml" ContentType="application/vnd.openxmlformats-officedocument.presentationml.tags+xml"/>
  <Override PartName="/ppt/tags/tag463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tags/tag208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233.xml" ContentType="application/vnd.openxmlformats-officedocument.presentationml.tags+xml"/>
  <Override PartName="/ppt/tags/tag378.xml" ContentType="application/vnd.openxmlformats-officedocument.presentationml.tags+xml"/>
  <Override PartName="/ppt/tags/tag725.xml" ContentType="application/vnd.openxmlformats-officedocument.presentationml.tags+xml"/>
  <Override PartName="/ppt/tags/tag911.xml" ContentType="application/vnd.openxmlformats-officedocument.presentationml.tags+xml"/>
  <Override PartName="/ppt/tags/tag1057.xml" ContentType="application/vnd.openxmlformats-officedocument.presentationml.tags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895.xml" ContentType="application/vnd.openxmlformats-officedocument.presentationml.tags+xml"/>
  <Override PartName="/ppt/slides/slide20.xml" ContentType="application/vnd.openxmlformats-officedocument.presentationml.slide+xml"/>
  <Override PartName="/ppt/tags/tag309.xml" ContentType="application/vnd.openxmlformats-officedocument.presentationml.tags+xml"/>
  <Override PartName="/ppt/tags/tag826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tags/tag334.xml" ContentType="application/vnd.openxmlformats-officedocument.presentationml.tags+xml"/>
  <Override PartName="/ppt/tags/tag479.xml" ContentType="application/vnd.openxmlformats-officedocument.presentationml.tags+xml"/>
  <Override PartName="/ppt/tags/tag665.xml" ContentType="application/vnd.openxmlformats-officedocument.presentationml.tags+xml"/>
  <Override PartName="/ppt/notesSlides/notesSlide11.xml" ContentType="application/vnd.openxmlformats-officedocument.presentationml.notesSlide+xml"/>
  <Override PartName="/ppt/tags/tag1013.xml" ContentType="application/vnd.openxmlformats-officedocument.presentationml.tags+xml"/>
  <Override PartName="/ppt/tags/tag173.xml" ContentType="application/vnd.openxmlformats-officedocument.presentationml.tags+xml"/>
  <Override PartName="/ppt/tags/tag520.xml" ContentType="application/vnd.openxmlformats-officedocument.presentationml.tags+xml"/>
  <Override PartName="/ppt/tags/tag851.xml" ContentType="application/vnd.openxmlformats-officedocument.presentationml.tags+xml"/>
  <Override PartName="/ppt/tags/tag996.xml" ContentType="application/vnd.openxmlformats-officedocument.presentationml.tags+xml"/>
  <Override PartName="/ppt/tags/tag249.xml" ContentType="application/vnd.openxmlformats-officedocument.presentationml.tags+xml"/>
  <Override PartName="/ppt/tags/tag690.xml" ContentType="application/vnd.openxmlformats-officedocument.presentationml.tags+xml"/>
  <Override PartName="/ppt/tags/tag927.xml" ContentType="application/vnd.openxmlformats-officedocument.presentationml.tags+xml"/>
  <Override PartName="/ppt/tags/tag104.xml" ContentType="application/vnd.openxmlformats-officedocument.presentationml.tags+xml"/>
  <Override PartName="/ppt/notesSlides/notesSlide2.xml" ContentType="application/vnd.openxmlformats-officedocument.presentationml.notesSlide+xml"/>
  <Override PartName="/ppt/tags/tag435.xml" ContentType="application/vnd.openxmlformats-officedocument.presentationml.tags+xml"/>
  <Override PartName="/ppt/tags/tag621.xml" ContentType="application/vnd.openxmlformats-officedocument.presentationml.tags+xml"/>
  <Override PartName="/ppt/tags/tag766.xml" ContentType="application/vnd.openxmlformats-officedocument.presentationml.tags+xml"/>
  <Override PartName="/ppt/tags/tag274.xml" ContentType="application/vnd.openxmlformats-officedocument.presentationml.tags+xml"/>
  <Override PartName="/ppt/tags/tag460.xml" ContentType="application/vnd.openxmlformats-officedocument.presentationml.tags+xml"/>
  <Override PartName="/ppt/tags/tag952.xml" ContentType="application/vnd.openxmlformats-officedocument.presentationml.tags+xml"/>
  <Override PartName="/ppt/tags/tag49.xml" ContentType="application/vnd.openxmlformats-officedocument.presentationml.tags+xml"/>
  <Override PartName="/ppt/tags/tag205.xml" ContentType="application/vnd.openxmlformats-officedocument.presentationml.tags+xml"/>
  <Override PartName="/ppt/tags/tag791.xml" ContentType="application/vnd.openxmlformats-officedocument.presentationml.tags+xml"/>
  <Override PartName="/ppt/tags/tag1029.xml" ContentType="application/vnd.openxmlformats-officedocument.presentationml.tags+xml"/>
  <Override PartName="/ppt/tags/tag189.xml" ContentType="application/vnd.openxmlformats-officedocument.presentationml.tags+xml"/>
  <Override PartName="/ppt/tags/tag536.xml" ContentType="application/vnd.openxmlformats-officedocument.presentationml.tags+xml"/>
  <Override PartName="/ppt/tags/tag722.xml" ContentType="application/vnd.openxmlformats-officedocument.presentationml.tags+xml"/>
  <Override PartName="/ppt/tags/tag86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  <p:sldMasterId id="2147483661" r:id="rId2"/>
    <p:sldMasterId id="2147483666" r:id="rId3"/>
  </p:sldMasterIdLst>
  <p:notesMasterIdLst>
    <p:notesMasterId r:id="rId38"/>
  </p:notesMasterIdLst>
  <p:sldIdLst>
    <p:sldId id="298" r:id="rId4"/>
    <p:sldId id="287" r:id="rId5"/>
    <p:sldId id="358" r:id="rId6"/>
    <p:sldId id="355" r:id="rId7"/>
    <p:sldId id="356" r:id="rId8"/>
    <p:sldId id="357" r:id="rId9"/>
    <p:sldId id="286" r:id="rId10"/>
    <p:sldId id="346" r:id="rId11"/>
    <p:sldId id="340" r:id="rId12"/>
    <p:sldId id="341" r:id="rId13"/>
    <p:sldId id="350" r:id="rId14"/>
    <p:sldId id="351" r:id="rId15"/>
    <p:sldId id="361" r:id="rId16"/>
    <p:sldId id="342" r:id="rId17"/>
    <p:sldId id="345" r:id="rId18"/>
    <p:sldId id="349" r:id="rId19"/>
    <p:sldId id="316" r:id="rId20"/>
    <p:sldId id="343" r:id="rId21"/>
    <p:sldId id="313" r:id="rId22"/>
    <p:sldId id="325" r:id="rId23"/>
    <p:sldId id="324" r:id="rId24"/>
    <p:sldId id="312" r:id="rId25"/>
    <p:sldId id="314" r:id="rId26"/>
    <p:sldId id="333" r:id="rId27"/>
    <p:sldId id="339" r:id="rId28"/>
    <p:sldId id="290" r:id="rId29"/>
    <p:sldId id="363" r:id="rId30"/>
    <p:sldId id="291" r:id="rId31"/>
    <p:sldId id="353" r:id="rId32"/>
    <p:sldId id="354" r:id="rId33"/>
    <p:sldId id="359" r:id="rId34"/>
    <p:sldId id="360" r:id="rId35"/>
    <p:sldId id="362" r:id="rId36"/>
    <p:sldId id="292" r:id="rId37"/>
  </p:sldIdLst>
  <p:sldSz cx="9906000" cy="6858000" type="A4"/>
  <p:notesSz cx="6797675" cy="9926638"/>
  <p:custDataLst>
    <p:tags r:id="rId3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808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7320" autoAdjust="0"/>
  </p:normalViewPr>
  <p:slideViewPr>
    <p:cSldViewPr snapToGrid="0" snapToObjects="1">
      <p:cViewPr varScale="1">
        <p:scale>
          <a:sx n="90" d="100"/>
          <a:sy n="90" d="100"/>
        </p:scale>
        <p:origin x="-690" y="-10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image" Target="../media/image58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4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D203639-0F0E-40D1-BE23-3C3B0E7C5A32}" type="datetimeFigureOut">
              <a:rPr lang="ru-RU"/>
              <a:pPr>
                <a:defRPr/>
              </a:pPr>
              <a:t>09.04.2012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5" tIns="45638" rIns="91275" bIns="45638" rtlCol="0" anchor="ctr"/>
          <a:lstStyle/>
          <a:p>
            <a:pPr lvl="0"/>
            <a:endParaRPr lang="nl-NL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275" tIns="45638" rIns="91275" bIns="45638" rtlCol="0">
            <a:normAutofit/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0D6C66B-9267-4767-BD27-F5613A5CD6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ru-RU" smtClean="0"/>
              <a:pPr/>
              <a:t>0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4F996-8570-435C-A767-62CD35BE11F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4F996-8570-435C-A767-62CD35BE11F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4F996-8570-435C-A767-62CD35BE11F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4F996-8570-435C-A767-62CD35BE11F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4F996-8570-435C-A767-62CD35BE11F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4F996-8570-435C-A767-62CD35BE11F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4F996-8570-435C-A767-62CD35BE11F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4F996-8570-435C-A767-62CD35BE11F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4F996-8570-435C-A767-62CD35BE11F0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1CDC4F-1946-48E2-98B4-C107E5C3C0C1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AA56B9-B951-46D0-9D6F-5158951B9650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4866" name="Rectangle 7"/>
          <p:cNvSpPr txBox="1">
            <a:spLocks noGrp="1" noChangeArrowheads="1"/>
          </p:cNvSpPr>
          <p:nvPr/>
        </p:nvSpPr>
        <p:spPr bwMode="auto">
          <a:xfrm>
            <a:off x="3856738" y="9450987"/>
            <a:ext cx="2964541" cy="4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93" tIns="45095" rIns="90193" bIns="45095" anchor="b"/>
          <a:lstStyle/>
          <a:p>
            <a:pPr algn="r" defTabSz="901662"/>
            <a:fld id="{460C2ECF-4725-44B4-BB4C-AD2BD17C5318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 defTabSz="901662"/>
              <a:t>6</a:t>
            </a:fld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1200" y="744538"/>
            <a:ext cx="5381625" cy="37258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5154"/>
            <a:ext cx="4984962" cy="4466987"/>
          </a:xfrm>
          <a:noFill/>
        </p:spPr>
        <p:txBody>
          <a:bodyPr wrap="square" lIns="90193" tIns="45095" rIns="90193" bIns="4509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4F996-8570-435C-A767-62CD35BE11F0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4F996-8570-435C-A767-62CD35BE11F0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4F996-8570-435C-A767-62CD35BE11F0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4F996-8570-435C-A767-62CD35BE11F0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4F996-8570-435C-A767-62CD35BE11F0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4F996-8570-435C-A767-62CD35BE11F0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4F996-8570-435C-A767-62CD35BE11F0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4F996-8570-435C-A767-62CD35BE11F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4F996-8570-435C-A767-62CD35BE11F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4F996-8570-435C-A767-62CD35BE11F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4F996-8570-435C-A767-62CD35BE11F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4F996-8570-435C-A767-62CD35BE11F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4F996-8570-435C-A767-62CD35BE11F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4F996-8570-435C-A767-62CD35BE11F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9.jpeg"/><Relationship Id="rId3" Type="http://schemas.openxmlformats.org/officeDocument/2006/relationships/tags" Target="../tags/tag24.xml"/><Relationship Id="rId21" Type="http://schemas.openxmlformats.org/officeDocument/2006/relationships/image" Target="../media/image12.emf"/><Relationship Id="rId7" Type="http://schemas.openxmlformats.org/officeDocument/2006/relationships/tags" Target="../tags/tag28.xml"/><Relationship Id="rId12" Type="http://schemas.openxmlformats.org/officeDocument/2006/relationships/slideMaster" Target="../slideMasters/slideMaster3.xml"/><Relationship Id="rId17" Type="http://schemas.openxmlformats.org/officeDocument/2006/relationships/image" Target="../media/image8.png"/><Relationship Id="rId2" Type="http://schemas.openxmlformats.org/officeDocument/2006/relationships/tags" Target="../tags/tag23.xml"/><Relationship Id="rId16" Type="http://schemas.openxmlformats.org/officeDocument/2006/relationships/image" Target="../media/image7.png"/><Relationship Id="rId20" Type="http://schemas.openxmlformats.org/officeDocument/2006/relationships/image" Target="../media/image11.png"/><Relationship Id="rId1" Type="http://schemas.openxmlformats.org/officeDocument/2006/relationships/vmlDrawing" Target="../drawings/vmlDrawing4.v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5" Type="http://schemas.openxmlformats.org/officeDocument/2006/relationships/tags" Target="../tags/tag26.xml"/><Relationship Id="rId15" Type="http://schemas.openxmlformats.org/officeDocument/2006/relationships/image" Target="../media/image6.png"/><Relationship Id="rId10" Type="http://schemas.openxmlformats.org/officeDocument/2006/relationships/tags" Target="../tags/tag31.xml"/><Relationship Id="rId19" Type="http://schemas.openxmlformats.org/officeDocument/2006/relationships/image" Target="../media/image10.jpeg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image" Target="../media/image3.emf"/><Relationship Id="rId18" Type="http://schemas.openxmlformats.org/officeDocument/2006/relationships/image" Target="../media/image10.jpeg"/><Relationship Id="rId3" Type="http://schemas.openxmlformats.org/officeDocument/2006/relationships/tags" Target="../tags/tag9.xml"/><Relationship Id="rId21" Type="http://schemas.openxmlformats.org/officeDocument/2006/relationships/image" Target="../media/image13.png"/><Relationship Id="rId7" Type="http://schemas.openxmlformats.org/officeDocument/2006/relationships/tags" Target="../tags/tag13.xml"/><Relationship Id="rId12" Type="http://schemas.openxmlformats.org/officeDocument/2006/relationships/oleObject" Target="../embeddings/oleObject2.bin"/><Relationship Id="rId17" Type="http://schemas.openxmlformats.org/officeDocument/2006/relationships/image" Target="../media/image9.jpeg"/><Relationship Id="rId2" Type="http://schemas.openxmlformats.org/officeDocument/2006/relationships/tags" Target="../tags/tag8.xml"/><Relationship Id="rId16" Type="http://schemas.openxmlformats.org/officeDocument/2006/relationships/image" Target="../media/image8.png"/><Relationship Id="rId20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6" Type="http://schemas.openxmlformats.org/officeDocument/2006/relationships/tags" Target="../tags/tag12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1.xml"/><Relationship Id="rId15" Type="http://schemas.openxmlformats.org/officeDocument/2006/relationships/image" Target="../media/image7.png"/><Relationship Id="rId10" Type="http://schemas.openxmlformats.org/officeDocument/2006/relationships/tags" Target="../tags/tag16.xml"/><Relationship Id="rId19" Type="http://schemas.openxmlformats.org/officeDocument/2006/relationships/image" Target="../media/image11.png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8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gray">
          <a:xfrm>
            <a:off x="0" y="5060950"/>
            <a:ext cx="9906000" cy="1800225"/>
          </a:xfrm>
          <a:prstGeom prst="rect">
            <a:avLst/>
          </a:prstGeom>
          <a:solidFill>
            <a:srgbClr val="177B57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4" name="Picture 149" descr="BCG_Monogram_RGB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" y="677863"/>
            <a:ext cx="161925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0" descr="BCG_Logotype_Regular_rev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3850" y="5840413"/>
            <a:ext cx="41783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779600" y="692248"/>
            <a:ext cx="1670400" cy="663993"/>
          </a:xfrm>
        </p:spPr>
        <p:txBody>
          <a:bodyPr lIns="90000" tIns="90000" rIns="90000" bIns="90000" anchor="ctr"/>
          <a:lstStyle>
            <a:lvl1pPr algn="ctr">
              <a:defRPr sz="1400" b="0" baseline="0">
                <a:solidFill>
                  <a:srgbClr val="80808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728" name="Rectangle 152" hidden="1"/>
          <p:cNvGraphicFramePr>
            <a:graphicFrameLocks/>
          </p:cNvGraphicFramePr>
          <p:nvPr/>
        </p:nvGraphicFramePr>
        <p:xfrm>
          <a:off x="0" y="0"/>
          <a:ext cx="171979" cy="158750"/>
        </p:xfrm>
        <a:graphic>
          <a:graphicData uri="http://schemas.openxmlformats.org/presentationml/2006/ole">
            <p:oleObj spid="_x0000_s413698" name="think-cell Slide" r:id="rId13" imgW="0" imgH="0" progId="TCLayout.ActiveDocument.1">
              <p:embed/>
            </p:oleObj>
          </a:graphicData>
        </a:graphic>
      </p:graphicFrame>
      <p:pic>
        <p:nvPicPr>
          <p:cNvPr id="13" name="Picture 150" descr="BCG_Logotype_Regular_rev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63850" y="5840413"/>
            <a:ext cx="4178300" cy="252412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71621" y="1741488"/>
            <a:ext cx="2736850" cy="511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68313" y="476250"/>
            <a:ext cx="2733675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/>
          <p:nvPr userDrawn="1"/>
        </p:nvGrpSpPr>
        <p:grpSpPr>
          <a:xfrm>
            <a:off x="5379406" y="476250"/>
            <a:ext cx="3833660" cy="441435"/>
            <a:chOff x="5379406" y="546551"/>
            <a:chExt cx="3833660" cy="441435"/>
          </a:xfrm>
        </p:grpSpPr>
        <p:cxnSp>
          <p:nvCxnSpPr>
            <p:cNvPr id="9" name="Straight Connector 8"/>
            <p:cNvCxnSpPr/>
            <p:nvPr>
              <p:custDataLst>
                <p:tags r:id="rId3"/>
              </p:custDataLst>
            </p:nvPr>
          </p:nvCxnSpPr>
          <p:spPr>
            <a:xfrm>
              <a:off x="5992328" y="546551"/>
              <a:ext cx="0" cy="441435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8" descr="Деловая Россия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031953" y="619520"/>
              <a:ext cx="509005" cy="317500"/>
            </a:xfrm>
            <a:prstGeom prst="rect">
              <a:avLst/>
            </a:prstGeom>
            <a:noFill/>
          </p:spPr>
        </p:pic>
        <p:pic>
          <p:nvPicPr>
            <p:cNvPr id="11" name="Picture 22" descr=" ООО РСПП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5379406" y="622149"/>
              <a:ext cx="476292" cy="314871"/>
            </a:xfrm>
            <a:prstGeom prst="rect">
              <a:avLst/>
            </a:prstGeom>
            <a:noFill/>
          </p:spPr>
        </p:pic>
        <p:pic>
          <p:nvPicPr>
            <p:cNvPr id="12" name="Picture 24" descr="ОПОРА РОССИИ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6217985" y="619520"/>
              <a:ext cx="451681" cy="317500"/>
            </a:xfrm>
            <a:prstGeom prst="rect">
              <a:avLst/>
            </a:prstGeom>
            <a:noFill/>
          </p:spPr>
        </p:pic>
        <p:pic>
          <p:nvPicPr>
            <p:cNvPr id="14" name="Picture 4" descr="Торгово-промышленная палата РФ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9006439" y="619520"/>
              <a:ext cx="206627" cy="317500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>
              <p:custDataLst>
                <p:tags r:id="rId8"/>
              </p:custDataLst>
            </p:nvPr>
          </p:nvSpPr>
          <p:spPr>
            <a:xfrm>
              <a:off x="7903245" y="546551"/>
              <a:ext cx="740908" cy="390469"/>
            </a:xfrm>
            <a:prstGeom prst="rect">
              <a:avLst/>
            </a:prstGeom>
            <a:noFill/>
          </p:spPr>
          <p:txBody>
            <a:bodyPr wrap="none" tIns="90000" bIns="90000" rtlCol="0" anchor="t">
              <a:spAutoFit/>
            </a:bodyPr>
            <a:lstStyle/>
            <a:p>
              <a:pPr>
                <a:lnSpc>
                  <a:spcPts val="800"/>
                </a:lnSpc>
              </a:pPr>
              <a:r>
                <a:rPr lang="ru-RU" sz="1000" b="1" dirty="0" smtClean="0"/>
                <a:t>Клуб</a:t>
              </a:r>
            </a:p>
            <a:p>
              <a:pPr>
                <a:lnSpc>
                  <a:spcPts val="800"/>
                </a:lnSpc>
              </a:pPr>
              <a:r>
                <a:rPr lang="ru-RU" sz="1000" b="1" dirty="0" smtClean="0"/>
                <a:t>Лидеров</a:t>
              </a:r>
              <a:endParaRPr lang="en-US" sz="1000" b="1" dirty="0" smtClean="0"/>
            </a:p>
          </p:txBody>
        </p:sp>
        <p:cxnSp>
          <p:nvCxnSpPr>
            <p:cNvPr id="16" name="Straight Connector 15"/>
            <p:cNvCxnSpPr/>
            <p:nvPr>
              <p:custDataLst>
                <p:tags r:id="rId9"/>
              </p:custDataLst>
            </p:nvPr>
          </p:nvCxnSpPr>
          <p:spPr>
            <a:xfrm>
              <a:off x="6827878" y="546551"/>
              <a:ext cx="0" cy="441435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>
              <p:custDataLst>
                <p:tags r:id="rId10"/>
              </p:custDataLst>
            </p:nvPr>
          </p:nvCxnSpPr>
          <p:spPr>
            <a:xfrm>
              <a:off x="7776816" y="546551"/>
              <a:ext cx="0" cy="441435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>
              <p:custDataLst>
                <p:tags r:id="rId11"/>
              </p:custDataLst>
            </p:nvPr>
          </p:nvCxnSpPr>
          <p:spPr>
            <a:xfrm>
              <a:off x="8726577" y="546551"/>
              <a:ext cx="0" cy="441435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/>
          <p:cNvPicPr/>
          <p:nvPr userDrawn="1">
            <p:custDataLst>
              <p:tags r:id="rId2"/>
            </p:custDataLst>
          </p:nvPr>
        </p:nvPicPr>
        <p:blipFill>
          <a:blip r:embed="rId21" cstate="print"/>
          <a:srcRect/>
          <a:stretch>
            <a:fillRect/>
          </a:stretch>
        </p:blipFill>
        <p:spPr>
          <a:xfrm>
            <a:off x="6144728" y="5554447"/>
            <a:ext cx="1201264" cy="7499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1224" y="1509714"/>
            <a:ext cx="8963555" cy="4613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 hidden="1"/>
          <p:cNvSpPr txBox="1">
            <a:spLocks/>
          </p:cNvSpPr>
          <p:nvPr userDrawn="1"/>
        </p:nvSpPr>
        <p:spPr>
          <a:xfrm>
            <a:off x="9412288" y="6826250"/>
            <a:ext cx="190500" cy="133350"/>
          </a:xfrm>
          <a:prstGeom prst="flowChartProcess">
            <a:avLst/>
          </a:prstGeom>
        </p:spPr>
        <p:txBody>
          <a:bodyPr wrap="none" lIns="0" tIns="0" rIns="0" bIns="0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>
                <a:latin typeface="+mn-lt"/>
                <a:cs typeface="+mn-cs"/>
              </a:rPr>
              <a:t>‹#›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992800" cy="459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8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gray">
          <a:xfrm>
            <a:off x="0" y="5060950"/>
            <a:ext cx="9906000" cy="1800225"/>
          </a:xfrm>
          <a:prstGeom prst="rect">
            <a:avLst/>
          </a:prstGeom>
          <a:solidFill>
            <a:srgbClr val="177B57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noProof="0"/>
          </a:p>
        </p:txBody>
      </p:sp>
      <p:pic>
        <p:nvPicPr>
          <p:cNvPr id="8" name="Picture 149" descr="BCG_Monogram_RGB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" y="677863"/>
            <a:ext cx="1619250" cy="673100"/>
          </a:xfrm>
          <a:prstGeom prst="rect">
            <a:avLst/>
          </a:prstGeom>
          <a:noFill/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779600" y="692248"/>
            <a:ext cx="1670400" cy="663993"/>
          </a:xfrm>
          <a:prstGeom prst="rect">
            <a:avLst/>
          </a:prstGeom>
        </p:spPr>
        <p:txBody>
          <a:bodyPr lIns="90000" tIns="90000" rIns="90000" bIns="90000" anchor="ctr"/>
          <a:lstStyle>
            <a:lvl1pPr algn="ctr">
              <a:defRPr sz="1400" b="0" baseline="0">
                <a:solidFill>
                  <a:srgbClr val="80808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Placeholder for client logo</a:t>
            </a:r>
            <a:endParaRPr lang="ru-RU" dirty="0"/>
          </a:p>
        </p:txBody>
      </p:sp>
      <p:pic>
        <p:nvPicPr>
          <p:cNvPr id="11" name="Picture 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25350" y="5821402"/>
            <a:ext cx="42418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728" name="Rectangle 152" hidden="1"/>
          <p:cNvGraphicFramePr>
            <a:graphicFrameLocks/>
          </p:cNvGraphicFramePr>
          <p:nvPr/>
        </p:nvGraphicFramePr>
        <p:xfrm>
          <a:off x="0" y="0"/>
          <a:ext cx="171979" cy="158750"/>
        </p:xfrm>
        <a:graphic>
          <a:graphicData uri="http://schemas.openxmlformats.org/presentationml/2006/ole">
            <p:oleObj spid="_x0000_s411650" name="think-cell Slide" r:id="rId12" imgW="0" imgH="0" progId="TCLayout.ActiveDocument.1">
              <p:embed/>
            </p:oleObj>
          </a:graphicData>
        </a:graphic>
      </p:graphicFrame>
      <p:pic>
        <p:nvPicPr>
          <p:cNvPr id="13" name="Picture 150" descr="BCG_Logotype_Regular_rev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63850" y="5840413"/>
            <a:ext cx="4178300" cy="252412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71621" y="1741488"/>
            <a:ext cx="2736850" cy="511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8313" y="476250"/>
            <a:ext cx="2733675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>
            <p:custDataLst>
              <p:tags r:id="rId2"/>
            </p:custDataLst>
          </p:nvPr>
        </p:nvCxnSpPr>
        <p:spPr>
          <a:xfrm>
            <a:off x="5992328" y="476250"/>
            <a:ext cx="0" cy="441435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8" descr="Деловая Россия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31953" y="549219"/>
            <a:ext cx="509005" cy="317500"/>
          </a:xfrm>
          <a:prstGeom prst="rect">
            <a:avLst/>
          </a:prstGeom>
          <a:noFill/>
        </p:spPr>
      </p:pic>
      <p:pic>
        <p:nvPicPr>
          <p:cNvPr id="11" name="Picture 22" descr=" ООО РСПП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379406" y="551848"/>
            <a:ext cx="476292" cy="314871"/>
          </a:xfrm>
          <a:prstGeom prst="rect">
            <a:avLst/>
          </a:prstGeom>
          <a:noFill/>
        </p:spPr>
      </p:pic>
      <p:pic>
        <p:nvPicPr>
          <p:cNvPr id="12" name="Picture 24" descr="ОПОРА РОССИИ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217985" y="549219"/>
            <a:ext cx="451681" cy="317500"/>
          </a:xfrm>
          <a:prstGeom prst="rect">
            <a:avLst/>
          </a:prstGeom>
          <a:noFill/>
        </p:spPr>
      </p:pic>
      <p:pic>
        <p:nvPicPr>
          <p:cNvPr id="14" name="Picture 4" descr="Торгово-промышленная палата РФ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9006439" y="549219"/>
            <a:ext cx="206627" cy="317500"/>
          </a:xfrm>
          <a:prstGeom prst="rect">
            <a:avLst/>
          </a:prstGeom>
          <a:noFill/>
        </p:spPr>
      </p:pic>
      <p:cxnSp>
        <p:nvCxnSpPr>
          <p:cNvPr id="16" name="Straight Connector 15"/>
          <p:cNvCxnSpPr/>
          <p:nvPr>
            <p:custDataLst>
              <p:tags r:id="rId7"/>
            </p:custDataLst>
          </p:nvPr>
        </p:nvCxnSpPr>
        <p:spPr>
          <a:xfrm>
            <a:off x="6827878" y="476250"/>
            <a:ext cx="0" cy="441435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>
            <p:custDataLst>
              <p:tags r:id="rId8"/>
            </p:custDataLst>
          </p:nvPr>
        </p:nvCxnSpPr>
        <p:spPr>
          <a:xfrm>
            <a:off x="7776816" y="476250"/>
            <a:ext cx="0" cy="441435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>
            <p:custDataLst>
              <p:tags r:id="rId9"/>
            </p:custDataLst>
          </p:nvPr>
        </p:nvCxnSpPr>
        <p:spPr>
          <a:xfrm>
            <a:off x="8726577" y="476250"/>
            <a:ext cx="0" cy="441435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/>
          <p:nvPr userDrawn="1">
            <p:custDataLst>
              <p:tags r:id="rId10"/>
            </p:custDataLst>
          </p:nvPr>
        </p:nvPicPr>
        <p:blipFill>
          <a:blip r:embed="rId20" cstate="print"/>
          <a:srcRect/>
          <a:stretch>
            <a:fillRect/>
          </a:stretch>
        </p:blipFill>
        <p:spPr>
          <a:xfrm>
            <a:off x="6144728" y="5554447"/>
            <a:ext cx="1201264" cy="749922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 userDrawn="1"/>
        </p:nvPicPr>
        <p:blipFill>
          <a:blip r:embed="rId21" cstate="print"/>
          <a:srcRect l="18341" t="18563" r="19602" b="18466"/>
          <a:stretch>
            <a:fillRect/>
          </a:stretch>
        </p:blipFill>
        <p:spPr bwMode="auto">
          <a:xfrm>
            <a:off x="8016094" y="465740"/>
            <a:ext cx="483489" cy="48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1224" y="1509714"/>
            <a:ext cx="8963555" cy="4613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3" Type="http://schemas.openxmlformats.org/officeDocument/2006/relationships/slideLayout" Target="../slideLayouts/slideLayout10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vmlDrawing" Target="../drawings/vmlDrawing1.vml"/><Relationship Id="rId11" Type="http://schemas.openxmlformats.org/officeDocument/2006/relationships/oleObject" Target="../embeddings/oleObject1.bin"/><Relationship Id="rId5" Type="http://schemas.openxmlformats.org/officeDocument/2006/relationships/theme" Target="../theme/theme2.xml"/><Relationship Id="rId10" Type="http://schemas.openxmlformats.org/officeDocument/2006/relationships/tags" Target="../tags/tag7.xml"/><Relationship Id="rId4" Type="http://schemas.openxmlformats.org/officeDocument/2006/relationships/slideLayout" Target="../slideLayouts/slideLayout11.xml"/><Relationship Id="rId9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oleObject" Target="../embeddings/oleObject3.bin"/><Relationship Id="rId3" Type="http://schemas.openxmlformats.org/officeDocument/2006/relationships/slideLayout" Target="../slideLayouts/slideLayout14.xml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vmlDrawing" Target="../drawings/vmlDrawing3.vml"/><Relationship Id="rId11" Type="http://schemas.openxmlformats.org/officeDocument/2006/relationships/tags" Target="../tags/tag21.xml"/><Relationship Id="rId5" Type="http://schemas.openxmlformats.org/officeDocument/2006/relationships/theme" Target="../theme/theme3.xml"/><Relationship Id="rId10" Type="http://schemas.openxmlformats.org/officeDocument/2006/relationships/tags" Target="../tags/tag20.xml"/><Relationship Id="rId4" Type="http://schemas.openxmlformats.org/officeDocument/2006/relationships/slideLayout" Target="../slideLayouts/slideLayout15.xml"/><Relationship Id="rId9" Type="http://schemas.openxmlformats.org/officeDocument/2006/relationships/tags" Target="../tags/tag19.xml"/><Relationship Id="rId14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61925"/>
            <a:ext cx="89931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08125"/>
            <a:ext cx="8993188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7" name="FooterSimple"/>
          <p:cNvSpPr/>
          <p:nvPr/>
        </p:nvSpPr>
        <p:spPr>
          <a:xfrm>
            <a:off x="457200" y="6699250"/>
            <a:ext cx="644525" cy="10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smtClean="0">
                <a:solidFill>
                  <a:srgbClr val="808080"/>
                </a:solidFill>
              </a:rPr>
              <a:t>Дорожная карта (Повышение доступности энергетической инфраструктуры) final LY.pptx</a:t>
            </a:r>
            <a:endParaRPr lang="ru-RU" sz="700" dirty="0">
              <a:solidFill>
                <a:srgbClr val="808080"/>
              </a:solidFill>
            </a:endParaRPr>
          </a:p>
        </p:txBody>
      </p:sp>
      <p:sp>
        <p:nvSpPr>
          <p:cNvPr id="8" name="Line 115"/>
          <p:cNvSpPr>
            <a:spLocks noChangeShapeType="1"/>
          </p:cNvSpPr>
          <p:nvPr/>
        </p:nvSpPr>
        <p:spPr bwMode="auto">
          <a:xfrm flipH="1">
            <a:off x="0" y="1003300"/>
            <a:ext cx="9906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dist="25400" dir="5400000" algn="ctr" rotWithShape="0">
              <a:schemeClr val="folHlink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1030" name="Picture 119" descr="BCG_Logotype_Regular_RGB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17950" y="6675438"/>
            <a:ext cx="2070100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259888" y="6673850"/>
            <a:ext cx="190500" cy="127000"/>
          </a:xfrm>
          <a:prstGeom prst="rect">
            <a:avLst/>
          </a:prstGeom>
          <a:noFill/>
          <a:ln/>
          <a:effectLst/>
        </p:spPr>
        <p:txBody>
          <a:bodyPr wrap="none" lIns="0" tIns="0" rIns="0" bIns="0"/>
          <a:lstStyle/>
          <a:p>
            <a:pPr algn="r">
              <a:defRPr/>
            </a:pPr>
            <a:fld id="{076DE834-C484-42CB-A499-A830BB844EA9}" type="slidenum">
              <a:rPr lang="ru-RU" sz="90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ru-RU" sz="900">
              <a:solidFill>
                <a:srgbClr val="000000"/>
              </a:solidFill>
            </a:endParaRPr>
          </a:p>
          <a:p>
            <a:pPr algn="r">
              <a:defRPr/>
            </a:pPr>
            <a:endParaRPr lang="ru-RU" sz="9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5" r:id="rId3"/>
    <p:sldLayoutId id="2147483654" r:id="rId4"/>
    <p:sldLayoutId id="2147483658" r:id="rId5"/>
    <p:sldLayoutId id="2147483659" r:id="rId6"/>
    <p:sldLayoutId id="2147483660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6363" indent="-2317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988" indent="-2301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410626" name="think-cell Slide" r:id="rId11" imgW="360" imgH="360" progId="TCLayout.ActiveDocument.1">
              <p:embed/>
            </p:oleObj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7"/>
            </p:custDataLst>
          </p:nvPr>
        </p:nvSpPr>
        <p:spPr bwMode="auto">
          <a:xfrm>
            <a:off x="471223" y="163513"/>
            <a:ext cx="8963554" cy="831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4439" rIns="0" bIns="4443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Slide title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  <p:custDataLst>
              <p:tags r:id="rId8"/>
            </p:custDataLst>
          </p:nvPr>
        </p:nvSpPr>
        <p:spPr bwMode="auto">
          <a:xfrm>
            <a:off x="471223" y="1509714"/>
            <a:ext cx="8963554" cy="4613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Body text</a:t>
            </a:r>
          </a:p>
          <a:p>
            <a:pPr lvl="1"/>
            <a:r>
              <a:rPr lang="en-GB" dirty="0" smtClean="0"/>
              <a:t>First level</a:t>
            </a:r>
          </a:p>
          <a:p>
            <a:pPr lvl="2"/>
            <a:r>
              <a:rPr lang="en-GB" dirty="0" smtClean="0"/>
              <a:t>Second level</a:t>
            </a:r>
          </a:p>
          <a:p>
            <a:pPr lvl="3"/>
            <a:r>
              <a:rPr lang="en-GB" dirty="0" smtClean="0"/>
              <a:t>Third level</a:t>
            </a:r>
          </a:p>
          <a:p>
            <a:pPr lvl="4"/>
            <a:r>
              <a:rPr lang="en-GB" dirty="0" smtClean="0"/>
              <a:t>Quotation level</a:t>
            </a:r>
          </a:p>
        </p:txBody>
      </p:sp>
      <p:sp>
        <p:nvSpPr>
          <p:cNvPr id="1036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282949" y="6610226"/>
            <a:ext cx="190896" cy="131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 defTabSz="889000">
              <a:spcBef>
                <a:spcPct val="0"/>
              </a:spcBef>
            </a:pPr>
            <a:fld id="{0AAE6F06-DF1F-4AFE-8A52-B806E3E9D437}" type="slidenum">
              <a:rPr lang="en-GB" sz="900">
                <a:latin typeface="+mn-lt"/>
              </a:rPr>
              <a:pPr algn="r" defTabSz="889000">
                <a:spcBef>
                  <a:spcPct val="0"/>
                </a:spcBef>
              </a:pPr>
              <a:t>‹#›</a:t>
            </a:fld>
            <a:endParaRPr lang="en-GB" sz="900" dirty="0">
              <a:latin typeface="+mn-lt"/>
            </a:endParaRPr>
          </a:p>
        </p:txBody>
      </p:sp>
      <p:sp>
        <p:nvSpPr>
          <p:cNvPr id="8" name="FooterSimple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71225" y="6679766"/>
            <a:ext cx="604813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ru-RU" sz="800" b="1" dirty="0" smtClean="0">
                <a:solidFill>
                  <a:srgbClr val="808080"/>
                </a:solidFill>
                <a:latin typeface="Arial" pitchFamily="34" charset="0"/>
                <a:cs typeface="Arial" pitchFamily="34" charset="0"/>
              </a:rPr>
              <a:t>Национальная предпринимательская инициатива по улучшению инвестиционного климата в Российской Федерации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txStyles>
    <p:titleStyle>
      <a:lvl1pPr algn="l" defTabSz="889000" rtl="0" eaLnBrk="1" fontAlgn="base" hangingPunct="1">
        <a:spcBef>
          <a:spcPct val="0"/>
        </a:spcBef>
        <a:spcAft>
          <a:spcPct val="0"/>
        </a:spcAft>
        <a:defRPr sz="2400" b="0">
          <a:solidFill>
            <a:schemeClr val="tx1"/>
          </a:solidFill>
          <a:latin typeface="+mj-lt"/>
          <a:ea typeface="Tahoma" pitchFamily="34" charset="0"/>
          <a:cs typeface="Tahoma" pitchFamily="34" charset="0"/>
        </a:defRPr>
      </a:lvl1pPr>
      <a:lvl2pPr algn="l" defTabSz="889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2pPr>
      <a:lvl3pPr algn="l" defTabSz="889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3pPr>
      <a:lvl4pPr algn="l" defTabSz="889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4pPr>
      <a:lvl5pPr algn="l" defTabSz="889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5pPr>
      <a:lvl6pPr marL="457200" algn="l" defTabSz="889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6pPr>
      <a:lvl7pPr marL="914400" algn="l" defTabSz="889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7pPr>
      <a:lvl8pPr marL="1371600" algn="l" defTabSz="889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8pPr>
      <a:lvl9pPr marL="1828800" algn="l" defTabSz="889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9pPr>
    </p:titleStyle>
    <p:bodyStyle>
      <a:lvl1pPr algn="l" defTabSz="889000" rtl="0" eaLnBrk="1" fontAlgn="base" hangingPunct="1">
        <a:spcBef>
          <a:spcPct val="20000"/>
        </a:spcBef>
        <a:spcAft>
          <a:spcPct val="0"/>
        </a:spcAft>
        <a:buClr>
          <a:schemeClr val="tx1">
            <a:lumMod val="65000"/>
            <a:lumOff val="35000"/>
          </a:schemeClr>
        </a:buClr>
        <a:defRPr sz="1600" b="1">
          <a:solidFill>
            <a:schemeClr val="tx1"/>
          </a:solidFill>
          <a:latin typeface="+mj-lt"/>
          <a:ea typeface="Tahoma" pitchFamily="34" charset="0"/>
          <a:cs typeface="Tahoma" pitchFamily="34" charset="0"/>
        </a:defRPr>
      </a:lvl1pPr>
      <a:lvl2pPr marL="444500" indent="-222250" algn="l" defTabSz="889000" rtl="0" eaLnBrk="1" fontAlgn="base" hangingPunct="1">
        <a:spcBef>
          <a:spcPct val="20000"/>
        </a:spcBef>
        <a:spcAft>
          <a:spcPct val="0"/>
        </a:spcAft>
        <a:buClr>
          <a:schemeClr val="tx1">
            <a:lumMod val="65000"/>
            <a:lumOff val="35000"/>
          </a:schemeClr>
        </a:buClr>
        <a:buChar char="•"/>
        <a:defRPr sz="1600">
          <a:solidFill>
            <a:schemeClr val="tx1"/>
          </a:solidFill>
          <a:latin typeface="+mj-lt"/>
          <a:ea typeface="Tahoma" pitchFamily="34" charset="0"/>
          <a:cs typeface="Tahoma" pitchFamily="34" charset="0"/>
        </a:defRPr>
      </a:lvl2pPr>
      <a:lvl3pPr marL="889000" indent="-222250" algn="l" defTabSz="889000" rtl="0" eaLnBrk="1" fontAlgn="base" hangingPunct="1">
        <a:spcBef>
          <a:spcPct val="20000"/>
        </a:spcBef>
        <a:spcAft>
          <a:spcPct val="0"/>
        </a:spcAft>
        <a:buClr>
          <a:schemeClr val="tx1">
            <a:lumMod val="65000"/>
            <a:lumOff val="35000"/>
          </a:schemeClr>
        </a:buClr>
        <a:buFont typeface="Trebuchet MS" pitchFamily="34" charset="0"/>
        <a:buChar char="–"/>
        <a:defRPr sz="1600">
          <a:solidFill>
            <a:schemeClr val="tx1"/>
          </a:solidFill>
          <a:latin typeface="+mj-lt"/>
          <a:ea typeface="Tahoma" pitchFamily="34" charset="0"/>
          <a:cs typeface="Tahoma" pitchFamily="34" charset="0"/>
        </a:defRPr>
      </a:lvl3pPr>
      <a:lvl4pPr marL="1338263" indent="-227013" algn="l" defTabSz="889000" rtl="0" eaLnBrk="1" fontAlgn="base" hangingPunct="1">
        <a:spcBef>
          <a:spcPct val="20000"/>
        </a:spcBef>
        <a:spcAft>
          <a:spcPct val="0"/>
        </a:spcAft>
        <a:buClr>
          <a:schemeClr val="tx1">
            <a:lumMod val="65000"/>
            <a:lumOff val="35000"/>
          </a:schemeClr>
        </a:buClr>
        <a:buFont typeface="Trebuchet MS" pitchFamily="34" charset="0"/>
        <a:buChar char="–"/>
        <a:defRPr sz="1600">
          <a:solidFill>
            <a:schemeClr val="tx1"/>
          </a:solidFill>
          <a:latin typeface="+mj-lt"/>
          <a:ea typeface="Tahoma" pitchFamily="34" charset="0"/>
          <a:cs typeface="Tahoma" pitchFamily="34" charset="0"/>
        </a:defRPr>
      </a:lvl4pPr>
      <a:lvl5pPr marL="1998663" indent="-220663" algn="l" defTabSz="889000" rtl="0" eaLnBrk="1" fontAlgn="base" hangingPunct="1">
        <a:spcBef>
          <a:spcPct val="20000"/>
        </a:spcBef>
        <a:spcAft>
          <a:spcPct val="0"/>
        </a:spcAft>
        <a:buClr>
          <a:schemeClr val="tx1">
            <a:lumMod val="65000"/>
            <a:lumOff val="35000"/>
          </a:schemeClr>
        </a:buClr>
        <a:buFont typeface="Trebuchet MS" pitchFamily="34" charset="0"/>
        <a:buChar char="–"/>
        <a:defRPr sz="1600">
          <a:solidFill>
            <a:schemeClr val="tx1"/>
          </a:solidFill>
          <a:latin typeface="+mj-lt"/>
          <a:ea typeface="Tahoma" pitchFamily="34" charset="0"/>
          <a:cs typeface="Tahoma" pitchFamily="34" charset="0"/>
        </a:defRPr>
      </a:lvl5pPr>
      <a:lvl6pPr marL="2455863" indent="-220663" algn="l" defTabSz="889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rebuchet MS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6pPr>
      <a:lvl7pPr marL="2913063" indent="-220663" algn="l" defTabSz="889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rebuchet MS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7pPr>
      <a:lvl8pPr marL="3370263" indent="-220663" algn="l" defTabSz="889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rebuchet MS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8pPr>
      <a:lvl9pPr marL="3827463" indent="-220663" algn="l" defTabSz="889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rebuchet MS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412674" name="think-cell Slide" r:id="rId13" imgW="360" imgH="360" progId="TCLayout.ActiveDocument.1">
              <p:embed/>
            </p:oleObj>
          </a:graphicData>
        </a:graphic>
      </p:graphicFrame>
      <p:grpSp>
        <p:nvGrpSpPr>
          <p:cNvPr id="2" name="Group 12"/>
          <p:cNvGrpSpPr/>
          <p:nvPr userDrawn="1">
            <p:custDataLst>
              <p:tags r:id="rId7"/>
            </p:custDataLst>
          </p:nvPr>
        </p:nvGrpSpPr>
        <p:grpSpPr>
          <a:xfrm>
            <a:off x="48371" y="56358"/>
            <a:ext cx="496715" cy="423196"/>
            <a:chOff x="48371" y="56358"/>
            <a:chExt cx="496715" cy="423196"/>
          </a:xfrm>
        </p:grpSpPr>
        <p:pic>
          <p:nvPicPr>
            <p:cNvPr id="11" name="Picture 7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 r="55627" b="3698"/>
            <a:stretch>
              <a:fillRect/>
            </a:stretch>
          </p:blipFill>
          <p:spPr bwMode="auto">
            <a:xfrm>
              <a:off x="48371" y="56358"/>
              <a:ext cx="496715" cy="423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1"/>
            <p:cNvSpPr/>
            <p:nvPr userDrawn="1"/>
          </p:nvSpPr>
          <p:spPr bwMode="auto">
            <a:xfrm>
              <a:off x="466461" y="347663"/>
              <a:ext cx="73863" cy="131891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91440" rIns="91440" bIns="9144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889000" rtl="0" eaLnBrk="1" fontAlgn="base" latinLnBrk="0" hangingPunct="1"/>
              <a:endParaRPr kumimoji="0" lang="ru-RU" sz="1400" b="0" i="0" u="none" strike="noStrike" cap="none" normalizeH="0" baseline="0" dirty="0" smtClean="0">
                <a:solidFill>
                  <a:schemeClr val="tx1"/>
                </a:solidFill>
                <a:effectLst/>
                <a:latin typeface="+mn-lt"/>
                <a:cs typeface="+mn-cs"/>
              </a:endParaRPr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8"/>
            </p:custDataLst>
          </p:nvPr>
        </p:nvSpPr>
        <p:spPr bwMode="auto">
          <a:xfrm>
            <a:off x="471223" y="163513"/>
            <a:ext cx="8963554" cy="831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4439" rIns="0" bIns="4443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Slide title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  <p:custDataLst>
              <p:tags r:id="rId9"/>
            </p:custDataLst>
          </p:nvPr>
        </p:nvSpPr>
        <p:spPr bwMode="auto">
          <a:xfrm>
            <a:off x="471223" y="1509714"/>
            <a:ext cx="8963554" cy="4613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Body text</a:t>
            </a:r>
          </a:p>
          <a:p>
            <a:pPr lvl="1"/>
            <a:r>
              <a:rPr lang="en-GB" dirty="0" smtClean="0"/>
              <a:t>First level</a:t>
            </a:r>
          </a:p>
          <a:p>
            <a:pPr lvl="2"/>
            <a:r>
              <a:rPr lang="en-GB" dirty="0" smtClean="0"/>
              <a:t>Second level</a:t>
            </a:r>
          </a:p>
          <a:p>
            <a:pPr lvl="3"/>
            <a:r>
              <a:rPr lang="en-GB" dirty="0" smtClean="0"/>
              <a:t>Third level</a:t>
            </a:r>
          </a:p>
          <a:p>
            <a:pPr lvl="4"/>
            <a:r>
              <a:rPr lang="en-GB" dirty="0" smtClean="0"/>
              <a:t>Quotation level</a:t>
            </a:r>
          </a:p>
        </p:txBody>
      </p:sp>
      <p:sp>
        <p:nvSpPr>
          <p:cNvPr id="1036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282949" y="6610226"/>
            <a:ext cx="190896" cy="131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 defTabSz="889000">
              <a:spcBef>
                <a:spcPct val="0"/>
              </a:spcBef>
            </a:pPr>
            <a:fld id="{0AAE6F06-DF1F-4AFE-8A52-B806E3E9D437}" type="slidenum">
              <a:rPr lang="en-GB" sz="900">
                <a:latin typeface="+mn-lt"/>
              </a:rPr>
              <a:pPr algn="r" defTabSz="889000">
                <a:spcBef>
                  <a:spcPct val="0"/>
                </a:spcBef>
              </a:pPr>
              <a:t>‹#›</a:t>
            </a:fld>
            <a:endParaRPr lang="en-GB" sz="900" dirty="0">
              <a:latin typeface="+mn-lt"/>
            </a:endParaRPr>
          </a:p>
        </p:txBody>
      </p:sp>
      <p:sp>
        <p:nvSpPr>
          <p:cNvPr id="1146" name="Rectangle 122"/>
          <p:cNvSpPr>
            <a:spLocks noChangeArrowheads="1"/>
          </p:cNvSpPr>
          <p:nvPr userDrawn="1">
            <p:custDataLst>
              <p:tags r:id="rId11"/>
            </p:custDataLst>
          </p:nvPr>
        </p:nvSpPr>
        <p:spPr bwMode="auto">
          <a:xfrm>
            <a:off x="471223" y="989013"/>
            <a:ext cx="8963554" cy="55562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bg1"/>
              </a:gs>
            </a:gsLst>
            <a:lin ang="0" scaled="1"/>
          </a:gradFill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tIns="91440" bIns="91440" anchor="ctr"/>
          <a:lstStyle/>
          <a:p>
            <a:endParaRPr lang="en-GB"/>
          </a:p>
        </p:txBody>
      </p:sp>
      <p:sp>
        <p:nvSpPr>
          <p:cNvPr id="8" name="FooterSimple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71225" y="6679766"/>
            <a:ext cx="604813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ru-RU" sz="800" b="1" dirty="0" smtClean="0">
                <a:solidFill>
                  <a:srgbClr val="808080"/>
                </a:solidFill>
                <a:latin typeface="Arial" pitchFamily="34" charset="0"/>
                <a:cs typeface="Arial" pitchFamily="34" charset="0"/>
              </a:rPr>
              <a:t>Национальная предпринимательская инициатива по улучшению инвестиционного климата в Российской Федерации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p:txStyles>
    <p:titleStyle>
      <a:lvl1pPr algn="l" defTabSz="889000" rtl="0" eaLnBrk="1" fontAlgn="base" hangingPunct="1">
        <a:spcBef>
          <a:spcPct val="0"/>
        </a:spcBef>
        <a:spcAft>
          <a:spcPct val="0"/>
        </a:spcAft>
        <a:defRPr sz="2400" b="0">
          <a:solidFill>
            <a:schemeClr val="tx1"/>
          </a:solidFill>
          <a:latin typeface="+mj-lt"/>
          <a:ea typeface="Tahoma" pitchFamily="34" charset="0"/>
          <a:cs typeface="Tahoma" pitchFamily="34" charset="0"/>
        </a:defRPr>
      </a:lvl1pPr>
      <a:lvl2pPr algn="l" defTabSz="889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2pPr>
      <a:lvl3pPr algn="l" defTabSz="889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3pPr>
      <a:lvl4pPr algn="l" defTabSz="889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4pPr>
      <a:lvl5pPr algn="l" defTabSz="889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5pPr>
      <a:lvl6pPr marL="457200" algn="l" defTabSz="889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6pPr>
      <a:lvl7pPr marL="914400" algn="l" defTabSz="889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7pPr>
      <a:lvl8pPr marL="1371600" algn="l" defTabSz="889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8pPr>
      <a:lvl9pPr marL="1828800" algn="l" defTabSz="889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9pPr>
    </p:titleStyle>
    <p:bodyStyle>
      <a:lvl1pPr algn="l" defTabSz="889000" rtl="0" eaLnBrk="1" fontAlgn="base" hangingPunct="1">
        <a:spcBef>
          <a:spcPct val="20000"/>
        </a:spcBef>
        <a:spcAft>
          <a:spcPct val="0"/>
        </a:spcAft>
        <a:buClr>
          <a:schemeClr val="tx1">
            <a:lumMod val="65000"/>
            <a:lumOff val="35000"/>
          </a:schemeClr>
        </a:buClr>
        <a:defRPr sz="1600" b="1">
          <a:solidFill>
            <a:schemeClr val="tx1"/>
          </a:solidFill>
          <a:latin typeface="+mj-lt"/>
          <a:ea typeface="Tahoma" pitchFamily="34" charset="0"/>
          <a:cs typeface="Tahoma" pitchFamily="34" charset="0"/>
        </a:defRPr>
      </a:lvl1pPr>
      <a:lvl2pPr marL="444500" indent="-222250" algn="l" defTabSz="889000" rtl="0" eaLnBrk="1" fontAlgn="base" hangingPunct="1">
        <a:spcBef>
          <a:spcPct val="20000"/>
        </a:spcBef>
        <a:spcAft>
          <a:spcPct val="0"/>
        </a:spcAft>
        <a:buClr>
          <a:schemeClr val="tx1">
            <a:lumMod val="65000"/>
            <a:lumOff val="35000"/>
          </a:schemeClr>
        </a:buClr>
        <a:buChar char="•"/>
        <a:defRPr sz="1600">
          <a:solidFill>
            <a:schemeClr val="tx1"/>
          </a:solidFill>
          <a:latin typeface="+mj-lt"/>
          <a:ea typeface="Tahoma" pitchFamily="34" charset="0"/>
          <a:cs typeface="Tahoma" pitchFamily="34" charset="0"/>
        </a:defRPr>
      </a:lvl2pPr>
      <a:lvl3pPr marL="889000" indent="-222250" algn="l" defTabSz="889000" rtl="0" eaLnBrk="1" fontAlgn="base" hangingPunct="1">
        <a:spcBef>
          <a:spcPct val="20000"/>
        </a:spcBef>
        <a:spcAft>
          <a:spcPct val="0"/>
        </a:spcAft>
        <a:buClr>
          <a:schemeClr val="tx1">
            <a:lumMod val="65000"/>
            <a:lumOff val="35000"/>
          </a:schemeClr>
        </a:buClr>
        <a:buFont typeface="Trebuchet MS" pitchFamily="34" charset="0"/>
        <a:buChar char="–"/>
        <a:defRPr sz="1600">
          <a:solidFill>
            <a:schemeClr val="tx1"/>
          </a:solidFill>
          <a:latin typeface="+mj-lt"/>
          <a:ea typeface="Tahoma" pitchFamily="34" charset="0"/>
          <a:cs typeface="Tahoma" pitchFamily="34" charset="0"/>
        </a:defRPr>
      </a:lvl3pPr>
      <a:lvl4pPr marL="1338263" indent="-227013" algn="l" defTabSz="889000" rtl="0" eaLnBrk="1" fontAlgn="base" hangingPunct="1">
        <a:spcBef>
          <a:spcPct val="20000"/>
        </a:spcBef>
        <a:spcAft>
          <a:spcPct val="0"/>
        </a:spcAft>
        <a:buClr>
          <a:schemeClr val="tx1">
            <a:lumMod val="65000"/>
            <a:lumOff val="35000"/>
          </a:schemeClr>
        </a:buClr>
        <a:buFont typeface="Trebuchet MS" pitchFamily="34" charset="0"/>
        <a:buChar char="–"/>
        <a:defRPr sz="1600">
          <a:solidFill>
            <a:schemeClr val="tx1"/>
          </a:solidFill>
          <a:latin typeface="+mj-lt"/>
          <a:ea typeface="Tahoma" pitchFamily="34" charset="0"/>
          <a:cs typeface="Tahoma" pitchFamily="34" charset="0"/>
        </a:defRPr>
      </a:lvl4pPr>
      <a:lvl5pPr marL="1998663" indent="-220663" algn="l" defTabSz="889000" rtl="0" eaLnBrk="1" fontAlgn="base" hangingPunct="1">
        <a:spcBef>
          <a:spcPct val="20000"/>
        </a:spcBef>
        <a:spcAft>
          <a:spcPct val="0"/>
        </a:spcAft>
        <a:buClr>
          <a:schemeClr val="tx1">
            <a:lumMod val="65000"/>
            <a:lumOff val="35000"/>
          </a:schemeClr>
        </a:buClr>
        <a:buFont typeface="Trebuchet MS" pitchFamily="34" charset="0"/>
        <a:buChar char="–"/>
        <a:defRPr sz="1600">
          <a:solidFill>
            <a:schemeClr val="tx1"/>
          </a:solidFill>
          <a:latin typeface="+mj-lt"/>
          <a:ea typeface="Tahoma" pitchFamily="34" charset="0"/>
          <a:cs typeface="Tahoma" pitchFamily="34" charset="0"/>
        </a:defRPr>
      </a:lvl5pPr>
      <a:lvl6pPr marL="2455863" indent="-220663" algn="l" defTabSz="889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rebuchet MS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6pPr>
      <a:lvl7pPr marL="2913063" indent="-220663" algn="l" defTabSz="889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rebuchet MS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7pPr>
      <a:lvl8pPr marL="3370263" indent="-220663" algn="l" defTabSz="889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rebuchet MS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8pPr>
      <a:lvl9pPr marL="3827463" indent="-220663" algn="l" defTabSz="889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rebuchet MS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516.xml"/><Relationship Id="rId117" Type="http://schemas.openxmlformats.org/officeDocument/2006/relationships/tags" Target="../tags/tag607.xml"/><Relationship Id="rId21" Type="http://schemas.openxmlformats.org/officeDocument/2006/relationships/tags" Target="../tags/tag511.xml"/><Relationship Id="rId42" Type="http://schemas.openxmlformats.org/officeDocument/2006/relationships/tags" Target="../tags/tag532.xml"/><Relationship Id="rId47" Type="http://schemas.openxmlformats.org/officeDocument/2006/relationships/tags" Target="../tags/tag537.xml"/><Relationship Id="rId63" Type="http://schemas.openxmlformats.org/officeDocument/2006/relationships/tags" Target="../tags/tag553.xml"/><Relationship Id="rId68" Type="http://schemas.openxmlformats.org/officeDocument/2006/relationships/tags" Target="../tags/tag558.xml"/><Relationship Id="rId84" Type="http://schemas.openxmlformats.org/officeDocument/2006/relationships/tags" Target="../tags/tag574.xml"/><Relationship Id="rId89" Type="http://schemas.openxmlformats.org/officeDocument/2006/relationships/tags" Target="../tags/tag579.xml"/><Relationship Id="rId112" Type="http://schemas.openxmlformats.org/officeDocument/2006/relationships/tags" Target="../tags/tag602.xml"/><Relationship Id="rId133" Type="http://schemas.openxmlformats.org/officeDocument/2006/relationships/tags" Target="../tags/tag623.xml"/><Relationship Id="rId138" Type="http://schemas.openxmlformats.org/officeDocument/2006/relationships/tags" Target="../tags/tag628.xml"/><Relationship Id="rId16" Type="http://schemas.openxmlformats.org/officeDocument/2006/relationships/tags" Target="../tags/tag506.xml"/><Relationship Id="rId107" Type="http://schemas.openxmlformats.org/officeDocument/2006/relationships/tags" Target="../tags/tag597.xml"/><Relationship Id="rId11" Type="http://schemas.openxmlformats.org/officeDocument/2006/relationships/tags" Target="../tags/tag501.xml"/><Relationship Id="rId32" Type="http://schemas.openxmlformats.org/officeDocument/2006/relationships/tags" Target="../tags/tag522.xml"/><Relationship Id="rId37" Type="http://schemas.openxmlformats.org/officeDocument/2006/relationships/tags" Target="../tags/tag527.xml"/><Relationship Id="rId53" Type="http://schemas.openxmlformats.org/officeDocument/2006/relationships/tags" Target="../tags/tag543.xml"/><Relationship Id="rId58" Type="http://schemas.openxmlformats.org/officeDocument/2006/relationships/tags" Target="../tags/tag548.xml"/><Relationship Id="rId74" Type="http://schemas.openxmlformats.org/officeDocument/2006/relationships/tags" Target="../tags/tag564.xml"/><Relationship Id="rId79" Type="http://schemas.openxmlformats.org/officeDocument/2006/relationships/tags" Target="../tags/tag569.xml"/><Relationship Id="rId102" Type="http://schemas.openxmlformats.org/officeDocument/2006/relationships/tags" Target="../tags/tag592.xml"/><Relationship Id="rId123" Type="http://schemas.openxmlformats.org/officeDocument/2006/relationships/tags" Target="../tags/tag613.xml"/><Relationship Id="rId128" Type="http://schemas.openxmlformats.org/officeDocument/2006/relationships/tags" Target="../tags/tag618.xml"/><Relationship Id="rId5" Type="http://schemas.openxmlformats.org/officeDocument/2006/relationships/tags" Target="../tags/tag495.xml"/><Relationship Id="rId90" Type="http://schemas.openxmlformats.org/officeDocument/2006/relationships/tags" Target="../tags/tag580.xml"/><Relationship Id="rId95" Type="http://schemas.openxmlformats.org/officeDocument/2006/relationships/tags" Target="../tags/tag585.xml"/><Relationship Id="rId22" Type="http://schemas.openxmlformats.org/officeDocument/2006/relationships/tags" Target="../tags/tag512.xml"/><Relationship Id="rId27" Type="http://schemas.openxmlformats.org/officeDocument/2006/relationships/tags" Target="../tags/tag517.xml"/><Relationship Id="rId43" Type="http://schemas.openxmlformats.org/officeDocument/2006/relationships/tags" Target="../tags/tag533.xml"/><Relationship Id="rId48" Type="http://schemas.openxmlformats.org/officeDocument/2006/relationships/tags" Target="../tags/tag538.xml"/><Relationship Id="rId64" Type="http://schemas.openxmlformats.org/officeDocument/2006/relationships/tags" Target="../tags/tag554.xml"/><Relationship Id="rId69" Type="http://schemas.openxmlformats.org/officeDocument/2006/relationships/tags" Target="../tags/tag559.xml"/><Relationship Id="rId113" Type="http://schemas.openxmlformats.org/officeDocument/2006/relationships/tags" Target="../tags/tag603.xml"/><Relationship Id="rId118" Type="http://schemas.openxmlformats.org/officeDocument/2006/relationships/tags" Target="../tags/tag608.xml"/><Relationship Id="rId134" Type="http://schemas.openxmlformats.org/officeDocument/2006/relationships/tags" Target="../tags/tag624.xml"/><Relationship Id="rId139" Type="http://schemas.openxmlformats.org/officeDocument/2006/relationships/tags" Target="../tags/tag629.xml"/><Relationship Id="rId8" Type="http://schemas.openxmlformats.org/officeDocument/2006/relationships/tags" Target="../tags/tag498.xml"/><Relationship Id="rId51" Type="http://schemas.openxmlformats.org/officeDocument/2006/relationships/tags" Target="../tags/tag541.xml"/><Relationship Id="rId72" Type="http://schemas.openxmlformats.org/officeDocument/2006/relationships/tags" Target="../tags/tag562.xml"/><Relationship Id="rId80" Type="http://schemas.openxmlformats.org/officeDocument/2006/relationships/tags" Target="../tags/tag570.xml"/><Relationship Id="rId85" Type="http://schemas.openxmlformats.org/officeDocument/2006/relationships/tags" Target="../tags/tag575.xml"/><Relationship Id="rId93" Type="http://schemas.openxmlformats.org/officeDocument/2006/relationships/tags" Target="../tags/tag583.xml"/><Relationship Id="rId98" Type="http://schemas.openxmlformats.org/officeDocument/2006/relationships/tags" Target="../tags/tag588.xml"/><Relationship Id="rId121" Type="http://schemas.openxmlformats.org/officeDocument/2006/relationships/tags" Target="../tags/tag611.xml"/><Relationship Id="rId142" Type="http://schemas.openxmlformats.org/officeDocument/2006/relationships/oleObject" Target="../embeddings/oleObject20.bin"/><Relationship Id="rId3" Type="http://schemas.openxmlformats.org/officeDocument/2006/relationships/tags" Target="../tags/tag493.xml"/><Relationship Id="rId12" Type="http://schemas.openxmlformats.org/officeDocument/2006/relationships/tags" Target="../tags/tag502.xml"/><Relationship Id="rId17" Type="http://schemas.openxmlformats.org/officeDocument/2006/relationships/tags" Target="../tags/tag507.xml"/><Relationship Id="rId25" Type="http://schemas.openxmlformats.org/officeDocument/2006/relationships/tags" Target="../tags/tag515.xml"/><Relationship Id="rId33" Type="http://schemas.openxmlformats.org/officeDocument/2006/relationships/tags" Target="../tags/tag523.xml"/><Relationship Id="rId38" Type="http://schemas.openxmlformats.org/officeDocument/2006/relationships/tags" Target="../tags/tag528.xml"/><Relationship Id="rId46" Type="http://schemas.openxmlformats.org/officeDocument/2006/relationships/tags" Target="../tags/tag536.xml"/><Relationship Id="rId59" Type="http://schemas.openxmlformats.org/officeDocument/2006/relationships/tags" Target="../tags/tag549.xml"/><Relationship Id="rId67" Type="http://schemas.openxmlformats.org/officeDocument/2006/relationships/tags" Target="../tags/tag557.xml"/><Relationship Id="rId103" Type="http://schemas.openxmlformats.org/officeDocument/2006/relationships/tags" Target="../tags/tag593.xml"/><Relationship Id="rId108" Type="http://schemas.openxmlformats.org/officeDocument/2006/relationships/tags" Target="../tags/tag598.xml"/><Relationship Id="rId116" Type="http://schemas.openxmlformats.org/officeDocument/2006/relationships/tags" Target="../tags/tag606.xml"/><Relationship Id="rId124" Type="http://schemas.openxmlformats.org/officeDocument/2006/relationships/tags" Target="../tags/tag614.xml"/><Relationship Id="rId129" Type="http://schemas.openxmlformats.org/officeDocument/2006/relationships/tags" Target="../tags/tag619.xml"/><Relationship Id="rId137" Type="http://schemas.openxmlformats.org/officeDocument/2006/relationships/tags" Target="../tags/tag627.xml"/><Relationship Id="rId20" Type="http://schemas.openxmlformats.org/officeDocument/2006/relationships/tags" Target="../tags/tag510.xml"/><Relationship Id="rId41" Type="http://schemas.openxmlformats.org/officeDocument/2006/relationships/tags" Target="../tags/tag531.xml"/><Relationship Id="rId54" Type="http://schemas.openxmlformats.org/officeDocument/2006/relationships/tags" Target="../tags/tag544.xml"/><Relationship Id="rId62" Type="http://schemas.openxmlformats.org/officeDocument/2006/relationships/tags" Target="../tags/tag552.xml"/><Relationship Id="rId70" Type="http://schemas.openxmlformats.org/officeDocument/2006/relationships/tags" Target="../tags/tag560.xml"/><Relationship Id="rId75" Type="http://schemas.openxmlformats.org/officeDocument/2006/relationships/tags" Target="../tags/tag565.xml"/><Relationship Id="rId83" Type="http://schemas.openxmlformats.org/officeDocument/2006/relationships/tags" Target="../tags/tag573.xml"/><Relationship Id="rId88" Type="http://schemas.openxmlformats.org/officeDocument/2006/relationships/tags" Target="../tags/tag578.xml"/><Relationship Id="rId91" Type="http://schemas.openxmlformats.org/officeDocument/2006/relationships/tags" Target="../tags/tag581.xml"/><Relationship Id="rId96" Type="http://schemas.openxmlformats.org/officeDocument/2006/relationships/tags" Target="../tags/tag586.xml"/><Relationship Id="rId111" Type="http://schemas.openxmlformats.org/officeDocument/2006/relationships/tags" Target="../tags/tag601.xml"/><Relationship Id="rId132" Type="http://schemas.openxmlformats.org/officeDocument/2006/relationships/tags" Target="../tags/tag622.xml"/><Relationship Id="rId140" Type="http://schemas.openxmlformats.org/officeDocument/2006/relationships/tags" Target="../tags/tag630.xml"/><Relationship Id="rId1" Type="http://schemas.openxmlformats.org/officeDocument/2006/relationships/vmlDrawing" Target="../drawings/vmlDrawing13.vml"/><Relationship Id="rId6" Type="http://schemas.openxmlformats.org/officeDocument/2006/relationships/tags" Target="../tags/tag496.xml"/><Relationship Id="rId15" Type="http://schemas.openxmlformats.org/officeDocument/2006/relationships/tags" Target="../tags/tag505.xml"/><Relationship Id="rId23" Type="http://schemas.openxmlformats.org/officeDocument/2006/relationships/tags" Target="../tags/tag513.xml"/><Relationship Id="rId28" Type="http://schemas.openxmlformats.org/officeDocument/2006/relationships/tags" Target="../tags/tag518.xml"/><Relationship Id="rId36" Type="http://schemas.openxmlformats.org/officeDocument/2006/relationships/tags" Target="../tags/tag526.xml"/><Relationship Id="rId49" Type="http://schemas.openxmlformats.org/officeDocument/2006/relationships/tags" Target="../tags/tag539.xml"/><Relationship Id="rId57" Type="http://schemas.openxmlformats.org/officeDocument/2006/relationships/tags" Target="../tags/tag547.xml"/><Relationship Id="rId106" Type="http://schemas.openxmlformats.org/officeDocument/2006/relationships/tags" Target="../tags/tag596.xml"/><Relationship Id="rId114" Type="http://schemas.openxmlformats.org/officeDocument/2006/relationships/tags" Target="../tags/tag604.xml"/><Relationship Id="rId119" Type="http://schemas.openxmlformats.org/officeDocument/2006/relationships/tags" Target="../tags/tag609.xml"/><Relationship Id="rId127" Type="http://schemas.openxmlformats.org/officeDocument/2006/relationships/tags" Target="../tags/tag617.xml"/><Relationship Id="rId10" Type="http://schemas.openxmlformats.org/officeDocument/2006/relationships/tags" Target="../tags/tag500.xml"/><Relationship Id="rId31" Type="http://schemas.openxmlformats.org/officeDocument/2006/relationships/tags" Target="../tags/tag521.xml"/><Relationship Id="rId44" Type="http://schemas.openxmlformats.org/officeDocument/2006/relationships/tags" Target="../tags/tag534.xml"/><Relationship Id="rId52" Type="http://schemas.openxmlformats.org/officeDocument/2006/relationships/tags" Target="../tags/tag542.xml"/><Relationship Id="rId60" Type="http://schemas.openxmlformats.org/officeDocument/2006/relationships/tags" Target="../tags/tag550.xml"/><Relationship Id="rId65" Type="http://schemas.openxmlformats.org/officeDocument/2006/relationships/tags" Target="../tags/tag555.xml"/><Relationship Id="rId73" Type="http://schemas.openxmlformats.org/officeDocument/2006/relationships/tags" Target="../tags/tag563.xml"/><Relationship Id="rId78" Type="http://schemas.openxmlformats.org/officeDocument/2006/relationships/tags" Target="../tags/tag568.xml"/><Relationship Id="rId81" Type="http://schemas.openxmlformats.org/officeDocument/2006/relationships/tags" Target="../tags/tag571.xml"/><Relationship Id="rId86" Type="http://schemas.openxmlformats.org/officeDocument/2006/relationships/tags" Target="../tags/tag576.xml"/><Relationship Id="rId94" Type="http://schemas.openxmlformats.org/officeDocument/2006/relationships/tags" Target="../tags/tag584.xml"/><Relationship Id="rId99" Type="http://schemas.openxmlformats.org/officeDocument/2006/relationships/tags" Target="../tags/tag589.xml"/><Relationship Id="rId101" Type="http://schemas.openxmlformats.org/officeDocument/2006/relationships/tags" Target="../tags/tag591.xml"/><Relationship Id="rId122" Type="http://schemas.openxmlformats.org/officeDocument/2006/relationships/tags" Target="../tags/tag612.xml"/><Relationship Id="rId130" Type="http://schemas.openxmlformats.org/officeDocument/2006/relationships/tags" Target="../tags/tag620.xml"/><Relationship Id="rId135" Type="http://schemas.openxmlformats.org/officeDocument/2006/relationships/tags" Target="../tags/tag625.xml"/><Relationship Id="rId4" Type="http://schemas.openxmlformats.org/officeDocument/2006/relationships/tags" Target="../tags/tag494.xml"/><Relationship Id="rId9" Type="http://schemas.openxmlformats.org/officeDocument/2006/relationships/tags" Target="../tags/tag499.xml"/><Relationship Id="rId13" Type="http://schemas.openxmlformats.org/officeDocument/2006/relationships/tags" Target="../tags/tag503.xml"/><Relationship Id="rId18" Type="http://schemas.openxmlformats.org/officeDocument/2006/relationships/tags" Target="../tags/tag508.xml"/><Relationship Id="rId39" Type="http://schemas.openxmlformats.org/officeDocument/2006/relationships/tags" Target="../tags/tag529.xml"/><Relationship Id="rId109" Type="http://schemas.openxmlformats.org/officeDocument/2006/relationships/tags" Target="../tags/tag599.xml"/><Relationship Id="rId34" Type="http://schemas.openxmlformats.org/officeDocument/2006/relationships/tags" Target="../tags/tag524.xml"/><Relationship Id="rId50" Type="http://schemas.openxmlformats.org/officeDocument/2006/relationships/tags" Target="../tags/tag540.xml"/><Relationship Id="rId55" Type="http://schemas.openxmlformats.org/officeDocument/2006/relationships/tags" Target="../tags/tag545.xml"/><Relationship Id="rId76" Type="http://schemas.openxmlformats.org/officeDocument/2006/relationships/tags" Target="../tags/tag566.xml"/><Relationship Id="rId97" Type="http://schemas.openxmlformats.org/officeDocument/2006/relationships/tags" Target="../tags/tag587.xml"/><Relationship Id="rId104" Type="http://schemas.openxmlformats.org/officeDocument/2006/relationships/tags" Target="../tags/tag594.xml"/><Relationship Id="rId120" Type="http://schemas.openxmlformats.org/officeDocument/2006/relationships/tags" Target="../tags/tag610.xml"/><Relationship Id="rId125" Type="http://schemas.openxmlformats.org/officeDocument/2006/relationships/tags" Target="../tags/tag615.xml"/><Relationship Id="rId141" Type="http://schemas.openxmlformats.org/officeDocument/2006/relationships/slideLayout" Target="../slideLayouts/slideLayout14.xml"/><Relationship Id="rId7" Type="http://schemas.openxmlformats.org/officeDocument/2006/relationships/tags" Target="../tags/tag497.xml"/><Relationship Id="rId71" Type="http://schemas.openxmlformats.org/officeDocument/2006/relationships/tags" Target="../tags/tag561.xml"/><Relationship Id="rId92" Type="http://schemas.openxmlformats.org/officeDocument/2006/relationships/tags" Target="../tags/tag582.xml"/><Relationship Id="rId2" Type="http://schemas.openxmlformats.org/officeDocument/2006/relationships/tags" Target="../tags/tag492.xml"/><Relationship Id="rId29" Type="http://schemas.openxmlformats.org/officeDocument/2006/relationships/tags" Target="../tags/tag519.xml"/><Relationship Id="rId24" Type="http://schemas.openxmlformats.org/officeDocument/2006/relationships/tags" Target="../tags/tag514.xml"/><Relationship Id="rId40" Type="http://schemas.openxmlformats.org/officeDocument/2006/relationships/tags" Target="../tags/tag530.xml"/><Relationship Id="rId45" Type="http://schemas.openxmlformats.org/officeDocument/2006/relationships/tags" Target="../tags/tag535.xml"/><Relationship Id="rId66" Type="http://schemas.openxmlformats.org/officeDocument/2006/relationships/tags" Target="../tags/tag556.xml"/><Relationship Id="rId87" Type="http://schemas.openxmlformats.org/officeDocument/2006/relationships/tags" Target="../tags/tag577.xml"/><Relationship Id="rId110" Type="http://schemas.openxmlformats.org/officeDocument/2006/relationships/tags" Target="../tags/tag600.xml"/><Relationship Id="rId115" Type="http://schemas.openxmlformats.org/officeDocument/2006/relationships/tags" Target="../tags/tag605.xml"/><Relationship Id="rId131" Type="http://schemas.openxmlformats.org/officeDocument/2006/relationships/tags" Target="../tags/tag621.xml"/><Relationship Id="rId136" Type="http://schemas.openxmlformats.org/officeDocument/2006/relationships/tags" Target="../tags/tag626.xml"/><Relationship Id="rId61" Type="http://schemas.openxmlformats.org/officeDocument/2006/relationships/tags" Target="../tags/tag551.xml"/><Relationship Id="rId82" Type="http://schemas.openxmlformats.org/officeDocument/2006/relationships/tags" Target="../tags/tag572.xml"/><Relationship Id="rId19" Type="http://schemas.openxmlformats.org/officeDocument/2006/relationships/tags" Target="../tags/tag509.xml"/><Relationship Id="rId14" Type="http://schemas.openxmlformats.org/officeDocument/2006/relationships/tags" Target="../tags/tag504.xml"/><Relationship Id="rId30" Type="http://schemas.openxmlformats.org/officeDocument/2006/relationships/tags" Target="../tags/tag520.xml"/><Relationship Id="rId35" Type="http://schemas.openxmlformats.org/officeDocument/2006/relationships/tags" Target="../tags/tag525.xml"/><Relationship Id="rId56" Type="http://schemas.openxmlformats.org/officeDocument/2006/relationships/tags" Target="../tags/tag546.xml"/><Relationship Id="rId77" Type="http://schemas.openxmlformats.org/officeDocument/2006/relationships/tags" Target="../tags/tag567.xml"/><Relationship Id="rId100" Type="http://schemas.openxmlformats.org/officeDocument/2006/relationships/tags" Target="../tags/tag590.xml"/><Relationship Id="rId105" Type="http://schemas.openxmlformats.org/officeDocument/2006/relationships/tags" Target="../tags/tag595.xml"/><Relationship Id="rId126" Type="http://schemas.openxmlformats.org/officeDocument/2006/relationships/tags" Target="../tags/tag61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637.xml"/><Relationship Id="rId13" Type="http://schemas.openxmlformats.org/officeDocument/2006/relationships/tags" Target="../tags/tag642.xml"/><Relationship Id="rId18" Type="http://schemas.openxmlformats.org/officeDocument/2006/relationships/tags" Target="../tags/tag647.xml"/><Relationship Id="rId26" Type="http://schemas.openxmlformats.org/officeDocument/2006/relationships/tags" Target="../tags/tag655.xml"/><Relationship Id="rId3" Type="http://schemas.openxmlformats.org/officeDocument/2006/relationships/tags" Target="../tags/tag632.xml"/><Relationship Id="rId21" Type="http://schemas.openxmlformats.org/officeDocument/2006/relationships/tags" Target="../tags/tag650.xml"/><Relationship Id="rId34" Type="http://schemas.openxmlformats.org/officeDocument/2006/relationships/oleObject" Target="../embeddings/oleObject21.bin"/><Relationship Id="rId7" Type="http://schemas.openxmlformats.org/officeDocument/2006/relationships/tags" Target="../tags/tag636.xml"/><Relationship Id="rId12" Type="http://schemas.openxmlformats.org/officeDocument/2006/relationships/tags" Target="../tags/tag641.xml"/><Relationship Id="rId17" Type="http://schemas.openxmlformats.org/officeDocument/2006/relationships/tags" Target="../tags/tag646.xml"/><Relationship Id="rId25" Type="http://schemas.openxmlformats.org/officeDocument/2006/relationships/tags" Target="../tags/tag654.xml"/><Relationship Id="rId33" Type="http://schemas.openxmlformats.org/officeDocument/2006/relationships/notesSlide" Target="../notesSlides/notesSlide3.xml"/><Relationship Id="rId2" Type="http://schemas.openxmlformats.org/officeDocument/2006/relationships/tags" Target="../tags/tag631.xml"/><Relationship Id="rId16" Type="http://schemas.openxmlformats.org/officeDocument/2006/relationships/tags" Target="../tags/tag645.xml"/><Relationship Id="rId20" Type="http://schemas.openxmlformats.org/officeDocument/2006/relationships/tags" Target="../tags/tag649.xml"/><Relationship Id="rId29" Type="http://schemas.openxmlformats.org/officeDocument/2006/relationships/tags" Target="../tags/tag658.xml"/><Relationship Id="rId1" Type="http://schemas.openxmlformats.org/officeDocument/2006/relationships/vmlDrawing" Target="../drawings/vmlDrawing14.vml"/><Relationship Id="rId6" Type="http://schemas.openxmlformats.org/officeDocument/2006/relationships/tags" Target="../tags/tag635.xml"/><Relationship Id="rId11" Type="http://schemas.openxmlformats.org/officeDocument/2006/relationships/tags" Target="../tags/tag640.xml"/><Relationship Id="rId24" Type="http://schemas.openxmlformats.org/officeDocument/2006/relationships/tags" Target="../tags/tag653.xml"/><Relationship Id="rId32" Type="http://schemas.openxmlformats.org/officeDocument/2006/relationships/slideLayout" Target="../slideLayouts/slideLayout14.xml"/><Relationship Id="rId37" Type="http://schemas.openxmlformats.org/officeDocument/2006/relationships/oleObject" Target="../embeddings/oleObject24.bin"/><Relationship Id="rId5" Type="http://schemas.openxmlformats.org/officeDocument/2006/relationships/tags" Target="../tags/tag634.xml"/><Relationship Id="rId15" Type="http://schemas.openxmlformats.org/officeDocument/2006/relationships/tags" Target="../tags/tag644.xml"/><Relationship Id="rId23" Type="http://schemas.openxmlformats.org/officeDocument/2006/relationships/tags" Target="../tags/tag652.xml"/><Relationship Id="rId28" Type="http://schemas.openxmlformats.org/officeDocument/2006/relationships/tags" Target="../tags/tag657.xml"/><Relationship Id="rId36" Type="http://schemas.openxmlformats.org/officeDocument/2006/relationships/oleObject" Target="../embeddings/oleObject23.bin"/><Relationship Id="rId10" Type="http://schemas.openxmlformats.org/officeDocument/2006/relationships/tags" Target="../tags/tag639.xml"/><Relationship Id="rId19" Type="http://schemas.openxmlformats.org/officeDocument/2006/relationships/tags" Target="../tags/tag648.xml"/><Relationship Id="rId31" Type="http://schemas.openxmlformats.org/officeDocument/2006/relationships/tags" Target="../tags/tag660.xml"/><Relationship Id="rId4" Type="http://schemas.openxmlformats.org/officeDocument/2006/relationships/tags" Target="../tags/tag633.xml"/><Relationship Id="rId9" Type="http://schemas.openxmlformats.org/officeDocument/2006/relationships/tags" Target="../tags/tag638.xml"/><Relationship Id="rId14" Type="http://schemas.openxmlformats.org/officeDocument/2006/relationships/tags" Target="../tags/tag643.xml"/><Relationship Id="rId22" Type="http://schemas.openxmlformats.org/officeDocument/2006/relationships/tags" Target="../tags/tag651.xml"/><Relationship Id="rId27" Type="http://schemas.openxmlformats.org/officeDocument/2006/relationships/tags" Target="../tags/tag656.xml"/><Relationship Id="rId30" Type="http://schemas.openxmlformats.org/officeDocument/2006/relationships/tags" Target="../tags/tag659.xml"/><Relationship Id="rId35" Type="http://schemas.openxmlformats.org/officeDocument/2006/relationships/oleObject" Target="../embeddings/oleObject2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667.xml"/><Relationship Id="rId13" Type="http://schemas.openxmlformats.org/officeDocument/2006/relationships/tags" Target="../tags/tag672.xml"/><Relationship Id="rId18" Type="http://schemas.openxmlformats.org/officeDocument/2006/relationships/tags" Target="../tags/tag677.xml"/><Relationship Id="rId26" Type="http://schemas.openxmlformats.org/officeDocument/2006/relationships/tags" Target="../tags/tag685.xml"/><Relationship Id="rId3" Type="http://schemas.openxmlformats.org/officeDocument/2006/relationships/tags" Target="../tags/tag662.xml"/><Relationship Id="rId21" Type="http://schemas.openxmlformats.org/officeDocument/2006/relationships/tags" Target="../tags/tag680.xml"/><Relationship Id="rId34" Type="http://schemas.openxmlformats.org/officeDocument/2006/relationships/oleObject" Target="../embeddings/oleObject25.bin"/><Relationship Id="rId7" Type="http://schemas.openxmlformats.org/officeDocument/2006/relationships/tags" Target="../tags/tag666.xml"/><Relationship Id="rId12" Type="http://schemas.openxmlformats.org/officeDocument/2006/relationships/tags" Target="../tags/tag671.xml"/><Relationship Id="rId17" Type="http://schemas.openxmlformats.org/officeDocument/2006/relationships/tags" Target="../tags/tag676.xml"/><Relationship Id="rId25" Type="http://schemas.openxmlformats.org/officeDocument/2006/relationships/tags" Target="../tags/tag684.xml"/><Relationship Id="rId33" Type="http://schemas.openxmlformats.org/officeDocument/2006/relationships/notesSlide" Target="../notesSlides/notesSlide4.xml"/><Relationship Id="rId2" Type="http://schemas.openxmlformats.org/officeDocument/2006/relationships/tags" Target="../tags/tag661.xml"/><Relationship Id="rId16" Type="http://schemas.openxmlformats.org/officeDocument/2006/relationships/tags" Target="../tags/tag675.xml"/><Relationship Id="rId20" Type="http://schemas.openxmlformats.org/officeDocument/2006/relationships/tags" Target="../tags/tag679.xml"/><Relationship Id="rId29" Type="http://schemas.openxmlformats.org/officeDocument/2006/relationships/tags" Target="../tags/tag688.xml"/><Relationship Id="rId1" Type="http://schemas.openxmlformats.org/officeDocument/2006/relationships/vmlDrawing" Target="../drawings/vmlDrawing15.vml"/><Relationship Id="rId6" Type="http://schemas.openxmlformats.org/officeDocument/2006/relationships/tags" Target="../tags/tag665.xml"/><Relationship Id="rId11" Type="http://schemas.openxmlformats.org/officeDocument/2006/relationships/tags" Target="../tags/tag670.xml"/><Relationship Id="rId24" Type="http://schemas.openxmlformats.org/officeDocument/2006/relationships/tags" Target="../tags/tag683.xml"/><Relationship Id="rId32" Type="http://schemas.openxmlformats.org/officeDocument/2006/relationships/slideLayout" Target="../slideLayouts/slideLayout14.xml"/><Relationship Id="rId37" Type="http://schemas.openxmlformats.org/officeDocument/2006/relationships/oleObject" Target="../embeddings/oleObject28.bin"/><Relationship Id="rId5" Type="http://schemas.openxmlformats.org/officeDocument/2006/relationships/tags" Target="../tags/tag664.xml"/><Relationship Id="rId15" Type="http://schemas.openxmlformats.org/officeDocument/2006/relationships/tags" Target="../tags/tag674.xml"/><Relationship Id="rId23" Type="http://schemas.openxmlformats.org/officeDocument/2006/relationships/tags" Target="../tags/tag682.xml"/><Relationship Id="rId28" Type="http://schemas.openxmlformats.org/officeDocument/2006/relationships/tags" Target="../tags/tag687.xml"/><Relationship Id="rId36" Type="http://schemas.openxmlformats.org/officeDocument/2006/relationships/oleObject" Target="../embeddings/oleObject27.bin"/><Relationship Id="rId10" Type="http://schemas.openxmlformats.org/officeDocument/2006/relationships/tags" Target="../tags/tag669.xml"/><Relationship Id="rId19" Type="http://schemas.openxmlformats.org/officeDocument/2006/relationships/tags" Target="../tags/tag678.xml"/><Relationship Id="rId31" Type="http://schemas.openxmlformats.org/officeDocument/2006/relationships/tags" Target="../tags/tag690.xml"/><Relationship Id="rId4" Type="http://schemas.openxmlformats.org/officeDocument/2006/relationships/tags" Target="../tags/tag663.xml"/><Relationship Id="rId9" Type="http://schemas.openxmlformats.org/officeDocument/2006/relationships/tags" Target="../tags/tag668.xml"/><Relationship Id="rId14" Type="http://schemas.openxmlformats.org/officeDocument/2006/relationships/tags" Target="../tags/tag673.xml"/><Relationship Id="rId22" Type="http://schemas.openxmlformats.org/officeDocument/2006/relationships/tags" Target="../tags/tag681.xml"/><Relationship Id="rId27" Type="http://schemas.openxmlformats.org/officeDocument/2006/relationships/tags" Target="../tags/tag686.xml"/><Relationship Id="rId30" Type="http://schemas.openxmlformats.org/officeDocument/2006/relationships/tags" Target="../tags/tag689.xml"/><Relationship Id="rId35" Type="http://schemas.openxmlformats.org/officeDocument/2006/relationships/oleObject" Target="../embeddings/oleObject26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697.xml"/><Relationship Id="rId13" Type="http://schemas.openxmlformats.org/officeDocument/2006/relationships/tags" Target="../tags/tag702.xml"/><Relationship Id="rId18" Type="http://schemas.openxmlformats.org/officeDocument/2006/relationships/tags" Target="../tags/tag707.xml"/><Relationship Id="rId26" Type="http://schemas.openxmlformats.org/officeDocument/2006/relationships/tags" Target="../tags/tag715.xml"/><Relationship Id="rId3" Type="http://schemas.openxmlformats.org/officeDocument/2006/relationships/tags" Target="../tags/tag692.xml"/><Relationship Id="rId21" Type="http://schemas.openxmlformats.org/officeDocument/2006/relationships/tags" Target="../tags/tag710.xml"/><Relationship Id="rId34" Type="http://schemas.openxmlformats.org/officeDocument/2006/relationships/oleObject" Target="../embeddings/oleObject29.bin"/><Relationship Id="rId7" Type="http://schemas.openxmlformats.org/officeDocument/2006/relationships/tags" Target="../tags/tag696.xml"/><Relationship Id="rId12" Type="http://schemas.openxmlformats.org/officeDocument/2006/relationships/tags" Target="../tags/tag701.xml"/><Relationship Id="rId17" Type="http://schemas.openxmlformats.org/officeDocument/2006/relationships/tags" Target="../tags/tag706.xml"/><Relationship Id="rId25" Type="http://schemas.openxmlformats.org/officeDocument/2006/relationships/tags" Target="../tags/tag714.xml"/><Relationship Id="rId33" Type="http://schemas.openxmlformats.org/officeDocument/2006/relationships/notesSlide" Target="../notesSlides/notesSlide5.xml"/><Relationship Id="rId2" Type="http://schemas.openxmlformats.org/officeDocument/2006/relationships/tags" Target="../tags/tag691.xml"/><Relationship Id="rId16" Type="http://schemas.openxmlformats.org/officeDocument/2006/relationships/tags" Target="../tags/tag705.xml"/><Relationship Id="rId20" Type="http://schemas.openxmlformats.org/officeDocument/2006/relationships/tags" Target="../tags/tag709.xml"/><Relationship Id="rId29" Type="http://schemas.openxmlformats.org/officeDocument/2006/relationships/tags" Target="../tags/tag718.xml"/><Relationship Id="rId1" Type="http://schemas.openxmlformats.org/officeDocument/2006/relationships/vmlDrawing" Target="../drawings/vmlDrawing16.vml"/><Relationship Id="rId6" Type="http://schemas.openxmlformats.org/officeDocument/2006/relationships/tags" Target="../tags/tag695.xml"/><Relationship Id="rId11" Type="http://schemas.openxmlformats.org/officeDocument/2006/relationships/tags" Target="../tags/tag700.xml"/><Relationship Id="rId24" Type="http://schemas.openxmlformats.org/officeDocument/2006/relationships/tags" Target="../tags/tag713.xml"/><Relationship Id="rId32" Type="http://schemas.openxmlformats.org/officeDocument/2006/relationships/slideLayout" Target="../slideLayouts/slideLayout14.xml"/><Relationship Id="rId37" Type="http://schemas.openxmlformats.org/officeDocument/2006/relationships/oleObject" Target="../embeddings/oleObject32.bin"/><Relationship Id="rId5" Type="http://schemas.openxmlformats.org/officeDocument/2006/relationships/tags" Target="../tags/tag694.xml"/><Relationship Id="rId15" Type="http://schemas.openxmlformats.org/officeDocument/2006/relationships/tags" Target="../tags/tag704.xml"/><Relationship Id="rId23" Type="http://schemas.openxmlformats.org/officeDocument/2006/relationships/tags" Target="../tags/tag712.xml"/><Relationship Id="rId28" Type="http://schemas.openxmlformats.org/officeDocument/2006/relationships/tags" Target="../tags/tag717.xml"/><Relationship Id="rId36" Type="http://schemas.openxmlformats.org/officeDocument/2006/relationships/oleObject" Target="../embeddings/oleObject31.bin"/><Relationship Id="rId10" Type="http://schemas.openxmlformats.org/officeDocument/2006/relationships/tags" Target="../tags/tag699.xml"/><Relationship Id="rId19" Type="http://schemas.openxmlformats.org/officeDocument/2006/relationships/tags" Target="../tags/tag708.xml"/><Relationship Id="rId31" Type="http://schemas.openxmlformats.org/officeDocument/2006/relationships/tags" Target="../tags/tag720.xml"/><Relationship Id="rId4" Type="http://schemas.openxmlformats.org/officeDocument/2006/relationships/tags" Target="../tags/tag693.xml"/><Relationship Id="rId9" Type="http://schemas.openxmlformats.org/officeDocument/2006/relationships/tags" Target="../tags/tag698.xml"/><Relationship Id="rId14" Type="http://schemas.openxmlformats.org/officeDocument/2006/relationships/tags" Target="../tags/tag703.xml"/><Relationship Id="rId22" Type="http://schemas.openxmlformats.org/officeDocument/2006/relationships/tags" Target="../tags/tag711.xml"/><Relationship Id="rId27" Type="http://schemas.openxmlformats.org/officeDocument/2006/relationships/tags" Target="../tags/tag716.xml"/><Relationship Id="rId30" Type="http://schemas.openxmlformats.org/officeDocument/2006/relationships/tags" Target="../tags/tag719.xml"/><Relationship Id="rId35" Type="http://schemas.openxmlformats.org/officeDocument/2006/relationships/oleObject" Target="../embeddings/oleObject3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727.xml"/><Relationship Id="rId13" Type="http://schemas.openxmlformats.org/officeDocument/2006/relationships/tags" Target="../tags/tag732.xml"/><Relationship Id="rId18" Type="http://schemas.openxmlformats.org/officeDocument/2006/relationships/tags" Target="../tags/tag737.xml"/><Relationship Id="rId26" Type="http://schemas.openxmlformats.org/officeDocument/2006/relationships/tags" Target="../tags/tag745.xml"/><Relationship Id="rId3" Type="http://schemas.openxmlformats.org/officeDocument/2006/relationships/tags" Target="../tags/tag722.xml"/><Relationship Id="rId21" Type="http://schemas.openxmlformats.org/officeDocument/2006/relationships/tags" Target="../tags/tag740.xml"/><Relationship Id="rId34" Type="http://schemas.openxmlformats.org/officeDocument/2006/relationships/oleObject" Target="../embeddings/oleObject33.bin"/><Relationship Id="rId7" Type="http://schemas.openxmlformats.org/officeDocument/2006/relationships/tags" Target="../tags/tag726.xml"/><Relationship Id="rId12" Type="http://schemas.openxmlformats.org/officeDocument/2006/relationships/tags" Target="../tags/tag731.xml"/><Relationship Id="rId17" Type="http://schemas.openxmlformats.org/officeDocument/2006/relationships/tags" Target="../tags/tag736.xml"/><Relationship Id="rId25" Type="http://schemas.openxmlformats.org/officeDocument/2006/relationships/tags" Target="../tags/tag744.xml"/><Relationship Id="rId33" Type="http://schemas.openxmlformats.org/officeDocument/2006/relationships/notesSlide" Target="../notesSlides/notesSlide6.xml"/><Relationship Id="rId2" Type="http://schemas.openxmlformats.org/officeDocument/2006/relationships/tags" Target="../tags/tag721.xml"/><Relationship Id="rId16" Type="http://schemas.openxmlformats.org/officeDocument/2006/relationships/tags" Target="../tags/tag735.xml"/><Relationship Id="rId20" Type="http://schemas.openxmlformats.org/officeDocument/2006/relationships/tags" Target="../tags/tag739.xml"/><Relationship Id="rId29" Type="http://schemas.openxmlformats.org/officeDocument/2006/relationships/tags" Target="../tags/tag748.xml"/><Relationship Id="rId1" Type="http://schemas.openxmlformats.org/officeDocument/2006/relationships/vmlDrawing" Target="../drawings/vmlDrawing17.vml"/><Relationship Id="rId6" Type="http://schemas.openxmlformats.org/officeDocument/2006/relationships/tags" Target="../tags/tag725.xml"/><Relationship Id="rId11" Type="http://schemas.openxmlformats.org/officeDocument/2006/relationships/tags" Target="../tags/tag730.xml"/><Relationship Id="rId24" Type="http://schemas.openxmlformats.org/officeDocument/2006/relationships/tags" Target="../tags/tag743.xml"/><Relationship Id="rId32" Type="http://schemas.openxmlformats.org/officeDocument/2006/relationships/slideLayout" Target="../slideLayouts/slideLayout14.xml"/><Relationship Id="rId37" Type="http://schemas.openxmlformats.org/officeDocument/2006/relationships/oleObject" Target="../embeddings/oleObject36.bin"/><Relationship Id="rId5" Type="http://schemas.openxmlformats.org/officeDocument/2006/relationships/tags" Target="../tags/tag724.xml"/><Relationship Id="rId15" Type="http://schemas.openxmlformats.org/officeDocument/2006/relationships/tags" Target="../tags/tag734.xml"/><Relationship Id="rId23" Type="http://schemas.openxmlformats.org/officeDocument/2006/relationships/tags" Target="../tags/tag742.xml"/><Relationship Id="rId28" Type="http://schemas.openxmlformats.org/officeDocument/2006/relationships/tags" Target="../tags/tag747.xml"/><Relationship Id="rId36" Type="http://schemas.openxmlformats.org/officeDocument/2006/relationships/oleObject" Target="../embeddings/oleObject35.bin"/><Relationship Id="rId10" Type="http://schemas.openxmlformats.org/officeDocument/2006/relationships/tags" Target="../tags/tag729.xml"/><Relationship Id="rId19" Type="http://schemas.openxmlformats.org/officeDocument/2006/relationships/tags" Target="../tags/tag738.xml"/><Relationship Id="rId31" Type="http://schemas.openxmlformats.org/officeDocument/2006/relationships/tags" Target="../tags/tag750.xml"/><Relationship Id="rId4" Type="http://schemas.openxmlformats.org/officeDocument/2006/relationships/tags" Target="../tags/tag723.xml"/><Relationship Id="rId9" Type="http://schemas.openxmlformats.org/officeDocument/2006/relationships/tags" Target="../tags/tag728.xml"/><Relationship Id="rId14" Type="http://schemas.openxmlformats.org/officeDocument/2006/relationships/tags" Target="../tags/tag733.xml"/><Relationship Id="rId22" Type="http://schemas.openxmlformats.org/officeDocument/2006/relationships/tags" Target="../tags/tag741.xml"/><Relationship Id="rId27" Type="http://schemas.openxmlformats.org/officeDocument/2006/relationships/tags" Target="../tags/tag746.xml"/><Relationship Id="rId30" Type="http://schemas.openxmlformats.org/officeDocument/2006/relationships/tags" Target="../tags/tag749.xml"/><Relationship Id="rId35" Type="http://schemas.openxmlformats.org/officeDocument/2006/relationships/oleObject" Target="../embeddings/oleObject3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757.xml"/><Relationship Id="rId13" Type="http://schemas.openxmlformats.org/officeDocument/2006/relationships/tags" Target="../tags/tag762.xml"/><Relationship Id="rId18" Type="http://schemas.openxmlformats.org/officeDocument/2006/relationships/tags" Target="../tags/tag767.xml"/><Relationship Id="rId26" Type="http://schemas.openxmlformats.org/officeDocument/2006/relationships/tags" Target="../tags/tag775.xml"/><Relationship Id="rId3" Type="http://schemas.openxmlformats.org/officeDocument/2006/relationships/tags" Target="../tags/tag752.xml"/><Relationship Id="rId21" Type="http://schemas.openxmlformats.org/officeDocument/2006/relationships/tags" Target="../tags/tag770.xml"/><Relationship Id="rId34" Type="http://schemas.openxmlformats.org/officeDocument/2006/relationships/oleObject" Target="../embeddings/oleObject37.bin"/><Relationship Id="rId7" Type="http://schemas.openxmlformats.org/officeDocument/2006/relationships/tags" Target="../tags/tag756.xml"/><Relationship Id="rId12" Type="http://schemas.openxmlformats.org/officeDocument/2006/relationships/tags" Target="../tags/tag761.xml"/><Relationship Id="rId17" Type="http://schemas.openxmlformats.org/officeDocument/2006/relationships/tags" Target="../tags/tag766.xml"/><Relationship Id="rId25" Type="http://schemas.openxmlformats.org/officeDocument/2006/relationships/tags" Target="../tags/tag774.xml"/><Relationship Id="rId33" Type="http://schemas.openxmlformats.org/officeDocument/2006/relationships/notesSlide" Target="../notesSlides/notesSlide7.xml"/><Relationship Id="rId2" Type="http://schemas.openxmlformats.org/officeDocument/2006/relationships/tags" Target="../tags/tag751.xml"/><Relationship Id="rId16" Type="http://schemas.openxmlformats.org/officeDocument/2006/relationships/tags" Target="../tags/tag765.xml"/><Relationship Id="rId20" Type="http://schemas.openxmlformats.org/officeDocument/2006/relationships/tags" Target="../tags/tag769.xml"/><Relationship Id="rId29" Type="http://schemas.openxmlformats.org/officeDocument/2006/relationships/tags" Target="../tags/tag778.xml"/><Relationship Id="rId1" Type="http://schemas.openxmlformats.org/officeDocument/2006/relationships/vmlDrawing" Target="../drawings/vmlDrawing18.vml"/><Relationship Id="rId6" Type="http://schemas.openxmlformats.org/officeDocument/2006/relationships/tags" Target="../tags/tag755.xml"/><Relationship Id="rId11" Type="http://schemas.openxmlformats.org/officeDocument/2006/relationships/tags" Target="../tags/tag760.xml"/><Relationship Id="rId24" Type="http://schemas.openxmlformats.org/officeDocument/2006/relationships/tags" Target="../tags/tag773.xml"/><Relationship Id="rId32" Type="http://schemas.openxmlformats.org/officeDocument/2006/relationships/slideLayout" Target="../slideLayouts/slideLayout14.xml"/><Relationship Id="rId37" Type="http://schemas.openxmlformats.org/officeDocument/2006/relationships/oleObject" Target="../embeddings/oleObject40.bin"/><Relationship Id="rId5" Type="http://schemas.openxmlformats.org/officeDocument/2006/relationships/tags" Target="../tags/tag754.xml"/><Relationship Id="rId15" Type="http://schemas.openxmlformats.org/officeDocument/2006/relationships/tags" Target="../tags/tag764.xml"/><Relationship Id="rId23" Type="http://schemas.openxmlformats.org/officeDocument/2006/relationships/tags" Target="../tags/tag772.xml"/><Relationship Id="rId28" Type="http://schemas.openxmlformats.org/officeDocument/2006/relationships/tags" Target="../tags/tag777.xml"/><Relationship Id="rId36" Type="http://schemas.openxmlformats.org/officeDocument/2006/relationships/oleObject" Target="../embeddings/oleObject39.bin"/><Relationship Id="rId10" Type="http://schemas.openxmlformats.org/officeDocument/2006/relationships/tags" Target="../tags/tag759.xml"/><Relationship Id="rId19" Type="http://schemas.openxmlformats.org/officeDocument/2006/relationships/tags" Target="../tags/tag768.xml"/><Relationship Id="rId31" Type="http://schemas.openxmlformats.org/officeDocument/2006/relationships/tags" Target="../tags/tag780.xml"/><Relationship Id="rId4" Type="http://schemas.openxmlformats.org/officeDocument/2006/relationships/tags" Target="../tags/tag753.xml"/><Relationship Id="rId9" Type="http://schemas.openxmlformats.org/officeDocument/2006/relationships/tags" Target="../tags/tag758.xml"/><Relationship Id="rId14" Type="http://schemas.openxmlformats.org/officeDocument/2006/relationships/tags" Target="../tags/tag763.xml"/><Relationship Id="rId22" Type="http://schemas.openxmlformats.org/officeDocument/2006/relationships/tags" Target="../tags/tag771.xml"/><Relationship Id="rId27" Type="http://schemas.openxmlformats.org/officeDocument/2006/relationships/tags" Target="../tags/tag776.xml"/><Relationship Id="rId30" Type="http://schemas.openxmlformats.org/officeDocument/2006/relationships/tags" Target="../tags/tag779.xml"/><Relationship Id="rId35" Type="http://schemas.openxmlformats.org/officeDocument/2006/relationships/oleObject" Target="../embeddings/oleObject38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787.xml"/><Relationship Id="rId13" Type="http://schemas.openxmlformats.org/officeDocument/2006/relationships/tags" Target="../tags/tag792.xml"/><Relationship Id="rId18" Type="http://schemas.openxmlformats.org/officeDocument/2006/relationships/tags" Target="../tags/tag797.xml"/><Relationship Id="rId26" Type="http://schemas.openxmlformats.org/officeDocument/2006/relationships/tags" Target="../tags/tag805.xml"/><Relationship Id="rId3" Type="http://schemas.openxmlformats.org/officeDocument/2006/relationships/tags" Target="../tags/tag782.xml"/><Relationship Id="rId21" Type="http://schemas.openxmlformats.org/officeDocument/2006/relationships/tags" Target="../tags/tag800.xml"/><Relationship Id="rId34" Type="http://schemas.openxmlformats.org/officeDocument/2006/relationships/oleObject" Target="../embeddings/oleObject41.bin"/><Relationship Id="rId7" Type="http://schemas.openxmlformats.org/officeDocument/2006/relationships/tags" Target="../tags/tag786.xml"/><Relationship Id="rId12" Type="http://schemas.openxmlformats.org/officeDocument/2006/relationships/tags" Target="../tags/tag791.xml"/><Relationship Id="rId17" Type="http://schemas.openxmlformats.org/officeDocument/2006/relationships/tags" Target="../tags/tag796.xml"/><Relationship Id="rId25" Type="http://schemas.openxmlformats.org/officeDocument/2006/relationships/tags" Target="../tags/tag804.xml"/><Relationship Id="rId33" Type="http://schemas.openxmlformats.org/officeDocument/2006/relationships/notesSlide" Target="../notesSlides/notesSlide8.xml"/><Relationship Id="rId2" Type="http://schemas.openxmlformats.org/officeDocument/2006/relationships/tags" Target="../tags/tag781.xml"/><Relationship Id="rId16" Type="http://schemas.openxmlformats.org/officeDocument/2006/relationships/tags" Target="../tags/tag795.xml"/><Relationship Id="rId20" Type="http://schemas.openxmlformats.org/officeDocument/2006/relationships/tags" Target="../tags/tag799.xml"/><Relationship Id="rId29" Type="http://schemas.openxmlformats.org/officeDocument/2006/relationships/tags" Target="../tags/tag808.xml"/><Relationship Id="rId1" Type="http://schemas.openxmlformats.org/officeDocument/2006/relationships/vmlDrawing" Target="../drawings/vmlDrawing19.vml"/><Relationship Id="rId6" Type="http://schemas.openxmlformats.org/officeDocument/2006/relationships/tags" Target="../tags/tag785.xml"/><Relationship Id="rId11" Type="http://schemas.openxmlformats.org/officeDocument/2006/relationships/tags" Target="../tags/tag790.xml"/><Relationship Id="rId24" Type="http://schemas.openxmlformats.org/officeDocument/2006/relationships/tags" Target="../tags/tag803.xml"/><Relationship Id="rId32" Type="http://schemas.openxmlformats.org/officeDocument/2006/relationships/slideLayout" Target="../slideLayouts/slideLayout14.xml"/><Relationship Id="rId37" Type="http://schemas.openxmlformats.org/officeDocument/2006/relationships/oleObject" Target="../embeddings/oleObject44.bin"/><Relationship Id="rId5" Type="http://schemas.openxmlformats.org/officeDocument/2006/relationships/tags" Target="../tags/tag784.xml"/><Relationship Id="rId15" Type="http://schemas.openxmlformats.org/officeDocument/2006/relationships/tags" Target="../tags/tag794.xml"/><Relationship Id="rId23" Type="http://schemas.openxmlformats.org/officeDocument/2006/relationships/tags" Target="../tags/tag802.xml"/><Relationship Id="rId28" Type="http://schemas.openxmlformats.org/officeDocument/2006/relationships/tags" Target="../tags/tag807.xml"/><Relationship Id="rId36" Type="http://schemas.openxmlformats.org/officeDocument/2006/relationships/oleObject" Target="../embeddings/oleObject43.bin"/><Relationship Id="rId10" Type="http://schemas.openxmlformats.org/officeDocument/2006/relationships/tags" Target="../tags/tag789.xml"/><Relationship Id="rId19" Type="http://schemas.openxmlformats.org/officeDocument/2006/relationships/tags" Target="../tags/tag798.xml"/><Relationship Id="rId31" Type="http://schemas.openxmlformats.org/officeDocument/2006/relationships/tags" Target="../tags/tag810.xml"/><Relationship Id="rId4" Type="http://schemas.openxmlformats.org/officeDocument/2006/relationships/tags" Target="../tags/tag783.xml"/><Relationship Id="rId9" Type="http://schemas.openxmlformats.org/officeDocument/2006/relationships/tags" Target="../tags/tag788.xml"/><Relationship Id="rId14" Type="http://schemas.openxmlformats.org/officeDocument/2006/relationships/tags" Target="../tags/tag793.xml"/><Relationship Id="rId22" Type="http://schemas.openxmlformats.org/officeDocument/2006/relationships/tags" Target="../tags/tag801.xml"/><Relationship Id="rId27" Type="http://schemas.openxmlformats.org/officeDocument/2006/relationships/tags" Target="../tags/tag806.xml"/><Relationship Id="rId30" Type="http://schemas.openxmlformats.org/officeDocument/2006/relationships/tags" Target="../tags/tag809.xml"/><Relationship Id="rId35" Type="http://schemas.openxmlformats.org/officeDocument/2006/relationships/oleObject" Target="../embeddings/oleObject4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817.xml"/><Relationship Id="rId13" Type="http://schemas.openxmlformats.org/officeDocument/2006/relationships/tags" Target="../tags/tag822.xml"/><Relationship Id="rId18" Type="http://schemas.openxmlformats.org/officeDocument/2006/relationships/tags" Target="../tags/tag827.xml"/><Relationship Id="rId26" Type="http://schemas.openxmlformats.org/officeDocument/2006/relationships/tags" Target="../tags/tag835.xml"/><Relationship Id="rId3" Type="http://schemas.openxmlformats.org/officeDocument/2006/relationships/tags" Target="../tags/tag812.xml"/><Relationship Id="rId21" Type="http://schemas.openxmlformats.org/officeDocument/2006/relationships/tags" Target="../tags/tag830.xml"/><Relationship Id="rId34" Type="http://schemas.openxmlformats.org/officeDocument/2006/relationships/oleObject" Target="../embeddings/oleObject45.bin"/><Relationship Id="rId7" Type="http://schemas.openxmlformats.org/officeDocument/2006/relationships/tags" Target="../tags/tag816.xml"/><Relationship Id="rId12" Type="http://schemas.openxmlformats.org/officeDocument/2006/relationships/tags" Target="../tags/tag821.xml"/><Relationship Id="rId17" Type="http://schemas.openxmlformats.org/officeDocument/2006/relationships/tags" Target="../tags/tag826.xml"/><Relationship Id="rId25" Type="http://schemas.openxmlformats.org/officeDocument/2006/relationships/tags" Target="../tags/tag834.xml"/><Relationship Id="rId33" Type="http://schemas.openxmlformats.org/officeDocument/2006/relationships/notesSlide" Target="../notesSlides/notesSlide9.xml"/><Relationship Id="rId2" Type="http://schemas.openxmlformats.org/officeDocument/2006/relationships/tags" Target="../tags/tag811.xml"/><Relationship Id="rId16" Type="http://schemas.openxmlformats.org/officeDocument/2006/relationships/tags" Target="../tags/tag825.xml"/><Relationship Id="rId20" Type="http://schemas.openxmlformats.org/officeDocument/2006/relationships/tags" Target="../tags/tag829.xml"/><Relationship Id="rId29" Type="http://schemas.openxmlformats.org/officeDocument/2006/relationships/tags" Target="../tags/tag838.xml"/><Relationship Id="rId1" Type="http://schemas.openxmlformats.org/officeDocument/2006/relationships/vmlDrawing" Target="../drawings/vmlDrawing20.vml"/><Relationship Id="rId6" Type="http://schemas.openxmlformats.org/officeDocument/2006/relationships/tags" Target="../tags/tag815.xml"/><Relationship Id="rId11" Type="http://schemas.openxmlformats.org/officeDocument/2006/relationships/tags" Target="../tags/tag820.xml"/><Relationship Id="rId24" Type="http://schemas.openxmlformats.org/officeDocument/2006/relationships/tags" Target="../tags/tag833.xml"/><Relationship Id="rId32" Type="http://schemas.openxmlformats.org/officeDocument/2006/relationships/slideLayout" Target="../slideLayouts/slideLayout14.xml"/><Relationship Id="rId37" Type="http://schemas.openxmlformats.org/officeDocument/2006/relationships/oleObject" Target="../embeddings/oleObject48.bin"/><Relationship Id="rId5" Type="http://schemas.openxmlformats.org/officeDocument/2006/relationships/tags" Target="../tags/tag814.xml"/><Relationship Id="rId15" Type="http://schemas.openxmlformats.org/officeDocument/2006/relationships/tags" Target="../tags/tag824.xml"/><Relationship Id="rId23" Type="http://schemas.openxmlformats.org/officeDocument/2006/relationships/tags" Target="../tags/tag832.xml"/><Relationship Id="rId28" Type="http://schemas.openxmlformats.org/officeDocument/2006/relationships/tags" Target="../tags/tag837.xml"/><Relationship Id="rId36" Type="http://schemas.openxmlformats.org/officeDocument/2006/relationships/oleObject" Target="../embeddings/oleObject47.bin"/><Relationship Id="rId10" Type="http://schemas.openxmlformats.org/officeDocument/2006/relationships/tags" Target="../tags/tag819.xml"/><Relationship Id="rId19" Type="http://schemas.openxmlformats.org/officeDocument/2006/relationships/tags" Target="../tags/tag828.xml"/><Relationship Id="rId31" Type="http://schemas.openxmlformats.org/officeDocument/2006/relationships/tags" Target="../tags/tag840.xml"/><Relationship Id="rId4" Type="http://schemas.openxmlformats.org/officeDocument/2006/relationships/tags" Target="../tags/tag813.xml"/><Relationship Id="rId9" Type="http://schemas.openxmlformats.org/officeDocument/2006/relationships/tags" Target="../tags/tag818.xml"/><Relationship Id="rId14" Type="http://schemas.openxmlformats.org/officeDocument/2006/relationships/tags" Target="../tags/tag823.xml"/><Relationship Id="rId22" Type="http://schemas.openxmlformats.org/officeDocument/2006/relationships/tags" Target="../tags/tag831.xml"/><Relationship Id="rId27" Type="http://schemas.openxmlformats.org/officeDocument/2006/relationships/tags" Target="../tags/tag836.xml"/><Relationship Id="rId30" Type="http://schemas.openxmlformats.org/officeDocument/2006/relationships/tags" Target="../tags/tag839.xml"/><Relationship Id="rId35" Type="http://schemas.openxmlformats.org/officeDocument/2006/relationships/oleObject" Target="../embeddings/oleObject46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847.xml"/><Relationship Id="rId13" Type="http://schemas.openxmlformats.org/officeDocument/2006/relationships/tags" Target="../tags/tag852.xml"/><Relationship Id="rId18" Type="http://schemas.openxmlformats.org/officeDocument/2006/relationships/tags" Target="../tags/tag857.xml"/><Relationship Id="rId26" Type="http://schemas.openxmlformats.org/officeDocument/2006/relationships/tags" Target="../tags/tag865.xml"/><Relationship Id="rId3" Type="http://schemas.openxmlformats.org/officeDocument/2006/relationships/tags" Target="../tags/tag842.xml"/><Relationship Id="rId21" Type="http://schemas.openxmlformats.org/officeDocument/2006/relationships/tags" Target="../tags/tag860.xml"/><Relationship Id="rId34" Type="http://schemas.openxmlformats.org/officeDocument/2006/relationships/oleObject" Target="../embeddings/oleObject49.bin"/><Relationship Id="rId7" Type="http://schemas.openxmlformats.org/officeDocument/2006/relationships/tags" Target="../tags/tag846.xml"/><Relationship Id="rId12" Type="http://schemas.openxmlformats.org/officeDocument/2006/relationships/tags" Target="../tags/tag851.xml"/><Relationship Id="rId17" Type="http://schemas.openxmlformats.org/officeDocument/2006/relationships/tags" Target="../tags/tag856.xml"/><Relationship Id="rId25" Type="http://schemas.openxmlformats.org/officeDocument/2006/relationships/tags" Target="../tags/tag864.xml"/><Relationship Id="rId33" Type="http://schemas.openxmlformats.org/officeDocument/2006/relationships/notesSlide" Target="../notesSlides/notesSlide10.xml"/><Relationship Id="rId2" Type="http://schemas.openxmlformats.org/officeDocument/2006/relationships/tags" Target="../tags/tag841.xml"/><Relationship Id="rId16" Type="http://schemas.openxmlformats.org/officeDocument/2006/relationships/tags" Target="../tags/tag855.xml"/><Relationship Id="rId20" Type="http://schemas.openxmlformats.org/officeDocument/2006/relationships/tags" Target="../tags/tag859.xml"/><Relationship Id="rId29" Type="http://schemas.openxmlformats.org/officeDocument/2006/relationships/tags" Target="../tags/tag868.xml"/><Relationship Id="rId1" Type="http://schemas.openxmlformats.org/officeDocument/2006/relationships/vmlDrawing" Target="../drawings/vmlDrawing21.vml"/><Relationship Id="rId6" Type="http://schemas.openxmlformats.org/officeDocument/2006/relationships/tags" Target="../tags/tag845.xml"/><Relationship Id="rId11" Type="http://schemas.openxmlformats.org/officeDocument/2006/relationships/tags" Target="../tags/tag850.xml"/><Relationship Id="rId24" Type="http://schemas.openxmlformats.org/officeDocument/2006/relationships/tags" Target="../tags/tag863.xml"/><Relationship Id="rId32" Type="http://schemas.openxmlformats.org/officeDocument/2006/relationships/slideLayout" Target="../slideLayouts/slideLayout14.xml"/><Relationship Id="rId37" Type="http://schemas.openxmlformats.org/officeDocument/2006/relationships/oleObject" Target="../embeddings/oleObject52.bin"/><Relationship Id="rId5" Type="http://schemas.openxmlformats.org/officeDocument/2006/relationships/tags" Target="../tags/tag844.xml"/><Relationship Id="rId15" Type="http://schemas.openxmlformats.org/officeDocument/2006/relationships/tags" Target="../tags/tag854.xml"/><Relationship Id="rId23" Type="http://schemas.openxmlformats.org/officeDocument/2006/relationships/tags" Target="../tags/tag862.xml"/><Relationship Id="rId28" Type="http://schemas.openxmlformats.org/officeDocument/2006/relationships/tags" Target="../tags/tag867.xml"/><Relationship Id="rId36" Type="http://schemas.openxmlformats.org/officeDocument/2006/relationships/oleObject" Target="../embeddings/oleObject51.bin"/><Relationship Id="rId10" Type="http://schemas.openxmlformats.org/officeDocument/2006/relationships/tags" Target="../tags/tag849.xml"/><Relationship Id="rId19" Type="http://schemas.openxmlformats.org/officeDocument/2006/relationships/tags" Target="../tags/tag858.xml"/><Relationship Id="rId31" Type="http://schemas.openxmlformats.org/officeDocument/2006/relationships/tags" Target="../tags/tag870.xml"/><Relationship Id="rId4" Type="http://schemas.openxmlformats.org/officeDocument/2006/relationships/tags" Target="../tags/tag843.xml"/><Relationship Id="rId9" Type="http://schemas.openxmlformats.org/officeDocument/2006/relationships/tags" Target="../tags/tag848.xml"/><Relationship Id="rId14" Type="http://schemas.openxmlformats.org/officeDocument/2006/relationships/tags" Target="../tags/tag853.xml"/><Relationship Id="rId22" Type="http://schemas.openxmlformats.org/officeDocument/2006/relationships/tags" Target="../tags/tag861.xml"/><Relationship Id="rId27" Type="http://schemas.openxmlformats.org/officeDocument/2006/relationships/tags" Target="../tags/tag866.xml"/><Relationship Id="rId30" Type="http://schemas.openxmlformats.org/officeDocument/2006/relationships/tags" Target="../tags/tag869.xml"/><Relationship Id="rId35" Type="http://schemas.openxmlformats.org/officeDocument/2006/relationships/oleObject" Target="../embeddings/oleObject50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877.xml"/><Relationship Id="rId13" Type="http://schemas.openxmlformats.org/officeDocument/2006/relationships/tags" Target="../tags/tag882.xml"/><Relationship Id="rId18" Type="http://schemas.openxmlformats.org/officeDocument/2006/relationships/tags" Target="../tags/tag887.xml"/><Relationship Id="rId26" Type="http://schemas.openxmlformats.org/officeDocument/2006/relationships/tags" Target="../tags/tag895.xml"/><Relationship Id="rId3" Type="http://schemas.openxmlformats.org/officeDocument/2006/relationships/tags" Target="../tags/tag872.xml"/><Relationship Id="rId21" Type="http://schemas.openxmlformats.org/officeDocument/2006/relationships/tags" Target="../tags/tag890.xml"/><Relationship Id="rId34" Type="http://schemas.openxmlformats.org/officeDocument/2006/relationships/oleObject" Target="../embeddings/oleObject53.bin"/><Relationship Id="rId7" Type="http://schemas.openxmlformats.org/officeDocument/2006/relationships/tags" Target="../tags/tag876.xml"/><Relationship Id="rId12" Type="http://schemas.openxmlformats.org/officeDocument/2006/relationships/tags" Target="../tags/tag881.xml"/><Relationship Id="rId17" Type="http://schemas.openxmlformats.org/officeDocument/2006/relationships/tags" Target="../tags/tag886.xml"/><Relationship Id="rId25" Type="http://schemas.openxmlformats.org/officeDocument/2006/relationships/tags" Target="../tags/tag894.xml"/><Relationship Id="rId33" Type="http://schemas.openxmlformats.org/officeDocument/2006/relationships/notesSlide" Target="../notesSlides/notesSlide11.xml"/><Relationship Id="rId2" Type="http://schemas.openxmlformats.org/officeDocument/2006/relationships/tags" Target="../tags/tag871.xml"/><Relationship Id="rId16" Type="http://schemas.openxmlformats.org/officeDocument/2006/relationships/tags" Target="../tags/tag885.xml"/><Relationship Id="rId20" Type="http://schemas.openxmlformats.org/officeDocument/2006/relationships/tags" Target="../tags/tag889.xml"/><Relationship Id="rId29" Type="http://schemas.openxmlformats.org/officeDocument/2006/relationships/tags" Target="../tags/tag898.xml"/><Relationship Id="rId1" Type="http://schemas.openxmlformats.org/officeDocument/2006/relationships/vmlDrawing" Target="../drawings/vmlDrawing22.vml"/><Relationship Id="rId6" Type="http://schemas.openxmlformats.org/officeDocument/2006/relationships/tags" Target="../tags/tag875.xml"/><Relationship Id="rId11" Type="http://schemas.openxmlformats.org/officeDocument/2006/relationships/tags" Target="../tags/tag880.xml"/><Relationship Id="rId24" Type="http://schemas.openxmlformats.org/officeDocument/2006/relationships/tags" Target="../tags/tag893.xml"/><Relationship Id="rId32" Type="http://schemas.openxmlformats.org/officeDocument/2006/relationships/slideLayout" Target="../slideLayouts/slideLayout14.xml"/><Relationship Id="rId37" Type="http://schemas.openxmlformats.org/officeDocument/2006/relationships/oleObject" Target="../embeddings/oleObject56.bin"/><Relationship Id="rId5" Type="http://schemas.openxmlformats.org/officeDocument/2006/relationships/tags" Target="../tags/tag874.xml"/><Relationship Id="rId15" Type="http://schemas.openxmlformats.org/officeDocument/2006/relationships/tags" Target="../tags/tag884.xml"/><Relationship Id="rId23" Type="http://schemas.openxmlformats.org/officeDocument/2006/relationships/tags" Target="../tags/tag892.xml"/><Relationship Id="rId28" Type="http://schemas.openxmlformats.org/officeDocument/2006/relationships/tags" Target="../tags/tag897.xml"/><Relationship Id="rId36" Type="http://schemas.openxmlformats.org/officeDocument/2006/relationships/oleObject" Target="../embeddings/oleObject55.bin"/><Relationship Id="rId10" Type="http://schemas.openxmlformats.org/officeDocument/2006/relationships/tags" Target="../tags/tag879.xml"/><Relationship Id="rId19" Type="http://schemas.openxmlformats.org/officeDocument/2006/relationships/tags" Target="../tags/tag888.xml"/><Relationship Id="rId31" Type="http://schemas.openxmlformats.org/officeDocument/2006/relationships/tags" Target="../tags/tag900.xml"/><Relationship Id="rId4" Type="http://schemas.openxmlformats.org/officeDocument/2006/relationships/tags" Target="../tags/tag873.xml"/><Relationship Id="rId9" Type="http://schemas.openxmlformats.org/officeDocument/2006/relationships/tags" Target="../tags/tag878.xml"/><Relationship Id="rId14" Type="http://schemas.openxmlformats.org/officeDocument/2006/relationships/tags" Target="../tags/tag883.xml"/><Relationship Id="rId22" Type="http://schemas.openxmlformats.org/officeDocument/2006/relationships/tags" Target="../tags/tag891.xml"/><Relationship Id="rId27" Type="http://schemas.openxmlformats.org/officeDocument/2006/relationships/tags" Target="../tags/tag896.xml"/><Relationship Id="rId30" Type="http://schemas.openxmlformats.org/officeDocument/2006/relationships/tags" Target="../tags/tag899.xml"/><Relationship Id="rId35" Type="http://schemas.openxmlformats.org/officeDocument/2006/relationships/oleObject" Target="../embeddings/oleObject54.bin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46.xml"/><Relationship Id="rId18" Type="http://schemas.openxmlformats.org/officeDocument/2006/relationships/tags" Target="../tags/tag51.xml"/><Relationship Id="rId26" Type="http://schemas.openxmlformats.org/officeDocument/2006/relationships/tags" Target="../tags/tag59.xml"/><Relationship Id="rId39" Type="http://schemas.openxmlformats.org/officeDocument/2006/relationships/tags" Target="../tags/tag72.xml"/><Relationship Id="rId21" Type="http://schemas.openxmlformats.org/officeDocument/2006/relationships/tags" Target="../tags/tag54.xml"/><Relationship Id="rId34" Type="http://schemas.openxmlformats.org/officeDocument/2006/relationships/tags" Target="../tags/tag67.xml"/><Relationship Id="rId42" Type="http://schemas.openxmlformats.org/officeDocument/2006/relationships/tags" Target="../tags/tag75.xml"/><Relationship Id="rId47" Type="http://schemas.openxmlformats.org/officeDocument/2006/relationships/tags" Target="../tags/tag80.xml"/><Relationship Id="rId50" Type="http://schemas.openxmlformats.org/officeDocument/2006/relationships/tags" Target="../tags/tag83.xml"/><Relationship Id="rId55" Type="http://schemas.openxmlformats.org/officeDocument/2006/relationships/tags" Target="../tags/tag88.xml"/><Relationship Id="rId63" Type="http://schemas.openxmlformats.org/officeDocument/2006/relationships/oleObject" Target="../embeddings/oleObject8.bin"/><Relationship Id="rId7" Type="http://schemas.openxmlformats.org/officeDocument/2006/relationships/tags" Target="../tags/tag40.xml"/><Relationship Id="rId2" Type="http://schemas.openxmlformats.org/officeDocument/2006/relationships/tags" Target="../tags/tag35.xml"/><Relationship Id="rId16" Type="http://schemas.openxmlformats.org/officeDocument/2006/relationships/tags" Target="../tags/tag49.xml"/><Relationship Id="rId20" Type="http://schemas.openxmlformats.org/officeDocument/2006/relationships/tags" Target="../tags/tag53.xml"/><Relationship Id="rId29" Type="http://schemas.openxmlformats.org/officeDocument/2006/relationships/tags" Target="../tags/tag62.xml"/><Relationship Id="rId41" Type="http://schemas.openxmlformats.org/officeDocument/2006/relationships/tags" Target="../tags/tag74.xml"/><Relationship Id="rId54" Type="http://schemas.openxmlformats.org/officeDocument/2006/relationships/tags" Target="../tags/tag87.xml"/><Relationship Id="rId62" Type="http://schemas.openxmlformats.org/officeDocument/2006/relationships/oleObject" Target="../embeddings/oleObject7.bin"/><Relationship Id="rId1" Type="http://schemas.openxmlformats.org/officeDocument/2006/relationships/vmlDrawing" Target="../drawings/vmlDrawing5.v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24" Type="http://schemas.openxmlformats.org/officeDocument/2006/relationships/tags" Target="../tags/tag57.xml"/><Relationship Id="rId32" Type="http://schemas.openxmlformats.org/officeDocument/2006/relationships/tags" Target="../tags/tag65.xml"/><Relationship Id="rId37" Type="http://schemas.openxmlformats.org/officeDocument/2006/relationships/tags" Target="../tags/tag70.xml"/><Relationship Id="rId40" Type="http://schemas.openxmlformats.org/officeDocument/2006/relationships/tags" Target="../tags/tag73.xml"/><Relationship Id="rId45" Type="http://schemas.openxmlformats.org/officeDocument/2006/relationships/tags" Target="../tags/tag78.xml"/><Relationship Id="rId53" Type="http://schemas.openxmlformats.org/officeDocument/2006/relationships/tags" Target="../tags/tag86.xml"/><Relationship Id="rId58" Type="http://schemas.openxmlformats.org/officeDocument/2006/relationships/tags" Target="../tags/tag91.xml"/><Relationship Id="rId5" Type="http://schemas.openxmlformats.org/officeDocument/2006/relationships/tags" Target="../tags/tag38.xml"/><Relationship Id="rId15" Type="http://schemas.openxmlformats.org/officeDocument/2006/relationships/tags" Target="../tags/tag48.xml"/><Relationship Id="rId23" Type="http://schemas.openxmlformats.org/officeDocument/2006/relationships/tags" Target="../tags/tag56.xml"/><Relationship Id="rId28" Type="http://schemas.openxmlformats.org/officeDocument/2006/relationships/tags" Target="../tags/tag61.xml"/><Relationship Id="rId36" Type="http://schemas.openxmlformats.org/officeDocument/2006/relationships/tags" Target="../tags/tag69.xml"/><Relationship Id="rId49" Type="http://schemas.openxmlformats.org/officeDocument/2006/relationships/tags" Target="../tags/tag82.xml"/><Relationship Id="rId57" Type="http://schemas.openxmlformats.org/officeDocument/2006/relationships/tags" Target="../tags/tag90.xml"/><Relationship Id="rId61" Type="http://schemas.openxmlformats.org/officeDocument/2006/relationships/oleObject" Target="../embeddings/oleObject6.bin"/><Relationship Id="rId10" Type="http://schemas.openxmlformats.org/officeDocument/2006/relationships/tags" Target="../tags/tag43.xml"/><Relationship Id="rId19" Type="http://schemas.openxmlformats.org/officeDocument/2006/relationships/tags" Target="../tags/tag52.xml"/><Relationship Id="rId31" Type="http://schemas.openxmlformats.org/officeDocument/2006/relationships/tags" Target="../tags/tag64.xml"/><Relationship Id="rId44" Type="http://schemas.openxmlformats.org/officeDocument/2006/relationships/tags" Target="../tags/tag77.xml"/><Relationship Id="rId52" Type="http://schemas.openxmlformats.org/officeDocument/2006/relationships/tags" Target="../tags/tag85.xml"/><Relationship Id="rId60" Type="http://schemas.openxmlformats.org/officeDocument/2006/relationships/oleObject" Target="../embeddings/oleObject5.bin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tags" Target="../tags/tag47.xml"/><Relationship Id="rId22" Type="http://schemas.openxmlformats.org/officeDocument/2006/relationships/tags" Target="../tags/tag55.xml"/><Relationship Id="rId27" Type="http://schemas.openxmlformats.org/officeDocument/2006/relationships/tags" Target="../tags/tag60.xml"/><Relationship Id="rId30" Type="http://schemas.openxmlformats.org/officeDocument/2006/relationships/tags" Target="../tags/tag63.xml"/><Relationship Id="rId35" Type="http://schemas.openxmlformats.org/officeDocument/2006/relationships/tags" Target="../tags/tag68.xml"/><Relationship Id="rId43" Type="http://schemas.openxmlformats.org/officeDocument/2006/relationships/tags" Target="../tags/tag76.xml"/><Relationship Id="rId48" Type="http://schemas.openxmlformats.org/officeDocument/2006/relationships/tags" Target="../tags/tag81.xml"/><Relationship Id="rId56" Type="http://schemas.openxmlformats.org/officeDocument/2006/relationships/tags" Target="../tags/tag89.xml"/><Relationship Id="rId64" Type="http://schemas.openxmlformats.org/officeDocument/2006/relationships/oleObject" Target="../embeddings/oleObject9.bin"/><Relationship Id="rId8" Type="http://schemas.openxmlformats.org/officeDocument/2006/relationships/tags" Target="../tags/tag41.xml"/><Relationship Id="rId51" Type="http://schemas.openxmlformats.org/officeDocument/2006/relationships/tags" Target="../tags/tag84.xml"/><Relationship Id="rId3" Type="http://schemas.openxmlformats.org/officeDocument/2006/relationships/tags" Target="../tags/tag36.xml"/><Relationship Id="rId12" Type="http://schemas.openxmlformats.org/officeDocument/2006/relationships/tags" Target="../tags/tag45.xml"/><Relationship Id="rId17" Type="http://schemas.openxmlformats.org/officeDocument/2006/relationships/tags" Target="../tags/tag50.xml"/><Relationship Id="rId25" Type="http://schemas.openxmlformats.org/officeDocument/2006/relationships/tags" Target="../tags/tag58.xml"/><Relationship Id="rId33" Type="http://schemas.openxmlformats.org/officeDocument/2006/relationships/tags" Target="../tags/tag66.xml"/><Relationship Id="rId38" Type="http://schemas.openxmlformats.org/officeDocument/2006/relationships/tags" Target="../tags/tag71.xml"/><Relationship Id="rId46" Type="http://schemas.openxmlformats.org/officeDocument/2006/relationships/tags" Target="../tags/tag79.xml"/><Relationship Id="rId59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907.xml"/><Relationship Id="rId13" Type="http://schemas.openxmlformats.org/officeDocument/2006/relationships/tags" Target="../tags/tag912.xml"/><Relationship Id="rId18" Type="http://schemas.openxmlformats.org/officeDocument/2006/relationships/tags" Target="../tags/tag917.xml"/><Relationship Id="rId26" Type="http://schemas.openxmlformats.org/officeDocument/2006/relationships/tags" Target="../tags/tag925.xml"/><Relationship Id="rId3" Type="http://schemas.openxmlformats.org/officeDocument/2006/relationships/tags" Target="../tags/tag902.xml"/><Relationship Id="rId21" Type="http://schemas.openxmlformats.org/officeDocument/2006/relationships/tags" Target="../tags/tag920.xml"/><Relationship Id="rId34" Type="http://schemas.openxmlformats.org/officeDocument/2006/relationships/oleObject" Target="../embeddings/oleObject58.bin"/><Relationship Id="rId7" Type="http://schemas.openxmlformats.org/officeDocument/2006/relationships/tags" Target="../tags/tag906.xml"/><Relationship Id="rId12" Type="http://schemas.openxmlformats.org/officeDocument/2006/relationships/tags" Target="../tags/tag911.xml"/><Relationship Id="rId17" Type="http://schemas.openxmlformats.org/officeDocument/2006/relationships/tags" Target="../tags/tag916.xml"/><Relationship Id="rId25" Type="http://schemas.openxmlformats.org/officeDocument/2006/relationships/tags" Target="../tags/tag924.xml"/><Relationship Id="rId33" Type="http://schemas.openxmlformats.org/officeDocument/2006/relationships/oleObject" Target="../embeddings/oleObject57.bin"/><Relationship Id="rId2" Type="http://schemas.openxmlformats.org/officeDocument/2006/relationships/tags" Target="../tags/tag901.xml"/><Relationship Id="rId16" Type="http://schemas.openxmlformats.org/officeDocument/2006/relationships/tags" Target="../tags/tag915.xml"/><Relationship Id="rId20" Type="http://schemas.openxmlformats.org/officeDocument/2006/relationships/tags" Target="../tags/tag919.xml"/><Relationship Id="rId29" Type="http://schemas.openxmlformats.org/officeDocument/2006/relationships/tags" Target="../tags/tag928.xml"/><Relationship Id="rId1" Type="http://schemas.openxmlformats.org/officeDocument/2006/relationships/vmlDrawing" Target="../drawings/vmlDrawing23.vml"/><Relationship Id="rId6" Type="http://schemas.openxmlformats.org/officeDocument/2006/relationships/tags" Target="../tags/tag905.xml"/><Relationship Id="rId11" Type="http://schemas.openxmlformats.org/officeDocument/2006/relationships/tags" Target="../tags/tag910.xml"/><Relationship Id="rId24" Type="http://schemas.openxmlformats.org/officeDocument/2006/relationships/tags" Target="../tags/tag923.xml"/><Relationship Id="rId32" Type="http://schemas.openxmlformats.org/officeDocument/2006/relationships/notesSlide" Target="../notesSlides/notesSlide12.xml"/><Relationship Id="rId5" Type="http://schemas.openxmlformats.org/officeDocument/2006/relationships/tags" Target="../tags/tag904.xml"/><Relationship Id="rId15" Type="http://schemas.openxmlformats.org/officeDocument/2006/relationships/tags" Target="../tags/tag914.xml"/><Relationship Id="rId23" Type="http://schemas.openxmlformats.org/officeDocument/2006/relationships/tags" Target="../tags/tag922.xml"/><Relationship Id="rId28" Type="http://schemas.openxmlformats.org/officeDocument/2006/relationships/tags" Target="../tags/tag927.xml"/><Relationship Id="rId36" Type="http://schemas.openxmlformats.org/officeDocument/2006/relationships/oleObject" Target="../embeddings/oleObject60.bin"/><Relationship Id="rId10" Type="http://schemas.openxmlformats.org/officeDocument/2006/relationships/tags" Target="../tags/tag909.xml"/><Relationship Id="rId19" Type="http://schemas.openxmlformats.org/officeDocument/2006/relationships/tags" Target="../tags/tag918.xml"/><Relationship Id="rId31" Type="http://schemas.openxmlformats.org/officeDocument/2006/relationships/slideLayout" Target="../slideLayouts/slideLayout14.xml"/><Relationship Id="rId4" Type="http://schemas.openxmlformats.org/officeDocument/2006/relationships/tags" Target="../tags/tag903.xml"/><Relationship Id="rId9" Type="http://schemas.openxmlformats.org/officeDocument/2006/relationships/tags" Target="../tags/tag908.xml"/><Relationship Id="rId14" Type="http://schemas.openxmlformats.org/officeDocument/2006/relationships/tags" Target="../tags/tag913.xml"/><Relationship Id="rId22" Type="http://schemas.openxmlformats.org/officeDocument/2006/relationships/tags" Target="../tags/tag921.xml"/><Relationship Id="rId27" Type="http://schemas.openxmlformats.org/officeDocument/2006/relationships/tags" Target="../tags/tag926.xml"/><Relationship Id="rId30" Type="http://schemas.openxmlformats.org/officeDocument/2006/relationships/tags" Target="../tags/tag929.xml"/><Relationship Id="rId35" Type="http://schemas.openxmlformats.org/officeDocument/2006/relationships/oleObject" Target="../embeddings/oleObject59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936.xml"/><Relationship Id="rId13" Type="http://schemas.openxmlformats.org/officeDocument/2006/relationships/tags" Target="../tags/tag941.xml"/><Relationship Id="rId18" Type="http://schemas.openxmlformats.org/officeDocument/2006/relationships/tags" Target="../tags/tag946.xml"/><Relationship Id="rId26" Type="http://schemas.openxmlformats.org/officeDocument/2006/relationships/tags" Target="../tags/tag954.xml"/><Relationship Id="rId3" Type="http://schemas.openxmlformats.org/officeDocument/2006/relationships/tags" Target="../tags/tag931.xml"/><Relationship Id="rId21" Type="http://schemas.openxmlformats.org/officeDocument/2006/relationships/tags" Target="../tags/tag949.xml"/><Relationship Id="rId34" Type="http://schemas.openxmlformats.org/officeDocument/2006/relationships/oleObject" Target="../embeddings/oleObject61.bin"/><Relationship Id="rId7" Type="http://schemas.openxmlformats.org/officeDocument/2006/relationships/tags" Target="../tags/tag935.xml"/><Relationship Id="rId12" Type="http://schemas.openxmlformats.org/officeDocument/2006/relationships/tags" Target="../tags/tag940.xml"/><Relationship Id="rId17" Type="http://schemas.openxmlformats.org/officeDocument/2006/relationships/tags" Target="../tags/tag945.xml"/><Relationship Id="rId25" Type="http://schemas.openxmlformats.org/officeDocument/2006/relationships/tags" Target="../tags/tag953.xml"/><Relationship Id="rId33" Type="http://schemas.openxmlformats.org/officeDocument/2006/relationships/notesSlide" Target="../notesSlides/notesSlide13.xml"/><Relationship Id="rId2" Type="http://schemas.openxmlformats.org/officeDocument/2006/relationships/tags" Target="../tags/tag930.xml"/><Relationship Id="rId16" Type="http://schemas.openxmlformats.org/officeDocument/2006/relationships/tags" Target="../tags/tag944.xml"/><Relationship Id="rId20" Type="http://schemas.openxmlformats.org/officeDocument/2006/relationships/tags" Target="../tags/tag948.xml"/><Relationship Id="rId29" Type="http://schemas.openxmlformats.org/officeDocument/2006/relationships/tags" Target="../tags/tag957.xml"/><Relationship Id="rId1" Type="http://schemas.openxmlformats.org/officeDocument/2006/relationships/vmlDrawing" Target="../drawings/vmlDrawing24.vml"/><Relationship Id="rId6" Type="http://schemas.openxmlformats.org/officeDocument/2006/relationships/tags" Target="../tags/tag934.xml"/><Relationship Id="rId11" Type="http://schemas.openxmlformats.org/officeDocument/2006/relationships/tags" Target="../tags/tag939.xml"/><Relationship Id="rId24" Type="http://schemas.openxmlformats.org/officeDocument/2006/relationships/tags" Target="../tags/tag952.xml"/><Relationship Id="rId32" Type="http://schemas.openxmlformats.org/officeDocument/2006/relationships/slideLayout" Target="../slideLayouts/slideLayout14.xml"/><Relationship Id="rId37" Type="http://schemas.openxmlformats.org/officeDocument/2006/relationships/oleObject" Target="../embeddings/oleObject64.bin"/><Relationship Id="rId5" Type="http://schemas.openxmlformats.org/officeDocument/2006/relationships/tags" Target="../tags/tag933.xml"/><Relationship Id="rId15" Type="http://schemas.openxmlformats.org/officeDocument/2006/relationships/tags" Target="../tags/tag943.xml"/><Relationship Id="rId23" Type="http://schemas.openxmlformats.org/officeDocument/2006/relationships/tags" Target="../tags/tag951.xml"/><Relationship Id="rId28" Type="http://schemas.openxmlformats.org/officeDocument/2006/relationships/tags" Target="../tags/tag956.xml"/><Relationship Id="rId36" Type="http://schemas.openxmlformats.org/officeDocument/2006/relationships/oleObject" Target="../embeddings/oleObject63.bin"/><Relationship Id="rId10" Type="http://schemas.openxmlformats.org/officeDocument/2006/relationships/tags" Target="../tags/tag938.xml"/><Relationship Id="rId19" Type="http://schemas.openxmlformats.org/officeDocument/2006/relationships/tags" Target="../tags/tag947.xml"/><Relationship Id="rId31" Type="http://schemas.openxmlformats.org/officeDocument/2006/relationships/tags" Target="../tags/tag959.xml"/><Relationship Id="rId4" Type="http://schemas.openxmlformats.org/officeDocument/2006/relationships/tags" Target="../tags/tag932.xml"/><Relationship Id="rId9" Type="http://schemas.openxmlformats.org/officeDocument/2006/relationships/tags" Target="../tags/tag937.xml"/><Relationship Id="rId14" Type="http://schemas.openxmlformats.org/officeDocument/2006/relationships/tags" Target="../tags/tag942.xml"/><Relationship Id="rId22" Type="http://schemas.openxmlformats.org/officeDocument/2006/relationships/tags" Target="../tags/tag950.xml"/><Relationship Id="rId27" Type="http://schemas.openxmlformats.org/officeDocument/2006/relationships/tags" Target="../tags/tag955.xml"/><Relationship Id="rId30" Type="http://schemas.openxmlformats.org/officeDocument/2006/relationships/tags" Target="../tags/tag958.xml"/><Relationship Id="rId35" Type="http://schemas.openxmlformats.org/officeDocument/2006/relationships/oleObject" Target="../embeddings/oleObject62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966.xml"/><Relationship Id="rId13" Type="http://schemas.openxmlformats.org/officeDocument/2006/relationships/tags" Target="../tags/tag971.xml"/><Relationship Id="rId18" Type="http://schemas.openxmlformats.org/officeDocument/2006/relationships/tags" Target="../tags/tag976.xml"/><Relationship Id="rId26" Type="http://schemas.openxmlformats.org/officeDocument/2006/relationships/tags" Target="../tags/tag984.xml"/><Relationship Id="rId3" Type="http://schemas.openxmlformats.org/officeDocument/2006/relationships/tags" Target="../tags/tag961.xml"/><Relationship Id="rId21" Type="http://schemas.openxmlformats.org/officeDocument/2006/relationships/tags" Target="../tags/tag979.xml"/><Relationship Id="rId7" Type="http://schemas.openxmlformats.org/officeDocument/2006/relationships/tags" Target="../tags/tag965.xml"/><Relationship Id="rId12" Type="http://schemas.openxmlformats.org/officeDocument/2006/relationships/tags" Target="../tags/tag970.xml"/><Relationship Id="rId17" Type="http://schemas.openxmlformats.org/officeDocument/2006/relationships/tags" Target="../tags/tag975.xml"/><Relationship Id="rId25" Type="http://schemas.openxmlformats.org/officeDocument/2006/relationships/tags" Target="../tags/tag983.xml"/><Relationship Id="rId33" Type="http://schemas.openxmlformats.org/officeDocument/2006/relationships/oleObject" Target="../embeddings/oleObject67.bin"/><Relationship Id="rId2" Type="http://schemas.openxmlformats.org/officeDocument/2006/relationships/tags" Target="../tags/tag960.xml"/><Relationship Id="rId16" Type="http://schemas.openxmlformats.org/officeDocument/2006/relationships/tags" Target="../tags/tag974.xml"/><Relationship Id="rId20" Type="http://schemas.openxmlformats.org/officeDocument/2006/relationships/tags" Target="../tags/tag978.xml"/><Relationship Id="rId29" Type="http://schemas.openxmlformats.org/officeDocument/2006/relationships/slideLayout" Target="../slideLayouts/slideLayout14.xml"/><Relationship Id="rId1" Type="http://schemas.openxmlformats.org/officeDocument/2006/relationships/vmlDrawing" Target="../drawings/vmlDrawing25.vml"/><Relationship Id="rId6" Type="http://schemas.openxmlformats.org/officeDocument/2006/relationships/tags" Target="../tags/tag964.xml"/><Relationship Id="rId11" Type="http://schemas.openxmlformats.org/officeDocument/2006/relationships/tags" Target="../tags/tag969.xml"/><Relationship Id="rId24" Type="http://schemas.openxmlformats.org/officeDocument/2006/relationships/tags" Target="../tags/tag982.xml"/><Relationship Id="rId32" Type="http://schemas.openxmlformats.org/officeDocument/2006/relationships/oleObject" Target="../embeddings/oleObject66.bin"/><Relationship Id="rId5" Type="http://schemas.openxmlformats.org/officeDocument/2006/relationships/tags" Target="../tags/tag963.xml"/><Relationship Id="rId15" Type="http://schemas.openxmlformats.org/officeDocument/2006/relationships/tags" Target="../tags/tag973.xml"/><Relationship Id="rId23" Type="http://schemas.openxmlformats.org/officeDocument/2006/relationships/tags" Target="../tags/tag981.xml"/><Relationship Id="rId28" Type="http://schemas.openxmlformats.org/officeDocument/2006/relationships/tags" Target="../tags/tag986.xml"/><Relationship Id="rId10" Type="http://schemas.openxmlformats.org/officeDocument/2006/relationships/tags" Target="../tags/tag968.xml"/><Relationship Id="rId19" Type="http://schemas.openxmlformats.org/officeDocument/2006/relationships/tags" Target="../tags/tag977.xml"/><Relationship Id="rId31" Type="http://schemas.openxmlformats.org/officeDocument/2006/relationships/oleObject" Target="../embeddings/oleObject65.bin"/><Relationship Id="rId4" Type="http://schemas.openxmlformats.org/officeDocument/2006/relationships/tags" Target="../tags/tag962.xml"/><Relationship Id="rId9" Type="http://schemas.openxmlformats.org/officeDocument/2006/relationships/tags" Target="../tags/tag967.xml"/><Relationship Id="rId14" Type="http://schemas.openxmlformats.org/officeDocument/2006/relationships/tags" Target="../tags/tag972.xml"/><Relationship Id="rId22" Type="http://schemas.openxmlformats.org/officeDocument/2006/relationships/tags" Target="../tags/tag980.xml"/><Relationship Id="rId27" Type="http://schemas.openxmlformats.org/officeDocument/2006/relationships/tags" Target="../tags/tag985.xml"/><Relationship Id="rId30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993.xml"/><Relationship Id="rId13" Type="http://schemas.openxmlformats.org/officeDocument/2006/relationships/tags" Target="../tags/tag998.xml"/><Relationship Id="rId18" Type="http://schemas.openxmlformats.org/officeDocument/2006/relationships/tags" Target="../tags/tag1003.xml"/><Relationship Id="rId26" Type="http://schemas.openxmlformats.org/officeDocument/2006/relationships/tags" Target="../tags/tag1011.xml"/><Relationship Id="rId3" Type="http://schemas.openxmlformats.org/officeDocument/2006/relationships/tags" Target="../tags/tag988.xml"/><Relationship Id="rId21" Type="http://schemas.openxmlformats.org/officeDocument/2006/relationships/tags" Target="../tags/tag1006.xml"/><Relationship Id="rId7" Type="http://schemas.openxmlformats.org/officeDocument/2006/relationships/tags" Target="../tags/tag992.xml"/><Relationship Id="rId12" Type="http://schemas.openxmlformats.org/officeDocument/2006/relationships/tags" Target="../tags/tag997.xml"/><Relationship Id="rId17" Type="http://schemas.openxmlformats.org/officeDocument/2006/relationships/tags" Target="../tags/tag1002.xml"/><Relationship Id="rId25" Type="http://schemas.openxmlformats.org/officeDocument/2006/relationships/tags" Target="../tags/tag1010.xml"/><Relationship Id="rId33" Type="http://schemas.openxmlformats.org/officeDocument/2006/relationships/oleObject" Target="../embeddings/oleObject70.bin"/><Relationship Id="rId2" Type="http://schemas.openxmlformats.org/officeDocument/2006/relationships/tags" Target="../tags/tag987.xml"/><Relationship Id="rId16" Type="http://schemas.openxmlformats.org/officeDocument/2006/relationships/tags" Target="../tags/tag1001.xml"/><Relationship Id="rId20" Type="http://schemas.openxmlformats.org/officeDocument/2006/relationships/tags" Target="../tags/tag1005.xml"/><Relationship Id="rId29" Type="http://schemas.openxmlformats.org/officeDocument/2006/relationships/slideLayout" Target="../slideLayouts/slideLayout14.xml"/><Relationship Id="rId1" Type="http://schemas.openxmlformats.org/officeDocument/2006/relationships/vmlDrawing" Target="../drawings/vmlDrawing26.vml"/><Relationship Id="rId6" Type="http://schemas.openxmlformats.org/officeDocument/2006/relationships/tags" Target="../tags/tag991.xml"/><Relationship Id="rId11" Type="http://schemas.openxmlformats.org/officeDocument/2006/relationships/tags" Target="../tags/tag996.xml"/><Relationship Id="rId24" Type="http://schemas.openxmlformats.org/officeDocument/2006/relationships/tags" Target="../tags/tag1009.xml"/><Relationship Id="rId32" Type="http://schemas.openxmlformats.org/officeDocument/2006/relationships/oleObject" Target="../embeddings/oleObject69.bin"/><Relationship Id="rId5" Type="http://schemas.openxmlformats.org/officeDocument/2006/relationships/tags" Target="../tags/tag990.xml"/><Relationship Id="rId15" Type="http://schemas.openxmlformats.org/officeDocument/2006/relationships/tags" Target="../tags/tag1000.xml"/><Relationship Id="rId23" Type="http://schemas.openxmlformats.org/officeDocument/2006/relationships/tags" Target="../tags/tag1008.xml"/><Relationship Id="rId28" Type="http://schemas.openxmlformats.org/officeDocument/2006/relationships/tags" Target="../tags/tag1013.xml"/><Relationship Id="rId10" Type="http://schemas.openxmlformats.org/officeDocument/2006/relationships/tags" Target="../tags/tag995.xml"/><Relationship Id="rId19" Type="http://schemas.openxmlformats.org/officeDocument/2006/relationships/tags" Target="../tags/tag1004.xml"/><Relationship Id="rId31" Type="http://schemas.openxmlformats.org/officeDocument/2006/relationships/oleObject" Target="../embeddings/oleObject68.bin"/><Relationship Id="rId4" Type="http://schemas.openxmlformats.org/officeDocument/2006/relationships/tags" Target="../tags/tag989.xml"/><Relationship Id="rId9" Type="http://schemas.openxmlformats.org/officeDocument/2006/relationships/tags" Target="../tags/tag994.xml"/><Relationship Id="rId14" Type="http://schemas.openxmlformats.org/officeDocument/2006/relationships/tags" Target="../tags/tag999.xml"/><Relationship Id="rId22" Type="http://schemas.openxmlformats.org/officeDocument/2006/relationships/tags" Target="../tags/tag1007.xml"/><Relationship Id="rId27" Type="http://schemas.openxmlformats.org/officeDocument/2006/relationships/tags" Target="../tags/tag1012.xml"/><Relationship Id="rId30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020.xml"/><Relationship Id="rId13" Type="http://schemas.openxmlformats.org/officeDocument/2006/relationships/tags" Target="../tags/tag1025.xml"/><Relationship Id="rId18" Type="http://schemas.openxmlformats.org/officeDocument/2006/relationships/tags" Target="../tags/tag1030.xml"/><Relationship Id="rId26" Type="http://schemas.openxmlformats.org/officeDocument/2006/relationships/tags" Target="../tags/tag1038.xml"/><Relationship Id="rId3" Type="http://schemas.openxmlformats.org/officeDocument/2006/relationships/tags" Target="../tags/tag1015.xml"/><Relationship Id="rId21" Type="http://schemas.openxmlformats.org/officeDocument/2006/relationships/tags" Target="../tags/tag1033.xml"/><Relationship Id="rId7" Type="http://schemas.openxmlformats.org/officeDocument/2006/relationships/tags" Target="../tags/tag1019.xml"/><Relationship Id="rId12" Type="http://schemas.openxmlformats.org/officeDocument/2006/relationships/tags" Target="../tags/tag1024.xml"/><Relationship Id="rId17" Type="http://schemas.openxmlformats.org/officeDocument/2006/relationships/tags" Target="../tags/tag1029.xml"/><Relationship Id="rId25" Type="http://schemas.openxmlformats.org/officeDocument/2006/relationships/tags" Target="../tags/tag1037.xml"/><Relationship Id="rId33" Type="http://schemas.openxmlformats.org/officeDocument/2006/relationships/oleObject" Target="../embeddings/oleObject73.bin"/><Relationship Id="rId2" Type="http://schemas.openxmlformats.org/officeDocument/2006/relationships/tags" Target="../tags/tag1014.xml"/><Relationship Id="rId16" Type="http://schemas.openxmlformats.org/officeDocument/2006/relationships/tags" Target="../tags/tag1028.xml"/><Relationship Id="rId20" Type="http://schemas.openxmlformats.org/officeDocument/2006/relationships/tags" Target="../tags/tag1032.xml"/><Relationship Id="rId29" Type="http://schemas.openxmlformats.org/officeDocument/2006/relationships/slideLayout" Target="../slideLayouts/slideLayout14.xml"/><Relationship Id="rId1" Type="http://schemas.openxmlformats.org/officeDocument/2006/relationships/vmlDrawing" Target="../drawings/vmlDrawing27.vml"/><Relationship Id="rId6" Type="http://schemas.openxmlformats.org/officeDocument/2006/relationships/tags" Target="../tags/tag1018.xml"/><Relationship Id="rId11" Type="http://schemas.openxmlformats.org/officeDocument/2006/relationships/tags" Target="../tags/tag1023.xml"/><Relationship Id="rId24" Type="http://schemas.openxmlformats.org/officeDocument/2006/relationships/tags" Target="../tags/tag1036.xml"/><Relationship Id="rId32" Type="http://schemas.openxmlformats.org/officeDocument/2006/relationships/oleObject" Target="../embeddings/oleObject72.bin"/><Relationship Id="rId5" Type="http://schemas.openxmlformats.org/officeDocument/2006/relationships/tags" Target="../tags/tag1017.xml"/><Relationship Id="rId15" Type="http://schemas.openxmlformats.org/officeDocument/2006/relationships/tags" Target="../tags/tag1027.xml"/><Relationship Id="rId23" Type="http://schemas.openxmlformats.org/officeDocument/2006/relationships/tags" Target="../tags/tag1035.xml"/><Relationship Id="rId28" Type="http://schemas.openxmlformats.org/officeDocument/2006/relationships/tags" Target="../tags/tag1040.xml"/><Relationship Id="rId10" Type="http://schemas.openxmlformats.org/officeDocument/2006/relationships/tags" Target="../tags/tag1022.xml"/><Relationship Id="rId19" Type="http://schemas.openxmlformats.org/officeDocument/2006/relationships/tags" Target="../tags/tag1031.xml"/><Relationship Id="rId31" Type="http://schemas.openxmlformats.org/officeDocument/2006/relationships/oleObject" Target="../embeddings/oleObject71.bin"/><Relationship Id="rId4" Type="http://schemas.openxmlformats.org/officeDocument/2006/relationships/tags" Target="../tags/tag1016.xml"/><Relationship Id="rId9" Type="http://schemas.openxmlformats.org/officeDocument/2006/relationships/tags" Target="../tags/tag1021.xml"/><Relationship Id="rId14" Type="http://schemas.openxmlformats.org/officeDocument/2006/relationships/tags" Target="../tags/tag1026.xml"/><Relationship Id="rId22" Type="http://schemas.openxmlformats.org/officeDocument/2006/relationships/tags" Target="../tags/tag1034.xml"/><Relationship Id="rId27" Type="http://schemas.openxmlformats.org/officeDocument/2006/relationships/tags" Target="../tags/tag1039.xml"/><Relationship Id="rId30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047.xml"/><Relationship Id="rId13" Type="http://schemas.openxmlformats.org/officeDocument/2006/relationships/tags" Target="../tags/tag1052.xml"/><Relationship Id="rId18" Type="http://schemas.openxmlformats.org/officeDocument/2006/relationships/tags" Target="../tags/tag1057.xml"/><Relationship Id="rId26" Type="http://schemas.openxmlformats.org/officeDocument/2006/relationships/tags" Target="../tags/tag1065.xml"/><Relationship Id="rId3" Type="http://schemas.openxmlformats.org/officeDocument/2006/relationships/tags" Target="../tags/tag1042.xml"/><Relationship Id="rId21" Type="http://schemas.openxmlformats.org/officeDocument/2006/relationships/tags" Target="../tags/tag1060.xml"/><Relationship Id="rId7" Type="http://schemas.openxmlformats.org/officeDocument/2006/relationships/tags" Target="../tags/tag1046.xml"/><Relationship Id="rId12" Type="http://schemas.openxmlformats.org/officeDocument/2006/relationships/tags" Target="../tags/tag1051.xml"/><Relationship Id="rId17" Type="http://schemas.openxmlformats.org/officeDocument/2006/relationships/tags" Target="../tags/tag1056.xml"/><Relationship Id="rId25" Type="http://schemas.openxmlformats.org/officeDocument/2006/relationships/tags" Target="../tags/tag1064.xml"/><Relationship Id="rId33" Type="http://schemas.openxmlformats.org/officeDocument/2006/relationships/oleObject" Target="../embeddings/oleObject76.bin"/><Relationship Id="rId2" Type="http://schemas.openxmlformats.org/officeDocument/2006/relationships/tags" Target="../tags/tag1041.xml"/><Relationship Id="rId16" Type="http://schemas.openxmlformats.org/officeDocument/2006/relationships/tags" Target="../tags/tag1055.xml"/><Relationship Id="rId20" Type="http://schemas.openxmlformats.org/officeDocument/2006/relationships/tags" Target="../tags/tag1059.xml"/><Relationship Id="rId29" Type="http://schemas.openxmlformats.org/officeDocument/2006/relationships/slideLayout" Target="../slideLayouts/slideLayout14.xml"/><Relationship Id="rId1" Type="http://schemas.openxmlformats.org/officeDocument/2006/relationships/vmlDrawing" Target="../drawings/vmlDrawing28.vml"/><Relationship Id="rId6" Type="http://schemas.openxmlformats.org/officeDocument/2006/relationships/tags" Target="../tags/tag1045.xml"/><Relationship Id="rId11" Type="http://schemas.openxmlformats.org/officeDocument/2006/relationships/tags" Target="../tags/tag1050.xml"/><Relationship Id="rId24" Type="http://schemas.openxmlformats.org/officeDocument/2006/relationships/tags" Target="../tags/tag1063.xml"/><Relationship Id="rId32" Type="http://schemas.openxmlformats.org/officeDocument/2006/relationships/oleObject" Target="../embeddings/oleObject75.bin"/><Relationship Id="rId5" Type="http://schemas.openxmlformats.org/officeDocument/2006/relationships/tags" Target="../tags/tag1044.xml"/><Relationship Id="rId15" Type="http://schemas.openxmlformats.org/officeDocument/2006/relationships/tags" Target="../tags/tag1054.xml"/><Relationship Id="rId23" Type="http://schemas.openxmlformats.org/officeDocument/2006/relationships/tags" Target="../tags/tag1062.xml"/><Relationship Id="rId28" Type="http://schemas.openxmlformats.org/officeDocument/2006/relationships/tags" Target="../tags/tag1067.xml"/><Relationship Id="rId10" Type="http://schemas.openxmlformats.org/officeDocument/2006/relationships/tags" Target="../tags/tag1049.xml"/><Relationship Id="rId19" Type="http://schemas.openxmlformats.org/officeDocument/2006/relationships/tags" Target="../tags/tag1058.xml"/><Relationship Id="rId31" Type="http://schemas.openxmlformats.org/officeDocument/2006/relationships/oleObject" Target="../embeddings/oleObject74.bin"/><Relationship Id="rId4" Type="http://schemas.openxmlformats.org/officeDocument/2006/relationships/tags" Target="../tags/tag1043.xml"/><Relationship Id="rId9" Type="http://schemas.openxmlformats.org/officeDocument/2006/relationships/tags" Target="../tags/tag1048.xml"/><Relationship Id="rId14" Type="http://schemas.openxmlformats.org/officeDocument/2006/relationships/tags" Target="../tags/tag1053.xml"/><Relationship Id="rId22" Type="http://schemas.openxmlformats.org/officeDocument/2006/relationships/tags" Target="../tags/tag1061.xml"/><Relationship Id="rId27" Type="http://schemas.openxmlformats.org/officeDocument/2006/relationships/tags" Target="../tags/tag1066.xml"/><Relationship Id="rId30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6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6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7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7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13" Type="http://schemas.openxmlformats.org/officeDocument/2006/relationships/tags" Target="../tags/tag103.xml"/><Relationship Id="rId18" Type="http://schemas.openxmlformats.org/officeDocument/2006/relationships/tags" Target="../tags/tag108.xml"/><Relationship Id="rId3" Type="http://schemas.openxmlformats.org/officeDocument/2006/relationships/tags" Target="../tags/tag93.xml"/><Relationship Id="rId21" Type="http://schemas.openxmlformats.org/officeDocument/2006/relationships/tags" Target="../tags/tag111.xml"/><Relationship Id="rId7" Type="http://schemas.openxmlformats.org/officeDocument/2006/relationships/tags" Target="../tags/tag97.xml"/><Relationship Id="rId12" Type="http://schemas.openxmlformats.org/officeDocument/2006/relationships/tags" Target="../tags/tag102.xml"/><Relationship Id="rId17" Type="http://schemas.openxmlformats.org/officeDocument/2006/relationships/tags" Target="../tags/tag107.xml"/><Relationship Id="rId2" Type="http://schemas.openxmlformats.org/officeDocument/2006/relationships/tags" Target="../tags/tag92.xml"/><Relationship Id="rId16" Type="http://schemas.openxmlformats.org/officeDocument/2006/relationships/tags" Target="../tags/tag106.xml"/><Relationship Id="rId20" Type="http://schemas.openxmlformats.org/officeDocument/2006/relationships/tags" Target="../tags/tag110.xml"/><Relationship Id="rId1" Type="http://schemas.openxmlformats.org/officeDocument/2006/relationships/vmlDrawing" Target="../drawings/vmlDrawing6.vml"/><Relationship Id="rId6" Type="http://schemas.openxmlformats.org/officeDocument/2006/relationships/tags" Target="../tags/tag96.xml"/><Relationship Id="rId11" Type="http://schemas.openxmlformats.org/officeDocument/2006/relationships/tags" Target="../tags/tag101.xml"/><Relationship Id="rId24" Type="http://schemas.openxmlformats.org/officeDocument/2006/relationships/oleObject" Target="../embeddings/oleObject10.bin"/><Relationship Id="rId5" Type="http://schemas.openxmlformats.org/officeDocument/2006/relationships/tags" Target="../tags/tag95.xml"/><Relationship Id="rId15" Type="http://schemas.openxmlformats.org/officeDocument/2006/relationships/tags" Target="../tags/tag105.xml"/><Relationship Id="rId23" Type="http://schemas.openxmlformats.org/officeDocument/2006/relationships/slideLayout" Target="../slideLayouts/slideLayout13.xml"/><Relationship Id="rId10" Type="http://schemas.openxmlformats.org/officeDocument/2006/relationships/tags" Target="../tags/tag100.xml"/><Relationship Id="rId19" Type="http://schemas.openxmlformats.org/officeDocument/2006/relationships/tags" Target="../tags/tag109.xml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tags" Target="../tags/tag104.xml"/><Relationship Id="rId22" Type="http://schemas.openxmlformats.org/officeDocument/2006/relationships/tags" Target="../tags/tag1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7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7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7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7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76.xml"/><Relationship Id="rId6" Type="http://schemas.openxmlformats.org/officeDocument/2006/relationships/hyperlink" Target="http://www.&#1085;&#1087;&#1090;&#1089;&#1086;.&#1088;&#1092;/" TargetMode="External"/><Relationship Id="rId5" Type="http://schemas.openxmlformats.org/officeDocument/2006/relationships/hyperlink" Target="http://www.opora.ru/" TargetMode="External"/><Relationship Id="rId4" Type="http://schemas.openxmlformats.org/officeDocument/2006/relationships/hyperlink" Target="http://www.asi.ru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/><Relationship Id="rId13" Type="http://schemas.openxmlformats.org/officeDocument/2006/relationships/tags" Target="../tags/tag124.xml"/><Relationship Id="rId18" Type="http://schemas.openxmlformats.org/officeDocument/2006/relationships/tags" Target="../tags/tag129.xml"/><Relationship Id="rId26" Type="http://schemas.openxmlformats.org/officeDocument/2006/relationships/tags" Target="../tags/tag137.xml"/><Relationship Id="rId39" Type="http://schemas.openxmlformats.org/officeDocument/2006/relationships/tags" Target="../tags/tag150.xml"/><Relationship Id="rId3" Type="http://schemas.openxmlformats.org/officeDocument/2006/relationships/tags" Target="../tags/tag114.xml"/><Relationship Id="rId21" Type="http://schemas.openxmlformats.org/officeDocument/2006/relationships/tags" Target="../tags/tag132.xml"/><Relationship Id="rId34" Type="http://schemas.openxmlformats.org/officeDocument/2006/relationships/tags" Target="../tags/tag145.xml"/><Relationship Id="rId42" Type="http://schemas.openxmlformats.org/officeDocument/2006/relationships/oleObject" Target="../embeddings/oleObject11.bin"/><Relationship Id="rId7" Type="http://schemas.openxmlformats.org/officeDocument/2006/relationships/tags" Target="../tags/tag118.xml"/><Relationship Id="rId12" Type="http://schemas.openxmlformats.org/officeDocument/2006/relationships/tags" Target="../tags/tag123.xml"/><Relationship Id="rId17" Type="http://schemas.openxmlformats.org/officeDocument/2006/relationships/tags" Target="../tags/tag128.xml"/><Relationship Id="rId25" Type="http://schemas.openxmlformats.org/officeDocument/2006/relationships/tags" Target="../tags/tag136.xml"/><Relationship Id="rId33" Type="http://schemas.openxmlformats.org/officeDocument/2006/relationships/tags" Target="../tags/tag144.xml"/><Relationship Id="rId38" Type="http://schemas.openxmlformats.org/officeDocument/2006/relationships/tags" Target="../tags/tag149.xml"/><Relationship Id="rId2" Type="http://schemas.openxmlformats.org/officeDocument/2006/relationships/tags" Target="../tags/tag113.xml"/><Relationship Id="rId16" Type="http://schemas.openxmlformats.org/officeDocument/2006/relationships/tags" Target="../tags/tag127.xml"/><Relationship Id="rId20" Type="http://schemas.openxmlformats.org/officeDocument/2006/relationships/tags" Target="../tags/tag131.xml"/><Relationship Id="rId29" Type="http://schemas.openxmlformats.org/officeDocument/2006/relationships/tags" Target="../tags/tag140.xml"/><Relationship Id="rId41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6" Type="http://schemas.openxmlformats.org/officeDocument/2006/relationships/tags" Target="../tags/tag117.xml"/><Relationship Id="rId11" Type="http://schemas.openxmlformats.org/officeDocument/2006/relationships/tags" Target="../tags/tag122.xml"/><Relationship Id="rId24" Type="http://schemas.openxmlformats.org/officeDocument/2006/relationships/tags" Target="../tags/tag135.xml"/><Relationship Id="rId32" Type="http://schemas.openxmlformats.org/officeDocument/2006/relationships/tags" Target="../tags/tag143.xml"/><Relationship Id="rId37" Type="http://schemas.openxmlformats.org/officeDocument/2006/relationships/tags" Target="../tags/tag148.xml"/><Relationship Id="rId40" Type="http://schemas.openxmlformats.org/officeDocument/2006/relationships/tags" Target="../tags/tag151.xml"/><Relationship Id="rId5" Type="http://schemas.openxmlformats.org/officeDocument/2006/relationships/tags" Target="../tags/tag116.xml"/><Relationship Id="rId15" Type="http://schemas.openxmlformats.org/officeDocument/2006/relationships/tags" Target="../tags/tag126.xml"/><Relationship Id="rId23" Type="http://schemas.openxmlformats.org/officeDocument/2006/relationships/tags" Target="../tags/tag134.xml"/><Relationship Id="rId28" Type="http://schemas.openxmlformats.org/officeDocument/2006/relationships/tags" Target="../tags/tag139.xml"/><Relationship Id="rId36" Type="http://schemas.openxmlformats.org/officeDocument/2006/relationships/tags" Target="../tags/tag147.xml"/><Relationship Id="rId10" Type="http://schemas.openxmlformats.org/officeDocument/2006/relationships/tags" Target="../tags/tag121.xml"/><Relationship Id="rId19" Type="http://schemas.openxmlformats.org/officeDocument/2006/relationships/tags" Target="../tags/tag130.xml"/><Relationship Id="rId31" Type="http://schemas.openxmlformats.org/officeDocument/2006/relationships/tags" Target="../tags/tag142.xml"/><Relationship Id="rId4" Type="http://schemas.openxmlformats.org/officeDocument/2006/relationships/tags" Target="../tags/tag115.xml"/><Relationship Id="rId9" Type="http://schemas.openxmlformats.org/officeDocument/2006/relationships/tags" Target="../tags/tag120.xml"/><Relationship Id="rId14" Type="http://schemas.openxmlformats.org/officeDocument/2006/relationships/tags" Target="../tags/tag125.xml"/><Relationship Id="rId22" Type="http://schemas.openxmlformats.org/officeDocument/2006/relationships/tags" Target="../tags/tag133.xml"/><Relationship Id="rId27" Type="http://schemas.openxmlformats.org/officeDocument/2006/relationships/tags" Target="../tags/tag138.xml"/><Relationship Id="rId30" Type="http://schemas.openxmlformats.org/officeDocument/2006/relationships/tags" Target="../tags/tag141.xml"/><Relationship Id="rId35" Type="http://schemas.openxmlformats.org/officeDocument/2006/relationships/tags" Target="../tags/tag146.xml"/><Relationship Id="rId43" Type="http://schemas.openxmlformats.org/officeDocument/2006/relationships/oleObject" Target="../embeddings/oleObject1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58.xml"/><Relationship Id="rId13" Type="http://schemas.openxmlformats.org/officeDocument/2006/relationships/tags" Target="../tags/tag163.xml"/><Relationship Id="rId18" Type="http://schemas.openxmlformats.org/officeDocument/2006/relationships/tags" Target="../tags/tag168.xml"/><Relationship Id="rId26" Type="http://schemas.openxmlformats.org/officeDocument/2006/relationships/tags" Target="../tags/tag176.xml"/><Relationship Id="rId3" Type="http://schemas.openxmlformats.org/officeDocument/2006/relationships/tags" Target="../tags/tag153.xml"/><Relationship Id="rId21" Type="http://schemas.openxmlformats.org/officeDocument/2006/relationships/tags" Target="../tags/tag171.xml"/><Relationship Id="rId7" Type="http://schemas.openxmlformats.org/officeDocument/2006/relationships/tags" Target="../tags/tag157.xml"/><Relationship Id="rId12" Type="http://schemas.openxmlformats.org/officeDocument/2006/relationships/tags" Target="../tags/tag162.xml"/><Relationship Id="rId17" Type="http://schemas.openxmlformats.org/officeDocument/2006/relationships/tags" Target="../tags/tag167.xml"/><Relationship Id="rId25" Type="http://schemas.openxmlformats.org/officeDocument/2006/relationships/tags" Target="../tags/tag175.xml"/><Relationship Id="rId2" Type="http://schemas.openxmlformats.org/officeDocument/2006/relationships/tags" Target="../tags/tag152.xml"/><Relationship Id="rId16" Type="http://schemas.openxmlformats.org/officeDocument/2006/relationships/tags" Target="../tags/tag166.xml"/><Relationship Id="rId20" Type="http://schemas.openxmlformats.org/officeDocument/2006/relationships/tags" Target="../tags/tag170.xml"/><Relationship Id="rId29" Type="http://schemas.openxmlformats.org/officeDocument/2006/relationships/tags" Target="../tags/tag179.xml"/><Relationship Id="rId1" Type="http://schemas.openxmlformats.org/officeDocument/2006/relationships/vmlDrawing" Target="../drawings/vmlDrawing8.vml"/><Relationship Id="rId6" Type="http://schemas.openxmlformats.org/officeDocument/2006/relationships/tags" Target="../tags/tag156.xml"/><Relationship Id="rId11" Type="http://schemas.openxmlformats.org/officeDocument/2006/relationships/tags" Target="../tags/tag161.xml"/><Relationship Id="rId24" Type="http://schemas.openxmlformats.org/officeDocument/2006/relationships/tags" Target="../tags/tag174.xml"/><Relationship Id="rId32" Type="http://schemas.openxmlformats.org/officeDocument/2006/relationships/oleObject" Target="../embeddings/oleObject14.bin"/><Relationship Id="rId5" Type="http://schemas.openxmlformats.org/officeDocument/2006/relationships/tags" Target="../tags/tag155.xml"/><Relationship Id="rId15" Type="http://schemas.openxmlformats.org/officeDocument/2006/relationships/tags" Target="../tags/tag165.xml"/><Relationship Id="rId23" Type="http://schemas.openxmlformats.org/officeDocument/2006/relationships/tags" Target="../tags/tag173.xml"/><Relationship Id="rId28" Type="http://schemas.openxmlformats.org/officeDocument/2006/relationships/tags" Target="../tags/tag178.xml"/><Relationship Id="rId10" Type="http://schemas.openxmlformats.org/officeDocument/2006/relationships/tags" Target="../tags/tag160.xml"/><Relationship Id="rId19" Type="http://schemas.openxmlformats.org/officeDocument/2006/relationships/tags" Target="../tags/tag169.xml"/><Relationship Id="rId31" Type="http://schemas.openxmlformats.org/officeDocument/2006/relationships/oleObject" Target="../embeddings/oleObject13.bin"/><Relationship Id="rId4" Type="http://schemas.openxmlformats.org/officeDocument/2006/relationships/tags" Target="../tags/tag154.xml"/><Relationship Id="rId9" Type="http://schemas.openxmlformats.org/officeDocument/2006/relationships/tags" Target="../tags/tag159.xml"/><Relationship Id="rId14" Type="http://schemas.openxmlformats.org/officeDocument/2006/relationships/tags" Target="../tags/tag164.xml"/><Relationship Id="rId22" Type="http://schemas.openxmlformats.org/officeDocument/2006/relationships/tags" Target="../tags/tag172.xml"/><Relationship Id="rId27" Type="http://schemas.openxmlformats.org/officeDocument/2006/relationships/tags" Target="../tags/tag177.xml"/><Relationship Id="rId30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86.xml"/><Relationship Id="rId13" Type="http://schemas.openxmlformats.org/officeDocument/2006/relationships/tags" Target="../tags/tag191.xml"/><Relationship Id="rId18" Type="http://schemas.openxmlformats.org/officeDocument/2006/relationships/tags" Target="../tags/tag196.xml"/><Relationship Id="rId26" Type="http://schemas.openxmlformats.org/officeDocument/2006/relationships/slideLayout" Target="../slideLayouts/slideLayout13.xml"/><Relationship Id="rId3" Type="http://schemas.openxmlformats.org/officeDocument/2006/relationships/tags" Target="../tags/tag181.xml"/><Relationship Id="rId21" Type="http://schemas.openxmlformats.org/officeDocument/2006/relationships/tags" Target="../tags/tag199.xml"/><Relationship Id="rId7" Type="http://schemas.openxmlformats.org/officeDocument/2006/relationships/tags" Target="../tags/tag185.xml"/><Relationship Id="rId12" Type="http://schemas.openxmlformats.org/officeDocument/2006/relationships/tags" Target="../tags/tag190.xml"/><Relationship Id="rId17" Type="http://schemas.openxmlformats.org/officeDocument/2006/relationships/tags" Target="../tags/tag195.xml"/><Relationship Id="rId25" Type="http://schemas.openxmlformats.org/officeDocument/2006/relationships/tags" Target="../tags/tag203.xml"/><Relationship Id="rId2" Type="http://schemas.openxmlformats.org/officeDocument/2006/relationships/tags" Target="../tags/tag180.xml"/><Relationship Id="rId16" Type="http://schemas.openxmlformats.org/officeDocument/2006/relationships/tags" Target="../tags/tag194.xml"/><Relationship Id="rId20" Type="http://schemas.openxmlformats.org/officeDocument/2006/relationships/tags" Target="../tags/tag198.xml"/><Relationship Id="rId1" Type="http://schemas.openxmlformats.org/officeDocument/2006/relationships/vmlDrawing" Target="../drawings/vmlDrawing9.vml"/><Relationship Id="rId6" Type="http://schemas.openxmlformats.org/officeDocument/2006/relationships/tags" Target="../tags/tag184.xml"/><Relationship Id="rId11" Type="http://schemas.openxmlformats.org/officeDocument/2006/relationships/tags" Target="../tags/tag189.xml"/><Relationship Id="rId24" Type="http://schemas.openxmlformats.org/officeDocument/2006/relationships/tags" Target="../tags/tag202.xml"/><Relationship Id="rId5" Type="http://schemas.openxmlformats.org/officeDocument/2006/relationships/tags" Target="../tags/tag183.xml"/><Relationship Id="rId15" Type="http://schemas.openxmlformats.org/officeDocument/2006/relationships/tags" Target="../tags/tag193.xml"/><Relationship Id="rId23" Type="http://schemas.openxmlformats.org/officeDocument/2006/relationships/tags" Target="../tags/tag201.xml"/><Relationship Id="rId28" Type="http://schemas.openxmlformats.org/officeDocument/2006/relationships/oleObject" Target="../embeddings/oleObject16.bin"/><Relationship Id="rId10" Type="http://schemas.openxmlformats.org/officeDocument/2006/relationships/tags" Target="../tags/tag188.xml"/><Relationship Id="rId19" Type="http://schemas.openxmlformats.org/officeDocument/2006/relationships/tags" Target="../tags/tag197.xml"/><Relationship Id="rId4" Type="http://schemas.openxmlformats.org/officeDocument/2006/relationships/tags" Target="../tags/tag182.xml"/><Relationship Id="rId9" Type="http://schemas.openxmlformats.org/officeDocument/2006/relationships/tags" Target="../tags/tag187.xml"/><Relationship Id="rId14" Type="http://schemas.openxmlformats.org/officeDocument/2006/relationships/tags" Target="../tags/tag192.xml"/><Relationship Id="rId22" Type="http://schemas.openxmlformats.org/officeDocument/2006/relationships/tags" Target="../tags/tag200.xml"/><Relationship Id="rId27" Type="http://schemas.openxmlformats.org/officeDocument/2006/relationships/oleObject" Target="../embeddings/oleObject1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10.xml"/><Relationship Id="rId13" Type="http://schemas.openxmlformats.org/officeDocument/2006/relationships/tags" Target="../tags/tag215.xml"/><Relationship Id="rId18" Type="http://schemas.openxmlformats.org/officeDocument/2006/relationships/tags" Target="../tags/tag220.xml"/><Relationship Id="rId26" Type="http://schemas.openxmlformats.org/officeDocument/2006/relationships/tags" Target="../tags/tag228.xml"/><Relationship Id="rId39" Type="http://schemas.openxmlformats.org/officeDocument/2006/relationships/tags" Target="../tags/tag241.xml"/><Relationship Id="rId3" Type="http://schemas.openxmlformats.org/officeDocument/2006/relationships/tags" Target="../tags/tag205.xml"/><Relationship Id="rId21" Type="http://schemas.openxmlformats.org/officeDocument/2006/relationships/tags" Target="../tags/tag223.xml"/><Relationship Id="rId34" Type="http://schemas.openxmlformats.org/officeDocument/2006/relationships/tags" Target="../tags/tag236.xml"/><Relationship Id="rId42" Type="http://schemas.openxmlformats.org/officeDocument/2006/relationships/slideLayout" Target="../slideLayouts/slideLayout14.xml"/><Relationship Id="rId7" Type="http://schemas.openxmlformats.org/officeDocument/2006/relationships/tags" Target="../tags/tag209.xml"/><Relationship Id="rId12" Type="http://schemas.openxmlformats.org/officeDocument/2006/relationships/tags" Target="../tags/tag214.xml"/><Relationship Id="rId17" Type="http://schemas.openxmlformats.org/officeDocument/2006/relationships/tags" Target="../tags/tag219.xml"/><Relationship Id="rId25" Type="http://schemas.openxmlformats.org/officeDocument/2006/relationships/tags" Target="../tags/tag227.xml"/><Relationship Id="rId33" Type="http://schemas.openxmlformats.org/officeDocument/2006/relationships/tags" Target="../tags/tag235.xml"/><Relationship Id="rId38" Type="http://schemas.openxmlformats.org/officeDocument/2006/relationships/tags" Target="../tags/tag240.xml"/><Relationship Id="rId2" Type="http://schemas.openxmlformats.org/officeDocument/2006/relationships/tags" Target="../tags/tag204.xml"/><Relationship Id="rId16" Type="http://schemas.openxmlformats.org/officeDocument/2006/relationships/tags" Target="../tags/tag218.xml"/><Relationship Id="rId20" Type="http://schemas.openxmlformats.org/officeDocument/2006/relationships/tags" Target="../tags/tag222.xml"/><Relationship Id="rId29" Type="http://schemas.openxmlformats.org/officeDocument/2006/relationships/tags" Target="../tags/tag231.xml"/><Relationship Id="rId41" Type="http://schemas.openxmlformats.org/officeDocument/2006/relationships/tags" Target="../tags/tag243.xml"/><Relationship Id="rId1" Type="http://schemas.openxmlformats.org/officeDocument/2006/relationships/vmlDrawing" Target="../drawings/vmlDrawing10.vml"/><Relationship Id="rId6" Type="http://schemas.openxmlformats.org/officeDocument/2006/relationships/tags" Target="../tags/tag208.xml"/><Relationship Id="rId11" Type="http://schemas.openxmlformats.org/officeDocument/2006/relationships/tags" Target="../tags/tag213.xml"/><Relationship Id="rId24" Type="http://schemas.openxmlformats.org/officeDocument/2006/relationships/tags" Target="../tags/tag226.xml"/><Relationship Id="rId32" Type="http://schemas.openxmlformats.org/officeDocument/2006/relationships/tags" Target="../tags/tag234.xml"/><Relationship Id="rId37" Type="http://schemas.openxmlformats.org/officeDocument/2006/relationships/tags" Target="../tags/tag239.xml"/><Relationship Id="rId40" Type="http://schemas.openxmlformats.org/officeDocument/2006/relationships/tags" Target="../tags/tag242.xml"/><Relationship Id="rId5" Type="http://schemas.openxmlformats.org/officeDocument/2006/relationships/tags" Target="../tags/tag207.xml"/><Relationship Id="rId15" Type="http://schemas.openxmlformats.org/officeDocument/2006/relationships/tags" Target="../tags/tag217.xml"/><Relationship Id="rId23" Type="http://schemas.openxmlformats.org/officeDocument/2006/relationships/tags" Target="../tags/tag225.xml"/><Relationship Id="rId28" Type="http://schemas.openxmlformats.org/officeDocument/2006/relationships/tags" Target="../tags/tag230.xml"/><Relationship Id="rId36" Type="http://schemas.openxmlformats.org/officeDocument/2006/relationships/tags" Target="../tags/tag238.xml"/><Relationship Id="rId10" Type="http://schemas.openxmlformats.org/officeDocument/2006/relationships/tags" Target="../tags/tag212.xml"/><Relationship Id="rId19" Type="http://schemas.openxmlformats.org/officeDocument/2006/relationships/tags" Target="../tags/tag221.xml"/><Relationship Id="rId31" Type="http://schemas.openxmlformats.org/officeDocument/2006/relationships/tags" Target="../tags/tag233.xml"/><Relationship Id="rId44" Type="http://schemas.openxmlformats.org/officeDocument/2006/relationships/oleObject" Target="../embeddings/oleObject17.bin"/><Relationship Id="rId4" Type="http://schemas.openxmlformats.org/officeDocument/2006/relationships/tags" Target="../tags/tag206.xml"/><Relationship Id="rId9" Type="http://schemas.openxmlformats.org/officeDocument/2006/relationships/tags" Target="../tags/tag211.xml"/><Relationship Id="rId14" Type="http://schemas.openxmlformats.org/officeDocument/2006/relationships/tags" Target="../tags/tag216.xml"/><Relationship Id="rId22" Type="http://schemas.openxmlformats.org/officeDocument/2006/relationships/tags" Target="../tags/tag224.xml"/><Relationship Id="rId27" Type="http://schemas.openxmlformats.org/officeDocument/2006/relationships/tags" Target="../tags/tag229.xml"/><Relationship Id="rId30" Type="http://schemas.openxmlformats.org/officeDocument/2006/relationships/tags" Target="../tags/tag232.xml"/><Relationship Id="rId35" Type="http://schemas.openxmlformats.org/officeDocument/2006/relationships/tags" Target="../tags/tag237.xml"/><Relationship Id="rId43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tags" Target="../tags/tag268.xml"/><Relationship Id="rId21" Type="http://schemas.openxmlformats.org/officeDocument/2006/relationships/tags" Target="../tags/tag263.xml"/><Relationship Id="rId42" Type="http://schemas.openxmlformats.org/officeDocument/2006/relationships/tags" Target="../tags/tag284.xml"/><Relationship Id="rId47" Type="http://schemas.openxmlformats.org/officeDocument/2006/relationships/tags" Target="../tags/tag289.xml"/><Relationship Id="rId63" Type="http://schemas.openxmlformats.org/officeDocument/2006/relationships/tags" Target="../tags/tag305.xml"/><Relationship Id="rId68" Type="http://schemas.openxmlformats.org/officeDocument/2006/relationships/tags" Target="../tags/tag310.xml"/><Relationship Id="rId84" Type="http://schemas.openxmlformats.org/officeDocument/2006/relationships/tags" Target="../tags/tag326.xml"/><Relationship Id="rId89" Type="http://schemas.openxmlformats.org/officeDocument/2006/relationships/tags" Target="../tags/tag331.xml"/><Relationship Id="rId7" Type="http://schemas.openxmlformats.org/officeDocument/2006/relationships/tags" Target="../tags/tag249.xml"/><Relationship Id="rId71" Type="http://schemas.openxmlformats.org/officeDocument/2006/relationships/tags" Target="../tags/tag313.xml"/><Relationship Id="rId92" Type="http://schemas.openxmlformats.org/officeDocument/2006/relationships/tags" Target="../tags/tag334.xml"/><Relationship Id="rId2" Type="http://schemas.openxmlformats.org/officeDocument/2006/relationships/tags" Target="../tags/tag244.xml"/><Relationship Id="rId16" Type="http://schemas.openxmlformats.org/officeDocument/2006/relationships/tags" Target="../tags/tag258.xml"/><Relationship Id="rId29" Type="http://schemas.openxmlformats.org/officeDocument/2006/relationships/tags" Target="../tags/tag271.xml"/><Relationship Id="rId11" Type="http://schemas.openxmlformats.org/officeDocument/2006/relationships/tags" Target="../tags/tag253.xml"/><Relationship Id="rId24" Type="http://schemas.openxmlformats.org/officeDocument/2006/relationships/tags" Target="../tags/tag266.xml"/><Relationship Id="rId32" Type="http://schemas.openxmlformats.org/officeDocument/2006/relationships/tags" Target="../tags/tag274.xml"/><Relationship Id="rId37" Type="http://schemas.openxmlformats.org/officeDocument/2006/relationships/tags" Target="../tags/tag279.xml"/><Relationship Id="rId40" Type="http://schemas.openxmlformats.org/officeDocument/2006/relationships/tags" Target="../tags/tag282.xml"/><Relationship Id="rId45" Type="http://schemas.openxmlformats.org/officeDocument/2006/relationships/tags" Target="../tags/tag287.xml"/><Relationship Id="rId53" Type="http://schemas.openxmlformats.org/officeDocument/2006/relationships/tags" Target="../tags/tag295.xml"/><Relationship Id="rId58" Type="http://schemas.openxmlformats.org/officeDocument/2006/relationships/tags" Target="../tags/tag300.xml"/><Relationship Id="rId66" Type="http://schemas.openxmlformats.org/officeDocument/2006/relationships/tags" Target="../tags/tag308.xml"/><Relationship Id="rId74" Type="http://schemas.openxmlformats.org/officeDocument/2006/relationships/tags" Target="../tags/tag316.xml"/><Relationship Id="rId79" Type="http://schemas.openxmlformats.org/officeDocument/2006/relationships/tags" Target="../tags/tag321.xml"/><Relationship Id="rId87" Type="http://schemas.openxmlformats.org/officeDocument/2006/relationships/tags" Target="../tags/tag329.xml"/><Relationship Id="rId102" Type="http://schemas.openxmlformats.org/officeDocument/2006/relationships/tags" Target="../tags/tag344.xml"/><Relationship Id="rId5" Type="http://schemas.openxmlformats.org/officeDocument/2006/relationships/tags" Target="../tags/tag247.xml"/><Relationship Id="rId61" Type="http://schemas.openxmlformats.org/officeDocument/2006/relationships/tags" Target="../tags/tag303.xml"/><Relationship Id="rId82" Type="http://schemas.openxmlformats.org/officeDocument/2006/relationships/tags" Target="../tags/tag324.xml"/><Relationship Id="rId90" Type="http://schemas.openxmlformats.org/officeDocument/2006/relationships/tags" Target="../tags/tag332.xml"/><Relationship Id="rId95" Type="http://schemas.openxmlformats.org/officeDocument/2006/relationships/tags" Target="../tags/tag337.xml"/><Relationship Id="rId19" Type="http://schemas.openxmlformats.org/officeDocument/2006/relationships/tags" Target="../tags/tag261.xml"/><Relationship Id="rId14" Type="http://schemas.openxmlformats.org/officeDocument/2006/relationships/tags" Target="../tags/tag256.xml"/><Relationship Id="rId22" Type="http://schemas.openxmlformats.org/officeDocument/2006/relationships/tags" Target="../tags/tag264.xml"/><Relationship Id="rId27" Type="http://schemas.openxmlformats.org/officeDocument/2006/relationships/tags" Target="../tags/tag269.xml"/><Relationship Id="rId30" Type="http://schemas.openxmlformats.org/officeDocument/2006/relationships/tags" Target="../tags/tag272.xml"/><Relationship Id="rId35" Type="http://schemas.openxmlformats.org/officeDocument/2006/relationships/tags" Target="../tags/tag277.xml"/><Relationship Id="rId43" Type="http://schemas.openxmlformats.org/officeDocument/2006/relationships/tags" Target="../tags/tag285.xml"/><Relationship Id="rId48" Type="http://schemas.openxmlformats.org/officeDocument/2006/relationships/tags" Target="../tags/tag290.xml"/><Relationship Id="rId56" Type="http://schemas.openxmlformats.org/officeDocument/2006/relationships/tags" Target="../tags/tag298.xml"/><Relationship Id="rId64" Type="http://schemas.openxmlformats.org/officeDocument/2006/relationships/tags" Target="../tags/tag306.xml"/><Relationship Id="rId69" Type="http://schemas.openxmlformats.org/officeDocument/2006/relationships/tags" Target="../tags/tag311.xml"/><Relationship Id="rId77" Type="http://schemas.openxmlformats.org/officeDocument/2006/relationships/tags" Target="../tags/tag319.xml"/><Relationship Id="rId100" Type="http://schemas.openxmlformats.org/officeDocument/2006/relationships/tags" Target="../tags/tag342.xml"/><Relationship Id="rId105" Type="http://schemas.openxmlformats.org/officeDocument/2006/relationships/slideLayout" Target="../slideLayouts/slideLayout14.xml"/><Relationship Id="rId8" Type="http://schemas.openxmlformats.org/officeDocument/2006/relationships/tags" Target="../tags/tag250.xml"/><Relationship Id="rId51" Type="http://schemas.openxmlformats.org/officeDocument/2006/relationships/tags" Target="../tags/tag293.xml"/><Relationship Id="rId72" Type="http://schemas.openxmlformats.org/officeDocument/2006/relationships/tags" Target="../tags/tag314.xml"/><Relationship Id="rId80" Type="http://schemas.openxmlformats.org/officeDocument/2006/relationships/tags" Target="../tags/tag322.xml"/><Relationship Id="rId85" Type="http://schemas.openxmlformats.org/officeDocument/2006/relationships/tags" Target="../tags/tag327.xml"/><Relationship Id="rId93" Type="http://schemas.openxmlformats.org/officeDocument/2006/relationships/tags" Target="../tags/tag335.xml"/><Relationship Id="rId98" Type="http://schemas.openxmlformats.org/officeDocument/2006/relationships/tags" Target="../tags/tag340.xml"/><Relationship Id="rId3" Type="http://schemas.openxmlformats.org/officeDocument/2006/relationships/tags" Target="../tags/tag245.xml"/><Relationship Id="rId12" Type="http://schemas.openxmlformats.org/officeDocument/2006/relationships/tags" Target="../tags/tag254.xml"/><Relationship Id="rId17" Type="http://schemas.openxmlformats.org/officeDocument/2006/relationships/tags" Target="../tags/tag259.xml"/><Relationship Id="rId25" Type="http://schemas.openxmlformats.org/officeDocument/2006/relationships/tags" Target="../tags/tag267.xml"/><Relationship Id="rId33" Type="http://schemas.openxmlformats.org/officeDocument/2006/relationships/tags" Target="../tags/tag275.xml"/><Relationship Id="rId38" Type="http://schemas.openxmlformats.org/officeDocument/2006/relationships/tags" Target="../tags/tag280.xml"/><Relationship Id="rId46" Type="http://schemas.openxmlformats.org/officeDocument/2006/relationships/tags" Target="../tags/tag288.xml"/><Relationship Id="rId59" Type="http://schemas.openxmlformats.org/officeDocument/2006/relationships/tags" Target="../tags/tag301.xml"/><Relationship Id="rId67" Type="http://schemas.openxmlformats.org/officeDocument/2006/relationships/tags" Target="../tags/tag309.xml"/><Relationship Id="rId103" Type="http://schemas.openxmlformats.org/officeDocument/2006/relationships/tags" Target="../tags/tag345.xml"/><Relationship Id="rId20" Type="http://schemas.openxmlformats.org/officeDocument/2006/relationships/tags" Target="../tags/tag262.xml"/><Relationship Id="rId41" Type="http://schemas.openxmlformats.org/officeDocument/2006/relationships/tags" Target="../tags/tag283.xml"/><Relationship Id="rId54" Type="http://schemas.openxmlformats.org/officeDocument/2006/relationships/tags" Target="../tags/tag296.xml"/><Relationship Id="rId62" Type="http://schemas.openxmlformats.org/officeDocument/2006/relationships/tags" Target="../tags/tag304.xml"/><Relationship Id="rId70" Type="http://schemas.openxmlformats.org/officeDocument/2006/relationships/tags" Target="../tags/tag312.xml"/><Relationship Id="rId75" Type="http://schemas.openxmlformats.org/officeDocument/2006/relationships/tags" Target="../tags/tag317.xml"/><Relationship Id="rId83" Type="http://schemas.openxmlformats.org/officeDocument/2006/relationships/tags" Target="../tags/tag325.xml"/><Relationship Id="rId88" Type="http://schemas.openxmlformats.org/officeDocument/2006/relationships/tags" Target="../tags/tag330.xml"/><Relationship Id="rId91" Type="http://schemas.openxmlformats.org/officeDocument/2006/relationships/tags" Target="../tags/tag333.xml"/><Relationship Id="rId96" Type="http://schemas.openxmlformats.org/officeDocument/2006/relationships/tags" Target="../tags/tag338.xml"/><Relationship Id="rId1" Type="http://schemas.openxmlformats.org/officeDocument/2006/relationships/vmlDrawing" Target="../drawings/vmlDrawing11.vml"/><Relationship Id="rId6" Type="http://schemas.openxmlformats.org/officeDocument/2006/relationships/tags" Target="../tags/tag248.xml"/><Relationship Id="rId15" Type="http://schemas.openxmlformats.org/officeDocument/2006/relationships/tags" Target="../tags/tag257.xml"/><Relationship Id="rId23" Type="http://schemas.openxmlformats.org/officeDocument/2006/relationships/tags" Target="../tags/tag265.xml"/><Relationship Id="rId28" Type="http://schemas.openxmlformats.org/officeDocument/2006/relationships/tags" Target="../tags/tag270.xml"/><Relationship Id="rId36" Type="http://schemas.openxmlformats.org/officeDocument/2006/relationships/tags" Target="../tags/tag278.xml"/><Relationship Id="rId49" Type="http://schemas.openxmlformats.org/officeDocument/2006/relationships/tags" Target="../tags/tag291.xml"/><Relationship Id="rId57" Type="http://schemas.openxmlformats.org/officeDocument/2006/relationships/tags" Target="../tags/tag299.xml"/><Relationship Id="rId106" Type="http://schemas.openxmlformats.org/officeDocument/2006/relationships/oleObject" Target="../embeddings/oleObject18.bin"/><Relationship Id="rId10" Type="http://schemas.openxmlformats.org/officeDocument/2006/relationships/tags" Target="../tags/tag252.xml"/><Relationship Id="rId31" Type="http://schemas.openxmlformats.org/officeDocument/2006/relationships/tags" Target="../tags/tag273.xml"/><Relationship Id="rId44" Type="http://schemas.openxmlformats.org/officeDocument/2006/relationships/tags" Target="../tags/tag286.xml"/><Relationship Id="rId52" Type="http://schemas.openxmlformats.org/officeDocument/2006/relationships/tags" Target="../tags/tag294.xml"/><Relationship Id="rId60" Type="http://schemas.openxmlformats.org/officeDocument/2006/relationships/tags" Target="../tags/tag302.xml"/><Relationship Id="rId65" Type="http://schemas.openxmlformats.org/officeDocument/2006/relationships/tags" Target="../tags/tag307.xml"/><Relationship Id="rId73" Type="http://schemas.openxmlformats.org/officeDocument/2006/relationships/tags" Target="../tags/tag315.xml"/><Relationship Id="rId78" Type="http://schemas.openxmlformats.org/officeDocument/2006/relationships/tags" Target="../tags/tag320.xml"/><Relationship Id="rId81" Type="http://schemas.openxmlformats.org/officeDocument/2006/relationships/tags" Target="../tags/tag323.xml"/><Relationship Id="rId86" Type="http://schemas.openxmlformats.org/officeDocument/2006/relationships/tags" Target="../tags/tag328.xml"/><Relationship Id="rId94" Type="http://schemas.openxmlformats.org/officeDocument/2006/relationships/tags" Target="../tags/tag336.xml"/><Relationship Id="rId99" Type="http://schemas.openxmlformats.org/officeDocument/2006/relationships/tags" Target="../tags/tag341.xml"/><Relationship Id="rId101" Type="http://schemas.openxmlformats.org/officeDocument/2006/relationships/tags" Target="../tags/tag343.xml"/><Relationship Id="rId4" Type="http://schemas.openxmlformats.org/officeDocument/2006/relationships/tags" Target="../tags/tag246.xml"/><Relationship Id="rId9" Type="http://schemas.openxmlformats.org/officeDocument/2006/relationships/tags" Target="../tags/tag251.xml"/><Relationship Id="rId13" Type="http://schemas.openxmlformats.org/officeDocument/2006/relationships/tags" Target="../tags/tag255.xml"/><Relationship Id="rId18" Type="http://schemas.openxmlformats.org/officeDocument/2006/relationships/tags" Target="../tags/tag260.xml"/><Relationship Id="rId39" Type="http://schemas.openxmlformats.org/officeDocument/2006/relationships/tags" Target="../tags/tag281.xml"/><Relationship Id="rId34" Type="http://schemas.openxmlformats.org/officeDocument/2006/relationships/tags" Target="../tags/tag276.xml"/><Relationship Id="rId50" Type="http://schemas.openxmlformats.org/officeDocument/2006/relationships/tags" Target="../tags/tag292.xml"/><Relationship Id="rId55" Type="http://schemas.openxmlformats.org/officeDocument/2006/relationships/tags" Target="../tags/tag297.xml"/><Relationship Id="rId76" Type="http://schemas.openxmlformats.org/officeDocument/2006/relationships/tags" Target="../tags/tag318.xml"/><Relationship Id="rId97" Type="http://schemas.openxmlformats.org/officeDocument/2006/relationships/tags" Target="../tags/tag339.xml"/><Relationship Id="rId104" Type="http://schemas.openxmlformats.org/officeDocument/2006/relationships/tags" Target="../tags/tag346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371.xml"/><Relationship Id="rId117" Type="http://schemas.openxmlformats.org/officeDocument/2006/relationships/tags" Target="../tags/tag462.xml"/><Relationship Id="rId21" Type="http://schemas.openxmlformats.org/officeDocument/2006/relationships/tags" Target="../tags/tag366.xml"/><Relationship Id="rId42" Type="http://schemas.openxmlformats.org/officeDocument/2006/relationships/tags" Target="../tags/tag387.xml"/><Relationship Id="rId47" Type="http://schemas.openxmlformats.org/officeDocument/2006/relationships/tags" Target="../tags/tag392.xml"/><Relationship Id="rId63" Type="http://schemas.openxmlformats.org/officeDocument/2006/relationships/tags" Target="../tags/tag408.xml"/><Relationship Id="rId68" Type="http://schemas.openxmlformats.org/officeDocument/2006/relationships/tags" Target="../tags/tag413.xml"/><Relationship Id="rId84" Type="http://schemas.openxmlformats.org/officeDocument/2006/relationships/tags" Target="../tags/tag429.xml"/><Relationship Id="rId89" Type="http://schemas.openxmlformats.org/officeDocument/2006/relationships/tags" Target="../tags/tag434.xml"/><Relationship Id="rId112" Type="http://schemas.openxmlformats.org/officeDocument/2006/relationships/tags" Target="../tags/tag457.xml"/><Relationship Id="rId133" Type="http://schemas.openxmlformats.org/officeDocument/2006/relationships/tags" Target="../tags/tag478.xml"/><Relationship Id="rId138" Type="http://schemas.openxmlformats.org/officeDocument/2006/relationships/tags" Target="../tags/tag483.xml"/><Relationship Id="rId16" Type="http://schemas.openxmlformats.org/officeDocument/2006/relationships/tags" Target="../tags/tag361.xml"/><Relationship Id="rId107" Type="http://schemas.openxmlformats.org/officeDocument/2006/relationships/tags" Target="../tags/tag452.xml"/><Relationship Id="rId11" Type="http://schemas.openxmlformats.org/officeDocument/2006/relationships/tags" Target="../tags/tag356.xml"/><Relationship Id="rId32" Type="http://schemas.openxmlformats.org/officeDocument/2006/relationships/tags" Target="../tags/tag377.xml"/><Relationship Id="rId37" Type="http://schemas.openxmlformats.org/officeDocument/2006/relationships/tags" Target="../tags/tag382.xml"/><Relationship Id="rId53" Type="http://schemas.openxmlformats.org/officeDocument/2006/relationships/tags" Target="../tags/tag398.xml"/><Relationship Id="rId58" Type="http://schemas.openxmlformats.org/officeDocument/2006/relationships/tags" Target="../tags/tag403.xml"/><Relationship Id="rId74" Type="http://schemas.openxmlformats.org/officeDocument/2006/relationships/tags" Target="../tags/tag419.xml"/><Relationship Id="rId79" Type="http://schemas.openxmlformats.org/officeDocument/2006/relationships/tags" Target="../tags/tag424.xml"/><Relationship Id="rId102" Type="http://schemas.openxmlformats.org/officeDocument/2006/relationships/tags" Target="../tags/tag447.xml"/><Relationship Id="rId123" Type="http://schemas.openxmlformats.org/officeDocument/2006/relationships/tags" Target="../tags/tag468.xml"/><Relationship Id="rId128" Type="http://schemas.openxmlformats.org/officeDocument/2006/relationships/tags" Target="../tags/tag473.xml"/><Relationship Id="rId144" Type="http://schemas.openxmlformats.org/officeDocument/2006/relationships/tags" Target="../tags/tag489.xml"/><Relationship Id="rId5" Type="http://schemas.openxmlformats.org/officeDocument/2006/relationships/tags" Target="../tags/tag350.xml"/><Relationship Id="rId90" Type="http://schemas.openxmlformats.org/officeDocument/2006/relationships/tags" Target="../tags/tag435.xml"/><Relationship Id="rId95" Type="http://schemas.openxmlformats.org/officeDocument/2006/relationships/tags" Target="../tags/tag440.xml"/><Relationship Id="rId22" Type="http://schemas.openxmlformats.org/officeDocument/2006/relationships/tags" Target="../tags/tag367.xml"/><Relationship Id="rId27" Type="http://schemas.openxmlformats.org/officeDocument/2006/relationships/tags" Target="../tags/tag372.xml"/><Relationship Id="rId43" Type="http://schemas.openxmlformats.org/officeDocument/2006/relationships/tags" Target="../tags/tag388.xml"/><Relationship Id="rId48" Type="http://schemas.openxmlformats.org/officeDocument/2006/relationships/tags" Target="../tags/tag393.xml"/><Relationship Id="rId64" Type="http://schemas.openxmlformats.org/officeDocument/2006/relationships/tags" Target="../tags/tag409.xml"/><Relationship Id="rId69" Type="http://schemas.openxmlformats.org/officeDocument/2006/relationships/tags" Target="../tags/tag414.xml"/><Relationship Id="rId113" Type="http://schemas.openxmlformats.org/officeDocument/2006/relationships/tags" Target="../tags/tag458.xml"/><Relationship Id="rId118" Type="http://schemas.openxmlformats.org/officeDocument/2006/relationships/tags" Target="../tags/tag463.xml"/><Relationship Id="rId134" Type="http://schemas.openxmlformats.org/officeDocument/2006/relationships/tags" Target="../tags/tag479.xml"/><Relationship Id="rId139" Type="http://schemas.openxmlformats.org/officeDocument/2006/relationships/tags" Target="../tags/tag484.xml"/><Relationship Id="rId80" Type="http://schemas.openxmlformats.org/officeDocument/2006/relationships/tags" Target="../tags/tag425.xml"/><Relationship Id="rId85" Type="http://schemas.openxmlformats.org/officeDocument/2006/relationships/tags" Target="../tags/tag430.xml"/><Relationship Id="rId3" Type="http://schemas.openxmlformats.org/officeDocument/2006/relationships/tags" Target="../tags/tag348.xml"/><Relationship Id="rId12" Type="http://schemas.openxmlformats.org/officeDocument/2006/relationships/tags" Target="../tags/tag357.xml"/><Relationship Id="rId17" Type="http://schemas.openxmlformats.org/officeDocument/2006/relationships/tags" Target="../tags/tag362.xml"/><Relationship Id="rId25" Type="http://schemas.openxmlformats.org/officeDocument/2006/relationships/tags" Target="../tags/tag370.xml"/><Relationship Id="rId33" Type="http://schemas.openxmlformats.org/officeDocument/2006/relationships/tags" Target="../tags/tag378.xml"/><Relationship Id="rId38" Type="http://schemas.openxmlformats.org/officeDocument/2006/relationships/tags" Target="../tags/tag383.xml"/><Relationship Id="rId46" Type="http://schemas.openxmlformats.org/officeDocument/2006/relationships/tags" Target="../tags/tag391.xml"/><Relationship Id="rId59" Type="http://schemas.openxmlformats.org/officeDocument/2006/relationships/tags" Target="../tags/tag404.xml"/><Relationship Id="rId67" Type="http://schemas.openxmlformats.org/officeDocument/2006/relationships/tags" Target="../tags/tag412.xml"/><Relationship Id="rId103" Type="http://schemas.openxmlformats.org/officeDocument/2006/relationships/tags" Target="../tags/tag448.xml"/><Relationship Id="rId108" Type="http://schemas.openxmlformats.org/officeDocument/2006/relationships/tags" Target="../tags/tag453.xml"/><Relationship Id="rId116" Type="http://schemas.openxmlformats.org/officeDocument/2006/relationships/tags" Target="../tags/tag461.xml"/><Relationship Id="rId124" Type="http://schemas.openxmlformats.org/officeDocument/2006/relationships/tags" Target="../tags/tag469.xml"/><Relationship Id="rId129" Type="http://schemas.openxmlformats.org/officeDocument/2006/relationships/tags" Target="../tags/tag474.xml"/><Relationship Id="rId137" Type="http://schemas.openxmlformats.org/officeDocument/2006/relationships/tags" Target="../tags/tag482.xml"/><Relationship Id="rId20" Type="http://schemas.openxmlformats.org/officeDocument/2006/relationships/tags" Target="../tags/tag365.xml"/><Relationship Id="rId41" Type="http://schemas.openxmlformats.org/officeDocument/2006/relationships/tags" Target="../tags/tag386.xml"/><Relationship Id="rId54" Type="http://schemas.openxmlformats.org/officeDocument/2006/relationships/tags" Target="../tags/tag399.xml"/><Relationship Id="rId62" Type="http://schemas.openxmlformats.org/officeDocument/2006/relationships/tags" Target="../tags/tag407.xml"/><Relationship Id="rId70" Type="http://schemas.openxmlformats.org/officeDocument/2006/relationships/tags" Target="../tags/tag415.xml"/><Relationship Id="rId75" Type="http://schemas.openxmlformats.org/officeDocument/2006/relationships/tags" Target="../tags/tag420.xml"/><Relationship Id="rId83" Type="http://schemas.openxmlformats.org/officeDocument/2006/relationships/tags" Target="../tags/tag428.xml"/><Relationship Id="rId88" Type="http://schemas.openxmlformats.org/officeDocument/2006/relationships/tags" Target="../tags/tag433.xml"/><Relationship Id="rId91" Type="http://schemas.openxmlformats.org/officeDocument/2006/relationships/tags" Target="../tags/tag436.xml"/><Relationship Id="rId96" Type="http://schemas.openxmlformats.org/officeDocument/2006/relationships/tags" Target="../tags/tag441.xml"/><Relationship Id="rId111" Type="http://schemas.openxmlformats.org/officeDocument/2006/relationships/tags" Target="../tags/tag456.xml"/><Relationship Id="rId132" Type="http://schemas.openxmlformats.org/officeDocument/2006/relationships/tags" Target="../tags/tag477.xml"/><Relationship Id="rId140" Type="http://schemas.openxmlformats.org/officeDocument/2006/relationships/tags" Target="../tags/tag485.xml"/><Relationship Id="rId145" Type="http://schemas.openxmlformats.org/officeDocument/2006/relationships/tags" Target="../tags/tag490.xml"/><Relationship Id="rId1" Type="http://schemas.openxmlformats.org/officeDocument/2006/relationships/vmlDrawing" Target="../drawings/vmlDrawing12.vml"/><Relationship Id="rId6" Type="http://schemas.openxmlformats.org/officeDocument/2006/relationships/tags" Target="../tags/tag351.xml"/><Relationship Id="rId15" Type="http://schemas.openxmlformats.org/officeDocument/2006/relationships/tags" Target="../tags/tag360.xml"/><Relationship Id="rId23" Type="http://schemas.openxmlformats.org/officeDocument/2006/relationships/tags" Target="../tags/tag368.xml"/><Relationship Id="rId28" Type="http://schemas.openxmlformats.org/officeDocument/2006/relationships/tags" Target="../tags/tag373.xml"/><Relationship Id="rId36" Type="http://schemas.openxmlformats.org/officeDocument/2006/relationships/tags" Target="../tags/tag381.xml"/><Relationship Id="rId49" Type="http://schemas.openxmlformats.org/officeDocument/2006/relationships/tags" Target="../tags/tag394.xml"/><Relationship Id="rId57" Type="http://schemas.openxmlformats.org/officeDocument/2006/relationships/tags" Target="../tags/tag402.xml"/><Relationship Id="rId106" Type="http://schemas.openxmlformats.org/officeDocument/2006/relationships/tags" Target="../tags/tag451.xml"/><Relationship Id="rId114" Type="http://schemas.openxmlformats.org/officeDocument/2006/relationships/tags" Target="../tags/tag459.xml"/><Relationship Id="rId119" Type="http://schemas.openxmlformats.org/officeDocument/2006/relationships/tags" Target="../tags/tag464.xml"/><Relationship Id="rId127" Type="http://schemas.openxmlformats.org/officeDocument/2006/relationships/tags" Target="../tags/tag472.xml"/><Relationship Id="rId10" Type="http://schemas.openxmlformats.org/officeDocument/2006/relationships/tags" Target="../tags/tag355.xml"/><Relationship Id="rId31" Type="http://schemas.openxmlformats.org/officeDocument/2006/relationships/tags" Target="../tags/tag376.xml"/><Relationship Id="rId44" Type="http://schemas.openxmlformats.org/officeDocument/2006/relationships/tags" Target="../tags/tag389.xml"/><Relationship Id="rId52" Type="http://schemas.openxmlformats.org/officeDocument/2006/relationships/tags" Target="../tags/tag397.xml"/><Relationship Id="rId60" Type="http://schemas.openxmlformats.org/officeDocument/2006/relationships/tags" Target="../tags/tag405.xml"/><Relationship Id="rId65" Type="http://schemas.openxmlformats.org/officeDocument/2006/relationships/tags" Target="../tags/tag410.xml"/><Relationship Id="rId73" Type="http://schemas.openxmlformats.org/officeDocument/2006/relationships/tags" Target="../tags/tag418.xml"/><Relationship Id="rId78" Type="http://schemas.openxmlformats.org/officeDocument/2006/relationships/tags" Target="../tags/tag423.xml"/><Relationship Id="rId81" Type="http://schemas.openxmlformats.org/officeDocument/2006/relationships/tags" Target="../tags/tag426.xml"/><Relationship Id="rId86" Type="http://schemas.openxmlformats.org/officeDocument/2006/relationships/tags" Target="../tags/tag431.xml"/><Relationship Id="rId94" Type="http://schemas.openxmlformats.org/officeDocument/2006/relationships/tags" Target="../tags/tag439.xml"/><Relationship Id="rId99" Type="http://schemas.openxmlformats.org/officeDocument/2006/relationships/tags" Target="../tags/tag444.xml"/><Relationship Id="rId101" Type="http://schemas.openxmlformats.org/officeDocument/2006/relationships/tags" Target="../tags/tag446.xml"/><Relationship Id="rId122" Type="http://schemas.openxmlformats.org/officeDocument/2006/relationships/tags" Target="../tags/tag467.xml"/><Relationship Id="rId130" Type="http://schemas.openxmlformats.org/officeDocument/2006/relationships/tags" Target="../tags/tag475.xml"/><Relationship Id="rId135" Type="http://schemas.openxmlformats.org/officeDocument/2006/relationships/tags" Target="../tags/tag480.xml"/><Relationship Id="rId143" Type="http://schemas.openxmlformats.org/officeDocument/2006/relationships/tags" Target="../tags/tag488.xml"/><Relationship Id="rId148" Type="http://schemas.openxmlformats.org/officeDocument/2006/relationships/oleObject" Target="../embeddings/oleObject19.bin"/><Relationship Id="rId4" Type="http://schemas.openxmlformats.org/officeDocument/2006/relationships/tags" Target="../tags/tag349.xml"/><Relationship Id="rId9" Type="http://schemas.openxmlformats.org/officeDocument/2006/relationships/tags" Target="../tags/tag354.xml"/><Relationship Id="rId13" Type="http://schemas.openxmlformats.org/officeDocument/2006/relationships/tags" Target="../tags/tag358.xml"/><Relationship Id="rId18" Type="http://schemas.openxmlformats.org/officeDocument/2006/relationships/tags" Target="../tags/tag363.xml"/><Relationship Id="rId39" Type="http://schemas.openxmlformats.org/officeDocument/2006/relationships/tags" Target="../tags/tag384.xml"/><Relationship Id="rId109" Type="http://schemas.openxmlformats.org/officeDocument/2006/relationships/tags" Target="../tags/tag454.xml"/><Relationship Id="rId34" Type="http://schemas.openxmlformats.org/officeDocument/2006/relationships/tags" Target="../tags/tag379.xml"/><Relationship Id="rId50" Type="http://schemas.openxmlformats.org/officeDocument/2006/relationships/tags" Target="../tags/tag395.xml"/><Relationship Id="rId55" Type="http://schemas.openxmlformats.org/officeDocument/2006/relationships/tags" Target="../tags/tag400.xml"/><Relationship Id="rId76" Type="http://schemas.openxmlformats.org/officeDocument/2006/relationships/tags" Target="../tags/tag421.xml"/><Relationship Id="rId97" Type="http://schemas.openxmlformats.org/officeDocument/2006/relationships/tags" Target="../tags/tag442.xml"/><Relationship Id="rId104" Type="http://schemas.openxmlformats.org/officeDocument/2006/relationships/tags" Target="../tags/tag449.xml"/><Relationship Id="rId120" Type="http://schemas.openxmlformats.org/officeDocument/2006/relationships/tags" Target="../tags/tag465.xml"/><Relationship Id="rId125" Type="http://schemas.openxmlformats.org/officeDocument/2006/relationships/tags" Target="../tags/tag470.xml"/><Relationship Id="rId141" Type="http://schemas.openxmlformats.org/officeDocument/2006/relationships/tags" Target="../tags/tag486.xml"/><Relationship Id="rId146" Type="http://schemas.openxmlformats.org/officeDocument/2006/relationships/tags" Target="../tags/tag491.xml"/><Relationship Id="rId7" Type="http://schemas.openxmlformats.org/officeDocument/2006/relationships/tags" Target="../tags/tag352.xml"/><Relationship Id="rId71" Type="http://schemas.openxmlformats.org/officeDocument/2006/relationships/tags" Target="../tags/tag416.xml"/><Relationship Id="rId92" Type="http://schemas.openxmlformats.org/officeDocument/2006/relationships/tags" Target="../tags/tag437.xml"/><Relationship Id="rId2" Type="http://schemas.openxmlformats.org/officeDocument/2006/relationships/tags" Target="../tags/tag347.xml"/><Relationship Id="rId29" Type="http://schemas.openxmlformats.org/officeDocument/2006/relationships/tags" Target="../tags/tag374.xml"/><Relationship Id="rId24" Type="http://schemas.openxmlformats.org/officeDocument/2006/relationships/tags" Target="../tags/tag369.xml"/><Relationship Id="rId40" Type="http://schemas.openxmlformats.org/officeDocument/2006/relationships/tags" Target="../tags/tag385.xml"/><Relationship Id="rId45" Type="http://schemas.openxmlformats.org/officeDocument/2006/relationships/tags" Target="../tags/tag390.xml"/><Relationship Id="rId66" Type="http://schemas.openxmlformats.org/officeDocument/2006/relationships/tags" Target="../tags/tag411.xml"/><Relationship Id="rId87" Type="http://schemas.openxmlformats.org/officeDocument/2006/relationships/tags" Target="../tags/tag432.xml"/><Relationship Id="rId110" Type="http://schemas.openxmlformats.org/officeDocument/2006/relationships/tags" Target="../tags/tag455.xml"/><Relationship Id="rId115" Type="http://schemas.openxmlformats.org/officeDocument/2006/relationships/tags" Target="../tags/tag460.xml"/><Relationship Id="rId131" Type="http://schemas.openxmlformats.org/officeDocument/2006/relationships/tags" Target="../tags/tag476.xml"/><Relationship Id="rId136" Type="http://schemas.openxmlformats.org/officeDocument/2006/relationships/tags" Target="../tags/tag481.xml"/><Relationship Id="rId61" Type="http://schemas.openxmlformats.org/officeDocument/2006/relationships/tags" Target="../tags/tag406.xml"/><Relationship Id="rId82" Type="http://schemas.openxmlformats.org/officeDocument/2006/relationships/tags" Target="../tags/tag427.xml"/><Relationship Id="rId19" Type="http://schemas.openxmlformats.org/officeDocument/2006/relationships/tags" Target="../tags/tag364.xml"/><Relationship Id="rId14" Type="http://schemas.openxmlformats.org/officeDocument/2006/relationships/tags" Target="../tags/tag359.xml"/><Relationship Id="rId30" Type="http://schemas.openxmlformats.org/officeDocument/2006/relationships/tags" Target="../tags/tag375.xml"/><Relationship Id="rId35" Type="http://schemas.openxmlformats.org/officeDocument/2006/relationships/tags" Target="../tags/tag380.xml"/><Relationship Id="rId56" Type="http://schemas.openxmlformats.org/officeDocument/2006/relationships/tags" Target="../tags/tag401.xml"/><Relationship Id="rId77" Type="http://schemas.openxmlformats.org/officeDocument/2006/relationships/tags" Target="../tags/tag422.xml"/><Relationship Id="rId100" Type="http://schemas.openxmlformats.org/officeDocument/2006/relationships/tags" Target="../tags/tag445.xml"/><Relationship Id="rId105" Type="http://schemas.openxmlformats.org/officeDocument/2006/relationships/tags" Target="../tags/tag450.xml"/><Relationship Id="rId126" Type="http://schemas.openxmlformats.org/officeDocument/2006/relationships/tags" Target="../tags/tag471.xml"/><Relationship Id="rId147" Type="http://schemas.openxmlformats.org/officeDocument/2006/relationships/slideLayout" Target="../slideLayouts/slideLayout14.xml"/><Relationship Id="rId8" Type="http://schemas.openxmlformats.org/officeDocument/2006/relationships/tags" Target="../tags/tag353.xml"/><Relationship Id="rId51" Type="http://schemas.openxmlformats.org/officeDocument/2006/relationships/tags" Target="../tags/tag396.xml"/><Relationship Id="rId72" Type="http://schemas.openxmlformats.org/officeDocument/2006/relationships/tags" Target="../tags/tag417.xml"/><Relationship Id="rId93" Type="http://schemas.openxmlformats.org/officeDocument/2006/relationships/tags" Target="../tags/tag438.xml"/><Relationship Id="rId98" Type="http://schemas.openxmlformats.org/officeDocument/2006/relationships/tags" Target="../tags/tag443.xml"/><Relationship Id="rId121" Type="http://schemas.openxmlformats.org/officeDocument/2006/relationships/tags" Target="../tags/tag466.xml"/><Relationship Id="rId142" Type="http://schemas.openxmlformats.org/officeDocument/2006/relationships/tags" Target="../tags/tag4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>
            <p:custDataLst>
              <p:tags r:id="rId1"/>
            </p:custDataLst>
          </p:nvPr>
        </p:nvSpPr>
        <p:spPr bwMode="auto">
          <a:xfrm>
            <a:off x="499240" y="2837767"/>
            <a:ext cx="7277576" cy="1965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808080"/>
                </a:solidFill>
                <a:latin typeface="Arial" pitchFamily="34" charset="0"/>
                <a:cs typeface="Arial" pitchFamily="34" charset="0"/>
              </a:rPr>
              <a:t>Национальная предпринимательская инициатива по улучшению инвестиционного климата в Российской Федерации</a:t>
            </a:r>
          </a:p>
          <a:p>
            <a:r>
              <a:rPr lang="ru-RU" sz="24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 smtClean="0">
              <a:solidFill>
                <a:srgbClr val="177B57"/>
              </a:solidFill>
            </a:endParaRPr>
          </a:p>
          <a:p>
            <a:r>
              <a:rPr lang="ru-RU" sz="2400" dirty="0" smtClean="0">
                <a:solidFill>
                  <a:srgbClr val="008FC8"/>
                </a:solidFill>
              </a:rPr>
              <a:t>Дорожная карта инициативы «Повышение доступности энергетической инфраструктуры»</a:t>
            </a:r>
          </a:p>
        </p:txBody>
      </p:sp>
      <p:sp>
        <p:nvSpPr>
          <p:cNvPr id="12" name="TextBox 11"/>
          <p:cNvSpPr txBox="1"/>
          <p:nvPr>
            <p:custDataLst>
              <p:tags r:id="rId2"/>
            </p:custDataLst>
          </p:nvPr>
        </p:nvSpPr>
        <p:spPr>
          <a:xfrm>
            <a:off x="528565" y="5882826"/>
            <a:ext cx="2177071" cy="397201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Москва    </a:t>
            </a:r>
            <a:r>
              <a:rPr lang="en-US" sz="1400" b="1" dirty="0" smtClean="0">
                <a:solidFill>
                  <a:schemeClr val="bg2"/>
                </a:solidFill>
              </a:rPr>
              <a:t>|</a:t>
            </a:r>
            <a:r>
              <a:rPr lang="ru-RU" sz="1400" b="1" dirty="0" smtClean="0">
                <a:solidFill>
                  <a:schemeClr val="bg2"/>
                </a:solidFill>
              </a:rPr>
              <a:t>   </a:t>
            </a:r>
            <a:r>
              <a:rPr lang="en-US" sz="1400" b="1" dirty="0" smtClean="0">
                <a:solidFill>
                  <a:schemeClr val="bg2"/>
                </a:solidFill>
              </a:rPr>
              <a:t> </a:t>
            </a:r>
            <a:r>
              <a:rPr lang="ru-RU" sz="1400" b="1" dirty="0" smtClean="0">
                <a:solidFill>
                  <a:schemeClr val="bg2"/>
                </a:solidFill>
              </a:rPr>
              <a:t>Март 2012</a:t>
            </a:r>
            <a:endParaRPr lang="en-US" sz="1400" b="1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" name="Object 86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11298" name="think-cell Slide" r:id="rId142" imgW="360" imgH="360" progId="TCLayout.ActiveDocument.1">
              <p:embed/>
            </p:oleObj>
          </a:graphicData>
        </a:graphic>
      </p:graphicFrame>
      <p:sp>
        <p:nvSpPr>
          <p:cNvPr id="6" name="Rectangle 5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ru-RU" sz="800" dirty="0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ru-RU" dirty="0" smtClean="0"/>
              <a:t>Сетевой график реализации мероприятий (</a:t>
            </a:r>
            <a:r>
              <a:rPr lang="en-US" dirty="0" smtClean="0"/>
              <a:t>III)</a:t>
            </a:r>
            <a:endParaRPr lang="ru-RU" dirty="0"/>
          </a:p>
        </p:txBody>
      </p:sp>
      <p:sp>
        <p:nvSpPr>
          <p:cNvPr id="219" name="Rectangle 218"/>
          <p:cNvSpPr/>
          <p:nvPr>
            <p:custDataLst>
              <p:tags r:id="rId4"/>
            </p:custDataLst>
          </p:nvPr>
        </p:nvSpPr>
        <p:spPr bwMode="auto">
          <a:xfrm>
            <a:off x="457200" y="2324100"/>
            <a:ext cx="3949700" cy="3492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4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156" name="Rectangle 155"/>
          <p:cNvSpPr/>
          <p:nvPr>
            <p:custDataLst>
              <p:tags r:id="rId5"/>
            </p:custDataLst>
          </p:nvPr>
        </p:nvSpPr>
        <p:spPr bwMode="auto">
          <a:xfrm>
            <a:off x="457203" y="6070600"/>
            <a:ext cx="3949700" cy="311150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154" name="Rectangle 153"/>
          <p:cNvSpPr/>
          <p:nvPr>
            <p:custDataLst>
              <p:tags r:id="rId6"/>
            </p:custDataLst>
          </p:nvPr>
        </p:nvSpPr>
        <p:spPr bwMode="auto">
          <a:xfrm>
            <a:off x="457203" y="5894387"/>
            <a:ext cx="3949700" cy="176212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152" name="Rectangle 151"/>
          <p:cNvSpPr/>
          <p:nvPr>
            <p:custDataLst>
              <p:tags r:id="rId7"/>
            </p:custDataLst>
          </p:nvPr>
        </p:nvSpPr>
        <p:spPr bwMode="auto">
          <a:xfrm>
            <a:off x="457203" y="5700712"/>
            <a:ext cx="3949700" cy="193675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150" name="Rectangle 149"/>
          <p:cNvSpPr/>
          <p:nvPr>
            <p:custDataLst>
              <p:tags r:id="rId8"/>
            </p:custDataLst>
          </p:nvPr>
        </p:nvSpPr>
        <p:spPr bwMode="auto">
          <a:xfrm>
            <a:off x="457203" y="5351462"/>
            <a:ext cx="3949700" cy="349250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148" name="Rectangle 147"/>
          <p:cNvSpPr/>
          <p:nvPr>
            <p:custDataLst>
              <p:tags r:id="rId9"/>
            </p:custDataLst>
          </p:nvPr>
        </p:nvSpPr>
        <p:spPr bwMode="auto">
          <a:xfrm>
            <a:off x="457203" y="5138737"/>
            <a:ext cx="3949700" cy="212725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146" name="Rectangle 145"/>
          <p:cNvSpPr/>
          <p:nvPr>
            <p:custDataLst>
              <p:tags r:id="rId10"/>
            </p:custDataLst>
          </p:nvPr>
        </p:nvSpPr>
        <p:spPr bwMode="auto">
          <a:xfrm>
            <a:off x="457203" y="4924425"/>
            <a:ext cx="3949700" cy="214312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144" name="Rectangle 143"/>
          <p:cNvSpPr/>
          <p:nvPr>
            <p:custDataLst>
              <p:tags r:id="rId11"/>
            </p:custDataLst>
          </p:nvPr>
        </p:nvSpPr>
        <p:spPr bwMode="auto">
          <a:xfrm>
            <a:off x="457203" y="4711700"/>
            <a:ext cx="3949700" cy="212725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142" name="Rectangle 141"/>
          <p:cNvSpPr/>
          <p:nvPr>
            <p:custDataLst>
              <p:tags r:id="rId12"/>
            </p:custDataLst>
          </p:nvPr>
        </p:nvSpPr>
        <p:spPr bwMode="auto">
          <a:xfrm>
            <a:off x="457203" y="4362450"/>
            <a:ext cx="3949700" cy="349250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140" name="Rectangle 139"/>
          <p:cNvSpPr/>
          <p:nvPr>
            <p:custDataLst>
              <p:tags r:id="rId13"/>
            </p:custDataLst>
          </p:nvPr>
        </p:nvSpPr>
        <p:spPr bwMode="auto">
          <a:xfrm>
            <a:off x="457203" y="4148137"/>
            <a:ext cx="3949700" cy="214312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>
            <p:custDataLst>
              <p:tags r:id="rId14"/>
            </p:custDataLst>
          </p:nvPr>
        </p:nvSpPr>
        <p:spPr bwMode="auto">
          <a:xfrm>
            <a:off x="457203" y="3798887"/>
            <a:ext cx="3949700" cy="349250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>
            <p:custDataLst>
              <p:tags r:id="rId15"/>
            </p:custDataLst>
          </p:nvPr>
        </p:nvSpPr>
        <p:spPr bwMode="auto">
          <a:xfrm>
            <a:off x="457203" y="3373437"/>
            <a:ext cx="3949700" cy="212725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>
            <p:custDataLst>
              <p:tags r:id="rId16"/>
            </p:custDataLst>
          </p:nvPr>
        </p:nvSpPr>
        <p:spPr bwMode="auto">
          <a:xfrm>
            <a:off x="457203" y="3022600"/>
            <a:ext cx="3949700" cy="350837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>
            <p:custDataLst>
              <p:tags r:id="rId17"/>
            </p:custDataLst>
          </p:nvPr>
        </p:nvSpPr>
        <p:spPr bwMode="auto">
          <a:xfrm>
            <a:off x="457203" y="2673350"/>
            <a:ext cx="3949700" cy="349250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217" name="Rectangle 216"/>
          <p:cNvSpPr/>
          <p:nvPr>
            <p:custDataLst>
              <p:tags r:id="rId18"/>
            </p:custDataLst>
          </p:nvPr>
        </p:nvSpPr>
        <p:spPr bwMode="auto">
          <a:xfrm>
            <a:off x="457200" y="1973262"/>
            <a:ext cx="3949700" cy="350837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4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224" name="Rectangle 223"/>
          <p:cNvSpPr/>
          <p:nvPr>
            <p:custDataLst>
              <p:tags r:id="rId19"/>
            </p:custDataLst>
          </p:nvPr>
        </p:nvSpPr>
        <p:spPr bwMode="auto">
          <a:xfrm>
            <a:off x="457200" y="1760537"/>
            <a:ext cx="3949700" cy="21272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4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134" name="Rectangle 133"/>
          <p:cNvSpPr/>
          <p:nvPr>
            <p:custDataLst>
              <p:tags r:id="rId20"/>
            </p:custDataLst>
          </p:nvPr>
        </p:nvSpPr>
        <p:spPr bwMode="auto">
          <a:xfrm>
            <a:off x="457200" y="3586162"/>
            <a:ext cx="3949700" cy="21272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4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59" name="Rectangle 58"/>
          <p:cNvSpPr/>
          <p:nvPr>
            <p:custDataLst>
              <p:tags r:id="rId21"/>
            </p:custDataLst>
          </p:nvPr>
        </p:nvSpPr>
        <p:spPr bwMode="auto">
          <a:xfrm>
            <a:off x="457203" y="1392239"/>
            <a:ext cx="3949700" cy="368300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271" name="Rectangle 270"/>
          <p:cNvSpPr/>
          <p:nvPr>
            <p:custDataLst>
              <p:tags r:id="rId22"/>
            </p:custDataLst>
          </p:nvPr>
        </p:nvSpPr>
        <p:spPr bwMode="auto">
          <a:xfrm>
            <a:off x="457200" y="6381750"/>
            <a:ext cx="3949700" cy="21272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4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387" name="Text Placeholder 16"/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4406900" y="1141412"/>
            <a:ext cx="871537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41275" rIns="0" bIns="41275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212AAB24-BA7B-4743-A611-97F7749E745D}" type="datetime'''''''''''2''''''''''0''''1''''''''''2'''''''''''''''''">
              <a:rPr lang="en-US" sz="1100" b="0" smtClean="0"/>
              <a:pPr algn="ctr">
                <a:spcBef>
                  <a:spcPct val="0"/>
                </a:spcBef>
              </a:pPr>
              <a:t>2012</a:t>
            </a:fld>
            <a:endParaRPr lang="ru-RU" sz="1100" b="0" dirty="0">
              <a:latin typeface="Arial"/>
              <a:sym typeface="Arial"/>
            </a:endParaRPr>
          </a:p>
        </p:txBody>
      </p:sp>
      <p:sp>
        <p:nvSpPr>
          <p:cNvPr id="388" name="Text Placeholder 16"/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5278437" y="1141412"/>
            <a:ext cx="103981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41275" rIns="0" bIns="41275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D48BC506-5A7E-4D09-8C66-47BCB0A8E9EF}" type="datetime'2''''''0''''''''''''''''''''''''''''''''''''13'''''''''''">
              <a:rPr lang="en-US" sz="1100" b="0" smtClean="0"/>
              <a:pPr algn="ctr">
                <a:spcBef>
                  <a:spcPct val="0"/>
                </a:spcBef>
              </a:pPr>
              <a:t>2013</a:t>
            </a:fld>
            <a:endParaRPr lang="ru-RU" sz="1100" b="0" dirty="0">
              <a:latin typeface="Arial"/>
              <a:sym typeface="Arial"/>
            </a:endParaRPr>
          </a:p>
        </p:txBody>
      </p:sp>
      <p:sp>
        <p:nvSpPr>
          <p:cNvPr id="389" name="Text Placeholder 16"/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6318250" y="1141412"/>
            <a:ext cx="10382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41275" rIns="0" bIns="41275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B1C2FB67-FA12-4DE9-8EB0-576D960C0583}" type="datetime'''''''''''''2''0''''''''''1''''''4'''">
              <a:rPr lang="en-US" sz="1100" b="0" smtClean="0"/>
              <a:pPr algn="ctr">
                <a:spcBef>
                  <a:spcPct val="0"/>
                </a:spcBef>
              </a:pPr>
              <a:t>2014</a:t>
            </a:fld>
            <a:endParaRPr lang="ru-RU" sz="1100" b="0" dirty="0">
              <a:latin typeface="Arial"/>
              <a:sym typeface="Arial"/>
            </a:endParaRPr>
          </a:p>
        </p:txBody>
      </p:sp>
      <p:sp>
        <p:nvSpPr>
          <p:cNvPr id="202" name="Text Placeholder 16"/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7356475" y="1141412"/>
            <a:ext cx="103981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41275" rIns="0" bIns="41275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2B675998-2BB3-4B51-BE7C-61C6CFD671AB}" type="datetime'''2''''''''''''''''''''''''''''''''0''''1''''''5'''''''''''">
              <a:rPr lang="en-US" sz="1100" b="0" smtClean="0"/>
              <a:pPr algn="ctr">
                <a:spcBef>
                  <a:spcPct val="0"/>
                </a:spcBef>
              </a:pPr>
              <a:t>2015</a:t>
            </a:fld>
            <a:endParaRPr lang="ru-RU" sz="1100" b="0" dirty="0">
              <a:latin typeface="Arial"/>
              <a:cs typeface="Arial"/>
              <a:sym typeface="Arial"/>
            </a:endParaRPr>
          </a:p>
        </p:txBody>
      </p:sp>
      <p:cxnSp>
        <p:nvCxnSpPr>
          <p:cNvPr id="136" name="Straight Connector 135"/>
          <p:cNvCxnSpPr/>
          <p:nvPr>
            <p:custDataLst>
              <p:tags r:id="rId27"/>
            </p:custDataLst>
          </p:nvPr>
        </p:nvCxnSpPr>
        <p:spPr bwMode="gray">
          <a:xfrm>
            <a:off x="6318250" y="1392237"/>
            <a:ext cx="0" cy="5202238"/>
          </a:xfrm>
          <a:prstGeom prst="line">
            <a:avLst/>
          </a:prstGeom>
          <a:noFill/>
          <a:ln w="9525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4" name="Straight Connector 263"/>
          <p:cNvCxnSpPr/>
          <p:nvPr>
            <p:custDataLst>
              <p:tags r:id="rId28"/>
            </p:custDataLst>
          </p:nvPr>
        </p:nvCxnSpPr>
        <p:spPr bwMode="gray">
          <a:xfrm>
            <a:off x="4406900" y="1392237"/>
            <a:ext cx="0" cy="5202238"/>
          </a:xfrm>
          <a:prstGeom prst="line">
            <a:avLst/>
          </a:prstGeom>
          <a:noFill/>
          <a:ln w="9525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7" name="Straight Connector 136"/>
          <p:cNvCxnSpPr/>
          <p:nvPr>
            <p:custDataLst>
              <p:tags r:id="rId29"/>
            </p:custDataLst>
          </p:nvPr>
        </p:nvCxnSpPr>
        <p:spPr bwMode="gray">
          <a:xfrm>
            <a:off x="7356475" y="1392237"/>
            <a:ext cx="0" cy="5202238"/>
          </a:xfrm>
          <a:prstGeom prst="line">
            <a:avLst/>
          </a:prstGeom>
          <a:noFill/>
          <a:ln w="9525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5" name="Straight Connector 134"/>
          <p:cNvCxnSpPr/>
          <p:nvPr>
            <p:custDataLst>
              <p:tags r:id="rId30"/>
            </p:custDataLst>
          </p:nvPr>
        </p:nvCxnSpPr>
        <p:spPr bwMode="gray">
          <a:xfrm>
            <a:off x="5278437" y="1392237"/>
            <a:ext cx="0" cy="5202238"/>
          </a:xfrm>
          <a:prstGeom prst="line">
            <a:avLst/>
          </a:prstGeom>
          <a:noFill/>
          <a:ln w="9525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6" name="Straight Connector 265"/>
          <p:cNvCxnSpPr/>
          <p:nvPr>
            <p:custDataLst>
              <p:tags r:id="rId31"/>
            </p:custDataLst>
          </p:nvPr>
        </p:nvCxnSpPr>
        <p:spPr bwMode="gray">
          <a:xfrm>
            <a:off x="8396287" y="1392237"/>
            <a:ext cx="0" cy="5202238"/>
          </a:xfrm>
          <a:prstGeom prst="line">
            <a:avLst/>
          </a:prstGeom>
          <a:noFill/>
          <a:ln w="9525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0" name="Rectangle 219"/>
          <p:cNvSpPr/>
          <p:nvPr>
            <p:custDataLst>
              <p:tags r:id="rId32"/>
            </p:custDataLst>
          </p:nvPr>
        </p:nvSpPr>
        <p:spPr bwMode="gray">
          <a:xfrm>
            <a:off x="4411662" y="2019300"/>
            <a:ext cx="1470025" cy="115887"/>
          </a:xfrm>
          <a:prstGeom prst="rect">
            <a:avLst/>
          </a:prstGeom>
          <a:solidFill>
            <a:schemeClr val="hlink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4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807" name="Rectangle 806"/>
          <p:cNvSpPr/>
          <p:nvPr>
            <p:custDataLst>
              <p:tags r:id="rId33"/>
            </p:custDataLst>
          </p:nvPr>
        </p:nvSpPr>
        <p:spPr bwMode="gray">
          <a:xfrm>
            <a:off x="4413250" y="6096000"/>
            <a:ext cx="430212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805" name="Rectangle 804"/>
          <p:cNvSpPr/>
          <p:nvPr>
            <p:custDataLst>
              <p:tags r:id="rId34"/>
            </p:custDataLst>
          </p:nvPr>
        </p:nvSpPr>
        <p:spPr bwMode="gray">
          <a:xfrm>
            <a:off x="4413250" y="5921375"/>
            <a:ext cx="604837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1294" name="Rectangle 1293"/>
          <p:cNvSpPr/>
          <p:nvPr>
            <p:custDataLst>
              <p:tags r:id="rId35"/>
            </p:custDataLst>
          </p:nvPr>
        </p:nvSpPr>
        <p:spPr bwMode="gray">
          <a:xfrm>
            <a:off x="4411662" y="5745162"/>
            <a:ext cx="866775" cy="115888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267" name="Rectangle 266"/>
          <p:cNvSpPr/>
          <p:nvPr>
            <p:custDataLst>
              <p:tags r:id="rId36"/>
            </p:custDataLst>
          </p:nvPr>
        </p:nvSpPr>
        <p:spPr bwMode="gray">
          <a:xfrm>
            <a:off x="4670425" y="3630612"/>
            <a:ext cx="696912" cy="115887"/>
          </a:xfrm>
          <a:prstGeom prst="rect">
            <a:avLst/>
          </a:prstGeom>
          <a:solidFill>
            <a:schemeClr val="hlink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4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801" name="Rectangle 800"/>
          <p:cNvSpPr/>
          <p:nvPr>
            <p:custDataLst>
              <p:tags r:id="rId37"/>
            </p:custDataLst>
          </p:nvPr>
        </p:nvSpPr>
        <p:spPr bwMode="gray">
          <a:xfrm>
            <a:off x="4418012" y="4970462"/>
            <a:ext cx="336550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1221" name="Rectangle 1220"/>
          <p:cNvSpPr/>
          <p:nvPr>
            <p:custDataLst>
              <p:tags r:id="rId38"/>
            </p:custDataLst>
          </p:nvPr>
        </p:nvSpPr>
        <p:spPr bwMode="gray">
          <a:xfrm>
            <a:off x="4411662" y="4756150"/>
            <a:ext cx="342900" cy="115888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226" name="Rectangle 225"/>
          <p:cNvSpPr/>
          <p:nvPr>
            <p:custDataLst>
              <p:tags r:id="rId39"/>
            </p:custDataLst>
          </p:nvPr>
        </p:nvSpPr>
        <p:spPr bwMode="gray">
          <a:xfrm>
            <a:off x="4413250" y="1804987"/>
            <a:ext cx="604837" cy="115888"/>
          </a:xfrm>
          <a:prstGeom prst="rect">
            <a:avLst/>
          </a:prstGeom>
          <a:solidFill>
            <a:schemeClr val="hlink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4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648" name="Rectangle 647"/>
          <p:cNvSpPr/>
          <p:nvPr>
            <p:custDataLst>
              <p:tags r:id="rId40"/>
            </p:custDataLst>
          </p:nvPr>
        </p:nvSpPr>
        <p:spPr bwMode="gray">
          <a:xfrm>
            <a:off x="4418012" y="3417887"/>
            <a:ext cx="250825" cy="11588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655" name="Rectangle 654"/>
          <p:cNvSpPr/>
          <p:nvPr>
            <p:custDataLst>
              <p:tags r:id="rId41"/>
            </p:custDataLst>
          </p:nvPr>
        </p:nvSpPr>
        <p:spPr bwMode="gray">
          <a:xfrm>
            <a:off x="4418012" y="4406900"/>
            <a:ext cx="860425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272" name="Rectangle 271"/>
          <p:cNvSpPr/>
          <p:nvPr>
            <p:custDataLst>
              <p:tags r:id="rId42"/>
            </p:custDataLst>
          </p:nvPr>
        </p:nvSpPr>
        <p:spPr bwMode="gray">
          <a:xfrm>
            <a:off x="4411662" y="6407150"/>
            <a:ext cx="866775" cy="115887"/>
          </a:xfrm>
          <a:prstGeom prst="rect">
            <a:avLst/>
          </a:prstGeom>
          <a:solidFill>
            <a:schemeClr val="hlink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4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646" name="Rectangle 645"/>
          <p:cNvSpPr/>
          <p:nvPr>
            <p:custDataLst>
              <p:tags r:id="rId43"/>
            </p:custDataLst>
          </p:nvPr>
        </p:nvSpPr>
        <p:spPr bwMode="gray">
          <a:xfrm>
            <a:off x="4413250" y="3068637"/>
            <a:ext cx="954087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823" name="Rectangle 822"/>
          <p:cNvSpPr/>
          <p:nvPr>
            <p:custDataLst>
              <p:tags r:id="rId44"/>
            </p:custDataLst>
          </p:nvPr>
        </p:nvSpPr>
        <p:spPr bwMode="gray">
          <a:xfrm>
            <a:off x="4418012" y="2717800"/>
            <a:ext cx="860425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649" name="Rectangle 648"/>
          <p:cNvSpPr/>
          <p:nvPr>
            <p:custDataLst>
              <p:tags r:id="rId45"/>
            </p:custDataLst>
          </p:nvPr>
        </p:nvSpPr>
        <p:spPr bwMode="gray">
          <a:xfrm>
            <a:off x="4419600" y="3843337"/>
            <a:ext cx="947737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802" name="Rectangle 801"/>
          <p:cNvSpPr/>
          <p:nvPr>
            <p:custDataLst>
              <p:tags r:id="rId46"/>
            </p:custDataLst>
          </p:nvPr>
        </p:nvSpPr>
        <p:spPr bwMode="gray">
          <a:xfrm>
            <a:off x="4418012" y="5183187"/>
            <a:ext cx="860425" cy="115888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</p:txBody>
      </p:sp>
      <p:cxnSp>
        <p:nvCxnSpPr>
          <p:cNvPr id="247" name="Straight Connector 246"/>
          <p:cNvCxnSpPr/>
          <p:nvPr>
            <p:custDataLst>
              <p:tags r:id="rId47"/>
            </p:custDataLst>
          </p:nvPr>
        </p:nvCxnSpPr>
        <p:spPr bwMode="white">
          <a:xfrm>
            <a:off x="6832600" y="1392237"/>
            <a:ext cx="0" cy="5202238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6" name="Straight Connector 245"/>
          <p:cNvCxnSpPr/>
          <p:nvPr>
            <p:custDataLst>
              <p:tags r:id="rId48"/>
            </p:custDataLst>
          </p:nvPr>
        </p:nvCxnSpPr>
        <p:spPr bwMode="white">
          <a:xfrm>
            <a:off x="6746875" y="1392237"/>
            <a:ext cx="0" cy="5202238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5" name="Straight Connector 244"/>
          <p:cNvCxnSpPr/>
          <p:nvPr>
            <p:custDataLst>
              <p:tags r:id="rId49"/>
            </p:custDataLst>
          </p:nvPr>
        </p:nvCxnSpPr>
        <p:spPr bwMode="white">
          <a:xfrm>
            <a:off x="6659562" y="1392237"/>
            <a:ext cx="0" cy="5202238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4" name="Straight Connector 243"/>
          <p:cNvCxnSpPr/>
          <p:nvPr>
            <p:custDataLst>
              <p:tags r:id="rId50"/>
            </p:custDataLst>
          </p:nvPr>
        </p:nvCxnSpPr>
        <p:spPr bwMode="white">
          <a:xfrm>
            <a:off x="6573837" y="1392237"/>
            <a:ext cx="0" cy="5202238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3" name="Straight Connector 242"/>
          <p:cNvCxnSpPr/>
          <p:nvPr>
            <p:custDataLst>
              <p:tags r:id="rId51"/>
            </p:custDataLst>
          </p:nvPr>
        </p:nvCxnSpPr>
        <p:spPr bwMode="white">
          <a:xfrm>
            <a:off x="6484937" y="1392237"/>
            <a:ext cx="0" cy="5202238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2" name="Straight Connector 241"/>
          <p:cNvCxnSpPr/>
          <p:nvPr>
            <p:custDataLst>
              <p:tags r:id="rId52"/>
            </p:custDataLst>
          </p:nvPr>
        </p:nvCxnSpPr>
        <p:spPr bwMode="white">
          <a:xfrm>
            <a:off x="6405562" y="1392237"/>
            <a:ext cx="0" cy="5202238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1" name="Straight Connector 240"/>
          <p:cNvCxnSpPr/>
          <p:nvPr>
            <p:custDataLst>
              <p:tags r:id="rId53"/>
            </p:custDataLst>
          </p:nvPr>
        </p:nvCxnSpPr>
        <p:spPr bwMode="white">
          <a:xfrm>
            <a:off x="6229350" y="1392237"/>
            <a:ext cx="0" cy="5202238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0" name="Straight Connector 239"/>
          <p:cNvCxnSpPr/>
          <p:nvPr>
            <p:custDataLst>
              <p:tags r:id="rId54"/>
            </p:custDataLst>
          </p:nvPr>
        </p:nvCxnSpPr>
        <p:spPr bwMode="white">
          <a:xfrm>
            <a:off x="6143625" y="1392237"/>
            <a:ext cx="0" cy="5202238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9" name="Straight Connector 238"/>
          <p:cNvCxnSpPr/>
          <p:nvPr>
            <p:custDataLst>
              <p:tags r:id="rId55"/>
            </p:custDataLst>
          </p:nvPr>
        </p:nvCxnSpPr>
        <p:spPr bwMode="white">
          <a:xfrm>
            <a:off x="6056312" y="1392237"/>
            <a:ext cx="0" cy="5202238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8" name="Straight Connector 237"/>
          <p:cNvCxnSpPr/>
          <p:nvPr>
            <p:custDataLst>
              <p:tags r:id="rId56"/>
            </p:custDataLst>
          </p:nvPr>
        </p:nvCxnSpPr>
        <p:spPr bwMode="white">
          <a:xfrm>
            <a:off x="5970587" y="1392237"/>
            <a:ext cx="0" cy="5202238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7" name="Straight Connector 236"/>
          <p:cNvCxnSpPr/>
          <p:nvPr>
            <p:custDataLst>
              <p:tags r:id="rId57"/>
            </p:custDataLst>
          </p:nvPr>
        </p:nvCxnSpPr>
        <p:spPr bwMode="white">
          <a:xfrm>
            <a:off x="5881687" y="1392237"/>
            <a:ext cx="0" cy="5202238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6" name="Straight Connector 235"/>
          <p:cNvCxnSpPr/>
          <p:nvPr>
            <p:custDataLst>
              <p:tags r:id="rId58"/>
            </p:custDataLst>
          </p:nvPr>
        </p:nvCxnSpPr>
        <p:spPr bwMode="white">
          <a:xfrm>
            <a:off x="5794375" y="1392237"/>
            <a:ext cx="0" cy="5202238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5" name="Straight Connector 234"/>
          <p:cNvCxnSpPr/>
          <p:nvPr>
            <p:custDataLst>
              <p:tags r:id="rId59"/>
            </p:custDataLst>
          </p:nvPr>
        </p:nvCxnSpPr>
        <p:spPr bwMode="white">
          <a:xfrm>
            <a:off x="5708650" y="1392237"/>
            <a:ext cx="0" cy="5202238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4" name="Straight Connector 233"/>
          <p:cNvCxnSpPr/>
          <p:nvPr>
            <p:custDataLst>
              <p:tags r:id="rId60"/>
            </p:custDataLst>
          </p:nvPr>
        </p:nvCxnSpPr>
        <p:spPr bwMode="white">
          <a:xfrm>
            <a:off x="5619750" y="1392237"/>
            <a:ext cx="0" cy="5202238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3" name="Straight Connector 232"/>
          <p:cNvCxnSpPr/>
          <p:nvPr>
            <p:custDataLst>
              <p:tags r:id="rId61"/>
            </p:custDataLst>
          </p:nvPr>
        </p:nvCxnSpPr>
        <p:spPr bwMode="white">
          <a:xfrm>
            <a:off x="5534025" y="1392237"/>
            <a:ext cx="0" cy="5202238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2" name="Straight Connector 231"/>
          <p:cNvCxnSpPr/>
          <p:nvPr>
            <p:custDataLst>
              <p:tags r:id="rId62"/>
            </p:custDataLst>
          </p:nvPr>
        </p:nvCxnSpPr>
        <p:spPr bwMode="white">
          <a:xfrm>
            <a:off x="5446712" y="1392237"/>
            <a:ext cx="0" cy="5202238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1" name="Straight Connector 230"/>
          <p:cNvCxnSpPr/>
          <p:nvPr>
            <p:custDataLst>
              <p:tags r:id="rId63"/>
            </p:custDataLst>
          </p:nvPr>
        </p:nvCxnSpPr>
        <p:spPr bwMode="white">
          <a:xfrm>
            <a:off x="5365750" y="1392237"/>
            <a:ext cx="0" cy="5202238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0" name="Straight Connector 229"/>
          <p:cNvCxnSpPr/>
          <p:nvPr>
            <p:custDataLst>
              <p:tags r:id="rId64"/>
            </p:custDataLst>
          </p:nvPr>
        </p:nvCxnSpPr>
        <p:spPr bwMode="white">
          <a:xfrm>
            <a:off x="5189537" y="1392237"/>
            <a:ext cx="0" cy="5202238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9" name="Straight Connector 228"/>
          <p:cNvCxnSpPr/>
          <p:nvPr>
            <p:custDataLst>
              <p:tags r:id="rId65"/>
            </p:custDataLst>
          </p:nvPr>
        </p:nvCxnSpPr>
        <p:spPr bwMode="white">
          <a:xfrm>
            <a:off x="5103812" y="1392237"/>
            <a:ext cx="0" cy="5202238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8" name="Straight Connector 227"/>
          <p:cNvCxnSpPr/>
          <p:nvPr>
            <p:custDataLst>
              <p:tags r:id="rId66"/>
            </p:custDataLst>
          </p:nvPr>
        </p:nvCxnSpPr>
        <p:spPr bwMode="white">
          <a:xfrm>
            <a:off x="5016500" y="1392237"/>
            <a:ext cx="0" cy="5202238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9" name="Straight Connector 158"/>
          <p:cNvCxnSpPr/>
          <p:nvPr>
            <p:custDataLst>
              <p:tags r:id="rId67"/>
            </p:custDataLst>
          </p:nvPr>
        </p:nvCxnSpPr>
        <p:spPr bwMode="white">
          <a:xfrm>
            <a:off x="4930775" y="1392237"/>
            <a:ext cx="0" cy="5202238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8" name="Straight Connector 157"/>
          <p:cNvCxnSpPr/>
          <p:nvPr>
            <p:custDataLst>
              <p:tags r:id="rId68"/>
            </p:custDataLst>
          </p:nvPr>
        </p:nvCxnSpPr>
        <p:spPr bwMode="white">
          <a:xfrm>
            <a:off x="4841875" y="1392237"/>
            <a:ext cx="0" cy="5202238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Straight Connector 144"/>
          <p:cNvCxnSpPr/>
          <p:nvPr>
            <p:custDataLst>
              <p:tags r:id="rId69"/>
            </p:custDataLst>
          </p:nvPr>
        </p:nvCxnSpPr>
        <p:spPr bwMode="white">
          <a:xfrm>
            <a:off x="4668837" y="1392237"/>
            <a:ext cx="0" cy="5202238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Straight Connector 142"/>
          <p:cNvCxnSpPr/>
          <p:nvPr>
            <p:custDataLst>
              <p:tags r:id="rId70"/>
            </p:custDataLst>
          </p:nvPr>
        </p:nvCxnSpPr>
        <p:spPr bwMode="white">
          <a:xfrm>
            <a:off x="4579937" y="1392237"/>
            <a:ext cx="0" cy="5202238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8" name="Straight Connector 137"/>
          <p:cNvCxnSpPr/>
          <p:nvPr>
            <p:custDataLst>
              <p:tags r:id="rId71"/>
            </p:custDataLst>
          </p:nvPr>
        </p:nvCxnSpPr>
        <p:spPr bwMode="white">
          <a:xfrm>
            <a:off x="4495800" y="1392237"/>
            <a:ext cx="0" cy="5202238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7" name="Straight Connector 156"/>
          <p:cNvCxnSpPr/>
          <p:nvPr>
            <p:custDataLst>
              <p:tags r:id="rId72"/>
            </p:custDataLst>
          </p:nvPr>
        </p:nvCxnSpPr>
        <p:spPr bwMode="white">
          <a:xfrm>
            <a:off x="4754562" y="1392237"/>
            <a:ext cx="0" cy="5202238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5" name="Straight Connector 254"/>
          <p:cNvCxnSpPr/>
          <p:nvPr>
            <p:custDataLst>
              <p:tags r:id="rId73"/>
            </p:custDataLst>
          </p:nvPr>
        </p:nvCxnSpPr>
        <p:spPr bwMode="white">
          <a:xfrm>
            <a:off x="7613650" y="1392237"/>
            <a:ext cx="0" cy="5202238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4" name="Straight Connector 253"/>
          <p:cNvCxnSpPr/>
          <p:nvPr>
            <p:custDataLst>
              <p:tags r:id="rId74"/>
            </p:custDataLst>
          </p:nvPr>
        </p:nvCxnSpPr>
        <p:spPr bwMode="white">
          <a:xfrm>
            <a:off x="7524750" y="1392237"/>
            <a:ext cx="0" cy="5202238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3" name="Straight Connector 252"/>
          <p:cNvCxnSpPr/>
          <p:nvPr>
            <p:custDataLst>
              <p:tags r:id="rId75"/>
            </p:custDataLst>
          </p:nvPr>
        </p:nvCxnSpPr>
        <p:spPr bwMode="white">
          <a:xfrm>
            <a:off x="7445375" y="1392237"/>
            <a:ext cx="0" cy="5202238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2" name="Straight Connector 251"/>
          <p:cNvCxnSpPr/>
          <p:nvPr>
            <p:custDataLst>
              <p:tags r:id="rId76"/>
            </p:custDataLst>
          </p:nvPr>
        </p:nvCxnSpPr>
        <p:spPr bwMode="white">
          <a:xfrm>
            <a:off x="7269162" y="1392237"/>
            <a:ext cx="0" cy="5202238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1" name="Straight Connector 250"/>
          <p:cNvCxnSpPr/>
          <p:nvPr>
            <p:custDataLst>
              <p:tags r:id="rId77"/>
            </p:custDataLst>
          </p:nvPr>
        </p:nvCxnSpPr>
        <p:spPr bwMode="white">
          <a:xfrm>
            <a:off x="7183437" y="1392237"/>
            <a:ext cx="0" cy="5202238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0" name="Straight Connector 249"/>
          <p:cNvCxnSpPr/>
          <p:nvPr>
            <p:custDataLst>
              <p:tags r:id="rId78"/>
            </p:custDataLst>
          </p:nvPr>
        </p:nvCxnSpPr>
        <p:spPr bwMode="white">
          <a:xfrm>
            <a:off x="7094537" y="1392237"/>
            <a:ext cx="0" cy="5202238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9" name="Straight Connector 248"/>
          <p:cNvCxnSpPr/>
          <p:nvPr>
            <p:custDataLst>
              <p:tags r:id="rId79"/>
            </p:custDataLst>
          </p:nvPr>
        </p:nvCxnSpPr>
        <p:spPr bwMode="white">
          <a:xfrm>
            <a:off x="7008812" y="1392237"/>
            <a:ext cx="0" cy="5202238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8" name="Straight Connector 247"/>
          <p:cNvCxnSpPr/>
          <p:nvPr>
            <p:custDataLst>
              <p:tags r:id="rId80"/>
            </p:custDataLst>
          </p:nvPr>
        </p:nvCxnSpPr>
        <p:spPr bwMode="white">
          <a:xfrm>
            <a:off x="6921500" y="1392237"/>
            <a:ext cx="0" cy="5202238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3" name="Straight Connector 262"/>
          <p:cNvCxnSpPr/>
          <p:nvPr>
            <p:custDataLst>
              <p:tags r:id="rId81"/>
            </p:custDataLst>
          </p:nvPr>
        </p:nvCxnSpPr>
        <p:spPr bwMode="white">
          <a:xfrm>
            <a:off x="8307387" y="1392237"/>
            <a:ext cx="0" cy="5202238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2" name="Straight Connector 261"/>
          <p:cNvCxnSpPr/>
          <p:nvPr>
            <p:custDataLst>
              <p:tags r:id="rId82"/>
            </p:custDataLst>
          </p:nvPr>
        </p:nvCxnSpPr>
        <p:spPr bwMode="white">
          <a:xfrm>
            <a:off x="8223250" y="1392237"/>
            <a:ext cx="0" cy="5202238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1" name="Straight Connector 260"/>
          <p:cNvCxnSpPr/>
          <p:nvPr>
            <p:custDataLst>
              <p:tags r:id="rId83"/>
            </p:custDataLst>
          </p:nvPr>
        </p:nvCxnSpPr>
        <p:spPr bwMode="white">
          <a:xfrm>
            <a:off x="8134350" y="1392237"/>
            <a:ext cx="0" cy="5202238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0" name="Straight Connector 259"/>
          <p:cNvCxnSpPr/>
          <p:nvPr>
            <p:custDataLst>
              <p:tags r:id="rId84"/>
            </p:custDataLst>
          </p:nvPr>
        </p:nvCxnSpPr>
        <p:spPr bwMode="white">
          <a:xfrm>
            <a:off x="8048625" y="1392237"/>
            <a:ext cx="0" cy="5202238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9" name="Straight Connector 258"/>
          <p:cNvCxnSpPr/>
          <p:nvPr>
            <p:custDataLst>
              <p:tags r:id="rId85"/>
            </p:custDataLst>
          </p:nvPr>
        </p:nvCxnSpPr>
        <p:spPr bwMode="white">
          <a:xfrm>
            <a:off x="7961312" y="1392237"/>
            <a:ext cx="0" cy="5202238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8" name="Straight Connector 257"/>
          <p:cNvCxnSpPr/>
          <p:nvPr>
            <p:custDataLst>
              <p:tags r:id="rId86"/>
            </p:custDataLst>
          </p:nvPr>
        </p:nvCxnSpPr>
        <p:spPr bwMode="white">
          <a:xfrm>
            <a:off x="7872412" y="1392237"/>
            <a:ext cx="0" cy="5202238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7" name="Straight Connector 256"/>
          <p:cNvCxnSpPr/>
          <p:nvPr>
            <p:custDataLst>
              <p:tags r:id="rId87"/>
            </p:custDataLst>
          </p:nvPr>
        </p:nvCxnSpPr>
        <p:spPr bwMode="white">
          <a:xfrm>
            <a:off x="7786687" y="1392237"/>
            <a:ext cx="0" cy="5202238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6" name="Straight Connector 255"/>
          <p:cNvCxnSpPr/>
          <p:nvPr>
            <p:custDataLst>
              <p:tags r:id="rId88"/>
            </p:custDataLst>
          </p:nvPr>
        </p:nvCxnSpPr>
        <p:spPr bwMode="white">
          <a:xfrm>
            <a:off x="7699375" y="1392237"/>
            <a:ext cx="0" cy="5202238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5" name="Straight Connector 264"/>
          <p:cNvCxnSpPr/>
          <p:nvPr>
            <p:custDataLst>
              <p:tags r:id="rId89"/>
            </p:custDataLst>
          </p:nvPr>
        </p:nvCxnSpPr>
        <p:spPr bwMode="gray">
          <a:xfrm>
            <a:off x="457200" y="1392237"/>
            <a:ext cx="9223375" cy="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7" name="Text Placeholder 3"/>
          <p:cNvSpPr>
            <a:spLocks noGrp="1"/>
          </p:cNvSpPr>
          <p:nvPr>
            <p:custDataLst>
              <p:tags r:id="rId90"/>
            </p:custDataLst>
          </p:nvPr>
        </p:nvSpPr>
        <p:spPr bwMode="auto">
          <a:xfrm>
            <a:off x="554038" y="5176837"/>
            <a:ext cx="190658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ru-RU" sz="900" b="0" dirty="0" smtClean="0">
                <a:solidFill>
                  <a:srgbClr val="000000"/>
                </a:solidFill>
              </a:rPr>
              <a:t>7.4 Создание рейтинга по регионам</a:t>
            </a:r>
            <a:endParaRPr lang="ru-RU" sz="900" b="0" dirty="0">
              <a:latin typeface="Arial"/>
              <a:sym typeface="Arial"/>
            </a:endParaRPr>
          </a:p>
        </p:txBody>
      </p:sp>
      <p:sp useBgFill="1">
        <p:nvSpPr>
          <p:cNvPr id="1330" name="Text Placeholder 1328"/>
          <p:cNvSpPr>
            <a:spLocks noGrp="1"/>
          </p:cNvSpPr>
          <p:nvPr>
            <p:custDataLst>
              <p:tags r:id="rId91"/>
            </p:custDataLst>
          </p:nvPr>
        </p:nvSpPr>
        <p:spPr bwMode="auto">
          <a:xfrm>
            <a:off x="5319712" y="5180012"/>
            <a:ext cx="514350" cy="12223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fld id="{0CCD639B-E51C-4D85-8D6E-2E2230A807BC}" type="datetime'''31.''''''''''''1''''''''''''2''''''''''.2''''''''''0''1''2'">
              <a:rPr lang="en-US" sz="800" b="0" smtClean="0"/>
              <a:pPr>
                <a:spcBef>
                  <a:spcPct val="0"/>
                </a:spcBef>
              </a:pPr>
              <a:t>31.12.2012</a:t>
            </a:fld>
            <a:endParaRPr lang="ru-RU" sz="800" b="0" dirty="0">
              <a:latin typeface="Arial"/>
              <a:sym typeface="Arial"/>
            </a:endParaRPr>
          </a:p>
        </p:txBody>
      </p:sp>
      <p:sp>
        <p:nvSpPr>
          <p:cNvPr id="795" name="Text Placeholder 174"/>
          <p:cNvSpPr>
            <a:spLocks noGrp="1"/>
          </p:cNvSpPr>
          <p:nvPr>
            <p:custDataLst>
              <p:tags r:id="rId92"/>
            </p:custDataLst>
          </p:nvPr>
        </p:nvSpPr>
        <p:spPr bwMode="auto">
          <a:xfrm>
            <a:off x="8493125" y="4964112"/>
            <a:ext cx="23971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ru-RU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ФСТ</a:t>
            </a:r>
            <a:endParaRPr lang="en-US" sz="900" b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4" name="Text Placeholder 3"/>
          <p:cNvSpPr>
            <a:spLocks noGrp="1"/>
          </p:cNvSpPr>
          <p:nvPr>
            <p:custDataLst>
              <p:tags r:id="rId93"/>
            </p:custDataLst>
          </p:nvPr>
        </p:nvSpPr>
        <p:spPr bwMode="auto">
          <a:xfrm>
            <a:off x="554037" y="4964112"/>
            <a:ext cx="215741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ru-RU" sz="900" b="0" dirty="0" smtClean="0"/>
              <a:t>7.3 Создание единого интернет-портала</a:t>
            </a:r>
            <a:endParaRPr lang="ru-RU" sz="900" b="0" dirty="0">
              <a:latin typeface="Arial"/>
              <a:sym typeface="Arial"/>
            </a:endParaRPr>
          </a:p>
        </p:txBody>
      </p:sp>
      <p:sp useBgFill="1">
        <p:nvSpPr>
          <p:cNvPr id="1328" name="Text Placeholder 1326"/>
          <p:cNvSpPr>
            <a:spLocks noGrp="1"/>
          </p:cNvSpPr>
          <p:nvPr>
            <p:custDataLst>
              <p:tags r:id="rId94"/>
            </p:custDataLst>
          </p:nvPr>
        </p:nvSpPr>
        <p:spPr bwMode="auto">
          <a:xfrm>
            <a:off x="4795837" y="4967287"/>
            <a:ext cx="514350" cy="12223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fld id="{6F0EBDB6-1E14-4617-B559-A419BAD3279F}" type="datetime'''''3''''''0.0''6''.''''''2''0''''1''''''''''''2'''''''''''">
              <a:rPr lang="en-US" sz="800" b="0" smtClean="0"/>
              <a:pPr>
                <a:spcBef>
                  <a:spcPct val="0"/>
                </a:spcBef>
              </a:pPr>
              <a:t>30.06.2012</a:t>
            </a:fld>
            <a:endParaRPr lang="ru-RU" sz="800" b="0" dirty="0">
              <a:latin typeface="Arial"/>
              <a:sym typeface="Arial"/>
            </a:endParaRPr>
          </a:p>
        </p:txBody>
      </p:sp>
      <p:sp>
        <p:nvSpPr>
          <p:cNvPr id="1146" name="Text Placeholder 174"/>
          <p:cNvSpPr>
            <a:spLocks noGrp="1"/>
          </p:cNvSpPr>
          <p:nvPr>
            <p:custDataLst>
              <p:tags r:id="rId95"/>
            </p:custDataLst>
          </p:nvPr>
        </p:nvSpPr>
        <p:spPr bwMode="auto">
          <a:xfrm>
            <a:off x="8493125" y="4749800"/>
            <a:ext cx="24606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</a:pPr>
            <a:r>
              <a:rPr lang="ru-RU" sz="900" b="0" dirty="0" smtClean="0">
                <a:cs typeface="Arial"/>
              </a:rPr>
              <a:t>ФАС</a:t>
            </a:r>
            <a:endParaRPr lang="ru-RU" sz="900" b="0" dirty="0" smtClean="0">
              <a:latin typeface="Arial"/>
              <a:cs typeface="Arial"/>
              <a:sym typeface="Arial"/>
            </a:endParaRPr>
          </a:p>
        </p:txBody>
      </p:sp>
      <p:sp>
        <p:nvSpPr>
          <p:cNvPr id="793" name="Text Placeholder 3"/>
          <p:cNvSpPr>
            <a:spLocks noGrp="1"/>
          </p:cNvSpPr>
          <p:nvPr>
            <p:custDataLst>
              <p:tags r:id="rId96"/>
            </p:custDataLst>
          </p:nvPr>
        </p:nvSpPr>
        <p:spPr bwMode="auto">
          <a:xfrm>
            <a:off x="554038" y="4749800"/>
            <a:ext cx="37560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ru-RU" sz="900" b="0" dirty="0" smtClean="0">
                <a:solidFill>
                  <a:srgbClr val="000000"/>
                </a:solidFill>
              </a:rPr>
              <a:t>7.2 Создание механизма раскрытия информации по обработке заявок</a:t>
            </a:r>
            <a:endParaRPr lang="ru-RU" sz="900" b="0" dirty="0">
              <a:latin typeface="Arial"/>
              <a:sym typeface="Arial"/>
            </a:endParaRPr>
          </a:p>
        </p:txBody>
      </p:sp>
      <p:sp useBgFill="1">
        <p:nvSpPr>
          <p:cNvPr id="1326" name="Text Placeholder 1324"/>
          <p:cNvSpPr>
            <a:spLocks noGrp="1"/>
          </p:cNvSpPr>
          <p:nvPr>
            <p:custDataLst>
              <p:tags r:id="rId97"/>
            </p:custDataLst>
          </p:nvPr>
        </p:nvSpPr>
        <p:spPr bwMode="auto">
          <a:xfrm>
            <a:off x="4795837" y="4752975"/>
            <a:ext cx="514350" cy="12223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fld id="{5685A93F-E577-4EF4-AC03-E1BE3D53735C}" type="datetime'''''''''3''''''0.''''0''''6''''.''''''2''''01''''''''''2'''">
              <a:rPr lang="en-US" sz="800" b="0" smtClean="0"/>
              <a:pPr>
                <a:spcBef>
                  <a:spcPct val="0"/>
                </a:spcBef>
              </a:pPr>
              <a:t>30.06.2012</a:t>
            </a:fld>
            <a:endParaRPr lang="ru-RU" sz="800" b="0" dirty="0">
              <a:latin typeface="Arial"/>
              <a:sym typeface="Arial"/>
            </a:endParaRPr>
          </a:p>
        </p:txBody>
      </p:sp>
      <p:sp>
        <p:nvSpPr>
          <p:cNvPr id="205" name="Text Placeholder 174"/>
          <p:cNvSpPr>
            <a:spLocks noGrp="1"/>
          </p:cNvSpPr>
          <p:nvPr>
            <p:custDataLst>
              <p:tags r:id="rId98"/>
            </p:custDataLst>
          </p:nvPr>
        </p:nvSpPr>
        <p:spPr bwMode="auto">
          <a:xfrm>
            <a:off x="8493125" y="4400550"/>
            <a:ext cx="24606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</a:pPr>
            <a:r>
              <a:rPr lang="ru-RU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ФАС</a:t>
            </a:r>
            <a:endParaRPr lang="ru-RU" sz="900" b="0" dirty="0" smtClean="0">
              <a:latin typeface="Arial"/>
              <a:cs typeface="Arial"/>
              <a:sym typeface="Arial"/>
            </a:endParaRPr>
          </a:p>
        </p:txBody>
      </p:sp>
      <p:sp>
        <p:nvSpPr>
          <p:cNvPr id="141" name="Text Placeholder 3"/>
          <p:cNvSpPr>
            <a:spLocks noGrp="1"/>
          </p:cNvSpPr>
          <p:nvPr>
            <p:custDataLst>
              <p:tags r:id="rId99"/>
            </p:custDataLst>
          </p:nvPr>
        </p:nvSpPr>
        <p:spPr bwMode="auto">
          <a:xfrm>
            <a:off x="554038" y="4400550"/>
            <a:ext cx="343058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9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7.1 </a:t>
            </a:r>
            <a:r>
              <a:rPr lang="ru-RU" sz="9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Совершенствование и внедрение стандартов по раскрытию </a:t>
            </a:r>
          </a:p>
          <a:p>
            <a:pPr>
              <a:spcBef>
                <a:spcPct val="0"/>
              </a:spcBef>
            </a:pPr>
            <a:r>
              <a:rPr lang="ru-RU" sz="9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информации сетевыми компаниями</a:t>
            </a:r>
            <a:endParaRPr lang="ru-RU" sz="900" b="0" dirty="0">
              <a:latin typeface="Arial"/>
              <a:sym typeface="Arial"/>
            </a:endParaRPr>
          </a:p>
        </p:txBody>
      </p:sp>
      <p:sp useBgFill="1">
        <p:nvSpPr>
          <p:cNvPr id="1324" name="Text Placeholder 1322"/>
          <p:cNvSpPr>
            <a:spLocks noGrp="1"/>
          </p:cNvSpPr>
          <p:nvPr>
            <p:custDataLst>
              <p:tags r:id="rId100"/>
            </p:custDataLst>
          </p:nvPr>
        </p:nvSpPr>
        <p:spPr bwMode="auto">
          <a:xfrm>
            <a:off x="5319712" y="4403725"/>
            <a:ext cx="514350" cy="12223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fld id="{E842B38E-5171-44C3-8AB3-819DE816770C}" type="datetime'''''''''''3''1.''''''''1''2''.''''20''''12'''''''''">
              <a:rPr lang="en-US" sz="800" b="0" smtClean="0"/>
              <a:pPr>
                <a:spcBef>
                  <a:spcPct val="0"/>
                </a:spcBef>
              </a:pPr>
              <a:t>31.12.2012</a:t>
            </a:fld>
            <a:endParaRPr lang="ru-RU" sz="800" b="0" dirty="0">
              <a:latin typeface="Arial"/>
              <a:sym typeface="Arial"/>
            </a:endParaRPr>
          </a:p>
        </p:txBody>
      </p:sp>
      <p:sp>
        <p:nvSpPr>
          <p:cNvPr id="139" name="Text Placeholder 3"/>
          <p:cNvSpPr>
            <a:spLocks noGrp="1"/>
          </p:cNvSpPr>
          <p:nvPr>
            <p:custDataLst>
              <p:tags r:id="rId101"/>
            </p:custDataLst>
          </p:nvPr>
        </p:nvSpPr>
        <p:spPr bwMode="auto">
          <a:xfrm>
            <a:off x="554038" y="4187825"/>
            <a:ext cx="366553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ru-RU" sz="900" dirty="0" smtClean="0"/>
              <a:t>7. Внедрение единых стандартов раскрытия информации по ТП</a:t>
            </a:r>
            <a:endParaRPr lang="ru-RU" sz="900" b="0" dirty="0">
              <a:latin typeface="Arial"/>
              <a:sym typeface="Arial"/>
            </a:endParaRPr>
          </a:p>
        </p:txBody>
      </p:sp>
      <p:sp>
        <p:nvSpPr>
          <p:cNvPr id="184" name="Text Placeholder 174"/>
          <p:cNvSpPr>
            <a:spLocks noGrp="1"/>
          </p:cNvSpPr>
          <p:nvPr>
            <p:custDataLst>
              <p:tags r:id="rId102"/>
            </p:custDataLst>
          </p:nvPr>
        </p:nvSpPr>
        <p:spPr bwMode="auto">
          <a:xfrm>
            <a:off x="8493125" y="3836987"/>
            <a:ext cx="6000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</a:pPr>
            <a:r>
              <a:rPr lang="ru-RU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МинЭнерго</a:t>
            </a:r>
            <a:endParaRPr lang="ru-RU" sz="900" b="0" dirty="0" smtClean="0">
              <a:cs typeface="Arial"/>
              <a:sym typeface="Arial"/>
            </a:endParaRPr>
          </a:p>
        </p:txBody>
      </p:sp>
      <p:sp>
        <p:nvSpPr>
          <p:cNvPr id="166" name="Text Placeholder 3"/>
          <p:cNvSpPr>
            <a:spLocks noGrp="1"/>
          </p:cNvSpPr>
          <p:nvPr>
            <p:custDataLst>
              <p:tags r:id="rId103"/>
            </p:custDataLst>
          </p:nvPr>
        </p:nvSpPr>
        <p:spPr bwMode="auto">
          <a:xfrm>
            <a:off x="554038" y="3836987"/>
            <a:ext cx="328453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ru-RU" sz="900" b="0" dirty="0" smtClean="0"/>
              <a:t>6.4 Разработка системы КПЭ персонала сетевых компаний с </a:t>
            </a:r>
          </a:p>
          <a:p>
            <a:pPr>
              <a:spcBef>
                <a:spcPct val="0"/>
              </a:spcBef>
            </a:pPr>
            <a:r>
              <a:rPr lang="ru-RU" sz="900" b="0" dirty="0" smtClean="0"/>
              <a:t>учетом показателей качества обслуживания</a:t>
            </a:r>
            <a:endParaRPr lang="ru-RU" sz="900" b="0" dirty="0" smtClean="0">
              <a:sym typeface="Arial"/>
            </a:endParaRPr>
          </a:p>
        </p:txBody>
      </p:sp>
      <p:sp useBgFill="1">
        <p:nvSpPr>
          <p:cNvPr id="831" name="Text Placeholder 829"/>
          <p:cNvSpPr>
            <a:spLocks noGrp="1"/>
          </p:cNvSpPr>
          <p:nvPr>
            <p:custDataLst>
              <p:tags r:id="rId104"/>
            </p:custDataLst>
          </p:nvPr>
        </p:nvSpPr>
        <p:spPr bwMode="auto">
          <a:xfrm>
            <a:off x="5410200" y="3840162"/>
            <a:ext cx="514350" cy="12223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fld id="{5C83A316-6170-45B8-A03F-B08F0956BBC0}" type="datetime'''3''1''.0''''''''''''''''1''''.''''''2''01''''3'''''''''''">
              <a:rPr lang="en-US" sz="800" b="0" smtClean="0"/>
              <a:pPr>
                <a:spcBef>
                  <a:spcPct val="0"/>
                </a:spcBef>
              </a:pPr>
              <a:t>31.01.2013</a:t>
            </a:fld>
            <a:endParaRPr lang="ru-RU" sz="800" b="0" dirty="0">
              <a:latin typeface="Arial"/>
              <a:sym typeface="Arial"/>
            </a:endParaRPr>
          </a:p>
        </p:txBody>
      </p:sp>
      <p:sp>
        <p:nvSpPr>
          <p:cNvPr id="183" name="Text Placeholder 174"/>
          <p:cNvSpPr>
            <a:spLocks noGrp="1"/>
          </p:cNvSpPr>
          <p:nvPr>
            <p:custDataLst>
              <p:tags r:id="rId105"/>
            </p:custDataLst>
          </p:nvPr>
        </p:nvSpPr>
        <p:spPr bwMode="auto">
          <a:xfrm>
            <a:off x="8493125" y="3411537"/>
            <a:ext cx="6000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</a:pPr>
            <a:r>
              <a:rPr lang="ru-RU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МинЭнерго</a:t>
            </a:r>
            <a:endParaRPr lang="ru-RU" sz="900" b="0" dirty="0" smtClean="0">
              <a:cs typeface="Arial"/>
              <a:sym typeface="Arial"/>
            </a:endParaRPr>
          </a:p>
        </p:txBody>
      </p:sp>
      <p:sp>
        <p:nvSpPr>
          <p:cNvPr id="155" name="Text Placeholder 3"/>
          <p:cNvSpPr>
            <a:spLocks noGrp="1"/>
          </p:cNvSpPr>
          <p:nvPr>
            <p:custDataLst>
              <p:tags r:id="rId106"/>
            </p:custDataLst>
          </p:nvPr>
        </p:nvSpPr>
        <p:spPr bwMode="auto">
          <a:xfrm>
            <a:off x="554037" y="6089650"/>
            <a:ext cx="353218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ct val="0"/>
              </a:spcBef>
              <a:buClr>
                <a:srgbClr val="177B57"/>
              </a:buClr>
              <a:buSzPct val="100000"/>
              <a:buNone/>
            </a:pPr>
            <a:r>
              <a:rPr lang="ru-RU" sz="900" dirty="0" smtClean="0">
                <a:solidFill>
                  <a:srgbClr val="000000"/>
                </a:solidFill>
              </a:rPr>
              <a:t>8.3 Определение правил технологического присоединения к ОРУ </a:t>
            </a:r>
          </a:p>
          <a:p>
            <a:pPr marL="0" lvl="1" indent="0">
              <a:spcBef>
                <a:spcPct val="0"/>
              </a:spcBef>
              <a:buClr>
                <a:srgbClr val="177B57"/>
              </a:buClr>
              <a:buSzPct val="100000"/>
              <a:buNone/>
            </a:pPr>
            <a:r>
              <a:rPr lang="ru-RU" sz="900" dirty="0" smtClean="0">
                <a:solidFill>
                  <a:srgbClr val="000000"/>
                </a:solidFill>
              </a:rPr>
              <a:t>станций и ценообразование для такой формы ТП</a:t>
            </a:r>
          </a:p>
        </p:txBody>
      </p:sp>
      <p:sp useBgFill="1">
        <p:nvSpPr>
          <p:cNvPr id="829" name="Text Placeholder 827"/>
          <p:cNvSpPr>
            <a:spLocks noGrp="1"/>
          </p:cNvSpPr>
          <p:nvPr>
            <p:custDataLst>
              <p:tags r:id="rId107"/>
            </p:custDataLst>
          </p:nvPr>
        </p:nvSpPr>
        <p:spPr bwMode="auto">
          <a:xfrm>
            <a:off x="4710112" y="3414712"/>
            <a:ext cx="514350" cy="12223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fld id="{C297D5CD-A16F-47B4-A0DD-3CB7CEB53472}" type="datetime'''''''''3''''1.''05''''.''201''''''''''''2'">
              <a:rPr lang="en-US" sz="800" b="0" smtClean="0"/>
              <a:pPr>
                <a:spcBef>
                  <a:spcPct val="0"/>
                </a:spcBef>
              </a:pPr>
              <a:t>31.05.2012</a:t>
            </a:fld>
            <a:endParaRPr lang="ru-RU" sz="800" b="0" dirty="0">
              <a:latin typeface="Arial"/>
              <a:sym typeface="Arial"/>
            </a:endParaRPr>
          </a:p>
        </p:txBody>
      </p:sp>
      <p:sp>
        <p:nvSpPr>
          <p:cNvPr id="180" name="Text Placeholder 174"/>
          <p:cNvSpPr>
            <a:spLocks noGrp="1"/>
          </p:cNvSpPr>
          <p:nvPr>
            <p:custDataLst>
              <p:tags r:id="rId108"/>
            </p:custDataLst>
          </p:nvPr>
        </p:nvSpPr>
        <p:spPr bwMode="auto">
          <a:xfrm>
            <a:off x="8493125" y="3062287"/>
            <a:ext cx="6000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</a:pPr>
            <a:r>
              <a:rPr lang="ru-RU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МинЭнерго</a:t>
            </a:r>
            <a:endParaRPr lang="ru-RU" sz="900" b="0" dirty="0" smtClean="0">
              <a:cs typeface="Arial"/>
              <a:sym typeface="Arial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custDataLst>
              <p:tags r:id="rId109"/>
            </p:custDataLst>
          </p:nvPr>
        </p:nvSpPr>
        <p:spPr bwMode="auto">
          <a:xfrm>
            <a:off x="554039" y="3062287"/>
            <a:ext cx="26701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900" b="0" dirty="0" smtClean="0"/>
              <a:t>6.2 </a:t>
            </a:r>
            <a:r>
              <a:rPr lang="ru-RU" sz="900" b="0" dirty="0" smtClean="0"/>
              <a:t>Внедрение единых стандартов обслуживания </a:t>
            </a:r>
            <a:endParaRPr lang="en-US" sz="900" b="0" dirty="0" smtClean="0"/>
          </a:p>
          <a:p>
            <a:pPr>
              <a:spcBef>
                <a:spcPct val="0"/>
              </a:spcBef>
            </a:pPr>
            <a:r>
              <a:rPr lang="ru-RU" sz="900" b="0" dirty="0" smtClean="0"/>
              <a:t>клиентов сетевых организации</a:t>
            </a:r>
            <a:endParaRPr lang="ru-RU" sz="900" b="0" dirty="0">
              <a:latin typeface="Arial"/>
              <a:sym typeface="Arial"/>
            </a:endParaRPr>
          </a:p>
        </p:txBody>
      </p:sp>
      <p:sp useBgFill="1">
        <p:nvSpPr>
          <p:cNvPr id="827" name="Text Placeholder 825"/>
          <p:cNvSpPr>
            <a:spLocks noGrp="1"/>
          </p:cNvSpPr>
          <p:nvPr>
            <p:custDataLst>
              <p:tags r:id="rId110"/>
            </p:custDataLst>
          </p:nvPr>
        </p:nvSpPr>
        <p:spPr bwMode="auto">
          <a:xfrm>
            <a:off x="5410200" y="3065462"/>
            <a:ext cx="514350" cy="12223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fld id="{52932C45-46AB-41F7-AAD3-5BB457DD6DA6}" type="datetime'''''3''1''.''''''0''''''''1''.''''''''''''20''1''''''''''3'">
              <a:rPr lang="en-US" sz="800" b="0" smtClean="0"/>
              <a:pPr>
                <a:spcBef>
                  <a:spcPct val="0"/>
                </a:spcBef>
              </a:pPr>
              <a:t>31.01.2013</a:t>
            </a:fld>
            <a:endParaRPr lang="ru-RU" sz="800" b="0" dirty="0">
              <a:latin typeface="Arial"/>
              <a:sym typeface="Arial"/>
            </a:endParaRPr>
          </a:p>
        </p:txBody>
      </p:sp>
      <p:sp>
        <p:nvSpPr>
          <p:cNvPr id="179" name="Text Placeholder 174"/>
          <p:cNvSpPr>
            <a:spLocks noGrp="1"/>
          </p:cNvSpPr>
          <p:nvPr>
            <p:custDataLst>
              <p:tags r:id="rId111"/>
            </p:custDataLst>
          </p:nvPr>
        </p:nvSpPr>
        <p:spPr bwMode="auto">
          <a:xfrm>
            <a:off x="8493125" y="2711450"/>
            <a:ext cx="254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>
              <a:spcBef>
                <a:spcPct val="0"/>
              </a:spcBef>
              <a:defRPr/>
            </a:pPr>
            <a:r>
              <a:rPr lang="ru-RU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МЭР</a:t>
            </a:r>
            <a:endParaRPr lang="en-US" sz="900" b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custDataLst>
              <p:tags r:id="rId112"/>
            </p:custDataLst>
          </p:nvPr>
        </p:nvSpPr>
        <p:spPr bwMode="auto">
          <a:xfrm>
            <a:off x="554038" y="2711450"/>
            <a:ext cx="328453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900" b="0" dirty="0" smtClean="0">
                <a:solidFill>
                  <a:srgbClr val="000000"/>
                </a:solidFill>
                <a:latin typeface="Arial" charset="0"/>
              </a:rPr>
              <a:t>6.1 </a:t>
            </a:r>
            <a:r>
              <a:rPr lang="ru-RU" sz="900" b="0" dirty="0" smtClean="0">
                <a:solidFill>
                  <a:srgbClr val="000000"/>
                </a:solidFill>
                <a:latin typeface="Arial" charset="0"/>
              </a:rPr>
              <a:t>Изменение мотивационной схемы менеджмента сетевых </a:t>
            </a:r>
            <a:endParaRPr lang="en-US" sz="900" b="0" dirty="0" smtClean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ru-RU" sz="900" b="0" dirty="0" smtClean="0">
                <a:solidFill>
                  <a:srgbClr val="000000"/>
                </a:solidFill>
                <a:latin typeface="Arial" charset="0"/>
              </a:rPr>
              <a:t>компаний с государственным участием</a:t>
            </a:r>
            <a:endParaRPr lang="ru-RU" sz="900" b="0" dirty="0">
              <a:latin typeface="Arial"/>
              <a:sym typeface="Arial"/>
            </a:endParaRPr>
          </a:p>
        </p:txBody>
      </p:sp>
      <p:sp useBgFill="1">
        <p:nvSpPr>
          <p:cNvPr id="825" name="Text Placeholder 823"/>
          <p:cNvSpPr>
            <a:spLocks noGrp="1"/>
          </p:cNvSpPr>
          <p:nvPr>
            <p:custDataLst>
              <p:tags r:id="rId113"/>
            </p:custDataLst>
          </p:nvPr>
        </p:nvSpPr>
        <p:spPr bwMode="auto">
          <a:xfrm>
            <a:off x="5319712" y="2714625"/>
            <a:ext cx="514350" cy="12223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fld id="{A24533B5-0D34-4399-9762-47B63F76D7E3}" type="datetime'''''''3''''''''''''''1''''''.''1''2.2''0''''1''''''''2'''">
              <a:rPr lang="en-US" sz="800" b="0" smtClean="0"/>
              <a:pPr>
                <a:spcBef>
                  <a:spcPct val="0"/>
                </a:spcBef>
              </a:pPr>
              <a:t>31.12.2012</a:t>
            </a:fld>
            <a:endParaRPr lang="ru-RU" sz="800" b="0" dirty="0">
              <a:latin typeface="Arial"/>
              <a:sym typeface="Arial"/>
            </a:endParaRPr>
          </a:p>
        </p:txBody>
      </p:sp>
      <p:sp>
        <p:nvSpPr>
          <p:cNvPr id="218" name="Text Placeholder 3"/>
          <p:cNvSpPr>
            <a:spLocks noGrp="1"/>
          </p:cNvSpPr>
          <p:nvPr>
            <p:custDataLst>
              <p:tags r:id="rId114"/>
            </p:custDataLst>
          </p:nvPr>
        </p:nvSpPr>
        <p:spPr bwMode="auto">
          <a:xfrm>
            <a:off x="554037" y="2362200"/>
            <a:ext cx="335438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ru-RU" sz="900" dirty="0" smtClean="0"/>
              <a:t>6. Внедрение программ совершенствования деятельности</a:t>
            </a:r>
          </a:p>
          <a:p>
            <a:pPr>
              <a:spcBef>
                <a:spcPct val="0"/>
              </a:spcBef>
            </a:pPr>
            <a:r>
              <a:rPr lang="ru-RU" sz="900" dirty="0" smtClean="0"/>
              <a:t>сетевых компаний</a:t>
            </a:r>
            <a:endParaRPr lang="ru-RU" sz="900" b="0" dirty="0" smtClean="0">
              <a:sym typeface="Arial"/>
            </a:endParaRPr>
          </a:p>
        </p:txBody>
      </p:sp>
      <p:sp>
        <p:nvSpPr>
          <p:cNvPr id="222" name="Text Placeholder 174"/>
          <p:cNvSpPr>
            <a:spLocks noGrp="1"/>
          </p:cNvSpPr>
          <p:nvPr>
            <p:custDataLst>
              <p:tags r:id="rId115"/>
            </p:custDataLst>
          </p:nvPr>
        </p:nvSpPr>
        <p:spPr bwMode="auto">
          <a:xfrm>
            <a:off x="8493125" y="2012950"/>
            <a:ext cx="23971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>
              <a:spcBef>
                <a:spcPct val="0"/>
              </a:spcBef>
              <a:defRPr/>
            </a:pPr>
            <a:r>
              <a:rPr lang="ru-RU" sz="900" b="0" dirty="0" err="1" smtClean="0"/>
              <a:t>ФСТ</a:t>
            </a:r>
            <a:endParaRPr lang="en-US" sz="900" b="0" dirty="0" smtClean="0">
              <a:latin typeface="Arial"/>
              <a:cs typeface="Arial"/>
              <a:sym typeface="Arial"/>
            </a:endParaRPr>
          </a:p>
        </p:txBody>
      </p:sp>
      <p:sp>
        <p:nvSpPr>
          <p:cNvPr id="216" name="Text Placeholder 3"/>
          <p:cNvSpPr>
            <a:spLocks noGrp="1"/>
          </p:cNvSpPr>
          <p:nvPr>
            <p:custDataLst>
              <p:tags r:id="rId116"/>
            </p:custDataLst>
          </p:nvPr>
        </p:nvSpPr>
        <p:spPr bwMode="auto">
          <a:xfrm>
            <a:off x="554037" y="2012950"/>
            <a:ext cx="293528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900" b="0" dirty="0" smtClean="0">
                <a:solidFill>
                  <a:srgbClr val="000000"/>
                </a:solidFill>
                <a:latin typeface="Arial" charset="0"/>
              </a:rPr>
              <a:t>5.2 </a:t>
            </a:r>
            <a:r>
              <a:rPr lang="ru-RU" sz="900" b="0" dirty="0" smtClean="0">
                <a:solidFill>
                  <a:srgbClr val="000000"/>
                </a:solidFill>
                <a:latin typeface="Arial" charset="0"/>
              </a:rPr>
              <a:t>Адаптация факторов повышения эффективности к </a:t>
            </a:r>
          </a:p>
          <a:p>
            <a:pPr>
              <a:spcBef>
                <a:spcPct val="0"/>
              </a:spcBef>
            </a:pPr>
            <a:r>
              <a:rPr lang="ru-RU" sz="900" b="0" dirty="0" smtClean="0">
                <a:solidFill>
                  <a:srgbClr val="000000"/>
                </a:solidFill>
                <a:latin typeface="Arial" charset="0"/>
              </a:rPr>
              <a:t>интеграции в методику регуляции</a:t>
            </a:r>
            <a:endParaRPr lang="ru-RU" sz="900" b="0" dirty="0" smtClean="0">
              <a:sym typeface="Arial"/>
            </a:endParaRPr>
          </a:p>
        </p:txBody>
      </p:sp>
      <p:sp useBgFill="1">
        <p:nvSpPr>
          <p:cNvPr id="221" name="Text Placeholder 2"/>
          <p:cNvSpPr>
            <a:spLocks noGrp="1"/>
          </p:cNvSpPr>
          <p:nvPr>
            <p:custDataLst>
              <p:tags r:id="rId117"/>
            </p:custDataLst>
          </p:nvPr>
        </p:nvSpPr>
        <p:spPr bwMode="auto">
          <a:xfrm>
            <a:off x="5922962" y="2016125"/>
            <a:ext cx="514350" cy="12223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fld id="{CCFE6211-6D54-47CA-B729-9BE632FCDE4F}" type="datetime'3''1''.''''''''''0''7.''''''''''''''''''''2''''013'''">
              <a:rPr lang="en-US" sz="800" b="0" smtClean="0"/>
              <a:pPr>
                <a:spcBef>
                  <a:spcPct val="0"/>
                </a:spcBef>
              </a:pPr>
              <a:t>31.07.2013</a:t>
            </a:fld>
            <a:endParaRPr lang="en-US" sz="800" b="0" dirty="0" smtClean="0">
              <a:latin typeface="Arial"/>
              <a:sym typeface="Arial"/>
            </a:endParaRPr>
          </a:p>
        </p:txBody>
      </p:sp>
      <p:sp>
        <p:nvSpPr>
          <p:cNvPr id="225" name="Text Placeholder 174"/>
          <p:cNvSpPr>
            <a:spLocks noGrp="1"/>
          </p:cNvSpPr>
          <p:nvPr>
            <p:custDataLst>
              <p:tags r:id="rId118"/>
            </p:custDataLst>
          </p:nvPr>
        </p:nvSpPr>
        <p:spPr bwMode="auto">
          <a:xfrm>
            <a:off x="8493125" y="1798637"/>
            <a:ext cx="23971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>
              <a:spcBef>
                <a:spcPct val="0"/>
              </a:spcBef>
              <a:defRPr/>
            </a:pPr>
            <a:r>
              <a:rPr lang="ru-RU" sz="900" b="0" dirty="0" err="1" smtClean="0"/>
              <a:t>ФСТ</a:t>
            </a:r>
            <a:endParaRPr lang="en-US" sz="900" b="0" dirty="0" smtClean="0">
              <a:latin typeface="Arial"/>
              <a:cs typeface="Arial"/>
              <a:sym typeface="Arial"/>
            </a:endParaRPr>
          </a:p>
        </p:txBody>
      </p:sp>
      <p:sp>
        <p:nvSpPr>
          <p:cNvPr id="223" name="Text Placeholder 3"/>
          <p:cNvSpPr>
            <a:spLocks noGrp="1"/>
          </p:cNvSpPr>
          <p:nvPr>
            <p:custDataLst>
              <p:tags r:id="rId119"/>
            </p:custDataLst>
          </p:nvPr>
        </p:nvSpPr>
        <p:spPr bwMode="auto">
          <a:xfrm>
            <a:off x="554037" y="1798637"/>
            <a:ext cx="24320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900" b="0" dirty="0" smtClean="0"/>
              <a:t>5.1 </a:t>
            </a:r>
            <a:r>
              <a:rPr lang="ru-RU" sz="900" b="0" dirty="0" smtClean="0"/>
              <a:t>Совершенствование стандартов качества</a:t>
            </a:r>
            <a:endParaRPr lang="ru-RU" sz="900" b="0" dirty="0" smtClean="0">
              <a:sym typeface="Arial"/>
            </a:endParaRPr>
          </a:p>
        </p:txBody>
      </p:sp>
      <p:sp useBgFill="1">
        <p:nvSpPr>
          <p:cNvPr id="227" name="Text Placeholder 2"/>
          <p:cNvSpPr>
            <a:spLocks noGrp="1"/>
          </p:cNvSpPr>
          <p:nvPr>
            <p:custDataLst>
              <p:tags r:id="rId120"/>
            </p:custDataLst>
          </p:nvPr>
        </p:nvSpPr>
        <p:spPr bwMode="auto">
          <a:xfrm>
            <a:off x="5060950" y="1801812"/>
            <a:ext cx="514350" cy="12223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fld id="{5738B6D0-83D5-4E09-8B17-9A1B63F11C18}" type="datetime'''''3''''0.''''0''''''''''''''''9''''''.201''''''''''''''''2'">
              <a:rPr lang="en-US" sz="800" b="0" smtClean="0"/>
              <a:pPr>
                <a:spcBef>
                  <a:spcPct val="0"/>
                </a:spcBef>
              </a:pPr>
              <a:t>30.09.2012</a:t>
            </a:fld>
            <a:endParaRPr lang="en-US" sz="800" b="0" dirty="0" smtClean="0">
              <a:latin typeface="Arial"/>
              <a:sym typeface="Arial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custDataLst>
              <p:tags r:id="rId121"/>
            </p:custDataLst>
          </p:nvPr>
        </p:nvSpPr>
        <p:spPr bwMode="auto">
          <a:xfrm>
            <a:off x="554039" y="1449387"/>
            <a:ext cx="290988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900" dirty="0" smtClean="0"/>
              <a:t>5</a:t>
            </a:r>
            <a:r>
              <a:rPr lang="ru-RU" sz="900" dirty="0" smtClean="0"/>
              <a:t>. Оптимизация регулирования сетевых компаний </a:t>
            </a:r>
          </a:p>
          <a:p>
            <a:pPr>
              <a:spcBef>
                <a:spcPct val="0"/>
              </a:spcBef>
            </a:pPr>
            <a:r>
              <a:rPr lang="ru-RU" sz="900" dirty="0" smtClean="0"/>
              <a:t>для повышения качества обслуживания клиентов</a:t>
            </a:r>
            <a:endParaRPr lang="ru-RU" sz="900" dirty="0">
              <a:sym typeface="Arial"/>
            </a:endParaRPr>
          </a:p>
        </p:txBody>
      </p:sp>
      <p:sp>
        <p:nvSpPr>
          <p:cNvPr id="132" name="Text Placeholder 3"/>
          <p:cNvSpPr>
            <a:spLocks noGrp="1"/>
          </p:cNvSpPr>
          <p:nvPr>
            <p:custDataLst>
              <p:tags r:id="rId122"/>
            </p:custDataLst>
          </p:nvPr>
        </p:nvSpPr>
        <p:spPr bwMode="auto">
          <a:xfrm>
            <a:off x="554036" y="3624262"/>
            <a:ext cx="310356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ru-RU" sz="900" b="0" dirty="0" smtClean="0"/>
              <a:t>6.3 (внедрение) Внедрение </a:t>
            </a:r>
            <a:r>
              <a:rPr lang="en-US" sz="900" b="0" dirty="0" smtClean="0"/>
              <a:t>online</a:t>
            </a:r>
            <a:r>
              <a:rPr lang="ru-RU" sz="900" b="0" dirty="0" smtClean="0"/>
              <a:t> обслуживания клиентов</a:t>
            </a:r>
            <a:endParaRPr lang="ru-RU" sz="900" b="0" dirty="0">
              <a:latin typeface="Arial"/>
              <a:cs typeface="Arial"/>
              <a:sym typeface="Arial"/>
            </a:endParaRPr>
          </a:p>
        </p:txBody>
      </p:sp>
      <p:sp>
        <p:nvSpPr>
          <p:cNvPr id="12" name="Text Placeholder 3"/>
          <p:cNvSpPr>
            <a:spLocks noGrp="1"/>
          </p:cNvSpPr>
          <p:nvPr>
            <p:custDataLst>
              <p:tags r:id="rId123"/>
            </p:custDataLst>
          </p:nvPr>
        </p:nvSpPr>
        <p:spPr bwMode="auto">
          <a:xfrm>
            <a:off x="554038" y="3411537"/>
            <a:ext cx="284003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ru-RU" sz="900" b="0" dirty="0" smtClean="0"/>
              <a:t>6.3 (пилот) Внедрение </a:t>
            </a:r>
            <a:r>
              <a:rPr lang="en-US" sz="900" b="0" dirty="0" smtClean="0"/>
              <a:t>online</a:t>
            </a:r>
            <a:r>
              <a:rPr lang="ru-RU" sz="900" b="0" dirty="0" smtClean="0"/>
              <a:t> обслуживания клиентов</a:t>
            </a:r>
            <a:endParaRPr lang="ru-RU" sz="900" b="0" dirty="0">
              <a:latin typeface="Arial"/>
              <a:sym typeface="Arial"/>
            </a:endParaRPr>
          </a:p>
        </p:txBody>
      </p:sp>
      <p:sp useBgFill="1">
        <p:nvSpPr>
          <p:cNvPr id="268" name="Text Placeholder 2"/>
          <p:cNvSpPr>
            <a:spLocks noGrp="1"/>
          </p:cNvSpPr>
          <p:nvPr>
            <p:custDataLst>
              <p:tags r:id="rId124"/>
            </p:custDataLst>
          </p:nvPr>
        </p:nvSpPr>
        <p:spPr bwMode="auto">
          <a:xfrm>
            <a:off x="5410200" y="3627437"/>
            <a:ext cx="514350" cy="12223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fld id="{344DCC86-D8F4-4359-AE06-C255466608F1}" type="datetime'''''''''3''1.0''''1''''''''''''.20''''''''''''''13'">
              <a:rPr lang="en-US" sz="800" b="0" smtClean="0"/>
              <a:pPr>
                <a:spcBef>
                  <a:spcPct val="0"/>
                </a:spcBef>
              </a:pPr>
              <a:t>31.01.2013</a:t>
            </a:fld>
            <a:endParaRPr lang="en-US" sz="800" b="0" dirty="0" smtClean="0">
              <a:latin typeface="Arial"/>
              <a:sym typeface="Arial"/>
            </a:endParaRPr>
          </a:p>
        </p:txBody>
      </p:sp>
      <p:sp useBgFill="1">
        <p:nvSpPr>
          <p:cNvPr id="1336" name="Text Placeholder 1334"/>
          <p:cNvSpPr>
            <a:spLocks noGrp="1"/>
          </p:cNvSpPr>
          <p:nvPr>
            <p:custDataLst>
              <p:tags r:id="rId125"/>
            </p:custDataLst>
          </p:nvPr>
        </p:nvSpPr>
        <p:spPr bwMode="auto">
          <a:xfrm>
            <a:off x="4886325" y="6092825"/>
            <a:ext cx="514350" cy="12223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fld id="{DD2C0B89-5182-43BA-A8ED-9F91E850FC48}" type="datetime'''''3''1''.''07''''''''''''''''''''''''.''2''''0''12'''''''">
              <a:rPr lang="en-US" sz="800" b="0" smtClean="0"/>
              <a:pPr>
                <a:spcBef>
                  <a:spcPct val="0"/>
                </a:spcBef>
              </a:pPr>
              <a:t>31.07.2012</a:t>
            </a:fld>
            <a:endParaRPr lang="ru-RU" sz="800" b="0" dirty="0">
              <a:latin typeface="Arial"/>
              <a:sym typeface="Arial"/>
            </a:endParaRPr>
          </a:p>
        </p:txBody>
      </p:sp>
      <p:sp>
        <p:nvSpPr>
          <p:cNvPr id="798" name="Text Placeholder 174"/>
          <p:cNvSpPr>
            <a:spLocks noGrp="1"/>
          </p:cNvSpPr>
          <p:nvPr>
            <p:custDataLst>
              <p:tags r:id="rId126"/>
            </p:custDataLst>
          </p:nvPr>
        </p:nvSpPr>
        <p:spPr bwMode="auto">
          <a:xfrm>
            <a:off x="8493125" y="5915025"/>
            <a:ext cx="6000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</a:pPr>
            <a:r>
              <a:rPr lang="ru-RU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МинЭнерго</a:t>
            </a:r>
            <a:endParaRPr lang="en-US" sz="900" b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6" name="Text Placeholder 174"/>
          <p:cNvSpPr>
            <a:spLocks noGrp="1"/>
          </p:cNvSpPr>
          <p:nvPr>
            <p:custDataLst>
              <p:tags r:id="rId127"/>
            </p:custDataLst>
          </p:nvPr>
        </p:nvSpPr>
        <p:spPr bwMode="auto">
          <a:xfrm>
            <a:off x="8493125" y="5176837"/>
            <a:ext cx="254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ru-RU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МЭР</a:t>
            </a:r>
            <a:endParaRPr lang="en-US" sz="900" b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Text Placeholder 3"/>
          <p:cNvSpPr>
            <a:spLocks noGrp="1"/>
          </p:cNvSpPr>
          <p:nvPr>
            <p:custDataLst>
              <p:tags r:id="rId128"/>
            </p:custDataLst>
          </p:nvPr>
        </p:nvSpPr>
        <p:spPr bwMode="auto">
          <a:xfrm>
            <a:off x="554040" y="5915025"/>
            <a:ext cx="266223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ct val="0"/>
              </a:spcBef>
              <a:buClr>
                <a:srgbClr val="177B57"/>
              </a:buClr>
              <a:buSzPct val="100000"/>
              <a:buNone/>
              <a:defRPr/>
            </a:pPr>
            <a:r>
              <a:rPr lang="ru-RU" sz="900" dirty="0" smtClean="0">
                <a:solidFill>
                  <a:srgbClr val="000000"/>
                </a:solidFill>
              </a:rPr>
              <a:t>8.2 Регламентирование процедуры отсоединения</a:t>
            </a:r>
          </a:p>
        </p:txBody>
      </p:sp>
      <p:sp useBgFill="1">
        <p:nvSpPr>
          <p:cNvPr id="1334" name="Text Placeholder 1332"/>
          <p:cNvSpPr>
            <a:spLocks noGrp="1"/>
          </p:cNvSpPr>
          <p:nvPr>
            <p:custDataLst>
              <p:tags r:id="rId129"/>
            </p:custDataLst>
          </p:nvPr>
        </p:nvSpPr>
        <p:spPr bwMode="auto">
          <a:xfrm>
            <a:off x="5060950" y="5918200"/>
            <a:ext cx="514350" cy="12223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fld id="{AB1A5DD6-7BBE-405C-8A0B-C4C6DCA7A725}" type="datetime'''3''''''''''''0''''''''''.0''9''''''''''''''''.''2''''01''2'">
              <a:rPr lang="en-US" sz="800" b="0" smtClean="0"/>
              <a:pPr>
                <a:spcBef>
                  <a:spcPct val="0"/>
                </a:spcBef>
              </a:pPr>
              <a:t>30.09.2012</a:t>
            </a:fld>
            <a:endParaRPr lang="ru-RU" sz="800" b="0" dirty="0">
              <a:latin typeface="Arial"/>
              <a:sym typeface="Arial"/>
            </a:endParaRPr>
          </a:p>
        </p:txBody>
      </p:sp>
      <p:sp>
        <p:nvSpPr>
          <p:cNvPr id="173" name="Text Placeholder 171"/>
          <p:cNvSpPr>
            <a:spLocks noGrp="1"/>
          </p:cNvSpPr>
          <p:nvPr>
            <p:custDataLst>
              <p:tags r:id="rId130"/>
            </p:custDataLst>
          </p:nvPr>
        </p:nvSpPr>
        <p:spPr bwMode="auto">
          <a:xfrm>
            <a:off x="8493125" y="1182687"/>
            <a:ext cx="10906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fld id="{AEA3E32D-DEEA-452A-B1CB-ADBC273250CE}" type="datetime'О''''''т''''''''''в''''''''''''ет''''с''т''в''е''н''ны''й'''''">
              <a:rPr lang="en-US" sz="1100" smtClean="0"/>
              <a:pPr>
                <a:spcBef>
                  <a:spcPct val="0"/>
                </a:spcBef>
              </a:pPr>
              <a:t>Ответственный</a:t>
            </a:fld>
            <a:endParaRPr lang="ru-RU" sz="1100" dirty="0">
              <a:latin typeface="Arial"/>
              <a:sym typeface="Arial"/>
            </a:endParaRPr>
          </a:p>
        </p:txBody>
      </p:sp>
      <p:sp>
        <p:nvSpPr>
          <p:cNvPr id="16" name="Text Placeholder 14"/>
          <p:cNvSpPr>
            <a:spLocks noGrp="1"/>
          </p:cNvSpPr>
          <p:nvPr>
            <p:custDataLst>
              <p:tags r:id="rId131"/>
            </p:custDataLst>
          </p:nvPr>
        </p:nvSpPr>
        <p:spPr bwMode="auto">
          <a:xfrm>
            <a:off x="554037" y="1182687"/>
            <a:ext cx="9334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fld id="{68740C52-7A16-4DB9-8052-249A555045A4}" type="datetime'М''''''''''''''''е''р''''оп''р''''и''''''''''''я''''''т''и''е'">
              <a:rPr lang="en-US" sz="1100" smtClean="0"/>
              <a:pPr>
                <a:spcBef>
                  <a:spcPct val="0"/>
                </a:spcBef>
              </a:pPr>
              <a:t>Мероприятие</a:t>
            </a:fld>
            <a:endParaRPr lang="ru-RU" sz="1100" dirty="0">
              <a:latin typeface="Arial"/>
              <a:sym typeface="Arial"/>
            </a:endParaRPr>
          </a:p>
        </p:txBody>
      </p:sp>
      <p:sp>
        <p:nvSpPr>
          <p:cNvPr id="799" name="Text Placeholder 174"/>
          <p:cNvSpPr>
            <a:spLocks noGrp="1"/>
          </p:cNvSpPr>
          <p:nvPr>
            <p:custDataLst>
              <p:tags r:id="rId132"/>
            </p:custDataLst>
          </p:nvPr>
        </p:nvSpPr>
        <p:spPr bwMode="auto">
          <a:xfrm>
            <a:off x="8493124" y="6089650"/>
            <a:ext cx="6000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ru-RU" sz="900" b="0" dirty="0" err="1" smtClean="0">
                <a:latin typeface="Arial"/>
                <a:cs typeface="Arial"/>
                <a:sym typeface="Arial"/>
              </a:rPr>
              <a:t>МинЭнерго</a:t>
            </a:r>
            <a:endParaRPr lang="en-US" sz="900" b="0" dirty="0" smtClean="0">
              <a:latin typeface="Arial"/>
              <a:cs typeface="Arial"/>
              <a:sym typeface="Arial"/>
            </a:endParaRPr>
          </a:p>
        </p:txBody>
      </p:sp>
      <p:sp>
        <p:nvSpPr>
          <p:cNvPr id="1219" name="Text Placeholder 174"/>
          <p:cNvSpPr>
            <a:spLocks noGrp="1"/>
          </p:cNvSpPr>
          <p:nvPr>
            <p:custDataLst>
              <p:tags r:id="rId133"/>
            </p:custDataLst>
          </p:nvPr>
        </p:nvSpPr>
        <p:spPr bwMode="auto">
          <a:xfrm>
            <a:off x="8493125" y="5738812"/>
            <a:ext cx="254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ru-RU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МЭР</a:t>
            </a:r>
            <a:endParaRPr lang="en-US" sz="900" b="0" dirty="0" smtClean="0">
              <a:latin typeface="Arial"/>
              <a:cs typeface="Arial"/>
              <a:sym typeface="Arial"/>
            </a:endParaRPr>
          </a:p>
        </p:txBody>
      </p:sp>
      <p:sp>
        <p:nvSpPr>
          <p:cNvPr id="151" name="Text Placeholder 3"/>
          <p:cNvSpPr>
            <a:spLocks noGrp="1"/>
          </p:cNvSpPr>
          <p:nvPr>
            <p:custDataLst>
              <p:tags r:id="rId134"/>
            </p:custDataLst>
          </p:nvPr>
        </p:nvSpPr>
        <p:spPr bwMode="auto">
          <a:xfrm>
            <a:off x="554039" y="5738812"/>
            <a:ext cx="317976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ru-RU" sz="900" b="0" dirty="0" smtClean="0">
                <a:solidFill>
                  <a:sysClr val="windowText" lastClr="000000"/>
                </a:solidFill>
              </a:rPr>
              <a:t>8.1  Определение правил технологического присоединения</a:t>
            </a:r>
            <a:endParaRPr lang="ru-RU" sz="900" b="0" dirty="0">
              <a:latin typeface="Arial"/>
              <a:sym typeface="Arial"/>
            </a:endParaRPr>
          </a:p>
        </p:txBody>
      </p:sp>
      <p:sp useBgFill="1">
        <p:nvSpPr>
          <p:cNvPr id="1332" name="Text Placeholder 1330"/>
          <p:cNvSpPr>
            <a:spLocks noGrp="1"/>
          </p:cNvSpPr>
          <p:nvPr>
            <p:custDataLst>
              <p:tags r:id="rId135"/>
            </p:custDataLst>
          </p:nvPr>
        </p:nvSpPr>
        <p:spPr bwMode="auto">
          <a:xfrm>
            <a:off x="5319712" y="5741987"/>
            <a:ext cx="514350" cy="12223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fld id="{6C5A34E9-F6AA-41EB-818F-368599846229}" type="datetime'''3''1''''.1''''''''''''2''''.''''''''''''''20''''1''''2'''''">
              <a:rPr lang="en-US" sz="800" b="0" smtClean="0"/>
              <a:pPr>
                <a:spcBef>
                  <a:spcPct val="0"/>
                </a:spcBef>
              </a:pPr>
              <a:t>31.12.2012</a:t>
            </a:fld>
            <a:endParaRPr lang="ru-RU" sz="800" b="0" dirty="0">
              <a:latin typeface="Arial"/>
              <a:sym typeface="Arial"/>
            </a:endParaRPr>
          </a:p>
        </p:txBody>
      </p:sp>
      <p:sp>
        <p:nvSpPr>
          <p:cNvPr id="149" name="Text Placeholder 3"/>
          <p:cNvSpPr>
            <a:spLocks noGrp="1"/>
          </p:cNvSpPr>
          <p:nvPr>
            <p:custDataLst>
              <p:tags r:id="rId136"/>
            </p:custDataLst>
          </p:nvPr>
        </p:nvSpPr>
        <p:spPr bwMode="auto">
          <a:xfrm>
            <a:off x="554036" y="5389562"/>
            <a:ext cx="355441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ru-RU" sz="900" dirty="0" smtClean="0"/>
              <a:t>8. Повышение эффективности использования существующих</a:t>
            </a:r>
          </a:p>
          <a:p>
            <a:pPr>
              <a:spcBef>
                <a:spcPct val="0"/>
              </a:spcBef>
            </a:pPr>
            <a:r>
              <a:rPr lang="ru-RU" sz="900" dirty="0" smtClean="0"/>
              <a:t> ресурсов сетевых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организаций</a:t>
            </a:r>
            <a:endParaRPr lang="ru-RU" sz="900" b="0" dirty="0">
              <a:latin typeface="Arial"/>
              <a:sym typeface="Arial"/>
            </a:endParaRPr>
          </a:p>
        </p:txBody>
      </p:sp>
      <p:sp>
        <p:nvSpPr>
          <p:cNvPr id="269" name="Text Placeholder 3"/>
          <p:cNvSpPr>
            <a:spLocks noGrp="1"/>
          </p:cNvSpPr>
          <p:nvPr>
            <p:custDataLst>
              <p:tags r:id="rId137"/>
            </p:custDataLst>
          </p:nvPr>
        </p:nvSpPr>
        <p:spPr bwMode="auto">
          <a:xfrm>
            <a:off x="554037" y="6400800"/>
            <a:ext cx="36004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ct val="0"/>
              </a:spcBef>
              <a:buClr>
                <a:srgbClr val="177B57"/>
              </a:buClr>
              <a:buSzPct val="100000"/>
              <a:buNone/>
            </a:pPr>
            <a:r>
              <a:rPr lang="ru-RU" sz="900" dirty="0" smtClean="0">
                <a:solidFill>
                  <a:srgbClr val="000000"/>
                </a:solidFill>
              </a:rPr>
              <a:t>8.4 Определение взаимоотношений смежных сетевых организаций</a:t>
            </a:r>
            <a:endParaRPr lang="ru-RU" sz="900" dirty="0" smtClean="0">
              <a:latin typeface="Arial"/>
              <a:cs typeface="Arial"/>
              <a:sym typeface="Arial"/>
            </a:endParaRPr>
          </a:p>
        </p:txBody>
      </p:sp>
      <p:sp>
        <p:nvSpPr>
          <p:cNvPr id="270" name="Text Placeholder 174"/>
          <p:cNvSpPr>
            <a:spLocks noGrp="1"/>
          </p:cNvSpPr>
          <p:nvPr>
            <p:custDataLst>
              <p:tags r:id="rId138"/>
            </p:custDataLst>
          </p:nvPr>
        </p:nvSpPr>
        <p:spPr bwMode="auto">
          <a:xfrm>
            <a:off x="8493125" y="6400800"/>
            <a:ext cx="6000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ru-RU" sz="900" b="0" dirty="0" err="1" smtClean="0"/>
              <a:t>МинЭнерго</a:t>
            </a:r>
            <a:endParaRPr lang="en-US" sz="900" b="0" dirty="0" smtClean="0">
              <a:latin typeface="Arial"/>
              <a:cs typeface="Arial"/>
              <a:sym typeface="Arial"/>
            </a:endParaRPr>
          </a:p>
        </p:txBody>
      </p:sp>
      <p:sp useBgFill="1">
        <p:nvSpPr>
          <p:cNvPr id="273" name="Text Placeholder 2"/>
          <p:cNvSpPr>
            <a:spLocks noGrp="1"/>
          </p:cNvSpPr>
          <p:nvPr>
            <p:custDataLst>
              <p:tags r:id="rId139"/>
            </p:custDataLst>
          </p:nvPr>
        </p:nvSpPr>
        <p:spPr bwMode="auto">
          <a:xfrm>
            <a:off x="5319712" y="6403975"/>
            <a:ext cx="514350" cy="12223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fld id="{C6810E32-9751-47E2-B232-D48A2D4C4279}" type="datetime'''''''3''1''''''.''''12''''''''''''.''''''''2''''0''''12'">
              <a:rPr lang="en-US" sz="800" b="0" smtClean="0"/>
              <a:pPr>
                <a:spcBef>
                  <a:spcPct val="0"/>
                </a:spcBef>
              </a:pPr>
              <a:t>31.12.2012</a:t>
            </a:fld>
            <a:endParaRPr lang="en-US" sz="800" b="0" dirty="0" smtClean="0">
              <a:latin typeface="Arial"/>
              <a:sym typeface="Arial"/>
            </a:endParaRPr>
          </a:p>
        </p:txBody>
      </p:sp>
      <p:sp>
        <p:nvSpPr>
          <p:cNvPr id="133" name="Text Placeholder 174"/>
          <p:cNvSpPr>
            <a:spLocks noGrp="1"/>
          </p:cNvSpPr>
          <p:nvPr>
            <p:custDataLst>
              <p:tags r:id="rId140"/>
            </p:custDataLst>
          </p:nvPr>
        </p:nvSpPr>
        <p:spPr bwMode="auto">
          <a:xfrm>
            <a:off x="8493125" y="3624262"/>
            <a:ext cx="6000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</a:pPr>
            <a:r>
              <a:rPr lang="ru-RU" sz="900" b="0" dirty="0" err="1" smtClean="0"/>
              <a:t>МинЭнерго</a:t>
            </a:r>
            <a:endParaRPr lang="ru-RU" sz="900" b="0" dirty="0" smtClean="0"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10" name="Rectangle 77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74786" name="think-cell Slide" r:id="rId34" imgW="0" imgH="0" progId="TCLayout.ActiveDocument.1">
              <p:embed/>
            </p:oleObj>
          </a:graphicData>
        </a:graphic>
      </p:graphicFrame>
      <p:sp>
        <p:nvSpPr>
          <p:cNvPr id="119812" name="Rectangle 76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 type="none" w="lg" len="lg"/>
            <a:tailEnd type="none" w="lg" len="lg"/>
          </a:ln>
        </p:spPr>
        <p:txBody>
          <a:bodyPr vert="horz" wrap="none" lIns="0" tIns="0" rIns="0" bIns="0" anchor="ctr" anchorCtr="0">
            <a:noAutofit/>
          </a:bodyPr>
          <a:lstStyle/>
          <a:p>
            <a:pPr algn="ctr"/>
            <a:endParaRPr lang="ru-RU" sz="100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17" name="Straight Connector 116"/>
          <p:cNvCxnSpPr/>
          <p:nvPr>
            <p:custDataLst>
              <p:tags r:id="rId3"/>
            </p:custDataLst>
          </p:nvPr>
        </p:nvCxnSpPr>
        <p:spPr>
          <a:xfrm>
            <a:off x="2065667" y="4530765"/>
            <a:ext cx="0" cy="1921431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>
            <p:custDataLst>
              <p:tags r:id="rId4"/>
            </p:custDataLst>
          </p:nvPr>
        </p:nvCxnSpPr>
        <p:spPr>
          <a:xfrm>
            <a:off x="1254641" y="4530765"/>
            <a:ext cx="0" cy="1921431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813" name="Rectangle 2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pPr>
              <a:tabLst>
                <a:tab pos="1528763" algn="l"/>
              </a:tabLs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Совершенствование правил ТП и создание условий сокращения сроков и этапов ТП</a:t>
            </a:r>
            <a:r>
              <a:rPr lang="ru-RU" dirty="0" smtClean="0"/>
              <a:t> (</a:t>
            </a:r>
            <a:r>
              <a:rPr lang="en-US" dirty="0" smtClean="0"/>
              <a:t>I</a:t>
            </a:r>
            <a:r>
              <a:rPr lang="ru-RU" dirty="0" smtClean="0"/>
              <a:t>)</a:t>
            </a:r>
          </a:p>
        </p:txBody>
      </p:sp>
      <p:sp>
        <p:nvSpPr>
          <p:cNvPr id="119825" name="Rectangle 7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41325" y="1600318"/>
            <a:ext cx="2519776" cy="132807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 type="none" w="lg" len="lg"/>
            <a:tailEnd type="none" w="lg" len="lg"/>
          </a:ln>
        </p:spPr>
        <p:txBody>
          <a:bodyPr lIns="18000" tIns="18000" rIns="18000" bIns="18000"/>
          <a:lstStyle/>
          <a:p>
            <a:pPr marL="288925" lvl="1" indent="-174625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ru-RU" sz="1200" dirty="0" smtClean="0"/>
              <a:t>Достижение существенного сокращения сроков и этапов технологического присоединения</a:t>
            </a:r>
            <a:endParaRPr lang="ru-RU" sz="1000" dirty="0">
              <a:solidFill>
                <a:srgbClr val="000000"/>
              </a:solidFill>
            </a:endParaRPr>
          </a:p>
          <a:p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24" name="Text Box 3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33386" y="4616450"/>
            <a:ext cx="1674813" cy="32316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square" tIns="91440" bIns="91440">
            <a:spAutoFit/>
          </a:bodyPr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ru-RU" sz="900" b="1" dirty="0" smtClean="0">
                <a:solidFill>
                  <a:srgbClr val="000000"/>
                </a:solidFill>
                <a:latin typeface="Arial"/>
              </a:rPr>
              <a:t>Количество этапов</a:t>
            </a:r>
            <a:endParaRPr lang="en-US" sz="900" b="1" dirty="0" smtClean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84" name="Group 19"/>
          <p:cNvGraphicFramePr>
            <a:graphicFrameLocks noGrp="1"/>
          </p:cNvGraphicFramePr>
          <p:nvPr>
            <p:custDataLst>
              <p:tags r:id="rId8"/>
            </p:custDataLst>
          </p:nvPr>
        </p:nvGraphicFramePr>
        <p:xfrm>
          <a:off x="3197384" y="1187450"/>
          <a:ext cx="6252614" cy="4297680"/>
        </p:xfrm>
        <a:graphic>
          <a:graphicData uri="http://schemas.openxmlformats.org/drawingml/2006/table">
            <a:tbl>
              <a:tblPr bandRow="1">
                <a:tableStyleId>{EB344D84-9AFB-497E-A393-DC336BA19D2E}</a:tableStyleId>
              </a:tblPr>
              <a:tblGrid>
                <a:gridCol w="4105112"/>
                <a:gridCol w="234953"/>
                <a:gridCol w="951266"/>
                <a:gridCol w="208280"/>
                <a:gridCol w="753003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</a:rPr>
                        <a:t>Входящие проекты мероприятия</a:t>
                      </a:r>
                    </a:p>
                  </a:txBody>
                  <a:tcPr marT="91440" marB="91440" anchor="b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b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Отв. лицо</a:t>
                      </a:r>
                    </a:p>
                  </a:txBody>
                  <a:tcPr marT="91440" marB="91440" anchor="b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b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</a:rPr>
                        <a:t>Срок</a:t>
                      </a:r>
                    </a:p>
                  </a:txBody>
                  <a:tcPr marT="91440" marB="91440" anchor="b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2128">
                <a:tc>
                  <a:txBody>
                    <a:bodyPr/>
                    <a:lstStyle/>
                    <a:p>
                      <a:pPr marL="288925" lvl="1" indent="-17462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7B57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1.1 Введение уведомительного порядка согласования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dirty="0" smtClean="0"/>
                        <a:t>–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предусмотреть уведомительный порядок согласования допуска в эксплуатацию объектов потребителя до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750</a:t>
                      </a:r>
                      <a:r>
                        <a:rPr lang="ru-RU" sz="10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к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ВА и уровнем напряжения до 10</a:t>
                      </a:r>
                      <a:r>
                        <a:rPr lang="ru-RU" sz="10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кВ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с Ростехнадзором.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1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МинЭнерго (соисп. МЭР, Ростехнадзор)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1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.2012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7783">
                <a:tc>
                  <a:txBody>
                    <a:bodyPr/>
                    <a:lstStyle/>
                    <a:p>
                      <a:pPr marL="288925" lvl="1" indent="-17462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7B57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1.2 Усиление </a:t>
                      </a:r>
                      <a:r>
                        <a:rPr lang="ru-RU" sz="10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постконтроля </a:t>
                      </a:r>
                      <a:r>
                        <a:rPr lang="ru-RU" sz="10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- предусмотреть необходимые механизмы, позволяющие Ростехнадзору проводить последующий контроль потребителей присоединившихся в уведомительном порядке</a:t>
                      </a:r>
                      <a:endParaRPr lang="en-US" sz="100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Ростехнадзор (соисп. МЭР, Минэнерго)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.2012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547783">
                <a:tc>
                  <a:txBody>
                    <a:bodyPr/>
                    <a:lstStyle/>
                    <a:p>
                      <a:pPr marL="288925" lvl="1" indent="-17462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7B57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1.3 Предоставление рассрочки платежа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dirty="0" smtClean="0"/>
                        <a:t>–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внести в типовой договор по технологическому присоединению потребителей от 15 до 150 кВА условие о возможном предоставления рассрочки платежа за услуги по технологическому присоединению.</a:t>
                      </a:r>
                      <a:endParaRPr lang="en-US" sz="100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ФАС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(соисп. МЭР, МинЭнерго)</a:t>
                      </a:r>
                      <a:endParaRPr kumimoji="0" lang="en-US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.2012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7783">
                <a:tc>
                  <a:txBody>
                    <a:bodyPr/>
                    <a:lstStyle/>
                    <a:p>
                      <a:pPr marL="288925" lvl="1" indent="-17462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7B57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1.4 С</a:t>
                      </a:r>
                      <a:r>
                        <a:rPr lang="ru-RU" sz="10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окращение нормативных сроков согласования проектов </a:t>
                      </a:r>
                      <a:r>
                        <a:rPr lang="ru-RU" sz="10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– разработать и реализовать законодательные инициативы по сокращению сроков согласования проектов присоединения к энергосетям до 10 дней. Определить формулировку тех.проекта по подключению к энергосетям и определить критерии для его создания. Исключить Ростехнадзор из согласования проектов до 150 кВА.</a:t>
                      </a:r>
                      <a:endParaRPr lang="en-US" sz="100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МинЭнерго (соисп. МЭР</a:t>
                      </a: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Ростехнадзор)</a:t>
                      </a:r>
                      <a:endParaRPr kumimoji="0" lang="en-US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.2012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03" name="Rectangle 3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433387" y="1170904"/>
            <a:ext cx="2527714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Цели мероприятия</a:t>
            </a:r>
          </a:p>
        </p:txBody>
      </p:sp>
      <p:sp>
        <p:nvSpPr>
          <p:cNvPr id="107" name="Rectangle 3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433387" y="4033837"/>
            <a:ext cx="2527714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Основные показатели</a:t>
            </a:r>
            <a:r>
              <a:rPr lang="ru-RU" sz="1200" b="1" baseline="30000" dirty="0" smtClean="0">
                <a:solidFill>
                  <a:srgbClr val="000000"/>
                </a:solidFill>
              </a:rPr>
              <a:t>1</a:t>
            </a:r>
            <a:r>
              <a:rPr lang="ru-RU" sz="1200" b="1" dirty="0" smtClean="0">
                <a:solidFill>
                  <a:srgbClr val="000000"/>
                </a:solidFill>
              </a:rPr>
              <a:t> </a:t>
            </a:r>
          </a:p>
        </p:txBody>
      </p:sp>
      <p:cxnSp>
        <p:nvCxnSpPr>
          <p:cNvPr id="111" name="Straight Connector 110"/>
          <p:cNvCxnSpPr/>
          <p:nvPr>
            <p:custDataLst>
              <p:tags r:id="rId11"/>
            </p:custDataLst>
          </p:nvPr>
        </p:nvCxnSpPr>
        <p:spPr>
          <a:xfrm>
            <a:off x="3076851" y="1170904"/>
            <a:ext cx="0" cy="5357218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7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197384" y="5758542"/>
            <a:ext cx="6252613" cy="26477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 type="none" w="lg" len="lg"/>
            <a:tailEnd type="none" w="lg" len="lg"/>
          </a:ln>
        </p:spPr>
        <p:txBody>
          <a:bodyPr lIns="18000" tIns="18000" rIns="18000" bIns="18000"/>
          <a:lstStyle/>
          <a:p>
            <a:pPr marL="288925" lvl="1" indent="-174625">
              <a:spcBef>
                <a:spcPts val="0"/>
              </a:spcBef>
              <a:spcAft>
                <a:spcPts val="0"/>
              </a:spcAft>
              <a:buClr>
                <a:srgbClr val="177B57"/>
              </a:buClr>
              <a:buSzPct val="100000"/>
              <a:buFont typeface="Arial"/>
              <a:buChar char="•"/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Внесение изменений в Правила технологического присоединения, утвержденных постановлением Правительства Российской Федерации от 27 декабря 2004 г. № 861</a:t>
            </a:r>
          </a:p>
          <a:p>
            <a:pPr marL="288925" lvl="1" indent="-174625">
              <a:spcBef>
                <a:spcPts val="0"/>
              </a:spcBef>
              <a:spcAft>
                <a:spcPts val="0"/>
              </a:spcAft>
              <a:buClr>
                <a:srgbClr val="177B57"/>
              </a:buClr>
              <a:buSzPct val="100000"/>
              <a:buFont typeface="Arial"/>
              <a:buChar char="•"/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Градостроительный кодекс (согласование с </a:t>
            </a:r>
            <a:r>
              <a:rPr lang="ru-RU" sz="1000" dirty="0" err="1" smtClean="0">
                <a:solidFill>
                  <a:srgbClr val="000000"/>
                </a:solidFill>
                <a:latin typeface="Arial"/>
              </a:rPr>
              <a:t>Ростехнадзором</a:t>
            </a: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), </a:t>
            </a:r>
            <a:r>
              <a:rPr lang="ru-RU" sz="1000" dirty="0" smtClean="0"/>
              <a:t>Лесной и Земельный кодекс</a:t>
            </a:r>
            <a:endParaRPr lang="ru-RU" sz="1000" dirty="0" smtClean="0">
              <a:solidFill>
                <a:srgbClr val="000000"/>
              </a:solidFill>
              <a:latin typeface="Arial"/>
            </a:endParaRPr>
          </a:p>
          <a:p>
            <a:pPr marL="288925" lvl="1" indent="-174625">
              <a:spcBef>
                <a:spcPts val="0"/>
              </a:spcBef>
              <a:spcAft>
                <a:spcPts val="0"/>
              </a:spcAft>
              <a:buClr>
                <a:srgbClr val="177B57"/>
              </a:buClr>
              <a:buSzPct val="100000"/>
              <a:buFont typeface="Arial"/>
              <a:buChar char="•"/>
              <a:defRPr/>
            </a:pPr>
            <a:r>
              <a:rPr lang="ru-RU" sz="1000" dirty="0" smtClean="0"/>
              <a:t>Постановление об основах ценообразования на электрическую энергию и услуги</a:t>
            </a:r>
          </a:p>
          <a:p>
            <a:pPr marL="288925" lvl="1" indent="-174625">
              <a:spcBef>
                <a:spcPts val="0"/>
              </a:spcBef>
              <a:spcAft>
                <a:spcPts val="0"/>
              </a:spcAft>
              <a:buClr>
                <a:srgbClr val="177B57"/>
              </a:buClr>
              <a:buSzPct val="100000"/>
              <a:buFont typeface="Arial"/>
              <a:buChar char="•"/>
              <a:defRPr/>
            </a:pPr>
            <a:r>
              <a:rPr lang="ru-RU" sz="1000" dirty="0" smtClean="0"/>
              <a:t>Правила технической эксплуатации электроустановок потребителей, Положение о </a:t>
            </a:r>
            <a:r>
              <a:rPr lang="ru-RU" sz="1000" dirty="0" err="1" smtClean="0"/>
              <a:t>Ростехнадзоре</a:t>
            </a:r>
            <a:endParaRPr lang="nl-NL" sz="100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Rectangle 3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3187850" y="5392803"/>
            <a:ext cx="6272310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Изменения в законодательстве</a:t>
            </a:r>
          </a:p>
        </p:txBody>
      </p:sp>
      <p:sp>
        <p:nvSpPr>
          <p:cNvPr id="48" name="Rectangle 3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433801" y="2928396"/>
            <a:ext cx="2527300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Ответственное лицо</a:t>
            </a:r>
          </a:p>
        </p:txBody>
      </p:sp>
      <p:sp>
        <p:nvSpPr>
          <p:cNvPr id="49" name="Oval 2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95579" y="629760"/>
            <a:ext cx="295275" cy="2952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>
            <p:custDataLst>
              <p:tags r:id="rId16"/>
            </p:custDataLst>
          </p:nvPr>
        </p:nvSpPr>
        <p:spPr>
          <a:xfrm>
            <a:off x="422753" y="3310141"/>
            <a:ext cx="2525714" cy="35103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tIns="90000" bIns="90000" rtlCol="0" anchor="t">
            <a:noAutofit/>
          </a:bodyPr>
          <a:lstStyle/>
          <a:p>
            <a:pPr algn="ctr"/>
            <a:r>
              <a:rPr lang="ru-RU" sz="1100" b="1" dirty="0" smtClean="0"/>
              <a:t>МинЭнерго</a:t>
            </a:r>
            <a:endParaRPr lang="en-US" sz="1100" b="1" dirty="0" smtClean="0"/>
          </a:p>
        </p:txBody>
      </p:sp>
      <p:sp>
        <p:nvSpPr>
          <p:cNvPr id="56" name="Rectangle 3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455613" y="6324600"/>
            <a:ext cx="8994775" cy="328613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r>
              <a:rPr lang="ru-RU" sz="800" dirty="0" smtClean="0">
                <a:solidFill>
                  <a:srgbClr val="000000"/>
                </a:solidFill>
              </a:rPr>
              <a:t>1. Указано влияние на ключевые показатели рейтинга </a:t>
            </a:r>
            <a:r>
              <a:rPr lang="en-US" sz="800" dirty="0" smtClean="0">
                <a:solidFill>
                  <a:srgbClr val="000000"/>
                </a:solidFill>
              </a:rPr>
              <a:t>World bank Doing business, </a:t>
            </a:r>
            <a:r>
              <a:rPr lang="ru-RU" sz="800" dirty="0" smtClean="0">
                <a:solidFill>
                  <a:srgbClr val="000000"/>
                </a:solidFill>
              </a:rPr>
              <a:t>категория </a:t>
            </a:r>
            <a:r>
              <a:rPr lang="en-US" sz="800" dirty="0" smtClean="0">
                <a:solidFill>
                  <a:srgbClr val="000000"/>
                </a:solidFill>
              </a:rPr>
              <a:t>Getting electricity</a:t>
            </a:r>
            <a:r>
              <a:rPr lang="ru-RU" sz="800" dirty="0" smtClean="0">
                <a:solidFill>
                  <a:srgbClr val="000000"/>
                </a:solidFill>
              </a:rPr>
              <a:t> проектов перечисленных на данной странице, результаты на начало года </a:t>
            </a:r>
          </a:p>
        </p:txBody>
      </p:sp>
      <p:graphicFrame>
        <p:nvGraphicFramePr>
          <p:cNvPr id="104" name="Object 5"/>
          <p:cNvGraphicFramePr>
            <a:graphicFrameLocks noChangeAspect="1"/>
          </p:cNvGraphicFramePr>
          <p:nvPr/>
        </p:nvGraphicFramePr>
        <p:xfrm>
          <a:off x="355600" y="4738687"/>
          <a:ext cx="2619443" cy="914400"/>
        </p:xfrm>
        <a:graphic>
          <a:graphicData uri="http://schemas.openxmlformats.org/presentationml/2006/ole">
            <p:oleObj spid="_x0000_s374787" name="Chart" r:id="rId35" imgW="2619375" imgH="914400" progId="MSGraph.Chart.8">
              <p:embed followColorScheme="full"/>
            </p:oleObj>
          </a:graphicData>
        </a:graphic>
      </p:graphicFrame>
      <p:sp useBgFill="1">
        <p:nvSpPr>
          <p:cNvPr id="106" name="Text Placeholder 2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2414587" y="4795837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8F025EC0-7E51-4CE5-A71F-741642D120B5}" type="datetime'''''''''0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 useBgFill="1">
        <p:nvSpPr>
          <p:cNvPr id="109" name="Text Placeholder 2"/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1584325" y="4967287"/>
            <a:ext cx="1635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A3F7B794-CA19-491A-B9FD-507C425BA4E1}" type="datetime'''''''''''''''''''''''''''''''''-''''''''''''''1'''''''''''''">
              <a:rPr lang="en-US" sz="1000" smtClean="0">
                <a:solidFill>
                  <a:srgbClr val="000000"/>
                </a:solidFill>
              </a:rPr>
              <a:pPr/>
              <a:t>-1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 useBgFill="1">
        <p:nvSpPr>
          <p:cNvPr id="112" name="Text Placeholder 2"/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795337" y="4795837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F004B2D0-F170-41D4-BB3E-2ED4328EE617}" type="datetime'''''''''''0''''''''''''''''''''''''''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118" name="TextBox 117"/>
          <p:cNvSpPr txBox="1"/>
          <p:nvPr>
            <p:custDataLst>
              <p:tags r:id="rId21"/>
            </p:custDataLst>
          </p:nvPr>
        </p:nvSpPr>
        <p:spPr>
          <a:xfrm>
            <a:off x="633669" y="4407026"/>
            <a:ext cx="466795" cy="335646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ru-RU" sz="1000" b="1" dirty="0" smtClean="0"/>
              <a:t>20	13</a:t>
            </a:r>
            <a:endParaRPr lang="en-US" sz="1000" b="1" dirty="0" smtClean="0"/>
          </a:p>
        </p:txBody>
      </p:sp>
      <p:sp>
        <p:nvSpPr>
          <p:cNvPr id="119" name="TextBox 118"/>
          <p:cNvSpPr txBox="1"/>
          <p:nvPr>
            <p:custDataLst>
              <p:tags r:id="rId22"/>
            </p:custDataLst>
          </p:nvPr>
        </p:nvSpPr>
        <p:spPr>
          <a:xfrm>
            <a:off x="1435362" y="4407026"/>
            <a:ext cx="466795" cy="335646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ru-RU" sz="1000" b="1" dirty="0" smtClean="0"/>
              <a:t>2015</a:t>
            </a:r>
            <a:endParaRPr lang="en-US" sz="1000" b="1" dirty="0" smtClean="0"/>
          </a:p>
        </p:txBody>
      </p:sp>
      <p:sp>
        <p:nvSpPr>
          <p:cNvPr id="120" name="TextBox 119"/>
          <p:cNvSpPr txBox="1"/>
          <p:nvPr>
            <p:custDataLst>
              <p:tags r:id="rId23"/>
            </p:custDataLst>
          </p:nvPr>
        </p:nvSpPr>
        <p:spPr>
          <a:xfrm>
            <a:off x="2248674" y="4407026"/>
            <a:ext cx="466795" cy="335646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ru-RU" sz="1000" b="1" dirty="0" smtClean="0"/>
              <a:t>2020</a:t>
            </a:r>
            <a:endParaRPr lang="en-US" sz="1000" b="1" dirty="0" smtClean="0"/>
          </a:p>
        </p:txBody>
      </p:sp>
      <p:sp>
        <p:nvSpPr>
          <p:cNvPr id="121" name="Text Box 38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33387" y="5218112"/>
            <a:ext cx="2282082" cy="32316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square" tIns="91440" bIns="91440">
            <a:spAutoFit/>
          </a:bodyPr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ru-RU" sz="900" b="1" dirty="0" smtClean="0">
                <a:solidFill>
                  <a:srgbClr val="000000"/>
                </a:solidFill>
                <a:latin typeface="Arial"/>
              </a:rPr>
              <a:t>Сроки подключения, (дней)</a:t>
            </a:r>
            <a:endParaRPr lang="en-US" sz="900" b="1" dirty="0" smtClean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22" name="Object 5"/>
          <p:cNvGraphicFramePr>
            <a:graphicFrameLocks noChangeAspect="1"/>
          </p:cNvGraphicFramePr>
          <p:nvPr/>
        </p:nvGraphicFramePr>
        <p:xfrm>
          <a:off x="355600" y="5340350"/>
          <a:ext cx="2619443" cy="914400"/>
        </p:xfrm>
        <a:graphic>
          <a:graphicData uri="http://schemas.openxmlformats.org/presentationml/2006/ole">
            <p:oleObj spid="_x0000_s374788" name="Chart" r:id="rId36" imgW="2619375" imgH="914400" progId="MSGraph.Chart.8">
              <p:embed followColorScheme="full"/>
            </p:oleObj>
          </a:graphicData>
        </a:graphic>
      </p:graphicFrame>
      <p:sp useBgFill="1">
        <p:nvSpPr>
          <p:cNvPr id="124" name="Text Placeholder 2"/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2414587" y="5397500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6D1EA9C6-369B-4892-AEFB-E7985486E007}" type="datetime'''''''''''''''''''''''''''''''''''''''''''''''''''''''''''''0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 useBgFill="1">
        <p:nvSpPr>
          <p:cNvPr id="38" name="Text Placeholder 2"/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1549400" y="5568950"/>
            <a:ext cx="2333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5400" tIns="0" rIns="2540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441398FF-0566-4AC3-975A-123F86E9F240}" type="datetime'''''''''''''''-5''''''''''''''''''''''''0'''''''">
              <a:rPr lang="en-US" sz="1000" b="0" smtClean="0"/>
              <a:pPr algn="ctr">
                <a:spcBef>
                  <a:spcPct val="0"/>
                </a:spcBef>
              </a:pPr>
              <a:t>-50</a:t>
            </a:fld>
            <a:endParaRPr lang="ru-RU" sz="1000" b="0" dirty="0" smtClean="0">
              <a:latin typeface="Arial"/>
              <a:cs typeface="Arial"/>
              <a:sym typeface="Arial"/>
            </a:endParaRPr>
          </a:p>
        </p:txBody>
      </p:sp>
      <p:sp useBgFill="1">
        <p:nvSpPr>
          <p:cNvPr id="39" name="Text Placeholder 2"/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795337" y="5397500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vert="horz" wrap="none" lIns="25400" tIns="0" rIns="2540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73EDACD1-5BE0-42CB-B5A1-C06BD4C96F52}" type="datetime'''''''''''''''''''''''''''''''''0'''''''''''">
              <a:rPr lang="en-US" sz="1000" b="0" smtClean="0"/>
              <a:pPr algn="ctr">
                <a:spcBef>
                  <a:spcPct val="0"/>
                </a:spcBef>
              </a:pPr>
              <a:t>0</a:t>
            </a:fld>
            <a:endParaRPr lang="ru-RU" sz="1000" b="0" dirty="0" smtClean="0">
              <a:latin typeface="Arial"/>
              <a:cs typeface="Arial"/>
              <a:sym typeface="Arial"/>
            </a:endParaRPr>
          </a:p>
        </p:txBody>
      </p:sp>
      <p:sp>
        <p:nvSpPr>
          <p:cNvPr id="126" name="Text Box 38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57200" y="5819775"/>
            <a:ext cx="2541587" cy="32316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square" tIns="91440" bIns="91440">
            <a:spAutoFit/>
          </a:bodyPr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ru-RU" sz="900" b="1" dirty="0" smtClean="0">
                <a:solidFill>
                  <a:srgbClr val="000000"/>
                </a:solidFill>
                <a:latin typeface="Arial"/>
              </a:rPr>
              <a:t>Стоимость подключения, (% ВВП</a:t>
            </a:r>
            <a:r>
              <a:rPr lang="en-US" sz="900" b="1" dirty="0" smtClean="0">
                <a:solidFill>
                  <a:srgbClr val="000000"/>
                </a:solidFill>
                <a:latin typeface="Arial"/>
              </a:rPr>
              <a:t>/</a:t>
            </a:r>
            <a:r>
              <a:rPr lang="ru-RU" sz="900" b="1" dirty="0" smtClean="0">
                <a:solidFill>
                  <a:srgbClr val="000000"/>
                </a:solidFill>
                <a:latin typeface="Arial"/>
              </a:rPr>
              <a:t>чел.)</a:t>
            </a:r>
            <a:endParaRPr lang="en-US" sz="900" b="1" dirty="0" smtClean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27" name="Object 5"/>
          <p:cNvGraphicFramePr>
            <a:graphicFrameLocks noChangeAspect="1"/>
          </p:cNvGraphicFramePr>
          <p:nvPr/>
        </p:nvGraphicFramePr>
        <p:xfrm>
          <a:off x="379412" y="5984875"/>
          <a:ext cx="2619443" cy="914400"/>
        </p:xfrm>
        <a:graphic>
          <a:graphicData uri="http://schemas.openxmlformats.org/presentationml/2006/ole">
            <p:oleObj spid="_x0000_s374789" name="Chart" r:id="rId37" imgW="2619375" imgH="914400" progId="MSGraph.Chart.8">
              <p:embed followColorScheme="full"/>
            </p:oleObj>
          </a:graphicData>
        </a:graphic>
      </p:graphicFrame>
      <p:sp useBgFill="1">
        <p:nvSpPr>
          <p:cNvPr id="129" name="Text Placeholder 2"/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2438400" y="6337300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85DE324F-288F-409A-8430-D4A8D91E82F1}" type="datetime'''''''''''''''''''0''''''''''''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 useBgFill="1">
        <p:nvSpPr>
          <p:cNvPr id="128" name="Text Placeholder 2"/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1628775" y="6337300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04526B4F-B2FD-4485-8C2F-94FF89FE12B2}" type="datetime'''0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 useBgFill="1">
        <p:nvSpPr>
          <p:cNvPr id="130" name="Text Placeholder 2"/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819150" y="6337300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21023AD1-5E6E-4327-8470-BC6C123DC038}" type="datetime'''''0''''''''''''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10" name="Rectangle 77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75810" name="think-cell Slide" r:id="rId34" imgW="0" imgH="0" progId="TCLayout.ActiveDocument.1">
              <p:embed/>
            </p:oleObj>
          </a:graphicData>
        </a:graphic>
      </p:graphicFrame>
      <p:sp>
        <p:nvSpPr>
          <p:cNvPr id="119812" name="Rectangle 76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 type="none" w="lg" len="lg"/>
            <a:tailEnd type="none" w="lg" len="lg"/>
          </a:ln>
        </p:spPr>
        <p:txBody>
          <a:bodyPr vert="horz" wrap="none" lIns="0" tIns="0" rIns="0" bIns="0" anchor="ctr" anchorCtr="0">
            <a:noAutofit/>
          </a:bodyPr>
          <a:lstStyle/>
          <a:p>
            <a:pPr algn="ctr"/>
            <a:endParaRPr lang="ru-RU" sz="100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9813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>
              <a:tabLst>
                <a:tab pos="1528763" algn="l"/>
              </a:tabLs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Совершенствование правил ТП и создание условий сокращения сроков и этапов ТП</a:t>
            </a:r>
            <a:r>
              <a:rPr lang="ru-RU" dirty="0" smtClean="0"/>
              <a:t> (</a:t>
            </a:r>
            <a:r>
              <a:rPr lang="en-US" dirty="0" smtClean="0"/>
              <a:t>II</a:t>
            </a:r>
            <a:r>
              <a:rPr lang="ru-RU" dirty="0" smtClean="0"/>
              <a:t>)</a:t>
            </a:r>
          </a:p>
        </p:txBody>
      </p:sp>
      <p:sp>
        <p:nvSpPr>
          <p:cNvPr id="119825" name="Rectangle 7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1325" y="1600318"/>
            <a:ext cx="2519776" cy="132807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 type="none" w="lg" len="lg"/>
            <a:tailEnd type="none" w="lg" len="lg"/>
          </a:ln>
        </p:spPr>
        <p:txBody>
          <a:bodyPr lIns="18000" tIns="18000" rIns="18000" bIns="18000"/>
          <a:lstStyle/>
          <a:p>
            <a:pPr marL="288925" lvl="1" indent="-174625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ru-RU" sz="1200" dirty="0" smtClean="0"/>
              <a:t>Достижение существенного сокращения сроков и этапов технологического присоединения.</a:t>
            </a:r>
            <a:r>
              <a:rPr lang="ru-RU" sz="1000" b="1" dirty="0" smtClean="0">
                <a:solidFill>
                  <a:srgbClr val="000000"/>
                </a:solidFill>
              </a:rPr>
              <a:t> </a:t>
            </a:r>
            <a:r>
              <a:rPr lang="ru-RU" sz="1000" dirty="0" smtClean="0">
                <a:solidFill>
                  <a:srgbClr val="000000"/>
                </a:solidFill>
              </a:rPr>
              <a:t> </a:t>
            </a:r>
            <a:endParaRPr lang="ru-RU" sz="1000" dirty="0">
              <a:solidFill>
                <a:srgbClr val="000000"/>
              </a:solidFill>
            </a:endParaRPr>
          </a:p>
          <a:p>
            <a:endParaRPr lang="ru-RU" sz="1000" dirty="0">
              <a:solidFill>
                <a:srgbClr val="000000"/>
              </a:solidFill>
            </a:endParaRPr>
          </a:p>
        </p:txBody>
      </p:sp>
      <p:graphicFrame>
        <p:nvGraphicFramePr>
          <p:cNvPr id="84" name="Group 19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3197384" y="1187450"/>
          <a:ext cx="6252614" cy="4808220"/>
        </p:xfrm>
        <a:graphic>
          <a:graphicData uri="http://schemas.openxmlformats.org/drawingml/2006/table">
            <a:tbl>
              <a:tblPr bandRow="1">
                <a:effectLst>
                  <a:outerShdw blurRad="50800" dist="50800" dir="5400000" algn="ctr" rotWithShape="0">
                    <a:schemeClr val="bg1"/>
                  </a:outerShdw>
                </a:effectLst>
                <a:tableStyleId>{EB344D84-9AFB-497E-A393-DC336BA19D2E}</a:tableStyleId>
              </a:tblPr>
              <a:tblGrid>
                <a:gridCol w="4105112"/>
                <a:gridCol w="234953"/>
                <a:gridCol w="951266"/>
                <a:gridCol w="208280"/>
                <a:gridCol w="753003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</a:rPr>
                        <a:t>Входящие проекты мероприятия</a:t>
                      </a:r>
                    </a:p>
                  </a:txBody>
                  <a:tcPr marT="91440" marB="91440" anchor="b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b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Отв. лицо</a:t>
                      </a:r>
                    </a:p>
                  </a:txBody>
                  <a:tcPr marT="91440" marB="91440" anchor="b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b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</a:rPr>
                        <a:t>Срок</a:t>
                      </a:r>
                    </a:p>
                  </a:txBody>
                  <a:tcPr marT="91440" marB="91440" anchor="b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35921">
                <a:tc>
                  <a:txBody>
                    <a:bodyPr/>
                    <a:lstStyle/>
                    <a:p>
                      <a:pPr marL="288925" lvl="1" indent="-17462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7B57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1.5 Сокращение предельных сроков присоединения</a:t>
                      </a:r>
                      <a:r>
                        <a:rPr lang="ru-RU" sz="10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– </a:t>
                      </a:r>
                      <a:r>
                        <a:rPr lang="ru-RU" sz="1000" b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ократить предельные сроки технологического присоединения (при условии наличия технической возможности технологического присоединения и согласии заявителя):</a:t>
                      </a:r>
                    </a:p>
                    <a:p>
                      <a:pPr marL="569913" lvl="2" indent="-166688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7B57"/>
                        </a:buClr>
                        <a:buSzPct val="100000"/>
                        <a:buFont typeface="Arial"/>
                        <a:buChar char="–"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вдвое для потребителей с присоединенной мощностью от 15 кВА до 750 кВА включительно.</a:t>
                      </a:r>
                      <a:endParaRPr lang="en-US" sz="100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569913" lvl="2" indent="-166688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7B57"/>
                        </a:buClr>
                        <a:buSzPct val="100000"/>
                        <a:buFont typeface="Arial"/>
                        <a:buChar char="–"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До 1 года для потребителей с присоединенной мощностью свыше 750 кВА.</a:t>
                      </a:r>
                    </a:p>
                    <a:p>
                      <a:pPr marL="265113" lvl="2" indent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7B57"/>
                        </a:buClr>
                        <a:buSzPct val="100000"/>
                        <a:buFont typeface="Arial"/>
                        <a:buNone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Необходимо</a:t>
                      </a:r>
                      <a:r>
                        <a:rPr lang="ru-RU" sz="10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конкретизировать условия наличий технической возможности , предусмотрев климатические особенности, расстояние до потребителя. Для ряда потребителей необходимо рассмотреть возможность использования автономных источников.</a:t>
                      </a:r>
                      <a:endParaRPr lang="ru-RU" sz="100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МинЭнерго</a:t>
                      </a: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kumimoji="0" lang="ru-RU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соисп</a:t>
                      </a: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ФАС, МЭР)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01.2013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28738">
                <a:tc>
                  <a:txBody>
                    <a:bodyPr/>
                    <a:lstStyle/>
                    <a:p>
                      <a:pPr marL="288925" marR="0" lvl="1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77B57"/>
                        </a:buClr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1.6 Ускорение процесса выделения земель под строительство сетевых объектов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- разработать комплекс мер совместно с правительством Москвы (для пилотного проекта) и тиражировать результаты на всю страну.</a:t>
                      </a:r>
                      <a:endParaRPr lang="ru-RU" sz="100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Правительство Москвы, Минрегион(инициаторМОЭСК)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Пилот: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01.2013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Внедр</a:t>
                      </a: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01.2014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888025">
                <a:tc>
                  <a:txBody>
                    <a:bodyPr/>
                    <a:lstStyle/>
                    <a:p>
                      <a:pPr marL="288925" marR="0" lvl="1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77B57"/>
                        </a:buClr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1.7 Сокращение сроков получения разрешения на земляные работы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– законодательно обязать администрации районов и МО сократить сроки выдачи разрешения на земляные работы (список предоставляемых документов должен быть закрытым и единообразным)</a:t>
                      </a:r>
                      <a:endParaRPr lang="ru-RU" sz="100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МинРегион (соисп. Правительство Москвы)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Пилот: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01.2013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Внедр</a:t>
                      </a: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01.2014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3" name="Rectangle 3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433387" y="1170904"/>
            <a:ext cx="2527714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Цели мероприятия</a:t>
            </a:r>
          </a:p>
        </p:txBody>
      </p:sp>
      <p:cxnSp>
        <p:nvCxnSpPr>
          <p:cNvPr id="111" name="Straight Connector 110"/>
          <p:cNvCxnSpPr/>
          <p:nvPr>
            <p:custDataLst>
              <p:tags r:id="rId7"/>
            </p:custDataLst>
          </p:nvPr>
        </p:nvCxnSpPr>
        <p:spPr>
          <a:xfrm>
            <a:off x="3076851" y="1170904"/>
            <a:ext cx="0" cy="5357218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7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197384" y="6231445"/>
            <a:ext cx="6252613" cy="26477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 type="none" w="lg" len="lg"/>
            <a:tailEnd type="none" w="lg" len="lg"/>
          </a:ln>
        </p:spPr>
        <p:txBody>
          <a:bodyPr lIns="18000" tIns="18000" rIns="18000" bIns="18000"/>
          <a:lstStyle/>
          <a:p>
            <a:pPr marL="288925" lvl="1" indent="-174625">
              <a:spcBef>
                <a:spcPts val="0"/>
              </a:spcBef>
              <a:spcAft>
                <a:spcPts val="0"/>
              </a:spcAft>
              <a:buClr>
                <a:srgbClr val="177B57"/>
              </a:buClr>
              <a:buSzPct val="100000"/>
              <a:buFont typeface="Arial"/>
              <a:buChar char="•"/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Внесение изменений в Правила технологического присоединения, утвержденных постановлением Правительства Российской Федерации от 27 декабря 2004 г. № 861</a:t>
            </a:r>
            <a:endParaRPr lang="nl-NL" sz="100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Rectangle 3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3187850" y="5886972"/>
            <a:ext cx="6272310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Изменения в законодательстве</a:t>
            </a:r>
          </a:p>
        </p:txBody>
      </p:sp>
      <p:sp>
        <p:nvSpPr>
          <p:cNvPr id="48" name="Rectangle 3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433801" y="2928396"/>
            <a:ext cx="2527300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Ответственное лицо</a:t>
            </a:r>
          </a:p>
        </p:txBody>
      </p:sp>
      <p:sp>
        <p:nvSpPr>
          <p:cNvPr id="49" name="Oval 2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95579" y="629760"/>
            <a:ext cx="295275" cy="2952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>
            <p:custDataLst>
              <p:tags r:id="rId12"/>
            </p:custDataLst>
          </p:nvPr>
        </p:nvSpPr>
        <p:spPr>
          <a:xfrm>
            <a:off x="422753" y="3310141"/>
            <a:ext cx="2525714" cy="35103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tIns="90000" bIns="90000" rtlCol="0" anchor="t">
            <a:noAutofit/>
          </a:bodyPr>
          <a:lstStyle/>
          <a:p>
            <a:pPr algn="ctr"/>
            <a:r>
              <a:rPr lang="ru-RU" sz="1100" b="1" dirty="0" smtClean="0"/>
              <a:t>МинЭнерго</a:t>
            </a:r>
            <a:endParaRPr lang="en-US" sz="1100" b="1" dirty="0" smtClean="0"/>
          </a:p>
        </p:txBody>
      </p:sp>
      <p:cxnSp>
        <p:nvCxnSpPr>
          <p:cNvPr id="31" name="Straight Connector 30"/>
          <p:cNvCxnSpPr/>
          <p:nvPr>
            <p:custDataLst>
              <p:tags r:id="rId13"/>
            </p:custDataLst>
          </p:nvPr>
        </p:nvCxnSpPr>
        <p:spPr>
          <a:xfrm>
            <a:off x="2065667" y="4530765"/>
            <a:ext cx="0" cy="1921431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>
            <p:custDataLst>
              <p:tags r:id="rId14"/>
            </p:custDataLst>
          </p:nvPr>
        </p:nvCxnSpPr>
        <p:spPr>
          <a:xfrm>
            <a:off x="1254641" y="4530765"/>
            <a:ext cx="0" cy="1921431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3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33386" y="4616450"/>
            <a:ext cx="1674813" cy="32316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square" tIns="91440" bIns="91440">
            <a:spAutoFit/>
          </a:bodyPr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ru-RU" sz="900" b="1" dirty="0" smtClean="0">
                <a:solidFill>
                  <a:srgbClr val="000000"/>
                </a:solidFill>
                <a:latin typeface="Arial"/>
              </a:rPr>
              <a:t>Количество этапов</a:t>
            </a:r>
            <a:endParaRPr lang="en-US" sz="900" b="1" dirty="0" smtClean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4" name="Object 5"/>
          <p:cNvGraphicFramePr>
            <a:graphicFrameLocks noChangeAspect="1"/>
          </p:cNvGraphicFramePr>
          <p:nvPr/>
        </p:nvGraphicFramePr>
        <p:xfrm>
          <a:off x="355600" y="4781550"/>
          <a:ext cx="2619443" cy="914400"/>
        </p:xfrm>
        <a:graphic>
          <a:graphicData uri="http://schemas.openxmlformats.org/presentationml/2006/ole">
            <p:oleObj spid="_x0000_s375811" name="Chart" r:id="rId35" imgW="2619375" imgH="914400" progId="MSGraph.Chart.8">
              <p:embed followColorScheme="full"/>
            </p:oleObj>
          </a:graphicData>
        </a:graphic>
      </p:graphicFrame>
      <p:sp useBgFill="1">
        <p:nvSpPr>
          <p:cNvPr id="37" name="Text Placeholder 2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2414587" y="5133975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7D90F9F6-CB6F-4321-9E68-9057F2BD0FF0}" type="datetime'''''''''''''''0''''''''''''''''''''''''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 useBgFill="1">
        <p:nvSpPr>
          <p:cNvPr id="36" name="Text Placeholder 2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1604962" y="5133975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52F2E767-21FA-4594-91BC-CA751FE8D7FD}" type="datetime'''''''''''''''''''''0''''''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 useBgFill="1">
        <p:nvSpPr>
          <p:cNvPr id="38" name="Text Placeholder 2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795337" y="5133975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29844152-A406-4500-878A-B027C5498344}" type="datetime'''''''''''''''''''''''''''0''''''''''''''''''''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39" name="TextBox 38"/>
          <p:cNvSpPr txBox="1"/>
          <p:nvPr>
            <p:custDataLst>
              <p:tags r:id="rId19"/>
            </p:custDataLst>
          </p:nvPr>
        </p:nvSpPr>
        <p:spPr>
          <a:xfrm>
            <a:off x="633669" y="4407026"/>
            <a:ext cx="466795" cy="335646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ru-RU" sz="1000" b="1" dirty="0" smtClean="0"/>
              <a:t>20	13</a:t>
            </a:r>
            <a:endParaRPr lang="en-US" sz="1000" b="1" dirty="0" smtClean="0"/>
          </a:p>
        </p:txBody>
      </p:sp>
      <p:sp>
        <p:nvSpPr>
          <p:cNvPr id="40" name="TextBox 39"/>
          <p:cNvSpPr txBox="1"/>
          <p:nvPr>
            <p:custDataLst>
              <p:tags r:id="rId20"/>
            </p:custDataLst>
          </p:nvPr>
        </p:nvSpPr>
        <p:spPr>
          <a:xfrm>
            <a:off x="1435362" y="4407026"/>
            <a:ext cx="466795" cy="335646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ru-RU" sz="1000" b="1" dirty="0" smtClean="0"/>
              <a:t>2015</a:t>
            </a:r>
            <a:endParaRPr lang="en-US" sz="1000" b="1" dirty="0" smtClean="0"/>
          </a:p>
        </p:txBody>
      </p:sp>
      <p:sp>
        <p:nvSpPr>
          <p:cNvPr id="41" name="TextBox 40"/>
          <p:cNvSpPr txBox="1"/>
          <p:nvPr>
            <p:custDataLst>
              <p:tags r:id="rId21"/>
            </p:custDataLst>
          </p:nvPr>
        </p:nvSpPr>
        <p:spPr>
          <a:xfrm>
            <a:off x="2248674" y="4407026"/>
            <a:ext cx="466795" cy="335646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ru-RU" sz="1000" b="1" dirty="0" smtClean="0"/>
              <a:t>2020</a:t>
            </a:r>
            <a:endParaRPr lang="en-US" sz="1000" b="1" dirty="0" smtClean="0"/>
          </a:p>
        </p:txBody>
      </p:sp>
      <p:sp>
        <p:nvSpPr>
          <p:cNvPr id="43" name="Text Box 3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33387" y="5218112"/>
            <a:ext cx="2282082" cy="32316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square" tIns="91440" bIns="91440">
            <a:spAutoFit/>
          </a:bodyPr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ru-RU" sz="900" b="1" dirty="0" smtClean="0">
                <a:solidFill>
                  <a:srgbClr val="000000"/>
                </a:solidFill>
                <a:latin typeface="Arial"/>
              </a:rPr>
              <a:t>Сроки подключения, (дней)</a:t>
            </a:r>
            <a:endParaRPr lang="en-US" sz="900" b="1" dirty="0" smtClean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4" name="Object 5"/>
          <p:cNvGraphicFramePr>
            <a:graphicFrameLocks noChangeAspect="1"/>
          </p:cNvGraphicFramePr>
          <p:nvPr/>
        </p:nvGraphicFramePr>
        <p:xfrm>
          <a:off x="355600" y="5340350"/>
          <a:ext cx="2619375" cy="914400"/>
        </p:xfrm>
        <a:graphic>
          <a:graphicData uri="http://schemas.openxmlformats.org/presentationml/2006/ole">
            <p:oleObj spid="_x0000_s375812" name="Chart" r:id="rId36" imgW="2619375" imgH="914400" progId="MSGraph.Chart.8">
              <p:embed followColorScheme="full"/>
            </p:oleObj>
          </a:graphicData>
        </a:graphic>
      </p:graphicFrame>
      <p:sp>
        <p:nvSpPr>
          <p:cNvPr id="61" name="Text Placeholder 2"/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1549400" y="5568950"/>
            <a:ext cx="2333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5400" tIns="0" rIns="2540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0122C1E0-7CB0-4E35-BF59-36D19357213C}" type="datetime'''''''''''''''''''''''''''''-''''''''''3''5'''''''''''''''">
              <a:rPr lang="en-US" sz="1000" b="0" smtClean="0"/>
              <a:pPr algn="ctr">
                <a:spcBef>
                  <a:spcPct val="0"/>
                </a:spcBef>
              </a:pPr>
              <a:t>-35</a:t>
            </a:fld>
            <a:endParaRPr lang="ru-RU" sz="1000" b="0" dirty="0" smtClean="0">
              <a:latin typeface="Arial"/>
              <a:sym typeface="Arial"/>
            </a:endParaRPr>
          </a:p>
        </p:txBody>
      </p:sp>
      <p:sp useBgFill="1">
        <p:nvSpPr>
          <p:cNvPr id="60" name="Text Placeholder 2"/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795337" y="5397500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vert="horz" wrap="none" lIns="25400" tIns="0" rIns="2540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F661A8F7-1813-46C5-93EF-7E46EAA2526D}" type="datetime'''''''''''''''''''''''''0'''''''''''''''''''''''''''''''''''''">
              <a:rPr lang="en-US" sz="1000" b="0" smtClean="0"/>
              <a:pPr algn="ctr">
                <a:spcBef>
                  <a:spcPct val="0"/>
                </a:spcBef>
              </a:pPr>
              <a:t>0</a:t>
            </a:fld>
            <a:endParaRPr lang="ru-RU" sz="1000" b="0" dirty="0" smtClean="0">
              <a:latin typeface="Arial"/>
              <a:sym typeface="Arial"/>
            </a:endParaRPr>
          </a:p>
        </p:txBody>
      </p:sp>
      <p:sp useBgFill="1">
        <p:nvSpPr>
          <p:cNvPr id="50" name="Text Placeholder 2"/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2393950" y="5421312"/>
            <a:ext cx="163512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vert="horz" wrap="none" lIns="25400" tIns="0" rIns="2540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6E54B1DC-0B1B-4F3C-8CAD-C3305D14AA9B}" type="datetime'''''''''''-''''5'''''''''''''''''''''''''''''">
              <a:rPr lang="en-US" sz="1000" b="0" smtClean="0"/>
              <a:pPr algn="ctr">
                <a:spcBef>
                  <a:spcPct val="0"/>
                </a:spcBef>
              </a:pPr>
              <a:t>-5</a:t>
            </a:fld>
            <a:endParaRPr lang="en-US" sz="1000" b="0" smtClean="0">
              <a:latin typeface="Arial"/>
              <a:cs typeface="Arial"/>
              <a:sym typeface="Arial"/>
            </a:endParaRPr>
          </a:p>
        </p:txBody>
      </p:sp>
      <p:sp>
        <p:nvSpPr>
          <p:cNvPr id="52" name="Text Box 38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57200" y="5819775"/>
            <a:ext cx="2541587" cy="32316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square" tIns="91440" bIns="91440">
            <a:spAutoFit/>
          </a:bodyPr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ru-RU" sz="900" b="1" dirty="0" smtClean="0">
                <a:solidFill>
                  <a:srgbClr val="000000"/>
                </a:solidFill>
                <a:latin typeface="Arial"/>
              </a:rPr>
              <a:t>Стоимость подключения, (% ВВП</a:t>
            </a:r>
            <a:r>
              <a:rPr lang="en-US" sz="900" b="1" dirty="0" smtClean="0">
                <a:solidFill>
                  <a:srgbClr val="000000"/>
                </a:solidFill>
                <a:latin typeface="Arial"/>
              </a:rPr>
              <a:t>/</a:t>
            </a:r>
            <a:r>
              <a:rPr lang="ru-RU" sz="900" b="1" dirty="0" smtClean="0">
                <a:solidFill>
                  <a:srgbClr val="000000"/>
                </a:solidFill>
                <a:latin typeface="Arial"/>
              </a:rPr>
              <a:t>чел.)</a:t>
            </a:r>
            <a:endParaRPr lang="en-US" sz="900" b="1" dirty="0" smtClean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3" name="Object 5"/>
          <p:cNvGraphicFramePr>
            <a:graphicFrameLocks noChangeAspect="1"/>
          </p:cNvGraphicFramePr>
          <p:nvPr/>
        </p:nvGraphicFramePr>
        <p:xfrm>
          <a:off x="379412" y="5984875"/>
          <a:ext cx="2619375" cy="914400"/>
        </p:xfrm>
        <a:graphic>
          <a:graphicData uri="http://schemas.openxmlformats.org/presentationml/2006/ole">
            <p:oleObj spid="_x0000_s375813" name="Chart" r:id="rId37" imgW="2619375" imgH="914400" progId="MSGraph.Chart.8">
              <p:embed followColorScheme="full"/>
            </p:oleObj>
          </a:graphicData>
        </a:graphic>
      </p:graphicFrame>
      <p:sp useBgFill="1">
        <p:nvSpPr>
          <p:cNvPr id="55" name="Text Placeholder 2"/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2438400" y="6337300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23DE5C52-D82C-40C0-AAA0-5835889485D0}" type="datetime'''''''''''''''''''''''''''''0''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 useBgFill="1">
        <p:nvSpPr>
          <p:cNvPr id="54" name="Text Placeholder 2"/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1628775" y="6337300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6FF47998-9AC4-467A-B444-04D659D36035}" type="datetime'0''''''''''''''''''''''''''''''''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 useBgFill="1">
        <p:nvSpPr>
          <p:cNvPr id="56" name="Text Placeholder 2"/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819150" y="6337300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7CABDC7F-F23C-4A49-8E53-886C360D449E}" type="datetime'''''''''''''''''''''''''''''''''''''0''''''''''''''''''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57" name="Rectangle 3"/>
          <p:cNvSpPr>
            <a:spLocks noChangeArrowheads="1"/>
          </p:cNvSpPr>
          <p:nvPr>
            <p:custDataLst>
              <p:tags r:id="rId30"/>
            </p:custDataLst>
          </p:nvPr>
        </p:nvSpPr>
        <p:spPr bwMode="gray">
          <a:xfrm>
            <a:off x="433387" y="4033837"/>
            <a:ext cx="2527714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Основные показатели</a:t>
            </a:r>
            <a:r>
              <a:rPr lang="ru-RU" sz="1200" b="1" baseline="30000" dirty="0" smtClean="0">
                <a:solidFill>
                  <a:srgbClr val="000000"/>
                </a:solidFill>
              </a:rPr>
              <a:t>1</a:t>
            </a:r>
            <a:r>
              <a:rPr lang="ru-RU" sz="1200" b="1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7" name="Rectangle 3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455613" y="6324600"/>
            <a:ext cx="8994775" cy="328613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r>
              <a:rPr lang="ru-RU" sz="800" dirty="0" smtClean="0">
                <a:solidFill>
                  <a:srgbClr val="000000"/>
                </a:solidFill>
              </a:rPr>
              <a:t>1. Указано влияние на ключевые показатели рейтинга </a:t>
            </a:r>
            <a:r>
              <a:rPr lang="en-US" sz="800" dirty="0" smtClean="0">
                <a:solidFill>
                  <a:srgbClr val="000000"/>
                </a:solidFill>
              </a:rPr>
              <a:t>World bank Doing business, </a:t>
            </a:r>
            <a:r>
              <a:rPr lang="ru-RU" sz="800" dirty="0" smtClean="0">
                <a:solidFill>
                  <a:srgbClr val="000000"/>
                </a:solidFill>
              </a:rPr>
              <a:t>категория </a:t>
            </a:r>
            <a:r>
              <a:rPr lang="en-US" sz="800" dirty="0" smtClean="0">
                <a:solidFill>
                  <a:srgbClr val="000000"/>
                </a:solidFill>
              </a:rPr>
              <a:t>Getting electricity</a:t>
            </a:r>
            <a:r>
              <a:rPr lang="ru-RU" sz="800" dirty="0" smtClean="0">
                <a:solidFill>
                  <a:srgbClr val="000000"/>
                </a:solidFill>
              </a:rPr>
              <a:t> проектов перечисленных на данной странице, результаты на начало года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10" name="Rectangle 77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446466" name="think-cell Slide" r:id="rId34" imgW="0" imgH="0" progId="TCLayout.ActiveDocument.1">
              <p:embed/>
            </p:oleObj>
          </a:graphicData>
        </a:graphic>
      </p:graphicFrame>
      <p:sp>
        <p:nvSpPr>
          <p:cNvPr id="119812" name="Rectangle 76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 type="none" w="lg" len="lg"/>
            <a:tailEnd type="none" w="lg" len="lg"/>
          </a:ln>
        </p:spPr>
        <p:txBody>
          <a:bodyPr vert="horz" wrap="none" lIns="0" tIns="0" rIns="0" bIns="0" anchor="ctr" anchorCtr="0">
            <a:noAutofit/>
          </a:bodyPr>
          <a:lstStyle/>
          <a:p>
            <a:pPr algn="ctr"/>
            <a:endParaRPr lang="ru-RU" sz="100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9813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>
              <a:tabLst>
                <a:tab pos="1528763" algn="l"/>
              </a:tabLs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Совершенствование правил ТП и создание условий сокращения сроков и этапов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ТП</a:t>
            </a:r>
            <a:r>
              <a:rPr lang="ru-RU" dirty="0" smtClean="0"/>
              <a:t> (</a:t>
            </a:r>
            <a:r>
              <a:rPr lang="en-US" dirty="0" smtClean="0"/>
              <a:t>VI</a:t>
            </a:r>
            <a:r>
              <a:rPr lang="ru-RU" dirty="0" smtClean="0"/>
              <a:t>)</a:t>
            </a:r>
          </a:p>
        </p:txBody>
      </p:sp>
      <p:sp>
        <p:nvSpPr>
          <p:cNvPr id="119825" name="Rectangle 7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1325" y="1600318"/>
            <a:ext cx="2519776" cy="132807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 type="none" w="lg" len="lg"/>
            <a:tailEnd type="none" w="lg" len="lg"/>
          </a:ln>
        </p:spPr>
        <p:txBody>
          <a:bodyPr lIns="18000" tIns="18000" rIns="18000" bIns="18000"/>
          <a:lstStyle/>
          <a:p>
            <a:pPr marL="288925" lvl="1" indent="-174625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ru-RU" sz="1200" dirty="0" smtClean="0"/>
              <a:t>Достижение существенного сокращения сроков и этапов технологического присоединения.</a:t>
            </a:r>
            <a:r>
              <a:rPr lang="ru-RU" sz="1000" b="1" dirty="0" smtClean="0">
                <a:solidFill>
                  <a:srgbClr val="000000"/>
                </a:solidFill>
              </a:rPr>
              <a:t> </a:t>
            </a:r>
            <a:r>
              <a:rPr lang="ru-RU" sz="1000" dirty="0" smtClean="0">
                <a:solidFill>
                  <a:srgbClr val="000000"/>
                </a:solidFill>
              </a:rPr>
              <a:t> </a:t>
            </a:r>
            <a:endParaRPr lang="ru-RU" sz="1000" dirty="0">
              <a:solidFill>
                <a:srgbClr val="000000"/>
              </a:solidFill>
            </a:endParaRPr>
          </a:p>
          <a:p>
            <a:endParaRPr lang="ru-RU" sz="1000" dirty="0">
              <a:solidFill>
                <a:srgbClr val="000000"/>
              </a:solidFill>
            </a:endParaRPr>
          </a:p>
        </p:txBody>
      </p:sp>
      <p:graphicFrame>
        <p:nvGraphicFramePr>
          <p:cNvPr id="84" name="Group 19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3197384" y="1187450"/>
          <a:ext cx="6252614" cy="3139440"/>
        </p:xfrm>
        <a:graphic>
          <a:graphicData uri="http://schemas.openxmlformats.org/drawingml/2006/table">
            <a:tbl>
              <a:tblPr bandRow="1">
                <a:effectLst>
                  <a:outerShdw blurRad="50800" dist="50800" dir="5400000" algn="ctr" rotWithShape="0">
                    <a:schemeClr val="bg1"/>
                  </a:outerShdw>
                </a:effectLst>
                <a:tableStyleId>{EB344D84-9AFB-497E-A393-DC336BA19D2E}</a:tableStyleId>
              </a:tblPr>
              <a:tblGrid>
                <a:gridCol w="4105112"/>
                <a:gridCol w="234953"/>
                <a:gridCol w="951266"/>
                <a:gridCol w="208280"/>
                <a:gridCol w="753003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</a:rPr>
                        <a:t>Входящие проекты мероприятия</a:t>
                      </a:r>
                    </a:p>
                  </a:txBody>
                  <a:tcPr marT="91440" marB="91440" anchor="b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b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Отв. лицо</a:t>
                      </a:r>
                    </a:p>
                  </a:txBody>
                  <a:tcPr marT="91440" marB="91440" anchor="b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b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</a:rPr>
                        <a:t>Срок</a:t>
                      </a:r>
                    </a:p>
                  </a:txBody>
                  <a:tcPr marT="91440" marB="91440" anchor="b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36557">
                <a:tc>
                  <a:txBody>
                    <a:bodyPr/>
                    <a:lstStyle/>
                    <a:p>
                      <a:pPr marL="288925" marR="0" lvl="1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77B57"/>
                        </a:buClr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1.8 Разработка механизмов ускоренного подключения по временной схеме в том числе за счет систем  автономного питания.</a:t>
                      </a:r>
                    </a:p>
                    <a:p>
                      <a:pPr marL="569913" marR="0" lvl="2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77B57"/>
                        </a:buClr>
                        <a:buSzTx/>
                        <a:buFont typeface="Arial" charset="0"/>
                        <a:buChar char="–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Предложить стандарты оборудования автономного питания</a:t>
                      </a:r>
                    </a:p>
                    <a:p>
                      <a:pPr marL="569913" marR="0" lvl="2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77B57"/>
                        </a:buClr>
                        <a:buSzTx/>
                        <a:buFont typeface="Arial" charset="0"/>
                        <a:buChar char="–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Обязать сетевые организации информировать потребителя о наличии возможности подключения по временной схеме с привлечением ресурса сетевой организации или частной компании.</a:t>
                      </a:r>
                    </a:p>
                    <a:p>
                      <a:pPr marL="569913" marR="0" lvl="2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77B57"/>
                        </a:buClr>
                        <a:buSzTx/>
                        <a:buFont typeface="Arial" charset="0"/>
                        <a:buChar char="–"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Предложить механизмы, предусматривающие возможность выбора заявителем при наличии ограничений на технологическое присоединение особых условий присоединения, в том числе -подключение под действие противоаварийной автоматики, предусматривающей отключение от сети и перевод потребителя на собственный резервный источник питания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МинЭнерго</a:t>
                      </a: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kumimoji="0" lang="ru-RU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соисп</a:t>
                      </a: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МинПромТорг, Опора России, </a:t>
                      </a: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МЭР, </a:t>
                      </a:r>
                      <a:r>
                        <a:rPr lang="ru-RU" sz="1050" b="1" dirty="0" smtClean="0">
                          <a:solidFill>
                            <a:srgbClr val="000000"/>
                          </a:solidFill>
                          <a:latin typeface="+mn-lt"/>
                          <a:cs typeface="Tahoma" pitchFamily="34" charset="0"/>
                        </a:rPr>
                        <a:t>Системный оператор</a:t>
                      </a: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09.2012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3" name="Rectangle 3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433387" y="1170904"/>
            <a:ext cx="2527714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Цели мероприятия</a:t>
            </a:r>
          </a:p>
        </p:txBody>
      </p:sp>
      <p:cxnSp>
        <p:nvCxnSpPr>
          <p:cNvPr id="111" name="Straight Connector 110"/>
          <p:cNvCxnSpPr/>
          <p:nvPr>
            <p:custDataLst>
              <p:tags r:id="rId7"/>
            </p:custDataLst>
          </p:nvPr>
        </p:nvCxnSpPr>
        <p:spPr>
          <a:xfrm>
            <a:off x="3076851" y="1170904"/>
            <a:ext cx="0" cy="5357218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7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197384" y="6178280"/>
            <a:ext cx="6252613" cy="26477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 type="none" w="lg" len="lg"/>
            <a:tailEnd type="none" w="lg" len="lg"/>
          </a:ln>
        </p:spPr>
        <p:txBody>
          <a:bodyPr lIns="18000" tIns="18000" rIns="18000" bIns="18000"/>
          <a:lstStyle/>
          <a:p>
            <a:pPr marL="288925" lvl="1" indent="-174625">
              <a:spcBef>
                <a:spcPts val="0"/>
              </a:spcBef>
              <a:spcAft>
                <a:spcPts val="0"/>
              </a:spcAft>
              <a:buClr>
                <a:srgbClr val="177B57"/>
              </a:buClr>
              <a:buSzPct val="100000"/>
              <a:buFont typeface="Arial"/>
              <a:buChar char="•"/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Внесение изменений в Правила технологического присоединения, утвержденных постановлением Правительства Российской Федерации от 27 декабря 2004 г. № 861</a:t>
            </a:r>
            <a:endParaRPr lang="nl-NL" sz="100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Rectangle 3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3187850" y="5802031"/>
            <a:ext cx="6272310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Изменения в законодательстве</a:t>
            </a:r>
          </a:p>
        </p:txBody>
      </p:sp>
      <p:sp>
        <p:nvSpPr>
          <p:cNvPr id="48" name="Rectangle 3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433801" y="2928396"/>
            <a:ext cx="2527300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Ответственное лицо</a:t>
            </a:r>
          </a:p>
        </p:txBody>
      </p:sp>
      <p:sp>
        <p:nvSpPr>
          <p:cNvPr id="49" name="Oval 2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95579" y="629760"/>
            <a:ext cx="295275" cy="2952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>
            <p:custDataLst>
              <p:tags r:id="rId12"/>
            </p:custDataLst>
          </p:nvPr>
        </p:nvSpPr>
        <p:spPr>
          <a:xfrm>
            <a:off x="422753" y="3310141"/>
            <a:ext cx="2525714" cy="35103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tIns="90000" bIns="90000" rtlCol="0" anchor="t">
            <a:noAutofit/>
          </a:bodyPr>
          <a:lstStyle/>
          <a:p>
            <a:pPr algn="ctr"/>
            <a:r>
              <a:rPr lang="ru-RU" sz="1100" b="1" dirty="0" smtClean="0"/>
              <a:t>МинЭнерго</a:t>
            </a:r>
            <a:endParaRPr lang="en-US" sz="1100" b="1" dirty="0" smtClean="0"/>
          </a:p>
        </p:txBody>
      </p:sp>
      <p:cxnSp>
        <p:nvCxnSpPr>
          <p:cNvPr id="18" name="Straight Connector 17"/>
          <p:cNvCxnSpPr/>
          <p:nvPr>
            <p:custDataLst>
              <p:tags r:id="rId13"/>
            </p:custDataLst>
          </p:nvPr>
        </p:nvCxnSpPr>
        <p:spPr>
          <a:xfrm>
            <a:off x="2065667" y="4530765"/>
            <a:ext cx="0" cy="1921431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>
            <p:custDataLst>
              <p:tags r:id="rId14"/>
            </p:custDataLst>
          </p:nvPr>
        </p:nvCxnSpPr>
        <p:spPr>
          <a:xfrm>
            <a:off x="1254641" y="4530765"/>
            <a:ext cx="0" cy="1921431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3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33386" y="4616450"/>
            <a:ext cx="1674813" cy="32316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square" tIns="91440" bIns="91440">
            <a:spAutoFit/>
          </a:bodyPr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ru-RU" sz="900" b="1" dirty="0" smtClean="0">
                <a:solidFill>
                  <a:srgbClr val="000000"/>
                </a:solidFill>
                <a:latin typeface="Arial"/>
              </a:rPr>
              <a:t>Количество этапов</a:t>
            </a:r>
            <a:endParaRPr lang="en-US" sz="900" b="1" dirty="0" smtClean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1" name="Object 5"/>
          <p:cNvGraphicFramePr>
            <a:graphicFrameLocks noChangeAspect="1"/>
          </p:cNvGraphicFramePr>
          <p:nvPr/>
        </p:nvGraphicFramePr>
        <p:xfrm>
          <a:off x="355600" y="4781550"/>
          <a:ext cx="2619443" cy="914400"/>
        </p:xfrm>
        <a:graphic>
          <a:graphicData uri="http://schemas.openxmlformats.org/presentationml/2006/ole">
            <p:oleObj spid="_x0000_s446467" name="Chart" r:id="rId35" imgW="2619375" imgH="914400" progId="MSGraph.Chart.8">
              <p:embed followColorScheme="full"/>
            </p:oleObj>
          </a:graphicData>
        </a:graphic>
      </p:graphicFrame>
      <p:sp useBgFill="1">
        <p:nvSpPr>
          <p:cNvPr id="22" name="Text Placeholder 2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1604962" y="5133975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EC96BCB1-C3FB-4812-B035-CD82D1AA1AA0}" type="datetime'''''''''''''''''''''0''''''''''''''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 useBgFill="1">
        <p:nvSpPr>
          <p:cNvPr id="23" name="Text Placeholder 2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2414587" y="5133975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DAA021B0-31AD-4A0D-8AC4-BA3E4E20D1E3}" type="datetime'''''''''''0''''''''''''''''''''''''''''''''''''''''''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 useBgFill="1">
        <p:nvSpPr>
          <p:cNvPr id="24" name="Text Placeholder 2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795337" y="5133975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EF906341-F5C6-434B-AE4A-21CCD30BE9C0}" type="datetime'''''''''''''''''''''''''''''''''0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25" name="TextBox 24"/>
          <p:cNvSpPr txBox="1"/>
          <p:nvPr>
            <p:custDataLst>
              <p:tags r:id="rId19"/>
            </p:custDataLst>
          </p:nvPr>
        </p:nvSpPr>
        <p:spPr>
          <a:xfrm>
            <a:off x="633669" y="4407026"/>
            <a:ext cx="466795" cy="335646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ru-RU" sz="1000" b="1" dirty="0" smtClean="0"/>
              <a:t>20	13</a:t>
            </a:r>
            <a:endParaRPr lang="en-US" sz="1000" b="1" dirty="0" smtClean="0"/>
          </a:p>
        </p:txBody>
      </p:sp>
      <p:sp>
        <p:nvSpPr>
          <p:cNvPr id="26" name="TextBox 25"/>
          <p:cNvSpPr txBox="1"/>
          <p:nvPr>
            <p:custDataLst>
              <p:tags r:id="rId20"/>
            </p:custDataLst>
          </p:nvPr>
        </p:nvSpPr>
        <p:spPr>
          <a:xfrm>
            <a:off x="1435362" y="4407026"/>
            <a:ext cx="466795" cy="335646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ru-RU" sz="1000" b="1" dirty="0" smtClean="0"/>
              <a:t>2015</a:t>
            </a:r>
            <a:endParaRPr lang="en-US" sz="1000" b="1" dirty="0" smtClean="0"/>
          </a:p>
        </p:txBody>
      </p:sp>
      <p:sp>
        <p:nvSpPr>
          <p:cNvPr id="27" name="TextBox 26"/>
          <p:cNvSpPr txBox="1"/>
          <p:nvPr>
            <p:custDataLst>
              <p:tags r:id="rId21"/>
            </p:custDataLst>
          </p:nvPr>
        </p:nvSpPr>
        <p:spPr>
          <a:xfrm>
            <a:off x="2248674" y="4407026"/>
            <a:ext cx="466795" cy="335646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ru-RU" sz="1000" b="1" dirty="0" smtClean="0"/>
              <a:t>2020</a:t>
            </a:r>
            <a:endParaRPr lang="en-US" sz="1000" b="1" dirty="0" smtClean="0"/>
          </a:p>
        </p:txBody>
      </p:sp>
      <p:sp>
        <p:nvSpPr>
          <p:cNvPr id="28" name="Text Box 3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33387" y="5218112"/>
            <a:ext cx="2282082" cy="32316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square" tIns="91440" bIns="91440">
            <a:spAutoFit/>
          </a:bodyPr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ru-RU" sz="900" b="1" dirty="0" smtClean="0">
                <a:solidFill>
                  <a:srgbClr val="000000"/>
                </a:solidFill>
                <a:latin typeface="Arial"/>
              </a:rPr>
              <a:t>Сроки подключения, (дней)</a:t>
            </a:r>
            <a:endParaRPr lang="en-US" sz="900" b="1" dirty="0" smtClean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9" name="Object 5"/>
          <p:cNvGraphicFramePr>
            <a:graphicFrameLocks noChangeAspect="1"/>
          </p:cNvGraphicFramePr>
          <p:nvPr/>
        </p:nvGraphicFramePr>
        <p:xfrm>
          <a:off x="355600" y="5340350"/>
          <a:ext cx="2619443" cy="914400"/>
        </p:xfrm>
        <a:graphic>
          <a:graphicData uri="http://schemas.openxmlformats.org/presentationml/2006/ole">
            <p:oleObj spid="_x0000_s446468" name="Chart" r:id="rId36" imgW="2619375" imgH="914400" progId="MSGraph.Chart.8">
              <p:embed followColorScheme="full"/>
            </p:oleObj>
          </a:graphicData>
        </a:graphic>
      </p:graphicFrame>
      <p:sp useBgFill="1">
        <p:nvSpPr>
          <p:cNvPr id="30" name="Text Placeholder 2"/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1549400" y="5568950"/>
            <a:ext cx="2333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A55A5A5B-D940-450D-A25C-6ED2EA294176}" type="datetime'''''''''''''''''''''''''-''''''''''''2''''5'''''''''''">
              <a:rPr lang="en-US" sz="1000" smtClean="0">
                <a:solidFill>
                  <a:srgbClr val="000000"/>
                </a:solidFill>
              </a:rPr>
              <a:pPr/>
              <a:t>-25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 useBgFill="1">
        <p:nvSpPr>
          <p:cNvPr id="31" name="Text Placeholder 2"/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2414587" y="5397500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255A8A68-09F2-47E7-A187-B3C3FD46B6BD}" type="datetime'''''0''''''''''''''''''''''''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 useBgFill="1">
        <p:nvSpPr>
          <p:cNvPr id="33" name="Text Placeholder 2"/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795337" y="5397500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BA73B082-020B-48AD-B187-C4667E351060}" type="datetime'''''''''''''''''''''''''''''''0''''''''''''''''''''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34" name="Text Box 38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57200" y="5819775"/>
            <a:ext cx="2541587" cy="32316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square" tIns="91440" bIns="91440">
            <a:spAutoFit/>
          </a:bodyPr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ru-RU" sz="900" b="1" dirty="0" smtClean="0">
                <a:solidFill>
                  <a:srgbClr val="000000"/>
                </a:solidFill>
                <a:latin typeface="Arial"/>
              </a:rPr>
              <a:t>Стоимость подключения, (% ВВП</a:t>
            </a:r>
            <a:r>
              <a:rPr lang="en-US" sz="900" b="1" dirty="0" smtClean="0">
                <a:solidFill>
                  <a:srgbClr val="000000"/>
                </a:solidFill>
                <a:latin typeface="Arial"/>
              </a:rPr>
              <a:t>/</a:t>
            </a:r>
            <a:r>
              <a:rPr lang="ru-RU" sz="900" b="1" dirty="0" smtClean="0">
                <a:solidFill>
                  <a:srgbClr val="000000"/>
                </a:solidFill>
                <a:latin typeface="Arial"/>
              </a:rPr>
              <a:t>чел.)</a:t>
            </a:r>
            <a:endParaRPr lang="en-US" sz="900" b="1" dirty="0" smtClean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6" name="Object 5"/>
          <p:cNvGraphicFramePr>
            <a:graphicFrameLocks noChangeAspect="1"/>
          </p:cNvGraphicFramePr>
          <p:nvPr/>
        </p:nvGraphicFramePr>
        <p:xfrm>
          <a:off x="379412" y="5984875"/>
          <a:ext cx="2619375" cy="914400"/>
        </p:xfrm>
        <a:graphic>
          <a:graphicData uri="http://schemas.openxmlformats.org/presentationml/2006/ole">
            <p:oleObj spid="_x0000_s446469" name="Chart" r:id="rId37" imgW="2619375" imgH="914400" progId="MSGraph.Chart.8">
              <p:embed followColorScheme="full"/>
            </p:oleObj>
          </a:graphicData>
        </a:graphic>
      </p:graphicFrame>
      <p:sp useBgFill="1">
        <p:nvSpPr>
          <p:cNvPr id="37" name="Text Placeholder 2"/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1628775" y="6337300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A1CB5F27-E8EB-465F-A8DB-19A54FCB9DDE}" type="datetime'''''''''''0''''''''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 useBgFill="1">
        <p:nvSpPr>
          <p:cNvPr id="38" name="Text Placeholder 2"/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2438400" y="6337300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7502EED6-41E7-4ABE-AC97-F7555D9E433F}" type="datetime'''''''''''''''''''''''''''''''''''''''''''''''''''''0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 useBgFill="1">
        <p:nvSpPr>
          <p:cNvPr id="39" name="Text Placeholder 2"/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819150" y="6337300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6346590F-22AF-4A9F-B600-81B315AA3077}" type="datetime'''''''''''''''''''''''''''''0''''''''''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40" name="Rectangle 3"/>
          <p:cNvSpPr>
            <a:spLocks noChangeArrowheads="1"/>
          </p:cNvSpPr>
          <p:nvPr>
            <p:custDataLst>
              <p:tags r:id="rId30"/>
            </p:custDataLst>
          </p:nvPr>
        </p:nvSpPr>
        <p:spPr bwMode="gray">
          <a:xfrm>
            <a:off x="433387" y="4033837"/>
            <a:ext cx="2527714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Основные показатели</a:t>
            </a:r>
            <a:r>
              <a:rPr lang="ru-RU" sz="1200" b="1" baseline="30000" dirty="0" smtClean="0">
                <a:solidFill>
                  <a:srgbClr val="000000"/>
                </a:solidFill>
              </a:rPr>
              <a:t>1</a:t>
            </a:r>
            <a:r>
              <a:rPr lang="ru-RU" sz="1200" b="1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1" name="Rectangle 3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455613" y="6324600"/>
            <a:ext cx="8994775" cy="328613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r>
              <a:rPr lang="ru-RU" sz="800" dirty="0" smtClean="0">
                <a:solidFill>
                  <a:srgbClr val="000000"/>
                </a:solidFill>
              </a:rPr>
              <a:t>1. Указано влияние на ключевые показатели рейтинга </a:t>
            </a:r>
            <a:r>
              <a:rPr lang="en-US" sz="800" dirty="0" smtClean="0">
                <a:solidFill>
                  <a:srgbClr val="000000"/>
                </a:solidFill>
              </a:rPr>
              <a:t>World bank Doing business, </a:t>
            </a:r>
            <a:r>
              <a:rPr lang="ru-RU" sz="800" dirty="0" smtClean="0">
                <a:solidFill>
                  <a:srgbClr val="000000"/>
                </a:solidFill>
              </a:rPr>
              <a:t>категория </a:t>
            </a:r>
            <a:r>
              <a:rPr lang="en-US" sz="800" dirty="0" smtClean="0">
                <a:solidFill>
                  <a:srgbClr val="000000"/>
                </a:solidFill>
              </a:rPr>
              <a:t>Getting electricity</a:t>
            </a:r>
            <a:r>
              <a:rPr lang="ru-RU" sz="800" dirty="0" smtClean="0">
                <a:solidFill>
                  <a:srgbClr val="000000"/>
                </a:solidFill>
              </a:rPr>
              <a:t> проектов перечисленных на данной странице, результаты на начало года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10" name="Rectangle 77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12322" name="think-cell Slide" r:id="rId34" imgW="0" imgH="0" progId="TCLayout.ActiveDocument.1">
              <p:embed/>
            </p:oleObj>
          </a:graphicData>
        </a:graphic>
      </p:graphicFrame>
      <p:sp>
        <p:nvSpPr>
          <p:cNvPr id="119812" name="Rectangle 76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 type="none" w="lg" len="lg"/>
            <a:tailEnd type="none" w="lg" len="lg"/>
          </a:ln>
        </p:spPr>
        <p:txBody>
          <a:bodyPr vert="horz" wrap="none" lIns="0" tIns="0" rIns="0" bIns="0" anchor="ctr" anchorCtr="0">
            <a:noAutofit/>
          </a:bodyPr>
          <a:lstStyle/>
          <a:p>
            <a:pPr algn="ctr"/>
            <a:endParaRPr lang="ru-RU" sz="100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9813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>
              <a:tabLst>
                <a:tab pos="1528763" algn="l"/>
              </a:tabLs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Совершенствование правил ТП и создание условий сокращения сроков и этапов ТП</a:t>
            </a:r>
            <a:r>
              <a:rPr lang="ru-RU" dirty="0" smtClean="0"/>
              <a:t> (</a:t>
            </a:r>
            <a:r>
              <a:rPr lang="en-US" dirty="0" smtClean="0"/>
              <a:t>III</a:t>
            </a:r>
            <a:r>
              <a:rPr lang="ru-RU" dirty="0" smtClean="0"/>
              <a:t>)</a:t>
            </a:r>
          </a:p>
        </p:txBody>
      </p:sp>
      <p:sp>
        <p:nvSpPr>
          <p:cNvPr id="119825" name="Rectangle 7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1325" y="1600318"/>
            <a:ext cx="2519776" cy="132807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 type="none" w="lg" len="lg"/>
            <a:tailEnd type="none" w="lg" len="lg"/>
          </a:ln>
        </p:spPr>
        <p:txBody>
          <a:bodyPr lIns="18000" tIns="18000" rIns="18000" bIns="18000"/>
          <a:lstStyle/>
          <a:p>
            <a:pPr marL="288925" lvl="1" indent="-174625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ru-RU" sz="1200" dirty="0" smtClean="0"/>
              <a:t>Достижение существенного сокращения сроков и этапов технологического присоединения.</a:t>
            </a:r>
            <a:r>
              <a:rPr lang="ru-RU" sz="1000" b="1" dirty="0" smtClean="0">
                <a:solidFill>
                  <a:srgbClr val="000000"/>
                </a:solidFill>
              </a:rPr>
              <a:t> </a:t>
            </a:r>
            <a:r>
              <a:rPr lang="ru-RU" sz="1000" dirty="0" smtClean="0">
                <a:solidFill>
                  <a:srgbClr val="000000"/>
                </a:solidFill>
              </a:rPr>
              <a:t> </a:t>
            </a:r>
            <a:endParaRPr lang="ru-RU" sz="1000" dirty="0">
              <a:solidFill>
                <a:srgbClr val="000000"/>
              </a:solidFill>
            </a:endParaRPr>
          </a:p>
          <a:p>
            <a:endParaRPr lang="ru-RU" sz="1000" dirty="0">
              <a:solidFill>
                <a:srgbClr val="000000"/>
              </a:solidFill>
            </a:endParaRPr>
          </a:p>
        </p:txBody>
      </p:sp>
      <p:graphicFrame>
        <p:nvGraphicFramePr>
          <p:cNvPr id="84" name="Group 19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3197384" y="1187450"/>
          <a:ext cx="6252614" cy="2987040"/>
        </p:xfrm>
        <a:graphic>
          <a:graphicData uri="http://schemas.openxmlformats.org/drawingml/2006/table">
            <a:tbl>
              <a:tblPr bandRow="1">
                <a:effectLst>
                  <a:outerShdw blurRad="50800" dist="50800" dir="5400000" algn="ctr" rotWithShape="0">
                    <a:schemeClr val="bg1"/>
                  </a:outerShdw>
                </a:effectLst>
                <a:tableStyleId>{EB344D84-9AFB-497E-A393-DC336BA19D2E}</a:tableStyleId>
              </a:tblPr>
              <a:tblGrid>
                <a:gridCol w="4105112"/>
                <a:gridCol w="234953"/>
                <a:gridCol w="951266"/>
                <a:gridCol w="208280"/>
                <a:gridCol w="753003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</a:rPr>
                        <a:t>Входящие проекты мероприятия</a:t>
                      </a:r>
                    </a:p>
                  </a:txBody>
                  <a:tcPr marT="91440" marB="91440" anchor="b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b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Отв. лицо</a:t>
                      </a:r>
                    </a:p>
                  </a:txBody>
                  <a:tcPr marT="91440" marB="91440" anchor="b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b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</a:rPr>
                        <a:t>Срок</a:t>
                      </a:r>
                    </a:p>
                  </a:txBody>
                  <a:tcPr marT="91440" marB="91440" anchor="b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36557">
                <a:tc>
                  <a:txBody>
                    <a:bodyPr/>
                    <a:lstStyle/>
                    <a:p>
                      <a:pPr marL="288925" marR="0" lvl="1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77B57"/>
                        </a:buClr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1.9 Совершенствование механизма  временного присоединения</a:t>
                      </a:r>
                      <a:r>
                        <a:rPr lang="ru-RU" sz="1000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:</a:t>
                      </a:r>
                      <a:r>
                        <a:rPr lang="ru-RU" sz="1000" b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marL="569913" marR="0" lvl="2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77B57"/>
                        </a:buClr>
                        <a:buSzTx/>
                        <a:buFont typeface="Arial" charset="0"/>
                        <a:buChar char="–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Дополнение нормативов определяющих временное подключение пунктами позволяющими охватить всех потребителей.</a:t>
                      </a:r>
                    </a:p>
                    <a:p>
                      <a:pPr marL="569913" marR="0" lvl="2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77B57"/>
                        </a:buClr>
                        <a:buSzTx/>
                        <a:buFont typeface="Arial" charset="0"/>
                        <a:buChar char="–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Разграничение понятий Временного присоединения (ВП), ТП на постоянной основе, и Поэтапного ТП с использованием этапа ВП в качестве промежуточного, до перехода к присоединению на постоянной основе. Разработка нормативов обязывающих сетевые организации подключать потребителей по временной схеме при отсутствии возможности ТП</a:t>
                      </a:r>
                    </a:p>
                    <a:p>
                      <a:pPr marL="569913" marR="0" lvl="2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77B57"/>
                        </a:buClr>
                        <a:buSzTx/>
                        <a:buFont typeface="Arial" charset="0"/>
                        <a:buChar char="–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Фиксирование тарифов на временной подключение, с условием предоставления льготного тарифа потребителям, сроки ТП которых увеличены по вине сетевой организации.</a:t>
                      </a:r>
                      <a:endParaRPr kumimoji="0" lang="en-US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МинЭнерго (соисп. МЭР, ФАС)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09.2012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3" name="Rectangle 3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433387" y="1170904"/>
            <a:ext cx="2527714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Цели мероприятия</a:t>
            </a:r>
          </a:p>
        </p:txBody>
      </p:sp>
      <p:cxnSp>
        <p:nvCxnSpPr>
          <p:cNvPr id="111" name="Straight Connector 110"/>
          <p:cNvCxnSpPr/>
          <p:nvPr>
            <p:custDataLst>
              <p:tags r:id="rId7"/>
            </p:custDataLst>
          </p:nvPr>
        </p:nvCxnSpPr>
        <p:spPr>
          <a:xfrm>
            <a:off x="3076851" y="1170904"/>
            <a:ext cx="0" cy="5357218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7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197384" y="6178280"/>
            <a:ext cx="6252613" cy="26477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 type="none" w="lg" len="lg"/>
            <a:tailEnd type="none" w="lg" len="lg"/>
          </a:ln>
        </p:spPr>
        <p:txBody>
          <a:bodyPr lIns="18000" tIns="18000" rIns="18000" bIns="18000"/>
          <a:lstStyle/>
          <a:p>
            <a:pPr marL="288925" lvl="1" indent="-174625">
              <a:spcBef>
                <a:spcPts val="0"/>
              </a:spcBef>
              <a:spcAft>
                <a:spcPts val="0"/>
              </a:spcAft>
              <a:buClr>
                <a:srgbClr val="177B57"/>
              </a:buClr>
              <a:buSzPct val="100000"/>
              <a:buFont typeface="Arial"/>
              <a:buChar char="•"/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Внесение изменений в Правила технологического присоединения, утвержденных постановлением Правительства Российской Федерации от 27 декабря 2004 г. № 861</a:t>
            </a:r>
            <a:endParaRPr lang="nl-NL" sz="100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Rectangle 3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3187850" y="5802031"/>
            <a:ext cx="6272310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Изменения в законодательстве</a:t>
            </a:r>
          </a:p>
        </p:txBody>
      </p:sp>
      <p:sp>
        <p:nvSpPr>
          <p:cNvPr id="48" name="Rectangle 3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433801" y="2928396"/>
            <a:ext cx="2527300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Ответственное лицо</a:t>
            </a:r>
          </a:p>
        </p:txBody>
      </p:sp>
      <p:sp>
        <p:nvSpPr>
          <p:cNvPr id="49" name="Oval 2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95579" y="629760"/>
            <a:ext cx="295275" cy="2952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>
            <p:custDataLst>
              <p:tags r:id="rId12"/>
            </p:custDataLst>
          </p:nvPr>
        </p:nvSpPr>
        <p:spPr>
          <a:xfrm>
            <a:off x="422753" y="3310141"/>
            <a:ext cx="2525714" cy="35103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tIns="90000" bIns="90000" rtlCol="0" anchor="t">
            <a:noAutofit/>
          </a:bodyPr>
          <a:lstStyle/>
          <a:p>
            <a:pPr algn="ctr"/>
            <a:r>
              <a:rPr lang="ru-RU" sz="1100" b="1" dirty="0" smtClean="0"/>
              <a:t>МинЭнерго</a:t>
            </a:r>
            <a:endParaRPr lang="en-US" sz="1100" b="1" dirty="0" smtClean="0"/>
          </a:p>
        </p:txBody>
      </p:sp>
      <p:cxnSp>
        <p:nvCxnSpPr>
          <p:cNvPr id="18" name="Straight Connector 17"/>
          <p:cNvCxnSpPr/>
          <p:nvPr>
            <p:custDataLst>
              <p:tags r:id="rId13"/>
            </p:custDataLst>
          </p:nvPr>
        </p:nvCxnSpPr>
        <p:spPr>
          <a:xfrm>
            <a:off x="2065667" y="4530765"/>
            <a:ext cx="0" cy="1921431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>
            <p:custDataLst>
              <p:tags r:id="rId14"/>
            </p:custDataLst>
          </p:nvPr>
        </p:nvCxnSpPr>
        <p:spPr>
          <a:xfrm>
            <a:off x="1254641" y="4530765"/>
            <a:ext cx="0" cy="1921431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3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33386" y="4616450"/>
            <a:ext cx="1674813" cy="32316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square" tIns="91440" bIns="91440">
            <a:spAutoFit/>
          </a:bodyPr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ru-RU" sz="900" b="1" dirty="0" smtClean="0">
                <a:solidFill>
                  <a:srgbClr val="000000"/>
                </a:solidFill>
                <a:latin typeface="Arial"/>
              </a:rPr>
              <a:t>Количество этапов</a:t>
            </a:r>
            <a:endParaRPr lang="en-US" sz="900" b="1" dirty="0" smtClean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1" name="Object 5"/>
          <p:cNvGraphicFramePr>
            <a:graphicFrameLocks noChangeAspect="1"/>
          </p:cNvGraphicFramePr>
          <p:nvPr/>
        </p:nvGraphicFramePr>
        <p:xfrm>
          <a:off x="355600" y="4781550"/>
          <a:ext cx="2619443" cy="914400"/>
        </p:xfrm>
        <a:graphic>
          <a:graphicData uri="http://schemas.openxmlformats.org/presentationml/2006/ole">
            <p:oleObj spid="_x0000_s312323" name="Chart" r:id="rId35" imgW="2619375" imgH="914400" progId="MSGraph.Chart.8">
              <p:embed followColorScheme="full"/>
            </p:oleObj>
          </a:graphicData>
        </a:graphic>
      </p:graphicFrame>
      <p:sp useBgFill="1">
        <p:nvSpPr>
          <p:cNvPr id="22" name="Text Placeholder 2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1604962" y="5133975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EC96BCB1-C3FB-4812-B035-CD82D1AA1AA0}" type="datetime'''''''''''''''''''''0''''''''''''''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 useBgFill="1">
        <p:nvSpPr>
          <p:cNvPr id="23" name="Text Placeholder 2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2414587" y="5133975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DAA021B0-31AD-4A0D-8AC4-BA3E4E20D1E3}" type="datetime'''''''''''0''''''''''''''''''''''''''''''''''''''''''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 useBgFill="1">
        <p:nvSpPr>
          <p:cNvPr id="24" name="Text Placeholder 2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795337" y="5133975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EF906341-F5C6-434B-AE4A-21CCD30BE9C0}" type="datetime'''''''''''''''''''''''''''''''''0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25" name="TextBox 24"/>
          <p:cNvSpPr txBox="1"/>
          <p:nvPr>
            <p:custDataLst>
              <p:tags r:id="rId19"/>
            </p:custDataLst>
          </p:nvPr>
        </p:nvSpPr>
        <p:spPr>
          <a:xfrm>
            <a:off x="633669" y="4407026"/>
            <a:ext cx="466795" cy="335646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ru-RU" sz="1000" b="1" dirty="0" smtClean="0"/>
              <a:t>20	13</a:t>
            </a:r>
            <a:endParaRPr lang="en-US" sz="1000" b="1" dirty="0" smtClean="0"/>
          </a:p>
        </p:txBody>
      </p:sp>
      <p:sp>
        <p:nvSpPr>
          <p:cNvPr id="26" name="TextBox 25"/>
          <p:cNvSpPr txBox="1"/>
          <p:nvPr>
            <p:custDataLst>
              <p:tags r:id="rId20"/>
            </p:custDataLst>
          </p:nvPr>
        </p:nvSpPr>
        <p:spPr>
          <a:xfrm>
            <a:off x="1435362" y="4407026"/>
            <a:ext cx="466795" cy="335646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ru-RU" sz="1000" b="1" dirty="0" smtClean="0"/>
              <a:t>2015</a:t>
            </a:r>
            <a:endParaRPr lang="en-US" sz="1000" b="1" dirty="0" smtClean="0"/>
          </a:p>
        </p:txBody>
      </p:sp>
      <p:sp>
        <p:nvSpPr>
          <p:cNvPr id="27" name="TextBox 26"/>
          <p:cNvSpPr txBox="1"/>
          <p:nvPr>
            <p:custDataLst>
              <p:tags r:id="rId21"/>
            </p:custDataLst>
          </p:nvPr>
        </p:nvSpPr>
        <p:spPr>
          <a:xfrm>
            <a:off x="2248674" y="4407026"/>
            <a:ext cx="466795" cy="335646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ru-RU" sz="1000" b="1" dirty="0" smtClean="0"/>
              <a:t>2020</a:t>
            </a:r>
            <a:endParaRPr lang="en-US" sz="1000" b="1" dirty="0" smtClean="0"/>
          </a:p>
        </p:txBody>
      </p:sp>
      <p:sp>
        <p:nvSpPr>
          <p:cNvPr id="28" name="Text Box 3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33387" y="5218112"/>
            <a:ext cx="2282082" cy="32316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square" tIns="91440" bIns="91440">
            <a:spAutoFit/>
          </a:bodyPr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ru-RU" sz="900" b="1" dirty="0" smtClean="0">
                <a:solidFill>
                  <a:srgbClr val="000000"/>
                </a:solidFill>
                <a:latin typeface="Arial"/>
              </a:rPr>
              <a:t>Сроки подключения, (дней)</a:t>
            </a:r>
            <a:endParaRPr lang="en-US" sz="900" b="1" dirty="0" smtClean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9" name="Object 5"/>
          <p:cNvGraphicFramePr>
            <a:graphicFrameLocks noChangeAspect="1"/>
          </p:cNvGraphicFramePr>
          <p:nvPr/>
        </p:nvGraphicFramePr>
        <p:xfrm>
          <a:off x="355600" y="5340350"/>
          <a:ext cx="2619443" cy="914400"/>
        </p:xfrm>
        <a:graphic>
          <a:graphicData uri="http://schemas.openxmlformats.org/presentationml/2006/ole">
            <p:oleObj spid="_x0000_s312324" name="Chart" r:id="rId36" imgW="2619375" imgH="914400" progId="MSGraph.Chart.8">
              <p:embed followColorScheme="full"/>
            </p:oleObj>
          </a:graphicData>
        </a:graphic>
      </p:graphicFrame>
      <p:sp useBgFill="1">
        <p:nvSpPr>
          <p:cNvPr id="30" name="Text Placeholder 2"/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1549400" y="5568950"/>
            <a:ext cx="2333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A55A5A5B-D940-450D-A25C-6ED2EA294176}" type="datetime'''''''''''''''''''''''''-''''''''''''2''''5'''''''''''">
              <a:rPr lang="en-US" sz="1000" smtClean="0">
                <a:solidFill>
                  <a:srgbClr val="000000"/>
                </a:solidFill>
              </a:rPr>
              <a:pPr/>
              <a:t>-25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 useBgFill="1">
        <p:nvSpPr>
          <p:cNvPr id="31" name="Text Placeholder 2"/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2414587" y="5397500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255A8A68-09F2-47E7-A187-B3C3FD46B6BD}" type="datetime'''''0''''''''''''''''''''''''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 useBgFill="1">
        <p:nvSpPr>
          <p:cNvPr id="33" name="Text Placeholder 2"/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795337" y="5397500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BA73B082-020B-48AD-B187-C4667E351060}" type="datetime'''''''''''''''''''''''''''''''0''''''''''''''''''''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34" name="Text Box 38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57200" y="5819775"/>
            <a:ext cx="2541587" cy="32316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square" tIns="91440" bIns="91440">
            <a:spAutoFit/>
          </a:bodyPr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ru-RU" sz="900" b="1" dirty="0" smtClean="0">
                <a:solidFill>
                  <a:srgbClr val="000000"/>
                </a:solidFill>
                <a:latin typeface="Arial"/>
              </a:rPr>
              <a:t>Стоимость подключения, (% ВВП</a:t>
            </a:r>
            <a:r>
              <a:rPr lang="en-US" sz="900" b="1" dirty="0" smtClean="0">
                <a:solidFill>
                  <a:srgbClr val="000000"/>
                </a:solidFill>
                <a:latin typeface="Arial"/>
              </a:rPr>
              <a:t>/</a:t>
            </a:r>
            <a:r>
              <a:rPr lang="ru-RU" sz="900" b="1" dirty="0" smtClean="0">
                <a:solidFill>
                  <a:srgbClr val="000000"/>
                </a:solidFill>
                <a:latin typeface="Arial"/>
              </a:rPr>
              <a:t>чел.)</a:t>
            </a:r>
            <a:endParaRPr lang="en-US" sz="900" b="1" dirty="0" smtClean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6" name="Object 5"/>
          <p:cNvGraphicFramePr>
            <a:graphicFrameLocks noChangeAspect="1"/>
          </p:cNvGraphicFramePr>
          <p:nvPr/>
        </p:nvGraphicFramePr>
        <p:xfrm>
          <a:off x="379412" y="5984875"/>
          <a:ext cx="2619375" cy="914400"/>
        </p:xfrm>
        <a:graphic>
          <a:graphicData uri="http://schemas.openxmlformats.org/presentationml/2006/ole">
            <p:oleObj spid="_x0000_s312325" name="Chart" r:id="rId37" imgW="2619375" imgH="914400" progId="MSGraph.Chart.8">
              <p:embed followColorScheme="full"/>
            </p:oleObj>
          </a:graphicData>
        </a:graphic>
      </p:graphicFrame>
      <p:sp useBgFill="1">
        <p:nvSpPr>
          <p:cNvPr id="37" name="Text Placeholder 2"/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1628775" y="6337300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A1CB5F27-E8EB-465F-A8DB-19A54FCB9DDE}" type="datetime'''''''''''0''''''''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 useBgFill="1">
        <p:nvSpPr>
          <p:cNvPr id="38" name="Text Placeholder 2"/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2438400" y="6337300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7502EED6-41E7-4ABE-AC97-F7555D9E433F}" type="datetime'''''''''''''''''''''''''''''''''''''''''''''''''''''0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 useBgFill="1">
        <p:nvSpPr>
          <p:cNvPr id="39" name="Text Placeholder 2"/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819150" y="6337300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6346590F-22AF-4A9F-B600-81B315AA3077}" type="datetime'''''''''''''''''''''''''''''0''''''''''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40" name="Rectangle 3"/>
          <p:cNvSpPr>
            <a:spLocks noChangeArrowheads="1"/>
          </p:cNvSpPr>
          <p:nvPr>
            <p:custDataLst>
              <p:tags r:id="rId30"/>
            </p:custDataLst>
          </p:nvPr>
        </p:nvSpPr>
        <p:spPr bwMode="gray">
          <a:xfrm>
            <a:off x="433387" y="4033837"/>
            <a:ext cx="2527714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Основные показатели</a:t>
            </a:r>
            <a:r>
              <a:rPr lang="ru-RU" sz="1200" b="1" baseline="30000" dirty="0" smtClean="0">
                <a:solidFill>
                  <a:srgbClr val="000000"/>
                </a:solidFill>
              </a:rPr>
              <a:t>1</a:t>
            </a:r>
            <a:r>
              <a:rPr lang="ru-RU" sz="1200" b="1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1" name="Rectangle 3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455613" y="6324600"/>
            <a:ext cx="8994775" cy="328613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r>
              <a:rPr lang="ru-RU" sz="800" dirty="0" smtClean="0">
                <a:solidFill>
                  <a:srgbClr val="000000"/>
                </a:solidFill>
              </a:rPr>
              <a:t>1. Указано влияние на ключевые показатели рейтинга </a:t>
            </a:r>
            <a:r>
              <a:rPr lang="en-US" sz="800" dirty="0" smtClean="0">
                <a:solidFill>
                  <a:srgbClr val="000000"/>
                </a:solidFill>
              </a:rPr>
              <a:t>World bank Doing business, </a:t>
            </a:r>
            <a:r>
              <a:rPr lang="ru-RU" sz="800" dirty="0" smtClean="0">
                <a:solidFill>
                  <a:srgbClr val="000000"/>
                </a:solidFill>
              </a:rPr>
              <a:t>категория </a:t>
            </a:r>
            <a:r>
              <a:rPr lang="en-US" sz="800" dirty="0" smtClean="0">
                <a:solidFill>
                  <a:srgbClr val="000000"/>
                </a:solidFill>
              </a:rPr>
              <a:t>Getting electricity</a:t>
            </a:r>
            <a:r>
              <a:rPr lang="ru-RU" sz="800" dirty="0" smtClean="0">
                <a:solidFill>
                  <a:srgbClr val="000000"/>
                </a:solidFill>
              </a:rPr>
              <a:t> проектов перечисленных на данной странице, результаты на начало года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10" name="Rectangle 77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29730" name="think-cell Slide" r:id="rId34" imgW="0" imgH="0" progId="TCLayout.ActiveDocument.1">
              <p:embed/>
            </p:oleObj>
          </a:graphicData>
        </a:graphic>
      </p:graphicFrame>
      <p:sp>
        <p:nvSpPr>
          <p:cNvPr id="119812" name="Rectangle 76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 type="none" w="lg" len="lg"/>
            <a:tailEnd type="none" w="lg" len="lg"/>
          </a:ln>
        </p:spPr>
        <p:txBody>
          <a:bodyPr vert="horz" wrap="none" lIns="0" tIns="0" rIns="0" bIns="0" anchor="ctr" anchorCtr="0">
            <a:noAutofit/>
          </a:bodyPr>
          <a:lstStyle/>
          <a:p>
            <a:pPr algn="ctr"/>
            <a:endParaRPr lang="ru-RU" sz="100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9813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marL="87313" indent="-87313">
              <a:tabLst>
                <a:tab pos="1528763" algn="l"/>
              </a:tabLs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Совершенствование правил ТП и создание условий сокращения сроков и этапов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ТП</a:t>
            </a:r>
            <a:r>
              <a:rPr lang="ru-RU" dirty="0" smtClean="0"/>
              <a:t> (</a:t>
            </a:r>
            <a:r>
              <a:rPr lang="en-US" dirty="0" smtClean="0"/>
              <a:t>V</a:t>
            </a:r>
            <a:r>
              <a:rPr lang="ru-RU" dirty="0" smtClean="0"/>
              <a:t>)</a:t>
            </a:r>
          </a:p>
        </p:txBody>
      </p:sp>
      <p:sp>
        <p:nvSpPr>
          <p:cNvPr id="119825" name="Rectangle 7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1325" y="1600318"/>
            <a:ext cx="2519776" cy="132807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 type="none" w="lg" len="lg"/>
            <a:tailEnd type="none" w="lg" len="lg"/>
          </a:ln>
        </p:spPr>
        <p:txBody>
          <a:bodyPr lIns="18000" tIns="18000" rIns="18000" bIns="18000"/>
          <a:lstStyle/>
          <a:p>
            <a:pPr marL="288925" lvl="1" indent="-174625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ru-RU" sz="1200" dirty="0" smtClean="0"/>
              <a:t>Достижение существенного сокращения сроков и этапов технологического присоединения.</a:t>
            </a:r>
            <a:r>
              <a:rPr lang="ru-RU" sz="1000" b="1" dirty="0" smtClean="0">
                <a:solidFill>
                  <a:srgbClr val="000000"/>
                </a:solidFill>
              </a:rPr>
              <a:t> </a:t>
            </a:r>
            <a:r>
              <a:rPr lang="ru-RU" sz="1000" dirty="0" smtClean="0">
                <a:solidFill>
                  <a:srgbClr val="000000"/>
                </a:solidFill>
              </a:rPr>
              <a:t> </a:t>
            </a:r>
            <a:endParaRPr lang="ru-RU" sz="1000" dirty="0">
              <a:solidFill>
                <a:srgbClr val="000000"/>
              </a:solidFill>
            </a:endParaRPr>
          </a:p>
          <a:p>
            <a:endParaRPr lang="ru-RU" sz="1000" dirty="0">
              <a:solidFill>
                <a:srgbClr val="000000"/>
              </a:solidFill>
            </a:endParaRPr>
          </a:p>
        </p:txBody>
      </p:sp>
      <p:graphicFrame>
        <p:nvGraphicFramePr>
          <p:cNvPr id="84" name="Group 19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3197384" y="1187450"/>
          <a:ext cx="6252614" cy="2712720"/>
        </p:xfrm>
        <a:graphic>
          <a:graphicData uri="http://schemas.openxmlformats.org/drawingml/2006/table">
            <a:tbl>
              <a:tblPr bandRow="1">
                <a:effectLst>
                  <a:outerShdw blurRad="50800" dist="50800" dir="5400000" algn="ctr" rotWithShape="0">
                    <a:schemeClr val="bg1"/>
                  </a:outerShdw>
                </a:effectLst>
                <a:tableStyleId>{EB344D84-9AFB-497E-A393-DC336BA19D2E}</a:tableStyleId>
              </a:tblPr>
              <a:tblGrid>
                <a:gridCol w="4105112"/>
                <a:gridCol w="234953"/>
                <a:gridCol w="951266"/>
                <a:gridCol w="208280"/>
                <a:gridCol w="753003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</a:rPr>
                        <a:t>Входящие проекты мероприятия</a:t>
                      </a:r>
                    </a:p>
                  </a:txBody>
                  <a:tcPr marT="91440" marB="91440" anchor="b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b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Отв. лицо</a:t>
                      </a:r>
                    </a:p>
                  </a:txBody>
                  <a:tcPr marT="91440" marB="91440" anchor="b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b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</a:rPr>
                        <a:t>Срок</a:t>
                      </a:r>
                    </a:p>
                  </a:txBody>
                  <a:tcPr marT="91440" marB="91440" anchor="b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98334">
                <a:tc>
                  <a:txBody>
                    <a:bodyPr/>
                    <a:lstStyle/>
                    <a:p>
                      <a:pPr marL="288925" marR="0" lvl="1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77B57"/>
                        </a:buClr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1.10 Определение механизма экономической целесообразности подключения удаленных потребителей</a:t>
                      </a:r>
                    </a:p>
                    <a:p>
                      <a:pPr marL="569913" marR="0" lvl="2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77B57"/>
                        </a:buClr>
                        <a:buSzTx/>
                        <a:buFont typeface="Arial" charset="0"/>
                        <a:buChar char="–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Определение категорий потребителей  ТП которых является экономически нецелесообразным для сетевых организаций.</a:t>
                      </a:r>
                    </a:p>
                    <a:p>
                      <a:pPr marL="569913" marR="0" lvl="2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77B57"/>
                        </a:buClr>
                        <a:buSzTx/>
                        <a:buFont typeface="Arial" charset="0"/>
                        <a:buChar char="–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Выделить из вышеперечисленной группы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потребителей, присоединение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которых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возможно с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использованием распределенных источников энергии.</a:t>
                      </a:r>
                      <a:endParaRPr lang="ru-RU" sz="100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МинЭнерго (соисп. МЭР)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01.2013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28434">
                <a:tc>
                  <a:txBody>
                    <a:bodyPr/>
                    <a:lstStyle/>
                    <a:p>
                      <a:pPr marL="288925" marR="0" lvl="1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77B57"/>
                        </a:buClr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1.11 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Ведение уведомительного порядка оповещения сбытовых компаний о надлежащем присоединении</a:t>
                      </a:r>
                      <a:r>
                        <a:rPr lang="ru-RU" sz="1000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–  прием приборов учет осуществлять на основании уведомления сетевой организации.</a:t>
                      </a:r>
                      <a:endParaRPr lang="ru-RU" sz="1000" b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МинЭнерго (соисп. МЭР)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06.2012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03" name="Rectangle 3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433387" y="1170904"/>
            <a:ext cx="2527714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Цели мероприятия</a:t>
            </a:r>
          </a:p>
        </p:txBody>
      </p:sp>
      <p:cxnSp>
        <p:nvCxnSpPr>
          <p:cNvPr id="111" name="Straight Connector 110"/>
          <p:cNvCxnSpPr/>
          <p:nvPr>
            <p:custDataLst>
              <p:tags r:id="rId7"/>
            </p:custDataLst>
          </p:nvPr>
        </p:nvCxnSpPr>
        <p:spPr>
          <a:xfrm>
            <a:off x="3076851" y="1170904"/>
            <a:ext cx="0" cy="5357218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3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3187850" y="5791521"/>
            <a:ext cx="6272310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Изменения в законодательстве</a:t>
            </a:r>
          </a:p>
        </p:txBody>
      </p:sp>
      <p:sp>
        <p:nvSpPr>
          <p:cNvPr id="48" name="Rectangle 3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433801" y="2928396"/>
            <a:ext cx="2527300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Ответственное лицо</a:t>
            </a:r>
          </a:p>
        </p:txBody>
      </p:sp>
      <p:sp>
        <p:nvSpPr>
          <p:cNvPr id="49" name="Oval 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95579" y="629760"/>
            <a:ext cx="295275" cy="2952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>
            <p:custDataLst>
              <p:tags r:id="rId11"/>
            </p:custDataLst>
          </p:nvPr>
        </p:nvSpPr>
        <p:spPr>
          <a:xfrm>
            <a:off x="422753" y="3310141"/>
            <a:ext cx="2525714" cy="35103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tIns="90000" bIns="90000" rtlCol="0" anchor="t">
            <a:noAutofit/>
          </a:bodyPr>
          <a:lstStyle/>
          <a:p>
            <a:pPr algn="ctr"/>
            <a:r>
              <a:rPr lang="ru-RU" sz="1100" b="1" dirty="0" smtClean="0"/>
              <a:t>МинЭнерго</a:t>
            </a:r>
            <a:endParaRPr lang="en-US" sz="1100" b="1" dirty="0" smtClean="0"/>
          </a:p>
        </p:txBody>
      </p:sp>
      <p:cxnSp>
        <p:nvCxnSpPr>
          <p:cNvPr id="17" name="Straight Connector 16"/>
          <p:cNvCxnSpPr/>
          <p:nvPr>
            <p:custDataLst>
              <p:tags r:id="rId12"/>
            </p:custDataLst>
          </p:nvPr>
        </p:nvCxnSpPr>
        <p:spPr>
          <a:xfrm>
            <a:off x="2065667" y="4530765"/>
            <a:ext cx="0" cy="1921431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>
            <p:custDataLst>
              <p:tags r:id="rId13"/>
            </p:custDataLst>
          </p:nvPr>
        </p:nvCxnSpPr>
        <p:spPr>
          <a:xfrm>
            <a:off x="1254641" y="4530765"/>
            <a:ext cx="0" cy="1921431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3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33386" y="4616450"/>
            <a:ext cx="1674813" cy="32316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square" tIns="91440" bIns="91440">
            <a:spAutoFit/>
          </a:bodyPr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ru-RU" sz="900" b="1" dirty="0" smtClean="0">
                <a:solidFill>
                  <a:srgbClr val="000000"/>
                </a:solidFill>
                <a:latin typeface="Arial"/>
              </a:rPr>
              <a:t>Количество этапов</a:t>
            </a:r>
            <a:endParaRPr lang="en-US" sz="900" b="1" dirty="0" smtClean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0" name="Object 5"/>
          <p:cNvGraphicFramePr>
            <a:graphicFrameLocks noChangeAspect="1"/>
          </p:cNvGraphicFramePr>
          <p:nvPr/>
        </p:nvGraphicFramePr>
        <p:xfrm>
          <a:off x="355600" y="4738687"/>
          <a:ext cx="2619375" cy="914400"/>
        </p:xfrm>
        <a:graphic>
          <a:graphicData uri="http://schemas.openxmlformats.org/presentationml/2006/ole">
            <p:oleObj spid="_x0000_s329731" name="Chart" r:id="rId35" imgW="2619375" imgH="914400" progId="MSGraph.Chart.8">
              <p:embed followColorScheme="full"/>
            </p:oleObj>
          </a:graphicData>
        </a:graphic>
      </p:graphicFrame>
      <p:sp useBgFill="1">
        <p:nvSpPr>
          <p:cNvPr id="21" name="Text Placeholder 2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1584325" y="4967287"/>
            <a:ext cx="1635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4C03B0C8-9CB7-4593-B3EC-74DF86A3FD76}" type="datetime'''''-''''''''''1'''''''''''''''''''''''''''">
              <a:rPr lang="en-US" sz="1000" smtClean="0">
                <a:solidFill>
                  <a:srgbClr val="000000"/>
                </a:solidFill>
              </a:rPr>
              <a:pPr/>
              <a:t>-1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 useBgFill="1">
        <p:nvSpPr>
          <p:cNvPr id="22" name="Text Placeholder 2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2414587" y="4795837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D34BE0B6-C1B8-48E9-9F41-CAD5EF67C1E2}" type="datetime'''''0''''''''''''''''''''''''''''''''''''''''''''''''''''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 useBgFill="1">
        <p:nvSpPr>
          <p:cNvPr id="23" name="Text Placeholder 2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795337" y="4795837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17D3788B-B71B-4727-BEDA-130A5B16CAD8}" type="datetime'''''''''''''''''0''''''''''''''''''''''''''''''''''''''''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24" name="TextBox 23"/>
          <p:cNvSpPr txBox="1"/>
          <p:nvPr>
            <p:custDataLst>
              <p:tags r:id="rId18"/>
            </p:custDataLst>
          </p:nvPr>
        </p:nvSpPr>
        <p:spPr>
          <a:xfrm>
            <a:off x="633669" y="4407026"/>
            <a:ext cx="466795" cy="335646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ru-RU" sz="1000" b="1" dirty="0" smtClean="0"/>
              <a:t>20	13</a:t>
            </a:r>
            <a:endParaRPr lang="en-US" sz="1000" b="1" dirty="0" smtClean="0"/>
          </a:p>
        </p:txBody>
      </p:sp>
      <p:sp>
        <p:nvSpPr>
          <p:cNvPr id="25" name="TextBox 24"/>
          <p:cNvSpPr txBox="1"/>
          <p:nvPr>
            <p:custDataLst>
              <p:tags r:id="rId19"/>
            </p:custDataLst>
          </p:nvPr>
        </p:nvSpPr>
        <p:spPr>
          <a:xfrm>
            <a:off x="1435362" y="4407026"/>
            <a:ext cx="466795" cy="335646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ru-RU" sz="1000" b="1" dirty="0" smtClean="0"/>
              <a:t>2015</a:t>
            </a:r>
            <a:endParaRPr lang="en-US" sz="1000" b="1" dirty="0" smtClean="0"/>
          </a:p>
        </p:txBody>
      </p:sp>
      <p:sp>
        <p:nvSpPr>
          <p:cNvPr id="26" name="TextBox 25"/>
          <p:cNvSpPr txBox="1"/>
          <p:nvPr>
            <p:custDataLst>
              <p:tags r:id="rId20"/>
            </p:custDataLst>
          </p:nvPr>
        </p:nvSpPr>
        <p:spPr>
          <a:xfrm>
            <a:off x="2248674" y="4407026"/>
            <a:ext cx="466795" cy="335646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ru-RU" sz="1000" b="1" dirty="0" smtClean="0"/>
              <a:t>2020</a:t>
            </a:r>
            <a:endParaRPr lang="en-US" sz="1000" b="1" dirty="0" smtClean="0"/>
          </a:p>
        </p:txBody>
      </p:sp>
      <p:sp>
        <p:nvSpPr>
          <p:cNvPr id="27" name="Text Box 3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33387" y="5218112"/>
            <a:ext cx="2282082" cy="32316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square" tIns="91440" bIns="91440">
            <a:spAutoFit/>
          </a:bodyPr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ru-RU" sz="900" b="1" dirty="0" smtClean="0">
                <a:solidFill>
                  <a:srgbClr val="000000"/>
                </a:solidFill>
                <a:latin typeface="Arial"/>
              </a:rPr>
              <a:t>Сроки подключения, (дней)</a:t>
            </a:r>
            <a:endParaRPr lang="en-US" sz="900" b="1" dirty="0" smtClean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8" name="Object 5"/>
          <p:cNvGraphicFramePr>
            <a:graphicFrameLocks noChangeAspect="1"/>
          </p:cNvGraphicFramePr>
          <p:nvPr/>
        </p:nvGraphicFramePr>
        <p:xfrm>
          <a:off x="355600" y="5340350"/>
          <a:ext cx="2619443" cy="914400"/>
        </p:xfrm>
        <a:graphic>
          <a:graphicData uri="http://schemas.openxmlformats.org/presentationml/2006/ole">
            <p:oleObj spid="_x0000_s329732" name="Chart" r:id="rId36" imgW="2619375" imgH="914400" progId="MSGraph.Chart.8">
              <p:embed followColorScheme="full"/>
            </p:oleObj>
          </a:graphicData>
        </a:graphic>
      </p:graphicFrame>
      <p:sp useBgFill="1">
        <p:nvSpPr>
          <p:cNvPr id="29" name="Text Placeholder 2"/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1549400" y="5568950"/>
            <a:ext cx="2333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52FC2512-829E-43C5-83B5-243A53CE30ED}" type="datetime'''''-21'''''''''''''''''''''''''''''''''''''''''''''''''''">
              <a:rPr lang="en-US" sz="1000" smtClean="0">
                <a:solidFill>
                  <a:srgbClr val="000000"/>
                </a:solidFill>
              </a:rPr>
              <a:pPr/>
              <a:t>-21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 useBgFill="1">
        <p:nvSpPr>
          <p:cNvPr id="30" name="Text Placeholder 2"/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2414587" y="5397500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2CFFC955-2B68-474D-9098-70CCA624D419}" type="datetime'''''''''''''''''''''0''''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 useBgFill="1">
        <p:nvSpPr>
          <p:cNvPr id="31" name="Text Placeholder 2"/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795337" y="5397500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21560D96-AF33-4BDC-8E97-3F6E32183B91}" type="datetime'''''''''''''''''''''''''''''''''''''''''''''''''''''''0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33" name="Text Box 3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57200" y="5819775"/>
            <a:ext cx="2541587" cy="32316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square" tIns="91440" bIns="91440">
            <a:spAutoFit/>
          </a:bodyPr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ru-RU" sz="900" b="1" dirty="0" smtClean="0">
                <a:solidFill>
                  <a:srgbClr val="000000"/>
                </a:solidFill>
                <a:latin typeface="Arial"/>
              </a:rPr>
              <a:t>Стоимость подключения, (% ВВП</a:t>
            </a:r>
            <a:r>
              <a:rPr lang="en-US" sz="900" b="1" dirty="0" smtClean="0">
                <a:solidFill>
                  <a:srgbClr val="000000"/>
                </a:solidFill>
                <a:latin typeface="Arial"/>
              </a:rPr>
              <a:t>/</a:t>
            </a:r>
            <a:r>
              <a:rPr lang="ru-RU" sz="900" b="1" dirty="0" smtClean="0">
                <a:solidFill>
                  <a:srgbClr val="000000"/>
                </a:solidFill>
                <a:latin typeface="Arial"/>
              </a:rPr>
              <a:t>чел.)</a:t>
            </a:r>
            <a:endParaRPr lang="en-US" sz="900" b="1" dirty="0" smtClean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4" name="Object 5"/>
          <p:cNvGraphicFramePr>
            <a:graphicFrameLocks noChangeAspect="1"/>
          </p:cNvGraphicFramePr>
          <p:nvPr/>
        </p:nvGraphicFramePr>
        <p:xfrm>
          <a:off x="379412" y="5984875"/>
          <a:ext cx="2619375" cy="914400"/>
        </p:xfrm>
        <a:graphic>
          <a:graphicData uri="http://schemas.openxmlformats.org/presentationml/2006/ole">
            <p:oleObj spid="_x0000_s329733" name="Chart" r:id="rId37" imgW="2619375" imgH="914400" progId="MSGraph.Chart.8">
              <p:embed followColorScheme="full"/>
            </p:oleObj>
          </a:graphicData>
        </a:graphic>
      </p:graphicFrame>
      <p:sp useBgFill="1">
        <p:nvSpPr>
          <p:cNvPr id="36" name="Text Placeholder 2"/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1628775" y="6337300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FC035263-8CA4-46A3-8C8F-F4AC8CD5354F}" type="datetime'''''0''''''''''''''''''''''''''''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 useBgFill="1">
        <p:nvSpPr>
          <p:cNvPr id="37" name="Text Placeholder 2"/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2438400" y="6337300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3F730814-F2AE-4DE2-A0D7-8EDABCFC7A2A}" type="datetime'''''''''''''''''''''''''''''''''''''0''''''''''''''''''''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 useBgFill="1">
        <p:nvSpPr>
          <p:cNvPr id="38" name="Text Placeholder 2"/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819150" y="6337300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530C3ED9-ED82-4DF7-8336-BD00C2F7A6A0}" type="datetime'''''''''''''''''''''''''''''''''''''''''''''''0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39" name="Rectangle 3"/>
          <p:cNvSpPr>
            <a:spLocks noChangeArrowheads="1"/>
          </p:cNvSpPr>
          <p:nvPr>
            <p:custDataLst>
              <p:tags r:id="rId29"/>
            </p:custDataLst>
          </p:nvPr>
        </p:nvSpPr>
        <p:spPr bwMode="gray">
          <a:xfrm>
            <a:off x="433387" y="4033837"/>
            <a:ext cx="2527714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Основные показатели</a:t>
            </a:r>
            <a:r>
              <a:rPr lang="ru-RU" sz="1200" b="1" baseline="30000" dirty="0" smtClean="0">
                <a:solidFill>
                  <a:srgbClr val="000000"/>
                </a:solidFill>
              </a:rPr>
              <a:t>1</a:t>
            </a:r>
            <a:r>
              <a:rPr lang="ru-RU" sz="1200" b="1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0" name="Rectangle 78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197384" y="6178280"/>
            <a:ext cx="6252613" cy="26477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 type="none" w="lg" len="lg"/>
            <a:tailEnd type="none" w="lg" len="lg"/>
          </a:ln>
        </p:spPr>
        <p:txBody>
          <a:bodyPr lIns="18000" tIns="18000" rIns="18000" bIns="18000"/>
          <a:lstStyle/>
          <a:p>
            <a:pPr marL="288925" lvl="1" indent="-174625">
              <a:spcBef>
                <a:spcPts val="0"/>
              </a:spcBef>
              <a:spcAft>
                <a:spcPts val="0"/>
              </a:spcAft>
              <a:buClr>
                <a:srgbClr val="177B57"/>
              </a:buClr>
              <a:buSzPct val="100000"/>
              <a:buFont typeface="Arial"/>
              <a:buChar char="•"/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Внесение изменений в Правила технологического присоединения, утвержденных постановлением Правительства Российской Федерации от 27 декабря 2004 г. № 861</a:t>
            </a:r>
            <a:endParaRPr lang="nl-NL" sz="100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Rectangle 3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455613" y="6324600"/>
            <a:ext cx="8994775" cy="328613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r>
              <a:rPr lang="ru-RU" sz="800" dirty="0" smtClean="0">
                <a:solidFill>
                  <a:srgbClr val="000000"/>
                </a:solidFill>
              </a:rPr>
              <a:t>1. Указано влияние на ключевые показатели рейтинга </a:t>
            </a:r>
            <a:r>
              <a:rPr lang="en-US" sz="800" dirty="0" smtClean="0">
                <a:solidFill>
                  <a:srgbClr val="000000"/>
                </a:solidFill>
              </a:rPr>
              <a:t>World bank Doing business, </a:t>
            </a:r>
            <a:r>
              <a:rPr lang="ru-RU" sz="800" dirty="0" smtClean="0">
                <a:solidFill>
                  <a:srgbClr val="000000"/>
                </a:solidFill>
              </a:rPr>
              <a:t>категория </a:t>
            </a:r>
            <a:r>
              <a:rPr lang="en-US" sz="800" dirty="0" smtClean="0">
                <a:solidFill>
                  <a:srgbClr val="000000"/>
                </a:solidFill>
              </a:rPr>
              <a:t>Getting electricity</a:t>
            </a:r>
            <a:r>
              <a:rPr lang="ru-RU" sz="800" dirty="0" smtClean="0">
                <a:solidFill>
                  <a:srgbClr val="000000"/>
                </a:solidFill>
              </a:rPr>
              <a:t> проектов перечисленных на данной странице, результаты на начало года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10" name="Rectangle 77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62498" name="think-cell Slide" r:id="rId34" imgW="0" imgH="0" progId="TCLayout.ActiveDocument.1">
              <p:embed/>
            </p:oleObj>
          </a:graphicData>
        </a:graphic>
      </p:graphicFrame>
      <p:sp>
        <p:nvSpPr>
          <p:cNvPr id="119812" name="Rectangle 76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 type="none" w="lg" len="lg"/>
            <a:tailEnd type="none" w="lg" len="lg"/>
          </a:ln>
        </p:spPr>
        <p:txBody>
          <a:bodyPr vert="horz" wrap="none" lIns="0" tIns="0" rIns="0" bIns="0" anchor="ctr" anchorCtr="0">
            <a:noAutofit/>
          </a:bodyPr>
          <a:lstStyle/>
          <a:p>
            <a:pPr algn="ctr"/>
            <a:endParaRPr lang="ru-RU" sz="100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9813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marL="87313" indent="-87313">
              <a:tabLst>
                <a:tab pos="1528763" algn="l"/>
              </a:tabLs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Совершенствование правил ТП и создание условий сокращения сроков и этапов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ТП</a:t>
            </a:r>
            <a:r>
              <a:rPr lang="ru-RU" dirty="0" smtClean="0"/>
              <a:t> (</a:t>
            </a:r>
            <a:r>
              <a:rPr lang="en-US" dirty="0" smtClean="0"/>
              <a:t>VI</a:t>
            </a:r>
            <a:r>
              <a:rPr lang="ru-RU" dirty="0" smtClean="0"/>
              <a:t>)</a:t>
            </a:r>
          </a:p>
        </p:txBody>
      </p:sp>
      <p:sp>
        <p:nvSpPr>
          <p:cNvPr id="119825" name="Rectangle 7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1325" y="1600318"/>
            <a:ext cx="2519776" cy="132807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 type="none" w="lg" len="lg"/>
            <a:tailEnd type="none" w="lg" len="lg"/>
          </a:ln>
        </p:spPr>
        <p:txBody>
          <a:bodyPr lIns="18000" tIns="18000" rIns="18000" bIns="18000"/>
          <a:lstStyle/>
          <a:p>
            <a:pPr marL="288925" lvl="1" indent="-174625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ru-RU" sz="1200" dirty="0" smtClean="0"/>
              <a:t>Достижение существенного сокращения сроков и этапов технологического присоединения.</a:t>
            </a:r>
            <a:r>
              <a:rPr lang="ru-RU" sz="1000" b="1" dirty="0" smtClean="0">
                <a:solidFill>
                  <a:srgbClr val="000000"/>
                </a:solidFill>
              </a:rPr>
              <a:t> </a:t>
            </a:r>
            <a:r>
              <a:rPr lang="ru-RU" sz="1000" dirty="0" smtClean="0">
                <a:solidFill>
                  <a:srgbClr val="000000"/>
                </a:solidFill>
              </a:rPr>
              <a:t> </a:t>
            </a:r>
            <a:endParaRPr lang="ru-RU" sz="1000" dirty="0">
              <a:solidFill>
                <a:srgbClr val="000000"/>
              </a:solidFill>
            </a:endParaRPr>
          </a:p>
          <a:p>
            <a:endParaRPr lang="ru-RU" sz="1000" dirty="0">
              <a:solidFill>
                <a:srgbClr val="000000"/>
              </a:solidFill>
            </a:endParaRPr>
          </a:p>
        </p:txBody>
      </p:sp>
      <p:graphicFrame>
        <p:nvGraphicFramePr>
          <p:cNvPr id="84" name="Group 19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3197384" y="1187450"/>
          <a:ext cx="6252614" cy="3749040"/>
        </p:xfrm>
        <a:graphic>
          <a:graphicData uri="http://schemas.openxmlformats.org/drawingml/2006/table">
            <a:tbl>
              <a:tblPr bandRow="1">
                <a:effectLst>
                  <a:outerShdw blurRad="50800" dist="50800" dir="5400000" algn="ctr" rotWithShape="0">
                    <a:schemeClr val="bg1"/>
                  </a:outerShdw>
                </a:effectLst>
                <a:tableStyleId>{EB344D84-9AFB-497E-A393-DC336BA19D2E}</a:tableStyleId>
              </a:tblPr>
              <a:tblGrid>
                <a:gridCol w="4105112"/>
                <a:gridCol w="234953"/>
                <a:gridCol w="951266"/>
                <a:gridCol w="208280"/>
                <a:gridCol w="753003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</a:rPr>
                        <a:t>Входящие проекты мероприятия</a:t>
                      </a:r>
                    </a:p>
                  </a:txBody>
                  <a:tcPr marT="91440" marB="91440" anchor="b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b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Отв. лицо</a:t>
                      </a:r>
                    </a:p>
                  </a:txBody>
                  <a:tcPr marT="91440" marB="91440" anchor="b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b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</a:rPr>
                        <a:t>Срок</a:t>
                      </a:r>
                    </a:p>
                  </a:txBody>
                  <a:tcPr marT="91440" marB="91440" anchor="b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98334">
                <a:tc>
                  <a:txBody>
                    <a:bodyPr/>
                    <a:lstStyle/>
                    <a:p>
                      <a:pPr marL="2889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7B57"/>
                        </a:buClr>
                        <a:buSzPct val="100000"/>
                        <a:buFont typeface="Arial"/>
                        <a:buChar char="•"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1.12 Обеспечение опережающего развития сетевой инфраструктуры:</a:t>
                      </a:r>
                    </a:p>
                    <a:p>
                      <a:pPr marL="569913" marR="0" lvl="2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77B57"/>
                        </a:buClr>
                        <a:buSzTx/>
                        <a:buFont typeface="Arial" charset="0"/>
                        <a:buChar char="–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Обязать сетевые организации совместно с органами местного самоуправления обеспечивать </a:t>
                      </a:r>
                      <a:r>
                        <a:rPr lang="ru-RU" sz="1000" b="0" dirty="0" smtClean="0">
                          <a:solidFill>
                            <a:srgbClr val="000000"/>
                          </a:solidFill>
                          <a:latin typeface="+mn-lt"/>
                          <a:cs typeface="Tahoma" pitchFamily="34" charset="0"/>
                        </a:rPr>
                        <a:t>синхронизацию развития схем территориального планирования с программами развития электроэнергетики РФ</a:t>
                      </a:r>
                    </a:p>
                    <a:p>
                      <a:pPr marL="569913" marR="0" lvl="2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77B57"/>
                        </a:buClr>
                        <a:buSzTx/>
                        <a:buFont typeface="Arial" charset="0"/>
                        <a:buChar char="–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Обязать сетевые организации синхронизировать инвестиционный план с ранее утвержденным планом развития сетевой инфраструктуры</a:t>
                      </a:r>
                    </a:p>
                    <a:p>
                      <a:pPr marL="569913" marR="0" lvl="2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77B57"/>
                        </a:buClr>
                        <a:buSzTx/>
                        <a:buFont typeface="Arial" charset="0"/>
                        <a:buChar char="–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Обязать органы местного самоуправления заблаговременно составлять территориальные планы с приложением ситуационных планов топографической конфигурации сетей в привязке к генеральному плану развития города</a:t>
                      </a:r>
                    </a:p>
                    <a:p>
                      <a:pPr marL="569913" marR="0" lvl="2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77B57"/>
                        </a:buClr>
                        <a:buSzTx/>
                        <a:buFont typeface="Arial" charset="0"/>
                        <a:buChar char="–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Планы топографической конфигурации сетей должны в обязательном порядке доводиться до сведения электросетевых организаций осуществляющих деятельность в границах данной территории.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Пилотный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проект</a:t>
                      </a:r>
                      <a:endParaRPr kumimoji="0" lang="en-US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Полномасштабный запуск инициативы</a:t>
                      </a:r>
                      <a:endParaRPr kumimoji="0" lang="en-US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1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Пилот: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Правительство Москвы (соисп. МОЭСК)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Внедрение: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МинЭнерго (соисп. МинРегион)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1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Пилот: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06.2013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Внедрение: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01.2015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3" name="Rectangle 3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433387" y="1170904"/>
            <a:ext cx="2527714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Цели мероприятия</a:t>
            </a:r>
          </a:p>
        </p:txBody>
      </p:sp>
      <p:cxnSp>
        <p:nvCxnSpPr>
          <p:cNvPr id="111" name="Straight Connector 110"/>
          <p:cNvCxnSpPr/>
          <p:nvPr>
            <p:custDataLst>
              <p:tags r:id="rId7"/>
            </p:custDataLst>
          </p:nvPr>
        </p:nvCxnSpPr>
        <p:spPr>
          <a:xfrm>
            <a:off x="3076851" y="1170904"/>
            <a:ext cx="0" cy="5357218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3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3168153" y="5180459"/>
            <a:ext cx="6272310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Изменения в законодательстве</a:t>
            </a:r>
          </a:p>
        </p:txBody>
      </p:sp>
      <p:sp>
        <p:nvSpPr>
          <p:cNvPr id="48" name="Rectangle 3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433801" y="2928396"/>
            <a:ext cx="2527300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Ответственное лицо</a:t>
            </a:r>
          </a:p>
        </p:txBody>
      </p:sp>
      <p:sp>
        <p:nvSpPr>
          <p:cNvPr id="49" name="Oval 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95579" y="629760"/>
            <a:ext cx="295275" cy="2952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>
            <p:custDataLst>
              <p:tags r:id="rId11"/>
            </p:custDataLst>
          </p:nvPr>
        </p:nvSpPr>
        <p:spPr>
          <a:xfrm>
            <a:off x="422753" y="3310141"/>
            <a:ext cx="2525714" cy="35103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tIns="90000" bIns="90000" rtlCol="0" anchor="t">
            <a:noAutofit/>
          </a:bodyPr>
          <a:lstStyle/>
          <a:p>
            <a:pPr algn="ctr"/>
            <a:r>
              <a:rPr lang="ru-RU" sz="1100" b="1" dirty="0" smtClean="0"/>
              <a:t>МинЭнерго</a:t>
            </a:r>
            <a:endParaRPr lang="en-US" sz="1100" b="1" dirty="0" smtClean="0"/>
          </a:p>
        </p:txBody>
      </p:sp>
      <p:cxnSp>
        <p:nvCxnSpPr>
          <p:cNvPr id="17" name="Straight Connector 16"/>
          <p:cNvCxnSpPr/>
          <p:nvPr>
            <p:custDataLst>
              <p:tags r:id="rId12"/>
            </p:custDataLst>
          </p:nvPr>
        </p:nvCxnSpPr>
        <p:spPr>
          <a:xfrm>
            <a:off x="2065667" y="4530765"/>
            <a:ext cx="0" cy="1921431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>
            <p:custDataLst>
              <p:tags r:id="rId13"/>
            </p:custDataLst>
          </p:nvPr>
        </p:nvCxnSpPr>
        <p:spPr>
          <a:xfrm>
            <a:off x="1254641" y="4530765"/>
            <a:ext cx="0" cy="1921431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3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33386" y="4616450"/>
            <a:ext cx="1674813" cy="32316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square" tIns="91440" bIns="91440">
            <a:spAutoFit/>
          </a:bodyPr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ru-RU" sz="900" b="1" dirty="0" smtClean="0">
                <a:solidFill>
                  <a:srgbClr val="000000"/>
                </a:solidFill>
                <a:latin typeface="Arial"/>
              </a:rPr>
              <a:t>Количество этапов</a:t>
            </a:r>
            <a:endParaRPr lang="en-US" sz="900" b="1" dirty="0" smtClean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0" name="Object 5"/>
          <p:cNvGraphicFramePr>
            <a:graphicFrameLocks noChangeAspect="1"/>
          </p:cNvGraphicFramePr>
          <p:nvPr/>
        </p:nvGraphicFramePr>
        <p:xfrm>
          <a:off x="355600" y="4781550"/>
          <a:ext cx="2619443" cy="914400"/>
        </p:xfrm>
        <a:graphic>
          <a:graphicData uri="http://schemas.openxmlformats.org/presentationml/2006/ole">
            <p:oleObj spid="_x0000_s362499" name="Chart" r:id="rId35" imgW="2619375" imgH="914400" progId="MSGraph.Chart.8">
              <p:embed followColorScheme="full"/>
            </p:oleObj>
          </a:graphicData>
        </a:graphic>
      </p:graphicFrame>
      <p:sp useBgFill="1">
        <p:nvSpPr>
          <p:cNvPr id="21" name="Text Placeholder 2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1604962" y="5133975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0A28BFE3-7F32-4071-86E0-3890B411AE63}" type="datetime'''''''''''''''''''''''''''''''''''''''''''''''''''''''0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 useBgFill="1">
        <p:nvSpPr>
          <p:cNvPr id="22" name="Text Placeholder 2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2414587" y="5133975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D34BE0B6-C1B8-48E9-9F41-CAD5EF67C1E2}" type="datetime'''''0''''''''''''''''''''''''''''''''''''''''''''''''''''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 useBgFill="1">
        <p:nvSpPr>
          <p:cNvPr id="23" name="Text Placeholder 2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795337" y="5133975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5B9D9395-7B0C-470A-B7AB-FD12C9BEB531}" type="datetime'''''''0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24" name="TextBox 23"/>
          <p:cNvSpPr txBox="1"/>
          <p:nvPr>
            <p:custDataLst>
              <p:tags r:id="rId18"/>
            </p:custDataLst>
          </p:nvPr>
        </p:nvSpPr>
        <p:spPr>
          <a:xfrm>
            <a:off x="633669" y="4407026"/>
            <a:ext cx="466795" cy="335646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ru-RU" sz="1000" b="1" dirty="0" smtClean="0"/>
              <a:t>20	13</a:t>
            </a:r>
            <a:endParaRPr lang="en-US" sz="1000" b="1" dirty="0" smtClean="0"/>
          </a:p>
        </p:txBody>
      </p:sp>
      <p:sp>
        <p:nvSpPr>
          <p:cNvPr id="25" name="TextBox 24"/>
          <p:cNvSpPr txBox="1"/>
          <p:nvPr>
            <p:custDataLst>
              <p:tags r:id="rId19"/>
            </p:custDataLst>
          </p:nvPr>
        </p:nvSpPr>
        <p:spPr>
          <a:xfrm>
            <a:off x="1435362" y="4407026"/>
            <a:ext cx="466795" cy="335646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ru-RU" sz="1000" b="1" dirty="0" smtClean="0"/>
              <a:t>2015</a:t>
            </a:r>
            <a:endParaRPr lang="en-US" sz="1000" b="1" dirty="0" smtClean="0"/>
          </a:p>
        </p:txBody>
      </p:sp>
      <p:sp>
        <p:nvSpPr>
          <p:cNvPr id="26" name="TextBox 25"/>
          <p:cNvSpPr txBox="1"/>
          <p:nvPr>
            <p:custDataLst>
              <p:tags r:id="rId20"/>
            </p:custDataLst>
          </p:nvPr>
        </p:nvSpPr>
        <p:spPr>
          <a:xfrm>
            <a:off x="2248674" y="4407026"/>
            <a:ext cx="466795" cy="335646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ru-RU" sz="1000" b="1" dirty="0" smtClean="0"/>
              <a:t>2020</a:t>
            </a:r>
            <a:endParaRPr lang="en-US" sz="1000" b="1" dirty="0" smtClean="0"/>
          </a:p>
        </p:txBody>
      </p:sp>
      <p:sp>
        <p:nvSpPr>
          <p:cNvPr id="27" name="Text Box 3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33387" y="5218112"/>
            <a:ext cx="2282082" cy="32316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square" tIns="91440" bIns="91440">
            <a:spAutoFit/>
          </a:bodyPr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ru-RU" sz="900" b="1" dirty="0" smtClean="0">
                <a:solidFill>
                  <a:srgbClr val="000000"/>
                </a:solidFill>
                <a:latin typeface="Arial"/>
              </a:rPr>
              <a:t>Сроки подключения, (дней)</a:t>
            </a:r>
            <a:endParaRPr lang="en-US" sz="900" b="1" dirty="0" smtClean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8" name="Object 5"/>
          <p:cNvGraphicFramePr>
            <a:graphicFrameLocks noChangeAspect="1"/>
          </p:cNvGraphicFramePr>
          <p:nvPr/>
        </p:nvGraphicFramePr>
        <p:xfrm>
          <a:off x="355600" y="5383212"/>
          <a:ext cx="2619443" cy="914400"/>
        </p:xfrm>
        <a:graphic>
          <a:graphicData uri="http://schemas.openxmlformats.org/presentationml/2006/ole">
            <p:oleObj spid="_x0000_s362500" name="Chart" r:id="rId36" imgW="2619375" imgH="914400" progId="MSGraph.Chart.8">
              <p:embed followColorScheme="full"/>
            </p:oleObj>
          </a:graphicData>
        </a:graphic>
      </p:graphicFrame>
      <p:sp useBgFill="1">
        <p:nvSpPr>
          <p:cNvPr id="29" name="Text Placeholder 2"/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1604962" y="5735637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68B327FB-E308-4C3A-B70F-C81511177974}" type="datetime'''''''''''''''''''''''0''''''''''''''''''''''''''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 useBgFill="1">
        <p:nvSpPr>
          <p:cNvPr id="30" name="Text Placeholder 2"/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2414587" y="5735637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2CFFC955-2B68-474D-9098-70CCA624D419}" type="datetime'''''''''''''''''''''0''''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 useBgFill="1">
        <p:nvSpPr>
          <p:cNvPr id="31" name="Text Placeholder 2"/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795337" y="5735637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9EC6CEEF-50CE-4E17-BC37-F7A648F700B0}" type="datetime'''''''''''''''''''''''''''''''''''''''''''0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33" name="Text Box 3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57200" y="5819775"/>
            <a:ext cx="2541587" cy="32316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square" tIns="91440" bIns="91440">
            <a:spAutoFit/>
          </a:bodyPr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ru-RU" sz="900" b="1" dirty="0" smtClean="0">
                <a:solidFill>
                  <a:srgbClr val="000000"/>
                </a:solidFill>
                <a:latin typeface="Arial"/>
              </a:rPr>
              <a:t>Стоимость подключения, (% ВВП</a:t>
            </a:r>
            <a:r>
              <a:rPr lang="en-US" sz="900" b="1" dirty="0" smtClean="0">
                <a:solidFill>
                  <a:srgbClr val="000000"/>
                </a:solidFill>
                <a:latin typeface="Arial"/>
              </a:rPr>
              <a:t>/</a:t>
            </a:r>
            <a:r>
              <a:rPr lang="ru-RU" sz="900" b="1" dirty="0" smtClean="0">
                <a:solidFill>
                  <a:srgbClr val="000000"/>
                </a:solidFill>
                <a:latin typeface="Arial"/>
              </a:rPr>
              <a:t>чел.)</a:t>
            </a:r>
            <a:endParaRPr lang="en-US" sz="900" b="1" dirty="0" smtClean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4" name="Object 5"/>
          <p:cNvGraphicFramePr>
            <a:graphicFrameLocks noChangeAspect="1"/>
          </p:cNvGraphicFramePr>
          <p:nvPr/>
        </p:nvGraphicFramePr>
        <p:xfrm>
          <a:off x="379412" y="5984875"/>
          <a:ext cx="2619375" cy="914400"/>
        </p:xfrm>
        <a:graphic>
          <a:graphicData uri="http://schemas.openxmlformats.org/presentationml/2006/ole">
            <p:oleObj spid="_x0000_s362501" name="Chart" r:id="rId37" imgW="2619375" imgH="914400" progId="MSGraph.Chart.8">
              <p:embed followColorScheme="full"/>
            </p:oleObj>
          </a:graphicData>
        </a:graphic>
      </p:graphicFrame>
      <p:sp useBgFill="1">
        <p:nvSpPr>
          <p:cNvPr id="36" name="Text Placeholder 2"/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1628775" y="6337300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FC035263-8CA4-46A3-8C8F-F4AC8CD5354F}" type="datetime'''''0''''''''''''''''''''''''''''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 useBgFill="1">
        <p:nvSpPr>
          <p:cNvPr id="37" name="Text Placeholder 2"/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2438400" y="6337300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3F730814-F2AE-4DE2-A0D7-8EDABCFC7A2A}" type="datetime'''''''''''''''''''''''''''''''''''''0''''''''''''''''''''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 useBgFill="1">
        <p:nvSpPr>
          <p:cNvPr id="38" name="Text Placeholder 2"/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819150" y="6337300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530C3ED9-ED82-4DF7-8336-BD00C2F7A6A0}" type="datetime'''''''''''''''''''''''''''''''''''''''''''''''0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39" name="Rectangle 3"/>
          <p:cNvSpPr>
            <a:spLocks noChangeArrowheads="1"/>
          </p:cNvSpPr>
          <p:nvPr>
            <p:custDataLst>
              <p:tags r:id="rId29"/>
            </p:custDataLst>
          </p:nvPr>
        </p:nvSpPr>
        <p:spPr bwMode="gray">
          <a:xfrm>
            <a:off x="433387" y="4033837"/>
            <a:ext cx="2527714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Основные показатели</a:t>
            </a:r>
            <a:r>
              <a:rPr lang="ru-RU" sz="1200" b="1" baseline="30000" dirty="0" smtClean="0">
                <a:solidFill>
                  <a:srgbClr val="000000"/>
                </a:solidFill>
              </a:rPr>
              <a:t>1</a:t>
            </a:r>
            <a:r>
              <a:rPr lang="ru-RU" sz="1200" b="1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3" name="Rectangle 78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197775" y="5583390"/>
            <a:ext cx="6252613" cy="26477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 type="none" w="lg" len="lg"/>
            <a:tailEnd type="none" w="lg" len="lg"/>
          </a:ln>
        </p:spPr>
        <p:txBody>
          <a:bodyPr lIns="18000" tIns="18000" rIns="18000" bIns="18000"/>
          <a:lstStyle/>
          <a:p>
            <a:pPr marL="288925" lvl="1" indent="-174625">
              <a:spcBef>
                <a:spcPts val="0"/>
              </a:spcBef>
              <a:spcAft>
                <a:spcPts val="0"/>
              </a:spcAft>
              <a:buClr>
                <a:srgbClr val="177B57"/>
              </a:buClr>
              <a:buSzPct val="100000"/>
              <a:buFont typeface="Arial"/>
              <a:buChar char="•"/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ПП РФ №861 - Правила технологического присоединения (ТП)</a:t>
            </a:r>
          </a:p>
          <a:p>
            <a:pPr marL="288925" lvl="1" indent="-174625">
              <a:spcBef>
                <a:spcPts val="0"/>
              </a:spcBef>
              <a:spcAft>
                <a:spcPts val="0"/>
              </a:spcAft>
              <a:buClr>
                <a:srgbClr val="177B57"/>
              </a:buClr>
              <a:buSzPct val="100000"/>
              <a:buFont typeface="Arial"/>
              <a:buChar char="•"/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ПП РФ №823</a:t>
            </a:r>
          </a:p>
          <a:p>
            <a:pPr marL="288925" lvl="1" indent="-174625">
              <a:spcBef>
                <a:spcPts val="0"/>
              </a:spcBef>
              <a:spcAft>
                <a:spcPts val="0"/>
              </a:spcAft>
              <a:buClr>
                <a:srgbClr val="177B57"/>
              </a:buClr>
              <a:buSzPct val="100000"/>
              <a:buFont typeface="Arial"/>
              <a:buChar char="•"/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Градостроительный кодекс</a:t>
            </a:r>
          </a:p>
          <a:p>
            <a:pPr marL="288925" lvl="1" indent="-174625">
              <a:spcBef>
                <a:spcPts val="0"/>
              </a:spcBef>
              <a:spcAft>
                <a:spcPts val="0"/>
              </a:spcAft>
              <a:buClr>
                <a:srgbClr val="177B57"/>
              </a:buClr>
              <a:buSzPct val="100000"/>
              <a:buFont typeface="Arial"/>
              <a:buChar char="•"/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Земельный кодекс</a:t>
            </a:r>
          </a:p>
          <a:p>
            <a:pPr marL="288925" lvl="1" indent="-174625">
              <a:spcBef>
                <a:spcPts val="0"/>
              </a:spcBef>
              <a:spcAft>
                <a:spcPts val="0"/>
              </a:spcAft>
              <a:buClr>
                <a:srgbClr val="177B57"/>
              </a:buClr>
              <a:buSzPct val="100000"/>
              <a:buFont typeface="Arial"/>
              <a:buChar char="•"/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Лесной кодекс</a:t>
            </a:r>
          </a:p>
        </p:txBody>
      </p:sp>
      <p:sp>
        <p:nvSpPr>
          <p:cNvPr id="40" name="Rectangle 3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455613" y="6324600"/>
            <a:ext cx="8994775" cy="328613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r>
              <a:rPr lang="ru-RU" sz="800" dirty="0" smtClean="0">
                <a:solidFill>
                  <a:srgbClr val="000000"/>
                </a:solidFill>
              </a:rPr>
              <a:t>1. Указано влияние на ключевые показатели рейтинга </a:t>
            </a:r>
            <a:r>
              <a:rPr lang="en-US" sz="800" dirty="0" smtClean="0">
                <a:solidFill>
                  <a:srgbClr val="000000"/>
                </a:solidFill>
              </a:rPr>
              <a:t>World bank Doing business, </a:t>
            </a:r>
            <a:r>
              <a:rPr lang="ru-RU" sz="800" dirty="0" smtClean="0">
                <a:solidFill>
                  <a:srgbClr val="000000"/>
                </a:solidFill>
              </a:rPr>
              <a:t>категория </a:t>
            </a:r>
            <a:r>
              <a:rPr lang="en-US" sz="800" dirty="0" smtClean="0">
                <a:solidFill>
                  <a:srgbClr val="000000"/>
                </a:solidFill>
              </a:rPr>
              <a:t>Getting electricity</a:t>
            </a:r>
            <a:r>
              <a:rPr lang="ru-RU" sz="800" dirty="0" smtClean="0">
                <a:solidFill>
                  <a:srgbClr val="000000"/>
                </a:solidFill>
              </a:rPr>
              <a:t> проектов перечисленных на данной странице, результаты на начало года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10" name="Rectangle 77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55650" name="think-cell Slide" r:id="rId34" imgW="0" imgH="0" progId="TCLayout.ActiveDocument.1">
              <p:embed/>
            </p:oleObj>
          </a:graphicData>
        </a:graphic>
      </p:graphicFrame>
      <p:sp>
        <p:nvSpPr>
          <p:cNvPr id="119812" name="Rectangle 76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 type="none" w="lg" len="lg"/>
            <a:tailEnd type="none" w="lg" len="lg"/>
          </a:ln>
        </p:spPr>
        <p:txBody>
          <a:bodyPr vert="horz" wrap="none" lIns="0" tIns="0" rIns="0" bIns="0" anchor="ctr" anchorCtr="0">
            <a:noAutofit/>
          </a:bodyPr>
          <a:lstStyle/>
          <a:p>
            <a:pPr algn="ctr"/>
            <a:endParaRPr lang="ru-RU" sz="100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9813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Совершенствование правового механизма перераспределения свободной мощности 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I)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9825" name="Rectangle 7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1325" y="1600318"/>
            <a:ext cx="2519776" cy="132807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 type="none" w="lg" len="lg"/>
            <a:tailEnd type="none" w="lg" len="lg"/>
          </a:ln>
        </p:spPr>
        <p:txBody>
          <a:bodyPr lIns="18000" tIns="18000" rIns="18000" bIns="18000"/>
          <a:lstStyle/>
          <a:p>
            <a:pPr marL="288925" lvl="1" indent="-174625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ru-RU" sz="1200" dirty="0" smtClean="0"/>
              <a:t>Снижение срока фактического технологического присоединения в условиях закрытых питающих центров.</a:t>
            </a:r>
            <a:endParaRPr lang="ru-RU" sz="1000" dirty="0">
              <a:solidFill>
                <a:srgbClr val="000000"/>
              </a:solidFill>
            </a:endParaRPr>
          </a:p>
        </p:txBody>
      </p:sp>
      <p:graphicFrame>
        <p:nvGraphicFramePr>
          <p:cNvPr id="84" name="Group 19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3197384" y="1187450"/>
          <a:ext cx="6252614" cy="4274820"/>
        </p:xfrm>
        <a:graphic>
          <a:graphicData uri="http://schemas.openxmlformats.org/drawingml/2006/table">
            <a:tbl>
              <a:tblPr bandRow="1">
                <a:tableStyleId>{EB344D84-9AFB-497E-A393-DC336BA19D2E}</a:tableStyleId>
              </a:tblPr>
              <a:tblGrid>
                <a:gridCol w="4105112"/>
                <a:gridCol w="234953"/>
                <a:gridCol w="951266"/>
                <a:gridCol w="208280"/>
                <a:gridCol w="753003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</a:rPr>
                        <a:t>Входящие проекты мероприятия</a:t>
                      </a:r>
                    </a:p>
                  </a:txBody>
                  <a:tcPr marT="91440" marB="91440" anchor="b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b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Отв. лицо</a:t>
                      </a:r>
                    </a:p>
                  </a:txBody>
                  <a:tcPr marT="91440" marB="91440" anchor="b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b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</a:rPr>
                        <a:t>Срок</a:t>
                      </a:r>
                    </a:p>
                  </a:txBody>
                  <a:tcPr marT="91440" marB="91440" anchor="b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0771">
                <a:tc>
                  <a:txBody>
                    <a:bodyPr/>
                    <a:lstStyle/>
                    <a:p>
                      <a:pPr marL="288925" lvl="1" indent="-17462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7B57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2.1</a:t>
                      </a:r>
                      <a:r>
                        <a:rPr lang="ru-RU" sz="10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Совершенствование принципов перераспределения мощности </a:t>
                      </a:r>
                      <a:r>
                        <a:rPr lang="ru-RU" sz="1000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– необходимо понять объемы рынка, мотивацию участников, методы регулирования и контроля.</a:t>
                      </a:r>
                      <a:endParaRPr lang="ru-RU" sz="1000" b="0" dirty="0" smtClean="0"/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1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МинЭнерго (соисп. МЭР, ФАС)</a:t>
                      </a:r>
                      <a:endParaRPr kumimoji="0" lang="en-US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1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12.2012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0603">
                <a:tc>
                  <a:txBody>
                    <a:bodyPr/>
                    <a:lstStyle/>
                    <a:p>
                      <a:pPr marL="2889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7B57"/>
                        </a:buClr>
                        <a:buSzPct val="100000"/>
                        <a:buFont typeface="Arial"/>
                        <a:buChar char="•"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2.2 Инвентаризация максимальной мощности.</a:t>
                      </a:r>
                      <a:endParaRPr lang="ru-RU" sz="1000" b="0" baseline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1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МинЭнерго(соисп. МЭР, ФАС)</a:t>
                      </a:r>
                      <a:endParaRPr kumimoji="0" lang="en-US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1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03.2013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403181">
                <a:tc>
                  <a:txBody>
                    <a:bodyPr/>
                    <a:lstStyle/>
                    <a:p>
                      <a:pPr marL="2889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7B57"/>
                        </a:buClr>
                        <a:buSzPct val="100000"/>
                        <a:buFont typeface="Arial"/>
                        <a:buChar char="•"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2.3 Разработка системы учета и раскрытия информации о мощности.</a:t>
                      </a:r>
                      <a:endParaRPr lang="ru-RU" sz="1000" b="0" baseline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1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МинЭнерго(соисп. МЭР, ФАС)</a:t>
                      </a:r>
                      <a:endParaRPr kumimoji="0" lang="en-US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1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06.2013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889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7B57"/>
                        </a:buClr>
                        <a:buSzPct val="100000"/>
                        <a:buFont typeface="Arial"/>
                        <a:buChar char="•"/>
                        <a:tabLst/>
                        <a:defRPr/>
                      </a:pPr>
                      <a:r>
                        <a:rPr lang="ru-RU" sz="10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2.4 Создание стимулов и механизмов к высвобождению неиспользуемой мощности.</a:t>
                      </a:r>
                      <a:endParaRPr lang="ru-RU" sz="1000" b="0" baseline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1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МинЭнерго(соисп. МЭР, ФАС)</a:t>
                      </a:r>
                      <a:endParaRPr kumimoji="0" lang="en-US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1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Пилот: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03.2013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Внедр.: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09.2013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403181">
                <a:tc>
                  <a:txBody>
                    <a:bodyPr/>
                    <a:lstStyle/>
                    <a:p>
                      <a:pPr marL="2889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7B57"/>
                        </a:buClr>
                        <a:buSzPct val="100000"/>
                        <a:buFont typeface="Arial"/>
                        <a:buChar char="•"/>
                        <a:tabLst/>
                        <a:defRPr/>
                      </a:pPr>
                      <a:r>
                        <a:rPr lang="ru-RU" sz="10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2.5 Создание информационной площадки </a:t>
                      </a:r>
                      <a:r>
                        <a:rPr lang="ru-RU" sz="1000" b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– создание портала позволяющего потребителям публиковать заявки по получению </a:t>
                      </a:r>
                      <a:r>
                        <a:rPr lang="en-US" sz="1000" b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/ </a:t>
                      </a:r>
                      <a:r>
                        <a:rPr lang="ru-RU" sz="1000" b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отказу мощности. Помимо этого портал будет содержать исчерпывающую информацию по правилам перераспределения и правам потребителя. Необходимо организовать "горячую линию".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1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МинЭнерго</a:t>
                      </a: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</a:t>
                      </a:r>
                      <a:r>
                        <a:rPr kumimoji="0" lang="ru-RU" sz="105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соисп</a:t>
                      </a: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МЭР)</a:t>
                      </a:r>
                      <a:endParaRPr kumimoji="0" lang="en-US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1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Пилот: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12.2012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Внедр.: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04.2013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" name="Rectangle 3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433387" y="1170904"/>
            <a:ext cx="2527714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Цели мероприятия</a:t>
            </a:r>
          </a:p>
        </p:txBody>
      </p:sp>
      <p:cxnSp>
        <p:nvCxnSpPr>
          <p:cNvPr id="111" name="Straight Connector 110"/>
          <p:cNvCxnSpPr/>
          <p:nvPr>
            <p:custDataLst>
              <p:tags r:id="rId7"/>
            </p:custDataLst>
          </p:nvPr>
        </p:nvCxnSpPr>
        <p:spPr>
          <a:xfrm>
            <a:off x="3076851" y="1170904"/>
            <a:ext cx="0" cy="5357218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3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3187850" y="5249115"/>
            <a:ext cx="6272310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Изменения в законодательстве</a:t>
            </a:r>
          </a:p>
        </p:txBody>
      </p:sp>
      <p:sp>
        <p:nvSpPr>
          <p:cNvPr id="14" name="Rectangle 3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433801" y="2928396"/>
            <a:ext cx="2527300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Ответственное лицо</a:t>
            </a:r>
          </a:p>
        </p:txBody>
      </p:sp>
      <p:sp>
        <p:nvSpPr>
          <p:cNvPr id="15" name="Oval 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95579" y="629760"/>
            <a:ext cx="295275" cy="2952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>
            <p:custDataLst>
              <p:tags r:id="rId11"/>
            </p:custDataLst>
          </p:nvPr>
        </p:nvSpPr>
        <p:spPr>
          <a:xfrm>
            <a:off x="422753" y="3331407"/>
            <a:ext cx="2525714" cy="35103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tIns="90000" bIns="90000" rtlCol="0" anchor="t">
            <a:noAutofit/>
          </a:bodyPr>
          <a:lstStyle/>
          <a:p>
            <a:pPr algn="ctr"/>
            <a:r>
              <a:rPr lang="ru-RU" sz="1100" b="1" dirty="0" smtClean="0"/>
              <a:t>МинЭнерго</a:t>
            </a:r>
            <a:endParaRPr lang="en-US" sz="1100" b="1" dirty="0" smtClean="0"/>
          </a:p>
        </p:txBody>
      </p:sp>
      <p:cxnSp>
        <p:nvCxnSpPr>
          <p:cNvPr id="28" name="Straight Connector 27"/>
          <p:cNvCxnSpPr/>
          <p:nvPr>
            <p:custDataLst>
              <p:tags r:id="rId12"/>
            </p:custDataLst>
          </p:nvPr>
        </p:nvCxnSpPr>
        <p:spPr>
          <a:xfrm>
            <a:off x="2065667" y="4530765"/>
            <a:ext cx="0" cy="1921431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>
            <p:custDataLst>
              <p:tags r:id="rId13"/>
            </p:custDataLst>
          </p:nvPr>
        </p:nvCxnSpPr>
        <p:spPr>
          <a:xfrm>
            <a:off x="1254641" y="4530765"/>
            <a:ext cx="0" cy="1921431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3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33386" y="4616450"/>
            <a:ext cx="1674813" cy="32316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square" tIns="91440" bIns="91440">
            <a:spAutoFit/>
          </a:bodyPr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ru-RU" sz="900" b="1" dirty="0" smtClean="0">
                <a:solidFill>
                  <a:srgbClr val="000000"/>
                </a:solidFill>
                <a:latin typeface="Arial"/>
              </a:rPr>
              <a:t>Количество этапов</a:t>
            </a:r>
            <a:endParaRPr lang="en-US" sz="900" b="1" dirty="0" smtClean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1" name="Object 5"/>
          <p:cNvGraphicFramePr>
            <a:graphicFrameLocks noChangeAspect="1"/>
          </p:cNvGraphicFramePr>
          <p:nvPr/>
        </p:nvGraphicFramePr>
        <p:xfrm>
          <a:off x="355600" y="4781550"/>
          <a:ext cx="2619443" cy="914400"/>
        </p:xfrm>
        <a:graphic>
          <a:graphicData uri="http://schemas.openxmlformats.org/presentationml/2006/ole">
            <p:oleObj spid="_x0000_s155652" name="Chart" r:id="rId35" imgW="2619375" imgH="914400" progId="MSGraph.Chart.8">
              <p:embed followColorScheme="full"/>
            </p:oleObj>
          </a:graphicData>
        </a:graphic>
      </p:graphicFrame>
      <p:sp useBgFill="1">
        <p:nvSpPr>
          <p:cNvPr id="32" name="Text Placeholder 2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1604962" y="5133975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DF991BCA-3826-4654-BF4B-0500254D95ED}" type="datetime'0''''''''''''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 useBgFill="1">
        <p:nvSpPr>
          <p:cNvPr id="33" name="Text Placeholder 2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2414587" y="5133975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1DF5D715-6DCF-4A10-A8D5-2EF0C88BBE6E}" type="datetime'''''''''''''''''''''''''''''''''''''''0''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 useBgFill="1">
        <p:nvSpPr>
          <p:cNvPr id="34" name="Text Placeholder 2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795337" y="5133975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897BB337-57F5-4075-8454-FAB5D710E03C}" type="datetime'''''''''''0''''''''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35" name="TextBox 34"/>
          <p:cNvSpPr txBox="1"/>
          <p:nvPr>
            <p:custDataLst>
              <p:tags r:id="rId18"/>
            </p:custDataLst>
          </p:nvPr>
        </p:nvSpPr>
        <p:spPr>
          <a:xfrm>
            <a:off x="633669" y="4407026"/>
            <a:ext cx="466795" cy="335646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ru-RU" sz="1000" b="1" dirty="0" smtClean="0"/>
              <a:t>20	13</a:t>
            </a:r>
            <a:endParaRPr lang="en-US" sz="1000" b="1" dirty="0" smtClean="0"/>
          </a:p>
        </p:txBody>
      </p:sp>
      <p:sp>
        <p:nvSpPr>
          <p:cNvPr id="36" name="TextBox 35"/>
          <p:cNvSpPr txBox="1"/>
          <p:nvPr>
            <p:custDataLst>
              <p:tags r:id="rId19"/>
            </p:custDataLst>
          </p:nvPr>
        </p:nvSpPr>
        <p:spPr>
          <a:xfrm>
            <a:off x="1435362" y="4407026"/>
            <a:ext cx="466795" cy="335646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ru-RU" sz="1000" b="1" dirty="0" smtClean="0"/>
              <a:t>2015</a:t>
            </a:r>
            <a:endParaRPr lang="en-US" sz="1000" b="1" dirty="0" smtClean="0"/>
          </a:p>
        </p:txBody>
      </p:sp>
      <p:sp>
        <p:nvSpPr>
          <p:cNvPr id="39" name="TextBox 38"/>
          <p:cNvSpPr txBox="1"/>
          <p:nvPr>
            <p:custDataLst>
              <p:tags r:id="rId20"/>
            </p:custDataLst>
          </p:nvPr>
        </p:nvSpPr>
        <p:spPr>
          <a:xfrm>
            <a:off x="2248674" y="4407026"/>
            <a:ext cx="466795" cy="335646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ru-RU" sz="1000" b="1" dirty="0" smtClean="0"/>
              <a:t>2020</a:t>
            </a:r>
            <a:endParaRPr lang="en-US" sz="1000" b="1" dirty="0" smtClean="0"/>
          </a:p>
        </p:txBody>
      </p:sp>
      <p:sp>
        <p:nvSpPr>
          <p:cNvPr id="40" name="Text Box 3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33387" y="5218112"/>
            <a:ext cx="2282082" cy="32316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square" tIns="91440" bIns="91440">
            <a:spAutoFit/>
          </a:bodyPr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ru-RU" sz="900" b="1" dirty="0" smtClean="0">
                <a:solidFill>
                  <a:srgbClr val="000000"/>
                </a:solidFill>
                <a:latin typeface="Arial"/>
              </a:rPr>
              <a:t>Сроки подключения, (дней)</a:t>
            </a:r>
            <a:endParaRPr lang="en-US" sz="900" b="1" dirty="0" smtClean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1" name="Object 5"/>
          <p:cNvGraphicFramePr>
            <a:graphicFrameLocks noChangeAspect="1"/>
          </p:cNvGraphicFramePr>
          <p:nvPr/>
        </p:nvGraphicFramePr>
        <p:xfrm>
          <a:off x="355600" y="5340350"/>
          <a:ext cx="2619443" cy="914400"/>
        </p:xfrm>
        <a:graphic>
          <a:graphicData uri="http://schemas.openxmlformats.org/presentationml/2006/ole">
            <p:oleObj spid="_x0000_s155653" name="Chart" r:id="rId36" imgW="2619375" imgH="914400" progId="MSGraph.Chart.8">
              <p:embed followColorScheme="full"/>
            </p:oleObj>
          </a:graphicData>
        </a:graphic>
      </p:graphicFrame>
      <p:sp useBgFill="1">
        <p:nvSpPr>
          <p:cNvPr id="42" name="Text Placeholder 2"/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1549400" y="5568950"/>
            <a:ext cx="2333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3D3801E7-3D8E-42F1-AE4A-B905FA33E1E5}" type="datetime'''''''''-20'''''''''''''''''''''''">
              <a:rPr lang="en-US" sz="1000" smtClean="0">
                <a:solidFill>
                  <a:srgbClr val="000000"/>
                </a:solidFill>
              </a:rPr>
              <a:pPr/>
              <a:t>-20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 useBgFill="1">
        <p:nvSpPr>
          <p:cNvPr id="43" name="Text Placeholder 2"/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2414587" y="5397500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D497D8BC-895C-4C0C-BEB2-946ADE11304E}" type="datetime'''''''''''''''''''''''0''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 useBgFill="1">
        <p:nvSpPr>
          <p:cNvPr id="44" name="Text Placeholder 2"/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795337" y="5397500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66A5A4F0-EC09-49BE-A62E-20B22102C2DD}" type="datetime'''''''''''''''''''''''0''''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45" name="Text Box 3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57200" y="5819775"/>
            <a:ext cx="2541587" cy="32316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square" tIns="91440" bIns="91440">
            <a:spAutoFit/>
          </a:bodyPr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ru-RU" sz="900" b="1" dirty="0" smtClean="0">
                <a:solidFill>
                  <a:srgbClr val="000000"/>
                </a:solidFill>
                <a:latin typeface="Arial"/>
              </a:rPr>
              <a:t>Стоимость подключения, (% ВВП</a:t>
            </a:r>
            <a:r>
              <a:rPr lang="en-US" sz="900" b="1" dirty="0" smtClean="0">
                <a:solidFill>
                  <a:srgbClr val="000000"/>
                </a:solidFill>
                <a:latin typeface="Arial"/>
              </a:rPr>
              <a:t>/</a:t>
            </a:r>
            <a:r>
              <a:rPr lang="ru-RU" sz="900" b="1" dirty="0" smtClean="0">
                <a:solidFill>
                  <a:srgbClr val="000000"/>
                </a:solidFill>
                <a:latin typeface="Arial"/>
              </a:rPr>
              <a:t>чел.)</a:t>
            </a:r>
            <a:endParaRPr lang="en-US" sz="900" b="1" dirty="0" smtClean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7" name="Object 5"/>
          <p:cNvGraphicFramePr>
            <a:graphicFrameLocks noChangeAspect="1"/>
          </p:cNvGraphicFramePr>
          <p:nvPr/>
        </p:nvGraphicFramePr>
        <p:xfrm>
          <a:off x="379412" y="5984875"/>
          <a:ext cx="2619375" cy="914400"/>
        </p:xfrm>
        <a:graphic>
          <a:graphicData uri="http://schemas.openxmlformats.org/presentationml/2006/ole">
            <p:oleObj spid="_x0000_s155654" name="Chart" r:id="rId37" imgW="2619375" imgH="914400" progId="MSGraph.Chart.8">
              <p:embed followColorScheme="full"/>
            </p:oleObj>
          </a:graphicData>
        </a:graphic>
      </p:graphicFrame>
      <p:sp useBgFill="1">
        <p:nvSpPr>
          <p:cNvPr id="48" name="Text Placeholder 2"/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1628775" y="6337300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AE2B45CA-5898-4711-9221-049589A1A149}" type="datetime'''''''''''''''''''''''''''0''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 useBgFill="1">
        <p:nvSpPr>
          <p:cNvPr id="49" name="Text Placeholder 2"/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2438400" y="6337300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336A2CC3-8209-49CF-BEFF-62889C94A877}" type="datetime'''''''0''''''''''''''''''''''''''''''''''''''''''''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 useBgFill="1">
        <p:nvSpPr>
          <p:cNvPr id="50" name="Text Placeholder 2"/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819150" y="6337300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F388691A-AC62-459D-AF93-4643968CDEA5}" type="datetime'''''''''''''''''''''''''''''0''''''''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51" name="Rectangle 3"/>
          <p:cNvSpPr>
            <a:spLocks noChangeArrowheads="1"/>
          </p:cNvSpPr>
          <p:nvPr>
            <p:custDataLst>
              <p:tags r:id="rId29"/>
            </p:custDataLst>
          </p:nvPr>
        </p:nvSpPr>
        <p:spPr bwMode="gray">
          <a:xfrm>
            <a:off x="433387" y="4033837"/>
            <a:ext cx="2527714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Основные показатели</a:t>
            </a:r>
            <a:r>
              <a:rPr lang="ru-RU" sz="1200" b="1" baseline="30000" dirty="0" smtClean="0">
                <a:solidFill>
                  <a:srgbClr val="000000"/>
                </a:solidFill>
              </a:rPr>
              <a:t>1</a:t>
            </a:r>
            <a:r>
              <a:rPr lang="ru-RU" sz="1200" b="1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7" name="Rectangle 78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197384" y="5642270"/>
            <a:ext cx="6252613" cy="26477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 type="none" w="lg" len="lg"/>
            <a:tailEnd type="none" w="lg" len="lg"/>
          </a:ln>
        </p:spPr>
        <p:txBody>
          <a:bodyPr lIns="18000" tIns="18000" rIns="18000" bIns="18000"/>
          <a:lstStyle/>
          <a:p>
            <a:pPr marL="288925" lvl="1" indent="-174625">
              <a:spcBef>
                <a:spcPts val="0"/>
              </a:spcBef>
              <a:spcAft>
                <a:spcPts val="0"/>
              </a:spcAft>
              <a:buClr>
                <a:srgbClr val="177B57"/>
              </a:buClr>
              <a:buSzPct val="100000"/>
              <a:buFont typeface="Arial"/>
              <a:buChar char="•"/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Внесение изменений в Правила технологического присоединения, утвержденных постановлением Правительства Российской Федерации от 27 декабря 2004 г. № 861</a:t>
            </a:r>
            <a:endParaRPr lang="nl-NL" sz="100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Rectangle 3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455613" y="6324600"/>
            <a:ext cx="8994775" cy="328613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r>
              <a:rPr lang="ru-RU" sz="800" dirty="0" smtClean="0">
                <a:solidFill>
                  <a:srgbClr val="000000"/>
                </a:solidFill>
              </a:rPr>
              <a:t>1. Указано влияние на ключевые показатели рейтинга </a:t>
            </a:r>
            <a:r>
              <a:rPr lang="en-US" sz="800" dirty="0" smtClean="0">
                <a:solidFill>
                  <a:srgbClr val="000000"/>
                </a:solidFill>
              </a:rPr>
              <a:t>World bank Doing business, </a:t>
            </a:r>
            <a:r>
              <a:rPr lang="ru-RU" sz="800" dirty="0" smtClean="0">
                <a:solidFill>
                  <a:srgbClr val="000000"/>
                </a:solidFill>
              </a:rPr>
              <a:t>категория </a:t>
            </a:r>
            <a:r>
              <a:rPr lang="en-US" sz="800" dirty="0" smtClean="0">
                <a:solidFill>
                  <a:srgbClr val="000000"/>
                </a:solidFill>
              </a:rPr>
              <a:t>Getting electricity</a:t>
            </a:r>
            <a:r>
              <a:rPr lang="ru-RU" sz="800" dirty="0" smtClean="0">
                <a:solidFill>
                  <a:srgbClr val="000000"/>
                </a:solidFill>
              </a:rPr>
              <a:t> проектов перечисленных на данной странице, результаты на начало года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10" name="Rectangle 77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13346" name="think-cell Slide" r:id="rId34" imgW="0" imgH="0" progId="TCLayout.ActiveDocument.1">
              <p:embed/>
            </p:oleObj>
          </a:graphicData>
        </a:graphic>
      </p:graphicFrame>
      <p:sp>
        <p:nvSpPr>
          <p:cNvPr id="119812" name="Rectangle 76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 type="none" w="lg" len="lg"/>
            <a:tailEnd type="none" w="lg" len="lg"/>
          </a:ln>
        </p:spPr>
        <p:txBody>
          <a:bodyPr vert="horz" wrap="none" lIns="0" tIns="0" rIns="0" bIns="0" anchor="ctr" anchorCtr="0">
            <a:noAutofit/>
          </a:bodyPr>
          <a:lstStyle/>
          <a:p>
            <a:pPr algn="ctr"/>
            <a:endParaRPr lang="ru-RU" sz="100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9813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Совершенствование правового механизма перераспределения свободной мощности 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II)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9825" name="Rectangle 7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1325" y="1600318"/>
            <a:ext cx="2519776" cy="132807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 type="none" w="lg" len="lg"/>
            <a:tailEnd type="none" w="lg" len="lg"/>
          </a:ln>
        </p:spPr>
        <p:txBody>
          <a:bodyPr lIns="18000" tIns="18000" rIns="18000" bIns="18000"/>
          <a:lstStyle/>
          <a:p>
            <a:pPr marL="288925" lvl="1" indent="-174625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ru-RU" sz="1200" dirty="0" smtClean="0"/>
              <a:t>Снижение срока фактического технологического присоединения в условиях закрытых питающих центров.</a:t>
            </a:r>
            <a:endParaRPr lang="ru-RU" sz="1000" dirty="0">
              <a:solidFill>
                <a:srgbClr val="000000"/>
              </a:solidFill>
            </a:endParaRPr>
          </a:p>
        </p:txBody>
      </p:sp>
      <p:graphicFrame>
        <p:nvGraphicFramePr>
          <p:cNvPr id="84" name="Group 19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3197384" y="1187450"/>
          <a:ext cx="6252614" cy="4061460"/>
        </p:xfrm>
        <a:graphic>
          <a:graphicData uri="http://schemas.openxmlformats.org/drawingml/2006/table">
            <a:tbl>
              <a:tblPr bandRow="1">
                <a:tableStyleId>{EB344D84-9AFB-497E-A393-DC336BA19D2E}</a:tableStyleId>
              </a:tblPr>
              <a:tblGrid>
                <a:gridCol w="4105112"/>
                <a:gridCol w="234953"/>
                <a:gridCol w="951266"/>
                <a:gridCol w="208280"/>
                <a:gridCol w="753003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</a:rPr>
                        <a:t>Входящие проекты мероприятия</a:t>
                      </a:r>
                    </a:p>
                  </a:txBody>
                  <a:tcPr marT="91440" marB="91440" anchor="b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b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Отв. лицо</a:t>
                      </a:r>
                    </a:p>
                  </a:txBody>
                  <a:tcPr marT="91440" marB="91440" anchor="b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b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</a:rPr>
                        <a:t>Срок</a:t>
                      </a:r>
                    </a:p>
                  </a:txBody>
                  <a:tcPr marT="91440" marB="91440" anchor="b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0771">
                <a:tc>
                  <a:txBody>
                    <a:bodyPr/>
                    <a:lstStyle/>
                    <a:p>
                      <a:pPr marL="288925" marR="0" lvl="1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77B57"/>
                        </a:buClr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2.6 Создание отдельного тарифа на перераспределение мощности внутри одного питающего центра -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Введение стандартизированных тарифных ставок на перераспределение мощности внутри одного питающего центра. </a:t>
                      </a:r>
                      <a:endParaRPr kumimoji="0" lang="en-US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1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ФСТ</a:t>
                      </a: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</a:t>
                      </a:r>
                      <a:r>
                        <a:rPr kumimoji="0" lang="ru-RU" sz="105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соисп</a:t>
                      </a: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МЭР)</a:t>
                      </a:r>
                      <a:endParaRPr kumimoji="0" lang="en-US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1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Пилот: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12.2012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Внедр.: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04.2013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0603">
                <a:tc>
                  <a:txBody>
                    <a:bodyPr/>
                    <a:lstStyle/>
                    <a:p>
                      <a:pPr marL="2889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7B57"/>
                        </a:buClr>
                        <a:buSzPct val="100000"/>
                        <a:buFont typeface="Arial"/>
                        <a:buChar char="•"/>
                        <a:tabLst/>
                        <a:defRPr/>
                      </a:pPr>
                      <a:r>
                        <a:rPr lang="ru-RU" sz="10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2.7 Создание типового договора на технологическое присоединение к сети путем перераспределения мощности.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1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ФАС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(соисп. МинЭнерго, МЭР)</a:t>
                      </a:r>
                      <a:endParaRPr kumimoji="0" lang="en-US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1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09.2012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771979">
                <a:tc>
                  <a:txBody>
                    <a:bodyPr/>
                    <a:lstStyle/>
                    <a:p>
                      <a:pPr marL="2889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7B57"/>
                        </a:buClr>
                        <a:buSzPct val="100000"/>
                        <a:buFont typeface="Arial"/>
                        <a:buChar char="•"/>
                        <a:tabLst/>
                        <a:defRPr/>
                      </a:pPr>
                      <a:r>
                        <a:rPr lang="ru-RU" sz="10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2.8 Совершенствование регламента на перераспределение мощности.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1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МЭР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(соисп.  ФАС, МинЭнерго, ФСТ)</a:t>
                      </a:r>
                      <a:endParaRPr kumimoji="0" lang="en-US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1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Пилот: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12.2012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Внедр.: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04.2013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03181">
                <a:tc>
                  <a:txBody>
                    <a:bodyPr/>
                    <a:lstStyle/>
                    <a:p>
                      <a:pPr marL="2889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7B57"/>
                        </a:buClr>
                        <a:buSzPct val="100000"/>
                        <a:buFont typeface="Arial"/>
                        <a:buChar char="•"/>
                        <a:tabLst/>
                        <a:defRPr/>
                      </a:pPr>
                      <a:r>
                        <a:rPr lang="ru-RU" sz="10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2.9 Компенсация упущенных доходов – </a:t>
                      </a:r>
                      <a:r>
                        <a:rPr lang="ru-RU" sz="1000" b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Разработка и утверждение нормативным правовым актом Методических указаний по определению выпадающих доходов сетевых организаций от предоставления льгот по технологическому присоединению заявителей. 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1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ФСТ</a:t>
                      </a:r>
                      <a:endParaRPr kumimoji="0" lang="en-US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1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12.2012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3" name="Rectangle 3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433387" y="1170904"/>
            <a:ext cx="2527714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Цели мероприятия</a:t>
            </a:r>
          </a:p>
        </p:txBody>
      </p:sp>
      <p:cxnSp>
        <p:nvCxnSpPr>
          <p:cNvPr id="111" name="Straight Connector 110"/>
          <p:cNvCxnSpPr/>
          <p:nvPr>
            <p:custDataLst>
              <p:tags r:id="rId7"/>
            </p:custDataLst>
          </p:nvPr>
        </p:nvCxnSpPr>
        <p:spPr>
          <a:xfrm>
            <a:off x="3076851" y="1170904"/>
            <a:ext cx="0" cy="5357218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3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3187850" y="5249115"/>
            <a:ext cx="6272310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Изменения в законодательстве</a:t>
            </a:r>
          </a:p>
        </p:txBody>
      </p:sp>
      <p:sp>
        <p:nvSpPr>
          <p:cNvPr id="14" name="Rectangle 3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433801" y="2928396"/>
            <a:ext cx="2527300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Ответственное лицо</a:t>
            </a:r>
          </a:p>
        </p:txBody>
      </p:sp>
      <p:sp>
        <p:nvSpPr>
          <p:cNvPr id="15" name="Oval 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95579" y="629760"/>
            <a:ext cx="295275" cy="2952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>
            <p:custDataLst>
              <p:tags r:id="rId11"/>
            </p:custDataLst>
          </p:nvPr>
        </p:nvSpPr>
        <p:spPr>
          <a:xfrm>
            <a:off x="422753" y="3331407"/>
            <a:ext cx="2525714" cy="35103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tIns="90000" bIns="90000" rtlCol="0" anchor="t">
            <a:noAutofit/>
          </a:bodyPr>
          <a:lstStyle/>
          <a:p>
            <a:pPr algn="ctr"/>
            <a:r>
              <a:rPr lang="ru-RU" sz="1100" b="1" dirty="0" smtClean="0"/>
              <a:t>МЭР</a:t>
            </a:r>
            <a:endParaRPr lang="en-US" sz="1100" b="1" dirty="0" smtClean="0"/>
          </a:p>
        </p:txBody>
      </p:sp>
      <p:cxnSp>
        <p:nvCxnSpPr>
          <p:cNvPr id="18" name="Straight Connector 17"/>
          <p:cNvCxnSpPr/>
          <p:nvPr>
            <p:custDataLst>
              <p:tags r:id="rId12"/>
            </p:custDataLst>
          </p:nvPr>
        </p:nvCxnSpPr>
        <p:spPr>
          <a:xfrm>
            <a:off x="2065667" y="4530765"/>
            <a:ext cx="0" cy="1921431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>
            <p:custDataLst>
              <p:tags r:id="rId13"/>
            </p:custDataLst>
          </p:nvPr>
        </p:nvCxnSpPr>
        <p:spPr>
          <a:xfrm>
            <a:off x="1254641" y="4530765"/>
            <a:ext cx="0" cy="1921431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3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33386" y="4616450"/>
            <a:ext cx="1674813" cy="32316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square" tIns="91440" bIns="91440">
            <a:spAutoFit/>
          </a:bodyPr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ru-RU" sz="900" b="1" dirty="0" smtClean="0">
                <a:solidFill>
                  <a:srgbClr val="000000"/>
                </a:solidFill>
                <a:latin typeface="Arial"/>
              </a:rPr>
              <a:t>Количество этапов</a:t>
            </a:r>
            <a:endParaRPr lang="en-US" sz="900" b="1" dirty="0" smtClean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1" name="Object 5"/>
          <p:cNvGraphicFramePr>
            <a:graphicFrameLocks noChangeAspect="1"/>
          </p:cNvGraphicFramePr>
          <p:nvPr/>
        </p:nvGraphicFramePr>
        <p:xfrm>
          <a:off x="355600" y="4781550"/>
          <a:ext cx="2619443" cy="914400"/>
        </p:xfrm>
        <a:graphic>
          <a:graphicData uri="http://schemas.openxmlformats.org/presentationml/2006/ole">
            <p:oleObj spid="_x0000_s313347" name="Chart" r:id="rId35" imgW="2619375" imgH="914400" progId="MSGraph.Chart.8">
              <p:embed followColorScheme="full"/>
            </p:oleObj>
          </a:graphicData>
        </a:graphic>
      </p:graphicFrame>
      <p:sp useBgFill="1">
        <p:nvSpPr>
          <p:cNvPr id="22" name="Text Placeholder 2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1604962" y="5133975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E37848D5-E4E3-49FF-81A2-6B4979C13329}" type="datetime'''''''''''''''''''''''''''0''''''''''''''''''''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 useBgFill="1">
        <p:nvSpPr>
          <p:cNvPr id="23" name="Text Placeholder 2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2414587" y="5133975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429B0915-3AD6-4201-98C5-22A608ACA6A0}" type="datetime'''''''''''''''''''''''''''''''''''''''''''''''''''''''''''0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 useBgFill="1">
        <p:nvSpPr>
          <p:cNvPr id="24" name="Text Placeholder 2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795337" y="5133975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5595F51D-8C1D-4CBA-AAC4-780348938382}" type="datetime'''0''''''''''''''''''''''''''''''''''''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25" name="TextBox 24"/>
          <p:cNvSpPr txBox="1"/>
          <p:nvPr>
            <p:custDataLst>
              <p:tags r:id="rId18"/>
            </p:custDataLst>
          </p:nvPr>
        </p:nvSpPr>
        <p:spPr>
          <a:xfrm>
            <a:off x="633669" y="4407026"/>
            <a:ext cx="466795" cy="335646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ru-RU" sz="1000" b="1" dirty="0" smtClean="0"/>
              <a:t>20	13</a:t>
            </a:r>
            <a:endParaRPr lang="en-US" sz="1000" b="1" dirty="0" smtClean="0"/>
          </a:p>
        </p:txBody>
      </p:sp>
      <p:sp>
        <p:nvSpPr>
          <p:cNvPr id="26" name="TextBox 25"/>
          <p:cNvSpPr txBox="1"/>
          <p:nvPr>
            <p:custDataLst>
              <p:tags r:id="rId19"/>
            </p:custDataLst>
          </p:nvPr>
        </p:nvSpPr>
        <p:spPr>
          <a:xfrm>
            <a:off x="1435362" y="4407026"/>
            <a:ext cx="466795" cy="335646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ru-RU" sz="1000" b="1" dirty="0" smtClean="0"/>
              <a:t>2015</a:t>
            </a:r>
            <a:endParaRPr lang="en-US" sz="1000" b="1" dirty="0" smtClean="0"/>
          </a:p>
        </p:txBody>
      </p:sp>
      <p:sp>
        <p:nvSpPr>
          <p:cNvPr id="28" name="TextBox 27"/>
          <p:cNvSpPr txBox="1"/>
          <p:nvPr>
            <p:custDataLst>
              <p:tags r:id="rId20"/>
            </p:custDataLst>
          </p:nvPr>
        </p:nvSpPr>
        <p:spPr>
          <a:xfrm>
            <a:off x="2248674" y="4407026"/>
            <a:ext cx="466795" cy="335646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ru-RU" sz="1000" b="1" dirty="0" smtClean="0"/>
              <a:t>2020</a:t>
            </a:r>
            <a:endParaRPr lang="en-US" sz="1000" b="1" dirty="0" smtClean="0"/>
          </a:p>
        </p:txBody>
      </p:sp>
      <p:sp>
        <p:nvSpPr>
          <p:cNvPr id="29" name="Text Box 3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33387" y="5218112"/>
            <a:ext cx="2282082" cy="32316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square" tIns="91440" bIns="91440">
            <a:spAutoFit/>
          </a:bodyPr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ru-RU" sz="900" b="1" dirty="0" smtClean="0">
                <a:solidFill>
                  <a:srgbClr val="000000"/>
                </a:solidFill>
                <a:latin typeface="Arial"/>
              </a:rPr>
              <a:t>Сроки подключения, (дней)</a:t>
            </a:r>
            <a:endParaRPr lang="en-US" sz="900" b="1" dirty="0" smtClean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0" name="Object 5"/>
          <p:cNvGraphicFramePr>
            <a:graphicFrameLocks noChangeAspect="1"/>
          </p:cNvGraphicFramePr>
          <p:nvPr/>
        </p:nvGraphicFramePr>
        <p:xfrm>
          <a:off x="355600" y="5340350"/>
          <a:ext cx="2619443" cy="914400"/>
        </p:xfrm>
        <a:graphic>
          <a:graphicData uri="http://schemas.openxmlformats.org/presentationml/2006/ole">
            <p:oleObj spid="_x0000_s313348" name="Chart" r:id="rId36" imgW="2619375" imgH="914400" progId="MSGraph.Chart.8">
              <p:embed followColorScheme="full"/>
            </p:oleObj>
          </a:graphicData>
        </a:graphic>
      </p:graphicFrame>
      <p:sp useBgFill="1">
        <p:nvSpPr>
          <p:cNvPr id="31" name="Text Placeholder 2"/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1549400" y="5568950"/>
            <a:ext cx="2333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9043C29B-41CC-417A-82A9-F71861464D96}" type="datetime'''''''''''''''''''''''''''''-''''''1''''''''''0'''''''">
              <a:rPr lang="en-US" sz="1000" smtClean="0">
                <a:solidFill>
                  <a:srgbClr val="000000"/>
                </a:solidFill>
              </a:rPr>
              <a:pPr/>
              <a:t>-10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 useBgFill="1">
        <p:nvSpPr>
          <p:cNvPr id="32" name="Text Placeholder 2"/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2414587" y="5397500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6702636E-43EB-4E65-A175-42EB950D81F6}" type="datetime'''''''''''''''''''''''''''''0''''''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 useBgFill="1">
        <p:nvSpPr>
          <p:cNvPr id="33" name="Text Placeholder 2"/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795337" y="5397500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C64E421A-4CE0-4EB3-BFFB-F762E558F2CE}" type="datetime'''''''''''''''0''''''''''''''''''''''''''''''''''''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34" name="Text Box 3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57200" y="5819775"/>
            <a:ext cx="2541587" cy="32316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square" tIns="91440" bIns="91440">
            <a:spAutoFit/>
          </a:bodyPr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ru-RU" sz="900" b="1" dirty="0" smtClean="0">
                <a:solidFill>
                  <a:srgbClr val="000000"/>
                </a:solidFill>
                <a:latin typeface="Arial"/>
              </a:rPr>
              <a:t>Стоимость подключения, (% ВВП</a:t>
            </a:r>
            <a:r>
              <a:rPr lang="en-US" sz="900" b="1" dirty="0" smtClean="0">
                <a:solidFill>
                  <a:srgbClr val="000000"/>
                </a:solidFill>
                <a:latin typeface="Arial"/>
              </a:rPr>
              <a:t>/</a:t>
            </a:r>
            <a:r>
              <a:rPr lang="ru-RU" sz="900" b="1" dirty="0" smtClean="0">
                <a:solidFill>
                  <a:srgbClr val="000000"/>
                </a:solidFill>
                <a:latin typeface="Arial"/>
              </a:rPr>
              <a:t>чел.)</a:t>
            </a:r>
            <a:endParaRPr lang="en-US" sz="900" b="1" dirty="0" smtClean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5" name="Object 5"/>
          <p:cNvGraphicFramePr>
            <a:graphicFrameLocks noChangeAspect="1"/>
          </p:cNvGraphicFramePr>
          <p:nvPr/>
        </p:nvGraphicFramePr>
        <p:xfrm>
          <a:off x="379412" y="5984875"/>
          <a:ext cx="2619375" cy="914400"/>
        </p:xfrm>
        <a:graphic>
          <a:graphicData uri="http://schemas.openxmlformats.org/presentationml/2006/ole">
            <p:oleObj spid="_x0000_s313349" name="Chart" r:id="rId37" imgW="2619375" imgH="914400" progId="MSGraph.Chart.8">
              <p:embed followColorScheme="full"/>
            </p:oleObj>
          </a:graphicData>
        </a:graphic>
      </p:graphicFrame>
      <p:sp useBgFill="1">
        <p:nvSpPr>
          <p:cNvPr id="36" name="Text Placeholder 2"/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1628775" y="6337300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3B44C452-E63F-49EE-9317-F8D6F3C83CF5}" type="datetime'''''''''''''0''''''''''''''''''''''''''''''''''''''''''''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 useBgFill="1">
        <p:nvSpPr>
          <p:cNvPr id="39" name="Text Placeholder 2"/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2438400" y="6337300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C6BCE872-63E3-457D-908A-8814D57FDB03}" type="datetime'''''''''''''0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 useBgFill="1">
        <p:nvSpPr>
          <p:cNvPr id="40" name="Text Placeholder 2"/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819150" y="6337300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D0F36302-DD48-414B-BB9C-E33CBF5508E0}" type="datetime'''''''''''''''''''''''''''''''''''''''''''''''0''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41" name="Rectangle 3"/>
          <p:cNvSpPr>
            <a:spLocks noChangeArrowheads="1"/>
          </p:cNvSpPr>
          <p:nvPr>
            <p:custDataLst>
              <p:tags r:id="rId29"/>
            </p:custDataLst>
          </p:nvPr>
        </p:nvSpPr>
        <p:spPr bwMode="gray">
          <a:xfrm>
            <a:off x="433387" y="4033837"/>
            <a:ext cx="2527714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Основные показатели</a:t>
            </a:r>
            <a:r>
              <a:rPr lang="ru-RU" sz="1200" b="1" baseline="30000" dirty="0" smtClean="0">
                <a:solidFill>
                  <a:srgbClr val="000000"/>
                </a:solidFill>
              </a:rPr>
              <a:t>1</a:t>
            </a:r>
            <a:r>
              <a:rPr lang="ru-RU" sz="1200" b="1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7" name="Rectangle 78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197384" y="5642270"/>
            <a:ext cx="6252613" cy="26477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 type="none" w="lg" len="lg"/>
            <a:tailEnd type="none" w="lg" len="lg"/>
          </a:ln>
        </p:spPr>
        <p:txBody>
          <a:bodyPr lIns="18000" tIns="18000" rIns="18000" bIns="18000"/>
          <a:lstStyle/>
          <a:p>
            <a:pPr marL="288925" lvl="1" indent="-174625">
              <a:spcBef>
                <a:spcPts val="0"/>
              </a:spcBef>
              <a:spcAft>
                <a:spcPts val="0"/>
              </a:spcAft>
              <a:buClr>
                <a:srgbClr val="177B57"/>
              </a:buClr>
              <a:buSzPct val="100000"/>
              <a:buFont typeface="Arial"/>
              <a:buChar char="•"/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Внесение изменений в Правила технологического присоединения, утвержденных постановлением Правительства Российской Федерации от 27 декабря 2004 г. № 861</a:t>
            </a:r>
            <a:endParaRPr lang="nl-NL" sz="100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Rectangle 3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455613" y="6324600"/>
            <a:ext cx="8994775" cy="328613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r>
              <a:rPr lang="ru-RU" sz="800" dirty="0" smtClean="0">
                <a:solidFill>
                  <a:srgbClr val="000000"/>
                </a:solidFill>
              </a:rPr>
              <a:t>1. Указано влияние на ключевые показатели рейтинга </a:t>
            </a:r>
            <a:r>
              <a:rPr lang="en-US" sz="800" dirty="0" smtClean="0">
                <a:solidFill>
                  <a:srgbClr val="000000"/>
                </a:solidFill>
              </a:rPr>
              <a:t>World bank Doing business, </a:t>
            </a:r>
            <a:r>
              <a:rPr lang="ru-RU" sz="800" dirty="0" smtClean="0">
                <a:solidFill>
                  <a:srgbClr val="000000"/>
                </a:solidFill>
              </a:rPr>
              <a:t>категория </a:t>
            </a:r>
            <a:r>
              <a:rPr lang="en-US" sz="800" dirty="0" smtClean="0">
                <a:solidFill>
                  <a:srgbClr val="000000"/>
                </a:solidFill>
              </a:rPr>
              <a:t>Getting electricity</a:t>
            </a:r>
            <a:r>
              <a:rPr lang="ru-RU" sz="800" dirty="0" smtClean="0">
                <a:solidFill>
                  <a:srgbClr val="000000"/>
                </a:solidFill>
              </a:rPr>
              <a:t> проектов перечисленных на данной странице, результаты на начало года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10" name="Rectangle 77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52578" name="think-cell Slide" r:id="rId34" imgW="0" imgH="0" progId="TCLayout.ActiveDocument.1">
              <p:embed/>
            </p:oleObj>
          </a:graphicData>
        </a:graphic>
      </p:graphicFrame>
      <p:sp>
        <p:nvSpPr>
          <p:cNvPr id="119812" name="Rectangle 76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 type="none" w="lg" len="lg"/>
            <a:tailEnd type="none" w="lg" len="lg"/>
          </a:ln>
        </p:spPr>
        <p:txBody>
          <a:bodyPr vert="horz" wrap="none" lIns="0" tIns="0" rIns="0" bIns="0" anchor="ctr" anchorCtr="0">
            <a:noAutofit/>
          </a:bodyPr>
          <a:lstStyle/>
          <a:p>
            <a:pPr algn="ctr"/>
            <a:endParaRPr lang="ru-RU" sz="100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9813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ru-RU" dirty="0" smtClean="0"/>
              <a:t>Снижение тарифов на ТП</a:t>
            </a:r>
          </a:p>
        </p:txBody>
      </p:sp>
      <p:sp>
        <p:nvSpPr>
          <p:cNvPr id="119825" name="Rectangle 7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1325" y="1600318"/>
            <a:ext cx="2519776" cy="132807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 type="none" w="lg" len="lg"/>
            <a:tailEnd type="none" w="lg" len="lg"/>
          </a:ln>
        </p:spPr>
        <p:txBody>
          <a:bodyPr lIns="18000" tIns="18000" rIns="18000" bIns="18000"/>
          <a:lstStyle/>
          <a:p>
            <a:pPr marL="288925" lvl="1" indent="-174625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ru-RU" sz="1200" dirty="0" smtClean="0"/>
              <a:t>Снижение нормативной стоимости технологического присоединения за счет </a:t>
            </a:r>
            <a:r>
              <a:rPr lang="ru-RU" sz="1200" dirty="0" err="1" smtClean="0"/>
              <a:t>перебалансировки</a:t>
            </a:r>
            <a:r>
              <a:rPr lang="ru-RU" sz="1200" dirty="0" smtClean="0"/>
              <a:t> тарифов, а также фиксации тарифов на год.</a:t>
            </a:r>
            <a:endParaRPr lang="ru-RU" sz="1000" dirty="0">
              <a:solidFill>
                <a:srgbClr val="000000"/>
              </a:solidFill>
            </a:endParaRPr>
          </a:p>
          <a:p>
            <a:endParaRPr lang="ru-RU" sz="1000" dirty="0">
              <a:solidFill>
                <a:srgbClr val="000000"/>
              </a:solidFill>
            </a:endParaRPr>
          </a:p>
        </p:txBody>
      </p:sp>
      <p:graphicFrame>
        <p:nvGraphicFramePr>
          <p:cNvPr id="84" name="Group 19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3197384" y="1187450"/>
          <a:ext cx="6252614" cy="4482062"/>
        </p:xfrm>
        <a:graphic>
          <a:graphicData uri="http://schemas.openxmlformats.org/drawingml/2006/table">
            <a:tbl>
              <a:tblPr bandRow="1">
                <a:tableStyleId>{EB344D84-9AFB-497E-A393-DC336BA19D2E}</a:tableStyleId>
              </a:tblPr>
              <a:tblGrid>
                <a:gridCol w="4105112"/>
                <a:gridCol w="234953"/>
                <a:gridCol w="951266"/>
                <a:gridCol w="208280"/>
                <a:gridCol w="753003"/>
              </a:tblGrid>
              <a:tr h="3269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</a:rPr>
                        <a:t>Входящие проекты мероприятия</a:t>
                      </a:r>
                    </a:p>
                  </a:txBody>
                  <a:tcPr marT="91440" marB="91440" anchor="b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b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Отв. лицо</a:t>
                      </a:r>
                    </a:p>
                  </a:txBody>
                  <a:tcPr marT="91440" marB="91440" anchor="b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b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</a:rPr>
                        <a:t>Срок</a:t>
                      </a:r>
                    </a:p>
                  </a:txBody>
                  <a:tcPr marT="91440" marB="91440" anchor="b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1276">
                <a:tc>
                  <a:txBody>
                    <a:bodyPr/>
                    <a:lstStyle/>
                    <a:p>
                      <a:pPr marL="2889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7B57"/>
                        </a:buClr>
                        <a:buSzPct val="100000"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1" dirty="0" smtClean="0"/>
                        <a:t>3.1</a:t>
                      </a:r>
                      <a:r>
                        <a:rPr lang="en-US" sz="1000" b="1" baseline="0" dirty="0" smtClean="0"/>
                        <a:t> </a:t>
                      </a:r>
                      <a:r>
                        <a:rPr lang="ru-RU" sz="1000" b="1" dirty="0" smtClean="0"/>
                        <a:t>Проработка</a:t>
                      </a:r>
                      <a:r>
                        <a:rPr lang="ru-RU" sz="1000" b="1" baseline="0" dirty="0" smtClean="0"/>
                        <a:t> </a:t>
                      </a:r>
                      <a:r>
                        <a:rPr lang="ru-RU" sz="1000" b="1" dirty="0" smtClean="0"/>
                        <a:t>механизма вмененной ставки </a:t>
                      </a:r>
                      <a:r>
                        <a:rPr lang="ru-RU" sz="1000" b="0" dirty="0" smtClean="0"/>
                        <a:t>– схема в которой потребитель платит минимальный платеж за ТП, но при этом подписывает долгосрочный пятилетний договор, в котором финансово гарантирует определённый объём потребления электрической энергии в течении пяти лет .</a:t>
                      </a:r>
                      <a:endParaRPr lang="ru-RU" sz="1000" b="1" dirty="0" smtClean="0"/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1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ФСТ (соисп. МинЭнерго, МЭР)</a:t>
                      </a:r>
                      <a:endParaRPr kumimoji="0" lang="en-US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1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Пилот: 09.2012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Внедр.: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09.2013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95838">
                <a:tc>
                  <a:txBody>
                    <a:bodyPr/>
                    <a:lstStyle/>
                    <a:p>
                      <a:pPr marL="288925" lvl="1" indent="-17462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7B57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000" b="1" dirty="0" smtClean="0"/>
                        <a:t>3.2 </a:t>
                      </a:r>
                      <a:r>
                        <a:rPr lang="ru-RU" sz="1000" b="1" dirty="0" smtClean="0"/>
                        <a:t>Фиксирование тарифов на весь период регулирования </a:t>
                      </a:r>
                      <a:r>
                        <a:rPr lang="ru-RU" sz="1000" dirty="0" smtClean="0"/>
                        <a:t>– предусмотреть обязанность органов исполнительной власти субъектов РФ в области государственного регулирования тарифов утверждать тарифы на технологическое присоединение по всем категориям потребителей на весь период</a:t>
                      </a:r>
                      <a:r>
                        <a:rPr lang="ru-RU" sz="1000" baseline="0" dirty="0" smtClean="0"/>
                        <a:t> регулирования</a:t>
                      </a:r>
                      <a:r>
                        <a:rPr lang="ru-RU" sz="1000" dirty="0" smtClean="0"/>
                        <a:t> по каждому уровню напряжения с учетом </a:t>
                      </a:r>
                      <a:r>
                        <a:rPr lang="ru-RU" sz="1000" dirty="0" err="1" smtClean="0"/>
                        <a:t>категорийности</a:t>
                      </a:r>
                      <a:r>
                        <a:rPr lang="ru-RU" sz="1000" dirty="0" smtClean="0"/>
                        <a:t>,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как с инвестиционной составляющей так и без неё.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МЭР</a:t>
                      </a:r>
                      <a:endParaRPr kumimoji="0" lang="en-US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06.2013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289944">
                <a:tc>
                  <a:txBody>
                    <a:bodyPr/>
                    <a:lstStyle/>
                    <a:p>
                      <a:pPr marL="2889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7B57"/>
                        </a:buClr>
                        <a:buSzPct val="100000"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1" dirty="0" smtClean="0"/>
                        <a:t>3.3 </a:t>
                      </a:r>
                      <a:r>
                        <a:rPr lang="ru-RU" sz="1000" b="1" dirty="0" smtClean="0"/>
                        <a:t>Нормативное</a:t>
                      </a:r>
                      <a:r>
                        <a:rPr lang="ru-RU" sz="1000" b="1" baseline="0" dirty="0" smtClean="0"/>
                        <a:t> снижение </a:t>
                      </a:r>
                      <a:r>
                        <a:rPr lang="ru-RU" sz="1000" b="1" baseline="0" dirty="0" smtClean="0"/>
                        <a:t>стоимости </a:t>
                      </a:r>
                      <a:r>
                        <a:rPr lang="ru-RU" sz="1000" b="1" baseline="0" dirty="0" err="1" smtClean="0"/>
                        <a:t>ТП</a:t>
                      </a:r>
                      <a:r>
                        <a:rPr lang="ru-RU" sz="1000" b="1" baseline="0" dirty="0" smtClean="0"/>
                        <a:t> для потребителя </a:t>
                      </a:r>
                      <a:r>
                        <a:rPr lang="ru-RU" sz="1000" b="0" baseline="0" dirty="0" smtClean="0"/>
                        <a:t>– внесение компенсации затрат сетевой организации на осуществление </a:t>
                      </a:r>
                      <a:r>
                        <a:rPr lang="ru-RU" sz="1000" b="0" baseline="0" dirty="0" err="1" smtClean="0"/>
                        <a:t>ТП</a:t>
                      </a:r>
                      <a:r>
                        <a:rPr lang="ru-RU" sz="1000" b="0" baseline="0" dirty="0" smtClean="0"/>
                        <a:t> в тариф за передачу (посредством вмененной ставки или </a:t>
                      </a:r>
                      <a:r>
                        <a:rPr lang="ru-RU" sz="1000" b="0" baseline="0" dirty="0" err="1" smtClean="0"/>
                        <a:t>RAB</a:t>
                      </a:r>
                      <a:r>
                        <a:rPr lang="ru-RU" sz="1000" b="0" baseline="0" dirty="0" smtClean="0"/>
                        <a:t>) </a:t>
                      </a:r>
                      <a:endParaRPr lang="ru-RU" sz="1000" b="0" dirty="0" smtClean="0"/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ФСТ</a:t>
                      </a: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kumimoji="0" lang="ru-RU" sz="105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соисп</a:t>
                      </a: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МЭР)</a:t>
                      </a:r>
                      <a:endParaRPr kumimoji="0" lang="en-US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12.2014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38762">
                <a:tc>
                  <a:txBody>
                    <a:bodyPr/>
                    <a:lstStyle/>
                    <a:p>
                      <a:pPr marL="2889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7B57"/>
                        </a:buClr>
                        <a:buSzPct val="100000"/>
                        <a:buFont typeface="Arial"/>
                        <a:buChar char="•"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+mn-lt"/>
                          <a:cs typeface="Tahoma" pitchFamily="34" charset="0"/>
                        </a:rPr>
                        <a:t>3.4 Разработать механизм финансирования государством инвестиционных программ по развитию инфраструктуры</a:t>
                      </a:r>
                    </a:p>
                    <a:p>
                      <a:pPr marL="288925" lvl="1" indent="-17462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7B57"/>
                        </a:buClr>
                        <a:buSzPct val="100000"/>
                        <a:buFont typeface="Arial"/>
                        <a:buChar char="•"/>
                      </a:pPr>
                      <a:endParaRPr lang="ru-RU" sz="1000" b="1" dirty="0" smtClean="0"/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ФСТ</a:t>
                      </a: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kumimoji="0" lang="ru-RU" sz="105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соисп</a:t>
                      </a: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МЭР)</a:t>
                      </a:r>
                      <a:endParaRPr kumimoji="0" lang="en-US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12.2013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3" name="Rectangle 3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433387" y="1170904"/>
            <a:ext cx="2527714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Цели мероприятия</a:t>
            </a:r>
          </a:p>
        </p:txBody>
      </p:sp>
      <p:cxnSp>
        <p:nvCxnSpPr>
          <p:cNvPr id="111" name="Straight Connector 110"/>
          <p:cNvCxnSpPr/>
          <p:nvPr>
            <p:custDataLst>
              <p:tags r:id="rId7"/>
            </p:custDataLst>
          </p:nvPr>
        </p:nvCxnSpPr>
        <p:spPr>
          <a:xfrm>
            <a:off x="3076851" y="1170904"/>
            <a:ext cx="0" cy="5357218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3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3187850" y="4974681"/>
            <a:ext cx="6272310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Изменения в законодательстве</a:t>
            </a:r>
          </a:p>
        </p:txBody>
      </p:sp>
      <p:sp>
        <p:nvSpPr>
          <p:cNvPr id="23" name="Rectangle 3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433801" y="2928396"/>
            <a:ext cx="2527300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Ответственное лицо</a:t>
            </a:r>
          </a:p>
        </p:txBody>
      </p:sp>
      <p:sp>
        <p:nvSpPr>
          <p:cNvPr id="24" name="Oval 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95579" y="629760"/>
            <a:ext cx="295275" cy="2952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>
            <p:custDataLst>
              <p:tags r:id="rId11"/>
            </p:custDataLst>
          </p:nvPr>
        </p:nvSpPr>
        <p:spPr>
          <a:xfrm>
            <a:off x="422753" y="3310141"/>
            <a:ext cx="2525714" cy="35103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tIns="90000" bIns="90000" rtlCol="0" anchor="t">
            <a:noAutofit/>
          </a:bodyPr>
          <a:lstStyle/>
          <a:p>
            <a:pPr algn="ctr"/>
            <a:r>
              <a:rPr lang="ru-RU" sz="1100" b="1" dirty="0" smtClean="0"/>
              <a:t>МЭР</a:t>
            </a:r>
            <a:endParaRPr lang="en-US" sz="1100" b="1" dirty="0" smtClean="0"/>
          </a:p>
        </p:txBody>
      </p:sp>
      <p:cxnSp>
        <p:nvCxnSpPr>
          <p:cNvPr id="48" name="Straight Connector 47"/>
          <p:cNvCxnSpPr/>
          <p:nvPr>
            <p:custDataLst>
              <p:tags r:id="rId12"/>
            </p:custDataLst>
          </p:nvPr>
        </p:nvCxnSpPr>
        <p:spPr>
          <a:xfrm>
            <a:off x="2065667" y="4530765"/>
            <a:ext cx="0" cy="1921431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>
            <p:custDataLst>
              <p:tags r:id="rId13"/>
            </p:custDataLst>
          </p:nvPr>
        </p:nvCxnSpPr>
        <p:spPr>
          <a:xfrm>
            <a:off x="1254641" y="4530765"/>
            <a:ext cx="0" cy="1921431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3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33386" y="4616450"/>
            <a:ext cx="1674813" cy="32316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square" tIns="91440" bIns="91440">
            <a:spAutoFit/>
          </a:bodyPr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ru-RU" sz="900" b="1" dirty="0" smtClean="0">
                <a:solidFill>
                  <a:srgbClr val="000000"/>
                </a:solidFill>
                <a:latin typeface="Arial"/>
              </a:rPr>
              <a:t>Количество этапов</a:t>
            </a:r>
            <a:endParaRPr lang="en-US" sz="900" b="1" dirty="0" smtClean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1" name="Object 5"/>
          <p:cNvGraphicFramePr>
            <a:graphicFrameLocks noChangeAspect="1"/>
          </p:cNvGraphicFramePr>
          <p:nvPr/>
        </p:nvGraphicFramePr>
        <p:xfrm>
          <a:off x="355600" y="4781550"/>
          <a:ext cx="2619443" cy="914400"/>
        </p:xfrm>
        <a:graphic>
          <a:graphicData uri="http://schemas.openxmlformats.org/presentationml/2006/ole">
            <p:oleObj spid="_x0000_s152581" name="Chart" r:id="rId35" imgW="2619375" imgH="914400" progId="MSGraph.Chart.8">
              <p:embed followColorScheme="full"/>
            </p:oleObj>
          </a:graphicData>
        </a:graphic>
      </p:graphicFrame>
      <p:sp useBgFill="1">
        <p:nvSpPr>
          <p:cNvPr id="53" name="Text Placeholder 2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2414587" y="5133975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FC3F2E30-2262-4EDC-9A2A-65784AA7BDD8}" type="datetime'''''''''''0''''''''''''''''''''''''''''''''''''''''''''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>
              <a:solidFill>
                <a:srgbClr val="000000"/>
              </a:solidFill>
              <a:sym typeface="Arial" charset="0"/>
            </a:endParaRPr>
          </a:p>
        </p:txBody>
      </p:sp>
      <p:sp useBgFill="1">
        <p:nvSpPr>
          <p:cNvPr id="52" name="Text Placeholder 2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1604962" y="5133975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1BDA3FAF-77D9-43DB-8CDB-55FEEC04E63C}" type="datetime'''''''''''''''''0''''''''''''''''''''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 useBgFill="1">
        <p:nvSpPr>
          <p:cNvPr id="54" name="Text Placeholder 2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795337" y="5133975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9E110C2F-FB1A-413C-9D54-2E6071E95C2D}" type="datetime'''''''''''''''''''0''''''''''''''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55" name="TextBox 54"/>
          <p:cNvSpPr txBox="1"/>
          <p:nvPr>
            <p:custDataLst>
              <p:tags r:id="rId18"/>
            </p:custDataLst>
          </p:nvPr>
        </p:nvSpPr>
        <p:spPr>
          <a:xfrm>
            <a:off x="633669" y="4407026"/>
            <a:ext cx="466795" cy="335646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ru-RU" sz="1000" b="1" dirty="0" smtClean="0"/>
              <a:t>20	13</a:t>
            </a:r>
            <a:endParaRPr lang="en-US" sz="1000" b="1" dirty="0" smtClean="0"/>
          </a:p>
        </p:txBody>
      </p:sp>
      <p:sp>
        <p:nvSpPr>
          <p:cNvPr id="56" name="TextBox 55"/>
          <p:cNvSpPr txBox="1"/>
          <p:nvPr>
            <p:custDataLst>
              <p:tags r:id="rId19"/>
            </p:custDataLst>
          </p:nvPr>
        </p:nvSpPr>
        <p:spPr>
          <a:xfrm>
            <a:off x="1435362" y="4407026"/>
            <a:ext cx="466795" cy="335646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ru-RU" sz="1000" b="1" dirty="0" smtClean="0"/>
              <a:t>2015</a:t>
            </a:r>
            <a:endParaRPr lang="en-US" sz="1000" b="1" dirty="0" smtClean="0"/>
          </a:p>
        </p:txBody>
      </p:sp>
      <p:sp>
        <p:nvSpPr>
          <p:cNvPr id="57" name="TextBox 56"/>
          <p:cNvSpPr txBox="1"/>
          <p:nvPr>
            <p:custDataLst>
              <p:tags r:id="rId20"/>
            </p:custDataLst>
          </p:nvPr>
        </p:nvSpPr>
        <p:spPr>
          <a:xfrm>
            <a:off x="2248674" y="4407026"/>
            <a:ext cx="466795" cy="335646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ru-RU" sz="1000" b="1" dirty="0" smtClean="0"/>
              <a:t>2020</a:t>
            </a:r>
            <a:endParaRPr lang="en-US" sz="1000" b="1" dirty="0" smtClean="0"/>
          </a:p>
        </p:txBody>
      </p:sp>
      <p:sp>
        <p:nvSpPr>
          <p:cNvPr id="58" name="Text Box 3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33387" y="5218112"/>
            <a:ext cx="2282082" cy="32316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square" tIns="91440" bIns="91440">
            <a:spAutoFit/>
          </a:bodyPr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ru-RU" sz="900" b="1" dirty="0" smtClean="0">
                <a:solidFill>
                  <a:srgbClr val="000000"/>
                </a:solidFill>
                <a:latin typeface="Arial"/>
              </a:rPr>
              <a:t>Сроки подключения, (дней)</a:t>
            </a:r>
            <a:endParaRPr lang="en-US" sz="900" b="1" dirty="0" smtClean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9" name="Object 5"/>
          <p:cNvGraphicFramePr>
            <a:graphicFrameLocks noChangeAspect="1"/>
          </p:cNvGraphicFramePr>
          <p:nvPr/>
        </p:nvGraphicFramePr>
        <p:xfrm>
          <a:off x="355600" y="5340350"/>
          <a:ext cx="2619443" cy="914400"/>
        </p:xfrm>
        <a:graphic>
          <a:graphicData uri="http://schemas.openxmlformats.org/presentationml/2006/ole">
            <p:oleObj spid="_x0000_s152582" name="Chart" r:id="rId36" imgW="2619375" imgH="914400" progId="MSGraph.Chart.8">
              <p:embed followColorScheme="full"/>
            </p:oleObj>
          </a:graphicData>
        </a:graphic>
      </p:graphicFrame>
      <p:sp useBgFill="1">
        <p:nvSpPr>
          <p:cNvPr id="62" name="Text Placeholder 2"/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2414587" y="5397500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4A1ECCEB-E126-425F-B4E5-A24B63102BED}" type="datetime'''''''0''''''''''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>
              <a:solidFill>
                <a:srgbClr val="000000"/>
              </a:solidFill>
              <a:sym typeface="Arial" charset="0"/>
            </a:endParaRPr>
          </a:p>
        </p:txBody>
      </p:sp>
      <p:sp useBgFill="1">
        <p:nvSpPr>
          <p:cNvPr id="60" name="Text Placeholder 2"/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1549400" y="5568950"/>
            <a:ext cx="2333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B106CD7C-D872-4F4C-822C-FA1BBE19ACB5}" type="datetime'''''''''''''''''''''''''-''''''5''''''''''''''''''''''0'''">
              <a:rPr lang="en-US" sz="1000" smtClean="0">
                <a:solidFill>
                  <a:srgbClr val="000000"/>
                </a:solidFill>
              </a:rPr>
              <a:pPr/>
              <a:t>-50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 useBgFill="1">
        <p:nvSpPr>
          <p:cNvPr id="64" name="Text Placeholder 2"/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795337" y="5397500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6FB8EE3B-9FAE-4F58-B234-FCA204245769}" type="datetime'''''''''''0''''''''''''''''''''''''''''''''''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73" name="Text Box 3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57200" y="5819775"/>
            <a:ext cx="2541587" cy="32316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square" tIns="91440" bIns="91440">
            <a:spAutoFit/>
          </a:bodyPr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ru-RU" sz="900" b="1" dirty="0" smtClean="0">
                <a:solidFill>
                  <a:srgbClr val="000000"/>
                </a:solidFill>
                <a:latin typeface="Arial"/>
              </a:rPr>
              <a:t>Стоимость подключения, (% ВВП</a:t>
            </a:r>
            <a:r>
              <a:rPr lang="en-US" sz="900" b="1" dirty="0" smtClean="0">
                <a:solidFill>
                  <a:srgbClr val="000000"/>
                </a:solidFill>
                <a:latin typeface="Arial"/>
              </a:rPr>
              <a:t>/</a:t>
            </a:r>
            <a:r>
              <a:rPr lang="ru-RU" sz="900" b="1" dirty="0" smtClean="0">
                <a:solidFill>
                  <a:srgbClr val="000000"/>
                </a:solidFill>
                <a:latin typeface="Arial"/>
              </a:rPr>
              <a:t>чел.)</a:t>
            </a:r>
            <a:endParaRPr lang="en-US" sz="900" b="1" dirty="0" smtClean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74" name="Object 5"/>
          <p:cNvGraphicFramePr>
            <a:graphicFrameLocks noChangeAspect="1"/>
          </p:cNvGraphicFramePr>
          <p:nvPr/>
        </p:nvGraphicFramePr>
        <p:xfrm>
          <a:off x="379412" y="5942012"/>
          <a:ext cx="2619375" cy="914400"/>
        </p:xfrm>
        <a:graphic>
          <a:graphicData uri="http://schemas.openxmlformats.org/presentationml/2006/ole">
            <p:oleObj spid="_x0000_s152583" name="Chart" r:id="rId37" imgW="2619375" imgH="914400" progId="MSGraph.Chart.8">
              <p:embed followColorScheme="full"/>
            </p:oleObj>
          </a:graphicData>
        </a:graphic>
      </p:graphicFrame>
      <p:sp useBgFill="1">
        <p:nvSpPr>
          <p:cNvPr id="41" name="Text Placeholder 2"/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1628775" y="5999162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vert="horz" wrap="none" lIns="25400" tIns="0" rIns="2540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65DFA066-3773-4839-9BCB-CC8AF8094BAD}" type="datetime'''''''''''''''''''''''0'''''''''''''''''''''''">
              <a:rPr lang="en-US" sz="1000" b="0" smtClean="0"/>
              <a:pPr algn="ctr">
                <a:spcBef>
                  <a:spcPct val="0"/>
                </a:spcBef>
              </a:pPr>
              <a:t>0</a:t>
            </a:fld>
            <a:endParaRPr lang="en-US" sz="1000" b="0" smtClean="0">
              <a:latin typeface="Arial"/>
              <a:sym typeface="Arial"/>
            </a:endParaRPr>
          </a:p>
        </p:txBody>
      </p:sp>
      <p:sp>
        <p:nvSpPr>
          <p:cNvPr id="40" name="Text Placeholder 2"/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728662" y="6170612"/>
            <a:ext cx="3032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5400" tIns="0" rIns="2540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587848E5-51C4-4FD9-8E53-664E816822A9}" type="datetime'-''''9''''''''1''''''''''''''''''''''''''''''''''''''4'''">
              <a:rPr lang="en-US" sz="1000" b="0" smtClean="0"/>
              <a:pPr algn="ctr">
                <a:spcBef>
                  <a:spcPct val="0"/>
                </a:spcBef>
              </a:pPr>
              <a:t>-914</a:t>
            </a:fld>
            <a:endParaRPr lang="en-US" sz="1000" b="0" smtClean="0">
              <a:latin typeface="Arial"/>
              <a:sym typeface="Arial"/>
            </a:endParaRPr>
          </a:p>
        </p:txBody>
      </p:sp>
      <p:sp>
        <p:nvSpPr>
          <p:cNvPr id="42" name="Text Placeholder 2"/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2347912" y="6170612"/>
            <a:ext cx="3032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5400" tIns="0" rIns="2540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41F3C3D0-2662-4158-9818-251D157A4060}" type="datetime'-''''''''''''''''9''''''1''''''''3'''''''''''''''">
              <a:rPr lang="en-US" sz="1000" b="0" smtClean="0"/>
              <a:pPr algn="ctr">
                <a:spcBef>
                  <a:spcPct val="0"/>
                </a:spcBef>
              </a:pPr>
              <a:t>-913</a:t>
            </a:fld>
            <a:endParaRPr lang="en-US" sz="1000" b="0" smtClean="0">
              <a:latin typeface="Arial"/>
              <a:sym typeface="Arial"/>
            </a:endParaRPr>
          </a:p>
        </p:txBody>
      </p:sp>
      <p:sp>
        <p:nvSpPr>
          <p:cNvPr id="78" name="Rectangle 3"/>
          <p:cNvSpPr>
            <a:spLocks noChangeArrowheads="1"/>
          </p:cNvSpPr>
          <p:nvPr>
            <p:custDataLst>
              <p:tags r:id="rId29"/>
            </p:custDataLst>
          </p:nvPr>
        </p:nvSpPr>
        <p:spPr bwMode="gray">
          <a:xfrm>
            <a:off x="433387" y="4033837"/>
            <a:ext cx="2527714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Основные показатели</a:t>
            </a:r>
            <a:r>
              <a:rPr lang="ru-RU" sz="1200" b="1" baseline="30000" dirty="0" smtClean="0">
                <a:solidFill>
                  <a:srgbClr val="000000"/>
                </a:solidFill>
              </a:rPr>
              <a:t>1</a:t>
            </a:r>
            <a:r>
              <a:rPr lang="ru-RU" sz="1200" b="1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0" name="Rectangle 78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197384" y="5372449"/>
            <a:ext cx="6252613" cy="26477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 type="none" w="lg" len="lg"/>
            <a:tailEnd type="none" w="lg" len="lg"/>
          </a:ln>
        </p:spPr>
        <p:txBody>
          <a:bodyPr lIns="18000" tIns="18000" rIns="18000" bIns="18000"/>
          <a:lstStyle/>
          <a:p>
            <a:pPr marL="288925" lvl="1" indent="-174625">
              <a:spcBef>
                <a:spcPts val="0"/>
              </a:spcBef>
              <a:spcAft>
                <a:spcPts val="0"/>
              </a:spcAft>
              <a:buClr>
                <a:srgbClr val="177B57"/>
              </a:buClr>
              <a:buSzPct val="100000"/>
              <a:buFont typeface="Arial"/>
              <a:buChar char="•"/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Внесение изменений в Основы ценообразования в области регулируемых цен (тарифов) в электроэнергетике, утвержденные постановлением Правительства Российской Федерации от 29 декабря 2011 г. № 1178</a:t>
            </a:r>
          </a:p>
          <a:p>
            <a:pPr marL="288925" lvl="1" indent="-174625">
              <a:spcBef>
                <a:spcPts val="0"/>
              </a:spcBef>
              <a:spcAft>
                <a:spcPts val="0"/>
              </a:spcAft>
              <a:buClr>
                <a:srgbClr val="177B57"/>
              </a:buClr>
              <a:buSzPct val="100000"/>
              <a:buFont typeface="Arial"/>
              <a:buChar char="•"/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Внесение изменений в Правила технологического присоединения и в Правила оказания услуг по передаче электрической энергии, утвержденные постановлением Правительства Российской Федерации от 27 декабря 2004 г. № 861</a:t>
            </a:r>
          </a:p>
          <a:p>
            <a:pPr marL="288925" lvl="1" indent="-174625">
              <a:spcBef>
                <a:spcPts val="0"/>
              </a:spcBef>
              <a:spcAft>
                <a:spcPts val="0"/>
              </a:spcAft>
              <a:buClr>
                <a:srgbClr val="177B57"/>
              </a:buClr>
              <a:buSzPct val="100000"/>
              <a:buFont typeface="Arial"/>
              <a:buChar char="•"/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Внесение изменений в постановление Правительства Российской Федерации № 977</a:t>
            </a:r>
          </a:p>
        </p:txBody>
      </p:sp>
      <p:sp>
        <p:nvSpPr>
          <p:cNvPr id="37" name="Rectangle 3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455613" y="6324600"/>
            <a:ext cx="8994775" cy="328613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r>
              <a:rPr lang="ru-RU" sz="800" dirty="0" smtClean="0">
                <a:solidFill>
                  <a:srgbClr val="000000"/>
                </a:solidFill>
              </a:rPr>
              <a:t>1. Указано влияние на ключевые показатели рейтинга </a:t>
            </a:r>
            <a:r>
              <a:rPr lang="en-US" sz="800" dirty="0" smtClean="0">
                <a:solidFill>
                  <a:srgbClr val="000000"/>
                </a:solidFill>
              </a:rPr>
              <a:t>World bank Doing business, </a:t>
            </a:r>
            <a:r>
              <a:rPr lang="ru-RU" sz="800" dirty="0" smtClean="0">
                <a:solidFill>
                  <a:srgbClr val="000000"/>
                </a:solidFill>
              </a:rPr>
              <a:t>категория </a:t>
            </a:r>
            <a:r>
              <a:rPr lang="en-US" sz="800" dirty="0" smtClean="0">
                <a:solidFill>
                  <a:srgbClr val="000000"/>
                </a:solidFill>
              </a:rPr>
              <a:t>Getting electricity</a:t>
            </a:r>
            <a:r>
              <a:rPr lang="ru-RU" sz="800" dirty="0" smtClean="0">
                <a:solidFill>
                  <a:srgbClr val="000000"/>
                </a:solidFill>
              </a:rPr>
              <a:t> проектов перечисленных на данной странице, результаты на начало года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76802" name="think-cell Slide" r:id="rId60" imgW="0" imgH="0" progId="TCLayout.ActiveDocument.1">
              <p:embed/>
            </p:oleObj>
          </a:graphicData>
        </a:graphic>
      </p:graphicFrame>
      <p:sp>
        <p:nvSpPr>
          <p:cNvPr id="38918" name="Rectangle 3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2"/>
            </a:solidFill>
            <a:miter lim="800000"/>
            <a:headEnd type="none" w="lg" len="lg"/>
            <a:tailEnd type="none" w="lg" len="lg"/>
          </a:ln>
        </p:spPr>
        <p:txBody>
          <a:bodyPr vert="horz" wrap="none" lIns="0" tIns="0" rIns="0" bIns="0" anchor="ctr" anchorCtr="0">
            <a:noAutofit/>
          </a:bodyPr>
          <a:lstStyle/>
          <a:p>
            <a:endParaRPr lang="ru-RU" sz="100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919" name="Rectangle 19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Цели и обоснование инициативы</a:t>
            </a:r>
            <a:r>
              <a:rPr lang="ru-RU" sz="1600" b="0" dirty="0" smtClean="0">
                <a:latin typeface="Arial"/>
              </a:rPr>
              <a:t/>
            </a:r>
            <a:br>
              <a:rPr lang="ru-RU" sz="1600" b="0" dirty="0" smtClean="0">
                <a:latin typeface="Arial"/>
              </a:rPr>
            </a:br>
            <a:r>
              <a:rPr lang="ru-RU" sz="1600" b="0" dirty="0" smtClean="0">
                <a:latin typeface="Arial"/>
              </a:rPr>
              <a:t>Повышение доступности энергетической инфраструктуры</a:t>
            </a:r>
          </a:p>
        </p:txBody>
      </p:sp>
      <p:sp>
        <p:nvSpPr>
          <p:cNvPr id="64548" name="Rectangle 36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447675" y="1281113"/>
            <a:ext cx="4473575" cy="3968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algn="ctr" rotWithShape="0">
              <a:schemeClr val="accent2"/>
            </a:outerShdw>
          </a:effectLst>
        </p:spPr>
        <p:txBody>
          <a:bodyPr tIns="91440" bIns="9144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  <a:latin typeface="Arial"/>
              </a:rPr>
              <a:t>Общее описание инициативы</a:t>
            </a:r>
          </a:p>
        </p:txBody>
      </p:sp>
      <p:sp>
        <p:nvSpPr>
          <p:cNvPr id="38921" name="Text Box 3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9100" y="1731963"/>
            <a:ext cx="4554538" cy="3770263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tIns="91440" bIns="91440">
            <a:spAutoFit/>
          </a:bodyPr>
          <a:lstStyle/>
          <a:p>
            <a:pPr marL="288925" lvl="1" indent="-174625">
              <a:buClr>
                <a:srgbClr val="177B57"/>
              </a:buClr>
              <a:buSzPct val="100000"/>
              <a:buFont typeface="Arial" charset="0"/>
              <a:buChar char="•"/>
            </a:pPr>
            <a:r>
              <a:rPr lang="ru-RU" sz="1200" dirty="0" smtClean="0">
                <a:solidFill>
                  <a:srgbClr val="000000"/>
                </a:solidFill>
              </a:rPr>
              <a:t>Инициатива призвана облегчить условия подключения пользователей к энергетической инфраструктуре в России. Предлагается сделать процедуру подключения к энергосети более простой, быстрой, прозрачной, и менее затратной</a:t>
            </a:r>
            <a:endParaRPr lang="ru-RU" sz="1200" dirty="0">
              <a:solidFill>
                <a:srgbClr val="000000"/>
              </a:solidFill>
            </a:endParaRPr>
          </a:p>
          <a:p>
            <a:pPr marL="288925" lvl="1" indent="-174625" algn="l">
              <a:buClr>
                <a:srgbClr val="177B57"/>
              </a:buClr>
              <a:buSzPct val="100000"/>
              <a:buFont typeface="Arial" charset="0"/>
              <a:buChar char="•"/>
            </a:pPr>
            <a:endParaRPr lang="ru-RU" sz="600" dirty="0">
              <a:solidFill>
                <a:srgbClr val="000000"/>
              </a:solidFill>
            </a:endParaRPr>
          </a:p>
          <a:p>
            <a:pPr marL="288925" lvl="1" indent="-174625" algn="l">
              <a:buClr>
                <a:srgbClr val="177B57"/>
              </a:buClr>
              <a:buSzPct val="100000"/>
              <a:buFont typeface="Arial" charset="0"/>
              <a:buChar char="•"/>
            </a:pPr>
            <a:r>
              <a:rPr lang="ru-RU" sz="1200" dirty="0" smtClean="0">
                <a:solidFill>
                  <a:srgbClr val="000000"/>
                </a:solidFill>
              </a:rPr>
              <a:t>Реализация инициативы позволит добиться улучшения инвестиционного климата в России и как следствие повышение притока капитала в страну и рост уровня жизни</a:t>
            </a:r>
            <a:endParaRPr lang="ru-RU" sz="1200" dirty="0">
              <a:solidFill>
                <a:srgbClr val="000000"/>
              </a:solidFill>
            </a:endParaRPr>
          </a:p>
          <a:p>
            <a:pPr marL="288925" lvl="1" indent="-174625" algn="l">
              <a:buClr>
                <a:srgbClr val="177B57"/>
              </a:buClr>
              <a:buSzPct val="100000"/>
              <a:buFont typeface="Arial" charset="0"/>
              <a:buChar char="•"/>
            </a:pPr>
            <a:endParaRPr lang="ru-RU" sz="600" dirty="0">
              <a:solidFill>
                <a:srgbClr val="000000"/>
              </a:solidFill>
            </a:endParaRPr>
          </a:p>
          <a:p>
            <a:pPr marL="288925" lvl="1" indent="-174625" algn="l">
              <a:buClr>
                <a:srgbClr val="177B57"/>
              </a:buClr>
              <a:buSzPct val="100000"/>
              <a:buFont typeface="Arial" charset="0"/>
              <a:buChar char="•"/>
            </a:pPr>
            <a:r>
              <a:rPr lang="ru-RU" sz="1200" dirty="0" smtClean="0">
                <a:solidFill>
                  <a:srgbClr val="000000"/>
                </a:solidFill>
              </a:rPr>
              <a:t>В качестве контрольных показателей успешной реализации инициативы выбран рейтинг </a:t>
            </a:r>
            <a:r>
              <a:rPr lang="en-US" sz="1200" dirty="0" smtClean="0">
                <a:solidFill>
                  <a:srgbClr val="000000"/>
                </a:solidFill>
              </a:rPr>
              <a:t>Doing business </a:t>
            </a:r>
            <a:r>
              <a:rPr lang="ru-RU" sz="1200" dirty="0" smtClean="0">
                <a:solidFill>
                  <a:srgbClr val="000000"/>
                </a:solidFill>
              </a:rPr>
              <a:t>подготавливаемый Всемирным банком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ru-RU" sz="1200" dirty="0" smtClean="0">
                <a:solidFill>
                  <a:srgbClr val="000000"/>
                </a:solidFill>
              </a:rPr>
              <a:t>на ежегодной основе. Целевым ориентиром в соответствии с данным рейтингом выбрано включение России в 20 лучших стран.</a:t>
            </a:r>
            <a:endParaRPr lang="ru-RU" sz="1200" dirty="0">
              <a:solidFill>
                <a:srgbClr val="000000"/>
              </a:solidFill>
            </a:endParaRPr>
          </a:p>
          <a:p>
            <a:pPr marL="288925" lvl="1" indent="-174625" algn="l">
              <a:buClr>
                <a:srgbClr val="177B57"/>
              </a:buClr>
              <a:buSzPct val="100000"/>
              <a:buFont typeface="Arial" charset="0"/>
              <a:buChar char="•"/>
            </a:pPr>
            <a:endParaRPr lang="ru-RU" sz="1200" dirty="0">
              <a:solidFill>
                <a:srgbClr val="000000"/>
              </a:solidFill>
            </a:endParaRPr>
          </a:p>
          <a:p>
            <a:pPr algn="l">
              <a:spcAft>
                <a:spcPts val="600"/>
              </a:spcAft>
            </a:pPr>
            <a:endParaRPr lang="ru-RU" sz="1200" dirty="0">
              <a:solidFill>
                <a:srgbClr val="202021"/>
              </a:solidFill>
            </a:endParaRPr>
          </a:p>
          <a:p>
            <a:pPr algn="l">
              <a:spcAft>
                <a:spcPts val="600"/>
              </a:spcAft>
            </a:pPr>
            <a:endParaRPr lang="ru-RU" sz="1200" dirty="0">
              <a:solidFill>
                <a:srgbClr val="202021"/>
              </a:solidFill>
            </a:endParaRPr>
          </a:p>
        </p:txBody>
      </p:sp>
      <p:sp>
        <p:nvSpPr>
          <p:cNvPr id="64549" name="Rectangle 37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5138738" y="1281113"/>
            <a:ext cx="4473575" cy="3968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algn="ctr" rotWithShape="0">
              <a:schemeClr val="accent2"/>
            </a:outerShdw>
          </a:effectLst>
        </p:spPr>
        <p:txBody>
          <a:bodyPr tIns="91440" bIns="9144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  <a:latin typeface="Arial"/>
              </a:rPr>
              <a:t>Цели инициативы</a:t>
            </a:r>
          </a:p>
        </p:txBody>
      </p:sp>
      <p:sp>
        <p:nvSpPr>
          <p:cNvPr id="38923" name="Text Box 3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16538" y="1647558"/>
            <a:ext cx="4443412" cy="4324261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tIns="91440" bIns="91440">
            <a:spAutoFit/>
          </a:bodyPr>
          <a:lstStyle/>
          <a:p>
            <a:pPr marL="85725" indent="-85725" algn="l">
              <a:spcAft>
                <a:spcPts val="600"/>
              </a:spcAft>
              <a:buFontTx/>
              <a:buChar char="•"/>
            </a:pPr>
            <a:r>
              <a:rPr lang="ru-RU" sz="1200" dirty="0">
                <a:solidFill>
                  <a:srgbClr val="202021"/>
                </a:solidFill>
              </a:rPr>
              <a:t> Снижение количества этапов, необходимых для получения доступа к энергосети</a:t>
            </a:r>
          </a:p>
          <a:p>
            <a:pPr marL="85725" indent="-85725" algn="l">
              <a:spcAft>
                <a:spcPts val="600"/>
              </a:spcAft>
              <a:buFontTx/>
              <a:buChar char="•"/>
            </a:pPr>
            <a:endParaRPr lang="ru-RU" sz="1200" dirty="0">
              <a:solidFill>
                <a:srgbClr val="202021"/>
              </a:solidFill>
            </a:endParaRPr>
          </a:p>
          <a:p>
            <a:pPr marL="85725" indent="-85725" algn="l">
              <a:spcAft>
                <a:spcPts val="600"/>
              </a:spcAft>
              <a:buFontTx/>
              <a:buChar char="•"/>
            </a:pPr>
            <a:endParaRPr lang="ru-RU" sz="1200" dirty="0">
              <a:solidFill>
                <a:srgbClr val="202021"/>
              </a:solidFill>
            </a:endParaRPr>
          </a:p>
          <a:p>
            <a:pPr marL="85725" indent="-85725" algn="l">
              <a:spcAft>
                <a:spcPts val="600"/>
              </a:spcAft>
              <a:buFontTx/>
              <a:buChar char="•"/>
            </a:pPr>
            <a:endParaRPr lang="ru-RU" sz="1200" dirty="0">
              <a:solidFill>
                <a:srgbClr val="202021"/>
              </a:solidFill>
            </a:endParaRPr>
          </a:p>
          <a:p>
            <a:pPr marL="85725" indent="-85725" algn="l">
              <a:spcAft>
                <a:spcPts val="600"/>
              </a:spcAft>
              <a:buFontTx/>
              <a:buChar char="•"/>
            </a:pPr>
            <a:endParaRPr lang="ru-RU" sz="1200" dirty="0" smtClean="0">
              <a:solidFill>
                <a:srgbClr val="202021"/>
              </a:solidFill>
            </a:endParaRPr>
          </a:p>
          <a:p>
            <a:pPr marL="85725" indent="-85725" algn="l">
              <a:spcAft>
                <a:spcPts val="600"/>
              </a:spcAft>
              <a:buFontTx/>
              <a:buChar char="•"/>
            </a:pPr>
            <a:r>
              <a:rPr lang="ru-RU" sz="1200" dirty="0" smtClean="0">
                <a:solidFill>
                  <a:srgbClr val="202021"/>
                </a:solidFill>
              </a:rPr>
              <a:t>Снижения </a:t>
            </a:r>
            <a:r>
              <a:rPr lang="ru-RU" sz="1200" dirty="0">
                <a:solidFill>
                  <a:srgbClr val="202021"/>
                </a:solidFill>
              </a:rPr>
              <a:t>времени на прохождение всех этапов по получению доступа к энергосети</a:t>
            </a:r>
          </a:p>
          <a:p>
            <a:pPr marL="85725" indent="-85725" algn="l">
              <a:spcAft>
                <a:spcPts val="600"/>
              </a:spcAft>
              <a:buFontTx/>
              <a:buChar char="•"/>
            </a:pPr>
            <a:endParaRPr lang="ru-RU" sz="1200" dirty="0">
              <a:solidFill>
                <a:srgbClr val="202021"/>
              </a:solidFill>
            </a:endParaRPr>
          </a:p>
          <a:p>
            <a:pPr marL="85725" indent="-85725" algn="l">
              <a:spcAft>
                <a:spcPts val="600"/>
              </a:spcAft>
              <a:buFontTx/>
              <a:buChar char="•"/>
            </a:pPr>
            <a:endParaRPr lang="ru-RU" sz="1200" dirty="0">
              <a:solidFill>
                <a:srgbClr val="202021"/>
              </a:solidFill>
            </a:endParaRPr>
          </a:p>
          <a:p>
            <a:pPr marL="85725" indent="-85725" algn="l">
              <a:spcAft>
                <a:spcPts val="600"/>
              </a:spcAft>
              <a:buFontTx/>
              <a:buChar char="•"/>
            </a:pPr>
            <a:endParaRPr lang="ru-RU" sz="1200" dirty="0">
              <a:solidFill>
                <a:srgbClr val="202021"/>
              </a:solidFill>
            </a:endParaRPr>
          </a:p>
          <a:p>
            <a:pPr marL="85725" indent="-85725" algn="l">
              <a:spcAft>
                <a:spcPts val="600"/>
              </a:spcAft>
              <a:buFontTx/>
              <a:buChar char="•"/>
            </a:pPr>
            <a:endParaRPr lang="ru-RU" sz="1200" dirty="0" smtClean="0">
              <a:solidFill>
                <a:srgbClr val="202021"/>
              </a:solidFill>
            </a:endParaRPr>
          </a:p>
          <a:p>
            <a:pPr marL="85725" indent="-85725" algn="l">
              <a:spcAft>
                <a:spcPts val="600"/>
              </a:spcAft>
              <a:buFontTx/>
              <a:buChar char="•"/>
            </a:pPr>
            <a:r>
              <a:rPr lang="ru-RU" sz="1200" dirty="0" smtClean="0">
                <a:solidFill>
                  <a:srgbClr val="202021"/>
                </a:solidFill>
              </a:rPr>
              <a:t>Снижение затрат на получение доступа к энергосети (как процент от среднедушевого дохода)</a:t>
            </a:r>
            <a:endParaRPr lang="en-US" sz="1200" dirty="0" smtClean="0">
              <a:solidFill>
                <a:srgbClr val="202021"/>
              </a:solidFill>
            </a:endParaRPr>
          </a:p>
          <a:p>
            <a:pPr marL="85725" indent="-85725" algn="l">
              <a:spcAft>
                <a:spcPts val="600"/>
              </a:spcAft>
              <a:buFontTx/>
              <a:buChar char="•"/>
            </a:pPr>
            <a:endParaRPr lang="en-US" sz="1200" dirty="0" smtClean="0">
              <a:solidFill>
                <a:srgbClr val="202021"/>
              </a:solidFill>
            </a:endParaRPr>
          </a:p>
          <a:p>
            <a:pPr marL="85725" indent="-85725" algn="l">
              <a:spcAft>
                <a:spcPts val="600"/>
              </a:spcAft>
              <a:buFontTx/>
              <a:buChar char="•"/>
            </a:pPr>
            <a:endParaRPr lang="en-US" sz="1200" dirty="0" smtClean="0">
              <a:solidFill>
                <a:srgbClr val="202021"/>
              </a:solidFill>
            </a:endParaRPr>
          </a:p>
          <a:p>
            <a:pPr marL="85725" indent="-85725" algn="l">
              <a:spcAft>
                <a:spcPts val="600"/>
              </a:spcAft>
              <a:buFontTx/>
              <a:buChar char="•"/>
            </a:pPr>
            <a:endParaRPr lang="en-US" sz="1200" dirty="0" smtClean="0">
              <a:solidFill>
                <a:srgbClr val="202021"/>
              </a:solidFill>
            </a:endParaRPr>
          </a:p>
        </p:txBody>
      </p:sp>
      <p:sp>
        <p:nvSpPr>
          <p:cNvPr id="38925" name="AutoShape 4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 rot="5400000">
            <a:off x="3354388" y="3752850"/>
            <a:ext cx="3505200" cy="266700"/>
          </a:xfrm>
          <a:prstGeom prst="triangle">
            <a:avLst>
              <a:gd name="adj" fmla="val 50000"/>
            </a:avLst>
          </a:prstGeom>
          <a:solidFill>
            <a:srgbClr val="B2B2B2"/>
          </a:solidFill>
          <a:ln w="9525" algn="ctr">
            <a:solidFill>
              <a:srgbClr val="B2B2B2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 b="1" dirty="0">
              <a:solidFill>
                <a:srgbClr val="000000"/>
              </a:solidFill>
            </a:endParaRPr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5662612" y="2239962"/>
          <a:ext cx="3562350" cy="914400"/>
        </p:xfrm>
        <a:graphic>
          <a:graphicData uri="http://schemas.openxmlformats.org/presentationml/2006/ole">
            <p:oleObj spid="_x0000_s76803" name="Chart" r:id="rId61" imgW="3562350" imgH="914400" progId="MSGraph.Chart.8">
              <p:embed followColorScheme="full"/>
            </p:oleObj>
          </a:graphicData>
        </a:graphic>
      </p:graphicFrame>
      <p:sp>
        <p:nvSpPr>
          <p:cNvPr id="38928" name="Text Placeholder 2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7712075" y="2884487"/>
            <a:ext cx="2921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/>
          <a:lstStyle/>
          <a:p>
            <a:fld id="{47DDBAEB-8294-42C8-927F-DA2BDC25143E}" type="datetime'''''2''''''''0''''''''1''''''''''''''''5'''''">
              <a:rPr lang="en-US" sz="1000" smtClean="0">
                <a:solidFill>
                  <a:srgbClr val="000000"/>
                </a:solidFill>
              </a:rPr>
              <a:pPr/>
              <a:t>2015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38929" name="Text Placeholder 2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7797800" y="2573337"/>
            <a:ext cx="1206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/>
          <a:lstStyle/>
          <a:p>
            <a:fld id="{6238F9D9-31AD-480E-BA33-603100E34FBE}" type="datetime'''''''''''''''''''''''''''''''''''''6'''''''''''''''''''''''">
              <a:rPr lang="en-US" sz="1000" smtClean="0">
                <a:solidFill>
                  <a:srgbClr val="000000"/>
                </a:solidFill>
              </a:rPr>
              <a:pPr/>
              <a:t>6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38930" name="Text Placeholder 2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6869112" y="2884487"/>
            <a:ext cx="2921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/>
          <a:lstStyle/>
          <a:p>
            <a:fld id="{9CBA2074-C996-404B-A37F-2FE9CAE59C22}" type="datetime'2''''''0''''''''''1''''''3'''''''''''''''''''''''">
              <a:rPr lang="en-US" sz="1000" smtClean="0">
                <a:solidFill>
                  <a:srgbClr val="000000"/>
                </a:solidFill>
              </a:rPr>
              <a:pPr/>
              <a:t>2013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38931" name="Text Placeholder 2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6954837" y="2525712"/>
            <a:ext cx="1206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/>
          <a:lstStyle/>
          <a:p>
            <a:fld id="{1342A835-1F4F-49ED-8E30-38FFA533972A}" type="datetime'''''''''''''''''''''8'''''''''''''''''''''''''''''">
              <a:rPr lang="en-US" sz="1000" smtClean="0">
                <a:solidFill>
                  <a:srgbClr val="000000"/>
                </a:solidFill>
              </a:rPr>
              <a:pPr/>
              <a:t>8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39" name="Text Placeholder 2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6002337" y="2884487"/>
            <a:ext cx="3397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fld id="{FC8C03B2-2011-4D03-9E5E-E5AEB82CD3D0}" type="datetime'''''''2''0''''1''''''''2'''''''''''''''">
              <a:rPr lang="en-US" sz="1000" b="0" smtClean="0">
                <a:cs typeface="Arial"/>
              </a:rPr>
              <a:pPr>
                <a:spcBef>
                  <a:spcPct val="0"/>
                </a:spcBef>
              </a:pPr>
              <a:t>2012</a:t>
            </a:fld>
            <a:r>
              <a:rPr lang="en-US" sz="1000" b="0" baseline="30000" dirty="0" smtClean="0">
                <a:cs typeface="Arial"/>
              </a:rPr>
              <a:t>1</a:t>
            </a:r>
            <a:r>
              <a:rPr lang="en-US" sz="1000" b="0" dirty="0" smtClean="0">
                <a:cs typeface="Arial"/>
              </a:rPr>
              <a:t> </a:t>
            </a:r>
            <a:endParaRPr lang="en-US" sz="1000" b="0" dirty="0" smtClean="0">
              <a:latin typeface="Arial"/>
              <a:cs typeface="Arial"/>
              <a:sym typeface="Arial"/>
            </a:endParaRPr>
          </a:p>
        </p:txBody>
      </p:sp>
      <p:sp>
        <p:nvSpPr>
          <p:cNvPr id="40" name="Text Placeholder 2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6076950" y="2482850"/>
            <a:ext cx="1905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5400" tIns="0" rIns="2540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2FA8C7AE-9F64-44D8-BC44-457AC1F9E34A}" type="datetime'''''''''''''''''''''''''''1''''''0'''''''''''''''''">
              <a:rPr lang="en-US" sz="1000" b="0" smtClean="0">
                <a:cs typeface="Arial"/>
              </a:rPr>
              <a:pPr algn="ctr">
                <a:spcBef>
                  <a:spcPct val="0"/>
                </a:spcBef>
              </a:pPr>
              <a:t>10</a:t>
            </a:fld>
            <a:endParaRPr lang="en-US" sz="1000" b="0" dirty="0" smtClean="0">
              <a:latin typeface="Arial"/>
              <a:cs typeface="Arial"/>
              <a:sym typeface="Arial"/>
            </a:endParaRPr>
          </a:p>
        </p:txBody>
      </p:sp>
      <p:sp>
        <p:nvSpPr>
          <p:cNvPr id="38926" name="Text Placeholder 2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8550275" y="2884487"/>
            <a:ext cx="2921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/>
          <a:lstStyle/>
          <a:p>
            <a:fld id="{340218C9-8906-4903-A8B2-94A316F06FE5}" type="datetime'''''2''''''''''''''''''''0''2''''0'''''''''">
              <a:rPr lang="en-US" sz="1000" smtClean="0">
                <a:solidFill>
                  <a:srgbClr val="000000"/>
                </a:solidFill>
              </a:rPr>
              <a:pPr/>
              <a:t>2020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38927" name="Text Placeholder 2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8636000" y="2597150"/>
            <a:ext cx="1206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/>
          <a:lstStyle/>
          <a:p>
            <a:fld id="{C9058B06-C364-429D-B2B1-9585E1BD0BD3}" type="datetime'''''''''''5'''''''''''">
              <a:rPr lang="en-US" sz="1000" smtClean="0">
                <a:solidFill>
                  <a:srgbClr val="000000"/>
                </a:solidFill>
              </a:rPr>
              <a:pPr/>
              <a:t>5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graphicFrame>
        <p:nvGraphicFramePr>
          <p:cNvPr id="38916" name="Object 3"/>
          <p:cNvGraphicFramePr>
            <a:graphicFrameLocks noChangeAspect="1"/>
          </p:cNvGraphicFramePr>
          <p:nvPr/>
        </p:nvGraphicFramePr>
        <p:xfrm>
          <a:off x="5662612" y="3786187"/>
          <a:ext cx="3562350" cy="914400"/>
        </p:xfrm>
        <a:graphic>
          <a:graphicData uri="http://schemas.openxmlformats.org/presentationml/2006/ole">
            <p:oleObj spid="_x0000_s76804" name="Chart" r:id="rId62" imgW="3562350" imgH="914400" progId="MSGraph.Chart.8">
              <p:embed followColorScheme="full"/>
            </p:oleObj>
          </a:graphicData>
        </a:graphic>
      </p:graphicFrame>
      <p:cxnSp>
        <p:nvCxnSpPr>
          <p:cNvPr id="66" name="Straight Connector 65"/>
          <p:cNvCxnSpPr/>
          <p:nvPr>
            <p:custDataLst>
              <p:tags r:id="rId17"/>
            </p:custDataLst>
          </p:nvPr>
        </p:nvCxnSpPr>
        <p:spPr bwMode="gray">
          <a:xfrm>
            <a:off x="8696325" y="4313237"/>
            <a:ext cx="0" cy="63500"/>
          </a:xfrm>
          <a:prstGeom prst="line">
            <a:avLst/>
          </a:prstGeom>
          <a:noFill/>
          <a:ln w="6350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>
            <p:custDataLst>
              <p:tags r:id="rId18"/>
            </p:custDataLst>
          </p:nvPr>
        </p:nvCxnSpPr>
        <p:spPr bwMode="gray">
          <a:xfrm>
            <a:off x="7858125" y="4303712"/>
            <a:ext cx="0" cy="68262"/>
          </a:xfrm>
          <a:prstGeom prst="line">
            <a:avLst/>
          </a:prstGeom>
          <a:noFill/>
          <a:ln w="6350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933" name="Text Placeholder 2"/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8550275" y="4516437"/>
            <a:ext cx="2921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/>
          <a:lstStyle/>
          <a:p>
            <a:fld id="{B0A5AD34-C47C-4D66-ADA6-424728E8B0E5}" type="datetime'''''''''''''''''2''''''''''''''0''''''''''''20'''">
              <a:rPr lang="en-US" sz="1000" smtClean="0">
                <a:solidFill>
                  <a:srgbClr val="000000"/>
                </a:solidFill>
              </a:rPr>
              <a:pPr/>
              <a:t>2020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57" name="Text Placeholder 2"/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8601075" y="4160837"/>
            <a:ext cx="1905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5400" tIns="0" rIns="2540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B93E9C75-1278-4BB5-9350-10BDC477A9C0}" type="datetime'''''''4''''''''''''''''''''''''0'''''''''''''">
              <a:rPr lang="en-US" sz="1000" b="0" smtClean="0"/>
              <a:pPr algn="ctr">
                <a:spcBef>
                  <a:spcPct val="0"/>
                </a:spcBef>
              </a:pPr>
              <a:t>40</a:t>
            </a:fld>
            <a:endParaRPr lang="en-US" sz="1000" b="0" dirty="0" smtClean="0">
              <a:latin typeface="Arial"/>
              <a:sym typeface="Arial"/>
            </a:endParaRPr>
          </a:p>
        </p:txBody>
      </p:sp>
      <p:sp>
        <p:nvSpPr>
          <p:cNvPr id="38935" name="Text Placeholder 2"/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7712075" y="4516437"/>
            <a:ext cx="2921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/>
          <a:lstStyle/>
          <a:p>
            <a:fld id="{64F443A6-F585-4411-9FBD-179C70C2CA2E}" type="datetime'''''''''''''''2''''''0''''''''''1''''''''''''5'">
              <a:rPr lang="en-US" sz="1000" smtClean="0">
                <a:solidFill>
                  <a:srgbClr val="000000"/>
                </a:solidFill>
              </a:rPr>
              <a:pPr/>
              <a:t>2015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56" name="Text Placeholder 2"/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7762875" y="4151312"/>
            <a:ext cx="1905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5400" tIns="0" rIns="2540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4DBAF4F7-BDE6-4D76-8D6F-CF8483769F6B}" type="datetime'''''''''''''''''''''''''''4''''''''''''''5'''">
              <a:rPr lang="en-US" sz="1000" b="0" smtClean="0"/>
              <a:pPr algn="ctr">
                <a:spcBef>
                  <a:spcPct val="0"/>
                </a:spcBef>
              </a:pPr>
              <a:t>45</a:t>
            </a:fld>
            <a:endParaRPr lang="en-US" sz="1000" b="0" dirty="0" smtClean="0">
              <a:latin typeface="Arial"/>
              <a:sym typeface="Arial"/>
            </a:endParaRPr>
          </a:p>
        </p:txBody>
      </p:sp>
      <p:sp>
        <p:nvSpPr>
          <p:cNvPr id="38937" name="Text Placeholder 2"/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6869112" y="4516437"/>
            <a:ext cx="2921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/>
          <a:lstStyle/>
          <a:p>
            <a:fld id="{7D1056EA-EF0D-4FAA-A247-2E519CC638EB}" type="datetime'''''''''''''2''''''''''''''''''''''0''''1''''''3'''''''''''">
              <a:rPr lang="en-US" sz="1000" smtClean="0">
                <a:solidFill>
                  <a:srgbClr val="000000"/>
                </a:solidFill>
              </a:rPr>
              <a:pPr/>
              <a:t>2013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55" name="Text Placeholder 2"/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6884987" y="4076700"/>
            <a:ext cx="2603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5400" tIns="0" rIns="2540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840CB836-4D67-4810-97F6-65C906A8C338}" type="datetime'2''''''7''''''''''''''''6'''''''''''''">
              <a:rPr lang="en-US" sz="1000" b="0" smtClean="0"/>
              <a:pPr algn="ctr">
                <a:spcBef>
                  <a:spcPct val="0"/>
                </a:spcBef>
              </a:pPr>
              <a:t>276</a:t>
            </a:fld>
            <a:endParaRPr lang="en-US" sz="1000" b="0" dirty="0" smtClean="0">
              <a:latin typeface="Arial"/>
              <a:sym typeface="Arial"/>
            </a:endParaRPr>
          </a:p>
        </p:txBody>
      </p:sp>
      <p:sp>
        <p:nvSpPr>
          <p:cNvPr id="51" name="Text Placeholder 2"/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6002337" y="4516437"/>
            <a:ext cx="3397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fld id="{956475D2-CCF2-461C-A257-467802474509}" type="datetime'''''''''2''0''1''''''''2'''''''''''''''''''''''''''''">
              <a:rPr lang="en-US" sz="1000" b="0" smtClean="0">
                <a:cs typeface="Arial"/>
              </a:rPr>
              <a:pPr>
                <a:spcBef>
                  <a:spcPct val="0"/>
                </a:spcBef>
              </a:pPr>
              <a:t>2012</a:t>
            </a:fld>
            <a:r>
              <a:rPr lang="en-US" sz="1000" b="0" baseline="30000" dirty="0" smtClean="0">
                <a:cs typeface="Arial"/>
              </a:rPr>
              <a:t>1</a:t>
            </a:r>
            <a:r>
              <a:rPr lang="en-US" sz="1000" b="0" dirty="0" smtClean="0">
                <a:cs typeface="Arial"/>
              </a:rPr>
              <a:t> </a:t>
            </a:r>
            <a:endParaRPr lang="en-US" sz="1000" b="0" dirty="0" smtClean="0">
              <a:latin typeface="Arial"/>
              <a:cs typeface="Arial"/>
              <a:sym typeface="Arial"/>
            </a:endParaRPr>
          </a:p>
        </p:txBody>
      </p:sp>
      <p:sp>
        <p:nvSpPr>
          <p:cNvPr id="54" name="Text Placeholder 2"/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6042025" y="4071937"/>
            <a:ext cx="2603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5400" tIns="0" rIns="2540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EB9F0770-AB4F-4929-8811-EC0B7A9FF276}" type="datetime'''''2''''''''''''8''''''''''''''''''1'''''''''''''''''''">
              <a:rPr lang="en-US" sz="1000" b="0" smtClean="0"/>
              <a:pPr algn="ctr">
                <a:spcBef>
                  <a:spcPct val="0"/>
                </a:spcBef>
              </a:pPr>
              <a:t>281</a:t>
            </a:fld>
            <a:endParaRPr lang="en-US" sz="1000" b="0" dirty="0" smtClean="0">
              <a:latin typeface="Arial"/>
              <a:sym typeface="Arial"/>
            </a:endParaRPr>
          </a:p>
        </p:txBody>
      </p:sp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5662612" y="5227637"/>
          <a:ext cx="3562350" cy="914400"/>
        </p:xfrm>
        <a:graphic>
          <a:graphicData uri="http://schemas.openxmlformats.org/presentationml/2006/ole">
            <p:oleObj spid="_x0000_s76805" name="Chart" r:id="rId63" imgW="3562350" imgH="914400" progId="MSGraph.Chart.8">
              <p:embed followColorScheme="full"/>
            </p:oleObj>
          </a:graphicData>
        </a:graphic>
      </p:graphicFrame>
      <p:cxnSp>
        <p:nvCxnSpPr>
          <p:cNvPr id="70" name="Straight Connector 69"/>
          <p:cNvCxnSpPr/>
          <p:nvPr>
            <p:custDataLst>
              <p:tags r:id="rId27"/>
            </p:custDataLst>
          </p:nvPr>
        </p:nvCxnSpPr>
        <p:spPr bwMode="gray">
          <a:xfrm>
            <a:off x="8696325" y="5859462"/>
            <a:ext cx="0" cy="30162"/>
          </a:xfrm>
          <a:prstGeom prst="line">
            <a:avLst/>
          </a:prstGeom>
          <a:noFill/>
          <a:ln w="6350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940" name="Text Placeholder 2"/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8550275" y="5995987"/>
            <a:ext cx="2921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/>
          <a:lstStyle/>
          <a:p>
            <a:fld id="{43ED92A4-9FF0-4FCF-831E-1369F26BEFF8}" type="datetime'''''''2''''''''''''''''''''''''''''''''''''''''02''''''0'">
              <a:rPr lang="en-US" sz="1000" smtClean="0">
                <a:solidFill>
                  <a:srgbClr val="000000"/>
                </a:solidFill>
              </a:rPr>
              <a:pPr/>
              <a:t>2020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 useBgFill="1">
        <p:nvSpPr>
          <p:cNvPr id="38941" name="Text Placeholder 2"/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8601075" y="5707062"/>
            <a:ext cx="1905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5400" tIns="0" rIns="25400" bIns="0" anchor="b">
            <a:noAutofit/>
          </a:bodyPr>
          <a:lstStyle/>
          <a:p>
            <a:fld id="{F0401488-AA05-447D-8CA2-75C4E93D455A}" type="datetime'''''''''''''''''''''''2''''''''''''''''''''''''''''5'">
              <a:rPr lang="en-US" sz="1000" smtClean="0">
                <a:solidFill>
                  <a:srgbClr val="000000"/>
                </a:solidFill>
              </a:rPr>
              <a:pPr/>
              <a:t>25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38942" name="Text Placeholder 2"/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7712075" y="5995987"/>
            <a:ext cx="2921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/>
          <a:lstStyle/>
          <a:p>
            <a:fld id="{8A1C4AF8-822A-4BD7-BD37-B5561477E642}" type="datetime'''2''0''''''''1''''''5'''''''''''''''''">
              <a:rPr lang="en-US" sz="1000" smtClean="0">
                <a:solidFill>
                  <a:srgbClr val="000000"/>
                </a:solidFill>
              </a:rPr>
              <a:pPr/>
              <a:t>2015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 useBgFill="1">
        <p:nvSpPr>
          <p:cNvPr id="38943" name="Text Placeholder 2"/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7727950" y="5675312"/>
            <a:ext cx="2603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BFC79A73-3001-496D-9376-8D6AB6304C34}" type="datetime'''''''''''''''''''''''''93''8'''''''''''''''''''''''''''">
              <a:rPr lang="en-US" sz="1000" smtClean="0">
                <a:solidFill>
                  <a:srgbClr val="000000"/>
                </a:solidFill>
              </a:rPr>
              <a:pPr/>
              <a:t>938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38944" name="Text Placeholder 2"/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6869112" y="5995987"/>
            <a:ext cx="2921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/>
          <a:lstStyle/>
          <a:p>
            <a:fld id="{9E738360-D2AC-48B3-A87D-BB82D959879E}" type="datetime'2''''''''''''''''''''''''''''''''''''''01''''''''''''3'''">
              <a:rPr lang="en-US" sz="1000" smtClean="0">
                <a:solidFill>
                  <a:srgbClr val="000000"/>
                </a:solidFill>
              </a:rPr>
              <a:pPr/>
              <a:t>2013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38945" name="Text Placeholder 2"/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6884987" y="5675312"/>
            <a:ext cx="2603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5EF0B147-E1E9-404C-8C21-CEE91E2DF3BC}" type="datetime'''9''''''''''3''''''''8'''">
              <a:rPr lang="en-US" sz="1000" smtClean="0">
                <a:solidFill>
                  <a:srgbClr val="000000"/>
                </a:solidFill>
              </a:rPr>
              <a:pPr/>
              <a:t>938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58" name="Text Placeholder 2"/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6002337" y="5995987"/>
            <a:ext cx="3397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fld id="{BC0351E2-8274-43DA-B2A6-EF122AA78A95}" type="datetime'''''20''''1''''''''''2'''''''''''''">
              <a:rPr lang="en-US" sz="1000" b="0" smtClean="0">
                <a:cs typeface="Arial"/>
              </a:rPr>
              <a:pPr>
                <a:spcBef>
                  <a:spcPct val="0"/>
                </a:spcBef>
              </a:pPr>
              <a:t>2012</a:t>
            </a:fld>
            <a:r>
              <a:rPr lang="en-US" sz="1000" b="0" baseline="30000" dirty="0" smtClean="0">
                <a:cs typeface="Arial"/>
              </a:rPr>
              <a:t>1</a:t>
            </a:r>
            <a:r>
              <a:rPr lang="en-US" sz="1000" b="0" dirty="0" smtClean="0">
                <a:cs typeface="Arial"/>
              </a:rPr>
              <a:t> </a:t>
            </a:r>
            <a:endParaRPr lang="en-US" sz="1000" b="0" dirty="0" smtClean="0">
              <a:latin typeface="Arial"/>
              <a:cs typeface="Arial"/>
              <a:sym typeface="Arial"/>
            </a:endParaRPr>
          </a:p>
        </p:txBody>
      </p:sp>
      <p:sp>
        <p:nvSpPr>
          <p:cNvPr id="60" name="Text Placeholder 2"/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6007100" y="5532437"/>
            <a:ext cx="330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5400" tIns="0" rIns="2540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40941F25-EC2A-48AB-8DD3-8454806F16D9}" type="datetime'''1''''''''''''''''''''''''''''''''8''''''''5''''''''2'''''">
              <a:rPr lang="en-US" sz="1000" b="0" smtClean="0">
                <a:cs typeface="Arial"/>
              </a:rPr>
              <a:pPr algn="ctr">
                <a:spcBef>
                  <a:spcPct val="0"/>
                </a:spcBef>
              </a:pPr>
              <a:t>1852</a:t>
            </a:fld>
            <a:endParaRPr lang="en-US" sz="1000" b="0" dirty="0" smtClean="0">
              <a:latin typeface="Arial"/>
              <a:cs typeface="Arial"/>
              <a:sym typeface="Arial"/>
            </a:endParaRPr>
          </a:p>
        </p:txBody>
      </p:sp>
      <p:sp>
        <p:nvSpPr>
          <p:cNvPr id="36" name="BCG_FootNote_Box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61669" y="6333385"/>
            <a:ext cx="8685061" cy="328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l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solidFill>
                  <a:srgbClr val="000000"/>
                </a:solidFill>
              </a:rPr>
              <a:t>1. Рейтинг представлен на начало года, показатели приводятся также на начало года</a:t>
            </a:r>
          </a:p>
          <a:p>
            <a:pPr algn="l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solidFill>
                  <a:srgbClr val="000000"/>
                </a:solidFill>
              </a:rPr>
              <a:t>Источник: </a:t>
            </a:r>
            <a:r>
              <a:rPr lang="en-US" sz="800" dirty="0" smtClean="0">
                <a:solidFill>
                  <a:srgbClr val="000000"/>
                </a:solidFill>
              </a:rPr>
              <a:t>World Bank</a:t>
            </a:r>
            <a:r>
              <a:rPr lang="ru-RU" sz="800" dirty="0" smtClean="0">
                <a:solidFill>
                  <a:srgbClr val="000000"/>
                </a:solidFill>
              </a:rPr>
              <a:t>, анализ </a:t>
            </a:r>
            <a:r>
              <a:rPr lang="en-US" sz="800" dirty="0" smtClean="0">
                <a:solidFill>
                  <a:srgbClr val="000000"/>
                </a:solidFill>
              </a:rPr>
              <a:t>BCG</a:t>
            </a:r>
            <a:endParaRPr lang="ru-RU" sz="800" dirty="0">
              <a:solidFill>
                <a:srgbClr val="000000"/>
              </a:solidFill>
            </a:endParaRPr>
          </a:p>
        </p:txBody>
      </p:sp>
      <p:graphicFrame>
        <p:nvGraphicFramePr>
          <p:cNvPr id="108" name="Object 107"/>
          <p:cNvGraphicFramePr>
            <a:graphicFrameLocks noChangeAspect="1"/>
          </p:cNvGraphicFramePr>
          <p:nvPr/>
        </p:nvGraphicFramePr>
        <p:xfrm>
          <a:off x="901700" y="5141912"/>
          <a:ext cx="3362325" cy="1085850"/>
        </p:xfrm>
        <a:graphic>
          <a:graphicData uri="http://schemas.openxmlformats.org/presentationml/2006/ole">
            <p:oleObj spid="_x0000_s76807" name="Chart" r:id="rId64" imgW="3362325" imgH="1085850" progId="MSGraph.Chart.8">
              <p:embed followColorScheme="full"/>
            </p:oleObj>
          </a:graphicData>
        </a:graphic>
      </p:graphicFrame>
      <p:sp>
        <p:nvSpPr>
          <p:cNvPr id="114" name="Text Placeholder 2"/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2847975" y="5005387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E5C7BE0B-5714-4C30-ABFD-2B7A760AE754}" type="datetime'''''2''''''''''''''''''''''''''''01''''7'''''''''''">
              <a:rPr lang="en-US" sz="1000" b="0" smtClean="0"/>
              <a:pPr algn="ctr">
                <a:spcBef>
                  <a:spcPct val="0"/>
                </a:spcBef>
              </a:pPr>
              <a:t>2017</a:t>
            </a:fld>
            <a:endParaRPr lang="ru-RU" sz="1000" b="0" dirty="0" smtClean="0">
              <a:latin typeface="Arial"/>
              <a:sym typeface="Arial"/>
            </a:endParaRPr>
          </a:p>
        </p:txBody>
      </p:sp>
      <p:sp>
        <p:nvSpPr>
          <p:cNvPr id="113" name="Text Placeholder 2"/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2457450" y="5005387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0F882982-C8DB-465D-AD7A-FCBE0FF65B34}" type="datetime'2''''0''''''''''''''''''1''''6'''''''''''''">
              <a:rPr lang="en-US" sz="1000" b="0" smtClean="0"/>
              <a:pPr algn="ctr">
                <a:spcBef>
                  <a:spcPct val="0"/>
                </a:spcBef>
              </a:pPr>
              <a:t>2016</a:t>
            </a:fld>
            <a:endParaRPr lang="ru-RU" sz="1000" b="0" dirty="0" smtClean="0">
              <a:latin typeface="Arial"/>
              <a:sym typeface="Arial"/>
            </a:endParaRPr>
          </a:p>
        </p:txBody>
      </p:sp>
      <p:sp>
        <p:nvSpPr>
          <p:cNvPr id="112" name="Text Placeholder 2"/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2066925" y="5005387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4587CFA0-7C2B-4938-9F1F-75246F11A96D}" type="datetime'''''''''20''''''''''''''''''''''''''''1''''''''''5'''''''''">
              <a:rPr lang="en-US" sz="1000" b="0" smtClean="0"/>
              <a:pPr algn="ctr">
                <a:spcBef>
                  <a:spcPct val="0"/>
                </a:spcBef>
              </a:pPr>
              <a:t>2015</a:t>
            </a:fld>
            <a:endParaRPr lang="ru-RU" sz="1000" b="0" dirty="0" smtClean="0">
              <a:latin typeface="Arial"/>
              <a:sym typeface="Arial"/>
            </a:endParaRPr>
          </a:p>
        </p:txBody>
      </p:sp>
      <p:sp>
        <p:nvSpPr>
          <p:cNvPr id="111" name="Text Placeholder 2"/>
          <p:cNvSpPr>
            <a:spLocks noGrp="1"/>
          </p:cNvSpPr>
          <p:nvPr>
            <p:custDataLst>
              <p:tags r:id="rId40"/>
            </p:custDataLst>
          </p:nvPr>
        </p:nvSpPr>
        <p:spPr bwMode="auto">
          <a:xfrm>
            <a:off x="1676400" y="5005387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1FE4E878-BC8A-476F-8340-31BDF6A04B1D}" type="datetime'2''''''0''''''''''''''''''''''''''''''''''''''''14'">
              <a:rPr lang="en-US" sz="1000" b="0" smtClean="0"/>
              <a:pPr algn="ctr">
                <a:spcBef>
                  <a:spcPct val="0"/>
                </a:spcBef>
              </a:pPr>
              <a:t>2014</a:t>
            </a:fld>
            <a:endParaRPr lang="ru-RU" sz="1000" b="0" dirty="0" smtClean="0">
              <a:latin typeface="Arial"/>
              <a:sym typeface="Arial"/>
            </a:endParaRPr>
          </a:p>
        </p:txBody>
      </p:sp>
      <p:sp>
        <p:nvSpPr>
          <p:cNvPr id="103" name="Text Placeholder 2"/>
          <p:cNvSpPr>
            <a:spLocks noGrp="1"/>
          </p:cNvSpPr>
          <p:nvPr>
            <p:custDataLst>
              <p:tags r:id="rId41"/>
            </p:custDataLst>
          </p:nvPr>
        </p:nvSpPr>
        <p:spPr bwMode="auto">
          <a:xfrm>
            <a:off x="1285875" y="5005387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F1506882-E874-4F24-8C45-B0907A31727F}" type="datetime'''''''''''''''2''''''''''01''''3'">
              <a:rPr lang="en-US" sz="1000" b="0" smtClean="0"/>
              <a:pPr algn="ctr">
                <a:spcBef>
                  <a:spcPct val="0"/>
                </a:spcBef>
              </a:pPr>
              <a:t>2013</a:t>
            </a:fld>
            <a:endParaRPr lang="ru-RU" sz="1000" b="0" dirty="0" smtClean="0">
              <a:latin typeface="Arial"/>
              <a:sym typeface="Arial"/>
            </a:endParaRPr>
          </a:p>
        </p:txBody>
      </p:sp>
      <p:sp>
        <p:nvSpPr>
          <p:cNvPr id="102" name="Text Placeholder 2"/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895350" y="5005387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C1F24C7A-F5DB-433D-9606-552A2A45B2DA}" type="datetime'''''''''''''''''''''2''''''''''0''1''''''''''''''2'''">
              <a:rPr lang="en-US" sz="1000" b="0" smtClean="0"/>
              <a:pPr algn="ctr">
                <a:spcBef>
                  <a:spcPct val="0"/>
                </a:spcBef>
              </a:pPr>
              <a:t>2012</a:t>
            </a:fld>
            <a:endParaRPr lang="ru-RU" sz="1000" b="0" smtClean="0">
              <a:latin typeface="Arial"/>
              <a:sym typeface="Arial"/>
            </a:endParaRPr>
          </a:p>
        </p:txBody>
      </p:sp>
      <p:sp>
        <p:nvSpPr>
          <p:cNvPr id="121" name="Text Placeholder 2"/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723900" y="6037262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</a:pPr>
            <a:fld id="{BFCC467D-2143-45BB-B856-BE5D21663CF0}" type="datetime'''''''2''''''''''''''''''''''''00'''''''''''''''''''">
              <a:rPr lang="en-US" sz="1000" b="0" smtClean="0"/>
              <a:pPr algn="r">
                <a:spcBef>
                  <a:spcPct val="0"/>
                </a:spcBef>
              </a:pPr>
              <a:t>200</a:t>
            </a:fld>
            <a:endParaRPr lang="ru-RU" sz="1000" b="0" smtClean="0">
              <a:latin typeface="Arial"/>
              <a:sym typeface="Arial"/>
            </a:endParaRPr>
          </a:p>
        </p:txBody>
      </p:sp>
      <p:sp>
        <p:nvSpPr>
          <p:cNvPr id="119" name="Text Placeholder 2"/>
          <p:cNvSpPr>
            <a:spLocks noGrp="1"/>
          </p:cNvSpPr>
          <p:nvPr>
            <p:custDataLst>
              <p:tags r:id="rId44"/>
            </p:custDataLst>
          </p:nvPr>
        </p:nvSpPr>
        <p:spPr bwMode="auto">
          <a:xfrm>
            <a:off x="723900" y="5618162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</a:pPr>
            <a:fld id="{745BF45A-C73B-43F0-83F7-BCF9BADCF571}" type="datetime'''''''''''''''''''''''1''0''''''''''''''0'''">
              <a:rPr lang="en-US" sz="1000" b="0" smtClean="0"/>
              <a:pPr algn="r">
                <a:spcBef>
                  <a:spcPct val="0"/>
                </a:spcBef>
              </a:pPr>
              <a:t>100</a:t>
            </a:fld>
            <a:endParaRPr lang="ru-RU" sz="1000" b="0" smtClean="0">
              <a:latin typeface="Arial"/>
              <a:sym typeface="Arial"/>
            </a:endParaRPr>
          </a:p>
        </p:txBody>
      </p:sp>
      <p:sp>
        <p:nvSpPr>
          <p:cNvPr id="104" name="Text Placeholder 2"/>
          <p:cNvSpPr>
            <a:spLocks noGrp="1"/>
          </p:cNvSpPr>
          <p:nvPr>
            <p:custDataLst>
              <p:tags r:id="rId45"/>
            </p:custDataLst>
          </p:nvPr>
        </p:nvSpPr>
        <p:spPr bwMode="auto">
          <a:xfrm>
            <a:off x="863600" y="5199062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</a:pPr>
            <a:fld id="{29CDBA09-87C9-4CE1-8A2C-43D7CBB85A20}" type="datetime'''''0'''''''''''''''''''''''''''''''''''''''''''''">
              <a:rPr lang="en-US" sz="1000" b="0" smtClean="0"/>
              <a:pPr algn="r">
                <a:spcBef>
                  <a:spcPct val="0"/>
                </a:spcBef>
              </a:pPr>
              <a:t>0</a:t>
            </a:fld>
            <a:endParaRPr lang="ru-RU" sz="1000" b="0" dirty="0" smtClean="0">
              <a:latin typeface="Arial"/>
              <a:sym typeface="Arial"/>
            </a:endParaRPr>
          </a:p>
        </p:txBody>
      </p:sp>
      <p:sp>
        <p:nvSpPr>
          <p:cNvPr id="117" name="Text Placeholder 2"/>
          <p:cNvSpPr>
            <a:spLocks noGrp="1"/>
          </p:cNvSpPr>
          <p:nvPr>
            <p:custDataLst>
              <p:tags r:id="rId46"/>
            </p:custDataLst>
          </p:nvPr>
        </p:nvSpPr>
        <p:spPr bwMode="auto">
          <a:xfrm>
            <a:off x="4019550" y="5005387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68CEF06C-B154-4634-9482-A32B382212F0}" type="datetime'''''20''''''''''''''''''''''''''2''''''''''''0'">
              <a:rPr lang="en-US" sz="1000" b="0" smtClean="0"/>
              <a:pPr algn="ctr">
                <a:spcBef>
                  <a:spcPct val="0"/>
                </a:spcBef>
              </a:pPr>
              <a:t>2020</a:t>
            </a:fld>
            <a:endParaRPr lang="ru-RU" sz="1000" b="0" dirty="0" smtClean="0">
              <a:latin typeface="Arial"/>
              <a:sym typeface="Arial"/>
            </a:endParaRPr>
          </a:p>
        </p:txBody>
      </p:sp>
      <p:sp>
        <p:nvSpPr>
          <p:cNvPr id="116" name="Text Placeholder 2"/>
          <p:cNvSpPr>
            <a:spLocks noGrp="1"/>
          </p:cNvSpPr>
          <p:nvPr>
            <p:custDataLst>
              <p:tags r:id="rId47"/>
            </p:custDataLst>
          </p:nvPr>
        </p:nvSpPr>
        <p:spPr bwMode="auto">
          <a:xfrm>
            <a:off x="3629025" y="5005387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82B87483-F6AD-4F5A-BE6F-CF395492C7B7}" type="datetime'''''''''''''''''''20''''''''''''''19'''''''''''''''">
              <a:rPr lang="en-US" sz="1000" b="0" smtClean="0"/>
              <a:pPr algn="ctr">
                <a:spcBef>
                  <a:spcPct val="0"/>
                </a:spcBef>
              </a:pPr>
              <a:t>2019</a:t>
            </a:fld>
            <a:endParaRPr lang="ru-RU" sz="1000" b="0" dirty="0" smtClean="0">
              <a:latin typeface="Arial"/>
              <a:sym typeface="Arial"/>
            </a:endParaRPr>
          </a:p>
        </p:txBody>
      </p:sp>
      <p:sp>
        <p:nvSpPr>
          <p:cNvPr id="115" name="Text Placeholder 2"/>
          <p:cNvSpPr>
            <a:spLocks noGrp="1"/>
          </p:cNvSpPr>
          <p:nvPr>
            <p:custDataLst>
              <p:tags r:id="rId48"/>
            </p:custDataLst>
          </p:nvPr>
        </p:nvSpPr>
        <p:spPr bwMode="auto">
          <a:xfrm>
            <a:off x="3238500" y="5005387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5171E73D-1919-477B-A41B-E21660943478}" type="datetime'''''''2''''''''0''''''1''''''''''''''''8'''''''''">
              <a:rPr lang="en-US" sz="1000" b="0" smtClean="0"/>
              <a:pPr algn="ctr">
                <a:spcBef>
                  <a:spcPct val="0"/>
                </a:spcBef>
              </a:pPr>
              <a:t>2018</a:t>
            </a:fld>
            <a:endParaRPr lang="ru-RU" sz="1000" b="0" smtClean="0">
              <a:latin typeface="Arial"/>
              <a:sym typeface="Arial"/>
            </a:endParaRPr>
          </a:p>
        </p:txBody>
      </p:sp>
      <p:sp useBgFill="1">
        <p:nvSpPr>
          <p:cNvPr id="132" name="Text Placeholder 2"/>
          <p:cNvSpPr>
            <a:spLocks noGrp="1"/>
          </p:cNvSpPr>
          <p:nvPr>
            <p:custDataLst>
              <p:tags r:id="rId49"/>
            </p:custDataLst>
          </p:nvPr>
        </p:nvSpPr>
        <p:spPr bwMode="auto">
          <a:xfrm>
            <a:off x="4064000" y="5438775"/>
            <a:ext cx="1905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5400" tIns="0" rIns="2540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045CFB6B-9269-4844-B1A6-2B77847B9D2C}" type="datetime'''''''2''''''0'''''''''''''''''''''''''''''''''''''''">
              <a:rPr lang="en-US" sz="1000" b="0" smtClean="0"/>
              <a:pPr algn="ctr">
                <a:spcBef>
                  <a:spcPct val="0"/>
                </a:spcBef>
              </a:pPr>
              <a:t>20</a:t>
            </a:fld>
            <a:endParaRPr lang="ru-RU" sz="1000" b="0" dirty="0" smtClean="0">
              <a:latin typeface="Arial"/>
              <a:sym typeface="Arial"/>
            </a:endParaRPr>
          </a:p>
        </p:txBody>
      </p:sp>
      <p:sp useBgFill="1">
        <p:nvSpPr>
          <p:cNvPr id="131" name="Text Placeholder 2"/>
          <p:cNvSpPr>
            <a:spLocks noGrp="1"/>
          </p:cNvSpPr>
          <p:nvPr>
            <p:custDataLst>
              <p:tags r:id="rId50"/>
            </p:custDataLst>
          </p:nvPr>
        </p:nvSpPr>
        <p:spPr bwMode="auto">
          <a:xfrm>
            <a:off x="3673475" y="5476875"/>
            <a:ext cx="1905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5400" tIns="0" rIns="2540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D51A06A1-627B-4591-90C1-5C517B8E5726}" type="datetime'''''''''''''''''''''''''''''''''''''''''2''''9'''">
              <a:rPr lang="en-US" sz="1000" b="0" smtClean="0"/>
              <a:pPr algn="ctr">
                <a:spcBef>
                  <a:spcPct val="0"/>
                </a:spcBef>
              </a:pPr>
              <a:t>29</a:t>
            </a:fld>
            <a:endParaRPr lang="ru-RU" sz="1000" b="0" smtClean="0">
              <a:latin typeface="Arial"/>
              <a:sym typeface="Arial"/>
            </a:endParaRPr>
          </a:p>
        </p:txBody>
      </p:sp>
      <p:sp>
        <p:nvSpPr>
          <p:cNvPr id="130" name="Text Placeholder 2"/>
          <p:cNvSpPr>
            <a:spLocks noGrp="1"/>
          </p:cNvSpPr>
          <p:nvPr>
            <p:custDataLst>
              <p:tags r:id="rId51"/>
            </p:custDataLst>
          </p:nvPr>
        </p:nvSpPr>
        <p:spPr bwMode="auto">
          <a:xfrm>
            <a:off x="3282950" y="5581650"/>
            <a:ext cx="1905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5400" tIns="0" rIns="2540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AF0BA9D3-9D9B-4643-93A1-90D1B0CF88BD}" type="datetime'''5''4'''''''''''''''">
              <a:rPr lang="en-US" sz="1000" b="0" smtClean="0"/>
              <a:pPr algn="ctr">
                <a:spcBef>
                  <a:spcPct val="0"/>
                </a:spcBef>
              </a:pPr>
              <a:t>54</a:t>
            </a:fld>
            <a:endParaRPr lang="ru-RU" sz="1000" b="0" dirty="0" smtClean="0">
              <a:latin typeface="Arial"/>
              <a:sym typeface="Arial"/>
            </a:endParaRPr>
          </a:p>
        </p:txBody>
      </p:sp>
      <p:sp>
        <p:nvSpPr>
          <p:cNvPr id="129" name="Text Placeholder 2"/>
          <p:cNvSpPr>
            <a:spLocks noGrp="1"/>
          </p:cNvSpPr>
          <p:nvPr>
            <p:custDataLst>
              <p:tags r:id="rId52"/>
            </p:custDataLst>
          </p:nvPr>
        </p:nvSpPr>
        <p:spPr bwMode="auto">
          <a:xfrm>
            <a:off x="2892425" y="5581650"/>
            <a:ext cx="1905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5400" tIns="0" rIns="2540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C4E68D4C-6777-4EDC-ABA8-D8EBF7655097}" type="datetime'5''''''''''''''5'''''''''''''''''''''''''''''''''''''''''">
              <a:rPr lang="en-US" sz="1000" b="0" smtClean="0"/>
              <a:pPr algn="ctr">
                <a:spcBef>
                  <a:spcPct val="0"/>
                </a:spcBef>
              </a:pPr>
              <a:t>55</a:t>
            </a:fld>
            <a:endParaRPr lang="ru-RU" sz="1000" b="0" dirty="0" smtClean="0">
              <a:latin typeface="Arial"/>
              <a:sym typeface="Arial"/>
            </a:endParaRPr>
          </a:p>
        </p:txBody>
      </p:sp>
      <p:sp>
        <p:nvSpPr>
          <p:cNvPr id="128" name="Text Placeholder 2"/>
          <p:cNvSpPr>
            <a:spLocks noGrp="1"/>
          </p:cNvSpPr>
          <p:nvPr>
            <p:custDataLst>
              <p:tags r:id="rId53"/>
            </p:custDataLst>
          </p:nvPr>
        </p:nvSpPr>
        <p:spPr bwMode="auto">
          <a:xfrm>
            <a:off x="2501900" y="5600700"/>
            <a:ext cx="1905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5400" tIns="0" rIns="2540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FEAA3B5E-91F4-406E-9D57-0D8888522AA6}" type="datetime'''''''''''''''''''''''''''''''''''''58'''''''''''''''''''''''">
              <a:rPr lang="en-US" sz="1000" b="0" smtClean="0"/>
              <a:pPr algn="ctr">
                <a:spcBef>
                  <a:spcPct val="0"/>
                </a:spcBef>
              </a:pPr>
              <a:t>58</a:t>
            </a:fld>
            <a:endParaRPr lang="ru-RU" sz="1000" b="0" smtClean="0">
              <a:latin typeface="Arial"/>
              <a:sym typeface="Arial"/>
            </a:endParaRPr>
          </a:p>
        </p:txBody>
      </p:sp>
      <p:sp>
        <p:nvSpPr>
          <p:cNvPr id="127" name="Text Placeholder 2"/>
          <p:cNvSpPr>
            <a:spLocks noGrp="1"/>
          </p:cNvSpPr>
          <p:nvPr>
            <p:custDataLst>
              <p:tags r:id="rId54"/>
            </p:custDataLst>
          </p:nvPr>
        </p:nvSpPr>
        <p:spPr bwMode="auto">
          <a:xfrm>
            <a:off x="2111375" y="5600700"/>
            <a:ext cx="1905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5400" tIns="0" rIns="2540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39E0D5AF-4F32-4923-9808-39AEE6F7DB75}" type="datetime'''''''6''''''''0'''''''''''">
              <a:rPr lang="en-US" sz="1000" b="0" smtClean="0"/>
              <a:pPr algn="ctr">
                <a:spcBef>
                  <a:spcPct val="0"/>
                </a:spcBef>
              </a:pPr>
              <a:t>60</a:t>
            </a:fld>
            <a:endParaRPr lang="ru-RU" sz="1000" b="0" dirty="0" smtClean="0">
              <a:latin typeface="Arial"/>
              <a:sym typeface="Arial"/>
            </a:endParaRPr>
          </a:p>
        </p:txBody>
      </p:sp>
      <p:sp>
        <p:nvSpPr>
          <p:cNvPr id="126" name="Text Placeholder 2"/>
          <p:cNvSpPr>
            <a:spLocks noGrp="1"/>
          </p:cNvSpPr>
          <p:nvPr>
            <p:custDataLst>
              <p:tags r:id="rId55"/>
            </p:custDataLst>
          </p:nvPr>
        </p:nvSpPr>
        <p:spPr bwMode="auto">
          <a:xfrm>
            <a:off x="1685925" y="5829300"/>
            <a:ext cx="2603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5400" tIns="0" rIns="2540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4D0268B4-914C-4B2C-AA04-E09E7693C4E8}" type="datetime'''1''''''''''''''''''''''''''''''''''''''''''''1''''3'''''">
              <a:rPr lang="en-US" sz="1000" b="0" smtClean="0"/>
              <a:pPr algn="ctr">
                <a:spcBef>
                  <a:spcPct val="0"/>
                </a:spcBef>
              </a:pPr>
              <a:t>113</a:t>
            </a:fld>
            <a:endParaRPr lang="ru-RU" sz="1000" b="0" dirty="0" smtClean="0">
              <a:latin typeface="Arial"/>
              <a:sym typeface="Arial"/>
            </a:endParaRPr>
          </a:p>
        </p:txBody>
      </p:sp>
      <p:sp>
        <p:nvSpPr>
          <p:cNvPr id="125" name="Text Placeholder 2"/>
          <p:cNvSpPr>
            <a:spLocks noGrp="1"/>
          </p:cNvSpPr>
          <p:nvPr>
            <p:custDataLst>
              <p:tags r:id="rId56"/>
            </p:custDataLst>
          </p:nvPr>
        </p:nvSpPr>
        <p:spPr bwMode="auto">
          <a:xfrm>
            <a:off x="1295400" y="6096000"/>
            <a:ext cx="2603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5400" tIns="0" rIns="2540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E87F1287-850B-4FA3-B48A-8A5AA3181D08}" type="datetime'''''1''''''''''''''''''''''''7''''''''''''''''''7'''''''''">
              <a:rPr lang="en-US" sz="1000" b="0" smtClean="0"/>
              <a:pPr algn="ctr">
                <a:spcBef>
                  <a:spcPct val="0"/>
                </a:spcBef>
              </a:pPr>
              <a:t>177</a:t>
            </a:fld>
            <a:endParaRPr lang="ru-RU" sz="1000" b="0" dirty="0" smtClean="0">
              <a:latin typeface="Arial"/>
              <a:sym typeface="Arial"/>
            </a:endParaRPr>
          </a:p>
        </p:txBody>
      </p:sp>
      <p:sp>
        <p:nvSpPr>
          <p:cNvPr id="124" name="Text Placeholder 2"/>
          <p:cNvSpPr>
            <a:spLocks noGrp="1"/>
          </p:cNvSpPr>
          <p:nvPr>
            <p:custDataLst>
              <p:tags r:id="rId57"/>
            </p:custDataLst>
          </p:nvPr>
        </p:nvSpPr>
        <p:spPr bwMode="auto">
          <a:xfrm>
            <a:off x="1066800" y="6124575"/>
            <a:ext cx="2603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5400" tIns="0" rIns="2540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C86D0B7F-3214-4F45-A014-F5F4D7EDFFD5}" type="datetime'''''''''''''''''''''''''''''''''1''''''8''''''''''''''''''3'''">
              <a:rPr lang="en-US" sz="1000" b="0" smtClean="0"/>
              <a:pPr algn="ctr">
                <a:spcBef>
                  <a:spcPct val="0"/>
                </a:spcBef>
              </a:pPr>
              <a:t>183</a:t>
            </a:fld>
            <a:endParaRPr lang="ru-RU" sz="1000" b="0" dirty="0" smtClean="0">
              <a:latin typeface="Arial"/>
              <a:sym typeface="Arial"/>
            </a:endParaRPr>
          </a:p>
        </p:txBody>
      </p:sp>
      <p:sp>
        <p:nvSpPr>
          <p:cNvPr id="133" name="TextBox 132"/>
          <p:cNvSpPr txBox="1"/>
          <p:nvPr>
            <p:custDataLst>
              <p:tags r:id="rId58"/>
            </p:custDataLst>
          </p:nvPr>
        </p:nvSpPr>
        <p:spPr>
          <a:xfrm>
            <a:off x="2507046" y="5834210"/>
            <a:ext cx="2021708" cy="489534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ru-RU" sz="1000" dirty="0" smtClean="0"/>
              <a:t>Рейтинг России по индикатору</a:t>
            </a:r>
          </a:p>
          <a:p>
            <a:pPr algn="ctr"/>
            <a:r>
              <a:rPr lang="ru-RU" sz="1000" dirty="0" smtClean="0"/>
              <a:t> "Подключение к энергосетям"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10" name="Rectangle 77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63842" name="think-cell Slide" r:id="rId33" imgW="0" imgH="0" progId="TCLayout.ActiveDocument.1">
              <p:embed/>
            </p:oleObj>
          </a:graphicData>
        </a:graphic>
      </p:graphicFrame>
      <p:sp>
        <p:nvSpPr>
          <p:cNvPr id="119812" name="Rectangle 76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 type="none" w="lg" len="lg"/>
            <a:tailEnd type="none" w="lg" len="lg"/>
          </a:ln>
        </p:spPr>
        <p:txBody>
          <a:bodyPr vert="horz" wrap="none" lIns="0" tIns="0" rIns="0" bIns="0" anchor="ctr" anchorCtr="0">
            <a:noAutofit/>
          </a:bodyPr>
          <a:lstStyle/>
          <a:p>
            <a:pPr algn="ctr"/>
            <a:endParaRPr lang="ru-RU" sz="100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9813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ru-RU" dirty="0" smtClean="0"/>
              <a:t>Совершенствование инструментов регулирования, внедрение единого </a:t>
            </a:r>
            <a:r>
              <a:rPr lang="ru-RU" dirty="0" err="1" smtClean="0"/>
              <a:t>бенчмаркинга</a:t>
            </a:r>
            <a:endParaRPr lang="ru-RU" dirty="0" smtClean="0"/>
          </a:p>
        </p:txBody>
      </p:sp>
      <p:sp>
        <p:nvSpPr>
          <p:cNvPr id="119825" name="Rectangle 7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1325" y="1600318"/>
            <a:ext cx="2519776" cy="132807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 type="none" w="lg" len="lg"/>
            <a:tailEnd type="none" w="lg" len="lg"/>
          </a:ln>
        </p:spPr>
        <p:txBody>
          <a:bodyPr lIns="18000" tIns="18000" rIns="18000" bIns="18000"/>
          <a:lstStyle/>
          <a:p>
            <a:pPr marL="288925" lvl="1" indent="-174625">
              <a:spcBef>
                <a:spcPts val="0"/>
              </a:spcBef>
              <a:spcAft>
                <a:spcPts val="0"/>
              </a:spcAft>
              <a:buClr>
                <a:srgbClr val="177B57"/>
              </a:buClr>
              <a:buSzPct val="100000"/>
              <a:buFont typeface="Arial"/>
              <a:buChar char="•"/>
            </a:pPr>
            <a:r>
              <a:rPr lang="ru-RU" sz="1200" dirty="0" smtClean="0">
                <a:solidFill>
                  <a:srgbClr val="000000"/>
                </a:solidFill>
                <a:latin typeface="Arial"/>
              </a:rPr>
              <a:t>Повышение эффективности деятельности сетевых компаний благодаря более совершенным инструментам ценового контроля.</a:t>
            </a:r>
            <a:endParaRPr lang="ru-RU" sz="1200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84" name="Group 19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3197384" y="1187450"/>
          <a:ext cx="6252614" cy="2407920"/>
        </p:xfrm>
        <a:graphic>
          <a:graphicData uri="http://schemas.openxmlformats.org/drawingml/2006/table">
            <a:tbl>
              <a:tblPr bandRow="1">
                <a:tableStyleId>{EB344D84-9AFB-497E-A393-DC336BA19D2E}</a:tableStyleId>
              </a:tblPr>
              <a:tblGrid>
                <a:gridCol w="4105112"/>
                <a:gridCol w="234953"/>
                <a:gridCol w="951266"/>
                <a:gridCol w="208280"/>
                <a:gridCol w="753003"/>
              </a:tblGrid>
              <a:tr h="3250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</a:rPr>
                        <a:t>Входящие проекты мероприятия</a:t>
                      </a:r>
                    </a:p>
                  </a:txBody>
                  <a:tcPr marT="91440" marB="91440" anchor="b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b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Отв. лицо</a:t>
                      </a:r>
                    </a:p>
                  </a:txBody>
                  <a:tcPr marT="91440" marB="91440" anchor="b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b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</a:rPr>
                        <a:t>Срок</a:t>
                      </a:r>
                    </a:p>
                  </a:txBody>
                  <a:tcPr marT="91440" marB="91440" anchor="b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2215">
                <a:tc>
                  <a:txBody>
                    <a:bodyPr/>
                    <a:lstStyle/>
                    <a:p>
                      <a:pPr marL="288925" marR="0" lvl="1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77B57"/>
                        </a:buClr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4.1 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Разработка и выбор методики ранжирования сетевых компаний на основании лучшего мирового опыта –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определение эффективности управления расходами (как на операционную деятельность, так и инвестиционными) посредством сравнения со средним по индустрии, лучшими компаниями в отрасли, статистической моделью сетевой компании.</a:t>
                      </a:r>
                      <a:endParaRPr lang="ru-RU" sz="100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1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ФСТ</a:t>
                      </a: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(соисп. </a:t>
                      </a:r>
                      <a:r>
                        <a:rPr kumimoji="0" lang="ru-RU" sz="105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МинЭнерг</a:t>
                      </a: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endParaRPr kumimoji="0" lang="en-US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1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12.2012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451">
                <a:tc>
                  <a:txBody>
                    <a:bodyPr/>
                    <a:lstStyle/>
                    <a:p>
                      <a:pPr marL="288925" marR="0" lvl="1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77B57"/>
                        </a:buClr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4.2 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Моделирование </a:t>
                      </a:r>
                      <a:r>
                        <a:rPr kumimoji="0" lang="ru-RU" sz="1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пилотных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проектов и внедрение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– на основании одного или нескольких методов проведения ранжирования подготовить оценку эффективности сетевых компаний и оценить применимость выбранной методики.</a:t>
                      </a:r>
                      <a:endParaRPr lang="ru-RU" sz="100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ФСТ</a:t>
                      </a: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(соисп. </a:t>
                      </a:r>
                      <a:r>
                        <a:rPr kumimoji="0" lang="ru-RU" sz="105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МинЭнерг</a:t>
                      </a: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endParaRPr kumimoji="0" lang="en-US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04.2013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03" name="Rectangle 3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433387" y="1170904"/>
            <a:ext cx="2527714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Цели мероприятия</a:t>
            </a:r>
          </a:p>
        </p:txBody>
      </p:sp>
      <p:cxnSp>
        <p:nvCxnSpPr>
          <p:cNvPr id="111" name="Straight Connector 110"/>
          <p:cNvCxnSpPr/>
          <p:nvPr>
            <p:custDataLst>
              <p:tags r:id="rId7"/>
            </p:custDataLst>
          </p:nvPr>
        </p:nvCxnSpPr>
        <p:spPr>
          <a:xfrm>
            <a:off x="3076851" y="1170904"/>
            <a:ext cx="0" cy="5357218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3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3187850" y="5419243"/>
            <a:ext cx="6272310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Изменения в законодательстве</a:t>
            </a:r>
          </a:p>
        </p:txBody>
      </p:sp>
      <p:sp>
        <p:nvSpPr>
          <p:cNvPr id="42" name="Rectangle 3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433801" y="3194221"/>
            <a:ext cx="2527300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Ответственное лицо</a:t>
            </a:r>
          </a:p>
        </p:txBody>
      </p:sp>
      <p:sp>
        <p:nvSpPr>
          <p:cNvPr id="16" name="Oval 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95579" y="629760"/>
            <a:ext cx="295275" cy="2952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>
            <p:custDataLst>
              <p:tags r:id="rId11"/>
            </p:custDataLst>
          </p:nvPr>
        </p:nvSpPr>
        <p:spPr>
          <a:xfrm>
            <a:off x="422753" y="3586599"/>
            <a:ext cx="2525714" cy="35103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tIns="90000" bIns="90000" rtlCol="0" anchor="t">
            <a:noAutofit/>
          </a:bodyPr>
          <a:lstStyle/>
          <a:p>
            <a:pPr algn="ctr"/>
            <a:r>
              <a:rPr lang="ru-RU" sz="1100" b="1" dirty="0" smtClean="0"/>
              <a:t>ФСТ</a:t>
            </a:r>
            <a:endParaRPr lang="en-US" sz="1100" b="1" dirty="0" smtClean="0"/>
          </a:p>
        </p:txBody>
      </p:sp>
      <p:cxnSp>
        <p:nvCxnSpPr>
          <p:cNvPr id="17" name="Straight Connector 16"/>
          <p:cNvCxnSpPr/>
          <p:nvPr>
            <p:custDataLst>
              <p:tags r:id="rId12"/>
            </p:custDataLst>
          </p:nvPr>
        </p:nvCxnSpPr>
        <p:spPr>
          <a:xfrm>
            <a:off x="2065667" y="4530765"/>
            <a:ext cx="0" cy="1921431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>
            <p:custDataLst>
              <p:tags r:id="rId13"/>
            </p:custDataLst>
          </p:nvPr>
        </p:nvCxnSpPr>
        <p:spPr>
          <a:xfrm>
            <a:off x="1254641" y="4530765"/>
            <a:ext cx="0" cy="1921431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3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33386" y="4616450"/>
            <a:ext cx="1674813" cy="32316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square" tIns="91440" bIns="91440">
            <a:spAutoFit/>
          </a:bodyPr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ru-RU" sz="900" b="1" dirty="0" smtClean="0">
                <a:solidFill>
                  <a:srgbClr val="000000"/>
                </a:solidFill>
                <a:latin typeface="Arial"/>
              </a:rPr>
              <a:t>Количество этапов</a:t>
            </a:r>
            <a:endParaRPr lang="en-US" sz="900" b="1" dirty="0" smtClean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2" name="Object 5"/>
          <p:cNvGraphicFramePr>
            <a:graphicFrameLocks noChangeAspect="1"/>
          </p:cNvGraphicFramePr>
          <p:nvPr/>
        </p:nvGraphicFramePr>
        <p:xfrm>
          <a:off x="355600" y="4781550"/>
          <a:ext cx="2619443" cy="914400"/>
        </p:xfrm>
        <a:graphic>
          <a:graphicData uri="http://schemas.openxmlformats.org/presentationml/2006/ole">
            <p:oleObj spid="_x0000_s163843" name="Chart" r:id="rId34" imgW="2619375" imgH="914400" progId="MSGraph.Chart.8">
              <p:embed followColorScheme="full"/>
            </p:oleObj>
          </a:graphicData>
        </a:graphic>
      </p:graphicFrame>
      <p:sp useBgFill="1">
        <p:nvSpPr>
          <p:cNvPr id="23" name="Text Placeholder 2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1604962" y="5133975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FB16C1B4-F0B9-4E41-8D48-0F697B5FEFAD}" type="datetime'''''''''''''''''''''''''''''''''''''''''''''''''''0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 useBgFill="1">
        <p:nvSpPr>
          <p:cNvPr id="24" name="Text Placeholder 2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2414587" y="5133975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F073DA70-57A5-49DC-A119-CBE69A6912EF}" type="datetime'''''''''''0''''''''''''''''''''''''''''''''''''''''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>
              <a:solidFill>
                <a:srgbClr val="000000"/>
              </a:solidFill>
              <a:sym typeface="Arial" charset="0"/>
            </a:endParaRPr>
          </a:p>
        </p:txBody>
      </p:sp>
      <p:sp useBgFill="1">
        <p:nvSpPr>
          <p:cNvPr id="25" name="Text Placeholder 2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795337" y="5133975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03C15120-5437-404B-BB74-4E32A49E1F6A}" type="datetime'0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26" name="TextBox 25"/>
          <p:cNvSpPr txBox="1"/>
          <p:nvPr>
            <p:custDataLst>
              <p:tags r:id="rId18"/>
            </p:custDataLst>
          </p:nvPr>
        </p:nvSpPr>
        <p:spPr>
          <a:xfrm>
            <a:off x="633669" y="4407026"/>
            <a:ext cx="466795" cy="335646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ru-RU" sz="1000" b="1" dirty="0" smtClean="0"/>
              <a:t>20	13</a:t>
            </a:r>
            <a:endParaRPr lang="en-US" sz="1000" b="1" dirty="0" smtClean="0"/>
          </a:p>
        </p:txBody>
      </p:sp>
      <p:sp>
        <p:nvSpPr>
          <p:cNvPr id="27" name="TextBox 26"/>
          <p:cNvSpPr txBox="1"/>
          <p:nvPr>
            <p:custDataLst>
              <p:tags r:id="rId19"/>
            </p:custDataLst>
          </p:nvPr>
        </p:nvSpPr>
        <p:spPr>
          <a:xfrm>
            <a:off x="1435362" y="4407026"/>
            <a:ext cx="466795" cy="335646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ru-RU" sz="1000" b="1" dirty="0" smtClean="0"/>
              <a:t>2015</a:t>
            </a:r>
            <a:endParaRPr lang="en-US" sz="1000" b="1" dirty="0" smtClean="0"/>
          </a:p>
        </p:txBody>
      </p:sp>
      <p:sp>
        <p:nvSpPr>
          <p:cNvPr id="28" name="TextBox 27"/>
          <p:cNvSpPr txBox="1"/>
          <p:nvPr>
            <p:custDataLst>
              <p:tags r:id="rId20"/>
            </p:custDataLst>
          </p:nvPr>
        </p:nvSpPr>
        <p:spPr>
          <a:xfrm>
            <a:off x="2248674" y="4407026"/>
            <a:ext cx="466795" cy="335646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ru-RU" sz="1000" b="1" dirty="0" smtClean="0"/>
              <a:t>2020</a:t>
            </a:r>
            <a:endParaRPr lang="en-US" sz="1000" b="1" dirty="0" smtClean="0"/>
          </a:p>
        </p:txBody>
      </p:sp>
      <p:sp>
        <p:nvSpPr>
          <p:cNvPr id="29" name="Text Box 3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33387" y="5218112"/>
            <a:ext cx="2282082" cy="32316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square" tIns="91440" bIns="91440">
            <a:spAutoFit/>
          </a:bodyPr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ru-RU" sz="900" b="1" dirty="0" smtClean="0">
                <a:solidFill>
                  <a:srgbClr val="000000"/>
                </a:solidFill>
                <a:latin typeface="Arial"/>
              </a:rPr>
              <a:t>Сроки подключения, (дней)</a:t>
            </a:r>
            <a:endParaRPr lang="en-US" sz="900" b="1" dirty="0" smtClean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0" name="Object 5"/>
          <p:cNvGraphicFramePr>
            <a:graphicFrameLocks noChangeAspect="1"/>
          </p:cNvGraphicFramePr>
          <p:nvPr/>
        </p:nvGraphicFramePr>
        <p:xfrm>
          <a:off x="355600" y="5383212"/>
          <a:ext cx="2619443" cy="914400"/>
        </p:xfrm>
        <a:graphic>
          <a:graphicData uri="http://schemas.openxmlformats.org/presentationml/2006/ole">
            <p:oleObj spid="_x0000_s163844" name="Chart" r:id="rId35" imgW="2619375" imgH="914400" progId="MSGraph.Chart.8">
              <p:embed followColorScheme="full"/>
            </p:oleObj>
          </a:graphicData>
        </a:graphic>
      </p:graphicFrame>
      <p:sp useBgFill="1">
        <p:nvSpPr>
          <p:cNvPr id="31" name="Text Placeholder 2"/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1604962" y="5735637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27E3BBA3-ED33-4EC6-A546-3833E3C78894}" type="datetime'''''0''''''''''''''''''''''''''''''''''''''''''''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 useBgFill="1">
        <p:nvSpPr>
          <p:cNvPr id="32" name="Text Placeholder 2"/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2414587" y="5735637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52E24D7C-2FDC-4366-B183-DE9D9F89776A}" type="datetime'0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>
              <a:solidFill>
                <a:srgbClr val="000000"/>
              </a:solidFill>
              <a:sym typeface="Arial" charset="0"/>
            </a:endParaRPr>
          </a:p>
        </p:txBody>
      </p:sp>
      <p:sp useBgFill="1">
        <p:nvSpPr>
          <p:cNvPr id="33" name="Text Placeholder 2"/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795337" y="5735637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3AEC6A25-8A11-4F88-8E3B-C4EDE854B4BE}" type="datetime'''''''''''''''''''''''''''''''''''0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34" name="Text Box 3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57200" y="5819775"/>
            <a:ext cx="2541587" cy="32316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square" tIns="91440" bIns="91440">
            <a:spAutoFit/>
          </a:bodyPr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ru-RU" sz="900" b="1" dirty="0" smtClean="0">
                <a:solidFill>
                  <a:srgbClr val="000000"/>
                </a:solidFill>
                <a:latin typeface="Arial"/>
              </a:rPr>
              <a:t>Стоимость подключения, (% ВВП</a:t>
            </a:r>
            <a:r>
              <a:rPr lang="en-US" sz="900" b="1" dirty="0" smtClean="0">
                <a:solidFill>
                  <a:srgbClr val="000000"/>
                </a:solidFill>
                <a:latin typeface="Arial"/>
              </a:rPr>
              <a:t>/</a:t>
            </a:r>
            <a:r>
              <a:rPr lang="ru-RU" sz="900" b="1" dirty="0" smtClean="0">
                <a:solidFill>
                  <a:srgbClr val="000000"/>
                </a:solidFill>
                <a:latin typeface="Arial"/>
              </a:rPr>
              <a:t>чел.)</a:t>
            </a:r>
            <a:endParaRPr lang="en-US" sz="900" b="1" dirty="0" smtClean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5" name="Object 5"/>
          <p:cNvGraphicFramePr>
            <a:graphicFrameLocks noChangeAspect="1"/>
          </p:cNvGraphicFramePr>
          <p:nvPr/>
        </p:nvGraphicFramePr>
        <p:xfrm>
          <a:off x="379412" y="5984875"/>
          <a:ext cx="2619375" cy="914400"/>
        </p:xfrm>
        <a:graphic>
          <a:graphicData uri="http://schemas.openxmlformats.org/presentationml/2006/ole">
            <p:oleObj spid="_x0000_s163845" name="Chart" r:id="rId36" imgW="2619375" imgH="914400" progId="MSGraph.Chart.8">
              <p:embed followColorScheme="full"/>
            </p:oleObj>
          </a:graphicData>
        </a:graphic>
      </p:graphicFrame>
      <p:sp useBgFill="1">
        <p:nvSpPr>
          <p:cNvPr id="36" name="Text Placeholder 2"/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1628775" y="6337300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71CB6267-87B9-4069-96EB-C91358CC8DCD}" type="datetime'0''''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 useBgFill="1">
        <p:nvSpPr>
          <p:cNvPr id="37" name="Text Placeholder 2"/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2438400" y="6337300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22592567-DD40-4CA3-A05A-873E9A22A38F}" type="datetime'''''''''''''''''''0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>
              <a:solidFill>
                <a:srgbClr val="000000"/>
              </a:solidFill>
              <a:sym typeface="Arial" charset="0"/>
            </a:endParaRPr>
          </a:p>
        </p:txBody>
      </p:sp>
      <p:sp useBgFill="1">
        <p:nvSpPr>
          <p:cNvPr id="38" name="Text Placeholder 2"/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819150" y="6337300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89DE7553-BC58-4298-8F9D-1AFCCF74A913}" type="datetime'''''0''''''''''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39" name="Rectangle 3"/>
          <p:cNvSpPr>
            <a:spLocks noChangeArrowheads="1"/>
          </p:cNvSpPr>
          <p:nvPr>
            <p:custDataLst>
              <p:tags r:id="rId29"/>
            </p:custDataLst>
          </p:nvPr>
        </p:nvSpPr>
        <p:spPr bwMode="gray">
          <a:xfrm>
            <a:off x="433387" y="4033837"/>
            <a:ext cx="2527714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Основные показатели</a:t>
            </a:r>
            <a:r>
              <a:rPr lang="ru-RU" sz="1200" b="1" baseline="30000" dirty="0" smtClean="0">
                <a:solidFill>
                  <a:srgbClr val="000000"/>
                </a:solidFill>
              </a:rPr>
              <a:t>1</a:t>
            </a:r>
            <a:r>
              <a:rPr lang="ru-RU" sz="1200" b="1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0" name="Rectangle 3"/>
          <p:cNvSpPr>
            <a:spLocks noChangeArrowheads="1"/>
          </p:cNvSpPr>
          <p:nvPr>
            <p:custDataLst>
              <p:tags r:id="rId30"/>
            </p:custDataLst>
          </p:nvPr>
        </p:nvSpPr>
        <p:spPr bwMode="gray">
          <a:xfrm>
            <a:off x="455613" y="6324600"/>
            <a:ext cx="8994775" cy="328613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r>
              <a:rPr lang="ru-RU" sz="800" dirty="0" smtClean="0">
                <a:solidFill>
                  <a:srgbClr val="000000"/>
                </a:solidFill>
              </a:rPr>
              <a:t>1. Указано влияние на ключевые показатели рейтинга </a:t>
            </a:r>
            <a:r>
              <a:rPr lang="en-US" sz="800" dirty="0" smtClean="0">
                <a:solidFill>
                  <a:srgbClr val="000000"/>
                </a:solidFill>
              </a:rPr>
              <a:t>World bank Doing business, </a:t>
            </a:r>
            <a:r>
              <a:rPr lang="ru-RU" sz="800" dirty="0" smtClean="0">
                <a:solidFill>
                  <a:srgbClr val="000000"/>
                </a:solidFill>
              </a:rPr>
              <a:t>категория </a:t>
            </a:r>
            <a:r>
              <a:rPr lang="en-US" sz="800" dirty="0" smtClean="0">
                <a:solidFill>
                  <a:srgbClr val="000000"/>
                </a:solidFill>
              </a:rPr>
              <a:t>Getting electricity</a:t>
            </a:r>
            <a:r>
              <a:rPr lang="ru-RU" sz="800" dirty="0" smtClean="0">
                <a:solidFill>
                  <a:srgbClr val="000000"/>
                </a:solidFill>
              </a:rPr>
              <a:t> проектов перечисленных на данной странице, результаты на начало года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10" name="Rectangle 77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62818" name="think-cell Slide" r:id="rId34" imgW="0" imgH="0" progId="TCLayout.ActiveDocument.1">
              <p:embed/>
            </p:oleObj>
          </a:graphicData>
        </a:graphic>
      </p:graphicFrame>
      <p:sp>
        <p:nvSpPr>
          <p:cNvPr id="119812" name="Rectangle 76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 type="none" w="lg" len="lg"/>
            <a:tailEnd type="none" w="lg" len="lg"/>
          </a:ln>
        </p:spPr>
        <p:txBody>
          <a:bodyPr vert="horz" wrap="none" lIns="0" tIns="0" rIns="0" bIns="0" anchor="ctr" anchorCtr="0">
            <a:noAutofit/>
          </a:bodyPr>
          <a:lstStyle/>
          <a:p>
            <a:pPr algn="ctr"/>
            <a:endParaRPr lang="ru-RU" sz="100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9813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ru-RU" dirty="0" smtClean="0"/>
              <a:t>Оптимизация регулирования сетевых компаний для повышения качества обслуживания клиентов</a:t>
            </a:r>
          </a:p>
        </p:txBody>
      </p:sp>
      <p:sp>
        <p:nvSpPr>
          <p:cNvPr id="119825" name="Rectangle 7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1325" y="1600318"/>
            <a:ext cx="2519776" cy="132807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 type="none" w="lg" len="lg"/>
            <a:tailEnd type="none" w="lg" len="lg"/>
          </a:ln>
        </p:spPr>
        <p:txBody>
          <a:bodyPr lIns="18000" tIns="18000" rIns="18000" bIns="18000"/>
          <a:lstStyle/>
          <a:p>
            <a:pPr marL="288925" lvl="1" indent="-174625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ru-RU" sz="1200" dirty="0" smtClean="0"/>
              <a:t>Ускорение процедуры ТП с помощью повышения заинтересованности сетевых компаний в  эффективности данного процесса.</a:t>
            </a:r>
            <a:endParaRPr lang="ru-RU" sz="1000" dirty="0" smtClean="0">
              <a:solidFill>
                <a:srgbClr val="000000"/>
              </a:solidFill>
            </a:endParaRPr>
          </a:p>
          <a:p>
            <a:endParaRPr lang="ru-RU" sz="1000" dirty="0">
              <a:solidFill>
                <a:srgbClr val="000000"/>
              </a:solidFill>
            </a:endParaRPr>
          </a:p>
        </p:txBody>
      </p:sp>
      <p:graphicFrame>
        <p:nvGraphicFramePr>
          <p:cNvPr id="84" name="Group 19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3197384" y="1187450"/>
          <a:ext cx="6252614" cy="2598420"/>
        </p:xfrm>
        <a:graphic>
          <a:graphicData uri="http://schemas.openxmlformats.org/drawingml/2006/table">
            <a:tbl>
              <a:tblPr bandRow="1">
                <a:tableStyleId>{EB344D84-9AFB-497E-A393-DC336BA19D2E}</a:tableStyleId>
              </a:tblPr>
              <a:tblGrid>
                <a:gridCol w="4105112"/>
                <a:gridCol w="234953"/>
                <a:gridCol w="951266"/>
                <a:gridCol w="208280"/>
                <a:gridCol w="753003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</a:rPr>
                        <a:t>Входящие проекты мероприятия</a:t>
                      </a:r>
                    </a:p>
                  </a:txBody>
                  <a:tcPr marT="91440" marB="91440" anchor="b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b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Отв. лицо</a:t>
                      </a:r>
                    </a:p>
                  </a:txBody>
                  <a:tcPr marT="91440" marB="91440" anchor="b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b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</a:rPr>
                        <a:t>Срок</a:t>
                      </a:r>
                    </a:p>
                  </a:txBody>
                  <a:tcPr marT="91440" marB="91440" anchor="b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0139">
                <a:tc>
                  <a:txBody>
                    <a:bodyPr/>
                    <a:lstStyle/>
                    <a:p>
                      <a:pPr marL="288925" lvl="1" indent="-17462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7B57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000" b="1" baseline="0" dirty="0" smtClean="0"/>
                        <a:t>5.1 </a:t>
                      </a:r>
                      <a:r>
                        <a:rPr lang="ru-RU" sz="1000" b="1" baseline="0" dirty="0" smtClean="0"/>
                        <a:t>Совершенствование стандартов качества.</a:t>
                      </a:r>
                      <a:r>
                        <a:rPr lang="ru-RU" sz="1000" b="1" dirty="0" smtClean="0"/>
                        <a:t>  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1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ФСТ (соисп. ФАС, МинЭнерго, МЭР)</a:t>
                      </a:r>
                      <a:endParaRPr kumimoji="0" lang="en-US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1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09.2012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28434">
                <a:tc>
                  <a:txBody>
                    <a:bodyPr/>
                    <a:lstStyle/>
                    <a:p>
                      <a:pPr marL="288925" marR="0" lvl="1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77B57"/>
                        </a:buClr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5.2 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Адаптация факторов повышения эффективности к интеграции в методику регуляции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– установление связи между качеством оказываемых услуг (в соответствии со стандартами качества) и уровнем выручки (через коэффициент индексации или иной механизм ценового регулирования).</a:t>
                      </a:r>
                      <a:endParaRPr kumimoji="0" lang="en-US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569913" lvl="2" indent="-166688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7B57"/>
                        </a:buClr>
                        <a:buSzPct val="100000"/>
                        <a:buFont typeface="Arial"/>
                        <a:buChar char="–"/>
                      </a:pPr>
                      <a:endParaRPr lang="ru-RU" sz="100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ФСТ (соисп. ФАС, МинЭнерго, МЭР)</a:t>
                      </a:r>
                      <a:endParaRPr kumimoji="0" lang="en-US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07.2013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03" name="Rectangle 3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433387" y="1170904"/>
            <a:ext cx="2527714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Цели мероприятия</a:t>
            </a:r>
          </a:p>
        </p:txBody>
      </p:sp>
      <p:cxnSp>
        <p:nvCxnSpPr>
          <p:cNvPr id="111" name="Straight Connector 110"/>
          <p:cNvCxnSpPr/>
          <p:nvPr>
            <p:custDataLst>
              <p:tags r:id="rId7"/>
            </p:custDataLst>
          </p:nvPr>
        </p:nvCxnSpPr>
        <p:spPr>
          <a:xfrm>
            <a:off x="3076851" y="1170904"/>
            <a:ext cx="0" cy="5357218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3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3187850" y="4951391"/>
            <a:ext cx="6272310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Изменения в законодательстве</a:t>
            </a:r>
          </a:p>
        </p:txBody>
      </p:sp>
      <p:sp>
        <p:nvSpPr>
          <p:cNvPr id="42" name="Rectangle 3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433801" y="2917763"/>
            <a:ext cx="2527300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Ответственное лицо</a:t>
            </a:r>
          </a:p>
        </p:txBody>
      </p:sp>
      <p:sp>
        <p:nvSpPr>
          <p:cNvPr id="24" name="Rectangle 7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197384" y="5338273"/>
            <a:ext cx="6252613" cy="26477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 type="none" w="lg" len="lg"/>
            <a:tailEnd type="none" w="lg" len="lg"/>
          </a:ln>
        </p:spPr>
        <p:txBody>
          <a:bodyPr lIns="18000" tIns="18000" rIns="18000" bIns="18000"/>
          <a:lstStyle/>
          <a:p>
            <a:pPr marL="288925" lvl="1" indent="-174625">
              <a:spcBef>
                <a:spcPts val="0"/>
              </a:spcBef>
              <a:spcAft>
                <a:spcPts val="0"/>
              </a:spcAft>
              <a:buClr>
                <a:srgbClr val="177B57"/>
              </a:buClr>
              <a:buSzPct val="100000"/>
              <a:buFont typeface="Arial"/>
              <a:buChar char="•"/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Изменение методик по расчету тарифа на передачу</a:t>
            </a:r>
          </a:p>
          <a:p>
            <a:pPr marL="288925" lvl="1" indent="-174625">
              <a:spcBef>
                <a:spcPts val="0"/>
              </a:spcBef>
              <a:spcAft>
                <a:spcPts val="0"/>
              </a:spcAft>
              <a:buClr>
                <a:srgbClr val="177B57"/>
              </a:buClr>
              <a:buSzPct val="100000"/>
              <a:buFont typeface="Arial"/>
              <a:buChar char="•"/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Внесение изменений в Основы ценообразования в области регулируемых цен (тарифов) в электроэнергетике, утвержденные постановлением Правительства Российской Федерации от 29 декабря 2011 г. № 1178</a:t>
            </a:r>
          </a:p>
          <a:p>
            <a:pPr marL="288925" lvl="1" indent="-174625">
              <a:spcBef>
                <a:spcPts val="0"/>
              </a:spcBef>
              <a:spcAft>
                <a:spcPts val="0"/>
              </a:spcAft>
              <a:buClr>
                <a:srgbClr val="177B57"/>
              </a:buClr>
              <a:buSzPct val="100000"/>
              <a:defRPr/>
            </a:pPr>
            <a:endParaRPr lang="ru-RU" sz="100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Oval 2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95579" y="629760"/>
            <a:ext cx="295275" cy="2952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>
            <p:custDataLst>
              <p:tags r:id="rId12"/>
            </p:custDataLst>
          </p:nvPr>
        </p:nvSpPr>
        <p:spPr>
          <a:xfrm>
            <a:off x="422753" y="3310141"/>
            <a:ext cx="2525714" cy="35103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tIns="90000" bIns="90000" rtlCol="0" anchor="t">
            <a:noAutofit/>
          </a:bodyPr>
          <a:lstStyle/>
          <a:p>
            <a:pPr algn="ctr"/>
            <a:r>
              <a:rPr lang="ru-RU" sz="1100" b="1" dirty="0" smtClean="0"/>
              <a:t>ФСТ</a:t>
            </a:r>
            <a:endParaRPr lang="en-US" sz="1100" b="1" dirty="0" smtClean="0"/>
          </a:p>
        </p:txBody>
      </p:sp>
      <p:cxnSp>
        <p:nvCxnSpPr>
          <p:cNvPr id="19" name="Straight Connector 18"/>
          <p:cNvCxnSpPr/>
          <p:nvPr>
            <p:custDataLst>
              <p:tags r:id="rId13"/>
            </p:custDataLst>
          </p:nvPr>
        </p:nvCxnSpPr>
        <p:spPr>
          <a:xfrm>
            <a:off x="2065667" y="4530765"/>
            <a:ext cx="0" cy="1921431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>
            <p:custDataLst>
              <p:tags r:id="rId14"/>
            </p:custDataLst>
          </p:nvPr>
        </p:nvCxnSpPr>
        <p:spPr>
          <a:xfrm>
            <a:off x="1254641" y="4530765"/>
            <a:ext cx="0" cy="1921431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3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33386" y="4616450"/>
            <a:ext cx="1674813" cy="32316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square" tIns="91440" bIns="91440">
            <a:spAutoFit/>
          </a:bodyPr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ru-RU" sz="900" b="1" dirty="0" smtClean="0">
                <a:solidFill>
                  <a:srgbClr val="000000"/>
                </a:solidFill>
                <a:latin typeface="Arial"/>
              </a:rPr>
              <a:t>Количество этапов</a:t>
            </a:r>
            <a:endParaRPr lang="en-US" sz="900" b="1" dirty="0" smtClean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2" name="Object 5"/>
          <p:cNvGraphicFramePr>
            <a:graphicFrameLocks noChangeAspect="1"/>
          </p:cNvGraphicFramePr>
          <p:nvPr/>
        </p:nvGraphicFramePr>
        <p:xfrm>
          <a:off x="355600" y="4781550"/>
          <a:ext cx="2619443" cy="914400"/>
        </p:xfrm>
        <a:graphic>
          <a:graphicData uri="http://schemas.openxmlformats.org/presentationml/2006/ole">
            <p:oleObj spid="_x0000_s162819" name="Chart" r:id="rId35" imgW="2619375" imgH="914400" progId="MSGraph.Chart.8">
              <p:embed followColorScheme="full"/>
            </p:oleObj>
          </a:graphicData>
        </a:graphic>
      </p:graphicFrame>
      <p:sp useBgFill="1">
        <p:nvSpPr>
          <p:cNvPr id="23" name="Text Placeholder 2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1604962" y="5133975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647EC925-EA1D-4BDE-947C-1CAB4DF2784C}" type="datetime'''''''''''''0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 useBgFill="1">
        <p:nvSpPr>
          <p:cNvPr id="26" name="Text Placeholder 2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795337" y="5133975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r>
              <a:rPr lang="en-US" sz="1000" dirty="0" smtClean="0">
                <a:solidFill>
                  <a:srgbClr val="000000"/>
                </a:solidFill>
              </a:rPr>
              <a:t>0</a:t>
            </a:r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 useBgFill="1">
        <p:nvSpPr>
          <p:cNvPr id="25" name="Text Placeholder 2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2414587" y="5133975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C7A18954-65B5-4EBB-964C-46FDA075F22B}" type="datetime'''''''''''''''0''''''''''''''''''''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27" name="TextBox 26"/>
          <p:cNvSpPr txBox="1"/>
          <p:nvPr>
            <p:custDataLst>
              <p:tags r:id="rId19"/>
            </p:custDataLst>
          </p:nvPr>
        </p:nvSpPr>
        <p:spPr>
          <a:xfrm>
            <a:off x="633669" y="4407026"/>
            <a:ext cx="466795" cy="335646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ru-RU" sz="1000" b="1" dirty="0" smtClean="0"/>
              <a:t>20	13</a:t>
            </a:r>
            <a:endParaRPr lang="en-US" sz="1000" b="1" dirty="0" smtClean="0"/>
          </a:p>
        </p:txBody>
      </p:sp>
      <p:sp>
        <p:nvSpPr>
          <p:cNvPr id="29" name="TextBox 28"/>
          <p:cNvSpPr txBox="1"/>
          <p:nvPr>
            <p:custDataLst>
              <p:tags r:id="rId20"/>
            </p:custDataLst>
          </p:nvPr>
        </p:nvSpPr>
        <p:spPr>
          <a:xfrm>
            <a:off x="1435362" y="4407026"/>
            <a:ext cx="466795" cy="335646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ru-RU" sz="1000" b="1" dirty="0" smtClean="0"/>
              <a:t>2015</a:t>
            </a:r>
            <a:endParaRPr lang="en-US" sz="1000" b="1" dirty="0" smtClean="0"/>
          </a:p>
        </p:txBody>
      </p:sp>
      <p:sp>
        <p:nvSpPr>
          <p:cNvPr id="30" name="TextBox 29"/>
          <p:cNvSpPr txBox="1"/>
          <p:nvPr>
            <p:custDataLst>
              <p:tags r:id="rId21"/>
            </p:custDataLst>
          </p:nvPr>
        </p:nvSpPr>
        <p:spPr>
          <a:xfrm>
            <a:off x="2248674" y="4407026"/>
            <a:ext cx="466795" cy="335646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ru-RU" sz="1000" b="1" dirty="0" smtClean="0"/>
              <a:t>2020</a:t>
            </a:r>
            <a:endParaRPr lang="en-US" sz="1000" b="1" dirty="0" smtClean="0"/>
          </a:p>
        </p:txBody>
      </p:sp>
      <p:sp>
        <p:nvSpPr>
          <p:cNvPr id="31" name="Text Box 3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33387" y="5218112"/>
            <a:ext cx="2282082" cy="32316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square" tIns="91440" bIns="91440">
            <a:spAutoFit/>
          </a:bodyPr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ru-RU" sz="900" b="1" dirty="0" smtClean="0">
                <a:solidFill>
                  <a:srgbClr val="000000"/>
                </a:solidFill>
                <a:latin typeface="Arial"/>
              </a:rPr>
              <a:t>Сроки подключения, (дней)</a:t>
            </a:r>
            <a:endParaRPr lang="en-US" sz="900" b="1" dirty="0" smtClean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2" name="Object 5"/>
          <p:cNvGraphicFramePr>
            <a:graphicFrameLocks noChangeAspect="1"/>
          </p:cNvGraphicFramePr>
          <p:nvPr/>
        </p:nvGraphicFramePr>
        <p:xfrm>
          <a:off x="355600" y="5383212"/>
          <a:ext cx="2619443" cy="914400"/>
        </p:xfrm>
        <a:graphic>
          <a:graphicData uri="http://schemas.openxmlformats.org/presentationml/2006/ole">
            <p:oleObj spid="_x0000_s162820" name="Chart" r:id="rId36" imgW="2619375" imgH="914400" progId="MSGraph.Chart.8">
              <p:embed followColorScheme="full"/>
            </p:oleObj>
          </a:graphicData>
        </a:graphic>
      </p:graphicFrame>
      <p:sp useBgFill="1">
        <p:nvSpPr>
          <p:cNvPr id="45" name="Text Placeholder 2"/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1604962" y="5735637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vert="horz" wrap="none" lIns="25400" tIns="0" rIns="2540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851B7937-44A6-424C-A993-42F12DDF2C03}" type="datetime'''''''''''''''''''''''''''''''0'''''''''''''''''''''''''">
              <a:rPr lang="en-US" sz="1000" b="0" smtClean="0">
                <a:cs typeface="Arial"/>
              </a:rPr>
              <a:pPr algn="ctr">
                <a:spcBef>
                  <a:spcPct val="0"/>
                </a:spcBef>
              </a:pPr>
              <a:t>0</a:t>
            </a:fld>
            <a:endParaRPr lang="ru-RU" sz="1000" b="0" smtClean="0">
              <a:latin typeface="Arial"/>
              <a:cs typeface="Arial"/>
              <a:sym typeface="Arial"/>
            </a:endParaRPr>
          </a:p>
        </p:txBody>
      </p:sp>
      <p:sp useBgFill="1">
        <p:nvSpPr>
          <p:cNvPr id="47" name="Text Placeholder 2"/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795337" y="5735637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vert="horz" wrap="none" lIns="25400" tIns="0" rIns="2540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556CAB60-5F79-4525-9D7A-6C2139EA9B99}" type="datetime'0'''''''''''''''''''''''''''''''">
              <a:rPr lang="en-US" sz="1000" b="0" smtClean="0">
                <a:cs typeface="Arial"/>
              </a:rPr>
              <a:pPr algn="ctr">
                <a:spcBef>
                  <a:spcPct val="0"/>
                </a:spcBef>
              </a:pPr>
              <a:t>0</a:t>
            </a:fld>
            <a:endParaRPr lang="ru-RU" sz="1000" b="0" smtClean="0">
              <a:latin typeface="Arial"/>
              <a:cs typeface="Arial"/>
              <a:sym typeface="Arial"/>
            </a:endParaRPr>
          </a:p>
        </p:txBody>
      </p:sp>
      <p:sp useBgFill="1">
        <p:nvSpPr>
          <p:cNvPr id="34" name="Text Placeholder 2"/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2414587" y="5735637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ED894C9F-3578-4B48-8059-0633EF0306EF}" type="datetime'''''''''''''''''''''''''0''''''''''''''''''''''''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36" name="Text Box 38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57200" y="5819775"/>
            <a:ext cx="2541587" cy="32316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square" tIns="91440" bIns="91440">
            <a:spAutoFit/>
          </a:bodyPr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ru-RU" sz="900" b="1" dirty="0" smtClean="0">
                <a:solidFill>
                  <a:srgbClr val="000000"/>
                </a:solidFill>
                <a:latin typeface="Arial"/>
              </a:rPr>
              <a:t>Стоимость подключения, (% ВВП</a:t>
            </a:r>
            <a:r>
              <a:rPr lang="en-US" sz="900" b="1" dirty="0" smtClean="0">
                <a:solidFill>
                  <a:srgbClr val="000000"/>
                </a:solidFill>
                <a:latin typeface="Arial"/>
              </a:rPr>
              <a:t>/</a:t>
            </a:r>
            <a:r>
              <a:rPr lang="ru-RU" sz="900" b="1" dirty="0" smtClean="0">
                <a:solidFill>
                  <a:srgbClr val="000000"/>
                </a:solidFill>
                <a:latin typeface="Arial"/>
              </a:rPr>
              <a:t>чел.)</a:t>
            </a:r>
            <a:endParaRPr lang="en-US" sz="900" b="1" dirty="0" smtClean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7" name="Object 5"/>
          <p:cNvGraphicFramePr>
            <a:graphicFrameLocks noChangeAspect="1"/>
          </p:cNvGraphicFramePr>
          <p:nvPr/>
        </p:nvGraphicFramePr>
        <p:xfrm>
          <a:off x="379412" y="5984875"/>
          <a:ext cx="2619375" cy="914400"/>
        </p:xfrm>
        <a:graphic>
          <a:graphicData uri="http://schemas.openxmlformats.org/presentationml/2006/ole">
            <p:oleObj spid="_x0000_s162821" name="Chart" r:id="rId37" imgW="2619375" imgH="914400" progId="MSGraph.Chart.8">
              <p:embed followColorScheme="full"/>
            </p:oleObj>
          </a:graphicData>
        </a:graphic>
      </p:graphicFrame>
      <p:sp useBgFill="1">
        <p:nvSpPr>
          <p:cNvPr id="38" name="Text Placeholder 2"/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1628775" y="6337300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A82E8255-DD05-4AFB-B408-925E1AE88CAF}" type="datetime'''''''''''''''''''''''''''''''''''''''0''''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 useBgFill="1">
        <p:nvSpPr>
          <p:cNvPr id="40" name="Text Placeholder 2"/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819150" y="6337300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9E01B996-6E11-426E-904E-B19C07F07231}" type="datetime'''''''''''''''''''''0''''''''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>
              <a:solidFill>
                <a:srgbClr val="000000"/>
              </a:solidFill>
              <a:sym typeface="Arial" charset="0"/>
            </a:endParaRPr>
          </a:p>
        </p:txBody>
      </p:sp>
      <p:sp useBgFill="1">
        <p:nvSpPr>
          <p:cNvPr id="39" name="Text Placeholder 2"/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2438400" y="6337300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470BA101-EECF-4D73-A539-3653458FF170}" type="datetime'''''''''''''''''''''''''''''''''''0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41" name="Rectangle 3"/>
          <p:cNvSpPr>
            <a:spLocks noChangeArrowheads="1"/>
          </p:cNvSpPr>
          <p:nvPr>
            <p:custDataLst>
              <p:tags r:id="rId30"/>
            </p:custDataLst>
          </p:nvPr>
        </p:nvSpPr>
        <p:spPr bwMode="gray">
          <a:xfrm>
            <a:off x="433387" y="4033837"/>
            <a:ext cx="2527714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Основные показатели</a:t>
            </a:r>
            <a:r>
              <a:rPr lang="ru-RU" sz="1200" b="1" baseline="30000" dirty="0" smtClean="0">
                <a:solidFill>
                  <a:srgbClr val="000000"/>
                </a:solidFill>
              </a:rPr>
              <a:t>1</a:t>
            </a:r>
            <a:r>
              <a:rPr lang="ru-RU" sz="1200" b="1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3" name="Rectangle 3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455613" y="6324600"/>
            <a:ext cx="8994775" cy="328613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r>
              <a:rPr lang="ru-RU" sz="800" dirty="0" smtClean="0">
                <a:solidFill>
                  <a:srgbClr val="000000"/>
                </a:solidFill>
              </a:rPr>
              <a:t>1. Указано влияние на ключевые показатели рейтинга </a:t>
            </a:r>
            <a:r>
              <a:rPr lang="en-US" sz="800" dirty="0" smtClean="0">
                <a:solidFill>
                  <a:srgbClr val="000000"/>
                </a:solidFill>
              </a:rPr>
              <a:t>World bank Doing business, </a:t>
            </a:r>
            <a:r>
              <a:rPr lang="ru-RU" sz="800" dirty="0" smtClean="0">
                <a:solidFill>
                  <a:srgbClr val="000000"/>
                </a:solidFill>
              </a:rPr>
              <a:t>категория </a:t>
            </a:r>
            <a:r>
              <a:rPr lang="en-US" sz="800" dirty="0" smtClean="0">
                <a:solidFill>
                  <a:srgbClr val="000000"/>
                </a:solidFill>
              </a:rPr>
              <a:t>Getting electricity</a:t>
            </a:r>
            <a:r>
              <a:rPr lang="ru-RU" sz="800" dirty="0" smtClean="0">
                <a:solidFill>
                  <a:srgbClr val="000000"/>
                </a:solidFill>
              </a:rPr>
              <a:t> проектов перечисленных на данной странице, результаты на начало года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10" name="Rectangle 77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51554" name="think-cell Slide" r:id="rId31" imgW="0" imgH="0" progId="TCLayout.ActiveDocument.1">
              <p:embed/>
            </p:oleObj>
          </a:graphicData>
        </a:graphic>
      </p:graphicFrame>
      <p:sp>
        <p:nvSpPr>
          <p:cNvPr id="119812" name="Rectangle 76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 type="none" w="lg" len="lg"/>
            <a:tailEnd type="none" w="lg" len="lg"/>
          </a:ln>
        </p:spPr>
        <p:txBody>
          <a:bodyPr vert="horz" wrap="none" lIns="0" tIns="0" rIns="0" bIns="0" anchor="ctr" anchorCtr="0">
            <a:noAutofit/>
          </a:bodyPr>
          <a:lstStyle/>
          <a:p>
            <a:pPr algn="ctr"/>
            <a:endParaRPr lang="ru-RU" sz="100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9813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ru-RU" dirty="0" smtClean="0"/>
              <a:t>Внедрение программ совершенствования деятельности  сетевых компаний</a:t>
            </a:r>
          </a:p>
        </p:txBody>
      </p:sp>
      <p:sp>
        <p:nvSpPr>
          <p:cNvPr id="119825" name="Rectangle 7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1325" y="1600318"/>
            <a:ext cx="2519776" cy="132807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 type="none" w="lg" len="lg"/>
            <a:tailEnd type="none" w="lg" len="lg"/>
          </a:ln>
        </p:spPr>
        <p:txBody>
          <a:bodyPr lIns="18000" tIns="18000" rIns="18000" bIns="18000"/>
          <a:lstStyle/>
          <a:p>
            <a:pPr marL="85725" lvl="1" indent="-85725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ru-RU" sz="1200" dirty="0" smtClean="0"/>
              <a:t>Построение </a:t>
            </a:r>
            <a:r>
              <a:rPr lang="ru-RU" sz="1200" dirty="0" err="1" smtClean="0"/>
              <a:t>клиентоориентированной</a:t>
            </a:r>
            <a:r>
              <a:rPr lang="ru-RU" sz="1200" dirty="0" smtClean="0"/>
              <a:t> системы обслуживания заявителей по технологическому присоединению,  упрощение технологического присоединения заявителей с использованием информационных технологий и типовых решений.</a:t>
            </a:r>
            <a:endParaRPr lang="ru-RU" sz="1000" dirty="0">
              <a:solidFill>
                <a:srgbClr val="000000"/>
              </a:solidFill>
            </a:endParaRPr>
          </a:p>
          <a:p>
            <a:endParaRPr lang="ru-RU" sz="1000" dirty="0">
              <a:solidFill>
                <a:srgbClr val="000000"/>
              </a:solidFill>
            </a:endParaRPr>
          </a:p>
        </p:txBody>
      </p:sp>
      <p:graphicFrame>
        <p:nvGraphicFramePr>
          <p:cNvPr id="84" name="Group 19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3197384" y="1187450"/>
          <a:ext cx="6252614" cy="4787339"/>
        </p:xfrm>
        <a:graphic>
          <a:graphicData uri="http://schemas.openxmlformats.org/drawingml/2006/table">
            <a:tbl>
              <a:tblPr bandRow="1">
                <a:tableStyleId>{EB344D84-9AFB-497E-A393-DC336BA19D2E}</a:tableStyleId>
              </a:tblPr>
              <a:tblGrid>
                <a:gridCol w="4105112"/>
                <a:gridCol w="234953"/>
                <a:gridCol w="951266"/>
                <a:gridCol w="208280"/>
                <a:gridCol w="753003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</a:rPr>
                        <a:t>Входящие проекты мероприятия</a:t>
                      </a:r>
                    </a:p>
                  </a:txBody>
                  <a:tcPr marT="91440" marB="91440" anchor="b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b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Отв. лицо</a:t>
                      </a:r>
                    </a:p>
                  </a:txBody>
                  <a:tcPr marT="91440" marB="91440" anchor="b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b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</a:rPr>
                        <a:t>Срок</a:t>
                      </a:r>
                    </a:p>
                  </a:txBody>
                  <a:tcPr marT="91440" marB="91440" anchor="b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0139">
                <a:tc>
                  <a:txBody>
                    <a:bodyPr/>
                    <a:lstStyle/>
                    <a:p>
                      <a:pPr marL="288925" marR="0" lvl="1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77B57"/>
                        </a:buClr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6.1 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Изменение мотивационной схемы менеджмента сетевых компаний с государственным участием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– установление показателей эффективности деятельности в области технологического присоединения (сокращение времени выдачи договора и технологического присоединения, снижение количества жалоб, повышение удовлетворенности заявителей).</a:t>
                      </a:r>
                      <a:endParaRPr kumimoji="0" lang="en-US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МЭР (соисп. МинЭнерго , ФАС)</a:t>
                      </a:r>
                      <a:endParaRPr kumimoji="0" lang="en-US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12.2012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20139">
                <a:tc>
                  <a:txBody>
                    <a:bodyPr/>
                    <a:lstStyle/>
                    <a:p>
                      <a:pPr marL="288925" lvl="1" indent="-17462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7B57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000" b="1" dirty="0" smtClean="0"/>
                        <a:t>6.2 </a:t>
                      </a:r>
                      <a:r>
                        <a:rPr lang="ru-RU" sz="1000" b="1" dirty="0" smtClean="0"/>
                        <a:t>Внедрение единых стандартов обслуживания клиентов сетевых организаций</a:t>
                      </a:r>
                      <a:r>
                        <a:rPr lang="ru-RU" sz="1000" dirty="0" smtClean="0"/>
                        <a:t>.  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1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МинЭнерго</a:t>
                      </a:r>
                      <a:endParaRPr kumimoji="0" lang="en-US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1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01.2013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88925" lvl="1" indent="-17462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7B57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000" b="1" dirty="0" smtClean="0"/>
                        <a:t>6.3 </a:t>
                      </a:r>
                      <a:r>
                        <a:rPr lang="ru-RU" sz="1000" b="1" dirty="0" smtClean="0"/>
                        <a:t>Внедрение </a:t>
                      </a:r>
                      <a:r>
                        <a:rPr lang="en-US" sz="1000" b="1" dirty="0" smtClean="0"/>
                        <a:t>online</a:t>
                      </a:r>
                      <a:r>
                        <a:rPr lang="ru-RU" sz="1000" b="1" dirty="0" smtClean="0"/>
                        <a:t> обслуживания</a:t>
                      </a:r>
                      <a:r>
                        <a:rPr lang="ru-RU" sz="1000" b="1" baseline="0" dirty="0" smtClean="0"/>
                        <a:t> клиентов</a:t>
                      </a:r>
                      <a:r>
                        <a:rPr lang="ru-RU" sz="1000" b="1" dirty="0" smtClean="0"/>
                        <a:t> </a:t>
                      </a:r>
                      <a:r>
                        <a:rPr lang="ru-RU" sz="1000" dirty="0" smtClean="0"/>
                        <a:t>– Прием заявок от малого и среднего бизнеса через</a:t>
                      </a:r>
                      <a:r>
                        <a:rPr lang="ru-RU" sz="1000" baseline="0" dirty="0" smtClean="0"/>
                        <a:t> И</a:t>
                      </a:r>
                      <a:r>
                        <a:rPr lang="ru-RU" sz="1000" dirty="0" smtClean="0"/>
                        <a:t>нтернет (возможность отслеживать исполнение заявки в режиме реального времени) с выдачей договоров ТП в кратчайшие сроки.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МинЭнерго</a:t>
                      </a:r>
                      <a:endParaRPr kumimoji="0" lang="en-US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1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Пилот: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06.2012</a:t>
                      </a:r>
                      <a:endParaRPr kumimoji="0" 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Внедр</a:t>
                      </a: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01.2013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7783">
                <a:tc>
                  <a:txBody>
                    <a:bodyPr/>
                    <a:lstStyle/>
                    <a:p>
                      <a:pPr marL="288925" lvl="1" indent="-17462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7B57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000" b="1" dirty="0" smtClean="0"/>
                        <a:t>6.4 </a:t>
                      </a:r>
                      <a:r>
                        <a:rPr lang="ru-RU" sz="1000" b="1" dirty="0" smtClean="0"/>
                        <a:t>Разработка</a:t>
                      </a:r>
                      <a:r>
                        <a:rPr lang="ru-RU" sz="1000" b="1" baseline="0" dirty="0" smtClean="0"/>
                        <a:t> системы КПЭ персонала сетевых компаний с учетом показателей качества обслуживания</a:t>
                      </a:r>
                      <a:r>
                        <a:rPr lang="ru-RU" sz="1000" b="1" dirty="0" smtClean="0"/>
                        <a:t> </a:t>
                      </a:r>
                      <a:r>
                        <a:rPr lang="ru-RU" sz="1000" dirty="0" smtClean="0"/>
                        <a:t>– внедрение показателей эффективности деятельности в области технологического присоединения (создание резервов мощности для технологического присоединения, сокращение времени выдачи договора и технологического присоединения, снижение количества жалоб, повышение удовлетворенности заявителей). Установление зависимость премии менеджеров и персонала от достижения ключевых показателей эффективности.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МинЭнерго</a:t>
                      </a: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</a:t>
                      </a:r>
                      <a:r>
                        <a:rPr kumimoji="0" lang="ru-RU" sz="105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соисп</a:t>
                      </a: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МЭР)</a:t>
                      </a:r>
                      <a:endParaRPr kumimoji="0" lang="en-US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1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01.2013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03" name="Rectangle 3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433387" y="1170904"/>
            <a:ext cx="2527714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Цели мероприятия</a:t>
            </a:r>
          </a:p>
        </p:txBody>
      </p:sp>
      <p:cxnSp>
        <p:nvCxnSpPr>
          <p:cNvPr id="111" name="Straight Connector 110"/>
          <p:cNvCxnSpPr/>
          <p:nvPr>
            <p:custDataLst>
              <p:tags r:id="rId7"/>
            </p:custDataLst>
          </p:nvPr>
        </p:nvCxnSpPr>
        <p:spPr>
          <a:xfrm>
            <a:off x="3076851" y="1170904"/>
            <a:ext cx="0" cy="5357218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7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197384" y="6146381"/>
            <a:ext cx="6252613" cy="26477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 type="none" w="lg" len="lg"/>
            <a:tailEnd type="none" w="lg" len="lg"/>
          </a:ln>
        </p:spPr>
        <p:txBody>
          <a:bodyPr lIns="18000" tIns="18000" rIns="18000" bIns="18000"/>
          <a:lstStyle/>
          <a:p>
            <a:pPr marL="288925" lvl="1" indent="-174625">
              <a:spcBef>
                <a:spcPts val="0"/>
              </a:spcBef>
              <a:spcAft>
                <a:spcPts val="0"/>
              </a:spcAft>
              <a:buClr>
                <a:srgbClr val="177B57"/>
              </a:buClr>
              <a:buSzPct val="100000"/>
              <a:buFont typeface="Arial"/>
              <a:buChar char="•"/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Внедрение методологических указаний по повышению </a:t>
            </a:r>
            <a:r>
              <a:rPr lang="ru-RU" sz="1000" dirty="0" err="1" smtClean="0">
                <a:solidFill>
                  <a:srgbClr val="000000"/>
                </a:solidFill>
                <a:latin typeface="Arial"/>
              </a:rPr>
              <a:t>клиентоориентированности</a:t>
            </a: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 на основании материалов  </a:t>
            </a:r>
            <a:r>
              <a:rPr lang="ru-RU" sz="1000" dirty="0" err="1" smtClean="0">
                <a:solidFill>
                  <a:srgbClr val="000000"/>
                </a:solidFill>
                <a:latin typeface="Arial"/>
              </a:rPr>
              <a:t>ОАО</a:t>
            </a: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 "МОЭСК", </a:t>
            </a:r>
            <a:r>
              <a:rPr lang="ru-RU" sz="1000" dirty="0" err="1" smtClean="0"/>
              <a:t>ОАО</a:t>
            </a:r>
            <a:r>
              <a:rPr lang="ru-RU" sz="1000" dirty="0" smtClean="0"/>
              <a:t> "</a:t>
            </a:r>
            <a:r>
              <a:rPr lang="ru-RU" sz="1000" dirty="0" err="1" smtClean="0"/>
              <a:t>ИЭСК</a:t>
            </a:r>
            <a:r>
              <a:rPr lang="ru-RU" sz="1000" dirty="0" smtClean="0"/>
              <a:t>"</a:t>
            </a: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1000" dirty="0" err="1" smtClean="0">
                <a:solidFill>
                  <a:srgbClr val="000000"/>
                </a:solidFill>
                <a:latin typeface="Arial"/>
              </a:rPr>
              <a:t>ОАО</a:t>
            </a: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 "Энергия"</a:t>
            </a:r>
          </a:p>
        </p:txBody>
      </p:sp>
      <p:sp>
        <p:nvSpPr>
          <p:cNvPr id="46" name="Rectangle 3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3187850" y="5716967"/>
            <a:ext cx="6272310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Изменения в законодательстве</a:t>
            </a:r>
          </a:p>
        </p:txBody>
      </p:sp>
      <p:sp>
        <p:nvSpPr>
          <p:cNvPr id="42" name="Rectangle 3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433801" y="3300551"/>
            <a:ext cx="2527300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Ответственное лицо</a:t>
            </a:r>
          </a:p>
        </p:txBody>
      </p:sp>
      <p:sp>
        <p:nvSpPr>
          <p:cNvPr id="27" name="TextBox 26"/>
          <p:cNvSpPr txBox="1"/>
          <p:nvPr>
            <p:custDataLst>
              <p:tags r:id="rId11"/>
            </p:custDataLst>
          </p:nvPr>
        </p:nvSpPr>
        <p:spPr>
          <a:xfrm>
            <a:off x="422753" y="3692929"/>
            <a:ext cx="2525714" cy="35103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tIns="90000" bIns="90000" rtlCol="0" anchor="t">
            <a:noAutofit/>
          </a:bodyPr>
          <a:lstStyle/>
          <a:p>
            <a:pPr algn="ctr"/>
            <a:r>
              <a:rPr lang="ru-RU" sz="1100" b="1" dirty="0" smtClean="0"/>
              <a:t>МинЭнерго</a:t>
            </a:r>
            <a:endParaRPr lang="en-US" sz="1100" b="1" dirty="0" smtClean="0"/>
          </a:p>
        </p:txBody>
      </p:sp>
      <p:cxnSp>
        <p:nvCxnSpPr>
          <p:cNvPr id="76" name="Straight Connector 75"/>
          <p:cNvCxnSpPr/>
          <p:nvPr>
            <p:custDataLst>
              <p:tags r:id="rId12"/>
            </p:custDataLst>
          </p:nvPr>
        </p:nvCxnSpPr>
        <p:spPr>
          <a:xfrm>
            <a:off x="2065667" y="4530765"/>
            <a:ext cx="0" cy="1921431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>
            <p:custDataLst>
              <p:tags r:id="rId13"/>
            </p:custDataLst>
          </p:nvPr>
        </p:nvCxnSpPr>
        <p:spPr>
          <a:xfrm>
            <a:off x="1254641" y="4530765"/>
            <a:ext cx="0" cy="1921431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 Box 3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33386" y="4616450"/>
            <a:ext cx="1674813" cy="32316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square" tIns="91440" bIns="91440">
            <a:spAutoFit/>
          </a:bodyPr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ru-RU" sz="900" b="1" dirty="0" smtClean="0">
                <a:solidFill>
                  <a:srgbClr val="000000"/>
                </a:solidFill>
                <a:latin typeface="Arial"/>
              </a:rPr>
              <a:t>Количество этапов</a:t>
            </a:r>
            <a:endParaRPr lang="en-US" sz="900" b="1" dirty="0" smtClean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79" name="Object 5"/>
          <p:cNvGraphicFramePr>
            <a:graphicFrameLocks noChangeAspect="1"/>
          </p:cNvGraphicFramePr>
          <p:nvPr/>
        </p:nvGraphicFramePr>
        <p:xfrm>
          <a:off x="355600" y="4738687"/>
          <a:ext cx="2619443" cy="914400"/>
        </p:xfrm>
        <a:graphic>
          <a:graphicData uri="http://schemas.openxmlformats.org/presentationml/2006/ole">
            <p:oleObj spid="_x0000_s151561" name="Chart" r:id="rId32" imgW="2619375" imgH="914400" progId="MSGraph.Chart.8">
              <p:embed followColorScheme="full"/>
            </p:oleObj>
          </a:graphicData>
        </a:graphic>
      </p:graphicFrame>
      <p:sp useBgFill="1">
        <p:nvSpPr>
          <p:cNvPr id="80" name="Text Placeholder 2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1604962" y="4795837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5FF13854-846D-4CBF-8DE7-D4D7F58949C1}" type="datetime'''''''''''0''''''''''''''''''''''''''''''''''''''''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 useBgFill="1">
        <p:nvSpPr>
          <p:cNvPr id="81" name="Text Placeholder 2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2393950" y="4881562"/>
            <a:ext cx="1635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C1D35B23-7948-4427-A1D9-E49513EA3211}" type="datetime'''''''''''''''''''''-''''''''''''''''''''''''1'''''''''''">
              <a:rPr lang="en-US" sz="1000" smtClean="0">
                <a:solidFill>
                  <a:srgbClr val="000000"/>
                </a:solidFill>
              </a:rPr>
              <a:pPr/>
              <a:t>-1</a:t>
            </a:fld>
            <a:endParaRPr lang="ru-RU" sz="1000">
              <a:solidFill>
                <a:srgbClr val="000000"/>
              </a:solidFill>
              <a:sym typeface="Arial" charset="0"/>
            </a:endParaRPr>
          </a:p>
        </p:txBody>
      </p:sp>
      <p:sp useBgFill="1">
        <p:nvSpPr>
          <p:cNvPr id="82" name="Text Placeholder 2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774700" y="4967287"/>
            <a:ext cx="1635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EB283E8C-3B3A-487D-8C6B-2CEF3ADD7AB6}" type="datetime'''''''''''''''''''''''''''-''''''''''''''''''''''''''''''''2'">
              <a:rPr lang="en-US" sz="1000" smtClean="0">
                <a:solidFill>
                  <a:srgbClr val="000000"/>
                </a:solidFill>
              </a:rPr>
              <a:pPr/>
              <a:t>-2</a:t>
            </a:fld>
            <a:endParaRPr lang="ru-RU" sz="10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83" name="TextBox 82"/>
          <p:cNvSpPr txBox="1"/>
          <p:nvPr>
            <p:custDataLst>
              <p:tags r:id="rId18"/>
            </p:custDataLst>
          </p:nvPr>
        </p:nvSpPr>
        <p:spPr>
          <a:xfrm>
            <a:off x="633669" y="4407026"/>
            <a:ext cx="466795" cy="335646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ru-RU" sz="1000" b="1" dirty="0" smtClean="0"/>
              <a:t>20	13</a:t>
            </a:r>
            <a:endParaRPr lang="en-US" sz="1000" b="1" dirty="0" smtClean="0"/>
          </a:p>
        </p:txBody>
      </p:sp>
      <p:sp>
        <p:nvSpPr>
          <p:cNvPr id="85" name="TextBox 84"/>
          <p:cNvSpPr txBox="1"/>
          <p:nvPr>
            <p:custDataLst>
              <p:tags r:id="rId19"/>
            </p:custDataLst>
          </p:nvPr>
        </p:nvSpPr>
        <p:spPr>
          <a:xfrm>
            <a:off x="1435362" y="4407026"/>
            <a:ext cx="466795" cy="335646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ru-RU" sz="1000" b="1" dirty="0" smtClean="0"/>
              <a:t>2015</a:t>
            </a:r>
            <a:endParaRPr lang="en-US" sz="1000" b="1" dirty="0" smtClean="0"/>
          </a:p>
        </p:txBody>
      </p:sp>
      <p:sp>
        <p:nvSpPr>
          <p:cNvPr id="86" name="TextBox 85"/>
          <p:cNvSpPr txBox="1"/>
          <p:nvPr>
            <p:custDataLst>
              <p:tags r:id="rId20"/>
            </p:custDataLst>
          </p:nvPr>
        </p:nvSpPr>
        <p:spPr>
          <a:xfrm>
            <a:off x="2248674" y="4407026"/>
            <a:ext cx="466795" cy="335646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ru-RU" sz="1000" b="1" dirty="0" smtClean="0"/>
              <a:t>2020</a:t>
            </a:r>
            <a:endParaRPr lang="en-US" sz="1000" b="1" dirty="0" smtClean="0"/>
          </a:p>
        </p:txBody>
      </p:sp>
      <p:sp>
        <p:nvSpPr>
          <p:cNvPr id="87" name="Text Box 3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33387" y="5218112"/>
            <a:ext cx="2282082" cy="32316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square" tIns="91440" bIns="91440">
            <a:spAutoFit/>
          </a:bodyPr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ru-RU" sz="900" b="1" dirty="0" smtClean="0">
                <a:solidFill>
                  <a:srgbClr val="000000"/>
                </a:solidFill>
                <a:latin typeface="Arial"/>
              </a:rPr>
              <a:t>Сроки подключения, (дней)</a:t>
            </a:r>
            <a:endParaRPr lang="en-US" sz="900" b="1" dirty="0" smtClean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88" name="Object 5"/>
          <p:cNvGraphicFramePr>
            <a:graphicFrameLocks noChangeAspect="1"/>
          </p:cNvGraphicFramePr>
          <p:nvPr/>
        </p:nvGraphicFramePr>
        <p:xfrm>
          <a:off x="355600" y="5340350"/>
          <a:ext cx="2619443" cy="914400"/>
        </p:xfrm>
        <a:graphic>
          <a:graphicData uri="http://schemas.openxmlformats.org/presentationml/2006/ole">
            <p:oleObj spid="_x0000_s151562" name="Chart" r:id="rId33" imgW="2619375" imgH="914400" progId="MSGraph.Chart.8">
              <p:embed followColorScheme="full"/>
            </p:oleObj>
          </a:graphicData>
        </a:graphic>
      </p:graphicFrame>
      <p:sp useBgFill="1">
        <p:nvSpPr>
          <p:cNvPr id="89" name="Text Placeholder 2"/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1549400" y="5568950"/>
            <a:ext cx="2333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D719D4F6-F390-4D63-8A53-64D4FD460101}" type="datetime'''''-''''''''''''1''''''''0'''''''''">
              <a:rPr lang="en-US" sz="1000" smtClean="0">
                <a:solidFill>
                  <a:srgbClr val="000000"/>
                </a:solidFill>
              </a:rPr>
              <a:pPr/>
              <a:t>-10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 useBgFill="1">
        <p:nvSpPr>
          <p:cNvPr id="90" name="Text Placeholder 2"/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2414587" y="5397500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AF617478-09AE-4E70-9821-1A869C8A815D}" type="datetime'''''''''''''''''''''''''''''''''''''''0''''''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 useBgFill="1">
        <p:nvSpPr>
          <p:cNvPr id="91" name="Text Placeholder 2"/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774700" y="5483225"/>
            <a:ext cx="1635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0C9AC941-EE56-44F4-B4F7-D3899D78F23C}" type="datetime'''''-''''''''''''''''''''''''''''''''''''''''''''''''5'''''''">
              <a:rPr lang="en-US" sz="1000" smtClean="0">
                <a:solidFill>
                  <a:srgbClr val="000000"/>
                </a:solidFill>
              </a:rPr>
              <a:pPr/>
              <a:t>-5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92" name="Text Box 3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57200" y="5819775"/>
            <a:ext cx="2541587" cy="32316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square" tIns="91440" bIns="91440">
            <a:spAutoFit/>
          </a:bodyPr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ru-RU" sz="900" b="1" dirty="0" smtClean="0">
                <a:solidFill>
                  <a:srgbClr val="000000"/>
                </a:solidFill>
                <a:latin typeface="Arial"/>
              </a:rPr>
              <a:t>Стоимость подключения, (% ВВП</a:t>
            </a:r>
            <a:r>
              <a:rPr lang="en-US" sz="900" b="1" dirty="0" smtClean="0">
                <a:solidFill>
                  <a:srgbClr val="000000"/>
                </a:solidFill>
                <a:latin typeface="Arial"/>
              </a:rPr>
              <a:t>/</a:t>
            </a:r>
            <a:r>
              <a:rPr lang="ru-RU" sz="900" b="1" dirty="0" smtClean="0">
                <a:solidFill>
                  <a:srgbClr val="000000"/>
                </a:solidFill>
                <a:latin typeface="Arial"/>
              </a:rPr>
              <a:t>чел.)</a:t>
            </a:r>
            <a:endParaRPr lang="en-US" sz="900" b="1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Rectangle 3"/>
          <p:cNvSpPr>
            <a:spLocks noChangeArrowheads="1"/>
          </p:cNvSpPr>
          <p:nvPr>
            <p:custDataLst>
              <p:tags r:id="rId26"/>
            </p:custDataLst>
          </p:nvPr>
        </p:nvSpPr>
        <p:spPr bwMode="gray">
          <a:xfrm>
            <a:off x="433387" y="4033837"/>
            <a:ext cx="2527714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Основные показатели</a:t>
            </a:r>
            <a:r>
              <a:rPr lang="ru-RU" sz="1200" b="1" baseline="30000" dirty="0" smtClean="0">
                <a:solidFill>
                  <a:srgbClr val="000000"/>
                </a:solidFill>
              </a:rPr>
              <a:t>1</a:t>
            </a:r>
            <a:r>
              <a:rPr lang="ru-RU" sz="1200" b="1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2" name="Rectangle 3"/>
          <p:cNvSpPr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455613" y="6324600"/>
            <a:ext cx="8994775" cy="328613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r>
              <a:rPr lang="ru-RU" sz="800" dirty="0" smtClean="0">
                <a:solidFill>
                  <a:srgbClr val="000000"/>
                </a:solidFill>
              </a:rPr>
              <a:t>1. Указано влияние на ключевые показатели рейтинга </a:t>
            </a:r>
            <a:r>
              <a:rPr lang="en-US" sz="800" dirty="0" smtClean="0">
                <a:solidFill>
                  <a:srgbClr val="000000"/>
                </a:solidFill>
              </a:rPr>
              <a:t>World bank Doing business, </a:t>
            </a:r>
            <a:r>
              <a:rPr lang="ru-RU" sz="800" dirty="0" smtClean="0">
                <a:solidFill>
                  <a:srgbClr val="000000"/>
                </a:solidFill>
              </a:rPr>
              <a:t>категория </a:t>
            </a:r>
            <a:r>
              <a:rPr lang="en-US" sz="800" dirty="0" smtClean="0">
                <a:solidFill>
                  <a:srgbClr val="000000"/>
                </a:solidFill>
              </a:rPr>
              <a:t>Getting electricity</a:t>
            </a:r>
            <a:r>
              <a:rPr lang="ru-RU" sz="800" dirty="0" smtClean="0">
                <a:solidFill>
                  <a:srgbClr val="000000"/>
                </a:solidFill>
              </a:rPr>
              <a:t> проектов перечисленных на данной странице, результаты на начало года </a:t>
            </a:r>
          </a:p>
        </p:txBody>
      </p:sp>
      <p:sp>
        <p:nvSpPr>
          <p:cNvPr id="31" name="Oval 2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95579" y="629760"/>
            <a:ext cx="295275" cy="2952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10" name="Rectangle 77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53602" name="think-cell Slide" r:id="rId31" imgW="0" imgH="0" progId="TCLayout.ActiveDocument.1">
              <p:embed/>
            </p:oleObj>
          </a:graphicData>
        </a:graphic>
      </p:graphicFrame>
      <p:sp>
        <p:nvSpPr>
          <p:cNvPr id="119812" name="Rectangle 76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 type="none" w="lg" len="lg"/>
            <a:tailEnd type="none" w="lg" len="lg"/>
          </a:ln>
        </p:spPr>
        <p:txBody>
          <a:bodyPr vert="horz" wrap="none" lIns="0" tIns="0" rIns="0" bIns="0" anchor="ctr" anchorCtr="0">
            <a:noAutofit/>
          </a:bodyPr>
          <a:lstStyle/>
          <a:p>
            <a:pPr algn="ctr"/>
            <a:endParaRPr lang="ru-RU" sz="100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9813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ru-RU" dirty="0" smtClean="0"/>
              <a:t>Внедрение единых стандартов раскрытия информации по ТП</a:t>
            </a:r>
            <a:endParaRPr lang="ru-RU" dirty="0" smtClean="0">
              <a:solidFill>
                <a:srgbClr val="177B57"/>
              </a:solidFill>
            </a:endParaRPr>
          </a:p>
        </p:txBody>
      </p:sp>
      <p:sp>
        <p:nvSpPr>
          <p:cNvPr id="119825" name="Rectangle 7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1325" y="1600318"/>
            <a:ext cx="2519776" cy="132807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 type="none" w="lg" len="lg"/>
            <a:tailEnd type="none" w="lg" len="lg"/>
          </a:ln>
        </p:spPr>
        <p:txBody>
          <a:bodyPr lIns="18000" tIns="18000" rIns="18000" bIns="18000"/>
          <a:lstStyle/>
          <a:p>
            <a:pPr marL="288925" lvl="1" indent="-174625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ru-RU" sz="1200" dirty="0" smtClean="0"/>
              <a:t>Увеличение информационной прозрачности всего процесса технологического присоединения.</a:t>
            </a:r>
            <a:endParaRPr lang="ru-RU" sz="1000" dirty="0">
              <a:solidFill>
                <a:srgbClr val="000000"/>
              </a:solidFill>
            </a:endParaRPr>
          </a:p>
          <a:p>
            <a:endParaRPr lang="ru-RU" sz="1000" dirty="0">
              <a:solidFill>
                <a:srgbClr val="000000"/>
              </a:solidFill>
            </a:endParaRPr>
          </a:p>
        </p:txBody>
      </p:sp>
      <p:graphicFrame>
        <p:nvGraphicFramePr>
          <p:cNvPr id="84" name="Group 19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3197384" y="1187448"/>
          <a:ext cx="6252614" cy="4330254"/>
        </p:xfrm>
        <a:graphic>
          <a:graphicData uri="http://schemas.openxmlformats.org/drawingml/2006/table">
            <a:tbl>
              <a:tblPr bandRow="1">
                <a:tableStyleId>{EB344D84-9AFB-497E-A393-DC336BA19D2E}</a:tableStyleId>
              </a:tblPr>
              <a:tblGrid>
                <a:gridCol w="4105112"/>
                <a:gridCol w="234953"/>
                <a:gridCol w="951266"/>
                <a:gridCol w="208280"/>
                <a:gridCol w="753003"/>
              </a:tblGrid>
              <a:tr h="3754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</a:rPr>
                        <a:t>Входящие проекты мероприятия</a:t>
                      </a:r>
                    </a:p>
                  </a:txBody>
                  <a:tcPr marT="91440" marB="91440" anchor="b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b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Отв. лицо</a:t>
                      </a:r>
                    </a:p>
                  </a:txBody>
                  <a:tcPr marT="91440" marB="91440" anchor="b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b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</a:rPr>
                        <a:t>Срок</a:t>
                      </a:r>
                    </a:p>
                  </a:txBody>
                  <a:tcPr marT="91440" marB="91440" anchor="b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3711">
                <a:tc>
                  <a:txBody>
                    <a:bodyPr/>
                    <a:lstStyle/>
                    <a:p>
                      <a:pPr marL="288925" marR="0" lvl="1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7B57"/>
                        </a:buClr>
                        <a:buSzPct val="100000"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7.1 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Совершенствование и внедрение стандартов по раскрытию информации сетевыми компаниями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 – раскрытие информации о текущих объемах свободной мощности по всем центрам питания.</a:t>
                      </a:r>
                      <a:endParaRPr kumimoji="0" lang="ru-RU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1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ФАС (</a:t>
                      </a:r>
                      <a:r>
                        <a:rPr kumimoji="0" lang="ru-RU" sz="105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соисп</a:t>
                      </a: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МЭР)</a:t>
                      </a:r>
                      <a:endParaRPr kumimoji="0" lang="en-US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1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12.2012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86888">
                <a:tc>
                  <a:txBody>
                    <a:bodyPr/>
                    <a:lstStyle/>
                    <a:p>
                      <a:pPr marL="288925" lvl="1" indent="-17462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7B57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7.2 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Создание механизма раскрытия информации по обработке заявок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- обязать </a:t>
                      </a:r>
                      <a:r>
                        <a:rPr lang="ru-RU" sz="100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электросетевые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компании раскрывать информацию в части основных этапов поступления и обработки заявок потребителей по основным этапам: поступление заявки, выдача ТУ, заключение договора, подключение объекта. (примечание: содержание заявок не раскрывается).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ФАС (соисп. МинЭнерго и МЭР)</a:t>
                      </a:r>
                      <a:endParaRPr kumimoji="0" lang="en-US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06.2012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819773">
                <a:tc>
                  <a:txBody>
                    <a:bodyPr/>
                    <a:lstStyle/>
                    <a:p>
                      <a:pPr marL="288925" lvl="1" indent="-17462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7B57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000" b="1" dirty="0" smtClean="0"/>
                        <a:t>7.3 </a:t>
                      </a:r>
                      <a:r>
                        <a:rPr lang="ru-RU" sz="1000" b="1" dirty="0" smtClean="0"/>
                        <a:t>Создание единого интернет-портала </a:t>
                      </a:r>
                      <a:r>
                        <a:rPr lang="ru-RU" sz="1000" dirty="0" smtClean="0"/>
                        <a:t>- </a:t>
                      </a:r>
                      <a:r>
                        <a:rPr lang="ru-RU" sz="1000" dirty="0" smtClean="0"/>
                        <a:t>обязать сетевые организации</a:t>
                      </a:r>
                      <a:r>
                        <a:rPr lang="ru-RU" sz="1000" baseline="30000" dirty="0" smtClean="0"/>
                        <a:t>2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 размещать информацию по </a:t>
                      </a:r>
                      <a:r>
                        <a:rPr lang="ru-RU" sz="1000" dirty="0" err="1" smtClean="0"/>
                        <a:t>ТП</a:t>
                      </a:r>
                      <a:r>
                        <a:rPr lang="ru-RU" sz="1000" dirty="0" smtClean="0"/>
                        <a:t> потребителей в рамках </a:t>
                      </a:r>
                      <a:r>
                        <a:rPr lang="ru-RU" sz="1000" dirty="0" err="1" smtClean="0"/>
                        <a:t>интернет-портала</a:t>
                      </a:r>
                      <a:r>
                        <a:rPr lang="ru-RU" sz="1000" dirty="0" smtClean="0"/>
                        <a:t>, предоставляющего полную информацию о процедуре и местах возможного присоединения на карте, позволяющего рассчитывать потребность в мощности, а также стоимость </a:t>
                      </a:r>
                      <a:r>
                        <a:rPr lang="ru-RU" sz="1000" dirty="0" err="1" smtClean="0"/>
                        <a:t>ТП</a:t>
                      </a:r>
                      <a:r>
                        <a:rPr lang="ru-RU" sz="1000" dirty="0" smtClean="0"/>
                        <a:t>.</a:t>
                      </a:r>
                      <a:endParaRPr lang="ru-RU" sz="1000" dirty="0" smtClean="0"/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ФСТ (соисп. ФАС)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06.2012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7080">
                <a:tc>
                  <a:txBody>
                    <a:bodyPr/>
                    <a:lstStyle/>
                    <a:p>
                      <a:pPr marL="288925" lvl="1" indent="-17462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7B57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7.4 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Создание рейтинга по регионам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– расчет ключевых показателей рейтинга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Doing business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по каждому  региону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/ 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сетевой компании.</a:t>
                      </a:r>
                      <a:endParaRPr lang="ru-RU" sz="1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МЭР (соисп. ФАС)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12.2012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03" name="Rectangle 3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433387" y="1170904"/>
            <a:ext cx="2527714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Цели мероприятия</a:t>
            </a:r>
          </a:p>
        </p:txBody>
      </p:sp>
      <p:cxnSp>
        <p:nvCxnSpPr>
          <p:cNvPr id="111" name="Straight Connector 110"/>
          <p:cNvCxnSpPr/>
          <p:nvPr>
            <p:custDataLst>
              <p:tags r:id="rId7"/>
            </p:custDataLst>
          </p:nvPr>
        </p:nvCxnSpPr>
        <p:spPr>
          <a:xfrm>
            <a:off x="3076851" y="1170904"/>
            <a:ext cx="0" cy="5357218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7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197384" y="5815774"/>
            <a:ext cx="6252613" cy="26477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 type="none" w="lg" len="lg"/>
            <a:tailEnd type="none" w="lg" len="lg"/>
          </a:ln>
        </p:spPr>
        <p:txBody>
          <a:bodyPr lIns="18000" tIns="18000" rIns="18000" bIns="18000"/>
          <a:lstStyle/>
          <a:p>
            <a:pPr marL="288925" lvl="1" indent="-174625">
              <a:spcBef>
                <a:spcPts val="0"/>
              </a:spcBef>
              <a:spcAft>
                <a:spcPts val="0"/>
              </a:spcAft>
              <a:buClr>
                <a:srgbClr val="177B57"/>
              </a:buClr>
              <a:buSzPct val="100000"/>
              <a:buFont typeface="Arial"/>
              <a:buChar char="•"/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Внесение изменений в Стандарты раскрытия информации субъектами оптового и розничных рынков электрической энергии, утвержденных Постановлением Правительства Российской Федерации от 21 января 2004 г. № 24.</a:t>
            </a:r>
          </a:p>
          <a:p>
            <a:pPr marL="288925" lvl="1" indent="-174625">
              <a:spcBef>
                <a:spcPts val="0"/>
              </a:spcBef>
              <a:spcAft>
                <a:spcPts val="0"/>
              </a:spcAft>
              <a:buClr>
                <a:srgbClr val="177B57"/>
              </a:buClr>
              <a:buSzPct val="100000"/>
              <a:buFont typeface="Arial"/>
              <a:buChar char="•"/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Внедрение методики по расчету  ключевых показателей эффективности.</a:t>
            </a:r>
          </a:p>
        </p:txBody>
      </p:sp>
      <p:sp>
        <p:nvSpPr>
          <p:cNvPr id="46" name="Rectangle 3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3187850" y="5449420"/>
            <a:ext cx="6272310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Изменения в законодательстве</a:t>
            </a:r>
          </a:p>
        </p:txBody>
      </p:sp>
      <p:sp>
        <p:nvSpPr>
          <p:cNvPr id="24" name="Rectangle 3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433801" y="2641305"/>
            <a:ext cx="2527300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Ответственное лицо</a:t>
            </a:r>
          </a:p>
        </p:txBody>
      </p:sp>
      <p:sp>
        <p:nvSpPr>
          <p:cNvPr id="25" name="Oval 2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95579" y="629760"/>
            <a:ext cx="295275" cy="2952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>
            <p:custDataLst>
              <p:tags r:id="rId12"/>
            </p:custDataLst>
          </p:nvPr>
        </p:nvSpPr>
        <p:spPr>
          <a:xfrm>
            <a:off x="422753" y="3023050"/>
            <a:ext cx="2525714" cy="35103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tIns="90000" bIns="90000" rtlCol="0" anchor="t">
            <a:noAutofit/>
          </a:bodyPr>
          <a:lstStyle/>
          <a:p>
            <a:pPr algn="ctr"/>
            <a:r>
              <a:rPr lang="ru-RU" sz="1100" b="1" dirty="0" smtClean="0"/>
              <a:t>МЭР</a:t>
            </a:r>
            <a:endParaRPr lang="en-US" sz="1100" b="1" dirty="0" smtClean="0"/>
          </a:p>
        </p:txBody>
      </p:sp>
      <p:cxnSp>
        <p:nvCxnSpPr>
          <p:cNvPr id="27" name="Straight Connector 26"/>
          <p:cNvCxnSpPr/>
          <p:nvPr>
            <p:custDataLst>
              <p:tags r:id="rId13"/>
            </p:custDataLst>
          </p:nvPr>
        </p:nvCxnSpPr>
        <p:spPr>
          <a:xfrm>
            <a:off x="2065667" y="4530765"/>
            <a:ext cx="0" cy="1921431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>
            <p:custDataLst>
              <p:tags r:id="rId14"/>
            </p:custDataLst>
          </p:nvPr>
        </p:nvCxnSpPr>
        <p:spPr>
          <a:xfrm>
            <a:off x="1254641" y="4530765"/>
            <a:ext cx="0" cy="1921431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3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33386" y="4616450"/>
            <a:ext cx="1674813" cy="32316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square" tIns="91440" bIns="91440">
            <a:spAutoFit/>
          </a:bodyPr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ru-RU" sz="900" b="1" dirty="0" smtClean="0">
                <a:solidFill>
                  <a:srgbClr val="000000"/>
                </a:solidFill>
                <a:latin typeface="Arial"/>
              </a:rPr>
              <a:t>Количество этапов</a:t>
            </a:r>
            <a:endParaRPr lang="en-US" sz="900" b="1" dirty="0" smtClean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0" name="Object 5"/>
          <p:cNvGraphicFramePr>
            <a:graphicFrameLocks noChangeAspect="1"/>
          </p:cNvGraphicFramePr>
          <p:nvPr/>
        </p:nvGraphicFramePr>
        <p:xfrm>
          <a:off x="355600" y="4781550"/>
          <a:ext cx="2619443" cy="914400"/>
        </p:xfrm>
        <a:graphic>
          <a:graphicData uri="http://schemas.openxmlformats.org/presentationml/2006/ole">
            <p:oleObj spid="_x0000_s153606" name="Chart" r:id="rId32" imgW="2619375" imgH="914400" progId="MSGraph.Chart.8">
              <p:embed followColorScheme="full"/>
            </p:oleObj>
          </a:graphicData>
        </a:graphic>
      </p:graphicFrame>
      <p:sp useBgFill="1">
        <p:nvSpPr>
          <p:cNvPr id="31" name="Text Placeholder 2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1604962" y="5133975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665ADCD0-B111-4806-BBA1-1C22C48C42CC}" type="datetime'''''''''''''''''''''''''0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 useBgFill="1">
        <p:nvSpPr>
          <p:cNvPr id="33" name="Text Placeholder 2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2414587" y="5133975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720B8B41-494D-441E-841E-2C83A2AB6A52}" type="datetime'''''''''''''''''''''''''''''''''''''''0''''''''''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 useBgFill="1">
        <p:nvSpPr>
          <p:cNvPr id="34" name="Text Placeholder 2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795337" y="5133975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900B3012-2485-4DB8-95B8-5596FD6C2624}" type="datetime'''''''''''''''''''''''''''''''''''''''''''''''''''''0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35" name="TextBox 34"/>
          <p:cNvSpPr txBox="1"/>
          <p:nvPr>
            <p:custDataLst>
              <p:tags r:id="rId19"/>
            </p:custDataLst>
          </p:nvPr>
        </p:nvSpPr>
        <p:spPr>
          <a:xfrm>
            <a:off x="633669" y="4407026"/>
            <a:ext cx="466795" cy="335646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ru-RU" sz="1000" b="1" dirty="0" smtClean="0"/>
              <a:t>20	13</a:t>
            </a:r>
            <a:endParaRPr lang="en-US" sz="1000" b="1" dirty="0" smtClean="0"/>
          </a:p>
        </p:txBody>
      </p:sp>
      <p:sp>
        <p:nvSpPr>
          <p:cNvPr id="36" name="TextBox 35"/>
          <p:cNvSpPr txBox="1"/>
          <p:nvPr>
            <p:custDataLst>
              <p:tags r:id="rId20"/>
            </p:custDataLst>
          </p:nvPr>
        </p:nvSpPr>
        <p:spPr>
          <a:xfrm>
            <a:off x="1435362" y="4407026"/>
            <a:ext cx="466795" cy="335646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ru-RU" sz="1000" b="1" dirty="0" smtClean="0"/>
              <a:t>2015</a:t>
            </a:r>
            <a:endParaRPr lang="en-US" sz="1000" b="1" dirty="0" smtClean="0"/>
          </a:p>
        </p:txBody>
      </p:sp>
      <p:sp>
        <p:nvSpPr>
          <p:cNvPr id="37" name="TextBox 36"/>
          <p:cNvSpPr txBox="1"/>
          <p:nvPr>
            <p:custDataLst>
              <p:tags r:id="rId21"/>
            </p:custDataLst>
          </p:nvPr>
        </p:nvSpPr>
        <p:spPr>
          <a:xfrm>
            <a:off x="2248674" y="4407026"/>
            <a:ext cx="466795" cy="335646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ru-RU" sz="1000" b="1" dirty="0" smtClean="0"/>
              <a:t>2020</a:t>
            </a:r>
            <a:endParaRPr lang="en-US" sz="1000" b="1" dirty="0" smtClean="0"/>
          </a:p>
        </p:txBody>
      </p:sp>
      <p:sp>
        <p:nvSpPr>
          <p:cNvPr id="38" name="Text Box 3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33387" y="5218112"/>
            <a:ext cx="2282082" cy="32316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square" tIns="91440" bIns="91440">
            <a:spAutoFit/>
          </a:bodyPr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ru-RU" sz="900" b="1" dirty="0" smtClean="0">
                <a:solidFill>
                  <a:srgbClr val="000000"/>
                </a:solidFill>
                <a:latin typeface="Arial"/>
              </a:rPr>
              <a:t>Сроки подключения, (дней)</a:t>
            </a:r>
            <a:endParaRPr lang="en-US" sz="900" b="1" dirty="0" smtClean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9" name="Object 5"/>
          <p:cNvGraphicFramePr>
            <a:graphicFrameLocks noChangeAspect="1"/>
          </p:cNvGraphicFramePr>
          <p:nvPr/>
        </p:nvGraphicFramePr>
        <p:xfrm>
          <a:off x="355600" y="5340350"/>
          <a:ext cx="2619443" cy="914400"/>
        </p:xfrm>
        <a:graphic>
          <a:graphicData uri="http://schemas.openxmlformats.org/presentationml/2006/ole">
            <p:oleObj spid="_x0000_s153607" name="Chart" r:id="rId33" imgW="2619375" imgH="914400" progId="MSGraph.Chart.8">
              <p:embed followColorScheme="full"/>
            </p:oleObj>
          </a:graphicData>
        </a:graphic>
      </p:graphicFrame>
      <p:sp useBgFill="1">
        <p:nvSpPr>
          <p:cNvPr id="40" name="Text Placeholder 2"/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1549400" y="5568950"/>
            <a:ext cx="2333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DAC6F723-8E61-4A84-A81D-9B9A7CDEBCF2}" type="datetime'''-1''0'''''''''''''''''''''''''''''''''''''''''''''''''''''''">
              <a:rPr lang="en-US" sz="1000" smtClean="0">
                <a:solidFill>
                  <a:srgbClr val="000000"/>
                </a:solidFill>
              </a:rPr>
              <a:pPr/>
              <a:t>-10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 useBgFill="1">
        <p:nvSpPr>
          <p:cNvPr id="41" name="Text Placeholder 2"/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2414587" y="5397500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4CA2D0DC-D491-4F46-9D86-379D8CE684EF}" type="datetime'''''''''''''''''''''''''''''''''''''''''''''''''''0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>
              <a:solidFill>
                <a:srgbClr val="000000"/>
              </a:solidFill>
              <a:sym typeface="Arial" charset="0"/>
            </a:endParaRPr>
          </a:p>
        </p:txBody>
      </p:sp>
      <p:sp useBgFill="1">
        <p:nvSpPr>
          <p:cNvPr id="42" name="Text Placeholder 2"/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795337" y="5397500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FD1EFCE2-4D86-4ED0-BE10-B39FD5A552AD}" type="datetime'''''''''''''''''''''''0''''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43" name="Text Box 38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57200" y="5819775"/>
            <a:ext cx="2541587" cy="32316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square" tIns="91440" bIns="91440">
            <a:spAutoFit/>
          </a:bodyPr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ru-RU" sz="900" b="1" dirty="0" smtClean="0">
                <a:solidFill>
                  <a:srgbClr val="000000"/>
                </a:solidFill>
                <a:latin typeface="Arial"/>
              </a:rPr>
              <a:t>Стоимость подключения, (% ВВП</a:t>
            </a:r>
            <a:r>
              <a:rPr lang="en-US" sz="900" b="1" dirty="0" smtClean="0">
                <a:solidFill>
                  <a:srgbClr val="000000"/>
                </a:solidFill>
                <a:latin typeface="Arial"/>
              </a:rPr>
              <a:t>/</a:t>
            </a:r>
            <a:r>
              <a:rPr lang="ru-RU" sz="900" b="1" dirty="0" smtClean="0">
                <a:solidFill>
                  <a:srgbClr val="000000"/>
                </a:solidFill>
                <a:latin typeface="Arial"/>
              </a:rPr>
              <a:t>чел.)</a:t>
            </a:r>
            <a:endParaRPr lang="en-US" sz="900" b="1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Rectangle 3"/>
          <p:cNvSpPr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433387" y="4033837"/>
            <a:ext cx="2527714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Основные показатели</a:t>
            </a:r>
            <a:r>
              <a:rPr lang="ru-RU" sz="1200" b="1" baseline="30000" dirty="0" smtClean="0">
                <a:solidFill>
                  <a:srgbClr val="000000"/>
                </a:solidFill>
              </a:rPr>
              <a:t>1</a:t>
            </a:r>
            <a:r>
              <a:rPr lang="ru-RU" sz="1200" b="1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2" name="Rectangle 3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455613" y="6324600"/>
            <a:ext cx="8994775" cy="328613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r>
              <a:rPr lang="ru-RU" sz="800" dirty="0" smtClean="0">
                <a:solidFill>
                  <a:srgbClr val="000000"/>
                </a:solidFill>
              </a:rPr>
              <a:t>1. Указано влияние на ключевые показатели рейтинга </a:t>
            </a:r>
            <a:r>
              <a:rPr lang="en-US" sz="800" dirty="0" smtClean="0">
                <a:solidFill>
                  <a:srgbClr val="000000"/>
                </a:solidFill>
              </a:rPr>
              <a:t>World bank Doing business, </a:t>
            </a:r>
            <a:r>
              <a:rPr lang="ru-RU" sz="800" dirty="0" smtClean="0">
                <a:solidFill>
                  <a:srgbClr val="000000"/>
                </a:solidFill>
              </a:rPr>
              <a:t>категория </a:t>
            </a:r>
            <a:r>
              <a:rPr lang="en-US" sz="800" dirty="0" smtClean="0">
                <a:solidFill>
                  <a:srgbClr val="000000"/>
                </a:solidFill>
              </a:rPr>
              <a:t>Getting electricity</a:t>
            </a:r>
            <a:r>
              <a:rPr lang="ru-RU" sz="800" dirty="0" smtClean="0">
                <a:solidFill>
                  <a:srgbClr val="000000"/>
                </a:solidFill>
              </a:rPr>
              <a:t> проектов перечисленных на данной странице, результаты на начало года </a:t>
            </a:r>
          </a:p>
          <a:p>
            <a:pPr>
              <a:lnSpc>
                <a:spcPct val="90000"/>
              </a:lnSpc>
            </a:pPr>
            <a:r>
              <a:rPr lang="ru-RU" sz="800" dirty="0" smtClean="0">
                <a:solidFill>
                  <a:srgbClr val="000000"/>
                </a:solidFill>
              </a:rPr>
              <a:t>2. Пункт применим в части всех сетевых организация работающих по стандартному тарифу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10" name="Rectangle 77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38594" name="think-cell Slide" r:id="rId31" imgW="0" imgH="0" progId="TCLayout.ActiveDocument.1">
              <p:embed/>
            </p:oleObj>
          </a:graphicData>
        </a:graphic>
      </p:graphicFrame>
      <p:sp>
        <p:nvSpPr>
          <p:cNvPr id="119812" name="Rectangle 76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 type="none" w="lg" len="lg"/>
            <a:tailEnd type="none" w="lg" len="lg"/>
          </a:ln>
        </p:spPr>
        <p:txBody>
          <a:bodyPr vert="horz" wrap="none" lIns="0" tIns="0" rIns="0" bIns="0" anchor="ctr" anchorCtr="0">
            <a:noAutofit/>
          </a:bodyPr>
          <a:lstStyle/>
          <a:p>
            <a:pPr algn="ctr"/>
            <a:endParaRPr lang="ru-RU" sz="100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9813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ru-RU" dirty="0" smtClean="0"/>
              <a:t>Повышение эффективности использования существующих ресурсов сетевых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организаций 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I)</a:t>
            </a:r>
            <a:endParaRPr lang="ru-RU" dirty="0" smtClean="0"/>
          </a:p>
        </p:txBody>
      </p:sp>
      <p:sp>
        <p:nvSpPr>
          <p:cNvPr id="119825" name="Rectangle 7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1325" y="1600318"/>
            <a:ext cx="2519776" cy="132807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 type="none" w="lg" len="lg"/>
            <a:tailEnd type="none" w="lg" len="lg"/>
          </a:ln>
        </p:spPr>
        <p:txBody>
          <a:bodyPr lIns="18000" tIns="18000" rIns="18000" bIns="18000"/>
          <a:lstStyle/>
          <a:p>
            <a:pPr marL="288925" lvl="1" indent="-174625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ru-RU" sz="1200" dirty="0" smtClean="0"/>
              <a:t>Повышение эффективности использования существующих ресурсов, обеспечение опережающего роста сетевой инфраструктуры, </a:t>
            </a:r>
            <a:r>
              <a:rPr lang="en-US" sz="1200" dirty="0" err="1" smtClean="0"/>
              <a:t>развитие</a:t>
            </a:r>
            <a:r>
              <a:rPr lang="en-US" sz="1200" dirty="0" smtClean="0"/>
              <a:t> </a:t>
            </a:r>
            <a:r>
              <a:rPr lang="en-US" sz="1200" dirty="0" err="1" smtClean="0"/>
              <a:t>конкуренции</a:t>
            </a:r>
            <a:r>
              <a:rPr lang="en-US" sz="1200" dirty="0" smtClean="0"/>
              <a:t> в </a:t>
            </a:r>
            <a:r>
              <a:rPr lang="en-US" sz="1200" dirty="0" err="1" smtClean="0"/>
              <a:t>сфере</a:t>
            </a:r>
            <a:r>
              <a:rPr lang="en-US" sz="1200" dirty="0" smtClean="0"/>
              <a:t> </a:t>
            </a:r>
            <a:r>
              <a:rPr lang="en-US" sz="1200" dirty="0" err="1" smtClean="0"/>
              <a:t>технологического</a:t>
            </a:r>
            <a:r>
              <a:rPr lang="en-US" sz="1200" dirty="0" smtClean="0"/>
              <a:t> </a:t>
            </a:r>
            <a:r>
              <a:rPr lang="ru-RU" sz="1200" dirty="0" smtClean="0"/>
              <a:t>при</a:t>
            </a:r>
            <a:r>
              <a:rPr lang="en-US" sz="1200" dirty="0" err="1" smtClean="0"/>
              <a:t>соединения</a:t>
            </a:r>
            <a:r>
              <a:rPr lang="ru-RU" sz="1200" dirty="0" smtClean="0"/>
              <a:t>.</a:t>
            </a:r>
            <a:endParaRPr lang="ru-RU" sz="1000" dirty="0">
              <a:solidFill>
                <a:srgbClr val="000000"/>
              </a:solidFill>
            </a:endParaRPr>
          </a:p>
        </p:txBody>
      </p:sp>
      <p:graphicFrame>
        <p:nvGraphicFramePr>
          <p:cNvPr id="84" name="Group 19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3197384" y="1187450"/>
          <a:ext cx="6252614" cy="2735580"/>
        </p:xfrm>
        <a:graphic>
          <a:graphicData uri="http://schemas.openxmlformats.org/drawingml/2006/table">
            <a:tbl>
              <a:tblPr bandRow="1">
                <a:tableStyleId>{EB344D84-9AFB-497E-A393-DC336BA19D2E}</a:tableStyleId>
              </a:tblPr>
              <a:tblGrid>
                <a:gridCol w="4105112"/>
                <a:gridCol w="234953"/>
                <a:gridCol w="951266"/>
                <a:gridCol w="208280"/>
                <a:gridCol w="753003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</a:rPr>
                        <a:t>Входящие проекты мероприятия</a:t>
                      </a:r>
                    </a:p>
                  </a:txBody>
                  <a:tcPr marT="91440" marB="91440" anchor="b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b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Отв. лицо</a:t>
                      </a:r>
                    </a:p>
                  </a:txBody>
                  <a:tcPr marT="91440" marB="91440" anchor="b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b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</a:rPr>
                        <a:t>Срок</a:t>
                      </a:r>
                    </a:p>
                  </a:txBody>
                  <a:tcPr marT="91440" marB="91440" anchor="b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181">
                <a:tc>
                  <a:txBody>
                    <a:bodyPr/>
                    <a:lstStyle/>
                    <a:p>
                      <a:pPr marL="288925" lvl="1" indent="-17462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7B57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ru-RU" sz="1000" b="1" baseline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8.1  Определение правил технологического присоединения</a:t>
                      </a:r>
                      <a:r>
                        <a:rPr lang="ru-RU" sz="1000" b="0" baseline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 для собственников отдельных помещений в общей долевой собственности (многоэтажные жилые или общественные здания).</a:t>
                      </a:r>
                    </a:p>
                    <a:p>
                      <a:pPr marL="2889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7B57"/>
                        </a:buClr>
                        <a:buSzPct val="100000"/>
                        <a:buFont typeface="Arial"/>
                        <a:buChar char="•"/>
                        <a:tabLst/>
                        <a:defRPr/>
                      </a:pPr>
                      <a:r>
                        <a:rPr lang="ru-RU" sz="1000" b="0" baseline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Определение правил технологического присоединения к объектам электросетевого хозяйства собственников не являющихся сетевыми организациями (</a:t>
                      </a:r>
                      <a:r>
                        <a:rPr lang="ru-RU" sz="1000" b="0" baseline="0" dirty="0" err="1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субабонирование</a:t>
                      </a:r>
                      <a:r>
                        <a:rPr lang="ru-RU" sz="1000" b="0" baseline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).</a:t>
                      </a:r>
                    </a:p>
                    <a:p>
                      <a:pPr marL="288925" lvl="1" indent="-17462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7B57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ru-RU" sz="1000" b="0" baseline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Определение условий многократного использования  одним физическим (юридическим) лицом технологического присоединения по ставке 550 руб. 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1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МЭР (соисп. ФАС, ФСТ, МинЭнерго)</a:t>
                      </a:r>
                      <a:endParaRPr kumimoji="0" lang="en-US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1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12.2012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03181">
                <a:tc>
                  <a:txBody>
                    <a:bodyPr/>
                    <a:lstStyle/>
                    <a:p>
                      <a:pPr marL="2889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7B57"/>
                        </a:buClr>
                        <a:buSzPct val="100000"/>
                        <a:buFont typeface="Arial"/>
                        <a:buChar char="•"/>
                        <a:tabLst/>
                        <a:defRPr/>
                      </a:pPr>
                      <a:r>
                        <a:rPr lang="ru-RU" sz="10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8.2 Регламентирование процедуры </a:t>
                      </a:r>
                      <a:r>
                        <a:rPr lang="ru-RU" sz="10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отсоединения </a:t>
                      </a:r>
                      <a:r>
                        <a:rPr lang="ru-RU" sz="1000" b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– осуществление отсоединения по окончании срока действия временного </a:t>
                      </a:r>
                      <a:r>
                        <a:rPr lang="ru-RU" sz="1000" b="0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техприсоединения</a:t>
                      </a:r>
                      <a:r>
                        <a:rPr lang="ru-RU" sz="1000" b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endParaRPr lang="ru-RU" sz="1000" b="0" baseline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1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МинЭнерго</a:t>
                      </a: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</a:t>
                      </a:r>
                      <a:r>
                        <a:rPr kumimoji="0" lang="ru-RU" sz="105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соисп</a:t>
                      </a: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МЭР)</a:t>
                      </a:r>
                      <a:endParaRPr kumimoji="0" lang="en-US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1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09.2012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03" name="Rectangle 3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433387" y="1170904"/>
            <a:ext cx="2527714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Цели мероприятия</a:t>
            </a:r>
          </a:p>
        </p:txBody>
      </p:sp>
      <p:cxnSp>
        <p:nvCxnSpPr>
          <p:cNvPr id="111" name="Straight Connector 110"/>
          <p:cNvCxnSpPr/>
          <p:nvPr>
            <p:custDataLst>
              <p:tags r:id="rId7"/>
            </p:custDataLst>
          </p:nvPr>
        </p:nvCxnSpPr>
        <p:spPr>
          <a:xfrm>
            <a:off x="3076851" y="1170904"/>
            <a:ext cx="0" cy="5357218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3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3187850" y="5110886"/>
            <a:ext cx="6272310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Изменения в законодательстве</a:t>
            </a:r>
          </a:p>
        </p:txBody>
      </p:sp>
      <p:sp>
        <p:nvSpPr>
          <p:cNvPr id="14" name="Rectangle 3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433801" y="3128086"/>
            <a:ext cx="2527300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Ответственное лицо</a:t>
            </a:r>
          </a:p>
        </p:txBody>
      </p:sp>
      <p:sp>
        <p:nvSpPr>
          <p:cNvPr id="15" name="Oval 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95579" y="629760"/>
            <a:ext cx="295275" cy="2952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>
            <p:custDataLst>
              <p:tags r:id="rId11"/>
            </p:custDataLst>
          </p:nvPr>
        </p:nvSpPr>
        <p:spPr>
          <a:xfrm>
            <a:off x="422753" y="3531097"/>
            <a:ext cx="2525714" cy="35103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tIns="90000" bIns="90000" rtlCol="0" anchor="t">
            <a:noAutofit/>
          </a:bodyPr>
          <a:lstStyle/>
          <a:p>
            <a:pPr algn="ctr"/>
            <a:r>
              <a:rPr lang="ru-RU" sz="1100" b="1" dirty="0" smtClean="0"/>
              <a:t>МинЭнерго</a:t>
            </a:r>
            <a:endParaRPr lang="en-US" sz="1100" b="1" dirty="0" smtClean="0"/>
          </a:p>
        </p:txBody>
      </p:sp>
      <p:cxnSp>
        <p:nvCxnSpPr>
          <p:cNvPr id="32" name="Straight Connector 31"/>
          <p:cNvCxnSpPr/>
          <p:nvPr>
            <p:custDataLst>
              <p:tags r:id="rId12"/>
            </p:custDataLst>
          </p:nvPr>
        </p:nvCxnSpPr>
        <p:spPr>
          <a:xfrm>
            <a:off x="2065667" y="4530765"/>
            <a:ext cx="0" cy="1921431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>
            <p:custDataLst>
              <p:tags r:id="rId13"/>
            </p:custDataLst>
          </p:nvPr>
        </p:nvCxnSpPr>
        <p:spPr>
          <a:xfrm>
            <a:off x="1254641" y="4530765"/>
            <a:ext cx="0" cy="1921431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3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33386" y="4616450"/>
            <a:ext cx="1674813" cy="32316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square" tIns="91440" bIns="91440">
            <a:spAutoFit/>
          </a:bodyPr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ru-RU" sz="900" b="1" dirty="0" smtClean="0">
                <a:solidFill>
                  <a:srgbClr val="000000"/>
                </a:solidFill>
                <a:latin typeface="Arial"/>
              </a:rPr>
              <a:t>Количество этапов</a:t>
            </a:r>
            <a:endParaRPr lang="en-US" sz="900" b="1" dirty="0" smtClean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5" name="Object 5"/>
          <p:cNvGraphicFramePr>
            <a:graphicFrameLocks noChangeAspect="1"/>
          </p:cNvGraphicFramePr>
          <p:nvPr/>
        </p:nvGraphicFramePr>
        <p:xfrm>
          <a:off x="355600" y="4781550"/>
          <a:ext cx="2619443" cy="914400"/>
        </p:xfrm>
        <a:graphic>
          <a:graphicData uri="http://schemas.openxmlformats.org/presentationml/2006/ole">
            <p:oleObj spid="_x0000_s238596" name="Chart" r:id="rId32" imgW="2619375" imgH="914400" progId="MSGraph.Chart.8">
              <p:embed followColorScheme="full"/>
            </p:oleObj>
          </a:graphicData>
        </a:graphic>
      </p:graphicFrame>
      <p:sp useBgFill="1">
        <p:nvSpPr>
          <p:cNvPr id="36" name="Text Placeholder 2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1604962" y="5133975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F51536D4-49D3-4DD1-B4B6-BF3A6940D5D9}" type="datetime'''''''''''''''0''''''''''''''''''''''''''''''''''''''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 useBgFill="1">
        <p:nvSpPr>
          <p:cNvPr id="39" name="Text Placeholder 2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2414587" y="5133975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5737BAAF-E7CC-45DA-A3F5-00DE069D2DB5}" type="datetime'''''''''''''''''''''''''''''''''''''''''''''0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 useBgFill="1">
        <p:nvSpPr>
          <p:cNvPr id="40" name="Text Placeholder 2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795337" y="5133975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E686269C-B991-4F90-9BB8-A804FFD26430}" type="datetime'''''''''''''0''''''''''''''''''''''''''''''''''''''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41" name="TextBox 40"/>
          <p:cNvSpPr txBox="1"/>
          <p:nvPr>
            <p:custDataLst>
              <p:tags r:id="rId18"/>
            </p:custDataLst>
          </p:nvPr>
        </p:nvSpPr>
        <p:spPr>
          <a:xfrm>
            <a:off x="633669" y="4407026"/>
            <a:ext cx="466795" cy="335646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ru-RU" sz="1000" b="1" dirty="0" smtClean="0"/>
              <a:t>20	13</a:t>
            </a:r>
            <a:endParaRPr lang="en-US" sz="1000" b="1" dirty="0" smtClean="0"/>
          </a:p>
        </p:txBody>
      </p:sp>
      <p:sp>
        <p:nvSpPr>
          <p:cNvPr id="42" name="TextBox 41"/>
          <p:cNvSpPr txBox="1"/>
          <p:nvPr>
            <p:custDataLst>
              <p:tags r:id="rId19"/>
            </p:custDataLst>
          </p:nvPr>
        </p:nvSpPr>
        <p:spPr>
          <a:xfrm>
            <a:off x="1435362" y="4407026"/>
            <a:ext cx="466795" cy="335646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ru-RU" sz="1000" b="1" dirty="0" smtClean="0"/>
              <a:t>2015</a:t>
            </a:r>
            <a:endParaRPr lang="en-US" sz="1000" b="1" dirty="0" smtClean="0"/>
          </a:p>
        </p:txBody>
      </p:sp>
      <p:sp>
        <p:nvSpPr>
          <p:cNvPr id="43" name="TextBox 42"/>
          <p:cNvSpPr txBox="1"/>
          <p:nvPr>
            <p:custDataLst>
              <p:tags r:id="rId20"/>
            </p:custDataLst>
          </p:nvPr>
        </p:nvSpPr>
        <p:spPr>
          <a:xfrm>
            <a:off x="2248674" y="4407026"/>
            <a:ext cx="466795" cy="335646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ru-RU" sz="1000" b="1" dirty="0" smtClean="0"/>
              <a:t>2020</a:t>
            </a:r>
            <a:endParaRPr lang="en-US" sz="1000" b="1" dirty="0" smtClean="0"/>
          </a:p>
        </p:txBody>
      </p:sp>
      <p:sp>
        <p:nvSpPr>
          <p:cNvPr id="44" name="Text Box 3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33387" y="5218112"/>
            <a:ext cx="2282082" cy="32316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square" tIns="91440" bIns="91440">
            <a:spAutoFit/>
          </a:bodyPr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ru-RU" sz="900" b="1" dirty="0" smtClean="0">
                <a:solidFill>
                  <a:srgbClr val="000000"/>
                </a:solidFill>
                <a:latin typeface="Arial"/>
              </a:rPr>
              <a:t>Сроки подключения, (дней)</a:t>
            </a:r>
            <a:endParaRPr lang="en-US" sz="900" b="1" dirty="0" smtClean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5" name="Object 5"/>
          <p:cNvGraphicFramePr>
            <a:graphicFrameLocks noChangeAspect="1"/>
          </p:cNvGraphicFramePr>
          <p:nvPr/>
        </p:nvGraphicFramePr>
        <p:xfrm>
          <a:off x="355600" y="5383212"/>
          <a:ext cx="2619443" cy="914400"/>
        </p:xfrm>
        <a:graphic>
          <a:graphicData uri="http://schemas.openxmlformats.org/presentationml/2006/ole">
            <p:oleObj spid="_x0000_s238597" name="Chart" r:id="rId33" imgW="2619375" imgH="914400" progId="MSGraph.Chart.8">
              <p:embed followColorScheme="full"/>
            </p:oleObj>
          </a:graphicData>
        </a:graphic>
      </p:graphicFrame>
      <p:sp useBgFill="1">
        <p:nvSpPr>
          <p:cNvPr id="47" name="Text Placeholder 2"/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1604962" y="5735637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757E4B6F-55D7-4775-A15A-2CF10E6D747E}" type="datetime'''''''''''''''''0''''''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 useBgFill="1">
        <p:nvSpPr>
          <p:cNvPr id="48" name="Text Placeholder 2"/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2414587" y="5735637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D3507249-C15C-4F42-B1F4-F08C681B56FA}" type="datetime'''''0''''''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>
              <a:solidFill>
                <a:srgbClr val="000000"/>
              </a:solidFill>
              <a:sym typeface="Arial" charset="0"/>
            </a:endParaRPr>
          </a:p>
        </p:txBody>
      </p:sp>
      <p:sp useBgFill="1">
        <p:nvSpPr>
          <p:cNvPr id="49" name="Text Placeholder 2"/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795337" y="5735637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A834F687-115E-419C-BF25-A3C74EED28FB}" type="datetime'''''''''''''''''''''''''''''''''''''''''''''''''''''''''''''0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50" name="Text Box 3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57200" y="5819775"/>
            <a:ext cx="2541587" cy="32316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square" tIns="91440" bIns="91440">
            <a:spAutoFit/>
          </a:bodyPr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ru-RU" sz="900" b="1" dirty="0" smtClean="0">
                <a:solidFill>
                  <a:srgbClr val="000000"/>
                </a:solidFill>
                <a:latin typeface="Arial"/>
              </a:rPr>
              <a:t>Стоимость подключения, (% ВВП</a:t>
            </a:r>
            <a:r>
              <a:rPr lang="en-US" sz="900" b="1" dirty="0" smtClean="0">
                <a:solidFill>
                  <a:srgbClr val="000000"/>
                </a:solidFill>
                <a:latin typeface="Arial"/>
              </a:rPr>
              <a:t>/</a:t>
            </a:r>
            <a:r>
              <a:rPr lang="ru-RU" sz="900" b="1" dirty="0" smtClean="0">
                <a:solidFill>
                  <a:srgbClr val="000000"/>
                </a:solidFill>
                <a:latin typeface="Arial"/>
              </a:rPr>
              <a:t>чел.)</a:t>
            </a:r>
            <a:endParaRPr lang="en-US" sz="900" b="1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Rectangle 3"/>
          <p:cNvSpPr>
            <a:spLocks noChangeArrowheads="1"/>
          </p:cNvSpPr>
          <p:nvPr>
            <p:custDataLst>
              <p:tags r:id="rId26"/>
            </p:custDataLst>
          </p:nvPr>
        </p:nvSpPr>
        <p:spPr bwMode="gray">
          <a:xfrm>
            <a:off x="433387" y="4033837"/>
            <a:ext cx="2527714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Основные показатели</a:t>
            </a:r>
            <a:r>
              <a:rPr lang="ru-RU" sz="1200" b="1" baseline="30000" dirty="0" smtClean="0">
                <a:solidFill>
                  <a:srgbClr val="000000"/>
                </a:solidFill>
              </a:rPr>
              <a:t>1</a:t>
            </a:r>
            <a:r>
              <a:rPr lang="ru-RU" sz="1200" b="1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9" name="Rectangle 7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208764" y="5515881"/>
            <a:ext cx="6252613" cy="87435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 type="none" w="lg" len="lg"/>
            <a:tailEnd type="none" w="lg" len="lg"/>
          </a:ln>
        </p:spPr>
        <p:txBody>
          <a:bodyPr lIns="18000" tIns="18000" rIns="18000" bIns="18000"/>
          <a:lstStyle/>
          <a:p>
            <a:pPr marL="288925" lvl="1" indent="-174625" fontAlgn="auto">
              <a:spcBef>
                <a:spcPts val="0"/>
              </a:spcBef>
              <a:spcAft>
                <a:spcPts val="0"/>
              </a:spcAft>
              <a:buClr>
                <a:srgbClr val="177B57"/>
              </a:buClr>
              <a:buSzPct val="100000"/>
              <a:defRPr/>
            </a:pPr>
            <a:r>
              <a:rPr lang="ru-RU" sz="1000" b="1" dirty="0" smtClean="0">
                <a:solidFill>
                  <a:srgbClr val="000000"/>
                </a:solidFill>
              </a:rPr>
              <a:t>Внесение изменений в действующее законодательство</a:t>
            </a:r>
          </a:p>
          <a:p>
            <a:pPr marL="288925" lvl="1" indent="-174625" fontAlgn="auto">
              <a:spcBef>
                <a:spcPts val="0"/>
              </a:spcBef>
              <a:spcAft>
                <a:spcPts val="0"/>
              </a:spcAft>
              <a:buClr>
                <a:srgbClr val="177B57"/>
              </a:buClr>
              <a:buSzPct val="100000"/>
              <a:defRPr/>
            </a:pPr>
            <a:r>
              <a:rPr lang="ru-RU" sz="1000" dirty="0">
                <a:solidFill>
                  <a:srgbClr val="000000"/>
                </a:solidFill>
              </a:rPr>
              <a:t>ПП РФ №861 - Правила технологического присоединения (ТП)</a:t>
            </a:r>
          </a:p>
          <a:p>
            <a:pPr marL="288925" lvl="1" indent="-174625" fontAlgn="auto">
              <a:spcBef>
                <a:spcPts val="0"/>
              </a:spcBef>
              <a:spcAft>
                <a:spcPts val="0"/>
              </a:spcAft>
              <a:buClr>
                <a:srgbClr val="177B57"/>
              </a:buClr>
              <a:buSzPct val="100000"/>
              <a:defRPr/>
            </a:pPr>
            <a:r>
              <a:rPr lang="ru-RU" sz="1000" dirty="0" smtClean="0">
                <a:solidFill>
                  <a:srgbClr val="000000"/>
                </a:solidFill>
              </a:rPr>
              <a:t>ФЗ «Об электроэнергетике» № 35-ФЗ</a:t>
            </a:r>
          </a:p>
          <a:p>
            <a:pPr marL="288925" lvl="1" indent="-174625" fontAlgn="auto">
              <a:spcBef>
                <a:spcPts val="0"/>
              </a:spcBef>
              <a:spcAft>
                <a:spcPts val="0"/>
              </a:spcAft>
              <a:buClr>
                <a:srgbClr val="177B57"/>
              </a:buClr>
              <a:buSzPct val="100000"/>
              <a:defRPr/>
            </a:pPr>
            <a:r>
              <a:rPr lang="ru-RU" sz="1000" dirty="0" smtClean="0">
                <a:solidFill>
                  <a:srgbClr val="000000"/>
                </a:solidFill>
              </a:rPr>
              <a:t>Приказ ФСТ: </a:t>
            </a:r>
          </a:p>
          <a:p>
            <a:pPr marL="288925" lvl="1" indent="-174625" fontAlgn="auto">
              <a:spcBef>
                <a:spcPts val="0"/>
              </a:spcBef>
              <a:spcAft>
                <a:spcPts val="0"/>
              </a:spcAft>
              <a:buClr>
                <a:srgbClr val="177B57"/>
              </a:buClr>
              <a:buSzPct val="100000"/>
              <a:buFont typeface="Arial"/>
              <a:buChar char="•"/>
              <a:defRPr/>
            </a:pPr>
            <a:r>
              <a:rPr lang="ru-RU" sz="1000" dirty="0" smtClean="0">
                <a:solidFill>
                  <a:srgbClr val="000000"/>
                </a:solidFill>
              </a:rPr>
              <a:t>Многократность ТП по ставке 550 руб.</a:t>
            </a:r>
          </a:p>
        </p:txBody>
      </p:sp>
      <p:sp>
        <p:nvSpPr>
          <p:cNvPr id="37" name="Rectangle 3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455613" y="6324600"/>
            <a:ext cx="8994775" cy="328613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r>
              <a:rPr lang="ru-RU" sz="800" dirty="0" smtClean="0">
                <a:solidFill>
                  <a:srgbClr val="000000"/>
                </a:solidFill>
              </a:rPr>
              <a:t>1. Указано влияние на ключевые показатели рейтинга </a:t>
            </a:r>
            <a:r>
              <a:rPr lang="en-US" sz="800" dirty="0" smtClean="0">
                <a:solidFill>
                  <a:srgbClr val="000000"/>
                </a:solidFill>
              </a:rPr>
              <a:t>World bank Doing business, </a:t>
            </a:r>
            <a:r>
              <a:rPr lang="ru-RU" sz="800" dirty="0" smtClean="0">
                <a:solidFill>
                  <a:srgbClr val="000000"/>
                </a:solidFill>
              </a:rPr>
              <a:t>категория </a:t>
            </a:r>
            <a:r>
              <a:rPr lang="en-US" sz="800" dirty="0" smtClean="0">
                <a:solidFill>
                  <a:srgbClr val="000000"/>
                </a:solidFill>
              </a:rPr>
              <a:t>Getting electricity</a:t>
            </a:r>
            <a:r>
              <a:rPr lang="ru-RU" sz="800" dirty="0" smtClean="0">
                <a:solidFill>
                  <a:srgbClr val="000000"/>
                </a:solidFill>
              </a:rPr>
              <a:t> проектов перечисленных на данной странице, результаты на начало года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10" name="Rectangle 77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09250" name="think-cell Slide" r:id="rId31" imgW="0" imgH="0" progId="TCLayout.ActiveDocument.1">
              <p:embed/>
            </p:oleObj>
          </a:graphicData>
        </a:graphic>
      </p:graphicFrame>
      <p:sp>
        <p:nvSpPr>
          <p:cNvPr id="119812" name="Rectangle 76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 type="none" w="lg" len="lg"/>
            <a:tailEnd type="none" w="lg" len="lg"/>
          </a:ln>
        </p:spPr>
        <p:txBody>
          <a:bodyPr vert="horz" wrap="none" lIns="0" tIns="0" rIns="0" bIns="0" anchor="ctr" anchorCtr="0">
            <a:noAutofit/>
          </a:bodyPr>
          <a:lstStyle/>
          <a:p>
            <a:pPr algn="ctr"/>
            <a:endParaRPr lang="ru-RU" sz="100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9813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ru-RU" dirty="0" smtClean="0"/>
              <a:t>Повышение эффективности использования существующих ресурсов сетевых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организаций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(II)</a:t>
            </a:r>
            <a:endParaRPr lang="ru-RU" dirty="0" smtClean="0"/>
          </a:p>
        </p:txBody>
      </p:sp>
      <p:sp>
        <p:nvSpPr>
          <p:cNvPr id="119825" name="Rectangle 7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1325" y="1600318"/>
            <a:ext cx="2519776" cy="132807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 type="none" w="lg" len="lg"/>
            <a:tailEnd type="none" w="lg" len="lg"/>
          </a:ln>
        </p:spPr>
        <p:txBody>
          <a:bodyPr lIns="18000" tIns="18000" rIns="18000" bIns="18000"/>
          <a:lstStyle/>
          <a:p>
            <a:pPr marL="288925" lvl="1" indent="-174625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ru-RU" sz="1200" dirty="0" smtClean="0"/>
              <a:t>Повышение эффективности использования существующих ресурсов, обеспечение опережающего роста сетевой инфраструктуры, </a:t>
            </a:r>
            <a:r>
              <a:rPr lang="en-US" sz="1200" dirty="0" err="1" smtClean="0"/>
              <a:t>развитие</a:t>
            </a:r>
            <a:r>
              <a:rPr lang="en-US" sz="1200" dirty="0" smtClean="0"/>
              <a:t> </a:t>
            </a:r>
            <a:r>
              <a:rPr lang="en-US" sz="1200" dirty="0" err="1" smtClean="0"/>
              <a:t>конкуренции</a:t>
            </a:r>
            <a:r>
              <a:rPr lang="en-US" sz="1200" dirty="0" smtClean="0"/>
              <a:t> в </a:t>
            </a:r>
            <a:r>
              <a:rPr lang="en-US" sz="1200" dirty="0" err="1" smtClean="0"/>
              <a:t>сфере</a:t>
            </a:r>
            <a:r>
              <a:rPr lang="en-US" sz="1200" dirty="0" smtClean="0"/>
              <a:t> </a:t>
            </a:r>
            <a:r>
              <a:rPr lang="en-US" sz="1200" dirty="0" err="1" smtClean="0"/>
              <a:t>технологического</a:t>
            </a:r>
            <a:r>
              <a:rPr lang="en-US" sz="1200" dirty="0" smtClean="0"/>
              <a:t> </a:t>
            </a:r>
            <a:r>
              <a:rPr lang="ru-RU" sz="1200" dirty="0" smtClean="0"/>
              <a:t>при</a:t>
            </a:r>
            <a:r>
              <a:rPr lang="en-US" sz="1200" dirty="0" err="1" smtClean="0"/>
              <a:t>соединения</a:t>
            </a:r>
            <a:r>
              <a:rPr lang="ru-RU" sz="1200" dirty="0" smtClean="0"/>
              <a:t>.</a:t>
            </a:r>
            <a:endParaRPr lang="ru-RU" sz="1000" dirty="0">
              <a:solidFill>
                <a:srgbClr val="000000"/>
              </a:solidFill>
            </a:endParaRPr>
          </a:p>
        </p:txBody>
      </p:sp>
      <p:graphicFrame>
        <p:nvGraphicFramePr>
          <p:cNvPr id="84" name="Group 19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3197384" y="1187450"/>
          <a:ext cx="6252614" cy="2758440"/>
        </p:xfrm>
        <a:graphic>
          <a:graphicData uri="http://schemas.openxmlformats.org/drawingml/2006/table">
            <a:tbl>
              <a:tblPr bandRow="1">
                <a:tableStyleId>{EB344D84-9AFB-497E-A393-DC336BA19D2E}</a:tableStyleId>
              </a:tblPr>
              <a:tblGrid>
                <a:gridCol w="4105112"/>
                <a:gridCol w="234953"/>
                <a:gridCol w="951266"/>
                <a:gridCol w="208280"/>
                <a:gridCol w="753003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</a:rPr>
                        <a:t>Входящие проекты мероприятия</a:t>
                      </a:r>
                    </a:p>
                  </a:txBody>
                  <a:tcPr marT="91440" marB="91440" anchor="b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b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Отв. лицо</a:t>
                      </a:r>
                    </a:p>
                  </a:txBody>
                  <a:tcPr marT="91440" marB="91440" anchor="b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b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</a:rPr>
                        <a:t>Срок</a:t>
                      </a:r>
                    </a:p>
                  </a:txBody>
                  <a:tcPr marT="91440" marB="91440" anchor="b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181">
                <a:tc>
                  <a:txBody>
                    <a:bodyPr/>
                    <a:lstStyle/>
                    <a:p>
                      <a:pPr marL="2889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7B57"/>
                        </a:buClr>
                        <a:buSzPct val="100000"/>
                        <a:buFont typeface="Arial"/>
                        <a:buChar char="•"/>
                        <a:tabLst/>
                        <a:defRPr/>
                      </a:pPr>
                      <a:r>
                        <a:rPr lang="ru-RU" sz="10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8.3 Определение правил технологического присоединения к распределительным устройствам станций и ценообразование для такой формы ТП - 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создание одинаковой доступности для подключения потребителей к </a:t>
                      </a:r>
                      <a:r>
                        <a:rPr lang="ru-RU" sz="1000" b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электросетевым</a:t>
                      </a:r>
                      <a:r>
                        <a:rPr lang="ru-RU" sz="1000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компаниям  и  распределительным устройствам генерирующих компаний</a:t>
                      </a:r>
                      <a:endParaRPr lang="ru-RU" sz="1000" b="0" baseline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1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МинЭнерго</a:t>
                      </a:r>
                      <a:endParaRPr kumimoji="0" lang="ru-RU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(соисп. ФАС, ФСТ, Сибирская генерирующая )</a:t>
                      </a:r>
                      <a:endParaRPr kumimoji="0" lang="en-US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1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07.2012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03181">
                <a:tc>
                  <a:txBody>
                    <a:bodyPr/>
                    <a:lstStyle/>
                    <a:p>
                      <a:pPr marL="2889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7B57"/>
                        </a:buClr>
                        <a:buSzPct val="100000"/>
                        <a:buFont typeface="Arial"/>
                        <a:buChar char="•"/>
                        <a:tabLst/>
                        <a:defRPr/>
                      </a:pPr>
                      <a:r>
                        <a:rPr lang="ru-RU" sz="10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8.4 Определение взаимоотношений смежных сетевых организаций </a:t>
                      </a:r>
                      <a:r>
                        <a:rPr lang="ru-RU" sz="1000" b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– совершенствование механизмов и внесение изменений в Правила технологического присоединения в части урегулирования сетевой организацией взаимоотношений со смежной сетевой организацией при необходимости создания технической возможности для технологического присоединения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1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МинЭнерго</a:t>
                      </a:r>
                      <a:endParaRPr kumimoji="0" lang="ru-RU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(соисп. ФАС, ФСТ, Сибирская генерирующая )</a:t>
                      </a:r>
                      <a:endParaRPr kumimoji="0" lang="en-US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1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12.2012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3" name="Rectangle 3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433387" y="1170904"/>
            <a:ext cx="2527714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Цели мероприятия</a:t>
            </a:r>
          </a:p>
        </p:txBody>
      </p:sp>
      <p:cxnSp>
        <p:nvCxnSpPr>
          <p:cNvPr id="111" name="Straight Connector 110"/>
          <p:cNvCxnSpPr/>
          <p:nvPr>
            <p:custDataLst>
              <p:tags r:id="rId7"/>
            </p:custDataLst>
          </p:nvPr>
        </p:nvCxnSpPr>
        <p:spPr>
          <a:xfrm>
            <a:off x="3076851" y="1170904"/>
            <a:ext cx="0" cy="5357218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3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3187850" y="4043650"/>
            <a:ext cx="6272310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Изменения в законодательстве</a:t>
            </a:r>
          </a:p>
        </p:txBody>
      </p:sp>
      <p:sp>
        <p:nvSpPr>
          <p:cNvPr id="14" name="Rectangle 3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433801" y="3107066"/>
            <a:ext cx="2527300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Ответственное лицо</a:t>
            </a:r>
          </a:p>
        </p:txBody>
      </p:sp>
      <p:sp>
        <p:nvSpPr>
          <p:cNvPr id="15" name="Oval 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95579" y="629760"/>
            <a:ext cx="295275" cy="2952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>
            <p:custDataLst>
              <p:tags r:id="rId11"/>
            </p:custDataLst>
          </p:nvPr>
        </p:nvSpPr>
        <p:spPr>
          <a:xfrm>
            <a:off x="422753" y="3510077"/>
            <a:ext cx="2525714" cy="35103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tIns="90000" bIns="90000" rtlCol="0" anchor="t">
            <a:noAutofit/>
          </a:bodyPr>
          <a:lstStyle/>
          <a:p>
            <a:pPr algn="ctr"/>
            <a:r>
              <a:rPr lang="ru-RU" sz="1100" b="1" dirty="0" err="1" smtClean="0"/>
              <a:t>МинЭнерго</a:t>
            </a:r>
            <a:endParaRPr lang="en-US" sz="1100" b="1" dirty="0" smtClean="0"/>
          </a:p>
        </p:txBody>
      </p:sp>
      <p:sp>
        <p:nvSpPr>
          <p:cNvPr id="29" name="Rectangle 7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197384" y="4430532"/>
            <a:ext cx="6252613" cy="26477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 type="none" w="lg" len="lg"/>
            <a:tailEnd type="none" w="lg" len="lg"/>
          </a:ln>
        </p:spPr>
        <p:txBody>
          <a:bodyPr lIns="18000" tIns="18000" rIns="18000" bIns="18000"/>
          <a:lstStyle/>
          <a:p>
            <a:pPr marL="288925" lvl="1" indent="-174625" fontAlgn="auto">
              <a:spcBef>
                <a:spcPts val="0"/>
              </a:spcBef>
              <a:spcAft>
                <a:spcPts val="0"/>
              </a:spcAft>
              <a:buClr>
                <a:srgbClr val="177B57"/>
              </a:buClr>
              <a:buSzPct val="100000"/>
              <a:defRPr/>
            </a:pPr>
            <a:r>
              <a:rPr lang="ru-RU" sz="1000" b="1" dirty="0" smtClean="0">
                <a:solidFill>
                  <a:srgbClr val="000000"/>
                </a:solidFill>
              </a:rPr>
              <a:t>Внесение изменений в действующее законодательство</a:t>
            </a:r>
          </a:p>
          <a:p>
            <a:pPr marL="288925" lvl="1" indent="-174625" fontAlgn="auto">
              <a:spcBef>
                <a:spcPts val="0"/>
              </a:spcBef>
              <a:spcAft>
                <a:spcPts val="0"/>
              </a:spcAft>
              <a:buClr>
                <a:srgbClr val="177B57"/>
              </a:buClr>
              <a:buSzPct val="100000"/>
              <a:defRPr/>
            </a:pPr>
            <a:r>
              <a:rPr lang="ru-RU" sz="1000" dirty="0" smtClean="0">
                <a:solidFill>
                  <a:srgbClr val="000000"/>
                </a:solidFill>
              </a:rPr>
              <a:t>Изменения в ПП РФ №861:</a:t>
            </a:r>
          </a:p>
          <a:p>
            <a:pPr marL="288925" lvl="1" indent="-174625" fontAlgn="auto">
              <a:spcBef>
                <a:spcPts val="0"/>
              </a:spcBef>
              <a:spcAft>
                <a:spcPts val="0"/>
              </a:spcAft>
              <a:buClr>
                <a:srgbClr val="177B57"/>
              </a:buClr>
              <a:buSzPct val="100000"/>
              <a:buFont typeface="Arial"/>
              <a:buChar char="•"/>
              <a:defRPr/>
            </a:pPr>
            <a:r>
              <a:rPr lang="ru-RU" sz="1000" dirty="0" smtClean="0">
                <a:solidFill>
                  <a:srgbClr val="000000"/>
                </a:solidFill>
              </a:rPr>
              <a:t>типовая форма договора на </a:t>
            </a:r>
            <a:r>
              <a:rPr lang="ru-RU" sz="1000" dirty="0" err="1" smtClean="0">
                <a:solidFill>
                  <a:srgbClr val="000000"/>
                </a:solidFill>
              </a:rPr>
              <a:t>ТП</a:t>
            </a:r>
            <a:r>
              <a:rPr lang="ru-RU" sz="1000" dirty="0" smtClean="0">
                <a:solidFill>
                  <a:srgbClr val="000000"/>
                </a:solidFill>
              </a:rPr>
              <a:t> (приложение №5 </a:t>
            </a:r>
            <a:r>
              <a:rPr lang="ru-RU" sz="1000" dirty="0" err="1" smtClean="0">
                <a:solidFill>
                  <a:srgbClr val="000000"/>
                </a:solidFill>
              </a:rPr>
              <a:t>ПП</a:t>
            </a:r>
            <a:r>
              <a:rPr lang="ru-RU" sz="1000" dirty="0" smtClean="0">
                <a:solidFill>
                  <a:srgbClr val="000000"/>
                </a:solidFill>
              </a:rPr>
              <a:t> РФ);</a:t>
            </a:r>
          </a:p>
          <a:p>
            <a:pPr marL="288925" lvl="1" indent="-174625" fontAlgn="auto">
              <a:spcBef>
                <a:spcPts val="0"/>
              </a:spcBef>
              <a:spcAft>
                <a:spcPts val="0"/>
              </a:spcAft>
              <a:buClr>
                <a:srgbClr val="177B57"/>
              </a:buClr>
              <a:buSzPct val="100000"/>
              <a:buFont typeface="Arial"/>
              <a:buChar char="•"/>
              <a:defRPr/>
            </a:pPr>
            <a:r>
              <a:rPr lang="ru-RU" sz="1000" dirty="0" smtClean="0">
                <a:solidFill>
                  <a:srgbClr val="000000"/>
                </a:solidFill>
              </a:rPr>
              <a:t>долгосрочная выдача тех.условий на </a:t>
            </a:r>
            <a:r>
              <a:rPr lang="ru-RU" sz="1000" dirty="0" err="1" smtClean="0">
                <a:solidFill>
                  <a:srgbClr val="000000"/>
                </a:solidFill>
              </a:rPr>
              <a:t>ТП</a:t>
            </a:r>
            <a:r>
              <a:rPr lang="ru-RU" sz="1000" dirty="0" smtClean="0">
                <a:solidFill>
                  <a:srgbClr val="000000"/>
                </a:solidFill>
              </a:rPr>
              <a:t>;</a:t>
            </a:r>
          </a:p>
          <a:p>
            <a:pPr marL="288925" lvl="1" indent="-174625" fontAlgn="auto">
              <a:spcBef>
                <a:spcPts val="0"/>
              </a:spcBef>
              <a:spcAft>
                <a:spcPts val="0"/>
              </a:spcAft>
              <a:buClr>
                <a:srgbClr val="177B57"/>
              </a:buClr>
              <a:buSzPct val="100000"/>
              <a:buFont typeface="Arial"/>
              <a:buChar char="•"/>
              <a:defRPr/>
            </a:pPr>
            <a:r>
              <a:rPr lang="ru-RU" sz="1000" dirty="0" smtClean="0">
                <a:solidFill>
                  <a:srgbClr val="000000"/>
                </a:solidFill>
              </a:rPr>
              <a:t>Сетевая организация в согласовании с СО производит расчеты для ТУ в части </a:t>
            </a:r>
            <a:r>
              <a:rPr lang="ru-RU" sz="1000" dirty="0" err="1" smtClean="0">
                <a:solidFill>
                  <a:srgbClr val="000000"/>
                </a:solidFill>
              </a:rPr>
              <a:t>электросетевого</a:t>
            </a:r>
            <a:r>
              <a:rPr lang="ru-RU" sz="1000" dirty="0" smtClean="0">
                <a:solidFill>
                  <a:srgbClr val="000000"/>
                </a:solidFill>
              </a:rPr>
              <a:t> хозяйства</a:t>
            </a:r>
          </a:p>
          <a:p>
            <a:pPr marL="288925" lvl="1" indent="-174625" fontAlgn="auto">
              <a:spcBef>
                <a:spcPts val="0"/>
              </a:spcBef>
              <a:spcAft>
                <a:spcPts val="0"/>
              </a:spcAft>
              <a:buClr>
                <a:srgbClr val="177B57"/>
              </a:buClr>
              <a:buSzPct val="100000"/>
              <a:defRPr/>
            </a:pPr>
            <a:r>
              <a:rPr lang="ru-RU" sz="1000" dirty="0" smtClean="0">
                <a:solidFill>
                  <a:srgbClr val="000000"/>
                </a:solidFill>
              </a:rPr>
              <a:t>Изменения в ФЗ «Об электроэнергетике» № 35-ФЗ:</a:t>
            </a:r>
          </a:p>
          <a:p>
            <a:pPr marL="288925" lvl="1" indent="-174625" fontAlgn="auto">
              <a:spcBef>
                <a:spcPts val="0"/>
              </a:spcBef>
              <a:spcAft>
                <a:spcPts val="0"/>
              </a:spcAft>
              <a:buClr>
                <a:srgbClr val="177B57"/>
              </a:buClr>
              <a:buSzPct val="100000"/>
              <a:buFont typeface="Arial"/>
              <a:buChar char="•"/>
              <a:defRPr/>
            </a:pPr>
            <a:r>
              <a:rPr lang="ru-RU" sz="1000" dirty="0" smtClean="0">
                <a:solidFill>
                  <a:srgbClr val="000000"/>
                </a:solidFill>
              </a:rPr>
              <a:t>включение расходов на строительство/реконструкцию </a:t>
            </a:r>
            <a:r>
              <a:rPr lang="ru-RU" sz="1000" dirty="0" err="1" smtClean="0">
                <a:solidFill>
                  <a:srgbClr val="000000"/>
                </a:solidFill>
              </a:rPr>
              <a:t>электросетевого</a:t>
            </a:r>
            <a:r>
              <a:rPr lang="ru-RU" sz="1000" dirty="0" smtClean="0">
                <a:solidFill>
                  <a:srgbClr val="000000"/>
                </a:solidFill>
              </a:rPr>
              <a:t> хозяйства станций в плату за ТП;</a:t>
            </a:r>
          </a:p>
          <a:p>
            <a:pPr marL="288925" lvl="1" indent="-174625" fontAlgn="auto">
              <a:spcBef>
                <a:spcPts val="0"/>
              </a:spcBef>
              <a:spcAft>
                <a:spcPts val="0"/>
              </a:spcAft>
              <a:buClr>
                <a:srgbClr val="177B57"/>
              </a:buClr>
              <a:buSzPct val="100000"/>
              <a:buFont typeface="Arial"/>
              <a:buChar char="•"/>
              <a:defRPr/>
            </a:pPr>
            <a:r>
              <a:rPr lang="ru-RU" sz="1000" dirty="0" smtClean="0">
                <a:solidFill>
                  <a:srgbClr val="000000"/>
                </a:solidFill>
              </a:rPr>
              <a:t>наделение полномочиями Минэнерго по разработке </a:t>
            </a:r>
            <a:r>
              <a:rPr lang="ru-RU" sz="1000" dirty="0" err="1" smtClean="0">
                <a:solidFill>
                  <a:srgbClr val="000000"/>
                </a:solidFill>
              </a:rPr>
              <a:t>ТЗ</a:t>
            </a:r>
            <a:r>
              <a:rPr lang="ru-RU" sz="1000" dirty="0" smtClean="0">
                <a:solidFill>
                  <a:srgbClr val="000000"/>
                </a:solidFill>
              </a:rPr>
              <a:t> на </a:t>
            </a:r>
            <a:r>
              <a:rPr lang="ru-RU" sz="1000" dirty="0" err="1" smtClean="0">
                <a:solidFill>
                  <a:srgbClr val="000000"/>
                </a:solidFill>
              </a:rPr>
              <a:t>СВМ</a:t>
            </a:r>
            <a:endParaRPr lang="ru-RU" sz="1000" dirty="0" smtClean="0">
              <a:solidFill>
                <a:srgbClr val="000000"/>
              </a:solidFill>
            </a:endParaRPr>
          </a:p>
          <a:p>
            <a:pPr marL="288925" lvl="1" indent="-174625" fontAlgn="auto">
              <a:spcBef>
                <a:spcPts val="0"/>
              </a:spcBef>
              <a:spcAft>
                <a:spcPts val="0"/>
              </a:spcAft>
              <a:buClr>
                <a:srgbClr val="177B57"/>
              </a:buClr>
              <a:buSzPct val="100000"/>
              <a:defRPr/>
            </a:pPr>
            <a:r>
              <a:rPr lang="ru-RU" sz="1000" dirty="0" smtClean="0">
                <a:solidFill>
                  <a:srgbClr val="000000"/>
                </a:solidFill>
              </a:rPr>
              <a:t>Приказ ФСТ:</a:t>
            </a:r>
          </a:p>
          <a:p>
            <a:pPr marL="288925" lvl="1" indent="-174625" fontAlgn="auto">
              <a:spcBef>
                <a:spcPts val="0"/>
              </a:spcBef>
              <a:spcAft>
                <a:spcPts val="0"/>
              </a:spcAft>
              <a:buClr>
                <a:srgbClr val="177B57"/>
              </a:buClr>
              <a:buSzPct val="100000"/>
              <a:buFont typeface="Arial"/>
              <a:buChar char="•"/>
              <a:defRPr/>
            </a:pPr>
            <a:r>
              <a:rPr lang="ru-RU" sz="1000" dirty="0" smtClean="0">
                <a:solidFill>
                  <a:srgbClr val="000000"/>
                </a:solidFill>
              </a:rPr>
              <a:t>Введение стандартизированных ставок на ТП</a:t>
            </a:r>
          </a:p>
        </p:txBody>
      </p:sp>
      <p:cxnSp>
        <p:nvCxnSpPr>
          <p:cNvPr id="18" name="Straight Connector 17"/>
          <p:cNvCxnSpPr/>
          <p:nvPr>
            <p:custDataLst>
              <p:tags r:id="rId13"/>
            </p:custDataLst>
          </p:nvPr>
        </p:nvCxnSpPr>
        <p:spPr>
          <a:xfrm>
            <a:off x="2065667" y="4530765"/>
            <a:ext cx="0" cy="1921431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>
            <p:custDataLst>
              <p:tags r:id="rId14"/>
            </p:custDataLst>
          </p:nvPr>
        </p:nvCxnSpPr>
        <p:spPr>
          <a:xfrm>
            <a:off x="1254641" y="4530765"/>
            <a:ext cx="0" cy="1921431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3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33386" y="4616450"/>
            <a:ext cx="1674813" cy="32316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square" tIns="91440" bIns="91440">
            <a:spAutoFit/>
          </a:bodyPr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ru-RU" sz="900" b="1" dirty="0" smtClean="0">
                <a:solidFill>
                  <a:srgbClr val="000000"/>
                </a:solidFill>
                <a:latin typeface="Arial"/>
              </a:rPr>
              <a:t>Количество этапов</a:t>
            </a:r>
            <a:endParaRPr lang="en-US" sz="900" b="1" dirty="0" smtClean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1" name="Object 5"/>
          <p:cNvGraphicFramePr>
            <a:graphicFrameLocks noChangeAspect="1"/>
          </p:cNvGraphicFramePr>
          <p:nvPr/>
        </p:nvGraphicFramePr>
        <p:xfrm>
          <a:off x="355600" y="4781550"/>
          <a:ext cx="2619443" cy="914400"/>
        </p:xfrm>
        <a:graphic>
          <a:graphicData uri="http://schemas.openxmlformats.org/presentationml/2006/ole">
            <p:oleObj spid="_x0000_s309251" name="Chart" r:id="rId32" imgW="2619375" imgH="914400" progId="MSGraph.Chart.8">
              <p:embed followColorScheme="full"/>
            </p:oleObj>
          </a:graphicData>
        </a:graphic>
      </p:graphicFrame>
      <p:sp useBgFill="1">
        <p:nvSpPr>
          <p:cNvPr id="22" name="Text Placeholder 2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1604962" y="5133975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C41D1A29-4940-418D-9113-E2559792D251}" type="datetime'''''''''''''''''''''''''''''''''''''''''''0''''''''''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 useBgFill="1">
        <p:nvSpPr>
          <p:cNvPr id="23" name="Text Placeholder 2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2414587" y="5133975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151E3557-F75C-4E7D-BC77-A3DDF4153A8D}" type="datetime'''''''''''''''''''''''''''''0''''''''''''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>
              <a:solidFill>
                <a:srgbClr val="000000"/>
              </a:solidFill>
              <a:sym typeface="Arial" charset="0"/>
            </a:endParaRPr>
          </a:p>
        </p:txBody>
      </p:sp>
      <p:sp useBgFill="1">
        <p:nvSpPr>
          <p:cNvPr id="24" name="Text Placeholder 2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795337" y="5133975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67A63404-1C68-4AA3-B9C1-1F0D78E610C9}" type="datetime'''''''''0''''''''''''''''''''''''''''''''''''''''''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25" name="TextBox 24"/>
          <p:cNvSpPr txBox="1"/>
          <p:nvPr>
            <p:custDataLst>
              <p:tags r:id="rId19"/>
            </p:custDataLst>
          </p:nvPr>
        </p:nvSpPr>
        <p:spPr>
          <a:xfrm>
            <a:off x="633669" y="4407026"/>
            <a:ext cx="466795" cy="335646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ru-RU" sz="1000" b="1" dirty="0" smtClean="0"/>
              <a:t>20	13</a:t>
            </a:r>
            <a:endParaRPr lang="en-US" sz="1000" b="1" dirty="0" smtClean="0"/>
          </a:p>
        </p:txBody>
      </p:sp>
      <p:sp>
        <p:nvSpPr>
          <p:cNvPr id="26" name="TextBox 25"/>
          <p:cNvSpPr txBox="1"/>
          <p:nvPr>
            <p:custDataLst>
              <p:tags r:id="rId20"/>
            </p:custDataLst>
          </p:nvPr>
        </p:nvSpPr>
        <p:spPr>
          <a:xfrm>
            <a:off x="1435362" y="4407026"/>
            <a:ext cx="466795" cy="335646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ru-RU" sz="1000" b="1" dirty="0" smtClean="0"/>
              <a:t>2015</a:t>
            </a:r>
            <a:endParaRPr lang="en-US" sz="1000" b="1" dirty="0" smtClean="0"/>
          </a:p>
        </p:txBody>
      </p:sp>
      <p:sp>
        <p:nvSpPr>
          <p:cNvPr id="27" name="TextBox 26"/>
          <p:cNvSpPr txBox="1"/>
          <p:nvPr>
            <p:custDataLst>
              <p:tags r:id="rId21"/>
            </p:custDataLst>
          </p:nvPr>
        </p:nvSpPr>
        <p:spPr>
          <a:xfrm>
            <a:off x="2248674" y="4407026"/>
            <a:ext cx="466795" cy="335646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ru-RU" sz="1000" b="1" dirty="0" smtClean="0"/>
              <a:t>2020</a:t>
            </a:r>
            <a:endParaRPr lang="en-US" sz="1000" b="1" dirty="0" smtClean="0"/>
          </a:p>
        </p:txBody>
      </p:sp>
      <p:sp>
        <p:nvSpPr>
          <p:cNvPr id="28" name="Text Box 3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33387" y="5218112"/>
            <a:ext cx="2282082" cy="32316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square" tIns="91440" bIns="91440">
            <a:spAutoFit/>
          </a:bodyPr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ru-RU" sz="900" b="1" dirty="0" smtClean="0">
                <a:solidFill>
                  <a:srgbClr val="000000"/>
                </a:solidFill>
                <a:latin typeface="Arial"/>
              </a:rPr>
              <a:t>Сроки подключения, (дней)</a:t>
            </a:r>
            <a:endParaRPr lang="en-US" sz="900" b="1" dirty="0" smtClean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1" name="Object 5"/>
          <p:cNvGraphicFramePr>
            <a:graphicFrameLocks noChangeAspect="1"/>
          </p:cNvGraphicFramePr>
          <p:nvPr/>
        </p:nvGraphicFramePr>
        <p:xfrm>
          <a:off x="355600" y="5383212"/>
          <a:ext cx="2619443" cy="914400"/>
        </p:xfrm>
        <a:graphic>
          <a:graphicData uri="http://schemas.openxmlformats.org/presentationml/2006/ole">
            <p:oleObj spid="_x0000_s309252" name="Chart" r:id="rId33" imgW="2619375" imgH="914400" progId="MSGraph.Chart.8">
              <p:embed followColorScheme="full"/>
            </p:oleObj>
          </a:graphicData>
        </a:graphic>
      </p:graphicFrame>
      <p:sp useBgFill="1">
        <p:nvSpPr>
          <p:cNvPr id="32" name="Text Placeholder 2"/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1604962" y="5735637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C82A81BE-3C57-44AF-A102-F9076981492D}" type="datetime'0''''''''''''''''''''''''''''''''''''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 dirty="0">
              <a:solidFill>
                <a:srgbClr val="000000"/>
              </a:solidFill>
              <a:sym typeface="Arial" charset="0"/>
            </a:endParaRPr>
          </a:p>
        </p:txBody>
      </p:sp>
      <p:sp useBgFill="1">
        <p:nvSpPr>
          <p:cNvPr id="33" name="Text Placeholder 2"/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2414587" y="5735637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E2D0226E-6D9E-4551-B8C9-43F42F50DF19}" type="datetime'''''''''0''''''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>
              <a:solidFill>
                <a:srgbClr val="000000"/>
              </a:solidFill>
              <a:sym typeface="Arial" charset="0"/>
            </a:endParaRPr>
          </a:p>
        </p:txBody>
      </p:sp>
      <p:sp useBgFill="1">
        <p:nvSpPr>
          <p:cNvPr id="34" name="Text Placeholder 2"/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795337" y="5735637"/>
            <a:ext cx="1206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fld id="{1DFD92F0-ACD0-4F52-A785-DF8AB5F000EF}" type="datetime'''''''''''''''''0'''''''''''''''''''''''''''''''">
              <a:rPr lang="en-US" sz="1000" smtClean="0">
                <a:solidFill>
                  <a:srgbClr val="000000"/>
                </a:solidFill>
              </a:rPr>
              <a:pPr/>
              <a:t>0</a:t>
            </a:fld>
            <a:endParaRPr lang="ru-RU" sz="10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35" name="Text Box 38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57200" y="5819775"/>
            <a:ext cx="2541587" cy="32316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square" tIns="91440" bIns="91440">
            <a:spAutoFit/>
          </a:bodyPr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ru-RU" sz="900" b="1" dirty="0" smtClean="0">
                <a:solidFill>
                  <a:srgbClr val="000000"/>
                </a:solidFill>
                <a:latin typeface="Arial"/>
              </a:rPr>
              <a:t>Стоимость подключения, (% ВВП</a:t>
            </a:r>
            <a:r>
              <a:rPr lang="en-US" sz="900" b="1" dirty="0" smtClean="0">
                <a:solidFill>
                  <a:srgbClr val="000000"/>
                </a:solidFill>
                <a:latin typeface="Arial"/>
              </a:rPr>
              <a:t>/</a:t>
            </a:r>
            <a:r>
              <a:rPr lang="ru-RU" sz="900" b="1" dirty="0" smtClean="0">
                <a:solidFill>
                  <a:srgbClr val="000000"/>
                </a:solidFill>
                <a:latin typeface="Arial"/>
              </a:rPr>
              <a:t>чел.)</a:t>
            </a:r>
            <a:endParaRPr lang="en-US" sz="900" b="1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Rectangle 3"/>
          <p:cNvSpPr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433387" y="4033837"/>
            <a:ext cx="2527714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Основные показатели</a:t>
            </a:r>
            <a:r>
              <a:rPr lang="ru-RU" sz="1200" b="1" baseline="30000" dirty="0" smtClean="0">
                <a:solidFill>
                  <a:srgbClr val="000000"/>
                </a:solidFill>
              </a:rPr>
              <a:t>1</a:t>
            </a:r>
            <a:r>
              <a:rPr lang="ru-RU" sz="1200" b="1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7" name="Rectangle 3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455613" y="6324600"/>
            <a:ext cx="8994775" cy="328613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r>
              <a:rPr lang="ru-RU" sz="800" dirty="0" smtClean="0">
                <a:solidFill>
                  <a:srgbClr val="000000"/>
                </a:solidFill>
              </a:rPr>
              <a:t>1. Указано влияние на ключевые показатели рейтинга </a:t>
            </a:r>
            <a:r>
              <a:rPr lang="en-US" sz="800" dirty="0" smtClean="0">
                <a:solidFill>
                  <a:srgbClr val="000000"/>
                </a:solidFill>
              </a:rPr>
              <a:t>World bank Doing business, </a:t>
            </a:r>
            <a:r>
              <a:rPr lang="ru-RU" sz="800" dirty="0" smtClean="0">
                <a:solidFill>
                  <a:srgbClr val="000000"/>
                </a:solidFill>
              </a:rPr>
              <a:t>категория </a:t>
            </a:r>
            <a:r>
              <a:rPr lang="en-US" sz="800" dirty="0" smtClean="0">
                <a:solidFill>
                  <a:srgbClr val="000000"/>
                </a:solidFill>
              </a:rPr>
              <a:t>Getting electricity</a:t>
            </a:r>
            <a:r>
              <a:rPr lang="ru-RU" sz="800" dirty="0" smtClean="0">
                <a:solidFill>
                  <a:srgbClr val="000000"/>
                </a:solidFill>
              </a:rPr>
              <a:t> проектов перечисленных на данной странице, результаты на начало года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3"/>
          <p:cNvGraphicFramePr>
            <a:graphicFrameLocks noGrp="1"/>
          </p:cNvGraphicFramePr>
          <p:nvPr/>
        </p:nvGraphicFramePr>
        <p:xfrm>
          <a:off x="454803" y="1361393"/>
          <a:ext cx="9048752" cy="4286160"/>
        </p:xfrm>
        <a:graphic>
          <a:graphicData uri="http://schemas.openxmlformats.org/drawingml/2006/table">
            <a:tbl>
              <a:tblPr/>
              <a:tblGrid>
                <a:gridCol w="757311"/>
                <a:gridCol w="1010093"/>
                <a:gridCol w="1105786"/>
                <a:gridCol w="1499191"/>
                <a:gridCol w="1329069"/>
                <a:gridCol w="882503"/>
                <a:gridCol w="1286539"/>
                <a:gridCol w="1178260"/>
              </a:tblGrid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Группа риска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Описание риска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Вероятность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Качественное влияние</a:t>
                      </a: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Количественное влияние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Стратегия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Ответственный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План реагирования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765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Операционный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Clr>
                          <a:srgbClr val="FFFFFF"/>
                        </a:buClr>
                        <a:buFontTx/>
                        <a:buChar char="•"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</a:rPr>
                        <a:t> Неисполнение норм законодательства в части сокращения сроков ТП </a:t>
                      </a:r>
                      <a:endParaRPr lang="ru-RU" sz="1000" dirty="0" smtClean="0">
                        <a:solidFill>
                          <a:srgbClr val="000000"/>
                        </a:solidFill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Высокая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Отсутствие прогресса по сокращению сроков ТП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Контроль 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ФАС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Наказание виновных в срыве нормативно установленных сроков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6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Операционный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a typeface="Arial Unicode MS" pitchFamily="34" charset="-128"/>
                          <a:cs typeface="Arial Unicode MS" pitchFamily="34" charset="-128"/>
                        </a:rPr>
                        <a:t>Снижение мотивации на подключение новых пользователей при снижении стоимости ТП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Средняя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Снижение количества новых подключений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Противодействие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ФСТ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Работа с жалобами потребителей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6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Операционный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Недостаток средств для инвестиций в опережающее развитие инфраструктуры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Высокая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Отсутствие технологической возможности по подключению новых пользователей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Противодействие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ФСТ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Учет в контролируемой выручке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инвест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 составляющей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 bwMode="auto">
          <a:xfrm>
            <a:off x="649068" y="1817798"/>
            <a:ext cx="297711" cy="18112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457508" y="1817798"/>
            <a:ext cx="297711" cy="18112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891517" y="1817798"/>
            <a:ext cx="297711" cy="18112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330456" y="1817798"/>
            <a:ext cx="297711" cy="18112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161999"/>
            <a:ext cx="8992799" cy="83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Основные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риски (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I)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Повышение доступности энергетической инфраструктуры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3"/>
          <p:cNvGraphicFramePr>
            <a:graphicFrameLocks noGrp="1"/>
          </p:cNvGraphicFramePr>
          <p:nvPr/>
        </p:nvGraphicFramePr>
        <p:xfrm>
          <a:off x="454025" y="1362075"/>
          <a:ext cx="9048752" cy="2859360"/>
        </p:xfrm>
        <a:graphic>
          <a:graphicData uri="http://schemas.openxmlformats.org/drawingml/2006/table">
            <a:tbl>
              <a:tblPr/>
              <a:tblGrid>
                <a:gridCol w="757311"/>
                <a:gridCol w="1010093"/>
                <a:gridCol w="1105786"/>
                <a:gridCol w="1499191"/>
                <a:gridCol w="1329069"/>
                <a:gridCol w="882503"/>
                <a:gridCol w="1286539"/>
                <a:gridCol w="1178260"/>
              </a:tblGrid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Группа риска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Описание риска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Вероятность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Качественное влияние</a:t>
                      </a: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Количественное влияние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Стратегия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Ответственный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План реагирования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765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Операционный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</a:rPr>
                        <a:t>Широкое применение практики присоединения напрямую к производителям может подорвать процесс планомерного развития сетевой инфраструктуры </a:t>
                      </a:r>
                      <a:endParaRPr lang="ru-RU" sz="1000" dirty="0" smtClean="0">
                        <a:solidFill>
                          <a:srgbClr val="000000"/>
                        </a:solidFill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Низкая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Неэффективность развития сетевой инфраструктуры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Контроль 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МинЭнерго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Пересмотр порядка  технологического присоединения к распределительным устройствам станций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913" name="Rectangle 10"/>
          <p:cNvSpPr>
            <a:spLocks noChangeArrowheads="1"/>
          </p:cNvSpPr>
          <p:nvPr/>
        </p:nvSpPr>
        <p:spPr bwMode="auto">
          <a:xfrm>
            <a:off x="649288" y="1817688"/>
            <a:ext cx="296862" cy="180975"/>
          </a:xfrm>
          <a:prstGeom prst="rect">
            <a:avLst/>
          </a:prstGeom>
          <a:noFill/>
          <a:ln w="9525" algn="ctr">
            <a:noFill/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 algn="ctr"/>
            <a:endParaRPr lang="ru-RU" sz="1400"/>
          </a:p>
        </p:txBody>
      </p:sp>
      <p:sp>
        <p:nvSpPr>
          <p:cNvPr id="36914" name="Rectangle 15"/>
          <p:cNvSpPr>
            <a:spLocks noChangeArrowheads="1"/>
          </p:cNvSpPr>
          <p:nvPr/>
        </p:nvSpPr>
        <p:spPr bwMode="auto">
          <a:xfrm>
            <a:off x="6457950" y="1817688"/>
            <a:ext cx="296863" cy="180975"/>
          </a:xfrm>
          <a:prstGeom prst="rect">
            <a:avLst/>
          </a:prstGeom>
          <a:noFill/>
          <a:ln w="9525" algn="ctr">
            <a:noFill/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 algn="ctr"/>
            <a:endParaRPr lang="ru-RU" sz="1400"/>
          </a:p>
        </p:txBody>
      </p:sp>
      <p:sp>
        <p:nvSpPr>
          <p:cNvPr id="36915" name="Rectangle 17"/>
          <p:cNvSpPr>
            <a:spLocks noChangeArrowheads="1"/>
          </p:cNvSpPr>
          <p:nvPr/>
        </p:nvSpPr>
        <p:spPr bwMode="auto">
          <a:xfrm>
            <a:off x="3890963" y="1817688"/>
            <a:ext cx="298450" cy="180975"/>
          </a:xfrm>
          <a:prstGeom prst="rect">
            <a:avLst/>
          </a:prstGeom>
          <a:noFill/>
          <a:ln w="9525" algn="ctr">
            <a:noFill/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 algn="ctr"/>
            <a:endParaRPr lang="ru-RU" sz="1400"/>
          </a:p>
        </p:txBody>
      </p:sp>
      <p:sp>
        <p:nvSpPr>
          <p:cNvPr id="36916" name="Rectangle 18"/>
          <p:cNvSpPr>
            <a:spLocks noChangeArrowheads="1"/>
          </p:cNvSpPr>
          <p:nvPr/>
        </p:nvSpPr>
        <p:spPr bwMode="auto">
          <a:xfrm>
            <a:off x="5330825" y="1817688"/>
            <a:ext cx="296863" cy="180975"/>
          </a:xfrm>
          <a:prstGeom prst="rect">
            <a:avLst/>
          </a:prstGeom>
          <a:noFill/>
          <a:ln w="9525" algn="ctr">
            <a:noFill/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 algn="ctr"/>
            <a:endParaRPr lang="ru-RU" sz="1400"/>
          </a:p>
        </p:txBody>
      </p:sp>
      <p:sp>
        <p:nvSpPr>
          <p:cNvPr id="15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161925"/>
            <a:ext cx="89931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defRPr/>
            </a:pPr>
            <a:r>
              <a:rPr lang="ru-RU" sz="2400" b="1" dirty="0">
                <a:latin typeface="Arial"/>
                <a:ea typeface="+mj-ea"/>
                <a:cs typeface="+mj-cs"/>
              </a:rPr>
              <a:t>Основные </a:t>
            </a:r>
            <a:r>
              <a:rPr lang="ru-RU" sz="2400" b="1" dirty="0" smtClean="0">
                <a:latin typeface="Arial"/>
                <a:ea typeface="+mj-ea"/>
                <a:cs typeface="+mj-cs"/>
              </a:rPr>
              <a:t>риски</a:t>
            </a:r>
            <a:r>
              <a:rPr lang="en-US" sz="2400" b="1" dirty="0" smtClean="0">
                <a:latin typeface="Arial"/>
                <a:ea typeface="+mj-ea"/>
                <a:cs typeface="+mj-cs"/>
              </a:rPr>
              <a:t> (II)</a:t>
            </a:r>
            <a:r>
              <a:rPr lang="ru-RU" sz="1600" dirty="0">
                <a:latin typeface="Arial"/>
                <a:ea typeface="+mj-ea"/>
                <a:cs typeface="+mj-cs"/>
              </a:rPr>
              <a:t/>
            </a:r>
            <a:br>
              <a:rPr lang="ru-RU" sz="1600" dirty="0">
                <a:latin typeface="Arial"/>
                <a:ea typeface="+mj-ea"/>
                <a:cs typeface="+mj-cs"/>
              </a:rPr>
            </a:br>
            <a:r>
              <a:rPr lang="ru-RU" sz="1600" dirty="0">
                <a:latin typeface="Arial"/>
                <a:ea typeface="+mj-ea"/>
                <a:cs typeface="+mj-cs"/>
              </a:rPr>
              <a:t>Повышение доступности энергетической инфраструктуры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"/>
          <p:cNvGraphicFramePr>
            <a:graphicFrameLocks noGrp="1"/>
          </p:cNvGraphicFramePr>
          <p:nvPr/>
        </p:nvGraphicFramePr>
        <p:xfrm>
          <a:off x="464393" y="1363823"/>
          <a:ext cx="8995464" cy="4715760"/>
        </p:xfrm>
        <a:graphic>
          <a:graphicData uri="http://schemas.openxmlformats.org/drawingml/2006/table">
            <a:tbl>
              <a:tblPr/>
              <a:tblGrid>
                <a:gridCol w="1396611"/>
                <a:gridCol w="1113424"/>
                <a:gridCol w="1140365"/>
                <a:gridCol w="1103446"/>
                <a:gridCol w="1127622"/>
                <a:gridCol w="1018706"/>
                <a:gridCol w="1092636"/>
                <a:gridCol w="1002654"/>
              </a:tblGrid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Законодательный акт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Цель внесения изменений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Ответственное ведомство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Участники согласования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Публичность разработки и согласования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Ключевые аспекты интеграции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Сроки – этапы согласования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Условия эскалация в случае отклонений 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765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Правила технологического присоединения,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утвержденные постановлением Правительства Российской Федерации от 27 декабря 2004 г. № 861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Сокращение сроков и этапов ТП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МинЭнерго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Правительство РФ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Публичная разработка и согласование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соответствии с графиком мероприятий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Повторный созыв рабочей группы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6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dirty="0" smtClean="0"/>
                        <a:t>Основы ценообразования в области регулируемых цен (тарифов) в электроэнергетике,</a:t>
                      </a:r>
                      <a:r>
                        <a:rPr lang="ru-RU" sz="1000" b="0" dirty="0" smtClean="0"/>
                        <a:t> утвержденные постановлением Правительства Российской Федерации от 29 декабря 2011 г. № 1178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Сокращение стоимости ТП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МинЭнерго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Правительство РФ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Публичная разработка и согласование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соответствии с графиком мероприятий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Повторный созыв рабочей группы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161999"/>
            <a:ext cx="8992799" cy="83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Изменение законодательства (</a:t>
            </a:r>
            <a:r>
              <a:rPr lang="en-US" sz="2400" b="1" dirty="0" smtClean="0">
                <a:latin typeface="Arial"/>
                <a:ea typeface="+mj-ea"/>
                <a:cs typeface="+mj-cs"/>
              </a:rPr>
              <a:t>I)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Повышение доступности энергетической инфраструктуры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"/>
          <p:cNvGraphicFramePr>
            <a:graphicFrameLocks noGrp="1"/>
          </p:cNvGraphicFramePr>
          <p:nvPr/>
        </p:nvGraphicFramePr>
        <p:xfrm>
          <a:off x="464393" y="1363823"/>
          <a:ext cx="8995464" cy="4410960"/>
        </p:xfrm>
        <a:graphic>
          <a:graphicData uri="http://schemas.openxmlformats.org/drawingml/2006/table">
            <a:tbl>
              <a:tblPr/>
              <a:tblGrid>
                <a:gridCol w="1396611"/>
                <a:gridCol w="1113424"/>
                <a:gridCol w="1140365"/>
                <a:gridCol w="1103446"/>
                <a:gridCol w="1127622"/>
                <a:gridCol w="1018706"/>
                <a:gridCol w="1092636"/>
                <a:gridCol w="1002654"/>
              </a:tblGrid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Законодательный акт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Цель внесения изменений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Ответственное ведомство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Участники согласования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Публичность разработки и согласования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Ключевые аспекты интеграции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Сроки – этапы согласования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Условия эскалация в случае отклонений 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765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dirty="0" smtClean="0"/>
                        <a:t>Стандарты раскрытия информации субъектами оптового и розничных рынков электрической энергии, </a:t>
                      </a:r>
                      <a:r>
                        <a:rPr lang="ru-RU" sz="1000" b="0" dirty="0" smtClean="0"/>
                        <a:t>утвержденные Постановлением Правительства Российской Федерации от 21 января 2004 г. № 24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Повышение прозрачности процедуры ТП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МинЭнерго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Правительство РФ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Публичная разработка и согласование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соответствии с графиком мероприятий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Повторный созыв рабочей группы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5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</a:rPr>
                        <a:t>Об электроэнергетике,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</a:rPr>
                        <a:t>от 26 марта 2003 г. № 35-ФЗ 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dirty="0" smtClean="0"/>
                        <a:t>Повышение эффективности использования существующих ресурсов сетевых </a:t>
                      </a:r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организаций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МинЭнерго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Правительство РФ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Публичная разработка и согласование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соответствии с графиком мероприятий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Повторный созыв рабочей группы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161999"/>
            <a:ext cx="8992799" cy="83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Изменение законодательства (</a:t>
            </a:r>
            <a:r>
              <a:rPr lang="en-US" sz="2400" b="1" dirty="0" smtClean="0">
                <a:latin typeface="Arial"/>
                <a:ea typeface="+mj-ea"/>
                <a:cs typeface="+mj-cs"/>
              </a:rPr>
              <a:t>II)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Повышение доступности энергетической инфраструктуры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" name="Object 62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409602" name="think-cell Slide" r:id="rId24" imgW="360" imgH="360" progId="TCLayout.ActiveDocument.1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ru-RU" dirty="0" smtClean="0"/>
              <a:t>Укрупненная дорожная карта</a:t>
            </a:r>
            <a:endParaRPr lang="ru-RU" dirty="0"/>
          </a:p>
        </p:txBody>
      </p:sp>
      <p:cxnSp>
        <p:nvCxnSpPr>
          <p:cNvPr id="25" name="Straight Connector 24"/>
          <p:cNvCxnSpPr/>
          <p:nvPr>
            <p:custDataLst>
              <p:tags r:id="rId3"/>
            </p:custDataLst>
          </p:nvPr>
        </p:nvCxnSpPr>
        <p:spPr>
          <a:xfrm>
            <a:off x="5719842" y="1539433"/>
            <a:ext cx="0" cy="4747471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>
            <p:custDataLst>
              <p:tags r:id="rId4"/>
            </p:custDataLst>
          </p:nvPr>
        </p:nvCxnSpPr>
        <p:spPr>
          <a:xfrm>
            <a:off x="1747638" y="1539433"/>
            <a:ext cx="2022787" cy="0"/>
          </a:xfrm>
          <a:prstGeom prst="straightConnector1">
            <a:avLst/>
          </a:prstGeom>
          <a:ln>
            <a:solidFill>
              <a:schemeClr val="bg2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>
            <p:custDataLst>
              <p:tags r:id="rId5"/>
            </p:custDataLst>
          </p:nvPr>
        </p:nvCxnSpPr>
        <p:spPr>
          <a:xfrm>
            <a:off x="3770425" y="1539433"/>
            <a:ext cx="1949418" cy="0"/>
          </a:xfrm>
          <a:prstGeom prst="straightConnector1">
            <a:avLst/>
          </a:prstGeom>
          <a:ln>
            <a:solidFill>
              <a:schemeClr val="bg2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>
            <p:custDataLst>
              <p:tags r:id="rId6"/>
            </p:custDataLst>
          </p:nvPr>
        </p:nvCxnSpPr>
        <p:spPr>
          <a:xfrm>
            <a:off x="5719842" y="1539433"/>
            <a:ext cx="3521530" cy="0"/>
          </a:xfrm>
          <a:prstGeom prst="straightConnector1">
            <a:avLst/>
          </a:prstGeom>
          <a:ln>
            <a:solidFill>
              <a:schemeClr val="bg2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2449851" y="1340832"/>
            <a:ext cx="618364" cy="33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ru-RU" sz="1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2012</a:t>
            </a:r>
          </a:p>
        </p:txBody>
      </p:sp>
      <p:sp>
        <p:nvSpPr>
          <p:cNvPr id="12" name="TextBox 11"/>
          <p:cNvSpPr txBox="1"/>
          <p:nvPr>
            <p:custDataLst>
              <p:tags r:id="rId8"/>
            </p:custDataLst>
          </p:nvPr>
        </p:nvSpPr>
        <p:spPr>
          <a:xfrm>
            <a:off x="4504077" y="1340832"/>
            <a:ext cx="618364" cy="33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ru-RU" sz="1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2013</a:t>
            </a:r>
          </a:p>
        </p:txBody>
      </p:sp>
      <p:sp>
        <p:nvSpPr>
          <p:cNvPr id="13" name="TextBox 12"/>
          <p:cNvSpPr txBox="1"/>
          <p:nvPr>
            <p:custDataLst>
              <p:tags r:id="rId9"/>
            </p:custDataLst>
          </p:nvPr>
        </p:nvSpPr>
        <p:spPr>
          <a:xfrm>
            <a:off x="6880992" y="1340832"/>
            <a:ext cx="1131920" cy="33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ru-RU" sz="1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2014-2015</a:t>
            </a:r>
          </a:p>
        </p:txBody>
      </p:sp>
      <p:sp>
        <p:nvSpPr>
          <p:cNvPr id="18" name="Rectangle 17"/>
          <p:cNvSpPr/>
          <p:nvPr>
            <p:custDataLst>
              <p:tags r:id="rId10"/>
            </p:custDataLst>
          </p:nvPr>
        </p:nvSpPr>
        <p:spPr>
          <a:xfrm>
            <a:off x="1747639" y="1676478"/>
            <a:ext cx="1949418" cy="603735"/>
          </a:xfrm>
          <a:prstGeom prst="rect">
            <a:avLst/>
          </a:prstGeom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ru-RU" sz="1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1-ая волна – эффекты быстрых побед</a:t>
            </a:r>
          </a:p>
        </p:txBody>
      </p:sp>
      <p:sp>
        <p:nvSpPr>
          <p:cNvPr id="19" name="Rectangle 18"/>
          <p:cNvSpPr/>
          <p:nvPr>
            <p:custDataLst>
              <p:tags r:id="rId11"/>
            </p:custDataLst>
          </p:nvPr>
        </p:nvSpPr>
        <p:spPr>
          <a:xfrm>
            <a:off x="3854270" y="1676478"/>
            <a:ext cx="1813167" cy="603735"/>
          </a:xfrm>
          <a:prstGeom prst="rect">
            <a:avLst/>
          </a:prstGeom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ru-RU" sz="1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2-ая волна – эффекты пилотов</a:t>
            </a:r>
          </a:p>
        </p:txBody>
      </p:sp>
      <p:sp>
        <p:nvSpPr>
          <p:cNvPr id="20" name="Rectangle 19"/>
          <p:cNvSpPr/>
          <p:nvPr>
            <p:custDataLst>
              <p:tags r:id="rId12"/>
            </p:custDataLst>
          </p:nvPr>
        </p:nvSpPr>
        <p:spPr>
          <a:xfrm>
            <a:off x="5803686" y="1676478"/>
            <a:ext cx="3364319" cy="603735"/>
          </a:xfrm>
          <a:prstGeom prst="rect">
            <a:avLst/>
          </a:prstGeom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ru-RU" sz="1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3-я волна – полный эффект</a:t>
            </a:r>
          </a:p>
        </p:txBody>
      </p:sp>
      <p:cxnSp>
        <p:nvCxnSpPr>
          <p:cNvPr id="22" name="Straight Connector 21"/>
          <p:cNvCxnSpPr/>
          <p:nvPr>
            <p:custDataLst>
              <p:tags r:id="rId13"/>
            </p:custDataLst>
          </p:nvPr>
        </p:nvCxnSpPr>
        <p:spPr>
          <a:xfrm>
            <a:off x="9241372" y="1585733"/>
            <a:ext cx="0" cy="4747471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>
            <p:custDataLst>
              <p:tags r:id="rId14"/>
            </p:custDataLst>
          </p:nvPr>
        </p:nvCxnSpPr>
        <p:spPr>
          <a:xfrm>
            <a:off x="3770425" y="1585733"/>
            <a:ext cx="0" cy="4747471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>
            <p:custDataLst>
              <p:tags r:id="rId15"/>
            </p:custDataLst>
          </p:nvPr>
        </p:nvCxnSpPr>
        <p:spPr>
          <a:xfrm>
            <a:off x="1747638" y="1539433"/>
            <a:ext cx="0" cy="4747471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57"/>
          <p:cNvGrpSpPr/>
          <p:nvPr/>
        </p:nvGrpSpPr>
        <p:grpSpPr>
          <a:xfrm>
            <a:off x="1751177" y="4462342"/>
            <a:ext cx="3968665" cy="778295"/>
            <a:chOff x="1751177" y="3017190"/>
            <a:chExt cx="3968665" cy="1060273"/>
          </a:xfrm>
        </p:grpSpPr>
        <p:sp>
          <p:nvSpPr>
            <p:cNvPr id="30" name="AutoShape 2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gray">
            <a:xfrm>
              <a:off x="1751177" y="3580848"/>
              <a:ext cx="3968665" cy="496615"/>
            </a:xfrm>
            <a:prstGeom prst="homePlate">
              <a:avLst>
                <a:gd name="adj" fmla="val 29260"/>
              </a:avLst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18000" tIns="91440" rIns="18000" bIns="91440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ru-RU" sz="1000" b="1" dirty="0" smtClean="0">
                  <a:latin typeface="Arial" pitchFamily="34" charset="0"/>
                  <a:cs typeface="Arial" pitchFamily="34" charset="0"/>
                </a:rPr>
                <a:t>Внедрение программ совершенствования деятельности  сетевых компаний</a:t>
              </a:r>
            </a:p>
          </p:txBody>
        </p:sp>
        <p:sp>
          <p:nvSpPr>
            <p:cNvPr id="33" name="AutoShape 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gray">
            <a:xfrm>
              <a:off x="1751177" y="3017190"/>
              <a:ext cx="3968665" cy="496615"/>
            </a:xfrm>
            <a:prstGeom prst="homePlate">
              <a:avLst>
                <a:gd name="adj" fmla="val 29260"/>
              </a:avLst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182880" tIns="91440" bIns="91440" anchor="ctr"/>
            <a:lstStyle/>
            <a:p>
              <a:pPr algn="ctr" eaLnBrk="0" hangingPunct="0"/>
              <a:r>
                <a:rPr lang="ru-RU" sz="1000" b="1" dirty="0" smtClean="0">
                  <a:latin typeface="Arial" pitchFamily="34" charset="0"/>
                  <a:cs typeface="Arial" pitchFamily="34" charset="0"/>
                </a:rPr>
                <a:t>Оптимизация регулирования сетевых компаний для повышения качества обслуживания клиентов</a:t>
              </a:r>
            </a:p>
          </p:txBody>
        </p:sp>
      </p:grpSp>
      <p:sp>
        <p:nvSpPr>
          <p:cNvPr id="34" name="AutoShape 2"/>
          <p:cNvSpPr>
            <a:spLocks noChangeArrowheads="1"/>
          </p:cNvSpPr>
          <p:nvPr/>
        </p:nvSpPr>
        <p:spPr bwMode="gray">
          <a:xfrm>
            <a:off x="1747638" y="3278554"/>
            <a:ext cx="7358792" cy="496616"/>
          </a:xfrm>
          <a:prstGeom prst="homePlate">
            <a:avLst>
              <a:gd name="adj" fmla="val 29260"/>
            </a:avLst>
          </a:prstGeom>
          <a:solidFill>
            <a:srgbClr val="BBAD87"/>
          </a:solidFill>
          <a:ln w="9525" algn="ctr">
            <a:solidFill>
              <a:srgbClr val="BBAD87"/>
            </a:solidFill>
            <a:miter lim="800000"/>
            <a:headEnd/>
            <a:tailEnd/>
          </a:ln>
        </p:spPr>
        <p:txBody>
          <a:bodyPr lIns="182880" tIns="91440" bIns="91440" anchor="ctr"/>
          <a:lstStyle/>
          <a:p>
            <a:pPr algn="ctr" eaLnBrk="0" hangingPunct="0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Снижение тарифов на ТП</a:t>
            </a:r>
          </a:p>
        </p:txBody>
      </p:sp>
      <p:sp>
        <p:nvSpPr>
          <p:cNvPr id="38" name="AutoShape 2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747638" y="3847388"/>
            <a:ext cx="2992528" cy="496616"/>
          </a:xfrm>
          <a:prstGeom prst="homePlate">
            <a:avLst>
              <a:gd name="adj" fmla="val 29260"/>
            </a:avLst>
          </a:prstGeom>
          <a:solidFill>
            <a:srgbClr val="BBAD87"/>
          </a:solidFill>
          <a:ln w="9525" algn="ctr">
            <a:solidFill>
              <a:srgbClr val="BBAD87"/>
            </a:solidFill>
            <a:miter lim="800000"/>
            <a:headEnd/>
            <a:tailEnd/>
          </a:ln>
        </p:spPr>
        <p:txBody>
          <a:bodyPr lIns="182880" tIns="91440" bIns="91440" anchor="ctr"/>
          <a:lstStyle/>
          <a:p>
            <a:pPr algn="ctr" eaLnBrk="0" hangingPunct="0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Совершенствование инструментов регулирования, внедрение единого </a:t>
            </a:r>
            <a:r>
              <a:rPr lang="ru-RU" sz="1000" b="1" dirty="0" err="1" smtClean="0">
                <a:latin typeface="Arial" pitchFamily="34" charset="0"/>
                <a:cs typeface="Arial" pitchFamily="34" charset="0"/>
              </a:rPr>
              <a:t>бенчмаркинга</a:t>
            </a:r>
            <a:endParaRPr lang="ru-RU" sz="10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63"/>
          <p:cNvGrpSpPr/>
          <p:nvPr/>
        </p:nvGrpSpPr>
        <p:grpSpPr>
          <a:xfrm>
            <a:off x="1747638" y="5389577"/>
            <a:ext cx="2992528" cy="922112"/>
            <a:chOff x="1747638" y="5250195"/>
            <a:chExt cx="2992528" cy="1084052"/>
          </a:xfrm>
        </p:grpSpPr>
        <p:sp>
          <p:nvSpPr>
            <p:cNvPr id="36" name="AutoShape 2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gray">
            <a:xfrm>
              <a:off x="1747638" y="5250195"/>
              <a:ext cx="2992527" cy="496617"/>
            </a:xfrm>
            <a:prstGeom prst="homePlate">
              <a:avLst>
                <a:gd name="adj" fmla="val 29260"/>
              </a:avLst>
            </a:prstGeom>
            <a:solidFill>
              <a:schemeClr val="accent2"/>
            </a:solidFill>
            <a:ln w="9525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182880" tIns="91440" bIns="91440" anchor="ctr"/>
            <a:lstStyle/>
            <a:p>
              <a:pPr algn="ctr" eaLnBrk="0" hangingPunct="0"/>
              <a:r>
                <a:rPr lang="ru-RU" sz="1000" b="1" dirty="0" smtClean="0">
                  <a:latin typeface="Arial" pitchFamily="34" charset="0"/>
                  <a:cs typeface="Arial" pitchFamily="34" charset="0"/>
                </a:rPr>
                <a:t>Повышение уровня раскрытия информации</a:t>
              </a:r>
            </a:p>
          </p:txBody>
        </p:sp>
        <p:sp>
          <p:nvSpPr>
            <p:cNvPr id="39" name="AutoShape 2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gray">
            <a:xfrm>
              <a:off x="1747638" y="5837630"/>
              <a:ext cx="2992528" cy="496617"/>
            </a:xfrm>
            <a:prstGeom prst="homePlate">
              <a:avLst>
                <a:gd name="adj" fmla="val 29260"/>
              </a:avLst>
            </a:prstGeom>
            <a:solidFill>
              <a:schemeClr val="accent2"/>
            </a:solidFill>
            <a:ln w="9525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18000" tIns="18000" rIns="18000" bIns="18000" anchor="ctr"/>
            <a:lstStyle/>
            <a:p>
              <a:pPr algn="ctr" eaLnBrk="0" hangingPunct="0"/>
              <a:r>
                <a:rPr lang="ru-RU" sz="1000" b="1" dirty="0" smtClean="0">
                  <a:latin typeface="Arial" pitchFamily="34" charset="0"/>
                  <a:cs typeface="Arial" pitchFamily="34" charset="0"/>
                </a:rPr>
                <a:t>Повышение </a:t>
              </a:r>
              <a:r>
                <a:rPr lang="ru-RU" sz="1000" b="1" dirty="0" err="1" smtClean="0">
                  <a:latin typeface="Arial" pitchFamily="34" charset="0"/>
                  <a:cs typeface="Arial" pitchFamily="34" charset="0"/>
                </a:rPr>
                <a:t>эфф</a:t>
              </a:r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-</a:t>
              </a:r>
              <a:r>
                <a:rPr lang="ru-RU" sz="1000" b="1" dirty="0" err="1" smtClean="0">
                  <a:latin typeface="Arial" pitchFamily="34" charset="0"/>
                  <a:cs typeface="Arial" pitchFamily="34" charset="0"/>
                </a:rPr>
                <a:t>ти</a:t>
              </a:r>
              <a:r>
                <a:rPr lang="ru-RU" sz="1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000" b="1" dirty="0" err="1" smtClean="0">
                  <a:latin typeface="Arial" pitchFamily="34" charset="0"/>
                  <a:cs typeface="Arial" pitchFamily="34" charset="0"/>
                </a:rPr>
                <a:t>исп</a:t>
              </a:r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. </a:t>
              </a:r>
              <a:r>
                <a:rPr lang="ru-RU" sz="1000" b="1" dirty="0" err="1" smtClean="0">
                  <a:latin typeface="Arial" pitchFamily="34" charset="0"/>
                  <a:cs typeface="Arial" pitchFamily="34" charset="0"/>
                </a:rPr>
                <a:t>сущ</a:t>
              </a:r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.</a:t>
              </a:r>
              <a:r>
                <a:rPr lang="ru-RU" sz="1000" b="1" dirty="0" smtClean="0">
                  <a:latin typeface="Arial" pitchFamily="34" charset="0"/>
                  <a:cs typeface="Arial" pitchFamily="34" charset="0"/>
                </a:rPr>
                <a:t> ресурсов сетевых организаций</a:t>
              </a:r>
            </a:p>
          </p:txBody>
        </p:sp>
      </p:grpSp>
      <p:sp>
        <p:nvSpPr>
          <p:cNvPr id="42" name="Rectangle 41"/>
          <p:cNvSpPr/>
          <p:nvPr/>
        </p:nvSpPr>
        <p:spPr>
          <a:xfrm>
            <a:off x="392430" y="2392701"/>
            <a:ext cx="1212851" cy="823835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hlink"/>
            </a:solidFill>
            <a:miter lim="800000"/>
            <a:headEnd/>
            <a:tailEnd/>
          </a:ln>
        </p:spPr>
        <p:txBody>
          <a:bodyPr lIns="0" tIns="89999" rIns="0" bIns="89999" anchor="ctr"/>
          <a:lstStyle/>
          <a:p>
            <a:pPr algn="ctr" eaLnBrk="0" hangingPunct="0"/>
            <a:r>
              <a:rPr lang="ru-RU" sz="1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Оптимизация процесса/ снижение сроков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92430" y="3278554"/>
            <a:ext cx="1212851" cy="1053869"/>
          </a:xfrm>
          <a:prstGeom prst="rect">
            <a:avLst/>
          </a:prstGeom>
          <a:solidFill>
            <a:srgbClr val="BBAD87"/>
          </a:solidFill>
          <a:ln w="9525" algn="ctr">
            <a:solidFill>
              <a:srgbClr val="BBAD87"/>
            </a:solidFill>
            <a:miter lim="800000"/>
            <a:headEnd/>
            <a:tailEnd/>
          </a:ln>
        </p:spPr>
        <p:txBody>
          <a:bodyPr lIns="0" tIns="89999" rIns="0" bIns="89999" anchor="ctr"/>
          <a:lstStyle/>
          <a:p>
            <a:pPr algn="ctr" eaLnBrk="0" hangingPunct="0"/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Инициативы по снижени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ю стоимости</a:t>
            </a:r>
            <a:endParaRPr lang="ru-RU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92430" y="5389579"/>
            <a:ext cx="1212851" cy="922107"/>
          </a:xfrm>
          <a:prstGeom prst="rect">
            <a:avLst/>
          </a:prstGeom>
          <a:solidFill>
            <a:srgbClr val="ACC6D0"/>
          </a:solidFill>
          <a:ln w="9525" algn="ctr">
            <a:solidFill>
              <a:srgbClr val="ACC6D0"/>
            </a:solidFill>
            <a:miter lim="800000"/>
            <a:headEnd/>
            <a:tailEnd/>
          </a:ln>
        </p:spPr>
        <p:txBody>
          <a:bodyPr lIns="0" tIns="89999" rIns="0" bIns="89999" anchor="ctr"/>
          <a:lstStyle/>
          <a:p>
            <a:pPr algn="ctr" eaLnBrk="0" hangingPunct="0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Системные инициативы</a:t>
            </a:r>
          </a:p>
        </p:txBody>
      </p:sp>
      <p:sp>
        <p:nvSpPr>
          <p:cNvPr id="26" name="AutoShape 2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1747639" y="2350392"/>
            <a:ext cx="7358790" cy="359317"/>
          </a:xfrm>
          <a:prstGeom prst="homePlate">
            <a:avLst>
              <a:gd name="adj" fmla="val 29260"/>
            </a:avLst>
          </a:prstGeom>
          <a:solidFill>
            <a:schemeClr val="accent2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182880" tIns="91440" bIns="91440" anchor="ctr"/>
          <a:lstStyle/>
          <a:p>
            <a:pPr algn="ctr" eaLnBrk="0" hangingPunct="0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Совершенствование правил технологического присоединения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ТП) и создание условий сокращения сроков и этапов ТП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92430" y="4462343"/>
            <a:ext cx="1212851" cy="830884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lIns="0" tIns="89999" rIns="0" bIns="89999" anchor="ctr"/>
          <a:lstStyle/>
          <a:p>
            <a:pPr algn="ctr" eaLnBrk="0" hangingPunct="0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Инициативы по </a:t>
            </a:r>
            <a:r>
              <a:rPr lang="ru-RU" sz="1000" b="1" dirty="0" err="1" smtClean="0">
                <a:latin typeface="Arial" pitchFamily="34" charset="0"/>
                <a:cs typeface="Arial" pitchFamily="34" charset="0"/>
              </a:rPr>
              <a:t>клиентоориен-тированности</a:t>
            </a:r>
            <a:endParaRPr lang="ru-RU" sz="1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Oval 2"/>
          <p:cNvSpPr>
            <a:spLocks noChangeArrowheads="1"/>
          </p:cNvSpPr>
          <p:nvPr/>
        </p:nvSpPr>
        <p:spPr bwMode="gray">
          <a:xfrm>
            <a:off x="1600000" y="2372788"/>
            <a:ext cx="295275" cy="2952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Oval 2"/>
          <p:cNvSpPr>
            <a:spLocks noChangeArrowheads="1"/>
          </p:cNvSpPr>
          <p:nvPr/>
        </p:nvSpPr>
        <p:spPr bwMode="gray">
          <a:xfrm>
            <a:off x="1600000" y="3361557"/>
            <a:ext cx="295275" cy="2952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Oval 2"/>
          <p:cNvSpPr>
            <a:spLocks noChangeArrowheads="1"/>
          </p:cNvSpPr>
          <p:nvPr/>
        </p:nvSpPr>
        <p:spPr bwMode="gray">
          <a:xfrm>
            <a:off x="1600000" y="3941978"/>
            <a:ext cx="295275" cy="2952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Oval 2"/>
          <p:cNvSpPr>
            <a:spLocks noChangeArrowheads="1"/>
          </p:cNvSpPr>
          <p:nvPr/>
        </p:nvSpPr>
        <p:spPr bwMode="gray">
          <a:xfrm>
            <a:off x="1600000" y="4462342"/>
            <a:ext cx="295275" cy="2952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Oval 2"/>
          <p:cNvSpPr>
            <a:spLocks noChangeArrowheads="1"/>
          </p:cNvSpPr>
          <p:nvPr/>
        </p:nvSpPr>
        <p:spPr bwMode="gray">
          <a:xfrm>
            <a:off x="1600000" y="4910963"/>
            <a:ext cx="295275" cy="2952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Oval 2"/>
          <p:cNvSpPr>
            <a:spLocks noChangeArrowheads="1"/>
          </p:cNvSpPr>
          <p:nvPr/>
        </p:nvSpPr>
        <p:spPr bwMode="gray">
          <a:xfrm>
            <a:off x="1600000" y="5453631"/>
            <a:ext cx="295275" cy="2952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Oval 2"/>
          <p:cNvSpPr>
            <a:spLocks noChangeArrowheads="1"/>
          </p:cNvSpPr>
          <p:nvPr/>
        </p:nvSpPr>
        <p:spPr bwMode="gray">
          <a:xfrm>
            <a:off x="1600000" y="5991176"/>
            <a:ext cx="295275" cy="2952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AutoShape 2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1751177" y="2800516"/>
            <a:ext cx="3968665" cy="359317"/>
          </a:xfrm>
          <a:prstGeom prst="homePlate">
            <a:avLst>
              <a:gd name="adj" fmla="val 29260"/>
            </a:avLst>
          </a:prstGeom>
          <a:solidFill>
            <a:schemeClr val="accent2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182880" tIns="91440" bIns="91440" anchor="ctr"/>
          <a:lstStyle/>
          <a:p>
            <a:pPr algn="ctr" eaLnBrk="0" hangingPunct="0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Совершенствование правового механизма перераспределения свободной мощности</a:t>
            </a:r>
          </a:p>
        </p:txBody>
      </p:sp>
      <p:sp>
        <p:nvSpPr>
          <p:cNvPr id="46" name="Oval 2"/>
          <p:cNvSpPr>
            <a:spLocks noChangeArrowheads="1"/>
          </p:cNvSpPr>
          <p:nvPr/>
        </p:nvSpPr>
        <p:spPr bwMode="gray">
          <a:xfrm>
            <a:off x="1600000" y="2832659"/>
            <a:ext cx="295275" cy="2952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"/>
          <p:cNvGraphicFramePr>
            <a:graphicFrameLocks noGrp="1"/>
          </p:cNvGraphicFramePr>
          <p:nvPr/>
        </p:nvGraphicFramePr>
        <p:xfrm>
          <a:off x="464393" y="1363823"/>
          <a:ext cx="8995464" cy="4590960"/>
        </p:xfrm>
        <a:graphic>
          <a:graphicData uri="http://schemas.openxmlformats.org/drawingml/2006/table">
            <a:tbl>
              <a:tblPr/>
              <a:tblGrid>
                <a:gridCol w="1396611"/>
                <a:gridCol w="1113424"/>
                <a:gridCol w="1140365"/>
                <a:gridCol w="1103446"/>
                <a:gridCol w="1127622"/>
                <a:gridCol w="1018706"/>
                <a:gridCol w="1092636"/>
                <a:gridCol w="1002654"/>
              </a:tblGrid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Законодательный акт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Цель внесения изменений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Ответственное ведомство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Участники согласования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Публичность разработки и согласования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Ключевые аспекты интеграции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Сроки – этапы согласования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Условия эскалация в случае отклонений 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765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dirty="0" smtClean="0"/>
                        <a:t>Градостроительный кодекс Российской Федерации,</a:t>
                      </a:r>
                      <a:r>
                        <a:rPr lang="ru-RU" sz="1000" b="0" dirty="0" smtClean="0"/>
                        <a:t> от 29 декабря 2004 г. № 190-ФЗ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Сокращение сроков и этапов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МинЭнерго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Правительство РФ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Публичная разработка и согласование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соответствии с графиком мероприятий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Повторный созыв рабочей группы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5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</a:rPr>
                        <a:t>О схемах и программах перспективного развития электроэнергетики, </a:t>
                      </a:r>
                      <a:r>
                        <a:rPr lang="ru-RU" sz="1000" b="0" dirty="0" smtClean="0">
                          <a:solidFill>
                            <a:srgbClr val="000000"/>
                          </a:solidFill>
                        </a:rPr>
                        <a:t>утвержденных постановлением Правительства Российской Федерации от 17 октября 2009 г. № 823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Сокращение сроков и этапов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МинЭнерго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Правительство РФ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Публичная разработка и согласование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соответствии с графиком мероприятий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Повторный созыв рабочей группы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5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</a:rPr>
                        <a:t>Земельный кодекс Российской Федерации, </a:t>
                      </a:r>
                      <a:r>
                        <a:rPr lang="ru-RU" sz="1000" b="0" dirty="0" smtClean="0">
                          <a:solidFill>
                            <a:srgbClr val="000000"/>
                          </a:solidFill>
                        </a:rPr>
                        <a:t>от 25 октября 2001 г. №136-ФЗ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Сокращение сроков и этапов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МинЭнерго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Правительство РФ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Публичная разработка и согласование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соответствии с графиком мероприятий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Повторный созыв рабочей группы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161999"/>
            <a:ext cx="8992799" cy="83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Изменение законодательства (</a:t>
            </a:r>
            <a:r>
              <a:rPr lang="en-US" sz="2400" b="1" dirty="0" smtClean="0">
                <a:latin typeface="Arial"/>
                <a:ea typeface="+mj-ea"/>
                <a:cs typeface="+mj-cs"/>
              </a:rPr>
              <a:t>III)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Повышение доступности энергетической инфраструктуры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"/>
          <p:cNvGraphicFramePr>
            <a:graphicFrameLocks noGrp="1"/>
          </p:cNvGraphicFramePr>
          <p:nvPr/>
        </p:nvGraphicFramePr>
        <p:xfrm>
          <a:off x="464393" y="1363823"/>
          <a:ext cx="8995464" cy="5048160"/>
        </p:xfrm>
        <a:graphic>
          <a:graphicData uri="http://schemas.openxmlformats.org/drawingml/2006/table">
            <a:tbl>
              <a:tblPr/>
              <a:tblGrid>
                <a:gridCol w="1396611"/>
                <a:gridCol w="1113424"/>
                <a:gridCol w="1140365"/>
                <a:gridCol w="1103446"/>
                <a:gridCol w="1127622"/>
                <a:gridCol w="1018706"/>
                <a:gridCol w="1092636"/>
                <a:gridCol w="1002654"/>
              </a:tblGrid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Законодательный акт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Цель внесения изменений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Ответственное ведомство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Участники согласования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Публичность разработки и согласования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Ключевые аспекты интеграции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Сроки – этапы согласования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Условия эскалация в случае отклонений 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765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dirty="0" smtClean="0"/>
                        <a:t>Лесной кодекс Российской</a:t>
                      </a:r>
                      <a:r>
                        <a:rPr lang="ru-RU" sz="1000" b="1" baseline="0" dirty="0" smtClean="0"/>
                        <a:t> Федерации,</a:t>
                      </a:r>
                      <a:r>
                        <a:rPr lang="ru-RU" sz="1000" b="0" dirty="0" smtClean="0"/>
                        <a:t> от 04</a:t>
                      </a:r>
                      <a:r>
                        <a:rPr lang="ru-RU" sz="1000" b="0" baseline="0" dirty="0" smtClean="0"/>
                        <a:t> декабря </a:t>
                      </a:r>
                      <a:r>
                        <a:rPr lang="ru-RU" sz="1000" b="0" dirty="0" smtClean="0"/>
                        <a:t>2006 №200-ФЗ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Сокращение сроков и этапов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МинЭнерго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Правительство РФ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Публичная разработка и согласование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соответствии с графиком мероприятий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Повторный созыв рабочей группы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5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</a:rPr>
                        <a:t>О ценообразовании в отношении электрической и тепловой энергии в Российской Федерации, </a:t>
                      </a:r>
                      <a:r>
                        <a:rPr lang="ru-RU" sz="1000" b="0" dirty="0" smtClean="0"/>
                        <a:t>утвержденное Постановлением Правительства Российской Федерации от 26 февраля 2004 г. №109</a:t>
                      </a:r>
                      <a:endParaRPr lang="ru-RU" sz="10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Сокращение сроков и этапов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МинЭнерго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Правительство РФ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Публичная разработка и согласование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соответствии с графиком мероприятий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Повторный созыв рабочей группы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5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</a:rPr>
                        <a:t>Об инвестиционных программах субъектов</a:t>
                      </a:r>
                      <a:r>
                        <a:rPr lang="ru-RU" sz="1000" b="1" baseline="0" dirty="0" smtClean="0">
                          <a:solidFill>
                            <a:srgbClr val="000000"/>
                          </a:solidFill>
                        </a:rPr>
                        <a:t> электроэнергетики</a:t>
                      </a:r>
                      <a:r>
                        <a:rPr lang="ru-RU" sz="1000" b="0" baseline="0" dirty="0" smtClean="0">
                          <a:solidFill>
                            <a:srgbClr val="000000"/>
                          </a:solidFill>
                        </a:rPr>
                        <a:t>, от 1 декабря 2009 г. №977</a:t>
                      </a:r>
                      <a:endParaRPr lang="ru-RU" sz="10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Сокращение сроков и этапов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МинЭнерго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Правительство РФ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Публичная разработка и согласование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соответствии с графиком мероприятий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Повторный созыв рабочей группы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161999"/>
            <a:ext cx="8992799" cy="83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Изменение законодательства (</a:t>
            </a:r>
            <a:r>
              <a:rPr lang="en-US" sz="2400" b="1" dirty="0" smtClean="0">
                <a:latin typeface="Arial"/>
                <a:ea typeface="+mj-ea"/>
                <a:cs typeface="+mj-cs"/>
              </a:rPr>
              <a:t>IV)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Повышение доступности энергетической инфраструктуры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"/>
          <p:cNvGraphicFramePr>
            <a:graphicFrameLocks noGrp="1"/>
          </p:cNvGraphicFramePr>
          <p:nvPr/>
        </p:nvGraphicFramePr>
        <p:xfrm>
          <a:off x="464393" y="1363823"/>
          <a:ext cx="8995464" cy="4868160"/>
        </p:xfrm>
        <a:graphic>
          <a:graphicData uri="http://schemas.openxmlformats.org/drawingml/2006/table">
            <a:tbl>
              <a:tblPr/>
              <a:tblGrid>
                <a:gridCol w="1396611"/>
                <a:gridCol w="1113424"/>
                <a:gridCol w="1140365"/>
                <a:gridCol w="1103446"/>
                <a:gridCol w="1127622"/>
                <a:gridCol w="1018706"/>
                <a:gridCol w="1092636"/>
                <a:gridCol w="1002654"/>
              </a:tblGrid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Законодательный акт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Цель внесения изменений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Ответственное ведомство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Участники согласования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Публичность разработки и согласования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Ключевые аспекты интеграции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Сроки – этапы согласования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Условия эскалация в случае отклонений 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765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dirty="0" smtClean="0"/>
                        <a:t>Правила технической эксплуатации электроустановок потребителей</a:t>
                      </a:r>
                      <a:r>
                        <a:rPr lang="ru-RU" sz="1000" b="1" baseline="0" dirty="0" smtClean="0"/>
                        <a:t>,</a:t>
                      </a:r>
                      <a:r>
                        <a:rPr lang="ru-RU" sz="1000" b="0" dirty="0" smtClean="0"/>
                        <a:t> утвержденные приказом</a:t>
                      </a:r>
                      <a:r>
                        <a:rPr lang="ru-RU" sz="1000" b="0" baseline="0" dirty="0" smtClean="0"/>
                        <a:t> Министерства Энергетики</a:t>
                      </a:r>
                      <a:r>
                        <a:rPr lang="ru-RU" sz="1000" b="0" dirty="0" smtClean="0"/>
                        <a:t> Российской Федерации от 13 января 2003г. №6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Сокращение сроков и этапов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МинЭнерго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Правительство РФ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Публичная разработка и согласование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соответствии с графиком мероприятий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Повторный созыв рабочей группы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5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</a:rPr>
                        <a:t>Положение о Федеральной службе по экологическому, технологическому и атомному надзору, </a:t>
                      </a:r>
                      <a:r>
                        <a:rPr lang="ru-RU" sz="1000" b="0" dirty="0" smtClean="0"/>
                        <a:t>утвержденное Постановлением Правительства Российской Федерации от 30 июля 2004 г. №401</a:t>
                      </a:r>
                      <a:endParaRPr lang="ru-RU" sz="10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Сокращение сроков и этапов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МинЭнерго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Правительство РФ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Публичная разработка и согласование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соответствии с графиком мероприятий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Повторный созыв рабочей группы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161999"/>
            <a:ext cx="8992799" cy="83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Изменение законодательства (</a:t>
            </a:r>
            <a:r>
              <a:rPr lang="en-US" sz="2400" b="1" dirty="0" smtClean="0">
                <a:latin typeface="Arial"/>
                <a:ea typeface="+mj-ea"/>
                <a:cs typeface="+mj-cs"/>
              </a:rPr>
              <a:t>V)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Повышение доступности энергетической инфраструктуры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"/>
          <p:cNvGraphicFramePr>
            <a:graphicFrameLocks noGrp="1"/>
          </p:cNvGraphicFramePr>
          <p:nvPr/>
        </p:nvGraphicFramePr>
        <p:xfrm>
          <a:off x="464393" y="1363823"/>
          <a:ext cx="8995464" cy="3164160"/>
        </p:xfrm>
        <a:graphic>
          <a:graphicData uri="http://schemas.openxmlformats.org/drawingml/2006/table">
            <a:tbl>
              <a:tblPr/>
              <a:tblGrid>
                <a:gridCol w="1396611"/>
                <a:gridCol w="1113424"/>
                <a:gridCol w="1140365"/>
                <a:gridCol w="1103446"/>
                <a:gridCol w="1127622"/>
                <a:gridCol w="1018706"/>
                <a:gridCol w="1092636"/>
                <a:gridCol w="1002654"/>
              </a:tblGrid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Законодательный акт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Цель внесения изменений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Ответственное ведомство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Участники согласования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Публичность разработки и согласования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Ключевые аспекты интеграции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Сроки – этапы согласования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Условия эскалация в случае отклонений 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765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/>
                        <a:t>Правила технической эксплуатации электрических станций и сетей Российской Федерации</a:t>
                      </a:r>
                      <a:r>
                        <a:rPr lang="ru-RU" sz="1000" b="1" baseline="0" dirty="0" smtClean="0"/>
                        <a:t>,</a:t>
                      </a:r>
                      <a:r>
                        <a:rPr lang="ru-RU" sz="1000" b="0" dirty="0" smtClean="0"/>
                        <a:t> </a:t>
                      </a:r>
                      <a:r>
                        <a:rPr lang="ru-RU" sz="1000" b="0" dirty="0" smtClean="0"/>
                        <a:t>утвержденные приказом</a:t>
                      </a:r>
                      <a:r>
                        <a:rPr lang="ru-RU" sz="1000" b="0" baseline="0" dirty="0" smtClean="0"/>
                        <a:t> Министерства Энергетики</a:t>
                      </a:r>
                      <a:r>
                        <a:rPr lang="ru-RU" sz="1000" b="0" dirty="0" smtClean="0"/>
                        <a:t> Российской Федерации от </a:t>
                      </a:r>
                      <a:r>
                        <a:rPr lang="ru-RU" sz="1000" b="0" dirty="0" smtClean="0"/>
                        <a:t>19 июня 2003 г. №229</a:t>
                      </a:r>
                      <a:endParaRPr lang="ru-RU" sz="1000" b="0" dirty="0" smtClean="0"/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Сокращение сроков и этапов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МинЭнерго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Правительство РФ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Публичная разработка и согласование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соответствии с графиком мероприятий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Повторный созыв рабочей группы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161999"/>
            <a:ext cx="8992799" cy="83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Изменение законодательства (</a:t>
            </a:r>
            <a:r>
              <a:rPr lang="en-US" sz="2400" b="1" dirty="0" smtClean="0">
                <a:latin typeface="Arial"/>
                <a:ea typeface="+mj-ea"/>
                <a:cs typeface="+mj-cs"/>
              </a:rPr>
              <a:t>V)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Повышение доступности энергетической инфраструктуры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3"/>
          <p:cNvGraphicFramePr>
            <a:graphicFrameLocks noGrp="1"/>
          </p:cNvGraphicFramePr>
          <p:nvPr/>
        </p:nvGraphicFramePr>
        <p:xfrm>
          <a:off x="444170" y="1329494"/>
          <a:ext cx="9015024" cy="3411216"/>
        </p:xfrm>
        <a:graphic>
          <a:graphicData uri="http://schemas.openxmlformats.org/drawingml/2006/table">
            <a:tbl>
              <a:tblPr/>
              <a:tblGrid>
                <a:gridCol w="1283217"/>
                <a:gridCol w="804458"/>
                <a:gridCol w="705292"/>
                <a:gridCol w="1134738"/>
                <a:gridCol w="1134737"/>
                <a:gridCol w="1013552"/>
                <a:gridCol w="1134737"/>
                <a:gridCol w="638978"/>
                <a:gridCol w="1165315"/>
              </a:tblGrid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Название  мероприятия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Формат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Цель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Ожидаемый результат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Аудитория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Ответственный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Вовлеченное ведомство / участники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Сроки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Необходимая  документация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765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Онлайн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трансляция материалов и мероприятий по подготовке и внедрению дорожной карты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Онлайн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общение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Установление обратной связи с рядовыми потребителями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Вовлеченность общественности в обсуждение мероприятий и способов внедрения дорожной карты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Посетители сайта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rId4"/>
                        </a:rPr>
                        <a:t>www.asi.ru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rId5"/>
                        </a:rPr>
                        <a:t>www.opora.ru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rId6"/>
                        </a:rPr>
                        <a:t>www.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rId6"/>
                        </a:rPr>
                        <a:t>нптсо.рф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а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также пользователи сетей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Facebook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VK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АСИ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Опора России, </a:t>
                      </a:r>
                      <a:r>
                        <a:rPr kumimoji="0" lang="ru-RU" sz="10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НП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ТС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течение реализации инициативы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Дорожная карта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5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Поведение конференции по итогам работы рабочей группы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Конференция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Информирование о результатах работы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Вовлеченность общественности в обсуждение мероприятий и способов внедрения дорожной карты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Бизнес сообщество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АСИ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Участники рабочей группы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Апрель 2012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Дорожная карта</a:t>
                      </a:r>
                    </a:p>
                  </a:txBody>
                  <a:tcPr marL="36000" marR="36000" marT="90000" marB="90000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161999"/>
            <a:ext cx="8992799" cy="83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План коммуникации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Повышение доступности энергетической инфраструктуры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ct 27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406531" name="think-cell Slide" r:id="rId42" imgW="360" imgH="360" progId="TCLayout.ActiveDocument.1">
              <p:embed/>
            </p:oleObj>
          </a:graphicData>
        </a:graphic>
      </p:graphicFrame>
      <p:sp>
        <p:nvSpPr>
          <p:cNvPr id="6" name="Rectangle 5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ru-RU" sz="1000" dirty="0" smtClean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noFill/>
          <a:ln/>
        </p:spPr>
        <p:txBody>
          <a:bodyPr/>
          <a:lstStyle/>
          <a:p>
            <a:r>
              <a:rPr lang="ru-RU" dirty="0" smtClean="0">
                <a:latin typeface="Arial"/>
              </a:rPr>
              <a:t>Сроки подключения к энергосетям</a:t>
            </a:r>
            <a:r>
              <a:rPr lang="en-US" sz="1600" b="0" dirty="0" smtClean="0">
                <a:latin typeface="Arial"/>
              </a:rPr>
              <a:t/>
            </a:r>
            <a:br>
              <a:rPr lang="en-US" sz="1600" b="0" dirty="0" smtClean="0">
                <a:latin typeface="Arial"/>
              </a:rPr>
            </a:br>
            <a:r>
              <a:rPr lang="ru-RU" sz="1600" b="0" dirty="0" smtClean="0">
                <a:latin typeface="Arial"/>
              </a:rPr>
              <a:t>Для попадания в двадцатку рейтинга необходимо сократить срок в 7 раз</a:t>
            </a:r>
            <a:endParaRPr lang="ru-RU" sz="1600" b="0" dirty="0">
              <a:latin typeface="Arial"/>
            </a:endParaRPr>
          </a:p>
        </p:txBody>
      </p:sp>
      <p:cxnSp>
        <p:nvCxnSpPr>
          <p:cNvPr id="79" name="Straight Connector 78"/>
          <p:cNvCxnSpPr/>
          <p:nvPr>
            <p:custDataLst>
              <p:tags r:id="rId4"/>
            </p:custDataLst>
          </p:nvPr>
        </p:nvCxnSpPr>
        <p:spPr bwMode="gray">
          <a:xfrm>
            <a:off x="5924550" y="5541962"/>
            <a:ext cx="276225" cy="0"/>
          </a:xfrm>
          <a:prstGeom prst="line">
            <a:avLst/>
          </a:prstGeom>
          <a:noFill/>
          <a:ln w="3175" cap="flat" cmpd="sng" algn="ctr">
            <a:solidFill>
              <a:srgbClr val="80808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/>
          <p:nvPr>
            <p:custDataLst>
              <p:tags r:id="rId5"/>
            </p:custDataLst>
          </p:nvPr>
        </p:nvCxnSpPr>
        <p:spPr bwMode="gray">
          <a:xfrm>
            <a:off x="5181600" y="5437187"/>
            <a:ext cx="276225" cy="0"/>
          </a:xfrm>
          <a:prstGeom prst="line">
            <a:avLst/>
          </a:prstGeom>
          <a:noFill/>
          <a:ln w="3175" cap="flat" cmpd="sng" algn="ctr">
            <a:solidFill>
              <a:srgbClr val="80808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>
            <p:custDataLst>
              <p:tags r:id="rId6"/>
            </p:custDataLst>
          </p:nvPr>
        </p:nvCxnSpPr>
        <p:spPr bwMode="gray">
          <a:xfrm>
            <a:off x="2200275" y="3027362"/>
            <a:ext cx="276225" cy="0"/>
          </a:xfrm>
          <a:prstGeom prst="line">
            <a:avLst/>
          </a:prstGeom>
          <a:noFill/>
          <a:ln w="3175" cap="flat" cmpd="sng" algn="ctr">
            <a:solidFill>
              <a:srgbClr val="80808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>
            <p:custDataLst>
              <p:tags r:id="rId7"/>
            </p:custDataLst>
          </p:nvPr>
        </p:nvCxnSpPr>
        <p:spPr bwMode="gray">
          <a:xfrm>
            <a:off x="3695700" y="4741862"/>
            <a:ext cx="276225" cy="0"/>
          </a:xfrm>
          <a:prstGeom prst="line">
            <a:avLst/>
          </a:prstGeom>
          <a:noFill/>
          <a:ln w="3175" cap="flat" cmpd="sng" algn="ctr">
            <a:solidFill>
              <a:srgbClr val="80808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/>
          <p:cNvCxnSpPr/>
          <p:nvPr>
            <p:custDataLst>
              <p:tags r:id="rId8"/>
            </p:custDataLst>
          </p:nvPr>
        </p:nvCxnSpPr>
        <p:spPr bwMode="gray">
          <a:xfrm>
            <a:off x="2943225" y="4427537"/>
            <a:ext cx="276225" cy="0"/>
          </a:xfrm>
          <a:prstGeom prst="line">
            <a:avLst/>
          </a:prstGeom>
          <a:noFill/>
          <a:ln w="3175" cap="flat" cmpd="sng" algn="ctr">
            <a:solidFill>
              <a:srgbClr val="80808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/>
          <p:nvPr>
            <p:custDataLst>
              <p:tags r:id="rId9"/>
            </p:custDataLst>
          </p:nvPr>
        </p:nvCxnSpPr>
        <p:spPr bwMode="gray">
          <a:xfrm>
            <a:off x="4438650" y="5275262"/>
            <a:ext cx="276225" cy="0"/>
          </a:xfrm>
          <a:prstGeom prst="line">
            <a:avLst/>
          </a:prstGeom>
          <a:noFill/>
          <a:ln w="3175" cap="flat" cmpd="sng" algn="ctr">
            <a:solidFill>
              <a:srgbClr val="80808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2"/>
          <p:cNvCxnSpPr/>
          <p:nvPr>
            <p:custDataLst>
              <p:tags r:id="rId10"/>
            </p:custDataLst>
          </p:nvPr>
        </p:nvCxnSpPr>
        <p:spPr bwMode="gray">
          <a:xfrm>
            <a:off x="7419975" y="5541962"/>
            <a:ext cx="276225" cy="0"/>
          </a:xfrm>
          <a:prstGeom prst="line">
            <a:avLst/>
          </a:prstGeom>
          <a:noFill/>
          <a:ln w="3175" cap="flat" cmpd="sng" algn="ctr">
            <a:solidFill>
              <a:srgbClr val="80808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1466850" y="2732087"/>
          <a:ext cx="6943725" cy="3429000"/>
        </p:xfrm>
        <a:graphic>
          <a:graphicData uri="http://schemas.openxmlformats.org/presentationml/2006/ole">
            <p:oleObj spid="_x0000_s406530" name="Chart" r:id="rId43" imgW="6943725" imgH="3429000" progId="MSGraph.Chart.8">
              <p:embed followColorScheme="full"/>
            </p:oleObj>
          </a:graphicData>
        </a:graphic>
      </p:graphicFrame>
      <p:cxnSp>
        <p:nvCxnSpPr>
          <p:cNvPr id="73" name="Straight Connector 72"/>
          <p:cNvCxnSpPr/>
          <p:nvPr>
            <p:custDataLst>
              <p:tags r:id="rId11"/>
            </p:custDataLst>
          </p:nvPr>
        </p:nvCxnSpPr>
        <p:spPr bwMode="gray">
          <a:xfrm>
            <a:off x="5691187" y="5411787"/>
            <a:ext cx="0" cy="77787"/>
          </a:xfrm>
          <a:prstGeom prst="line">
            <a:avLst/>
          </a:prstGeom>
          <a:noFill/>
          <a:ln w="6350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Straight Connector 145"/>
          <p:cNvCxnSpPr/>
          <p:nvPr>
            <p:custDataLst>
              <p:tags r:id="rId12"/>
            </p:custDataLst>
          </p:nvPr>
        </p:nvCxnSpPr>
        <p:spPr bwMode="gray">
          <a:xfrm>
            <a:off x="7929562" y="5516562"/>
            <a:ext cx="0" cy="149225"/>
          </a:xfrm>
          <a:prstGeom prst="line">
            <a:avLst/>
          </a:prstGeom>
          <a:noFill/>
          <a:ln w="6350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Text Placeholder 64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1289050" y="2751137"/>
            <a:ext cx="209550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</a:pPr>
            <a:fld id="{99492B9F-467C-45D4-8057-0BFEDA0C5034}" type="datetime'''''''''''''''30''''''''''''''''''''''0'''''''''''''''">
              <a:rPr lang="en-US" sz="1000" b="0" smtClean="0"/>
              <a:pPr algn="r">
                <a:spcBef>
                  <a:spcPct val="0"/>
                </a:spcBef>
              </a:pPr>
              <a:t>300</a:t>
            </a:fld>
            <a:endParaRPr lang="ru-RU" sz="1000" b="0">
              <a:latin typeface="Arial"/>
              <a:sym typeface="Arial"/>
            </a:endParaRPr>
          </a:p>
        </p:txBody>
      </p:sp>
      <p:sp useBgFill="1">
        <p:nvSpPr>
          <p:cNvPr id="94" name="Text Placeholder 92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5595937" y="5259387"/>
            <a:ext cx="190500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A59C46FA-4DE7-4DBA-805F-9E2A6CB3781B}" type="datetime'''''''''''''''''''''''10'''''''''''''''''''''''''''">
              <a:rPr lang="en-US" sz="1000" b="0" smtClean="0"/>
              <a:pPr algn="ctr">
                <a:spcBef>
                  <a:spcPct val="0"/>
                </a:spcBef>
              </a:pPr>
              <a:t>10</a:t>
            </a:fld>
            <a:endParaRPr lang="ru-RU" sz="1000" b="0" dirty="0">
              <a:latin typeface="Arial"/>
              <a:sym typeface="Arial"/>
            </a:endParaRPr>
          </a:p>
        </p:txBody>
      </p:sp>
      <p:sp>
        <p:nvSpPr>
          <p:cNvPr id="141" name="Text Placeholder 2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1358900" y="5408612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</a:pPr>
            <a:fld id="{F68E65DC-C899-4395-B4C1-0D8CFB8194B3}" type="datetime'''''''''''5''''''''''''''''''0'''''''''''''''''''''''''">
              <a:rPr lang="en-US" sz="1000" b="0" smtClean="0"/>
              <a:pPr algn="r">
                <a:spcBef>
                  <a:spcPct val="0"/>
                </a:spcBef>
              </a:pPr>
              <a:t>50</a:t>
            </a:fld>
            <a:endParaRPr lang="en-US" sz="1000" b="0" smtClean="0">
              <a:latin typeface="Arial"/>
              <a:sym typeface="Arial"/>
            </a:endParaRPr>
          </a:p>
        </p:txBody>
      </p:sp>
      <p:sp>
        <p:nvSpPr>
          <p:cNvPr id="92" name="Text Placeholder 90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4852987" y="5280025"/>
            <a:ext cx="190500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D2C6E9A1-DBFE-4092-8EF0-D997AF86B648}" type="datetime'''''''''''''''''''''''''1''''''''''''''''''''''''''5'''''''">
              <a:rPr lang="en-US" sz="1000" b="0" smtClean="0"/>
              <a:pPr algn="ctr">
                <a:spcBef>
                  <a:spcPct val="0"/>
                </a:spcBef>
              </a:pPr>
              <a:t>15</a:t>
            </a:fld>
            <a:endParaRPr lang="ru-RU" sz="1000" b="0">
              <a:latin typeface="Arial"/>
              <a:sym typeface="Arial"/>
            </a:endParaRPr>
          </a:p>
        </p:txBody>
      </p:sp>
      <p:sp>
        <p:nvSpPr>
          <p:cNvPr id="64" name="Text Placeholder 62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1289050" y="3817937"/>
            <a:ext cx="209550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</a:pPr>
            <a:fld id="{20C82217-DE21-43A5-B345-617661105A06}" type="datetime'''''''''2''''''''''''0''''''''0'''">
              <a:rPr lang="en-US" sz="1000" b="0" smtClean="0"/>
              <a:pPr algn="r">
                <a:spcBef>
                  <a:spcPct val="0"/>
                </a:spcBef>
              </a:pPr>
              <a:t>200</a:t>
            </a:fld>
            <a:endParaRPr lang="ru-RU" sz="1000" b="0">
              <a:latin typeface="Arial"/>
              <a:sym typeface="Arial"/>
            </a:endParaRPr>
          </a:p>
        </p:txBody>
      </p:sp>
      <p:sp>
        <p:nvSpPr>
          <p:cNvPr id="142" name="Text Placeholder 2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1289050" y="4351337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</a:pPr>
            <a:fld id="{B62E8328-D370-46F8-A28D-0F8D1DAD9258}" type="datetime'''''''''''''''''''''''1''''5''''''''''''0'''''''''''''">
              <a:rPr lang="en-US" sz="1000" b="0" smtClean="0"/>
              <a:pPr algn="r">
                <a:spcBef>
                  <a:spcPct val="0"/>
                </a:spcBef>
              </a:pPr>
              <a:t>150</a:t>
            </a:fld>
            <a:endParaRPr lang="en-US" sz="1000" b="0" smtClean="0">
              <a:latin typeface="Arial"/>
              <a:sym typeface="Arial"/>
            </a:endParaRPr>
          </a:p>
        </p:txBody>
      </p:sp>
      <p:sp>
        <p:nvSpPr>
          <p:cNvPr id="62" name="Text Placeholder 60"/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1289050" y="4875212"/>
            <a:ext cx="209550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</a:pPr>
            <a:fld id="{F9D2D2BF-B2CE-4B81-B1EC-CEC3487B5AF4}" type="datetime'''''''''''1''''''''''''''''''''''''''''''''''''''''0''''0'''''">
              <a:rPr lang="en-US" sz="1000" b="0" smtClean="0"/>
              <a:pPr algn="r">
                <a:spcBef>
                  <a:spcPct val="0"/>
                </a:spcBef>
              </a:pPr>
              <a:t>100</a:t>
            </a:fld>
            <a:endParaRPr lang="ru-RU" sz="1000" b="0">
              <a:latin typeface="Arial"/>
              <a:sym typeface="Arial"/>
            </a:endParaRPr>
          </a:p>
        </p:txBody>
      </p:sp>
      <p:sp>
        <p:nvSpPr>
          <p:cNvPr id="134" name="Text Placeholder 2"/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6315075" y="5318125"/>
            <a:ext cx="2476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1750" tIns="0" rIns="3175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2DCFB6F8-D10D-4CCD-9BF8-7DA2B2B3D0B8}" type="datetime'''''''''''''4''''''''''''''''''''''''''''''''''5'''''''''">
              <a:rPr lang="en-US" sz="1300" smtClean="0">
                <a:cs typeface="Tahoma"/>
              </a:rPr>
              <a:pPr algn="ctr">
                <a:spcBef>
                  <a:spcPct val="0"/>
                </a:spcBef>
              </a:pPr>
              <a:t>45</a:t>
            </a:fld>
            <a:endParaRPr lang="en-US" sz="1300" dirty="0" smtClean="0">
              <a:latin typeface="Arial"/>
              <a:cs typeface="Tahoma"/>
              <a:sym typeface="Arial"/>
            </a:endParaRPr>
          </a:p>
        </p:txBody>
      </p:sp>
      <p:sp>
        <p:nvSpPr>
          <p:cNvPr id="21" name="Text Placeholder 19"/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1820862" y="6119812"/>
            <a:ext cx="292100" cy="152400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F85E0D29-2DD7-49E4-BFDB-BF33D0E411D8}" type="datetime'20''''''''''''''''''''1''2'''''''''">
              <a:rPr lang="en-US" sz="1000" b="0" smtClean="0"/>
              <a:pPr algn="ctr">
                <a:spcBef>
                  <a:spcPct val="0"/>
                </a:spcBef>
              </a:pPr>
              <a:t>2012</a:t>
            </a:fld>
            <a:endParaRPr lang="ru-RU" sz="1000" b="0">
              <a:latin typeface="Arial"/>
              <a:sym typeface="Arial"/>
            </a:endParaRPr>
          </a:p>
        </p:txBody>
      </p:sp>
      <p:sp>
        <p:nvSpPr>
          <p:cNvPr id="143" name="Text Placeholder 2"/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1289050" y="3284537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</a:pPr>
            <a:fld id="{914651A7-2CB9-43BE-9082-98E50899EEF9}" type="datetime'''''''''2''5''''''0'''''''''">
              <a:rPr lang="en-US" sz="1000" b="0" smtClean="0"/>
              <a:pPr algn="r">
                <a:spcBef>
                  <a:spcPct val="0"/>
                </a:spcBef>
              </a:pPr>
              <a:t>250</a:t>
            </a:fld>
            <a:endParaRPr lang="en-US" sz="1000" b="0" smtClean="0">
              <a:latin typeface="Arial"/>
              <a:sym typeface="Arial"/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1428750" y="5942012"/>
            <a:ext cx="69850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</a:pPr>
            <a:fld id="{6E7AE7E5-BAC5-411F-9CD4-10E599408D99}" type="datetime'''''''''''''''''''''''''''''''''''''''''''''''''''''0'">
              <a:rPr lang="en-US" sz="1000" b="0" smtClean="0"/>
              <a:pPr algn="r">
                <a:spcBef>
                  <a:spcPct val="0"/>
                </a:spcBef>
              </a:pPr>
              <a:t>0</a:t>
            </a:fld>
            <a:endParaRPr lang="ru-RU" sz="1000" b="0">
              <a:latin typeface="Arial"/>
              <a:sym typeface="Arial"/>
            </a:endParaRPr>
          </a:p>
        </p:txBody>
      </p:sp>
      <p:sp>
        <p:nvSpPr>
          <p:cNvPr id="48" name="Text Placeholder 46"/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6292850" y="6119812"/>
            <a:ext cx="292100" cy="152400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6073EBCD-4D3D-4C9C-864E-5C5FCCEE233E}" type="datetime'''''''''''''''''''''''2''''''''''''''''''''''''''''015'''''">
              <a:rPr lang="en-US" sz="1000" b="0" smtClean="0"/>
              <a:pPr algn="ctr">
                <a:spcBef>
                  <a:spcPct val="0"/>
                </a:spcBef>
              </a:pPr>
              <a:t>2015</a:t>
            </a:fld>
            <a:endParaRPr lang="ru-RU" sz="1000" b="0" dirty="0">
              <a:latin typeface="Arial"/>
              <a:sym typeface="Arial"/>
            </a:endParaRPr>
          </a:p>
        </p:txBody>
      </p:sp>
      <p:sp>
        <p:nvSpPr>
          <p:cNvPr id="90" name="Text Placeholder 88"/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4110037" y="4932362"/>
            <a:ext cx="190500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32DD0B81-BB56-4FE9-B5FC-F65E54A6453F}" type="datetime'''''''''''''''''5''''0'''''''''''''''''''''''''''''''''''">
              <a:rPr lang="en-US" sz="1000" b="0" smtClean="0"/>
              <a:pPr algn="ctr">
                <a:spcBef>
                  <a:spcPct val="0"/>
                </a:spcBef>
              </a:pPr>
              <a:t>50</a:t>
            </a:fld>
            <a:endParaRPr lang="ru-RU" sz="1000" b="0">
              <a:latin typeface="Arial"/>
              <a:sym typeface="Arial"/>
            </a:endParaRPr>
          </a:p>
        </p:txBody>
      </p:sp>
      <p:sp>
        <p:nvSpPr>
          <p:cNvPr id="88" name="Text Placeholder 86"/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3362325" y="4508500"/>
            <a:ext cx="190500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E8D932BC-A6C8-487E-B176-5082B6AEB730}" type="datetime'''''''''''''''''''''''''''''''''''''3''''''''''''0'">
              <a:rPr lang="en-US" sz="1000" b="0" smtClean="0"/>
              <a:pPr algn="ctr">
                <a:spcBef>
                  <a:spcPct val="0"/>
                </a:spcBef>
              </a:pPr>
              <a:t>30</a:t>
            </a:fld>
            <a:endParaRPr lang="ru-RU" sz="1000" b="0">
              <a:latin typeface="Arial"/>
              <a:sym typeface="Arial"/>
            </a:endParaRPr>
          </a:p>
        </p:txBody>
      </p:sp>
      <p:sp>
        <p:nvSpPr>
          <p:cNvPr id="86" name="Text Placeholder 84"/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2579687" y="3651250"/>
            <a:ext cx="260350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DB325AA3-5428-4BA4-BE50-42E9DF52090A}" type="datetime'''''''''''''''''13''''''''''''''''1'''''''''''''''''''''''''''">
              <a:rPr lang="en-US" sz="1000" b="0" smtClean="0"/>
              <a:pPr algn="ctr">
                <a:spcBef>
                  <a:spcPct val="0"/>
                </a:spcBef>
              </a:pPr>
              <a:t>131</a:t>
            </a:fld>
            <a:endParaRPr lang="ru-RU" sz="1000" b="0">
              <a:latin typeface="Arial"/>
              <a:sym typeface="Arial"/>
            </a:endParaRPr>
          </a:p>
        </p:txBody>
      </p:sp>
      <p:sp>
        <p:nvSpPr>
          <p:cNvPr id="72" name="Text Placeholder 2"/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7110412" y="6119812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0FDD15C0-DD74-45FB-8477-B54C9CEB6458}" type="datetime'''''''''''''''''''''''''1''''''''1'''''''">
              <a:rPr lang="en-US" sz="1000" b="0" smtClean="0"/>
              <a:pPr algn="ctr">
                <a:spcBef>
                  <a:spcPct val="0"/>
                </a:spcBef>
              </a:pPr>
              <a:t>11</a:t>
            </a:fld>
            <a:endParaRPr lang="en-US" sz="1000" b="0" smtClean="0">
              <a:latin typeface="Arial"/>
              <a:cs typeface="Arial"/>
              <a:sym typeface="Arial"/>
            </a:endParaRPr>
          </a:p>
        </p:txBody>
      </p:sp>
      <p:sp>
        <p:nvSpPr>
          <p:cNvPr id="80" name="Text Placeholder 2"/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7783512" y="6119812"/>
            <a:ext cx="2921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155A2729-5641-42D1-87BD-40724695CD61}" type="datetime'''''''''''''''''2''0''''''''''''''''''''''''''2''0'">
              <a:rPr lang="en-US" sz="1000" b="0" smtClean="0"/>
              <a:pPr algn="ctr">
                <a:spcBef>
                  <a:spcPct val="0"/>
                </a:spcBef>
              </a:pPr>
              <a:t>2020</a:t>
            </a:fld>
            <a:endParaRPr lang="en-US" sz="1000" b="0" smtClean="0">
              <a:latin typeface="Arial"/>
              <a:cs typeface="Arial"/>
              <a:sym typeface="Arial"/>
            </a:endParaRPr>
          </a:p>
        </p:txBody>
      </p:sp>
      <p:sp>
        <p:nvSpPr>
          <p:cNvPr id="140" name="Text Placeholder 2"/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7126287" y="5489575"/>
            <a:ext cx="120650" cy="1524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25400" tIns="0" rIns="2540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2EBD13E6-1B06-4332-A86F-46DC7B61DBE4}" type="datetime'''''''''''''''''''''''''''''''''5'''''''''''''''''''''''''''''">
              <a:rPr lang="en-US" sz="1000" b="0" smtClean="0"/>
              <a:pPr algn="ctr">
                <a:spcBef>
                  <a:spcPct val="0"/>
                </a:spcBef>
              </a:pPr>
              <a:t>5</a:t>
            </a:fld>
            <a:endParaRPr lang="en-US" sz="1000" b="0" smtClean="0">
              <a:latin typeface="Arial"/>
              <a:cs typeface="Arial"/>
              <a:sym typeface="Arial"/>
            </a:endParaRPr>
          </a:p>
        </p:txBody>
      </p:sp>
      <p:sp>
        <p:nvSpPr>
          <p:cNvPr id="194" name="Text Placeholder 192"/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1797050" y="2803525"/>
            <a:ext cx="339725" cy="198437"/>
          </a:xfrm>
          <a:prstGeom prst="rect">
            <a:avLst/>
          </a:prstGeom>
          <a:noFill/>
          <a:effectLst/>
        </p:spPr>
        <p:txBody>
          <a:bodyPr vert="horz" wrap="none" lIns="31750" tIns="0" rIns="31750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E92817A4-3B1B-49CD-80AF-26ABC074FD49}" type="datetime'''''''''''''''''''''''2''''''''''''8''''''''1'''''''''''''''''">
              <a:rPr lang="en-US" sz="1300" smtClean="0">
                <a:solidFill>
                  <a:schemeClr val="tx2"/>
                </a:solidFill>
                <a:cs typeface="Tahoma"/>
              </a:rPr>
              <a:pPr algn="ctr">
                <a:spcBef>
                  <a:spcPct val="0"/>
                </a:spcBef>
              </a:pPr>
              <a:t>281</a:t>
            </a:fld>
            <a:endParaRPr lang="ru-RU" sz="1300" dirty="0">
              <a:solidFill>
                <a:schemeClr val="tx2"/>
              </a:solidFill>
              <a:latin typeface="Arial"/>
              <a:cs typeface="Tahoma"/>
              <a:sym typeface="Arial"/>
            </a:endParaRPr>
          </a:p>
        </p:txBody>
      </p:sp>
      <p:sp>
        <p:nvSpPr>
          <p:cNvPr id="145" name="Text Placeholder 2"/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7805737" y="5318125"/>
            <a:ext cx="2476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1750" tIns="0" rIns="3175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ED3298AF-1285-423B-8258-6787A643CD6A}" type="datetime'''''''''''''''''''''''40'''''">
              <a:rPr lang="en-US" sz="1300" smtClean="0">
                <a:cs typeface="Tahoma"/>
              </a:rPr>
              <a:pPr algn="ctr">
                <a:spcBef>
                  <a:spcPct val="0"/>
                </a:spcBef>
              </a:pPr>
              <a:t>40</a:t>
            </a:fld>
            <a:endParaRPr lang="en-US" sz="1300" dirty="0" smtClean="0">
              <a:latin typeface="Arial"/>
              <a:cs typeface="Tahoma"/>
              <a:sym typeface="Arial"/>
            </a:endParaRPr>
          </a:p>
        </p:txBody>
      </p:sp>
      <p:sp>
        <p:nvSpPr>
          <p:cNvPr id="191" name="TextBox 190"/>
          <p:cNvSpPr txBox="1"/>
          <p:nvPr>
            <p:custDataLst>
              <p:tags r:id="rId33"/>
            </p:custDataLst>
          </p:nvPr>
        </p:nvSpPr>
        <p:spPr>
          <a:xfrm rot="16200000">
            <a:off x="-1078378" y="4451350"/>
            <a:ext cx="3893094" cy="351035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ru-RU" sz="1100" b="1" i="1" dirty="0" smtClean="0">
                <a:solidFill>
                  <a:schemeClr val="tx2"/>
                </a:solidFill>
              </a:rPr>
              <a:t>Время на получение согласований, дней</a:t>
            </a:r>
            <a:endParaRPr lang="en-US" sz="1100" b="1" i="1" dirty="0" smtClean="0">
              <a:solidFill>
                <a:schemeClr val="tx2"/>
              </a:solidFill>
            </a:endParaRPr>
          </a:p>
        </p:txBody>
      </p:sp>
      <p:sp>
        <p:nvSpPr>
          <p:cNvPr id="35" name="Oval 2"/>
          <p:cNvSpPr>
            <a:spLocks noChangeArrowheads="1"/>
          </p:cNvSpPr>
          <p:nvPr>
            <p:custDataLst>
              <p:tags r:id="rId34"/>
            </p:custDataLst>
          </p:nvPr>
        </p:nvSpPr>
        <p:spPr bwMode="gray">
          <a:xfrm>
            <a:off x="2328862" y="2802530"/>
            <a:ext cx="295275" cy="295275"/>
          </a:xfrm>
          <a:prstGeom prst="ellipse">
            <a:avLst/>
          </a:prstGeom>
          <a:solidFill>
            <a:schemeClr val="tx2"/>
          </a:solidFill>
          <a:ln w="9525" algn="ctr">
            <a:solidFill>
              <a:srgbClr val="3D6E8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val 3"/>
          <p:cNvSpPr>
            <a:spLocks noChangeArrowheads="1"/>
          </p:cNvSpPr>
          <p:nvPr>
            <p:custDataLst>
              <p:tags r:id="rId35"/>
            </p:custDataLst>
          </p:nvPr>
        </p:nvSpPr>
        <p:spPr bwMode="gray">
          <a:xfrm>
            <a:off x="3071812" y="4263029"/>
            <a:ext cx="295275" cy="295275"/>
          </a:xfrm>
          <a:prstGeom prst="ellipse">
            <a:avLst/>
          </a:prstGeom>
          <a:solidFill>
            <a:schemeClr val="tx2"/>
          </a:solidFill>
          <a:ln w="9525" algn="ctr">
            <a:solidFill>
              <a:srgbClr val="3D6E8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4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1400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Oval 4"/>
          <p:cNvSpPr>
            <a:spLocks noChangeArrowheads="1"/>
          </p:cNvSpPr>
          <p:nvPr>
            <p:custDataLst>
              <p:tags r:id="rId36"/>
            </p:custDataLst>
          </p:nvPr>
        </p:nvSpPr>
        <p:spPr bwMode="gray">
          <a:xfrm>
            <a:off x="3824287" y="4558304"/>
            <a:ext cx="295275" cy="295275"/>
          </a:xfrm>
          <a:prstGeom prst="ellipse">
            <a:avLst/>
          </a:prstGeom>
          <a:solidFill>
            <a:schemeClr val="tx2"/>
          </a:solidFill>
          <a:ln w="9525" algn="ctr">
            <a:solidFill>
              <a:srgbClr val="3D6E8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Oval 5"/>
          <p:cNvSpPr>
            <a:spLocks noChangeArrowheads="1"/>
          </p:cNvSpPr>
          <p:nvPr>
            <p:custDataLst>
              <p:tags r:id="rId37"/>
            </p:custDataLst>
          </p:nvPr>
        </p:nvSpPr>
        <p:spPr bwMode="gray">
          <a:xfrm>
            <a:off x="4567237" y="5034555"/>
            <a:ext cx="295275" cy="295275"/>
          </a:xfrm>
          <a:prstGeom prst="ellipse">
            <a:avLst/>
          </a:prstGeom>
          <a:solidFill>
            <a:schemeClr val="tx2"/>
          </a:solidFill>
          <a:ln w="9525" algn="ctr">
            <a:solidFill>
              <a:srgbClr val="3D6E8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Oval 6"/>
          <p:cNvSpPr>
            <a:spLocks noChangeArrowheads="1"/>
          </p:cNvSpPr>
          <p:nvPr>
            <p:custDataLst>
              <p:tags r:id="rId38"/>
            </p:custDataLst>
          </p:nvPr>
        </p:nvSpPr>
        <p:spPr bwMode="gray">
          <a:xfrm>
            <a:off x="5300662" y="5169492"/>
            <a:ext cx="295275" cy="295275"/>
          </a:xfrm>
          <a:prstGeom prst="ellipse">
            <a:avLst/>
          </a:prstGeom>
          <a:solidFill>
            <a:schemeClr val="tx2"/>
          </a:solidFill>
          <a:ln w="9525" algn="ctr">
            <a:solidFill>
              <a:srgbClr val="3D6E8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Oval 2"/>
          <p:cNvSpPr>
            <a:spLocks noChangeArrowheads="1"/>
          </p:cNvSpPr>
          <p:nvPr>
            <p:custDataLst>
              <p:tags r:id="rId39"/>
            </p:custDataLst>
          </p:nvPr>
        </p:nvSpPr>
        <p:spPr bwMode="gray">
          <a:xfrm>
            <a:off x="6815137" y="5272679"/>
            <a:ext cx="295275" cy="295275"/>
          </a:xfrm>
          <a:prstGeom prst="ellipse">
            <a:avLst/>
          </a:prstGeom>
          <a:solidFill>
            <a:schemeClr val="tx2"/>
          </a:solidFill>
          <a:ln w="9525" algn="ctr">
            <a:solidFill>
              <a:srgbClr val="3D6E8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7" name="Table 46"/>
          <p:cNvGraphicFramePr>
            <a:graphicFrameLocks noGrp="1"/>
          </p:cNvGraphicFramePr>
          <p:nvPr>
            <p:custDataLst>
              <p:tags r:id="rId40"/>
            </p:custDataLst>
          </p:nvPr>
        </p:nvGraphicFramePr>
        <p:xfrm>
          <a:off x="3315953" y="1040793"/>
          <a:ext cx="6258972" cy="3384062"/>
        </p:xfrm>
        <a:graphic>
          <a:graphicData uri="http://schemas.openxmlformats.org/drawingml/2006/table">
            <a:tbl>
              <a:tblPr/>
              <a:tblGrid>
                <a:gridCol w="395796"/>
                <a:gridCol w="5863176"/>
              </a:tblGrid>
              <a:tr h="3162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№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Мероприятие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2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Совершенствование правил </a:t>
                      </a:r>
                      <a:r>
                        <a:rPr lang="ru-RU" sz="1000" b="1" i="0" u="none" strike="noStrike" dirty="0" err="1">
                          <a:solidFill>
                            <a:schemeClr val="tx1"/>
                          </a:solidFill>
                          <a:latin typeface="+mj-lt"/>
                        </a:rPr>
                        <a:t>ТП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 и создание условий сокращения сроков и этапов 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ТП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: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Введение уведомительного порядка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согласования с </a:t>
                      </a:r>
                      <a:r>
                        <a:rPr lang="ru-RU" sz="1000" b="0" i="0" u="none" strike="noStrike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Ростехнадзором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;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сокращение нормативных сроков согласования проектов ; сокращение предельных сроков присоединения; сокращение сроков получения разрешения на земляные работы; разработка механизмов ускоренного подключения по временной схеме в том числе за счет систем  автономного питания;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ведение уведомительного порядка оповещения сбытовых компаний о надлежащем присоединении; 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ускорение процесса выделения земель под строительство 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сетевых объектов (первая фаза реализации)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2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Совершенствование правового механизма перераспределения свободной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мощности: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 совершенствование принципов перераспределения мощности; создание типового договора на технологическое присоединение к сети путем перераспределения мощности; совершенствование регламента на перераспределение мощности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617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Снижение тарифов на 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ТП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: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 Фиксирование тарифов на весь период регулирования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162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6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Внедрение программ совершенствования деятельности  сетевых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компаний: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изменение мотивационной схемы менеджмента сетевых компаний с государственным участием; внедрение 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online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обслуживания клиентов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629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7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Повышение уровня раскрытия информации: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создание единого </a:t>
                      </a:r>
                      <a:r>
                        <a:rPr lang="ru-RU" sz="1000" b="0" i="0" u="none" strike="noStrike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интернет-портала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162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Совершенствование правил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ТП</a:t>
                      </a: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 создание условий сокращения сроков и этапов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ТП</a:t>
                      </a: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ускорение процесса выделения земель под строительство сетевых объектов (вторая фаза реализации)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ct 27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407555" name="think-cell Slide" r:id="rId31" imgW="360" imgH="360" progId="TCLayout.ActiveDocument.1">
              <p:embed/>
            </p:oleObj>
          </a:graphicData>
        </a:graphic>
      </p:graphicFrame>
      <p:sp>
        <p:nvSpPr>
          <p:cNvPr id="6" name="Rectangle 5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ru-RU" sz="1000" dirty="0" smtClean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ru-RU" dirty="0" smtClean="0">
                <a:latin typeface="Arial"/>
              </a:rPr>
              <a:t>Количество этапов согласования</a:t>
            </a:r>
            <a:r>
              <a:rPr lang="ru-RU" sz="1600" b="0" dirty="0" smtClean="0">
                <a:latin typeface="Arial"/>
              </a:rPr>
              <a:t/>
            </a:r>
            <a:br>
              <a:rPr lang="ru-RU" sz="1600" b="0" dirty="0" smtClean="0">
                <a:latin typeface="Arial"/>
              </a:rPr>
            </a:br>
            <a:r>
              <a:rPr lang="ru-RU" sz="1600" b="0" dirty="0" smtClean="0">
                <a:latin typeface="Arial"/>
              </a:rPr>
              <a:t>Только сокращение процедур до 5 позволит России попасть в двадцатку рейтинга</a:t>
            </a:r>
            <a:endParaRPr lang="ru-RU" sz="1600" b="0" dirty="0">
              <a:latin typeface="Arial"/>
            </a:endParaRPr>
          </a:p>
        </p:txBody>
      </p:sp>
      <p:cxnSp>
        <p:nvCxnSpPr>
          <p:cNvPr id="45" name="Straight Connector 44"/>
          <p:cNvCxnSpPr/>
          <p:nvPr>
            <p:custDataLst>
              <p:tags r:id="rId4"/>
            </p:custDataLst>
          </p:nvPr>
        </p:nvCxnSpPr>
        <p:spPr bwMode="gray">
          <a:xfrm>
            <a:off x="5857875" y="4125912"/>
            <a:ext cx="419100" cy="0"/>
          </a:xfrm>
          <a:prstGeom prst="line">
            <a:avLst/>
          </a:prstGeom>
          <a:noFill/>
          <a:ln w="3175" cap="flat" cmpd="sng" algn="ctr">
            <a:solidFill>
              <a:srgbClr val="80808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>
            <p:custDataLst>
              <p:tags r:id="rId5"/>
            </p:custDataLst>
          </p:nvPr>
        </p:nvCxnSpPr>
        <p:spPr bwMode="gray">
          <a:xfrm>
            <a:off x="2505075" y="2849562"/>
            <a:ext cx="419100" cy="0"/>
          </a:xfrm>
          <a:prstGeom prst="line">
            <a:avLst/>
          </a:prstGeom>
          <a:noFill/>
          <a:ln w="3175" cap="flat" cmpd="sng" algn="ctr">
            <a:solidFill>
              <a:srgbClr val="80808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>
            <p:custDataLst>
              <p:tags r:id="rId6"/>
            </p:custDataLst>
          </p:nvPr>
        </p:nvCxnSpPr>
        <p:spPr bwMode="gray">
          <a:xfrm>
            <a:off x="6981825" y="4449762"/>
            <a:ext cx="419100" cy="0"/>
          </a:xfrm>
          <a:prstGeom prst="line">
            <a:avLst/>
          </a:prstGeom>
          <a:noFill/>
          <a:ln w="3175" cap="flat" cmpd="sng" algn="ctr">
            <a:solidFill>
              <a:srgbClr val="80808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>
            <p:custDataLst>
              <p:tags r:id="rId7"/>
            </p:custDataLst>
          </p:nvPr>
        </p:nvCxnSpPr>
        <p:spPr bwMode="gray">
          <a:xfrm>
            <a:off x="4743450" y="4125912"/>
            <a:ext cx="419100" cy="0"/>
          </a:xfrm>
          <a:prstGeom prst="line">
            <a:avLst/>
          </a:prstGeom>
          <a:noFill/>
          <a:ln w="3175" cap="flat" cmpd="sng" algn="ctr">
            <a:solidFill>
              <a:srgbClr val="80808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>
            <p:custDataLst>
              <p:tags r:id="rId8"/>
            </p:custDataLst>
          </p:nvPr>
        </p:nvCxnSpPr>
        <p:spPr bwMode="gray">
          <a:xfrm>
            <a:off x="3629025" y="3487737"/>
            <a:ext cx="419100" cy="0"/>
          </a:xfrm>
          <a:prstGeom prst="line">
            <a:avLst/>
          </a:prstGeom>
          <a:noFill/>
          <a:ln w="3175" cap="flat" cmpd="sng" algn="ctr">
            <a:solidFill>
              <a:srgbClr val="80808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1466850" y="2754312"/>
          <a:ext cx="6943725" cy="3429000"/>
        </p:xfrm>
        <a:graphic>
          <a:graphicData uri="http://schemas.openxmlformats.org/presentationml/2006/ole">
            <p:oleObj spid="_x0000_s407554" name="Chart" r:id="rId32" imgW="6943725" imgH="3429000" progId="MSGraph.Chart.8">
              <p:embed followColorScheme="full"/>
            </p:oleObj>
          </a:graphicData>
        </a:graphic>
      </p:graphicFrame>
      <p:cxnSp>
        <p:nvCxnSpPr>
          <p:cNvPr id="41" name="Straight Connector 40"/>
          <p:cNvCxnSpPr/>
          <p:nvPr>
            <p:custDataLst>
              <p:tags r:id="rId9"/>
            </p:custDataLst>
          </p:nvPr>
        </p:nvCxnSpPr>
        <p:spPr bwMode="gray">
          <a:xfrm>
            <a:off x="7748587" y="4100512"/>
            <a:ext cx="0" cy="425450"/>
          </a:xfrm>
          <a:prstGeom prst="line">
            <a:avLst/>
          </a:prstGeom>
          <a:noFill/>
          <a:ln w="6350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 Placeholder 19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2011362" y="6142037"/>
            <a:ext cx="292100" cy="152400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6A497A28-E64F-493C-B60C-E4805E845DDC}" type="datetime'2''''''''''''0''1''''''''''''1'''''''''''''''''''''''">
              <a:rPr lang="en-US" sz="1000" b="0" smtClean="0"/>
              <a:pPr algn="ctr">
                <a:spcBef>
                  <a:spcPct val="0"/>
                </a:spcBef>
              </a:pPr>
              <a:t>2011</a:t>
            </a:fld>
            <a:endParaRPr lang="ru-RU" sz="1000" b="0">
              <a:latin typeface="Arial"/>
              <a:sym typeface="Arial"/>
            </a:endParaRPr>
          </a:p>
        </p:txBody>
      </p:sp>
      <p:sp>
        <p:nvSpPr>
          <p:cNvPr id="194" name="Text Placeholder 192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2033587" y="2625725"/>
            <a:ext cx="247650" cy="198437"/>
          </a:xfrm>
          <a:prstGeom prst="rect">
            <a:avLst/>
          </a:prstGeom>
          <a:noFill/>
          <a:effectLst/>
        </p:spPr>
        <p:txBody>
          <a:bodyPr vert="horz" wrap="none" lIns="31750" tIns="0" rIns="31750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EC07E875-5DEA-4D5C-B4E8-C9D126ADE431}" type="datetime'''''''''''''1''''0'''''''''''''''''''''''''">
              <a:rPr lang="en-US" sz="1300" smtClean="0">
                <a:solidFill>
                  <a:schemeClr val="tx2"/>
                </a:solidFill>
                <a:cs typeface="Tahoma"/>
              </a:rPr>
              <a:pPr algn="ctr">
                <a:spcBef>
                  <a:spcPct val="0"/>
                </a:spcBef>
              </a:pPr>
              <a:t>10</a:t>
            </a:fld>
            <a:endParaRPr lang="ru-RU" sz="1300" dirty="0">
              <a:solidFill>
                <a:schemeClr val="tx2"/>
              </a:solidFill>
              <a:latin typeface="Arial"/>
              <a:cs typeface="Tahoma"/>
              <a:sym typeface="Arial"/>
            </a:endParaRPr>
          </a:p>
        </p:txBody>
      </p:sp>
      <p:sp>
        <p:nvSpPr>
          <p:cNvPr id="107" name="Text Placeholder 105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1358900" y="2773362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</a:pPr>
            <a:fld id="{CBE4C4E4-BD04-44D8-BDE2-EE6B3BA65F5B}" type="datetime'''''1''''''''''''''''''''''''''0'''''''''''''''''''''''''''''">
              <a:rPr lang="en-US" sz="1000" b="0" smtClean="0"/>
              <a:pPr algn="r">
                <a:spcBef>
                  <a:spcPct val="0"/>
                </a:spcBef>
              </a:pPr>
              <a:t>10</a:t>
            </a:fld>
            <a:endParaRPr lang="ru-RU" sz="1000" b="0">
              <a:latin typeface="Arial"/>
              <a:sym typeface="Arial"/>
            </a:endParaRPr>
          </a:p>
        </p:txBody>
      </p:sp>
      <p:sp>
        <p:nvSpPr>
          <p:cNvPr id="170" name="Text Placeholder 168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1428750" y="3411537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</a:pPr>
            <a:fld id="{0FC08D8D-4F4E-4C4C-94C4-44BDDB00D604}" type="datetime'''''''''''''''''''''8'''''''''''''''''">
              <a:rPr lang="en-US" sz="1000" b="0" smtClean="0"/>
              <a:pPr algn="r">
                <a:spcBef>
                  <a:spcPct val="0"/>
                </a:spcBef>
              </a:pPr>
              <a:t>8</a:t>
            </a:fld>
            <a:endParaRPr lang="ru-RU" sz="1000" b="0">
              <a:latin typeface="Arial"/>
              <a:sym typeface="Arial"/>
            </a:endParaRPr>
          </a:p>
        </p:txBody>
      </p:sp>
      <p:sp>
        <p:nvSpPr>
          <p:cNvPr id="168" name="Text Placeholder 166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1428750" y="4049712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</a:pPr>
            <a:fld id="{04DCF7D2-94B0-4CA0-98AA-6F9690E54296}" type="datetime'''''''''''''''''''''''6'''''''''''''''''''">
              <a:rPr lang="en-US" sz="1000" b="0" smtClean="0"/>
              <a:pPr algn="r">
                <a:spcBef>
                  <a:spcPct val="0"/>
                </a:spcBef>
              </a:pPr>
              <a:t>6</a:t>
            </a:fld>
            <a:endParaRPr lang="ru-RU" sz="1000" b="0">
              <a:latin typeface="Arial"/>
              <a:sym typeface="Arial"/>
            </a:endParaRPr>
          </a:p>
        </p:txBody>
      </p:sp>
      <p:sp>
        <p:nvSpPr>
          <p:cNvPr id="166" name="Text Placeholder 164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1428750" y="4687887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</a:pPr>
            <a:fld id="{F17BCEED-1E88-4CC1-807B-F1DA3B7780AB}" type="datetime'''''''''''''''''''''''4'''''''''''''''''''">
              <a:rPr lang="en-US" sz="1000" b="0" smtClean="0"/>
              <a:pPr algn="r">
                <a:spcBef>
                  <a:spcPct val="0"/>
                </a:spcBef>
              </a:pPr>
              <a:t>4</a:t>
            </a:fld>
            <a:endParaRPr lang="ru-RU" sz="1000" b="0">
              <a:latin typeface="Arial"/>
              <a:sym typeface="Arial"/>
            </a:endParaRPr>
          </a:p>
        </p:txBody>
      </p:sp>
      <p:sp>
        <p:nvSpPr>
          <p:cNvPr id="164" name="Text Placeholder 162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1428750" y="5326062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</a:pPr>
            <a:fld id="{736604D4-EB12-40C4-94BD-527D0226BF9A}" type="datetime'''''''''''''''''''''''''2'''">
              <a:rPr lang="en-US" sz="1000" b="0" smtClean="0"/>
              <a:pPr algn="r">
                <a:spcBef>
                  <a:spcPct val="0"/>
                </a:spcBef>
              </a:pPr>
              <a:t>2</a:t>
            </a:fld>
            <a:endParaRPr lang="ru-RU" sz="1000" b="0">
              <a:latin typeface="Arial"/>
              <a:sym typeface="Arial"/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1428750" y="5964237"/>
            <a:ext cx="69850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</a:pPr>
            <a:fld id="{E6DE69C9-0184-49F5-A3CC-22F5C6D9D623}" type="datetime'''''''''''0'''''''''''''''''''''''''''''''''''''''''''''''''''">
              <a:rPr lang="en-US" sz="1000" b="0" smtClean="0"/>
              <a:pPr algn="r">
                <a:spcBef>
                  <a:spcPct val="0"/>
                </a:spcBef>
              </a:pPr>
              <a:t>0</a:t>
            </a:fld>
            <a:endParaRPr lang="ru-RU" sz="1000" b="0">
              <a:latin typeface="Arial"/>
              <a:sym typeface="Arial"/>
            </a:endParaRPr>
          </a:p>
        </p:txBody>
      </p:sp>
      <p:sp>
        <p:nvSpPr>
          <p:cNvPr id="53" name="Text Placeholder 51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7602537" y="6142037"/>
            <a:ext cx="2921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A52621D5-0AF8-4CF8-927B-FE88F899BEA0}" type="datetime'''''2''''''''''''''''''''''''''0''2''''''''''''''''''''''''0'">
              <a:rPr lang="en-US" sz="1000" b="0" smtClean="0"/>
              <a:pPr algn="ctr">
                <a:spcBef>
                  <a:spcPct val="0"/>
                </a:spcBef>
              </a:pPr>
              <a:t>2020</a:t>
            </a:fld>
            <a:endParaRPr lang="ru-RU" sz="1000" b="0">
              <a:latin typeface="Arial"/>
              <a:sym typeface="Arial"/>
            </a:endParaRPr>
          </a:p>
        </p:txBody>
      </p:sp>
      <p:sp>
        <p:nvSpPr>
          <p:cNvPr id="172" name="Text Placeholder 170"/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7672387" y="3902075"/>
            <a:ext cx="1524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0162" tIns="0" rIns="30162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C48EC1F1-B217-409B-B218-7325FCDA9680}" type="datetime'''''''''''''''5'''''''''''''''''''">
              <a:rPr lang="en-US" sz="1300" smtClean="0"/>
              <a:pPr algn="ctr">
                <a:spcBef>
                  <a:spcPct val="0"/>
                </a:spcBef>
              </a:pPr>
              <a:t>5</a:t>
            </a:fld>
            <a:endParaRPr lang="ru-RU" sz="1300" dirty="0">
              <a:latin typeface="Arial"/>
              <a:sym typeface="Arial"/>
            </a:endParaRPr>
          </a:p>
        </p:txBody>
      </p:sp>
      <p:sp>
        <p:nvSpPr>
          <p:cNvPr id="155" name="Text Placeholder 153"/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6569075" y="4211637"/>
            <a:ext cx="1206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5400" tIns="0" rIns="2540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821D5FE0-7DAA-4EB4-8CF8-5B4EFD86E13E}" type="datetime'''''''''''''''''''''''''1'''''''''''''''''''''''''''''''">
              <a:rPr lang="en-US" sz="1000" b="0" smtClean="0"/>
              <a:pPr algn="ctr">
                <a:spcBef>
                  <a:spcPct val="0"/>
                </a:spcBef>
              </a:pPr>
              <a:t>1</a:t>
            </a:fld>
            <a:endParaRPr lang="ru-RU" sz="1000" b="0">
              <a:latin typeface="Arial"/>
              <a:sym typeface="Arial"/>
            </a:endParaRPr>
          </a:p>
        </p:txBody>
      </p:sp>
      <p:sp>
        <p:nvSpPr>
          <p:cNvPr id="51" name="Text Placeholder 49"/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5364162" y="6142037"/>
            <a:ext cx="2921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2EC6DD48-16CE-474F-8CA4-EFE2932D93EA}" type="datetime'2''''''''''''''''''''''''0''''''1''''''5'''''">
              <a:rPr lang="en-US" sz="1000" b="0" smtClean="0"/>
              <a:pPr algn="ctr">
                <a:spcBef>
                  <a:spcPct val="0"/>
                </a:spcBef>
              </a:pPr>
              <a:t>2015</a:t>
            </a:fld>
            <a:endParaRPr lang="ru-RU" sz="1000" b="0">
              <a:latin typeface="Arial"/>
              <a:sym typeface="Arial"/>
            </a:endParaRPr>
          </a:p>
        </p:txBody>
      </p:sp>
      <p:sp>
        <p:nvSpPr>
          <p:cNvPr id="111" name="Text Placeholder 109"/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5432425" y="3902075"/>
            <a:ext cx="1555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1750" tIns="0" rIns="3175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009B23CB-4A5C-4CB8-BEFF-528E9B0DDDFB}" type="datetime'''''''''''''''''''''''''''''''''''''''6'''''''''">
              <a:rPr lang="en-US" sz="1300" smtClean="0">
                <a:cs typeface="Tahoma"/>
              </a:rPr>
              <a:pPr algn="ctr">
                <a:spcBef>
                  <a:spcPct val="0"/>
                </a:spcBef>
              </a:pPr>
              <a:t>6</a:t>
            </a:fld>
            <a:endParaRPr lang="ru-RU" sz="1300" dirty="0">
              <a:latin typeface="Arial"/>
              <a:cs typeface="Tahoma"/>
              <a:sym typeface="Arial"/>
            </a:endParaRPr>
          </a:p>
        </p:txBody>
      </p:sp>
      <p:sp useBgFill="1">
        <p:nvSpPr>
          <p:cNvPr id="88" name="Text Placeholder 86"/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4335462" y="3730625"/>
            <a:ext cx="120650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1A4DBDA5-2BD5-4B6F-B473-022DD3015419}" type="datetime'''''''''''''''''''''''''''''''''''''''''''2'''''''''''''''''">
              <a:rPr lang="en-US" sz="1000" b="0" smtClean="0"/>
              <a:pPr algn="ctr">
                <a:spcBef>
                  <a:spcPct val="0"/>
                </a:spcBef>
              </a:pPr>
              <a:t>2</a:t>
            </a:fld>
            <a:endParaRPr lang="ru-RU" sz="1000" b="0">
              <a:latin typeface="Arial"/>
              <a:sym typeface="Arial"/>
            </a:endParaRPr>
          </a:p>
        </p:txBody>
      </p:sp>
      <p:sp useBgFill="1">
        <p:nvSpPr>
          <p:cNvPr id="86" name="Text Placeholder 84"/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3216275" y="3092450"/>
            <a:ext cx="120650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15235BED-3B9C-4600-BEA7-C6E5B397BCF9}" type="datetime'''''''''2'''''''''''''''''''''''''''''''''''''''''''''''">
              <a:rPr lang="en-US" sz="1000" b="0" smtClean="0"/>
              <a:pPr algn="ctr">
                <a:spcBef>
                  <a:spcPct val="0"/>
                </a:spcBef>
              </a:pPr>
              <a:t>2</a:t>
            </a:fld>
            <a:endParaRPr lang="ru-RU" sz="1000" b="0">
              <a:latin typeface="Arial"/>
              <a:sym typeface="Arial"/>
            </a:endParaRPr>
          </a:p>
        </p:txBody>
      </p:sp>
      <p:sp>
        <p:nvSpPr>
          <p:cNvPr id="191" name="TextBox 190"/>
          <p:cNvSpPr txBox="1"/>
          <p:nvPr>
            <p:custDataLst>
              <p:tags r:id="rId25"/>
            </p:custDataLst>
          </p:nvPr>
        </p:nvSpPr>
        <p:spPr>
          <a:xfrm rot="16200000">
            <a:off x="-983788" y="4451350"/>
            <a:ext cx="3893094" cy="351035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ru-RU" sz="1100" b="1" i="1" dirty="0" smtClean="0">
                <a:solidFill>
                  <a:schemeClr val="tx2"/>
                </a:solidFill>
              </a:rPr>
              <a:t>Количество этапов  согласований</a:t>
            </a:r>
            <a:endParaRPr lang="en-US" sz="1100" b="1" i="1" dirty="0" smtClean="0">
              <a:solidFill>
                <a:schemeClr val="tx2"/>
              </a:solidFill>
            </a:endParaRPr>
          </a:p>
        </p:txBody>
      </p:sp>
      <p:sp>
        <p:nvSpPr>
          <p:cNvPr id="35" name="Oval 2"/>
          <p:cNvSpPr>
            <a:spLocks noChangeArrowheads="1"/>
          </p:cNvSpPr>
          <p:nvPr>
            <p:custDataLst>
              <p:tags r:id="rId26"/>
            </p:custDataLst>
          </p:nvPr>
        </p:nvSpPr>
        <p:spPr bwMode="gray">
          <a:xfrm>
            <a:off x="2743199" y="2668959"/>
            <a:ext cx="295275" cy="295275"/>
          </a:xfrm>
          <a:prstGeom prst="ellipse">
            <a:avLst/>
          </a:prstGeom>
          <a:solidFill>
            <a:schemeClr val="tx2"/>
          </a:solidFill>
          <a:ln w="9525" algn="ctr">
            <a:solidFill>
              <a:srgbClr val="3D6E8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val 3"/>
          <p:cNvSpPr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3892549" y="3313484"/>
            <a:ext cx="295275" cy="295275"/>
          </a:xfrm>
          <a:prstGeom prst="ellipse">
            <a:avLst/>
          </a:prstGeom>
          <a:solidFill>
            <a:schemeClr val="tx2"/>
          </a:solidFill>
          <a:ln w="9525" algn="ctr">
            <a:solidFill>
              <a:srgbClr val="3D6E8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Oval 4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6116035" y="3970709"/>
            <a:ext cx="295275" cy="295275"/>
          </a:xfrm>
          <a:prstGeom prst="ellipse">
            <a:avLst/>
          </a:prstGeom>
          <a:solidFill>
            <a:schemeClr val="tx2"/>
          </a:solidFill>
          <a:ln w="9525" algn="ctr">
            <a:solidFill>
              <a:srgbClr val="3D6E8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7" name="Table 46"/>
          <p:cNvGraphicFramePr>
            <a:graphicFrameLocks noGrp="1"/>
          </p:cNvGraphicFramePr>
          <p:nvPr>
            <p:custDataLst>
              <p:tags r:id="rId29"/>
            </p:custDataLst>
          </p:nvPr>
        </p:nvGraphicFramePr>
        <p:xfrm>
          <a:off x="3629026" y="1176113"/>
          <a:ext cx="6016958" cy="1687832"/>
        </p:xfrm>
        <a:graphic>
          <a:graphicData uri="http://schemas.openxmlformats.org/drawingml/2006/table">
            <a:tbl>
              <a:tblPr/>
              <a:tblGrid>
                <a:gridCol w="375415"/>
                <a:gridCol w="5641543"/>
              </a:tblGrid>
              <a:tr h="3162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№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Мероприятие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2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Совершенствование правил </a:t>
                      </a:r>
                      <a:r>
                        <a:rPr lang="ru-RU" sz="1000" b="1" i="0" u="none" strike="noStrike" dirty="0" err="1">
                          <a:solidFill>
                            <a:schemeClr val="tx1"/>
                          </a:solidFill>
                          <a:latin typeface="+mj-lt"/>
                        </a:rPr>
                        <a:t>ТП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 и создание условий сокращения сроков и этапов 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ТП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: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 введение уведомительного порядка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согласования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с </a:t>
                      </a:r>
                      <a:r>
                        <a:rPr lang="ru-RU" sz="1000" b="0" i="0" u="none" strike="noStrike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Ростехнадзором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и сбытовыми компаниями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2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6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Внедрение программ совершенствования деятельности  сетевых компаний: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изменение мотивационной схемы менеджмента сетевых компаний с государственным участием (первая фаза внедрения, изменение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этапности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в соответствии с рекомендованной методологией)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62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6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Внедрение программ совершенствования деятельности  сетевых компаний: 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изменение мотивационной схемы менеджмента сетевых компаний с государственным участием (вторая фаза внедрения, изменение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этапности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 соответствии с рекомендованной методологией)</a:t>
                      </a:r>
                      <a:endParaRPr lang="ru-RU" sz="1000" b="0" i="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ct 27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408579" name="think-cell Slide" r:id="rId27" imgW="360" imgH="360" progId="TCLayout.ActiveDocument.1">
              <p:embed/>
            </p:oleObj>
          </a:graphicData>
        </a:graphic>
      </p:graphicFrame>
      <p:sp>
        <p:nvSpPr>
          <p:cNvPr id="6" name="Rectangle 5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ru-RU" sz="1000" dirty="0" smtClean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ru-RU" dirty="0" smtClean="0">
                <a:latin typeface="Arial"/>
              </a:rPr>
              <a:t>Стоимость подключения к энергосетям</a:t>
            </a:r>
            <a:r>
              <a:rPr lang="ru-RU" sz="1600" b="0" dirty="0" smtClean="0">
                <a:latin typeface="Arial"/>
              </a:rPr>
              <a:t/>
            </a:r>
            <a:br>
              <a:rPr lang="ru-RU" sz="1600" b="0" dirty="0" smtClean="0">
                <a:latin typeface="Arial"/>
              </a:rPr>
            </a:br>
            <a:r>
              <a:rPr lang="ru-RU" sz="1600" b="0" dirty="0" smtClean="0">
                <a:latin typeface="Arial"/>
              </a:rPr>
              <a:t>Необходимо снижение тарифов до уровня развитых стран</a:t>
            </a:r>
            <a:endParaRPr lang="ru-RU" sz="1600" b="0" dirty="0">
              <a:latin typeface="Arial"/>
            </a:endParaRPr>
          </a:p>
        </p:txBody>
      </p:sp>
      <p:cxnSp>
        <p:nvCxnSpPr>
          <p:cNvPr id="52" name="Straight Connector 51"/>
          <p:cNvCxnSpPr/>
          <p:nvPr>
            <p:custDataLst>
              <p:tags r:id="rId4"/>
            </p:custDataLst>
          </p:nvPr>
        </p:nvCxnSpPr>
        <p:spPr bwMode="gray">
          <a:xfrm>
            <a:off x="6705600" y="5668962"/>
            <a:ext cx="504825" cy="0"/>
          </a:xfrm>
          <a:prstGeom prst="line">
            <a:avLst/>
          </a:prstGeom>
          <a:noFill/>
          <a:ln w="3175" cap="flat" cmpd="sng" algn="ctr">
            <a:solidFill>
              <a:srgbClr val="80808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>
            <p:custDataLst>
              <p:tags r:id="rId5"/>
            </p:custDataLst>
          </p:nvPr>
        </p:nvCxnSpPr>
        <p:spPr bwMode="gray">
          <a:xfrm>
            <a:off x="5362575" y="4211637"/>
            <a:ext cx="504825" cy="0"/>
          </a:xfrm>
          <a:prstGeom prst="line">
            <a:avLst/>
          </a:prstGeom>
          <a:noFill/>
          <a:ln w="3175" cap="flat" cmpd="sng" algn="ctr">
            <a:solidFill>
              <a:srgbClr val="80808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>
            <p:custDataLst>
              <p:tags r:id="rId6"/>
            </p:custDataLst>
          </p:nvPr>
        </p:nvCxnSpPr>
        <p:spPr bwMode="gray">
          <a:xfrm>
            <a:off x="4029075" y="4211637"/>
            <a:ext cx="504825" cy="0"/>
          </a:xfrm>
          <a:prstGeom prst="line">
            <a:avLst/>
          </a:prstGeom>
          <a:noFill/>
          <a:ln w="3175" cap="flat" cmpd="sng" algn="ctr">
            <a:solidFill>
              <a:srgbClr val="80808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>
            <p:custDataLst>
              <p:tags r:id="rId7"/>
            </p:custDataLst>
          </p:nvPr>
        </p:nvCxnSpPr>
        <p:spPr bwMode="gray">
          <a:xfrm>
            <a:off x="2686050" y="2754312"/>
            <a:ext cx="504825" cy="0"/>
          </a:xfrm>
          <a:prstGeom prst="line">
            <a:avLst/>
          </a:prstGeom>
          <a:noFill/>
          <a:ln w="3175" cap="flat" cmpd="sng" algn="ctr">
            <a:solidFill>
              <a:srgbClr val="80808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1466850" y="2420937"/>
          <a:ext cx="6943725" cy="3429000"/>
        </p:xfrm>
        <a:graphic>
          <a:graphicData uri="http://schemas.openxmlformats.org/presentationml/2006/ole">
            <p:oleObj spid="_x0000_s408578" name="Chart" r:id="rId28" imgW="6943725" imgH="3429000" progId="MSGraph.Chart.8">
              <p:embed followColorScheme="full"/>
            </p:oleObj>
          </a:graphicData>
        </a:graphic>
      </p:graphicFrame>
      <p:cxnSp>
        <p:nvCxnSpPr>
          <p:cNvPr id="48" name="Straight Connector 47"/>
          <p:cNvCxnSpPr/>
          <p:nvPr>
            <p:custDataLst>
              <p:tags r:id="rId8"/>
            </p:custDataLst>
          </p:nvPr>
        </p:nvCxnSpPr>
        <p:spPr bwMode="gray">
          <a:xfrm>
            <a:off x="7629525" y="4186237"/>
            <a:ext cx="0" cy="1501775"/>
          </a:xfrm>
          <a:prstGeom prst="line">
            <a:avLst/>
          </a:prstGeom>
          <a:noFill/>
          <a:ln w="6350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Text Placeholder 73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1219200" y="2439987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</a:pPr>
            <a:fld id="{4F25C895-DDDE-4540-A1C8-254ABF00262F}" type="datetime'''2''''0''''''''''0''''''0'''''''''''''''''''''''''''''">
              <a:rPr lang="en-US" sz="1000" b="0" smtClean="0"/>
              <a:pPr algn="r">
                <a:spcBef>
                  <a:spcPct val="0"/>
                </a:spcBef>
              </a:pPr>
              <a:t>2000</a:t>
            </a:fld>
            <a:endParaRPr lang="ru-RU" sz="1000" b="0">
              <a:latin typeface="Arial"/>
              <a:sym typeface="Arial"/>
            </a:endParaRPr>
          </a:p>
        </p:txBody>
      </p:sp>
      <p:sp>
        <p:nvSpPr>
          <p:cNvPr id="63" name="Text Placeholder 61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1219200" y="3240087"/>
            <a:ext cx="279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889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defRPr sz="1600" b="1">
                <a:solidFill>
                  <a:schemeClr val="tx1"/>
                </a:solidFill>
                <a:latin typeface="+mj-lt"/>
                <a:ea typeface="Tahoma" pitchFamily="34" charset="0"/>
                <a:cs typeface="Tahoma" pitchFamily="34" charset="0"/>
              </a:defRPr>
            </a:lvl1pPr>
            <a:lvl2pPr marL="444500" indent="-222250" algn="l" defTabSz="889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Char char="•"/>
              <a:defRPr sz="1600">
                <a:solidFill>
                  <a:schemeClr val="tx1"/>
                </a:solidFill>
                <a:latin typeface="+mj-lt"/>
                <a:ea typeface="Tahoma" pitchFamily="34" charset="0"/>
                <a:cs typeface="Tahoma" pitchFamily="34" charset="0"/>
              </a:defRPr>
            </a:lvl2pPr>
            <a:lvl3pPr marL="889000" indent="-222250" algn="l" defTabSz="889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Trebuchet MS" pitchFamily="34" charset="0"/>
              <a:buChar char="–"/>
              <a:defRPr sz="1600">
                <a:solidFill>
                  <a:schemeClr val="tx1"/>
                </a:solidFill>
                <a:latin typeface="+mj-lt"/>
                <a:ea typeface="Tahoma" pitchFamily="34" charset="0"/>
                <a:cs typeface="Tahoma" pitchFamily="34" charset="0"/>
              </a:defRPr>
            </a:lvl3pPr>
            <a:lvl4pPr marL="1338263" indent="-227013" algn="l" defTabSz="889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Trebuchet MS" pitchFamily="34" charset="0"/>
              <a:buChar char="–"/>
              <a:defRPr sz="1600">
                <a:solidFill>
                  <a:schemeClr val="tx1"/>
                </a:solidFill>
                <a:latin typeface="+mj-lt"/>
                <a:ea typeface="Tahoma" pitchFamily="34" charset="0"/>
                <a:cs typeface="Tahoma" pitchFamily="34" charset="0"/>
              </a:defRPr>
            </a:lvl4pPr>
            <a:lvl5pPr marL="1998663" indent="-220663" algn="l" defTabSz="889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Trebuchet MS" pitchFamily="34" charset="0"/>
              <a:buChar char="–"/>
              <a:defRPr sz="1600">
                <a:solidFill>
                  <a:schemeClr val="tx1"/>
                </a:solidFill>
                <a:latin typeface="+mj-lt"/>
                <a:ea typeface="Tahoma" pitchFamily="34" charset="0"/>
                <a:cs typeface="Tahoma" pitchFamily="34" charset="0"/>
              </a:defRPr>
            </a:lvl5pPr>
            <a:lvl6pPr marL="2455863" indent="-220663" algn="l" defTabSz="889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rebuchet MS" pitchFamily="34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13063" indent="-220663" algn="l" defTabSz="889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rebuchet MS" pitchFamily="34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370263" indent="-220663" algn="l" defTabSz="889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rebuchet MS" pitchFamily="34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27463" indent="-220663" algn="l" defTabSz="889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rebuchet MS" pitchFamily="34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r">
              <a:spcBef>
                <a:spcPct val="0"/>
              </a:spcBef>
            </a:pPr>
            <a:fld id="{69935235-C033-43D8-AA7C-36058500C36D}" type="datetime'''''''''''''''15''''''''0''''''''''''''''''''''''''0'''''''">
              <a:rPr lang="en-US" sz="1000" b="0" smtClean="0">
                <a:ea typeface="+mn-ea"/>
                <a:cs typeface="Arial"/>
              </a:rPr>
              <a:pPr algn="r">
                <a:spcBef>
                  <a:spcPct val="0"/>
                </a:spcBef>
              </a:pPr>
              <a:t>1500</a:t>
            </a:fld>
            <a:endParaRPr lang="en-US" sz="1000" b="0"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Text Placeholder 69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1219200" y="4040187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</a:pPr>
            <a:fld id="{12803CFD-C158-44B9-9D14-000B33155993}" type="datetime'''''''''''''''''''''''''''''''''''''''10''0''''''''0'">
              <a:rPr lang="en-US" sz="1000" b="0" smtClean="0"/>
              <a:pPr algn="r">
                <a:spcBef>
                  <a:spcPct val="0"/>
                </a:spcBef>
              </a:pPr>
              <a:t>1000</a:t>
            </a:fld>
            <a:endParaRPr lang="ru-RU" sz="1000" b="0">
              <a:latin typeface="Arial"/>
              <a:sym typeface="Arial"/>
            </a:endParaRPr>
          </a:p>
        </p:txBody>
      </p:sp>
      <p:sp>
        <p:nvSpPr>
          <p:cNvPr id="61" name="Text Placeholder 59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1289050" y="4830762"/>
            <a:ext cx="20955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889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defRPr sz="1600" b="1">
                <a:solidFill>
                  <a:schemeClr val="tx1"/>
                </a:solidFill>
                <a:latin typeface="+mj-lt"/>
                <a:ea typeface="Tahoma" pitchFamily="34" charset="0"/>
                <a:cs typeface="Tahoma" pitchFamily="34" charset="0"/>
              </a:defRPr>
            </a:lvl1pPr>
            <a:lvl2pPr marL="444500" indent="-222250" algn="l" defTabSz="889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Char char="•"/>
              <a:defRPr sz="1600">
                <a:solidFill>
                  <a:schemeClr val="tx1"/>
                </a:solidFill>
                <a:latin typeface="+mj-lt"/>
                <a:ea typeface="Tahoma" pitchFamily="34" charset="0"/>
                <a:cs typeface="Tahoma" pitchFamily="34" charset="0"/>
              </a:defRPr>
            </a:lvl2pPr>
            <a:lvl3pPr marL="889000" indent="-222250" algn="l" defTabSz="889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Trebuchet MS" pitchFamily="34" charset="0"/>
              <a:buChar char="–"/>
              <a:defRPr sz="1600">
                <a:solidFill>
                  <a:schemeClr val="tx1"/>
                </a:solidFill>
                <a:latin typeface="+mj-lt"/>
                <a:ea typeface="Tahoma" pitchFamily="34" charset="0"/>
                <a:cs typeface="Tahoma" pitchFamily="34" charset="0"/>
              </a:defRPr>
            </a:lvl3pPr>
            <a:lvl4pPr marL="1338263" indent="-227013" algn="l" defTabSz="889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Trebuchet MS" pitchFamily="34" charset="0"/>
              <a:buChar char="–"/>
              <a:defRPr sz="1600">
                <a:solidFill>
                  <a:schemeClr val="tx1"/>
                </a:solidFill>
                <a:latin typeface="+mj-lt"/>
                <a:ea typeface="Tahoma" pitchFamily="34" charset="0"/>
                <a:cs typeface="Tahoma" pitchFamily="34" charset="0"/>
              </a:defRPr>
            </a:lvl4pPr>
            <a:lvl5pPr marL="1998663" indent="-220663" algn="l" defTabSz="889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Trebuchet MS" pitchFamily="34" charset="0"/>
              <a:buChar char="–"/>
              <a:defRPr sz="1600">
                <a:solidFill>
                  <a:schemeClr val="tx1"/>
                </a:solidFill>
                <a:latin typeface="+mj-lt"/>
                <a:ea typeface="Tahoma" pitchFamily="34" charset="0"/>
                <a:cs typeface="Tahoma" pitchFamily="34" charset="0"/>
              </a:defRPr>
            </a:lvl5pPr>
            <a:lvl6pPr marL="2455863" indent="-220663" algn="l" defTabSz="889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rebuchet MS" pitchFamily="34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13063" indent="-220663" algn="l" defTabSz="889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rebuchet MS" pitchFamily="34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370263" indent="-220663" algn="l" defTabSz="889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rebuchet MS" pitchFamily="34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27463" indent="-220663" algn="l" defTabSz="889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rebuchet MS" pitchFamily="34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r">
              <a:spcBef>
                <a:spcPct val="0"/>
              </a:spcBef>
            </a:pPr>
            <a:fld id="{B47AE54A-D738-4F75-A62F-D3452E7CB2BF}" type="datetime'''''''''''5''''''''''''0''''''''''0'''''''''''''''''''''">
              <a:rPr lang="en-US" sz="1000" b="0" smtClean="0">
                <a:ea typeface="+mn-ea"/>
                <a:cs typeface="Arial"/>
              </a:rPr>
              <a:pPr algn="r">
                <a:spcBef>
                  <a:spcPct val="0"/>
                </a:spcBef>
              </a:pPr>
              <a:t>500</a:t>
            </a:fld>
            <a:endParaRPr lang="en-US" sz="1000" b="0"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1428750" y="5630862"/>
            <a:ext cx="69850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</a:pPr>
            <a:fld id="{A98ECEB6-F2EC-4AED-8336-A602C5814E72}" type="datetime'''''''''''''''''''''''''0'''''''''''''">
              <a:rPr lang="en-US" sz="1000" b="0" smtClean="0"/>
              <a:pPr algn="r">
                <a:spcBef>
                  <a:spcPct val="0"/>
                </a:spcBef>
              </a:pPr>
              <a:t>0</a:t>
            </a:fld>
            <a:endParaRPr lang="ru-RU" sz="1000" b="0">
              <a:latin typeface="Arial"/>
              <a:sym typeface="Arial"/>
            </a:endParaRPr>
          </a:p>
        </p:txBody>
      </p:sp>
      <p:sp>
        <p:nvSpPr>
          <p:cNvPr id="79" name="Text Placeholder 77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7483475" y="5808662"/>
            <a:ext cx="2921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5FF7CFAB-C35F-4273-879A-A04B4258CB02}" type="datetime'''''''''''''''''''''''2''0''2''''''''''''''''''''0'''''''''">
              <a:rPr lang="en-US" sz="1000" b="0" smtClean="0"/>
              <a:pPr algn="ctr">
                <a:spcBef>
                  <a:spcPct val="0"/>
                </a:spcBef>
              </a:pPr>
              <a:t>2020</a:t>
            </a:fld>
            <a:endParaRPr lang="ru-RU" sz="1000" b="0">
              <a:latin typeface="Arial"/>
              <a:sym typeface="Arial"/>
            </a:endParaRPr>
          </a:p>
        </p:txBody>
      </p:sp>
      <p:sp>
        <p:nvSpPr>
          <p:cNvPr id="194" name="Text Placeholder 192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2051050" y="2530475"/>
            <a:ext cx="431800" cy="198437"/>
          </a:xfrm>
          <a:prstGeom prst="rect">
            <a:avLst/>
          </a:prstGeom>
          <a:noFill/>
          <a:effectLst/>
        </p:spPr>
        <p:txBody>
          <a:bodyPr vert="horz" wrap="none" lIns="31750" tIns="0" rIns="31750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E50A8A40-72F9-4F63-A95F-84BDC747A7D4}" type="datetime'''''''1''''''''''''''''8''5''2'''''''''''''''''''''">
              <a:rPr lang="en-US" sz="1300" smtClean="0">
                <a:solidFill>
                  <a:schemeClr val="tx2"/>
                </a:solidFill>
                <a:cs typeface="Tahoma"/>
              </a:rPr>
              <a:pPr algn="ctr">
                <a:spcBef>
                  <a:spcPct val="0"/>
                </a:spcBef>
              </a:pPr>
              <a:t>1852</a:t>
            </a:fld>
            <a:endParaRPr lang="ru-RU" sz="1300" dirty="0">
              <a:solidFill>
                <a:schemeClr val="tx2"/>
              </a:solidFill>
              <a:latin typeface="Arial"/>
              <a:cs typeface="Tahoma"/>
              <a:sym typeface="Arial"/>
            </a:endParaRPr>
          </a:p>
        </p:txBody>
      </p:sp>
      <p:sp>
        <p:nvSpPr>
          <p:cNvPr id="93" name="Text Placeholder 90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4802187" y="5808662"/>
            <a:ext cx="2921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16DA008D-549E-424C-98ED-298324CE0378}" type="datetime'2''''0''''''1''''''''5'''''''''''''''''''''''''''''''''''">
              <a:rPr lang="en-US" sz="1000" b="0" smtClean="0"/>
              <a:pPr algn="ctr">
                <a:spcBef>
                  <a:spcPct val="0"/>
                </a:spcBef>
              </a:pPr>
              <a:t>2015</a:t>
            </a:fld>
            <a:endParaRPr lang="ru-RU" sz="1000" b="0">
              <a:latin typeface="Arial"/>
              <a:sym typeface="Arial"/>
            </a:endParaRPr>
          </a:p>
        </p:txBody>
      </p:sp>
      <p:sp useBgFill="1">
        <p:nvSpPr>
          <p:cNvPr id="86" name="Text Placeholder 84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3479800" y="3406775"/>
            <a:ext cx="260350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99B516B4-5E79-42E9-928B-F1627B7A7E1B}" type="datetime'''''''''''''''''''''9''''''''''1''''''''''''''''''''4'''''''">
              <a:rPr lang="en-US" sz="1000" b="0" smtClean="0"/>
              <a:pPr algn="ctr">
                <a:spcBef>
                  <a:spcPct val="0"/>
                </a:spcBef>
              </a:pPr>
              <a:t>914</a:t>
            </a:fld>
            <a:endParaRPr lang="ru-RU" sz="1000" b="0">
              <a:latin typeface="Arial"/>
              <a:sym typeface="Arial"/>
            </a:endParaRPr>
          </a:p>
        </p:txBody>
      </p:sp>
      <p:sp>
        <p:nvSpPr>
          <p:cNvPr id="21" name="Text Placeholder 19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2120900" y="5808662"/>
            <a:ext cx="292100" cy="152400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04362E29-912B-4D45-AE97-4B9FF6549BD3}" type="datetime'''''''''2''''''''''''''''''''''''''''''0''1''1'''''''''''">
              <a:rPr lang="en-US" sz="1000" b="0" smtClean="0"/>
              <a:pPr algn="ctr">
                <a:spcBef>
                  <a:spcPct val="0"/>
                </a:spcBef>
              </a:pPr>
              <a:t>2011</a:t>
            </a:fld>
            <a:endParaRPr lang="ru-RU" sz="1000" b="0">
              <a:latin typeface="Arial"/>
              <a:sym typeface="Arial"/>
            </a:endParaRPr>
          </a:p>
        </p:txBody>
      </p:sp>
      <p:sp>
        <p:nvSpPr>
          <p:cNvPr id="67" name="Text Placeholder 63"/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4778375" y="3987800"/>
            <a:ext cx="339725" cy="198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31750" tIns="0" rIns="31750" bIns="0" numCol="1" anchor="b" anchorCtr="0" compatLnSpc="1">
            <a:prstTxWarp prst="textNoShape">
              <a:avLst/>
            </a:prstTxWarp>
            <a:noAutofit/>
          </a:bodyPr>
          <a:lstStyle>
            <a:lvl1pPr algn="l" defTabSz="889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defRPr sz="1600" b="1">
                <a:solidFill>
                  <a:schemeClr val="tx1"/>
                </a:solidFill>
                <a:latin typeface="+mj-lt"/>
                <a:ea typeface="Tahoma" pitchFamily="34" charset="0"/>
                <a:cs typeface="Tahoma" pitchFamily="34" charset="0"/>
              </a:defRPr>
            </a:lvl1pPr>
            <a:lvl2pPr marL="444500" indent="-222250" algn="l" defTabSz="889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Char char="•"/>
              <a:defRPr sz="1600">
                <a:solidFill>
                  <a:schemeClr val="tx1"/>
                </a:solidFill>
                <a:latin typeface="+mj-lt"/>
                <a:ea typeface="Tahoma" pitchFamily="34" charset="0"/>
                <a:cs typeface="Tahoma" pitchFamily="34" charset="0"/>
              </a:defRPr>
            </a:lvl2pPr>
            <a:lvl3pPr marL="889000" indent="-222250" algn="l" defTabSz="889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Trebuchet MS" pitchFamily="34" charset="0"/>
              <a:buChar char="–"/>
              <a:defRPr sz="1600">
                <a:solidFill>
                  <a:schemeClr val="tx1"/>
                </a:solidFill>
                <a:latin typeface="+mj-lt"/>
                <a:ea typeface="Tahoma" pitchFamily="34" charset="0"/>
                <a:cs typeface="Tahoma" pitchFamily="34" charset="0"/>
              </a:defRPr>
            </a:lvl3pPr>
            <a:lvl4pPr marL="1338263" indent="-227013" algn="l" defTabSz="889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Trebuchet MS" pitchFamily="34" charset="0"/>
              <a:buChar char="–"/>
              <a:defRPr sz="1600">
                <a:solidFill>
                  <a:schemeClr val="tx1"/>
                </a:solidFill>
                <a:latin typeface="+mj-lt"/>
                <a:ea typeface="Tahoma" pitchFamily="34" charset="0"/>
                <a:cs typeface="Tahoma" pitchFamily="34" charset="0"/>
              </a:defRPr>
            </a:lvl4pPr>
            <a:lvl5pPr marL="1998663" indent="-220663" algn="l" defTabSz="889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Trebuchet MS" pitchFamily="34" charset="0"/>
              <a:buChar char="–"/>
              <a:defRPr sz="1600">
                <a:solidFill>
                  <a:schemeClr val="tx1"/>
                </a:solidFill>
                <a:latin typeface="+mj-lt"/>
                <a:ea typeface="Tahoma" pitchFamily="34" charset="0"/>
                <a:cs typeface="Tahoma" pitchFamily="34" charset="0"/>
              </a:defRPr>
            </a:lvl5pPr>
            <a:lvl6pPr marL="2455863" indent="-220663" algn="l" defTabSz="889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rebuchet MS" pitchFamily="34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13063" indent="-220663" algn="l" defTabSz="889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rebuchet MS" pitchFamily="34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370263" indent="-220663" algn="l" defTabSz="889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rebuchet MS" pitchFamily="34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27463" indent="-220663" algn="l" defTabSz="889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rebuchet MS" pitchFamily="34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78247376-9772-46BD-880A-203BB3D39611}" type="datetime'''''''''''9''''''''''3''''''''''8'''''''''''''''''''''''''''''">
              <a:rPr lang="en-US" sz="1300" smtClean="0">
                <a:ea typeface="+mn-ea"/>
              </a:rPr>
              <a:pPr algn="ctr">
                <a:spcBef>
                  <a:spcPct val="0"/>
                </a:spcBef>
              </a:pPr>
              <a:t>938</a:t>
            </a:fld>
            <a:endParaRPr lang="en-US" sz="1300" dirty="0">
              <a:latin typeface="Arial"/>
              <a:ea typeface="+mn-ea"/>
              <a:cs typeface="Tahoma"/>
              <a:sym typeface="Arial"/>
            </a:endParaRPr>
          </a:p>
        </p:txBody>
      </p:sp>
      <p:sp>
        <p:nvSpPr>
          <p:cNvPr id="100" name="Text Placeholder 98"/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7505700" y="3987800"/>
            <a:ext cx="2476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1750" tIns="0" rIns="3175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E5DB2193-55E9-4659-8F34-913319539226}" type="datetime'''2''''''''''''''''5'''''''''''''''''''''''''''''''''">
              <a:rPr lang="en-US" sz="1300" smtClean="0"/>
              <a:pPr algn="ctr">
                <a:spcBef>
                  <a:spcPct val="0"/>
                </a:spcBef>
              </a:pPr>
              <a:t>25</a:t>
            </a:fld>
            <a:endParaRPr lang="ru-RU" sz="1300" dirty="0">
              <a:latin typeface="Arial"/>
              <a:sym typeface="Arial"/>
            </a:endParaRPr>
          </a:p>
        </p:txBody>
      </p:sp>
      <p:sp>
        <p:nvSpPr>
          <p:cNvPr id="92" name="Text Placeholder 90"/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6156325" y="4864100"/>
            <a:ext cx="2603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5400" tIns="0" rIns="2540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7565ACA0-ECE7-4E80-87B8-9E2EA011DBD7}" type="datetime'''''''''''''''''''''''''9''''''''''1''''''''3'">
              <a:rPr lang="en-US" sz="1000" b="0" smtClean="0"/>
              <a:pPr algn="ctr">
                <a:spcBef>
                  <a:spcPct val="0"/>
                </a:spcBef>
              </a:pPr>
              <a:t>913</a:t>
            </a:fld>
            <a:endParaRPr lang="ru-RU" sz="1000" b="0" dirty="0">
              <a:latin typeface="Arial"/>
              <a:sym typeface="Arial"/>
            </a:endParaRPr>
          </a:p>
        </p:txBody>
      </p:sp>
      <p:sp>
        <p:nvSpPr>
          <p:cNvPr id="191" name="TextBox 190"/>
          <p:cNvSpPr txBox="1"/>
          <p:nvPr>
            <p:custDataLst>
              <p:tags r:id="rId22"/>
            </p:custDataLst>
          </p:nvPr>
        </p:nvSpPr>
        <p:spPr>
          <a:xfrm rot="16200000">
            <a:off x="-1025828" y="4033835"/>
            <a:ext cx="3893094" cy="520312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ru-RU" sz="1100" b="1" i="1" dirty="0" smtClean="0">
                <a:solidFill>
                  <a:schemeClr val="tx2"/>
                </a:solidFill>
              </a:rPr>
              <a:t>Стоимость подключения к энергосетям, % от ВВП  на душу населения</a:t>
            </a:r>
            <a:endParaRPr lang="en-US" sz="1100" b="1" i="1" dirty="0" smtClean="0">
              <a:solidFill>
                <a:schemeClr val="tx2"/>
              </a:solidFill>
            </a:endParaRPr>
          </a:p>
        </p:txBody>
      </p:sp>
      <p:sp>
        <p:nvSpPr>
          <p:cNvPr id="35" name="Oval 2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3043237" y="2546350"/>
            <a:ext cx="295275" cy="295275"/>
          </a:xfrm>
          <a:prstGeom prst="ellipse">
            <a:avLst/>
          </a:prstGeom>
          <a:solidFill>
            <a:schemeClr val="tx2"/>
          </a:solidFill>
          <a:ln w="9525" algn="ctr">
            <a:solidFill>
              <a:srgbClr val="4D4D4D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val 3"/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5719762" y="4046587"/>
            <a:ext cx="295275" cy="295275"/>
          </a:xfrm>
          <a:prstGeom prst="ellipse">
            <a:avLst/>
          </a:prstGeom>
          <a:solidFill>
            <a:schemeClr val="tx2"/>
          </a:solidFill>
          <a:ln w="9525" algn="ctr">
            <a:solidFill>
              <a:srgbClr val="4D4D4D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7" name="Table 46"/>
          <p:cNvGraphicFramePr>
            <a:graphicFrameLocks noGrp="1"/>
          </p:cNvGraphicFramePr>
          <p:nvPr>
            <p:custDataLst>
              <p:tags r:id="rId25"/>
            </p:custDataLst>
          </p:nvPr>
        </p:nvGraphicFramePr>
        <p:xfrm>
          <a:off x="4034483" y="1079443"/>
          <a:ext cx="5400294" cy="1230632"/>
        </p:xfrm>
        <a:graphic>
          <a:graphicData uri="http://schemas.openxmlformats.org/drawingml/2006/table">
            <a:tbl>
              <a:tblPr/>
              <a:tblGrid>
                <a:gridCol w="379862"/>
                <a:gridCol w="5020432"/>
              </a:tblGrid>
              <a:tr h="3162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№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Мероприятие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2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Снижение тарифов на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ТП</a:t>
                      </a: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(реализация первого этапа мероприятия): 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исключение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дублирующих платежей за </a:t>
                      </a:r>
                      <a:r>
                        <a:rPr lang="ru-RU" sz="1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ТП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(по тарифу </a:t>
                      </a:r>
                      <a:r>
                        <a:rPr lang="ru-RU" sz="1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РЭК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 за самостоятельно возводимую сетевую инфраструктуру)</a:t>
                      </a:r>
                      <a:endParaRPr lang="ru-RU" sz="1000" b="0" i="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2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Снижение тарифов на 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ТП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(реализация второго этапа мероприятия): 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внесение 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компенсации затрат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</a:t>
                      </a:r>
                      <a:r>
                        <a:rPr lang="ru-RU" sz="1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ТП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тариф за передачу (посредством вмененной ставки или </a:t>
                      </a:r>
                      <a:r>
                        <a:rPr lang="en-US" sz="1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RAB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000" b="0" i="0" u="none" strike="noStrike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4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69634" name="think-cell Slide" r:id="rId44" imgW="0" imgH="0" progId="TCLayout.ActiveDocument.1">
              <p:embed/>
            </p:oleObj>
          </a:graphicData>
        </a:graphic>
      </p:graphicFrame>
      <p:sp>
        <p:nvSpPr>
          <p:cNvPr id="60" name="Rectangle 1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161999"/>
            <a:ext cx="8992799" cy="83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Паспорт инициативы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Повышение доступности энергетической инфраструктуры</a:t>
            </a:r>
          </a:p>
        </p:txBody>
      </p:sp>
      <p:sp>
        <p:nvSpPr>
          <p:cNvPr id="61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81050" y="4973638"/>
            <a:ext cx="863600" cy="6127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900" dirty="0">
                <a:solidFill>
                  <a:srgbClr val="FFFFFF"/>
                </a:solidFill>
              </a:rPr>
              <a:t>График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62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81050" y="5584825"/>
            <a:ext cx="863600" cy="5524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900" dirty="0">
                <a:solidFill>
                  <a:srgbClr val="FFFFFF"/>
                </a:solidFill>
              </a:rPr>
              <a:t>Потребность в ресурсах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63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81050" y="1095375"/>
            <a:ext cx="863600" cy="2667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900" dirty="0">
                <a:solidFill>
                  <a:srgbClr val="FFFFFF"/>
                </a:solidFill>
              </a:rPr>
              <a:t>Название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64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43063" y="1095375"/>
            <a:ext cx="3248025" cy="268288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ru-RU" sz="900" dirty="0"/>
              <a:t>Повышение доступности энергетической инфраструктуры</a:t>
            </a:r>
            <a:endParaRPr lang="ru-RU" sz="900" dirty="0">
              <a:solidFill>
                <a:srgbClr val="FFFFFF"/>
              </a:solidFill>
            </a:endParaRPr>
          </a:p>
        </p:txBody>
      </p:sp>
      <p:sp>
        <p:nvSpPr>
          <p:cNvPr id="65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643063" y="1358900"/>
            <a:ext cx="3248025" cy="990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54000" tIns="46800" rIns="54000" bIns="46800"/>
          <a:lstStyle/>
          <a:p>
            <a:r>
              <a:rPr lang="ru-RU" sz="900" dirty="0" smtClean="0">
                <a:solidFill>
                  <a:srgbClr val="000000"/>
                </a:solidFill>
              </a:rPr>
              <a:t>Ускорение и </a:t>
            </a:r>
            <a:r>
              <a:rPr lang="ru-RU" sz="900" dirty="0">
                <a:solidFill>
                  <a:srgbClr val="000000"/>
                </a:solidFill>
              </a:rPr>
              <a:t>удешевление процедуры подключения к </a:t>
            </a:r>
            <a:r>
              <a:rPr lang="ru-RU" sz="900" dirty="0" smtClean="0">
                <a:solidFill>
                  <a:srgbClr val="000000"/>
                </a:solidFill>
              </a:rPr>
              <a:t>энергосети </a:t>
            </a:r>
            <a:endParaRPr lang="ru-RU" sz="900" dirty="0">
              <a:solidFill>
                <a:srgbClr val="000000"/>
              </a:solidFill>
            </a:endParaRPr>
          </a:p>
          <a:p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66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81050" y="1358900"/>
            <a:ext cx="863600" cy="990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900" dirty="0">
                <a:solidFill>
                  <a:srgbClr val="FFFFFF"/>
                </a:solidFill>
              </a:rPr>
              <a:t>Описание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67" name="Rectangle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886325" y="1095375"/>
            <a:ext cx="901700" cy="1892374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900" dirty="0">
                <a:solidFill>
                  <a:srgbClr val="FFFFFF"/>
                </a:solidFill>
              </a:rPr>
              <a:t>Результаты (контрольные показатели и их целевые значения)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68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788025" y="1095376"/>
            <a:ext cx="3813175" cy="1892376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eaLnBrk="0" hangingPunct="0">
              <a:buClr>
                <a:srgbClr val="FFFFFF"/>
              </a:buClr>
              <a:buFontTx/>
              <a:buChar char="•"/>
            </a:pPr>
            <a:endParaRPr lang="ru-RU" sz="900" dirty="0">
              <a:solidFill>
                <a:srgbClr val="000000"/>
              </a:solidFill>
            </a:endParaRPr>
          </a:p>
          <a:p>
            <a:pPr eaLnBrk="0" hangingPunct="0">
              <a:buClr>
                <a:srgbClr val="FFFFFF"/>
              </a:buClr>
              <a:buFontTx/>
              <a:buChar char="•"/>
            </a:pPr>
            <a:endParaRPr lang="ru-RU" sz="900" dirty="0">
              <a:solidFill>
                <a:srgbClr val="000000"/>
              </a:solidFill>
            </a:endParaRPr>
          </a:p>
          <a:p>
            <a:pPr eaLnBrk="0" hangingPunct="0">
              <a:buClr>
                <a:srgbClr val="FFFFFF"/>
              </a:buClr>
              <a:buFontTx/>
              <a:buChar char="•"/>
            </a:pPr>
            <a:r>
              <a:rPr lang="ru-RU" sz="900" dirty="0">
                <a:solidFill>
                  <a:srgbClr val="000000"/>
                </a:solidFill>
              </a:rPr>
              <a:t> </a:t>
            </a:r>
            <a:r>
              <a:rPr lang="ru-RU" sz="900" dirty="0" smtClean="0">
                <a:solidFill>
                  <a:srgbClr val="000000"/>
                </a:solidFill>
              </a:rPr>
              <a:t> </a:t>
            </a:r>
            <a:r>
              <a:rPr lang="ru-RU" sz="900" b="1" dirty="0" smtClean="0">
                <a:solidFill>
                  <a:srgbClr val="000000"/>
                </a:solidFill>
              </a:rPr>
              <a:t>Позиция </a:t>
            </a:r>
            <a:r>
              <a:rPr lang="ru-RU" sz="900" b="1" dirty="0">
                <a:solidFill>
                  <a:srgbClr val="000000"/>
                </a:solidFill>
              </a:rPr>
              <a:t>в рейтинге</a:t>
            </a:r>
          </a:p>
          <a:p>
            <a:pPr eaLnBrk="0" hangingPunct="0">
              <a:buClr>
                <a:srgbClr val="FFFFFF"/>
              </a:buClr>
            </a:pPr>
            <a:endParaRPr lang="ru-RU" sz="900" dirty="0">
              <a:solidFill>
                <a:srgbClr val="000000"/>
              </a:solidFill>
            </a:endParaRPr>
          </a:p>
          <a:p>
            <a:pPr marL="180975" lvl="2" indent="-95250">
              <a:buClr>
                <a:srgbClr val="177B57"/>
              </a:buClr>
              <a:buSzPct val="100000"/>
              <a:buFont typeface="Arial" charset="0"/>
              <a:buChar char="–"/>
            </a:pPr>
            <a:r>
              <a:rPr lang="ru-RU" sz="900" dirty="0">
                <a:solidFill>
                  <a:srgbClr val="000000"/>
                </a:solidFill>
              </a:rPr>
              <a:t>Количество этапов</a:t>
            </a:r>
          </a:p>
          <a:p>
            <a:pPr marL="180975" lvl="2" indent="-95250">
              <a:buClr>
                <a:srgbClr val="177B57"/>
              </a:buClr>
              <a:buSzPct val="100000"/>
              <a:buFont typeface="Arial" charset="0"/>
              <a:buChar char="–"/>
            </a:pPr>
            <a:endParaRPr lang="ru-RU" sz="900" dirty="0">
              <a:solidFill>
                <a:srgbClr val="000000"/>
              </a:solidFill>
            </a:endParaRPr>
          </a:p>
          <a:p>
            <a:pPr marL="180975" lvl="2" indent="-95250">
              <a:buClr>
                <a:srgbClr val="177B57"/>
              </a:buClr>
              <a:buSzPct val="100000"/>
              <a:buFont typeface="Arial" charset="0"/>
              <a:buChar char="–"/>
            </a:pPr>
            <a:r>
              <a:rPr lang="ru-RU" sz="900" dirty="0" smtClean="0">
                <a:solidFill>
                  <a:srgbClr val="000000"/>
                </a:solidFill>
              </a:rPr>
              <a:t>Срок подключения</a:t>
            </a:r>
          </a:p>
          <a:p>
            <a:pPr marL="180975" lvl="2" indent="-95250">
              <a:buClr>
                <a:srgbClr val="177B57"/>
              </a:buClr>
              <a:buSzPct val="100000"/>
              <a:buFont typeface="Arial" charset="0"/>
              <a:buChar char="–"/>
            </a:pPr>
            <a:endParaRPr lang="ru-RU" sz="900" dirty="0">
              <a:solidFill>
                <a:srgbClr val="000000"/>
              </a:solidFill>
            </a:endParaRPr>
          </a:p>
          <a:p>
            <a:pPr marL="180975" lvl="2" indent="-95250">
              <a:buClr>
                <a:srgbClr val="177B57"/>
              </a:buClr>
              <a:buSzPct val="100000"/>
              <a:buFont typeface="Arial" charset="0"/>
              <a:buChar char="–"/>
            </a:pPr>
            <a:r>
              <a:rPr lang="ru-RU" sz="900" dirty="0" smtClean="0">
                <a:solidFill>
                  <a:srgbClr val="000000"/>
                </a:solidFill>
              </a:rPr>
              <a:t>Стоимость (% от ВВП</a:t>
            </a:r>
            <a:r>
              <a:rPr lang="en-US" sz="900" dirty="0" smtClean="0">
                <a:solidFill>
                  <a:srgbClr val="000000"/>
                </a:solidFill>
              </a:rPr>
              <a:t>/</a:t>
            </a:r>
            <a:r>
              <a:rPr lang="ru-RU" sz="900" dirty="0" smtClean="0">
                <a:solidFill>
                  <a:srgbClr val="000000"/>
                </a:solidFill>
              </a:rPr>
              <a:t>чел.)</a:t>
            </a:r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69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81050" y="2987753"/>
            <a:ext cx="863600" cy="1992235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900" dirty="0">
                <a:solidFill>
                  <a:srgbClr val="FFFFFF"/>
                </a:solidFill>
              </a:rPr>
              <a:t>Вовлеченные стороны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70" name="Rectangl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643063" y="2987753"/>
            <a:ext cx="1393825" cy="1992235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87313" indent="-1588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r>
              <a:rPr lang="ru-RU" sz="900" dirty="0">
                <a:solidFill>
                  <a:srgbClr val="000000"/>
                </a:solidFill>
                <a:latin typeface="+mn-lt"/>
                <a:cs typeface="+mn-cs"/>
              </a:rPr>
              <a:t>  </a:t>
            </a:r>
          </a:p>
          <a:p>
            <a:pPr marL="180975" indent="-9525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Tx/>
              <a:buChar char="•"/>
              <a:defRPr/>
            </a:pPr>
            <a:r>
              <a:rPr lang="ru-RU" sz="900" dirty="0">
                <a:solidFill>
                  <a:srgbClr val="000000"/>
                </a:solidFill>
                <a:latin typeface="+mn-lt"/>
                <a:cs typeface="+mn-cs"/>
              </a:rPr>
              <a:t>Минэкономразвития</a:t>
            </a:r>
          </a:p>
          <a:p>
            <a:pPr marL="180975" indent="-9525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Tx/>
              <a:buChar char="•"/>
              <a:defRPr/>
            </a:pPr>
            <a:r>
              <a:rPr lang="ru-RU" sz="900" dirty="0">
                <a:solidFill>
                  <a:srgbClr val="000000"/>
                </a:solidFill>
                <a:latin typeface="+mn-lt"/>
                <a:cs typeface="+mn-cs"/>
              </a:rPr>
              <a:t>Минэнерго РФ</a:t>
            </a:r>
          </a:p>
          <a:p>
            <a:pPr marL="180975" indent="-9525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Tx/>
              <a:buChar char="•"/>
              <a:defRPr/>
            </a:pPr>
            <a:r>
              <a:rPr lang="ru-RU" sz="900" dirty="0">
                <a:solidFill>
                  <a:srgbClr val="000000"/>
                </a:solidFill>
                <a:latin typeface="+mn-lt"/>
                <a:cs typeface="+mn-cs"/>
              </a:rPr>
              <a:t>ФАС России</a:t>
            </a:r>
          </a:p>
          <a:p>
            <a:pPr marL="180975" indent="-9525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Tx/>
              <a:buChar char="•"/>
              <a:defRPr/>
            </a:pPr>
            <a:r>
              <a:rPr lang="ru-RU" sz="900" dirty="0">
                <a:solidFill>
                  <a:srgbClr val="000000"/>
                </a:solidFill>
                <a:latin typeface="+mn-lt"/>
                <a:cs typeface="+mn-cs"/>
              </a:rPr>
              <a:t>ФСТ России</a:t>
            </a:r>
          </a:p>
          <a:p>
            <a:pPr marL="180975" indent="-9525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Tx/>
              <a:buChar char="•"/>
              <a:defRPr/>
            </a:pPr>
            <a:r>
              <a:rPr lang="ru-RU" sz="900" dirty="0">
                <a:solidFill>
                  <a:srgbClr val="000000"/>
                </a:solidFill>
                <a:latin typeface="+mn-lt"/>
                <a:cs typeface="+mn-cs"/>
              </a:rPr>
              <a:t>Федеральная сетевая компания</a:t>
            </a:r>
          </a:p>
          <a:p>
            <a:pPr marL="180975" indent="-9525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Tx/>
              <a:buChar char="•"/>
              <a:defRPr/>
            </a:pPr>
            <a:r>
              <a:rPr lang="ru-RU" sz="900" dirty="0">
                <a:solidFill>
                  <a:srgbClr val="000000"/>
                </a:solidFill>
                <a:latin typeface="+mn-lt"/>
                <a:cs typeface="+mn-cs"/>
              </a:rPr>
              <a:t>Системный оператор</a:t>
            </a:r>
          </a:p>
          <a:p>
            <a:pPr marL="180975" indent="-9525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Tx/>
              <a:buChar char="•"/>
              <a:defRPr/>
            </a:pPr>
            <a:r>
              <a:rPr lang="ru-RU" sz="900" dirty="0">
                <a:solidFill>
                  <a:srgbClr val="000000"/>
                </a:solidFill>
                <a:latin typeface="+mn-lt"/>
                <a:cs typeface="+mn-cs"/>
              </a:rPr>
              <a:t>Холдинг </a:t>
            </a:r>
            <a:r>
              <a:rPr lang="ru-RU" sz="900" dirty="0" err="1">
                <a:solidFill>
                  <a:srgbClr val="000000"/>
                </a:solidFill>
                <a:latin typeface="+mn-lt"/>
                <a:cs typeface="+mn-cs"/>
              </a:rPr>
              <a:t>МРСК</a:t>
            </a:r>
            <a:r>
              <a:rPr lang="ru-RU" sz="900" dirty="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endParaRPr lang="ru-RU" sz="900" dirty="0" smtClean="0">
              <a:solidFill>
                <a:srgbClr val="000000"/>
              </a:solidFill>
              <a:latin typeface="+mn-lt"/>
              <a:cs typeface="+mn-cs"/>
            </a:endParaRPr>
          </a:p>
          <a:p>
            <a:pPr marL="180975" indent="-9525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Tx/>
              <a:buChar char="•"/>
              <a:defRPr/>
            </a:pPr>
            <a:r>
              <a:rPr lang="ru-RU" sz="900" dirty="0" smtClean="0"/>
              <a:t>Деловая Россия</a:t>
            </a:r>
          </a:p>
          <a:p>
            <a:pPr marL="180975" indent="-9525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Tx/>
              <a:buChar char="•"/>
              <a:defRPr/>
            </a:pPr>
            <a:r>
              <a:rPr lang="ru-RU" sz="900" dirty="0" smtClean="0">
                <a:solidFill>
                  <a:srgbClr val="000000"/>
                </a:solidFill>
                <a:latin typeface="+mn-lt"/>
                <a:cs typeface="+mn-cs"/>
              </a:rPr>
              <a:t>Опора России</a:t>
            </a:r>
          </a:p>
          <a:p>
            <a:pPr marL="180975" indent="-9525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Tx/>
              <a:buChar char="•"/>
              <a:defRPr/>
            </a:pPr>
            <a:r>
              <a:rPr lang="ru-RU" sz="900" dirty="0" err="1" smtClean="0">
                <a:solidFill>
                  <a:srgbClr val="000000"/>
                </a:solidFill>
                <a:latin typeface="+mn-lt"/>
                <a:cs typeface="+mn-cs"/>
              </a:rPr>
              <a:t>РСПП</a:t>
            </a:r>
            <a:endParaRPr lang="ru-RU" sz="900" dirty="0" smtClean="0">
              <a:solidFill>
                <a:srgbClr val="000000"/>
              </a:solidFill>
              <a:latin typeface="+mn-lt"/>
              <a:cs typeface="+mn-cs"/>
            </a:endParaRPr>
          </a:p>
          <a:p>
            <a:pPr marL="180975" indent="-9525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Tx/>
              <a:buChar char="•"/>
              <a:defRPr/>
            </a:pPr>
            <a:r>
              <a:rPr lang="ru-RU" sz="900" dirty="0" smtClean="0">
                <a:solidFill>
                  <a:srgbClr val="000000"/>
                </a:solidFill>
                <a:latin typeface="+mn-lt"/>
                <a:cs typeface="+mn-cs"/>
              </a:rPr>
              <a:t>ТПП РФ</a:t>
            </a:r>
            <a:endParaRPr lang="ru-RU" sz="90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85725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Tx/>
              <a:buChar char="•"/>
              <a:defRPr/>
            </a:pPr>
            <a:endParaRPr lang="ru-RU" sz="90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71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036888" y="2987753"/>
            <a:ext cx="863600" cy="1992235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900" dirty="0">
                <a:solidFill>
                  <a:srgbClr val="FFFFFF"/>
                </a:solidFill>
              </a:rPr>
              <a:t>Мероприятия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72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81050" y="6134100"/>
            <a:ext cx="863600" cy="525463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900" dirty="0">
                <a:solidFill>
                  <a:srgbClr val="FFFFFF"/>
                </a:solidFill>
              </a:rPr>
              <a:t>Риски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73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643063" y="4979988"/>
            <a:ext cx="6012379" cy="609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54000" tIns="46800" rIns="54000" bIns="46800"/>
          <a:lstStyle/>
          <a:p>
            <a:r>
              <a:rPr lang="ru-RU" sz="900" u="sng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Основные фазы реализации инициативы:</a:t>
            </a:r>
          </a:p>
          <a:p>
            <a:pPr>
              <a:buClr>
                <a:srgbClr val="FFFFFF"/>
              </a:buClr>
              <a:buFontTx/>
              <a:buChar char="•"/>
            </a:pPr>
            <a:r>
              <a:rPr lang="ru-RU" sz="9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2012 – П</a:t>
            </a:r>
            <a:r>
              <a:rPr lang="ru-RU" sz="900" dirty="0"/>
              <a:t>остановка целей, оценка ситуации,</a:t>
            </a:r>
            <a:r>
              <a:rPr lang="en-US" sz="9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9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разработка плана мероприятий</a:t>
            </a:r>
            <a:r>
              <a:rPr lang="en-US" sz="9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, "</a:t>
            </a:r>
            <a:r>
              <a:rPr lang="ru-RU" sz="9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быстрые победы</a:t>
            </a:r>
            <a:r>
              <a:rPr lang="en-US" sz="9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"</a:t>
            </a:r>
            <a:endParaRPr lang="ru-RU" sz="9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buClr>
                <a:srgbClr val="FFFFFF"/>
              </a:buClr>
              <a:buFontTx/>
              <a:buChar char="•"/>
            </a:pPr>
            <a:r>
              <a:rPr lang="ru-RU" sz="9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9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2012-2013 </a:t>
            </a:r>
            <a:r>
              <a:rPr lang="ru-RU" sz="9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– Внедрение на </a:t>
            </a:r>
            <a:r>
              <a:rPr lang="ru-RU" sz="9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пилотном</a:t>
            </a:r>
            <a:r>
              <a:rPr lang="ru-RU" sz="9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проекте</a:t>
            </a:r>
            <a:endParaRPr lang="en-US" sz="9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buClr>
                <a:srgbClr val="FFFFFF"/>
              </a:buClr>
              <a:buFontTx/>
              <a:buChar char="•"/>
            </a:pPr>
            <a:r>
              <a:rPr lang="en-US" sz="9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2014-2020 </a:t>
            </a:r>
            <a:r>
              <a:rPr lang="ru-RU" sz="9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– Широкомасштабное внедрение</a:t>
            </a:r>
            <a:endParaRPr lang="en-US" sz="9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buClr>
                <a:srgbClr val="FFFFFF"/>
              </a:buClr>
              <a:buFontTx/>
              <a:buChar char="•"/>
            </a:pPr>
            <a:endParaRPr lang="ru-RU" sz="9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buClr>
                <a:srgbClr val="FFFFFF"/>
              </a:buClr>
              <a:buFontTx/>
              <a:buChar char="•"/>
            </a:pPr>
            <a:endParaRPr lang="ru-RU" sz="9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4" name="Rectangl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643063" y="5584825"/>
            <a:ext cx="3951287" cy="549275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54000" tIns="46800" rIns="54000" bIns="46800"/>
          <a:lstStyle/>
          <a:p>
            <a:r>
              <a:rPr lang="ru-RU" sz="900" u="sng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Инвестиции (объем и описание)</a:t>
            </a:r>
          </a:p>
          <a:p>
            <a:pPr>
              <a:buClr>
                <a:srgbClr val="FFFFFF"/>
              </a:buClr>
              <a:buFontTx/>
              <a:buChar char="•"/>
            </a:pPr>
            <a:r>
              <a:rPr lang="ru-RU" sz="9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Не требует капиталовложений</a:t>
            </a:r>
          </a:p>
          <a:p>
            <a:endParaRPr lang="en-US" sz="9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5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594350" y="5584825"/>
            <a:ext cx="2061092" cy="549275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54000" tIns="46800" rIns="54000" bIns="46800"/>
          <a:lstStyle/>
          <a:p>
            <a:r>
              <a:rPr lang="ru-RU" sz="900" u="sng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Прочие</a:t>
            </a:r>
          </a:p>
          <a:p>
            <a:pPr>
              <a:buClr>
                <a:srgbClr val="FFFFFF"/>
              </a:buClr>
              <a:buFontTx/>
              <a:buChar char="•"/>
            </a:pPr>
            <a:r>
              <a:rPr lang="ru-RU" sz="9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Требуется административная поддержка</a:t>
            </a:r>
          </a:p>
        </p:txBody>
      </p:sp>
      <p:sp>
        <p:nvSpPr>
          <p:cNvPr id="76" name="Rectangl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643063" y="6134100"/>
            <a:ext cx="6027011" cy="525463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54000" tIns="46800" rIns="54000" bIns="46800" anchor="ctr"/>
          <a:lstStyle/>
          <a:p>
            <a:pPr>
              <a:buClr>
                <a:srgbClr val="FFFFFF"/>
              </a:buClr>
              <a:buFontTx/>
              <a:buChar char="•"/>
            </a:pPr>
            <a:r>
              <a:rPr lang="ru-RU" sz="900" dirty="0" smtClean="0">
                <a:solidFill>
                  <a:srgbClr val="000000"/>
                </a:solidFill>
              </a:rPr>
              <a:t> Неисполнение норм законодательства в части сокращения сроков ТП </a:t>
            </a:r>
            <a:endParaRPr lang="ru-RU" sz="900" dirty="0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buClr>
                <a:srgbClr val="FFFFFF"/>
              </a:buClr>
              <a:buFontTx/>
              <a:buChar char="•"/>
            </a:pPr>
            <a:r>
              <a:rPr lang="ru-RU" sz="9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Снижение мотивации на подключение новых пользователей при снижении стоимости </a:t>
            </a:r>
            <a:r>
              <a:rPr lang="ru-RU" sz="900" dirty="0" err="1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ТП</a:t>
            </a:r>
            <a:endParaRPr lang="ru-RU" sz="900" dirty="0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lvl="0">
              <a:buClr>
                <a:srgbClr val="FFFFFF"/>
              </a:buClr>
              <a:buFontTx/>
              <a:buChar char="•"/>
            </a:pPr>
            <a:r>
              <a:rPr lang="ru-RU" sz="900" dirty="0" smtClean="0"/>
              <a:t>Недостаток средств для инвестиций в опережающее развитие инфраструктуры</a:t>
            </a:r>
          </a:p>
        </p:txBody>
      </p:sp>
      <p:sp>
        <p:nvSpPr>
          <p:cNvPr id="77" name="Rectangle 76"/>
          <p:cNvSpPr>
            <a:spLocks noChangeArrowheads="1"/>
          </p:cNvSpPr>
          <p:nvPr/>
        </p:nvSpPr>
        <p:spPr bwMode="gray">
          <a:xfrm>
            <a:off x="8077200" y="1124313"/>
            <a:ext cx="449263" cy="155575"/>
          </a:xfrm>
          <a:prstGeom prst="rect">
            <a:avLst/>
          </a:prstGeom>
          <a:solidFill>
            <a:srgbClr val="B2B2B2"/>
          </a:solidFill>
          <a:ln w="9525" algn="ctr">
            <a:solidFill>
              <a:srgbClr val="B2B2B2"/>
            </a:solidFill>
            <a:miter lim="800000"/>
            <a:headEnd type="none" w="lg" len="lg"/>
            <a:tailEnd type="none" w="lg" len="lg"/>
          </a:ln>
          <a:effectLst>
            <a:outerShdw dist="25400" dir="5400000" algn="ctr" rotWithShape="0">
              <a:schemeClr val="tx2"/>
            </a:outerShdw>
          </a:effectLst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00000"/>
                </a:solidFill>
                <a:latin typeface="+mn-lt"/>
                <a:cs typeface="+mn-cs"/>
              </a:rPr>
              <a:t>2013</a:t>
            </a:r>
          </a:p>
        </p:txBody>
      </p:sp>
      <p:sp>
        <p:nvSpPr>
          <p:cNvPr id="78" name="Rectangle 27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8596313" y="1124313"/>
            <a:ext cx="449262" cy="155575"/>
          </a:xfrm>
          <a:prstGeom prst="rect">
            <a:avLst/>
          </a:prstGeom>
          <a:solidFill>
            <a:srgbClr val="B2B2B2"/>
          </a:solidFill>
          <a:ln w="9525" algn="ctr">
            <a:solidFill>
              <a:srgbClr val="B2B2B2"/>
            </a:solidFill>
            <a:miter lim="800000"/>
            <a:headEnd type="none" w="lg" len="lg"/>
            <a:tailEnd type="none" w="lg" len="lg"/>
          </a:ln>
          <a:effectLst>
            <a:outerShdw dist="25400" dir="5400000" algn="ctr" rotWithShape="0">
              <a:schemeClr val="tx2"/>
            </a:outerShdw>
          </a:effectLst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00000"/>
                </a:solidFill>
                <a:latin typeface="+mn-lt"/>
                <a:cs typeface="+mn-cs"/>
              </a:rPr>
              <a:t>2015</a:t>
            </a:r>
          </a:p>
        </p:txBody>
      </p:sp>
      <p:sp>
        <p:nvSpPr>
          <p:cNvPr id="79" name="Rectangle 27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9117013" y="1124313"/>
            <a:ext cx="449262" cy="155575"/>
          </a:xfrm>
          <a:prstGeom prst="rect">
            <a:avLst/>
          </a:prstGeom>
          <a:solidFill>
            <a:srgbClr val="B2B2B2"/>
          </a:solidFill>
          <a:ln w="9525" algn="ctr">
            <a:solidFill>
              <a:srgbClr val="B2B2B2"/>
            </a:solidFill>
            <a:miter lim="800000"/>
            <a:headEnd type="none" w="lg" len="lg"/>
            <a:tailEnd type="none" w="lg" len="lg"/>
          </a:ln>
          <a:effectLst>
            <a:outerShdw dist="25400" dir="5400000" algn="ctr" rotWithShape="0">
              <a:schemeClr val="tx2"/>
            </a:outerShdw>
          </a:effectLst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00000"/>
                </a:solidFill>
                <a:latin typeface="+mn-lt"/>
                <a:cs typeface="+mn-cs"/>
              </a:rPr>
              <a:t>2020</a:t>
            </a:r>
          </a:p>
        </p:txBody>
      </p:sp>
      <p:sp>
        <p:nvSpPr>
          <p:cNvPr id="80" name="Rectangle 2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81050" y="2241550"/>
            <a:ext cx="863600" cy="746199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900">
                <a:solidFill>
                  <a:srgbClr val="FFFFFF"/>
                </a:solidFill>
              </a:rPr>
              <a:t>Цель</a:t>
            </a:r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81" name="Rectangle 2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-5400000">
            <a:off x="-227012" y="5653088"/>
            <a:ext cx="1689100" cy="3238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1200">
                <a:solidFill>
                  <a:srgbClr val="FFFFFF"/>
                </a:solidFill>
              </a:rPr>
              <a:t>Внедрение</a:t>
            </a:r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82" name="Rectangle 28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-5400000">
            <a:off x="-328650" y="1879638"/>
            <a:ext cx="1892375" cy="3238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1200">
                <a:solidFill>
                  <a:srgbClr val="FFFFFF"/>
                </a:solidFill>
              </a:rPr>
              <a:t>Описание</a:t>
            </a:r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83" name="Rectangle 2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-5400000">
            <a:off x="-378580" y="3821946"/>
            <a:ext cx="1992235" cy="3238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1200">
                <a:solidFill>
                  <a:srgbClr val="FFFFFF"/>
                </a:solidFill>
              </a:rPr>
              <a:t>Структура</a:t>
            </a:r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84" name="Rectangle 223"/>
          <p:cNvSpPr>
            <a:spLocks noChangeArrowheads="1"/>
          </p:cNvSpPr>
          <p:nvPr/>
        </p:nvSpPr>
        <p:spPr bwMode="auto">
          <a:xfrm>
            <a:off x="8077200" y="1405301"/>
            <a:ext cx="444500" cy="182562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none" lIns="0" tIns="0" rIns="0" bIns="0"/>
          <a:lstStyle/>
          <a:p>
            <a:pPr marL="342900" indent="-342900" algn="ctr"/>
            <a:r>
              <a:rPr lang="ru-RU" sz="1000" b="1" dirty="0" smtClean="0">
                <a:solidFill>
                  <a:srgbClr val="000000"/>
                </a:solidFill>
              </a:rPr>
              <a:t>177</a:t>
            </a:r>
            <a:endParaRPr lang="ru-RU" sz="1000" b="1" dirty="0">
              <a:solidFill>
                <a:srgbClr val="000000"/>
              </a:solidFill>
            </a:endParaRPr>
          </a:p>
        </p:txBody>
      </p:sp>
      <p:sp>
        <p:nvSpPr>
          <p:cNvPr id="85" name="Rectangle 224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9117013" y="1405301"/>
            <a:ext cx="444500" cy="182562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none" lIns="0" tIns="0" rIns="0" bIns="0"/>
          <a:lstStyle/>
          <a:p>
            <a:pPr marL="342900" indent="-342900" algn="ctr"/>
            <a:r>
              <a:rPr lang="ru-RU" sz="1000" b="1" dirty="0" smtClean="0">
                <a:solidFill>
                  <a:srgbClr val="000000"/>
                </a:solidFill>
              </a:rPr>
              <a:t>20</a:t>
            </a:r>
            <a:endParaRPr lang="ru-RU" sz="1000" b="1" dirty="0">
              <a:solidFill>
                <a:srgbClr val="000000"/>
              </a:solidFill>
            </a:endParaRPr>
          </a:p>
        </p:txBody>
      </p:sp>
      <p:sp>
        <p:nvSpPr>
          <p:cNvPr id="86" name="Rectangle 225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8596313" y="1405301"/>
            <a:ext cx="444500" cy="182562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none" lIns="0" tIns="0" rIns="0" bIns="0"/>
          <a:lstStyle/>
          <a:p>
            <a:pPr marL="342900" indent="-342900" algn="ctr"/>
            <a:r>
              <a:rPr lang="ru-RU" sz="1000" b="1" dirty="0" smtClean="0">
                <a:solidFill>
                  <a:srgbClr val="000000"/>
                </a:solidFill>
              </a:rPr>
              <a:t>60</a:t>
            </a:r>
            <a:endParaRPr lang="ru-RU" sz="1000" b="1" dirty="0">
              <a:solidFill>
                <a:srgbClr val="000000"/>
              </a:solidFill>
            </a:endParaRPr>
          </a:p>
        </p:txBody>
      </p:sp>
      <p:sp>
        <p:nvSpPr>
          <p:cNvPr id="87" name="Rectangle 235"/>
          <p:cNvSpPr>
            <a:spLocks noChangeArrowheads="1"/>
          </p:cNvSpPr>
          <p:nvPr/>
        </p:nvSpPr>
        <p:spPr bwMode="auto">
          <a:xfrm>
            <a:off x="8077200" y="1674696"/>
            <a:ext cx="444500" cy="182563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 type="none" w="lg" len="lg"/>
            <a:tailEnd type="none" w="lg" len="lg"/>
          </a:ln>
        </p:spPr>
        <p:txBody>
          <a:bodyPr wrap="none" lIns="0" tIns="0" rIns="0" bIns="0"/>
          <a:lstStyle/>
          <a:p>
            <a:pPr marL="342900" indent="-342900" algn="ctr"/>
            <a:r>
              <a:rPr lang="ru-RU" sz="1000" dirty="0" smtClean="0">
                <a:solidFill>
                  <a:srgbClr val="000000"/>
                </a:solidFill>
              </a:rPr>
              <a:t>8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88" name="Rectangle 23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9117013" y="1674696"/>
            <a:ext cx="444500" cy="182563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 type="none" w="lg" len="lg"/>
            <a:tailEnd type="none" w="lg" len="lg"/>
          </a:ln>
        </p:spPr>
        <p:txBody>
          <a:bodyPr wrap="none" lIns="0" tIns="0" rIns="0" bIns="0"/>
          <a:lstStyle/>
          <a:p>
            <a:pPr marL="342900" indent="-342900" algn="ctr"/>
            <a:r>
              <a:rPr lang="ru-RU" sz="1000" dirty="0" smtClean="0">
                <a:solidFill>
                  <a:srgbClr val="000000"/>
                </a:solidFill>
              </a:rPr>
              <a:t>5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89" name="Rectangle 237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8596313" y="1674696"/>
            <a:ext cx="444500" cy="182563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 type="none" w="lg" len="lg"/>
            <a:tailEnd type="none" w="lg" len="lg"/>
          </a:ln>
        </p:spPr>
        <p:txBody>
          <a:bodyPr wrap="none" lIns="0" tIns="0" rIns="0" bIns="0"/>
          <a:lstStyle/>
          <a:p>
            <a:pPr marL="342900" indent="-342900" algn="ctr"/>
            <a:r>
              <a:rPr lang="ru-RU" sz="1000" dirty="0" smtClean="0">
                <a:solidFill>
                  <a:srgbClr val="000000"/>
                </a:solidFill>
              </a:rPr>
              <a:t>6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90" name="Rectangle 9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643063" y="2243138"/>
            <a:ext cx="3243262" cy="744611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54000" tIns="46800" rIns="54000" bIns="46800"/>
          <a:lstStyle/>
          <a:p>
            <a:r>
              <a:rPr lang="ru-RU" sz="900">
                <a:solidFill>
                  <a:srgbClr val="000000"/>
                </a:solidFill>
              </a:rPr>
              <a:t>К 2020 году войти в состав лучших 20 стран по показателю доступности энергетической инфраструктуры по рейтингу </a:t>
            </a:r>
            <a:r>
              <a:rPr lang="en-US" sz="900">
                <a:solidFill>
                  <a:srgbClr val="000000"/>
                </a:solidFill>
              </a:rPr>
              <a:t>Doing business</a:t>
            </a:r>
            <a:r>
              <a:rPr lang="ru-RU" sz="900">
                <a:solidFill>
                  <a:srgbClr val="000000"/>
                </a:solidFill>
              </a:rPr>
              <a:t> </a:t>
            </a:r>
            <a:r>
              <a:rPr lang="en-US" sz="900">
                <a:solidFill>
                  <a:srgbClr val="000000"/>
                </a:solidFill>
              </a:rPr>
              <a:t>(World bank)</a:t>
            </a:r>
            <a:endParaRPr lang="ru-RU" sz="900">
              <a:solidFill>
                <a:srgbClr val="000000"/>
              </a:solidFill>
            </a:endParaRPr>
          </a:p>
        </p:txBody>
      </p:sp>
      <p:sp>
        <p:nvSpPr>
          <p:cNvPr id="91" name="Rectangle 235"/>
          <p:cNvSpPr>
            <a:spLocks noChangeArrowheads="1"/>
          </p:cNvSpPr>
          <p:nvPr/>
        </p:nvSpPr>
        <p:spPr bwMode="auto">
          <a:xfrm>
            <a:off x="8077200" y="1946159"/>
            <a:ext cx="444500" cy="182562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 type="none" w="lg" len="lg"/>
            <a:tailEnd type="none" w="lg" len="lg"/>
          </a:ln>
        </p:spPr>
        <p:txBody>
          <a:bodyPr wrap="none" lIns="0" tIns="0" rIns="0" bIns="0"/>
          <a:lstStyle/>
          <a:p>
            <a:pPr marL="342900" indent="-342900" algn="ctr"/>
            <a:r>
              <a:rPr lang="ru-RU" sz="1000" dirty="0" smtClean="0">
                <a:solidFill>
                  <a:srgbClr val="000000"/>
                </a:solidFill>
              </a:rPr>
              <a:t>276 </a:t>
            </a:r>
            <a:r>
              <a:rPr lang="ru-RU" sz="1000" dirty="0" err="1">
                <a:solidFill>
                  <a:srgbClr val="000000"/>
                </a:solidFill>
              </a:rPr>
              <a:t>дн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92" name="Rectangle 23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9117013" y="1946159"/>
            <a:ext cx="444500" cy="182562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 type="none" w="lg" len="lg"/>
            <a:tailEnd type="none" w="lg" len="lg"/>
          </a:ln>
        </p:spPr>
        <p:txBody>
          <a:bodyPr wrap="none" lIns="0" tIns="0" rIns="0" bIns="0"/>
          <a:lstStyle/>
          <a:p>
            <a:pPr marL="342900" indent="-342900" algn="ctr"/>
            <a:r>
              <a:rPr lang="ru-RU" sz="1000" dirty="0" smtClean="0">
                <a:solidFill>
                  <a:srgbClr val="000000"/>
                </a:solidFill>
              </a:rPr>
              <a:t>40 </a:t>
            </a:r>
            <a:r>
              <a:rPr lang="ru-RU" sz="1000" dirty="0" err="1">
                <a:solidFill>
                  <a:srgbClr val="000000"/>
                </a:solidFill>
              </a:rPr>
              <a:t>дн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93" name="Rectangle 237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8596313" y="1946159"/>
            <a:ext cx="444500" cy="182562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 type="none" w="lg" len="lg"/>
            <a:tailEnd type="none" w="lg" len="lg"/>
          </a:ln>
        </p:spPr>
        <p:txBody>
          <a:bodyPr wrap="none" lIns="0" tIns="0" rIns="0" bIns="0"/>
          <a:lstStyle/>
          <a:p>
            <a:pPr marL="342900" indent="-342900" algn="ctr"/>
            <a:r>
              <a:rPr lang="ru-RU" sz="1000" dirty="0" smtClean="0">
                <a:solidFill>
                  <a:srgbClr val="000000"/>
                </a:solidFill>
              </a:rPr>
              <a:t>45 </a:t>
            </a:r>
            <a:r>
              <a:rPr lang="ru-RU" sz="1000" dirty="0" err="1">
                <a:solidFill>
                  <a:srgbClr val="000000"/>
                </a:solidFill>
              </a:rPr>
              <a:t>дн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94" name="Rectangle 235"/>
          <p:cNvSpPr>
            <a:spLocks noChangeArrowheads="1"/>
          </p:cNvSpPr>
          <p:nvPr/>
        </p:nvSpPr>
        <p:spPr bwMode="auto">
          <a:xfrm>
            <a:off x="8077200" y="2228663"/>
            <a:ext cx="444500" cy="182563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 type="none" w="lg" len="lg"/>
            <a:tailEnd type="none" w="lg" len="lg"/>
          </a:ln>
        </p:spPr>
        <p:txBody>
          <a:bodyPr wrap="none" lIns="0" tIns="0" rIns="0" bIns="0"/>
          <a:lstStyle/>
          <a:p>
            <a:pPr marL="342900" indent="-342900" algn="ctr"/>
            <a:r>
              <a:rPr lang="ru-RU" sz="1000" dirty="0" smtClean="0">
                <a:solidFill>
                  <a:srgbClr val="000000"/>
                </a:solidFill>
              </a:rPr>
              <a:t>938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95" name="Rectangle 23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9117013" y="2228663"/>
            <a:ext cx="444500" cy="182563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 type="none" w="lg" len="lg"/>
            <a:tailEnd type="none" w="lg" len="lg"/>
          </a:ln>
        </p:spPr>
        <p:txBody>
          <a:bodyPr wrap="none" lIns="0" tIns="0" rIns="0" bIns="0"/>
          <a:lstStyle/>
          <a:p>
            <a:pPr marL="342900" indent="-342900" algn="ctr"/>
            <a:r>
              <a:rPr lang="ru-RU" sz="1000" dirty="0" smtClean="0">
                <a:solidFill>
                  <a:srgbClr val="000000"/>
                </a:solidFill>
              </a:rPr>
              <a:t>25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96" name="Rectangle 237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596313" y="2228663"/>
            <a:ext cx="444500" cy="182563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 type="none" w="lg" len="lg"/>
            <a:tailEnd type="none" w="lg" len="lg"/>
          </a:ln>
        </p:spPr>
        <p:txBody>
          <a:bodyPr wrap="none" lIns="0" tIns="0" rIns="0" bIns="0"/>
          <a:lstStyle/>
          <a:p>
            <a:pPr marL="342900" indent="-342900" algn="ctr"/>
            <a:r>
              <a:rPr lang="ru-RU" sz="1000" dirty="0" smtClean="0">
                <a:solidFill>
                  <a:srgbClr val="000000"/>
                </a:solidFill>
              </a:rPr>
              <a:t>938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97" name="Rectangle 13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898900" y="2987752"/>
            <a:ext cx="2899637" cy="1992236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180975" indent="-95250">
              <a:buClr>
                <a:srgbClr val="FFFFFF"/>
              </a:buClr>
              <a:buFontTx/>
              <a:buChar char="•"/>
              <a:tabLst>
                <a:tab pos="1528763" algn="l"/>
              </a:tabLst>
            </a:pPr>
            <a:r>
              <a:rPr lang="ru-RU" sz="900" dirty="0" smtClean="0">
                <a:latin typeface="Arial" pitchFamily="34" charset="0"/>
                <a:cs typeface="Arial" pitchFamily="34" charset="0"/>
              </a:rPr>
              <a:t>Совершенствование правил ТП и создание условий сокращения сроков и этапов ТП</a:t>
            </a:r>
          </a:p>
          <a:p>
            <a:pPr marL="180975" indent="-95250">
              <a:buClr>
                <a:srgbClr val="FFFFFF"/>
              </a:buClr>
              <a:buFontTx/>
              <a:buChar char="•"/>
              <a:tabLst>
                <a:tab pos="1528763" algn="l"/>
              </a:tabLst>
            </a:pPr>
            <a:r>
              <a:rPr lang="ru-RU" sz="900" dirty="0" smtClean="0">
                <a:latin typeface="Arial" pitchFamily="34" charset="0"/>
                <a:cs typeface="Arial" pitchFamily="34" charset="0"/>
              </a:rPr>
              <a:t>Совершенствование правового механизма перераспределения свободной мощности</a:t>
            </a:r>
          </a:p>
          <a:p>
            <a:pPr marL="180975" indent="-95250">
              <a:buClr>
                <a:srgbClr val="FFFFFF"/>
              </a:buClr>
              <a:buFontTx/>
              <a:buChar char="•"/>
              <a:tabLst>
                <a:tab pos="1528763" algn="l"/>
              </a:tabLst>
            </a:pPr>
            <a:r>
              <a:rPr lang="ru-RU" sz="900" dirty="0" smtClean="0">
                <a:solidFill>
                  <a:srgbClr val="000000"/>
                </a:solidFill>
              </a:rPr>
              <a:t>Снижение тарифов на ТП</a:t>
            </a:r>
          </a:p>
          <a:p>
            <a:pPr marL="180975" lvl="1" indent="-95250">
              <a:buClr>
                <a:srgbClr val="FFFFFF"/>
              </a:buClr>
              <a:buFontTx/>
              <a:buChar char="•"/>
              <a:tabLst>
                <a:tab pos="1528763" algn="l"/>
              </a:tabLst>
            </a:pPr>
            <a:r>
              <a:rPr lang="ru-RU" sz="900" dirty="0" smtClean="0">
                <a:solidFill>
                  <a:srgbClr val="000000"/>
                </a:solidFill>
              </a:rPr>
              <a:t>Совершенствование инструментов регулирования, внедрение единого </a:t>
            </a:r>
            <a:r>
              <a:rPr lang="ru-RU" sz="900" dirty="0" err="1" smtClean="0">
                <a:solidFill>
                  <a:srgbClr val="000000"/>
                </a:solidFill>
              </a:rPr>
              <a:t>бенчмаркинга</a:t>
            </a:r>
            <a:endParaRPr lang="ru-RU" sz="900" dirty="0" smtClean="0">
              <a:solidFill>
                <a:srgbClr val="000000"/>
              </a:solidFill>
            </a:endParaRPr>
          </a:p>
          <a:p>
            <a:pPr marL="180975" lvl="1" indent="-95250">
              <a:buClr>
                <a:srgbClr val="FFFFFF"/>
              </a:buClr>
              <a:buFontTx/>
              <a:buChar char="•"/>
              <a:tabLst>
                <a:tab pos="1528763" algn="l"/>
              </a:tabLst>
            </a:pPr>
            <a:r>
              <a:rPr lang="ru-RU" sz="900" dirty="0" smtClean="0">
                <a:solidFill>
                  <a:srgbClr val="000000"/>
                </a:solidFill>
              </a:rPr>
              <a:t>Оптимизация регулирования сетевых компаний для повышения качества обслуживания клиентов</a:t>
            </a:r>
          </a:p>
          <a:p>
            <a:pPr marL="180975" lvl="1" indent="-95250">
              <a:buClr>
                <a:srgbClr val="FFFFFF"/>
              </a:buClr>
              <a:buFontTx/>
              <a:buChar char="•"/>
              <a:tabLst>
                <a:tab pos="1528763" algn="l"/>
              </a:tabLst>
            </a:pPr>
            <a:r>
              <a:rPr lang="ru-RU" sz="900" dirty="0" smtClean="0">
                <a:solidFill>
                  <a:srgbClr val="000000"/>
                </a:solidFill>
              </a:rPr>
              <a:t>Внедрение программ совершенствования деятельности  сетевых компаний</a:t>
            </a:r>
          </a:p>
          <a:p>
            <a:pPr marL="180975" lvl="1" indent="-95250">
              <a:buClr>
                <a:srgbClr val="FFFFFF"/>
              </a:buClr>
              <a:buFontTx/>
              <a:buChar char="•"/>
              <a:tabLst>
                <a:tab pos="1528763" algn="l"/>
              </a:tabLst>
            </a:pPr>
            <a:r>
              <a:rPr lang="ru-RU" sz="900" dirty="0" smtClean="0">
                <a:solidFill>
                  <a:srgbClr val="000000"/>
                </a:solidFill>
              </a:rPr>
              <a:t>Повышение уровня раскрытия информации</a:t>
            </a:r>
          </a:p>
          <a:p>
            <a:pPr marL="180975" lvl="1" indent="-95250">
              <a:buClr>
                <a:srgbClr val="FFFFFF"/>
              </a:buClr>
              <a:buFontTx/>
              <a:buChar char="•"/>
              <a:tabLst>
                <a:tab pos="1528763" algn="l"/>
              </a:tabLst>
            </a:pPr>
            <a:r>
              <a:rPr lang="ru-RU" sz="900" dirty="0" smtClean="0">
                <a:solidFill>
                  <a:srgbClr val="000000"/>
                </a:solidFill>
              </a:rPr>
              <a:t>Повышение эффективности использования существующих ресурсов </a:t>
            </a:r>
            <a:r>
              <a:rPr lang="ru-RU" sz="900" dirty="0" smtClean="0"/>
              <a:t>сетевых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организаций</a:t>
            </a:r>
            <a:endParaRPr lang="ru-RU" sz="900" dirty="0" smtClean="0">
              <a:solidFill>
                <a:srgbClr val="000000"/>
              </a:solidFill>
            </a:endParaRPr>
          </a:p>
          <a:p>
            <a:pPr marL="87313" lvl="1" indent="-87313">
              <a:buClr>
                <a:srgbClr val="FFFFFF"/>
              </a:buClr>
              <a:buFontTx/>
              <a:buChar char="•"/>
              <a:tabLst>
                <a:tab pos="1528763" algn="l"/>
              </a:tabLst>
            </a:pPr>
            <a:endParaRPr lang="ru-RU" sz="900" dirty="0" smtClean="0">
              <a:solidFill>
                <a:srgbClr val="000000"/>
              </a:solidFill>
            </a:endParaRPr>
          </a:p>
          <a:p>
            <a:pPr marL="87313" lvl="1" indent="-87313">
              <a:buClr>
                <a:srgbClr val="FFFFFF"/>
              </a:buClr>
              <a:buFontTx/>
              <a:buChar char="•"/>
              <a:tabLst>
                <a:tab pos="1528763" algn="l"/>
              </a:tabLst>
            </a:pPr>
            <a:endParaRPr lang="ru-RU" sz="900" dirty="0" smtClean="0">
              <a:solidFill>
                <a:srgbClr val="000000"/>
              </a:solidFill>
            </a:endParaRPr>
          </a:p>
          <a:p>
            <a:pPr marL="87313" lvl="1" indent="-87313">
              <a:buClr>
                <a:srgbClr val="FFFFFF"/>
              </a:buClr>
              <a:buFontTx/>
              <a:buChar char="•"/>
              <a:tabLst>
                <a:tab pos="1528763" algn="l"/>
              </a:tabLst>
            </a:pPr>
            <a:endParaRPr lang="ru-RU" sz="900" dirty="0">
              <a:solidFill>
                <a:srgbClr val="000000"/>
              </a:solidFill>
            </a:endParaRPr>
          </a:p>
          <a:p>
            <a:pPr marL="87313" lvl="1" indent="-87313">
              <a:buClr>
                <a:srgbClr val="FFFFFF"/>
              </a:buClr>
              <a:buFontTx/>
              <a:buChar char="•"/>
              <a:tabLst>
                <a:tab pos="1528763" algn="l"/>
              </a:tabLst>
            </a:pPr>
            <a:endParaRPr lang="ru-RU" sz="900" dirty="0">
              <a:solidFill>
                <a:srgbClr val="000000"/>
              </a:solidFill>
            </a:endParaRPr>
          </a:p>
          <a:p>
            <a:pPr marL="87313" lvl="1" indent="-87313">
              <a:buClr>
                <a:srgbClr val="FFFFFF"/>
              </a:buClr>
              <a:buFontTx/>
              <a:buChar char="•"/>
              <a:tabLst>
                <a:tab pos="1528763" algn="l"/>
              </a:tabLst>
            </a:pPr>
            <a:endParaRPr lang="ru-RU" sz="900" dirty="0"/>
          </a:p>
          <a:p>
            <a:pPr marL="87313" lvl="1" indent="-87313">
              <a:buClr>
                <a:srgbClr val="FFFFFF"/>
              </a:buClr>
              <a:buFontTx/>
              <a:buChar char="•"/>
              <a:tabLst>
                <a:tab pos="1528763" algn="l"/>
              </a:tabLst>
            </a:pPr>
            <a:endParaRPr lang="ru-RU" sz="900" dirty="0"/>
          </a:p>
        </p:txBody>
      </p:sp>
      <p:sp>
        <p:nvSpPr>
          <p:cNvPr id="98" name="Rectangle 13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655442" y="2987753"/>
            <a:ext cx="1945758" cy="367181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87313" indent="-87313" algn="just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Tx/>
              <a:buChar char="•"/>
              <a:tabLst>
                <a:tab pos="1528763" algn="l"/>
              </a:tabLst>
              <a:defRPr/>
            </a:pPr>
            <a:r>
              <a:rPr lang="ru-RU" sz="900" b="1" dirty="0" smtClean="0">
                <a:latin typeface="+mn-lt"/>
                <a:cs typeface="+mn-cs"/>
              </a:rPr>
              <a:t>Правила технологического присоединения,</a:t>
            </a:r>
            <a:r>
              <a:rPr lang="ru-RU" sz="900" dirty="0" smtClean="0">
                <a:latin typeface="+mn-lt"/>
                <a:cs typeface="+mn-cs"/>
              </a:rPr>
              <a:t> утвержденные постановлением Правительства Российской Федерации от 27 декабря 2004 г. № 861</a:t>
            </a:r>
          </a:p>
          <a:p>
            <a:pPr marL="87313" indent="-87313" algn="just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Tx/>
              <a:buChar char="•"/>
              <a:tabLst>
                <a:tab pos="1528763" algn="l"/>
              </a:tabLst>
              <a:defRPr/>
            </a:pPr>
            <a:r>
              <a:rPr lang="ru-RU" sz="900" b="1" dirty="0" smtClean="0">
                <a:solidFill>
                  <a:srgbClr val="000000"/>
                </a:solidFill>
                <a:latin typeface="Arial"/>
              </a:rPr>
              <a:t>Основы ценообразования в области регулируемых цен (тарифов) в электроэнергетике</a:t>
            </a:r>
            <a:r>
              <a:rPr lang="ru-RU" sz="900" dirty="0" smtClean="0">
                <a:solidFill>
                  <a:srgbClr val="000000"/>
                </a:solidFill>
                <a:latin typeface="Arial"/>
              </a:rPr>
              <a:t>, утвержденные постановлением Правительства Российской Федерации от 29 декабря 2011 г. № 1178</a:t>
            </a:r>
          </a:p>
          <a:p>
            <a:pPr marL="87313" indent="-87313" algn="just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Tx/>
              <a:buChar char="•"/>
              <a:tabLst>
                <a:tab pos="1528763" algn="l"/>
              </a:tabLst>
              <a:defRPr/>
            </a:pPr>
            <a:r>
              <a:rPr lang="ru-RU" sz="900" b="1" dirty="0" smtClean="0">
                <a:solidFill>
                  <a:srgbClr val="000000"/>
                </a:solidFill>
                <a:latin typeface="Arial"/>
              </a:rPr>
              <a:t>Стандарты раскрытия информации субъектами оптового и розничных рынков электрической энергии</a:t>
            </a:r>
            <a:r>
              <a:rPr lang="ru-RU" sz="900" dirty="0" smtClean="0">
                <a:solidFill>
                  <a:srgbClr val="000000"/>
                </a:solidFill>
                <a:latin typeface="Arial"/>
              </a:rPr>
              <a:t>, утвержденные Постановлением Правительства Российской Федерации от 21 января 2004 г. № 24</a:t>
            </a:r>
          </a:p>
          <a:p>
            <a:pPr marL="87313" indent="-87313" algn="just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Tx/>
              <a:buChar char="•"/>
              <a:tabLst>
                <a:tab pos="1528763" algn="l"/>
              </a:tabLst>
              <a:defRPr/>
            </a:pPr>
            <a:r>
              <a:rPr lang="ru-RU" sz="900" dirty="0" smtClean="0">
                <a:solidFill>
                  <a:srgbClr val="000000"/>
                </a:solidFill>
                <a:latin typeface="Arial"/>
                <a:cs typeface="+mn-cs"/>
              </a:rPr>
              <a:t>Прочее (см.  Изменение законодательства).</a:t>
            </a:r>
            <a:endParaRPr lang="ru-RU" sz="900" dirty="0" smtClean="0">
              <a:latin typeface="+mn-lt"/>
              <a:cs typeface="+mn-cs"/>
            </a:endParaRPr>
          </a:p>
        </p:txBody>
      </p:sp>
      <p:sp>
        <p:nvSpPr>
          <p:cNvPr id="99" name="Rectangle 16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798537" y="2987753"/>
            <a:ext cx="871537" cy="1992236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900">
                <a:solidFill>
                  <a:srgbClr val="FFFFFF"/>
                </a:solidFill>
              </a:rPr>
              <a:t>Законо-дательство</a:t>
            </a:r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56" name="Rectangle 55"/>
          <p:cNvSpPr>
            <a:spLocks noChangeArrowheads="1"/>
          </p:cNvSpPr>
          <p:nvPr>
            <p:custDataLst>
              <p:tags r:id="rId37"/>
            </p:custDataLst>
          </p:nvPr>
        </p:nvSpPr>
        <p:spPr bwMode="gray">
          <a:xfrm>
            <a:off x="7570354" y="1124313"/>
            <a:ext cx="449263" cy="155575"/>
          </a:xfrm>
          <a:prstGeom prst="rect">
            <a:avLst/>
          </a:prstGeom>
          <a:solidFill>
            <a:srgbClr val="B2B2B2"/>
          </a:solidFill>
          <a:ln w="9525" algn="ctr">
            <a:solidFill>
              <a:srgbClr val="B2B2B2"/>
            </a:solidFill>
            <a:miter lim="800000"/>
            <a:headEnd type="none" w="lg" len="lg"/>
            <a:tailEnd type="none" w="lg" len="lg"/>
          </a:ln>
          <a:effectLst>
            <a:outerShdw dist="25400" dir="5400000" algn="ctr" rotWithShape="0">
              <a:schemeClr val="tx2"/>
            </a:outerShdw>
          </a:effectLst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 smtClean="0">
                <a:solidFill>
                  <a:srgbClr val="000000"/>
                </a:solidFill>
                <a:latin typeface="+mn-lt"/>
                <a:cs typeface="+mn-cs"/>
              </a:rPr>
              <a:t>Сейчас</a:t>
            </a:r>
            <a:endParaRPr lang="ru-RU" sz="90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57" name="Rectangle 223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570354" y="1405301"/>
            <a:ext cx="444500" cy="182562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none" lIns="0" tIns="0" rIns="0" bIns="0"/>
          <a:lstStyle/>
          <a:p>
            <a:pPr marL="342900" indent="-342900" algn="ctr"/>
            <a:r>
              <a:rPr lang="ru-RU" sz="1000" b="1" dirty="0" smtClean="0">
                <a:solidFill>
                  <a:srgbClr val="000000"/>
                </a:solidFill>
              </a:rPr>
              <a:t>183</a:t>
            </a:r>
            <a:endParaRPr lang="ru-RU" sz="1000" b="1" dirty="0">
              <a:solidFill>
                <a:srgbClr val="000000"/>
              </a:solidFill>
            </a:endParaRPr>
          </a:p>
        </p:txBody>
      </p:sp>
      <p:sp>
        <p:nvSpPr>
          <p:cNvPr id="58" name="Rectangle 235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570354" y="1674696"/>
            <a:ext cx="444500" cy="182563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 type="none" w="lg" len="lg"/>
            <a:tailEnd type="none" w="lg" len="lg"/>
          </a:ln>
        </p:spPr>
        <p:txBody>
          <a:bodyPr wrap="none" lIns="0" tIns="0" rIns="0" bIns="0"/>
          <a:lstStyle/>
          <a:p>
            <a:pPr marL="342900" indent="-342900" algn="ctr"/>
            <a:r>
              <a:rPr lang="ru-RU" sz="1000" dirty="0" smtClean="0">
                <a:solidFill>
                  <a:srgbClr val="000000"/>
                </a:solidFill>
              </a:rPr>
              <a:t>10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59" name="Rectangle 235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570354" y="1946159"/>
            <a:ext cx="444500" cy="182562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 type="none" w="lg" len="lg"/>
            <a:tailEnd type="none" w="lg" len="lg"/>
          </a:ln>
        </p:spPr>
        <p:txBody>
          <a:bodyPr wrap="none" lIns="0" tIns="0" rIns="0" bIns="0"/>
          <a:lstStyle/>
          <a:p>
            <a:pPr marL="342900" indent="-342900" algn="ctr"/>
            <a:r>
              <a:rPr lang="ru-RU" sz="1000" dirty="0" smtClean="0">
                <a:solidFill>
                  <a:srgbClr val="000000"/>
                </a:solidFill>
              </a:rPr>
              <a:t>281 </a:t>
            </a:r>
            <a:r>
              <a:rPr lang="ru-RU" sz="1000" dirty="0" err="1">
                <a:solidFill>
                  <a:srgbClr val="000000"/>
                </a:solidFill>
              </a:rPr>
              <a:t>дн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112" name="Rectangle 235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7570354" y="2228663"/>
            <a:ext cx="444500" cy="182563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 type="none" w="lg" len="lg"/>
            <a:tailEnd type="none" w="lg" len="lg"/>
          </a:ln>
        </p:spPr>
        <p:txBody>
          <a:bodyPr wrap="none" lIns="0" tIns="0" rIns="0" bIns="0"/>
          <a:lstStyle/>
          <a:p>
            <a:pPr marL="342900" indent="-342900" algn="ctr"/>
            <a:r>
              <a:rPr lang="ru-RU" sz="1000" dirty="0" smtClean="0">
                <a:solidFill>
                  <a:srgbClr val="000000"/>
                </a:solidFill>
              </a:rPr>
              <a:t>1852</a:t>
            </a:r>
            <a:endParaRPr lang="ru-RU" sz="1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" name="Object 86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45090" name="think-cell Slide" r:id="rId106" imgW="360" imgH="360" progId="TCLayout.ActiveDocument.1">
              <p:embed/>
            </p:oleObj>
          </a:graphicData>
        </a:graphic>
      </p:graphicFrame>
      <p:sp>
        <p:nvSpPr>
          <p:cNvPr id="6" name="Rectangle 5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ru-RU" sz="800" dirty="0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ru-RU" dirty="0" smtClean="0"/>
              <a:t>Сетевой график реализации мероприятий (</a:t>
            </a:r>
            <a:r>
              <a:rPr lang="en-US" dirty="0" smtClean="0"/>
              <a:t>I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907" name="Rectangle 906"/>
          <p:cNvSpPr/>
          <p:nvPr>
            <p:custDataLst>
              <p:tags r:id="rId4"/>
            </p:custDataLst>
          </p:nvPr>
        </p:nvSpPr>
        <p:spPr bwMode="auto">
          <a:xfrm>
            <a:off x="457199" y="4146550"/>
            <a:ext cx="3903662" cy="212725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140" name="Rectangle 139"/>
          <p:cNvSpPr/>
          <p:nvPr>
            <p:custDataLst>
              <p:tags r:id="rId5"/>
            </p:custDataLst>
          </p:nvPr>
        </p:nvSpPr>
        <p:spPr bwMode="auto">
          <a:xfrm>
            <a:off x="457204" y="6350000"/>
            <a:ext cx="3903662" cy="266700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138" name="Rectangle 137"/>
          <p:cNvSpPr/>
          <p:nvPr>
            <p:custDataLst>
              <p:tags r:id="rId6"/>
            </p:custDataLst>
          </p:nvPr>
        </p:nvSpPr>
        <p:spPr bwMode="auto">
          <a:xfrm>
            <a:off x="457204" y="6137275"/>
            <a:ext cx="3903662" cy="212725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136" name="Rectangle 135"/>
          <p:cNvSpPr/>
          <p:nvPr>
            <p:custDataLst>
              <p:tags r:id="rId7"/>
            </p:custDataLst>
          </p:nvPr>
        </p:nvSpPr>
        <p:spPr bwMode="auto">
          <a:xfrm>
            <a:off x="457204" y="5922962"/>
            <a:ext cx="3903662" cy="214312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113" name="Rectangle 112"/>
          <p:cNvSpPr/>
          <p:nvPr>
            <p:custDataLst>
              <p:tags r:id="rId8"/>
            </p:custDataLst>
          </p:nvPr>
        </p:nvSpPr>
        <p:spPr bwMode="auto">
          <a:xfrm>
            <a:off x="457204" y="5546725"/>
            <a:ext cx="3903662" cy="376237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573" name="Rectangle 572"/>
          <p:cNvSpPr/>
          <p:nvPr>
            <p:custDataLst>
              <p:tags r:id="rId9"/>
            </p:custDataLst>
          </p:nvPr>
        </p:nvSpPr>
        <p:spPr bwMode="auto">
          <a:xfrm>
            <a:off x="457200" y="5197475"/>
            <a:ext cx="3903662" cy="349250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261" name="Rectangle 260"/>
          <p:cNvSpPr/>
          <p:nvPr>
            <p:custDataLst>
              <p:tags r:id="rId10"/>
            </p:custDataLst>
          </p:nvPr>
        </p:nvSpPr>
        <p:spPr bwMode="auto">
          <a:xfrm>
            <a:off x="457200" y="4872037"/>
            <a:ext cx="3903662" cy="325437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4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564" name="Rectangle 563"/>
          <p:cNvSpPr/>
          <p:nvPr>
            <p:custDataLst>
              <p:tags r:id="rId11"/>
            </p:custDataLst>
          </p:nvPr>
        </p:nvSpPr>
        <p:spPr bwMode="auto">
          <a:xfrm>
            <a:off x="457200" y="4684712"/>
            <a:ext cx="3903662" cy="187325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988" name="Rectangle 987"/>
          <p:cNvSpPr/>
          <p:nvPr>
            <p:custDataLst>
              <p:tags r:id="rId12"/>
            </p:custDataLst>
          </p:nvPr>
        </p:nvSpPr>
        <p:spPr bwMode="auto">
          <a:xfrm>
            <a:off x="457199" y="4359275"/>
            <a:ext cx="3903662" cy="325437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>
            <p:custDataLst>
              <p:tags r:id="rId13"/>
            </p:custDataLst>
          </p:nvPr>
        </p:nvSpPr>
        <p:spPr bwMode="auto">
          <a:xfrm>
            <a:off x="457204" y="3770312"/>
            <a:ext cx="3903662" cy="376237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>
            <p:custDataLst>
              <p:tags r:id="rId14"/>
            </p:custDataLst>
          </p:nvPr>
        </p:nvSpPr>
        <p:spPr bwMode="auto">
          <a:xfrm>
            <a:off x="457204" y="3530600"/>
            <a:ext cx="3903662" cy="239712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256" name="Rectangle 255"/>
          <p:cNvSpPr/>
          <p:nvPr>
            <p:custDataLst>
              <p:tags r:id="rId15"/>
            </p:custDataLst>
          </p:nvPr>
        </p:nvSpPr>
        <p:spPr bwMode="auto">
          <a:xfrm>
            <a:off x="457200" y="3290887"/>
            <a:ext cx="3903662" cy="23971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4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61" name="Rectangle 60"/>
          <p:cNvSpPr/>
          <p:nvPr>
            <p:custDataLst>
              <p:tags r:id="rId16"/>
            </p:custDataLst>
          </p:nvPr>
        </p:nvSpPr>
        <p:spPr bwMode="auto">
          <a:xfrm>
            <a:off x="457204" y="3051175"/>
            <a:ext cx="3903662" cy="239712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>
            <p:custDataLst>
              <p:tags r:id="rId17"/>
            </p:custDataLst>
          </p:nvPr>
        </p:nvSpPr>
        <p:spPr bwMode="auto">
          <a:xfrm>
            <a:off x="457204" y="2811462"/>
            <a:ext cx="3903662" cy="239712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>
            <p:custDataLst>
              <p:tags r:id="rId18"/>
            </p:custDataLst>
          </p:nvPr>
        </p:nvSpPr>
        <p:spPr bwMode="auto">
          <a:xfrm>
            <a:off x="457204" y="2571750"/>
            <a:ext cx="3903662" cy="239712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>
            <p:custDataLst>
              <p:tags r:id="rId19"/>
            </p:custDataLst>
          </p:nvPr>
        </p:nvSpPr>
        <p:spPr bwMode="auto">
          <a:xfrm>
            <a:off x="457204" y="2332037"/>
            <a:ext cx="3903662" cy="239712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338" name="Rectangle 337"/>
          <p:cNvSpPr/>
          <p:nvPr>
            <p:custDataLst>
              <p:tags r:id="rId20"/>
            </p:custDataLst>
          </p:nvPr>
        </p:nvSpPr>
        <p:spPr bwMode="auto">
          <a:xfrm>
            <a:off x="457199" y="2093912"/>
            <a:ext cx="3903662" cy="238125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472" name="Rectangle 471"/>
          <p:cNvSpPr/>
          <p:nvPr>
            <p:custDataLst>
              <p:tags r:id="rId21"/>
            </p:custDataLst>
          </p:nvPr>
        </p:nvSpPr>
        <p:spPr bwMode="auto">
          <a:xfrm>
            <a:off x="457202" y="1854200"/>
            <a:ext cx="3903662" cy="239712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>
            <p:custDataLst>
              <p:tags r:id="rId22"/>
            </p:custDataLst>
          </p:nvPr>
        </p:nvSpPr>
        <p:spPr bwMode="auto">
          <a:xfrm>
            <a:off x="457204" y="1452563"/>
            <a:ext cx="3903662" cy="401637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387" name="Text Placeholder 16"/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4360862" y="1201737"/>
            <a:ext cx="846137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41275" rIns="0" bIns="41275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AED03C6B-7882-41C3-9D96-7B645EEDCCB6}" type="datetime'''''''''''''''''''''''''''''''''''''''''''2''''''0''''1''2'">
              <a:rPr lang="en-US" sz="1100" b="0" smtClean="0"/>
              <a:pPr algn="ctr">
                <a:spcBef>
                  <a:spcPct val="0"/>
                </a:spcBef>
              </a:pPr>
              <a:t>2012</a:t>
            </a:fld>
            <a:endParaRPr lang="ru-RU" sz="1100" b="0" dirty="0">
              <a:latin typeface="Arial"/>
              <a:sym typeface="Arial"/>
            </a:endParaRPr>
          </a:p>
        </p:txBody>
      </p:sp>
      <p:sp>
        <p:nvSpPr>
          <p:cNvPr id="388" name="Text Placeholder 16"/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5207000" y="1201737"/>
            <a:ext cx="100965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41275" rIns="0" bIns="41275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45929D7D-0CAE-44F8-9697-5EAB6D3F8267}" type="datetime'2''''''''''''''''''''''''''''''0''''''''''''''1''3'">
              <a:rPr lang="en-US" sz="1100" b="0" smtClean="0"/>
              <a:pPr algn="ctr">
                <a:spcBef>
                  <a:spcPct val="0"/>
                </a:spcBef>
              </a:pPr>
              <a:t>2013</a:t>
            </a:fld>
            <a:endParaRPr lang="ru-RU" sz="1100" b="0" dirty="0">
              <a:latin typeface="Arial"/>
              <a:sym typeface="Arial"/>
            </a:endParaRPr>
          </a:p>
        </p:txBody>
      </p:sp>
      <p:sp>
        <p:nvSpPr>
          <p:cNvPr id="389" name="Text Placeholder 16"/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6216650" y="1201737"/>
            <a:ext cx="100965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41275" rIns="0" bIns="41275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A510C747-9F0F-41A3-A7B8-7843902B4CDB}" type="datetime'''''''''''2''''''''''''''''''''0''''''''''''''''1''4'''''''''">
              <a:rPr lang="en-US" sz="1100" b="0" smtClean="0"/>
              <a:pPr algn="ctr">
                <a:spcBef>
                  <a:spcPct val="0"/>
                </a:spcBef>
              </a:pPr>
              <a:t>2014</a:t>
            </a:fld>
            <a:endParaRPr lang="ru-RU" sz="1100" b="0" dirty="0">
              <a:latin typeface="Arial"/>
              <a:sym typeface="Arial"/>
            </a:endParaRPr>
          </a:p>
        </p:txBody>
      </p:sp>
      <p:sp>
        <p:nvSpPr>
          <p:cNvPr id="390" name="Text Placeholder 16"/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7226300" y="1201737"/>
            <a:ext cx="100965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41275" rIns="0" bIns="41275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6F309779-9A9E-4005-8F50-46353F228BBE}" type="datetime'''''''''''2''0''''''''''''''''1''''''''''5'''">
              <a:rPr lang="en-US" sz="1100" b="0" smtClean="0"/>
              <a:pPr algn="ctr">
                <a:spcBef>
                  <a:spcPct val="0"/>
                </a:spcBef>
              </a:pPr>
              <a:t>2015</a:t>
            </a:fld>
            <a:endParaRPr lang="ru-RU" sz="1100" b="0" dirty="0">
              <a:latin typeface="Arial"/>
              <a:sym typeface="Arial"/>
            </a:endParaRPr>
          </a:p>
        </p:txBody>
      </p:sp>
      <p:cxnSp>
        <p:nvCxnSpPr>
          <p:cNvPr id="111" name="Straight Connector 110"/>
          <p:cNvCxnSpPr/>
          <p:nvPr>
            <p:custDataLst>
              <p:tags r:id="rId27"/>
            </p:custDataLst>
          </p:nvPr>
        </p:nvCxnSpPr>
        <p:spPr bwMode="gray">
          <a:xfrm>
            <a:off x="8235950" y="1452562"/>
            <a:ext cx="0" cy="5164138"/>
          </a:xfrm>
          <a:prstGeom prst="line">
            <a:avLst/>
          </a:prstGeom>
          <a:noFill/>
          <a:ln w="9525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Straight Connector 106"/>
          <p:cNvCxnSpPr/>
          <p:nvPr>
            <p:custDataLst>
              <p:tags r:id="rId28"/>
            </p:custDataLst>
          </p:nvPr>
        </p:nvCxnSpPr>
        <p:spPr bwMode="gray">
          <a:xfrm>
            <a:off x="6216650" y="1452562"/>
            <a:ext cx="0" cy="5164138"/>
          </a:xfrm>
          <a:prstGeom prst="line">
            <a:avLst/>
          </a:prstGeom>
          <a:noFill/>
          <a:ln w="9525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/>
          <p:nvPr>
            <p:custDataLst>
              <p:tags r:id="rId29"/>
            </p:custDataLst>
          </p:nvPr>
        </p:nvCxnSpPr>
        <p:spPr bwMode="gray">
          <a:xfrm>
            <a:off x="7226300" y="1452562"/>
            <a:ext cx="0" cy="5164138"/>
          </a:xfrm>
          <a:prstGeom prst="line">
            <a:avLst/>
          </a:prstGeom>
          <a:noFill/>
          <a:ln w="9525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/>
          <p:nvPr>
            <p:custDataLst>
              <p:tags r:id="rId30"/>
            </p:custDataLst>
          </p:nvPr>
        </p:nvCxnSpPr>
        <p:spPr bwMode="gray">
          <a:xfrm>
            <a:off x="4360862" y="1452562"/>
            <a:ext cx="0" cy="5164138"/>
          </a:xfrm>
          <a:prstGeom prst="line">
            <a:avLst/>
          </a:prstGeom>
          <a:noFill/>
          <a:ln w="9525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Straight Connector 105"/>
          <p:cNvCxnSpPr/>
          <p:nvPr>
            <p:custDataLst>
              <p:tags r:id="rId31"/>
            </p:custDataLst>
          </p:nvPr>
        </p:nvCxnSpPr>
        <p:spPr bwMode="gray">
          <a:xfrm>
            <a:off x="5207000" y="1452562"/>
            <a:ext cx="0" cy="5164138"/>
          </a:xfrm>
          <a:prstGeom prst="line">
            <a:avLst/>
          </a:prstGeom>
          <a:noFill/>
          <a:ln w="9525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4" name="Rectangle 573"/>
          <p:cNvSpPr/>
          <p:nvPr>
            <p:custDataLst>
              <p:tags r:id="rId32"/>
            </p:custDataLst>
          </p:nvPr>
        </p:nvSpPr>
        <p:spPr bwMode="gray">
          <a:xfrm>
            <a:off x="5708650" y="5229225"/>
            <a:ext cx="1603375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644" name="Rectangle 643"/>
          <p:cNvSpPr/>
          <p:nvPr>
            <p:custDataLst>
              <p:tags r:id="rId33"/>
            </p:custDataLst>
          </p:nvPr>
        </p:nvSpPr>
        <p:spPr bwMode="gray">
          <a:xfrm>
            <a:off x="4365625" y="2390775"/>
            <a:ext cx="587375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654" name="Rectangle 653"/>
          <p:cNvSpPr/>
          <p:nvPr>
            <p:custDataLst>
              <p:tags r:id="rId34"/>
            </p:custDataLst>
          </p:nvPr>
        </p:nvSpPr>
        <p:spPr bwMode="gray">
          <a:xfrm>
            <a:off x="4371975" y="6408737"/>
            <a:ext cx="1336675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653" name="Rectangle 652"/>
          <p:cNvSpPr/>
          <p:nvPr>
            <p:custDataLst>
              <p:tags r:id="rId35"/>
            </p:custDataLst>
          </p:nvPr>
        </p:nvSpPr>
        <p:spPr bwMode="gray">
          <a:xfrm>
            <a:off x="4367212" y="6169025"/>
            <a:ext cx="1090612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652" name="Rectangle 651"/>
          <p:cNvSpPr/>
          <p:nvPr>
            <p:custDataLst>
              <p:tags r:id="rId36"/>
            </p:custDataLst>
          </p:nvPr>
        </p:nvSpPr>
        <p:spPr bwMode="gray">
          <a:xfrm>
            <a:off x="4371975" y="5981700"/>
            <a:ext cx="835025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418" name="Rectangle 417"/>
          <p:cNvSpPr/>
          <p:nvPr>
            <p:custDataLst>
              <p:tags r:id="rId37"/>
            </p:custDataLst>
          </p:nvPr>
        </p:nvSpPr>
        <p:spPr bwMode="gray">
          <a:xfrm>
            <a:off x="4365625" y="2151062"/>
            <a:ext cx="587375" cy="115888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1053" name="Rectangle 1052"/>
          <p:cNvSpPr/>
          <p:nvPr>
            <p:custDataLst>
              <p:tags r:id="rId38"/>
            </p:custDataLst>
          </p:nvPr>
        </p:nvSpPr>
        <p:spPr bwMode="gray">
          <a:xfrm>
            <a:off x="4365625" y="4203700"/>
            <a:ext cx="587375" cy="115888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649" name="Rectangle 648"/>
          <p:cNvSpPr/>
          <p:nvPr>
            <p:custDataLst>
              <p:tags r:id="rId39"/>
            </p:custDataLst>
          </p:nvPr>
        </p:nvSpPr>
        <p:spPr bwMode="gray">
          <a:xfrm>
            <a:off x="4371975" y="3829050"/>
            <a:ext cx="581025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648" name="Rectangle 647"/>
          <p:cNvSpPr/>
          <p:nvPr>
            <p:custDataLst>
              <p:tags r:id="rId40"/>
            </p:custDataLst>
          </p:nvPr>
        </p:nvSpPr>
        <p:spPr bwMode="gray">
          <a:xfrm>
            <a:off x="4371975" y="3589337"/>
            <a:ext cx="920750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262" name="Rectangle 261"/>
          <p:cNvSpPr/>
          <p:nvPr>
            <p:custDataLst>
              <p:tags r:id="rId41"/>
            </p:custDataLst>
          </p:nvPr>
        </p:nvSpPr>
        <p:spPr bwMode="gray">
          <a:xfrm>
            <a:off x="4365625" y="4905375"/>
            <a:ext cx="1343025" cy="115887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4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473" name="Rectangle 472"/>
          <p:cNvSpPr/>
          <p:nvPr>
            <p:custDataLst>
              <p:tags r:id="rId42"/>
            </p:custDataLst>
          </p:nvPr>
        </p:nvSpPr>
        <p:spPr bwMode="gray">
          <a:xfrm>
            <a:off x="4365625" y="1912937"/>
            <a:ext cx="587375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257" name="Rectangle 256"/>
          <p:cNvSpPr/>
          <p:nvPr>
            <p:custDataLst>
              <p:tags r:id="rId43"/>
            </p:custDataLst>
          </p:nvPr>
        </p:nvSpPr>
        <p:spPr bwMode="gray">
          <a:xfrm>
            <a:off x="5292725" y="3349625"/>
            <a:ext cx="1009650" cy="115888"/>
          </a:xfrm>
          <a:prstGeom prst="rect">
            <a:avLst/>
          </a:prstGeom>
          <a:solidFill>
            <a:schemeClr val="hlink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4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646" name="Rectangle 645"/>
          <p:cNvSpPr/>
          <p:nvPr>
            <p:custDataLst>
              <p:tags r:id="rId44"/>
            </p:custDataLst>
          </p:nvPr>
        </p:nvSpPr>
        <p:spPr bwMode="gray">
          <a:xfrm>
            <a:off x="4371975" y="3109912"/>
            <a:ext cx="920750" cy="1158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647" name="Rectangle 646"/>
          <p:cNvSpPr/>
          <p:nvPr>
            <p:custDataLst>
              <p:tags r:id="rId45"/>
            </p:custDataLst>
          </p:nvPr>
        </p:nvSpPr>
        <p:spPr bwMode="gray">
          <a:xfrm>
            <a:off x="4530725" y="2870200"/>
            <a:ext cx="763587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645" name="Rectangle 644"/>
          <p:cNvSpPr/>
          <p:nvPr>
            <p:custDataLst>
              <p:tags r:id="rId46"/>
            </p:custDataLst>
          </p:nvPr>
        </p:nvSpPr>
        <p:spPr bwMode="gray">
          <a:xfrm>
            <a:off x="4530725" y="2630487"/>
            <a:ext cx="423862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568" name="Rectangle 567"/>
          <p:cNvSpPr/>
          <p:nvPr>
            <p:custDataLst>
              <p:tags r:id="rId47"/>
            </p:custDataLst>
          </p:nvPr>
        </p:nvSpPr>
        <p:spPr bwMode="gray">
          <a:xfrm>
            <a:off x="4365625" y="4716462"/>
            <a:ext cx="333375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275" name="Rectangle 274"/>
          <p:cNvSpPr/>
          <p:nvPr>
            <p:custDataLst>
              <p:tags r:id="rId48"/>
            </p:custDataLst>
          </p:nvPr>
        </p:nvSpPr>
        <p:spPr bwMode="gray">
          <a:xfrm>
            <a:off x="4699000" y="4392612"/>
            <a:ext cx="593725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</p:txBody>
      </p:sp>
      <p:cxnSp>
        <p:nvCxnSpPr>
          <p:cNvPr id="110" name="Straight Connector 109"/>
          <p:cNvCxnSpPr/>
          <p:nvPr>
            <p:custDataLst>
              <p:tags r:id="rId49"/>
            </p:custDataLst>
          </p:nvPr>
        </p:nvCxnSpPr>
        <p:spPr bwMode="gray">
          <a:xfrm>
            <a:off x="457200" y="1452562"/>
            <a:ext cx="9223375" cy="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3" name="Text Placeholder 171"/>
          <p:cNvSpPr>
            <a:spLocks noGrp="1"/>
          </p:cNvSpPr>
          <p:nvPr>
            <p:custDataLst>
              <p:tags r:id="rId50"/>
            </p:custDataLst>
          </p:nvPr>
        </p:nvSpPr>
        <p:spPr bwMode="auto">
          <a:xfrm>
            <a:off x="8332787" y="1243012"/>
            <a:ext cx="10906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fld id="{B97C3399-4470-4758-B838-75E3F6FDC487}" type="datetime'''''''О''''''т''''ве''''''тс''тв''е''н''''''н''''ы''''''''й'">
              <a:rPr lang="en-US" sz="1100" smtClean="0"/>
              <a:pPr>
                <a:spcBef>
                  <a:spcPct val="0"/>
                </a:spcBef>
              </a:pPr>
              <a:t>Ответственный</a:t>
            </a:fld>
            <a:endParaRPr lang="ru-RU" sz="1100">
              <a:latin typeface="Arial"/>
              <a:sym typeface="Arial"/>
            </a:endParaRPr>
          </a:p>
        </p:txBody>
      </p:sp>
      <p:sp>
        <p:nvSpPr>
          <p:cNvPr id="16" name="Text Placeholder 14"/>
          <p:cNvSpPr>
            <a:spLocks noGrp="1"/>
          </p:cNvSpPr>
          <p:nvPr>
            <p:custDataLst>
              <p:tags r:id="rId51"/>
            </p:custDataLst>
          </p:nvPr>
        </p:nvSpPr>
        <p:spPr bwMode="auto">
          <a:xfrm>
            <a:off x="554037" y="1243012"/>
            <a:ext cx="9334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fld id="{BA0E4B9F-287A-4B71-BBCE-92763B9203CC}" type="datetime'''''''М''''''''''е''''ро''''''''п''р''''''ият''''''и''е'''''">
              <a:rPr lang="en-US" sz="1100" smtClean="0"/>
              <a:pPr>
                <a:spcBef>
                  <a:spcPct val="0"/>
                </a:spcBef>
              </a:pPr>
              <a:t>Мероприятие</a:t>
            </a:fld>
            <a:endParaRPr lang="ru-RU" sz="1100" dirty="0">
              <a:latin typeface="Arial"/>
              <a:sym typeface="Arial"/>
            </a:endParaRPr>
          </a:p>
        </p:txBody>
      </p:sp>
      <p:sp>
        <p:nvSpPr>
          <p:cNvPr id="204" name="Text Placeholder 174"/>
          <p:cNvSpPr>
            <a:spLocks noGrp="1"/>
          </p:cNvSpPr>
          <p:nvPr>
            <p:custDataLst>
              <p:tags r:id="rId52"/>
            </p:custDataLst>
          </p:nvPr>
        </p:nvSpPr>
        <p:spPr bwMode="auto">
          <a:xfrm>
            <a:off x="8332787" y="6402387"/>
            <a:ext cx="6000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</a:pPr>
            <a:r>
              <a:rPr lang="ru-RU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МинЭнерго</a:t>
            </a:r>
            <a:endParaRPr lang="ru-RU" sz="900" b="0" dirty="0" smtClean="0">
              <a:latin typeface="Arial"/>
              <a:cs typeface="Arial"/>
              <a:sym typeface="Arial"/>
            </a:endParaRPr>
          </a:p>
        </p:txBody>
      </p:sp>
      <p:sp>
        <p:nvSpPr>
          <p:cNvPr id="139" name="Text Placeholder 3"/>
          <p:cNvSpPr>
            <a:spLocks noGrp="1"/>
          </p:cNvSpPr>
          <p:nvPr>
            <p:custDataLst>
              <p:tags r:id="rId53"/>
            </p:custDataLst>
          </p:nvPr>
        </p:nvSpPr>
        <p:spPr bwMode="auto">
          <a:xfrm>
            <a:off x="554038" y="6402387"/>
            <a:ext cx="302101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900" b="0" dirty="0" smtClean="0">
                <a:solidFill>
                  <a:srgbClr val="000000"/>
                </a:solidFill>
              </a:rPr>
              <a:t>2.3 </a:t>
            </a:r>
            <a:r>
              <a:rPr lang="ru-RU" sz="900" b="0" dirty="0" smtClean="0">
                <a:solidFill>
                  <a:srgbClr val="000000"/>
                </a:solidFill>
              </a:rPr>
              <a:t>Разработка системы учета и раскрытия информации</a:t>
            </a:r>
            <a:endParaRPr lang="ru-RU" sz="900" b="0" dirty="0">
              <a:latin typeface="Arial"/>
              <a:sym typeface="Arial"/>
            </a:endParaRPr>
          </a:p>
        </p:txBody>
      </p:sp>
      <p:sp useBgFill="1">
        <p:nvSpPr>
          <p:cNvPr id="902" name="Text Placeholder 900"/>
          <p:cNvSpPr>
            <a:spLocks noGrp="1"/>
          </p:cNvSpPr>
          <p:nvPr>
            <p:custDataLst>
              <p:tags r:id="rId54"/>
            </p:custDataLst>
          </p:nvPr>
        </p:nvSpPr>
        <p:spPr bwMode="auto">
          <a:xfrm>
            <a:off x="5749925" y="6405562"/>
            <a:ext cx="514350" cy="12223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fld id="{0AA41A11-6AD4-44F6-83FE-F478556104EC}" type="datetime'''''''''3''0''''''''.''''''''''''0''''6''''.''2''''''013'''">
              <a:rPr lang="en-US" sz="800" b="0" smtClean="0"/>
              <a:pPr>
                <a:spcBef>
                  <a:spcPct val="0"/>
                </a:spcBef>
              </a:pPr>
              <a:t>30.06.2013</a:t>
            </a:fld>
            <a:endParaRPr lang="ru-RU" sz="800" b="0" dirty="0">
              <a:latin typeface="Arial"/>
              <a:sym typeface="Arial"/>
            </a:endParaRPr>
          </a:p>
        </p:txBody>
      </p:sp>
      <p:sp>
        <p:nvSpPr>
          <p:cNvPr id="206" name="Text Placeholder 174"/>
          <p:cNvSpPr>
            <a:spLocks noGrp="1"/>
          </p:cNvSpPr>
          <p:nvPr>
            <p:custDataLst>
              <p:tags r:id="rId55"/>
            </p:custDataLst>
          </p:nvPr>
        </p:nvSpPr>
        <p:spPr bwMode="auto">
          <a:xfrm>
            <a:off x="8332787" y="6162675"/>
            <a:ext cx="6000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</a:pPr>
            <a:r>
              <a:rPr lang="ru-RU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МинЭнерго</a:t>
            </a:r>
            <a:endParaRPr lang="ru-RU" sz="900" b="0" dirty="0" smtClean="0">
              <a:latin typeface="Arial"/>
              <a:cs typeface="Arial"/>
              <a:sym typeface="Arial"/>
            </a:endParaRPr>
          </a:p>
        </p:txBody>
      </p:sp>
      <p:sp>
        <p:nvSpPr>
          <p:cNvPr id="137" name="Text Placeholder 3"/>
          <p:cNvSpPr>
            <a:spLocks noGrp="1"/>
          </p:cNvSpPr>
          <p:nvPr>
            <p:custDataLst>
              <p:tags r:id="rId56"/>
            </p:custDataLst>
          </p:nvPr>
        </p:nvSpPr>
        <p:spPr bwMode="auto">
          <a:xfrm>
            <a:off x="554038" y="6162675"/>
            <a:ext cx="24479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ct val="0"/>
              </a:spcBef>
              <a:buClrTx/>
              <a:buNone/>
            </a:pPr>
            <a:r>
              <a:rPr lang="en-US" sz="900" dirty="0" smtClean="0">
                <a:solidFill>
                  <a:srgbClr val="000000"/>
                </a:solidFill>
              </a:rPr>
              <a:t>2.2 </a:t>
            </a:r>
            <a:r>
              <a:rPr lang="ru-RU" sz="900" dirty="0" smtClean="0">
                <a:solidFill>
                  <a:srgbClr val="000000"/>
                </a:solidFill>
              </a:rPr>
              <a:t>Инвентаризация максимальной мощности</a:t>
            </a:r>
          </a:p>
        </p:txBody>
      </p:sp>
      <p:sp useBgFill="1">
        <p:nvSpPr>
          <p:cNvPr id="900" name="Text Placeholder 898"/>
          <p:cNvSpPr>
            <a:spLocks noGrp="1"/>
          </p:cNvSpPr>
          <p:nvPr>
            <p:custDataLst>
              <p:tags r:id="rId57"/>
            </p:custDataLst>
          </p:nvPr>
        </p:nvSpPr>
        <p:spPr bwMode="auto">
          <a:xfrm>
            <a:off x="5500687" y="6165850"/>
            <a:ext cx="514350" cy="12223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fld id="{30189D9F-AEF3-422D-8030-0BA15B8E992F}" type="datetime'''''''3''''1''''.0''''''3.2''''''''''0''''''''1''''''''''3'">
              <a:rPr lang="en-US" sz="800" b="0" smtClean="0"/>
              <a:pPr>
                <a:spcBef>
                  <a:spcPct val="0"/>
                </a:spcBef>
              </a:pPr>
              <a:t>31.03.2013</a:t>
            </a:fld>
            <a:endParaRPr lang="ru-RU" sz="800" b="0" dirty="0">
              <a:latin typeface="Arial"/>
              <a:sym typeface="Arial"/>
            </a:endParaRPr>
          </a:p>
        </p:txBody>
      </p:sp>
      <p:sp>
        <p:nvSpPr>
          <p:cNvPr id="203" name="Text Placeholder 174"/>
          <p:cNvSpPr>
            <a:spLocks noGrp="1"/>
          </p:cNvSpPr>
          <p:nvPr>
            <p:custDataLst>
              <p:tags r:id="rId58"/>
            </p:custDataLst>
          </p:nvPr>
        </p:nvSpPr>
        <p:spPr bwMode="auto">
          <a:xfrm>
            <a:off x="8332787" y="5975350"/>
            <a:ext cx="6000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</a:pPr>
            <a:r>
              <a:rPr lang="ru-RU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МинЭнерго</a:t>
            </a:r>
            <a:endParaRPr lang="ru-RU" sz="900" b="0" dirty="0" smtClean="0">
              <a:latin typeface="Arial"/>
              <a:cs typeface="Arial"/>
              <a:sym typeface="Arial"/>
            </a:endParaRPr>
          </a:p>
        </p:txBody>
      </p:sp>
      <p:sp>
        <p:nvSpPr>
          <p:cNvPr id="135" name="Text Placeholder 3"/>
          <p:cNvSpPr>
            <a:spLocks noGrp="1"/>
          </p:cNvSpPr>
          <p:nvPr>
            <p:custDataLst>
              <p:tags r:id="rId59"/>
            </p:custDataLst>
          </p:nvPr>
        </p:nvSpPr>
        <p:spPr bwMode="auto">
          <a:xfrm>
            <a:off x="554038" y="5975350"/>
            <a:ext cx="356393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ru-RU" sz="900" b="0" dirty="0" smtClean="0">
                <a:solidFill>
                  <a:srgbClr val="000000"/>
                </a:solidFill>
              </a:rPr>
              <a:t>2.1 Совершенствование принципов перераспределения мощности</a:t>
            </a:r>
            <a:endParaRPr lang="ru-RU" sz="900" b="0" dirty="0">
              <a:latin typeface="Arial"/>
              <a:sym typeface="Arial"/>
            </a:endParaRPr>
          </a:p>
        </p:txBody>
      </p:sp>
      <p:sp useBgFill="1">
        <p:nvSpPr>
          <p:cNvPr id="898" name="Text Placeholder 896"/>
          <p:cNvSpPr>
            <a:spLocks noGrp="1"/>
          </p:cNvSpPr>
          <p:nvPr>
            <p:custDataLst>
              <p:tags r:id="rId60"/>
            </p:custDataLst>
          </p:nvPr>
        </p:nvSpPr>
        <p:spPr bwMode="auto">
          <a:xfrm>
            <a:off x="5248275" y="5978525"/>
            <a:ext cx="514350" cy="12223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fld id="{D95EDDA1-8997-4743-9863-03BFB6D6EE11}" type="datetime'''''''''3''1''''''.''''''1''''''''''''''''2.2''01''''2'''''">
              <a:rPr lang="en-US" sz="800" b="0" smtClean="0"/>
              <a:pPr>
                <a:spcBef>
                  <a:spcPct val="0"/>
                </a:spcBef>
              </a:pPr>
              <a:t>31.12.2012</a:t>
            </a:fld>
            <a:endParaRPr lang="ru-RU" sz="800" b="0" dirty="0">
              <a:latin typeface="Arial"/>
              <a:sym typeface="Arial"/>
            </a:endParaRPr>
          </a:p>
        </p:txBody>
      </p:sp>
      <p:sp>
        <p:nvSpPr>
          <p:cNvPr id="171" name="Text Placeholder 3"/>
          <p:cNvSpPr>
            <a:spLocks noGrp="1"/>
          </p:cNvSpPr>
          <p:nvPr>
            <p:custDataLst>
              <p:tags r:id="rId61"/>
            </p:custDataLst>
          </p:nvPr>
        </p:nvSpPr>
        <p:spPr bwMode="auto">
          <a:xfrm>
            <a:off x="554036" y="5599112"/>
            <a:ext cx="258286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ru-RU" sz="900" dirty="0" smtClean="0">
                <a:latin typeface="Arial" pitchFamily="34" charset="0"/>
                <a:cs typeface="Arial" pitchFamily="34" charset="0"/>
              </a:rPr>
              <a:t>2. Совершенствование правового механизма</a:t>
            </a:r>
            <a:endParaRPr lang="en-US" sz="9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ru-RU" sz="900" dirty="0" smtClean="0">
                <a:latin typeface="Arial" pitchFamily="34" charset="0"/>
                <a:cs typeface="Arial" pitchFamily="34" charset="0"/>
              </a:rPr>
              <a:t> перераспределения свободной мощности</a:t>
            </a:r>
            <a:endParaRPr lang="ru-RU" sz="900" dirty="0" smtClean="0">
              <a:latin typeface="Arial"/>
              <a:sym typeface="Arial"/>
            </a:endParaRPr>
          </a:p>
        </p:txBody>
      </p:sp>
      <p:sp>
        <p:nvSpPr>
          <p:cNvPr id="572" name="Text Placeholder 174"/>
          <p:cNvSpPr>
            <a:spLocks noGrp="1"/>
          </p:cNvSpPr>
          <p:nvPr>
            <p:custDataLst>
              <p:tags r:id="rId62"/>
            </p:custDataLst>
          </p:nvPr>
        </p:nvSpPr>
        <p:spPr bwMode="auto">
          <a:xfrm>
            <a:off x="8332787" y="5222875"/>
            <a:ext cx="6000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ru-RU" sz="900" b="0" dirty="0" smtClean="0">
                <a:cs typeface="Arial"/>
              </a:rPr>
              <a:t>МинЭнерго</a:t>
            </a:r>
            <a:endParaRPr lang="ru-RU" sz="900" b="0" dirty="0" smtClean="0">
              <a:latin typeface="Arial"/>
              <a:cs typeface="Arial"/>
              <a:sym typeface="Arial"/>
            </a:endParaRPr>
          </a:p>
        </p:txBody>
      </p:sp>
      <p:sp>
        <p:nvSpPr>
          <p:cNvPr id="571" name="Text Placeholder 3"/>
          <p:cNvSpPr>
            <a:spLocks noGrp="1"/>
          </p:cNvSpPr>
          <p:nvPr>
            <p:custDataLst>
              <p:tags r:id="rId63"/>
            </p:custDataLst>
          </p:nvPr>
        </p:nvSpPr>
        <p:spPr bwMode="auto">
          <a:xfrm>
            <a:off x="554038" y="5222875"/>
            <a:ext cx="34829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eaLnBrk="1" hangingPunct="1">
              <a:spcBef>
                <a:spcPct val="0"/>
              </a:spcBef>
              <a:buClr>
                <a:srgbClr val="177B57"/>
              </a:buClr>
              <a:buNone/>
              <a:defRPr/>
            </a:pPr>
            <a:r>
              <a:rPr lang="ru-RU" sz="900" dirty="0" smtClean="0">
                <a:solidFill>
                  <a:srgbClr val="000000"/>
                </a:solidFill>
              </a:rPr>
              <a:t>1.12</a:t>
            </a:r>
            <a:r>
              <a:rPr lang="en-US" sz="900" dirty="0" smtClean="0">
                <a:solidFill>
                  <a:srgbClr val="000000"/>
                </a:solidFill>
              </a:rPr>
              <a:t> (</a:t>
            </a:r>
            <a:r>
              <a:rPr lang="ru-RU" sz="900" dirty="0" smtClean="0">
                <a:solidFill>
                  <a:srgbClr val="000000"/>
                </a:solidFill>
              </a:rPr>
              <a:t>внедрение) Обеспечение опережающего развития сетевой </a:t>
            </a:r>
          </a:p>
          <a:p>
            <a:pPr marL="0" lvl="1" indent="0" eaLnBrk="1" hangingPunct="1">
              <a:spcBef>
                <a:spcPct val="0"/>
              </a:spcBef>
              <a:buClr>
                <a:srgbClr val="177B57"/>
              </a:buClr>
              <a:buNone/>
              <a:defRPr/>
            </a:pPr>
            <a:r>
              <a:rPr lang="ru-RU" sz="900" dirty="0" smtClean="0">
                <a:solidFill>
                  <a:srgbClr val="000000"/>
                </a:solidFill>
              </a:rPr>
              <a:t>инфраструктуры</a:t>
            </a:r>
          </a:p>
        </p:txBody>
      </p:sp>
      <p:sp useBgFill="1">
        <p:nvSpPr>
          <p:cNvPr id="576" name="Text Placeholder 574"/>
          <p:cNvSpPr>
            <a:spLocks noGrp="1"/>
          </p:cNvSpPr>
          <p:nvPr>
            <p:custDataLst>
              <p:tags r:id="rId64"/>
            </p:custDataLst>
          </p:nvPr>
        </p:nvSpPr>
        <p:spPr bwMode="auto">
          <a:xfrm>
            <a:off x="7353300" y="5226050"/>
            <a:ext cx="514350" cy="12223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fld id="{A0059E7D-6774-4791-82EC-6307E1AAD757}" type="datetime'''''''''''3''1''''''''''''''''''.''''01.''''20''''1''5'">
              <a:rPr lang="en-US" sz="800" b="0" smtClean="0"/>
              <a:pPr>
                <a:spcBef>
                  <a:spcPct val="0"/>
                </a:spcBef>
              </a:pPr>
              <a:t>31.01.2015</a:t>
            </a:fld>
            <a:endParaRPr lang="ru-RU" sz="800" b="0" dirty="0">
              <a:latin typeface="Arial"/>
              <a:sym typeface="Arial"/>
            </a:endParaRPr>
          </a:p>
        </p:txBody>
      </p:sp>
      <p:sp>
        <p:nvSpPr>
          <p:cNvPr id="260" name="Text Placeholder 174"/>
          <p:cNvSpPr>
            <a:spLocks noGrp="1"/>
          </p:cNvSpPr>
          <p:nvPr>
            <p:custDataLst>
              <p:tags r:id="rId65"/>
            </p:custDataLst>
          </p:nvPr>
        </p:nvSpPr>
        <p:spPr bwMode="auto">
          <a:xfrm>
            <a:off x="8332787" y="4899025"/>
            <a:ext cx="12509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ru-RU" sz="900" b="0" dirty="0" smtClean="0"/>
              <a:t>Правительство Москвы</a:t>
            </a:r>
            <a:endParaRPr lang="ru-RU" sz="900" b="0" dirty="0" smtClean="0">
              <a:latin typeface="Arial"/>
              <a:cs typeface="Arial"/>
              <a:sym typeface="Arial"/>
            </a:endParaRPr>
          </a:p>
        </p:txBody>
      </p:sp>
      <p:sp>
        <p:nvSpPr>
          <p:cNvPr id="259" name="Text Placeholder 3"/>
          <p:cNvSpPr>
            <a:spLocks noGrp="1"/>
          </p:cNvSpPr>
          <p:nvPr>
            <p:custDataLst>
              <p:tags r:id="rId66"/>
            </p:custDataLst>
          </p:nvPr>
        </p:nvSpPr>
        <p:spPr bwMode="auto">
          <a:xfrm>
            <a:off x="554036" y="4899025"/>
            <a:ext cx="32194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eaLnBrk="1" hangingPunct="1">
              <a:spcBef>
                <a:spcPct val="0"/>
              </a:spcBef>
              <a:buClr>
                <a:srgbClr val="177B57"/>
              </a:buClr>
              <a:buNone/>
              <a:defRPr/>
            </a:pPr>
            <a:r>
              <a:rPr lang="ru-RU" sz="900" dirty="0" smtClean="0">
                <a:solidFill>
                  <a:srgbClr val="000000"/>
                </a:solidFill>
              </a:rPr>
              <a:t>1.12</a:t>
            </a:r>
            <a:r>
              <a:rPr lang="en-US" sz="900" dirty="0" smtClean="0">
                <a:solidFill>
                  <a:srgbClr val="000000"/>
                </a:solidFill>
              </a:rPr>
              <a:t> (</a:t>
            </a:r>
            <a:r>
              <a:rPr lang="ru-RU" sz="900" dirty="0" smtClean="0">
                <a:solidFill>
                  <a:srgbClr val="000000"/>
                </a:solidFill>
              </a:rPr>
              <a:t>пилот) Обеспечение опережающего развития сетевой </a:t>
            </a:r>
          </a:p>
          <a:p>
            <a:pPr marL="0" lvl="1" indent="0" eaLnBrk="1" hangingPunct="1">
              <a:spcBef>
                <a:spcPct val="0"/>
              </a:spcBef>
              <a:buClr>
                <a:srgbClr val="177B57"/>
              </a:buClr>
              <a:buNone/>
              <a:defRPr/>
            </a:pPr>
            <a:r>
              <a:rPr lang="ru-RU" sz="900" dirty="0" smtClean="0">
                <a:solidFill>
                  <a:srgbClr val="000000"/>
                </a:solidFill>
              </a:rPr>
              <a:t>инфраструктуры</a:t>
            </a:r>
          </a:p>
        </p:txBody>
      </p:sp>
      <p:sp useBgFill="1">
        <p:nvSpPr>
          <p:cNvPr id="316" name="Text Placeholder 2"/>
          <p:cNvSpPr>
            <a:spLocks noGrp="1"/>
          </p:cNvSpPr>
          <p:nvPr>
            <p:custDataLst>
              <p:tags r:id="rId67"/>
            </p:custDataLst>
          </p:nvPr>
        </p:nvSpPr>
        <p:spPr bwMode="auto">
          <a:xfrm>
            <a:off x="5749925" y="4902200"/>
            <a:ext cx="514350" cy="12223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fld id="{A0C09AF2-87B0-4B6A-98CA-19D74319D52F}" type="datetime'''''3''''''''''''0''''''''''.''0''''''''6''.''20''''1''''''3'">
              <a:rPr lang="en-US" sz="800" b="0" smtClean="0"/>
              <a:pPr>
                <a:spcBef>
                  <a:spcPct val="0"/>
                </a:spcBef>
              </a:pPr>
              <a:t>30.06.2013</a:t>
            </a:fld>
            <a:endParaRPr lang="en-US" sz="800" b="0" dirty="0" smtClean="0">
              <a:latin typeface="Arial"/>
              <a:sym typeface="Arial"/>
            </a:endParaRPr>
          </a:p>
        </p:txBody>
      </p:sp>
      <p:sp>
        <p:nvSpPr>
          <p:cNvPr id="563" name="Text Placeholder 174"/>
          <p:cNvSpPr>
            <a:spLocks noGrp="1"/>
          </p:cNvSpPr>
          <p:nvPr>
            <p:custDataLst>
              <p:tags r:id="rId68"/>
            </p:custDataLst>
          </p:nvPr>
        </p:nvSpPr>
        <p:spPr bwMode="auto">
          <a:xfrm>
            <a:off x="8332787" y="4710112"/>
            <a:ext cx="6000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ru-RU" sz="900" b="0" dirty="0" smtClean="0">
                <a:cs typeface="Arial"/>
              </a:rPr>
              <a:t>МинЭнерго</a:t>
            </a:r>
            <a:endParaRPr lang="ru-RU" sz="900" b="0" dirty="0" smtClean="0">
              <a:cs typeface="Arial"/>
              <a:sym typeface="Arial"/>
            </a:endParaRPr>
          </a:p>
        </p:txBody>
      </p:sp>
      <p:sp>
        <p:nvSpPr>
          <p:cNvPr id="498" name="Text Placeholder 3"/>
          <p:cNvSpPr>
            <a:spLocks noGrp="1"/>
          </p:cNvSpPr>
          <p:nvPr>
            <p:custDataLst>
              <p:tags r:id="rId69"/>
            </p:custDataLst>
          </p:nvPr>
        </p:nvSpPr>
        <p:spPr bwMode="auto">
          <a:xfrm>
            <a:off x="554037" y="4710112"/>
            <a:ext cx="28638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eaLnBrk="1" hangingPunct="1">
              <a:spcBef>
                <a:spcPct val="0"/>
              </a:spcBef>
              <a:buClr>
                <a:srgbClr val="177B57"/>
              </a:buClr>
              <a:buNone/>
              <a:defRPr/>
            </a:pPr>
            <a:r>
              <a:rPr lang="ru-RU" sz="900" dirty="0" smtClean="0">
                <a:solidFill>
                  <a:srgbClr val="000000"/>
                </a:solidFill>
              </a:rPr>
              <a:t>1.11 Исключение сбытовых компаний из процесса ТП</a:t>
            </a:r>
            <a:endParaRPr lang="ru-RU" sz="900" dirty="0" smtClean="0">
              <a:latin typeface="Arial"/>
              <a:sym typeface="Arial"/>
            </a:endParaRPr>
          </a:p>
        </p:txBody>
      </p:sp>
      <p:sp useBgFill="1">
        <p:nvSpPr>
          <p:cNvPr id="570" name="Text Placeholder 568"/>
          <p:cNvSpPr>
            <a:spLocks noGrp="1"/>
          </p:cNvSpPr>
          <p:nvPr>
            <p:custDataLst>
              <p:tags r:id="rId70"/>
            </p:custDataLst>
          </p:nvPr>
        </p:nvSpPr>
        <p:spPr bwMode="auto">
          <a:xfrm>
            <a:off x="4740275" y="4713287"/>
            <a:ext cx="514350" cy="12223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fld id="{F332724C-79E7-459A-AD68-6CE934E2D66E}" type="datetime'''3''0.''''''''''''06.''''''2''''0''''''''1''''''''2'''">
              <a:rPr lang="en-US" sz="800" b="0" smtClean="0"/>
              <a:pPr>
                <a:spcBef>
                  <a:spcPct val="0"/>
                </a:spcBef>
              </a:pPr>
              <a:t>30.06.2012</a:t>
            </a:fld>
            <a:endParaRPr lang="ru-RU" sz="800" b="0" dirty="0">
              <a:latin typeface="Arial"/>
              <a:sym typeface="Arial"/>
            </a:endParaRPr>
          </a:p>
        </p:txBody>
      </p:sp>
      <p:sp>
        <p:nvSpPr>
          <p:cNvPr id="987" name="Text Placeholder 174"/>
          <p:cNvSpPr>
            <a:spLocks noGrp="1"/>
          </p:cNvSpPr>
          <p:nvPr>
            <p:custDataLst>
              <p:tags r:id="rId71"/>
            </p:custDataLst>
          </p:nvPr>
        </p:nvSpPr>
        <p:spPr bwMode="auto">
          <a:xfrm>
            <a:off x="8332787" y="4386262"/>
            <a:ext cx="6000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</a:pPr>
            <a:r>
              <a:rPr lang="ru-RU" sz="900" b="0" dirty="0" smtClean="0">
                <a:cs typeface="Arial"/>
              </a:rPr>
              <a:t>МинЭнерго</a:t>
            </a:r>
            <a:endParaRPr lang="ru-RU" sz="900" b="0" dirty="0" smtClean="0">
              <a:latin typeface="Arial"/>
              <a:cs typeface="Arial"/>
              <a:sym typeface="Arial"/>
            </a:endParaRPr>
          </a:p>
        </p:txBody>
      </p:sp>
      <p:sp>
        <p:nvSpPr>
          <p:cNvPr id="986" name="Text Placeholder 3"/>
          <p:cNvSpPr>
            <a:spLocks noGrp="1"/>
          </p:cNvSpPr>
          <p:nvPr>
            <p:custDataLst>
              <p:tags r:id="rId72"/>
            </p:custDataLst>
          </p:nvPr>
        </p:nvSpPr>
        <p:spPr bwMode="auto">
          <a:xfrm>
            <a:off x="554037" y="4386262"/>
            <a:ext cx="348456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eaLnBrk="1" hangingPunct="1">
              <a:spcBef>
                <a:spcPct val="0"/>
              </a:spcBef>
              <a:buClr>
                <a:srgbClr val="177B57"/>
              </a:buClr>
              <a:buNone/>
              <a:defRPr/>
            </a:pPr>
            <a:r>
              <a:rPr lang="ru-RU" sz="900" dirty="0" smtClean="0">
                <a:solidFill>
                  <a:srgbClr val="000000"/>
                </a:solidFill>
                <a:latin typeface="Arial" charset="0"/>
              </a:rPr>
              <a:t>1.10 Определение механизма экономической целесообразности </a:t>
            </a:r>
            <a:endParaRPr lang="en-US" sz="900" dirty="0" smtClean="0">
              <a:solidFill>
                <a:srgbClr val="000000"/>
              </a:solidFill>
              <a:latin typeface="Arial" charset="0"/>
            </a:endParaRPr>
          </a:p>
          <a:p>
            <a:pPr marL="0" lvl="1" indent="0" eaLnBrk="1" hangingPunct="1">
              <a:spcBef>
                <a:spcPct val="0"/>
              </a:spcBef>
              <a:buClr>
                <a:srgbClr val="177B57"/>
              </a:buClr>
              <a:buNone/>
              <a:defRPr/>
            </a:pPr>
            <a:r>
              <a:rPr lang="ru-RU" sz="900" dirty="0" smtClean="0">
                <a:solidFill>
                  <a:srgbClr val="000000"/>
                </a:solidFill>
                <a:latin typeface="Arial" charset="0"/>
              </a:rPr>
              <a:t>подключения удаленных потребителей</a:t>
            </a:r>
          </a:p>
        </p:txBody>
      </p:sp>
      <p:sp useBgFill="1">
        <p:nvSpPr>
          <p:cNvPr id="277" name="Text Placeholder 275"/>
          <p:cNvSpPr>
            <a:spLocks noGrp="1"/>
          </p:cNvSpPr>
          <p:nvPr>
            <p:custDataLst>
              <p:tags r:id="rId73"/>
            </p:custDataLst>
          </p:nvPr>
        </p:nvSpPr>
        <p:spPr bwMode="auto">
          <a:xfrm>
            <a:off x="5334000" y="4389437"/>
            <a:ext cx="514350" cy="12223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fld id="{1247272B-E8B6-470D-B046-F7D6769A5A74}" type="datetime'3''1.''''''''''''''''0''1''.''''''''2''0''1''3'''''''''''''">
              <a:rPr lang="en-US" sz="800" b="0" smtClean="0"/>
              <a:pPr>
                <a:spcBef>
                  <a:spcPct val="0"/>
                </a:spcBef>
              </a:pPr>
              <a:t>31.01.2013</a:t>
            </a:fld>
            <a:endParaRPr lang="ru-RU" sz="800" b="0" dirty="0">
              <a:latin typeface="Arial"/>
              <a:sym typeface="Arial"/>
            </a:endParaRPr>
          </a:p>
        </p:txBody>
      </p:sp>
      <p:sp>
        <p:nvSpPr>
          <p:cNvPr id="905" name="Text Placeholder 174"/>
          <p:cNvSpPr>
            <a:spLocks noGrp="1"/>
          </p:cNvSpPr>
          <p:nvPr>
            <p:custDataLst>
              <p:tags r:id="rId74"/>
            </p:custDataLst>
          </p:nvPr>
        </p:nvSpPr>
        <p:spPr bwMode="auto">
          <a:xfrm>
            <a:off x="8332787" y="4197350"/>
            <a:ext cx="6000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</a:pPr>
            <a:r>
              <a:rPr lang="ru-RU" sz="900" b="0" dirty="0" smtClean="0">
                <a:cs typeface="Arial"/>
              </a:rPr>
              <a:t>МинЭнерго</a:t>
            </a:r>
            <a:endParaRPr lang="ru-RU" sz="900" b="0" dirty="0" smtClean="0">
              <a:latin typeface="Arial"/>
              <a:cs typeface="Arial"/>
              <a:sym typeface="Arial"/>
            </a:endParaRPr>
          </a:p>
        </p:txBody>
      </p:sp>
      <p:sp>
        <p:nvSpPr>
          <p:cNvPr id="903" name="Text Placeholder 3"/>
          <p:cNvSpPr>
            <a:spLocks noGrp="1"/>
          </p:cNvSpPr>
          <p:nvPr>
            <p:custDataLst>
              <p:tags r:id="rId75"/>
            </p:custDataLst>
          </p:nvPr>
        </p:nvSpPr>
        <p:spPr bwMode="auto">
          <a:xfrm>
            <a:off x="554036" y="4197350"/>
            <a:ext cx="34480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ru-RU" sz="900" b="0" dirty="0" smtClean="0">
                <a:solidFill>
                  <a:srgbClr val="000000"/>
                </a:solidFill>
              </a:rPr>
              <a:t>1.9 Совершенствование механизма  временного присоединения</a:t>
            </a:r>
            <a:endParaRPr lang="ru-RU" sz="900" b="0" dirty="0" smtClean="0">
              <a:latin typeface="Arial"/>
              <a:sym typeface="Arial"/>
            </a:endParaRPr>
          </a:p>
        </p:txBody>
      </p:sp>
      <p:sp useBgFill="1">
        <p:nvSpPr>
          <p:cNvPr id="274" name="Text Placeholder 272"/>
          <p:cNvSpPr>
            <a:spLocks noGrp="1"/>
          </p:cNvSpPr>
          <p:nvPr>
            <p:custDataLst>
              <p:tags r:id="rId76"/>
            </p:custDataLst>
          </p:nvPr>
        </p:nvSpPr>
        <p:spPr bwMode="auto">
          <a:xfrm>
            <a:off x="4994275" y="4200525"/>
            <a:ext cx="514350" cy="12223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fld id="{80B7B397-9362-450B-9AC1-89D98221A545}" type="datetime'''''''''''3''''0.''''0''''9.2''''''''0''''1''''''2'">
              <a:rPr lang="en-US" sz="800" b="0" smtClean="0"/>
              <a:pPr>
                <a:spcBef>
                  <a:spcPct val="0"/>
                </a:spcBef>
              </a:pPr>
              <a:t>30.09.2012</a:t>
            </a:fld>
            <a:endParaRPr lang="ru-RU" sz="800" b="0" dirty="0">
              <a:latin typeface="Arial"/>
              <a:sym typeface="Arial"/>
            </a:endParaRPr>
          </a:p>
        </p:txBody>
      </p:sp>
      <p:sp>
        <p:nvSpPr>
          <p:cNvPr id="184" name="Text Placeholder 174"/>
          <p:cNvSpPr>
            <a:spLocks noGrp="1"/>
          </p:cNvSpPr>
          <p:nvPr>
            <p:custDataLst>
              <p:tags r:id="rId77"/>
            </p:custDataLst>
          </p:nvPr>
        </p:nvSpPr>
        <p:spPr bwMode="auto">
          <a:xfrm>
            <a:off x="8332788" y="3822700"/>
            <a:ext cx="6000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</a:pPr>
            <a:r>
              <a:rPr lang="ru-RU" sz="900" b="0" dirty="0" err="1" smtClean="0">
                <a:solidFill>
                  <a:srgbClr val="000000"/>
                </a:solidFill>
                <a:latin typeface="Arial"/>
                <a:cs typeface="Tahoma"/>
                <a:sym typeface="Arial"/>
              </a:rPr>
              <a:t>МинЭнерго</a:t>
            </a:r>
            <a:endParaRPr lang="ru-RU" sz="900" b="0" dirty="0" smtClean="0">
              <a:solidFill>
                <a:srgbClr val="000000"/>
              </a:solidFill>
              <a:latin typeface="Arial"/>
              <a:cs typeface="Tahoma"/>
              <a:sym typeface="Arial"/>
            </a:endParaRPr>
          </a:p>
        </p:txBody>
      </p:sp>
      <p:sp>
        <p:nvSpPr>
          <p:cNvPr id="166" name="Text Placeholder 3"/>
          <p:cNvSpPr>
            <a:spLocks noGrp="1"/>
          </p:cNvSpPr>
          <p:nvPr>
            <p:custDataLst>
              <p:tags r:id="rId78"/>
            </p:custDataLst>
          </p:nvPr>
        </p:nvSpPr>
        <p:spPr bwMode="auto">
          <a:xfrm>
            <a:off x="554038" y="3822700"/>
            <a:ext cx="370998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ru-RU" sz="900" b="0" dirty="0" smtClean="0">
                <a:solidFill>
                  <a:srgbClr val="000000"/>
                </a:solidFill>
                <a:latin typeface="Arial" charset="0"/>
              </a:rPr>
              <a:t>1.8 Разработка механизмов ускоренного подключения по временной </a:t>
            </a:r>
            <a:endParaRPr lang="en-US" sz="900" b="0" dirty="0" smtClean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ru-RU" sz="900" b="0" dirty="0" smtClean="0">
                <a:solidFill>
                  <a:srgbClr val="000000"/>
                </a:solidFill>
                <a:latin typeface="Arial" charset="0"/>
              </a:rPr>
              <a:t>схеме в том числе за счет систем  автономного питания</a:t>
            </a:r>
            <a:endParaRPr lang="ru-RU" sz="900" b="0" dirty="0" smtClean="0">
              <a:sym typeface="Arial"/>
            </a:endParaRPr>
          </a:p>
        </p:txBody>
      </p:sp>
      <p:sp useBgFill="1">
        <p:nvSpPr>
          <p:cNvPr id="896" name="Text Placeholder 894"/>
          <p:cNvSpPr>
            <a:spLocks noGrp="1"/>
          </p:cNvSpPr>
          <p:nvPr>
            <p:custDataLst>
              <p:tags r:id="rId79"/>
            </p:custDataLst>
          </p:nvPr>
        </p:nvSpPr>
        <p:spPr bwMode="auto">
          <a:xfrm>
            <a:off x="4994275" y="3825875"/>
            <a:ext cx="514350" cy="12223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fld id="{2776C94B-8D52-4A74-84EB-1AE7A6A5A3CB}" type="datetime'''30''''.''''''0''9.2''''''''''''''01''2'''''">
              <a:rPr lang="en-US" sz="800" b="0" smtClean="0"/>
              <a:pPr>
                <a:spcBef>
                  <a:spcPct val="0"/>
                </a:spcBef>
              </a:pPr>
              <a:t>30.09.2012</a:t>
            </a:fld>
            <a:endParaRPr lang="ru-RU" sz="800" b="0" dirty="0">
              <a:latin typeface="Arial"/>
              <a:sym typeface="Arial"/>
            </a:endParaRPr>
          </a:p>
        </p:txBody>
      </p:sp>
      <p:sp>
        <p:nvSpPr>
          <p:cNvPr id="183" name="Text Placeholder 174"/>
          <p:cNvSpPr>
            <a:spLocks noGrp="1"/>
          </p:cNvSpPr>
          <p:nvPr>
            <p:custDataLst>
              <p:tags r:id="rId80"/>
            </p:custDataLst>
          </p:nvPr>
        </p:nvSpPr>
        <p:spPr bwMode="auto">
          <a:xfrm>
            <a:off x="8332787" y="3582987"/>
            <a:ext cx="5937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ru-RU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МинРегион</a:t>
            </a:r>
            <a:endParaRPr lang="ru-RU" sz="900" b="0" dirty="0">
              <a:latin typeface="Arial"/>
              <a:cs typeface="Arial"/>
              <a:sym typeface="Arial"/>
            </a:endParaRPr>
          </a:p>
        </p:txBody>
      </p:sp>
      <p:sp>
        <p:nvSpPr>
          <p:cNvPr id="12" name="Text Placeholder 3"/>
          <p:cNvSpPr>
            <a:spLocks noGrp="1"/>
          </p:cNvSpPr>
          <p:nvPr>
            <p:custDataLst>
              <p:tags r:id="rId81"/>
            </p:custDataLst>
          </p:nvPr>
        </p:nvSpPr>
        <p:spPr bwMode="auto">
          <a:xfrm>
            <a:off x="554037" y="3582987"/>
            <a:ext cx="370681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ru-RU" sz="900" b="0" dirty="0" smtClean="0">
                <a:solidFill>
                  <a:srgbClr val="000000"/>
                </a:solidFill>
                <a:latin typeface="Arial" charset="0"/>
              </a:rPr>
              <a:t>1.7 Сокращение сроков получения разрешения на земляные работы </a:t>
            </a:r>
            <a:endParaRPr lang="ru-RU" sz="900" b="0" dirty="0">
              <a:latin typeface="Arial"/>
              <a:sym typeface="Arial"/>
            </a:endParaRPr>
          </a:p>
        </p:txBody>
      </p:sp>
      <p:sp useBgFill="1">
        <p:nvSpPr>
          <p:cNvPr id="894" name="Text Placeholder 892"/>
          <p:cNvSpPr>
            <a:spLocks noGrp="1"/>
          </p:cNvSpPr>
          <p:nvPr>
            <p:custDataLst>
              <p:tags r:id="rId82"/>
            </p:custDataLst>
          </p:nvPr>
        </p:nvSpPr>
        <p:spPr bwMode="auto">
          <a:xfrm>
            <a:off x="5334000" y="3586162"/>
            <a:ext cx="514350" cy="12223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fld id="{1C4D4F95-A105-4D20-84EF-0D2F889EF931}" type="datetime'''31.''''''''''''0''''1''''''''''.2''''''''''0''13'''''">
              <a:rPr lang="en-US" sz="800" b="0" smtClean="0"/>
              <a:pPr>
                <a:spcBef>
                  <a:spcPct val="0"/>
                </a:spcBef>
              </a:pPr>
              <a:t>31.01.2013</a:t>
            </a:fld>
            <a:endParaRPr lang="ru-RU" sz="800" b="0" dirty="0">
              <a:latin typeface="Arial"/>
              <a:sym typeface="Arial"/>
            </a:endParaRPr>
          </a:p>
        </p:txBody>
      </p:sp>
      <p:sp>
        <p:nvSpPr>
          <p:cNvPr id="255" name="Text Placeholder 174"/>
          <p:cNvSpPr>
            <a:spLocks noGrp="1"/>
          </p:cNvSpPr>
          <p:nvPr>
            <p:custDataLst>
              <p:tags r:id="rId83"/>
            </p:custDataLst>
          </p:nvPr>
        </p:nvSpPr>
        <p:spPr bwMode="auto">
          <a:xfrm>
            <a:off x="8332787" y="3343275"/>
            <a:ext cx="5810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ru-RU" sz="900" b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Минрегион</a:t>
            </a:r>
            <a:endParaRPr lang="ru-RU" sz="900" b="0" dirty="0" smtClean="0">
              <a:sym typeface="Arial"/>
            </a:endParaRPr>
          </a:p>
        </p:txBody>
      </p:sp>
      <p:sp>
        <p:nvSpPr>
          <p:cNvPr id="254" name="Text Placeholder 3"/>
          <p:cNvSpPr>
            <a:spLocks noGrp="1"/>
          </p:cNvSpPr>
          <p:nvPr>
            <p:custDataLst>
              <p:tags r:id="rId84"/>
            </p:custDataLst>
          </p:nvPr>
        </p:nvSpPr>
        <p:spPr bwMode="auto">
          <a:xfrm>
            <a:off x="554037" y="3343275"/>
            <a:ext cx="30003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ru-RU" sz="900" b="0" dirty="0" smtClean="0"/>
              <a:t>1.6 (внедрение) Ускорение процесса выделения земель</a:t>
            </a:r>
            <a:endParaRPr lang="ru-RU" sz="900" b="0" dirty="0">
              <a:latin typeface="Arial"/>
              <a:cs typeface="Arial"/>
              <a:sym typeface="Arial"/>
            </a:endParaRPr>
          </a:p>
        </p:txBody>
      </p:sp>
      <p:sp useBgFill="1">
        <p:nvSpPr>
          <p:cNvPr id="258" name="Text Placeholder 2"/>
          <p:cNvSpPr>
            <a:spLocks noGrp="1"/>
          </p:cNvSpPr>
          <p:nvPr>
            <p:custDataLst>
              <p:tags r:id="rId85"/>
            </p:custDataLst>
          </p:nvPr>
        </p:nvSpPr>
        <p:spPr bwMode="auto">
          <a:xfrm>
            <a:off x="6343650" y="3338512"/>
            <a:ext cx="571500" cy="1365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fld id="{2B63A9A7-5995-4D7E-9BAD-8901EE998EE4}" type="datetime'31''''''''.''''''''0''''''''''1''''.2''0''''1''''''''''''4'">
              <a:rPr lang="en-US" sz="900" b="0" smtClean="0"/>
              <a:pPr>
                <a:spcBef>
                  <a:spcPct val="0"/>
                </a:spcBef>
              </a:pPr>
              <a:t>31.01.2014</a:t>
            </a:fld>
            <a:endParaRPr lang="en-US" sz="900" b="0" dirty="0" smtClean="0">
              <a:latin typeface="Arial"/>
              <a:sym typeface="Arial"/>
            </a:endParaRPr>
          </a:p>
        </p:txBody>
      </p:sp>
      <p:sp>
        <p:nvSpPr>
          <p:cNvPr id="180" name="Text Placeholder 174"/>
          <p:cNvSpPr>
            <a:spLocks noGrp="1"/>
          </p:cNvSpPr>
          <p:nvPr>
            <p:custDataLst>
              <p:tags r:id="rId86"/>
            </p:custDataLst>
          </p:nvPr>
        </p:nvSpPr>
        <p:spPr bwMode="auto">
          <a:xfrm>
            <a:off x="8332787" y="3103562"/>
            <a:ext cx="12509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ru-RU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Правительство Москвы</a:t>
            </a:r>
            <a:endParaRPr lang="ru-RU" sz="900" b="0" dirty="0">
              <a:latin typeface="Arial"/>
              <a:cs typeface="Arial"/>
              <a:sym typeface="Arial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custDataLst>
              <p:tags r:id="rId87"/>
            </p:custDataLst>
          </p:nvPr>
        </p:nvSpPr>
        <p:spPr bwMode="auto">
          <a:xfrm>
            <a:off x="554038" y="3103562"/>
            <a:ext cx="27368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ru-RU" sz="900" b="0" dirty="0" smtClean="0">
                <a:solidFill>
                  <a:srgbClr val="000000"/>
                </a:solidFill>
                <a:latin typeface="Arial" charset="0"/>
              </a:rPr>
              <a:t>1.6 (пилот) Ускорение процесса выделения земель</a:t>
            </a:r>
            <a:endParaRPr lang="ru-RU" sz="900" b="0" dirty="0">
              <a:latin typeface="Arial"/>
              <a:sym typeface="Arial"/>
            </a:endParaRPr>
          </a:p>
        </p:txBody>
      </p:sp>
      <p:sp useBgFill="1">
        <p:nvSpPr>
          <p:cNvPr id="892" name="Text Placeholder 890"/>
          <p:cNvSpPr>
            <a:spLocks noGrp="1"/>
          </p:cNvSpPr>
          <p:nvPr>
            <p:custDataLst>
              <p:tags r:id="rId88"/>
            </p:custDataLst>
          </p:nvPr>
        </p:nvSpPr>
        <p:spPr bwMode="auto">
          <a:xfrm>
            <a:off x="5334000" y="3106737"/>
            <a:ext cx="514350" cy="12223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fld id="{446C3AAD-19B5-4226-9CFE-F4A6E377CF29}" type="datetime'''''''3''''1''''.''0''''1''.2''''''''''''''''''''''0''1''3'''">
              <a:rPr lang="en-US" sz="800" b="0" smtClean="0"/>
              <a:pPr>
                <a:spcBef>
                  <a:spcPct val="0"/>
                </a:spcBef>
              </a:pPr>
              <a:t>31.01.2013</a:t>
            </a:fld>
            <a:endParaRPr lang="ru-RU" sz="800" b="0" dirty="0">
              <a:latin typeface="Arial"/>
              <a:sym typeface="Arial"/>
            </a:endParaRPr>
          </a:p>
        </p:txBody>
      </p:sp>
      <p:sp>
        <p:nvSpPr>
          <p:cNvPr id="179" name="Text Placeholder 174"/>
          <p:cNvSpPr>
            <a:spLocks noGrp="1"/>
          </p:cNvSpPr>
          <p:nvPr>
            <p:custDataLst>
              <p:tags r:id="rId89"/>
            </p:custDataLst>
          </p:nvPr>
        </p:nvSpPr>
        <p:spPr bwMode="auto">
          <a:xfrm>
            <a:off x="8332787" y="2863850"/>
            <a:ext cx="6000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</a:pPr>
            <a:r>
              <a:rPr lang="ru-RU" sz="900" b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МинЭнерго</a:t>
            </a:r>
            <a:endParaRPr lang="ru-RU" sz="900" b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custDataLst>
              <p:tags r:id="rId90"/>
            </p:custDataLst>
          </p:nvPr>
        </p:nvSpPr>
        <p:spPr bwMode="auto">
          <a:xfrm>
            <a:off x="554037" y="2863850"/>
            <a:ext cx="27844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ru-RU" sz="900" b="0" dirty="0" smtClean="0">
                <a:solidFill>
                  <a:srgbClr val="000000"/>
                </a:solidFill>
              </a:rPr>
              <a:t>1.5 Сокращение предельных сроков присоединения</a:t>
            </a:r>
            <a:endParaRPr lang="ru-RU" sz="900" b="0" dirty="0">
              <a:latin typeface="Arial"/>
              <a:sym typeface="Arial"/>
            </a:endParaRPr>
          </a:p>
        </p:txBody>
      </p:sp>
      <p:sp useBgFill="1">
        <p:nvSpPr>
          <p:cNvPr id="890" name="Text Placeholder 888"/>
          <p:cNvSpPr>
            <a:spLocks noGrp="1"/>
          </p:cNvSpPr>
          <p:nvPr>
            <p:custDataLst>
              <p:tags r:id="rId91"/>
            </p:custDataLst>
          </p:nvPr>
        </p:nvSpPr>
        <p:spPr bwMode="auto">
          <a:xfrm>
            <a:off x="5337175" y="2867025"/>
            <a:ext cx="514350" cy="12223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fld id="{5FEA0212-F6E7-48EE-996F-CE203399501E}" type="datetime'''''3''''1''''''''''.''''''''''''''0''1.''''2''01''3'">
              <a:rPr lang="en-US" sz="800" b="0" smtClean="0"/>
              <a:pPr>
                <a:spcBef>
                  <a:spcPct val="0"/>
                </a:spcBef>
              </a:pPr>
              <a:t>31.01.2013</a:t>
            </a:fld>
            <a:endParaRPr lang="ru-RU" sz="800" b="0" dirty="0">
              <a:latin typeface="Arial"/>
              <a:sym typeface="Arial"/>
            </a:endParaRPr>
          </a:p>
        </p:txBody>
      </p:sp>
      <p:sp>
        <p:nvSpPr>
          <p:cNvPr id="178" name="Text Placeholder 174"/>
          <p:cNvSpPr>
            <a:spLocks noGrp="1"/>
          </p:cNvSpPr>
          <p:nvPr>
            <p:custDataLst>
              <p:tags r:id="rId92"/>
            </p:custDataLst>
          </p:nvPr>
        </p:nvSpPr>
        <p:spPr bwMode="auto">
          <a:xfrm>
            <a:off x="8332787" y="2624137"/>
            <a:ext cx="6000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ru-RU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МинЭнерго</a:t>
            </a:r>
            <a:endParaRPr lang="ru-RU" sz="900" b="0" dirty="0">
              <a:latin typeface="Arial"/>
              <a:cs typeface="Arial"/>
              <a:sym typeface="Arial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custDataLst>
              <p:tags r:id="rId93"/>
            </p:custDataLst>
          </p:nvPr>
        </p:nvSpPr>
        <p:spPr bwMode="auto">
          <a:xfrm>
            <a:off x="554038" y="2624137"/>
            <a:ext cx="275431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ru-RU" sz="900" b="0" dirty="0" smtClean="0">
                <a:solidFill>
                  <a:srgbClr val="000000"/>
                </a:solidFill>
              </a:rPr>
              <a:t>1.4 Сокращение нормативных сроков согласования</a:t>
            </a:r>
            <a:endParaRPr lang="ru-RU" sz="900" b="0" dirty="0">
              <a:latin typeface="Arial"/>
              <a:sym typeface="Arial"/>
            </a:endParaRPr>
          </a:p>
        </p:txBody>
      </p:sp>
      <p:sp useBgFill="1">
        <p:nvSpPr>
          <p:cNvPr id="888" name="Text Placeholder 886"/>
          <p:cNvSpPr>
            <a:spLocks noGrp="1"/>
          </p:cNvSpPr>
          <p:nvPr>
            <p:custDataLst>
              <p:tags r:id="rId94"/>
            </p:custDataLst>
          </p:nvPr>
        </p:nvSpPr>
        <p:spPr bwMode="auto">
          <a:xfrm>
            <a:off x="4997450" y="2627312"/>
            <a:ext cx="514350" cy="12223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fld id="{CBCE96E9-EC75-4BEC-A9AD-9B4EC409FDEF}" type="datetime'''''''''''3''0''''.0''''''''9.2''''''''''''''012'''''''''''''">
              <a:rPr lang="en-US" sz="800" b="0" smtClean="0"/>
              <a:pPr>
                <a:spcBef>
                  <a:spcPct val="0"/>
                </a:spcBef>
              </a:pPr>
              <a:t>30.09.2012</a:t>
            </a:fld>
            <a:endParaRPr lang="ru-RU" sz="800" b="0" dirty="0">
              <a:latin typeface="Arial"/>
              <a:sym typeface="Arial"/>
            </a:endParaRPr>
          </a:p>
        </p:txBody>
      </p:sp>
      <p:sp>
        <p:nvSpPr>
          <p:cNvPr id="177" name="Text Placeholder 174"/>
          <p:cNvSpPr>
            <a:spLocks noGrp="1"/>
          </p:cNvSpPr>
          <p:nvPr>
            <p:custDataLst>
              <p:tags r:id="rId95"/>
            </p:custDataLst>
          </p:nvPr>
        </p:nvSpPr>
        <p:spPr bwMode="auto">
          <a:xfrm>
            <a:off x="8332787" y="2384425"/>
            <a:ext cx="24606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</a:pPr>
            <a:r>
              <a:rPr lang="ru-RU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ФАС</a:t>
            </a:r>
          </a:p>
        </p:txBody>
      </p:sp>
      <p:sp>
        <p:nvSpPr>
          <p:cNvPr id="8" name="Text Placeholder 3"/>
          <p:cNvSpPr>
            <a:spLocks noGrp="1"/>
          </p:cNvSpPr>
          <p:nvPr>
            <p:custDataLst>
              <p:tags r:id="rId96"/>
            </p:custDataLst>
          </p:nvPr>
        </p:nvSpPr>
        <p:spPr bwMode="auto">
          <a:xfrm>
            <a:off x="554037" y="2384425"/>
            <a:ext cx="217011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900" b="0" dirty="0" smtClean="0">
                <a:solidFill>
                  <a:srgbClr val="000000"/>
                </a:solidFill>
              </a:rPr>
              <a:t>1.3  </a:t>
            </a:r>
            <a:r>
              <a:rPr lang="ru-RU" sz="900" b="0" dirty="0" smtClean="0">
                <a:solidFill>
                  <a:srgbClr val="000000"/>
                </a:solidFill>
              </a:rPr>
              <a:t>Предоставление рассрочки платежа</a:t>
            </a:r>
            <a:endParaRPr lang="ru-RU" sz="900" b="0" dirty="0">
              <a:latin typeface="Arial"/>
              <a:sym typeface="Arial"/>
            </a:endParaRPr>
          </a:p>
        </p:txBody>
      </p:sp>
      <p:sp useBgFill="1">
        <p:nvSpPr>
          <p:cNvPr id="886" name="Text Placeholder 884"/>
          <p:cNvSpPr>
            <a:spLocks noGrp="1"/>
          </p:cNvSpPr>
          <p:nvPr>
            <p:custDataLst>
              <p:tags r:id="rId97"/>
            </p:custDataLst>
          </p:nvPr>
        </p:nvSpPr>
        <p:spPr bwMode="auto">
          <a:xfrm>
            <a:off x="4994275" y="2387600"/>
            <a:ext cx="514350" cy="12223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fld id="{31CEF2BC-8267-479F-B648-90ECC4AE4AEA}" type="datetime'''''''3''''''''''0.0''''''''''''''9.''''''''''''201''2'''">
              <a:rPr lang="en-US" sz="800" b="0" smtClean="0"/>
              <a:pPr>
                <a:spcBef>
                  <a:spcPct val="0"/>
                </a:spcBef>
              </a:pPr>
              <a:t>30.09.2012</a:t>
            </a:fld>
            <a:endParaRPr lang="ru-RU" sz="800" b="0" dirty="0">
              <a:latin typeface="Arial"/>
              <a:sym typeface="Arial"/>
            </a:endParaRPr>
          </a:p>
        </p:txBody>
      </p:sp>
      <p:sp>
        <p:nvSpPr>
          <p:cNvPr id="337" name="Text Placeholder 174"/>
          <p:cNvSpPr>
            <a:spLocks noGrp="1"/>
          </p:cNvSpPr>
          <p:nvPr>
            <p:custDataLst>
              <p:tags r:id="rId98"/>
            </p:custDataLst>
          </p:nvPr>
        </p:nvSpPr>
        <p:spPr bwMode="auto">
          <a:xfrm>
            <a:off x="8332787" y="2144712"/>
            <a:ext cx="7429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ru-RU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Ростехнадзор</a:t>
            </a:r>
            <a:endParaRPr lang="ru-RU" sz="900" b="0" dirty="0" smtClean="0">
              <a:latin typeface="Arial"/>
              <a:cs typeface="Arial"/>
              <a:sym typeface="Arial"/>
            </a:endParaRPr>
          </a:p>
        </p:txBody>
      </p:sp>
      <p:sp>
        <p:nvSpPr>
          <p:cNvPr id="336" name="Text Placeholder 3"/>
          <p:cNvSpPr>
            <a:spLocks noGrp="1"/>
          </p:cNvSpPr>
          <p:nvPr>
            <p:custDataLst>
              <p:tags r:id="rId99"/>
            </p:custDataLst>
          </p:nvPr>
        </p:nvSpPr>
        <p:spPr bwMode="auto">
          <a:xfrm>
            <a:off x="554037" y="2144712"/>
            <a:ext cx="14573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900" b="0" dirty="0" smtClean="0"/>
              <a:t>1.2 </a:t>
            </a:r>
            <a:r>
              <a:rPr lang="ru-RU" sz="900" b="0" dirty="0" smtClean="0"/>
              <a:t>Усиление постконтроля</a:t>
            </a:r>
            <a:endParaRPr lang="ru-RU" sz="900" b="0" dirty="0">
              <a:latin typeface="Arial"/>
              <a:sym typeface="Arial"/>
            </a:endParaRPr>
          </a:p>
        </p:txBody>
      </p:sp>
      <p:sp useBgFill="1">
        <p:nvSpPr>
          <p:cNvPr id="272" name="Text Placeholder 270"/>
          <p:cNvSpPr>
            <a:spLocks noGrp="1"/>
          </p:cNvSpPr>
          <p:nvPr>
            <p:custDataLst>
              <p:tags r:id="rId100"/>
            </p:custDataLst>
          </p:nvPr>
        </p:nvSpPr>
        <p:spPr bwMode="auto">
          <a:xfrm>
            <a:off x="4994275" y="2147887"/>
            <a:ext cx="514350" cy="12223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fld id="{EA1FBC48-6DF6-43DF-A47A-47D515C94F8A}" type="datetime'30''''.''''''0''9''''''.''''''''''''''2''''''01''''''''2'''''">
              <a:rPr lang="en-US" sz="800" b="0" smtClean="0"/>
              <a:pPr>
                <a:spcBef>
                  <a:spcPct val="0"/>
                </a:spcBef>
              </a:pPr>
              <a:t>30.09.2012</a:t>
            </a:fld>
            <a:endParaRPr lang="ru-RU" sz="800" b="0" dirty="0">
              <a:latin typeface="Arial"/>
              <a:sym typeface="Arial"/>
            </a:endParaRPr>
          </a:p>
        </p:txBody>
      </p:sp>
      <p:sp>
        <p:nvSpPr>
          <p:cNvPr id="656" name="Text Placeholder 174"/>
          <p:cNvSpPr>
            <a:spLocks noGrp="1"/>
          </p:cNvSpPr>
          <p:nvPr>
            <p:custDataLst>
              <p:tags r:id="rId101"/>
            </p:custDataLst>
          </p:nvPr>
        </p:nvSpPr>
        <p:spPr bwMode="auto">
          <a:xfrm>
            <a:off x="8332787" y="1906587"/>
            <a:ext cx="6000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ru-RU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МинЭнерго</a:t>
            </a:r>
            <a:endParaRPr lang="ru-RU" sz="900" b="0" dirty="0" smtClean="0">
              <a:cs typeface="Arial"/>
              <a:sym typeface="Arial"/>
            </a:endParaRPr>
          </a:p>
        </p:txBody>
      </p:sp>
      <p:sp>
        <p:nvSpPr>
          <p:cNvPr id="471" name="Text Placeholder 3"/>
          <p:cNvSpPr>
            <a:spLocks noGrp="1"/>
          </p:cNvSpPr>
          <p:nvPr>
            <p:custDataLst>
              <p:tags r:id="rId102"/>
            </p:custDataLst>
          </p:nvPr>
        </p:nvSpPr>
        <p:spPr bwMode="auto">
          <a:xfrm>
            <a:off x="554037" y="1906587"/>
            <a:ext cx="28924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900" b="0" dirty="0" smtClean="0">
                <a:solidFill>
                  <a:srgbClr val="000000"/>
                </a:solidFill>
              </a:rPr>
              <a:t>1.1 </a:t>
            </a:r>
            <a:r>
              <a:rPr lang="ru-RU" sz="900" b="0" dirty="0" smtClean="0">
                <a:solidFill>
                  <a:srgbClr val="000000"/>
                </a:solidFill>
              </a:rPr>
              <a:t>Введение уведомительного порядка согласования</a:t>
            </a:r>
            <a:endParaRPr lang="ru-RU" sz="900" b="0" dirty="0">
              <a:sym typeface="Arial"/>
            </a:endParaRPr>
          </a:p>
        </p:txBody>
      </p:sp>
      <p:sp useBgFill="1">
        <p:nvSpPr>
          <p:cNvPr id="884" name="Text Placeholder 882"/>
          <p:cNvSpPr>
            <a:spLocks noGrp="1"/>
          </p:cNvSpPr>
          <p:nvPr>
            <p:custDataLst>
              <p:tags r:id="rId103"/>
            </p:custDataLst>
          </p:nvPr>
        </p:nvSpPr>
        <p:spPr bwMode="auto">
          <a:xfrm>
            <a:off x="4994275" y="1909762"/>
            <a:ext cx="514350" cy="12223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fld id="{EDA730DC-38A6-4366-AFE3-738874C7E327}" type="datetime'''3''''''0.''''''''09.''''''''2''0''''''''''''''1''''2'''''">
              <a:rPr lang="en-US" sz="800" b="0" smtClean="0"/>
              <a:pPr>
                <a:spcBef>
                  <a:spcPct val="0"/>
                </a:spcBef>
              </a:pPr>
              <a:t>30.09.2012</a:t>
            </a:fld>
            <a:endParaRPr lang="ru-RU" sz="800" b="0" dirty="0">
              <a:latin typeface="Arial"/>
              <a:sym typeface="Arial"/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custDataLst>
              <p:tags r:id="rId104"/>
            </p:custDataLst>
          </p:nvPr>
        </p:nvSpPr>
        <p:spPr bwMode="auto">
          <a:xfrm>
            <a:off x="554039" y="1530350"/>
            <a:ext cx="310673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Совершенствование правил ТП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и создание условий</a:t>
            </a:r>
            <a:endParaRPr lang="en-US" sz="9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ru-RU" sz="900" dirty="0" smtClean="0">
                <a:latin typeface="Arial" pitchFamily="34" charset="0"/>
                <a:cs typeface="Arial" pitchFamily="34" charset="0"/>
              </a:rPr>
              <a:t> сокращения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 сроков и этапов ТП</a:t>
            </a:r>
            <a:endParaRPr lang="ru-RU" sz="900" dirty="0">
              <a:latin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" name="Object 86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10274" name="think-cell Slide" r:id="rId148" imgW="360" imgH="360" progId="TCLayout.ActiveDocument.1">
              <p:embed/>
            </p:oleObj>
          </a:graphicData>
        </a:graphic>
      </p:graphicFrame>
      <p:sp>
        <p:nvSpPr>
          <p:cNvPr id="6" name="Rectangle 5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ru-RU" sz="800" dirty="0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ru-RU" dirty="0" smtClean="0"/>
              <a:t>Сетевой график реализации мероприятий (</a:t>
            </a:r>
            <a:r>
              <a:rPr lang="en-US" dirty="0" smtClean="0"/>
              <a:t>II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240" name="Rectangle 239"/>
          <p:cNvSpPr/>
          <p:nvPr>
            <p:custDataLst>
              <p:tags r:id="rId4"/>
            </p:custDataLst>
          </p:nvPr>
        </p:nvSpPr>
        <p:spPr bwMode="auto">
          <a:xfrm>
            <a:off x="457199" y="1812925"/>
            <a:ext cx="3686175" cy="344487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4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156" name="Rectangle 155"/>
          <p:cNvSpPr/>
          <p:nvPr>
            <p:custDataLst>
              <p:tags r:id="rId5"/>
            </p:custDataLst>
          </p:nvPr>
        </p:nvSpPr>
        <p:spPr bwMode="auto">
          <a:xfrm>
            <a:off x="457204" y="6348412"/>
            <a:ext cx="3686175" cy="225425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154" name="Rectangle 153"/>
          <p:cNvSpPr/>
          <p:nvPr>
            <p:custDataLst>
              <p:tags r:id="rId6"/>
            </p:custDataLst>
          </p:nvPr>
        </p:nvSpPr>
        <p:spPr bwMode="auto">
          <a:xfrm>
            <a:off x="457204" y="6005512"/>
            <a:ext cx="3686175" cy="342900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152" name="Rectangle 151"/>
          <p:cNvSpPr/>
          <p:nvPr>
            <p:custDataLst>
              <p:tags r:id="rId7"/>
            </p:custDataLst>
          </p:nvPr>
        </p:nvSpPr>
        <p:spPr bwMode="auto">
          <a:xfrm>
            <a:off x="457204" y="5662612"/>
            <a:ext cx="3686175" cy="342900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611" name="Rectangle 610"/>
          <p:cNvSpPr/>
          <p:nvPr>
            <p:custDataLst>
              <p:tags r:id="rId8"/>
            </p:custDataLst>
          </p:nvPr>
        </p:nvSpPr>
        <p:spPr bwMode="auto">
          <a:xfrm>
            <a:off x="457200" y="5335587"/>
            <a:ext cx="3686175" cy="32702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4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150" name="Rectangle 149"/>
          <p:cNvSpPr/>
          <p:nvPr>
            <p:custDataLst>
              <p:tags r:id="rId9"/>
            </p:custDataLst>
          </p:nvPr>
        </p:nvSpPr>
        <p:spPr bwMode="auto">
          <a:xfrm>
            <a:off x="457204" y="5164137"/>
            <a:ext cx="3686175" cy="171450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148" name="Rectangle 147"/>
          <p:cNvSpPr/>
          <p:nvPr>
            <p:custDataLst>
              <p:tags r:id="rId10"/>
            </p:custDataLst>
          </p:nvPr>
        </p:nvSpPr>
        <p:spPr bwMode="auto">
          <a:xfrm>
            <a:off x="457204" y="4975225"/>
            <a:ext cx="3686175" cy="188912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534" name="Rectangle 533"/>
          <p:cNvSpPr/>
          <p:nvPr>
            <p:custDataLst>
              <p:tags r:id="rId11"/>
            </p:custDataLst>
          </p:nvPr>
        </p:nvSpPr>
        <p:spPr bwMode="auto">
          <a:xfrm>
            <a:off x="457200" y="4768850"/>
            <a:ext cx="3686175" cy="20637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4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362" name="Rectangle 361"/>
          <p:cNvSpPr/>
          <p:nvPr>
            <p:custDataLst>
              <p:tags r:id="rId12"/>
            </p:custDataLst>
          </p:nvPr>
        </p:nvSpPr>
        <p:spPr bwMode="auto">
          <a:xfrm>
            <a:off x="457199" y="4560887"/>
            <a:ext cx="3686175" cy="207962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144" name="Rectangle 143"/>
          <p:cNvSpPr/>
          <p:nvPr>
            <p:custDataLst>
              <p:tags r:id="rId13"/>
            </p:custDataLst>
          </p:nvPr>
        </p:nvSpPr>
        <p:spPr bwMode="auto">
          <a:xfrm>
            <a:off x="457204" y="4354512"/>
            <a:ext cx="3686175" cy="206375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529" name="Rectangle 528"/>
          <p:cNvSpPr/>
          <p:nvPr>
            <p:custDataLst>
              <p:tags r:id="rId14"/>
            </p:custDataLst>
          </p:nvPr>
        </p:nvSpPr>
        <p:spPr bwMode="auto">
          <a:xfrm>
            <a:off x="457200" y="4165600"/>
            <a:ext cx="3686175" cy="18891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4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514" name="Rectangle 513"/>
          <p:cNvSpPr/>
          <p:nvPr>
            <p:custDataLst>
              <p:tags r:id="rId15"/>
            </p:custDataLst>
          </p:nvPr>
        </p:nvSpPr>
        <p:spPr bwMode="auto">
          <a:xfrm>
            <a:off x="457200" y="3856037"/>
            <a:ext cx="3686175" cy="30956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4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511" name="Rectangle 510"/>
          <p:cNvSpPr/>
          <p:nvPr>
            <p:custDataLst>
              <p:tags r:id="rId16"/>
            </p:custDataLst>
          </p:nvPr>
        </p:nvSpPr>
        <p:spPr bwMode="auto">
          <a:xfrm>
            <a:off x="457199" y="2914650"/>
            <a:ext cx="3686175" cy="325437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4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394" name="Rectangle 393"/>
          <p:cNvSpPr/>
          <p:nvPr>
            <p:custDataLst>
              <p:tags r:id="rId17"/>
            </p:custDataLst>
          </p:nvPr>
        </p:nvSpPr>
        <p:spPr bwMode="auto">
          <a:xfrm>
            <a:off x="457199" y="3240087"/>
            <a:ext cx="3686175" cy="307975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384" name="Rectangle 383"/>
          <p:cNvSpPr/>
          <p:nvPr>
            <p:custDataLst>
              <p:tags r:id="rId18"/>
            </p:custDataLst>
          </p:nvPr>
        </p:nvSpPr>
        <p:spPr bwMode="auto">
          <a:xfrm>
            <a:off x="457199" y="1452562"/>
            <a:ext cx="3686175" cy="360362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425" name="Rectangle 424"/>
          <p:cNvSpPr/>
          <p:nvPr>
            <p:custDataLst>
              <p:tags r:id="rId19"/>
            </p:custDataLst>
          </p:nvPr>
        </p:nvSpPr>
        <p:spPr bwMode="auto">
          <a:xfrm>
            <a:off x="457199" y="2157412"/>
            <a:ext cx="3686175" cy="20637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4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396" name="Rectangle 395"/>
          <p:cNvSpPr/>
          <p:nvPr>
            <p:custDataLst>
              <p:tags r:id="rId20"/>
            </p:custDataLst>
          </p:nvPr>
        </p:nvSpPr>
        <p:spPr bwMode="auto">
          <a:xfrm>
            <a:off x="457199" y="2570162"/>
            <a:ext cx="3686175" cy="344487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506" name="Rectangle 505"/>
          <p:cNvSpPr/>
          <p:nvPr>
            <p:custDataLst>
              <p:tags r:id="rId21"/>
            </p:custDataLst>
          </p:nvPr>
        </p:nvSpPr>
        <p:spPr bwMode="auto">
          <a:xfrm>
            <a:off x="457199" y="2363787"/>
            <a:ext cx="3686175" cy="20637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4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386" name="Rectangle 385"/>
          <p:cNvSpPr/>
          <p:nvPr>
            <p:custDataLst>
              <p:tags r:id="rId22"/>
            </p:custDataLst>
          </p:nvPr>
        </p:nvSpPr>
        <p:spPr bwMode="auto">
          <a:xfrm>
            <a:off x="457199" y="3548062"/>
            <a:ext cx="3686175" cy="307975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387" name="Text Placeholder 16"/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4143375" y="1201737"/>
            <a:ext cx="928687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41275" rIns="0" bIns="41275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1FEABBD6-E401-47B6-959D-90DA0BA82365}" type="datetime'''''''2''''''''''''''0''12'''''''''''''''''''''''''">
              <a:rPr lang="en-US" sz="1100" b="0" smtClean="0"/>
              <a:pPr algn="ctr">
                <a:spcBef>
                  <a:spcPct val="0"/>
                </a:spcBef>
              </a:pPr>
              <a:t>2012</a:t>
            </a:fld>
            <a:endParaRPr lang="ru-RU" sz="1100" b="0" dirty="0">
              <a:latin typeface="Arial"/>
              <a:sym typeface="Arial"/>
            </a:endParaRPr>
          </a:p>
        </p:txBody>
      </p:sp>
      <p:sp>
        <p:nvSpPr>
          <p:cNvPr id="388" name="Text Placeholder 16"/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5072062" y="1201737"/>
            <a:ext cx="11080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41275" rIns="0" bIns="41275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34646897-1CA7-4E99-ACF4-EAFDCD427F5F}" type="datetime'''2''''0''''1''''''''3'''''''''''''''''''''''">
              <a:rPr lang="en-US" sz="1100" b="0" smtClean="0"/>
              <a:pPr algn="ctr">
                <a:spcBef>
                  <a:spcPct val="0"/>
                </a:spcBef>
              </a:pPr>
              <a:t>2013</a:t>
            </a:fld>
            <a:endParaRPr lang="ru-RU" sz="1100" b="0" dirty="0">
              <a:latin typeface="Arial"/>
              <a:sym typeface="Arial"/>
            </a:endParaRPr>
          </a:p>
        </p:txBody>
      </p:sp>
      <p:sp>
        <p:nvSpPr>
          <p:cNvPr id="389" name="Text Placeholder 16"/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6180137" y="1201737"/>
            <a:ext cx="11080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41275" rIns="0" bIns="41275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35B6E2D8-94AF-4CB5-B064-85F100CC66C0}" type="datetime'''2''''''''''''0''''''''1''''''''''''''''''4'''''''''''''''''">
              <a:rPr lang="en-US" sz="1100" b="0" smtClean="0"/>
              <a:pPr algn="ctr">
                <a:spcBef>
                  <a:spcPct val="0"/>
                </a:spcBef>
              </a:pPr>
              <a:t>2014</a:t>
            </a:fld>
            <a:endParaRPr lang="ru-RU" sz="1100" b="0" dirty="0">
              <a:latin typeface="Arial"/>
              <a:sym typeface="Arial"/>
            </a:endParaRPr>
          </a:p>
        </p:txBody>
      </p:sp>
      <p:sp>
        <p:nvSpPr>
          <p:cNvPr id="390" name="Text Placeholder 16"/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7288212" y="1201737"/>
            <a:ext cx="11080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41275" rIns="0" bIns="41275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2A73506F-70F9-4939-9007-F94A676674B8}" type="datetime'''''2''''''0''''''''''''''''''''''''''''''1''5'''''">
              <a:rPr lang="en-US" sz="1100" b="0" smtClean="0"/>
              <a:pPr algn="ctr">
                <a:spcBef>
                  <a:spcPct val="0"/>
                </a:spcBef>
              </a:pPr>
              <a:t>2015</a:t>
            </a:fld>
            <a:endParaRPr lang="ru-RU" sz="1100" b="0" dirty="0">
              <a:latin typeface="Arial"/>
              <a:sym typeface="Arial"/>
            </a:endParaRPr>
          </a:p>
        </p:txBody>
      </p:sp>
      <p:cxnSp>
        <p:nvCxnSpPr>
          <p:cNvPr id="766" name="Straight Connector 765"/>
          <p:cNvCxnSpPr/>
          <p:nvPr>
            <p:custDataLst>
              <p:tags r:id="rId27"/>
            </p:custDataLst>
          </p:nvPr>
        </p:nvCxnSpPr>
        <p:spPr bwMode="gray">
          <a:xfrm>
            <a:off x="7288212" y="1452562"/>
            <a:ext cx="0" cy="5121275"/>
          </a:xfrm>
          <a:prstGeom prst="line">
            <a:avLst/>
          </a:prstGeom>
          <a:noFill/>
          <a:ln w="9525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0" name="Straight Connector 819"/>
          <p:cNvCxnSpPr/>
          <p:nvPr>
            <p:custDataLst>
              <p:tags r:id="rId28"/>
            </p:custDataLst>
          </p:nvPr>
        </p:nvCxnSpPr>
        <p:spPr bwMode="gray">
          <a:xfrm>
            <a:off x="8396287" y="1452562"/>
            <a:ext cx="0" cy="5121275"/>
          </a:xfrm>
          <a:prstGeom prst="line">
            <a:avLst/>
          </a:prstGeom>
          <a:noFill/>
          <a:ln w="9525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4" name="Straight Connector 763"/>
          <p:cNvCxnSpPr/>
          <p:nvPr>
            <p:custDataLst>
              <p:tags r:id="rId29"/>
            </p:custDataLst>
          </p:nvPr>
        </p:nvCxnSpPr>
        <p:spPr bwMode="gray">
          <a:xfrm>
            <a:off x="5072062" y="1452562"/>
            <a:ext cx="0" cy="5121275"/>
          </a:xfrm>
          <a:prstGeom prst="line">
            <a:avLst/>
          </a:prstGeom>
          <a:noFill/>
          <a:ln w="9525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5" name="Straight Connector 764"/>
          <p:cNvCxnSpPr/>
          <p:nvPr>
            <p:custDataLst>
              <p:tags r:id="rId30"/>
            </p:custDataLst>
          </p:nvPr>
        </p:nvCxnSpPr>
        <p:spPr bwMode="gray">
          <a:xfrm>
            <a:off x="6180137" y="1452562"/>
            <a:ext cx="0" cy="5121275"/>
          </a:xfrm>
          <a:prstGeom prst="line">
            <a:avLst/>
          </a:prstGeom>
          <a:noFill/>
          <a:ln w="9525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8" name="Straight Connector 817"/>
          <p:cNvCxnSpPr/>
          <p:nvPr>
            <p:custDataLst>
              <p:tags r:id="rId31"/>
            </p:custDataLst>
          </p:nvPr>
        </p:nvCxnSpPr>
        <p:spPr bwMode="gray">
          <a:xfrm>
            <a:off x="4143375" y="1452562"/>
            <a:ext cx="0" cy="5121275"/>
          </a:xfrm>
          <a:prstGeom prst="line">
            <a:avLst/>
          </a:prstGeom>
          <a:noFill/>
          <a:ln w="9525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0" name="Rectangle 429"/>
          <p:cNvSpPr/>
          <p:nvPr>
            <p:custDataLst>
              <p:tags r:id="rId32"/>
            </p:custDataLst>
          </p:nvPr>
        </p:nvSpPr>
        <p:spPr bwMode="gray">
          <a:xfrm>
            <a:off x="5303837" y="1855787"/>
            <a:ext cx="598487" cy="115888"/>
          </a:xfrm>
          <a:prstGeom prst="rect">
            <a:avLst/>
          </a:prstGeom>
          <a:solidFill>
            <a:schemeClr val="hlink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4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535" name="Rectangle 534"/>
          <p:cNvSpPr/>
          <p:nvPr>
            <p:custDataLst>
              <p:tags r:id="rId33"/>
            </p:custDataLst>
          </p:nvPr>
        </p:nvSpPr>
        <p:spPr bwMode="gray">
          <a:xfrm>
            <a:off x="4792662" y="4810125"/>
            <a:ext cx="1108075" cy="115887"/>
          </a:xfrm>
          <a:prstGeom prst="rect">
            <a:avLst/>
          </a:prstGeom>
          <a:solidFill>
            <a:schemeClr val="hlink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4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404" name="Rectangle 403"/>
          <p:cNvSpPr/>
          <p:nvPr>
            <p:custDataLst>
              <p:tags r:id="rId34"/>
            </p:custDataLst>
          </p:nvPr>
        </p:nvSpPr>
        <p:spPr bwMode="gray">
          <a:xfrm>
            <a:off x="4157662" y="3263900"/>
            <a:ext cx="636587" cy="115888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807" name="Rectangle 806"/>
          <p:cNvSpPr/>
          <p:nvPr>
            <p:custDataLst>
              <p:tags r:id="rId35"/>
            </p:custDataLst>
          </p:nvPr>
        </p:nvSpPr>
        <p:spPr bwMode="gray">
          <a:xfrm>
            <a:off x="4148137" y="6391275"/>
            <a:ext cx="1289050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397" name="Rectangle 396"/>
          <p:cNvSpPr/>
          <p:nvPr>
            <p:custDataLst>
              <p:tags r:id="rId36"/>
            </p:custDataLst>
          </p:nvPr>
        </p:nvSpPr>
        <p:spPr bwMode="gray">
          <a:xfrm>
            <a:off x="4157662" y="1511300"/>
            <a:ext cx="1189037" cy="11588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805" name="Rectangle 804"/>
          <p:cNvSpPr/>
          <p:nvPr>
            <p:custDataLst>
              <p:tags r:id="rId37"/>
            </p:custDataLst>
          </p:nvPr>
        </p:nvSpPr>
        <p:spPr bwMode="gray">
          <a:xfrm>
            <a:off x="4157662" y="6046787"/>
            <a:ext cx="915987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525" name="Rectangle 524"/>
          <p:cNvSpPr/>
          <p:nvPr>
            <p:custDataLst>
              <p:tags r:id="rId38"/>
            </p:custDataLst>
          </p:nvPr>
        </p:nvSpPr>
        <p:spPr bwMode="gray">
          <a:xfrm>
            <a:off x="5068887" y="3881437"/>
            <a:ext cx="368300" cy="115887"/>
          </a:xfrm>
          <a:prstGeom prst="rect">
            <a:avLst/>
          </a:prstGeom>
          <a:solidFill>
            <a:schemeClr val="hlink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4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507" name="Rectangle 506"/>
          <p:cNvSpPr/>
          <p:nvPr>
            <p:custDataLst>
              <p:tags r:id="rId39"/>
            </p:custDataLst>
          </p:nvPr>
        </p:nvSpPr>
        <p:spPr bwMode="gray">
          <a:xfrm>
            <a:off x="5072062" y="2405062"/>
            <a:ext cx="365125" cy="115887"/>
          </a:xfrm>
          <a:prstGeom prst="rect">
            <a:avLst/>
          </a:prstGeom>
          <a:solidFill>
            <a:schemeClr val="hlink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4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426" name="Rectangle 425"/>
          <p:cNvSpPr/>
          <p:nvPr>
            <p:custDataLst>
              <p:tags r:id="rId40"/>
            </p:custDataLst>
          </p:nvPr>
        </p:nvSpPr>
        <p:spPr bwMode="gray">
          <a:xfrm>
            <a:off x="4148137" y="2198687"/>
            <a:ext cx="923925" cy="115887"/>
          </a:xfrm>
          <a:prstGeom prst="rect">
            <a:avLst/>
          </a:prstGeom>
          <a:solidFill>
            <a:schemeClr val="folHlink"/>
          </a:solidFill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4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363" name="Rectangle 362"/>
          <p:cNvSpPr/>
          <p:nvPr>
            <p:custDataLst>
              <p:tags r:id="rId41"/>
            </p:custDataLst>
          </p:nvPr>
        </p:nvSpPr>
        <p:spPr bwMode="gray">
          <a:xfrm>
            <a:off x="4148137" y="4603750"/>
            <a:ext cx="644525" cy="11588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399" name="Rectangle 398"/>
          <p:cNvSpPr/>
          <p:nvPr>
            <p:custDataLst>
              <p:tags r:id="rId42"/>
            </p:custDataLst>
          </p:nvPr>
        </p:nvSpPr>
        <p:spPr bwMode="gray">
          <a:xfrm>
            <a:off x="4148137" y="2613025"/>
            <a:ext cx="923925" cy="11588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515" name="Rectangle 514"/>
          <p:cNvSpPr/>
          <p:nvPr>
            <p:custDataLst>
              <p:tags r:id="rId43"/>
            </p:custDataLst>
          </p:nvPr>
        </p:nvSpPr>
        <p:spPr bwMode="gray">
          <a:xfrm>
            <a:off x="5072062" y="2955925"/>
            <a:ext cx="365125" cy="115888"/>
          </a:xfrm>
          <a:prstGeom prst="rect">
            <a:avLst/>
          </a:prstGeom>
          <a:solidFill>
            <a:schemeClr val="hlink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4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660" name="Rectangle 659"/>
          <p:cNvSpPr/>
          <p:nvPr>
            <p:custDataLst>
              <p:tags r:id="rId44"/>
            </p:custDataLst>
          </p:nvPr>
        </p:nvSpPr>
        <p:spPr bwMode="gray">
          <a:xfrm>
            <a:off x="4148137" y="5360987"/>
            <a:ext cx="2032000" cy="115888"/>
          </a:xfrm>
          <a:prstGeom prst="rect">
            <a:avLst/>
          </a:prstGeom>
          <a:solidFill>
            <a:schemeClr val="hlink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4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530" name="Rectangle 529"/>
          <p:cNvSpPr/>
          <p:nvPr>
            <p:custDataLst>
              <p:tags r:id="rId45"/>
            </p:custDataLst>
          </p:nvPr>
        </p:nvSpPr>
        <p:spPr bwMode="gray">
          <a:xfrm>
            <a:off x="4157662" y="4189412"/>
            <a:ext cx="636587" cy="115887"/>
          </a:xfrm>
          <a:prstGeom prst="rect">
            <a:avLst/>
          </a:prstGeom>
          <a:solidFill>
            <a:schemeClr val="hlink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4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803" name="Rectangle 802"/>
          <p:cNvSpPr/>
          <p:nvPr>
            <p:custDataLst>
              <p:tags r:id="rId46"/>
            </p:custDataLst>
          </p:nvPr>
        </p:nvSpPr>
        <p:spPr bwMode="gray">
          <a:xfrm>
            <a:off x="4148137" y="5187950"/>
            <a:ext cx="3140075" cy="115888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802" name="Rectangle 801"/>
          <p:cNvSpPr/>
          <p:nvPr>
            <p:custDataLst>
              <p:tags r:id="rId47"/>
            </p:custDataLst>
          </p:nvPr>
        </p:nvSpPr>
        <p:spPr bwMode="gray">
          <a:xfrm>
            <a:off x="4157662" y="5016500"/>
            <a:ext cx="1465262" cy="115888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407" name="Rectangle 406"/>
          <p:cNvSpPr/>
          <p:nvPr>
            <p:custDataLst>
              <p:tags r:id="rId48"/>
            </p:custDataLst>
          </p:nvPr>
        </p:nvSpPr>
        <p:spPr bwMode="gray">
          <a:xfrm>
            <a:off x="4157662" y="3571875"/>
            <a:ext cx="915987" cy="11588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</p:txBody>
      </p:sp>
      <p:cxnSp>
        <p:nvCxnSpPr>
          <p:cNvPr id="838" name="Straight Connector 837"/>
          <p:cNvCxnSpPr/>
          <p:nvPr>
            <p:custDataLst>
              <p:tags r:id="rId49"/>
            </p:custDataLst>
          </p:nvPr>
        </p:nvCxnSpPr>
        <p:spPr bwMode="white">
          <a:xfrm>
            <a:off x="5900737" y="1452562"/>
            <a:ext cx="0" cy="5121275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7" name="Straight Connector 836"/>
          <p:cNvCxnSpPr/>
          <p:nvPr>
            <p:custDataLst>
              <p:tags r:id="rId50"/>
            </p:custDataLst>
          </p:nvPr>
        </p:nvCxnSpPr>
        <p:spPr bwMode="white">
          <a:xfrm>
            <a:off x="5810250" y="1452562"/>
            <a:ext cx="0" cy="5121275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5" name="Straight Connector 834"/>
          <p:cNvCxnSpPr/>
          <p:nvPr>
            <p:custDataLst>
              <p:tags r:id="rId51"/>
            </p:custDataLst>
          </p:nvPr>
        </p:nvCxnSpPr>
        <p:spPr bwMode="white">
          <a:xfrm>
            <a:off x="5621337" y="1452562"/>
            <a:ext cx="0" cy="5121275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4" name="Straight Connector 833"/>
          <p:cNvCxnSpPr/>
          <p:nvPr>
            <p:custDataLst>
              <p:tags r:id="rId52"/>
            </p:custDataLst>
          </p:nvPr>
        </p:nvCxnSpPr>
        <p:spPr bwMode="white">
          <a:xfrm>
            <a:off x="5530850" y="1452562"/>
            <a:ext cx="0" cy="5121275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3" name="Straight Connector 832"/>
          <p:cNvCxnSpPr/>
          <p:nvPr>
            <p:custDataLst>
              <p:tags r:id="rId53"/>
            </p:custDataLst>
          </p:nvPr>
        </p:nvCxnSpPr>
        <p:spPr bwMode="white">
          <a:xfrm>
            <a:off x="5437187" y="1452562"/>
            <a:ext cx="0" cy="5121275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2" name="Straight Connector 831"/>
          <p:cNvCxnSpPr/>
          <p:nvPr>
            <p:custDataLst>
              <p:tags r:id="rId54"/>
            </p:custDataLst>
          </p:nvPr>
        </p:nvCxnSpPr>
        <p:spPr bwMode="white">
          <a:xfrm>
            <a:off x="5345112" y="1452562"/>
            <a:ext cx="0" cy="5121275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1" name="Straight Connector 830"/>
          <p:cNvCxnSpPr/>
          <p:nvPr>
            <p:custDataLst>
              <p:tags r:id="rId55"/>
            </p:custDataLst>
          </p:nvPr>
        </p:nvCxnSpPr>
        <p:spPr bwMode="white">
          <a:xfrm>
            <a:off x="5251450" y="1452562"/>
            <a:ext cx="0" cy="5121275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0" name="Straight Connector 829"/>
          <p:cNvCxnSpPr/>
          <p:nvPr>
            <p:custDataLst>
              <p:tags r:id="rId56"/>
            </p:custDataLst>
          </p:nvPr>
        </p:nvCxnSpPr>
        <p:spPr bwMode="white">
          <a:xfrm>
            <a:off x="5165725" y="1452562"/>
            <a:ext cx="0" cy="5121275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9" name="Straight Connector 828"/>
          <p:cNvCxnSpPr/>
          <p:nvPr>
            <p:custDataLst>
              <p:tags r:id="rId57"/>
            </p:custDataLst>
          </p:nvPr>
        </p:nvCxnSpPr>
        <p:spPr bwMode="white">
          <a:xfrm>
            <a:off x="4978400" y="1452562"/>
            <a:ext cx="0" cy="5121275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8" name="Straight Connector 827"/>
          <p:cNvCxnSpPr/>
          <p:nvPr>
            <p:custDataLst>
              <p:tags r:id="rId58"/>
            </p:custDataLst>
          </p:nvPr>
        </p:nvCxnSpPr>
        <p:spPr bwMode="white">
          <a:xfrm>
            <a:off x="4886325" y="1452562"/>
            <a:ext cx="0" cy="5121275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7" name="Straight Connector 826"/>
          <p:cNvCxnSpPr/>
          <p:nvPr>
            <p:custDataLst>
              <p:tags r:id="rId59"/>
            </p:custDataLst>
          </p:nvPr>
        </p:nvCxnSpPr>
        <p:spPr bwMode="white">
          <a:xfrm>
            <a:off x="4792662" y="1452562"/>
            <a:ext cx="0" cy="5121275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6" name="Straight Connector 825"/>
          <p:cNvCxnSpPr/>
          <p:nvPr>
            <p:custDataLst>
              <p:tags r:id="rId60"/>
            </p:custDataLst>
          </p:nvPr>
        </p:nvCxnSpPr>
        <p:spPr bwMode="white">
          <a:xfrm>
            <a:off x="4702175" y="1452562"/>
            <a:ext cx="0" cy="5121275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5" name="Straight Connector 824"/>
          <p:cNvCxnSpPr/>
          <p:nvPr>
            <p:custDataLst>
              <p:tags r:id="rId61"/>
            </p:custDataLst>
          </p:nvPr>
        </p:nvCxnSpPr>
        <p:spPr bwMode="white">
          <a:xfrm>
            <a:off x="4608512" y="1452562"/>
            <a:ext cx="0" cy="5121275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3" name="Straight Connector 822"/>
          <p:cNvCxnSpPr/>
          <p:nvPr>
            <p:custDataLst>
              <p:tags r:id="rId62"/>
            </p:custDataLst>
          </p:nvPr>
        </p:nvCxnSpPr>
        <p:spPr bwMode="white">
          <a:xfrm>
            <a:off x="4422775" y="1452562"/>
            <a:ext cx="0" cy="5121275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1" name="Straight Connector 820"/>
          <p:cNvCxnSpPr/>
          <p:nvPr>
            <p:custDataLst>
              <p:tags r:id="rId63"/>
            </p:custDataLst>
          </p:nvPr>
        </p:nvCxnSpPr>
        <p:spPr bwMode="white">
          <a:xfrm>
            <a:off x="4237037" y="1452562"/>
            <a:ext cx="0" cy="5121275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3" name="Straight Connector 842"/>
          <p:cNvCxnSpPr/>
          <p:nvPr>
            <p:custDataLst>
              <p:tags r:id="rId64"/>
            </p:custDataLst>
          </p:nvPr>
        </p:nvCxnSpPr>
        <p:spPr bwMode="white">
          <a:xfrm>
            <a:off x="6453187" y="1452562"/>
            <a:ext cx="0" cy="5121275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2" name="Straight Connector 841"/>
          <p:cNvCxnSpPr/>
          <p:nvPr>
            <p:custDataLst>
              <p:tags r:id="rId65"/>
            </p:custDataLst>
          </p:nvPr>
        </p:nvCxnSpPr>
        <p:spPr bwMode="white">
          <a:xfrm>
            <a:off x="6359525" y="1452562"/>
            <a:ext cx="0" cy="5121275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1" name="Straight Connector 840"/>
          <p:cNvCxnSpPr/>
          <p:nvPr>
            <p:custDataLst>
              <p:tags r:id="rId66"/>
            </p:custDataLst>
          </p:nvPr>
        </p:nvCxnSpPr>
        <p:spPr bwMode="white">
          <a:xfrm>
            <a:off x="6273800" y="1452562"/>
            <a:ext cx="0" cy="5121275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2" name="Straight Connector 861"/>
          <p:cNvCxnSpPr/>
          <p:nvPr>
            <p:custDataLst>
              <p:tags r:id="rId67"/>
            </p:custDataLst>
          </p:nvPr>
        </p:nvCxnSpPr>
        <p:spPr bwMode="white">
          <a:xfrm>
            <a:off x="8302625" y="1452562"/>
            <a:ext cx="0" cy="5121275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1" name="Straight Connector 860"/>
          <p:cNvCxnSpPr/>
          <p:nvPr>
            <p:custDataLst>
              <p:tags r:id="rId68"/>
            </p:custDataLst>
          </p:nvPr>
        </p:nvCxnSpPr>
        <p:spPr bwMode="white">
          <a:xfrm>
            <a:off x="8210550" y="1452562"/>
            <a:ext cx="0" cy="5121275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0" name="Straight Connector 859"/>
          <p:cNvCxnSpPr/>
          <p:nvPr>
            <p:custDataLst>
              <p:tags r:id="rId69"/>
            </p:custDataLst>
          </p:nvPr>
        </p:nvCxnSpPr>
        <p:spPr bwMode="white">
          <a:xfrm>
            <a:off x="8116887" y="1452562"/>
            <a:ext cx="0" cy="5121275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9" name="Straight Connector 858"/>
          <p:cNvCxnSpPr/>
          <p:nvPr>
            <p:custDataLst>
              <p:tags r:id="rId70"/>
            </p:custDataLst>
          </p:nvPr>
        </p:nvCxnSpPr>
        <p:spPr bwMode="white">
          <a:xfrm>
            <a:off x="8026400" y="1452562"/>
            <a:ext cx="0" cy="5121275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8" name="Straight Connector 857"/>
          <p:cNvCxnSpPr/>
          <p:nvPr>
            <p:custDataLst>
              <p:tags r:id="rId71"/>
            </p:custDataLst>
          </p:nvPr>
        </p:nvCxnSpPr>
        <p:spPr bwMode="white">
          <a:xfrm>
            <a:off x="7931150" y="1452562"/>
            <a:ext cx="0" cy="5121275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7" name="Straight Connector 856"/>
          <p:cNvCxnSpPr/>
          <p:nvPr>
            <p:custDataLst>
              <p:tags r:id="rId72"/>
            </p:custDataLst>
          </p:nvPr>
        </p:nvCxnSpPr>
        <p:spPr bwMode="white">
          <a:xfrm>
            <a:off x="7837487" y="1452562"/>
            <a:ext cx="0" cy="5121275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6" name="Straight Connector 855"/>
          <p:cNvCxnSpPr/>
          <p:nvPr>
            <p:custDataLst>
              <p:tags r:id="rId73"/>
            </p:custDataLst>
          </p:nvPr>
        </p:nvCxnSpPr>
        <p:spPr bwMode="white">
          <a:xfrm>
            <a:off x="7747000" y="1452562"/>
            <a:ext cx="0" cy="5121275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5" name="Straight Connector 854"/>
          <p:cNvCxnSpPr/>
          <p:nvPr>
            <p:custDataLst>
              <p:tags r:id="rId74"/>
            </p:custDataLst>
          </p:nvPr>
        </p:nvCxnSpPr>
        <p:spPr bwMode="white">
          <a:xfrm>
            <a:off x="7653337" y="1452562"/>
            <a:ext cx="0" cy="5121275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4" name="Straight Connector 853"/>
          <p:cNvCxnSpPr/>
          <p:nvPr>
            <p:custDataLst>
              <p:tags r:id="rId75"/>
            </p:custDataLst>
          </p:nvPr>
        </p:nvCxnSpPr>
        <p:spPr bwMode="white">
          <a:xfrm>
            <a:off x="7561262" y="1452562"/>
            <a:ext cx="0" cy="5121275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4" name="Straight Connector 823"/>
          <p:cNvCxnSpPr/>
          <p:nvPr>
            <p:custDataLst>
              <p:tags r:id="rId76"/>
            </p:custDataLst>
          </p:nvPr>
        </p:nvCxnSpPr>
        <p:spPr bwMode="white">
          <a:xfrm>
            <a:off x="4513262" y="1452562"/>
            <a:ext cx="0" cy="5121275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2" name="Straight Connector 851"/>
          <p:cNvCxnSpPr/>
          <p:nvPr>
            <p:custDataLst>
              <p:tags r:id="rId77"/>
            </p:custDataLst>
          </p:nvPr>
        </p:nvCxnSpPr>
        <p:spPr bwMode="white">
          <a:xfrm>
            <a:off x="7381875" y="1452562"/>
            <a:ext cx="0" cy="5121275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1" name="Straight Connector 850"/>
          <p:cNvCxnSpPr/>
          <p:nvPr>
            <p:custDataLst>
              <p:tags r:id="rId78"/>
            </p:custDataLst>
          </p:nvPr>
        </p:nvCxnSpPr>
        <p:spPr bwMode="white">
          <a:xfrm>
            <a:off x="7194550" y="1452562"/>
            <a:ext cx="0" cy="5121275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0" name="Straight Connector 849"/>
          <p:cNvCxnSpPr/>
          <p:nvPr>
            <p:custDataLst>
              <p:tags r:id="rId79"/>
            </p:custDataLst>
          </p:nvPr>
        </p:nvCxnSpPr>
        <p:spPr bwMode="white">
          <a:xfrm>
            <a:off x="7102475" y="1452562"/>
            <a:ext cx="0" cy="5121275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9" name="Straight Connector 848"/>
          <p:cNvCxnSpPr/>
          <p:nvPr>
            <p:custDataLst>
              <p:tags r:id="rId80"/>
            </p:custDataLst>
          </p:nvPr>
        </p:nvCxnSpPr>
        <p:spPr bwMode="white">
          <a:xfrm>
            <a:off x="7008812" y="1452562"/>
            <a:ext cx="0" cy="5121275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8" name="Straight Connector 847"/>
          <p:cNvCxnSpPr/>
          <p:nvPr>
            <p:custDataLst>
              <p:tags r:id="rId81"/>
            </p:custDataLst>
          </p:nvPr>
        </p:nvCxnSpPr>
        <p:spPr bwMode="white">
          <a:xfrm>
            <a:off x="6918325" y="1452562"/>
            <a:ext cx="0" cy="5121275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7" name="Straight Connector 846"/>
          <p:cNvCxnSpPr/>
          <p:nvPr>
            <p:custDataLst>
              <p:tags r:id="rId82"/>
            </p:custDataLst>
          </p:nvPr>
        </p:nvCxnSpPr>
        <p:spPr bwMode="white">
          <a:xfrm>
            <a:off x="6823075" y="1452562"/>
            <a:ext cx="0" cy="5121275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4" name="Straight Connector 843"/>
          <p:cNvCxnSpPr/>
          <p:nvPr>
            <p:custDataLst>
              <p:tags r:id="rId83"/>
            </p:custDataLst>
          </p:nvPr>
        </p:nvCxnSpPr>
        <p:spPr bwMode="white">
          <a:xfrm>
            <a:off x="6545262" y="1452562"/>
            <a:ext cx="0" cy="5121275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5" name="Straight Connector 844"/>
          <p:cNvCxnSpPr/>
          <p:nvPr>
            <p:custDataLst>
              <p:tags r:id="rId84"/>
            </p:custDataLst>
          </p:nvPr>
        </p:nvCxnSpPr>
        <p:spPr bwMode="white">
          <a:xfrm>
            <a:off x="6638925" y="1452562"/>
            <a:ext cx="0" cy="5121275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6" name="Straight Connector 845"/>
          <p:cNvCxnSpPr/>
          <p:nvPr>
            <p:custDataLst>
              <p:tags r:id="rId85"/>
            </p:custDataLst>
          </p:nvPr>
        </p:nvCxnSpPr>
        <p:spPr bwMode="white">
          <a:xfrm>
            <a:off x="6729412" y="1452562"/>
            <a:ext cx="0" cy="5121275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3" name="Straight Connector 852"/>
          <p:cNvCxnSpPr/>
          <p:nvPr>
            <p:custDataLst>
              <p:tags r:id="rId86"/>
            </p:custDataLst>
          </p:nvPr>
        </p:nvCxnSpPr>
        <p:spPr bwMode="white">
          <a:xfrm>
            <a:off x="7467600" y="1452562"/>
            <a:ext cx="0" cy="5121275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2" name="Straight Connector 821"/>
          <p:cNvCxnSpPr/>
          <p:nvPr>
            <p:custDataLst>
              <p:tags r:id="rId87"/>
            </p:custDataLst>
          </p:nvPr>
        </p:nvCxnSpPr>
        <p:spPr bwMode="white">
          <a:xfrm>
            <a:off x="4329112" y="1452562"/>
            <a:ext cx="0" cy="5121275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0" name="Straight Connector 839"/>
          <p:cNvCxnSpPr/>
          <p:nvPr>
            <p:custDataLst>
              <p:tags r:id="rId88"/>
            </p:custDataLst>
          </p:nvPr>
        </p:nvCxnSpPr>
        <p:spPr bwMode="white">
          <a:xfrm>
            <a:off x="6086475" y="1452562"/>
            <a:ext cx="0" cy="5121275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6" name="Straight Connector 835"/>
          <p:cNvCxnSpPr/>
          <p:nvPr>
            <p:custDataLst>
              <p:tags r:id="rId89"/>
            </p:custDataLst>
          </p:nvPr>
        </p:nvCxnSpPr>
        <p:spPr bwMode="white">
          <a:xfrm>
            <a:off x="5716587" y="1452562"/>
            <a:ext cx="0" cy="5121275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9" name="Straight Connector 838"/>
          <p:cNvCxnSpPr/>
          <p:nvPr>
            <p:custDataLst>
              <p:tags r:id="rId90"/>
            </p:custDataLst>
          </p:nvPr>
        </p:nvCxnSpPr>
        <p:spPr bwMode="white">
          <a:xfrm>
            <a:off x="5994400" y="1452562"/>
            <a:ext cx="0" cy="5121275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9" name="Straight Connector 818"/>
          <p:cNvCxnSpPr/>
          <p:nvPr>
            <p:custDataLst>
              <p:tags r:id="rId91"/>
            </p:custDataLst>
          </p:nvPr>
        </p:nvCxnSpPr>
        <p:spPr bwMode="gray">
          <a:xfrm>
            <a:off x="457200" y="1452562"/>
            <a:ext cx="9223375" cy="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 Placeholder 14"/>
          <p:cNvSpPr>
            <a:spLocks noGrp="1"/>
          </p:cNvSpPr>
          <p:nvPr>
            <p:custDataLst>
              <p:tags r:id="rId92"/>
            </p:custDataLst>
          </p:nvPr>
        </p:nvSpPr>
        <p:spPr bwMode="auto">
          <a:xfrm>
            <a:off x="554037" y="1243012"/>
            <a:ext cx="9334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fld id="{CAA1880E-FCC9-4B76-A9CD-3239FBA403F0}" type="datetime'Ме''ро''''''''''''п''''р''''и''''я''''ти''''''''''''е'''">
              <a:rPr lang="en-US" sz="1100" smtClean="0"/>
              <a:pPr>
                <a:spcBef>
                  <a:spcPct val="0"/>
                </a:spcBef>
              </a:pPr>
              <a:t>Мероприятие</a:t>
            </a:fld>
            <a:endParaRPr lang="ru-RU" sz="1100" dirty="0">
              <a:latin typeface="Arial"/>
              <a:sym typeface="Arial"/>
            </a:endParaRPr>
          </a:p>
        </p:txBody>
      </p:sp>
      <p:sp>
        <p:nvSpPr>
          <p:cNvPr id="173" name="Text Placeholder 171"/>
          <p:cNvSpPr>
            <a:spLocks noGrp="1"/>
          </p:cNvSpPr>
          <p:nvPr>
            <p:custDataLst>
              <p:tags r:id="rId93"/>
            </p:custDataLst>
          </p:nvPr>
        </p:nvSpPr>
        <p:spPr bwMode="auto">
          <a:xfrm>
            <a:off x="8493125" y="1243012"/>
            <a:ext cx="10906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fld id="{9C8C9FB0-283A-4968-A87A-4DA53750E549}" type="datetime'О''''''т''''''''в''''''''''е''''тст''венн''ы''''й'">
              <a:rPr lang="en-US" sz="1100" smtClean="0"/>
              <a:pPr>
                <a:spcBef>
                  <a:spcPct val="0"/>
                </a:spcBef>
              </a:pPr>
              <a:t>Ответственный</a:t>
            </a:fld>
            <a:endParaRPr lang="ru-RU" sz="1100">
              <a:latin typeface="Arial"/>
              <a:sym typeface="Arial"/>
            </a:endParaRPr>
          </a:p>
        </p:txBody>
      </p:sp>
      <p:sp>
        <p:nvSpPr>
          <p:cNvPr id="798" name="Text Placeholder 174"/>
          <p:cNvSpPr>
            <a:spLocks noGrp="1"/>
          </p:cNvSpPr>
          <p:nvPr>
            <p:custDataLst>
              <p:tags r:id="rId94"/>
            </p:custDataLst>
          </p:nvPr>
        </p:nvSpPr>
        <p:spPr bwMode="auto">
          <a:xfrm>
            <a:off x="8493125" y="6040437"/>
            <a:ext cx="23971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ru-RU" sz="900" b="0" dirty="0" err="1" smtClean="0">
                <a:latin typeface="Arial"/>
                <a:cs typeface="Arial"/>
                <a:sym typeface="Arial"/>
              </a:rPr>
              <a:t>ФСТ</a:t>
            </a:r>
            <a:endParaRPr lang="en-US" sz="900" b="0" dirty="0" smtClean="0">
              <a:latin typeface="Arial"/>
              <a:cs typeface="Arial"/>
              <a:sym typeface="Arial"/>
            </a:endParaRPr>
          </a:p>
        </p:txBody>
      </p:sp>
      <p:sp useBgFill="1">
        <p:nvSpPr>
          <p:cNvPr id="914" name="Text Placeholder 912"/>
          <p:cNvSpPr>
            <a:spLocks noGrp="1"/>
          </p:cNvSpPr>
          <p:nvPr>
            <p:custDataLst>
              <p:tags r:id="rId95"/>
            </p:custDataLst>
          </p:nvPr>
        </p:nvSpPr>
        <p:spPr bwMode="auto">
          <a:xfrm>
            <a:off x="5478462" y="6388100"/>
            <a:ext cx="514350" cy="12223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fld id="{7E258A77-7B87-402D-B0E3-C1F530704E78}" type="datetime'3''''''0''''''''.''''0''''4.''''''''''''2''013'''''''">
              <a:rPr lang="en-US" sz="800" b="0" smtClean="0"/>
              <a:pPr>
                <a:spcBef>
                  <a:spcPct val="0"/>
                </a:spcBef>
              </a:pPr>
              <a:t>30.04.2013</a:t>
            </a:fld>
            <a:endParaRPr lang="ru-RU" sz="800" b="0">
              <a:latin typeface="Arial"/>
              <a:sym typeface="Arial"/>
            </a:endParaRPr>
          </a:p>
        </p:txBody>
      </p:sp>
      <p:sp>
        <p:nvSpPr>
          <p:cNvPr id="155" name="Text Placeholder 3"/>
          <p:cNvSpPr>
            <a:spLocks noGrp="1"/>
          </p:cNvSpPr>
          <p:nvPr>
            <p:custDataLst>
              <p:tags r:id="rId96"/>
            </p:custDataLst>
          </p:nvPr>
        </p:nvSpPr>
        <p:spPr bwMode="auto">
          <a:xfrm>
            <a:off x="554037" y="6384925"/>
            <a:ext cx="2803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900" b="0" dirty="0" smtClean="0">
                <a:solidFill>
                  <a:srgbClr val="000000"/>
                </a:solidFill>
                <a:latin typeface="Arial" charset="0"/>
              </a:rPr>
              <a:t>4.2 </a:t>
            </a:r>
            <a:r>
              <a:rPr lang="ru-RU" sz="900" b="0" dirty="0" smtClean="0">
                <a:solidFill>
                  <a:srgbClr val="000000"/>
                </a:solidFill>
                <a:latin typeface="Arial" charset="0"/>
              </a:rPr>
              <a:t>Моделирование </a:t>
            </a:r>
            <a:r>
              <a:rPr lang="ru-RU" sz="900" b="0" dirty="0" err="1" smtClean="0">
                <a:solidFill>
                  <a:srgbClr val="000000"/>
                </a:solidFill>
                <a:latin typeface="Arial" charset="0"/>
              </a:rPr>
              <a:t>пилотных</a:t>
            </a:r>
            <a:r>
              <a:rPr lang="ru-RU" sz="900" b="0" dirty="0" smtClean="0">
                <a:solidFill>
                  <a:srgbClr val="000000"/>
                </a:solidFill>
                <a:latin typeface="Arial" charset="0"/>
              </a:rPr>
              <a:t> проектов и внедрение</a:t>
            </a:r>
            <a:endParaRPr lang="ru-RU" sz="900" b="0" dirty="0">
              <a:latin typeface="Arial"/>
              <a:sym typeface="Arial"/>
            </a:endParaRPr>
          </a:p>
        </p:txBody>
      </p:sp>
      <p:sp>
        <p:nvSpPr>
          <p:cNvPr id="799" name="Text Placeholder 174"/>
          <p:cNvSpPr>
            <a:spLocks noGrp="1"/>
          </p:cNvSpPr>
          <p:nvPr>
            <p:custDataLst>
              <p:tags r:id="rId97"/>
            </p:custDataLst>
          </p:nvPr>
        </p:nvSpPr>
        <p:spPr bwMode="auto">
          <a:xfrm>
            <a:off x="8493125" y="6384925"/>
            <a:ext cx="23971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ru-RU" sz="900" b="0" dirty="0" err="1" smtClean="0">
                <a:latin typeface="Arial"/>
                <a:cs typeface="Arial"/>
                <a:sym typeface="Arial"/>
              </a:rPr>
              <a:t>ФСТ</a:t>
            </a:r>
            <a:endParaRPr lang="en-US" sz="900" b="0" dirty="0" smtClean="0">
              <a:latin typeface="Arial"/>
              <a:cs typeface="Arial"/>
              <a:sym typeface="Arial"/>
            </a:endParaRPr>
          </a:p>
        </p:txBody>
      </p:sp>
      <p:sp>
        <p:nvSpPr>
          <p:cNvPr id="153" name="Text Placeholder 3"/>
          <p:cNvSpPr>
            <a:spLocks noGrp="1"/>
          </p:cNvSpPr>
          <p:nvPr>
            <p:custDataLst>
              <p:tags r:id="rId98"/>
            </p:custDataLst>
          </p:nvPr>
        </p:nvSpPr>
        <p:spPr bwMode="auto">
          <a:xfrm>
            <a:off x="554038" y="6040437"/>
            <a:ext cx="310356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900" b="0" dirty="0" smtClean="0">
                <a:solidFill>
                  <a:srgbClr val="000000"/>
                </a:solidFill>
                <a:latin typeface="Arial" charset="0"/>
              </a:rPr>
              <a:t>4.1 </a:t>
            </a:r>
            <a:r>
              <a:rPr lang="ru-RU" sz="900" b="0" dirty="0" smtClean="0">
                <a:solidFill>
                  <a:srgbClr val="000000"/>
                </a:solidFill>
                <a:latin typeface="Arial" charset="0"/>
              </a:rPr>
              <a:t>Разработка и выбор методики ранжирования сетевых </a:t>
            </a:r>
            <a:endParaRPr lang="en-US" sz="900" b="0" dirty="0" smtClean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ru-RU" sz="900" b="0" dirty="0" smtClean="0">
                <a:solidFill>
                  <a:srgbClr val="000000"/>
                </a:solidFill>
                <a:latin typeface="Arial" charset="0"/>
              </a:rPr>
              <a:t>компаний на основании лучшего мирового опыта</a:t>
            </a:r>
            <a:endParaRPr lang="ru-RU" sz="900" b="0" dirty="0">
              <a:latin typeface="Arial"/>
              <a:sym typeface="Arial"/>
            </a:endParaRPr>
          </a:p>
        </p:txBody>
      </p:sp>
      <p:sp useBgFill="1">
        <p:nvSpPr>
          <p:cNvPr id="912" name="Text Placeholder 910"/>
          <p:cNvSpPr>
            <a:spLocks noGrp="1"/>
          </p:cNvSpPr>
          <p:nvPr>
            <p:custDataLst>
              <p:tags r:id="rId99"/>
            </p:custDataLst>
          </p:nvPr>
        </p:nvSpPr>
        <p:spPr bwMode="auto">
          <a:xfrm>
            <a:off x="5116512" y="6043612"/>
            <a:ext cx="514350" cy="12223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fld id="{0B968DD5-D1C9-44B5-BD10-8DC1352D4D29}" type="datetime'''31''''''.''1''2''''''''''.''20''''''''''''1''2'''''">
              <a:rPr lang="en-US" sz="800" b="0" smtClean="0"/>
              <a:pPr>
                <a:spcBef>
                  <a:spcPct val="0"/>
                </a:spcBef>
              </a:pPr>
              <a:t>31.12.2012</a:t>
            </a:fld>
            <a:endParaRPr lang="ru-RU" sz="800" b="0">
              <a:latin typeface="Arial"/>
              <a:sym typeface="Arial"/>
            </a:endParaRPr>
          </a:p>
        </p:txBody>
      </p:sp>
      <p:sp>
        <p:nvSpPr>
          <p:cNvPr id="151" name="Text Placeholder 3"/>
          <p:cNvSpPr>
            <a:spLocks noGrp="1"/>
          </p:cNvSpPr>
          <p:nvPr>
            <p:custDataLst>
              <p:tags r:id="rId100"/>
            </p:custDataLst>
          </p:nvPr>
        </p:nvSpPr>
        <p:spPr bwMode="auto">
          <a:xfrm>
            <a:off x="554038" y="5697537"/>
            <a:ext cx="309721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900" dirty="0" smtClean="0"/>
              <a:t>4. </a:t>
            </a:r>
            <a:r>
              <a:rPr lang="ru-RU" sz="900" dirty="0" smtClean="0"/>
              <a:t>Совершенствование инструментов регулирования, </a:t>
            </a:r>
          </a:p>
          <a:p>
            <a:pPr>
              <a:spcBef>
                <a:spcPct val="0"/>
              </a:spcBef>
            </a:pPr>
            <a:r>
              <a:rPr lang="ru-RU" sz="900" dirty="0" smtClean="0"/>
              <a:t>внедрение единого </a:t>
            </a:r>
            <a:r>
              <a:rPr lang="ru-RU" sz="900" dirty="0" err="1" smtClean="0"/>
              <a:t>бенчмаркинга</a:t>
            </a:r>
            <a:endParaRPr lang="ru-RU" sz="900" dirty="0">
              <a:latin typeface="Arial"/>
              <a:sym typeface="Arial"/>
            </a:endParaRPr>
          </a:p>
        </p:txBody>
      </p:sp>
      <p:sp>
        <p:nvSpPr>
          <p:cNvPr id="610" name="Text Placeholder 174"/>
          <p:cNvSpPr>
            <a:spLocks noGrp="1"/>
          </p:cNvSpPr>
          <p:nvPr>
            <p:custDataLst>
              <p:tags r:id="rId101"/>
            </p:custDataLst>
          </p:nvPr>
        </p:nvSpPr>
        <p:spPr bwMode="auto">
          <a:xfrm>
            <a:off x="8493125" y="5354637"/>
            <a:ext cx="23971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ru-RU" sz="900" b="0" dirty="0" err="1" smtClean="0"/>
              <a:t>ФСТ</a:t>
            </a:r>
            <a:endParaRPr lang="en-US" sz="900" b="0" dirty="0" smtClean="0">
              <a:latin typeface="Arial"/>
              <a:cs typeface="Arial"/>
              <a:sym typeface="Arial"/>
            </a:endParaRPr>
          </a:p>
        </p:txBody>
      </p:sp>
      <p:sp>
        <p:nvSpPr>
          <p:cNvPr id="609" name="Text Placeholder 3"/>
          <p:cNvSpPr>
            <a:spLocks noGrp="1"/>
          </p:cNvSpPr>
          <p:nvPr>
            <p:custDataLst>
              <p:tags r:id="rId102"/>
            </p:custDataLst>
          </p:nvPr>
        </p:nvSpPr>
        <p:spPr bwMode="auto">
          <a:xfrm>
            <a:off x="554037" y="5354637"/>
            <a:ext cx="31496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spcAft>
                <a:spcPts val="0"/>
              </a:spcAft>
              <a:buClr>
                <a:srgbClr val="177B57"/>
              </a:buClr>
              <a:buSzPct val="100000"/>
              <a:buNone/>
            </a:pPr>
            <a:r>
              <a:rPr lang="ru-RU" sz="900" dirty="0" smtClean="0"/>
              <a:t>3.4 Разработать механизм финансирования государством </a:t>
            </a:r>
          </a:p>
          <a:p>
            <a:pPr marL="0" lvl="1" indent="0">
              <a:spcBef>
                <a:spcPts val="0"/>
              </a:spcBef>
              <a:spcAft>
                <a:spcPts val="0"/>
              </a:spcAft>
              <a:buClr>
                <a:srgbClr val="177B57"/>
              </a:buClr>
              <a:buSzPct val="100000"/>
              <a:buNone/>
            </a:pPr>
            <a:r>
              <a:rPr lang="ru-RU" sz="900" dirty="0" smtClean="0"/>
              <a:t>инвестиционных программ по развитию инфраструктуры</a:t>
            </a:r>
            <a:endParaRPr lang="ru-RU" sz="900" dirty="0" smtClean="0">
              <a:latin typeface="Arial"/>
              <a:cs typeface="Arial"/>
              <a:sym typeface="Arial"/>
            </a:endParaRPr>
          </a:p>
        </p:txBody>
      </p:sp>
      <p:sp useBgFill="1">
        <p:nvSpPr>
          <p:cNvPr id="661" name="Text Placeholder 2"/>
          <p:cNvSpPr>
            <a:spLocks noGrp="1"/>
          </p:cNvSpPr>
          <p:nvPr>
            <p:custDataLst>
              <p:tags r:id="rId103"/>
            </p:custDataLst>
          </p:nvPr>
        </p:nvSpPr>
        <p:spPr bwMode="auto">
          <a:xfrm>
            <a:off x="6221412" y="5357812"/>
            <a:ext cx="514350" cy="12223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fld id="{CF17569B-AB5C-46AD-AED5-BF20ED040349}" type="datetime'31.''1''2''''''.''''''''''''''''''2''''''''''''''013'''">
              <a:rPr lang="en-US" sz="800" b="0" smtClean="0"/>
              <a:pPr>
                <a:spcBef>
                  <a:spcPct val="0"/>
                </a:spcBef>
              </a:pPr>
              <a:t>31.12.2013</a:t>
            </a:fld>
            <a:endParaRPr lang="en-US" sz="800" b="0" dirty="0" smtClean="0">
              <a:latin typeface="Arial"/>
              <a:sym typeface="Arial"/>
            </a:endParaRPr>
          </a:p>
        </p:txBody>
      </p:sp>
      <p:sp>
        <p:nvSpPr>
          <p:cNvPr id="797" name="Text Placeholder 174"/>
          <p:cNvSpPr>
            <a:spLocks noGrp="1"/>
          </p:cNvSpPr>
          <p:nvPr>
            <p:custDataLst>
              <p:tags r:id="rId104"/>
            </p:custDataLst>
          </p:nvPr>
        </p:nvSpPr>
        <p:spPr bwMode="auto">
          <a:xfrm>
            <a:off x="8493125" y="5181600"/>
            <a:ext cx="23971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ru-RU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ФСТ</a:t>
            </a:r>
            <a:endParaRPr lang="en-US" sz="900" b="0" dirty="0" smtClean="0">
              <a:latin typeface="Arial"/>
              <a:cs typeface="Arial"/>
              <a:sym typeface="Arial"/>
            </a:endParaRPr>
          </a:p>
        </p:txBody>
      </p:sp>
      <p:sp>
        <p:nvSpPr>
          <p:cNvPr id="149" name="Text Placeholder 3"/>
          <p:cNvSpPr>
            <a:spLocks noGrp="1"/>
          </p:cNvSpPr>
          <p:nvPr>
            <p:custDataLst>
              <p:tags r:id="rId105"/>
            </p:custDataLst>
          </p:nvPr>
        </p:nvSpPr>
        <p:spPr bwMode="auto">
          <a:xfrm>
            <a:off x="554037" y="5181600"/>
            <a:ext cx="222408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spcAft>
                <a:spcPts val="0"/>
              </a:spcAft>
              <a:buClr>
                <a:srgbClr val="177B57"/>
              </a:buClr>
              <a:buSzPct val="100000"/>
              <a:buNone/>
            </a:pPr>
            <a:r>
              <a:rPr lang="en-US" sz="900" dirty="0" smtClean="0"/>
              <a:t>3.3 </a:t>
            </a:r>
            <a:r>
              <a:rPr lang="ru-RU" sz="900" dirty="0" smtClean="0"/>
              <a:t>Нормативное снижение стоимости ТП</a:t>
            </a:r>
          </a:p>
        </p:txBody>
      </p:sp>
      <p:sp useBgFill="1">
        <p:nvSpPr>
          <p:cNvPr id="910" name="Text Placeholder 908"/>
          <p:cNvSpPr>
            <a:spLocks noGrp="1"/>
          </p:cNvSpPr>
          <p:nvPr>
            <p:custDataLst>
              <p:tags r:id="rId106"/>
            </p:custDataLst>
          </p:nvPr>
        </p:nvSpPr>
        <p:spPr bwMode="auto">
          <a:xfrm>
            <a:off x="7329487" y="5184775"/>
            <a:ext cx="514350" cy="12223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fld id="{AC03580D-88F6-403F-A7B1-2800E578CCB8}" type="datetime'''''''31''''''.''''12.''''''''''''''''2''0''14'''''''''''''''">
              <a:rPr lang="en-US" sz="800" b="0" smtClean="0"/>
              <a:pPr>
                <a:spcBef>
                  <a:spcPct val="0"/>
                </a:spcBef>
              </a:pPr>
              <a:t>31.12.2014</a:t>
            </a:fld>
            <a:endParaRPr lang="ru-RU" sz="800" b="0" dirty="0">
              <a:latin typeface="Arial"/>
              <a:sym typeface="Arial"/>
            </a:endParaRPr>
          </a:p>
        </p:txBody>
      </p:sp>
      <p:sp>
        <p:nvSpPr>
          <p:cNvPr id="796" name="Text Placeholder 174"/>
          <p:cNvSpPr>
            <a:spLocks noGrp="1"/>
          </p:cNvSpPr>
          <p:nvPr>
            <p:custDataLst>
              <p:tags r:id="rId107"/>
            </p:custDataLst>
          </p:nvPr>
        </p:nvSpPr>
        <p:spPr bwMode="auto">
          <a:xfrm>
            <a:off x="8493125" y="5010150"/>
            <a:ext cx="254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ru-RU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МЭР</a:t>
            </a:r>
            <a:endParaRPr lang="en-US" sz="900" b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Text Placeholder 3"/>
          <p:cNvSpPr>
            <a:spLocks noGrp="1"/>
          </p:cNvSpPr>
          <p:nvPr>
            <p:custDataLst>
              <p:tags r:id="rId108"/>
            </p:custDataLst>
          </p:nvPr>
        </p:nvSpPr>
        <p:spPr bwMode="auto">
          <a:xfrm>
            <a:off x="554038" y="5010150"/>
            <a:ext cx="311943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900" b="0" dirty="0" smtClean="0"/>
              <a:t>3.2 </a:t>
            </a:r>
            <a:r>
              <a:rPr lang="ru-RU" sz="900" b="0" dirty="0" smtClean="0"/>
              <a:t>Фиксирование тарифов на весь период регулирования</a:t>
            </a:r>
            <a:endParaRPr lang="ru-RU" sz="900" b="0" dirty="0">
              <a:latin typeface="Arial"/>
              <a:sym typeface="Arial"/>
            </a:endParaRPr>
          </a:p>
        </p:txBody>
      </p:sp>
      <p:sp useBgFill="1">
        <p:nvSpPr>
          <p:cNvPr id="908" name="Text Placeholder 906"/>
          <p:cNvSpPr>
            <a:spLocks noGrp="1"/>
          </p:cNvSpPr>
          <p:nvPr>
            <p:custDataLst>
              <p:tags r:id="rId109"/>
            </p:custDataLst>
          </p:nvPr>
        </p:nvSpPr>
        <p:spPr bwMode="auto">
          <a:xfrm>
            <a:off x="5665787" y="5013325"/>
            <a:ext cx="514350" cy="12223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fld id="{800D4B18-CACD-4CAA-A43F-0B911A465123}" type="datetime'''''30''''.0''6''.''''''''''''201''''''3'">
              <a:rPr lang="en-US" sz="800" b="0" smtClean="0"/>
              <a:pPr>
                <a:spcBef>
                  <a:spcPct val="0"/>
                </a:spcBef>
              </a:pPr>
              <a:t>30.06.2013</a:t>
            </a:fld>
            <a:endParaRPr lang="ru-RU" sz="800" b="0" dirty="0">
              <a:latin typeface="Arial"/>
              <a:sym typeface="Arial"/>
            </a:endParaRPr>
          </a:p>
        </p:txBody>
      </p:sp>
      <p:sp>
        <p:nvSpPr>
          <p:cNvPr id="533" name="Text Placeholder 174"/>
          <p:cNvSpPr>
            <a:spLocks noGrp="1"/>
          </p:cNvSpPr>
          <p:nvPr>
            <p:custDataLst>
              <p:tags r:id="rId110"/>
            </p:custDataLst>
          </p:nvPr>
        </p:nvSpPr>
        <p:spPr bwMode="auto">
          <a:xfrm>
            <a:off x="8493125" y="4803775"/>
            <a:ext cx="23971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ru-RU" sz="900" b="0" dirty="0" err="1" smtClean="0"/>
              <a:t>ФСТ</a:t>
            </a:r>
            <a:endParaRPr lang="en-US" sz="900" b="0" dirty="0" smtClean="0">
              <a:latin typeface="Arial"/>
              <a:cs typeface="Arial"/>
              <a:sym typeface="Arial"/>
            </a:endParaRPr>
          </a:p>
        </p:txBody>
      </p:sp>
      <p:sp>
        <p:nvSpPr>
          <p:cNvPr id="532" name="Text Placeholder 3"/>
          <p:cNvSpPr>
            <a:spLocks noGrp="1"/>
          </p:cNvSpPr>
          <p:nvPr>
            <p:custDataLst>
              <p:tags r:id="rId111"/>
            </p:custDataLst>
          </p:nvPr>
        </p:nvSpPr>
        <p:spPr bwMode="auto">
          <a:xfrm>
            <a:off x="554037" y="4803775"/>
            <a:ext cx="31464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900" b="0" dirty="0" smtClean="0"/>
              <a:t>3.1</a:t>
            </a:r>
            <a:r>
              <a:rPr lang="ru-RU" sz="900" b="0" dirty="0" smtClean="0"/>
              <a:t> (внедрение) </a:t>
            </a:r>
            <a:r>
              <a:rPr lang="en-US" sz="900" b="0" dirty="0" smtClean="0"/>
              <a:t> </a:t>
            </a:r>
            <a:r>
              <a:rPr lang="ru-RU" sz="900" b="0" dirty="0" smtClean="0"/>
              <a:t>Проработка механизма вмененной ставки</a:t>
            </a:r>
            <a:endParaRPr lang="ru-RU" sz="900" b="0" dirty="0">
              <a:latin typeface="Arial"/>
              <a:cs typeface="Arial"/>
              <a:sym typeface="Arial"/>
            </a:endParaRPr>
          </a:p>
        </p:txBody>
      </p:sp>
      <p:sp useBgFill="1">
        <p:nvSpPr>
          <p:cNvPr id="608" name="Text Placeholder 2"/>
          <p:cNvSpPr>
            <a:spLocks noGrp="1"/>
          </p:cNvSpPr>
          <p:nvPr>
            <p:custDataLst>
              <p:tags r:id="rId112"/>
            </p:custDataLst>
          </p:nvPr>
        </p:nvSpPr>
        <p:spPr bwMode="auto">
          <a:xfrm>
            <a:off x="5942012" y="4806950"/>
            <a:ext cx="514350" cy="12223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fld id="{154F9DE8-ECD0-45BE-9C83-3CA171E9499C}" type="datetime'30''''''''''''''.''''''''0''9''''.''''''''''2''''''0''13'''">
              <a:rPr lang="en-US" sz="800" b="0" smtClean="0"/>
              <a:pPr>
                <a:spcBef>
                  <a:spcPct val="0"/>
                </a:spcBef>
              </a:pPr>
              <a:t>30.09.2013</a:t>
            </a:fld>
            <a:endParaRPr lang="en-US" sz="800" b="0" dirty="0" smtClean="0">
              <a:latin typeface="Arial"/>
              <a:sym typeface="Arial"/>
            </a:endParaRPr>
          </a:p>
        </p:txBody>
      </p:sp>
      <p:sp>
        <p:nvSpPr>
          <p:cNvPr id="361" name="Text Placeholder 174"/>
          <p:cNvSpPr>
            <a:spLocks noGrp="1"/>
          </p:cNvSpPr>
          <p:nvPr>
            <p:custDataLst>
              <p:tags r:id="rId113"/>
            </p:custDataLst>
          </p:nvPr>
        </p:nvSpPr>
        <p:spPr bwMode="auto">
          <a:xfrm>
            <a:off x="8493125" y="4597400"/>
            <a:ext cx="23971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ru-RU" sz="900" b="0" dirty="0" smtClean="0">
                <a:cs typeface="Arial"/>
                <a:sym typeface="Arial"/>
              </a:rPr>
              <a:t>ФСТ</a:t>
            </a:r>
            <a:endParaRPr lang="en-US" sz="900" b="0" dirty="0" smtClean="0">
              <a:latin typeface="Arial"/>
              <a:cs typeface="Arial"/>
              <a:sym typeface="Arial"/>
            </a:endParaRPr>
          </a:p>
        </p:txBody>
      </p:sp>
      <p:sp>
        <p:nvSpPr>
          <p:cNvPr id="360" name="Text Placeholder 3"/>
          <p:cNvSpPr>
            <a:spLocks noGrp="1"/>
          </p:cNvSpPr>
          <p:nvPr>
            <p:custDataLst>
              <p:tags r:id="rId114"/>
            </p:custDataLst>
          </p:nvPr>
        </p:nvSpPr>
        <p:spPr bwMode="auto">
          <a:xfrm>
            <a:off x="554036" y="4597400"/>
            <a:ext cx="28829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900" b="0" dirty="0" smtClean="0"/>
              <a:t>3.1</a:t>
            </a:r>
            <a:r>
              <a:rPr lang="ru-RU" sz="900" b="0" dirty="0" smtClean="0"/>
              <a:t> (пилот) </a:t>
            </a:r>
            <a:r>
              <a:rPr lang="en-US" sz="900" b="0" dirty="0" smtClean="0"/>
              <a:t> </a:t>
            </a:r>
            <a:r>
              <a:rPr lang="ru-RU" sz="900" b="0" dirty="0" smtClean="0"/>
              <a:t>Проработка механизма вмененной ставки</a:t>
            </a:r>
            <a:endParaRPr lang="ru-RU" sz="900" b="0" dirty="0">
              <a:latin typeface="Arial"/>
              <a:sym typeface="Arial"/>
            </a:endParaRPr>
          </a:p>
        </p:txBody>
      </p:sp>
      <p:sp useBgFill="1">
        <p:nvSpPr>
          <p:cNvPr id="365" name="Text Placeholder 363"/>
          <p:cNvSpPr>
            <a:spLocks noGrp="1"/>
          </p:cNvSpPr>
          <p:nvPr>
            <p:custDataLst>
              <p:tags r:id="rId115"/>
            </p:custDataLst>
          </p:nvPr>
        </p:nvSpPr>
        <p:spPr bwMode="auto">
          <a:xfrm>
            <a:off x="4833937" y="4600575"/>
            <a:ext cx="514350" cy="12223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fld id="{B8628295-C079-4351-8776-BBDA7DF463AE}" type="datetime'''''''''''30''''''''.''''0''9''''''''.''''2''''''''012'''''">
              <a:rPr lang="en-US" sz="800" b="0" smtClean="0"/>
              <a:pPr>
                <a:spcBef>
                  <a:spcPct val="0"/>
                </a:spcBef>
              </a:pPr>
              <a:t>30.09.2012</a:t>
            </a:fld>
            <a:endParaRPr lang="ru-RU" sz="800" b="0" dirty="0">
              <a:latin typeface="Arial"/>
              <a:sym typeface="Arial"/>
            </a:endParaRPr>
          </a:p>
        </p:txBody>
      </p:sp>
      <p:sp>
        <p:nvSpPr>
          <p:cNvPr id="793" name="Text Placeholder 3"/>
          <p:cNvSpPr>
            <a:spLocks noGrp="1"/>
          </p:cNvSpPr>
          <p:nvPr>
            <p:custDataLst>
              <p:tags r:id="rId116"/>
            </p:custDataLst>
          </p:nvPr>
        </p:nvSpPr>
        <p:spPr bwMode="auto">
          <a:xfrm>
            <a:off x="554038" y="4389437"/>
            <a:ext cx="15716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ru-RU" sz="900" dirty="0" smtClean="0"/>
              <a:t>3. Снижение тарифов на ТП</a:t>
            </a:r>
            <a:endParaRPr lang="ru-RU" sz="900" dirty="0">
              <a:latin typeface="Arial"/>
              <a:sym typeface="Arial"/>
            </a:endParaRPr>
          </a:p>
        </p:txBody>
      </p:sp>
      <p:sp>
        <p:nvSpPr>
          <p:cNvPr id="528" name="Text Placeholder 174"/>
          <p:cNvSpPr>
            <a:spLocks noGrp="1"/>
          </p:cNvSpPr>
          <p:nvPr>
            <p:custDataLst>
              <p:tags r:id="rId117"/>
            </p:custDataLst>
          </p:nvPr>
        </p:nvSpPr>
        <p:spPr bwMode="auto">
          <a:xfrm>
            <a:off x="8493125" y="4183062"/>
            <a:ext cx="23971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</a:pPr>
            <a:r>
              <a:rPr lang="ru-RU" sz="900" b="0" dirty="0" err="1" smtClean="0"/>
              <a:t>ФСТ</a:t>
            </a:r>
            <a:endParaRPr lang="ru-RU" sz="900" b="0" dirty="0" smtClean="0">
              <a:latin typeface="Arial"/>
              <a:cs typeface="Arial"/>
              <a:sym typeface="Arial"/>
            </a:endParaRPr>
          </a:p>
        </p:txBody>
      </p:sp>
      <p:sp>
        <p:nvSpPr>
          <p:cNvPr id="527" name="Text Placeholder 3"/>
          <p:cNvSpPr>
            <a:spLocks noGrp="1"/>
          </p:cNvSpPr>
          <p:nvPr>
            <p:custDataLst>
              <p:tags r:id="rId118"/>
            </p:custDataLst>
          </p:nvPr>
        </p:nvSpPr>
        <p:spPr bwMode="auto">
          <a:xfrm>
            <a:off x="554037" y="4183062"/>
            <a:ext cx="203676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177B57"/>
              </a:buClr>
              <a:buSzPct val="100000"/>
              <a:buNone/>
              <a:defRPr/>
            </a:pPr>
            <a:r>
              <a:rPr lang="ru-RU" sz="900" dirty="0" smtClean="0">
                <a:solidFill>
                  <a:srgbClr val="000000"/>
                </a:solidFill>
              </a:rPr>
              <a:t>2.9 Компенсация упущенных доходов </a:t>
            </a:r>
            <a:endParaRPr lang="ru-RU" sz="900" dirty="0" smtClean="0">
              <a:latin typeface="Arial"/>
              <a:cs typeface="Arial"/>
              <a:sym typeface="Arial"/>
            </a:endParaRPr>
          </a:p>
        </p:txBody>
      </p:sp>
      <p:sp useBgFill="1">
        <p:nvSpPr>
          <p:cNvPr id="531" name="Text Placeholder 2"/>
          <p:cNvSpPr>
            <a:spLocks noGrp="1"/>
          </p:cNvSpPr>
          <p:nvPr>
            <p:custDataLst>
              <p:tags r:id="rId119"/>
            </p:custDataLst>
          </p:nvPr>
        </p:nvSpPr>
        <p:spPr bwMode="auto">
          <a:xfrm>
            <a:off x="4837112" y="4186237"/>
            <a:ext cx="514350" cy="12223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fld id="{3DDAC893-47DD-4C01-B450-DF292E6B73F9}" type="datetime'''''3''''''''''0''''.0''''9''''''''''''''''.2''''0''12'">
              <a:rPr lang="en-US" sz="800" b="0" smtClean="0"/>
              <a:pPr>
                <a:spcBef>
                  <a:spcPct val="0"/>
                </a:spcBef>
              </a:pPr>
              <a:t>30.09.2012</a:t>
            </a:fld>
            <a:endParaRPr lang="en-US" sz="800" b="0" dirty="0" smtClean="0">
              <a:latin typeface="Arial"/>
              <a:sym typeface="Arial"/>
            </a:endParaRPr>
          </a:p>
        </p:txBody>
      </p:sp>
      <p:sp>
        <p:nvSpPr>
          <p:cNvPr id="513" name="Text Placeholder 174"/>
          <p:cNvSpPr>
            <a:spLocks noGrp="1"/>
          </p:cNvSpPr>
          <p:nvPr>
            <p:custDataLst>
              <p:tags r:id="rId120"/>
            </p:custDataLst>
          </p:nvPr>
        </p:nvSpPr>
        <p:spPr bwMode="auto">
          <a:xfrm>
            <a:off x="8493125" y="3875087"/>
            <a:ext cx="254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</a:pPr>
            <a:r>
              <a:rPr lang="ru-RU" sz="900" b="0" dirty="0" smtClean="0"/>
              <a:t>МЭР</a:t>
            </a:r>
            <a:endParaRPr lang="ru-RU" sz="900" b="0" dirty="0" smtClean="0">
              <a:latin typeface="Arial"/>
              <a:cs typeface="Arial"/>
              <a:sym typeface="Arial"/>
            </a:endParaRPr>
          </a:p>
        </p:txBody>
      </p:sp>
      <p:sp useBgFill="1">
        <p:nvSpPr>
          <p:cNvPr id="403" name="Text Placeholder 401"/>
          <p:cNvSpPr>
            <a:spLocks noGrp="1"/>
          </p:cNvSpPr>
          <p:nvPr>
            <p:custDataLst>
              <p:tags r:id="rId121"/>
            </p:custDataLst>
          </p:nvPr>
        </p:nvSpPr>
        <p:spPr bwMode="auto">
          <a:xfrm>
            <a:off x="5389562" y="1508125"/>
            <a:ext cx="514350" cy="12223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fld id="{A1EEA0F3-0874-4360-9BA0-91E589880522}" type="datetime'3''1''''''''''.''''''''03.''''''''20''''''''13'''''''''''''">
              <a:rPr lang="en-US" sz="800" b="0" smtClean="0"/>
              <a:pPr>
                <a:spcBef>
                  <a:spcPct val="0"/>
                </a:spcBef>
              </a:pPr>
              <a:t>31.03.2013</a:t>
            </a:fld>
            <a:endParaRPr lang="ru-RU" sz="800" b="0" dirty="0">
              <a:latin typeface="Arial"/>
              <a:sym typeface="Arial"/>
            </a:endParaRPr>
          </a:p>
        </p:txBody>
      </p:sp>
      <p:sp>
        <p:nvSpPr>
          <p:cNvPr id="239" name="Text Placeholder 174"/>
          <p:cNvSpPr>
            <a:spLocks noGrp="1"/>
          </p:cNvSpPr>
          <p:nvPr>
            <p:custDataLst>
              <p:tags r:id="rId122"/>
            </p:custDataLst>
          </p:nvPr>
        </p:nvSpPr>
        <p:spPr bwMode="auto">
          <a:xfrm>
            <a:off x="8493125" y="1849437"/>
            <a:ext cx="6000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</a:pPr>
            <a:r>
              <a:rPr lang="ru-RU" sz="900" b="0" dirty="0" err="1" smtClean="0">
                <a:latin typeface="Arial"/>
                <a:cs typeface="Arial"/>
                <a:sym typeface="Arial"/>
              </a:rPr>
              <a:t>МинЭнерго</a:t>
            </a:r>
            <a:endParaRPr lang="ru-RU" sz="900" b="0" dirty="0" smtClean="0">
              <a:latin typeface="Arial"/>
              <a:cs typeface="Arial"/>
              <a:sym typeface="Arial"/>
            </a:endParaRPr>
          </a:p>
        </p:txBody>
      </p:sp>
      <p:sp useBgFill="1">
        <p:nvSpPr>
          <p:cNvPr id="401" name="Text Placeholder 399"/>
          <p:cNvSpPr>
            <a:spLocks noGrp="1"/>
          </p:cNvSpPr>
          <p:nvPr>
            <p:custDataLst>
              <p:tags r:id="rId123"/>
            </p:custDataLst>
          </p:nvPr>
        </p:nvSpPr>
        <p:spPr bwMode="auto">
          <a:xfrm>
            <a:off x="5113337" y="2609850"/>
            <a:ext cx="514350" cy="12223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fld id="{4507CDEC-660D-4478-84A3-7F6692E5C461}" type="datetime'3''''''''''''''''''''''''1.''1''2''''.2''0''''''1''2'''''''">
              <a:rPr lang="en-US" sz="800" b="0" smtClean="0"/>
              <a:pPr>
                <a:spcBef>
                  <a:spcPct val="0"/>
                </a:spcBef>
              </a:pPr>
              <a:t>31.12.2012</a:t>
            </a:fld>
            <a:endParaRPr lang="ru-RU" sz="800" b="0" dirty="0">
              <a:latin typeface="Arial"/>
              <a:sym typeface="Arial"/>
            </a:endParaRPr>
          </a:p>
        </p:txBody>
      </p:sp>
      <p:sp>
        <p:nvSpPr>
          <p:cNvPr id="410" name="Text Placeholder 174"/>
          <p:cNvSpPr>
            <a:spLocks noGrp="1"/>
          </p:cNvSpPr>
          <p:nvPr>
            <p:custDataLst>
              <p:tags r:id="rId124"/>
            </p:custDataLst>
          </p:nvPr>
        </p:nvSpPr>
        <p:spPr bwMode="auto">
          <a:xfrm>
            <a:off x="8493125" y="2606675"/>
            <a:ext cx="23971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</a:pPr>
            <a:r>
              <a:rPr lang="ru-RU" sz="900" b="0" dirty="0" smtClean="0">
                <a:cs typeface="Arial"/>
              </a:rPr>
              <a:t>ФСТ</a:t>
            </a:r>
            <a:endParaRPr lang="ru-RU" sz="900" b="0" dirty="0" smtClean="0">
              <a:latin typeface="Arial"/>
              <a:cs typeface="Arial"/>
              <a:sym typeface="Arial"/>
            </a:endParaRPr>
          </a:p>
        </p:txBody>
      </p:sp>
      <p:sp>
        <p:nvSpPr>
          <p:cNvPr id="238" name="Text Placeholder 3"/>
          <p:cNvSpPr>
            <a:spLocks noGrp="1"/>
          </p:cNvSpPr>
          <p:nvPr>
            <p:custDataLst>
              <p:tags r:id="rId125"/>
            </p:custDataLst>
          </p:nvPr>
        </p:nvSpPr>
        <p:spPr bwMode="auto">
          <a:xfrm>
            <a:off x="554037" y="1849437"/>
            <a:ext cx="293846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900" b="0" dirty="0" smtClean="0">
                <a:solidFill>
                  <a:srgbClr val="000000"/>
                </a:solidFill>
              </a:rPr>
              <a:t>2.4 </a:t>
            </a:r>
            <a:r>
              <a:rPr lang="ru-RU" sz="900" b="0" dirty="0" smtClean="0">
                <a:solidFill>
                  <a:srgbClr val="000000"/>
                </a:solidFill>
              </a:rPr>
              <a:t>(внедрение) Создание стимулов к высвобождению </a:t>
            </a:r>
          </a:p>
          <a:p>
            <a:pPr>
              <a:spcBef>
                <a:spcPct val="0"/>
              </a:spcBef>
            </a:pPr>
            <a:r>
              <a:rPr lang="ru-RU" sz="900" b="0" dirty="0" smtClean="0">
                <a:solidFill>
                  <a:srgbClr val="000000"/>
                </a:solidFill>
              </a:rPr>
              <a:t>неиспользуемой мощности</a:t>
            </a:r>
            <a:endParaRPr lang="ru-RU" sz="900" b="0" dirty="0" smtClean="0">
              <a:sym typeface="Arial"/>
            </a:endParaRPr>
          </a:p>
        </p:txBody>
      </p:sp>
      <p:sp useBgFill="1">
        <p:nvSpPr>
          <p:cNvPr id="503" name="Text Placeholder 2"/>
          <p:cNvSpPr>
            <a:spLocks noGrp="1"/>
          </p:cNvSpPr>
          <p:nvPr>
            <p:custDataLst>
              <p:tags r:id="rId126"/>
            </p:custDataLst>
          </p:nvPr>
        </p:nvSpPr>
        <p:spPr bwMode="auto">
          <a:xfrm>
            <a:off x="5945187" y="1852612"/>
            <a:ext cx="514350" cy="12223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fld id="{A9538976-2CFE-4E25-A281-300A6ED21290}" type="datetime'''30''''''''.''''''''09''.''2''''''''0''''''1''''''''''''3'">
              <a:rPr lang="en-US" sz="800" b="0" smtClean="0"/>
              <a:pPr>
                <a:spcBef>
                  <a:spcPct val="0"/>
                </a:spcBef>
              </a:pPr>
              <a:t>30.09.2013</a:t>
            </a:fld>
            <a:endParaRPr lang="en-US" sz="800" b="0" dirty="0" smtClean="0">
              <a:latin typeface="Arial"/>
              <a:sym typeface="Arial"/>
            </a:endParaRPr>
          </a:p>
        </p:txBody>
      </p:sp>
      <p:sp>
        <p:nvSpPr>
          <p:cNvPr id="395" name="Text Placeholder 3"/>
          <p:cNvSpPr>
            <a:spLocks noGrp="1"/>
          </p:cNvSpPr>
          <p:nvPr>
            <p:custDataLst>
              <p:tags r:id="rId127"/>
            </p:custDataLst>
          </p:nvPr>
        </p:nvSpPr>
        <p:spPr bwMode="auto">
          <a:xfrm>
            <a:off x="554037" y="2606675"/>
            <a:ext cx="34925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900" b="0" dirty="0" smtClean="0">
                <a:solidFill>
                  <a:srgbClr val="000000"/>
                </a:solidFill>
                <a:latin typeface="Arial" charset="0"/>
              </a:rPr>
              <a:t>2.6 </a:t>
            </a:r>
            <a:r>
              <a:rPr lang="ru-RU" sz="900" b="0" dirty="0" smtClean="0">
                <a:solidFill>
                  <a:srgbClr val="000000"/>
                </a:solidFill>
                <a:latin typeface="Arial" charset="0"/>
              </a:rPr>
              <a:t>(пилот) Создание отдельного тарифа на перераспределение </a:t>
            </a:r>
          </a:p>
          <a:p>
            <a:pPr>
              <a:spcBef>
                <a:spcPct val="0"/>
              </a:spcBef>
            </a:pPr>
            <a:r>
              <a:rPr lang="ru-RU" sz="900" b="0" dirty="0" smtClean="0">
                <a:solidFill>
                  <a:srgbClr val="000000"/>
                </a:solidFill>
                <a:latin typeface="Arial" charset="0"/>
              </a:rPr>
              <a:t>мощности внутри </a:t>
            </a:r>
            <a:r>
              <a:rPr lang="en-US" sz="900" b="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900" b="0" dirty="0" smtClean="0">
                <a:solidFill>
                  <a:srgbClr val="000000"/>
                </a:solidFill>
                <a:latin typeface="Arial" charset="0"/>
              </a:rPr>
              <a:t>одного питающего центра</a:t>
            </a:r>
            <a:endParaRPr lang="ru-RU" sz="900" b="0" dirty="0" smtClean="0">
              <a:sym typeface="Arial"/>
            </a:endParaRPr>
          </a:p>
        </p:txBody>
      </p:sp>
      <p:sp>
        <p:nvSpPr>
          <p:cNvPr id="505" name="Text Placeholder 174"/>
          <p:cNvSpPr>
            <a:spLocks noGrp="1"/>
          </p:cNvSpPr>
          <p:nvPr>
            <p:custDataLst>
              <p:tags r:id="rId128"/>
            </p:custDataLst>
          </p:nvPr>
        </p:nvSpPr>
        <p:spPr bwMode="auto">
          <a:xfrm>
            <a:off x="8493125" y="2398712"/>
            <a:ext cx="6000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</a:pPr>
            <a:r>
              <a:rPr lang="ru-RU" sz="900" b="0" dirty="0" err="1" smtClean="0"/>
              <a:t>МинЭнерго</a:t>
            </a:r>
            <a:endParaRPr lang="ru-RU" sz="900" b="0" dirty="0" smtClean="0">
              <a:latin typeface="Arial"/>
              <a:cs typeface="Arial"/>
              <a:sym typeface="Arial"/>
            </a:endParaRPr>
          </a:p>
        </p:txBody>
      </p:sp>
      <p:sp>
        <p:nvSpPr>
          <p:cNvPr id="504" name="Text Placeholder 3"/>
          <p:cNvSpPr>
            <a:spLocks noGrp="1"/>
          </p:cNvSpPr>
          <p:nvPr>
            <p:custDataLst>
              <p:tags r:id="rId129"/>
            </p:custDataLst>
          </p:nvPr>
        </p:nvSpPr>
        <p:spPr bwMode="auto">
          <a:xfrm>
            <a:off x="554037" y="2398712"/>
            <a:ext cx="295116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ru-RU" sz="900" b="0" dirty="0" smtClean="0"/>
              <a:t>2.5 (внедрен </a:t>
            </a:r>
            <a:r>
              <a:rPr lang="ru-RU" sz="900" b="0" dirty="0" err="1" smtClean="0"/>
              <a:t>ие</a:t>
            </a:r>
            <a:r>
              <a:rPr lang="ru-RU" sz="900" b="0" dirty="0" smtClean="0"/>
              <a:t>) Создание информационной площадки</a:t>
            </a:r>
            <a:endParaRPr lang="ru-RU" sz="900" b="0" dirty="0" smtClean="0">
              <a:sym typeface="Arial"/>
            </a:endParaRPr>
          </a:p>
        </p:txBody>
      </p:sp>
      <p:sp useBgFill="1">
        <p:nvSpPr>
          <p:cNvPr id="516" name="Text Placeholder 2"/>
          <p:cNvSpPr>
            <a:spLocks noGrp="1"/>
          </p:cNvSpPr>
          <p:nvPr>
            <p:custDataLst>
              <p:tags r:id="rId130"/>
            </p:custDataLst>
          </p:nvPr>
        </p:nvSpPr>
        <p:spPr bwMode="auto">
          <a:xfrm>
            <a:off x="5478462" y="2960687"/>
            <a:ext cx="444500" cy="10636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fld id="{64325F3B-4B56-42E8-9259-16E356757E75}" type="datetime'''''''''30''''.''''''''0''''''''''4.''''''2''0''1''''''''3'">
              <a:rPr lang="en-US" sz="700" b="0" smtClean="0"/>
              <a:pPr>
                <a:spcBef>
                  <a:spcPct val="0"/>
                </a:spcBef>
              </a:pPr>
              <a:t>30.04.2013</a:t>
            </a:fld>
            <a:endParaRPr lang="en-US" sz="700" b="0" dirty="0" smtClean="0">
              <a:latin typeface="Arial"/>
              <a:sym typeface="Arial"/>
            </a:endParaRPr>
          </a:p>
        </p:txBody>
      </p:sp>
      <p:sp>
        <p:nvSpPr>
          <p:cNvPr id="512" name="Text Placeholder 3"/>
          <p:cNvSpPr>
            <a:spLocks noGrp="1"/>
          </p:cNvSpPr>
          <p:nvPr>
            <p:custDataLst>
              <p:tags r:id="rId131"/>
            </p:custDataLst>
          </p:nvPr>
        </p:nvSpPr>
        <p:spPr bwMode="auto">
          <a:xfrm>
            <a:off x="554036" y="3875087"/>
            <a:ext cx="28130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177B57"/>
              </a:buClr>
              <a:buSzPct val="100000"/>
              <a:buNone/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2.8 </a:t>
            </a:r>
            <a:r>
              <a:rPr lang="ru-RU" sz="900" dirty="0" smtClean="0">
                <a:solidFill>
                  <a:srgbClr val="000000"/>
                </a:solidFill>
              </a:rPr>
              <a:t>(внедрение) Совершенствование регламента на 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177B57"/>
              </a:buClr>
              <a:buSzPct val="100000"/>
              <a:buNone/>
              <a:defRPr/>
            </a:pPr>
            <a:r>
              <a:rPr lang="ru-RU" sz="900" dirty="0" smtClean="0">
                <a:solidFill>
                  <a:srgbClr val="000000"/>
                </a:solidFill>
              </a:rPr>
              <a:t>перераспределение мощности</a:t>
            </a:r>
          </a:p>
        </p:txBody>
      </p:sp>
      <p:sp useBgFill="1">
        <p:nvSpPr>
          <p:cNvPr id="526" name="Text Placeholder 2"/>
          <p:cNvSpPr>
            <a:spLocks noGrp="1"/>
          </p:cNvSpPr>
          <p:nvPr>
            <p:custDataLst>
              <p:tags r:id="rId132"/>
            </p:custDataLst>
          </p:nvPr>
        </p:nvSpPr>
        <p:spPr bwMode="auto">
          <a:xfrm>
            <a:off x="5478462" y="3878262"/>
            <a:ext cx="514350" cy="12223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fld id="{0A3B5B64-62AD-4BFB-8644-D1370ECF1DEF}" type="datetime'''3''''''''''''0''''''.''''0''4''.''''2''0''''''1''''''''''3'">
              <a:rPr lang="en-US" sz="800" b="0" smtClean="0"/>
              <a:pPr>
                <a:spcBef>
                  <a:spcPct val="0"/>
                </a:spcBef>
              </a:pPr>
              <a:t>30.04.2013</a:t>
            </a:fld>
            <a:endParaRPr lang="en-US" sz="800" b="0" dirty="0" smtClean="0">
              <a:latin typeface="Arial"/>
              <a:sym typeface="Arial"/>
            </a:endParaRPr>
          </a:p>
        </p:txBody>
      </p:sp>
      <p:sp>
        <p:nvSpPr>
          <p:cNvPr id="412" name="Text Placeholder 174"/>
          <p:cNvSpPr>
            <a:spLocks noGrp="1"/>
          </p:cNvSpPr>
          <p:nvPr>
            <p:custDataLst>
              <p:tags r:id="rId133"/>
            </p:custDataLst>
          </p:nvPr>
        </p:nvSpPr>
        <p:spPr bwMode="auto">
          <a:xfrm>
            <a:off x="8493125" y="3565525"/>
            <a:ext cx="254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</a:pPr>
            <a:r>
              <a:rPr lang="ru-RU" sz="900" b="0" dirty="0" smtClean="0">
                <a:cs typeface="Arial"/>
              </a:rPr>
              <a:t>МЭР</a:t>
            </a:r>
            <a:endParaRPr lang="ru-RU" sz="900" b="0" dirty="0" smtClean="0">
              <a:latin typeface="Arial"/>
              <a:cs typeface="Arial"/>
              <a:sym typeface="Arial"/>
            </a:endParaRPr>
          </a:p>
        </p:txBody>
      </p:sp>
      <p:sp>
        <p:nvSpPr>
          <p:cNvPr id="385" name="Text Placeholder 3"/>
          <p:cNvSpPr>
            <a:spLocks noGrp="1"/>
          </p:cNvSpPr>
          <p:nvPr>
            <p:custDataLst>
              <p:tags r:id="rId134"/>
            </p:custDataLst>
          </p:nvPr>
        </p:nvSpPr>
        <p:spPr bwMode="auto">
          <a:xfrm>
            <a:off x="554038" y="3565525"/>
            <a:ext cx="25495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177B57"/>
              </a:buClr>
              <a:buSzPct val="100000"/>
              <a:buNone/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2.8 </a:t>
            </a:r>
            <a:r>
              <a:rPr lang="ru-RU" sz="900" dirty="0" smtClean="0">
                <a:solidFill>
                  <a:srgbClr val="000000"/>
                </a:solidFill>
              </a:rPr>
              <a:t>(пилот) Совершенствование регламента на 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177B57"/>
              </a:buClr>
              <a:buSzPct val="100000"/>
              <a:buNone/>
              <a:defRPr/>
            </a:pPr>
            <a:r>
              <a:rPr lang="ru-RU" sz="900" dirty="0" smtClean="0">
                <a:solidFill>
                  <a:srgbClr val="000000"/>
                </a:solidFill>
              </a:rPr>
              <a:t>перераспределение мощности</a:t>
            </a:r>
          </a:p>
        </p:txBody>
      </p:sp>
      <p:sp useBgFill="1">
        <p:nvSpPr>
          <p:cNvPr id="409" name="Text Placeholder 407"/>
          <p:cNvSpPr>
            <a:spLocks noGrp="1"/>
          </p:cNvSpPr>
          <p:nvPr>
            <p:custDataLst>
              <p:tags r:id="rId135"/>
            </p:custDataLst>
          </p:nvPr>
        </p:nvSpPr>
        <p:spPr bwMode="auto">
          <a:xfrm>
            <a:off x="5116512" y="3568700"/>
            <a:ext cx="514350" cy="12223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fld id="{E4CEF14F-AE5F-435D-9456-552F95E6CDFE}" type="datetime'3''''''''''1''''''''''''''''''.1''''''2.''''2012'''''''">
              <a:rPr lang="en-US" sz="800" b="0" smtClean="0"/>
              <a:pPr>
                <a:spcBef>
                  <a:spcPct val="0"/>
                </a:spcBef>
              </a:pPr>
              <a:t>31.12.2012</a:t>
            </a:fld>
            <a:endParaRPr lang="ru-RU" sz="800" b="0" dirty="0">
              <a:latin typeface="Arial"/>
              <a:sym typeface="Arial"/>
            </a:endParaRPr>
          </a:p>
        </p:txBody>
      </p:sp>
      <p:sp>
        <p:nvSpPr>
          <p:cNvPr id="411" name="Text Placeholder 174"/>
          <p:cNvSpPr>
            <a:spLocks noGrp="1"/>
          </p:cNvSpPr>
          <p:nvPr>
            <p:custDataLst>
              <p:tags r:id="rId136"/>
            </p:custDataLst>
          </p:nvPr>
        </p:nvSpPr>
        <p:spPr bwMode="auto">
          <a:xfrm>
            <a:off x="8493125" y="3257550"/>
            <a:ext cx="24606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</a:pPr>
            <a:r>
              <a:rPr lang="ru-RU" sz="900" b="0" dirty="0" smtClean="0">
                <a:cs typeface="Arial"/>
              </a:rPr>
              <a:t>ФАС</a:t>
            </a:r>
            <a:endParaRPr lang="ru-RU" sz="900" b="0" dirty="0" smtClean="0">
              <a:latin typeface="Arial"/>
              <a:cs typeface="Arial"/>
              <a:sym typeface="Arial"/>
            </a:endParaRPr>
          </a:p>
        </p:txBody>
      </p:sp>
      <p:sp>
        <p:nvSpPr>
          <p:cNvPr id="393" name="Text Placeholder 3"/>
          <p:cNvSpPr>
            <a:spLocks noGrp="1"/>
          </p:cNvSpPr>
          <p:nvPr>
            <p:custDataLst>
              <p:tags r:id="rId137"/>
            </p:custDataLst>
          </p:nvPr>
        </p:nvSpPr>
        <p:spPr bwMode="auto">
          <a:xfrm>
            <a:off x="554037" y="3257550"/>
            <a:ext cx="319246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177B57"/>
              </a:buClr>
              <a:buSzPct val="100000"/>
              <a:buNone/>
              <a:defRPr/>
            </a:pPr>
            <a:r>
              <a:rPr lang="ru-RU" sz="900" dirty="0" smtClean="0">
                <a:solidFill>
                  <a:srgbClr val="000000"/>
                </a:solidFill>
              </a:rPr>
              <a:t>2</a:t>
            </a:r>
            <a:r>
              <a:rPr lang="en-US" sz="900" dirty="0" smtClean="0">
                <a:solidFill>
                  <a:srgbClr val="000000"/>
                </a:solidFill>
              </a:rPr>
              <a:t>.7 </a:t>
            </a:r>
            <a:r>
              <a:rPr lang="ru-RU" sz="900" dirty="0" smtClean="0">
                <a:solidFill>
                  <a:srgbClr val="000000"/>
                </a:solidFill>
              </a:rPr>
              <a:t>Создание типового договора на технологическое </a:t>
            </a:r>
            <a:endParaRPr lang="en-US" sz="900" dirty="0" smtClean="0">
              <a:solidFill>
                <a:srgbClr val="000000"/>
              </a:solidFill>
            </a:endParaRP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177B57"/>
              </a:buClr>
              <a:buSzPct val="100000"/>
              <a:buNone/>
              <a:defRPr/>
            </a:pPr>
            <a:r>
              <a:rPr lang="ru-RU" sz="900" dirty="0" smtClean="0">
                <a:solidFill>
                  <a:srgbClr val="000000"/>
                </a:solidFill>
              </a:rPr>
              <a:t>присоединение к сети путем перераспределения мощности</a:t>
            </a:r>
          </a:p>
        </p:txBody>
      </p:sp>
      <p:sp useBgFill="1">
        <p:nvSpPr>
          <p:cNvPr id="406" name="Text Placeholder 404"/>
          <p:cNvSpPr>
            <a:spLocks noGrp="1"/>
          </p:cNvSpPr>
          <p:nvPr>
            <p:custDataLst>
              <p:tags r:id="rId138"/>
            </p:custDataLst>
          </p:nvPr>
        </p:nvSpPr>
        <p:spPr bwMode="auto">
          <a:xfrm>
            <a:off x="4837112" y="3260725"/>
            <a:ext cx="514350" cy="12223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fld id="{69CEB94B-A7C2-486A-B968-6D402E54AC3F}" type="datetime'''''''''3''''''0''''''''''''''.''''0''''9''.20''1''''''2'''''">
              <a:rPr lang="en-US" sz="800" b="0" smtClean="0"/>
              <a:pPr>
                <a:spcBef>
                  <a:spcPct val="0"/>
                </a:spcBef>
              </a:pPr>
              <a:t>30.09.2012</a:t>
            </a:fld>
            <a:endParaRPr lang="ru-RU" sz="800" b="0" dirty="0">
              <a:latin typeface="Arial"/>
              <a:sym typeface="Arial"/>
            </a:endParaRPr>
          </a:p>
        </p:txBody>
      </p:sp>
      <p:sp>
        <p:nvSpPr>
          <p:cNvPr id="510" name="Text Placeholder 174"/>
          <p:cNvSpPr>
            <a:spLocks noGrp="1"/>
          </p:cNvSpPr>
          <p:nvPr>
            <p:custDataLst>
              <p:tags r:id="rId139"/>
            </p:custDataLst>
          </p:nvPr>
        </p:nvSpPr>
        <p:spPr bwMode="auto">
          <a:xfrm>
            <a:off x="8493125" y="2949575"/>
            <a:ext cx="23971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</a:pPr>
            <a:r>
              <a:rPr lang="ru-RU" sz="900" b="0" dirty="0" err="1" smtClean="0"/>
              <a:t>ФСТ</a:t>
            </a:r>
            <a:endParaRPr lang="ru-RU" sz="900" b="0" dirty="0" smtClean="0">
              <a:latin typeface="Arial"/>
              <a:cs typeface="Arial"/>
              <a:sym typeface="Arial"/>
            </a:endParaRPr>
          </a:p>
        </p:txBody>
      </p:sp>
      <p:sp>
        <p:nvSpPr>
          <p:cNvPr id="509" name="Text Placeholder 3"/>
          <p:cNvSpPr>
            <a:spLocks noGrp="1"/>
          </p:cNvSpPr>
          <p:nvPr>
            <p:custDataLst>
              <p:tags r:id="rId140"/>
            </p:custDataLst>
          </p:nvPr>
        </p:nvSpPr>
        <p:spPr bwMode="auto">
          <a:xfrm>
            <a:off x="554037" y="2949575"/>
            <a:ext cx="34861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900" b="0" dirty="0" smtClean="0">
                <a:solidFill>
                  <a:srgbClr val="000000"/>
                </a:solidFill>
                <a:latin typeface="Arial" charset="0"/>
              </a:rPr>
              <a:t>2.6 </a:t>
            </a:r>
            <a:r>
              <a:rPr lang="ru-RU" sz="900" b="0" dirty="0" smtClean="0">
                <a:solidFill>
                  <a:srgbClr val="000000"/>
                </a:solidFill>
                <a:latin typeface="Arial" charset="0"/>
              </a:rPr>
              <a:t>(внедрение) Создание отдельного тарифа на </a:t>
            </a:r>
          </a:p>
          <a:p>
            <a:pPr>
              <a:spcBef>
                <a:spcPct val="0"/>
              </a:spcBef>
            </a:pPr>
            <a:r>
              <a:rPr lang="ru-RU" sz="900" b="0" dirty="0" smtClean="0">
                <a:solidFill>
                  <a:srgbClr val="000000"/>
                </a:solidFill>
                <a:latin typeface="Arial" charset="0"/>
              </a:rPr>
              <a:t>перераспределение мощности внутри </a:t>
            </a:r>
            <a:r>
              <a:rPr lang="en-US" sz="900" b="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900" b="0" dirty="0" smtClean="0">
                <a:solidFill>
                  <a:srgbClr val="000000"/>
                </a:solidFill>
                <a:latin typeface="Arial" charset="0"/>
              </a:rPr>
              <a:t>одного питающего центра</a:t>
            </a:r>
            <a:endParaRPr lang="ru-RU" sz="900" b="0" dirty="0" smtClean="0">
              <a:sym typeface="Arial"/>
            </a:endParaRPr>
          </a:p>
        </p:txBody>
      </p:sp>
      <p:sp useBgFill="1">
        <p:nvSpPr>
          <p:cNvPr id="427" name="Text Placeholder 2"/>
          <p:cNvSpPr>
            <a:spLocks noGrp="1"/>
          </p:cNvSpPr>
          <p:nvPr>
            <p:custDataLst>
              <p:tags r:id="rId141"/>
            </p:custDataLst>
          </p:nvPr>
        </p:nvSpPr>
        <p:spPr bwMode="auto">
          <a:xfrm>
            <a:off x="5113337" y="2195512"/>
            <a:ext cx="514350" cy="12223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fld id="{D7EF3AD4-A17C-46F7-B007-314DADC19284}" type="datetime'3''''''1.1''2''.''''''''''''''''''''20''''''''''''1''2'">
              <a:rPr lang="en-US" sz="800" b="0" smtClean="0"/>
              <a:pPr>
                <a:spcBef>
                  <a:spcPct val="0"/>
                </a:spcBef>
              </a:pPr>
              <a:t>31.12.2012</a:t>
            </a:fld>
            <a:endParaRPr lang="en-US" sz="800" b="0" dirty="0" smtClean="0">
              <a:latin typeface="Arial"/>
              <a:sym typeface="Arial"/>
            </a:endParaRPr>
          </a:p>
        </p:txBody>
      </p:sp>
      <p:sp>
        <p:nvSpPr>
          <p:cNvPr id="398" name="Text Placeholder 174"/>
          <p:cNvSpPr>
            <a:spLocks noGrp="1"/>
          </p:cNvSpPr>
          <p:nvPr>
            <p:custDataLst>
              <p:tags r:id="rId142"/>
            </p:custDataLst>
          </p:nvPr>
        </p:nvSpPr>
        <p:spPr bwMode="auto">
          <a:xfrm>
            <a:off x="8493125" y="1504950"/>
            <a:ext cx="6000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</a:pPr>
            <a:r>
              <a:rPr lang="ru-RU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МинЭнерго</a:t>
            </a:r>
            <a:endParaRPr lang="ru-RU" sz="900" b="0" dirty="0" smtClean="0">
              <a:cs typeface="Arial"/>
              <a:sym typeface="Arial"/>
            </a:endParaRPr>
          </a:p>
        </p:txBody>
      </p:sp>
      <p:sp>
        <p:nvSpPr>
          <p:cNvPr id="383" name="Text Placeholder 3"/>
          <p:cNvSpPr>
            <a:spLocks noGrp="1"/>
          </p:cNvSpPr>
          <p:nvPr>
            <p:custDataLst>
              <p:tags r:id="rId143"/>
            </p:custDataLst>
          </p:nvPr>
        </p:nvSpPr>
        <p:spPr bwMode="auto">
          <a:xfrm>
            <a:off x="554037" y="1504950"/>
            <a:ext cx="267493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900" b="0" dirty="0" smtClean="0">
                <a:solidFill>
                  <a:srgbClr val="000000"/>
                </a:solidFill>
              </a:rPr>
              <a:t>2.4 </a:t>
            </a:r>
            <a:r>
              <a:rPr lang="ru-RU" sz="900" b="0" dirty="0" smtClean="0">
                <a:solidFill>
                  <a:srgbClr val="000000"/>
                </a:solidFill>
              </a:rPr>
              <a:t>(пилот) Создание стимулов к высвобождению </a:t>
            </a:r>
          </a:p>
          <a:p>
            <a:pPr>
              <a:spcBef>
                <a:spcPct val="0"/>
              </a:spcBef>
            </a:pPr>
            <a:r>
              <a:rPr lang="ru-RU" sz="900" b="0" dirty="0" smtClean="0">
                <a:solidFill>
                  <a:srgbClr val="000000"/>
                </a:solidFill>
              </a:rPr>
              <a:t>неиспользуемой мощности</a:t>
            </a:r>
            <a:endParaRPr lang="ru-RU" sz="900" b="0" dirty="0" smtClean="0">
              <a:sym typeface="Arial"/>
            </a:endParaRPr>
          </a:p>
        </p:txBody>
      </p:sp>
      <p:sp useBgFill="1">
        <p:nvSpPr>
          <p:cNvPr id="508" name="Text Placeholder 2"/>
          <p:cNvSpPr>
            <a:spLocks noGrp="1"/>
          </p:cNvSpPr>
          <p:nvPr>
            <p:custDataLst>
              <p:tags r:id="rId144"/>
            </p:custDataLst>
          </p:nvPr>
        </p:nvSpPr>
        <p:spPr bwMode="auto">
          <a:xfrm>
            <a:off x="5478462" y="2401887"/>
            <a:ext cx="514350" cy="12223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fld id="{081AE826-EC89-433D-BEEC-D3DEC60BE01B}" type="datetime'''30.''''''''''0''''''''''4.2''0''''1''''''3'''">
              <a:rPr lang="en-US" sz="800" b="0" smtClean="0"/>
              <a:pPr>
                <a:spcBef>
                  <a:spcPct val="0"/>
                </a:spcBef>
              </a:pPr>
              <a:t>30.04.2013</a:t>
            </a:fld>
            <a:endParaRPr lang="en-US" sz="800" b="0" dirty="0" smtClean="0">
              <a:latin typeface="Arial"/>
              <a:sym typeface="Arial"/>
            </a:endParaRPr>
          </a:p>
        </p:txBody>
      </p:sp>
      <p:sp>
        <p:nvSpPr>
          <p:cNvPr id="424" name="Text Placeholder 174"/>
          <p:cNvSpPr>
            <a:spLocks noGrp="1"/>
          </p:cNvSpPr>
          <p:nvPr>
            <p:custDataLst>
              <p:tags r:id="rId145"/>
            </p:custDataLst>
          </p:nvPr>
        </p:nvSpPr>
        <p:spPr bwMode="auto">
          <a:xfrm>
            <a:off x="8493125" y="2192337"/>
            <a:ext cx="6000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</a:pPr>
            <a:r>
              <a:rPr lang="ru-RU" sz="900" b="0" dirty="0" err="1" smtClean="0">
                <a:latin typeface="Arial"/>
                <a:cs typeface="Arial"/>
                <a:sym typeface="Arial"/>
              </a:rPr>
              <a:t>МинЭнерго</a:t>
            </a:r>
            <a:endParaRPr lang="ru-RU" sz="900" b="0" dirty="0" smtClean="0">
              <a:latin typeface="Arial"/>
              <a:cs typeface="Arial"/>
              <a:sym typeface="Arial"/>
            </a:endParaRPr>
          </a:p>
        </p:txBody>
      </p:sp>
      <p:sp>
        <p:nvSpPr>
          <p:cNvPr id="423" name="Text Placeholder 3"/>
          <p:cNvSpPr>
            <a:spLocks noGrp="1"/>
          </p:cNvSpPr>
          <p:nvPr>
            <p:custDataLst>
              <p:tags r:id="rId146"/>
            </p:custDataLst>
          </p:nvPr>
        </p:nvSpPr>
        <p:spPr bwMode="auto">
          <a:xfrm>
            <a:off x="554036" y="2192337"/>
            <a:ext cx="265588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ru-RU" sz="900" b="0" dirty="0" smtClean="0"/>
              <a:t>2.5 (пилот) Создание информационной площадки</a:t>
            </a:r>
            <a:endParaRPr lang="ru-RU" sz="900" b="0" dirty="0" smtClean="0"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144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0&quot;/&gt;&lt;/m_mruColor&gt;&lt;m_mapectfillschemeMRU&gt;&lt;key val=&quot;1&quot;/&gt;&lt;elem&gt;&lt;m_nPartnerID val=&quot;535&quot;/&gt;&lt;m_nIndex val=&quot;3&quot;/&gt;&lt;/elem&gt;&lt;/m_mapectfillschemeMRU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DecimalSymbol17909&gt;.&lt;/m_chDecimalSymbol17909&gt;&lt;m_nGroupingDigits17909 val=&quot;3&quot;/&gt;&lt;m_chGroupingSymbol17909&gt;,&lt;/m_chGroupingSymbol17909&gt;&lt;/m_precDefault&gt;&lt;/CDefaultPrec&gt;&lt;/root&gt;"/>
  <p:tag name="THINKCELLUNDODONOTDELETE" val="273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1INJV1cekuDkqJAZL.R4g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JTB6DThK02CQnszpXpy2A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4OsLSNA.U6U8GTk8dqj2Q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GclEl2UHE.EJdv1_vvlMA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Vf1fGHij0CSj.XRRqiY4g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KlJiUkUhUG91SaI1FhOhg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gcpHawN9EmUU9.xn1yL2Q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T6jAoy1k.amMsYxT3w1A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k4AyLxR2USfMZl9f38Y8g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UWj4xwZkG4l.5GDUMWJA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Qj2iQOHjEO4ndTs0Febng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7QDSy89Ok.bucOozEyPo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4Yez9s0kUyACoMKDX060w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ZJsM1hxkeWVXxm2dBZIg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vV91p9gFk.GuDwF6Tgr7g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toeStymgUiczbASA8R_uA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7QikenPeEmin4HTDo5SBg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.Zja2ELrEuK8ntoQW_WBg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5r6MubjU.vQzvtdHGO7A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ZZhKd.TkSDEbJy7GmPDw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i13xIJ2VkCcjBVXYdG7jg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HJxBg1Yku9ghqKnhpuSQ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g8NrcbnaUG4t3ICl3A8i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FEyBCaFE.f4dCbTXc7Lw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JxgoO8.E0OLogA3rz_tPQ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VSdNedA0yDXV86fd0TRg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AKiESkYd0.IwxIBLgwQ1A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554rJrJPkOzhQVQAfTWAw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96pq5mQw0O2yHKUnbqzUQ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9deA3ekb0KQR4uVu7vUJw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WghGxvAhEKpwk8F7Xdltw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pRvSh7H3UO2a5WqnQ2YHw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srNQqDl3kmTZjYjxZJ7AQ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oTerUz9UupwBQoFuWX.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drhRym5SEW3LKYwOrdAfg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1.I8rX2kOMs6Khfsqqiw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aSkUuPl0qns9SS7Y.aPw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lmddbEvtU6_FZ15rhkKuQ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cZNj74FpUym3V.Oe_u9Kw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urGHC5NEWiXv9n9P2GjA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co9AN_Uf0ykfozgqFYuRQ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syUXLkoDUmroxb_VCECxQ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R.XN0eNUiIc9NfwfSp8g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FXShmeIUyK0igQtpVojg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1ILJu1iEuJfNfXv6zAP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lVhGeI2EOuuXtQqEjuUQ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CPD5S0.w0mR0CognrvBYA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.Zja2ELrEuK8ntoQW_WBg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5r6MubjU.vQzvtdHGO7A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ZZhKd.TkSDEbJy7GmPDw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rcA5QQlUCvDdLk4dke_w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HJxBg1Yku9ghqKnhpuSQ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g8NrcbnaUG4t3ICl3A8iQ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kZa.kgEEa3gyR_XXZVoQ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VSdNedA0yDXV86fd0TRg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AKiESkYd0.IwxIBLgwQ1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8EQR6mmnkOLbtykJGPIpw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554rJrJPkOzhQVQAfTWAw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MufKNGuUk.gYJSguKwFlA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ZvvMaq0UaB1vGbp50F5w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4eOvVz3K0KtnySLkSLizA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xDJe.Suc0qE.ZCCywyDbg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ygvHYtXIUufdcKEEdW3fQ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ZAU4ALmp0ao7zL05FPVuw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X1A54mTqUmLrzNe0SwZ8g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_CoIJaeB0qPeXWPv88cGw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w8q2D3BlkquMq6klkGDP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Vmt2oysm0.fhLEK9o_6ww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WFGzw8fXkqGeNDcuNaX9A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yUSU.D0nEmJpqpRhpRChQ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DlVEendUWnG8Bn0w2hdw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GAavCl0PUe_dWbbyKSucQ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1Ft_oz8I0qAUDxVzes5eQ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xGMKNI5z02Ijx2Xvk5nGw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gCk8tXEQUe08isliM5Pzw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CPD5S0.w0mR0CognrvBYA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5r6MubjU.vQzvtdHGO7A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5r6MubjU.vQzvtdHGO7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Vmt2oysm0.fhLEK9o_6ww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5r6MubjU.vQzvtdHGO7A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5r6MubjU.vQzvtdHGO7A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5r6MubjU.vQzvtdHGO7A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5r6MubjU.vQzvtdHGO7A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5r6MubjU.vQzvtdHGO7A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5r6MubjU.vQzvtdHGO7A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5r6MubjU.vQzvtdHGO7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Vmt2oysm0.fhLEK9o_6w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Vmt2oysm0.fhLEK9o_6w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ztsW.RV06nPEpiryeVCg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Vmt2oysm0.fhLEK9o_6ww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Vmt2oysm0.fhLEK9o_6ww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Vmt2oysm0.fhLEK9o_6ww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mknfozeoES1XmiGMjglN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nIa5PooiU62fwlpY8Cvmg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cP.vrQqUuI0aqSVdYQX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ns8w6RJu0eG1NETkGk7Pw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S48HFTBGU.IkyY_eKxs2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YdQS8PHkivaUIzP594d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YfvaonBk069hhBivTYqC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sonUGu1CEW58WAdwkG3E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xoDYpAnEuU.7SwqFMnD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2D2ywAjy0G5GV7cDaa.m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Gc989Enq0iM0p5DwMbBBw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rVYVACLfUyRgmm_fLwPHQ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0hN.vRyw02nnspPHQpiIg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eGv5aCxz0ylVSijvXhZg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QJU5tCmz02vVoAiwB.1Y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fLPIqogQUygYGAKLKvFs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_KueO0RqkuA9Pc1ZGiuT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3GN4oPENEy0VjfXhYbLB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p3n5HJY702Q6f1oaU4wbw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kfgT7xi7UaXRcOtpgxwQ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jENd9HfTEKOOIzaw9Xgt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bynWEggFUeK0cXnDQHXoQ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froiIe8j0OUL4qVwEAKfw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g9AZN4fQ0OTFOadyFn56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DZbmHNkaEiDC_LQd.ut5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SqbERQdfk6bas_gU6CJtQ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m9XYBVKU.LugfgZ_FBD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aI92JrthkCuA9osiAUXXw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9wW.uyfdE2WewpsPFETE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DQXzm50UuJ_F2OE3qUJg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BGq.IM_IUOyaoqxM3PNmQ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piTnFfnE2o5AVhEcdAGQ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XW173FmbEm9kSmn0Ad_zw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gQAs9BJSEqxKl8oJckTX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nOrx28miUGk5LOGd2QF5Q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0KBqeeKkCMl1GLWxITnQ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MPyIHHML06rC5aF_UtVJg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S89AyTWUOlK3KAZmdjV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CT.CCaXUm.JYWKvZgm4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EXL6YRzhEa49r.QN3Jeo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06g5L8fUWK6quHd6biRQ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c7d6oRGq06CZjmbGKRuA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BhDXW7Cpk.O45Yn.DpWNw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mknfozeoES1XmiGMjglNw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a9m2HmLbECa0GHTMeyK8w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utC1bChPkylV3MHyaelRw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mvGNPjMkWBqRk0pnSehg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awj0.VmVUKj53l3jjJ3qg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7ReGbx9wkO7RtAxoXVuU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_0QVJbo3EmLOYwWjRE2dw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Mb54StXgU2nzoopO0rMO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BjtM7O7C0qN7EEGy0xdqA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bynWEggFUeK0cXnDQHXoQ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XW173FmbEm9kSmn0Ad_zw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VFYWtr5kaVwqbcwda4n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2sTeDGLe0ee2emAaOg9hw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HA2NiuVLUGI0AC985Ru2g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N.twDw0wUeHXQOhyvSBqQ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9LbB0xj4kadiSEpQWfZAw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g9AZN4fQ0OTFOadyFn56A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1z3jmdRKE2DJcGRbMolX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M3gy36JD0yaR_zvwUqjl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SR2yIfX0KvLoB8.1JPAg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HKaPvwK2UKvp9nDYZVEx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BO8tDqonUOysVUCSWwzz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f6qaT_Q0U6y_qrvEApIow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m9XYBVKU.LugfgZ_FBDg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aI92JrthkCuA9osiAUXXw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nOrx28miUGk5LOGd2QF5Q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NinyMpru0GZPYEAAF3QsQ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M26Gb2m3kuXpE5ze88O0A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5saoWHl_kyTGoMkZZFEkQ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OSNtsJmzUy9fyjI5UZrz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pKJQ36VbU2JWYwKiHSzrg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mknfozeoES1XmiGMjglNw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6Pv2ysxUKXeW0pFKC6zw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z1tyMxUT0igWg0XPfCMng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ssPrVSfmkmGLVH8QV_gzw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ne9dPJBv0i07.bVsX0WWA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dERnmuRykWDlEg..1i7dg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NrNTEmc9UWT8gXlgCoCgg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PQYhQXQmESWWLSfaHEdZg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zpGqc33rkWo7BHBiXL2tg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Ll1VW.MO0uUE2pRHaxuI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2zB9UEErUKA7h975s4tfw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BUqFDnZ3UOJtb806YeWDQ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g9AZN4fQ0OTFOadyFn56A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v60gUhFXka62285TSZCSQ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XW173FmbEm9kSmn0Ad_zw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5M_wCsHk.zb0ZYMzaK6Q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aI92JrthkCuA9osiAUXXw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bynWEggFUeK0cXnDQHXoQ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oiYEK2JfUCyKysSJ85MIw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QPcSNXtj0SLSSDdBD4SH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QbQ4cj9K0S9SItRjgaDz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EGksz.vEmxHeRh91uGO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VgrJMbEkqZGe2eOK5d7w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nOrx28miUGk5LOGd2QF5Q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NinyMpru0GZPYEAAF3QsQ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M26Gb2m3kuXpE5ze88O0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v96f5LkkeRfGnXIMnmOQ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SBg6h8Wk.UsGUlkWxArg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RyqvJewg0uBvQpQVQknh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jxo_eWgOEKRmitElxrVvg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Dl2gV8cEagq1ZUXvRTug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O4.0hT370qs5zaLIVUzO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c2Z9LJS.06KiymJJMZK2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kxM6uavUmndJBMOIxGDA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Q7AfZ_X0iY50rIaZgwkw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.jDiM46kCR0R.Z38UiUQ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8XyigECuUGSIJC7I57eOw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bEB1ZzE2EyQW_Nb19CxfQ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l8AS8v510ieb459fBZXyw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3olHHmOf0SoFqrE2YwIPw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qje6OzCECtM2ZqYG_GVg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TqTEW4Gr0WnvWxUBb7SRQ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xyahOU.JUC5LEqkg5MJOw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NEdyM0Nlky61J3Tolz2W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ojYGHri0.J6kPBFhWj5w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AL8ajuieEWgQzBiGZJnIw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DKHFNIEdEm5thsIZw1mPA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fEhIyThe0yAsqlcq3HMT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Mx4RTl2hUmb5x6JOr8O8w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sn.Ccsm.UuFyJHl.YHDyg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G9zuWtw0iGbwRyFIoZKw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_TAQL0FhUS3zLQP8aEPzA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nTo7Yv2FEya9jRf0ZV1eg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4k0kdQdxEyDZwivAfrMFA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Rg9uBDuU.2yv1cacdX_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BjtM7O7C0qN7EEGy0xdqA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G0Pfjo.QEiiPcGVZw6ADQ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d2geSb1CEuE7l1rs4PUBg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79i4p3upkSunC2vJRwgmw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QUtaeTIckaM87hSjpGWnw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kaGUxfIOEadkInM0jf7FA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Ocm8hvhkyXwUoo6m_luw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yAuBGic0mgubejPFDNF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cutNPMDq0qIdXfEyFqvm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XYu51WS0uwrnQf.tktjA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jptufiWkyM9zw1OZ.hh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CR.xqbn7kiwjOTL1A2mug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kw5ivDGUU.ONFvC.6dmyg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W.GXyXrrESASen9aIIbLQ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f3qUhKWk6TSjCNzr1jwQ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P3H9.BQlESf7fGyb0xA5w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s6DDVEhaEyMw0vIz.98QQ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I0SQ9bNUu7yP3kFmLAjQ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6MleWpdSUKondXE_5h48Q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lNDqkMQREO7lWthVFlM6g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7SZ_OOEPE6xrCO0q71Hvw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q3P0kvotUqfs00gLnrOM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rOioUcb20mzyz80zSHxRg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YDW.MNV9EiUuxuuNZeMNQ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D3h_NxkUUimja1KSTLcew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H5G2b8I0UeBQduOdP3Vgg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cD6yMLB0kuNv40.F3lStg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FgpHWzmKkiHYFzWlH_E1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4mq7z97JE6Jf91u3d7oIg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q9U4UB1F0WpztNpJJq6jg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CWDztHaHUmsRBZIH45wjw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tCDzrxlGUG3qG.2l8caZ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xNM2GTlj0izfXHv6lqpl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1INJV1cekuDkqJAZL.R4g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zX2lyOb.0ug_8OjfAq6vA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XT_fisWRUmclrMVMCe13A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Dann0FY80m1h0VC..ys2w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R9KGHcb5UKlHKcRQXcL1g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MpNKMDyt0eZPKfX09KzFg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L2LVwh.y0GKsTZCY1qOBg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icJAzWlAEagSJOWWx.fbg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6bjLMWSY0aP321ff4q6kQ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302hD6BwEC4jCOyXZ.yEg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0B5GvZL8Ua5Ldpv63.w.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ztsW.RV06nPEpiryeVCg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A13wMtBH0iGTdlp4XBMQw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UzLKIbgakO0zxMYJLVCaw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BLbJjxWc0aQuygDmTKN0Q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upgUinU2kejuHhtneJsXg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kbbOBxYP0qVof6n.2zLBA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B_ZyjO.kaXfIYXP8wuXA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5gwkjbwB0anMUnKCRCfng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CE.Gcu0zkGeRqjmXCVgZQ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CuGsdIZX0So0o_DnwoaxQ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b_ScIRPXU.OKAVa1C0F0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sonUGu1CEW58WAdwkG3Ew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l9UUWpI0.uRn7Te.TV9A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9IOnbbFVUKvlkdqV0U4DQ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Was2kXK0KnkNWDrjxYOw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jjL5f.soE6.k_QpF_vaxQ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FH3hsKzEkevrPDYNAtoZg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7XPjSYgw0.3Y9nNQOEzxg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lGUa_L9a0SDyOqJ7WVZsQ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hUAXcvl4UqwFmiSTWkVzQ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RfyG.W_yk2T2HUL8LBG0g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_UVLpne10uL8xaIx7Dm5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QD1reIrke9Ytyy6JXV3A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r2UdFtjTkKX_09k8IxmLA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3WFS6JOE0SbMWeGt9XXAA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0POY65.LkiCSSPc4yZkXw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FfPtPUPaU.WT4fBN.pJOQ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9jkE0XWS0WtDei4q6Qp1g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ZRMcz0Ig0Wdb9YJ0d_qbg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tYuke3NDUe0LvePSvZRXw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tmZCs9gsUKSRVXwKb_t7g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q0wri2Aj0apXGhqZd0FHA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lgtKhqTIkGSO4mlKNhrb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EGksz.vEmxHeRh91uGO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p3n5HJY702Q6f1oaU4wbw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RJu_BdClUWxx3UT.coemg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4gy1QSPl0Su_TG7sm16Fw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w1rgNjd6EegRWiHcdkqIA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VjXPKGYUKUFHx8a8OnEw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SCBjXedJU6ItsdiLqNUa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wwsozEstkG6HCU1gXYXFQ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rSxgwluEKec5QKqWht9Q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2QPEs_xuEuNogm7Rd7Hgw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6nHRwUFUu.Qc9yhjZLEQ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mX924K53Uag9kSNbHycn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DQXzm50UuJ_F2OE3qUJg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rO6OmGs0iD4NNbBulE0A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SDdBJD6AECXJMNLftpyRg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1PukkEKLEuJOmxP3MHVYA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CoGWn.AnkmKFJgWXQf5dw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7Z7c7R00mGaTnpcu_oHg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MbN2EdxUkeq5JabosmXMA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jjdd6Vs6UOZJVPo3TCozQ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NcwCA_QME.NOjOPBg7arA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lEpdcZiUynZ.VqkH21hQ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CB9.BRylU.EBIw.Ig6PS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06g5L8fUWK6quHd6biRQ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9YYg8qrJkCaK3ezUYq9LA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nB.T6E9ZUa9jE9e9z44AA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jodDUlSG0CKG4wBXjCmfw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kihHA3QiES39WqVLO4p3Q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EzwrTu8lkKcmkzDwii1Hw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s4_qwaTkkia5SgG3xIwBg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f8705XuV069j8gTKfLTYA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7qwMxqhUmhovWbvoa2mw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nh8OFv8rkqm9HOUjXxo4A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5rGglGRkSy6mn5QhCgD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Azr0XBw3UCHgk4aompUQQ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UW26riSGESzxTNPzjDQ6A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ksdv56fdUOq0XOuaNOmJQ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RNXnYFnQkahBl4secJjrg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0fRXul.U64TbB7WnQTzw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tU43QVAG0elOiodIlhmGw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yo1biaF0i2qz5xAXJFJQ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UmdKYenqEuC5o4EscM13g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54sWFEua0SJrzU94BuXSQ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C0lkAS4FUueM_rAroBf0w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JdHCy0ou0iRig9dKWu1c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Cc4zrhwUUeEJ_nfap7FNg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ZkPBbskrUusd7_SqMPpnQ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EvkVJwQAkiFW0TB0pwlTA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Q6.tvRL20esS4V6eTfCfw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by0eOSKJEy9gogiCu0SEw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3Ksw9.5.UCnew6aeTTEeA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nLGoprEY0uUr0JxjfcdbA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f7ZUVkik0qd2vA91QKNOQ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s6DDVEhaEyMw0vIz.98QQ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tC_NRUiU2KVCCHJnCBUg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2zBpnUnk0WjNyjiJu3Mi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c7XpkugkEa9S9pNfVW6mg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v6Cg4RGTEOfdnvUv222Rw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hjcKt6qekyCifIuwG92cA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JPX_rUjkESrX_4ndqy1sQ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GRIT0F04EiCHa5mtu2NGQ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XKrtSdhDEeb_CsMKo_J8A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9lxhbiX0EiD7zlKE3h0rg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pc07N.o6E6WtS8jC5BxGw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lou186z02ZK.19Vm3cfQ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Bkfc7iLQ0Cyvrjyo1CySw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e2xBVFtuku7mete.YlDW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cZ2GZePGkCQypXG27o.Uw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8IF3lKoEypWNWlwWi.rA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vhfi7sbkC_MevJSw.bsQ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xrYlkmsjkCKyfm9lhSX7Q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6KkoSjI2kiIAkctnQTuDA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cIPQH70OVvCae5tUTHg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AbzvvYp6EyUDn3CKXQyPQ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E4p7skWEkCK6EHLFiTqiA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uiFBwSob0e4slx_yiDVUA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L2LVwh.y0GKsTZCY1qOBg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icJAzWlAEagSJOWWx.fb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VarMm4TeU2etDJpsy9SoQ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6bjLMWSY0aP321ff4q6kQ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302hD6BwEC4jCOyXZ.yEg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1womAxgZEuiDo7Zz_VOrw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YeRUGtG0i6ac6xGXQSxw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w30IRjlAEWy8s3tZIHqdQ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M7lDzCQuUy_Sdh34LQSKA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El5wL8vGUqqcaNzlCGw3g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l5xMfvqhk.o6Z.iIeVtfg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AaEkKRj0iYV8CzIFP6Rg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ppYcIw1GE2C6JNoAxmI8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2D92ea_UU.yJs.dQANvCA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nNkxcBGrEi5byYO8hxcbw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09qE29w0WcKw_ngdJjWA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RKxrWNk5Uq_tABdJ2921g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OEPF08FaEG5oNnWxo4XcQ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2ULKu3bs0adiPfPcn0KPA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vDG1gMH_kiiqL4wf8SABw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w18zJowU0KRw1K1RDQp0Q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FuBavnO.ki8jhgOP0aGkQ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b31C.t5jUG96yEvsbT4tQ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RUTdkegkq_Ct0zz5R2Z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IfKAGj4E.R2AjJOYCZKQ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4jbbUQsqUCZfIo2lmXAzQ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4PiRFejckuu_.TKYu.Nrw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RxbJEFaKk63uw6qQIBsqw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aMwa4uYs0SNOIAUN3olFw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bwBNpz_kSjCi01L0chtg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AOkpxuwNEmuXkZ4Beqv0w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ZcCmM4iyk.NW3ECNgmdrg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yZJDDXdyk.cXngsowjYog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T4JYJWfCU.UD9jbx1Qvmg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gl4hUalGE.1r9x4HuiVr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pKJQ36VbU2JWYwKiHSzr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fx1zCQP70q0_SglZn08nQ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SuNWMsmEuZNXLUA_pjUQ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NZDSZK.YUScambkosIxVQ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xrii92I0eE8CA0av3MIA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nzOz8dlp0.DHcI4ZftfvQ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O3.zrt4wU61O7URvRH3uA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fhkPlJCi0mFgtTlJVJ31A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hkH56XO0UacKDw47k53Yg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KKLvecAzUu.a4GbhlspkA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mAVDhAXHkGk6i8mcja7sg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FLJ.TzvokupLBIpOpGcq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5RKxIDeeEujSupahLyCAg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xnmZatjk6lAoY9Qto7mw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HfopO86ekG5n.h1yzhjag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XkMlJA8JE2NPmR3XRTMMQ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H5BqhDaCE6ttgW.CQHwHw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pfpxXGagEa.MBYs4NSoAg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7tTrqh_6Eivq7UF8thY2Q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MwLorxAtkCCAidFoEpTHQ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MppD2mTk2._DmuNAIwrg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WmOcUJml0yVUri4HeV_yw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zqVqo92akKM6O7PcZ_Zu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GwbY5xSAECEKKz.S2rqqA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RK0hFe.F0.kDuQ9oj1azg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7Ac8z3ZYUOVs8g0D.3PxQ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_tbpCwjmUipP0tnjNa8rg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7rigLN0mUWRimce5Q8Stg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iiGPUZjd0qpXFaeCIMj6w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SqMV0dyIEqMPQB5BEPvNw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ZKNMyF3X0CyDtGhVHPX2Q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T39LaAQnkyTOWIpAltcjQ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SXov1ZNtkuIMPQKRVe78w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ZITXQ4MoUu2MJaHyqVKJ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gIcPA_Ht06DLgpCEJrVfg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oj4v4VtN0KVjI5LKfSB4w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0U8uluMfEqxORirrw.6WA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BVUNDhpnE2irmKhKpJ4wQ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GnXVCvU00elgb8BfgR23A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8oxQY4D_U6v28pqvO.vfg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oZjqDlXYky8i_t3qDQ1hw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mV6SqPfw0GCOzSduYrHdw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FfPtPUPaU.WT4fBN.pJOQ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0POY65.LkiCSSPc4yZkXw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ejF6Xzq2kiza7ADEYZiW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0zXrB20hEuFZ3q3122Aew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y0PIBXUmEOIeD84WcnSsA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h1.SNjq02ZqqWFucFu8w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U6q_HtyUOZol6WT..a8w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xWjRQc_zUmdfMz.hI5htw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uugocHZukako.Wd3wm1.Q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wBZyPOccUqq58.Qc0HS1g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PQ6HwsNRE.FMZRXtUTiXg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2S8o1vqUqPafk0QG2lJQ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ekUaJr_kO0I78xIPK0KQ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RHL2Sv.xUeOgY9E9yi9k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ubMgLU3UkaZ3xLbDth.ig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xtEm9m1BESC90zabr6ftg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4aMy4tCUa5N3MLNa9LxA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JsOi.MuSESLjcINLlIIPw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HUSLIihHkCHYcwax2_3zQ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g_qZY9I0.07JZMTOzmew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4w911HyEuG2uICtsgWJQ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hfHJ7oe5U66nw0sdfKJrw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O.DgaqLlkmGnMWKg41teQ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nn02uTv_UOm.ABk6oWOGA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u6NM9uTkmRjJZsn1f3D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pBaqJm7Ak2h3DZpLPIj7Q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nxIjk1pO0icC2U7ST7QEg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Ttjn.t8w06Mb.d5q6kwVA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bqa6ZRUC0eeBu_isFZmFg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BBmo2KsiE2aDJo8DlsQnQ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kQMGs75AUWRT6Fo02szIw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osHLb3IzES11lxodPwJgw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MfwBeK27EussEBUxDAD5Q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ceKFAz1kC621HE6mdHSw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byP8r4.hEC99OYgsFVmrg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x5ExW4GGESYSDvq5k6Bj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4p6dC3vY06hfHCOy.iG1Q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xAZ4vdaEidzCkXE0OmKA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PtpTyvQZEexdHPprNEVbA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ntrIYdqNE2lkL2d0ok5kg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gHG8GOMrEKRAnyCuXixIg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5E3QWiHIU6EZyv1r57w7Q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ND0Ik9T0SrpbcTFX.a1Q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9mRYXNYmEm6wvf6vo7hYQ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qceJlUAm0ChZHvYNDxO1A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mW4GTKUKEyOn2Dc1ygsCg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5.zmqiIQ0mRGwuzFr5G4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QCUFrzmUqHMxLDiJoRng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LgSKkGzEqJzaHG774ROQ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xkJgMDdKkWe6clikcztag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LvhnDqrzEuq_z4u4qDMVw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TlZISUAYkCM6qyFVK7f.g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AVxvBm_vk2g7C4GLfMlbg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9oSlMHal0q_XVBRq.eHWQ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e8qAjunCU2Fz7fi780ATQ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glmM2alek.huZeELM07rg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CTEV1NbEK_e6RFWBpdVQ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X9oHHxKzEmqQRm6Wba6Z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_cagRHpEKAho9sfgGb2g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ntqPinjfkWq09GXldMqaw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jFviU3BakmAb3A2DrtQ5A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s6DDVEhaEyMw0vIz.98QQ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JuNBxpTbEiJdN3n.mxxCg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yLQ9gKAw0ONLxQGylCLnw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v6Cg4RGTEOfdnvUv222Rw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hjcKt6qekyCifIuwG92cA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JPX_rUjkESrX_4ndqy1sQ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XKrtSdhDEeb_CsMKo_J8A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9lxhbiX0EiD7zlKE3h0r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2zB9UEErUKA7h975s4tf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aDysSJNaEqDExig2kPP7g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X6qhmxtjEau6zyotRwpCQ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Bkfc7iLQ0Cyvrjyo1CySw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c_FKrNvj0i4o4smMzjgnQ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lNDqkMQREO7lWthVFlM6g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4mq7z97JE6Jf91u3d7oIg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q9U4UB1F0WpztNpJJq6jg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tCDzrxlGUG3qG.2l8caZA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xNM2GTlj0izfXHv6lqplg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LT8xMDAyUOiZr2F9ZF3IQ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o7__Q.0Mk246khGViy.T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A0ZBpE65k.mN8owFtrgKw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IATWUWrk601DoRmonaJA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zX2lyOb.0ug_8OjfAq6vA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2.Yssix2Ue4HWc.02dTZg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L2LVwh.y0GKsTZCY1qOBg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icJAzWlAEagSJOWWx.fbg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6bjLMWSY0aP321ff4q6kQ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NlJ8Q5fM0ynTpKJzBLUsA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xo8EjvOn0.tFJpTk9LxXw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5NiQCwLkWHT.Bfi_TkuA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om4pQ3HUUCNBO7soYp6f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ouTR_KfQk2Bd8yLC07GKg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OKineWl8k2z0AcVUQoXOQ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wx4iiqsQU.rqEhZchvuHw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RrNUuIJU0aGQ8l96c3hEg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nNkxcBGrEi5byYO8hxcbw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RKxrWNk5Uq_tABdJ2921g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uzbAXxH9kym9e1T2weklg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FyYbwRAzE6O8eVGejvmhg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TOIUNZs6UK0h_6HgGSlYA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mpoI7mwSk6ofdrU89_23Q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qCYf9Urxk.pMGTQnAj5V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gpBR.TRECa1zoXZGDDpA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Was2kXK0KnkNWDrjxYOw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D1vjDha0EiCeYL5ASECUw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rIAay9k00yPqBCFu6L1GQ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lGUa_L9a0SDyOqJ7WVZsQ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zVU4KadBkqu6jv_1fGLoQ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9IOnbbFVUKvlkdqV0U4DQ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RxbJEFaKk63uw6qQIBsqw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qYzcQigXEGOJw3SqJxW7g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Wp7PDSlPk2I2w3S67spjg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TSSTuRFnkOs6O5XuEpeS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Cy5QKTdU.egYnqzmcf0w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XH_Tg1LnkitgJiia383Yw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yheEw_M0muDKPLa_Kl2Q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fRhREuvLk.pRWDFQpKI6Q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AWBz4P3gkuEwfBzqJdiLA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kM_8sJ51kWfFxIZGMaZXA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PcuveCzRUKl2TA8ePxK9g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WUBjSZXXEWg_V6yoMv7Eg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n23BS4_dkiuevK_LuPQxQ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KChyru380GtEl6zjpKpgw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idYps7kE0OnDM4VrY83y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We56NT57kaj8OKzFl6rVw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zfSkschKUuFFuXTaFmllg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QMd9w.O8UyuUdp8eZOS6g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57YLcW3D0aJOL_W06M7_w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svjry9ATEaT0n3SdZxw0Q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WiQq4k0eku2Ir._.NPXcA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6a38Mng4UaMLS3Zq3_N1g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reARoD1TUOie9ok39WhnA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MW6Yky750q2HyQp08ASuQ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2K07o1T90SojXOkEAzYdA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m9.tjherEmwt6oDxF_X8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mKMp0YPUu8869NW9JhBQ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otQBoiWIkuSqZgKhOOcnw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nQsuSkvlU21VxtHovkWTg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wIEXpWX0aIZAMkMGC0fQ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2L36It_rU65e7MIC731Nw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cjQwoKNokK97JJCj2BjOw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YUpi96BGE6H49IDgsHCbA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yJlzTm7REyAGn.GDOraIg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6OR6_h4jUSQNVZCWoSpKA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1PhAFPkQUaPVL3NWj0YPw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tZJoc_0N0aqsw.J9hSkf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PEZvCeV6Eqttd2LoapcJA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zK1lez4LE.mzW.bZM4vGw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xECQhJNEk2j5aHXt.PFnQ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DA5C0eU1Uemf.Scnd.bJw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.CkEG0l5UKdIKjF14hgKA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654mi01HU.xXgLQZ09zSA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C4GWLi9rEmLJraPHz91Zw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iMobdAd2EK7n28k.KHUQw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j.BqBGdGEWY66M1Cl095w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CBljEG8WEW95dgOD_PBhQ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N8zlYrunkiXdPZ1vUjaE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iig7Q6PZkqTdeYi2ShRiw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HUSLIihHkCHYcwax2_3zQ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KMKWC.SDUSXLq05rzVgIQ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7STpwZrVUS_gEwuHRlsmQ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Q_F7nwiOEm4Bh6.etJCfQ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YMf3qjchESdx0.Lyyrtog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m.8pAqKaUmIs_12UTr0CA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Ttjn.t8w06Mb.d5q6kwVA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xX3GhUCUUWmFWXfsbNldA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yRyItX9dEC14ZH9syaJ1A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lIgJ0FA0qe8K05wufB9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eyhyWQ1nE.zhMdQ8UzplQ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l_vQmfAoEaluzoqjqaEJg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ZRMcz0Ig0Wdb9YJ0d_qbg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CB9.BRylU.EBIw.Ig6PSg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9YYg8qrJkCaK3ezUYq9LA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hhcjWdNUCgue56KCgO4A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jodDUlSG0CKG4wBXjCmfw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h1.SNjq02ZqqWFucFu8w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rRsXzwxkKbwlmu3q9rAA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nh8OFv8rkqm9HOUjXxo4A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5rGglGRkSy6mn5QhCgD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VgrJMbEkqZGe2eOK5d7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P9ff4hXN0aZE64NTzB_Lg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6QMusIFz0KDutx1YRNlyQ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ksdv56fdUOq0XOuaNOmJQ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RNXnYFnQkahBl4secJjrg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4lYO3slHEKh55Vf7bKjsQ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nG54kUjFkWE43xBA5sX5A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kWwkgxCckuNFSe1g3Ei8g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GvFXFVTMEKnjooLitvUqw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7E4tUMSc02sJu55MLQ5UQ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9hvE5pfS0q_nQCEvvViUw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K1c7hT0nE6eqrlSoL1XG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2mSI_xk20qaSSSvvB.lOg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3bKGn8XkCxXE6XIS93rg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yo1biaF0i2qz5xAXJFJQ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HS0Vbq_ekqKhJjwScFObw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kihHA3QiES39WqVLO4p3Q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YlV3i8atk6uJ.jL6rUnRg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R_INHAOL0ypZv2orxRiyw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ejF6Xzq2kiza7ADEYZiWg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JsOi.MuSESLjcINLlIIPw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xWjRQc_zUmdfMz.hI5htw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2ZuoXluOk2y681dLKdmx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M4Ck_m_oEauGATmiaOs0A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0POY65.LkiCSSPc4yZkXw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FfPtPUPaU.WT4fBN.pJOQ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U6q_HtyUOZol6WT..a8w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3Vd2RjBuUe4C9tFVNVBKg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wBZyPOccUqq58.Qc0HS1g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o44AuQEAkWqx9fVWYyJMw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xtEm9m1BESC90zabr6ftg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LY3NdRnXkWvy0F6Ff7Lfg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aG2OtSBx0.vcZw65v9v7Q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gPzOyuSNku8aKOXzIGoJ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ygYdjGD0ufGd..mZaxPg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XSYnUMRyUS3b0scsvlAGw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.Zja2ELrEuK8ntoQW_WBg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a6xWL2oUevdKtSTPE3Sg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r5DaI8o0EWuog1RS6lbZQ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KxG1zWOj0WNxmqYygP0Hw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ZZhKd.TkSDEbJy7GmPDw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aV3yzJPT0CwB2zuDNvFaA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hasMntkU6Y78VXugdeWA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HJxBg1Yku9ghqKnhpuSQ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pr.MOGFkmXuZXCMJoCA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JFSecrJukWe_6l5XZJXUw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g8NrcbnaUG4t3ICl3A8iQ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NrrYDi5kasUIQcAJgo9Q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6V4nAgi0iFY1Z0NWT_hg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oeycdxdiUmeVvIa4KSK5Q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d0tZr8wREaX_5oVO8i8Jg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6v.eRN4CUScHmuYCXn4eQ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CPD5S0.w0mR0CognrvBYA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JKgLvJm.U6.J3GlFyHEmQ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dD5bX68RUuASpbfGrZjsQ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dvkRT0I0qQRZoaam8jo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74Mh4L4IUuM7O1Rz8nqsA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OG4fvwrjU.XD7u3c4amqQ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f2BXazAREaKLq75XSegnA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0y8wN1IzU2q0CtNQNQ9LA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1wSdI8PUiB55PQ8Nn5jg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YvheKNu_0WugsyKmwJZlA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MKXSptPS0ugIPQfQyUaQQ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.NbxWCKxE2HK6ibT3EnDQ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8snLRhkZEqiLCpC6z6CTQ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88nbF8_o0C4tDxgGc8NDA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iqDtH0MV0iX9G3J9QNEM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C2d6h3GGEyi8A.Q4lvKjw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wxdTxJCJ0eLZluIbrqZ3Q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.Zja2ELrEuK8ntoQW_WBg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4EF5YQH0Su5nT16tIOlw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ZZhKd.TkSDEbJy7GmPDw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e4by7OapEmDydKWIjjScA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HJxBg1Yku9ghqKnhpuSQ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g8NrcbnaUG4t3ICl3A8iQ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1edFCIcy0WIXQxvgNcvVA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fpezig9CUiUH74paxb0Lw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5BcY62GyUmjhsYiUTAN7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.VH1taAkKD4Ot.jebtuA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moMmGOVJU6j4IMQIl6SuQ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kOxyq8tR0GzJxBsWYzBfQ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iqx4eAcEisJtRHYYmr_Q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ZmsSkSenk6GQDRNOYlpaQ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yUr6ZeskW6e7PITnDtjQ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j6cQXNprkqvovX4_tJe3A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wSo8tXWD0ymzzQUdCjrNg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QrSGppF.E2SlB_6fyMyxA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7mfrgKppkOWUvetXaFoew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0CCD7T8Pk.91YxECbEim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aTqFjAg4E2LDgOIs.8fLw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MhnE5F6f0i3a1heOQVTuw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EPzmV_ZGE.dR6v1wkqaow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Sf5oJBr5kamLxwuFnsoFg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VRr03.z8Eq_BStROnzKDw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6ReYjVLk2vYRhZiusSIQ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DBZa1BOlEa.2llYhxI5oA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6hE6LK6zEWgQhblViZegg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Xa1tqIa0isOK_4ndGy4g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UMhq.krCkOg1O0CBKHUVA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JyUZu7J90.muAw2Xs2AW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gHRWEnUmUCRkyqqSJAfuA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ScMLa6VUeb_35fumG3Kw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.Zja2ELrEuK8ntoQW_WBg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EpO2_EUlkqbfI1WXsFonQ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ZZhKd.TkSDEbJy7GmPDw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pf1LxOc2UCEbI2PnCyoMg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HJxBg1Yku9ghqKnhpuSQ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g8NrcbnaUG4t3ICl3A8iQ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qqyo9WNUOb71SI4V_rvg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9q1Powvqki_54L_9TfxEQ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5BcY62GyUmjhsYiUTAN7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ojYGHri0.J6kPBFhWj5w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ZRDTPo51ESIFtp6EhIqVQ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moMmGOVJU6j4IMQIl6SuQ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kOxyq8tR0GzJxBsWYzBfQ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AgxdgS8E0qm_k7zGIdJ8w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PqNb3Ai0WVmjfncqYReQ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uo7D.5uq0ytdWdXpvb3ug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2ytsz060.pa0xcmKVxSw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CsVnJ1fk2TN.nyseKByg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3znfO9gcEa.hV8jlQwPkw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1eiwyRle0Kwq8LTMgovRg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BojlrF5I0SDKK_pWF7lm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OtymBgNqUW1MiEZfdgusw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.aubhvhrUOj_sDeg_ZIaA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e8ENe6tik2AlxF2hKBOxQ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8mNGWwXQEi374U.Ob4LEQ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hS4.O8tUeiK.2kDBC1YA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zCfD6NMWEaRoGTE5KkgnQ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o7xkeSoUO0IKSgeD0Eyw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V1NN.uoLU.Rl3saEt4bhA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X0xHFKKi0qxdnYsQn7hUQ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Hh.Lhu3JEeDlCIi31IKzQ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mYf4MF2c0yVY4ii2eSQs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_AghwiBnkOpWPlr29jLhQ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cQxd0jvCkiUCAIeaQYA8Q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.Zja2ELrEuK8ntoQW_WBg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EpO2_EUlkqbfI1WXsFonQ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ZZhKd.TkSDEbJy7GmPDw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pf1LxOc2UCEbI2PnCyoMg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HJxBg1Yku9ghqKnhpuSQ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g8NrcbnaUG4t3ICl3A8iQ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qqyo9WNUOb71SI4V_rvg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9q1Powvqki_54L_9TfxEQ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5BcY62GyUmjhsYiUTAN7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YbFO0x8sUqVjvckiqLDfw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moMmGOVJU6j4IMQIl6SuQ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kOxyq8tR0GzJxBsWYzBfQ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AgxdgS8E0qm_k7zGIdJ8w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PqNb3Ai0WVmjfncqYReQ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uo7D.5uq0ytdWdXpvb3ug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2ytsz060.pa0xcmKVxSw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CsVnJ1fk2TN.nyseKByg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3znfO9gcEa.hV8jlQwPkw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1eiwyRle0Kwq8LTMgovRg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BojlrF5I0SDKK_pWF7lm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kDLtghGJk.3Gelk7JJYeQ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.aubhvhrUOj_sDeg_ZIaA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e8ENe6tik2AlxF2hKBOxQ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8mNGWwXQEi374U.Ob4LEQ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hS4.O8tUeiK.2kDBC1YA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zCfD6NMWEaRoGTE5KkgnQ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o7xkeSoUO0IKSgeD0Eyw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V1NN.uoLU.Rl3saEt4bhA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X0xHFKKi0qxdnYsQn7hUQ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Hh.Lhu3JEeDlCIi31IKzQ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mYf4MF2c0yVY4ii2eSQs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kPnfqMWiUmBZps99NpPAA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cQxd0jvCkiUCAIeaQYA8Q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.Zja2ELrEuK8ntoQW_WBg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eMEkEjB60qUWpLV58MqQg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ZZhKd.TkSDEbJy7GmPDw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GrguG6pVkSyTPWV4DFVsQ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HJxBg1Yku9ghqKnhpuSQ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g8NrcbnaUG4t3ICl3A8iQ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3Amx1dgxUKIC5yYaCC.xA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5BcY62GyUmjhsYiUTAN7Q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moMmGOVJU6j4IMQIl6Su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TK018eBqEOIkrYJZSePIA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kOxyq8tR0GzJxBsWYzBfQ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9jxt6S4O0ug.M88.29gIg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PCzqYC_SUutsZsh4hVSCQ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3kMBicfIkiqZd4Kw93XCA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24J8B4qFE2kQ3DpkbQscQ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iFNxGSS0OR5SKMKFeu9Q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CQpJ.WQgkCfWcKpDTqq9Q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CGKgBpuA0SxV8T3FvCtoA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AQaMT8IgUSgQiQ0NCTwmg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SuWer1uVkyamXd7DN4FS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02Tbfu9QUOnuyYFKFDqVw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.laNn5HMEaCnH5cS7wpdw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Dlk9jHtEkiSDi8e.mDhKQ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xts1HeUPUuq..kVZM3JGA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DIskrkroE22A9pfXnBiHg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pQ8TzeSQkKpVezFUDT7hA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8FB6aFxe026hpsHP1UFoA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0wocj7h50iGaDUuBf7oSQ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4GL3aI40mM5JCa8Ry8.g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3niiE23M0S3kuLWbxF2rA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3UIvSRxvkSEWWfz6Vdhm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keKvg2mCEyLlRIvC318kA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_x6xIDO4UibXu34ZLfUUA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.Zja2ELrEuK8ntoQW_WBg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5r6MubjU.vQzvtdHGO7A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ZZhKd.TkSDEbJy7GmPDw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MdKNFGA0.uNKbd.OivgA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HJxBg1Yku9ghqKnhpuSQ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g8NrcbnaUG4t3ICl3A8iQ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h9JHBPh5EWmCAosqoF.FQ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5BcY62GyUmjhsYiUTAN7Q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moMmGOVJU6j4IMQIl6Su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aytmGc8Q0C3AUOAavSEHw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kOxyq8tR0GzJxBsWYzBfQ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9jxt6S4O0ug.M88.29gIg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PCzqYC_SUutsZsh4hVSCQ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3kMBicfIkiqZd4Kw93XCA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24J8B4qFE2kQ3DpkbQscQ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iFNxGSS0OR5SKMKFeu9Q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CQpJ.WQgkCfWcKpDTqq9Q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CGKgBpuA0SxV8T3FvCtoA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AQaMT8IgUSgQiQ0NCTwmg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SuWer1uVkyamXd7DN4FS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CR.xqbn7kiwjOTL1A2mu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_kAgc11NECYakv6APJ.tg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.laNn5HMEaCnH5cS7wpdw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Dlk9jHtEkiSDi8e.mDhKQ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xts1HeUPUuq..kVZM3JGA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DIskrkroE22A9pfXnBiHg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pQ8TzeSQkKpVezFUDT7hA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8FB6aFxe026hpsHP1UFoA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0wocj7h50iGaDUuBf7oSQ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4GL3aI40mM5JCa8Ry8.g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8NVTcqr8kWkL6nzlnOmRA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XQjW5puWkSxvoFYnfx.d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Au9iGnURUCWyyD.3Y2f8g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CPD5S0.w0mR0CognrvBYA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.Zja2ELrEuK8ntoQW_WBg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lhQrPSh_kOKJmHmWtRVZw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ZZhKd.TkSDEbJy7GmPDw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cyB4hd1Qka7wpZsDgKjRg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HJxBg1Yku9ghqKnhpuSQ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g8NrcbnaUG4t3ICl3A8iQ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cLX8bE.LkyhHBsZA87sUg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VSdNedA0yDXV86fd0TRg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AKiESkYd0.IwxIBLgwQ1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93RT_lKWUK_h22E6sivsA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vW0lXPs0GALueDNZ6zow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yGKDyMEEaoy8XmMN4p8w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aq.3JvZ5E.oeUS0iKDD1A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nWIhll.W0WETu.7v0OOdg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WujKOAo10OcAWX8ZC2Teg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g.rhM1KA0yL5BgNSVK_eg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lY4cCxPP0O63yaDJJaNpg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cFEo3eFnEqffvQDYdgenA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A9RO.kL6UG2vI2klo5haw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LHTqovZhUydGv1QGIypB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7_kO1JFYEaJtQxdUc6l2A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CEV8HkqYE.G5_59l.JSLQ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EU8Pc_z0.dDaNpUXhNvg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MZwsqCpEarByjpTr8EhQ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ptpUlZD0kCwBf1b0m8ulg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9yiOcuaP0m0iRXirJbqtw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9VffXAr3UaefSDzb8hbrQ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SPDySdzs0S6EhIud4Ks4w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KPTRK3gH0KTidL5Vsd80w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JFb85VFEqw6z8UiyfTzg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.sDzusnUEWRwmA1Ebzui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yrZHJb_40e1FBYFEI6PXA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Dj_dfPR.0yWxt8mbOmMng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.Zja2ELrEuK8ntoQW_WBg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5r6MubjU.vQzvtdHGO7A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ZZhKd.TkSDEbJy7GmPDw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OEIdhBsMEClNOMB8VXGPw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HJxBg1Yku9ghqKnhpuSQ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g8NrcbnaUG4t3ICl3A8iQ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cLX8bE.LkyhHBsZA87sUg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VSdNedA0yDXV86fd0TRg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AKiESkYd0.IwxIBLgwQ1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x821fX0qUqkgQKP.U12AA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vW0lXPs0GALueDNZ6zow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iCQvCNI6UaHLrVI0HU9WA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jY4Iyrk50.f7nF4YKUstg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UjEeS6uokWLnk5WIG1eqw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ct2YEr3GEqpVeqZLOLTIg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Ki4uOsHGEGnYJ1W0zxnZg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BIuC5ks0KlCM3dYsYKHg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SkzasJG0qdu_K1q_s_JA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BmWlLbgHEa7xqcbJaq2bw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6FKlUnKkGaoutgrsQyb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A70verjMEyVnKgSSgvnpA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v6AMpLDkCofCVNkedCqw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Fkkq94TEaf14HXQnpUEA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7JoAI7NtkWYpBbKaFFG6w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wTSY_QsYkqjkdsLPLBTkg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3cpcE9YmEeH3qjG9vh48g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WNcmvZez0eY8cg7cQn1RQ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IaDTLaKt0qgbPV6Miu9ZQ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2b4YWZnLUKkIJxg5Ycaxw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ckkQ9OOnk.cvoMiMnpAFQ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qqyo9WNUOb71SI4V_rv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qJYiWwdgUehCqKNPQIXJA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CPD5S0.w0mR0CognrvBYA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.Zja2ELrEuK8ntoQW_WBg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H0PABM6g0mrtVp.ua16eQ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ZZhKd.TkSDEbJy7GmPDw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sC5dHv_8EuSzhURjUcNgw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HJxBg1Yku9ghqKnhpuSQ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g8NrcbnaUG4t3ICl3A8iQ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6CHrAC7O0iWldHDjoKXgQ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9G8rSIRU0KiWFTvLh3kbg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z8O30cbhEOnPJZDDPHSL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hw0MZBqUWGDELqJKlc4g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ZGdgIawGUO8k3xpfRE93w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wjcVFnFVUWVcVjTAIxDlw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jDpeX3FQUGIcrDH6ZTcSg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Qctkztoa0O9IbMcBWDsDQ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QeF7YOQQky7rB6.F.O_Jg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8e5xcN_1UGlIerlqMdQTw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4onhYmp2kG_jRYq3Z1HWw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Dy10.SshUKMvsB_tjKgBg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PE19X4C9km6P7IBTY5PWg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.__P1JEp0GCkNCbNS6vl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cx2bz4SlkK3wDw9.C40cw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Fagpy9QLUuZg_4Wwr9B_g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zaSuqtyEyC8j6U2goLdw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n9L4S2T7UijY2Y0_zG07g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K555W4OkkiU.mwU8YMQMg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5r3eCvDEWPm_.zVX8FlQ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pRkSw6L0EKAw.E6qcY.cw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V_LaTrxUGB6rWC3wb6dg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1lSTqZIWUyzoDRWtGrdIQ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hZCjy4G6Eyq4JSCEmtiMw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OewiwgK7kmpS4U0OgjEc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rOioUcb20mzyz80zSHxR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AQ6i.cgEq4RjqQ5EGcYQ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zJ6oonKnUm.gcy3y_SKNw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.Zja2ELrEuK8ntoQW_WBg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5r6MubjU.vQzvtdHGO7A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ZZhKd.TkSDEbJy7GmPDw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AT8rKy9PUe3VYrWRsjWRQ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HJxBg1Yku9ghqKnhpuSQ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g8NrcbnaUG4t3ICl3A8iQ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7Y1Wnhq0C8vUb6ODOoOg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5TTTpFLUqGJ96Cl6VLJw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2RjXI5xqkiKPD97Igwol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GCTq_K6PEi5kokjQXVNCw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YqO3ZxU10a29MPFC1.oqQ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np1Pqn1T0OtWFBUhpsxSg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6q1I11C_UednG8b_suPKQ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G4r_xFIJ0Gy3N.4JFbQCg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MbFRNAf406tUQiw3o_sWw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5aEpBHUoEqHFDnHUaW7aA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HtjonnNkCb8w0DkL__Sw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4QDP7Xrm0ivUBB.91Gxeg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LgmhATqHkalFsVHCVSdXQ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8nN9stMaUeG9VrClrWOQ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f3B9NP4a0OzFU_nKOFDyw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Nsu51XNxk.nhuY1x.OZbQ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6EFpx2.UUi1JcXIOECphA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u8po5YLS0e1ccizSZHR8A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6wCVulqYkuZ1B_xPsWwgA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GO11qM0TUSxAOxVCmVLmw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zmW7_Af4UG35o5nPn_.VQ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w0vLfGHnEelpvIJauBNLg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6Hqt9ozCUqe9TaMobIW4w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92mJ_RKO02kwrt_Wwx1cg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CPD5S0.w0mR0CognrvBY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M4XfQFB0CHfjh2TRzPNA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.Zja2ELrEuK8ntoQW_WBg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5r6MubjU.vQzvtdHGO7A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ZZhKd.TkSDEbJy7GmPDw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PF64Qiv0CVaieALgJMGA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HJxBg1Yku9ghqKnhpuSQ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g8NrcbnaUG4t3ICl3A8iQ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5basKI5q0u1_KQsMcKyog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5TTTpFLUqGJ96Cl6VLJw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uXj6Jcmh0aAKdAtn3enPQ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AWe7zWvEevh0I84Ck8Q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_kBCT3CkKO3EaknkHGyQ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a_Sdp.rEmD4eBtpXF3JA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9Vk4AZrfky_dE7AlFItrw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dJ..PlxEG0yxJwzX6ZyQ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1ofLL7s70OIVvEtZbGUQg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CcRQgYC7Umj3T45xoNJeA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j42LSzLXU671hmsTi2gCQ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N.nTwQBw02whTWVfrXB1A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WunvigkPkGevzc7gxjy_g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uPv5y_LEeaOxTPXMs1LQ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A2ki8XGw0Ch48tnUdX._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vklAIk00Uqq8TCrMnW_uA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OTS1GIFDUySZVz3zVAg6Q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pBD18RDECIpfJ6xSbH_A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_3Q5fEB.kSD35gFoaVqyw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BoEyK26P0eouv5O3d8Axw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HaNia4TkqvPBVU2bCUug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rkY5bel4UaZud6mev0sXQ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pPrIMPW02NR0T2P3k.Ow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i2zR.v4eUGbRNglQXfjAg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cPRJbX4_E.UL5Pxau0D9A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CPD5S0.w0mR0CognrvBY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6YZJS7f0WkX2keQAXRcg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.Zja2ELrEuK8ntoQW_WBg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ZbzA6Qc_Emy6ckvoGPNwQ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ZZhKd.TkSDEbJy7GmPDw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M_wSn7bu0GKFBk1PNYEdw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HJxBg1Yku9ghqKnhpuSQ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g8NrcbnaUG4t3ICl3A8iQ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tks0AzGbkWSAUCGMvbO1w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5basKI5q0u1_KQsMcKyog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qpv2Gk1EmrykFG7LNgsg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KS0gIBBWEOWO89EdiTAN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WE7Y.cARUSAruq10y0u3A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A2IazWjcEuEBVkVzHRUiQ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gV06yWZzUad_Vyl55omzA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21pBfp31EeR41L1fyh6xA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Jc5yBDRfEy2xLXEcGcnQQ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I6Sdv_KkGlsuQrH2ozBw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pm7kJP7Z0yXbWZD1X5XUw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BAIVRYV0SGd.PqbXQ_jA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G91rC5.k6m7WCFvnYHkg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d1Yi0NlUu4y33hYkWdaw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Pz4bzr_Fk6Aa40OMuv5c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MNY.S518kqY1qN3HurU2w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T5m8RRD0ikdIWPeZ0m7w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yXEwzRiFkmYO99A1WHsmA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tL9FJo_0KVgrHxNgWF2A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klwTIJAOkqUKlq5Q5aEPA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8z60aP2xE2LZwhFf3gT7g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QxF8gcgZ06JBAfcnvfTRQ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AWe7zWvEevh0I84Ck8Qg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.Zja2ELrEuK8ntoQW_WBg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DJttnUdE.dsC3tInH31w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ZZhKd.TkSDEbJy7GmPD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3TsFxJ_ky1rNLTBLkPqQ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pyQDfTB1US2PTZZMGffuQ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HJxBg1Yku9ghqKnhpuSQ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g8NrcbnaUG4t3ICl3A8iQ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NDcMaJJEWPEcrdO0Rm1w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dXf68BdkyUz9Mw.IBO_Q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m6takGME0Kfi4BC4noH7w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hKhL3fVk.Vo0_jEzyB7Q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JrVuTQcYkqo_lGfezOTKg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94B4D59B0CBrGNZxYaI3Q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WMSuvdwyUukwyWtU6C_Ug"/>
</p:tagLst>
</file>

<file path=ppt/theme/theme1.xml><?xml version="1.0" encoding="utf-8"?>
<a:theme xmlns:a="http://schemas.openxmlformats.org/drawingml/2006/main" name="blank">
  <a:themeElements>
    <a:clrScheme name="Standard colors 1">
      <a:dk1>
        <a:srgbClr val="000000"/>
      </a:dk1>
      <a:lt1>
        <a:srgbClr val="FFFFFF"/>
      </a:lt1>
      <a:dk2>
        <a:srgbClr val="177B57"/>
      </a:dk2>
      <a:lt2>
        <a:srgbClr val="808080"/>
      </a:lt2>
      <a:accent1>
        <a:srgbClr val="E2E2E2"/>
      </a:accent1>
      <a:accent2>
        <a:srgbClr val="BCDEC2"/>
      </a:accent2>
      <a:accent3>
        <a:srgbClr val="B2B2B2"/>
      </a:accent3>
      <a:accent4>
        <a:srgbClr val="4D4D4D"/>
      </a:accent4>
      <a:accent5>
        <a:srgbClr val="D2E0E6"/>
      </a:accent5>
      <a:accent6>
        <a:srgbClr val="79A2B3"/>
      </a:accent6>
      <a:hlink>
        <a:srgbClr val="5BAD82"/>
      </a:hlink>
      <a:folHlink>
        <a:srgbClr val="8EC6A1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bg2"/>
          </a:solidFill>
        </a:ln>
        <a:effectLst/>
      </a:spPr>
      <a:bodyPr tIns="90000" bIns="90000" rtlCol="0" anchor="ctr" anchorCtr="0"/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 anchor="t">
        <a:spAutoFit/>
      </a:bodyPr>
      <a:lstStyle>
        <a:defPPr algn="ctr">
          <a:defRPr sz="1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Blank">
  <a:themeElements>
    <a:clrScheme name="Letter Blank 3">
      <a:dk1>
        <a:srgbClr val="000000"/>
      </a:dk1>
      <a:lt1>
        <a:srgbClr val="FFFFFF"/>
      </a:lt1>
      <a:dk2>
        <a:srgbClr val="345782"/>
      </a:dk2>
      <a:lt2>
        <a:srgbClr val="808080"/>
      </a:lt2>
      <a:accent1>
        <a:srgbClr val="E2E2E2"/>
      </a:accent1>
      <a:accent2>
        <a:srgbClr val="C5DCDF"/>
      </a:accent2>
      <a:accent3>
        <a:srgbClr val="FFFFFF"/>
      </a:accent3>
      <a:accent4>
        <a:srgbClr val="000000"/>
      </a:accent4>
      <a:accent5>
        <a:srgbClr val="EEEEEE"/>
      </a:accent5>
      <a:accent6>
        <a:srgbClr val="B2C7CA"/>
      </a:accent6>
      <a:hlink>
        <a:srgbClr val="5D8BA7"/>
      </a:hlink>
      <a:folHlink>
        <a:srgbClr val="9CBDC8"/>
      </a:folHlink>
    </a:clrScheme>
    <a:fontScheme name="Custom 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D2E0E6"/>
        </a:solidFill>
        <a:ln w="9525" cap="flat" cmpd="sng" algn="ctr">
          <a:solidFill>
            <a:srgbClr val="B2B2B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889000" rtl="0" eaLnBrk="1" fontAlgn="base" latinLnBrk="0" hangingPunct="1">
          <a:defRPr kumimoji="0" sz="1400" b="0" i="0" u="none" strike="noStrike" cap="none" normalizeH="0" baseline="0" dirty="0" smtClean="0">
            <a:solidFill>
              <a:schemeClr val="tx1"/>
            </a:solidFill>
            <a:effectLst/>
            <a:latin typeface="+mn-lt"/>
            <a:cs typeface="+mn-cs"/>
          </a:defRPr>
        </a:defPPr>
      </a:lstStyle>
    </a:spDef>
    <a:lnDef>
      <a:spPr bwMode="auto"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/>
      <a:bodyPr wrap="square" lIns="45720" rIns="45720" rtlCol="0">
        <a:noAutofit/>
      </a:bodyPr>
      <a:lstStyle>
        <a:defPPr algn="l">
          <a:defRPr sz="1200" dirty="0" err="1" smtClean="0">
            <a:solidFill>
              <a:schemeClr val="tx2">
                <a:lumMod val="75000"/>
              </a:schemeClr>
            </a:solidFill>
            <a:latin typeface="Tahoma" pitchFamily="34" charset="0"/>
            <a:cs typeface="Tahoma" pitchFamily="34" charset="0"/>
          </a:defRPr>
        </a:defPPr>
      </a:lstStyle>
    </a:txDef>
  </a:objectDefaults>
  <a:extraClrSchemeLst>
    <a:extraClrScheme>
      <a:clrScheme name="Letter Blank 1">
        <a:dk1>
          <a:srgbClr val="000000"/>
        </a:dk1>
        <a:lt1>
          <a:srgbClr val="FFFFFF"/>
        </a:lt1>
        <a:dk2>
          <a:srgbClr val="177B57"/>
        </a:dk2>
        <a:lt2>
          <a:srgbClr val="808080"/>
        </a:lt2>
        <a:accent1>
          <a:srgbClr val="E2E2E2"/>
        </a:accent1>
        <a:accent2>
          <a:srgbClr val="BCDEC2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AAC9B0"/>
        </a:accent6>
        <a:hlink>
          <a:srgbClr val="5BAD82"/>
        </a:hlink>
        <a:folHlink>
          <a:srgbClr val="8EC6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tter Blank 2">
        <a:dk1>
          <a:srgbClr val="000000"/>
        </a:dk1>
        <a:lt1>
          <a:srgbClr val="FFFFFF"/>
        </a:lt1>
        <a:dk2>
          <a:srgbClr val="177B57"/>
        </a:dk2>
        <a:lt2>
          <a:srgbClr val="000000"/>
        </a:lt2>
        <a:accent1>
          <a:srgbClr val="E2E2E2"/>
        </a:accent1>
        <a:accent2>
          <a:srgbClr val="BCDEC2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AAC9B0"/>
        </a:accent6>
        <a:hlink>
          <a:srgbClr val="5BAD82"/>
        </a:hlink>
        <a:folHlink>
          <a:srgbClr val="8EC6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tter Blank 3">
        <a:dk1>
          <a:srgbClr val="000000"/>
        </a:dk1>
        <a:lt1>
          <a:srgbClr val="FFFFFF"/>
        </a:lt1>
        <a:dk2>
          <a:srgbClr val="345782"/>
        </a:dk2>
        <a:lt2>
          <a:srgbClr val="808080"/>
        </a:lt2>
        <a:accent1>
          <a:srgbClr val="E2E2E2"/>
        </a:accent1>
        <a:accent2>
          <a:srgbClr val="C5DCDF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B2C7CA"/>
        </a:accent6>
        <a:hlink>
          <a:srgbClr val="5D8BA7"/>
        </a:hlink>
        <a:folHlink>
          <a:srgbClr val="9CBD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">
  <a:themeElements>
    <a:clrScheme name="Letter Blank 3">
      <a:dk1>
        <a:srgbClr val="000000"/>
      </a:dk1>
      <a:lt1>
        <a:srgbClr val="FFFFFF"/>
      </a:lt1>
      <a:dk2>
        <a:srgbClr val="345782"/>
      </a:dk2>
      <a:lt2>
        <a:srgbClr val="808080"/>
      </a:lt2>
      <a:accent1>
        <a:srgbClr val="E2E2E2"/>
      </a:accent1>
      <a:accent2>
        <a:srgbClr val="C5DCDF"/>
      </a:accent2>
      <a:accent3>
        <a:srgbClr val="FFFFFF"/>
      </a:accent3>
      <a:accent4>
        <a:srgbClr val="000000"/>
      </a:accent4>
      <a:accent5>
        <a:srgbClr val="EEEEEE"/>
      </a:accent5>
      <a:accent6>
        <a:srgbClr val="B2C7CA"/>
      </a:accent6>
      <a:hlink>
        <a:srgbClr val="5D8BA7"/>
      </a:hlink>
      <a:folHlink>
        <a:srgbClr val="9CBDC8"/>
      </a:folHlink>
    </a:clrScheme>
    <a:fontScheme name="Custom 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D2E0E6"/>
        </a:solidFill>
        <a:ln w="9525" cap="flat" cmpd="sng" algn="ctr">
          <a:solidFill>
            <a:srgbClr val="B2B2B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889000" rtl="0" eaLnBrk="1" fontAlgn="base" latinLnBrk="0" hangingPunct="1">
          <a:defRPr kumimoji="0" sz="1400" b="0" i="0" u="none" strike="noStrike" cap="none" normalizeH="0" baseline="0" dirty="0" smtClean="0">
            <a:solidFill>
              <a:schemeClr val="tx1"/>
            </a:solidFill>
            <a:effectLst/>
            <a:latin typeface="+mn-lt"/>
            <a:cs typeface="+mn-cs"/>
          </a:defRPr>
        </a:defPPr>
      </a:lstStyle>
    </a:spDef>
    <a:lnDef>
      <a:spPr bwMode="auto"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/>
      <a:bodyPr wrap="square" lIns="45720" rIns="45720" rtlCol="0">
        <a:noAutofit/>
      </a:bodyPr>
      <a:lstStyle>
        <a:defPPr algn="l">
          <a:defRPr sz="1200" dirty="0" err="1" smtClean="0">
            <a:solidFill>
              <a:schemeClr val="tx2">
                <a:lumMod val="75000"/>
              </a:schemeClr>
            </a:solidFill>
            <a:latin typeface="Tahoma" pitchFamily="34" charset="0"/>
            <a:cs typeface="Tahoma" pitchFamily="34" charset="0"/>
          </a:defRPr>
        </a:defPPr>
      </a:lstStyle>
    </a:txDef>
  </a:objectDefaults>
  <a:extraClrSchemeLst>
    <a:extraClrScheme>
      <a:clrScheme name="Letter Blank 1">
        <a:dk1>
          <a:srgbClr val="000000"/>
        </a:dk1>
        <a:lt1>
          <a:srgbClr val="FFFFFF"/>
        </a:lt1>
        <a:dk2>
          <a:srgbClr val="177B57"/>
        </a:dk2>
        <a:lt2>
          <a:srgbClr val="808080"/>
        </a:lt2>
        <a:accent1>
          <a:srgbClr val="E2E2E2"/>
        </a:accent1>
        <a:accent2>
          <a:srgbClr val="BCDEC2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AAC9B0"/>
        </a:accent6>
        <a:hlink>
          <a:srgbClr val="5BAD82"/>
        </a:hlink>
        <a:folHlink>
          <a:srgbClr val="8EC6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tter Blank 2">
        <a:dk1>
          <a:srgbClr val="000000"/>
        </a:dk1>
        <a:lt1>
          <a:srgbClr val="FFFFFF"/>
        </a:lt1>
        <a:dk2>
          <a:srgbClr val="177B57"/>
        </a:dk2>
        <a:lt2>
          <a:srgbClr val="000000"/>
        </a:lt2>
        <a:accent1>
          <a:srgbClr val="E2E2E2"/>
        </a:accent1>
        <a:accent2>
          <a:srgbClr val="BCDEC2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AAC9B0"/>
        </a:accent6>
        <a:hlink>
          <a:srgbClr val="5BAD82"/>
        </a:hlink>
        <a:folHlink>
          <a:srgbClr val="8EC6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tter Blank 3">
        <a:dk1>
          <a:srgbClr val="000000"/>
        </a:dk1>
        <a:lt1>
          <a:srgbClr val="FFFFFF"/>
        </a:lt1>
        <a:dk2>
          <a:srgbClr val="345782"/>
        </a:dk2>
        <a:lt2>
          <a:srgbClr val="808080"/>
        </a:lt2>
        <a:accent1>
          <a:srgbClr val="E2E2E2"/>
        </a:accent1>
        <a:accent2>
          <a:srgbClr val="C5DCDF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B2C7CA"/>
        </a:accent6>
        <a:hlink>
          <a:srgbClr val="5D8BA7"/>
        </a:hlink>
        <a:folHlink>
          <a:srgbClr val="9CBD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6267</Words>
  <Application>Microsoft Office PowerPoint</Application>
  <PresentationFormat>A4 Paper (210x297 mm)</PresentationFormat>
  <Paragraphs>1359</Paragraphs>
  <Slides>34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blank</vt:lpstr>
      <vt:lpstr>1_Blank</vt:lpstr>
      <vt:lpstr>2_Blank</vt:lpstr>
      <vt:lpstr>think-cell Slide</vt:lpstr>
      <vt:lpstr>Chart</vt:lpstr>
      <vt:lpstr>Slide 0</vt:lpstr>
      <vt:lpstr>Цели и обоснование инициативы Повышение доступности энергетической инфраструктуры</vt:lpstr>
      <vt:lpstr>Укрупненная дорожная карта</vt:lpstr>
      <vt:lpstr>Сроки подключения к энергосетям Для попадания в двадцатку рейтинга необходимо сократить срок в 7 раз</vt:lpstr>
      <vt:lpstr>Количество этапов согласования Только сокращение процедур до 5 позволит России попасть в двадцатку рейтинга</vt:lpstr>
      <vt:lpstr>Стоимость подключения к энергосетям Необходимо снижение тарифов до уровня развитых стран</vt:lpstr>
      <vt:lpstr>Slide 6</vt:lpstr>
      <vt:lpstr>Сетевой график реализации мероприятий (I)</vt:lpstr>
      <vt:lpstr>Сетевой график реализации мероприятий (II)</vt:lpstr>
      <vt:lpstr>Сетевой график реализации мероприятий (III)</vt:lpstr>
      <vt:lpstr>Совершенствование правил ТП и создание условий сокращения сроков и этапов ТП (I)</vt:lpstr>
      <vt:lpstr>Совершенствование правил ТП и создание условий сокращения сроков и этапов ТП (II)</vt:lpstr>
      <vt:lpstr>Совершенствование правил ТП и создание условий сокращения сроков и этапов ТП (VI)</vt:lpstr>
      <vt:lpstr>Совершенствование правил ТП и создание условий сокращения сроков и этапов ТП (III)</vt:lpstr>
      <vt:lpstr>Совершенствование правил ТП и создание условий сокращения сроков и этапов ТП (V)</vt:lpstr>
      <vt:lpstr>Совершенствование правил ТП и создание условий сокращения сроков и этапов ТП (VI)</vt:lpstr>
      <vt:lpstr>Совершенствование правового механизма перераспределения свободной мощности (I)</vt:lpstr>
      <vt:lpstr>Совершенствование правового механизма перераспределения свободной мощности (II)</vt:lpstr>
      <vt:lpstr>Снижение тарифов на ТП</vt:lpstr>
      <vt:lpstr>Совершенствование инструментов регулирования, внедрение единого бенчмаркинга</vt:lpstr>
      <vt:lpstr>Оптимизация регулирования сетевых компаний для повышения качества обслуживания клиентов</vt:lpstr>
      <vt:lpstr>Внедрение программ совершенствования деятельности  сетевых компаний</vt:lpstr>
      <vt:lpstr>Внедрение единых стандартов раскрытия информации по ТП</vt:lpstr>
      <vt:lpstr>Повышение эффективности использования существующих ресурсов сетевых организаций (I)</vt:lpstr>
      <vt:lpstr>Повышение эффективности использования существующих ресурсов сетевых организаций (II)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>The Boston Consulting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Yakovlev Dmitry</dc:creator>
  <cp:lastModifiedBy>Kirichenko Ivan</cp:lastModifiedBy>
  <cp:revision>826</cp:revision>
  <dcterms:created xsi:type="dcterms:W3CDTF">2012-02-27T15:03:16Z</dcterms:created>
  <dcterms:modified xsi:type="dcterms:W3CDTF">2012-04-10T07:11:50Z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20100310</vt:lpwstr>
  </property>
  <property fmtid="{D5CDD505-2E9C-101B-9397-08002B2CF9AE}" pid="3" name="Format Name">
    <vt:lpwstr>BCG Format</vt:lpwstr>
  </property>
  <property fmtid="{D5CDD505-2E9C-101B-9397-08002B2CF9AE}" pid="4" name="Template Name">
    <vt:lpwstr>A4</vt:lpwstr>
  </property>
  <property fmtid="{D5CDD505-2E9C-101B-9397-08002B2CF9AE}" pid="5" name="_AdHocReviewCycleID">
    <vt:i4>1442143427</vt:i4>
  </property>
  <property fmtid="{D5CDD505-2E9C-101B-9397-08002B2CF9AE}" pid="6" name="_NewReviewCycle">
    <vt:lpwstr/>
  </property>
  <property fmtid="{D5CDD505-2E9C-101B-9397-08002B2CF9AE}" pid="7" name="_EmailSubject">
    <vt:lpwstr>Дорожная карта (энергетика)</vt:lpwstr>
  </property>
  <property fmtid="{D5CDD505-2E9C-101B-9397-08002B2CF9AE}" pid="8" name="_AuthorEmail">
    <vt:lpwstr>Kirichenko.Ivan@bcg.com</vt:lpwstr>
  </property>
  <property fmtid="{D5CDD505-2E9C-101B-9397-08002B2CF9AE}" pid="9" name="_AuthorEmailDisplayName">
    <vt:lpwstr>Kirichenko Ivan</vt:lpwstr>
  </property>
  <property fmtid="{D5CDD505-2E9C-101B-9397-08002B2CF9AE}" pid="10" name="_PreviousAdHocReviewCycleID">
    <vt:i4>-97443969</vt:i4>
  </property>
</Properties>
</file>