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97" r:id="rId3"/>
    <p:sldId id="298" r:id="rId4"/>
    <p:sldId id="300" r:id="rId5"/>
    <p:sldId id="299" r:id="rId6"/>
    <p:sldId id="301" r:id="rId7"/>
    <p:sldId id="303" r:id="rId8"/>
    <p:sldId id="320" r:id="rId9"/>
    <p:sldId id="305" r:id="rId10"/>
    <p:sldId id="306" r:id="rId11"/>
    <p:sldId id="321" r:id="rId12"/>
    <p:sldId id="307" r:id="rId13"/>
    <p:sldId id="314" r:id="rId14"/>
    <p:sldId id="309" r:id="rId15"/>
    <p:sldId id="312" r:id="rId16"/>
    <p:sldId id="317" r:id="rId17"/>
    <p:sldId id="319" r:id="rId18"/>
    <p:sldId id="318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F42"/>
    <a:srgbClr val="223E29"/>
    <a:srgbClr val="7C8EC2"/>
    <a:srgbClr val="ACF6AC"/>
    <a:srgbClr val="FF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9" autoAdjust="0"/>
  </p:normalViewPr>
  <p:slideViewPr>
    <p:cSldViewPr>
      <p:cViewPr>
        <p:scale>
          <a:sx n="110" d="100"/>
          <a:sy n="110" d="100"/>
        </p:scale>
        <p:origin x="-1560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98544865089011"/>
          <c:y val="0.22929223141873126"/>
          <c:w val="0.84501374847239197"/>
          <c:h val="0.455278888765445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Поступило заявлений, шт.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0945602080918318E-2"/>
                  <c:y val="-5.61206532178897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38</c:v>
                </c:pt>
                <c:pt idx="1">
                  <c:v>65</c:v>
                </c:pt>
                <c:pt idx="2">
                  <c:v>54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Принято завялений, шт.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953575164692245E-2"/>
                  <c:y val="2.806032660894488E-3"/>
                </c:manualLayout>
              </c:layout>
              <c:spPr/>
              <c:txPr>
                <a:bodyPr/>
                <a:lstStyle/>
                <a:p>
                  <a:pPr>
                    <a:defRPr b="1" i="0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938100219589659E-2"/>
                  <c:y val="2.806032660894514E-3"/>
                </c:manualLayout>
              </c:layout>
              <c:spPr/>
              <c:txPr>
                <a:bodyPr/>
                <a:lstStyle/>
                <a:p>
                  <a:pPr>
                    <a:defRPr b="1" i="0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9922625274487073E-2"/>
                  <c:y val="1.1224130643577952E-2"/>
                </c:manualLayout>
              </c:layout>
              <c:tx>
                <c:rich>
                  <a:bodyPr/>
                  <a:lstStyle/>
                  <a:p>
                    <a:pPr>
                      <a:defRPr b="1" i="0" baseline="0"/>
                    </a:pPr>
                    <a:r>
                      <a:rPr lang="en-US" dirty="0" smtClean="0"/>
                      <a:t>5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25</c:v>
                </c:pt>
                <c:pt idx="1">
                  <c:v>55</c:v>
                </c:pt>
                <c:pt idx="2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6920832"/>
        <c:axId val="196922368"/>
        <c:axId val="0"/>
      </c:bar3DChart>
      <c:catAx>
        <c:axId val="1969208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196922368"/>
        <c:crosses val="autoZero"/>
        <c:auto val="1"/>
        <c:lblAlgn val="ctr"/>
        <c:lblOffset val="100"/>
        <c:noMultiLvlLbl val="0"/>
      </c:catAx>
      <c:valAx>
        <c:axId val="196922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969208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/>
            </a:pPr>
            <a:endParaRPr lang="ru-RU"/>
          </a:p>
        </c:txPr>
      </c:legendEntry>
      <c:layout>
        <c:manualLayout>
          <c:xMode val="edge"/>
          <c:yMode val="edge"/>
          <c:x val="2.8799022192353096E-2"/>
          <c:y val="0.80209013388507777"/>
          <c:w val="0.91293772142601437"/>
          <c:h val="0.15978771676671499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932271016185382"/>
          <c:y val="2.9226022979204631E-2"/>
          <c:w val="0.76049597913460742"/>
          <c:h val="0.723194520675148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PowerPoint]Лист1'!$B$1</c:f>
              <c:strCache>
                <c:ptCount val="1"/>
                <c:pt idx="0">
                  <c:v>Поступило заявлений,шт.</c:v>
                </c:pt>
              </c:strCache>
            </c:strRef>
          </c:tx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104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PowerPoint]Лист1'!$A$2:$A$4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'[Диаграмма в Microsoft PowerPoint]Лист1'!$B$2:$B$4</c:f>
              <c:numCache>
                <c:formatCode>General</c:formatCode>
                <c:ptCount val="3"/>
                <c:pt idx="0">
                  <c:v>101</c:v>
                </c:pt>
                <c:pt idx="1">
                  <c:v>87</c:v>
                </c:pt>
                <c:pt idx="2">
                  <c:v>98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PowerPoint]Лист1'!$C$1</c:f>
              <c:strCache>
                <c:ptCount val="1"/>
                <c:pt idx="0">
                  <c:v>Принято заявлений,шт.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014131925821592E-2"/>
                  <c:y val="9.16730645185360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957437138995127E-2"/>
                  <c:y val="3.994581033284858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PowerPoint]Лист1'!$A$2:$A$4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'[Диаграмма в Microsoft PowerPoint]Лист1'!$C$2:$C$4</c:f>
              <c:numCache>
                <c:formatCode>General</c:formatCode>
                <c:ptCount val="3"/>
                <c:pt idx="0">
                  <c:v>67</c:v>
                </c:pt>
                <c:pt idx="1">
                  <c:v>72</c:v>
                </c:pt>
                <c:pt idx="2">
                  <c:v>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6987136"/>
        <c:axId val="196988928"/>
        <c:axId val="0"/>
      </c:bar3DChart>
      <c:catAx>
        <c:axId val="196987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196988928"/>
        <c:crosses val="autoZero"/>
        <c:auto val="1"/>
        <c:lblAlgn val="ctr"/>
        <c:lblOffset val="100"/>
        <c:noMultiLvlLbl val="0"/>
      </c:catAx>
      <c:valAx>
        <c:axId val="196988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698713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/>
            </a:pPr>
            <a:endParaRPr lang="ru-RU"/>
          </a:p>
        </c:txPr>
      </c:legendEntry>
      <c:layout>
        <c:manualLayout>
          <c:xMode val="edge"/>
          <c:yMode val="edge"/>
          <c:x val="0.1319558841491523"/>
          <c:y val="0.84415317998653883"/>
          <c:w val="0.55518330735184285"/>
          <c:h val="0.13683125661040357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000000000000001E-2"/>
          <c:y val="3.2407407407407406E-2"/>
          <c:w val="0.64798753280839894"/>
          <c:h val="0.89814814814814814"/>
        </c:manualLayout>
      </c:layout>
      <c:pie3DChart>
        <c:varyColors val="1"/>
        <c:ser>
          <c:idx val="1"/>
          <c:order val="0"/>
          <c:dPt>
            <c:idx val="4"/>
            <c:bubble3D val="0"/>
            <c:explosion val="12"/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'[Диаграмма в Microsoft PowerPoint]Лист1'!$A$36:$A$40</c:f>
              <c:strCache>
                <c:ptCount val="5"/>
                <c:pt idx="0">
                  <c:v>ТБО </c:v>
                </c:pt>
                <c:pt idx="1">
                  <c:v>Водоснабжение</c:v>
                </c:pt>
                <c:pt idx="2">
                  <c:v>Водоотведение</c:v>
                </c:pt>
                <c:pt idx="3">
                  <c:v>Электроэнергетика</c:v>
                </c:pt>
                <c:pt idx="4">
                  <c:v>Теплоснабжение</c:v>
                </c:pt>
              </c:strCache>
            </c:strRef>
          </c:cat>
          <c:val>
            <c:numRef>
              <c:f>'[Диаграмма в Microsoft PowerPoint]Лист1'!$B$36:$B$40</c:f>
              <c:numCache>
                <c:formatCode>0%</c:formatCode>
                <c:ptCount val="5"/>
                <c:pt idx="0">
                  <c:v>0.01</c:v>
                </c:pt>
                <c:pt idx="1">
                  <c:v>0.16</c:v>
                </c:pt>
                <c:pt idx="2">
                  <c:v>0.14000000000000001</c:v>
                </c:pt>
                <c:pt idx="3">
                  <c:v>0.17</c:v>
                </c:pt>
                <c:pt idx="4">
                  <c:v>0.51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noFill/>
    <a:ln w="28575"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4F656-8945-4028-AC03-22ABF1AE6089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5ABE2-7712-44A4-93A9-0CD6F735D5C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6331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5ABE2-7712-44A4-93A9-0CD6F735D5C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777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1E123-F6EC-4EE9-8C8A-0D1DE9D085E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1E123-F6EC-4EE9-8C8A-0D1DE9D085EC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211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225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75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063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439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06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9737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402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7307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7351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949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F8FDF-5B14-4521-82ED-7F70E46CE7D7}" type="datetimeFigureOut">
              <a:rPr lang="ru-RU" smtClean="0"/>
              <a:pPr/>
              <a:t>17.06.2014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67216-868A-4916-934E-4779BD45A81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308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13" Type="http://schemas.openxmlformats.org/officeDocument/2006/relationships/image" Target="../media/image13.jpeg"/><Relationship Id="rId3" Type="http://schemas.microsoft.com/office/2007/relationships/hdphoto" Target="../media/hdphoto2.wdp"/><Relationship Id="rId7" Type="http://schemas.openxmlformats.org/officeDocument/2006/relationships/image" Target="../media/image10.jpeg"/><Relationship Id="rId12" Type="http://schemas.microsoft.com/office/2007/relationships/hdphoto" Target="../media/hdphoto6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2.png"/><Relationship Id="rId5" Type="http://schemas.microsoft.com/office/2007/relationships/hdphoto" Target="../media/hdphoto3.wdp"/><Relationship Id="rId10" Type="http://schemas.microsoft.com/office/2007/relationships/hdphoto" Target="../media/hdphoto5.wdp"/><Relationship Id="rId4" Type="http://schemas.openxmlformats.org/officeDocument/2006/relationships/image" Target="../media/image8.jpeg"/><Relationship Id="rId9" Type="http://schemas.openxmlformats.org/officeDocument/2006/relationships/image" Target="../media/image11.jpeg"/><Relationship Id="rId14" Type="http://schemas.microsoft.com/office/2007/relationships/hdphoto" Target="../media/hdphoto7.wdp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consultantplus://offline/ref=D8260B4F14AA72D73B6E3FDFD7B07306D4BE305B422C394F68C9AD75A1f5c2H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2060848"/>
            <a:ext cx="7992888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Особенности, порядок и проблемы рассмотрения разногласий по тарифам в сфере </a:t>
            </a:r>
            <a:r>
              <a:rPr lang="ru-RU" sz="2800" dirty="0" smtClean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электроэнергетики, </a:t>
            </a:r>
            <a:r>
              <a:rPr lang="ru-RU" sz="2800" dirty="0" smtClean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теплоснабжения и ЖКХ</a:t>
            </a:r>
            <a:endParaRPr lang="ru-RU" sz="2800" dirty="0">
              <a:ln w="18000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6202" y="213563"/>
            <a:ext cx="6239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 по тарифам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0032" y="4509120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по работе с региональными органами регулирования и рассмотрению разногласий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И.С. Пугаёва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995936" y="3501008"/>
            <a:ext cx="4392488" cy="72008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47864" y="6286699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Владивосток, июнь 2014</a:t>
            </a:r>
            <a:endParaRPr lang="ru-RU" sz="1400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74" y="327206"/>
            <a:ext cx="9180512" cy="62646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3648" y="-22019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Количество разногласий по федеральным округам России,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анализ за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2013 год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6337" y="3573016"/>
            <a:ext cx="1068872" cy="864096"/>
            <a:chOff x="939894" y="1556792"/>
            <a:chExt cx="1512167" cy="864096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939894" y="1556792"/>
              <a:ext cx="1512167" cy="864096"/>
            </a:xfrm>
            <a:prstGeom prst="round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03239" y="1589891"/>
              <a:ext cx="13681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/>
                <a:t>ЦФО </a:t>
              </a:r>
            </a:p>
            <a:p>
              <a:pPr algn="ctr"/>
              <a:r>
                <a:rPr lang="ru-RU" sz="1200" dirty="0"/>
                <a:t>поступило</a:t>
              </a:r>
            </a:p>
            <a:p>
              <a:pPr algn="ctr"/>
              <a:r>
                <a:rPr lang="ru-RU" sz="1200" dirty="0" smtClean="0"/>
                <a:t>36 заявлений</a:t>
              </a:r>
              <a:endParaRPr lang="ru-RU" sz="1200" dirty="0"/>
            </a:p>
          </p:txBody>
        </p:sp>
      </p:grpSp>
      <p:sp>
        <p:nvSpPr>
          <p:cNvPr id="10" name="Стрелка вправо 9"/>
          <p:cNvSpPr/>
          <p:nvPr/>
        </p:nvSpPr>
        <p:spPr>
          <a:xfrm>
            <a:off x="960594" y="3923842"/>
            <a:ext cx="249229" cy="216024"/>
          </a:xfrm>
          <a:prstGeom prst="rightArrow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49794" y="1536210"/>
            <a:ext cx="1723963" cy="1178740"/>
            <a:chOff x="654559" y="1987429"/>
            <a:chExt cx="1723963" cy="117874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654559" y="2006884"/>
              <a:ext cx="1110527" cy="792088"/>
            </a:xfrm>
            <a:prstGeom prst="roundRect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трелка вправо 11"/>
            <p:cNvSpPr/>
            <p:nvPr/>
          </p:nvSpPr>
          <p:spPr>
            <a:xfrm rot="2627383">
              <a:off x="1621795" y="2878137"/>
              <a:ext cx="756727" cy="288032"/>
            </a:xfrm>
            <a:prstGeom prst="rightArrow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4559" y="1987429"/>
              <a:ext cx="10095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/>
                <a:t>СЗФО</a:t>
              </a:r>
              <a:r>
                <a:rPr lang="ru-RU" sz="1200" dirty="0" smtClean="0"/>
                <a:t> </a:t>
              </a:r>
            </a:p>
            <a:p>
              <a:pPr algn="ctr"/>
              <a:r>
                <a:rPr lang="ru-RU" sz="1200" dirty="0" smtClean="0"/>
                <a:t>поступило 16 заявлений</a:t>
              </a:r>
              <a:endParaRPr lang="ru-RU" sz="1200" dirty="0"/>
            </a:p>
          </p:txBody>
        </p:sp>
      </p:grpSp>
      <p:sp>
        <p:nvSpPr>
          <p:cNvPr id="15" name="Скругленный прямоугольник 14"/>
          <p:cNvSpPr/>
          <p:nvPr/>
        </p:nvSpPr>
        <p:spPr>
          <a:xfrm>
            <a:off x="3275856" y="1268760"/>
            <a:ext cx="1224136" cy="8605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3665628" y="2355154"/>
            <a:ext cx="786672" cy="342080"/>
          </a:xfrm>
          <a:prstGeom prst="rightArrow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383868" y="1341098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УФО</a:t>
            </a:r>
            <a:r>
              <a:rPr lang="ru-RU" sz="1200" dirty="0" smtClean="0"/>
              <a:t> поступило </a:t>
            </a:r>
            <a:br>
              <a:rPr lang="ru-RU" sz="1200" dirty="0" smtClean="0"/>
            </a:br>
            <a:r>
              <a:rPr lang="ru-RU" sz="1200" dirty="0" smtClean="0"/>
              <a:t>10 заявлений</a:t>
            </a:r>
            <a:endParaRPr lang="ru-RU" sz="1200" dirty="0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2046661" y="3866107"/>
            <a:ext cx="648071" cy="493939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267744" y="3140968"/>
            <a:ext cx="216024" cy="46514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483768" y="3140968"/>
            <a:ext cx="360040" cy="23257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617666" y="2132859"/>
            <a:ext cx="226141" cy="7866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984714" y="1312264"/>
            <a:ext cx="1152128" cy="77350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082664" y="1377385"/>
            <a:ext cx="1070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ПФО </a:t>
            </a:r>
            <a:r>
              <a:rPr lang="ru-RU" sz="1200" dirty="0" smtClean="0"/>
              <a:t>поступило </a:t>
            </a:r>
            <a:br>
              <a:rPr lang="ru-RU" sz="1200" dirty="0" smtClean="0"/>
            </a:br>
            <a:r>
              <a:rPr lang="ru-RU" sz="1200" dirty="0" smtClean="0"/>
              <a:t>26 заявлений</a:t>
            </a:r>
            <a:endParaRPr lang="ru-RU" sz="1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332773" y="3322796"/>
            <a:ext cx="877713" cy="96383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4230004" y="3389214"/>
            <a:ext cx="1041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СФО </a:t>
            </a:r>
            <a:r>
              <a:rPr lang="ru-RU" sz="1200" dirty="0" smtClean="0"/>
              <a:t>поступило 22 заявления</a:t>
            </a:r>
            <a:endParaRPr lang="ru-RU" sz="1200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012160" y="2818426"/>
            <a:ext cx="1152128" cy="787689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6084168" y="2808617"/>
            <a:ext cx="10081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ДВФО </a:t>
            </a:r>
          </a:p>
          <a:p>
            <a:pPr algn="ctr"/>
            <a:r>
              <a:rPr lang="ru-RU" sz="1200" dirty="0"/>
              <a:t>п</a:t>
            </a:r>
            <a:r>
              <a:rPr lang="ru-RU" sz="1200" dirty="0" smtClean="0"/>
              <a:t>оступило 20 заявлений</a:t>
            </a:r>
            <a:endParaRPr lang="ru-RU" sz="1200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512732" y="5733256"/>
            <a:ext cx="1244963" cy="64262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207762" y="5949280"/>
            <a:ext cx="1244963" cy="642622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 rot="12182754">
            <a:off x="1353910" y="5419222"/>
            <a:ext cx="1260789" cy="216024"/>
          </a:xfrm>
          <a:prstGeom prst="rightArrow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 rot="12994102">
            <a:off x="955090" y="5824628"/>
            <a:ext cx="289584" cy="249303"/>
          </a:xfrm>
          <a:prstGeom prst="rightArrow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617665" y="5719392"/>
            <a:ext cx="1134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ЮФО </a:t>
            </a:r>
            <a:r>
              <a:rPr lang="ru-RU" sz="1200" dirty="0" smtClean="0"/>
              <a:t>поступило </a:t>
            </a:r>
            <a:br>
              <a:rPr lang="ru-RU" sz="1200" dirty="0" smtClean="0"/>
            </a:br>
            <a:r>
              <a:rPr lang="ru-RU" sz="1200" dirty="0" smtClean="0"/>
              <a:t>21 заявление</a:t>
            </a:r>
            <a:endParaRPr lang="ru-RU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1281745" y="5929081"/>
            <a:ext cx="1011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СКФО </a:t>
            </a:r>
          </a:p>
          <a:p>
            <a:pPr algn="ctr"/>
            <a:r>
              <a:rPr lang="ru-RU" sz="1200" dirty="0" smtClean="0"/>
              <a:t>поступило   1 заявление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15157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349044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статьи расходов и показатели, которые оспариваются на разногласиях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211960" y="1124744"/>
            <a:ext cx="468052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220072" y="1268760"/>
            <a:ext cx="367240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228184" y="1412776"/>
            <a:ext cx="266429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085843"/>
              </p:ext>
            </p:extLst>
          </p:nvPr>
        </p:nvGraphicFramePr>
        <p:xfrm>
          <a:off x="1835696" y="1543685"/>
          <a:ext cx="5616624" cy="5110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08312"/>
              </a:tblGrid>
              <a:tr h="44515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ЭНЕРГЕТИКА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ЖКХ</a:t>
                      </a:r>
                      <a:endParaRPr lang="ru-RU" dirty="0"/>
                    </a:p>
                  </a:txBody>
                  <a:tcPr/>
                </a:tc>
              </a:tr>
              <a:tr h="35551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количественные показатели</a:t>
                      </a:r>
                      <a:endParaRPr lang="ru-RU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55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Фонд оплаты труда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Электроэнергия</a:t>
                      </a:r>
                    </a:p>
                  </a:txBody>
                  <a:tcPr anchor="ctr"/>
                </a:tc>
              </a:tr>
              <a:tr h="355513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</a:p>
                  </a:txBody>
                  <a:tcPr anchor="ctr"/>
                </a:tc>
              </a:tr>
              <a:tr h="3555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Аренда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оплаты труда</a:t>
                      </a:r>
                    </a:p>
                  </a:txBody>
                  <a:tcPr anchor="ctr"/>
                </a:tc>
              </a:tr>
              <a:tr h="604372"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Затраты на ремонт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Недополученный по независящим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причинам доход (ННПД)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1020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Амортизация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Экономически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обоснованные расходы, не учтённые в предыдущие периоды регулирования (ЭОР)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551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натуральные показатели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93833"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Полезный отпуск</a:t>
                      </a:r>
                      <a:endParaRPr lang="ru-RU" sz="1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отпуска воды</a:t>
                      </a:r>
                      <a:endParaRPr lang="ru-RU" sz="1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93833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потерь воды</a:t>
                      </a:r>
                      <a:endParaRPr lang="ru-RU" sz="1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93833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принятых</a:t>
                      </a:r>
                      <a:r>
                        <a:rPr lang="ru-RU" sz="1400" b="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сточных вод</a:t>
                      </a:r>
                      <a:endParaRPr lang="ru-RU" sz="1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6" name="Picture 2" descr="C:\Users\lnebivalova\Desktop\372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218" y="5343080"/>
            <a:ext cx="1403647" cy="137673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" descr="C:\Users\lnebivalova\Desktop\0_73662_9fa71df1_XL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053" y="1844824"/>
            <a:ext cx="1350404" cy="160042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C:\Users\lnebivalova\Desktop\iCA9TWXUL.jpg"/>
          <p:cNvPicPr>
            <a:picLocks noChangeAspect="1" noChangeArrowheads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864" y="3717032"/>
            <a:ext cx="1212016" cy="125443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Группа 18"/>
          <p:cNvGrpSpPr/>
          <p:nvPr/>
        </p:nvGrpSpPr>
        <p:grpSpPr>
          <a:xfrm>
            <a:off x="179512" y="772578"/>
            <a:ext cx="1526618" cy="6085422"/>
            <a:chOff x="13673" y="727829"/>
            <a:chExt cx="1526618" cy="6085422"/>
          </a:xfrm>
        </p:grpSpPr>
        <p:pic>
          <p:nvPicPr>
            <p:cNvPr id="20" name="Picture 3" descr="C:\Users\lnebivalova\Desktop\23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3" y="3829698"/>
              <a:ext cx="1526618" cy="1402598"/>
            </a:xfrm>
            <a:prstGeom prst="round2DiagRect">
              <a:avLst>
                <a:gd name="adj1" fmla="val 28139"/>
                <a:gd name="adj2" fmla="val 0"/>
              </a:avLst>
            </a:prstGeom>
            <a:ln w="88900" cap="sq">
              <a:noFill/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  <a:softEdge rad="127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 descr="C:\Users\lnebivalova\Desktop\31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96" y="5322973"/>
              <a:ext cx="1480444" cy="1490278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noFill/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  <a:softEdge rad="63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4" descr="C:\Users\nsavkina\Pictures\20283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96" y="727829"/>
              <a:ext cx="1507095" cy="1531556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noFill/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  <a:softEdge rad="3175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3" name="Picture 7" descr="C:\Users\lnebivalova\AppData\Local\Microsoft\Windows\Temporary Internet Files\Content.IE5\OPU2SUIV\MP900448679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85" y="2408452"/>
            <a:ext cx="1507094" cy="14452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25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568952" cy="3816424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принятых заявлений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2014 году по отношению к 2013 году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увеличилось (на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19%),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по тепловой энергии на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%;</a:t>
            </a:r>
          </a:p>
          <a:p>
            <a:pPr algn="just"/>
            <a:endParaRPr lang="ru-RU" sz="5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непринятых заявлений </a:t>
            </a:r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2014 году по отношению к 2013 году резко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сократилась (до «0» по электроэнергетике, 3% по тепловой энергии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ЖКХ) по причинам: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5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6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ru-RU" sz="5600" dirty="0" smtClean="0">
              <a:solidFill>
                <a:schemeClr val="tx1"/>
              </a:solidFill>
            </a:endParaRPr>
          </a:p>
          <a:p>
            <a:pPr algn="just"/>
            <a:endParaRPr lang="ru-RU" sz="5600" dirty="0" smtClean="0">
              <a:solidFill>
                <a:schemeClr val="tx1"/>
              </a:solidFill>
            </a:endParaRPr>
          </a:p>
          <a:p>
            <a:pPr algn="just"/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ru-RU" sz="5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прозрачность                                   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ясность, открытость,                       опыт организаций</a:t>
            </a:r>
          </a:p>
          <a:p>
            <a:pPr algn="just"/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процедуры                                                                                           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чёткость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</a:t>
            </a:r>
          </a:p>
          <a:p>
            <a:pPr algn="just"/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5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5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увеличение количества принятых заявлений средний срок рассмотрения разногласий остается  на уровне 2012 года, что свидетельствует об эффективности работы по рассмотрению заявлений </a:t>
            </a:r>
          </a:p>
          <a:p>
            <a:pPr algn="just"/>
            <a:endParaRPr lang="ru-RU" sz="4300" dirty="0" smtClean="0">
              <a:solidFill>
                <a:schemeClr val="tx1"/>
              </a:solidFill>
            </a:endParaRPr>
          </a:p>
          <a:p>
            <a:pPr algn="just"/>
            <a:r>
              <a:rPr lang="ru-RU" sz="4300" dirty="0" smtClean="0">
                <a:solidFill>
                  <a:schemeClr val="tx1"/>
                </a:solidFill>
              </a:rPr>
              <a:t>                        </a:t>
            </a:r>
            <a:endParaRPr lang="ru-RU" sz="4300" dirty="0">
              <a:solidFill>
                <a:schemeClr val="tx1"/>
              </a:solidFill>
            </a:endParaRPr>
          </a:p>
          <a:p>
            <a:pPr algn="just"/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934879" y="2734868"/>
            <a:ext cx="360040" cy="4464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1691680" y="2729346"/>
            <a:ext cx="432048" cy="419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721733" y="2734868"/>
            <a:ext cx="0" cy="4687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Заголовок 1"/>
          <p:cNvSpPr txBox="1">
            <a:spLocks/>
          </p:cNvSpPr>
          <p:nvPr/>
        </p:nvSpPr>
        <p:spPr>
          <a:xfrm>
            <a:off x="107504" y="5229200"/>
            <a:ext cx="8928992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500" dirty="0" smtClean="0"/>
              <a:t>С заявлениями по разногласиям в преобладающей доле обращаются организации, в отношении которых при утверждении тарифов применен метод экономически обоснованных расходов. Организации, в отношении которых применены долгосрочные тарифы, начали обращаться с заявлениями о разногласиях </a:t>
            </a:r>
            <a:r>
              <a:rPr lang="ru-RU" sz="1500" dirty="0"/>
              <a:t>в</a:t>
            </a:r>
            <a:r>
              <a:rPr lang="ru-RU" sz="1500" dirty="0" smtClean="0"/>
              <a:t> 2013 </a:t>
            </a:r>
            <a:r>
              <a:rPr lang="ru-RU" sz="1500" dirty="0" smtClean="0"/>
              <a:t>году (9 </a:t>
            </a:r>
            <a:r>
              <a:rPr lang="ru-RU" sz="1500" dirty="0" smtClean="0"/>
              <a:t>организаций в сфере электроэнергетике, 1 организация в сфере </a:t>
            </a:r>
            <a:r>
              <a:rPr lang="ru-RU" sz="1500" dirty="0" smtClean="0"/>
              <a:t>теплоснабжения</a:t>
            </a:r>
            <a:br>
              <a:rPr lang="ru-RU" sz="1500" dirty="0" smtClean="0"/>
            </a:br>
            <a:r>
              <a:rPr lang="ru-RU" sz="1500" dirty="0" smtClean="0"/>
              <a:t>(</a:t>
            </a:r>
            <a:r>
              <a:rPr lang="ru-RU" sz="1500" dirty="0" smtClean="0"/>
              <a:t>метод </a:t>
            </a:r>
            <a:r>
              <a:rPr lang="en-US" sz="1500" dirty="0" smtClean="0"/>
              <a:t>RAB</a:t>
            </a:r>
            <a:r>
              <a:rPr lang="ru-RU" sz="1500" dirty="0" smtClean="0"/>
              <a:t>)). </a:t>
            </a:r>
            <a:endParaRPr lang="ru-RU" sz="15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539552" y="2729346"/>
            <a:ext cx="8280920" cy="552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259632" y="4087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выводы о рассмотрении разногласий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30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43508" y="374345"/>
            <a:ext cx="8856984" cy="6095839"/>
            <a:chOff x="179512" y="374345"/>
            <a:chExt cx="8856984" cy="6095839"/>
          </a:xfrm>
        </p:grpSpPr>
        <p:sp>
          <p:nvSpPr>
            <p:cNvPr id="2" name="TextBox 1"/>
            <p:cNvSpPr txBox="1"/>
            <p:nvPr/>
          </p:nvSpPr>
          <p:spPr>
            <a:xfrm>
              <a:off x="179512" y="1268760"/>
              <a:ext cx="8856984" cy="52014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49263" algn="just"/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Кроме того необходимо отметить, что в 2013 году в ФСТ России  принято к рассмотрению одно заявление о разногласиях, связанное с выбором метода регулирования цен (тарифов) в сфере теплоснабжения, рассмотрение которого прекращено в связи с отзывом регулируемой организацией заявления в процессе его рассмотрения.</a:t>
              </a:r>
            </a:p>
            <a:p>
              <a:pPr indent="449263" algn="just"/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настоящее время в ФСТ России на рассмотрении находятся 6 заявлений о разногласиях, связанных 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 выбором метода регулирования цен (тарифов</a:t>
              </a:r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в сфере теплоснабжения на 2015 год.</a:t>
              </a:r>
            </a:p>
            <a:p>
              <a:pPr indent="449263" algn="just"/>
              <a:endPara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449263" algn="just"/>
              <a:endPara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449263" algn="ctr"/>
              <a:r>
                <a:rPr lang="ru-RU" sz="2000" b="1" u="sng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Нормативная база при рассмотрении </a:t>
              </a:r>
              <a:r>
                <a:rPr lang="ru-RU" sz="2000" b="1" u="sng" dirty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разногласий по выбору метода </a:t>
              </a:r>
              <a:r>
                <a:rPr lang="ru-RU" sz="2000" b="1" u="sng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регулирования</a:t>
              </a:r>
              <a:r>
                <a:rPr lang="ru-RU" sz="2000" b="1" u="sng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pPr indent="449263" algn="ctr"/>
              <a:endPara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buAutoNum type="arabicPeriod"/>
              </a:pP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постановление Правительства Российской Федерации от 20.07.2011 г. № 583 </a:t>
              </a:r>
              <a:b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«О порядке рассмотрения разногласий, возникающих между органами регулирования цен (тарифов) в сфере теплоснабжения и </a:t>
              </a: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организациями, осуществляющими </a:t>
              </a: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регулируемые виды деятельности в сфере теплоснабжения, в связи с выбором метода регулирования цен (тарифов</a:t>
              </a: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)»;</a:t>
              </a:r>
              <a:endPara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buAutoNum type="arabicPeriod"/>
              </a:pPr>
              <a:endPara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buAutoNum type="arabicPeriod"/>
              </a:pP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правила </a:t>
              </a: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регулирования (цен) тарифов в сфере теплоснабжения, утверждённые постановлением Правительства Российской Федерации от 22.10.2012 г. № </a:t>
              </a: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1075.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15616" y="374345"/>
              <a:ext cx="69127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u="sng" dirty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Рассмотрение разногласий по выбору метода регулирования в сфере </a:t>
              </a:r>
              <a:r>
                <a:rPr lang="ru-RU" sz="2000" b="1" u="sng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теплоснабжения</a:t>
              </a:r>
              <a:endParaRPr lang="ru-RU" sz="20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268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331640" y="1371629"/>
            <a:ext cx="360040" cy="3446097"/>
          </a:xfrm>
          <a:prstGeom prst="round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Заявление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807105" y="2786091"/>
            <a:ext cx="1194705" cy="1205903"/>
          </a:xfrm>
          <a:prstGeom prst="roundRect">
            <a:avLst/>
          </a:prstGeom>
          <a:solidFill>
            <a:srgbClr val="0066FF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Возврат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заявления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20.07.2011 г. № 583 </a:t>
            </a:r>
            <a:endParaRPr lang="ru-RU" sz="1000" dirty="0">
              <a:solidFill>
                <a:schemeClr val="tx1"/>
              </a:solidFill>
            </a:endParaRPr>
          </a:p>
          <a:p>
            <a:pPr algn="ctr"/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66063" y="1474497"/>
            <a:ext cx="1337291" cy="1234423"/>
          </a:xfrm>
          <a:prstGeom prst="roundRect">
            <a:avLst/>
          </a:prstGeom>
          <a:solidFill>
            <a:srgbClr val="0066FF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Отказ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рассмотрении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заявления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20.07.2011 г. № 583 </a:t>
            </a:r>
            <a:endParaRPr lang="ru-RU" sz="1000" dirty="0">
              <a:solidFill>
                <a:schemeClr val="tx1"/>
              </a:solidFill>
            </a:endParaRPr>
          </a:p>
          <a:p>
            <a:pPr algn="ctr"/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7217" y="1371629"/>
            <a:ext cx="1028686" cy="3446097"/>
          </a:xfrm>
          <a:prstGeom prst="round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Регулируемая организация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Представляемые документы: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заявление;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-пояснительная записка;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подтверждение направления материалов другой стороне;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обосновывающие материалы.</a:t>
            </a:r>
          </a:p>
          <a:p>
            <a:pPr algn="ctr"/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109091" y="1242910"/>
            <a:ext cx="1182989" cy="1337291"/>
          </a:xfrm>
          <a:prstGeom prst="roundRect">
            <a:avLst/>
          </a:prstGeom>
          <a:solidFill>
            <a:srgbClr val="008080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Подготовка к рассмотрению разногласий, анализ представленных материалов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497817" y="1371629"/>
            <a:ext cx="1440160" cy="1337291"/>
          </a:xfrm>
          <a:prstGeom prst="roundRect">
            <a:avLst/>
          </a:prstGeom>
          <a:solidFill>
            <a:srgbClr val="008080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отзыва регулирующего органа, решение которого оспаривается, запрос дополнительных материалов, проведение экспертизы</a:t>
            </a:r>
          </a:p>
        </p:txBody>
      </p:sp>
      <p:sp>
        <p:nvSpPr>
          <p:cNvPr id="27" name="Прямоугольник с двумя вырезанными противолежащими углами 26"/>
          <p:cNvSpPr/>
          <p:nvPr/>
        </p:nvSpPr>
        <p:spPr>
          <a:xfrm>
            <a:off x="4109091" y="600114"/>
            <a:ext cx="2828886" cy="565777"/>
          </a:xfrm>
          <a:prstGeom prst="snip2DiagRect">
            <a:avLst/>
          </a:prstGeom>
          <a:solidFill>
            <a:schemeClr val="bg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Заявитель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Запрашиваются материалы, для предоставления которых не требуется обращение в федеральные и региональные органы исполнительной власти</a:t>
            </a:r>
          </a:p>
        </p:txBody>
      </p:sp>
      <p:sp>
        <p:nvSpPr>
          <p:cNvPr id="29" name="Прямоугольник с двумя вырезанными противолежащими углами 28"/>
          <p:cNvSpPr/>
          <p:nvPr/>
        </p:nvSpPr>
        <p:spPr>
          <a:xfrm>
            <a:off x="7298017" y="600114"/>
            <a:ext cx="1697331" cy="548743"/>
          </a:xfrm>
          <a:prstGeom prst="snip2DiagRect">
            <a:avLst/>
          </a:prstGeom>
          <a:solidFill>
            <a:schemeClr val="bg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РСТ</a:t>
            </a:r>
            <a:endParaRPr lang="ru-RU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с двумя вырезанными противолежащими углами 29"/>
          <p:cNvSpPr/>
          <p:nvPr/>
        </p:nvSpPr>
        <p:spPr>
          <a:xfrm>
            <a:off x="7298017" y="1371629"/>
            <a:ext cx="1697331" cy="1337291"/>
          </a:xfrm>
          <a:prstGeom prst="snip2DiagRect">
            <a:avLst/>
          </a:prstGeom>
          <a:solidFill>
            <a:schemeClr val="bg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Федеральные, региональные 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органы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исполнительной власти,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органы местного самоуправления, суды 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другие организации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зависимости от заявленных на разногласия вопросов)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446383" y="3789040"/>
            <a:ext cx="1440160" cy="514343"/>
          </a:xfrm>
          <a:prstGeom prst="roundRect">
            <a:avLst/>
          </a:prstGeom>
          <a:solidFill>
            <a:srgbClr val="008080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 решения о рассмотрении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269474" y="2991807"/>
            <a:ext cx="1697331" cy="565777"/>
          </a:xfrm>
          <a:prstGeom prst="roundRect">
            <a:avLst/>
          </a:prstGeom>
          <a:solidFill>
            <a:schemeClr val="accent3">
              <a:lumMod val="75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Мониторинг исполнения решения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298017" y="3789040"/>
            <a:ext cx="1697331" cy="514343"/>
          </a:xfrm>
          <a:prstGeom prst="roundRect">
            <a:avLst/>
          </a:prstGeom>
          <a:solidFill>
            <a:schemeClr val="accent3">
              <a:lumMod val="75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Направление решения о рассмотрении сторонам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139951" y="4611989"/>
            <a:ext cx="2798025" cy="771514"/>
          </a:xfrm>
          <a:prstGeom prst="roundRect">
            <a:avLst/>
          </a:prstGeom>
          <a:solidFill>
            <a:srgbClr val="008080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Прекращение рассмотрения разногласий</a:t>
            </a:r>
          </a:p>
          <a:p>
            <a:pPr algn="ctr"/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достижения сторонами согласия, отзыва заявления, а также по исчерпывающему перечню иных оснований </a:t>
            </a:r>
          </a:p>
        </p:txBody>
      </p:sp>
      <p:sp>
        <p:nvSpPr>
          <p:cNvPr id="43" name="Прямоугольник с двумя скругленными противолежащими углами 42"/>
          <p:cNvSpPr/>
          <p:nvPr/>
        </p:nvSpPr>
        <p:spPr>
          <a:xfrm>
            <a:off x="4263393" y="5640674"/>
            <a:ext cx="2674583" cy="771514"/>
          </a:xfrm>
          <a:prstGeom prst="round2DiagRect">
            <a:avLst/>
          </a:prstGeom>
          <a:solidFill>
            <a:srgbClr val="008080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необходимости - приостановление рассмотрения разногласий 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298017" y="4611989"/>
            <a:ext cx="1697331" cy="771514"/>
          </a:xfrm>
          <a:prstGeom prst="roundRect">
            <a:avLst/>
          </a:prstGeom>
          <a:solidFill>
            <a:schemeClr val="accent3">
              <a:lumMod val="75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Направление решения о прекращении сторонам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109091" y="2966092"/>
            <a:ext cx="2828886" cy="565777"/>
          </a:xfrm>
          <a:prstGeom prst="roundRect">
            <a:avLst/>
          </a:prstGeom>
          <a:solidFill>
            <a:srgbClr val="008080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согласительных совещаний, подготовка материалов для принятия решения</a:t>
            </a:r>
          </a:p>
        </p:txBody>
      </p:sp>
      <p:sp>
        <p:nvSpPr>
          <p:cNvPr id="53" name="Двойная стрелка влево/вправо 52"/>
          <p:cNvSpPr/>
          <p:nvPr/>
        </p:nvSpPr>
        <p:spPr>
          <a:xfrm rot="18871336">
            <a:off x="6855280" y="1239624"/>
            <a:ext cx="556358" cy="145474"/>
          </a:xfrm>
          <a:prstGeom prst="left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54" name="Двойная стрелка влево/вправо 53"/>
          <p:cNvSpPr/>
          <p:nvPr/>
        </p:nvSpPr>
        <p:spPr>
          <a:xfrm rot="16200000">
            <a:off x="6140746" y="1191609"/>
            <a:ext cx="205737" cy="154303"/>
          </a:xfrm>
          <a:prstGeom prst="left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cxnSp>
        <p:nvCxnSpPr>
          <p:cNvPr id="55" name="Прямая со стрелкой 54"/>
          <p:cNvCxnSpPr/>
          <p:nvPr/>
        </p:nvCxnSpPr>
        <p:spPr>
          <a:xfrm>
            <a:off x="0" y="6720794"/>
            <a:ext cx="1794549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4325" y="6389396"/>
            <a:ext cx="1645897" cy="481442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30 календарных дней со дня принятия тарифного решения</a:t>
            </a:r>
          </a:p>
        </p:txBody>
      </p:sp>
      <p:cxnSp>
        <p:nvCxnSpPr>
          <p:cNvPr id="60" name="Прямая со стрелкой 59"/>
          <p:cNvCxnSpPr/>
          <p:nvPr/>
        </p:nvCxnSpPr>
        <p:spPr>
          <a:xfrm flipV="1">
            <a:off x="1897417" y="6703698"/>
            <a:ext cx="2104393" cy="17096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897417" y="6463623"/>
            <a:ext cx="2005937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10 рабочих дней со дня поступления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7092280" y="2811788"/>
            <a:ext cx="0" cy="390900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4006223" y="6720794"/>
            <a:ext cx="3034623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263394" y="6463623"/>
            <a:ext cx="262314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30 рабочих дней со дня принятия заявления</a:t>
            </a: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 flipH="1">
            <a:off x="7092280" y="2811789"/>
            <a:ext cx="1903069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7143715" y="6720794"/>
            <a:ext cx="1948851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138063" y="6360755"/>
            <a:ext cx="2005937" cy="3429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5 рабочих дней</a:t>
            </a:r>
          </a:p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 со дня принятия решения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0" y="1"/>
            <a:ext cx="9144000" cy="593569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Дорожная карта разногласий, возникающих в связи с выбором метода регулирования </a:t>
            </a:r>
          </a:p>
          <a:p>
            <a:pPr algn="ctr"/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 (тарифов)в сфере теплоснабжения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948851" y="5794977"/>
            <a:ext cx="1182989" cy="617211"/>
          </a:xfrm>
          <a:prstGeom prst="roundRect">
            <a:avLst/>
          </a:prstGeom>
          <a:solidFill>
            <a:schemeClr val="accent4">
              <a:lumMod val="75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Заявление подано в срок?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2360326" y="4972029"/>
            <a:ext cx="822949" cy="514343"/>
          </a:xfrm>
          <a:prstGeom prst="roundRect">
            <a:avLst/>
          </a:prstGeom>
          <a:solidFill>
            <a:schemeClr val="accent4">
              <a:lumMod val="75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Есть ли ходатайство?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3440446" y="4200514"/>
            <a:ext cx="360040" cy="2211674"/>
          </a:xfrm>
          <a:prstGeom prst="roundRect">
            <a:avLst/>
          </a:prstGeom>
          <a:solidFill>
            <a:schemeClr val="accent4">
              <a:lumMod val="75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Отказ в приеме заявления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2372482" y="4251949"/>
            <a:ext cx="822949" cy="514343"/>
          </a:xfrm>
          <a:prstGeom prst="roundRect">
            <a:avLst/>
          </a:prstGeom>
          <a:solidFill>
            <a:schemeClr val="accent4">
              <a:lumMod val="75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Ходатайство обоснованно?</a:t>
            </a: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1948851" y="600115"/>
            <a:ext cx="360040" cy="3086058"/>
          </a:xfrm>
          <a:prstGeom prst="roundRect">
            <a:avLst/>
          </a:prstGeom>
          <a:solidFill>
            <a:srgbClr val="0066FF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Рассмотрение заявления</a:t>
            </a:r>
          </a:p>
        </p:txBody>
      </p:sp>
      <p:sp>
        <p:nvSpPr>
          <p:cNvPr id="74" name="Стрелка вправо 73"/>
          <p:cNvSpPr/>
          <p:nvPr/>
        </p:nvSpPr>
        <p:spPr>
          <a:xfrm rot="5400000">
            <a:off x="6063595" y="2657486"/>
            <a:ext cx="257171" cy="36004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76" name="Стрелка вправо 75"/>
          <p:cNvSpPr/>
          <p:nvPr/>
        </p:nvSpPr>
        <p:spPr>
          <a:xfrm>
            <a:off x="6886543" y="3891909"/>
            <a:ext cx="411474" cy="36004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>
            <a:off x="1794549" y="805851"/>
            <a:ext cx="51434" cy="591494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Стрелка вправо 82"/>
          <p:cNvSpPr/>
          <p:nvPr/>
        </p:nvSpPr>
        <p:spPr>
          <a:xfrm>
            <a:off x="1125903" y="2914657"/>
            <a:ext cx="205737" cy="36004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58" name="Стрелка углом вверх 57"/>
          <p:cNvSpPr/>
          <p:nvPr/>
        </p:nvSpPr>
        <p:spPr>
          <a:xfrm rot="16200000">
            <a:off x="2011795" y="3466038"/>
            <a:ext cx="925818" cy="565776"/>
          </a:xfrm>
          <a:prstGeom prst="bentUp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2308891" y="2091709"/>
            <a:ext cx="231429" cy="36000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81" name="Стрелка вправо 80"/>
          <p:cNvSpPr/>
          <p:nvPr/>
        </p:nvSpPr>
        <p:spPr>
          <a:xfrm>
            <a:off x="2334634" y="2786092"/>
            <a:ext cx="385732" cy="36000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88" name="Стрелка вправо 87"/>
          <p:cNvSpPr/>
          <p:nvPr/>
        </p:nvSpPr>
        <p:spPr>
          <a:xfrm>
            <a:off x="2305579" y="788857"/>
            <a:ext cx="231429" cy="36000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89" name="Стрелка вправо 88"/>
          <p:cNvSpPr/>
          <p:nvPr/>
        </p:nvSpPr>
        <p:spPr>
          <a:xfrm rot="16200000">
            <a:off x="1177338" y="4611989"/>
            <a:ext cx="1954501" cy="308606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92" name="Стрелка вправо 91"/>
          <p:cNvSpPr/>
          <p:nvPr/>
        </p:nvSpPr>
        <p:spPr>
          <a:xfrm rot="16200000">
            <a:off x="2668932" y="4663423"/>
            <a:ext cx="257171" cy="36004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93" name="Стрелка углом вверх 92"/>
          <p:cNvSpPr/>
          <p:nvPr/>
        </p:nvSpPr>
        <p:spPr>
          <a:xfrm rot="5400000">
            <a:off x="1023006" y="5280663"/>
            <a:ext cx="1337291" cy="514286"/>
          </a:xfrm>
          <a:prstGeom prst="bentUpArrow">
            <a:avLst>
              <a:gd name="adj1" fmla="val 25000"/>
              <a:gd name="adj2" fmla="val 23320"/>
              <a:gd name="adj3" fmla="val 25000"/>
            </a:avLst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 dirty="0"/>
          </a:p>
        </p:txBody>
      </p:sp>
      <p:sp>
        <p:nvSpPr>
          <p:cNvPr id="94" name="Стрелка вправо 93"/>
          <p:cNvSpPr/>
          <p:nvPr/>
        </p:nvSpPr>
        <p:spPr>
          <a:xfrm>
            <a:off x="3183274" y="4251949"/>
            <a:ext cx="263160" cy="36004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96" name="Стрелка вправо 95"/>
          <p:cNvSpPr/>
          <p:nvPr/>
        </p:nvSpPr>
        <p:spPr>
          <a:xfrm>
            <a:off x="3183274" y="5023463"/>
            <a:ext cx="263160" cy="36004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99" name="Стрелка вправо 98"/>
          <p:cNvSpPr/>
          <p:nvPr/>
        </p:nvSpPr>
        <p:spPr>
          <a:xfrm>
            <a:off x="5292080" y="1474497"/>
            <a:ext cx="205737" cy="36000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100" name="Стрелка вправо 99"/>
          <p:cNvSpPr/>
          <p:nvPr/>
        </p:nvSpPr>
        <p:spPr>
          <a:xfrm rot="16200000">
            <a:off x="2643214" y="5460654"/>
            <a:ext cx="308606" cy="36004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101" name="TextBox 100"/>
          <p:cNvSpPr txBox="1"/>
          <p:nvPr/>
        </p:nvSpPr>
        <p:spPr>
          <a:xfrm>
            <a:off x="2308892" y="5537806"/>
            <a:ext cx="411474" cy="219841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ДА</a:t>
            </a:r>
          </a:p>
        </p:txBody>
      </p:sp>
      <p:sp>
        <p:nvSpPr>
          <p:cNvPr id="103" name="TextBox 102"/>
          <p:cNvSpPr txBox="1"/>
          <p:nvPr/>
        </p:nvSpPr>
        <p:spPr>
          <a:xfrm rot="10800000" flipV="1">
            <a:off x="2321755" y="3763322"/>
            <a:ext cx="411474" cy="219841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ДА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037724" y="4032108"/>
            <a:ext cx="514343" cy="219841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НЕТ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028971" y="4766292"/>
            <a:ext cx="514343" cy="219841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НЕТ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3028971" y="5537806"/>
            <a:ext cx="514343" cy="219841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НЕТ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308892" y="4766292"/>
            <a:ext cx="411474" cy="219841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ДА</a:t>
            </a:r>
          </a:p>
        </p:txBody>
      </p:sp>
      <p:sp>
        <p:nvSpPr>
          <p:cNvPr id="108" name="Стрелка вправо 107"/>
          <p:cNvSpPr/>
          <p:nvPr/>
        </p:nvSpPr>
        <p:spPr>
          <a:xfrm rot="5400000">
            <a:off x="6063595" y="3480434"/>
            <a:ext cx="257171" cy="36004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109" name="Стрелка вправо 108"/>
          <p:cNvSpPr/>
          <p:nvPr/>
        </p:nvSpPr>
        <p:spPr>
          <a:xfrm rot="16200000">
            <a:off x="8018097" y="3480434"/>
            <a:ext cx="257171" cy="36004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47" name="Стрелка вправо 46"/>
          <p:cNvSpPr/>
          <p:nvPr/>
        </p:nvSpPr>
        <p:spPr>
          <a:xfrm>
            <a:off x="6937977" y="4817726"/>
            <a:ext cx="360040" cy="36004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73" name="Двойная стрелка влево/вправо 72"/>
          <p:cNvSpPr/>
          <p:nvPr/>
        </p:nvSpPr>
        <p:spPr>
          <a:xfrm>
            <a:off x="6937978" y="1988840"/>
            <a:ext cx="362476" cy="154303"/>
          </a:xfrm>
          <a:prstGeom prst="left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>
            <a:off x="4027528" y="702982"/>
            <a:ext cx="51434" cy="591494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Стрелка углом вверх 66"/>
          <p:cNvSpPr/>
          <p:nvPr/>
        </p:nvSpPr>
        <p:spPr>
          <a:xfrm rot="5400000">
            <a:off x="3637665" y="1020106"/>
            <a:ext cx="325642" cy="617212"/>
          </a:xfrm>
          <a:prstGeom prst="bentUpArrow">
            <a:avLst>
              <a:gd name="adj1" fmla="val 32948"/>
              <a:gd name="adj2" fmla="val 31538"/>
              <a:gd name="adj3" fmla="val 25000"/>
            </a:avLst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584741" y="668830"/>
            <a:ext cx="1234423" cy="514343"/>
          </a:xfrm>
          <a:prstGeom prst="roundRect">
            <a:avLst/>
          </a:prstGeom>
          <a:solidFill>
            <a:srgbClr val="0066FF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Прием заявления к рассмотрению</a:t>
            </a:r>
          </a:p>
        </p:txBody>
      </p:sp>
    </p:spTree>
    <p:extLst>
      <p:ext uri="{BB962C8B-B14F-4D97-AF65-F5344CB8AC3E}">
        <p14:creationId xmlns:p14="http://schemas.microsoft.com/office/powerpoint/2010/main" val="65804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93610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Процедурные ошибки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допускаемые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регулируемой организацией при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подаче заявления о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разногласиях,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ошибки,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допускаемые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регулирующим органом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установлении тарифов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регулируемый период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732345"/>
              </p:ext>
            </p:extLst>
          </p:nvPr>
        </p:nvGraphicFramePr>
        <p:xfrm>
          <a:off x="467544" y="1412776"/>
          <a:ext cx="8229600" cy="501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Регулируемая организация 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Регулирующий орган 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6700" lvl="1" indent="-180975" defTabSz="673100">
                        <a:lnSpc>
                          <a:spcPct val="90000"/>
                        </a:lnSpc>
                        <a:buFont typeface="Wingdings" pitchFamily="2" charset="2"/>
                        <a:buChar char="ü"/>
                      </a:pPr>
                      <a:r>
                        <a:rPr lang="ru-RU" alt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нарушает сроки подачи предложений по тарифам и обосновывающих материалов, установленные Правилами регулирования тарифов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266700" lvl="1" indent="-180975" defTabSz="673100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66700" lvl="1" indent="-180975" algn="l" defTabSz="673100" rtl="0" eaLnBrk="1" latinLnBrk="0" hangingPunct="1">
                        <a:lnSpc>
                          <a:spcPct val="90000"/>
                        </a:lnSpc>
                        <a:buFont typeface="Wingdings" pitchFamily="2" charset="2"/>
                        <a:buChar char="ü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некорректно формулирует предмет разногласий: согласно установленной форме заявления о разногласиях заявителям должна быть предложена редакция пунктов оспариваемого решения;</a:t>
                      </a:r>
                    </a:p>
                    <a:p>
                      <a:pPr marL="266700" lvl="1" indent="-180975" algn="l" defTabSz="673100" rtl="0" eaLnBrk="1" latinLnBrk="0" hangingPunct="1">
                        <a:lnSpc>
                          <a:spcPct val="90000"/>
                        </a:lnSpc>
                        <a:buFont typeface="Wingdings" pitchFamily="2" charset="2"/>
                        <a:buChar char="ü"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6700" lvl="1" indent="-180975" algn="l" defTabSz="673100" rtl="0" eaLnBrk="1" latinLnBrk="0" hangingPunct="1">
                        <a:lnSpc>
                          <a:spcPct val="90000"/>
                        </a:lnSpc>
                        <a:buFont typeface="Wingdings" pitchFamily="2" charset="2"/>
                        <a:buChar char="ü"/>
                      </a:pPr>
                      <a:r>
                        <a:rPr lang="ru-RU" alt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представляет неполный комплект документов, предусмотренных перечнем, установленным Правилами рассмотрения разногласий;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6700" lvl="1" indent="-180975" algn="l" defTabSz="673100" rtl="0" eaLnBrk="1" latinLnBrk="0" hangingPunct="1">
                        <a:lnSpc>
                          <a:spcPct val="90000"/>
                        </a:lnSpc>
                        <a:buFont typeface="Wingdings" pitchFamily="2" charset="2"/>
                        <a:buChar char="ü"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6700" lvl="1" indent="-180975" algn="l" defTabSz="673100" rtl="0" eaLnBrk="1" latinLnBrk="0" hangingPunct="1">
                        <a:lnSpc>
                          <a:spcPct val="90000"/>
                        </a:lnSpc>
                        <a:buFont typeface="Wingdings" pitchFamily="2" charset="2"/>
                        <a:buChar char="ü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непредставление уточнённых данных в регулирующий орган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 окончания принятия тарифного решения и представление их на разногласия;</a:t>
                      </a:r>
                    </a:p>
                    <a:p>
                      <a:pPr marL="266700" lvl="1" indent="-180975" algn="l" defTabSz="673100" rtl="0" eaLnBrk="1" latinLnBrk="0" hangingPunct="1">
                        <a:lnSpc>
                          <a:spcPct val="90000"/>
                        </a:lnSpc>
                        <a:buFont typeface="Wingdings" pitchFamily="2" charset="2"/>
                        <a:buChar char="ü"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6700" lvl="1" indent="-180975" algn="l" defTabSz="673100" rtl="0" eaLnBrk="1" latinLnBrk="0" hangingPunct="1">
                        <a:lnSpc>
                          <a:spcPct val="90000"/>
                        </a:lnSpc>
                        <a:buFont typeface="Wingdings" pitchFamily="2" charset="2"/>
                        <a:buChar char="ü"/>
                      </a:pPr>
                      <a:r>
                        <a:rPr lang="ru-RU" alt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pitchFamily="34" charset="0"/>
                        </a:rPr>
                        <a:t>для определения цен на топливо, электроэнергию, сырье, материалы</a:t>
                      </a:r>
                      <a:r>
                        <a:rPr lang="ru-RU" alt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pitchFamily="34" charset="0"/>
                        </a:rPr>
                        <a:t> зачастую </a:t>
                      </a:r>
                      <a:r>
                        <a:rPr lang="ru-RU" alt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pitchFamily="34" charset="0"/>
                        </a:rPr>
                        <a:t>используются произвольные индексы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marR="0" lvl="1" indent="-180975" algn="l" defTabSz="6731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alt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pitchFamily="34" charset="0"/>
                        </a:rPr>
                        <a:t>для определения цен на топливо, электроэнергию, сырье, материалы и услуги подрядных организаций используются некорректные </a:t>
                      </a:r>
                      <a:r>
                        <a:rPr lang="ru-RU" alt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pitchFamily="34" charset="0"/>
                        </a:rPr>
                        <a:t>индексы</a:t>
                      </a:r>
                    </a:p>
                    <a:p>
                      <a:pPr marL="266700" marR="0" lvl="1" indent="-180975" algn="l" defTabSz="6731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endParaRPr lang="ru-RU" alt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 pitchFamily="34" charset="0"/>
                      </a:endParaRPr>
                    </a:p>
                    <a:p>
                      <a:pPr marL="266700" marR="0" lvl="1" indent="-180975" algn="l" defTabSz="6731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pitchFamily="34" charset="0"/>
                        </a:rPr>
                        <a:t>в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pitchFamily="34" charset="0"/>
                        </a:rPr>
                        <a:t>ходе тарифной кампании, при отсутствии исчерпывающего пакета обосновывающих документов, зачастую не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запрашивает у регулируемых организаций дополнительные сведения, в том числе подтверждающие фактически понесённые организацией расходы в предыдущем периоде регулирования;</a:t>
                      </a:r>
                    </a:p>
                    <a:p>
                      <a:pPr marL="85725" marR="0" lvl="1" indent="0" algn="l" defTabSz="6731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6700" marR="0" lvl="1" indent="-180975" algn="l" defTabSz="6731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зачастую по результатам рассмотрения разногласий, не выравнивает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базу, для расчёта тарифа на плановый период для регулируемой организации, ранее обращавшийся в ФСТ России на разногласия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700808"/>
            <a:ext cx="7743852" cy="4320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Переход на долгосрочное тарифное регулирование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2492896"/>
            <a:ext cx="7786742" cy="36933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ПОВЫШЕНИЕ  ДОСТУПНОСТИ   И   ПРОЗРАЧНОСТИ   ПРОЦЕДУРЫ    РАССМОТРЕНИЯ    РАЗНОГЛАСИЙ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в том числе: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внесение изменений в нормативную правовую базу, регламентирующую порядок  подачи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заявлений на разногласия в энергетике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ЖКХ, что позволит регулируемым организациям устранить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несоответствия,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допущенные при первичной подаче документов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разногласия, и направить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заявку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повторно;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отслеживание хода рассмотрения разногласий регулируемыми организациями на сайте ФСТ России (просмотр публикуемых документов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0201" y="326758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решения возникающих проблем при рассмотрении разногласий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16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5776" y="2492896"/>
            <a:ext cx="441338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/>
                <a:solidFill>
                  <a:srgbClr val="002060"/>
                </a:solidFill>
                <a:effectLst/>
              </a:rPr>
              <a:t>Спасибо</a:t>
            </a:r>
            <a:br>
              <a:rPr lang="ru-RU" sz="5400" b="1" cap="none" spc="0" dirty="0" smtClean="0">
                <a:ln w="50800"/>
                <a:solidFill>
                  <a:srgbClr val="002060"/>
                </a:solidFill>
                <a:effectLst/>
              </a:rPr>
            </a:br>
            <a:r>
              <a:rPr lang="ru-RU" sz="5400" b="1" cap="none" spc="0" dirty="0" smtClean="0">
                <a:ln w="50800"/>
                <a:solidFill>
                  <a:srgbClr val="002060"/>
                </a:solidFill>
                <a:effectLst/>
              </a:rPr>
              <a:t> за внимание!</a:t>
            </a:r>
            <a:endParaRPr lang="ru-RU" sz="5400" b="1" cap="none" spc="0" dirty="0">
              <a:ln w="50800"/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926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96221"/>
              </p:ext>
            </p:extLst>
          </p:nvPr>
        </p:nvGraphicFramePr>
        <p:xfrm>
          <a:off x="395537" y="1586685"/>
          <a:ext cx="8280921" cy="4857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421"/>
                <a:gridCol w="1910982"/>
                <a:gridCol w="2052536"/>
                <a:gridCol w="1910982"/>
              </a:tblGrid>
              <a:tr h="4618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2012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год*</a:t>
                      </a:r>
                      <a:endParaRPr lang="ru-RU" dirty="0"/>
                    </a:p>
                  </a:txBody>
                  <a:tcPr/>
                </a:tc>
              </a:tr>
              <a:tr h="49911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1. Поступило заявлений, шт. в </a:t>
                      </a:r>
                      <a:r>
                        <a:rPr lang="ru-RU" sz="1300" dirty="0" err="1" smtClean="0"/>
                        <a:t>т.ч</a:t>
                      </a:r>
                      <a:r>
                        <a:rPr lang="ru-RU" sz="1300" dirty="0" smtClean="0"/>
                        <a:t>.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139</a:t>
                      </a:r>
                      <a:endParaRPr lang="ru-RU" sz="13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152</a:t>
                      </a:r>
                      <a:endParaRPr lang="ru-RU" sz="13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162</a:t>
                      </a:r>
                      <a:endParaRPr lang="ru-RU" sz="1300" b="1" dirty="0"/>
                    </a:p>
                  </a:txBody>
                  <a:tcPr anchor="ctr"/>
                </a:tc>
              </a:tr>
              <a:tr h="27367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     1.1. электроэнергетика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29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</a:t>
                      </a:r>
                      <a:endParaRPr lang="ru-RU" sz="1200" dirty="0"/>
                    </a:p>
                  </a:txBody>
                  <a:tcPr anchor="ctr"/>
                </a:tc>
              </a:tr>
              <a:tr h="27367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     1.2. тепловая энергия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71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58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80</a:t>
                      </a:r>
                      <a:endParaRPr lang="ru-RU" sz="1200" dirty="0"/>
                    </a:p>
                  </a:txBody>
                  <a:tcPr anchor="ctr"/>
                </a:tc>
              </a:tr>
              <a:tr h="26423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     1.3. ЖКХ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38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65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58</a:t>
                      </a:r>
                      <a:endParaRPr lang="ru-RU" sz="1200" dirty="0"/>
                    </a:p>
                  </a:txBody>
                  <a:tcPr anchor="ctr"/>
                </a:tc>
              </a:tr>
              <a:tr h="573313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2. Принято к рассмотрению всего, шт. (%), в </a:t>
                      </a:r>
                      <a:r>
                        <a:rPr lang="ru-RU" sz="1300" dirty="0" err="1" smtClean="0"/>
                        <a:t>т.ч</a:t>
                      </a:r>
                      <a:r>
                        <a:rPr lang="ru-RU" sz="1300" dirty="0" smtClean="0"/>
                        <a:t>.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92</a:t>
                      </a:r>
                      <a:endParaRPr lang="ru-RU" sz="13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127</a:t>
                      </a:r>
                      <a:endParaRPr lang="ru-RU" sz="13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151</a:t>
                      </a:r>
                      <a:endParaRPr lang="ru-RU" sz="1300" b="1" dirty="0"/>
                    </a:p>
                  </a:txBody>
                  <a:tcPr anchor="ctr"/>
                </a:tc>
              </a:tr>
              <a:tr h="277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2.1. электроэнергетика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 </a:t>
                      </a:r>
                      <a:r>
                        <a:rPr lang="ru-RU" sz="1000" dirty="0" smtClean="0"/>
                        <a:t>(80%)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26 </a:t>
                      </a:r>
                      <a:r>
                        <a:rPr lang="ru-RU" sz="1000" dirty="0" smtClean="0"/>
                        <a:t>(89,6%)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 </a:t>
                      </a:r>
                      <a:r>
                        <a:rPr lang="ru-RU" sz="1000" dirty="0" smtClean="0"/>
                        <a:t>(100%)</a:t>
                      </a:r>
                      <a:endParaRPr lang="ru-RU" sz="1000" dirty="0"/>
                    </a:p>
                  </a:txBody>
                  <a:tcPr anchor="ctr"/>
                </a:tc>
              </a:tr>
              <a:tr h="4557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2.2. тепловая энергия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43</a:t>
                      </a:r>
                      <a:r>
                        <a:rPr lang="ru-RU" sz="1000" dirty="0" smtClean="0"/>
                        <a:t> (60,5%)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46 </a:t>
                      </a:r>
                      <a:r>
                        <a:rPr lang="ru-RU" sz="1000" dirty="0" smtClean="0"/>
                        <a:t>(79,3%)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74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000" baseline="0" dirty="0" smtClean="0"/>
                        <a:t>(91%)</a:t>
                      </a:r>
                      <a:endParaRPr lang="ru-RU" sz="1000" dirty="0"/>
                    </a:p>
                  </a:txBody>
                  <a:tcPr anchor="ctr"/>
                </a:tc>
              </a:tr>
              <a:tr h="3047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2.3. ЖКХ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25 </a:t>
                      </a:r>
                      <a:r>
                        <a:rPr lang="ru-RU" sz="1000" dirty="0" smtClean="0"/>
                        <a:t>(66%)</a:t>
                      </a:r>
                      <a:endParaRPr lang="ru-RU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55 </a:t>
                      </a:r>
                      <a:r>
                        <a:rPr lang="ru-RU" sz="1000" dirty="0" smtClean="0"/>
                        <a:t>(85%)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53 </a:t>
                      </a:r>
                      <a:r>
                        <a:rPr lang="ru-RU" sz="1000" dirty="0" smtClean="0"/>
                        <a:t>(91%)</a:t>
                      </a:r>
                      <a:endParaRPr lang="ru-RU" sz="1200" dirty="0"/>
                    </a:p>
                  </a:txBody>
                  <a:tcPr anchor="ctr"/>
                </a:tc>
              </a:tr>
              <a:tr h="4618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Средний срок рассмотрения разногласий, раб.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дн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52</a:t>
                      </a:r>
                      <a:endParaRPr lang="ru-RU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52</a:t>
                      </a:r>
                      <a:endParaRPr lang="ru-RU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39</a:t>
                      </a:r>
                      <a:endParaRPr lang="ru-RU" sz="1300" dirty="0"/>
                    </a:p>
                  </a:txBody>
                  <a:tcPr anchor="ctr"/>
                </a:tc>
              </a:tr>
              <a:tr h="461831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4. Степень удовлетворения требований, %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22,54</a:t>
                      </a:r>
                      <a:endParaRPr lang="ru-RU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21,26</a:t>
                      </a:r>
                      <a:endParaRPr lang="ru-RU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39,84</a:t>
                      </a:r>
                      <a:endParaRPr lang="ru-RU" sz="1300" dirty="0"/>
                    </a:p>
                  </a:txBody>
                  <a:tcPr anchor="ctr"/>
                </a:tc>
              </a:tr>
              <a:tr h="415085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5. Дополнительный учёт</a:t>
                      </a:r>
                      <a:r>
                        <a:rPr lang="ru-RU" sz="1300" baseline="0" dirty="0" smtClean="0"/>
                        <a:t> </a:t>
                      </a:r>
                      <a:br>
                        <a:rPr lang="ru-RU" sz="1300" baseline="0" dirty="0" smtClean="0"/>
                      </a:br>
                      <a:r>
                        <a:rPr lang="ru-RU" sz="1300" baseline="0" dirty="0" smtClean="0"/>
                        <a:t>ФСТ России, млн. руб.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1 870,54</a:t>
                      </a:r>
                      <a:endParaRPr lang="ru-RU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3 105,24</a:t>
                      </a:r>
                      <a:endParaRPr lang="ru-RU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5 113,11</a:t>
                      </a:r>
                      <a:endParaRPr lang="ru-RU" sz="13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411422" y="611648"/>
            <a:ext cx="8265034" cy="7920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Динамика рассмотрения разногласий в энергетике и </a:t>
            </a:r>
            <a:r>
              <a:rPr lang="ru-RU" sz="2000" dirty="0" smtClean="0">
                <a:solidFill>
                  <a:schemeClr val="tx1"/>
                </a:solidFill>
              </a:rPr>
              <a:t>ЖКХ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1033" name="Picture 9" descr="C:\Users\lnebivalova\AppData\Local\Microsoft\Windows\Temporary Internet Files\Content.IE5\XARK4ST7\MC900431503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912" y="5943714"/>
            <a:ext cx="792088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09240" y="6525344"/>
            <a:ext cx="2844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ysClr val="windowText" lastClr="000000"/>
                </a:solidFill>
              </a:rPr>
              <a:t>* Данные по состоянию на 01.06.2014 </a:t>
            </a:r>
            <a:r>
              <a:rPr lang="ru-RU" sz="1200" b="1" dirty="0" smtClean="0">
                <a:solidFill>
                  <a:sysClr val="windowText" lastClr="000000"/>
                </a:solidFill>
              </a:rPr>
              <a:t>г.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0241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7829" y="-25359"/>
            <a:ext cx="69885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и порядок рассмотрения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разногласий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энергетике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ЖКХ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107504" y="665225"/>
            <a:ext cx="8928992" cy="1035583"/>
          </a:xfrm>
          <a:prstGeom prst="round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 </a:t>
            </a:r>
            <a:r>
              <a:rPr lang="ru-RU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рассмотрения </a:t>
            </a:r>
            <a:r>
              <a:rPr lang="ru-RU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разногласий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 экономически обоснованных расходов (доходов) и натуральных показателей 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(величины выработки, полезного отпуска энергии (мощности), потерь энергии, объёма отпуска воды, сточных вод, объёма потерь воды)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учитываемых при установлении цен (тарифов) регулирующим органом.</a:t>
            </a:r>
          </a:p>
        </p:txBody>
      </p:sp>
      <p:graphicFrame>
        <p:nvGraphicFramePr>
          <p:cNvPr id="71" name="Таблица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271203"/>
              </p:ext>
            </p:extLst>
          </p:nvPr>
        </p:nvGraphicFramePr>
        <p:xfrm>
          <a:off x="-8087" y="2420888"/>
          <a:ext cx="9188599" cy="4590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220071"/>
                <a:gridCol w="3968528"/>
              </a:tblGrid>
              <a:tr h="432047">
                <a:tc gridSpan="2">
                  <a:txBody>
                    <a:bodyPr/>
                    <a:lstStyle/>
                    <a:p>
                      <a:pPr marL="85725" indent="0" algn="ctr">
                        <a:buNone/>
                      </a:pPr>
                      <a:r>
                        <a:rPr lang="ru-RU" sz="1200" b="0" dirty="0" smtClean="0"/>
                        <a:t>- постановление Правительства Российской Федерации от 30.06.2004 г. № 332 </a:t>
                      </a:r>
                      <a:br>
                        <a:rPr lang="ru-RU" sz="1200" b="0" dirty="0" smtClean="0"/>
                      </a:br>
                      <a:r>
                        <a:rPr lang="ru-RU" sz="1200" b="0" dirty="0" smtClean="0"/>
                        <a:t>«Об утверждении положения о Федеральной службе по тарифам»;</a:t>
                      </a: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76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ЭНЕРГЕТИКА</a:t>
                      </a:r>
                      <a:endParaRPr lang="ru-RU" sz="1600" b="1" dirty="0">
                        <a:solidFill>
                          <a:srgbClr val="223E2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ЖКХ</a:t>
                      </a:r>
                      <a:endParaRPr lang="ru-RU" sz="1600" b="1" dirty="0">
                        <a:solidFill>
                          <a:srgbClr val="223E2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87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 Федеральный закон от 26.03.2003 г. № 35-ФЗ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«Об электроэнергетике»;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 Федеральный закон от 07.12.2011 г. № 416-ФЗ</a:t>
                      </a:r>
                      <a:r>
                        <a:rPr lang="ru-RU" sz="1200" baseline="0" dirty="0" smtClean="0"/>
                        <a:t> </a:t>
                      </a:r>
                      <a:br>
                        <a:rPr lang="ru-RU" sz="1200" baseline="0" dirty="0" smtClean="0"/>
                      </a:br>
                      <a:r>
                        <a:rPr lang="ru-RU" sz="1200" baseline="0" dirty="0" smtClean="0"/>
                        <a:t>«О водоснабжении и водоотведении»;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1426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 Федеральный</a:t>
                      </a:r>
                      <a:r>
                        <a:rPr lang="ru-RU" sz="1200" baseline="0" dirty="0" smtClean="0"/>
                        <a:t> закон от 27.07.2010 г. № 190-ФЗ </a:t>
                      </a:r>
                      <a:br>
                        <a:rPr lang="ru-RU" sz="1200" baseline="0" dirty="0" smtClean="0"/>
                      </a:br>
                      <a:r>
                        <a:rPr lang="ru-RU" sz="1200" baseline="0" dirty="0" smtClean="0"/>
                        <a:t>«О теплоснабжении»;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Федеральный закон от 30.12.2004 г. </a:t>
                      </a:r>
                      <a:b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 210-ФЗ «Об основах регулирования тарифов организаций коммунального комплекса»;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286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 постановление </a:t>
                      </a:r>
                      <a:r>
                        <a:rPr lang="ru-RU" sz="1200" dirty="0" smtClean="0"/>
                        <a:t>Правительства Российской Федерации от 05.11.2003 г. № 674 «О порядке рассмотрения разногласий,</a:t>
                      </a:r>
                      <a:r>
                        <a:rPr lang="ru-RU" sz="1200" baseline="0" dirty="0" smtClean="0"/>
                        <a:t> возникающих между органами исполнительной власти субъектов Российской Федерации в области государственного регулирования тарифов, органами местного самоуправления поселений, городских округов, организациями осуществляющими регулируемые виды деятельности, и потребителями</a:t>
                      </a:r>
                      <a:r>
                        <a:rPr lang="ru-RU" sz="1200" baseline="0" dirty="0" smtClean="0"/>
                        <a:t>»;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 постановление Правительства от 07.04.2007 г. № 208 </a:t>
                      </a:r>
                      <a:r>
                        <a:rPr lang="ru-RU" sz="1200" dirty="0" smtClean="0"/>
                        <a:t>«</a:t>
                      </a:r>
                      <a:r>
                        <a:rPr lang="ru-RU" sz="1200" dirty="0" smtClean="0"/>
                        <a:t>О порядке рассмотрения разногласий,</a:t>
                      </a:r>
                      <a:r>
                        <a:rPr lang="ru-RU" sz="1200" baseline="0" dirty="0" smtClean="0"/>
                        <a:t> возникающих между органами, осуществляющими регулирование тарифов и надбавок на товары и услуги организаций коммунального комплекса, и организациями коммунального комплекса».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28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-постановление Правительства Российской Федерации от 20.07.2011 г. </a:t>
                      </a:r>
                      <a:b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 583 «О порядке рассмотрения разногласий, возникающих между органами регулирования цен (тарифов) в сфере теплоснабжения и организациями, осуществляющими регулируемые виды деятельности в сфере теплоснабжения, в связи с выбором метода регулирования цен (тарифов)».</a:t>
                      </a:r>
                    </a:p>
                    <a:p>
                      <a:pPr marL="0" algn="ctr" defTabSz="914400" rtl="0" eaLnBrk="1" latinLnBrk="0" hangingPunct="1"/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171790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0" algn="ctr"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Нормативно-правовая база для подачи заявления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разногласиях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энергетике и ЖКХ:</a:t>
            </a:r>
          </a:p>
        </p:txBody>
      </p:sp>
    </p:spTree>
    <p:extLst>
      <p:ext uri="{BB962C8B-B14F-4D97-AF65-F5344CB8AC3E}">
        <p14:creationId xmlns:p14="http://schemas.microsoft.com/office/powerpoint/2010/main" val="53788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185" cy="6857999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63686"/>
              </p:ext>
            </p:extLst>
          </p:nvPr>
        </p:nvGraphicFramePr>
        <p:xfrm>
          <a:off x="68095" y="548680"/>
          <a:ext cx="8968401" cy="5457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1719"/>
                <a:gridCol w="1872208"/>
                <a:gridCol w="1300058"/>
                <a:gridCol w="1440160"/>
                <a:gridCol w="2304256"/>
              </a:tblGrid>
              <a:tr h="72394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Электроэнергетика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Теплоснабжение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ХВС и ВО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ГВС</a:t>
                      </a:r>
                      <a:r>
                        <a:rPr lang="ru-RU" sz="3200" b="1" baseline="30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ru-RU" sz="1800" b="1" baseline="300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ТБО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34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закон от 26.03.2003 г. </a:t>
                      </a:r>
                      <a:b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35-ФЗ </a:t>
                      </a:r>
                      <a:b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электроэнергетике»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закон от 27.07.2010 г. </a:t>
                      </a:r>
                      <a:b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190-ФЗ «О теплоснабжении»</a:t>
                      </a:r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закон от 07.12.2011 г. </a:t>
                      </a:r>
                      <a:b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416-ФЗ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 водоснабжении и водоотведении»</a:t>
                      </a:r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Федеральный закон от 30.12.2004 г.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210-ФЗ </a:t>
                      </a:r>
                      <a:b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основах регулирования тарифов организаций коммунального комплекса»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5790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Постановление Правительства Российской Федерации от 29.12.2011 г. № 1178 </a:t>
                      </a:r>
                      <a:b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 ценообразовании в области регулируемых цен (тарифов) в электроэнергетике»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Постановление Правительства Российской Федерации от 22.10.2012 г. № 1075 «О ценообразовании  в сфере теплоснабжения»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Постановление Правительства Российской Федерации от 13.05.2013 г. № 406 «О государственном регулировании в сфере водоснабжении и водоотведении»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Постановление Правительства Российской Федерации от 14.07.2008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г. </a:t>
                      </a:r>
                      <a:b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520 «Об основах ценообразования и порядке регулирования тарифов, надбавок и предельных индексов в сфере деятельности организаций коммунального комплекса»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4" name="Picture 2" descr="C:\Users\lnebivalova\Desktop\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99392"/>
            <a:ext cx="1326927" cy="4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337860" y="18175"/>
            <a:ext cx="7805325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defRPr/>
            </a:pPr>
            <a:r>
              <a:rPr lang="ru-RU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Нормативно - правовая база при рассмотрении разногласий</a:t>
            </a:r>
            <a:endParaRPr lang="ru-RU" sz="2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6038591"/>
            <a:ext cx="9001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baseline="30000" dirty="0" smtClean="0"/>
              <a:t>*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тарифов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горячего водоснабжения, осуществляемого с использованием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закрытых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горячего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водоснабжения,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регулируется указанными НПА,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открытых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горячего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водоснабжения –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регулируются Федеральным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законом от 27 июля 2010 года N 190-ФЗ "О теплоснабжении"</a:t>
            </a:r>
          </a:p>
          <a:p>
            <a:endParaRPr lang="ru-RU" sz="3600" b="1" baseline="30000" dirty="0"/>
          </a:p>
        </p:txBody>
      </p:sp>
    </p:spTree>
    <p:extLst>
      <p:ext uri="{BB962C8B-B14F-4D97-AF65-F5344CB8AC3E}">
        <p14:creationId xmlns:p14="http://schemas.microsoft.com/office/powerpoint/2010/main" val="82259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5"/>
          <p:cNvSpPr txBox="1">
            <a:spLocks/>
          </p:cNvSpPr>
          <p:nvPr/>
        </p:nvSpPr>
        <p:spPr>
          <a:xfrm>
            <a:off x="1331640" y="260648"/>
            <a:ext cx="7643866" cy="3882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Рассмотрение разногласий осуществляется в 2 этапа: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039016"/>
              </p:ext>
            </p:extLst>
          </p:nvPr>
        </p:nvGraphicFramePr>
        <p:xfrm>
          <a:off x="421793" y="720950"/>
          <a:ext cx="4078199" cy="5908963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078199"/>
              </a:tblGrid>
              <a:tr h="686985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Административные</a:t>
                      </a:r>
                      <a:r>
                        <a:rPr lang="ru-RU" sz="20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процедуры                   </a:t>
                      </a:r>
                      <a:r>
                        <a:rPr lang="ru-RU" sz="2000" u="sng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u="sng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2000" u="sng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этапа</a:t>
                      </a:r>
                      <a:r>
                        <a:rPr lang="ru-RU" sz="2000" u="non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2000" b="1" u="non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24493" marB="24493"/>
                </a:tc>
              </a:tr>
              <a:tr h="125430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регистрация </a:t>
                      </a:r>
                      <a:r>
                        <a:rPr lang="ru-RU" sz="13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поступившего заявления 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 приложенных к нему </a:t>
                      </a:r>
                      <a:r>
                        <a:rPr lang="ru-RU" sz="13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материалов</a:t>
                      </a:r>
                      <a:r>
                        <a:rPr lang="ru-RU" sz="1300" b="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от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регулируемой организации (Заявитель), структурным подразделением ФСТ России, 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ответственным за 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прием входящей корреспонденции;</a:t>
                      </a:r>
                      <a:endParaRPr lang="ru-RU" sz="13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24493" marB="24493" anchor="ctr"/>
                </a:tc>
              </a:tr>
              <a:tr h="1220015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передача представленных </a:t>
                      </a:r>
                      <a:r>
                        <a:rPr lang="ru-RU" sz="13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Заявителем </a:t>
                      </a:r>
                      <a:r>
                        <a:rPr lang="ru-RU" sz="13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заявления 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 приложенных к нему материалов в структурное подразделение Федеральной службы по тарифам, ответственное за рассмотрение разногласий в энергетике и ЖКХ;</a:t>
                      </a:r>
                      <a:endParaRPr lang="ru-RU" sz="13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24493" marB="24493" anchor="ctr"/>
                </a:tc>
              </a:tr>
              <a:tr h="987632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3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проверка</a:t>
                      </a:r>
                      <a:r>
                        <a:rPr lang="ru-RU" sz="13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поступившего заявления 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 разногласиях и приложенных к нему материалов на соответствие требованиям, установленным правилам рассмотрения разногласий;</a:t>
                      </a:r>
                      <a:endParaRPr lang="ru-RU" sz="13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24493" marB="24493" anchor="ctr"/>
                </a:tc>
              </a:tr>
              <a:tr h="172747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</a:t>
                      </a:r>
                      <a:r>
                        <a:rPr lang="ru-RU" sz="13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ринятие ФСТ России решения: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(направление </a:t>
                      </a:r>
                      <a:r>
                        <a:rPr lang="ru-RU" sz="13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Заявителю </a:t>
                      </a:r>
                      <a:r>
                        <a:rPr lang="ru-RU" sz="13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уведомления):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300" i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 приеме заявления о разногласиях;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300" i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 возврате заявления и материалов </a:t>
                      </a:r>
                      <a:r>
                        <a:rPr lang="ru-RU" sz="1300" i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Заявителю</a:t>
                      </a:r>
                      <a:r>
                        <a:rPr lang="ru-RU" sz="1300" i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, без рассмотрения заявленных требований;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300" i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об отказе в рассмотрении</a:t>
                      </a:r>
                      <a:r>
                        <a:rPr lang="ru-RU" sz="1300" i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разногласий </a:t>
                      </a:r>
                      <a:r>
                        <a:rPr lang="ru-RU" sz="1200" i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(по причине не соответствия установленным требованиям).</a:t>
                      </a:r>
                      <a:endParaRPr lang="ru-RU" sz="1200" i="1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24493" marB="24493" anchor="ctr"/>
                </a:tc>
              </a:tr>
            </a:tbl>
          </a:graphicData>
        </a:graphic>
      </p:graphicFrame>
      <p:sp>
        <p:nvSpPr>
          <p:cNvPr id="7" name="Стрелка вправо 6"/>
          <p:cNvSpPr/>
          <p:nvPr/>
        </p:nvSpPr>
        <p:spPr>
          <a:xfrm>
            <a:off x="4644008" y="2852937"/>
            <a:ext cx="822075" cy="504056"/>
          </a:xfrm>
          <a:prstGeom prst="rightArrow">
            <a:avLst/>
          </a:prstGeom>
          <a:solidFill>
            <a:srgbClr val="E0EEFE"/>
          </a:solidFill>
          <a:ln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398278"/>
              </p:ext>
            </p:extLst>
          </p:nvPr>
        </p:nvGraphicFramePr>
        <p:xfrm>
          <a:off x="5580112" y="720950"/>
          <a:ext cx="2808311" cy="58764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08311"/>
              </a:tblGrid>
              <a:tr h="734052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Административные</a:t>
                      </a:r>
                      <a:r>
                        <a:rPr lang="ru-RU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процедуры </a:t>
                      </a:r>
                      <a:r>
                        <a:rPr lang="en-US" sz="2400" u="sng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600" u="sng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u="sng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этапа</a:t>
                      </a:r>
                      <a:r>
                        <a:rPr lang="ru-RU" sz="1600" u="non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600" b="1" u="non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24493" marB="24493"/>
                </a:tc>
              </a:tr>
              <a:tr h="1436978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запрос отзыва регулирующего органа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решение об установлении цен (тарифов) которого оспаривается в заявлении о разногласиях;</a:t>
                      </a:r>
                      <a:endParaRPr lang="ru-RU" sz="13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24493" marB="24493" anchor="ctr"/>
                </a:tc>
              </a:tr>
              <a:tr h="78123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согласительных совещаний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13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24493" marB="24493" anchor="ctr"/>
                </a:tc>
              </a:tr>
              <a:tr h="1320748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3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запрос</a:t>
                      </a:r>
                      <a:r>
                        <a:rPr lang="ru-RU" sz="13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дополнительных материалов 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(при необходимости);</a:t>
                      </a:r>
                      <a:endParaRPr lang="ru-RU" sz="13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24493" marB="24493" anchor="ctr"/>
                </a:tc>
              </a:tr>
              <a:tr h="1603393">
                <a:tc>
                  <a:txBody>
                    <a:bodyPr/>
                    <a:lstStyle/>
                    <a:p>
                      <a:pPr marL="285750" marR="0" indent="-2857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принятие решения </a:t>
                      </a:r>
                      <a:r>
                        <a:rPr lang="ru-RU" sz="13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 рассмотрении разногласий.</a:t>
                      </a:r>
                      <a:endParaRPr lang="ru-RU" sz="13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24493" marB="2449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83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7217" y="291508"/>
            <a:ext cx="1080120" cy="2777451"/>
          </a:xfrm>
          <a:prstGeom prst="roundRect">
            <a:avLst/>
          </a:prstGeom>
          <a:solidFill>
            <a:schemeClr val="accent5">
              <a:lumMod val="75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Заявитель</a:t>
            </a:r>
          </a:p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(Потребитель)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Представляемые документы: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заявление;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-пояснительная записка;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подтверждение оплаты госпошлины;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подтверждение направления материалов другой стороне;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иные материалы по усмотрению заявителя.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83074" y="1371629"/>
            <a:ext cx="360040" cy="4371914"/>
          </a:xfrm>
          <a:prstGeom prst="roundRect">
            <a:avLst/>
          </a:prstGeom>
          <a:solidFill>
            <a:schemeClr val="accent5">
              <a:lumMod val="75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Заявление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66063" y="4817726"/>
            <a:ext cx="1182989" cy="1658756"/>
          </a:xfrm>
          <a:prstGeom prst="roundRect">
            <a:avLst/>
          </a:prstGeom>
          <a:solidFill>
            <a:srgbClr val="EA7616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Возврат заявления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Исчерпывающий перечень оснований для возврата установлен 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вышеуказанными постановлениями Правительства РФ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66064" y="2143143"/>
            <a:ext cx="1182987" cy="2610290"/>
          </a:xfrm>
          <a:prstGeom prst="roundRect">
            <a:avLst/>
          </a:prstGeom>
          <a:solidFill>
            <a:srgbClr val="EA7616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Отказ в рассмотрении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заявления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Исчерпывающий </a:t>
            </a:r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перечень оснований для отказа 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установлен: </a:t>
            </a:r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Энергетика 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05.11.2003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674;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ЖКХ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07.04.2007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208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7217" y="3248980"/>
            <a:ext cx="1080120" cy="3008906"/>
          </a:xfrm>
          <a:prstGeom prst="roundRect">
            <a:avLst/>
          </a:prstGeom>
          <a:solidFill>
            <a:schemeClr val="accent5">
              <a:lumMod val="75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Заявитель</a:t>
            </a:r>
          </a:p>
          <a:p>
            <a:pPr algn="ctr"/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Представляемые документы: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заявление;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-пояснительная записка;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подтверждение оплаты госпошлины;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подтверждение направления материалов другой стороне;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обосновывающие 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000286" y="1371629"/>
            <a:ext cx="360040" cy="4371914"/>
          </a:xfrm>
          <a:prstGeom prst="roundRect">
            <a:avLst/>
          </a:prstGeom>
          <a:solidFill>
            <a:srgbClr val="EA7616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Рассмотрение заявления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589892" y="1345910"/>
            <a:ext cx="1182989" cy="720081"/>
          </a:xfrm>
          <a:prstGeom prst="roundRect">
            <a:avLst/>
          </a:prstGeom>
          <a:solidFill>
            <a:srgbClr val="EA7616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Прием заявления к рассмотрению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057657" y="1371629"/>
            <a:ext cx="1234423" cy="1337291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Подготовка к рассмотрению разногласий, анализ представленных материалов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497817" y="1371629"/>
            <a:ext cx="1440160" cy="1337291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отзыва регулирующего органа, решение которого оспаривается, запрос дополнительных материалов, проведение экспертизы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983474" y="3789040"/>
            <a:ext cx="1903069" cy="514343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Рассмотрение разногласий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ФСТ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России, вынесение решения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298017" y="2966092"/>
            <a:ext cx="1697332" cy="694362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исполнения региональным регулирующим органом  решения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323734" y="3891908"/>
            <a:ext cx="1697331" cy="514343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Направление решения о рассмотрении сторонам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057657" y="4560554"/>
            <a:ext cx="2880320" cy="88467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Прекращение рассмотрения разногласий</a:t>
            </a:r>
          </a:p>
          <a:p>
            <a:pPr algn="ctr"/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достижения сторонами согласия, отзыва заявления, а также по исчерпывающему перечню иных оснований , установленному 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указанными постановлениями Правительства РФ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с двумя скругленными противолежащими углами 42"/>
          <p:cNvSpPr/>
          <p:nvPr/>
        </p:nvSpPr>
        <p:spPr>
          <a:xfrm>
            <a:off x="4057657" y="5589240"/>
            <a:ext cx="2880320" cy="822949"/>
          </a:xfrm>
          <a:prstGeom prst="round2Diag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необходимости - приостановление рассмотрения разногласий 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Исчерпывающий перечень оснований для приостановления 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 указанными  постановлениями </a:t>
            </a:r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Правительства РФ 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298017" y="4560554"/>
            <a:ext cx="1697331" cy="822949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Направление решения о прекращении сторонам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057657" y="2966092"/>
            <a:ext cx="2880320" cy="565777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предварительных слушаний, подготовка материалов для рассмотрения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ФСТ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</p:txBody>
      </p:sp>
      <p:sp>
        <p:nvSpPr>
          <p:cNvPr id="25" name="Стрелка вправо 24"/>
          <p:cNvSpPr/>
          <p:nvPr/>
        </p:nvSpPr>
        <p:spPr>
          <a:xfrm>
            <a:off x="1177337" y="4406251"/>
            <a:ext cx="205737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1177337" y="1680234"/>
            <a:ext cx="205737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2364993" y="5035141"/>
            <a:ext cx="205737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>
            <a:off x="2360326" y="3068960"/>
            <a:ext cx="205737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2360326" y="1628800"/>
            <a:ext cx="205737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5292080" y="1628800"/>
            <a:ext cx="205737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40" name="Стрелка вправо 39"/>
          <p:cNvSpPr/>
          <p:nvPr/>
        </p:nvSpPr>
        <p:spPr>
          <a:xfrm rot="5400000">
            <a:off x="6063595" y="2657486"/>
            <a:ext cx="257171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42" name="Стрелка вправо 41"/>
          <p:cNvSpPr/>
          <p:nvPr/>
        </p:nvSpPr>
        <p:spPr>
          <a:xfrm rot="5400000">
            <a:off x="6063595" y="3480434"/>
            <a:ext cx="257171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45" name="Стрелка вправо 44"/>
          <p:cNvSpPr/>
          <p:nvPr/>
        </p:nvSpPr>
        <p:spPr>
          <a:xfrm rot="16200000">
            <a:off x="8043814" y="3578016"/>
            <a:ext cx="257171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cxnSp>
        <p:nvCxnSpPr>
          <p:cNvPr id="55" name="Прямая со стрелкой 54"/>
          <p:cNvCxnSpPr/>
          <p:nvPr/>
        </p:nvCxnSpPr>
        <p:spPr>
          <a:xfrm>
            <a:off x="0" y="6720794"/>
            <a:ext cx="1845983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97217" y="6360755"/>
            <a:ext cx="1645897" cy="481442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30 рабочих дней со дня принятия тарифного решения</a:t>
            </a: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1948851" y="6720794"/>
            <a:ext cx="1903069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897417" y="6463623"/>
            <a:ext cx="2005937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10 рабочих дней со дня поступления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7092280" y="2811788"/>
            <a:ext cx="0" cy="390900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3954789" y="6720794"/>
            <a:ext cx="3086057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263394" y="6463623"/>
            <a:ext cx="262314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60 рабочих дней со дня принятия заявления</a:t>
            </a: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 flipH="1">
            <a:off x="7092280" y="2811789"/>
            <a:ext cx="1903069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7143715" y="6720794"/>
            <a:ext cx="1948851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138063" y="6360755"/>
            <a:ext cx="2005937" cy="3429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5 рабочих дней</a:t>
            </a:r>
          </a:p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 со дня принятия решения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0" y="1"/>
            <a:ext cx="9046783" cy="593569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Дорожная карта разногласий в области государственного регулирования тарифов</a:t>
            </a:r>
          </a:p>
          <a:p>
            <a:pPr algn="ctr"/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энергетике и ЖКХ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Стрелка вправо 43"/>
          <p:cNvSpPr/>
          <p:nvPr/>
        </p:nvSpPr>
        <p:spPr>
          <a:xfrm>
            <a:off x="6905325" y="3943343"/>
            <a:ext cx="411474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47" name="Стрелка вправо 46"/>
          <p:cNvSpPr/>
          <p:nvPr/>
        </p:nvSpPr>
        <p:spPr>
          <a:xfrm>
            <a:off x="6937977" y="4817726"/>
            <a:ext cx="360040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с двумя вырезанными противолежащими углами 70"/>
          <p:cNvSpPr/>
          <p:nvPr/>
        </p:nvSpPr>
        <p:spPr>
          <a:xfrm>
            <a:off x="4057657" y="600114"/>
            <a:ext cx="2880320" cy="565777"/>
          </a:xfrm>
          <a:prstGeom prst="snip2DiagRect">
            <a:avLst/>
          </a:prstGeom>
          <a:solidFill>
            <a:schemeClr val="bg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Заявитель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Запрашиваются материалы, для предоставления которых не требуется обращение в федеральные и региональные органы исполнительной власти</a:t>
            </a:r>
          </a:p>
        </p:txBody>
      </p:sp>
      <p:sp>
        <p:nvSpPr>
          <p:cNvPr id="72" name="Прямоугольник с двумя вырезанными противолежащими углами 71"/>
          <p:cNvSpPr/>
          <p:nvPr/>
        </p:nvSpPr>
        <p:spPr>
          <a:xfrm>
            <a:off x="7298017" y="600114"/>
            <a:ext cx="1697331" cy="548743"/>
          </a:xfrm>
          <a:prstGeom prst="snip2DiagRect">
            <a:avLst/>
          </a:prstGeom>
          <a:solidFill>
            <a:srgbClr val="0099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РСТ</a:t>
            </a:r>
            <a:endParaRPr lang="ru-RU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с двумя вырезанными противолежащими углами 72"/>
          <p:cNvSpPr/>
          <p:nvPr/>
        </p:nvSpPr>
        <p:spPr>
          <a:xfrm>
            <a:off x="7298017" y="1371629"/>
            <a:ext cx="1697331" cy="1337291"/>
          </a:xfrm>
          <a:prstGeom prst="snip2DiagRect">
            <a:avLst/>
          </a:prstGeom>
          <a:solidFill>
            <a:srgbClr val="0099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Федеральные, региональные 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органы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исполнительной власти,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органы местного самоуправления, суды 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другие организации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зависимости от заявленных на разногласия вопросов)</a:t>
            </a:r>
          </a:p>
        </p:txBody>
      </p:sp>
      <p:sp>
        <p:nvSpPr>
          <p:cNvPr id="74" name="Двойная стрелка влево/вправо 73"/>
          <p:cNvSpPr/>
          <p:nvPr/>
        </p:nvSpPr>
        <p:spPr>
          <a:xfrm rot="18871336">
            <a:off x="6855280" y="1239624"/>
            <a:ext cx="556358" cy="145474"/>
          </a:xfrm>
          <a:prstGeom prst="left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75" name="Двойная стрелка влево/вправо 74"/>
          <p:cNvSpPr/>
          <p:nvPr/>
        </p:nvSpPr>
        <p:spPr>
          <a:xfrm rot="16200000">
            <a:off x="6140746" y="1191609"/>
            <a:ext cx="205737" cy="154303"/>
          </a:xfrm>
          <a:prstGeom prst="left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76" name="Двойная стрелка влево/вправо 75"/>
          <p:cNvSpPr/>
          <p:nvPr/>
        </p:nvSpPr>
        <p:spPr>
          <a:xfrm>
            <a:off x="6937978" y="1988840"/>
            <a:ext cx="362476" cy="154303"/>
          </a:xfrm>
          <a:prstGeom prst="left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>
            <a:off x="1845983" y="805851"/>
            <a:ext cx="51434" cy="591494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3851920" y="805851"/>
            <a:ext cx="51434" cy="591494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трелка вправо 34"/>
          <p:cNvSpPr/>
          <p:nvPr/>
        </p:nvSpPr>
        <p:spPr>
          <a:xfrm>
            <a:off x="3772881" y="1561699"/>
            <a:ext cx="308606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1743115" y="3068960"/>
            <a:ext cx="257171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4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7415" y="1031862"/>
            <a:ext cx="8269191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16200000" scaled="1"/>
                  <a:tileRect/>
                </a:gradFill>
              </a:rPr>
              <a:t>С целью обеспечения доступности, открытости процедуры рассмотрения разногласий ФСТ России подготовлены предложения о внесении изменений в постановления Правительства </a:t>
            </a:r>
            <a:b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16200000" scaled="1"/>
                  <a:tileRect/>
                </a:gradFill>
              </a:rPr>
            </a:b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16200000" scaled="1"/>
                  <a:tileRect/>
                </a:gradFill>
              </a:rPr>
              <a:t>от 05.11.2003 г. № 674 и от 07.04.2007 г. </a:t>
            </a:r>
            <a:b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16200000" scaled="1"/>
                  <a:tileRect/>
                </a:gradFill>
              </a:rPr>
            </a:b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16200000" scaled="1"/>
                  <a:tileRect/>
                </a:gradFill>
              </a:rPr>
              <a:t>№ 208 (совершенствование процедуры рассмотрения разногласий представлено схематично)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16200000" scaled="1"/>
                <a:tileRect/>
              </a:gradFill>
              <a:effectLst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7740352" y="5556177"/>
            <a:ext cx="1152128" cy="504056"/>
          </a:xfrm>
          <a:prstGeom prst="rightArrow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77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Прямая со стрелкой 35"/>
          <p:cNvCxnSpPr>
            <a:stCxn id="21" idx="2"/>
            <a:endCxn id="25" idx="0"/>
          </p:cNvCxnSpPr>
          <p:nvPr/>
        </p:nvCxnSpPr>
        <p:spPr>
          <a:xfrm>
            <a:off x="621019" y="6034571"/>
            <a:ext cx="6825" cy="179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endCxn id="56" idx="0"/>
          </p:cNvCxnSpPr>
          <p:nvPr/>
        </p:nvCxnSpPr>
        <p:spPr>
          <a:xfrm>
            <a:off x="6521450" y="6034571"/>
            <a:ext cx="0" cy="179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33509" y="334198"/>
            <a:ext cx="9105912" cy="6460938"/>
            <a:chOff x="38088" y="372240"/>
            <a:chExt cx="9105912" cy="6441026"/>
          </a:xfrm>
        </p:grpSpPr>
        <p:sp>
          <p:nvSpPr>
            <p:cNvPr id="75" name="Стрелка вправо 74"/>
            <p:cNvSpPr/>
            <p:nvPr/>
          </p:nvSpPr>
          <p:spPr>
            <a:xfrm>
              <a:off x="5252562" y="2268494"/>
              <a:ext cx="425239" cy="145490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 rtlCol="0" anchor="ctr"/>
            <a:lstStyle/>
            <a:p>
              <a:pPr algn="ctr"/>
              <a:endParaRPr lang="ru-RU"/>
            </a:p>
          </p:txBody>
        </p:sp>
        <p:sp>
          <p:nvSpPr>
            <p:cNvPr id="79" name="Стрелка влево 78"/>
            <p:cNvSpPr/>
            <p:nvPr/>
          </p:nvSpPr>
          <p:spPr>
            <a:xfrm>
              <a:off x="3820695" y="6335138"/>
              <a:ext cx="372427" cy="203321"/>
            </a:xfrm>
            <a:prstGeom prst="lef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 rtlCol="0" anchor="ctr"/>
            <a:lstStyle/>
            <a:p>
              <a:pPr algn="ctr"/>
              <a:endParaRPr lang="ru-RU"/>
            </a:p>
          </p:txBody>
        </p:sp>
        <p:sp>
          <p:nvSpPr>
            <p:cNvPr id="71" name="Стрелка вправо 70"/>
            <p:cNvSpPr/>
            <p:nvPr/>
          </p:nvSpPr>
          <p:spPr>
            <a:xfrm>
              <a:off x="5419829" y="6335138"/>
              <a:ext cx="403898" cy="203321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 rtlCol="0" anchor="ctr"/>
            <a:lstStyle/>
            <a:p>
              <a:pPr algn="ctr"/>
              <a:endParaRPr lang="ru-RU"/>
            </a:p>
          </p:txBody>
        </p:sp>
        <p:sp>
          <p:nvSpPr>
            <p:cNvPr id="4" name="Заголовок 1"/>
            <p:cNvSpPr txBox="1">
              <a:spLocks/>
            </p:cNvSpPr>
            <p:nvPr/>
          </p:nvSpPr>
          <p:spPr>
            <a:xfrm>
              <a:off x="5024849" y="372240"/>
              <a:ext cx="3960440" cy="657272"/>
            </a:xfrm>
            <a:prstGeom prst="rect">
              <a:avLst/>
            </a:prstGeom>
          </p:spPr>
          <p:txBody>
            <a:bodyPr vert="horz" lIns="91429" tIns="45715" rIns="91429" bIns="45715" anchor="ctr">
              <a:no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kern="1200" cap="all" baseline="0">
                  <a:solidFill>
                    <a:schemeClr val="tx2"/>
                  </a:solidFill>
                  <a:effectLst>
                    <a:reflection blurRad="12700" stA="48000" endA="300" endPos="55000" dir="5400000" sy="-90000" algn="bl" rotWithShape="0"/>
                  </a:effectLst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ru-RU" sz="1800" cap="none" dirty="0" smtClean="0">
                  <a:ln w="18415" cmpd="sng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ПРЕДЛАГАЕМАЯ</a:t>
              </a:r>
              <a:r>
                <a:rPr lang="ru-RU" sz="1800" cap="none" dirty="0" smtClean="0">
                  <a:ln w="18415" cmpd="sng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СХЕМА РАССМОТРЕНИЯ РАЗНОГЛАСИЙ</a:t>
              </a:r>
              <a:endParaRPr lang="ru-RU" sz="1800" cap="none" dirty="0">
                <a:ln w="18415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63726" y="989928"/>
              <a:ext cx="3096344" cy="50405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100" b="1" dirty="0">
                  <a:solidFill>
                    <a:schemeClr val="tx1"/>
                  </a:solidFill>
                </a:rPr>
                <a:t>Принятие региональным органом регулирования решения о тарифах</a:t>
              </a: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>
              <a:off x="925932" y="1531186"/>
              <a:ext cx="0" cy="4885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Прямоугольник 7"/>
            <p:cNvSpPr/>
            <p:nvPr/>
          </p:nvSpPr>
          <p:spPr>
            <a:xfrm>
              <a:off x="1367049" y="1595442"/>
              <a:ext cx="1531511" cy="360040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В течение </a:t>
              </a:r>
              <a:r>
                <a:rPr lang="en-US" sz="900" dirty="0" smtClean="0">
                  <a:solidFill>
                    <a:schemeClr val="tx1"/>
                  </a:solidFill>
                </a:rPr>
                <a:t/>
              </a:r>
              <a:br>
                <a:rPr lang="en-US" sz="900" dirty="0" smtClean="0">
                  <a:solidFill>
                    <a:schemeClr val="tx1"/>
                  </a:solidFill>
                </a:rPr>
              </a:br>
              <a:r>
                <a:rPr lang="ru-RU" sz="900" b="1" dirty="0" smtClean="0">
                  <a:solidFill>
                    <a:srgbClr val="FF0000"/>
                  </a:solidFill>
                </a:rPr>
                <a:t>30 </a:t>
              </a:r>
              <a:r>
                <a:rPr lang="ru-RU" sz="900" b="1" dirty="0">
                  <a:solidFill>
                    <a:srgbClr val="FF0000"/>
                  </a:solidFill>
                </a:rPr>
                <a:t>рабочих дней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8088" y="2894083"/>
              <a:ext cx="1173281" cy="15200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000" b="1" dirty="0">
                  <a:solidFill>
                    <a:schemeClr val="tx1"/>
                  </a:solidFill>
                </a:rPr>
                <a:t>ПРИНЯТИЕ ЗАЯВЛЕНИЯ </a:t>
              </a:r>
            </a:p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(в случае соблюдения требований по срокам, оформлению документов и оплате госпошлины)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307300" y="2894083"/>
              <a:ext cx="1131554" cy="15200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000" b="1" dirty="0">
                  <a:solidFill>
                    <a:schemeClr val="tx1"/>
                  </a:solidFill>
                </a:rPr>
                <a:t>ОТКАЗ В ПРИНЯТИИ ЗАЯВЛЕНИЯ</a:t>
              </a:r>
            </a:p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(в случае пропуска срока либо вопросы не относятся к компетенции ФСТ России)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555051" y="2894084"/>
              <a:ext cx="1080120" cy="140770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000" b="1" dirty="0">
                  <a:solidFill>
                    <a:schemeClr val="tx1"/>
                  </a:solidFill>
                </a:rPr>
                <a:t>ВОЗВРАТ ЗАЯВЛЕНИЯ</a:t>
              </a:r>
            </a:p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(в случае несоответствия требованиям по оформлению и перечню документов)</a:t>
              </a: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>
              <a:off x="509761" y="2494134"/>
              <a:ext cx="0" cy="3394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2320770" y="2511517"/>
              <a:ext cx="0" cy="3394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3095111" y="2511517"/>
              <a:ext cx="0" cy="3394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Прямоугольник 19"/>
            <p:cNvSpPr/>
            <p:nvPr/>
          </p:nvSpPr>
          <p:spPr>
            <a:xfrm>
              <a:off x="755576" y="2528901"/>
              <a:ext cx="1377228" cy="3046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5306" tIns="32653" rIns="65306" bIns="32653"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В течение </a:t>
              </a:r>
              <a:r>
                <a:rPr lang="en-US" sz="900" dirty="0" smtClean="0">
                  <a:solidFill>
                    <a:schemeClr val="tx1"/>
                  </a:solidFill>
                </a:rPr>
                <a:t/>
              </a:r>
              <a:br>
                <a:rPr lang="en-US" sz="900" dirty="0" smtClean="0">
                  <a:solidFill>
                    <a:schemeClr val="tx1"/>
                  </a:solidFill>
                </a:rPr>
              </a:br>
              <a:r>
                <a:rPr lang="ru-RU" sz="900" b="1" dirty="0" smtClean="0">
                  <a:solidFill>
                    <a:srgbClr val="FF0000"/>
                  </a:solidFill>
                </a:rPr>
                <a:t>10 </a:t>
              </a:r>
              <a:r>
                <a:rPr lang="ru-RU" sz="900" b="1" dirty="0">
                  <a:solidFill>
                    <a:srgbClr val="FF0000"/>
                  </a:solidFill>
                </a:rPr>
                <a:t>рабочих дней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8957" y="4699065"/>
              <a:ext cx="1173281" cy="135598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Устранение несоответствий требованиям и повторное направление заявления при соблюдении 30-дневного срока </a:t>
              </a:r>
              <a:r>
                <a:rPr lang="ru-RU" sz="600" dirty="0">
                  <a:solidFill>
                    <a:schemeClr val="tx1"/>
                  </a:solidFill>
                </a:rPr>
                <a:t>(с даты принятия решения РРО)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286437" y="4699065"/>
              <a:ext cx="1173281" cy="135598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Устранение несоответствий требованиям и повторное направление заявления с пропуском </a:t>
              </a:r>
              <a:r>
                <a:rPr lang="en-US" sz="900" dirty="0" smtClean="0">
                  <a:solidFill>
                    <a:schemeClr val="tx1"/>
                  </a:solidFill>
                </a:rPr>
                <a:t/>
              </a:r>
              <a:br>
                <a:rPr lang="en-US" sz="900" dirty="0" smtClean="0">
                  <a:solidFill>
                    <a:schemeClr val="tx1"/>
                  </a:solidFill>
                </a:rPr>
              </a:br>
              <a:r>
                <a:rPr lang="ru-RU" sz="900" dirty="0" smtClean="0">
                  <a:solidFill>
                    <a:schemeClr val="tx1"/>
                  </a:solidFill>
                </a:rPr>
                <a:t>30-дневного </a:t>
              </a:r>
              <a:r>
                <a:rPr lang="ru-RU" sz="900" dirty="0">
                  <a:solidFill>
                    <a:schemeClr val="tx1"/>
                  </a:solidFill>
                </a:rPr>
                <a:t>срока </a:t>
              </a:r>
              <a:r>
                <a:rPr lang="ru-RU" sz="600" dirty="0">
                  <a:solidFill>
                    <a:schemeClr val="tx1"/>
                  </a:solidFill>
                </a:rPr>
                <a:t>(с даты принятие решения РРО)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2566063" y="4714858"/>
              <a:ext cx="1173281" cy="12344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Отсутствие действий</a:t>
              </a: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5782" y="6233545"/>
              <a:ext cx="1173281" cy="5314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000" b="1" dirty="0">
                  <a:solidFill>
                    <a:schemeClr val="tx1"/>
                  </a:solidFill>
                </a:rPr>
                <a:t>ПРИНЯТИЕ ЗАЯВЛЕНИЯ </a:t>
              </a: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331641" y="6233545"/>
              <a:ext cx="1173281" cy="5314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000" b="1" dirty="0">
                  <a:solidFill>
                    <a:schemeClr val="tx1"/>
                  </a:solidFill>
                </a:rPr>
                <a:t>ОТКАЗ В ПРИНЯТИИ ЗАЯВЛЕНИЯ 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566063" y="6233545"/>
              <a:ext cx="1173281" cy="5314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900" b="1" dirty="0">
                  <a:solidFill>
                    <a:schemeClr val="tx1"/>
                  </a:solidFill>
                </a:rPr>
                <a:t>МАТЕРИАЛЫ ОСТАЮТСЯ В ФСТ РОССИИ</a:t>
              </a: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5677801" y="1000822"/>
              <a:ext cx="3096344" cy="504056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100" b="1" dirty="0">
                  <a:solidFill>
                    <a:schemeClr val="tx1"/>
                  </a:solidFill>
                </a:rPr>
                <a:t>Принятие региональным органом регулирования решения о тарифах</a:t>
              </a:r>
            </a:p>
          </p:txBody>
        </p:sp>
        <p:cxnSp>
          <p:nvCxnSpPr>
            <p:cNvPr id="30" name="Прямая со стрелкой 29"/>
            <p:cNvCxnSpPr/>
            <p:nvPr/>
          </p:nvCxnSpPr>
          <p:spPr>
            <a:xfrm>
              <a:off x="3337577" y="4303382"/>
              <a:ext cx="0" cy="3956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 flipH="1">
              <a:off x="2195736" y="4319175"/>
              <a:ext cx="1141842" cy="3143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H="1">
              <a:off x="755576" y="4319174"/>
              <a:ext cx="2582001" cy="31433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>
              <a:stCxn id="23" idx="2"/>
              <a:endCxn id="27" idx="0"/>
            </p:cNvCxnSpPr>
            <p:nvPr/>
          </p:nvCxnSpPr>
          <p:spPr>
            <a:xfrm>
              <a:off x="3152704" y="5949279"/>
              <a:ext cx="0" cy="2842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 стрелкой 42"/>
            <p:cNvCxnSpPr/>
            <p:nvPr/>
          </p:nvCxnSpPr>
          <p:spPr>
            <a:xfrm>
              <a:off x="6216149" y="1531185"/>
              <a:ext cx="0" cy="4885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4" name="Прямоугольник 43"/>
            <p:cNvSpPr/>
            <p:nvPr/>
          </p:nvSpPr>
          <p:spPr>
            <a:xfrm>
              <a:off x="7112669" y="1579480"/>
              <a:ext cx="1531511" cy="3600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В течение </a:t>
              </a:r>
              <a:r>
                <a:rPr lang="en-US" sz="900" dirty="0" smtClean="0">
                  <a:solidFill>
                    <a:schemeClr val="tx1"/>
                  </a:solidFill>
                </a:rPr>
                <a:t/>
              </a:r>
              <a:br>
                <a:rPr lang="en-US" sz="900" dirty="0" smtClean="0">
                  <a:solidFill>
                    <a:schemeClr val="tx1"/>
                  </a:solidFill>
                </a:rPr>
              </a:br>
              <a:r>
                <a:rPr lang="ru-RU" sz="900" b="1" dirty="0" smtClean="0">
                  <a:solidFill>
                    <a:srgbClr val="FF0000"/>
                  </a:solidFill>
                </a:rPr>
                <a:t>30 </a:t>
              </a:r>
              <a:r>
                <a:rPr lang="ru-RU" sz="900" b="1" dirty="0">
                  <a:solidFill>
                    <a:srgbClr val="FF0000"/>
                  </a:solidFill>
                </a:rPr>
                <a:t>рабочих дней</a:t>
              </a: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5723960" y="2087082"/>
              <a:ext cx="3043058" cy="420676"/>
            </a:xfrm>
            <a:prstGeom prst="rect">
              <a:avLst/>
            </a:prstGeom>
            <a:pattFill prst="pct5">
              <a:fgClr>
                <a:srgbClr val="92D050"/>
              </a:fgClr>
              <a:bgClr>
                <a:schemeClr val="bg1"/>
              </a:bgClr>
            </a:patt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Заявление о разногласиях</a:t>
              </a:r>
            </a:p>
          </p:txBody>
        </p:sp>
        <p:cxnSp>
          <p:nvCxnSpPr>
            <p:cNvPr id="46" name="Прямая со стрелкой 45"/>
            <p:cNvCxnSpPr/>
            <p:nvPr/>
          </p:nvCxnSpPr>
          <p:spPr>
            <a:xfrm>
              <a:off x="5892235" y="2528901"/>
              <a:ext cx="0" cy="3394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Прямая со стрелкой 46"/>
            <p:cNvCxnSpPr/>
            <p:nvPr/>
          </p:nvCxnSpPr>
          <p:spPr>
            <a:xfrm>
              <a:off x="8517347" y="2535734"/>
              <a:ext cx="0" cy="3394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8" name="Прямая со стрелкой 47"/>
            <p:cNvCxnSpPr/>
            <p:nvPr/>
          </p:nvCxnSpPr>
          <p:spPr>
            <a:xfrm>
              <a:off x="7760926" y="2528901"/>
              <a:ext cx="0" cy="45783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9" name="Прямоугольник 48"/>
            <p:cNvSpPr/>
            <p:nvPr/>
          </p:nvSpPr>
          <p:spPr>
            <a:xfrm>
              <a:off x="6099014" y="2587099"/>
              <a:ext cx="1512168" cy="30698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5306" tIns="32653" rIns="65306" bIns="32653"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В течение </a:t>
              </a:r>
              <a:r>
                <a:rPr lang="en-US" sz="900" dirty="0" smtClean="0">
                  <a:solidFill>
                    <a:schemeClr val="tx1"/>
                  </a:solidFill>
                </a:rPr>
                <a:t/>
              </a:r>
              <a:br>
                <a:rPr lang="en-US" sz="900" dirty="0" smtClean="0">
                  <a:solidFill>
                    <a:schemeClr val="tx1"/>
                  </a:solidFill>
                </a:rPr>
              </a:br>
              <a:r>
                <a:rPr lang="ru-RU" sz="900" b="1" dirty="0" smtClean="0">
                  <a:solidFill>
                    <a:srgbClr val="FF0000"/>
                  </a:solidFill>
                </a:rPr>
                <a:t>10 </a:t>
              </a:r>
              <a:r>
                <a:rPr lang="ru-RU" sz="900" b="1" dirty="0">
                  <a:solidFill>
                    <a:srgbClr val="FF0000"/>
                  </a:solidFill>
                </a:rPr>
                <a:t>рабочих дней</a:t>
              </a: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5512373" y="2996952"/>
              <a:ext cx="1173281" cy="1417194"/>
            </a:xfrm>
            <a:prstGeom prst="rect">
              <a:avLst/>
            </a:prstGeom>
            <a:pattFill prst="pct40">
              <a:fgClr>
                <a:srgbClr val="92D050"/>
              </a:fgClr>
              <a:bgClr>
                <a:schemeClr val="bg1"/>
              </a:bgClr>
            </a:patt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000" b="1" dirty="0">
                  <a:solidFill>
                    <a:schemeClr val="tx1"/>
                  </a:solidFill>
                </a:rPr>
                <a:t>ПРИНЯТИЕ ЗАЯВЛЕНИЯ </a:t>
              </a:r>
            </a:p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(в случае соблюдения требований по срокам, оформлению документов и оплате госпошлины)</a:t>
              </a: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6777476" y="2996952"/>
              <a:ext cx="1131554" cy="1417194"/>
            </a:xfrm>
            <a:prstGeom prst="rect">
              <a:avLst/>
            </a:prstGeom>
            <a:pattFill prst="pct40">
              <a:fgClr>
                <a:srgbClr val="92D050"/>
              </a:fgClr>
              <a:bgClr>
                <a:schemeClr val="bg1"/>
              </a:bgClr>
            </a:patt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000" b="1" dirty="0">
                  <a:solidFill>
                    <a:schemeClr val="tx1"/>
                  </a:solidFill>
                </a:rPr>
                <a:t>ОТКАЗ В ПРИНЯТИИ ЗАЯВЛЕНИЯ</a:t>
              </a:r>
            </a:p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(в случае пропуска срока либо вопросы не относятся к компетенции ФСТ России)</a:t>
              </a: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8028384" y="2894084"/>
              <a:ext cx="1115616" cy="1520062"/>
            </a:xfrm>
            <a:prstGeom prst="rect">
              <a:avLst/>
            </a:prstGeom>
            <a:pattFill prst="pct40">
              <a:fgClr>
                <a:srgbClr val="92D050"/>
              </a:fgClr>
              <a:bgClr>
                <a:schemeClr val="bg1"/>
              </a:bgClr>
            </a:patt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000" b="1" dirty="0">
                  <a:solidFill>
                    <a:schemeClr val="tx1"/>
                  </a:solidFill>
                </a:rPr>
                <a:t>ОСТАВЛЕНИЕ ЗАЯВЛЕНИЯ БЕЗ ДВИЖЕНИЯ</a:t>
              </a:r>
            </a:p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(в случае несоответствия требованиям по оформлению и перечню документов)</a:t>
              </a: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5731892" y="4465136"/>
              <a:ext cx="1485525" cy="3007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5306" tIns="32653" rIns="65306" bIns="32653"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В течение </a:t>
              </a:r>
              <a:r>
                <a:rPr lang="en-US" sz="900" dirty="0" smtClean="0">
                  <a:solidFill>
                    <a:schemeClr val="tx1"/>
                  </a:solidFill>
                </a:rPr>
                <a:t/>
              </a:r>
              <a:br>
                <a:rPr lang="en-US" sz="900" dirty="0" smtClean="0">
                  <a:solidFill>
                    <a:schemeClr val="tx1"/>
                  </a:solidFill>
                </a:rPr>
              </a:br>
              <a:r>
                <a:rPr lang="ru-RU" sz="900" b="1" dirty="0" smtClean="0">
                  <a:solidFill>
                    <a:srgbClr val="FF0000"/>
                  </a:solidFill>
                </a:rPr>
                <a:t>10 </a:t>
              </a:r>
              <a:r>
                <a:rPr lang="ru-RU" sz="900" b="1" dirty="0">
                  <a:solidFill>
                    <a:srgbClr val="FF0000"/>
                  </a:solidFill>
                </a:rPr>
                <a:t>рабочих дней</a:t>
              </a: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5888013" y="4917684"/>
              <a:ext cx="1173281" cy="1146139"/>
            </a:xfrm>
            <a:prstGeom prst="rect">
              <a:avLst/>
            </a:prstGeom>
            <a:pattFill prst="pct5">
              <a:fgClr>
                <a:srgbClr val="92D050"/>
              </a:fgClr>
              <a:bgClr>
                <a:schemeClr val="bg1"/>
              </a:bgClr>
            </a:patt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900" b="1" dirty="0">
                  <a:solidFill>
                    <a:schemeClr val="tx1"/>
                  </a:solidFill>
                </a:rPr>
                <a:t>Устранение</a:t>
              </a:r>
              <a:r>
                <a:rPr lang="ru-RU" sz="900" dirty="0">
                  <a:solidFill>
                    <a:schemeClr val="tx1"/>
                  </a:solidFill>
                </a:rPr>
                <a:t> несоответствий при соблюдении </a:t>
              </a:r>
              <a:r>
                <a:rPr lang="ru-RU" sz="900" b="1" dirty="0">
                  <a:solidFill>
                    <a:srgbClr val="FF0000"/>
                  </a:solidFill>
                </a:rPr>
                <a:t>10-дневного срока</a:t>
              </a: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7600864" y="4841632"/>
              <a:ext cx="1173281" cy="1107647"/>
            </a:xfrm>
            <a:prstGeom prst="rect">
              <a:avLst/>
            </a:prstGeom>
            <a:pattFill prst="pct5">
              <a:fgClr>
                <a:srgbClr val="92D050"/>
              </a:fgClr>
              <a:bgClr>
                <a:schemeClr val="bg1"/>
              </a:bgClr>
            </a:patt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900" b="1" dirty="0" err="1" smtClean="0">
                  <a:solidFill>
                    <a:schemeClr val="tx1"/>
                  </a:solidFill>
                </a:rPr>
                <a:t>НЕустранение</a:t>
              </a:r>
              <a:r>
                <a:rPr lang="ru-RU" sz="900" b="1" dirty="0" smtClean="0">
                  <a:solidFill>
                    <a:schemeClr val="tx1"/>
                  </a:solidFill>
                </a:rPr>
                <a:t> </a:t>
              </a:r>
              <a:r>
                <a:rPr lang="ru-RU" sz="900" dirty="0">
                  <a:solidFill>
                    <a:schemeClr val="tx1"/>
                  </a:solidFill>
                </a:rPr>
                <a:t>несоответствий требованиям</a:t>
              </a:r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5939388" y="6233545"/>
              <a:ext cx="1173281" cy="435815"/>
            </a:xfrm>
            <a:prstGeom prst="rect">
              <a:avLst/>
            </a:prstGeom>
            <a:pattFill prst="pct40">
              <a:fgClr>
                <a:srgbClr val="92D050"/>
              </a:fgClr>
              <a:bgClr>
                <a:schemeClr val="bg1"/>
              </a:bgClr>
            </a:patt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000" b="1" dirty="0">
                  <a:solidFill>
                    <a:schemeClr val="tx1"/>
                  </a:solidFill>
                </a:rPr>
                <a:t>ПРИНЯТИЕ ЗАЯВЛЕНИЯ </a:t>
              </a: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7733731" y="6179213"/>
              <a:ext cx="1370084" cy="525065"/>
            </a:xfrm>
            <a:prstGeom prst="rect">
              <a:avLst/>
            </a:prstGeom>
            <a:pattFill prst="pct40">
              <a:fgClr>
                <a:srgbClr val="92D050"/>
              </a:fgClr>
              <a:bgClr>
                <a:schemeClr val="bg1"/>
              </a:bgClr>
            </a:patt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000" b="1" dirty="0">
                  <a:solidFill>
                    <a:schemeClr val="tx1"/>
                  </a:solidFill>
                </a:rPr>
                <a:t>ОТКАЗ В ПРИНЯТИИ ЗАЯВЛЕНИЯ </a:t>
              </a:r>
            </a:p>
          </p:txBody>
        </p:sp>
        <p:cxnSp>
          <p:nvCxnSpPr>
            <p:cNvPr id="59" name="Прямая со стрелкой 58"/>
            <p:cNvCxnSpPr/>
            <p:nvPr/>
          </p:nvCxnSpPr>
          <p:spPr>
            <a:xfrm flipH="1">
              <a:off x="8457765" y="4426716"/>
              <a:ext cx="78310" cy="41357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1" name="Прямая со стрелкой 60"/>
            <p:cNvCxnSpPr/>
            <p:nvPr/>
          </p:nvCxnSpPr>
          <p:spPr>
            <a:xfrm flipH="1">
              <a:off x="7061294" y="4427077"/>
              <a:ext cx="1467036" cy="54397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5" name="Прямая со стрелкой 64"/>
            <p:cNvCxnSpPr>
              <a:stCxn id="55" idx="2"/>
              <a:endCxn id="57" idx="0"/>
            </p:cNvCxnSpPr>
            <p:nvPr/>
          </p:nvCxnSpPr>
          <p:spPr>
            <a:xfrm>
              <a:off x="8187505" y="5949279"/>
              <a:ext cx="231268" cy="22993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6" name="Овал 65"/>
            <p:cNvSpPr/>
            <p:nvPr/>
          </p:nvSpPr>
          <p:spPr>
            <a:xfrm>
              <a:off x="3556265" y="1955482"/>
              <a:ext cx="1707039" cy="77151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Организации</a:t>
              </a:r>
            </a:p>
          </p:txBody>
        </p:sp>
        <p:sp>
          <p:nvSpPr>
            <p:cNvPr id="67" name="Овал 66"/>
            <p:cNvSpPr/>
            <p:nvPr/>
          </p:nvSpPr>
          <p:spPr>
            <a:xfrm>
              <a:off x="4198944" y="6041751"/>
              <a:ext cx="1252004" cy="77151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ФСТ России</a:t>
              </a:r>
            </a:p>
          </p:txBody>
        </p:sp>
        <p:sp>
          <p:nvSpPr>
            <p:cNvPr id="68" name="Овал 67"/>
            <p:cNvSpPr/>
            <p:nvPr/>
          </p:nvSpPr>
          <p:spPr>
            <a:xfrm>
              <a:off x="3903355" y="4841633"/>
              <a:ext cx="1727901" cy="77151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Организации</a:t>
              </a:r>
            </a:p>
          </p:txBody>
        </p:sp>
        <p:sp>
          <p:nvSpPr>
            <p:cNvPr id="69" name="Овал 68"/>
            <p:cNvSpPr/>
            <p:nvPr/>
          </p:nvSpPr>
          <p:spPr>
            <a:xfrm>
              <a:off x="4006222" y="3330092"/>
              <a:ext cx="1069834" cy="771515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ФСТ России</a:t>
              </a:r>
            </a:p>
          </p:txBody>
        </p:sp>
        <p:sp>
          <p:nvSpPr>
            <p:cNvPr id="70" name="Стрелка вправо 69"/>
            <p:cNvSpPr/>
            <p:nvPr/>
          </p:nvSpPr>
          <p:spPr>
            <a:xfrm>
              <a:off x="5076056" y="3638140"/>
              <a:ext cx="414879" cy="170871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 rtlCol="0" anchor="ctr"/>
            <a:lstStyle/>
            <a:p>
              <a:pPr algn="ctr"/>
              <a:endParaRPr lang="ru-RU"/>
            </a:p>
          </p:txBody>
        </p:sp>
        <p:sp>
          <p:nvSpPr>
            <p:cNvPr id="74" name="Стрелка вправо 73"/>
            <p:cNvSpPr/>
            <p:nvPr/>
          </p:nvSpPr>
          <p:spPr>
            <a:xfrm>
              <a:off x="5624195" y="5175050"/>
              <a:ext cx="199531" cy="157018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 rtlCol="0" anchor="ctr"/>
            <a:lstStyle/>
            <a:p>
              <a:pPr algn="ctr"/>
              <a:endParaRPr lang="ru-RU"/>
            </a:p>
          </p:txBody>
        </p:sp>
        <p:sp>
          <p:nvSpPr>
            <p:cNvPr id="76" name="Стрелка влево 75"/>
            <p:cNvSpPr/>
            <p:nvPr/>
          </p:nvSpPr>
          <p:spPr>
            <a:xfrm>
              <a:off x="3322566" y="2297420"/>
              <a:ext cx="233699" cy="145490"/>
            </a:xfrm>
            <a:prstGeom prst="lef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 rtlCol="0" anchor="ctr"/>
            <a:lstStyle/>
            <a:p>
              <a:pPr algn="ctr"/>
              <a:endParaRPr lang="ru-RU"/>
            </a:p>
          </p:txBody>
        </p:sp>
        <p:sp>
          <p:nvSpPr>
            <p:cNvPr id="77" name="Стрелка влево 76"/>
            <p:cNvSpPr/>
            <p:nvPr/>
          </p:nvSpPr>
          <p:spPr>
            <a:xfrm>
              <a:off x="3635171" y="3622687"/>
              <a:ext cx="371051" cy="186324"/>
            </a:xfrm>
            <a:prstGeom prst="lef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 rtlCol="0" anchor="ctr"/>
            <a:lstStyle/>
            <a:p>
              <a:pPr algn="ctr"/>
              <a:endParaRPr lang="ru-RU"/>
            </a:p>
          </p:txBody>
        </p:sp>
        <p:sp>
          <p:nvSpPr>
            <p:cNvPr id="78" name="Стрелка влево 77"/>
            <p:cNvSpPr/>
            <p:nvPr/>
          </p:nvSpPr>
          <p:spPr>
            <a:xfrm>
              <a:off x="3738690" y="5119849"/>
              <a:ext cx="164011" cy="168066"/>
            </a:xfrm>
            <a:prstGeom prst="lef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 rtlCol="0" anchor="ctr"/>
            <a:lstStyle/>
            <a:p>
              <a:pPr algn="ctr"/>
              <a:endParaRPr lang="ru-RU"/>
            </a:p>
          </p:txBody>
        </p:sp>
        <p:sp>
          <p:nvSpPr>
            <p:cNvPr id="94" name="Заголовок 1"/>
            <p:cNvSpPr txBox="1">
              <a:spLocks/>
            </p:cNvSpPr>
            <p:nvPr/>
          </p:nvSpPr>
          <p:spPr>
            <a:xfrm>
              <a:off x="448417" y="372240"/>
              <a:ext cx="3744705" cy="57810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000" kern="1200" spc="-100" baseline="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ru-RU" sz="2000" b="1" dirty="0" smtClean="0">
                  <a:solidFill>
                    <a:schemeClr val="tx2">
                      <a:lumMod val="75000"/>
                    </a:schemeClr>
                  </a:solidFill>
                </a:rPr>
                <a:t>Существующая схема рассмотрения разногласий</a:t>
              </a:r>
              <a:endParaRPr lang="ru-RU" sz="20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251925" y="2048306"/>
              <a:ext cx="3043058" cy="4206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1429" tIns="45715" rIns="91429" bIns="45715" spcCol="0"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Заявление о разногласиях</a:t>
              </a:r>
            </a:p>
          </p:txBody>
        </p:sp>
      </p:grpSp>
      <p:cxnSp>
        <p:nvCxnSpPr>
          <p:cNvPr id="73" name="Прямая со стрелкой 72"/>
          <p:cNvCxnSpPr/>
          <p:nvPr/>
        </p:nvCxnSpPr>
        <p:spPr>
          <a:xfrm>
            <a:off x="1791251" y="6060019"/>
            <a:ext cx="6825" cy="179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3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179863" y="4517957"/>
            <a:ext cx="2880320" cy="193576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179512" y="764704"/>
            <a:ext cx="8515978" cy="3600400"/>
            <a:chOff x="35496" y="1412776"/>
            <a:chExt cx="8925053" cy="5350364"/>
          </a:xfrm>
        </p:grpSpPr>
        <p:graphicFrame>
          <p:nvGraphicFramePr>
            <p:cNvPr id="5" name="Объект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53239109"/>
                </p:ext>
              </p:extLst>
            </p:nvPr>
          </p:nvGraphicFramePr>
          <p:xfrm>
            <a:off x="4589752" y="2039588"/>
            <a:ext cx="4370797" cy="472355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8" name="Группа 7"/>
            <p:cNvGrpSpPr/>
            <p:nvPr/>
          </p:nvGrpSpPr>
          <p:grpSpPr>
            <a:xfrm>
              <a:off x="35496" y="1412776"/>
              <a:ext cx="4788024" cy="5184576"/>
              <a:chOff x="35496" y="1412776"/>
              <a:chExt cx="4788024" cy="5184576"/>
            </a:xfrm>
          </p:grpSpPr>
          <p:graphicFrame>
            <p:nvGraphicFramePr>
              <p:cNvPr id="4" name="Диаграмма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70809792"/>
                  </p:ext>
                </p:extLst>
              </p:nvPr>
            </p:nvGraphicFramePr>
            <p:xfrm>
              <a:off x="35496" y="1772816"/>
              <a:ext cx="4788024" cy="482453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6" name="TextBox 5"/>
              <p:cNvSpPr txBox="1"/>
              <p:nvPr/>
            </p:nvSpPr>
            <p:spPr>
              <a:xfrm>
                <a:off x="827584" y="1412776"/>
                <a:ext cx="2808312" cy="486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ЭНЕРГЕТИКА</a:t>
                </a:r>
                <a:endParaRPr lang="ru-RU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6156176" y="2605554"/>
              <a:ext cx="1872208" cy="486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tx2">
                      <a:lumMod val="75000"/>
                    </a:schemeClr>
                  </a:solidFill>
                </a:rPr>
                <a:t>ЖКХ</a:t>
              </a:r>
              <a:endParaRPr lang="ru-RU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3446661"/>
              </p:ext>
            </p:extLst>
          </p:nvPr>
        </p:nvGraphicFramePr>
        <p:xfrm>
          <a:off x="3712694" y="4257092"/>
          <a:ext cx="4747738" cy="2412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0457" y="4454788"/>
            <a:ext cx="27363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заявлений о разногласиях по оспариваемым организациями тарифам, в процентном отношении к общему количеству, поступивших в ФСТ России в 2014 году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3059832" y="5368565"/>
            <a:ext cx="504056" cy="187861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lnebivalova\Desktop\i.jpg"/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450" y="-12744"/>
            <a:ext cx="3707904" cy="1206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078602" y="-56676"/>
            <a:ext cx="44665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Анализ проведённой ФСТ России работы по рассмотрению </a:t>
            </a:r>
            <a:r>
              <a:rPr lang="ru-RU" sz="2000" b="1" dirty="0" smtClean="0"/>
              <a:t>разногласий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40199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4422</TotalTime>
  <Words>2008</Words>
  <Application>Microsoft Office PowerPoint</Application>
  <PresentationFormat>Экран (4:3)</PresentationFormat>
  <Paragraphs>339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Процедурные ошибки, допускаемые регулируемой организацией при подаче заявления о разногласиях, и ошибки, допускаемые регулирующим органом при установлении тарифов  на регулируемый период </vt:lpstr>
      <vt:lpstr>Переход на долгосрочное тарифное регулирование    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asemikolenov</dc:creator>
  <cp:lastModifiedBy>Небывалова Людмила Михайловна</cp:lastModifiedBy>
  <cp:revision>364</cp:revision>
  <cp:lastPrinted>2014-06-17T13:45:48Z</cp:lastPrinted>
  <dcterms:created xsi:type="dcterms:W3CDTF">2011-05-30T08:02:12Z</dcterms:created>
  <dcterms:modified xsi:type="dcterms:W3CDTF">2014-06-17T13:49:44Z</dcterms:modified>
</cp:coreProperties>
</file>