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74" r:id="rId4"/>
    <p:sldId id="265" r:id="rId5"/>
    <p:sldId id="264" r:id="rId6"/>
    <p:sldId id="266" r:id="rId7"/>
    <p:sldId id="267" r:id="rId8"/>
    <p:sldId id="272" r:id="rId9"/>
    <p:sldId id="273" r:id="rId10"/>
    <p:sldId id="261" r:id="rId11"/>
    <p:sldId id="259" r:id="rId12"/>
    <p:sldId id="260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enashev\&#1052;&#1086;&#1080;%20&#1076;&#1086;&#1082;&#1091;&#1084;&#1077;&#1085;&#1090;&#1099;\_Personal\0.%20&#1042;&#1061;&#1054;&#1044;&#1071;&#1065;&#1048;&#1045;\0.1%20&#1056;&#1072;&#1073;&#1086;&#1095;&#1080;&#1077;\_&#1057;&#1057;&#1041;\&#1076;&#1072;&#1085;&#1085;&#1099;&#1077;,%20&#1087;&#1088;&#1080;&#1084;&#1077;&#1085;&#1103;&#1077;&#1084;&#1099;&#1077;%20&#1076;&#1083;&#1103;%20&#1088;&#1072;&#1089;&#1095;&#1077;&#1090;&#1072;%20&#1085;&#1072;&#1083;&#1086;&#1075;&#1072;%20&#1085;&#1072;%20&#1076;&#1086;&#1073;&#1099;&#1095;&#1091;%20&#1087;&#1086;&#1083;&#1077;&#1079;&#1085;&#1099;&#1093;%20&#1080;&#1089;&#1082;&#1086;&#1087;&#1072;&#1077;&#1084;&#1099;&#1093;%20&#1074;%20&#1086;&#1090;&#1085;&#1086;&#1096;&#1077;&#1085;&#1080;&#1080;%20&#1085;&#1077;&#1092;&#1090;&#1080;+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'ЭСО факт 2011 год'!$D$2</c:f>
              <c:strCache>
                <c:ptCount val="1"/>
                <c:pt idx="0">
                  <c:v>Цена топлива в тарифе</c:v>
                </c:pt>
              </c:strCache>
            </c:strRef>
          </c:tx>
          <c:invertIfNegative val="0"/>
          <c:cat>
            <c:strRef>
              <c:f>'ЭСО факт 2011 год'!$B$6:$B$42</c:f>
              <c:strCache>
                <c:ptCount val="23"/>
                <c:pt idx="0">
                  <c:v>ГОУТП "ТЭКОС"</c:v>
                </c:pt>
                <c:pt idx="1">
                  <c:v> ОАО "Мурманэнергосбыт" </c:v>
                </c:pt>
                <c:pt idx="2">
                  <c:v>МУП "Североморские теплосети"</c:v>
                </c:pt>
                <c:pt idx="3">
                  <c:v>ОАО "Ковдорский ГОК"</c:v>
                </c:pt>
                <c:pt idx="4">
                  <c:v>МУПП "ЖКП" ЗАТО Видяево</c:v>
                </c:pt>
                <c:pt idx="5">
                  <c:v>ООО "ТЭК" филиал г.Кандалакша</c:v>
                </c:pt>
                <c:pt idx="6">
                  <c:v>ОАО "ММРП"</c:v>
                </c:pt>
                <c:pt idx="7">
                  <c:v>ОАО "ММТП"</c:v>
                </c:pt>
                <c:pt idx="8">
                  <c:v>ЗАО "Беломорская нефтебаза"</c:v>
                </c:pt>
                <c:pt idx="9">
                  <c:v>ООО "Центр коммунальных технологий"</c:v>
                </c:pt>
                <c:pt idx="10">
                  <c:v>ОАО "Апатит"</c:v>
                </c:pt>
                <c:pt idx="11">
                  <c:v>ООО "Тепловодоканал" п.Лейпи</c:v>
                </c:pt>
                <c:pt idx="12">
                  <c:v>МУП ЖКХ "Енский" </c:v>
                </c:pt>
                <c:pt idx="13">
                  <c:v>ОАО "Кольская ГМК" г.Мончегорск</c:v>
                </c:pt>
                <c:pt idx="14">
                  <c:v>ОАО "Мурманская ТЭЦ"</c:v>
                </c:pt>
                <c:pt idx="15">
                  <c:v>ОАО "Кольская ГМК" г.Заполярный</c:v>
                </c:pt>
                <c:pt idx="16">
                  <c:v>ОАО "Тепловодоснабжение"</c:v>
                </c:pt>
                <c:pt idx="17">
                  <c:v>УМТЭП город Полярный</c:v>
                </c:pt>
                <c:pt idx="18">
                  <c:v>МУП "Наш дом" с.Минькино</c:v>
                </c:pt>
                <c:pt idx="19">
                  <c:v>УМТЭП ЗАТО Снежногорск</c:v>
                </c:pt>
                <c:pt idx="20">
                  <c:v>Судоремонтный завод Нерпа</c:v>
                </c:pt>
                <c:pt idx="21">
                  <c:v>Кольское ГУ ДРСП</c:v>
                </c:pt>
                <c:pt idx="22">
                  <c:v>прочие котельные</c:v>
                </c:pt>
              </c:strCache>
            </c:strRef>
          </c:cat>
          <c:val>
            <c:numRef>
              <c:f>'ЭСО факт 2011 год'!$D$6:$D$42</c:f>
              <c:numCache>
                <c:formatCode>0.00</c:formatCode>
                <c:ptCount val="23"/>
                <c:pt idx="0">
                  <c:v>7306.3707569929975</c:v>
                </c:pt>
                <c:pt idx="1">
                  <c:v>7402.6100000000024</c:v>
                </c:pt>
                <c:pt idx="2">
                  <c:v>8245</c:v>
                </c:pt>
                <c:pt idx="3">
                  <c:v>8245</c:v>
                </c:pt>
                <c:pt idx="4">
                  <c:v>8245</c:v>
                </c:pt>
                <c:pt idx="5">
                  <c:v>8245</c:v>
                </c:pt>
                <c:pt idx="6">
                  <c:v>8898.31</c:v>
                </c:pt>
                <c:pt idx="7">
                  <c:v>8245</c:v>
                </c:pt>
                <c:pt idx="8">
                  <c:v>6893.2615881588954</c:v>
                </c:pt>
                <c:pt idx="9">
                  <c:v>7484.5355553842965</c:v>
                </c:pt>
                <c:pt idx="10" formatCode="General">
                  <c:v>8170.6</c:v>
                </c:pt>
                <c:pt idx="11" formatCode="General">
                  <c:v>6036.9</c:v>
                </c:pt>
                <c:pt idx="12">
                  <c:v>7716.7846545583834</c:v>
                </c:pt>
                <c:pt idx="13">
                  <c:v>7341.5458664606085</c:v>
                </c:pt>
                <c:pt idx="14" formatCode="General">
                  <c:v>7081.8</c:v>
                </c:pt>
                <c:pt idx="15" formatCode="General">
                  <c:v>3912.5</c:v>
                </c:pt>
                <c:pt idx="16" formatCode="General">
                  <c:v>4646.8200000000024</c:v>
                </c:pt>
                <c:pt idx="17" formatCode="General">
                  <c:v>7646.58</c:v>
                </c:pt>
                <c:pt idx="18">
                  <c:v>536.9173001702261</c:v>
                </c:pt>
                <c:pt idx="19" formatCode="General">
                  <c:v>7867.25</c:v>
                </c:pt>
                <c:pt idx="20" formatCode="0.0">
                  <c:v>5528.1813405241937</c:v>
                </c:pt>
                <c:pt idx="21" formatCode="General">
                  <c:v>8245</c:v>
                </c:pt>
              </c:numCache>
            </c:numRef>
          </c:val>
        </c:ser>
        <c:ser>
          <c:idx val="1"/>
          <c:order val="1"/>
          <c:tx>
            <c:strRef>
              <c:f>'ЭСО факт 2011 год'!$E$2</c:f>
              <c:strCache>
                <c:ptCount val="1"/>
                <c:pt idx="0">
                  <c:v>Цена топлива факт 2011</c:v>
                </c:pt>
              </c:strCache>
            </c:strRef>
          </c:tx>
          <c:invertIfNegative val="0"/>
          <c:cat>
            <c:strRef>
              <c:f>'ЭСО факт 2011 год'!$B$6:$B$42</c:f>
              <c:strCache>
                <c:ptCount val="23"/>
                <c:pt idx="0">
                  <c:v>ГОУТП "ТЭКОС"</c:v>
                </c:pt>
                <c:pt idx="1">
                  <c:v> ОАО "Мурманэнергосбыт" </c:v>
                </c:pt>
                <c:pt idx="2">
                  <c:v>МУП "Североморские теплосети"</c:v>
                </c:pt>
                <c:pt idx="3">
                  <c:v>ОАО "Ковдорский ГОК"</c:v>
                </c:pt>
                <c:pt idx="4">
                  <c:v>МУПП "ЖКП" ЗАТО Видяево</c:v>
                </c:pt>
                <c:pt idx="5">
                  <c:v>ООО "ТЭК" филиал г.Кандалакша</c:v>
                </c:pt>
                <c:pt idx="6">
                  <c:v>ОАО "ММРП"</c:v>
                </c:pt>
                <c:pt idx="7">
                  <c:v>ОАО "ММТП"</c:v>
                </c:pt>
                <c:pt idx="8">
                  <c:v>ЗАО "Беломорская нефтебаза"</c:v>
                </c:pt>
                <c:pt idx="9">
                  <c:v>ООО "Центр коммунальных технологий"</c:v>
                </c:pt>
                <c:pt idx="10">
                  <c:v>ОАО "Апатит"</c:v>
                </c:pt>
                <c:pt idx="11">
                  <c:v>ООО "Тепловодоканал" п.Лейпи</c:v>
                </c:pt>
                <c:pt idx="12">
                  <c:v>МУП ЖКХ "Енский" </c:v>
                </c:pt>
                <c:pt idx="13">
                  <c:v>ОАО "Кольская ГМК" г.Мончегорск</c:v>
                </c:pt>
                <c:pt idx="14">
                  <c:v>ОАО "Мурманская ТЭЦ"</c:v>
                </c:pt>
                <c:pt idx="15">
                  <c:v>ОАО "Кольская ГМК" г.Заполярный</c:v>
                </c:pt>
                <c:pt idx="16">
                  <c:v>ОАО "Тепловодоснабжение"</c:v>
                </c:pt>
                <c:pt idx="17">
                  <c:v>УМТЭП город Полярный</c:v>
                </c:pt>
                <c:pt idx="18">
                  <c:v>МУП "Наш дом" с.Минькино</c:v>
                </c:pt>
                <c:pt idx="19">
                  <c:v>УМТЭП ЗАТО Снежногорск</c:v>
                </c:pt>
                <c:pt idx="20">
                  <c:v>Судоремонтный завод Нерпа</c:v>
                </c:pt>
                <c:pt idx="21">
                  <c:v>Кольское ГУ ДРСП</c:v>
                </c:pt>
                <c:pt idx="22">
                  <c:v>прочие котельные</c:v>
                </c:pt>
              </c:strCache>
            </c:strRef>
          </c:cat>
          <c:val>
            <c:numRef>
              <c:f>'ЭСО факт 2011 год'!$E$6:$E$42</c:f>
              <c:numCache>
                <c:formatCode>0.00</c:formatCode>
                <c:ptCount val="23"/>
                <c:pt idx="0">
                  <c:v>11701.46731127362</c:v>
                </c:pt>
                <c:pt idx="1">
                  <c:v>12948.451224717821</c:v>
                </c:pt>
                <c:pt idx="2">
                  <c:v>12120.88</c:v>
                </c:pt>
                <c:pt idx="3">
                  <c:v>9821.5213463447544</c:v>
                </c:pt>
                <c:pt idx="4">
                  <c:v>11851.54</c:v>
                </c:pt>
                <c:pt idx="5">
                  <c:v>11397.253020356982</c:v>
                </c:pt>
                <c:pt idx="6">
                  <c:v>13134</c:v>
                </c:pt>
                <c:pt idx="7" formatCode="0">
                  <c:v>10726.48</c:v>
                </c:pt>
                <c:pt idx="8">
                  <c:v>9298.7800000000007</c:v>
                </c:pt>
                <c:pt idx="9">
                  <c:v>11349.78</c:v>
                </c:pt>
                <c:pt idx="10" formatCode="#,##0.00">
                  <c:v>10938.27</c:v>
                </c:pt>
                <c:pt idx="11" formatCode="#,##0.00">
                  <c:v>10330.9</c:v>
                </c:pt>
                <c:pt idx="12">
                  <c:v>10654.069</c:v>
                </c:pt>
                <c:pt idx="13">
                  <c:v>11997.6</c:v>
                </c:pt>
                <c:pt idx="14">
                  <c:v>10137.876623836963</c:v>
                </c:pt>
                <c:pt idx="15" formatCode="#,##0.00">
                  <c:v>12014.96</c:v>
                </c:pt>
                <c:pt idx="16" formatCode="#,##0.00">
                  <c:v>9789.49</c:v>
                </c:pt>
                <c:pt idx="17" formatCode="#,##0.00">
                  <c:v>13211.26</c:v>
                </c:pt>
                <c:pt idx="18">
                  <c:v>12916.220000000008</c:v>
                </c:pt>
                <c:pt idx="19" formatCode="#,##0.00">
                  <c:v>13059.73000000001</c:v>
                </c:pt>
                <c:pt idx="20" formatCode="0.0">
                  <c:v>12673.28</c:v>
                </c:pt>
                <c:pt idx="21">
                  <c:v>16258.815313270403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004480"/>
        <c:axId val="214006016"/>
      </c:barChart>
      <c:catAx>
        <c:axId val="214004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4006016"/>
        <c:crosses val="autoZero"/>
        <c:auto val="1"/>
        <c:lblAlgn val="ctr"/>
        <c:lblOffset val="100"/>
        <c:noMultiLvlLbl val="0"/>
      </c:catAx>
      <c:valAx>
        <c:axId val="2140060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ru-RU" b="0"/>
                  <a:t>Стоимость</a:t>
                </a:r>
                <a:r>
                  <a:rPr lang="ru-RU" b="0" baseline="0"/>
                  <a:t> топлива</a:t>
                </a:r>
                <a:r>
                  <a:rPr lang="ru-RU" b="0"/>
                  <a:t> , руб/т</a:t>
                </a:r>
              </a:p>
            </c:rich>
          </c:tx>
          <c:layout>
            <c:manualLayout>
              <c:xMode val="edge"/>
              <c:yMode val="edge"/>
              <c:x val="1.3640236872916624E-2"/>
              <c:y val="8.9316099638488702E-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214004480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37911906070508988"/>
          <c:y val="4.4578717817150205E-2"/>
          <c:w val="0.24173215883367324"/>
          <c:h val="9.6273127886269697E-2"/>
        </c:manualLayout>
      </c:layout>
      <c:overlay val="1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2A06-FD7D-4FAA-B427-3AC4A42957AA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24D2-9C45-4549-BE25-D545E75A8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2A06-FD7D-4FAA-B427-3AC4A42957AA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24D2-9C45-4549-BE25-D545E75A8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75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2A06-FD7D-4FAA-B427-3AC4A42957AA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24D2-9C45-4549-BE25-D545E75A8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927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2A06-FD7D-4FAA-B427-3AC4A42957AA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24D2-9C45-4549-BE25-D545E75A8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21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2A06-FD7D-4FAA-B427-3AC4A42957AA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24D2-9C45-4549-BE25-D545E75A8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42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2A06-FD7D-4FAA-B427-3AC4A42957AA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24D2-9C45-4549-BE25-D545E75A8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1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2A06-FD7D-4FAA-B427-3AC4A42957AA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24D2-9C45-4549-BE25-D545E75A8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925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2A06-FD7D-4FAA-B427-3AC4A42957AA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24D2-9C45-4549-BE25-D545E75A8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84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2A06-FD7D-4FAA-B427-3AC4A42957AA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24D2-9C45-4549-BE25-D545E75A8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20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2A06-FD7D-4FAA-B427-3AC4A42957AA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24D2-9C45-4549-BE25-D545E75A8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21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22A06-FD7D-4FAA-B427-3AC4A42957AA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024D2-9C45-4549-BE25-D545E75A8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16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22A06-FD7D-4FAA-B427-3AC4A42957AA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024D2-9C45-4549-BE25-D545E75A8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8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57913" y="5597525"/>
            <a:ext cx="2806700" cy="531813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 Белобородов С.С.</a:t>
            </a:r>
            <a:br>
              <a:rPr lang="ru-RU" sz="2000" dirty="0" smtClean="0"/>
            </a:br>
            <a:r>
              <a:rPr lang="ru-RU" sz="2000" dirty="0" smtClean="0"/>
              <a:t>апрель </a:t>
            </a:r>
            <a:r>
              <a:rPr lang="ru-RU" sz="2000" dirty="0" smtClean="0"/>
              <a:t>2012г</a:t>
            </a:r>
            <a:r>
              <a:rPr lang="ru-RU" sz="2000" dirty="0" smtClean="0"/>
              <a:t>.</a:t>
            </a:r>
          </a:p>
        </p:txBody>
      </p:sp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8964613" y="765175"/>
            <a:ext cx="179387" cy="6092825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179388" y="1889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395288" y="115888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Rectangle 8"/>
          <p:cNvSpPr>
            <a:spLocks noChangeArrowheads="1"/>
          </p:cNvSpPr>
          <p:nvPr/>
        </p:nvSpPr>
        <p:spPr bwMode="auto">
          <a:xfrm>
            <a:off x="179388" y="4048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179388" y="620713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395288" y="3317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2" name="Rectangle 11"/>
          <p:cNvSpPr>
            <a:spLocks noChangeArrowheads="1"/>
          </p:cNvSpPr>
          <p:nvPr/>
        </p:nvSpPr>
        <p:spPr bwMode="auto">
          <a:xfrm>
            <a:off x="611188" y="260350"/>
            <a:ext cx="144462" cy="1444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3" name="Rectangle 12"/>
          <p:cNvSpPr>
            <a:spLocks noChangeArrowheads="1"/>
          </p:cNvSpPr>
          <p:nvPr/>
        </p:nvSpPr>
        <p:spPr bwMode="auto">
          <a:xfrm>
            <a:off x="395288" y="5476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4" name="Rectangle 13"/>
          <p:cNvSpPr>
            <a:spLocks noChangeArrowheads="1"/>
          </p:cNvSpPr>
          <p:nvPr/>
        </p:nvSpPr>
        <p:spPr bwMode="auto">
          <a:xfrm>
            <a:off x="611188" y="4762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5" name="Rectangle 14"/>
          <p:cNvSpPr>
            <a:spLocks noChangeArrowheads="1"/>
          </p:cNvSpPr>
          <p:nvPr/>
        </p:nvSpPr>
        <p:spPr bwMode="auto">
          <a:xfrm>
            <a:off x="611188" y="444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6" name="Rectangle 15"/>
          <p:cNvSpPr>
            <a:spLocks noChangeArrowheads="1"/>
          </p:cNvSpPr>
          <p:nvPr/>
        </p:nvSpPr>
        <p:spPr bwMode="auto">
          <a:xfrm>
            <a:off x="0" y="0"/>
            <a:ext cx="179388" cy="7651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7" name="Rectangle 16"/>
          <p:cNvSpPr>
            <a:spLocks noChangeArrowheads="1"/>
          </p:cNvSpPr>
          <p:nvPr/>
        </p:nvSpPr>
        <p:spPr bwMode="auto">
          <a:xfrm>
            <a:off x="0" y="765175"/>
            <a:ext cx="104775" cy="6092825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8" name="Rectangle 17"/>
          <p:cNvSpPr>
            <a:spLocks noChangeArrowheads="1"/>
          </p:cNvSpPr>
          <p:nvPr/>
        </p:nvSpPr>
        <p:spPr bwMode="auto">
          <a:xfrm>
            <a:off x="179388" y="765175"/>
            <a:ext cx="4824412" cy="71438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9" name="Rectangle 18"/>
          <p:cNvSpPr>
            <a:spLocks noChangeArrowheads="1"/>
          </p:cNvSpPr>
          <p:nvPr/>
        </p:nvSpPr>
        <p:spPr bwMode="auto">
          <a:xfrm>
            <a:off x="179388" y="836613"/>
            <a:ext cx="3671887" cy="71437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0" name="Rectangle 19"/>
          <p:cNvSpPr>
            <a:spLocks noChangeArrowheads="1"/>
          </p:cNvSpPr>
          <p:nvPr/>
        </p:nvSpPr>
        <p:spPr bwMode="auto">
          <a:xfrm>
            <a:off x="107950" y="765175"/>
            <a:ext cx="71438" cy="4535488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401" name="Прямоугольник 18"/>
          <p:cNvSpPr>
            <a:spLocks noChangeArrowheads="1"/>
          </p:cNvSpPr>
          <p:nvPr/>
        </p:nvSpPr>
        <p:spPr bwMode="auto">
          <a:xfrm>
            <a:off x="357188" y="2708920"/>
            <a:ext cx="85010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/>
              <a:t>Аспекты функционирования оптового и розничных рынков электроэнергии</a:t>
            </a:r>
            <a:endParaRPr lang="en-US" sz="3200" b="1" dirty="0"/>
          </a:p>
          <a:p>
            <a:pPr algn="ctr"/>
            <a:endParaRPr lang="ru-RU" sz="3200" b="1" dirty="0"/>
          </a:p>
        </p:txBody>
      </p:sp>
      <p:pic>
        <p:nvPicPr>
          <p:cNvPr id="19" name="Picture 5" descr="Логотип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268288"/>
            <a:ext cx="3851275" cy="49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842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8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7349" name="Picture 5" descr="Логотип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6" y="169"/>
              <a:ext cx="2426" cy="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350" name="Rectangle 6"/>
            <p:cNvSpPr>
              <a:spLocks noChangeArrowheads="1"/>
            </p:cNvSpPr>
            <p:nvPr/>
          </p:nvSpPr>
          <p:spPr bwMode="auto">
            <a:xfrm>
              <a:off x="5647" y="482"/>
              <a:ext cx="113" cy="3838"/>
            </a:xfrm>
            <a:prstGeom prst="rect">
              <a:avLst/>
            </a:prstGeom>
            <a:solidFill>
              <a:srgbClr val="007CC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1" name="Rectangle 7"/>
            <p:cNvSpPr>
              <a:spLocks noChangeArrowheads="1"/>
            </p:cNvSpPr>
            <p:nvPr/>
          </p:nvSpPr>
          <p:spPr bwMode="auto">
            <a:xfrm>
              <a:off x="113" y="119"/>
              <a:ext cx="91" cy="91"/>
            </a:xfrm>
            <a:prstGeom prst="rect">
              <a:avLst/>
            </a:prstGeom>
            <a:solidFill>
              <a:srgbClr val="00458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2" name="Rectangle 8"/>
            <p:cNvSpPr>
              <a:spLocks noChangeArrowheads="1"/>
            </p:cNvSpPr>
            <p:nvPr/>
          </p:nvSpPr>
          <p:spPr bwMode="auto">
            <a:xfrm>
              <a:off x="249" y="73"/>
              <a:ext cx="91" cy="91"/>
            </a:xfrm>
            <a:prstGeom prst="rect">
              <a:avLst/>
            </a:prstGeom>
            <a:solidFill>
              <a:srgbClr val="007CC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113" y="255"/>
              <a:ext cx="91" cy="91"/>
            </a:xfrm>
            <a:prstGeom prst="rect">
              <a:avLst/>
            </a:prstGeom>
            <a:solidFill>
              <a:srgbClr val="00458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113" y="391"/>
              <a:ext cx="91" cy="91"/>
            </a:xfrm>
            <a:prstGeom prst="rect">
              <a:avLst/>
            </a:prstGeom>
            <a:solidFill>
              <a:srgbClr val="007CC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249" y="209"/>
              <a:ext cx="91" cy="91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385" y="164"/>
              <a:ext cx="91" cy="91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249" y="345"/>
              <a:ext cx="91" cy="91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385" y="300"/>
              <a:ext cx="91" cy="91"/>
            </a:xfrm>
            <a:prstGeom prst="rect">
              <a:avLst/>
            </a:prstGeom>
            <a:solidFill>
              <a:srgbClr val="00458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385" y="28"/>
              <a:ext cx="91" cy="91"/>
            </a:xfrm>
            <a:prstGeom prst="rect">
              <a:avLst/>
            </a:prstGeom>
            <a:solidFill>
              <a:srgbClr val="00458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0" y="0"/>
              <a:ext cx="113" cy="482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0" y="482"/>
              <a:ext cx="66" cy="3838"/>
            </a:xfrm>
            <a:prstGeom prst="rect">
              <a:avLst/>
            </a:prstGeom>
            <a:solidFill>
              <a:srgbClr val="00458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62" name="Rectangle 18"/>
            <p:cNvSpPr>
              <a:spLocks noChangeArrowheads="1"/>
            </p:cNvSpPr>
            <p:nvPr/>
          </p:nvSpPr>
          <p:spPr bwMode="auto">
            <a:xfrm>
              <a:off x="113" y="482"/>
              <a:ext cx="3039" cy="45"/>
            </a:xfrm>
            <a:prstGeom prst="rect">
              <a:avLst/>
            </a:prstGeom>
            <a:solidFill>
              <a:srgbClr val="00458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63" name="Rectangle 19"/>
            <p:cNvSpPr>
              <a:spLocks noChangeArrowheads="1"/>
            </p:cNvSpPr>
            <p:nvPr/>
          </p:nvSpPr>
          <p:spPr bwMode="auto">
            <a:xfrm>
              <a:off x="113" y="527"/>
              <a:ext cx="2313" cy="45"/>
            </a:xfrm>
            <a:prstGeom prst="rect">
              <a:avLst/>
            </a:prstGeom>
            <a:solidFill>
              <a:srgbClr val="007CC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64" name="Rectangle 20"/>
            <p:cNvSpPr>
              <a:spLocks noChangeArrowheads="1"/>
            </p:cNvSpPr>
            <p:nvPr/>
          </p:nvSpPr>
          <p:spPr bwMode="auto">
            <a:xfrm>
              <a:off x="68" y="482"/>
              <a:ext cx="45" cy="2857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977602"/>
            <a:ext cx="7810500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388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7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928934"/>
            <a:ext cx="3134152" cy="270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17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857232"/>
            <a:ext cx="5456598" cy="4740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8353" name="Rectangle 5"/>
          <p:cNvSpPr>
            <a:spLocks noChangeArrowheads="1"/>
          </p:cNvSpPr>
          <p:nvPr/>
        </p:nvSpPr>
        <p:spPr bwMode="auto">
          <a:xfrm>
            <a:off x="8964613" y="765175"/>
            <a:ext cx="179387" cy="6092825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8354" name="Rectangle 6"/>
          <p:cNvSpPr>
            <a:spLocks noChangeArrowheads="1"/>
          </p:cNvSpPr>
          <p:nvPr/>
        </p:nvSpPr>
        <p:spPr bwMode="auto">
          <a:xfrm>
            <a:off x="179388" y="1889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5" name="Rectangle 7"/>
          <p:cNvSpPr>
            <a:spLocks noChangeArrowheads="1"/>
          </p:cNvSpPr>
          <p:nvPr/>
        </p:nvSpPr>
        <p:spPr bwMode="auto">
          <a:xfrm>
            <a:off x="395288" y="115888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6" name="Rectangle 8"/>
          <p:cNvSpPr>
            <a:spLocks noChangeArrowheads="1"/>
          </p:cNvSpPr>
          <p:nvPr/>
        </p:nvSpPr>
        <p:spPr bwMode="auto">
          <a:xfrm>
            <a:off x="179388" y="4048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7" name="Rectangle 9"/>
          <p:cNvSpPr>
            <a:spLocks noChangeArrowheads="1"/>
          </p:cNvSpPr>
          <p:nvPr/>
        </p:nvSpPr>
        <p:spPr bwMode="auto">
          <a:xfrm>
            <a:off x="179388" y="620713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8" name="Rectangle 10"/>
          <p:cNvSpPr>
            <a:spLocks noChangeArrowheads="1"/>
          </p:cNvSpPr>
          <p:nvPr/>
        </p:nvSpPr>
        <p:spPr bwMode="auto">
          <a:xfrm>
            <a:off x="395288" y="3317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9" name="Rectangle 11"/>
          <p:cNvSpPr>
            <a:spLocks noChangeArrowheads="1"/>
          </p:cNvSpPr>
          <p:nvPr/>
        </p:nvSpPr>
        <p:spPr bwMode="auto">
          <a:xfrm>
            <a:off x="611188" y="260350"/>
            <a:ext cx="144462" cy="1444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0" name="Rectangle 12"/>
          <p:cNvSpPr>
            <a:spLocks noChangeArrowheads="1"/>
          </p:cNvSpPr>
          <p:nvPr/>
        </p:nvSpPr>
        <p:spPr bwMode="auto">
          <a:xfrm>
            <a:off x="395288" y="5476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1" name="Rectangle 13"/>
          <p:cNvSpPr>
            <a:spLocks noChangeArrowheads="1"/>
          </p:cNvSpPr>
          <p:nvPr/>
        </p:nvSpPr>
        <p:spPr bwMode="auto">
          <a:xfrm>
            <a:off x="611188" y="4762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2" name="Rectangle 14"/>
          <p:cNvSpPr>
            <a:spLocks noChangeArrowheads="1"/>
          </p:cNvSpPr>
          <p:nvPr/>
        </p:nvSpPr>
        <p:spPr bwMode="auto">
          <a:xfrm>
            <a:off x="611188" y="444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3" name="Rectangle 15"/>
          <p:cNvSpPr>
            <a:spLocks noChangeArrowheads="1"/>
          </p:cNvSpPr>
          <p:nvPr/>
        </p:nvSpPr>
        <p:spPr bwMode="auto">
          <a:xfrm>
            <a:off x="0" y="0"/>
            <a:ext cx="179388" cy="7651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4" name="Rectangle 16"/>
          <p:cNvSpPr>
            <a:spLocks noChangeArrowheads="1"/>
          </p:cNvSpPr>
          <p:nvPr/>
        </p:nvSpPr>
        <p:spPr bwMode="auto">
          <a:xfrm>
            <a:off x="0" y="765175"/>
            <a:ext cx="104775" cy="6092825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8365" name="Rectangle 17"/>
          <p:cNvSpPr>
            <a:spLocks noChangeArrowheads="1"/>
          </p:cNvSpPr>
          <p:nvPr/>
        </p:nvSpPr>
        <p:spPr bwMode="auto">
          <a:xfrm>
            <a:off x="179388" y="765175"/>
            <a:ext cx="4824412" cy="71438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6" name="Rectangle 18"/>
          <p:cNvSpPr>
            <a:spLocks noChangeArrowheads="1"/>
          </p:cNvSpPr>
          <p:nvPr/>
        </p:nvSpPr>
        <p:spPr bwMode="auto">
          <a:xfrm>
            <a:off x="179388" y="836613"/>
            <a:ext cx="3671887" cy="71437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7" name="Rectangle 19"/>
          <p:cNvSpPr>
            <a:spLocks noChangeArrowheads="1"/>
          </p:cNvSpPr>
          <p:nvPr/>
        </p:nvSpPr>
        <p:spPr bwMode="auto">
          <a:xfrm>
            <a:off x="107950" y="765175"/>
            <a:ext cx="71438" cy="4535488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24"/>
          <p:cNvSpPr txBox="1">
            <a:spLocks/>
          </p:cNvSpPr>
          <p:nvPr/>
        </p:nvSpPr>
        <p:spPr bwMode="auto">
          <a:xfrm>
            <a:off x="357158" y="0"/>
            <a:ext cx="8640960" cy="77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Одноставочная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модель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без мощности)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электроэнергетического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рынка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4"/>
          <p:cNvSpPr txBox="1">
            <a:spLocks/>
          </p:cNvSpPr>
          <p:nvPr/>
        </p:nvSpPr>
        <p:spPr bwMode="auto">
          <a:xfrm>
            <a:off x="214282" y="1000108"/>
            <a:ext cx="864096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85720" y="1000108"/>
            <a:ext cx="307183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kern="0" dirty="0" smtClean="0">
                <a:latin typeface="Arial" pitchFamily="34" charset="0"/>
                <a:cs typeface="Arial" pitchFamily="34" charset="0"/>
              </a:rPr>
              <a:t>Цена электроэнергии в этой модели зависит от числа часов исполь-зования оборудования электростанций.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42844" y="5643578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kern="0" dirty="0" smtClean="0">
                <a:latin typeface="Arial" pitchFamily="34" charset="0"/>
                <a:cs typeface="Arial" pitchFamily="34" charset="0"/>
              </a:rPr>
              <a:t>Одноставочная модель – уравнивание стоимости старой и новой мощности, рост цены для конечного потребителя.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54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3" name="Rectangle 5"/>
          <p:cNvSpPr>
            <a:spLocks noChangeArrowheads="1"/>
          </p:cNvSpPr>
          <p:nvPr/>
        </p:nvSpPr>
        <p:spPr bwMode="auto">
          <a:xfrm>
            <a:off x="8964613" y="765175"/>
            <a:ext cx="179387" cy="6092825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8354" name="Rectangle 6"/>
          <p:cNvSpPr>
            <a:spLocks noChangeArrowheads="1"/>
          </p:cNvSpPr>
          <p:nvPr/>
        </p:nvSpPr>
        <p:spPr bwMode="auto">
          <a:xfrm>
            <a:off x="179388" y="1889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5" name="Rectangle 7"/>
          <p:cNvSpPr>
            <a:spLocks noChangeArrowheads="1"/>
          </p:cNvSpPr>
          <p:nvPr/>
        </p:nvSpPr>
        <p:spPr bwMode="auto">
          <a:xfrm>
            <a:off x="395288" y="115888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6" name="Rectangle 8"/>
          <p:cNvSpPr>
            <a:spLocks noChangeArrowheads="1"/>
          </p:cNvSpPr>
          <p:nvPr/>
        </p:nvSpPr>
        <p:spPr bwMode="auto">
          <a:xfrm>
            <a:off x="179388" y="4048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7" name="Rectangle 9"/>
          <p:cNvSpPr>
            <a:spLocks noChangeArrowheads="1"/>
          </p:cNvSpPr>
          <p:nvPr/>
        </p:nvSpPr>
        <p:spPr bwMode="auto">
          <a:xfrm>
            <a:off x="179388" y="620713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8" name="Rectangle 10"/>
          <p:cNvSpPr>
            <a:spLocks noChangeArrowheads="1"/>
          </p:cNvSpPr>
          <p:nvPr/>
        </p:nvSpPr>
        <p:spPr bwMode="auto">
          <a:xfrm>
            <a:off x="395288" y="3317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59" name="Rectangle 11"/>
          <p:cNvSpPr>
            <a:spLocks noChangeArrowheads="1"/>
          </p:cNvSpPr>
          <p:nvPr/>
        </p:nvSpPr>
        <p:spPr bwMode="auto">
          <a:xfrm>
            <a:off x="611188" y="260350"/>
            <a:ext cx="144462" cy="1444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0" name="Rectangle 12"/>
          <p:cNvSpPr>
            <a:spLocks noChangeArrowheads="1"/>
          </p:cNvSpPr>
          <p:nvPr/>
        </p:nvSpPr>
        <p:spPr bwMode="auto">
          <a:xfrm>
            <a:off x="395288" y="5476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1" name="Rectangle 13"/>
          <p:cNvSpPr>
            <a:spLocks noChangeArrowheads="1"/>
          </p:cNvSpPr>
          <p:nvPr/>
        </p:nvSpPr>
        <p:spPr bwMode="auto">
          <a:xfrm>
            <a:off x="611188" y="4762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2" name="Rectangle 14"/>
          <p:cNvSpPr>
            <a:spLocks noChangeArrowheads="1"/>
          </p:cNvSpPr>
          <p:nvPr/>
        </p:nvSpPr>
        <p:spPr bwMode="auto">
          <a:xfrm>
            <a:off x="611188" y="444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3" name="Rectangle 15"/>
          <p:cNvSpPr>
            <a:spLocks noChangeArrowheads="1"/>
          </p:cNvSpPr>
          <p:nvPr/>
        </p:nvSpPr>
        <p:spPr bwMode="auto">
          <a:xfrm>
            <a:off x="0" y="0"/>
            <a:ext cx="179388" cy="7651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4" name="Rectangle 16"/>
          <p:cNvSpPr>
            <a:spLocks noChangeArrowheads="1"/>
          </p:cNvSpPr>
          <p:nvPr/>
        </p:nvSpPr>
        <p:spPr bwMode="auto">
          <a:xfrm>
            <a:off x="0" y="765175"/>
            <a:ext cx="104775" cy="6092825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8365" name="Rectangle 17"/>
          <p:cNvSpPr>
            <a:spLocks noChangeArrowheads="1"/>
          </p:cNvSpPr>
          <p:nvPr/>
        </p:nvSpPr>
        <p:spPr bwMode="auto">
          <a:xfrm>
            <a:off x="179388" y="765175"/>
            <a:ext cx="4824412" cy="71438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6" name="Rectangle 18"/>
          <p:cNvSpPr>
            <a:spLocks noChangeArrowheads="1"/>
          </p:cNvSpPr>
          <p:nvPr/>
        </p:nvSpPr>
        <p:spPr bwMode="auto">
          <a:xfrm>
            <a:off x="179388" y="836613"/>
            <a:ext cx="3671887" cy="71437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67" name="Rectangle 19"/>
          <p:cNvSpPr>
            <a:spLocks noChangeArrowheads="1"/>
          </p:cNvSpPr>
          <p:nvPr/>
        </p:nvSpPr>
        <p:spPr bwMode="auto">
          <a:xfrm>
            <a:off x="107950" y="765175"/>
            <a:ext cx="71438" cy="4535488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228370" name="Прямоугольник 19"/>
          <p:cNvSpPr>
            <a:spLocks noChangeArrowheads="1"/>
          </p:cNvSpPr>
          <p:nvPr/>
        </p:nvSpPr>
        <p:spPr bwMode="auto">
          <a:xfrm>
            <a:off x="8501090" y="6215082"/>
            <a:ext cx="419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fld id="{B9DEDC21-C25B-4516-A9AC-2A9041467511}" type="slidenum">
              <a:rPr lang="ru-RU">
                <a:latin typeface="Calibri" pitchFamily="34" charset="0"/>
              </a:rPr>
              <a:pPr/>
              <a:t>12</a:t>
            </a:fld>
            <a:endParaRPr lang="ru-RU" dirty="0"/>
          </a:p>
        </p:txBody>
      </p:sp>
      <p:sp>
        <p:nvSpPr>
          <p:cNvPr id="19" name="Rectangle 24"/>
          <p:cNvSpPr txBox="1">
            <a:spLocks/>
          </p:cNvSpPr>
          <p:nvPr/>
        </p:nvSpPr>
        <p:spPr bwMode="auto">
          <a:xfrm>
            <a:off x="357158" y="0"/>
            <a:ext cx="8640960" cy="77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Реформирование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рынка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4"/>
          <p:cNvSpPr txBox="1">
            <a:spLocks/>
          </p:cNvSpPr>
          <p:nvPr/>
        </p:nvSpPr>
        <p:spPr bwMode="auto">
          <a:xfrm>
            <a:off x="214282" y="1000108"/>
            <a:ext cx="864096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61656" y="5643578"/>
            <a:ext cx="8286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kern="0" dirty="0" smtClean="0">
                <a:latin typeface="Arial" pitchFamily="34" charset="0"/>
                <a:cs typeface="Arial" pitchFamily="34" charset="0"/>
              </a:rPr>
              <a:t>Скорость и направление реформы </a:t>
            </a:r>
            <a:r>
              <a:rPr lang="ru-RU" sz="2400" b="1" kern="0" dirty="0" smtClean="0">
                <a:latin typeface="Arial" pitchFamily="34" charset="0"/>
                <a:cs typeface="Arial" pitchFamily="34" charset="0"/>
              </a:rPr>
              <a:t>формируют разные </a:t>
            </a:r>
            <a:r>
              <a:rPr lang="ru-RU" sz="2400" b="1" kern="0" dirty="0" smtClean="0">
                <a:latin typeface="Arial" pitchFamily="34" charset="0"/>
                <a:cs typeface="Arial" pitchFamily="34" charset="0"/>
              </a:rPr>
              <a:t>равновесные рыночные цены.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39" y="1340768"/>
            <a:ext cx="7580293" cy="4044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81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5" name="Rectangle 5"/>
          <p:cNvSpPr>
            <a:spLocks noChangeArrowheads="1"/>
          </p:cNvSpPr>
          <p:nvPr/>
        </p:nvSpPr>
        <p:spPr bwMode="auto">
          <a:xfrm>
            <a:off x="8964613" y="765175"/>
            <a:ext cx="179387" cy="6092825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46" name="Rectangle 6"/>
          <p:cNvSpPr>
            <a:spLocks noChangeArrowheads="1"/>
          </p:cNvSpPr>
          <p:nvPr/>
        </p:nvSpPr>
        <p:spPr bwMode="auto">
          <a:xfrm>
            <a:off x="179388" y="1889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47" name="Rectangle 7"/>
          <p:cNvSpPr>
            <a:spLocks noChangeArrowheads="1"/>
          </p:cNvSpPr>
          <p:nvPr/>
        </p:nvSpPr>
        <p:spPr bwMode="auto">
          <a:xfrm>
            <a:off x="395288" y="115888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48" name="Rectangle 8"/>
          <p:cNvSpPr>
            <a:spLocks noChangeArrowheads="1"/>
          </p:cNvSpPr>
          <p:nvPr/>
        </p:nvSpPr>
        <p:spPr bwMode="auto">
          <a:xfrm>
            <a:off x="179388" y="4048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49" name="Rectangle 9"/>
          <p:cNvSpPr>
            <a:spLocks noChangeArrowheads="1"/>
          </p:cNvSpPr>
          <p:nvPr/>
        </p:nvSpPr>
        <p:spPr bwMode="auto">
          <a:xfrm>
            <a:off x="179388" y="620713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0" name="Rectangle 10"/>
          <p:cNvSpPr>
            <a:spLocks noChangeArrowheads="1"/>
          </p:cNvSpPr>
          <p:nvPr/>
        </p:nvSpPr>
        <p:spPr bwMode="auto">
          <a:xfrm>
            <a:off x="395288" y="3317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1" name="Rectangle 11"/>
          <p:cNvSpPr>
            <a:spLocks noChangeArrowheads="1"/>
          </p:cNvSpPr>
          <p:nvPr/>
        </p:nvSpPr>
        <p:spPr bwMode="auto">
          <a:xfrm>
            <a:off x="611188" y="260350"/>
            <a:ext cx="144462" cy="1444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2" name="Rectangle 12"/>
          <p:cNvSpPr>
            <a:spLocks noChangeArrowheads="1"/>
          </p:cNvSpPr>
          <p:nvPr/>
        </p:nvSpPr>
        <p:spPr bwMode="auto">
          <a:xfrm>
            <a:off x="395288" y="5476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3" name="Rectangle 13"/>
          <p:cNvSpPr>
            <a:spLocks noChangeArrowheads="1"/>
          </p:cNvSpPr>
          <p:nvPr/>
        </p:nvSpPr>
        <p:spPr bwMode="auto">
          <a:xfrm>
            <a:off x="611188" y="4762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4" name="Rectangle 14"/>
          <p:cNvSpPr>
            <a:spLocks noChangeArrowheads="1"/>
          </p:cNvSpPr>
          <p:nvPr/>
        </p:nvSpPr>
        <p:spPr bwMode="auto">
          <a:xfrm>
            <a:off x="611188" y="444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5" name="Rectangle 15"/>
          <p:cNvSpPr>
            <a:spLocks noChangeArrowheads="1"/>
          </p:cNvSpPr>
          <p:nvPr/>
        </p:nvSpPr>
        <p:spPr bwMode="auto">
          <a:xfrm>
            <a:off x="0" y="0"/>
            <a:ext cx="179388" cy="7651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6" name="Rectangle 16"/>
          <p:cNvSpPr>
            <a:spLocks noChangeArrowheads="1"/>
          </p:cNvSpPr>
          <p:nvPr/>
        </p:nvSpPr>
        <p:spPr bwMode="auto">
          <a:xfrm>
            <a:off x="0" y="765175"/>
            <a:ext cx="104775" cy="6092825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7" name="Rectangle 17"/>
          <p:cNvSpPr>
            <a:spLocks noChangeArrowheads="1"/>
          </p:cNvSpPr>
          <p:nvPr/>
        </p:nvSpPr>
        <p:spPr bwMode="auto">
          <a:xfrm>
            <a:off x="179388" y="765175"/>
            <a:ext cx="4824412" cy="71438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8" name="Rectangle 18"/>
          <p:cNvSpPr>
            <a:spLocks noChangeArrowheads="1"/>
          </p:cNvSpPr>
          <p:nvPr/>
        </p:nvSpPr>
        <p:spPr bwMode="auto">
          <a:xfrm>
            <a:off x="179388" y="836613"/>
            <a:ext cx="3671887" cy="71437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9" name="Rectangle 19"/>
          <p:cNvSpPr>
            <a:spLocks noChangeArrowheads="1"/>
          </p:cNvSpPr>
          <p:nvPr/>
        </p:nvSpPr>
        <p:spPr bwMode="auto">
          <a:xfrm>
            <a:off x="107950" y="765175"/>
            <a:ext cx="71438" cy="4535488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416864"/>
              </p:ext>
            </p:extLst>
          </p:nvPr>
        </p:nvGraphicFramePr>
        <p:xfrm>
          <a:off x="357189" y="2057698"/>
          <a:ext cx="8247260" cy="2935605"/>
        </p:xfrm>
        <a:graphic>
          <a:graphicData uri="http://schemas.openxmlformats.org/drawingml/2006/table">
            <a:tbl>
              <a:tblPr/>
              <a:tblGrid>
                <a:gridCol w="8247260"/>
              </a:tblGrid>
              <a:tr h="2811462">
                <a:tc>
                  <a:txBody>
                    <a:bodyPr/>
                    <a:lstStyle/>
                    <a:p>
                      <a:pPr marL="355600" marR="0" lvl="0" indent="-355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2400" b="1" i="1" kern="1200" dirty="0" smtClean="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+mn-cs"/>
                        </a:rPr>
                        <a:t>Создать инвестиционно-</a:t>
                      </a:r>
                      <a:r>
                        <a:rPr lang="ru-RU" sz="2400" b="1" i="1" kern="12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+mn-cs"/>
                        </a:rPr>
                        <a:t>привлекательный </a:t>
                      </a:r>
                      <a:r>
                        <a:rPr lang="ru-RU" sz="2400" b="1" i="1" kern="1200" dirty="0" smtClean="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+mn-cs"/>
                        </a:rPr>
                        <a:t>климат для бизнеса на</a:t>
                      </a:r>
                      <a:r>
                        <a:rPr lang="ru-RU" sz="2400" b="1" i="1" kern="12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+mn-cs"/>
                        </a:rPr>
                        <a:t> территории РФ;</a:t>
                      </a:r>
                      <a:endParaRPr lang="ru-RU" sz="2400" b="1" i="1" kern="1200" baseline="0" dirty="0" smtClean="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55600" marR="0" lvl="0" indent="-355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endParaRPr lang="ru-RU" sz="2400" b="1" i="1" kern="1200" baseline="0" dirty="0" smtClean="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55600" marR="0" lvl="0" indent="-355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2400" b="1" i="1" kern="12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+mn-cs"/>
                        </a:rPr>
                        <a:t>Обеспечить условия ускоренного роста экономики РФ;</a:t>
                      </a:r>
                    </a:p>
                    <a:p>
                      <a:pPr marL="355600" marR="0" lvl="0" indent="-355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endParaRPr lang="ru-RU" sz="2400" b="1" i="1" kern="1200" baseline="0" dirty="0" smtClean="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355600" marR="0" lvl="0" indent="-355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2400" b="1" i="1" kern="1200" dirty="0" smtClean="0">
                          <a:solidFill>
                            <a:schemeClr val="tx1"/>
                          </a:solidFill>
                          <a:latin typeface="Arial" charset="0"/>
                          <a:ea typeface="+mn-ea"/>
                          <a:cs typeface="+mn-cs"/>
                        </a:rPr>
                        <a:t>Создать новые рабочие места на территории РФ</a:t>
                      </a:r>
                      <a:endParaRPr lang="ru-RU" sz="2400" b="1" i="1" kern="1200" dirty="0" smtClean="0">
                        <a:solidFill>
                          <a:schemeClr val="tx1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785813" y="0"/>
            <a:ext cx="8358187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Цели преобразований в Российской Федерации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7763" name="Прямоугольник 19"/>
          <p:cNvSpPr>
            <a:spLocks noChangeArrowheads="1"/>
          </p:cNvSpPr>
          <p:nvPr/>
        </p:nvSpPr>
        <p:spPr bwMode="auto">
          <a:xfrm>
            <a:off x="8501090" y="6215082"/>
            <a:ext cx="419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fld id="{10B712DF-8E3A-4860-9DF6-9DCC8958EB61}" type="slidenum">
              <a:rPr lang="ru-RU">
                <a:latin typeface="Calibri" pitchFamily="34" charset="0"/>
              </a:rPr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24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5" name="Rectangle 5"/>
          <p:cNvSpPr>
            <a:spLocks noChangeArrowheads="1"/>
          </p:cNvSpPr>
          <p:nvPr/>
        </p:nvSpPr>
        <p:spPr bwMode="auto">
          <a:xfrm>
            <a:off x="8964613" y="765175"/>
            <a:ext cx="179387" cy="6092825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46" name="Rectangle 6"/>
          <p:cNvSpPr>
            <a:spLocks noChangeArrowheads="1"/>
          </p:cNvSpPr>
          <p:nvPr/>
        </p:nvSpPr>
        <p:spPr bwMode="auto">
          <a:xfrm>
            <a:off x="179388" y="1889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47" name="Rectangle 7"/>
          <p:cNvSpPr>
            <a:spLocks noChangeArrowheads="1"/>
          </p:cNvSpPr>
          <p:nvPr/>
        </p:nvSpPr>
        <p:spPr bwMode="auto">
          <a:xfrm>
            <a:off x="395288" y="115888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48" name="Rectangle 8"/>
          <p:cNvSpPr>
            <a:spLocks noChangeArrowheads="1"/>
          </p:cNvSpPr>
          <p:nvPr/>
        </p:nvSpPr>
        <p:spPr bwMode="auto">
          <a:xfrm>
            <a:off x="179388" y="4048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49" name="Rectangle 9"/>
          <p:cNvSpPr>
            <a:spLocks noChangeArrowheads="1"/>
          </p:cNvSpPr>
          <p:nvPr/>
        </p:nvSpPr>
        <p:spPr bwMode="auto">
          <a:xfrm>
            <a:off x="179388" y="620713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0" name="Rectangle 10"/>
          <p:cNvSpPr>
            <a:spLocks noChangeArrowheads="1"/>
          </p:cNvSpPr>
          <p:nvPr/>
        </p:nvSpPr>
        <p:spPr bwMode="auto">
          <a:xfrm>
            <a:off x="395288" y="3317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1" name="Rectangle 11"/>
          <p:cNvSpPr>
            <a:spLocks noChangeArrowheads="1"/>
          </p:cNvSpPr>
          <p:nvPr/>
        </p:nvSpPr>
        <p:spPr bwMode="auto">
          <a:xfrm>
            <a:off x="611188" y="260350"/>
            <a:ext cx="144462" cy="1444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2" name="Rectangle 12"/>
          <p:cNvSpPr>
            <a:spLocks noChangeArrowheads="1"/>
          </p:cNvSpPr>
          <p:nvPr/>
        </p:nvSpPr>
        <p:spPr bwMode="auto">
          <a:xfrm>
            <a:off x="395288" y="5476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3" name="Rectangle 13"/>
          <p:cNvSpPr>
            <a:spLocks noChangeArrowheads="1"/>
          </p:cNvSpPr>
          <p:nvPr/>
        </p:nvSpPr>
        <p:spPr bwMode="auto">
          <a:xfrm>
            <a:off x="611188" y="4762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4" name="Rectangle 14"/>
          <p:cNvSpPr>
            <a:spLocks noChangeArrowheads="1"/>
          </p:cNvSpPr>
          <p:nvPr/>
        </p:nvSpPr>
        <p:spPr bwMode="auto">
          <a:xfrm>
            <a:off x="611188" y="444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5" name="Rectangle 15"/>
          <p:cNvSpPr>
            <a:spLocks noChangeArrowheads="1"/>
          </p:cNvSpPr>
          <p:nvPr/>
        </p:nvSpPr>
        <p:spPr bwMode="auto">
          <a:xfrm>
            <a:off x="0" y="0"/>
            <a:ext cx="179388" cy="7651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6" name="Rectangle 16"/>
          <p:cNvSpPr>
            <a:spLocks noChangeArrowheads="1"/>
          </p:cNvSpPr>
          <p:nvPr/>
        </p:nvSpPr>
        <p:spPr bwMode="auto">
          <a:xfrm>
            <a:off x="0" y="765175"/>
            <a:ext cx="104775" cy="6092825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7" name="Rectangle 17"/>
          <p:cNvSpPr>
            <a:spLocks noChangeArrowheads="1"/>
          </p:cNvSpPr>
          <p:nvPr/>
        </p:nvSpPr>
        <p:spPr bwMode="auto">
          <a:xfrm>
            <a:off x="179388" y="765175"/>
            <a:ext cx="4824412" cy="71438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8" name="Rectangle 18"/>
          <p:cNvSpPr>
            <a:spLocks noChangeArrowheads="1"/>
          </p:cNvSpPr>
          <p:nvPr/>
        </p:nvSpPr>
        <p:spPr bwMode="auto">
          <a:xfrm>
            <a:off x="179388" y="836613"/>
            <a:ext cx="3671887" cy="71437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7759" name="Rectangle 19"/>
          <p:cNvSpPr>
            <a:spLocks noChangeArrowheads="1"/>
          </p:cNvSpPr>
          <p:nvPr/>
        </p:nvSpPr>
        <p:spPr bwMode="auto">
          <a:xfrm>
            <a:off x="107950" y="765175"/>
            <a:ext cx="71438" cy="4535488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758050"/>
              </p:ext>
            </p:extLst>
          </p:nvPr>
        </p:nvGraphicFramePr>
        <p:xfrm>
          <a:off x="357189" y="2057698"/>
          <a:ext cx="8247260" cy="3545205"/>
        </p:xfrm>
        <a:graphic>
          <a:graphicData uri="http://schemas.openxmlformats.org/drawingml/2006/table">
            <a:tbl>
              <a:tblPr/>
              <a:tblGrid>
                <a:gridCol w="8247260"/>
              </a:tblGrid>
              <a:tr h="2811462">
                <a:tc>
                  <a:txBody>
                    <a:bodyPr/>
                    <a:lstStyle/>
                    <a:p>
                      <a:pPr marL="355600" marR="0" lvl="0" indent="-355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основополагающих документах развития электроэнергетики:</a:t>
                      </a:r>
                    </a:p>
                    <a:p>
                      <a:pPr marL="1270000" marR="0" lvl="2" indent="-35560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Энергетическая стратегия России на период до 2020 года;</a:t>
                      </a:r>
                    </a:p>
                    <a:p>
                      <a:pPr marL="1270000" marR="0" lvl="2" indent="-355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270000" marR="0" lvl="2" indent="-355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 программы модернизации электроэнергетической отрасли до 2030 года;</a:t>
                      </a:r>
                    </a:p>
                    <a:p>
                      <a:pPr marL="1270000" marR="0" lvl="2" indent="-355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endParaRPr lang="ru-RU" sz="2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отсутствует Покупатель электрической и тепловой энергии!!!</a:t>
                      </a:r>
                      <a:endParaRPr lang="ru-RU" sz="28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785813" y="0"/>
            <a:ext cx="8358187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Программы развития энергетики в Российской Федерации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7763" name="Прямоугольник 19"/>
          <p:cNvSpPr>
            <a:spLocks noChangeArrowheads="1"/>
          </p:cNvSpPr>
          <p:nvPr/>
        </p:nvSpPr>
        <p:spPr bwMode="auto">
          <a:xfrm>
            <a:off x="8501090" y="6215082"/>
            <a:ext cx="419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fld id="{10B712DF-8E3A-4860-9DF6-9DCC8958EB61}" type="slidenum">
              <a:rPr lang="ru-RU">
                <a:latin typeface="Calibri" pitchFamily="34" charset="0"/>
              </a:rPr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65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8964613" y="765175"/>
            <a:ext cx="179387" cy="6092825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79388" y="1889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95288" y="115888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79388" y="4048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79388" y="620713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95288" y="3317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11188" y="260350"/>
            <a:ext cx="144462" cy="1444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395288" y="5476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11188" y="4762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11188" y="444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179388" cy="7651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765175"/>
            <a:ext cx="104775" cy="6092825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79388" y="765175"/>
            <a:ext cx="4824412" cy="71438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179388" y="836613"/>
            <a:ext cx="3671887" cy="71437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107950" y="765175"/>
            <a:ext cx="71438" cy="4535488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85786" y="-106943"/>
            <a:ext cx="81439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Котельные Мурманской области - цена на мазут в тарифе и фактическая цена</a:t>
            </a:r>
          </a:p>
        </p:txBody>
      </p:sp>
      <p:graphicFrame>
        <p:nvGraphicFramePr>
          <p:cNvPr id="19" name="Диаграмма 18"/>
          <p:cNvGraphicFramePr/>
          <p:nvPr/>
        </p:nvGraphicFramePr>
        <p:xfrm>
          <a:off x="395536" y="1195387"/>
          <a:ext cx="8352928" cy="4876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8501090" y="635795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12A99469-1037-4B85-9A96-7C45E5FD6572}" type="slidenum">
              <a:rPr lang="ru-RU" smtClean="0">
                <a:latin typeface="Calibri" pitchFamily="34" charset="0"/>
              </a:rPr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116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8964613" y="765175"/>
            <a:ext cx="179387" cy="6092825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79388" y="1889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95288" y="115888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79388" y="4048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79388" y="620713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95288" y="3317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11188" y="260350"/>
            <a:ext cx="144462" cy="1444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395288" y="5476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11188" y="4762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11188" y="444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179388" cy="7651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765175"/>
            <a:ext cx="104775" cy="6092825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79388" y="765175"/>
            <a:ext cx="4824412" cy="71438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179388" y="836613"/>
            <a:ext cx="3671887" cy="71437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107950" y="765175"/>
            <a:ext cx="71438" cy="4535488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55576" y="-106943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Тариф на тепло мазутных котельных Мурманской области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3960"/>
          <a:stretch>
            <a:fillRect/>
          </a:stretch>
        </p:blipFill>
        <p:spPr bwMode="auto">
          <a:xfrm>
            <a:off x="243006" y="1340768"/>
            <a:ext cx="8577466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8501090" y="635795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12A99469-1037-4B85-9A96-7C45E5FD6572}" type="slidenum">
              <a:rPr lang="ru-RU" smtClean="0">
                <a:latin typeface="Calibri" pitchFamily="34" charset="0"/>
              </a:rPr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917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5" name="Rectangle 5"/>
          <p:cNvSpPr>
            <a:spLocks noChangeArrowheads="1"/>
          </p:cNvSpPr>
          <p:nvPr/>
        </p:nvSpPr>
        <p:spPr bwMode="auto">
          <a:xfrm>
            <a:off x="8964613" y="765175"/>
            <a:ext cx="179387" cy="6092825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2626" name="Rectangle 6"/>
          <p:cNvSpPr>
            <a:spLocks noChangeArrowheads="1"/>
          </p:cNvSpPr>
          <p:nvPr/>
        </p:nvSpPr>
        <p:spPr bwMode="auto">
          <a:xfrm>
            <a:off x="179388" y="1889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2627" name="Rectangle 7"/>
          <p:cNvSpPr>
            <a:spLocks noChangeArrowheads="1"/>
          </p:cNvSpPr>
          <p:nvPr/>
        </p:nvSpPr>
        <p:spPr bwMode="auto">
          <a:xfrm>
            <a:off x="395288" y="115888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2628" name="Rectangle 8"/>
          <p:cNvSpPr>
            <a:spLocks noChangeArrowheads="1"/>
          </p:cNvSpPr>
          <p:nvPr/>
        </p:nvSpPr>
        <p:spPr bwMode="auto">
          <a:xfrm>
            <a:off x="179388" y="4048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2629" name="Rectangle 9"/>
          <p:cNvSpPr>
            <a:spLocks noChangeArrowheads="1"/>
          </p:cNvSpPr>
          <p:nvPr/>
        </p:nvSpPr>
        <p:spPr bwMode="auto">
          <a:xfrm>
            <a:off x="179388" y="620713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2630" name="Rectangle 10"/>
          <p:cNvSpPr>
            <a:spLocks noChangeArrowheads="1"/>
          </p:cNvSpPr>
          <p:nvPr/>
        </p:nvSpPr>
        <p:spPr bwMode="auto">
          <a:xfrm>
            <a:off x="395288" y="3317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2631" name="Rectangle 11"/>
          <p:cNvSpPr>
            <a:spLocks noChangeArrowheads="1"/>
          </p:cNvSpPr>
          <p:nvPr/>
        </p:nvSpPr>
        <p:spPr bwMode="auto">
          <a:xfrm>
            <a:off x="611188" y="260350"/>
            <a:ext cx="144462" cy="1444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2632" name="Rectangle 12"/>
          <p:cNvSpPr>
            <a:spLocks noChangeArrowheads="1"/>
          </p:cNvSpPr>
          <p:nvPr/>
        </p:nvSpPr>
        <p:spPr bwMode="auto">
          <a:xfrm>
            <a:off x="395288" y="5476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2633" name="Rectangle 13"/>
          <p:cNvSpPr>
            <a:spLocks noChangeArrowheads="1"/>
          </p:cNvSpPr>
          <p:nvPr/>
        </p:nvSpPr>
        <p:spPr bwMode="auto">
          <a:xfrm>
            <a:off x="611188" y="4762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2634" name="Rectangle 14"/>
          <p:cNvSpPr>
            <a:spLocks noChangeArrowheads="1"/>
          </p:cNvSpPr>
          <p:nvPr/>
        </p:nvSpPr>
        <p:spPr bwMode="auto">
          <a:xfrm>
            <a:off x="611188" y="444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2635" name="Rectangle 15"/>
          <p:cNvSpPr>
            <a:spLocks noChangeArrowheads="1"/>
          </p:cNvSpPr>
          <p:nvPr/>
        </p:nvSpPr>
        <p:spPr bwMode="auto">
          <a:xfrm>
            <a:off x="0" y="0"/>
            <a:ext cx="179388" cy="7651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2636" name="Rectangle 16"/>
          <p:cNvSpPr>
            <a:spLocks noChangeArrowheads="1"/>
          </p:cNvSpPr>
          <p:nvPr/>
        </p:nvSpPr>
        <p:spPr bwMode="auto">
          <a:xfrm>
            <a:off x="0" y="765175"/>
            <a:ext cx="104775" cy="6092825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2637" name="Rectangle 17"/>
          <p:cNvSpPr>
            <a:spLocks noChangeArrowheads="1"/>
          </p:cNvSpPr>
          <p:nvPr/>
        </p:nvSpPr>
        <p:spPr bwMode="auto">
          <a:xfrm>
            <a:off x="179388" y="765175"/>
            <a:ext cx="4824412" cy="71438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2638" name="Rectangle 18"/>
          <p:cNvSpPr>
            <a:spLocks noChangeArrowheads="1"/>
          </p:cNvSpPr>
          <p:nvPr/>
        </p:nvSpPr>
        <p:spPr bwMode="auto">
          <a:xfrm>
            <a:off x="179388" y="836613"/>
            <a:ext cx="3671887" cy="71437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2639" name="Rectangle 19"/>
          <p:cNvSpPr>
            <a:spLocks noChangeArrowheads="1"/>
          </p:cNvSpPr>
          <p:nvPr/>
        </p:nvSpPr>
        <p:spPr bwMode="auto">
          <a:xfrm>
            <a:off x="107950" y="765175"/>
            <a:ext cx="71438" cy="4535488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Rectangle 17"/>
          <p:cNvSpPr>
            <a:spLocks noChangeArrowheads="1"/>
          </p:cNvSpPr>
          <p:nvPr/>
        </p:nvSpPr>
        <p:spPr bwMode="auto">
          <a:xfrm>
            <a:off x="571500" y="1000125"/>
            <a:ext cx="8072438" cy="5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5" tIns="9525" rIns="9525" bIns="0" anchor="b"/>
          <a:lstStyle/>
          <a:p>
            <a:pPr marL="355600" indent="-355600" algn="just">
              <a:defRPr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355600" indent="-355600" algn="just"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НДПИ – прямой федеральный налог, уплачивается по месту нахождения  участка недр, поступает в федеральный бюджет.</a:t>
            </a:r>
          </a:p>
          <a:p>
            <a:pPr marL="355600" indent="-355600" algn="just">
              <a:buFont typeface="Wingdings" pitchFamily="2" charset="2"/>
              <a:buChar char="Ø"/>
              <a:defRPr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355600" indent="-355600" algn="just"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Налоговая ставка установлена в НК РФ:</a:t>
            </a:r>
          </a:p>
          <a:p>
            <a:pPr marL="820738" lvl="1" indent="-363538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400" dirty="0" smtClean="0">
                <a:latin typeface="Arial" charset="0"/>
              </a:rPr>
              <a:t>нефть – зависит от мировых цен нефти сорта «Юралс»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ru-RU" sz="2400" dirty="0" smtClean="0">
                <a:latin typeface="Arial" charset="0"/>
              </a:rPr>
              <a:t>и курса доллара США;</a:t>
            </a:r>
          </a:p>
          <a:p>
            <a:pPr marL="820738" lvl="1" indent="-363538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400" dirty="0" smtClean="0">
                <a:latin typeface="Arial" charset="0"/>
              </a:rPr>
              <a:t>природный газ – с 2012г. для Газпрома ставка в 2 раза выше;</a:t>
            </a:r>
          </a:p>
          <a:p>
            <a:pPr marL="820738" lvl="1" indent="-363538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400" dirty="0" smtClean="0">
                <a:latin typeface="Arial" charset="0"/>
              </a:rPr>
              <a:t>уголь – льготная ставка, возможность компенсировать расходы на обеспечение безопасности добычи.</a:t>
            </a:r>
          </a:p>
          <a:p>
            <a:pPr marL="820738" lvl="1" indent="-363538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endParaRPr lang="ru-RU" sz="2000" dirty="0" smtClean="0">
              <a:latin typeface="Arial" charset="0"/>
            </a:endParaRPr>
          </a:p>
          <a:p>
            <a:pPr marL="820738" lvl="1" indent="-363538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sz="2000" dirty="0" smtClean="0">
              <a:latin typeface="Arial" charset="0"/>
            </a:endParaRPr>
          </a:p>
          <a:p>
            <a:pPr marL="355600" indent="-355600" algn="just">
              <a:buFont typeface="Wingdings" pitchFamily="2" charset="2"/>
              <a:buChar char="Ø"/>
              <a:defRPr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85786" y="142852"/>
            <a:ext cx="80724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Налог на добычу полезных ископаемых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2643" name="Прямоугольник 19"/>
          <p:cNvSpPr>
            <a:spLocks noChangeArrowheads="1"/>
          </p:cNvSpPr>
          <p:nvPr/>
        </p:nvSpPr>
        <p:spPr bwMode="auto">
          <a:xfrm>
            <a:off x="8286750" y="6215063"/>
            <a:ext cx="419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fld id="{12A99469-1037-4B85-9A96-7C45E5FD6572}" type="slidenum">
              <a:rPr lang="ru-RU">
                <a:latin typeface="Calibri" pitchFamily="34" charset="0"/>
              </a:rPr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5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8964613" y="765175"/>
            <a:ext cx="179387" cy="6092825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79388" y="1889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95288" y="115888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79388" y="4048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79388" y="620713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95288" y="3317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11188" y="260350"/>
            <a:ext cx="144462" cy="1444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395288" y="5476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11188" y="4762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11188" y="444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179388" cy="7651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765175"/>
            <a:ext cx="104775" cy="6092825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79388" y="765175"/>
            <a:ext cx="4824412" cy="71438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179388" y="836613"/>
            <a:ext cx="3671887" cy="71437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107950" y="765175"/>
            <a:ext cx="71438" cy="4535488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55576" y="-106943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Влияние НДПИ на стоимость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электро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- и </a:t>
            </a:r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теплоэнергии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357158" y="1357298"/>
          <a:ext cx="8496943" cy="4371086"/>
        </p:xfrm>
        <a:graphic>
          <a:graphicData uri="http://schemas.openxmlformats.org/drawingml/2006/table">
            <a:tbl>
              <a:tblPr/>
              <a:tblGrid>
                <a:gridCol w="1372178"/>
                <a:gridCol w="936775"/>
                <a:gridCol w="1081909"/>
                <a:gridCol w="897193"/>
                <a:gridCol w="1042327"/>
                <a:gridCol w="1042327"/>
                <a:gridCol w="1029132"/>
                <a:gridCol w="1095102"/>
              </a:tblGrid>
              <a:tr h="287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ед.изм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руб/т; руб/тыс.нм3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ккал/кг; ккал/нм3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руб/ту.т.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руб/Гкал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руб/Гкал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коп/кВтч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коп/кВтч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Параметры</a:t>
                      </a: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Symbol"/>
                          <a:ea typeface="Times New Roman"/>
                          <a:cs typeface="Times New Roman"/>
                        </a:rPr>
                        <a:t>Þ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Топливо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Symbol"/>
                          <a:ea typeface="Times New Roman"/>
                          <a:cs typeface="Times New Roman"/>
                        </a:rPr>
                        <a:t>ß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НДПИ в 2012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калорийность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НДПИ в 1ту.т.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НДПИ в 1Гкал (уд.=150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кгу.т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./Гкал)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НДПИ в 1Гкал (уд.=180 кгу.т./Гкал)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НДПИ в 1кВтч (уд.=250 гу.т./кВтч)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НДПИ в 1кВтч (уд.=350 гу.т./кВтч)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природный</a:t>
                      </a:r>
                      <a:r>
                        <a:rPr lang="ru-RU" sz="16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газ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(ГАЗПРОМ)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445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66,81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80,17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природный</a:t>
                      </a:r>
                      <a:r>
                        <a:rPr lang="ru-RU" sz="16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газ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(др.произв.)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250,9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8000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32,94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39,52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нефть (мазут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4691,7*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9500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3457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518,55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622,26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3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бурый уголь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10,9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3616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3,17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3,81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6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каменный уголь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26,8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5,62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6,74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16" marR="511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8501090" y="635795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12A99469-1037-4B85-9A96-7C45E5FD6572}" type="slidenum">
              <a:rPr lang="ru-RU" smtClean="0">
                <a:latin typeface="Calibri" pitchFamily="34" charset="0"/>
              </a:rPr>
              <a:pPr/>
              <a:t>7</a:t>
            </a:fld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14282" y="5786454"/>
            <a:ext cx="850115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dirty="0" smtClean="0">
                <a:solidFill>
                  <a:srgbClr val="000000"/>
                </a:solidFill>
                <a:ea typeface="Times New Roman"/>
                <a:cs typeface="Times New Roman"/>
              </a:rPr>
              <a:t>* - средняя расчетная, с учетом динамики мировых цен на нефть, степени </a:t>
            </a:r>
            <a:r>
              <a:rPr lang="ru-RU" dirty="0" err="1" smtClean="0">
                <a:solidFill>
                  <a:srgbClr val="000000"/>
                </a:solidFill>
                <a:ea typeface="Times New Roman"/>
                <a:cs typeface="Times New Roman"/>
              </a:rPr>
              <a:t>выработанности</a:t>
            </a:r>
            <a:r>
              <a:rPr lang="ru-RU" dirty="0" smtClean="0">
                <a:solidFill>
                  <a:srgbClr val="000000"/>
                </a:solidFill>
                <a:ea typeface="Times New Roman"/>
                <a:cs typeface="Times New Roman"/>
              </a:rPr>
              <a:t> запасов, величины начальных извлекаемых запасов</a:t>
            </a:r>
            <a:endParaRPr lang="ru-RU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629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8964613" y="765175"/>
            <a:ext cx="179387" cy="6092825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79388" y="1889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95288" y="115888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79388" y="4048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79388" y="620713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95288" y="3317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611188" y="260350"/>
            <a:ext cx="144462" cy="1444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395288" y="5476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11188" y="4762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11188" y="444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179388" cy="7651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765175"/>
            <a:ext cx="104775" cy="6092825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79388" y="765175"/>
            <a:ext cx="4824412" cy="71438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179388" y="836613"/>
            <a:ext cx="3671887" cy="71437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107950" y="765175"/>
            <a:ext cx="71438" cy="4535488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55576" y="-106943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Сравнение НДПИ в электроэнергии </a:t>
            </a:r>
          </a:p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 видам топлива с ценой на РСВ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8501090" y="635795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12A99469-1037-4B85-9A96-7C45E5FD6572}" type="slidenum">
              <a:rPr lang="ru-RU" smtClean="0">
                <a:latin typeface="Calibri" pitchFamily="34" charset="0"/>
              </a:rPr>
              <a:pPr/>
              <a:t>8</a:t>
            </a:fld>
            <a:endParaRPr lang="ru-RU" dirty="0"/>
          </a:p>
        </p:txBody>
      </p:sp>
      <p:pic>
        <p:nvPicPr>
          <p:cNvPr id="1026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268760"/>
            <a:ext cx="8017002" cy="506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978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89" name="Rectangle 5"/>
          <p:cNvSpPr>
            <a:spLocks noChangeArrowheads="1"/>
          </p:cNvSpPr>
          <p:nvPr/>
        </p:nvSpPr>
        <p:spPr bwMode="auto">
          <a:xfrm>
            <a:off x="8964613" y="765175"/>
            <a:ext cx="179387" cy="6092825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3890" name="Rectangle 6"/>
          <p:cNvSpPr>
            <a:spLocks noChangeArrowheads="1"/>
          </p:cNvSpPr>
          <p:nvPr/>
        </p:nvSpPr>
        <p:spPr bwMode="auto">
          <a:xfrm>
            <a:off x="179388" y="1889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3891" name="Rectangle 7"/>
          <p:cNvSpPr>
            <a:spLocks noChangeArrowheads="1"/>
          </p:cNvSpPr>
          <p:nvPr/>
        </p:nvSpPr>
        <p:spPr bwMode="auto">
          <a:xfrm>
            <a:off x="395288" y="115888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3892" name="Rectangle 8"/>
          <p:cNvSpPr>
            <a:spLocks noChangeArrowheads="1"/>
          </p:cNvSpPr>
          <p:nvPr/>
        </p:nvSpPr>
        <p:spPr bwMode="auto">
          <a:xfrm>
            <a:off x="179388" y="404813"/>
            <a:ext cx="144462" cy="144462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3893" name="Rectangle 9"/>
          <p:cNvSpPr>
            <a:spLocks noChangeArrowheads="1"/>
          </p:cNvSpPr>
          <p:nvPr/>
        </p:nvSpPr>
        <p:spPr bwMode="auto">
          <a:xfrm>
            <a:off x="179388" y="620713"/>
            <a:ext cx="144462" cy="144462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3894" name="Rectangle 10"/>
          <p:cNvSpPr>
            <a:spLocks noChangeArrowheads="1"/>
          </p:cNvSpPr>
          <p:nvPr/>
        </p:nvSpPr>
        <p:spPr bwMode="auto">
          <a:xfrm>
            <a:off x="395288" y="3317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3895" name="Rectangle 11"/>
          <p:cNvSpPr>
            <a:spLocks noChangeArrowheads="1"/>
          </p:cNvSpPr>
          <p:nvPr/>
        </p:nvSpPr>
        <p:spPr bwMode="auto">
          <a:xfrm>
            <a:off x="611188" y="260350"/>
            <a:ext cx="144462" cy="1444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3896" name="Rectangle 12"/>
          <p:cNvSpPr>
            <a:spLocks noChangeArrowheads="1"/>
          </p:cNvSpPr>
          <p:nvPr/>
        </p:nvSpPr>
        <p:spPr bwMode="auto">
          <a:xfrm>
            <a:off x="395288" y="547688"/>
            <a:ext cx="144462" cy="1444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3897" name="Rectangle 13"/>
          <p:cNvSpPr>
            <a:spLocks noChangeArrowheads="1"/>
          </p:cNvSpPr>
          <p:nvPr/>
        </p:nvSpPr>
        <p:spPr bwMode="auto">
          <a:xfrm>
            <a:off x="611188" y="4762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3898" name="Rectangle 14"/>
          <p:cNvSpPr>
            <a:spLocks noChangeArrowheads="1"/>
          </p:cNvSpPr>
          <p:nvPr/>
        </p:nvSpPr>
        <p:spPr bwMode="auto">
          <a:xfrm>
            <a:off x="611188" y="44450"/>
            <a:ext cx="144462" cy="144463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3899" name="Rectangle 15"/>
          <p:cNvSpPr>
            <a:spLocks noChangeArrowheads="1"/>
          </p:cNvSpPr>
          <p:nvPr/>
        </p:nvSpPr>
        <p:spPr bwMode="auto">
          <a:xfrm>
            <a:off x="0" y="0"/>
            <a:ext cx="179388" cy="7651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3900" name="Rectangle 16"/>
          <p:cNvSpPr>
            <a:spLocks noChangeArrowheads="1"/>
          </p:cNvSpPr>
          <p:nvPr/>
        </p:nvSpPr>
        <p:spPr bwMode="auto">
          <a:xfrm>
            <a:off x="0" y="765175"/>
            <a:ext cx="104775" cy="6092825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3901" name="Rectangle 17"/>
          <p:cNvSpPr>
            <a:spLocks noChangeArrowheads="1"/>
          </p:cNvSpPr>
          <p:nvPr/>
        </p:nvSpPr>
        <p:spPr bwMode="auto">
          <a:xfrm>
            <a:off x="179388" y="765175"/>
            <a:ext cx="4824412" cy="71438"/>
          </a:xfrm>
          <a:prstGeom prst="rect">
            <a:avLst/>
          </a:prstGeom>
          <a:solidFill>
            <a:srgbClr val="00458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3902" name="Rectangle 18"/>
          <p:cNvSpPr>
            <a:spLocks noChangeArrowheads="1"/>
          </p:cNvSpPr>
          <p:nvPr/>
        </p:nvSpPr>
        <p:spPr bwMode="auto">
          <a:xfrm>
            <a:off x="179388" y="836613"/>
            <a:ext cx="3671887" cy="71437"/>
          </a:xfrm>
          <a:prstGeom prst="rect">
            <a:avLst/>
          </a:prstGeom>
          <a:solidFill>
            <a:srgbClr val="007CC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3903" name="Rectangle 19"/>
          <p:cNvSpPr>
            <a:spLocks noChangeArrowheads="1"/>
          </p:cNvSpPr>
          <p:nvPr/>
        </p:nvSpPr>
        <p:spPr bwMode="auto">
          <a:xfrm>
            <a:off x="107950" y="765175"/>
            <a:ext cx="71438" cy="4535488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357188" y="1000125"/>
          <a:ext cx="8429686" cy="649605"/>
        </p:xfrm>
        <a:graphic>
          <a:graphicData uri="http://schemas.openxmlformats.org/drawingml/2006/table">
            <a:tbl>
              <a:tblPr/>
              <a:tblGrid>
                <a:gridCol w="8429686"/>
              </a:tblGrid>
              <a:tr h="5715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93906" name="Прямоугольник 18"/>
          <p:cNvSpPr>
            <a:spLocks noChangeArrowheads="1"/>
          </p:cNvSpPr>
          <p:nvPr/>
        </p:nvSpPr>
        <p:spPr bwMode="auto">
          <a:xfrm>
            <a:off x="785813" y="214313"/>
            <a:ext cx="8072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Инвестиционный климат регионов России</a:t>
            </a:r>
          </a:p>
        </p:txBody>
      </p:sp>
      <p:sp>
        <p:nvSpPr>
          <p:cNvPr id="293907" name="Прямоугольник 19"/>
          <p:cNvSpPr>
            <a:spLocks noChangeArrowheads="1"/>
          </p:cNvSpPr>
          <p:nvPr/>
        </p:nvSpPr>
        <p:spPr bwMode="auto">
          <a:xfrm>
            <a:off x="8286750" y="6215063"/>
            <a:ext cx="419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fld id="{C7C0EC76-D93A-4CE5-8701-07DF4C172065}" type="slidenum">
              <a:rPr lang="ru-RU">
                <a:latin typeface="Calibri" pitchFamily="34" charset="0"/>
              </a:rPr>
              <a:pPr/>
              <a:t>9</a:t>
            </a:fld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42844" y="1285860"/>
            <a:ext cx="85725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В таких условиях улучшение инвестиционного климата «мазутных» регионов  невозможно.</a:t>
            </a:r>
          </a:p>
          <a:p>
            <a:pPr algn="just"/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С учетом ограничений роста тарифов на тепло- и электроэнергию решение вопроса возможно:</a:t>
            </a:r>
          </a:p>
          <a:p>
            <a:pPr algn="just"/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820738" lvl="1" indent="-363538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400" dirty="0" smtClean="0">
                <a:latin typeface="Arial" charset="0"/>
              </a:rPr>
              <a:t>по электроэнергии – вывод мазутной составляющей из маржинального ценообразования;</a:t>
            </a:r>
          </a:p>
          <a:p>
            <a:pPr marL="820738" lvl="1" indent="-363538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endParaRPr lang="ru-RU" sz="2400" dirty="0" smtClean="0">
              <a:latin typeface="Arial" charset="0"/>
            </a:endParaRPr>
          </a:p>
          <a:p>
            <a:pPr marL="820738" lvl="1" indent="-363538"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400" dirty="0" smtClean="0">
                <a:latin typeface="Arial" charset="0"/>
              </a:rPr>
              <a:t>по </a:t>
            </a:r>
            <a:r>
              <a:rPr lang="ru-RU" sz="2400" dirty="0" err="1" smtClean="0">
                <a:latin typeface="Arial" charset="0"/>
              </a:rPr>
              <a:t>теплоэнергии</a:t>
            </a:r>
            <a:r>
              <a:rPr lang="ru-RU" sz="2400" dirty="0" smtClean="0">
                <a:latin typeface="Arial" charset="0"/>
              </a:rPr>
              <a:t> – урегулирование на уровне межбюджетных отношений.</a:t>
            </a:r>
          </a:p>
          <a:p>
            <a:pPr algn="just">
              <a:buFont typeface="Wingdings" pitchFamily="2" charset="2"/>
              <a:buChar char="ü"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84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446</Words>
  <Application>Microsoft Office PowerPoint</Application>
  <PresentationFormat>Экран (4:3)</PresentationFormat>
  <Paragraphs>110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Белобородов С.С. апрель 2012г.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ГАЗЭНЕРГОПРОМ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Ненашев</dc:creator>
  <cp:lastModifiedBy>Ненашев</cp:lastModifiedBy>
  <cp:revision>13</cp:revision>
  <cp:lastPrinted>2012-04-12T09:10:39Z</cp:lastPrinted>
  <dcterms:created xsi:type="dcterms:W3CDTF">2012-03-29T11:39:08Z</dcterms:created>
  <dcterms:modified xsi:type="dcterms:W3CDTF">2012-04-13T09:27:49Z</dcterms:modified>
</cp:coreProperties>
</file>