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4" r:id="rId4"/>
    <p:sldId id="263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1638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8546741493554744E-2"/>
          <c:y val="6.9454614470446041E-2"/>
          <c:w val="0.98145320795931779"/>
          <c:h val="0.9305453329259711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Распределение обращений граждан на горячую линию по проблематике 
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958351968489731"/>
                  <c:y val="0.11833209008522864"/>
                </c:manualLayout>
              </c:layout>
              <c:tx>
                <c:rich>
                  <a:bodyPr/>
                  <a:lstStyle/>
                  <a:p>
                    <a:r>
                      <a:rPr lang="ru-RU" sz="1800" dirty="0">
                        <a:solidFill>
                          <a:schemeClr val="bg1"/>
                        </a:solidFill>
                      </a:rPr>
                      <a:t>Т</a:t>
                    </a:r>
                    <a:r>
                      <a:rPr lang="ru-RU" dirty="0">
                        <a:solidFill>
                          <a:schemeClr val="bg1"/>
                        </a:solidFill>
                      </a:rPr>
                      <a:t>епловая энергия
31%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5.3921943347879184E-2"/>
                  <c:y val="-0.20217953724096016"/>
                </c:manualLayout>
              </c:layout>
              <c:tx>
                <c:rich>
                  <a:bodyPr/>
                  <a:lstStyle/>
                  <a:p>
                    <a:r>
                      <a:rPr lang="ru-RU" sz="1800" dirty="0">
                        <a:solidFill>
                          <a:schemeClr val="bg1"/>
                        </a:solidFill>
                      </a:rPr>
                      <a:t>Э</a:t>
                    </a:r>
                    <a:r>
                      <a:rPr lang="ru-RU" dirty="0">
                        <a:solidFill>
                          <a:schemeClr val="bg1"/>
                        </a:solidFill>
                      </a:rPr>
                      <a:t>лектрическая энергия
8%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14809976004565495"/>
                  <c:y val="-0.21150328534924692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solidFill>
                          <a:schemeClr val="bg1"/>
                        </a:solidFill>
                      </a:rPr>
                      <a:t>Водоснабжение
6%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2.8761998904205326E-2"/>
                  <c:y val="-6.55085942831748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solidFill>
                          <a:schemeClr val="bg1"/>
                        </a:solidFill>
                      </a:rPr>
                      <a:t>Газ</a:t>
                    </a:r>
                    <a:r>
                      <a:rPr lang="ru-RU" dirty="0">
                        <a:solidFill>
                          <a:schemeClr val="bg1"/>
                        </a:solidFill>
                      </a:rPr>
                      <a:t>
2%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0.18691655343138511"/>
                  <c:y val="-8.2453536908597455E-2"/>
                </c:manualLayout>
              </c:layout>
              <c:tx>
                <c:rich>
                  <a:bodyPr/>
                  <a:lstStyle/>
                  <a:p>
                    <a:r>
                      <a:rPr lang="ru-RU" sz="1800" dirty="0">
                        <a:solidFill>
                          <a:schemeClr val="bg1"/>
                        </a:solidFill>
                      </a:rPr>
                      <a:t>В</a:t>
                    </a:r>
                    <a:r>
                      <a:rPr lang="ru-RU" dirty="0">
                        <a:solidFill>
                          <a:schemeClr val="bg1"/>
                        </a:solidFill>
                      </a:rPr>
                      <a:t>опросы </a:t>
                    </a:r>
                    <a:r>
                      <a:rPr lang="ru-RU" dirty="0" smtClean="0">
                        <a:solidFill>
                          <a:schemeClr val="bg1"/>
                        </a:solidFill>
                      </a:rPr>
                      <a:t> </a:t>
                    </a:r>
                    <a:r>
                      <a:rPr lang="ru-RU" dirty="0">
                        <a:solidFill>
                          <a:schemeClr val="bg1"/>
                        </a:solidFill>
                      </a:rPr>
                      <a:t>входящие в компетенцию </a:t>
                    </a:r>
                    <a:r>
                      <a:rPr lang="ru-RU" dirty="0" smtClean="0">
                        <a:solidFill>
                          <a:schemeClr val="bg1"/>
                        </a:solidFill>
                      </a:rPr>
                      <a:t>Управления ЖКХ и жилищной инспекции</a:t>
                    </a:r>
                    <a:r>
                      <a:rPr lang="ru-RU" dirty="0">
                        <a:solidFill>
                          <a:schemeClr val="bg1"/>
                        </a:solidFill>
                      </a:rPr>
                      <a:t>
53%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800" b="1">
                    <a:solidFill>
                      <a:schemeClr val="tx1">
                        <a:lumMod val="95000"/>
                        <a:lumOff val="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Тепловая энергия</c:v>
                </c:pt>
                <c:pt idx="1">
                  <c:v>Электрическая энергия</c:v>
                </c:pt>
                <c:pt idx="2">
                  <c:v>Водоснабжение</c:v>
                </c:pt>
                <c:pt idx="3">
                  <c:v>Газоснабжение</c:v>
                </c:pt>
                <c:pt idx="4">
                  <c:v>Вопросы не входящие в компетенцию Управления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31</c:v>
                </c:pt>
                <c:pt idx="1">
                  <c:v>8</c:v>
                </c:pt>
                <c:pt idx="2">
                  <c:v>6</c:v>
                </c:pt>
                <c:pt idx="3">
                  <c:v>2</c:v>
                </c:pt>
                <c:pt idx="4">
                  <c:v>53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  <c:spPr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0244203849518808E-2"/>
          <c:y val="6.2533836628381689E-2"/>
          <c:w val="0.91447801837270337"/>
          <c:h val="0.61542456481907659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 w="25400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Лист1!$A$2:$A$11</c:f>
              <c:strCache>
                <c:ptCount val="10"/>
                <c:pt idx="0">
                  <c:v> 30.01.-03.02.</c:v>
                </c:pt>
                <c:pt idx="1">
                  <c:v>06.02.-10.02.</c:v>
                </c:pt>
                <c:pt idx="2">
                  <c:v>13.02.-17.02.</c:v>
                </c:pt>
                <c:pt idx="3">
                  <c:v>20.02.-24.02.</c:v>
                </c:pt>
                <c:pt idx="4">
                  <c:v>27.02.-29.02.</c:v>
                </c:pt>
                <c:pt idx="5">
                  <c:v>01.03.-09.03.</c:v>
                </c:pt>
                <c:pt idx="6">
                  <c:v>12.03.-16.03</c:v>
                </c:pt>
                <c:pt idx="7">
                  <c:v>19.03.-23.03.</c:v>
                </c:pt>
                <c:pt idx="8">
                  <c:v>26.03.-30.03</c:v>
                </c:pt>
                <c:pt idx="9">
                  <c:v>02.04.-06.04.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268</c:v>
                </c:pt>
                <c:pt idx="1">
                  <c:v>251</c:v>
                </c:pt>
                <c:pt idx="2">
                  <c:v>187</c:v>
                </c:pt>
                <c:pt idx="3">
                  <c:v>85</c:v>
                </c:pt>
                <c:pt idx="4">
                  <c:v>33</c:v>
                </c:pt>
                <c:pt idx="5">
                  <c:v>23</c:v>
                </c:pt>
                <c:pt idx="6">
                  <c:v>16</c:v>
                </c:pt>
                <c:pt idx="7">
                  <c:v>28</c:v>
                </c:pt>
                <c:pt idx="8">
                  <c:v>9</c:v>
                </c:pt>
                <c:pt idx="9">
                  <c:v>14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Лист1!$A$2:$A$11</c:f>
              <c:strCache>
                <c:ptCount val="10"/>
                <c:pt idx="0">
                  <c:v> 30.01.-03.02.</c:v>
                </c:pt>
                <c:pt idx="1">
                  <c:v>06.02.-10.02.</c:v>
                </c:pt>
                <c:pt idx="2">
                  <c:v>13.02.-17.02.</c:v>
                </c:pt>
                <c:pt idx="3">
                  <c:v>20.02.-24.02.</c:v>
                </c:pt>
                <c:pt idx="4">
                  <c:v>27.02.-29.02.</c:v>
                </c:pt>
                <c:pt idx="5">
                  <c:v>01.03.-09.03.</c:v>
                </c:pt>
                <c:pt idx="6">
                  <c:v>12.03.-16.03</c:v>
                </c:pt>
                <c:pt idx="7">
                  <c:v>19.03.-23.03.</c:v>
                </c:pt>
                <c:pt idx="8">
                  <c:v>26.03.-30.03</c:v>
                </c:pt>
                <c:pt idx="9">
                  <c:v>02.04.-06.04.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invertIfNegative val="0"/>
          <c:cat>
            <c:strRef>
              <c:f>Лист1!$A$2:$A$11</c:f>
              <c:strCache>
                <c:ptCount val="10"/>
                <c:pt idx="0">
                  <c:v> 30.01.-03.02.</c:v>
                </c:pt>
                <c:pt idx="1">
                  <c:v>06.02.-10.02.</c:v>
                </c:pt>
                <c:pt idx="2">
                  <c:v>13.02.-17.02.</c:v>
                </c:pt>
                <c:pt idx="3">
                  <c:v>20.02.-24.02.</c:v>
                </c:pt>
                <c:pt idx="4">
                  <c:v>27.02.-29.02.</c:v>
                </c:pt>
                <c:pt idx="5">
                  <c:v>01.03.-09.03.</c:v>
                </c:pt>
                <c:pt idx="6">
                  <c:v>12.03.-16.03</c:v>
                </c:pt>
                <c:pt idx="7">
                  <c:v>19.03.-23.03.</c:v>
                </c:pt>
                <c:pt idx="8">
                  <c:v>26.03.-30.03</c:v>
                </c:pt>
                <c:pt idx="9">
                  <c:v>02.04.-06.04.</c:v>
                </c:pt>
              </c:strCache>
            </c:strRef>
          </c:cat>
          <c:val>
            <c:numRef>
              <c:f>Лист1!$D$2:$D$11</c:f>
              <c:numCache>
                <c:formatCode>General</c:formatCode>
                <c:ptCount val="10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89257856"/>
        <c:axId val="89259392"/>
        <c:axId val="84477248"/>
      </c:bar3DChart>
      <c:catAx>
        <c:axId val="8925785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89259392"/>
        <c:crosses val="autoZero"/>
        <c:auto val="1"/>
        <c:lblAlgn val="ctr"/>
        <c:lblOffset val="100"/>
        <c:noMultiLvlLbl val="0"/>
      </c:catAx>
      <c:valAx>
        <c:axId val="892593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89257856"/>
        <c:crosses val="autoZero"/>
        <c:crossBetween val="between"/>
      </c:valAx>
      <c:serAx>
        <c:axId val="84477248"/>
        <c:scaling>
          <c:orientation val="minMax"/>
        </c:scaling>
        <c:delete val="1"/>
        <c:axPos val="b"/>
        <c:majorTickMark val="none"/>
        <c:minorTickMark val="none"/>
        <c:tickLblPos val="none"/>
        <c:crossAx val="89259392"/>
        <c:crosses val="autoZero"/>
      </c:ser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1E57-0FC3-46C9-B615-CBA2251CBCB3}" type="datetimeFigureOut">
              <a:rPr lang="ru-RU" smtClean="0"/>
              <a:t>13.04.2012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31C60-1021-41AC-837E-6B7B798C0E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zoom/>
    <p:sndAc>
      <p:endSnd/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1E57-0FC3-46C9-B615-CBA2251CBCB3}" type="datetimeFigureOut">
              <a:rPr lang="ru-RU" smtClean="0"/>
              <a:t>13.04.2012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31C60-1021-41AC-837E-6B7B798C0E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zoom/>
    <p:sndAc>
      <p:endSnd/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1E57-0FC3-46C9-B615-CBA2251CBCB3}" type="datetimeFigureOut">
              <a:rPr lang="ru-RU" smtClean="0"/>
              <a:t>13.04.2012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31C60-1021-41AC-837E-6B7B798C0E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zoom/>
    <p:sndAc>
      <p:endSnd/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1E57-0FC3-46C9-B615-CBA2251CBCB3}" type="datetimeFigureOut">
              <a:rPr lang="ru-RU" smtClean="0"/>
              <a:t>13.04.2012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31C60-1021-41AC-837E-6B7B798C0E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zoom/>
    <p:sndAc>
      <p:endSnd/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1E57-0FC3-46C9-B615-CBA2251CBCB3}" type="datetimeFigureOut">
              <a:rPr lang="ru-RU" smtClean="0"/>
              <a:t>13.04.2012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31C60-1021-41AC-837E-6B7B798C0E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zoom/>
    <p:sndAc>
      <p:endSnd/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1E57-0FC3-46C9-B615-CBA2251CBCB3}" type="datetimeFigureOut">
              <a:rPr lang="ru-RU" smtClean="0"/>
              <a:t>13.04.2012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31C60-1021-41AC-837E-6B7B798C0E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zoom/>
    <p:sndAc>
      <p:endSnd/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1E57-0FC3-46C9-B615-CBA2251CBCB3}" type="datetimeFigureOut">
              <a:rPr lang="ru-RU" smtClean="0"/>
              <a:t>13.04.2012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31C60-1021-41AC-837E-6B7B798C0E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zoom/>
    <p:sndAc>
      <p:endSnd/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1E57-0FC3-46C9-B615-CBA2251CBCB3}" type="datetimeFigureOut">
              <a:rPr lang="ru-RU" smtClean="0"/>
              <a:t>13.04.2012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31C60-1021-41AC-837E-6B7B798C0E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zoom/>
    <p:sndAc>
      <p:endSnd/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1E57-0FC3-46C9-B615-CBA2251CBCB3}" type="datetimeFigureOut">
              <a:rPr lang="ru-RU" smtClean="0"/>
              <a:t>13.04.2012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31C60-1021-41AC-837E-6B7B798C0E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zoom/>
    <p:sndAc>
      <p:endSnd/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1E57-0FC3-46C9-B615-CBA2251CBCB3}" type="datetimeFigureOut">
              <a:rPr lang="ru-RU" smtClean="0"/>
              <a:t>13.04.2012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31C60-1021-41AC-837E-6B7B798C0E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zoom/>
    <p:sndAc>
      <p:endSnd/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1E57-0FC3-46C9-B615-CBA2251CBCB3}" type="datetimeFigureOut">
              <a:rPr lang="ru-RU" smtClean="0"/>
              <a:t>13.04.2012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31C60-1021-41AC-837E-6B7B798C0E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zoom/>
    <p:sndAc>
      <p:endSnd/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E1E57-0FC3-46C9-B615-CBA2251CBCB3}" type="datetimeFigureOut">
              <a:rPr lang="ru-RU" smtClean="0"/>
              <a:t>13.04.2012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31C60-1021-41AC-837E-6B7B798C0E1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zoom/>
    <p:sndAc>
      <p:endSnd/>
    </p:sndAc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Ксюша\Desktop\фон для презентации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027" name="Picture 3" descr="C:\Users\Ксюша\Desktop\577px-Coat_of_Arms_of_Altai_Krai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764704"/>
            <a:ext cx="1296144" cy="1345564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51520" y="692696"/>
            <a:ext cx="8640960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              Управление Алтайского края по государственному</a:t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        регулированию цен и тарифов</a:t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5400" b="1" dirty="0" smtClean="0">
                <a:solidFill>
                  <a:srgbClr val="C00000"/>
                </a:solidFill>
              </a:rPr>
              <a:t>«Горячая линия» </a:t>
            </a:r>
          </a:p>
          <a:p>
            <a:pPr algn="ctr"/>
            <a:r>
              <a:rPr lang="ru-RU" sz="5400" b="1" dirty="0" smtClean="0">
                <a:solidFill>
                  <a:srgbClr val="C00000"/>
                </a:solidFill>
              </a:rPr>
              <a:t>по тарифам ЖКХ.</a:t>
            </a: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u-RU" sz="40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</a:rPr>
              <a:t>Опыт Алтайского края.</a:t>
            </a:r>
          </a:p>
          <a:p>
            <a:pPr algn="ctr"/>
            <a:endParaRPr lang="ru-RU" sz="40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ru-RU" sz="20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2012 год</a:t>
            </a: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u-RU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zoom/>
    <p:sndAc>
      <p:endSnd/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Ксюша\Desktop\фон для презентации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7956376" cy="1440160"/>
          </a:xfrm>
        </p:spPr>
        <p:txBody>
          <a:bodyPr>
            <a:normAutofit/>
          </a:bodyPr>
          <a:lstStyle/>
          <a:p>
            <a:pPr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3400" b="1" dirty="0">
                <a:solidFill>
                  <a:schemeClr val="accent4">
                    <a:lumMod val="75000"/>
                  </a:schemeClr>
                </a:solidFill>
              </a:rPr>
              <a:t>Распределение обращений </a:t>
            </a:r>
            <a:r>
              <a:rPr lang="ru-RU" sz="3400" b="1" dirty="0" smtClean="0">
                <a:solidFill>
                  <a:schemeClr val="accent4">
                    <a:lumMod val="75000"/>
                  </a:schemeClr>
                </a:solidFill>
              </a:rPr>
              <a:t>граждан</a:t>
            </a:r>
            <a:br>
              <a:rPr lang="ru-RU" sz="3400" b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sz="34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3400" b="1" dirty="0">
                <a:solidFill>
                  <a:schemeClr val="accent4">
                    <a:lumMod val="75000"/>
                  </a:schemeClr>
                </a:solidFill>
              </a:rPr>
              <a:t>на </a:t>
            </a:r>
            <a:r>
              <a:rPr lang="ru-RU" sz="3400" b="1" dirty="0" smtClean="0">
                <a:solidFill>
                  <a:schemeClr val="accent4">
                    <a:lumMod val="75000"/>
                  </a:schemeClr>
                </a:solidFill>
              </a:rPr>
              <a:t> "</a:t>
            </a:r>
            <a:r>
              <a:rPr lang="ru-RU" sz="3400" b="1" dirty="0">
                <a:solidFill>
                  <a:schemeClr val="accent4">
                    <a:lumMod val="75000"/>
                  </a:schemeClr>
                </a:solidFill>
              </a:rPr>
              <a:t>горячую линию" по проблематике 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058252295"/>
              </p:ext>
            </p:extLst>
          </p:nvPr>
        </p:nvGraphicFramePr>
        <p:xfrm>
          <a:off x="395536" y="1484784"/>
          <a:ext cx="8424936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>
        <p:zoom/>
        <p:sndAc>
          <p:endSnd/>
        </p:sndAc>
      </p:transition>
    </mc:Choice>
    <mc:Fallback>
      <p:transition spd="slow">
        <p:zoom/>
        <p:sndAc>
          <p:endSnd/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Users\Ксюша\Desktop\фон для презентации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579296" cy="5256584"/>
          </a:xfrm>
        </p:spPr>
        <p:txBody>
          <a:bodyPr>
            <a:normAutofit fontScale="90000"/>
          </a:bodyPr>
          <a:lstStyle/>
          <a:p>
            <a:pPr algn="l"/>
            <a:r>
              <a:rPr lang="ru-RU" sz="3500" b="1" dirty="0">
                <a:solidFill>
                  <a:srgbClr val="C00000"/>
                </a:solidFill>
              </a:rPr>
              <a:t>Актуальные </a:t>
            </a:r>
            <a:r>
              <a:rPr lang="ru-RU" sz="3500" b="1" dirty="0" smtClean="0">
                <a:solidFill>
                  <a:srgbClr val="C00000"/>
                </a:solidFill>
              </a:rPr>
              <a:t>вопросы «горячей линии»:</a:t>
            </a:r>
            <a:br>
              <a:rPr lang="ru-RU" sz="3500" b="1" dirty="0" smtClean="0">
                <a:solidFill>
                  <a:srgbClr val="C00000"/>
                </a:solidFill>
              </a:rPr>
            </a:br>
            <a:r>
              <a:rPr lang="ru-RU" sz="2700" b="1" dirty="0" smtClean="0">
                <a:solidFill>
                  <a:schemeClr val="accent1">
                    <a:lumMod val="50000"/>
                  </a:schemeClr>
                </a:solidFill>
              </a:rPr>
              <a:t>Рост </a:t>
            </a:r>
            <a:r>
              <a:rPr lang="ru-RU" sz="2700" b="1" dirty="0">
                <a:solidFill>
                  <a:schemeClr val="accent1">
                    <a:lumMod val="50000"/>
                  </a:schemeClr>
                </a:solidFill>
              </a:rPr>
              <a:t>платы за отопление (при наличии общедомового прибора учета</a:t>
            </a:r>
            <a:r>
              <a:rPr lang="ru-RU" sz="2700" b="1" dirty="0" smtClean="0">
                <a:solidFill>
                  <a:schemeClr val="accent1">
                    <a:lumMod val="50000"/>
                  </a:schemeClr>
                </a:solidFill>
              </a:rPr>
              <a:t>);</a:t>
            </a:r>
            <a:br>
              <a:rPr lang="ru-RU" sz="27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700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7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700" b="1" dirty="0">
                <a:solidFill>
                  <a:schemeClr val="accent1">
                    <a:lumMod val="50000"/>
                  </a:schemeClr>
                </a:solidFill>
              </a:rPr>
              <a:t>О</a:t>
            </a:r>
            <a:r>
              <a:rPr lang="ru-RU" sz="2700" b="1" dirty="0" smtClean="0">
                <a:solidFill>
                  <a:schemeClr val="accent1">
                    <a:lumMod val="50000"/>
                  </a:schemeClr>
                </a:solidFill>
              </a:rPr>
              <a:t>плата электроэнергии мест </a:t>
            </a:r>
            <a:r>
              <a:rPr lang="ru-RU" sz="2700" b="1" dirty="0">
                <a:solidFill>
                  <a:schemeClr val="accent1">
                    <a:lumMod val="50000"/>
                  </a:schemeClr>
                </a:solidFill>
              </a:rPr>
              <a:t>общего </a:t>
            </a:r>
            <a:r>
              <a:rPr lang="ru-RU" sz="2700" b="1" dirty="0" smtClean="0">
                <a:solidFill>
                  <a:schemeClr val="accent1">
                    <a:lumMod val="50000"/>
                  </a:schemeClr>
                </a:solidFill>
              </a:rPr>
              <a:t>пользования;</a:t>
            </a:r>
            <a:br>
              <a:rPr lang="ru-RU" sz="27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700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7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700" b="1" dirty="0" smtClean="0">
                <a:solidFill>
                  <a:schemeClr val="accent1">
                    <a:lumMod val="50000"/>
                  </a:schemeClr>
                </a:solidFill>
              </a:rPr>
              <a:t>О росте </a:t>
            </a:r>
            <a:r>
              <a:rPr lang="ru-RU" sz="2700" b="1" dirty="0">
                <a:solidFill>
                  <a:schemeClr val="accent1">
                    <a:lumMod val="50000"/>
                  </a:schemeClr>
                </a:solidFill>
              </a:rPr>
              <a:t>тарифов на коммунальные услуги с 1 июля 2012 года</a:t>
            </a:r>
            <a:r>
              <a:rPr lang="ru-RU" sz="2700" b="1" dirty="0" smtClean="0">
                <a:solidFill>
                  <a:schemeClr val="accent1">
                    <a:lumMod val="50000"/>
                  </a:schemeClr>
                </a:solidFill>
              </a:rPr>
              <a:t>;</a:t>
            </a:r>
            <a:br>
              <a:rPr lang="ru-RU" sz="27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700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7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700" b="1" dirty="0" smtClean="0">
                <a:solidFill>
                  <a:schemeClr val="accent1">
                    <a:lumMod val="50000"/>
                  </a:schemeClr>
                </a:solidFill>
              </a:rPr>
              <a:t>О  </a:t>
            </a:r>
            <a:r>
              <a:rPr lang="ru-RU" sz="2700" b="1" dirty="0">
                <a:solidFill>
                  <a:schemeClr val="accent1">
                    <a:lumMod val="50000"/>
                  </a:schemeClr>
                </a:solidFill>
              </a:rPr>
              <a:t>начислении платы за горячую и холодную воду, подогрев</a:t>
            </a:r>
            <a:r>
              <a:rPr lang="ru-RU" sz="2700" b="1" dirty="0" smtClean="0">
                <a:solidFill>
                  <a:schemeClr val="accent1">
                    <a:lumMod val="50000"/>
                  </a:schemeClr>
                </a:solidFill>
              </a:rPr>
              <a:t>;</a:t>
            </a:r>
            <a:br>
              <a:rPr lang="ru-RU" sz="27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700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7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700" b="1" dirty="0" smtClean="0">
                <a:solidFill>
                  <a:schemeClr val="accent1">
                    <a:lumMod val="50000"/>
                  </a:schemeClr>
                </a:solidFill>
              </a:rPr>
              <a:t>Начисление </a:t>
            </a:r>
            <a:r>
              <a:rPr lang="ru-RU" sz="2700" b="1" dirty="0">
                <a:solidFill>
                  <a:schemeClr val="accent1">
                    <a:lumMod val="50000"/>
                  </a:schemeClr>
                </a:solidFill>
              </a:rPr>
              <a:t>коммунальных услуг по нормативам и </a:t>
            </a:r>
            <a:r>
              <a:rPr lang="ru-RU" sz="2700" b="1" dirty="0" smtClean="0">
                <a:solidFill>
                  <a:schemeClr val="accent1">
                    <a:lumMod val="50000"/>
                  </a:schemeClr>
                </a:solidFill>
              </a:rPr>
              <a:t>индивидуальным </a:t>
            </a:r>
            <a:r>
              <a:rPr lang="ru-RU" sz="2700" b="1" dirty="0">
                <a:solidFill>
                  <a:schemeClr val="accent1">
                    <a:lumMod val="50000"/>
                  </a:schemeClr>
                </a:solidFill>
              </a:rPr>
              <a:t>приборам учета</a:t>
            </a:r>
            <a:r>
              <a:rPr lang="ru-RU" sz="2700" b="1" dirty="0" smtClean="0">
                <a:solidFill>
                  <a:schemeClr val="accent1">
                    <a:lumMod val="50000"/>
                  </a:schemeClr>
                </a:solidFill>
              </a:rPr>
              <a:t>;</a:t>
            </a:r>
            <a:br>
              <a:rPr lang="ru-RU" sz="27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7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7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700" b="1" dirty="0" smtClean="0">
                <a:solidFill>
                  <a:schemeClr val="accent1">
                    <a:lumMod val="50000"/>
                  </a:schemeClr>
                </a:solidFill>
              </a:rPr>
              <a:t>Некачественное предоставление жилищных услуг и другие.</a:t>
            </a:r>
            <a:endParaRPr lang="ru-RU" sz="27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zoom/>
    <p:sndAc>
      <p:endSnd/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Ксюша\Desktop\фон для презентации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340768"/>
            <a:ext cx="8388424" cy="151216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      Активность обращений граждан 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на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«горячую линию»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0" y="1844824"/>
          <a:ext cx="914400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zoom/>
    <p:sndAc>
      <p:endSnd/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</TotalTime>
  <Words>34</Words>
  <Application>Microsoft Office PowerPoint</Application>
  <PresentationFormat>Экран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Распределение обращений граждан  на  "горячую линию" по проблематике </vt:lpstr>
      <vt:lpstr>Актуальные вопросы «горячей линии»: Рост платы за отопление (при наличии общедомового прибора учета);  Оплата электроэнергии мест общего пользования;  О росте тарифов на коммунальные услуги с 1 июля 2012 года;  О  начислении платы за горячую и холодную воду, подогрев;  Начисление коммунальных услуг по нормативам и индивидуальным приборам учета;  Некачественное предоставление жилищных услуг и другие.</vt:lpstr>
      <vt:lpstr>       Активность обращений граждан  на «горячую линию»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Ксюша</dc:creator>
  <cp:lastModifiedBy>Зиястинова</cp:lastModifiedBy>
  <cp:revision>29</cp:revision>
  <dcterms:created xsi:type="dcterms:W3CDTF">2012-04-12T13:37:29Z</dcterms:created>
  <dcterms:modified xsi:type="dcterms:W3CDTF">2012-04-13T09:24:51Z</dcterms:modified>
</cp:coreProperties>
</file>