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61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98" r:id="rId16"/>
    <p:sldId id="287" r:id="rId17"/>
    <p:sldId id="288" r:id="rId18"/>
    <p:sldId id="291" r:id="rId19"/>
    <p:sldId id="292" r:id="rId20"/>
    <p:sldId id="294" r:id="rId21"/>
    <p:sldId id="295" r:id="rId22"/>
    <p:sldId id="299" r:id="rId23"/>
    <p:sldId id="296" r:id="rId24"/>
    <p:sldId id="267" r:id="rId25"/>
  </p:sldIdLst>
  <p:sldSz cx="9144000" cy="6858000" type="screen4x3"/>
  <p:notesSz cx="6797675" cy="987425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A266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1" autoAdjust="0"/>
    <p:restoredTop sz="88391" autoAdjust="0"/>
  </p:normalViewPr>
  <p:slideViewPr>
    <p:cSldViewPr snapToGrid="0" snapToObjects="1">
      <p:cViewPr>
        <p:scale>
          <a:sx n="100" d="100"/>
          <a:sy n="100" d="100"/>
        </p:scale>
        <p:origin x="-6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-3126" y="-7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DD43B-F54F-479A-88DC-5BDBF08C42E3}" type="datetimeFigureOut">
              <a:rPr lang="en-US" smtClean="0"/>
              <a:pPr/>
              <a:t>4/18/2012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8E3E73-017A-4294-871C-7780E22F02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2990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5FA6E-3C60-A74B-A448-C5E541819BE5}" type="datetimeFigureOut">
              <a:rPr lang="ru-RU" smtClean="0"/>
              <a:pPr/>
              <a:t>18.04.2012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11EA5-C7B3-2341-963F-AB52625AF4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518925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11EA5-C7B3-2341-963F-AB52625AF48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03059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76B698-FE7D-4E35-8726-5D4A700EAA4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8F7780A-8AEE-4000-B21D-00ABC7502FE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F6C134-07B6-4C94-9CD4-69E30C603B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C3A82EC-D7CB-462B-8DEC-6F259F7552D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0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C3A82EC-D7CB-462B-8DEC-6F259F7552D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6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921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7FD73B-F76A-4232-B39A-D7F11F68758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42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AAB45F-B4CC-452C-8873-1595FA06D2D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547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054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D16A870-CDC0-441D-9474-5498A3F43D9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endParaRPr lang="ru-RU" dirty="0" smtClean="0"/>
          </a:p>
        </p:txBody>
      </p:sp>
      <p:sp>
        <p:nvSpPr>
          <p:cNvPr id="1075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27A593-F620-41AB-B36D-E812EE8BA2F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1618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116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B27D89-9762-41AB-8632-98CC5CCE0E2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endParaRPr lang="ru-RU" dirty="0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F7C4637-6462-4664-8775-E7576C59BA17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136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FC0A10-7C06-4982-BF51-0C85FCE1980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136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FC0A10-7C06-4982-BF51-0C85FCE1980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endParaRPr lang="ru-RU" dirty="0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1316FD0-4E0F-409A-BEFB-0B64CF2824B5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buFontTx/>
              <a:buNone/>
            </a:pPr>
            <a:endParaRPr lang="ru-RU" dirty="0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F7705BE-6CB1-485A-ABEC-EA3E4B2C0C7A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Tx/>
              <a:buAutoNum type="arabicPeriod"/>
            </a:pPr>
            <a:endParaRPr lang="ru-RU" smtClean="0"/>
          </a:p>
        </p:txBody>
      </p:sp>
      <p:sp>
        <p:nvSpPr>
          <p:cNvPr id="39940" name="Номер слайда 3"/>
          <p:cNvSpPr txBox="1">
            <a:spLocks noGrp="1"/>
          </p:cNvSpPr>
          <p:nvPr/>
        </p:nvSpPr>
        <p:spPr bwMode="auto">
          <a:xfrm>
            <a:off x="3850443" y="9378824"/>
            <a:ext cx="2945659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7688894-4149-401D-833C-E2C6CCBDF610}" type="slidenum">
              <a:rPr lang="ru-RU" sz="1200">
                <a:latin typeface="Calibri" pitchFamily="34" charset="0"/>
              </a:rPr>
              <a:pPr algn="r" eaLnBrk="1" hangingPunct="1"/>
              <a:t>5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u="sng" dirty="0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6365B17-E23E-430C-85F7-20C29BE505C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21C244-5C5D-4AE4-A0C6-DFF6EBF8F6F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FD441F-531D-4A1B-A857-BA2ECF24D44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F6692E-7F60-4478-8B21-E5CF33EC996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45563" y="3528216"/>
            <a:ext cx="8229600" cy="966047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b="1" i="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45563" y="4791988"/>
            <a:ext cx="8229600" cy="9708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1100" kern="1200" dirty="0" smtClean="0">
                <a:solidFill>
                  <a:schemeClr val="bg1"/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1pPr>
            <a:lvl2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2pPr>
            <a:lvl3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3pPr>
            <a:lvl4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4pPr>
            <a:lvl5pPr>
              <a:defRPr lang="en-US" sz="1800" kern="1200" dirty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345563" y="5766948"/>
            <a:ext cx="8229600" cy="9708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lang="en-US" sz="900" kern="1200" dirty="0" smtClean="0">
                <a:solidFill>
                  <a:schemeClr val="bg1"/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1pPr>
            <a:lvl2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2pPr>
            <a:lvl3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3pPr>
            <a:lvl4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4pPr>
            <a:lvl5pPr>
              <a:defRPr lang="en-US" sz="1800" kern="1200" dirty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374984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EA966-783C-4EFA-82EA-1B183BE44909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CCCE5-BA6E-48E0-A684-D1D0C20B9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971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19666" y="274638"/>
            <a:ext cx="7967133" cy="1143000"/>
          </a:xfrm>
          <a:prstGeom prst="rect">
            <a:avLst/>
          </a:prstGeom>
        </p:spPr>
        <p:txBody>
          <a:bodyPr anchor="ctr"/>
          <a:lstStyle>
            <a:lvl1pPr>
              <a:defRPr lang="en-US" sz="2400" b="1" i="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1986"/>
          </a:xfrm>
          <a:prstGeom prst="rect">
            <a:avLst/>
          </a:prstGeom>
        </p:spPr>
        <p:txBody>
          <a:bodyPr/>
          <a:lstStyle>
            <a:lvl1pPr>
              <a:defRPr lang="en-US" sz="1800" kern="1200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1pPr>
            <a:lvl2pPr>
              <a:defRPr lang="en-US" sz="1800" kern="1200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2pPr>
            <a:lvl3pPr>
              <a:defRPr lang="en-US" sz="1800" kern="1200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3pPr>
            <a:lvl4pPr>
              <a:defRPr lang="en-US" sz="1800" kern="1200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4pPr>
            <a:lvl5pPr>
              <a:defRPr lang="en-US" sz="1800" kern="1200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2001" y="808080"/>
            <a:ext cx="761999" cy="50334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Franklin Gothic Demi" pitchFamily="34" charset="0"/>
              </a:defRPr>
            </a:lvl1pPr>
          </a:lstStyle>
          <a:p>
            <a:fld id="{E0B9FAB5-D5CB-7649-AB4D-E71835F2DC1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11607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50105" y="776176"/>
            <a:ext cx="793895" cy="520994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Franklin Gothic Demi" pitchFamily="34" charset="0"/>
              </a:defRPr>
            </a:lvl1pPr>
          </a:lstStyle>
          <a:p>
            <a:fld id="{E0B9FAB5-D5CB-7649-AB4D-E71835F2DC1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719666" y="274638"/>
            <a:ext cx="7967133" cy="1143000"/>
          </a:xfrm>
          <a:prstGeom prst="rect">
            <a:avLst/>
          </a:prstGeom>
        </p:spPr>
        <p:txBody>
          <a:bodyPr anchor="ctr"/>
          <a:lstStyle>
            <a:lvl1pPr>
              <a:defRPr lang="en-US" sz="2400" b="1" i="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2571155448"/>
              </p:ext>
            </p:extLst>
          </p:nvPr>
        </p:nvGraphicFramePr>
        <p:xfrm>
          <a:off x="1524000" y="2509520"/>
          <a:ext cx="6096000" cy="2225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Заголовок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Заголовок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Заголовок</a:t>
                      </a:r>
                      <a:endParaRPr lang="ru-RU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Заголовок</a:t>
                      </a:r>
                    </a:p>
                  </a:txBody>
                  <a:tcPr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Заголовок</a:t>
                      </a:r>
                    </a:p>
                  </a:txBody>
                  <a:tcPr anchor="ctr"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1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2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3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4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1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2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3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4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1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2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3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4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1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2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3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Franklin Gothic Book"/>
                          <a:cs typeface="Franklin Gothic Book"/>
                        </a:rPr>
                        <a:t>4</a:t>
                      </a:r>
                      <a:endParaRPr lang="ru-RU" sz="1400" dirty="0">
                        <a:latin typeface="Franklin Gothic Book"/>
                        <a:cs typeface="Franklin Gothic Book"/>
                      </a:endParaRPr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Всего: </a:t>
                      </a:r>
                      <a:endParaRPr lang="ru-RU" sz="1400" dirty="0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8704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 defTabSz="457200" rtl="0" eaLnBrk="1" latinLnBrk="0" hangingPunct="1">
              <a:spcBef>
                <a:spcPct val="20000"/>
              </a:spcBef>
              <a:buFont typeface="Arial"/>
              <a:defRPr lang="ru-RU" sz="3600" kern="1200" dirty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722312" y="274638"/>
            <a:ext cx="7772401" cy="1143000"/>
          </a:xfrm>
          <a:prstGeom prst="rect">
            <a:avLst/>
          </a:prstGeom>
        </p:spPr>
        <p:txBody>
          <a:bodyPr anchor="ctr"/>
          <a:lstStyle>
            <a:lvl1pPr algn="ctr" defTabSz="457200" rtl="0" eaLnBrk="1" latinLnBrk="0" hangingPunct="1">
              <a:spcBef>
                <a:spcPct val="0"/>
              </a:spcBef>
              <a:buNone/>
              <a:defRPr lang="en-US" sz="2400" kern="1200" dirty="0">
                <a:solidFill>
                  <a:srgbClr val="FFFFFF"/>
                </a:solidFill>
                <a:latin typeface="FranklinGothicDemiITC"/>
                <a:ea typeface="+mn-ea"/>
                <a:cs typeface="FranklinGothicDemiITC"/>
              </a:defRPr>
            </a:lvl1pPr>
          </a:lstStyle>
          <a:p>
            <a:r>
              <a:rPr lang="en-US" baseline="0" dirty="0" smtClean="0">
                <a:latin typeface="Arial"/>
                <a:cs typeface="Arial"/>
              </a:rPr>
              <a:t>CLICK TO EDIT MASTER TITLE STYLE</a:t>
            </a:r>
            <a:endParaRPr lang="en-US" baseline="0" dirty="0">
              <a:latin typeface="Arial"/>
              <a:cs typeface="Arial"/>
            </a:endParaRPr>
          </a:p>
        </p:txBody>
      </p:sp>
      <p:sp>
        <p:nvSpPr>
          <p:cNvPr id="8" name="Номер слайда 4"/>
          <p:cNvSpPr txBox="1">
            <a:spLocks/>
          </p:cNvSpPr>
          <p:nvPr userDrawn="1"/>
        </p:nvSpPr>
        <p:spPr>
          <a:xfrm>
            <a:off x="8382001" y="808080"/>
            <a:ext cx="761999" cy="50334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457200" rtl="0" eaLnBrk="1" latinLnBrk="0" hangingPunct="1">
              <a:defRPr sz="1600" kern="1200">
                <a:solidFill>
                  <a:schemeClr val="bg1"/>
                </a:solidFill>
                <a:latin typeface="Franklin Gothic Demi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0B9FAB5-D5CB-7649-AB4D-E71835F2DC1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1168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_OBJ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1pPr>
            <a:lvl2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2pPr>
            <a:lvl3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3pPr>
            <a:lvl4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4pPr>
            <a:lvl5pPr algn="l" defTabSz="457200" rtl="0" eaLnBrk="1" latinLnBrk="0" hangingPunct="1">
              <a:spcBef>
                <a:spcPct val="20000"/>
              </a:spcBef>
              <a:buFont typeface="Arial"/>
              <a:defRPr lang="ru-RU" sz="1800" kern="1200" dirty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1pPr>
            <a:lvl2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2pPr>
            <a:lvl3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3pPr>
            <a:lvl4pPr algn="l" defTabSz="457200" rtl="0" eaLnBrk="1" latinLnBrk="0" hangingPunct="1">
              <a:spcBef>
                <a:spcPct val="20000"/>
              </a:spcBef>
              <a:buFont typeface="Arial"/>
              <a:defRPr lang="en-US" sz="1800" kern="1200" dirty="0" smtClean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4pPr>
            <a:lvl5pPr algn="l" defTabSz="457200" rtl="0" eaLnBrk="1" latinLnBrk="0" hangingPunct="1">
              <a:spcBef>
                <a:spcPct val="20000"/>
              </a:spcBef>
              <a:buFont typeface="Arial"/>
              <a:defRPr lang="ru-RU" sz="1800" kern="1200" dirty="0">
                <a:solidFill>
                  <a:srgbClr val="192B55"/>
                </a:solidFill>
                <a:latin typeface="FranklinGothicDemiITC"/>
                <a:ea typeface="+mn-ea"/>
                <a:cs typeface="FranklinGothicDemiITC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lang="en-US" sz="2400" kern="1200" dirty="0">
                <a:solidFill>
                  <a:srgbClr val="FFFFFF"/>
                </a:solidFill>
                <a:latin typeface="Franklin Gothic Demi" pitchFamily="34" charset="0"/>
                <a:ea typeface="+mn-ea"/>
                <a:cs typeface="Franklin Gothic Dem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Номер слайда 4"/>
          <p:cNvSpPr txBox="1">
            <a:spLocks/>
          </p:cNvSpPr>
          <p:nvPr userDrawn="1"/>
        </p:nvSpPr>
        <p:spPr>
          <a:xfrm>
            <a:off x="8382001" y="808080"/>
            <a:ext cx="761999" cy="50334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457200" rtl="0" eaLnBrk="1" latinLnBrk="0" hangingPunct="1">
              <a:defRPr sz="1600" kern="1200">
                <a:solidFill>
                  <a:schemeClr val="bg1"/>
                </a:solidFill>
                <a:latin typeface="Franklin Gothic Demi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0B9FAB5-D5CB-7649-AB4D-E71835F2DC1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24158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IC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lang="en-US" sz="2400" kern="1200" baseline="0" dirty="0">
                <a:solidFill>
                  <a:srgbClr val="FFFFFF"/>
                </a:solidFill>
                <a:latin typeface="Franklin Gothic Demi" pitchFamily="34" charset="0"/>
                <a:ea typeface="+mn-ea"/>
                <a:cs typeface="FranklinGothicDemiITC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Номер слайда 4"/>
          <p:cNvSpPr txBox="1">
            <a:spLocks/>
          </p:cNvSpPr>
          <p:nvPr userDrawn="1"/>
        </p:nvSpPr>
        <p:spPr>
          <a:xfrm>
            <a:off x="8382001" y="808080"/>
            <a:ext cx="761999" cy="50334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457200" rtl="0" eaLnBrk="1" latinLnBrk="0" hangingPunct="1">
              <a:defRPr sz="1600" kern="1200">
                <a:solidFill>
                  <a:schemeClr val="bg1"/>
                </a:solidFill>
                <a:latin typeface="Franklin Gothic Demi" pitchFamily="34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0B9FAB5-D5CB-7649-AB4D-E71835F2DC1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26011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82001" y="808080"/>
            <a:ext cx="761999" cy="503345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Franklin Gothic Demi" pitchFamily="34" charset="0"/>
              </a:defRPr>
            </a:lvl1pPr>
          </a:lstStyle>
          <a:p>
            <a:fld id="{E0B9FAB5-D5CB-7649-AB4D-E71835F2DC1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04850" y="274638"/>
            <a:ext cx="7981950" cy="1143000"/>
          </a:xfrm>
          <a:prstGeom prst="rect">
            <a:avLst/>
          </a:prstGeom>
        </p:spPr>
        <p:txBody>
          <a:bodyPr anchor="ctr"/>
          <a:lstStyle>
            <a:lvl1pPr>
              <a:defRPr lang="en-US" sz="2400" b="1" i="0" kern="1200" dirty="0">
                <a:solidFill>
                  <a:srgbClr val="FFFFFF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50476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азвание 1"/>
          <p:cNvSpPr txBox="1">
            <a:spLocks/>
          </p:cNvSpPr>
          <p:nvPr userDrawn="1"/>
        </p:nvSpPr>
        <p:spPr>
          <a:xfrm>
            <a:off x="685800" y="4080637"/>
            <a:ext cx="7772400" cy="13363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  <a:latin typeface="FranklinGothicDemiITC"/>
                <a:cs typeface="FranklinGothicDemiITC"/>
              </a:rPr>
              <a:t>СПАСИБО ЗА ВНИМАНИЕ!</a:t>
            </a:r>
            <a:endParaRPr lang="ru-RU" sz="2400" dirty="0">
              <a:solidFill>
                <a:schemeClr val="bg1"/>
              </a:solidFill>
              <a:latin typeface="FranklinGothicDemiITC"/>
              <a:cs typeface="FranklinGothicDemiIT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139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1ACE49-C244-45F8-876C-800FCA9E2D73}" type="datetimeFigureOut">
              <a:rPr lang="ru-RU"/>
              <a:pPr>
                <a:defRPr/>
              </a:pPr>
              <a:t>18.04.2012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1F0C8-A25B-48EE-90E6-62CCE9993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4895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44259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49" r:id="rId3"/>
    <p:sldLayoutId id="2147483651" r:id="rId4"/>
    <p:sldLayoutId id="2147483652" r:id="rId5"/>
    <p:sldLayoutId id="2147483653" r:id="rId6"/>
    <p:sldLayoutId id="2147483654" r:id="rId7"/>
    <p:sldLayoutId id="2147483665" r:id="rId8"/>
    <p:sldLayoutId id="2147483666" r:id="rId9"/>
    <p:sldLayoutId id="2147483667" r:id="rId10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азвание 1"/>
          <p:cNvSpPr txBox="1">
            <a:spLocks/>
          </p:cNvSpPr>
          <p:nvPr/>
        </p:nvSpPr>
        <p:spPr>
          <a:xfrm>
            <a:off x="685800" y="4080637"/>
            <a:ext cx="7772400" cy="13363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  <a:latin typeface="FranklinGothicDemiITC"/>
                <a:cs typeface="FranklinGothicDemiITC"/>
              </a:rPr>
              <a:t>СПАСИБО ЗА ВНИМАНИЕ!</a:t>
            </a:r>
            <a:endParaRPr lang="ru-RU" sz="2400" dirty="0">
              <a:solidFill>
                <a:schemeClr val="bg1"/>
              </a:solidFill>
              <a:latin typeface="FranklinGothicDemiITC"/>
              <a:cs typeface="FranklinGothicDemiIT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55534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124269"/>
            <a:ext cx="9144000" cy="966047"/>
          </a:xfrm>
        </p:spPr>
        <p:txBody>
          <a:bodyPr/>
          <a:lstStyle/>
          <a:p>
            <a:r>
              <a:rPr lang="ru-RU" dirty="0"/>
              <a:t>Подводные кабели в </a:t>
            </a:r>
            <a:r>
              <a:rPr lang="ru-RU" dirty="0" smtClean="0"/>
              <a:t>России</a:t>
            </a:r>
            <a:br>
              <a:rPr lang="ru-RU" dirty="0" smtClean="0"/>
            </a:br>
            <a:r>
              <a:rPr lang="ru-RU" sz="1800" dirty="0" smtClean="0"/>
              <a:t>Вчера – Сегодня - Завтра</a:t>
            </a:r>
            <a:endParaRPr lang="en-US" sz="1800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0" y="5270500"/>
            <a:ext cx="9144000" cy="839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Franklin Gothic Book"/>
              </a:rPr>
              <a:t>Заместитель Министра энергетики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 Gothic Book"/>
                <a:ea typeface="+mn-ea"/>
                <a:cs typeface="Franklin Gothic Book"/>
              </a:rPr>
              <a:t>Российской Федерации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ru-RU" sz="1100" dirty="0" smtClean="0">
                <a:solidFill>
                  <a:srgbClr val="FFFFFF"/>
                </a:solidFill>
                <a:latin typeface="FranklinGothicDemiITC"/>
                <a:cs typeface="FranklinGothicDemiITC"/>
              </a:rPr>
              <a:t>А</a:t>
            </a: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FranklinGothicDemiITC"/>
                <a:ea typeface="+mn-ea"/>
                <a:cs typeface="FranklinGothicDemiITC"/>
              </a:rPr>
              <a:t>.Н. Шишкин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GothicDemiITC"/>
              <a:ea typeface="+mn-ea"/>
              <a:cs typeface="FranklinGothicDemiITC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0" y="6224029"/>
            <a:ext cx="9144000" cy="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00" dirty="0" smtClean="0">
                <a:solidFill>
                  <a:srgbClr val="FFFFFF"/>
                </a:solidFill>
                <a:latin typeface="Franklin Gothic Book"/>
                <a:cs typeface="Franklin Gothic Book"/>
              </a:rPr>
              <a:t>2012 г</a:t>
            </a:r>
          </a:p>
          <a:p>
            <a:r>
              <a:rPr lang="ru-RU" sz="900" dirty="0" smtClean="0">
                <a:solidFill>
                  <a:srgbClr val="FFFFFF"/>
                </a:solidFill>
                <a:latin typeface="Franklin Gothic Book"/>
                <a:cs typeface="Franklin Gothic Book"/>
              </a:rPr>
              <a:t>Берлин</a:t>
            </a:r>
            <a:endParaRPr lang="ru-RU" sz="900" dirty="0">
              <a:solidFill>
                <a:srgbClr val="FFFFFF"/>
              </a:solidFill>
              <a:latin typeface="Franklin Gothic Book"/>
              <a:cs typeface="Franklin Gothic Book"/>
            </a:endParaRPr>
          </a:p>
        </p:txBody>
      </p:sp>
      <p:cxnSp>
        <p:nvCxnSpPr>
          <p:cNvPr id="5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952500" y="5105400"/>
            <a:ext cx="7270750" cy="63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6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952500" y="4108450"/>
            <a:ext cx="7270750" cy="63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" name="TextBox 2"/>
          <p:cNvSpPr txBox="1"/>
          <p:nvPr/>
        </p:nvSpPr>
        <p:spPr>
          <a:xfrm>
            <a:off x="4457700" y="14351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endParaRPr lang="ru-RU" sz="1200" b="1" i="1" dirty="0" smtClean="0">
              <a:solidFill>
                <a:srgbClr val="FFFFFF"/>
              </a:solidFill>
              <a:latin typeface="Franklin Gothic Book"/>
              <a:cs typeface="Franklin Gothic Book"/>
            </a:endParaRP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93701" y="3507173"/>
            <a:ext cx="8229600" cy="5441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100" kern="1200" dirty="0" smtClean="0">
                <a:solidFill>
                  <a:schemeClr val="bg1"/>
                </a:solidFill>
                <a:latin typeface="Franklin Gothic Book" pitchFamily="34" charset="0"/>
                <a:ea typeface="+mn-ea"/>
                <a:cs typeface="Franklin Gothic Book" pitchFamily="34" charset="0"/>
              </a:defRPr>
            </a:lvl1pPr>
            <a:lvl2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2pPr>
            <a:lvl3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3pPr>
            <a:lvl4pPr>
              <a:defRPr lang="en-US" sz="1800" kern="1200" dirty="0" smtClean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4pPr>
            <a:lvl5pPr>
              <a:defRPr lang="en-US" sz="1800" kern="1200" dirty="0">
                <a:solidFill>
                  <a:schemeClr val="bg1"/>
                </a:solidFill>
                <a:latin typeface="FranklinGothicDemiITC"/>
                <a:ea typeface="+mn-ea"/>
                <a:cs typeface="FranklinGothicDemiITC"/>
              </a:defRPr>
            </a:lvl5pPr>
          </a:lstStyle>
          <a:p>
            <a:pPr lvl="0"/>
            <a:r>
              <a:rPr lang="ru-RU" dirty="0" smtClean="0"/>
              <a:t>Доклад. Конференция в Берлине</a:t>
            </a:r>
            <a:endParaRPr lang="en-US" dirty="0" smtClean="0"/>
          </a:p>
        </p:txBody>
      </p:sp>
      <p:pic>
        <p:nvPicPr>
          <p:cNvPr id="15" name="Изображение 14" descr="Лого_белый_прозрачный_фон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3326" y="361451"/>
            <a:ext cx="1530350" cy="1213349"/>
          </a:xfrm>
          <a:prstGeom prst="rect">
            <a:avLst/>
          </a:prstGeom>
        </p:spPr>
      </p:pic>
      <p:pic>
        <p:nvPicPr>
          <p:cNvPr id="16" name="Изображение 15" descr="Без заголовка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537" y="1844847"/>
            <a:ext cx="7314713" cy="155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048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5" name="Text Box 3"/>
          <p:cNvSpPr txBox="1">
            <a:spLocks noChangeArrowheads="1"/>
          </p:cNvSpPr>
          <p:nvPr/>
        </p:nvSpPr>
        <p:spPr bwMode="auto">
          <a:xfrm>
            <a:off x="236311" y="1515151"/>
            <a:ext cx="8642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ja-JP" sz="2400" dirty="0">
                <a:latin typeface="Times New Roman" pitchFamily="18" charset="0"/>
                <a:cs typeface="Times New Roman" pitchFamily="18" charset="0"/>
              </a:rPr>
              <a:t>Установка </a:t>
            </a:r>
            <a:r>
              <a:rPr lang="ru-RU" altLang="ja-JP" sz="2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altLang="ja-JP" sz="2400" dirty="0">
                <a:latin typeface="Times New Roman" pitchFamily="18" charset="0"/>
                <a:cs typeface="Times New Roman" pitchFamily="18" charset="0"/>
              </a:rPr>
              <a:t>закапывание кабеля</a:t>
            </a:r>
            <a:endParaRPr lang="en-US" altLang="ja-JP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29014" y="464231"/>
            <a:ext cx="7298872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Технология производства работ на о. Русский</a:t>
            </a:r>
            <a:endParaRPr lang="ru-RU" dirty="0">
              <a:solidFill>
                <a:srgbClr val="FCFBF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69" name="Picture 1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499" y="2369820"/>
            <a:ext cx="3247964" cy="198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70" name="Picture 17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500" y="4831080"/>
            <a:ext cx="3270930" cy="192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23360" y="2369820"/>
            <a:ext cx="34632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Лидер – трос с привязанным концом кабеля вытаскивается на берег с постепенным выкладыванием кабеля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поверхности воды на поплавках.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Аналогичным образом кабель выводится на другой берег после укладки.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84320" y="5396270"/>
            <a:ext cx="33223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Погружение кабелеукладочной машины на дно залива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548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2236" y="287110"/>
            <a:ext cx="73817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Перспективные проекты</a:t>
            </a: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Остров Кижи (Онежское озеро)</a:t>
            </a:r>
            <a:endParaRPr lang="ru-RU" dirty="0">
              <a:solidFill>
                <a:srgbClr val="FCFBF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7891" name="Группа 16"/>
          <p:cNvGrpSpPr>
            <a:grpSpLocks/>
          </p:cNvGrpSpPr>
          <p:nvPr/>
        </p:nvGrpSpPr>
        <p:grpSpPr bwMode="auto">
          <a:xfrm>
            <a:off x="102506" y="1388826"/>
            <a:ext cx="4292600" cy="3187700"/>
            <a:chOff x="54546" y="904528"/>
            <a:chExt cx="4292254" cy="3187402"/>
          </a:xfrm>
        </p:grpSpPr>
        <p:pic>
          <p:nvPicPr>
            <p:cNvPr id="37894" name="Picture 2" descr="C:\Users\user4\Desktop\МРСК\Презентация_Подводные кабели в Россиии\Остров Кижи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75" r="20074" b="13123"/>
            <a:stretch>
              <a:fillRect/>
            </a:stretch>
          </p:blipFill>
          <p:spPr bwMode="auto">
            <a:xfrm>
              <a:off x="54546" y="904528"/>
              <a:ext cx="4292254" cy="3187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778388" y="1860114"/>
              <a:ext cx="1871512" cy="1295279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892" name="Прямоугольник 13"/>
          <p:cNvSpPr>
            <a:spLocks noChangeArrowheads="1"/>
          </p:cNvSpPr>
          <p:nvPr/>
        </p:nvSpPr>
        <p:spPr bwMode="auto">
          <a:xfrm>
            <a:off x="3643801" y="4740175"/>
            <a:ext cx="539859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тока: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переменный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Рабочее напряжение: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10 кВ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Общая протяженность: ~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2,3 км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Количество силовых цепей: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Количество кабелей: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(применяется силовой трехфазный кабель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 встроенным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многомодовым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оптоволоконным кабелем).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Сроки строительства: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май – ноябрь 2012 г.</a:t>
            </a:r>
          </a:p>
          <a:p>
            <a:endParaRPr lang="ru-RU" sz="1400" i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79"/>
          <a:stretch>
            <a:fillRect/>
          </a:stretch>
        </p:blipFill>
        <p:spPr bwMode="auto">
          <a:xfrm>
            <a:off x="249006" y="4648256"/>
            <a:ext cx="3335413" cy="208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84" y="1526892"/>
            <a:ext cx="4470416" cy="2795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8342" y="1526892"/>
            <a:ext cx="4457700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834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2"/>
          <p:cNvSpPr txBox="1">
            <a:spLocks noChangeArrowheads="1"/>
          </p:cNvSpPr>
          <p:nvPr/>
        </p:nvSpPr>
        <p:spPr bwMode="auto">
          <a:xfrm>
            <a:off x="1750497" y="302017"/>
            <a:ext cx="739350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Перспективные проекты.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330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«Василеостровская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Северная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(Балтийское море)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9912" y="2361760"/>
            <a:ext cx="48852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179388" indent="-17938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Тип тока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переменный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Рабочее напряжение: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330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Общая протяженность: ~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4,8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км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Количество силовых цепей: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marL="0" indent="0"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Количество кабелей: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(три рабочих силовых,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один резервный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силовой, один оптоволоконный).</a:t>
            </a: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Сроки строительства: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июль – сентябрь 2012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endParaRPr lang="en-US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Максимальная глубина прокладки подводного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кабеля: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15 м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Резкого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перепада глубин нет. После выхода на берег кабели 330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прокладываются в траншеях до ПС «Василеостровская» и ПС «Северная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9" name="TextBox 5"/>
          <p:cNvSpPr txBox="1">
            <a:spLocks noChangeArrowheads="1"/>
          </p:cNvSpPr>
          <p:nvPr/>
        </p:nvSpPr>
        <p:spPr bwMode="auto">
          <a:xfrm>
            <a:off x="4271451" y="1480892"/>
            <a:ext cx="465371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Строительство подводной КЛ 330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«Василеостровская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– Северная»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г. Санкт-Петербурге, Финский залив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812" y="1623096"/>
            <a:ext cx="3810000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0408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00" y="301399"/>
            <a:ext cx="7380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Силовой подводный кабель 330 </a:t>
            </a:r>
            <a:r>
              <a:rPr lang="ru-RU" sz="2400" dirty="0" err="1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330 кВ «Василеостровская – Северная»</a:t>
            </a:r>
            <a:endParaRPr lang="ru-RU" sz="2400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9" name="Рисунок 4" descr="Кабель разрез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882" y="1531481"/>
            <a:ext cx="2357437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4398987"/>
              </p:ext>
            </p:extLst>
          </p:nvPr>
        </p:nvGraphicFramePr>
        <p:xfrm>
          <a:off x="3352800" y="1473424"/>
          <a:ext cx="5544457" cy="5181674"/>
        </p:xfrm>
        <a:graphic>
          <a:graphicData uri="http://schemas.openxmlformats.org/drawingml/2006/table">
            <a:tbl>
              <a:tblPr/>
              <a:tblGrid>
                <a:gridCol w="431236"/>
                <a:gridCol w="2548054"/>
                <a:gridCol w="696480"/>
                <a:gridCol w="1868687"/>
              </a:tblGrid>
              <a:tr h="4695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marL="60237" marR="602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Параметр</a:t>
                      </a:r>
                    </a:p>
                  </a:txBody>
                  <a:tcPr marL="60237" marR="602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Ед. изм</a:t>
                      </a:r>
                    </a:p>
                  </a:txBody>
                  <a:tcPr marL="60237" marR="602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Данные</a:t>
                      </a:r>
                    </a:p>
                  </a:txBody>
                  <a:tcPr marL="60237" marR="602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5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Производитель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Prysmian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Cables &amp; Systems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Oy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Длина по трассе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км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L="60237" marR="602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цепей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шт.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0237" marR="60237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кабелей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шт.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5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Марка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HXLMKCJ-W 1*2000 330 kV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Рабочее напряжение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кВ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330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Материал жилы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Медь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5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Площадь поперечного сечения жилы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мм2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Удельный вес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в воздухе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кг/м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Удельный вес под водой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кг/м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Наружный диаметр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мм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2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Минимальный радиус изгиба (при производстве работ)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2,56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2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Минимальный радиус изгиба (окончательная позиция)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1,79</a:t>
                      </a:r>
                    </a:p>
                  </a:txBody>
                  <a:tcPr marL="60237" marR="6023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522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1825975" y="475569"/>
            <a:ext cx="73180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ЛАЭС-2 – Выборгская. </a:t>
            </a: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(Финский залив) </a:t>
            </a:r>
            <a:endParaRPr lang="ru-RU" sz="2400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50162" y="1356260"/>
            <a:ext cx="9074516" cy="5494928"/>
            <a:chOff x="145140" y="1331652"/>
            <a:chExt cx="8839200" cy="5887679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45140" y="1331652"/>
              <a:ext cx="8839200" cy="5887679"/>
              <a:chOff x="0" y="757238"/>
              <a:chExt cx="9132888" cy="6083300"/>
            </a:xfrm>
          </p:grpSpPr>
          <p:sp>
            <p:nvSpPr>
              <p:cNvPr id="7" name="Freeform 3"/>
              <p:cNvSpPr/>
              <p:nvPr/>
            </p:nvSpPr>
            <p:spPr>
              <a:xfrm>
                <a:off x="4094163" y="4244975"/>
                <a:ext cx="441325" cy="2108200"/>
              </a:xfrm>
              <a:custGeom>
                <a:avLst/>
                <a:gdLst>
                  <a:gd name="connsiteX0" fmla="*/ 86709 w 478123"/>
                  <a:gd name="connsiteY0" fmla="*/ 2099564 h 2109088"/>
                  <a:gd name="connsiteX1" fmla="*/ 16478 w 478123"/>
                  <a:gd name="connsiteY1" fmla="*/ 1888616 h 2109088"/>
                  <a:gd name="connsiteX2" fmla="*/ 16478 w 478123"/>
                  <a:gd name="connsiteY2" fmla="*/ 1687576 h 2109088"/>
                  <a:gd name="connsiteX3" fmla="*/ 56610 w 478123"/>
                  <a:gd name="connsiteY3" fmla="*/ 1426336 h 2109088"/>
                  <a:gd name="connsiteX4" fmla="*/ 468598 w 478123"/>
                  <a:gd name="connsiteY4" fmla="*/ 9525 h 210908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</a:cxnLst>
                <a:rect l="l" t="t" r="r" b="b"/>
                <a:pathLst>
                  <a:path w="478123" h="2109088">
                    <a:moveTo>
                      <a:pt x="86709" y="2099564"/>
                    </a:moveTo>
                    <a:cubicBezTo>
                      <a:pt x="57499" y="2028444"/>
                      <a:pt x="28162" y="1957197"/>
                      <a:pt x="16478" y="1888616"/>
                    </a:cubicBezTo>
                    <a:cubicBezTo>
                      <a:pt x="4667" y="1819910"/>
                      <a:pt x="9747" y="1764665"/>
                      <a:pt x="16478" y="1687576"/>
                    </a:cubicBezTo>
                    <a:cubicBezTo>
                      <a:pt x="23082" y="1610614"/>
                      <a:pt x="-18700" y="1705991"/>
                      <a:pt x="56610" y="1426336"/>
                    </a:cubicBezTo>
                    <a:cubicBezTo>
                      <a:pt x="131921" y="1146683"/>
                      <a:pt x="300323" y="578103"/>
                      <a:pt x="468598" y="9525"/>
                    </a:cubicBezTo>
                  </a:path>
                </a:pathLst>
              </a:custGeom>
              <a:ln w="12700">
                <a:solidFill>
                  <a:srgbClr val="FF0000">
                    <a:alpha val="100000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Freeform 3"/>
              <p:cNvSpPr/>
              <p:nvPr/>
            </p:nvSpPr>
            <p:spPr>
              <a:xfrm>
                <a:off x="4044950" y="6257925"/>
                <a:ext cx="196850" cy="214313"/>
              </a:xfrm>
              <a:custGeom>
                <a:avLst/>
                <a:gdLst>
                  <a:gd name="connsiteX0" fmla="*/ 0 w 214248"/>
                  <a:gd name="connsiteY0" fmla="*/ 35686 h 214261"/>
                  <a:gd name="connsiteX1" fmla="*/ 35686 w 214248"/>
                  <a:gd name="connsiteY1" fmla="*/ 0 h 214261"/>
                  <a:gd name="connsiteX2" fmla="*/ 35686 w 214248"/>
                  <a:gd name="connsiteY2" fmla="*/ 0 h 214261"/>
                  <a:gd name="connsiteX3" fmla="*/ 35686 w 214248"/>
                  <a:gd name="connsiteY3" fmla="*/ 0 h 214261"/>
                  <a:gd name="connsiteX4" fmla="*/ 178561 w 214248"/>
                  <a:gd name="connsiteY4" fmla="*/ 0 h 214261"/>
                  <a:gd name="connsiteX5" fmla="*/ 178561 w 214248"/>
                  <a:gd name="connsiteY5" fmla="*/ 0 h 214261"/>
                  <a:gd name="connsiteX6" fmla="*/ 214248 w 214248"/>
                  <a:gd name="connsiteY6" fmla="*/ 35686 h 214261"/>
                  <a:gd name="connsiteX7" fmla="*/ 214248 w 214248"/>
                  <a:gd name="connsiteY7" fmla="*/ 35686 h 214261"/>
                  <a:gd name="connsiteX8" fmla="*/ 214248 w 214248"/>
                  <a:gd name="connsiteY8" fmla="*/ 35686 h 214261"/>
                  <a:gd name="connsiteX9" fmla="*/ 214248 w 214248"/>
                  <a:gd name="connsiteY9" fmla="*/ 178549 h 214261"/>
                  <a:gd name="connsiteX10" fmla="*/ 214248 w 214248"/>
                  <a:gd name="connsiteY10" fmla="*/ 178549 h 214261"/>
                  <a:gd name="connsiteX11" fmla="*/ 178561 w 214248"/>
                  <a:gd name="connsiteY11" fmla="*/ 214261 h 214261"/>
                  <a:gd name="connsiteX12" fmla="*/ 178561 w 214248"/>
                  <a:gd name="connsiteY12" fmla="*/ 214261 h 214261"/>
                  <a:gd name="connsiteX13" fmla="*/ 178561 w 214248"/>
                  <a:gd name="connsiteY13" fmla="*/ 214261 h 214261"/>
                  <a:gd name="connsiteX14" fmla="*/ 35686 w 214248"/>
                  <a:gd name="connsiteY14" fmla="*/ 214261 h 214261"/>
                  <a:gd name="connsiteX15" fmla="*/ 35686 w 214248"/>
                  <a:gd name="connsiteY15" fmla="*/ 214261 h 214261"/>
                  <a:gd name="connsiteX16" fmla="*/ 0 w 214248"/>
                  <a:gd name="connsiteY16" fmla="*/ 178549 h 214261"/>
                  <a:gd name="connsiteX17" fmla="*/ 0 w 214248"/>
                  <a:gd name="connsiteY17" fmla="*/ 178549 h 214261"/>
                  <a:gd name="connsiteX18" fmla="*/ 0 w 214248"/>
                  <a:gd name="connsiteY18" fmla="*/ 35686 h 21426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  <a:cxn ang="15">
                    <a:pos x="connsiteX15" y="connsiteY15"/>
                  </a:cxn>
                  <a:cxn ang="16">
                    <a:pos x="connsiteX16" y="connsiteY16"/>
                  </a:cxn>
                  <a:cxn ang="17">
                    <a:pos x="connsiteX17" y="connsiteY17"/>
                  </a:cxn>
                  <a:cxn ang="18">
                    <a:pos x="connsiteX18" y="connsiteY18"/>
                  </a:cxn>
                </a:cxnLst>
                <a:rect l="l" t="t" r="r" b="b"/>
                <a:pathLst>
                  <a:path w="214248" h="214261">
                    <a:moveTo>
                      <a:pt x="0" y="35686"/>
                    </a:moveTo>
                    <a:cubicBezTo>
                      <a:pt x="0" y="16002"/>
                      <a:pt x="16002" y="0"/>
                      <a:pt x="35686" y="0"/>
                    </a:cubicBezTo>
                    <a:cubicBezTo>
                      <a:pt x="35686" y="0"/>
                      <a:pt x="35686" y="0"/>
                      <a:pt x="35686" y="0"/>
                    </a:cubicBezTo>
                    <a:lnTo>
                      <a:pt x="35686" y="0"/>
                    </a:lnTo>
                    <a:lnTo>
                      <a:pt x="178561" y="0"/>
                    </a:lnTo>
                    <a:lnTo>
                      <a:pt x="178561" y="0"/>
                    </a:lnTo>
                    <a:cubicBezTo>
                      <a:pt x="198373" y="0"/>
                      <a:pt x="214248" y="16002"/>
                      <a:pt x="214248" y="35686"/>
                    </a:cubicBezTo>
                    <a:cubicBezTo>
                      <a:pt x="214248" y="35686"/>
                      <a:pt x="214248" y="35686"/>
                      <a:pt x="214248" y="35686"/>
                    </a:cubicBezTo>
                    <a:lnTo>
                      <a:pt x="214248" y="35686"/>
                    </a:lnTo>
                    <a:lnTo>
                      <a:pt x="214248" y="178549"/>
                    </a:lnTo>
                    <a:lnTo>
                      <a:pt x="214248" y="178549"/>
                    </a:lnTo>
                    <a:cubicBezTo>
                      <a:pt x="214248" y="198272"/>
                      <a:pt x="198373" y="214261"/>
                      <a:pt x="178561" y="214261"/>
                    </a:cubicBezTo>
                    <a:cubicBezTo>
                      <a:pt x="178561" y="214261"/>
                      <a:pt x="178561" y="214261"/>
                      <a:pt x="178561" y="214261"/>
                    </a:cubicBezTo>
                    <a:lnTo>
                      <a:pt x="178561" y="214261"/>
                    </a:lnTo>
                    <a:lnTo>
                      <a:pt x="35686" y="214261"/>
                    </a:lnTo>
                    <a:lnTo>
                      <a:pt x="35686" y="214261"/>
                    </a:lnTo>
                    <a:cubicBezTo>
                      <a:pt x="16002" y="214261"/>
                      <a:pt x="0" y="198272"/>
                      <a:pt x="0" y="178549"/>
                    </a:cubicBezTo>
                    <a:cubicBezTo>
                      <a:pt x="0" y="178549"/>
                      <a:pt x="0" y="178549"/>
                      <a:pt x="0" y="178549"/>
                    </a:cubicBezTo>
                    <a:lnTo>
                      <a:pt x="0" y="35686"/>
                    </a:lnTo>
                  </a:path>
                </a:pathLst>
              </a:custGeom>
              <a:solidFill>
                <a:srgbClr val="FF0000">
                  <a:alpha val="100000"/>
                </a:srgbClr>
              </a:solidFill>
              <a:ln w="12700">
                <a:solidFill>
                  <a:srgbClr val="000000">
                    <a:alpha val="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Freeform 3"/>
              <p:cNvSpPr/>
              <p:nvPr/>
            </p:nvSpPr>
            <p:spPr>
              <a:xfrm>
                <a:off x="4032250" y="6245225"/>
                <a:ext cx="222250" cy="239713"/>
              </a:xfrm>
              <a:custGeom>
                <a:avLst/>
                <a:gdLst>
                  <a:gd name="connsiteX0" fmla="*/ 12700 w 239648"/>
                  <a:gd name="connsiteY0" fmla="*/ 48386 h 239661"/>
                  <a:gd name="connsiteX1" fmla="*/ 48386 w 239648"/>
                  <a:gd name="connsiteY1" fmla="*/ 12700 h 239661"/>
                  <a:gd name="connsiteX2" fmla="*/ 48386 w 239648"/>
                  <a:gd name="connsiteY2" fmla="*/ 12700 h 239661"/>
                  <a:gd name="connsiteX3" fmla="*/ 48386 w 239648"/>
                  <a:gd name="connsiteY3" fmla="*/ 12700 h 239661"/>
                  <a:gd name="connsiteX4" fmla="*/ 191261 w 239648"/>
                  <a:gd name="connsiteY4" fmla="*/ 12700 h 239661"/>
                  <a:gd name="connsiteX5" fmla="*/ 191261 w 239648"/>
                  <a:gd name="connsiteY5" fmla="*/ 12700 h 239661"/>
                  <a:gd name="connsiteX6" fmla="*/ 226948 w 239648"/>
                  <a:gd name="connsiteY6" fmla="*/ 48386 h 239661"/>
                  <a:gd name="connsiteX7" fmla="*/ 226948 w 239648"/>
                  <a:gd name="connsiteY7" fmla="*/ 48386 h 239661"/>
                  <a:gd name="connsiteX8" fmla="*/ 226948 w 239648"/>
                  <a:gd name="connsiteY8" fmla="*/ 48386 h 239661"/>
                  <a:gd name="connsiteX9" fmla="*/ 226948 w 239648"/>
                  <a:gd name="connsiteY9" fmla="*/ 191249 h 239661"/>
                  <a:gd name="connsiteX10" fmla="*/ 226948 w 239648"/>
                  <a:gd name="connsiteY10" fmla="*/ 191249 h 239661"/>
                  <a:gd name="connsiteX11" fmla="*/ 191261 w 239648"/>
                  <a:gd name="connsiteY11" fmla="*/ 226961 h 239661"/>
                  <a:gd name="connsiteX12" fmla="*/ 191261 w 239648"/>
                  <a:gd name="connsiteY12" fmla="*/ 226961 h 239661"/>
                  <a:gd name="connsiteX13" fmla="*/ 191261 w 239648"/>
                  <a:gd name="connsiteY13" fmla="*/ 226961 h 239661"/>
                  <a:gd name="connsiteX14" fmla="*/ 48386 w 239648"/>
                  <a:gd name="connsiteY14" fmla="*/ 226961 h 239661"/>
                  <a:gd name="connsiteX15" fmla="*/ 48386 w 239648"/>
                  <a:gd name="connsiteY15" fmla="*/ 226961 h 239661"/>
                  <a:gd name="connsiteX16" fmla="*/ 12700 w 239648"/>
                  <a:gd name="connsiteY16" fmla="*/ 191249 h 239661"/>
                  <a:gd name="connsiteX17" fmla="*/ 12700 w 239648"/>
                  <a:gd name="connsiteY17" fmla="*/ 191249 h 239661"/>
                  <a:gd name="connsiteX18" fmla="*/ 12700 w 239648"/>
                  <a:gd name="connsiteY18" fmla="*/ 48386 h 239661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  <a:cxn ang="15">
                    <a:pos x="connsiteX15" y="connsiteY15"/>
                  </a:cxn>
                  <a:cxn ang="16">
                    <a:pos x="connsiteX16" y="connsiteY16"/>
                  </a:cxn>
                  <a:cxn ang="17">
                    <a:pos x="connsiteX17" y="connsiteY17"/>
                  </a:cxn>
                  <a:cxn ang="18">
                    <a:pos x="connsiteX18" y="connsiteY18"/>
                  </a:cxn>
                </a:cxnLst>
                <a:rect l="l" t="t" r="r" b="b"/>
                <a:pathLst>
                  <a:path w="239648" h="239661">
                    <a:moveTo>
                      <a:pt x="12700" y="48386"/>
                    </a:moveTo>
                    <a:cubicBezTo>
                      <a:pt x="12700" y="28702"/>
                      <a:pt x="28702" y="12700"/>
                      <a:pt x="48386" y="12700"/>
                    </a:cubicBezTo>
                    <a:cubicBezTo>
                      <a:pt x="48386" y="12700"/>
                      <a:pt x="48386" y="12700"/>
                      <a:pt x="48386" y="12700"/>
                    </a:cubicBezTo>
                    <a:lnTo>
                      <a:pt x="48386" y="12700"/>
                    </a:lnTo>
                    <a:lnTo>
                      <a:pt x="191261" y="12700"/>
                    </a:lnTo>
                    <a:lnTo>
                      <a:pt x="191261" y="12700"/>
                    </a:lnTo>
                    <a:cubicBezTo>
                      <a:pt x="211073" y="12700"/>
                      <a:pt x="226948" y="28702"/>
                      <a:pt x="226948" y="48386"/>
                    </a:cubicBezTo>
                    <a:cubicBezTo>
                      <a:pt x="226948" y="48386"/>
                      <a:pt x="226948" y="48386"/>
                      <a:pt x="226948" y="48386"/>
                    </a:cubicBezTo>
                    <a:lnTo>
                      <a:pt x="226948" y="48386"/>
                    </a:lnTo>
                    <a:lnTo>
                      <a:pt x="226948" y="191249"/>
                    </a:lnTo>
                    <a:lnTo>
                      <a:pt x="226948" y="191249"/>
                    </a:lnTo>
                    <a:cubicBezTo>
                      <a:pt x="226948" y="210972"/>
                      <a:pt x="211073" y="226961"/>
                      <a:pt x="191261" y="226961"/>
                    </a:cubicBezTo>
                    <a:cubicBezTo>
                      <a:pt x="191261" y="226961"/>
                      <a:pt x="191261" y="226961"/>
                      <a:pt x="191261" y="226961"/>
                    </a:cubicBezTo>
                    <a:lnTo>
                      <a:pt x="191261" y="226961"/>
                    </a:lnTo>
                    <a:lnTo>
                      <a:pt x="48386" y="226961"/>
                    </a:lnTo>
                    <a:lnTo>
                      <a:pt x="48386" y="226961"/>
                    </a:lnTo>
                    <a:cubicBezTo>
                      <a:pt x="28702" y="226961"/>
                      <a:pt x="12700" y="210972"/>
                      <a:pt x="12700" y="191249"/>
                    </a:cubicBezTo>
                    <a:cubicBezTo>
                      <a:pt x="12700" y="191249"/>
                      <a:pt x="12700" y="191249"/>
                      <a:pt x="12700" y="191249"/>
                    </a:cubicBezTo>
                    <a:lnTo>
                      <a:pt x="12700" y="48386"/>
                    </a:lnTo>
                  </a:path>
                </a:pathLst>
              </a:custGeom>
              <a:solidFill>
                <a:srgbClr val="000000">
                  <a:alpha val="0"/>
                </a:srgbClr>
              </a:solidFill>
              <a:ln w="25400">
                <a:solidFill>
                  <a:srgbClr val="385D8A">
                    <a:alpha val="10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Freeform 3"/>
              <p:cNvSpPr/>
              <p:nvPr/>
            </p:nvSpPr>
            <p:spPr>
              <a:xfrm>
                <a:off x="4308475" y="6186488"/>
                <a:ext cx="131763" cy="142875"/>
              </a:xfrm>
              <a:custGeom>
                <a:avLst/>
                <a:gdLst>
                  <a:gd name="connsiteX0" fmla="*/ 0 w 142875"/>
                  <a:gd name="connsiteY0" fmla="*/ 71501 h 142875"/>
                  <a:gd name="connsiteX1" fmla="*/ 71373 w 142875"/>
                  <a:gd name="connsiteY1" fmla="*/ 0 h 142875"/>
                  <a:gd name="connsiteX2" fmla="*/ 71373 w 142875"/>
                  <a:gd name="connsiteY2" fmla="*/ 0 h 142875"/>
                  <a:gd name="connsiteX3" fmla="*/ 71373 w 142875"/>
                  <a:gd name="connsiteY3" fmla="*/ 0 h 142875"/>
                  <a:gd name="connsiteX4" fmla="*/ 142875 w 142875"/>
                  <a:gd name="connsiteY4" fmla="*/ 71501 h 142875"/>
                  <a:gd name="connsiteX5" fmla="*/ 142875 w 142875"/>
                  <a:gd name="connsiteY5" fmla="*/ 71501 h 142875"/>
                  <a:gd name="connsiteX6" fmla="*/ 142875 w 142875"/>
                  <a:gd name="connsiteY6" fmla="*/ 71501 h 142875"/>
                  <a:gd name="connsiteX7" fmla="*/ 71373 w 142875"/>
                  <a:gd name="connsiteY7" fmla="*/ 142875 h 142875"/>
                  <a:gd name="connsiteX8" fmla="*/ 71373 w 142875"/>
                  <a:gd name="connsiteY8" fmla="*/ 142875 h 142875"/>
                  <a:gd name="connsiteX9" fmla="*/ 71373 w 142875"/>
                  <a:gd name="connsiteY9" fmla="*/ 142875 h 142875"/>
                  <a:gd name="connsiteX10" fmla="*/ 0 w 142875"/>
                  <a:gd name="connsiteY10" fmla="*/ 71501 h 142875"/>
                  <a:gd name="connsiteX11" fmla="*/ 0 w 142875"/>
                  <a:gd name="connsiteY11" fmla="*/ 71501 h 142875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</a:cxnLst>
                <a:rect l="l" t="t" r="r" b="b"/>
                <a:pathLst>
                  <a:path w="142875" h="142875">
                    <a:moveTo>
                      <a:pt x="0" y="71501"/>
                    </a:moveTo>
                    <a:cubicBezTo>
                      <a:pt x="0" y="32003"/>
                      <a:pt x="32003" y="0"/>
                      <a:pt x="71373" y="0"/>
                    </a:cubicBezTo>
                    <a:cubicBezTo>
                      <a:pt x="71373" y="0"/>
                      <a:pt x="71373" y="0"/>
                      <a:pt x="71373" y="0"/>
                    </a:cubicBezTo>
                    <a:lnTo>
                      <a:pt x="71373" y="0"/>
                    </a:lnTo>
                    <a:cubicBezTo>
                      <a:pt x="110871" y="0"/>
                      <a:pt x="142875" y="32003"/>
                      <a:pt x="142875" y="71501"/>
                    </a:cubicBezTo>
                    <a:cubicBezTo>
                      <a:pt x="142875" y="71501"/>
                      <a:pt x="142875" y="71501"/>
                      <a:pt x="142875" y="71501"/>
                    </a:cubicBezTo>
                    <a:lnTo>
                      <a:pt x="142875" y="71501"/>
                    </a:lnTo>
                    <a:cubicBezTo>
                      <a:pt x="142875" y="110871"/>
                      <a:pt x="110871" y="142875"/>
                      <a:pt x="71373" y="142875"/>
                    </a:cubicBezTo>
                    <a:cubicBezTo>
                      <a:pt x="71373" y="142875"/>
                      <a:pt x="71373" y="142875"/>
                      <a:pt x="71373" y="142875"/>
                    </a:cubicBezTo>
                    <a:lnTo>
                      <a:pt x="71373" y="142875"/>
                    </a:lnTo>
                    <a:cubicBezTo>
                      <a:pt x="32003" y="142875"/>
                      <a:pt x="0" y="110871"/>
                      <a:pt x="0" y="71501"/>
                    </a:cubicBezTo>
                    <a:cubicBezTo>
                      <a:pt x="0" y="71501"/>
                      <a:pt x="0" y="71501"/>
                      <a:pt x="0" y="71501"/>
                    </a:cubicBezTo>
                  </a:path>
                </a:pathLst>
              </a:custGeom>
              <a:solidFill>
                <a:srgbClr val="FF0000">
                  <a:alpha val="100000"/>
                </a:srgbClr>
              </a:solidFill>
              <a:ln w="12700">
                <a:solidFill>
                  <a:srgbClr val="000000">
                    <a:alpha val="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Freeform 3"/>
              <p:cNvSpPr/>
              <p:nvPr/>
            </p:nvSpPr>
            <p:spPr>
              <a:xfrm>
                <a:off x="4295775" y="6173788"/>
                <a:ext cx="155575" cy="168275"/>
              </a:xfrm>
              <a:custGeom>
                <a:avLst/>
                <a:gdLst>
                  <a:gd name="connsiteX0" fmla="*/ 12700 w 168275"/>
                  <a:gd name="connsiteY0" fmla="*/ 84201 h 168275"/>
                  <a:gd name="connsiteX1" fmla="*/ 84073 w 168275"/>
                  <a:gd name="connsiteY1" fmla="*/ 12700 h 168275"/>
                  <a:gd name="connsiteX2" fmla="*/ 84073 w 168275"/>
                  <a:gd name="connsiteY2" fmla="*/ 12700 h 168275"/>
                  <a:gd name="connsiteX3" fmla="*/ 84073 w 168275"/>
                  <a:gd name="connsiteY3" fmla="*/ 12700 h 168275"/>
                  <a:gd name="connsiteX4" fmla="*/ 155575 w 168275"/>
                  <a:gd name="connsiteY4" fmla="*/ 84201 h 168275"/>
                  <a:gd name="connsiteX5" fmla="*/ 155575 w 168275"/>
                  <a:gd name="connsiteY5" fmla="*/ 84201 h 168275"/>
                  <a:gd name="connsiteX6" fmla="*/ 155575 w 168275"/>
                  <a:gd name="connsiteY6" fmla="*/ 84201 h 168275"/>
                  <a:gd name="connsiteX7" fmla="*/ 84073 w 168275"/>
                  <a:gd name="connsiteY7" fmla="*/ 155575 h 168275"/>
                  <a:gd name="connsiteX8" fmla="*/ 84073 w 168275"/>
                  <a:gd name="connsiteY8" fmla="*/ 155575 h 168275"/>
                  <a:gd name="connsiteX9" fmla="*/ 84073 w 168275"/>
                  <a:gd name="connsiteY9" fmla="*/ 155575 h 168275"/>
                  <a:gd name="connsiteX10" fmla="*/ 12700 w 168275"/>
                  <a:gd name="connsiteY10" fmla="*/ 84201 h 168275"/>
                  <a:gd name="connsiteX11" fmla="*/ 12700 w 168275"/>
                  <a:gd name="connsiteY11" fmla="*/ 84201 h 168275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</a:cxnLst>
                <a:rect l="l" t="t" r="r" b="b"/>
                <a:pathLst>
                  <a:path w="168275" h="168275">
                    <a:moveTo>
                      <a:pt x="12700" y="84201"/>
                    </a:moveTo>
                    <a:cubicBezTo>
                      <a:pt x="12700" y="44703"/>
                      <a:pt x="44703" y="12700"/>
                      <a:pt x="84073" y="12700"/>
                    </a:cubicBezTo>
                    <a:cubicBezTo>
                      <a:pt x="84073" y="12700"/>
                      <a:pt x="84073" y="12700"/>
                      <a:pt x="84073" y="12700"/>
                    </a:cubicBezTo>
                    <a:lnTo>
                      <a:pt x="84073" y="12700"/>
                    </a:lnTo>
                    <a:cubicBezTo>
                      <a:pt x="123571" y="12700"/>
                      <a:pt x="155575" y="44703"/>
                      <a:pt x="155575" y="84201"/>
                    </a:cubicBezTo>
                    <a:cubicBezTo>
                      <a:pt x="155575" y="84201"/>
                      <a:pt x="155575" y="84201"/>
                      <a:pt x="155575" y="84201"/>
                    </a:cubicBezTo>
                    <a:lnTo>
                      <a:pt x="155575" y="84201"/>
                    </a:lnTo>
                    <a:cubicBezTo>
                      <a:pt x="155575" y="123571"/>
                      <a:pt x="123571" y="155575"/>
                      <a:pt x="84073" y="155575"/>
                    </a:cubicBezTo>
                    <a:cubicBezTo>
                      <a:pt x="84073" y="155575"/>
                      <a:pt x="84073" y="155575"/>
                      <a:pt x="84073" y="155575"/>
                    </a:cubicBezTo>
                    <a:lnTo>
                      <a:pt x="84073" y="155575"/>
                    </a:lnTo>
                    <a:cubicBezTo>
                      <a:pt x="44703" y="155575"/>
                      <a:pt x="12700" y="123571"/>
                      <a:pt x="12700" y="84201"/>
                    </a:cubicBezTo>
                    <a:cubicBezTo>
                      <a:pt x="12700" y="84201"/>
                      <a:pt x="12700" y="84201"/>
                      <a:pt x="12700" y="84201"/>
                    </a:cubicBezTo>
                  </a:path>
                </a:pathLst>
              </a:custGeom>
              <a:solidFill>
                <a:srgbClr val="000000">
                  <a:alpha val="0"/>
                </a:srgbClr>
              </a:solidFill>
              <a:ln w="25400">
                <a:solidFill>
                  <a:srgbClr val="385D8A">
                    <a:alpha val="100000"/>
                  </a:srgb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Freeform 3"/>
              <p:cNvSpPr/>
              <p:nvPr/>
            </p:nvSpPr>
            <p:spPr>
              <a:xfrm>
                <a:off x="4421188" y="3368675"/>
                <a:ext cx="185737" cy="908050"/>
              </a:xfrm>
              <a:custGeom>
                <a:avLst/>
                <a:gdLst>
                  <a:gd name="connsiteX0" fmla="*/ 110616 w 200151"/>
                  <a:gd name="connsiteY0" fmla="*/ 898652 h 908177"/>
                  <a:gd name="connsiteX1" fmla="*/ 148589 w 200151"/>
                  <a:gd name="connsiteY1" fmla="*/ 759586 h 908177"/>
                  <a:gd name="connsiteX2" fmla="*/ 173862 w 200151"/>
                  <a:gd name="connsiteY2" fmla="*/ 675258 h 908177"/>
                  <a:gd name="connsiteX3" fmla="*/ 190626 w 200151"/>
                  <a:gd name="connsiteY3" fmla="*/ 603630 h 908177"/>
                  <a:gd name="connsiteX4" fmla="*/ 156971 w 200151"/>
                  <a:gd name="connsiteY4" fmla="*/ 544702 h 908177"/>
                  <a:gd name="connsiteX5" fmla="*/ 118998 w 200151"/>
                  <a:gd name="connsiteY5" fmla="*/ 489838 h 908177"/>
                  <a:gd name="connsiteX6" fmla="*/ 85344 w 200151"/>
                  <a:gd name="connsiteY6" fmla="*/ 439292 h 908177"/>
                  <a:gd name="connsiteX7" fmla="*/ 26288 w 200151"/>
                  <a:gd name="connsiteY7" fmla="*/ 359282 h 908177"/>
                  <a:gd name="connsiteX8" fmla="*/ 9525 w 200151"/>
                  <a:gd name="connsiteY8" fmla="*/ 232791 h 908177"/>
                  <a:gd name="connsiteX9" fmla="*/ 9525 w 200151"/>
                  <a:gd name="connsiteY9" fmla="*/ 148589 h 908177"/>
                  <a:gd name="connsiteX10" fmla="*/ 13715 w 200151"/>
                  <a:gd name="connsiteY10" fmla="*/ 9525 h 908177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</a:cxnLst>
                <a:rect l="l" t="t" r="r" b="b"/>
                <a:pathLst>
                  <a:path w="200151" h="908177">
                    <a:moveTo>
                      <a:pt x="110616" y="898652"/>
                    </a:moveTo>
                    <a:cubicBezTo>
                      <a:pt x="124332" y="847725"/>
                      <a:pt x="138048" y="796797"/>
                      <a:pt x="148589" y="759586"/>
                    </a:cubicBezTo>
                    <a:cubicBezTo>
                      <a:pt x="159130" y="722376"/>
                      <a:pt x="166750" y="701294"/>
                      <a:pt x="173862" y="675258"/>
                    </a:cubicBezTo>
                    <a:cubicBezTo>
                      <a:pt x="180847" y="649351"/>
                      <a:pt x="193547" y="625475"/>
                      <a:pt x="190626" y="603630"/>
                    </a:cubicBezTo>
                    <a:cubicBezTo>
                      <a:pt x="187832" y="581913"/>
                      <a:pt x="168909" y="563625"/>
                      <a:pt x="156971" y="544702"/>
                    </a:cubicBezTo>
                    <a:cubicBezTo>
                      <a:pt x="145033" y="525652"/>
                      <a:pt x="130936" y="507491"/>
                      <a:pt x="118998" y="489838"/>
                    </a:cubicBezTo>
                    <a:cubicBezTo>
                      <a:pt x="107060" y="472313"/>
                      <a:pt x="100837" y="461136"/>
                      <a:pt x="85344" y="439292"/>
                    </a:cubicBezTo>
                    <a:cubicBezTo>
                      <a:pt x="69850" y="417575"/>
                      <a:pt x="38988" y="393700"/>
                      <a:pt x="26288" y="359282"/>
                    </a:cubicBezTo>
                    <a:cubicBezTo>
                      <a:pt x="13715" y="324866"/>
                      <a:pt x="12319" y="267969"/>
                      <a:pt x="9525" y="232791"/>
                    </a:cubicBezTo>
                    <a:cubicBezTo>
                      <a:pt x="6730" y="197738"/>
                      <a:pt x="8762" y="185800"/>
                      <a:pt x="9525" y="148589"/>
                    </a:cubicBezTo>
                    <a:cubicBezTo>
                      <a:pt x="10159" y="111378"/>
                      <a:pt x="13715" y="53085"/>
                      <a:pt x="13715" y="9525"/>
                    </a:cubicBezTo>
                  </a:path>
                </a:pathLst>
              </a:custGeom>
              <a:ln w="12700">
                <a:solidFill>
                  <a:srgbClr val="FF0000">
                    <a:alpha val="100000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Freeform 3"/>
              <p:cNvSpPr/>
              <p:nvPr/>
            </p:nvSpPr>
            <p:spPr>
              <a:xfrm>
                <a:off x="3997325" y="1681163"/>
                <a:ext cx="612775" cy="1714500"/>
              </a:xfrm>
              <a:custGeom>
                <a:avLst/>
                <a:gdLst>
                  <a:gd name="connsiteX0" fmla="*/ 475853 w 663178"/>
                  <a:gd name="connsiteY0" fmla="*/ 1704975 h 1714500"/>
                  <a:gd name="connsiteX1" fmla="*/ 488553 w 663178"/>
                  <a:gd name="connsiteY1" fmla="*/ 1577975 h 1714500"/>
                  <a:gd name="connsiteX2" fmla="*/ 507603 w 663178"/>
                  <a:gd name="connsiteY2" fmla="*/ 1501775 h 1714500"/>
                  <a:gd name="connsiteX3" fmla="*/ 583803 w 663178"/>
                  <a:gd name="connsiteY3" fmla="*/ 1431925 h 1714500"/>
                  <a:gd name="connsiteX4" fmla="*/ 634603 w 663178"/>
                  <a:gd name="connsiteY4" fmla="*/ 1387475 h 1714500"/>
                  <a:gd name="connsiteX5" fmla="*/ 647303 w 663178"/>
                  <a:gd name="connsiteY5" fmla="*/ 1323975 h 1714500"/>
                  <a:gd name="connsiteX6" fmla="*/ 647303 w 663178"/>
                  <a:gd name="connsiteY6" fmla="*/ 1266825 h 1714500"/>
                  <a:gd name="connsiteX7" fmla="*/ 653653 w 663178"/>
                  <a:gd name="connsiteY7" fmla="*/ 1216025 h 1714500"/>
                  <a:gd name="connsiteX8" fmla="*/ 653653 w 663178"/>
                  <a:gd name="connsiteY8" fmla="*/ 1184275 h 1714500"/>
                  <a:gd name="connsiteX9" fmla="*/ 640953 w 663178"/>
                  <a:gd name="connsiteY9" fmla="*/ 1146175 h 1714500"/>
                  <a:gd name="connsiteX10" fmla="*/ 602853 w 663178"/>
                  <a:gd name="connsiteY10" fmla="*/ 1076325 h 1714500"/>
                  <a:gd name="connsiteX11" fmla="*/ 552053 w 663178"/>
                  <a:gd name="connsiteY11" fmla="*/ 993775 h 1714500"/>
                  <a:gd name="connsiteX12" fmla="*/ 507603 w 663178"/>
                  <a:gd name="connsiteY12" fmla="*/ 930275 h 1714500"/>
                  <a:gd name="connsiteX13" fmla="*/ 431403 w 663178"/>
                  <a:gd name="connsiteY13" fmla="*/ 815975 h 1714500"/>
                  <a:gd name="connsiteX14" fmla="*/ 361553 w 663178"/>
                  <a:gd name="connsiteY14" fmla="*/ 708025 h 1714500"/>
                  <a:gd name="connsiteX15" fmla="*/ 304403 w 663178"/>
                  <a:gd name="connsiteY15" fmla="*/ 631825 h 1714500"/>
                  <a:gd name="connsiteX16" fmla="*/ 221853 w 663178"/>
                  <a:gd name="connsiteY16" fmla="*/ 517525 h 1714500"/>
                  <a:gd name="connsiteX17" fmla="*/ 145653 w 663178"/>
                  <a:gd name="connsiteY17" fmla="*/ 422275 h 1714500"/>
                  <a:gd name="connsiteX18" fmla="*/ 94853 w 663178"/>
                  <a:gd name="connsiteY18" fmla="*/ 327025 h 1714500"/>
                  <a:gd name="connsiteX19" fmla="*/ 18653 w 663178"/>
                  <a:gd name="connsiteY19" fmla="*/ 263525 h 1714500"/>
                  <a:gd name="connsiteX20" fmla="*/ 12303 w 663178"/>
                  <a:gd name="connsiteY20" fmla="*/ 206375 h 1714500"/>
                  <a:gd name="connsiteX21" fmla="*/ 31353 w 663178"/>
                  <a:gd name="connsiteY21" fmla="*/ 123825 h 1714500"/>
                  <a:gd name="connsiteX22" fmla="*/ 56753 w 663178"/>
                  <a:gd name="connsiteY22" fmla="*/ 60325 h 1714500"/>
                  <a:gd name="connsiteX23" fmla="*/ 18653 w 663178"/>
                  <a:gd name="connsiteY23" fmla="*/ 9525 h 1714500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  <a:cxn ang="12">
                    <a:pos x="connsiteX12" y="connsiteY12"/>
                  </a:cxn>
                  <a:cxn ang="13">
                    <a:pos x="connsiteX13" y="connsiteY13"/>
                  </a:cxn>
                  <a:cxn ang="14">
                    <a:pos x="connsiteX14" y="connsiteY14"/>
                  </a:cxn>
                  <a:cxn ang="15">
                    <a:pos x="connsiteX15" y="connsiteY15"/>
                  </a:cxn>
                  <a:cxn ang="16">
                    <a:pos x="connsiteX16" y="connsiteY16"/>
                  </a:cxn>
                  <a:cxn ang="17">
                    <a:pos x="connsiteX17" y="connsiteY17"/>
                  </a:cxn>
                  <a:cxn ang="18">
                    <a:pos x="connsiteX18" y="connsiteY18"/>
                  </a:cxn>
                  <a:cxn ang="19">
                    <a:pos x="connsiteX19" y="connsiteY19"/>
                  </a:cxn>
                  <a:cxn ang="20">
                    <a:pos x="connsiteX20" y="connsiteY20"/>
                  </a:cxn>
                  <a:cxn ang="21">
                    <a:pos x="connsiteX21" y="connsiteY21"/>
                  </a:cxn>
                  <a:cxn ang="22">
                    <a:pos x="connsiteX22" y="connsiteY22"/>
                  </a:cxn>
                  <a:cxn ang="23">
                    <a:pos x="connsiteX23" y="connsiteY23"/>
                  </a:cxn>
                </a:cxnLst>
                <a:rect l="l" t="t" r="r" b="b"/>
                <a:pathLst>
                  <a:path w="663178" h="1714500">
                    <a:moveTo>
                      <a:pt x="475853" y="1704975"/>
                    </a:moveTo>
                    <a:cubicBezTo>
                      <a:pt x="479536" y="1658366"/>
                      <a:pt x="483218" y="1611883"/>
                      <a:pt x="488553" y="1577975"/>
                    </a:cubicBezTo>
                    <a:cubicBezTo>
                      <a:pt x="493887" y="1544066"/>
                      <a:pt x="491728" y="1526158"/>
                      <a:pt x="507603" y="1501775"/>
                    </a:cubicBezTo>
                    <a:cubicBezTo>
                      <a:pt x="523478" y="1477391"/>
                      <a:pt x="562593" y="1450975"/>
                      <a:pt x="583803" y="1431925"/>
                    </a:cubicBezTo>
                    <a:cubicBezTo>
                      <a:pt x="605012" y="1412875"/>
                      <a:pt x="624062" y="1405508"/>
                      <a:pt x="634603" y="1387475"/>
                    </a:cubicBezTo>
                    <a:cubicBezTo>
                      <a:pt x="645143" y="1369441"/>
                      <a:pt x="645143" y="1344041"/>
                      <a:pt x="647303" y="1323975"/>
                    </a:cubicBezTo>
                    <a:cubicBezTo>
                      <a:pt x="649462" y="1303908"/>
                      <a:pt x="646287" y="1284858"/>
                      <a:pt x="647303" y="1266825"/>
                    </a:cubicBezTo>
                    <a:cubicBezTo>
                      <a:pt x="648318" y="1248791"/>
                      <a:pt x="652637" y="1229741"/>
                      <a:pt x="653653" y="1216025"/>
                    </a:cubicBezTo>
                    <a:cubicBezTo>
                      <a:pt x="654668" y="1202308"/>
                      <a:pt x="655812" y="1195958"/>
                      <a:pt x="653653" y="1184275"/>
                    </a:cubicBezTo>
                    <a:cubicBezTo>
                      <a:pt x="651493" y="1172591"/>
                      <a:pt x="649462" y="1164208"/>
                      <a:pt x="640953" y="1146175"/>
                    </a:cubicBezTo>
                    <a:cubicBezTo>
                      <a:pt x="632443" y="1128141"/>
                      <a:pt x="617712" y="1101725"/>
                      <a:pt x="602853" y="1076325"/>
                    </a:cubicBezTo>
                    <a:cubicBezTo>
                      <a:pt x="587993" y="1050925"/>
                      <a:pt x="567928" y="1018158"/>
                      <a:pt x="552053" y="993775"/>
                    </a:cubicBezTo>
                    <a:cubicBezTo>
                      <a:pt x="536178" y="969391"/>
                      <a:pt x="527668" y="959866"/>
                      <a:pt x="507603" y="930275"/>
                    </a:cubicBezTo>
                    <a:cubicBezTo>
                      <a:pt x="487537" y="900683"/>
                      <a:pt x="455787" y="853058"/>
                      <a:pt x="431403" y="815975"/>
                    </a:cubicBezTo>
                    <a:cubicBezTo>
                      <a:pt x="407018" y="778891"/>
                      <a:pt x="382762" y="738758"/>
                      <a:pt x="361553" y="708025"/>
                    </a:cubicBezTo>
                    <a:cubicBezTo>
                      <a:pt x="340343" y="677291"/>
                      <a:pt x="327643" y="663575"/>
                      <a:pt x="304403" y="631825"/>
                    </a:cubicBezTo>
                    <a:cubicBezTo>
                      <a:pt x="281162" y="600075"/>
                      <a:pt x="248268" y="552450"/>
                      <a:pt x="221853" y="517525"/>
                    </a:cubicBezTo>
                    <a:cubicBezTo>
                      <a:pt x="195437" y="482600"/>
                      <a:pt x="166862" y="454025"/>
                      <a:pt x="145653" y="422275"/>
                    </a:cubicBezTo>
                    <a:cubicBezTo>
                      <a:pt x="124443" y="390525"/>
                      <a:pt x="116062" y="353441"/>
                      <a:pt x="94853" y="327025"/>
                    </a:cubicBezTo>
                    <a:cubicBezTo>
                      <a:pt x="73643" y="300608"/>
                      <a:pt x="32368" y="283591"/>
                      <a:pt x="18653" y="263525"/>
                    </a:cubicBezTo>
                    <a:cubicBezTo>
                      <a:pt x="4937" y="243458"/>
                      <a:pt x="10143" y="229616"/>
                      <a:pt x="12303" y="206375"/>
                    </a:cubicBezTo>
                    <a:cubicBezTo>
                      <a:pt x="14462" y="183133"/>
                      <a:pt x="23987" y="148208"/>
                      <a:pt x="31353" y="123825"/>
                    </a:cubicBezTo>
                    <a:cubicBezTo>
                      <a:pt x="38718" y="99441"/>
                      <a:pt x="58912" y="79375"/>
                      <a:pt x="56753" y="60325"/>
                    </a:cubicBezTo>
                    <a:cubicBezTo>
                      <a:pt x="54593" y="41275"/>
                      <a:pt x="24876" y="19685"/>
                      <a:pt x="18653" y="9525"/>
                    </a:cubicBezTo>
                  </a:path>
                </a:pathLst>
              </a:custGeom>
              <a:ln w="12700">
                <a:solidFill>
                  <a:srgbClr val="FF0000">
                    <a:alpha val="100000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Freeform 3"/>
              <p:cNvSpPr/>
              <p:nvPr/>
            </p:nvSpPr>
            <p:spPr>
              <a:xfrm>
                <a:off x="3940175" y="1081088"/>
                <a:ext cx="161925" cy="517525"/>
              </a:xfrm>
              <a:custGeom>
                <a:avLst/>
                <a:gdLst>
                  <a:gd name="connsiteX0" fmla="*/ 11525 w 176498"/>
                  <a:gd name="connsiteY0" fmla="*/ 507872 h 517398"/>
                  <a:gd name="connsiteX1" fmla="*/ 16097 w 176498"/>
                  <a:gd name="connsiteY1" fmla="*/ 425577 h 517398"/>
                  <a:gd name="connsiteX2" fmla="*/ 66389 w 176498"/>
                  <a:gd name="connsiteY2" fmla="*/ 352424 h 517398"/>
                  <a:gd name="connsiteX3" fmla="*/ 130397 w 176498"/>
                  <a:gd name="connsiteY3" fmla="*/ 274700 h 517398"/>
                  <a:gd name="connsiteX4" fmla="*/ 166973 w 176498"/>
                  <a:gd name="connsiteY4" fmla="*/ 233552 h 517398"/>
                  <a:gd name="connsiteX5" fmla="*/ 139541 w 176498"/>
                  <a:gd name="connsiteY5" fmla="*/ 187832 h 517398"/>
                  <a:gd name="connsiteX6" fmla="*/ 121253 w 176498"/>
                  <a:gd name="connsiteY6" fmla="*/ 142113 h 517398"/>
                  <a:gd name="connsiteX7" fmla="*/ 89249 w 176498"/>
                  <a:gd name="connsiteY7" fmla="*/ 82677 h 517398"/>
                  <a:gd name="connsiteX8" fmla="*/ 75533 w 176498"/>
                  <a:gd name="connsiteY8" fmla="*/ 50672 h 517398"/>
                  <a:gd name="connsiteX9" fmla="*/ 66389 w 176498"/>
                  <a:gd name="connsiteY9" fmla="*/ 14096 h 517398"/>
                  <a:gd name="connsiteX10" fmla="*/ 66389 w 176498"/>
                  <a:gd name="connsiteY10" fmla="*/ 14096 h 517398"/>
                  <a:gd name="connsiteX11" fmla="*/ 57245 w 176498"/>
                  <a:gd name="connsiteY11" fmla="*/ 9525 h 517398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  <a:cxn ang="3">
                    <a:pos x="connsiteX3" y="connsiteY3"/>
                  </a:cxn>
                  <a:cxn ang="4">
                    <a:pos x="connsiteX4" y="connsiteY4"/>
                  </a:cxn>
                  <a:cxn ang="5">
                    <a:pos x="connsiteX5" y="connsiteY5"/>
                  </a:cxn>
                  <a:cxn ang="6">
                    <a:pos x="connsiteX6" y="connsiteY6"/>
                  </a:cxn>
                  <a:cxn ang="7">
                    <a:pos x="connsiteX7" y="connsiteY7"/>
                  </a:cxn>
                  <a:cxn ang="8">
                    <a:pos x="connsiteX8" y="connsiteY8"/>
                  </a:cxn>
                  <a:cxn ang="9">
                    <a:pos x="connsiteX9" y="connsiteY9"/>
                  </a:cxn>
                  <a:cxn ang="10">
                    <a:pos x="connsiteX10" y="connsiteY10"/>
                  </a:cxn>
                  <a:cxn ang="11">
                    <a:pos x="connsiteX11" y="connsiteY11"/>
                  </a:cxn>
                </a:cxnLst>
                <a:rect l="l" t="t" r="r" b="b"/>
                <a:pathLst>
                  <a:path w="176498" h="517398">
                    <a:moveTo>
                      <a:pt x="11525" y="507872"/>
                    </a:moveTo>
                    <a:cubicBezTo>
                      <a:pt x="9239" y="479678"/>
                      <a:pt x="6953" y="451485"/>
                      <a:pt x="16097" y="425577"/>
                    </a:cubicBezTo>
                    <a:cubicBezTo>
                      <a:pt x="25241" y="399668"/>
                      <a:pt x="47339" y="377570"/>
                      <a:pt x="66389" y="352424"/>
                    </a:cubicBezTo>
                    <a:cubicBezTo>
                      <a:pt x="85439" y="327278"/>
                      <a:pt x="113633" y="294513"/>
                      <a:pt x="130397" y="274700"/>
                    </a:cubicBezTo>
                    <a:cubicBezTo>
                      <a:pt x="147161" y="254888"/>
                      <a:pt x="165449" y="248031"/>
                      <a:pt x="166973" y="233552"/>
                    </a:cubicBezTo>
                    <a:cubicBezTo>
                      <a:pt x="168497" y="219074"/>
                      <a:pt x="147161" y="203072"/>
                      <a:pt x="139541" y="187832"/>
                    </a:cubicBezTo>
                    <a:cubicBezTo>
                      <a:pt x="131921" y="172592"/>
                      <a:pt x="129635" y="159638"/>
                      <a:pt x="121253" y="142113"/>
                    </a:cubicBezTo>
                    <a:cubicBezTo>
                      <a:pt x="112871" y="124586"/>
                      <a:pt x="96869" y="97917"/>
                      <a:pt x="89249" y="82677"/>
                    </a:cubicBezTo>
                    <a:cubicBezTo>
                      <a:pt x="81629" y="67436"/>
                      <a:pt x="79343" y="62102"/>
                      <a:pt x="75533" y="50672"/>
                    </a:cubicBezTo>
                    <a:cubicBezTo>
                      <a:pt x="71723" y="39243"/>
                      <a:pt x="66389" y="14096"/>
                      <a:pt x="66389" y="14096"/>
                    </a:cubicBezTo>
                    <a:lnTo>
                      <a:pt x="66389" y="14096"/>
                    </a:lnTo>
                    <a:lnTo>
                      <a:pt x="57245" y="9525"/>
                    </a:lnTo>
                  </a:path>
                </a:pathLst>
              </a:custGeom>
              <a:ln w="12700">
                <a:solidFill>
                  <a:srgbClr val="FF0000">
                    <a:alpha val="100000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" name="Freeform 3"/>
              <p:cNvSpPr/>
              <p:nvPr/>
            </p:nvSpPr>
            <p:spPr>
              <a:xfrm>
                <a:off x="3940175" y="1576388"/>
                <a:ext cx="92075" cy="127000"/>
              </a:xfrm>
              <a:custGeom>
                <a:avLst/>
                <a:gdLst>
                  <a:gd name="connsiteX0" fmla="*/ 91059 w 100584"/>
                  <a:gd name="connsiteY0" fmla="*/ 118109 h 127634"/>
                  <a:gd name="connsiteX1" fmla="*/ 32130 w 100584"/>
                  <a:gd name="connsiteY1" fmla="*/ 63880 h 127634"/>
                  <a:gd name="connsiteX2" fmla="*/ 9525 w 100584"/>
                  <a:gd name="connsiteY2" fmla="*/ 9525 h 127634"/>
                </a:gdLst>
                <a:ahLst/>
                <a:cxnLst>
                  <a:cxn ang="0">
                    <a:pos x="connsiteX0" y="connsiteY0"/>
                  </a:cxn>
                  <a:cxn ang="1">
                    <a:pos x="connsiteX1" y="connsiteY1"/>
                  </a:cxn>
                  <a:cxn ang="2">
                    <a:pos x="connsiteX2" y="connsiteY2"/>
                  </a:cxn>
                </a:cxnLst>
                <a:rect l="l" t="t" r="r" b="b"/>
                <a:pathLst>
                  <a:path w="100584" h="127634">
                    <a:moveTo>
                      <a:pt x="91059" y="118109"/>
                    </a:moveTo>
                    <a:cubicBezTo>
                      <a:pt x="68453" y="100075"/>
                      <a:pt x="45720" y="81914"/>
                      <a:pt x="32130" y="63880"/>
                    </a:cubicBezTo>
                    <a:cubicBezTo>
                      <a:pt x="18542" y="45719"/>
                      <a:pt x="14097" y="27558"/>
                      <a:pt x="9525" y="9525"/>
                    </a:cubicBezTo>
                  </a:path>
                </a:pathLst>
              </a:custGeom>
              <a:ln w="12700">
                <a:solidFill>
                  <a:srgbClr val="FF0000">
                    <a:alpha val="100000"/>
                  </a:srgb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16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02125" y="1811338"/>
                <a:ext cx="1219200" cy="55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3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2150" y="4465638"/>
                <a:ext cx="1206500" cy="59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2063" y="5532438"/>
                <a:ext cx="1066800" cy="241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43413" y="6180138"/>
                <a:ext cx="1441450" cy="241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" name="Picture 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81788" y="5964238"/>
                <a:ext cx="962025" cy="241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757238"/>
                <a:ext cx="9132888" cy="6083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4583113" y="4541838"/>
                <a:ext cx="1020762" cy="546100"/>
              </a:xfrm>
              <a:prstGeom prst="rect">
                <a:avLst/>
              </a:prstGeom>
              <a:noFill/>
            </p:spPr>
            <p:txBody>
              <a:bodyPr wrap="none" lIns="0" tIns="0" rIns="0">
                <a:spAutoFit/>
              </a:bodyPr>
              <a:lstStyle/>
              <a:p>
                <a:pPr fontAlgn="auto">
                  <a:lnSpc>
                    <a:spcPts val="11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54000" algn="l"/>
                    <a:tab pos="355600" algn="l"/>
                  </a:tabLst>
                  <a:defRPr/>
                </a:pPr>
                <a:r>
                  <a:rPr lang="en-US" altLang="zh-CN" dirty="0">
                    <a:latin typeface="+mn-lt"/>
                  </a:rPr>
                  <a:t>	</a:t>
                </a:r>
                <a:r>
                  <a:rPr lang="en-US" altLang="zh-CN" sz="996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КЛ</a:t>
                </a:r>
                <a:r>
                  <a:rPr lang="en-US" altLang="zh-CN" sz="996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996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300</a:t>
                </a:r>
                <a:r>
                  <a:rPr lang="en-US" altLang="zh-CN" sz="996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996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кВ</a:t>
                </a:r>
              </a:p>
              <a:p>
                <a:pPr fontAlgn="auto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54000" algn="l"/>
                    <a:tab pos="355600" algn="l"/>
                  </a:tabLst>
                  <a:defRPr/>
                </a:pPr>
                <a:r>
                  <a:rPr lang="en-US" altLang="zh-CN" sz="996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постоянного</a:t>
                </a:r>
                <a:r>
                  <a:rPr lang="en-US" altLang="zh-CN" sz="996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996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тока</a:t>
                </a:r>
              </a:p>
              <a:p>
                <a:pPr fontAlgn="auto">
                  <a:lnSpc>
                    <a:spcPts val="16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254000" algn="l"/>
                    <a:tab pos="355600" algn="l"/>
                  </a:tabLst>
                  <a:defRPr/>
                </a:pPr>
                <a:r>
                  <a:rPr lang="en-US" altLang="zh-CN" dirty="0">
                    <a:latin typeface="+mn-lt"/>
                  </a:rPr>
                  <a:t>		</a:t>
                </a:r>
                <a:r>
                  <a:rPr lang="en-US" altLang="zh-CN" sz="996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42</a:t>
                </a:r>
                <a:r>
                  <a:rPr lang="en-US" altLang="zh-CN" sz="996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996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км</a:t>
                </a:r>
              </a:p>
            </p:txBody>
          </p:sp>
          <p:sp>
            <p:nvSpPr>
              <p:cNvPr id="26" name="TextBox 1"/>
              <p:cNvSpPr txBox="1"/>
              <p:nvPr/>
            </p:nvSpPr>
            <p:spPr>
              <a:xfrm>
                <a:off x="141288" y="3892550"/>
                <a:ext cx="4031157" cy="931334"/>
              </a:xfrm>
              <a:prstGeom prst="rect">
                <a:avLst/>
              </a:prstGeom>
              <a:noFill/>
            </p:spPr>
            <p:txBody>
              <a:bodyPr wrap="none" lIns="0" tIns="0" rIns="0">
                <a:spAutoFit/>
              </a:bodyPr>
              <a:lstStyle/>
              <a:p>
                <a:pPr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01600" algn="l"/>
                    <a:tab pos="203200" algn="l"/>
                  </a:tabLst>
                  <a:defRPr/>
                </a:pP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Длина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подводной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КЛ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Calibri" pitchFamily="18" charset="0"/>
                    <a:cs typeface="Calibri" pitchFamily="18" charset="0"/>
                  </a:rPr>
                  <a:t>±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300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кВ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–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42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км.</a:t>
                </a:r>
              </a:p>
              <a:p>
                <a:pPr fontAlgn="auto">
                  <a:lnSpc>
                    <a:spcPts val="21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01600" algn="l"/>
                    <a:tab pos="203200" algn="l"/>
                  </a:tabLst>
                  <a:defRPr/>
                </a:pPr>
                <a:r>
                  <a:rPr lang="en-US" altLang="zh-CN" dirty="0">
                    <a:latin typeface="+mn-lt"/>
                  </a:rPr>
                  <a:t>	</a:t>
                </a:r>
                <a:r>
                  <a:rPr lang="en-US" altLang="zh-CN" sz="1802" b="1" dirty="0" err="1" smtClean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Длина</a:t>
                </a:r>
                <a:r>
                  <a:rPr lang="en-US" altLang="zh-CN" sz="1802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трассы</a:t>
                </a:r>
                <a:r>
                  <a:rPr lang="en-US" altLang="zh-CN" sz="1802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ВЛ</a:t>
                </a:r>
                <a:r>
                  <a:rPr lang="en-US" altLang="zh-CN" sz="1802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Calibri" pitchFamily="18" charset="0"/>
                    <a:cs typeface="Calibri" pitchFamily="18" charset="0"/>
                  </a:rPr>
                  <a:t>±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300</a:t>
                </a:r>
                <a:r>
                  <a:rPr lang="en-US" altLang="zh-CN" sz="1802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кВ</a:t>
                </a:r>
                <a:r>
                  <a:rPr lang="en-US" altLang="zh-CN" sz="1802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–</a:t>
                </a:r>
                <a:r>
                  <a:rPr lang="en-US" altLang="zh-CN" sz="1802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67</a:t>
                </a:r>
                <a:r>
                  <a:rPr lang="en-US" altLang="zh-CN" sz="1802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sz="1802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км.</a:t>
                </a:r>
              </a:p>
              <a:p>
                <a:pPr fontAlgn="auto">
                  <a:lnSpc>
                    <a:spcPts val="21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01600" algn="l"/>
                    <a:tab pos="203200" algn="l"/>
                  </a:tabLst>
                  <a:defRPr/>
                </a:pPr>
                <a:r>
                  <a:rPr lang="en-US" altLang="zh-CN" dirty="0">
                    <a:latin typeface="+mn-lt"/>
                  </a:rPr>
                  <a:t>	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Передаваемая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мощность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1000</a:t>
                </a:r>
                <a:r>
                  <a:rPr lang="en-US" altLang="zh-CN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dirty="0">
                    <a:solidFill>
                      <a:srgbClr val="FFFF00"/>
                    </a:solidFill>
                    <a:latin typeface="Times New Roman" pitchFamily="18" charset="0"/>
                    <a:cs typeface="Times New Roman" pitchFamily="18" charset="0"/>
                  </a:rPr>
                  <a:t>МВт.</a:t>
                </a: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4277264" y="2335148"/>
              <a:ext cx="1451945" cy="719717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ВЛ</a:t>
              </a:r>
              <a:r>
                <a:rPr lang="en-US" altLang="zh-CN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12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300</a:t>
              </a:r>
              <a:r>
                <a:rPr lang="en-US" altLang="zh-CN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1200" b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кВ</a:t>
              </a:r>
              <a:r>
                <a:rPr lang="ru-RU" altLang="zh-CN" sz="12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1200" b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постоянного</a:t>
              </a:r>
              <a:r>
                <a:rPr lang="en-US" altLang="zh-CN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1200" b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тока</a:t>
              </a:r>
              <a:r>
                <a:rPr lang="ru-RU" altLang="zh-CN" sz="1200" b="1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 67 </a:t>
              </a:r>
              <a:r>
                <a:rPr lang="en-US" altLang="zh-CN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1200" b="1" dirty="0" err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км</a:t>
              </a:r>
              <a:endParaRPr lang="ru-RU" sz="1200" b="1" i="1" dirty="0" smtClean="0">
                <a:solidFill>
                  <a:srgbClr val="FFFFFF"/>
                </a:solidFill>
                <a:latin typeface="Franklin Gothic Book"/>
                <a:cs typeface="Franklin Gothic Book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54215" y="5974078"/>
              <a:ext cx="1160845" cy="233541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85000" lnSpcReduction="20000"/>
            </a:bodyPr>
            <a:lstStyle/>
            <a:p>
              <a:r>
                <a:rPr lang="ru-RU" sz="12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Финский залив</a:t>
              </a:r>
              <a:endParaRPr lang="ru-RU" sz="1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300603" y="6781787"/>
              <a:ext cx="1656065" cy="426287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92500" lnSpcReduction="10000"/>
            </a:bodyPr>
            <a:lstStyle/>
            <a:p>
              <a:pPr algn="ctr"/>
              <a:r>
                <a:rPr lang="ru-RU" sz="12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Преобразовательный пункт ПП</a:t>
              </a:r>
              <a:endParaRPr lang="ru-RU" sz="1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413765" y="6537729"/>
              <a:ext cx="1235670" cy="35525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Autofit/>
            </a:bodyPr>
            <a:lstStyle>
              <a:defPPr>
                <a:defRPr lang="ru-RU"/>
              </a:defPPr>
              <a:lvl1pPr>
                <a:defRPr sz="1200" b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defRPr>
              </a:lvl1pPr>
            </a:lstStyle>
            <a:p>
              <a:pPr algn="ctr"/>
              <a:r>
                <a:rPr lang="en-US" altLang="zh-CN" sz="1100" dirty="0" err="1"/>
                <a:t>Ленинградская</a:t>
              </a:r>
              <a:r>
                <a:rPr lang="en-US" altLang="zh-CN" sz="1100" dirty="0"/>
                <a:t> АЭС-2</a:t>
              </a:r>
              <a:endParaRPr lang="ru-RU" sz="11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382304" y="6410463"/>
              <a:ext cx="1160845" cy="233541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fontScale="85000" lnSpcReduction="20000"/>
            </a:bodyPr>
            <a:lstStyle/>
            <a:p>
              <a:r>
                <a:rPr lang="ru-RU" sz="1200" b="1" dirty="0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Петродворец</a:t>
              </a:r>
              <a:endParaRPr lang="ru-RU" sz="1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9378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7342" y="402998"/>
            <a:ext cx="7376658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ЛАЭС-2 – </a:t>
            </a: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Выборгская</a:t>
            </a:r>
            <a:endParaRPr lang="ru-RU" sz="2400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93902" y="1729865"/>
            <a:ext cx="8569325" cy="1231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5" rIns="91429" bIns="45715" anchor="ctr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Две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монополярные линии, каждая смонтирована как кабельная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система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Два кабеля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бумажной  изоляцией, пропитанной вязким составом на напряжение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300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медной жилой сечением 1700 мм2,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кабель 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напряжение 35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медная жила сечением 1400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мм2)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ВОЛС из 48 оптических волокон</a:t>
            </a:r>
          </a:p>
        </p:txBody>
      </p:sp>
      <p:pic>
        <p:nvPicPr>
          <p:cNvPr id="91140" name="Picture 2" descr="C:\Documents and Settings\evseev\Рабочий стол\кабель со встроенным возвратом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9125" y="3414486"/>
            <a:ext cx="5403850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506888" y="4782911"/>
            <a:ext cx="1392237" cy="338138"/>
          </a:xfrm>
          <a:prstGeom prst="rect">
            <a:avLst/>
          </a:prstGeom>
        </p:spPr>
        <p:txBody>
          <a:bodyPr lIns="91429" tIns="45715" rIns="91429" bIns="45715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2 IRC Cables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790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00951" y="432709"/>
            <a:ext cx="7443049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Соловецкие острова (Белое море)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88901" y="1370912"/>
            <a:ext cx="3423556" cy="2913984"/>
            <a:chOff x="88900" y="906463"/>
            <a:chExt cx="3978275" cy="3386137"/>
          </a:xfrm>
        </p:grpSpPr>
        <p:pic>
          <p:nvPicPr>
            <p:cNvPr id="93185" name="Picture 2" descr="C:\Users\user4\Desktop\МРСК\Презентация_Подводные кабели в Россиии\Соловецкий остров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626" t="4221" r="38892" b="26385"/>
            <a:stretch>
              <a:fillRect/>
            </a:stretch>
          </p:blipFill>
          <p:spPr bwMode="auto">
            <a:xfrm>
              <a:off x="88900" y="906463"/>
              <a:ext cx="3978275" cy="3386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846138" y="2857500"/>
              <a:ext cx="2232025" cy="217488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7550" y="4348396"/>
            <a:ext cx="54038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13"/>
          <p:cNvSpPr>
            <a:spLocks noChangeArrowheads="1"/>
          </p:cNvSpPr>
          <p:nvPr/>
        </p:nvSpPr>
        <p:spPr bwMode="auto">
          <a:xfrm>
            <a:off x="4122511" y="1701574"/>
            <a:ext cx="446405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Касс напряжения: 35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кВ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Длина: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40 км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Сроки прокладки: 2013-2014 гг.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364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9274164"/>
              </p:ext>
            </p:extLst>
          </p:nvPr>
        </p:nvGraphicFramePr>
        <p:xfrm>
          <a:off x="6948488" y="1387467"/>
          <a:ext cx="2009775" cy="4694019"/>
        </p:xfrm>
        <a:graphic>
          <a:graphicData uri="http://schemas.openxmlformats.org/presentationml/2006/ole">
            <p:oleObj spid="_x0000_s5200" name="Image" r:id="rId4" imgW="2400000" imgH="6019048" progId="">
              <p:embed/>
            </p:oleObj>
          </a:graphicData>
        </a:graphic>
      </p:graphicFrame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295276" y="2145999"/>
            <a:ext cx="6391274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1 - Жила: медная токопроводящая, круглая,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уплотненная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водонабухающим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порошком;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2 - Экран по жиле: полупроводящая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пластмасса;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3 - Изоляция из сшитого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полиэтилена;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4 - Экран по изоляции: полупроводящая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пластмасса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полупроводящая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водонабухающая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лента;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6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Общий экран: алюминиевая фольга с пластмассовым покрытием и оболочкой из черного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полиэтилена;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7 - Волоконно-оптический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кабель;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8 - Подушка: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битумированная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крепированная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бумага,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джут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битум;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9 - Броня: круглые оцинкованные стальные проволоки или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ленты;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45085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10 - Защитный покров: джут, битум, полипропиленовая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пряжа.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2600" y="411163"/>
            <a:ext cx="7391400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Соловецкие острова. </a:t>
            </a: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Конструкция подводного кабеля</a:t>
            </a:r>
          </a:p>
        </p:txBody>
      </p:sp>
    </p:spTree>
    <p:extLst>
      <p:ext uri="{BB962C8B-B14F-4D97-AF65-F5344CB8AC3E}">
        <p14:creationId xmlns:p14="http://schemas.microsoft.com/office/powerpoint/2010/main" xmlns="" val="375608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6857" y="443140"/>
            <a:ext cx="7257143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Джубга </a:t>
            </a: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Адлер (Черное море)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30662" y="1409997"/>
            <a:ext cx="4176742" cy="3649436"/>
            <a:chOff x="76200" y="908050"/>
            <a:chExt cx="4451350" cy="3889375"/>
          </a:xfrm>
        </p:grpSpPr>
        <p:pic>
          <p:nvPicPr>
            <p:cNvPr id="106497" name="Picture 2" descr="C:\Users\user4\Desktop\МРСК\Презентация_Подводные кабели в Россиии\Джубга-Адлер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901" t="5492" r="31888" b="6764"/>
            <a:stretch>
              <a:fillRect/>
            </a:stretch>
          </p:blipFill>
          <p:spPr bwMode="auto">
            <a:xfrm>
              <a:off x="76200" y="908050"/>
              <a:ext cx="4451350" cy="388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>
              <a:off x="2514600" y="2359025"/>
              <a:ext cx="617538" cy="565150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650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720" y="5280890"/>
            <a:ext cx="1667532" cy="124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8234" y="5161031"/>
            <a:ext cx="1987323" cy="1488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4456566" y="1807571"/>
            <a:ext cx="460170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Участок подводного кабеля постоянного тока ПС 220 кВ Джубга – ВПТ Адлер электропередачи ПС 220 кВ Горячий Ключ – ПС 220 кВ Джубга - ПП 220 кВ Черноморский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Класс напряжения: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+/- 150 кВ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Длина: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160 км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(подводный участок)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855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11111" y="449716"/>
            <a:ext cx="7332889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Кронштадт (Балтийское море)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100466" y="1405030"/>
            <a:ext cx="4270714" cy="2913872"/>
            <a:chOff x="71438" y="938213"/>
            <a:chExt cx="4572000" cy="3119437"/>
          </a:xfrm>
        </p:grpSpPr>
        <p:pic>
          <p:nvPicPr>
            <p:cNvPr id="110593" name="Picture 2" descr="C:\Users\user4\Desktop\МРСК\Презентация_Подводные кабели в Россиии\Кронштадт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63" t="4221" r="24800" b="22023"/>
            <a:stretch>
              <a:fillRect/>
            </a:stretch>
          </p:blipFill>
          <p:spPr bwMode="auto">
            <a:xfrm>
              <a:off x="71438" y="938213"/>
              <a:ext cx="4572000" cy="311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1476375" y="1773238"/>
              <a:ext cx="1150938" cy="287337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059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862" y="4451349"/>
            <a:ext cx="3016250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13"/>
          <p:cNvSpPr>
            <a:spLocks noChangeArrowheads="1"/>
          </p:cNvSpPr>
          <p:nvPr/>
        </p:nvSpPr>
        <p:spPr bwMode="auto">
          <a:xfrm>
            <a:off x="4679950" y="2185028"/>
            <a:ext cx="44640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Год: Перспективный проект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Касс напряжения: 35 или 110кВ (подлежит уточнению)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Длина: 4-6 км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70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1694997" y="276225"/>
            <a:ext cx="73510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Подводные </a:t>
            </a:r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кабельные линии в России 6-35кВ</a:t>
            </a:r>
          </a:p>
        </p:txBody>
      </p:sp>
      <p:sp>
        <p:nvSpPr>
          <p:cNvPr id="4100" name="TextBox 33"/>
          <p:cNvSpPr txBox="1">
            <a:spLocks noChangeArrowheads="1"/>
          </p:cNvSpPr>
          <p:nvPr/>
        </p:nvSpPr>
        <p:spPr bwMode="auto">
          <a:xfrm>
            <a:off x="198438" y="2934035"/>
            <a:ext cx="393813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361950" algn="just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Первый подводный силовой кабель напряжением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 медной  жилой сечением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150 мм</a:t>
            </a:r>
            <a:r>
              <a:rPr lang="ru-RU" sz="1400" baseline="300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был проложен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1918 г. в Петрограде.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Длина фидера составляла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 км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из них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500 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– под водой. На льду была длинная майна от берега до берега, люди по льду тянули кабель и укладывали в воду. Толщина льда 25-30 см, чтобы можно было работать.</a:t>
            </a:r>
          </a:p>
        </p:txBody>
      </p:sp>
      <p:sp>
        <p:nvSpPr>
          <p:cNvPr id="4101" name="TextBox 8"/>
          <p:cNvSpPr txBox="1">
            <a:spLocks noChangeArrowheads="1"/>
          </p:cNvSpPr>
          <p:nvPr/>
        </p:nvSpPr>
        <p:spPr bwMode="auto">
          <a:xfrm>
            <a:off x="198438" y="5824075"/>
            <a:ext cx="866979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361950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Первая подводная КЛ напряжением 35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 медной жилой сечением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150 мм</a:t>
            </a:r>
            <a:r>
              <a:rPr lang="ru-RU" sz="1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была проложена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1931г.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Кронштадт для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развития энергетики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базы Балтийского флота. Длина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 около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км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Некоторые участки работают до сих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пор. Специально выстроенная подстанция 35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располагалась ниже уровня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Балтийского моря.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33"/>
          <p:cNvSpPr txBox="1">
            <a:spLocks noChangeArrowheads="1"/>
          </p:cNvSpPr>
          <p:nvPr/>
        </p:nvSpPr>
        <p:spPr bwMode="auto">
          <a:xfrm>
            <a:off x="271159" y="1428858"/>
            <a:ext cx="859707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истории передача электрического сигнала под водой была осуществлена 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Петербурге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1812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бароном фон Шиллингом для взрыва подводной мины на реке Нева. В качестве «кабеля» использовался медный проводник, изолированный тканевыми лентами, пропитанными льняным маслом.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209141" y="2211063"/>
            <a:ext cx="4771516" cy="3535649"/>
            <a:chOff x="4209141" y="2211063"/>
            <a:chExt cx="4771516" cy="3535649"/>
          </a:xfrm>
        </p:grpSpPr>
        <p:sp>
          <p:nvSpPr>
            <p:cNvPr id="4104" name="TextBox 1"/>
            <p:cNvSpPr txBox="1">
              <a:spLocks noChangeArrowheads="1"/>
            </p:cNvSpPr>
            <p:nvPr/>
          </p:nvSpPr>
          <p:spPr bwMode="auto">
            <a:xfrm>
              <a:off x="4443303" y="5469713"/>
              <a:ext cx="45373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Прокладка подводной кабельной линии на р. Нева (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1918 г.)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141" y="2211063"/>
              <a:ext cx="4524375" cy="3200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73392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9157" y="406173"/>
            <a:ext cx="7314844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Сахалин </a:t>
            </a: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Хоккайдо (Японское море)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5882822" y="2134726"/>
            <a:ext cx="300400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Год: уточняется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Класс напряжения: 220 или 500кВ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Длина: - 1600 км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69412" y="1451428"/>
            <a:ext cx="5224157" cy="5217885"/>
            <a:chOff x="169412" y="1451428"/>
            <a:chExt cx="5224157" cy="5217885"/>
          </a:xfrm>
        </p:grpSpPr>
        <p:pic>
          <p:nvPicPr>
            <p:cNvPr id="542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9412" y="1451428"/>
              <a:ext cx="5224157" cy="5217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Полилиния 13"/>
            <p:cNvSpPr/>
            <p:nvPr/>
          </p:nvSpPr>
          <p:spPr>
            <a:xfrm>
              <a:off x="4146217" y="2301240"/>
              <a:ext cx="235283" cy="1287780"/>
            </a:xfrm>
            <a:custGeom>
              <a:avLst/>
              <a:gdLst>
                <a:gd name="connsiteX0" fmla="*/ 235283 w 235283"/>
                <a:gd name="connsiteY0" fmla="*/ 0 h 1287780"/>
                <a:gd name="connsiteX1" fmla="*/ 212423 w 235283"/>
                <a:gd name="connsiteY1" fmla="*/ 15240 h 1287780"/>
                <a:gd name="connsiteX2" fmla="*/ 189563 w 235283"/>
                <a:gd name="connsiteY2" fmla="*/ 83820 h 1287780"/>
                <a:gd name="connsiteX3" fmla="*/ 136223 w 235283"/>
                <a:gd name="connsiteY3" fmla="*/ 243840 h 1287780"/>
                <a:gd name="connsiteX4" fmla="*/ 128603 w 235283"/>
                <a:gd name="connsiteY4" fmla="*/ 266700 h 1287780"/>
                <a:gd name="connsiteX5" fmla="*/ 120983 w 235283"/>
                <a:gd name="connsiteY5" fmla="*/ 289560 h 1287780"/>
                <a:gd name="connsiteX6" fmla="*/ 105743 w 235283"/>
                <a:gd name="connsiteY6" fmla="*/ 312420 h 1287780"/>
                <a:gd name="connsiteX7" fmla="*/ 90503 w 235283"/>
                <a:gd name="connsiteY7" fmla="*/ 358140 h 1287780"/>
                <a:gd name="connsiteX8" fmla="*/ 90503 w 235283"/>
                <a:gd name="connsiteY8" fmla="*/ 746760 h 1287780"/>
                <a:gd name="connsiteX9" fmla="*/ 82883 w 235283"/>
                <a:gd name="connsiteY9" fmla="*/ 792480 h 1287780"/>
                <a:gd name="connsiteX10" fmla="*/ 60023 w 235283"/>
                <a:gd name="connsiteY10" fmla="*/ 838200 h 1287780"/>
                <a:gd name="connsiteX11" fmla="*/ 37163 w 235283"/>
                <a:gd name="connsiteY11" fmla="*/ 853440 h 1287780"/>
                <a:gd name="connsiteX12" fmla="*/ 29543 w 235283"/>
                <a:gd name="connsiteY12" fmla="*/ 876300 h 1287780"/>
                <a:gd name="connsiteX13" fmla="*/ 6683 w 235283"/>
                <a:gd name="connsiteY13" fmla="*/ 922020 h 1287780"/>
                <a:gd name="connsiteX14" fmla="*/ 21923 w 235283"/>
                <a:gd name="connsiteY14" fmla="*/ 1143000 h 1287780"/>
                <a:gd name="connsiteX15" fmla="*/ 37163 w 235283"/>
                <a:gd name="connsiteY15" fmla="*/ 1188720 h 1287780"/>
                <a:gd name="connsiteX16" fmla="*/ 44783 w 235283"/>
                <a:gd name="connsiteY16" fmla="*/ 1211580 h 1287780"/>
                <a:gd name="connsiteX17" fmla="*/ 52403 w 235283"/>
                <a:gd name="connsiteY17" fmla="*/ 1242060 h 1287780"/>
                <a:gd name="connsiteX18" fmla="*/ 67643 w 235283"/>
                <a:gd name="connsiteY18" fmla="*/ 1287780 h 1287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5283" h="1287780">
                  <a:moveTo>
                    <a:pt x="235283" y="0"/>
                  </a:moveTo>
                  <a:cubicBezTo>
                    <a:pt x="227663" y="5080"/>
                    <a:pt x="217277" y="7474"/>
                    <a:pt x="212423" y="15240"/>
                  </a:cubicBezTo>
                  <a:lnTo>
                    <a:pt x="189563" y="83820"/>
                  </a:lnTo>
                  <a:lnTo>
                    <a:pt x="136223" y="243840"/>
                  </a:lnTo>
                  <a:lnTo>
                    <a:pt x="128603" y="266700"/>
                  </a:lnTo>
                  <a:cubicBezTo>
                    <a:pt x="126063" y="274320"/>
                    <a:pt x="125438" y="282877"/>
                    <a:pt x="120983" y="289560"/>
                  </a:cubicBezTo>
                  <a:cubicBezTo>
                    <a:pt x="115903" y="297180"/>
                    <a:pt x="109462" y="304051"/>
                    <a:pt x="105743" y="312420"/>
                  </a:cubicBezTo>
                  <a:cubicBezTo>
                    <a:pt x="99219" y="327100"/>
                    <a:pt x="90503" y="358140"/>
                    <a:pt x="90503" y="358140"/>
                  </a:cubicBezTo>
                  <a:cubicBezTo>
                    <a:pt x="100541" y="548862"/>
                    <a:pt x="102756" y="513958"/>
                    <a:pt x="90503" y="746760"/>
                  </a:cubicBezTo>
                  <a:cubicBezTo>
                    <a:pt x="89691" y="762189"/>
                    <a:pt x="86235" y="777398"/>
                    <a:pt x="82883" y="792480"/>
                  </a:cubicBezTo>
                  <a:cubicBezTo>
                    <a:pt x="79342" y="808417"/>
                    <a:pt x="71766" y="826457"/>
                    <a:pt x="60023" y="838200"/>
                  </a:cubicBezTo>
                  <a:cubicBezTo>
                    <a:pt x="53547" y="844676"/>
                    <a:pt x="44783" y="848360"/>
                    <a:pt x="37163" y="853440"/>
                  </a:cubicBezTo>
                  <a:cubicBezTo>
                    <a:pt x="34623" y="861060"/>
                    <a:pt x="33135" y="869116"/>
                    <a:pt x="29543" y="876300"/>
                  </a:cubicBezTo>
                  <a:cubicBezTo>
                    <a:pt x="0" y="935386"/>
                    <a:pt x="25836" y="864561"/>
                    <a:pt x="6683" y="922020"/>
                  </a:cubicBezTo>
                  <a:cubicBezTo>
                    <a:pt x="8108" y="954806"/>
                    <a:pt x="6504" y="1081323"/>
                    <a:pt x="21923" y="1143000"/>
                  </a:cubicBezTo>
                  <a:cubicBezTo>
                    <a:pt x="25819" y="1158585"/>
                    <a:pt x="32083" y="1173480"/>
                    <a:pt x="37163" y="1188720"/>
                  </a:cubicBezTo>
                  <a:cubicBezTo>
                    <a:pt x="39703" y="1196340"/>
                    <a:pt x="42835" y="1203788"/>
                    <a:pt x="44783" y="1211580"/>
                  </a:cubicBezTo>
                  <a:cubicBezTo>
                    <a:pt x="47323" y="1221740"/>
                    <a:pt x="49394" y="1232029"/>
                    <a:pt x="52403" y="1242060"/>
                  </a:cubicBezTo>
                  <a:cubicBezTo>
                    <a:pt x="57019" y="1257447"/>
                    <a:pt x="67643" y="1287780"/>
                    <a:pt x="67643" y="1287780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552825" y="3624263"/>
              <a:ext cx="671513" cy="1776412"/>
            </a:xfrm>
            <a:custGeom>
              <a:avLst/>
              <a:gdLst>
                <a:gd name="connsiteX0" fmla="*/ 671513 w 671513"/>
                <a:gd name="connsiteY0" fmla="*/ 0 h 1776412"/>
                <a:gd name="connsiteX1" fmla="*/ 666750 w 671513"/>
                <a:gd name="connsiteY1" fmla="*/ 14287 h 1776412"/>
                <a:gd name="connsiteX2" fmla="*/ 657225 w 671513"/>
                <a:gd name="connsiteY2" fmla="*/ 176212 h 1776412"/>
                <a:gd name="connsiteX3" fmla="*/ 647700 w 671513"/>
                <a:gd name="connsiteY3" fmla="*/ 223837 h 1776412"/>
                <a:gd name="connsiteX4" fmla="*/ 642938 w 671513"/>
                <a:gd name="connsiteY4" fmla="*/ 376237 h 1776412"/>
                <a:gd name="connsiteX5" fmla="*/ 628650 w 671513"/>
                <a:gd name="connsiteY5" fmla="*/ 404812 h 1776412"/>
                <a:gd name="connsiteX6" fmla="*/ 614363 w 671513"/>
                <a:gd name="connsiteY6" fmla="*/ 409575 h 1776412"/>
                <a:gd name="connsiteX7" fmla="*/ 576263 w 671513"/>
                <a:gd name="connsiteY7" fmla="*/ 442912 h 1776412"/>
                <a:gd name="connsiteX8" fmla="*/ 561975 w 671513"/>
                <a:gd name="connsiteY8" fmla="*/ 452437 h 1776412"/>
                <a:gd name="connsiteX9" fmla="*/ 547688 w 671513"/>
                <a:gd name="connsiteY9" fmla="*/ 457200 h 1776412"/>
                <a:gd name="connsiteX10" fmla="*/ 504825 w 671513"/>
                <a:gd name="connsiteY10" fmla="*/ 481012 h 1776412"/>
                <a:gd name="connsiteX11" fmla="*/ 476250 w 671513"/>
                <a:gd name="connsiteY11" fmla="*/ 495300 h 1776412"/>
                <a:gd name="connsiteX12" fmla="*/ 447675 w 671513"/>
                <a:gd name="connsiteY12" fmla="*/ 509587 h 1776412"/>
                <a:gd name="connsiteX13" fmla="*/ 419100 w 671513"/>
                <a:gd name="connsiteY13" fmla="*/ 528637 h 1776412"/>
                <a:gd name="connsiteX14" fmla="*/ 404813 w 671513"/>
                <a:gd name="connsiteY14" fmla="*/ 533400 h 1776412"/>
                <a:gd name="connsiteX15" fmla="*/ 376238 w 671513"/>
                <a:gd name="connsiteY15" fmla="*/ 557212 h 1776412"/>
                <a:gd name="connsiteX16" fmla="*/ 361950 w 671513"/>
                <a:gd name="connsiteY16" fmla="*/ 566737 h 1776412"/>
                <a:gd name="connsiteX17" fmla="*/ 347663 w 671513"/>
                <a:gd name="connsiteY17" fmla="*/ 581025 h 1776412"/>
                <a:gd name="connsiteX18" fmla="*/ 319088 w 671513"/>
                <a:gd name="connsiteY18" fmla="*/ 600075 h 1776412"/>
                <a:gd name="connsiteX19" fmla="*/ 300038 w 671513"/>
                <a:gd name="connsiteY19" fmla="*/ 628650 h 1776412"/>
                <a:gd name="connsiteX20" fmla="*/ 290513 w 671513"/>
                <a:gd name="connsiteY20" fmla="*/ 642937 h 1776412"/>
                <a:gd name="connsiteX21" fmla="*/ 276225 w 671513"/>
                <a:gd name="connsiteY21" fmla="*/ 685800 h 1776412"/>
                <a:gd name="connsiteX22" fmla="*/ 271463 w 671513"/>
                <a:gd name="connsiteY22" fmla="*/ 700087 h 1776412"/>
                <a:gd name="connsiteX23" fmla="*/ 266700 w 671513"/>
                <a:gd name="connsiteY23" fmla="*/ 723900 h 1776412"/>
                <a:gd name="connsiteX24" fmla="*/ 257175 w 671513"/>
                <a:gd name="connsiteY24" fmla="*/ 752475 h 1776412"/>
                <a:gd name="connsiteX25" fmla="*/ 247650 w 671513"/>
                <a:gd name="connsiteY25" fmla="*/ 800100 h 1776412"/>
                <a:gd name="connsiteX26" fmla="*/ 242888 w 671513"/>
                <a:gd name="connsiteY26" fmla="*/ 823912 h 1776412"/>
                <a:gd name="connsiteX27" fmla="*/ 238125 w 671513"/>
                <a:gd name="connsiteY27" fmla="*/ 852487 h 1776412"/>
                <a:gd name="connsiteX28" fmla="*/ 223838 w 671513"/>
                <a:gd name="connsiteY28" fmla="*/ 914400 h 1776412"/>
                <a:gd name="connsiteX29" fmla="*/ 214313 w 671513"/>
                <a:gd name="connsiteY29" fmla="*/ 1004887 h 1776412"/>
                <a:gd name="connsiteX30" fmla="*/ 209550 w 671513"/>
                <a:gd name="connsiteY30" fmla="*/ 1038225 h 1776412"/>
                <a:gd name="connsiteX31" fmla="*/ 204788 w 671513"/>
                <a:gd name="connsiteY31" fmla="*/ 1085850 h 1776412"/>
                <a:gd name="connsiteX32" fmla="*/ 200025 w 671513"/>
                <a:gd name="connsiteY32" fmla="*/ 1243012 h 1776412"/>
                <a:gd name="connsiteX33" fmla="*/ 195263 w 671513"/>
                <a:gd name="connsiteY33" fmla="*/ 1276350 h 1776412"/>
                <a:gd name="connsiteX34" fmla="*/ 190500 w 671513"/>
                <a:gd name="connsiteY34" fmla="*/ 1466850 h 1776412"/>
                <a:gd name="connsiteX35" fmla="*/ 185738 w 671513"/>
                <a:gd name="connsiteY35" fmla="*/ 1485900 h 1776412"/>
                <a:gd name="connsiteX36" fmla="*/ 171450 w 671513"/>
                <a:gd name="connsiteY36" fmla="*/ 1538287 h 1776412"/>
                <a:gd name="connsiteX37" fmla="*/ 152400 w 671513"/>
                <a:gd name="connsiteY37" fmla="*/ 1566862 h 1776412"/>
                <a:gd name="connsiteX38" fmla="*/ 142875 w 671513"/>
                <a:gd name="connsiteY38" fmla="*/ 1581150 h 1776412"/>
                <a:gd name="connsiteX39" fmla="*/ 128588 w 671513"/>
                <a:gd name="connsiteY39" fmla="*/ 1609725 h 1776412"/>
                <a:gd name="connsiteX40" fmla="*/ 109538 w 671513"/>
                <a:gd name="connsiteY40" fmla="*/ 1638300 h 1776412"/>
                <a:gd name="connsiteX41" fmla="*/ 95250 w 671513"/>
                <a:gd name="connsiteY41" fmla="*/ 1666875 h 1776412"/>
                <a:gd name="connsiteX42" fmla="*/ 90488 w 671513"/>
                <a:gd name="connsiteY42" fmla="*/ 1681162 h 1776412"/>
                <a:gd name="connsiteX43" fmla="*/ 57150 w 671513"/>
                <a:gd name="connsiteY43" fmla="*/ 1719262 h 1776412"/>
                <a:gd name="connsiteX44" fmla="*/ 47625 w 671513"/>
                <a:gd name="connsiteY44" fmla="*/ 1733550 h 1776412"/>
                <a:gd name="connsiteX45" fmla="*/ 19050 w 671513"/>
                <a:gd name="connsiteY45" fmla="*/ 1752600 h 1776412"/>
                <a:gd name="connsiteX46" fmla="*/ 0 w 671513"/>
                <a:gd name="connsiteY46" fmla="*/ 1776412 h 177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71513" h="1776412">
                  <a:moveTo>
                    <a:pt x="671513" y="0"/>
                  </a:moveTo>
                  <a:cubicBezTo>
                    <a:pt x="669925" y="4762"/>
                    <a:pt x="667735" y="9364"/>
                    <a:pt x="666750" y="14287"/>
                  </a:cubicBezTo>
                  <a:cubicBezTo>
                    <a:pt x="656570" y="65189"/>
                    <a:pt x="659933" y="131535"/>
                    <a:pt x="657225" y="176212"/>
                  </a:cubicBezTo>
                  <a:cubicBezTo>
                    <a:pt x="656290" y="191632"/>
                    <a:pt x="651482" y="208713"/>
                    <a:pt x="647700" y="223837"/>
                  </a:cubicBezTo>
                  <a:cubicBezTo>
                    <a:pt x="646113" y="274637"/>
                    <a:pt x="645838" y="325495"/>
                    <a:pt x="642938" y="376237"/>
                  </a:cubicBezTo>
                  <a:cubicBezTo>
                    <a:pt x="642525" y="383470"/>
                    <a:pt x="633937" y="400582"/>
                    <a:pt x="628650" y="404812"/>
                  </a:cubicBezTo>
                  <a:cubicBezTo>
                    <a:pt x="624730" y="407948"/>
                    <a:pt x="619125" y="407987"/>
                    <a:pt x="614363" y="409575"/>
                  </a:cubicBezTo>
                  <a:cubicBezTo>
                    <a:pt x="598488" y="433387"/>
                    <a:pt x="609600" y="420688"/>
                    <a:pt x="576263" y="442912"/>
                  </a:cubicBezTo>
                  <a:cubicBezTo>
                    <a:pt x="571500" y="446087"/>
                    <a:pt x="567405" y="450627"/>
                    <a:pt x="561975" y="452437"/>
                  </a:cubicBezTo>
                  <a:cubicBezTo>
                    <a:pt x="557213" y="454025"/>
                    <a:pt x="552076" y="454762"/>
                    <a:pt x="547688" y="457200"/>
                  </a:cubicBezTo>
                  <a:cubicBezTo>
                    <a:pt x="498567" y="484490"/>
                    <a:pt x="537152" y="470238"/>
                    <a:pt x="504825" y="481012"/>
                  </a:cubicBezTo>
                  <a:cubicBezTo>
                    <a:pt x="463882" y="508308"/>
                    <a:pt x="515684" y="475582"/>
                    <a:pt x="476250" y="495300"/>
                  </a:cubicBezTo>
                  <a:cubicBezTo>
                    <a:pt x="439328" y="513761"/>
                    <a:pt x="483582" y="497620"/>
                    <a:pt x="447675" y="509587"/>
                  </a:cubicBezTo>
                  <a:cubicBezTo>
                    <a:pt x="438150" y="515937"/>
                    <a:pt x="429960" y="525016"/>
                    <a:pt x="419100" y="528637"/>
                  </a:cubicBezTo>
                  <a:cubicBezTo>
                    <a:pt x="414338" y="530225"/>
                    <a:pt x="409303" y="531155"/>
                    <a:pt x="404813" y="533400"/>
                  </a:cubicBezTo>
                  <a:cubicBezTo>
                    <a:pt x="387073" y="542270"/>
                    <a:pt x="392041" y="544043"/>
                    <a:pt x="376238" y="557212"/>
                  </a:cubicBezTo>
                  <a:cubicBezTo>
                    <a:pt x="371841" y="560876"/>
                    <a:pt x="366347" y="563073"/>
                    <a:pt x="361950" y="566737"/>
                  </a:cubicBezTo>
                  <a:cubicBezTo>
                    <a:pt x="356776" y="571049"/>
                    <a:pt x="352979" y="576890"/>
                    <a:pt x="347663" y="581025"/>
                  </a:cubicBezTo>
                  <a:cubicBezTo>
                    <a:pt x="338627" y="588053"/>
                    <a:pt x="319088" y="600075"/>
                    <a:pt x="319088" y="600075"/>
                  </a:cubicBezTo>
                  <a:lnTo>
                    <a:pt x="300038" y="628650"/>
                  </a:lnTo>
                  <a:cubicBezTo>
                    <a:pt x="296863" y="633412"/>
                    <a:pt x="292323" y="637507"/>
                    <a:pt x="290513" y="642937"/>
                  </a:cubicBezTo>
                  <a:lnTo>
                    <a:pt x="276225" y="685800"/>
                  </a:lnTo>
                  <a:cubicBezTo>
                    <a:pt x="274638" y="690562"/>
                    <a:pt x="272448" y="695165"/>
                    <a:pt x="271463" y="700087"/>
                  </a:cubicBezTo>
                  <a:cubicBezTo>
                    <a:pt x="269875" y="708025"/>
                    <a:pt x="268830" y="716090"/>
                    <a:pt x="266700" y="723900"/>
                  </a:cubicBezTo>
                  <a:cubicBezTo>
                    <a:pt x="264058" y="733586"/>
                    <a:pt x="259144" y="742630"/>
                    <a:pt x="257175" y="752475"/>
                  </a:cubicBezTo>
                  <a:lnTo>
                    <a:pt x="247650" y="800100"/>
                  </a:lnTo>
                  <a:cubicBezTo>
                    <a:pt x="246063" y="808037"/>
                    <a:pt x="244219" y="815928"/>
                    <a:pt x="242888" y="823912"/>
                  </a:cubicBezTo>
                  <a:cubicBezTo>
                    <a:pt x="241300" y="833437"/>
                    <a:pt x="240148" y="843045"/>
                    <a:pt x="238125" y="852487"/>
                  </a:cubicBezTo>
                  <a:cubicBezTo>
                    <a:pt x="229777" y="891442"/>
                    <a:pt x="229225" y="882078"/>
                    <a:pt x="223838" y="914400"/>
                  </a:cubicBezTo>
                  <a:cubicBezTo>
                    <a:pt x="216113" y="960748"/>
                    <a:pt x="220446" y="946620"/>
                    <a:pt x="214313" y="1004887"/>
                  </a:cubicBezTo>
                  <a:cubicBezTo>
                    <a:pt x="213138" y="1016051"/>
                    <a:pt x="210862" y="1027076"/>
                    <a:pt x="209550" y="1038225"/>
                  </a:cubicBezTo>
                  <a:cubicBezTo>
                    <a:pt x="207686" y="1054070"/>
                    <a:pt x="206375" y="1069975"/>
                    <a:pt x="204788" y="1085850"/>
                  </a:cubicBezTo>
                  <a:cubicBezTo>
                    <a:pt x="203200" y="1138237"/>
                    <a:pt x="202642" y="1190666"/>
                    <a:pt x="200025" y="1243012"/>
                  </a:cubicBezTo>
                  <a:cubicBezTo>
                    <a:pt x="199464" y="1254223"/>
                    <a:pt x="195740" y="1265135"/>
                    <a:pt x="195263" y="1276350"/>
                  </a:cubicBezTo>
                  <a:cubicBezTo>
                    <a:pt x="192562" y="1339812"/>
                    <a:pt x="193384" y="1403396"/>
                    <a:pt x="190500" y="1466850"/>
                  </a:cubicBezTo>
                  <a:cubicBezTo>
                    <a:pt x="190203" y="1473389"/>
                    <a:pt x="187158" y="1479510"/>
                    <a:pt x="185738" y="1485900"/>
                  </a:cubicBezTo>
                  <a:cubicBezTo>
                    <a:pt x="182756" y="1499317"/>
                    <a:pt x="178882" y="1527138"/>
                    <a:pt x="171450" y="1538287"/>
                  </a:cubicBezTo>
                  <a:lnTo>
                    <a:pt x="152400" y="1566862"/>
                  </a:lnTo>
                  <a:lnTo>
                    <a:pt x="142875" y="1581150"/>
                  </a:lnTo>
                  <a:cubicBezTo>
                    <a:pt x="130908" y="1617053"/>
                    <a:pt x="147049" y="1572804"/>
                    <a:pt x="128588" y="1609725"/>
                  </a:cubicBezTo>
                  <a:cubicBezTo>
                    <a:pt x="114803" y="1637294"/>
                    <a:pt x="136621" y="1611215"/>
                    <a:pt x="109538" y="1638300"/>
                  </a:cubicBezTo>
                  <a:cubicBezTo>
                    <a:pt x="97564" y="1674217"/>
                    <a:pt x="113718" y="1629939"/>
                    <a:pt x="95250" y="1666875"/>
                  </a:cubicBezTo>
                  <a:cubicBezTo>
                    <a:pt x="93005" y="1671365"/>
                    <a:pt x="92926" y="1676774"/>
                    <a:pt x="90488" y="1681162"/>
                  </a:cubicBezTo>
                  <a:cubicBezTo>
                    <a:pt x="74146" y="1710578"/>
                    <a:pt x="78021" y="1705348"/>
                    <a:pt x="57150" y="1719262"/>
                  </a:cubicBezTo>
                  <a:cubicBezTo>
                    <a:pt x="53975" y="1724025"/>
                    <a:pt x="51933" y="1729781"/>
                    <a:pt x="47625" y="1733550"/>
                  </a:cubicBezTo>
                  <a:cubicBezTo>
                    <a:pt x="39010" y="1741088"/>
                    <a:pt x="19050" y="1752600"/>
                    <a:pt x="19050" y="1752600"/>
                  </a:cubicBezTo>
                  <a:cubicBezTo>
                    <a:pt x="7034" y="1770623"/>
                    <a:pt x="13572" y="1762840"/>
                    <a:pt x="0" y="1776412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219450" y="5388673"/>
              <a:ext cx="347188" cy="459677"/>
            </a:xfrm>
            <a:custGeom>
              <a:avLst/>
              <a:gdLst>
                <a:gd name="connsiteX0" fmla="*/ 338138 w 347188"/>
                <a:gd name="connsiteY0" fmla="*/ 7240 h 459677"/>
                <a:gd name="connsiteX1" fmla="*/ 314325 w 347188"/>
                <a:gd name="connsiteY1" fmla="*/ 26290 h 459677"/>
                <a:gd name="connsiteX2" fmla="*/ 290513 w 347188"/>
                <a:gd name="connsiteY2" fmla="*/ 45340 h 459677"/>
                <a:gd name="connsiteX3" fmla="*/ 280988 w 347188"/>
                <a:gd name="connsiteY3" fmla="*/ 73915 h 459677"/>
                <a:gd name="connsiteX4" fmla="*/ 261938 w 347188"/>
                <a:gd name="connsiteY4" fmla="*/ 102490 h 459677"/>
                <a:gd name="connsiteX5" fmla="*/ 247650 w 347188"/>
                <a:gd name="connsiteY5" fmla="*/ 131065 h 459677"/>
                <a:gd name="connsiteX6" fmla="*/ 233363 w 347188"/>
                <a:gd name="connsiteY6" fmla="*/ 140590 h 459677"/>
                <a:gd name="connsiteX7" fmla="*/ 223838 w 347188"/>
                <a:gd name="connsiteY7" fmla="*/ 154877 h 459677"/>
                <a:gd name="connsiteX8" fmla="*/ 209550 w 347188"/>
                <a:gd name="connsiteY8" fmla="*/ 164402 h 459677"/>
                <a:gd name="connsiteX9" fmla="*/ 204788 w 347188"/>
                <a:gd name="connsiteY9" fmla="*/ 178690 h 459677"/>
                <a:gd name="connsiteX10" fmla="*/ 190500 w 347188"/>
                <a:gd name="connsiteY10" fmla="*/ 192977 h 459677"/>
                <a:gd name="connsiteX11" fmla="*/ 166688 w 347188"/>
                <a:gd name="connsiteY11" fmla="*/ 212027 h 459677"/>
                <a:gd name="connsiteX12" fmla="*/ 147638 w 347188"/>
                <a:gd name="connsiteY12" fmla="*/ 231077 h 459677"/>
                <a:gd name="connsiteX13" fmla="*/ 128588 w 347188"/>
                <a:gd name="connsiteY13" fmla="*/ 250127 h 459677"/>
                <a:gd name="connsiteX14" fmla="*/ 114300 w 347188"/>
                <a:gd name="connsiteY14" fmla="*/ 259652 h 459677"/>
                <a:gd name="connsiteX15" fmla="*/ 100013 w 347188"/>
                <a:gd name="connsiteY15" fmla="*/ 264415 h 459677"/>
                <a:gd name="connsiteX16" fmla="*/ 76200 w 347188"/>
                <a:gd name="connsiteY16" fmla="*/ 283465 h 459677"/>
                <a:gd name="connsiteX17" fmla="*/ 57150 w 347188"/>
                <a:gd name="connsiteY17" fmla="*/ 312040 h 459677"/>
                <a:gd name="connsiteX18" fmla="*/ 47625 w 347188"/>
                <a:gd name="connsiteY18" fmla="*/ 326327 h 459677"/>
                <a:gd name="connsiteX19" fmla="*/ 33338 w 347188"/>
                <a:gd name="connsiteY19" fmla="*/ 354902 h 459677"/>
                <a:gd name="connsiteX20" fmla="*/ 23813 w 347188"/>
                <a:gd name="connsiteY20" fmla="*/ 383477 h 459677"/>
                <a:gd name="connsiteX21" fmla="*/ 14288 w 347188"/>
                <a:gd name="connsiteY21" fmla="*/ 416815 h 459677"/>
                <a:gd name="connsiteX22" fmla="*/ 4763 w 347188"/>
                <a:gd name="connsiteY22" fmla="*/ 450152 h 459677"/>
                <a:gd name="connsiteX23" fmla="*/ 0 w 347188"/>
                <a:gd name="connsiteY23" fmla="*/ 459677 h 459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7188" h="459677">
                  <a:moveTo>
                    <a:pt x="338138" y="7240"/>
                  </a:moveTo>
                  <a:cubicBezTo>
                    <a:pt x="310842" y="48183"/>
                    <a:pt x="347188" y="0"/>
                    <a:pt x="314325" y="26290"/>
                  </a:cubicBezTo>
                  <a:cubicBezTo>
                    <a:pt x="283549" y="50910"/>
                    <a:pt x="326426" y="33367"/>
                    <a:pt x="290513" y="45340"/>
                  </a:cubicBezTo>
                  <a:cubicBezTo>
                    <a:pt x="287338" y="54865"/>
                    <a:pt x="286557" y="65561"/>
                    <a:pt x="280988" y="73915"/>
                  </a:cubicBezTo>
                  <a:cubicBezTo>
                    <a:pt x="274638" y="83440"/>
                    <a:pt x="265559" y="91630"/>
                    <a:pt x="261938" y="102490"/>
                  </a:cubicBezTo>
                  <a:cubicBezTo>
                    <a:pt x="258064" y="114109"/>
                    <a:pt x="256881" y="121833"/>
                    <a:pt x="247650" y="131065"/>
                  </a:cubicBezTo>
                  <a:cubicBezTo>
                    <a:pt x="243603" y="135112"/>
                    <a:pt x="238125" y="137415"/>
                    <a:pt x="233363" y="140590"/>
                  </a:cubicBezTo>
                  <a:cubicBezTo>
                    <a:pt x="230188" y="145352"/>
                    <a:pt x="227885" y="150830"/>
                    <a:pt x="223838" y="154877"/>
                  </a:cubicBezTo>
                  <a:cubicBezTo>
                    <a:pt x="219790" y="158924"/>
                    <a:pt x="213126" y="159932"/>
                    <a:pt x="209550" y="164402"/>
                  </a:cubicBezTo>
                  <a:cubicBezTo>
                    <a:pt x="206414" y="168322"/>
                    <a:pt x="207573" y="174513"/>
                    <a:pt x="204788" y="178690"/>
                  </a:cubicBezTo>
                  <a:cubicBezTo>
                    <a:pt x="201052" y="184294"/>
                    <a:pt x="194812" y="187803"/>
                    <a:pt x="190500" y="192977"/>
                  </a:cubicBezTo>
                  <a:cubicBezTo>
                    <a:pt x="173928" y="212862"/>
                    <a:pt x="190143" y="204209"/>
                    <a:pt x="166688" y="212027"/>
                  </a:cubicBezTo>
                  <a:cubicBezTo>
                    <a:pt x="153986" y="250130"/>
                    <a:pt x="173039" y="205676"/>
                    <a:pt x="147638" y="231077"/>
                  </a:cubicBezTo>
                  <a:cubicBezTo>
                    <a:pt x="122239" y="256476"/>
                    <a:pt x="166685" y="237429"/>
                    <a:pt x="128588" y="250127"/>
                  </a:cubicBezTo>
                  <a:cubicBezTo>
                    <a:pt x="123825" y="253302"/>
                    <a:pt x="119420" y="257092"/>
                    <a:pt x="114300" y="259652"/>
                  </a:cubicBezTo>
                  <a:cubicBezTo>
                    <a:pt x="109810" y="261897"/>
                    <a:pt x="103933" y="261279"/>
                    <a:pt x="100013" y="264415"/>
                  </a:cubicBezTo>
                  <a:cubicBezTo>
                    <a:pt x="69240" y="289034"/>
                    <a:pt x="112112" y="271493"/>
                    <a:pt x="76200" y="283465"/>
                  </a:cubicBezTo>
                  <a:lnTo>
                    <a:pt x="57150" y="312040"/>
                  </a:lnTo>
                  <a:lnTo>
                    <a:pt x="47625" y="326327"/>
                  </a:lnTo>
                  <a:cubicBezTo>
                    <a:pt x="30262" y="378422"/>
                    <a:pt x="57951" y="299524"/>
                    <a:pt x="33338" y="354902"/>
                  </a:cubicBezTo>
                  <a:cubicBezTo>
                    <a:pt x="29260" y="364077"/>
                    <a:pt x="26248" y="373737"/>
                    <a:pt x="23813" y="383477"/>
                  </a:cubicBezTo>
                  <a:cubicBezTo>
                    <a:pt x="8923" y="443030"/>
                    <a:pt x="27953" y="368988"/>
                    <a:pt x="14288" y="416815"/>
                  </a:cubicBezTo>
                  <a:cubicBezTo>
                    <a:pt x="9776" y="432607"/>
                    <a:pt x="10468" y="435889"/>
                    <a:pt x="4763" y="450152"/>
                  </a:cubicBezTo>
                  <a:cubicBezTo>
                    <a:pt x="3445" y="453448"/>
                    <a:pt x="1588" y="456502"/>
                    <a:pt x="0" y="459677"/>
                  </a:cubicBezTo>
                </a:path>
              </a:pathLst>
            </a:custGeom>
            <a:ln w="381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90938" y="1895474"/>
              <a:ext cx="804862" cy="405766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Autofit/>
            </a:bodyPr>
            <a:lstStyle/>
            <a:p>
              <a:r>
                <a:rPr lang="ru-RU" sz="12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Сахалин</a:t>
              </a:r>
            </a:p>
            <a:p>
              <a:r>
                <a:rPr lang="en-US" sz="1200" dirty="0" err="1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Sahalin</a:t>
              </a:r>
              <a:endParaRPr lang="ru-RU" sz="1200" dirty="0" smtClean="0">
                <a:solidFill>
                  <a:srgbClr val="FFFFFF"/>
                </a:solidFill>
                <a:latin typeface="Franklin Gothic Book"/>
                <a:cs typeface="Franklin Gothic Book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26607" y="3385012"/>
              <a:ext cx="1004888" cy="482138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Autofit/>
            </a:bodyPr>
            <a:lstStyle/>
            <a:p>
              <a:r>
                <a:rPr lang="ru-RU" sz="12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Хоккайдо</a:t>
              </a:r>
              <a:endPara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1200" dirty="0" err="1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Hokkaydo</a:t>
              </a:r>
              <a:endParaRPr lang="ru-RU" sz="1200" dirty="0" smtClean="0">
                <a:solidFill>
                  <a:srgbClr val="FFFFFF"/>
                </a:solidFill>
                <a:latin typeface="Franklin Gothic Book"/>
                <a:cs typeface="Franklin Gothic Book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288507" y="6019800"/>
              <a:ext cx="804862" cy="47625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Autofit/>
            </a:bodyPr>
            <a:lstStyle/>
            <a:p>
              <a:r>
                <a:rPr lang="ru-RU" sz="1200" dirty="0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Хонсю</a:t>
              </a:r>
              <a:endParaRPr lang="en-US" sz="12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1200" dirty="0" err="1" smtClean="0">
                  <a:solidFill>
                    <a:schemeClr val="bg2">
                      <a:lumMod val="20000"/>
                      <a:lumOff val="8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Honsu</a:t>
              </a:r>
              <a:endParaRPr lang="ru-RU" sz="1200" dirty="0" smtClean="0">
                <a:solidFill>
                  <a:srgbClr val="FFFFFF"/>
                </a:solidFill>
                <a:latin typeface="Franklin Gothic Book"/>
                <a:cs typeface="Franklin Gothic Boo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179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982" y="406173"/>
            <a:ext cx="7314844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Завод по производству подводных кабелей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3"/>
          <p:cNvSpPr>
            <a:spLocks noChangeArrowheads="1"/>
          </p:cNvSpPr>
          <p:nvPr/>
        </p:nvSpPr>
        <p:spPr bwMode="auto">
          <a:xfrm>
            <a:off x="2038707" y="5703838"/>
            <a:ext cx="5185229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Суммарная длина подводных кабельных линий  в перспективе на 5 лет составляет: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1882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км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25" y="1390650"/>
            <a:ext cx="7439025" cy="408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79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Заголовок 1"/>
          <p:cNvSpPr>
            <a:spLocks noGrp="1"/>
          </p:cNvSpPr>
          <p:nvPr>
            <p:ph type="title"/>
          </p:nvPr>
        </p:nvSpPr>
        <p:spPr>
          <a:xfrm>
            <a:off x="1759856" y="310651"/>
            <a:ext cx="7384144" cy="780685"/>
          </a:xfrm>
        </p:spPr>
        <p:txBody>
          <a:bodyPr/>
          <a:lstStyle/>
          <a:p>
            <a:pPr algn="l"/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Возможные варианты прокладки подводных кабелей в Европу из России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363771" y="1699535"/>
            <a:ext cx="3787321" cy="4696052"/>
            <a:chOff x="755650" y="1844675"/>
            <a:chExt cx="3195638" cy="3962400"/>
          </a:xfrm>
        </p:grpSpPr>
        <p:pic>
          <p:nvPicPr>
            <p:cNvPr id="115714" name="Рисунок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6375" t="13766" r="2602" b="26891"/>
            <a:stretch>
              <a:fillRect/>
            </a:stretch>
          </p:blipFill>
          <p:spPr bwMode="auto">
            <a:xfrm>
              <a:off x="755650" y="1844675"/>
              <a:ext cx="3195638" cy="396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5715" name="Group 2"/>
            <p:cNvGrpSpPr>
              <a:grpSpLocks/>
            </p:cNvGrpSpPr>
            <p:nvPr/>
          </p:nvGrpSpPr>
          <p:grpSpPr bwMode="auto">
            <a:xfrm>
              <a:off x="1835150" y="3152775"/>
              <a:ext cx="1235075" cy="1139825"/>
              <a:chOff x="5910" y="3937"/>
              <a:chExt cx="1945" cy="1795"/>
            </a:xfrm>
          </p:grpSpPr>
          <p:cxnSp>
            <p:nvCxnSpPr>
              <p:cNvPr id="115722" name="AutoShape 3"/>
              <p:cNvCxnSpPr>
                <a:cxnSpLocks noChangeShapeType="1"/>
              </p:cNvCxnSpPr>
              <p:nvPr/>
            </p:nvCxnSpPr>
            <p:spPr bwMode="auto">
              <a:xfrm rot="10800000">
                <a:off x="7490" y="3937"/>
                <a:ext cx="365" cy="0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15723" name="AutoShape 4"/>
              <p:cNvCxnSpPr>
                <a:cxnSpLocks noChangeShapeType="1"/>
              </p:cNvCxnSpPr>
              <p:nvPr/>
            </p:nvCxnSpPr>
            <p:spPr bwMode="auto">
              <a:xfrm flipH="1">
                <a:off x="6985" y="3937"/>
                <a:ext cx="505" cy="224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15724" name="AutoShape 5"/>
              <p:cNvCxnSpPr>
                <a:cxnSpLocks noChangeShapeType="1"/>
              </p:cNvCxnSpPr>
              <p:nvPr/>
            </p:nvCxnSpPr>
            <p:spPr bwMode="auto">
              <a:xfrm flipH="1">
                <a:off x="6396" y="4161"/>
                <a:ext cx="589" cy="168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15725" name="AutoShape 6"/>
              <p:cNvCxnSpPr>
                <a:cxnSpLocks noChangeShapeType="1"/>
              </p:cNvCxnSpPr>
              <p:nvPr/>
            </p:nvCxnSpPr>
            <p:spPr bwMode="auto">
              <a:xfrm>
                <a:off x="7172" y="4002"/>
                <a:ext cx="112" cy="19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15726" name="AutoShape 7"/>
              <p:cNvCxnSpPr>
                <a:cxnSpLocks noChangeShapeType="1"/>
              </p:cNvCxnSpPr>
              <p:nvPr/>
            </p:nvCxnSpPr>
            <p:spPr bwMode="auto">
              <a:xfrm flipH="1">
                <a:off x="6667" y="4189"/>
                <a:ext cx="223" cy="430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15727" name="AutoShape 8"/>
              <p:cNvCxnSpPr>
                <a:cxnSpLocks noChangeShapeType="1"/>
              </p:cNvCxnSpPr>
              <p:nvPr/>
            </p:nvCxnSpPr>
            <p:spPr bwMode="auto">
              <a:xfrm flipH="1">
                <a:off x="6611" y="4619"/>
                <a:ext cx="56" cy="935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15728" name="AutoShape 9"/>
              <p:cNvCxnSpPr>
                <a:cxnSpLocks noChangeShapeType="1"/>
              </p:cNvCxnSpPr>
              <p:nvPr/>
            </p:nvCxnSpPr>
            <p:spPr bwMode="auto">
              <a:xfrm flipH="1">
                <a:off x="6277" y="4900"/>
                <a:ext cx="368" cy="442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15729" name="AutoShape 10"/>
              <p:cNvCxnSpPr>
                <a:cxnSpLocks noChangeShapeType="1"/>
              </p:cNvCxnSpPr>
              <p:nvPr/>
            </p:nvCxnSpPr>
            <p:spPr bwMode="auto">
              <a:xfrm flipH="1">
                <a:off x="5910" y="5339"/>
                <a:ext cx="364" cy="393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</p:grpSp>
      </p:grpSp>
      <p:pic>
        <p:nvPicPr>
          <p:cNvPr id="115716" name="Содержимое 14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284" t="16988" r="36626" b="68449"/>
          <a:stretch>
            <a:fillRect/>
          </a:stretch>
        </p:blipFill>
        <p:spPr>
          <a:xfrm>
            <a:off x="4328205" y="2114171"/>
            <a:ext cx="4583566" cy="3357706"/>
          </a:xfrm>
        </p:spPr>
      </p:pic>
      <p:grpSp>
        <p:nvGrpSpPr>
          <p:cNvPr id="3" name="Группа 2"/>
          <p:cNvGrpSpPr/>
          <p:nvPr/>
        </p:nvGrpSpPr>
        <p:grpSpPr>
          <a:xfrm>
            <a:off x="4850904" y="3230945"/>
            <a:ext cx="1259915" cy="439578"/>
            <a:chOff x="4806575" y="2897417"/>
            <a:chExt cx="1068973" cy="410255"/>
          </a:xfrm>
        </p:grpSpPr>
        <p:cxnSp>
          <p:nvCxnSpPr>
            <p:cNvPr id="115718" name="AutoShape 17"/>
            <p:cNvCxnSpPr>
              <a:cxnSpLocks noChangeShapeType="1"/>
            </p:cNvCxnSpPr>
            <p:nvPr/>
          </p:nvCxnSpPr>
          <p:spPr bwMode="auto">
            <a:xfrm flipH="1">
              <a:off x="5469499" y="2897417"/>
              <a:ext cx="406049" cy="175551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15719" name="AutoShape 18"/>
            <p:cNvCxnSpPr>
              <a:cxnSpLocks noChangeShapeType="1"/>
            </p:cNvCxnSpPr>
            <p:nvPr/>
          </p:nvCxnSpPr>
          <p:spPr bwMode="auto">
            <a:xfrm flipH="1">
              <a:off x="5583391" y="2897417"/>
              <a:ext cx="292157" cy="410255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15720" name="AutoShape 19"/>
            <p:cNvCxnSpPr>
              <a:cxnSpLocks noChangeShapeType="1"/>
            </p:cNvCxnSpPr>
            <p:nvPr/>
          </p:nvCxnSpPr>
          <p:spPr bwMode="auto">
            <a:xfrm flipH="1" flipV="1">
              <a:off x="4891994" y="2955934"/>
              <a:ext cx="577505" cy="117034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115721" name="AutoShape 20"/>
            <p:cNvCxnSpPr>
              <a:cxnSpLocks noChangeShapeType="1"/>
            </p:cNvCxnSpPr>
            <p:nvPr/>
          </p:nvCxnSpPr>
          <p:spPr bwMode="auto">
            <a:xfrm flipH="1">
              <a:off x="4806575" y="3072968"/>
              <a:ext cx="662924" cy="95408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xmlns="" val="310179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9333" y="474133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>
            <a:normAutofit/>
          </a:bodyPr>
          <a:lstStyle/>
          <a:p>
            <a:endParaRPr lang="en-US" sz="1200" b="1" i="1" dirty="0" smtClean="0">
              <a:solidFill>
                <a:srgbClr val="FFFFFF"/>
              </a:solidFill>
              <a:latin typeface="Franklin Gothic Book"/>
              <a:cs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56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1712686" y="304570"/>
            <a:ext cx="7363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Подводные </a:t>
            </a:r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кабельные линии в России 110кВ</a:t>
            </a:r>
          </a:p>
        </p:txBody>
      </p:sp>
      <p:sp>
        <p:nvSpPr>
          <p:cNvPr id="5124" name="TextBox 8"/>
          <p:cNvSpPr txBox="1">
            <a:spLocks noChangeArrowheads="1"/>
          </p:cNvSpPr>
          <p:nvPr/>
        </p:nvSpPr>
        <p:spPr bwMode="auto">
          <a:xfrm>
            <a:off x="169732" y="5553904"/>
            <a:ext cx="889158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1962-1963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стали прокладывать кабели 110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 подводными переходами.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Технология прокладки: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размывка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гидромониторами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грунта -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укладка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кабеля- замывка-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наложение мешков с песком, а в некоторых случаях –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бетонных плит. </a:t>
            </a:r>
            <a:endParaRPr lang="ru-RU" sz="1400" b="1" i="1" u="sng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031952" y="1730277"/>
            <a:ext cx="3321516" cy="3132399"/>
            <a:chOff x="5349238" y="1186725"/>
            <a:chExt cx="3120342" cy="2942679"/>
          </a:xfrm>
        </p:grpSpPr>
        <p:pic>
          <p:nvPicPr>
            <p:cNvPr id="5128" name="Picture 8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226" t="3989" r="8412" b="14971"/>
            <a:stretch/>
          </p:blipFill>
          <p:spPr bwMode="auto">
            <a:xfrm>
              <a:off x="5349239" y="1186725"/>
              <a:ext cx="3120341" cy="24939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349238" y="3695701"/>
              <a:ext cx="3120341" cy="433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Соединительная муфта маслонаполненного кабеля 110 </a:t>
              </a:r>
              <a:r>
                <a:rPr lang="ru-RU" sz="1200" b="1" dirty="0" err="1" smtClean="0">
                  <a:latin typeface="Times New Roman" pitchFamily="18" charset="0"/>
                  <a:cs typeface="Times New Roman" pitchFamily="18" charset="0"/>
                </a:rPr>
                <a:t>кВ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 (1962 г.)</a:t>
              </a:r>
              <a:endParaRPr lang="ru-RU" sz="1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66061" y="1650298"/>
            <a:ext cx="4165600" cy="3768059"/>
            <a:chOff x="609603" y="1650298"/>
            <a:chExt cx="4165600" cy="3768059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55" t="3667" r="5524" b="19022"/>
            <a:stretch/>
          </p:blipFill>
          <p:spPr bwMode="auto">
            <a:xfrm>
              <a:off x="1103089" y="1650298"/>
              <a:ext cx="2888343" cy="2814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609603" y="4473802"/>
              <a:ext cx="4165600" cy="944555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normAutofit lnSpcReduction="10000"/>
            </a:bodyPr>
            <a:lstStyle/>
            <a:p>
              <a:pPr algn="ctr"/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Образец одной  из трех жил напряжением 110 </a:t>
              </a:r>
              <a:r>
                <a:rPr lang="ru-RU" sz="1200" b="1" dirty="0" err="1" smtClean="0">
                  <a:latin typeface="Times New Roman" pitchFamily="18" charset="0"/>
                  <a:cs typeface="Times New Roman" pitchFamily="18" charset="0"/>
                </a:rPr>
                <a:t>кВ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, марка </a:t>
              </a:r>
              <a:r>
                <a:rPr lang="ru-RU" sz="1200" b="1" dirty="0" err="1" smtClean="0">
                  <a:latin typeface="Times New Roman" pitchFamily="18" charset="0"/>
                  <a:cs typeface="Times New Roman" pitchFamily="18" charset="0"/>
                </a:rPr>
                <a:t>МНАШв</a:t>
              </a:r>
              <a:r>
                <a:rPr lang="ru-RU" sz="1200" b="1" dirty="0" smtClean="0">
                  <a:latin typeface="Times New Roman" pitchFamily="18" charset="0"/>
                  <a:cs typeface="Times New Roman" pitchFamily="18" charset="0"/>
                </a:rPr>
                <a:t>. Конструкция: жилы медные; в центре жил масло под низким давлением, изоляция бумажно-масляная,  алюминиевая гофрированная оболочка,  внешнее покрытие из поливинилхлорида.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4630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843312" y="64571"/>
            <a:ext cx="71700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Историческая справка. Прокладка кабельной </a:t>
            </a: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линии</a:t>
            </a:r>
            <a:b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подводным переходом через Ладожское озеро (</a:t>
            </a: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1942г). </a:t>
            </a:r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Рекордные сроки строительства</a:t>
            </a:r>
          </a:p>
        </p:txBody>
      </p:sp>
      <p:sp>
        <p:nvSpPr>
          <p:cNvPr id="6148" name="TextBox 10"/>
          <p:cNvSpPr txBox="1">
            <a:spLocks noChangeArrowheads="1"/>
          </p:cNvSpPr>
          <p:nvPr/>
        </p:nvSpPr>
        <p:spPr bwMode="auto">
          <a:xfrm>
            <a:off x="395288" y="5087028"/>
            <a:ext cx="84248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266700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Строителям  предстояло протянуть под непрерывными бомбежками и обстрелами 104 км трассы по лесам и болотам и почти 23 км по дну Ладожского озера, что было особенно сложно.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Пять КЛ напряжением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сечением медной жилы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150 мм</a:t>
            </a:r>
            <a:r>
              <a:rPr lang="ru-RU" sz="1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связали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Волховскую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ГЭС и блокадный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Ленинград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(изготовлен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блокадном Ленинграде на заводе «Севкабель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»).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Все пять КЛ были проложены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 45 дней.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3" descr="C:\Users\user4\Desktop\МРСК\Презентация_Подводные кабели в Россиии\плакат 5-3фин+mini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81" t="7475" r="72559" b="79238"/>
          <a:stretch/>
        </p:blipFill>
        <p:spPr bwMode="auto">
          <a:xfrm>
            <a:off x="2035136" y="1565363"/>
            <a:ext cx="4989771" cy="340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8818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3"/>
          <p:cNvSpPr txBox="1">
            <a:spLocks noChangeArrowheads="1"/>
          </p:cNvSpPr>
          <p:nvPr/>
        </p:nvSpPr>
        <p:spPr bwMode="auto">
          <a:xfrm>
            <a:off x="1712686" y="195217"/>
            <a:ext cx="74503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Подводные </a:t>
            </a:r>
            <a:r>
              <a:rPr lang="ru-RU" sz="2400" dirty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кабельные линии в России (</a:t>
            </a:r>
            <a:r>
              <a:rPr lang="ru-RU" sz="2400" dirty="0" smtClean="0">
                <a:solidFill>
                  <a:srgbClr val="FCFBF9"/>
                </a:solidFill>
                <a:latin typeface="Times New Roman" pitchFamily="18" charset="0"/>
                <a:cs typeface="Times New Roman" pitchFamily="18" charset="0"/>
              </a:rPr>
              <a:t>1942 г.)</a:t>
            </a:r>
            <a:endParaRPr lang="ru-RU" sz="2400" dirty="0">
              <a:solidFill>
                <a:srgbClr val="FCFBF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788343" y="1675714"/>
            <a:ext cx="7620111" cy="4660804"/>
            <a:chOff x="788343" y="1196752"/>
            <a:chExt cx="7620111" cy="4660804"/>
          </a:xfrm>
        </p:grpSpPr>
        <p:pic>
          <p:nvPicPr>
            <p:cNvPr id="7172" name="Picture 2" descr="C:\Users\user4\Desktop\МРСК\Презентация_Подводные кабели в Россиии\новая информация\плакат 1 от 27.11 mini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511" t="69492" r="61528" b="19048"/>
            <a:stretch/>
          </p:blipFill>
          <p:spPr bwMode="auto">
            <a:xfrm>
              <a:off x="788343" y="1196752"/>
              <a:ext cx="7620111" cy="3901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788344" y="5118892"/>
              <a:ext cx="762011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Кабель 10 </a:t>
              </a:r>
              <a:r>
                <a:rPr lang="ru-RU" sz="1400" b="1" dirty="0" err="1" smtClean="0">
                  <a:latin typeface="Times New Roman" pitchFamily="18" charset="0"/>
                  <a:cs typeface="Times New Roman" pitchFamily="18" charset="0"/>
                </a:rPr>
                <a:t>кВ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, марки СК с медной жилой сечением 3х120 мм2. Изоляция бумажная пропитанная маслоканифольным составом, оболочка свинцовая, бронирован круглыми стальными проволоками. Изготовлен в 1942 г. </a:t>
              </a:r>
              <a:r>
                <a:rPr lang="ru-RU" sz="1400" b="1" dirty="0">
                  <a:latin typeface="Times New Roman" pitchFamily="18" charset="0"/>
                  <a:cs typeface="Times New Roman" pitchFamily="18" charset="0"/>
                </a:rPr>
                <a:t>в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 городе Ленинграде, на заводе «</a:t>
              </a:r>
              <a:r>
                <a:rPr lang="ru-RU" sz="1400" b="1" dirty="0" err="1" smtClean="0">
                  <a:latin typeface="Times New Roman" pitchFamily="18" charset="0"/>
                  <a:cs typeface="Times New Roman" pitchFamily="18" charset="0"/>
                </a:rPr>
                <a:t>Севкабель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»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7162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512" t="29085" r="14363" b="24716"/>
          <a:stretch>
            <a:fillRect/>
          </a:stretch>
        </p:blipFill>
        <p:spPr bwMode="auto">
          <a:xfrm>
            <a:off x="0" y="908050"/>
            <a:ext cx="9144000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Oval 144"/>
          <p:cNvSpPr>
            <a:spLocks noChangeArrowheads="1"/>
          </p:cNvSpPr>
          <p:nvPr/>
        </p:nvSpPr>
        <p:spPr bwMode="auto">
          <a:xfrm>
            <a:off x="611188" y="2708275"/>
            <a:ext cx="288925" cy="2889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79" name="TextBox 33"/>
          <p:cNvSpPr txBox="1">
            <a:spLocks noChangeArrowheads="1"/>
          </p:cNvSpPr>
          <p:nvPr/>
        </p:nvSpPr>
        <p:spPr bwMode="auto">
          <a:xfrm>
            <a:off x="588963" y="2701925"/>
            <a:ext cx="358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10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043" y="173946"/>
            <a:ext cx="7650957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>
                <a:solidFill>
                  <a:srgbClr val="FCFBF9"/>
                </a:solidFill>
              </a:rPr>
              <a:t>Проекты подводных кабельных линий России</a:t>
            </a:r>
            <a:endParaRPr lang="ru-RU" dirty="0">
              <a:solidFill>
                <a:srgbClr val="FCFBF9"/>
              </a:solidFill>
            </a:endParaRPr>
          </a:p>
        </p:txBody>
      </p:sp>
      <p:sp>
        <p:nvSpPr>
          <p:cNvPr id="9" name="Oval 144"/>
          <p:cNvSpPr>
            <a:spLocks noChangeArrowheads="1"/>
          </p:cNvSpPr>
          <p:nvPr/>
        </p:nvSpPr>
        <p:spPr bwMode="auto">
          <a:xfrm>
            <a:off x="323850" y="2924175"/>
            <a:ext cx="287338" cy="2889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83" name="TextBox 9"/>
          <p:cNvSpPr txBox="1">
            <a:spLocks noChangeArrowheads="1"/>
          </p:cNvSpPr>
          <p:nvPr/>
        </p:nvSpPr>
        <p:spPr bwMode="auto">
          <a:xfrm>
            <a:off x="395288" y="2943225"/>
            <a:ext cx="1444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3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11" name="Oval 144"/>
          <p:cNvSpPr>
            <a:spLocks noChangeArrowheads="1"/>
          </p:cNvSpPr>
          <p:nvPr/>
        </p:nvSpPr>
        <p:spPr bwMode="auto">
          <a:xfrm>
            <a:off x="468313" y="3141663"/>
            <a:ext cx="287337" cy="28733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85" name="TextBox 11"/>
          <p:cNvSpPr txBox="1">
            <a:spLocks noChangeArrowheads="1"/>
          </p:cNvSpPr>
          <p:nvPr/>
        </p:nvSpPr>
        <p:spPr bwMode="auto">
          <a:xfrm>
            <a:off x="539750" y="3141663"/>
            <a:ext cx="144463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5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15" name="Oval 144"/>
          <p:cNvSpPr>
            <a:spLocks noChangeArrowheads="1"/>
          </p:cNvSpPr>
          <p:nvPr/>
        </p:nvSpPr>
        <p:spPr bwMode="auto">
          <a:xfrm>
            <a:off x="539750" y="2852738"/>
            <a:ext cx="287338" cy="2889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87" name="TextBox 15"/>
          <p:cNvSpPr txBox="1">
            <a:spLocks noChangeArrowheads="1"/>
          </p:cNvSpPr>
          <p:nvPr/>
        </p:nvSpPr>
        <p:spPr bwMode="auto">
          <a:xfrm>
            <a:off x="611188" y="2871788"/>
            <a:ext cx="1444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4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17" name="Oval 144"/>
          <p:cNvSpPr>
            <a:spLocks noChangeArrowheads="1"/>
          </p:cNvSpPr>
          <p:nvPr/>
        </p:nvSpPr>
        <p:spPr bwMode="auto">
          <a:xfrm>
            <a:off x="6443663" y="4076700"/>
            <a:ext cx="288925" cy="2889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89" name="TextBox 17"/>
          <p:cNvSpPr txBox="1">
            <a:spLocks noChangeArrowheads="1"/>
          </p:cNvSpPr>
          <p:nvPr/>
        </p:nvSpPr>
        <p:spPr bwMode="auto">
          <a:xfrm>
            <a:off x="6516688" y="4076700"/>
            <a:ext cx="1428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8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19" name="Oval 144"/>
          <p:cNvSpPr>
            <a:spLocks noChangeArrowheads="1"/>
          </p:cNvSpPr>
          <p:nvPr/>
        </p:nvSpPr>
        <p:spPr bwMode="auto">
          <a:xfrm>
            <a:off x="755650" y="4437063"/>
            <a:ext cx="287338" cy="28733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91" name="TextBox 19"/>
          <p:cNvSpPr txBox="1">
            <a:spLocks noChangeArrowheads="1"/>
          </p:cNvSpPr>
          <p:nvPr/>
        </p:nvSpPr>
        <p:spPr bwMode="auto">
          <a:xfrm>
            <a:off x="827088" y="4437063"/>
            <a:ext cx="14446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7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21" name="Oval 144"/>
          <p:cNvSpPr>
            <a:spLocks noChangeArrowheads="1"/>
          </p:cNvSpPr>
          <p:nvPr/>
        </p:nvSpPr>
        <p:spPr bwMode="auto">
          <a:xfrm>
            <a:off x="1116013" y="2708275"/>
            <a:ext cx="287337" cy="2889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93" name="TextBox 21"/>
          <p:cNvSpPr txBox="1">
            <a:spLocks noChangeArrowheads="1"/>
          </p:cNvSpPr>
          <p:nvPr/>
        </p:nvSpPr>
        <p:spPr bwMode="auto">
          <a:xfrm>
            <a:off x="1187450" y="2708275"/>
            <a:ext cx="1444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6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24594" name="Oval 144"/>
          <p:cNvSpPr>
            <a:spLocks noChangeArrowheads="1"/>
          </p:cNvSpPr>
          <p:nvPr/>
        </p:nvSpPr>
        <p:spPr bwMode="auto">
          <a:xfrm>
            <a:off x="900113" y="2781300"/>
            <a:ext cx="287337" cy="287338"/>
          </a:xfrm>
          <a:prstGeom prst="ellipse">
            <a:avLst/>
          </a:prstGeom>
          <a:solidFill>
            <a:srgbClr val="00B050"/>
          </a:solidFill>
          <a:ln w="14351" algn="ctr">
            <a:solidFill>
              <a:srgbClr val="0099CC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95" name="TextBox 23"/>
          <p:cNvSpPr txBox="1">
            <a:spLocks noChangeArrowheads="1"/>
          </p:cNvSpPr>
          <p:nvPr/>
        </p:nvSpPr>
        <p:spPr bwMode="auto">
          <a:xfrm>
            <a:off x="965200" y="2800350"/>
            <a:ext cx="14446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1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27" name="Oval 144"/>
          <p:cNvSpPr>
            <a:spLocks noChangeArrowheads="1"/>
          </p:cNvSpPr>
          <p:nvPr/>
        </p:nvSpPr>
        <p:spPr bwMode="auto">
          <a:xfrm>
            <a:off x="5651500" y="4724400"/>
            <a:ext cx="288925" cy="2889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599" name="TextBox 27"/>
          <p:cNvSpPr txBox="1">
            <a:spLocks noChangeArrowheads="1"/>
          </p:cNvSpPr>
          <p:nvPr/>
        </p:nvSpPr>
        <p:spPr bwMode="auto">
          <a:xfrm>
            <a:off x="5724525" y="4724400"/>
            <a:ext cx="1428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9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24600" name="TextBox 28"/>
          <p:cNvSpPr txBox="1">
            <a:spLocks noChangeArrowheads="1"/>
          </p:cNvSpPr>
          <p:nvPr/>
        </p:nvSpPr>
        <p:spPr bwMode="auto">
          <a:xfrm>
            <a:off x="179388" y="5229225"/>
            <a:ext cx="2736850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00"/>
              </a:lnSpc>
              <a:buFontTx/>
              <a:buAutoNum type="arabicPeriod"/>
            </a:pPr>
            <a:r>
              <a:rPr lang="ru-RU" sz="1600" b="1" u="sng" dirty="0">
                <a:solidFill>
                  <a:srgbClr val="00B050"/>
                </a:solidFill>
              </a:rPr>
              <a:t>Остров Валаам</a:t>
            </a:r>
            <a:r>
              <a:rPr lang="ru-RU" sz="1400" b="1" dirty="0">
                <a:solidFill>
                  <a:schemeClr val="tx2"/>
                </a:solidFill>
              </a:rPr>
              <a:t> </a:t>
            </a:r>
            <a:endParaRPr lang="ru-RU" b="1" dirty="0">
              <a:solidFill>
                <a:srgbClr val="00B050"/>
              </a:solidFill>
              <a:latin typeface="Arial" pitchFamily="34" charset="0"/>
            </a:endParaRPr>
          </a:p>
          <a:p>
            <a:pPr>
              <a:lnSpc>
                <a:spcPts val="1900"/>
              </a:lnSpc>
              <a:buFontTx/>
              <a:buAutoNum type="arabicPeriod"/>
            </a:pPr>
            <a:r>
              <a:rPr lang="ru-RU" sz="1600" b="1" u="sng" dirty="0">
                <a:solidFill>
                  <a:srgbClr val="00B050"/>
                </a:solidFill>
              </a:rPr>
              <a:t>Остров Русский</a:t>
            </a:r>
          </a:p>
          <a:p>
            <a:pPr>
              <a:lnSpc>
                <a:spcPts val="1900"/>
              </a:lnSpc>
              <a:buFontTx/>
              <a:buAutoNum type="arabicPeriod"/>
            </a:pPr>
            <a:r>
              <a:rPr lang="ru-RU" sz="1400" b="1" dirty="0">
                <a:solidFill>
                  <a:schemeClr val="tx2"/>
                </a:solidFill>
              </a:rPr>
              <a:t>ЛАЭС-2 – Выборгская</a:t>
            </a:r>
          </a:p>
          <a:p>
            <a:pPr>
              <a:lnSpc>
                <a:spcPts val="1900"/>
              </a:lnSpc>
              <a:buFontTx/>
              <a:buAutoNum type="arabicPeriod"/>
            </a:pPr>
            <a:r>
              <a:rPr lang="ru-RU" sz="1400" b="1" dirty="0">
                <a:solidFill>
                  <a:schemeClr val="tx2"/>
                </a:solidFill>
              </a:rPr>
              <a:t>Кронштадт</a:t>
            </a:r>
          </a:p>
          <a:p>
            <a:pPr>
              <a:lnSpc>
                <a:spcPts val="1900"/>
              </a:lnSpc>
              <a:buFontTx/>
              <a:buAutoNum type="arabicPeriod"/>
            </a:pPr>
            <a:r>
              <a:rPr lang="ru-RU" sz="1400" b="1" dirty="0">
                <a:solidFill>
                  <a:schemeClr val="tx2"/>
                </a:solidFill>
              </a:rPr>
              <a:t>Василеостровская</a:t>
            </a:r>
          </a:p>
          <a:p>
            <a:pPr>
              <a:lnSpc>
                <a:spcPts val="1900"/>
              </a:lnSpc>
              <a:buFontTx/>
              <a:buAutoNum type="arabicPeriod"/>
            </a:pPr>
            <a:r>
              <a:rPr lang="ru-RU" sz="1400" b="1" dirty="0">
                <a:solidFill>
                  <a:schemeClr val="tx2"/>
                </a:solidFill>
              </a:rPr>
              <a:t>Остров Кижи</a:t>
            </a:r>
          </a:p>
        </p:txBody>
      </p:sp>
      <p:sp>
        <p:nvSpPr>
          <p:cNvPr id="24601" name="TextBox 29"/>
          <p:cNvSpPr txBox="1">
            <a:spLocks noChangeArrowheads="1"/>
          </p:cNvSpPr>
          <p:nvPr/>
        </p:nvSpPr>
        <p:spPr bwMode="auto">
          <a:xfrm>
            <a:off x="3420745" y="5229225"/>
            <a:ext cx="2230755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1900"/>
              </a:lnSpc>
            </a:pPr>
            <a:r>
              <a:rPr lang="ru-RU" sz="1400" b="1" dirty="0" smtClean="0">
                <a:solidFill>
                  <a:schemeClr val="tx2"/>
                </a:solidFill>
              </a:rPr>
              <a:t>7. </a:t>
            </a:r>
            <a:r>
              <a:rPr lang="ru-RU" sz="1400" b="1" dirty="0">
                <a:solidFill>
                  <a:schemeClr val="tx2"/>
                </a:solidFill>
              </a:rPr>
              <a:t>Джубга – Адлер </a:t>
            </a:r>
          </a:p>
          <a:p>
            <a:pPr>
              <a:lnSpc>
                <a:spcPts val="1900"/>
              </a:lnSpc>
            </a:pPr>
            <a:r>
              <a:rPr lang="ru-RU" sz="1400" b="1" dirty="0" smtClean="0">
                <a:solidFill>
                  <a:schemeClr val="tx2"/>
                </a:solidFill>
              </a:rPr>
              <a:t>8. </a:t>
            </a:r>
            <a:r>
              <a:rPr lang="ru-RU" sz="1400" b="1" dirty="0">
                <a:solidFill>
                  <a:schemeClr val="tx2"/>
                </a:solidFill>
              </a:rPr>
              <a:t>Сахалин – </a:t>
            </a:r>
            <a:r>
              <a:rPr lang="ru-RU" sz="1400" b="1" dirty="0" err="1">
                <a:solidFill>
                  <a:schemeClr val="tx2"/>
                </a:solidFill>
              </a:rPr>
              <a:t>Хокайдо</a:t>
            </a:r>
            <a:r>
              <a:rPr lang="ru-RU" sz="1400" b="1" dirty="0">
                <a:solidFill>
                  <a:schemeClr val="tx2"/>
                </a:solidFill>
              </a:rPr>
              <a:t> </a:t>
            </a:r>
          </a:p>
          <a:p>
            <a:pPr>
              <a:lnSpc>
                <a:spcPts val="1900"/>
              </a:lnSpc>
            </a:pPr>
            <a:r>
              <a:rPr lang="ru-RU" sz="1400" b="1" dirty="0" smtClean="0">
                <a:solidFill>
                  <a:schemeClr val="tx2"/>
                </a:solidFill>
              </a:rPr>
              <a:t>9. </a:t>
            </a:r>
            <a:r>
              <a:rPr lang="ru-RU" sz="1400" b="1" dirty="0">
                <a:solidFill>
                  <a:schemeClr val="tx2"/>
                </a:solidFill>
              </a:rPr>
              <a:t>Владивосток – Япония </a:t>
            </a:r>
          </a:p>
          <a:p>
            <a:pPr>
              <a:lnSpc>
                <a:spcPts val="1900"/>
              </a:lnSpc>
            </a:pPr>
            <a:r>
              <a:rPr lang="ru-RU" sz="1400" b="1" dirty="0" smtClean="0">
                <a:solidFill>
                  <a:schemeClr val="tx2"/>
                </a:solidFill>
              </a:rPr>
              <a:t>10. </a:t>
            </a:r>
            <a:r>
              <a:rPr lang="ru-RU" sz="1400" b="1" dirty="0">
                <a:solidFill>
                  <a:schemeClr val="tx2"/>
                </a:solidFill>
              </a:rPr>
              <a:t>Соловецкий остров</a:t>
            </a:r>
          </a:p>
        </p:txBody>
      </p:sp>
      <p:sp>
        <p:nvSpPr>
          <p:cNvPr id="31" name="Oval 144"/>
          <p:cNvSpPr>
            <a:spLocks noChangeArrowheads="1"/>
          </p:cNvSpPr>
          <p:nvPr/>
        </p:nvSpPr>
        <p:spPr bwMode="auto">
          <a:xfrm>
            <a:off x="5795963" y="4797425"/>
            <a:ext cx="288925" cy="28733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4603" name="TextBox 31"/>
          <p:cNvSpPr txBox="1">
            <a:spLocks noChangeArrowheads="1"/>
          </p:cNvSpPr>
          <p:nvPr/>
        </p:nvSpPr>
        <p:spPr bwMode="auto">
          <a:xfrm>
            <a:off x="5776913" y="4826000"/>
            <a:ext cx="36036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900" b="1" dirty="0" smtClean="0">
                <a:solidFill>
                  <a:schemeClr val="tx2"/>
                </a:solidFill>
              </a:rPr>
              <a:t>2</a:t>
            </a:r>
            <a:endParaRPr lang="ru-RU" sz="900" b="1" dirty="0">
              <a:solidFill>
                <a:schemeClr val="tx2"/>
              </a:solidFill>
            </a:endParaRPr>
          </a:p>
        </p:txBody>
      </p:sp>
      <p:sp>
        <p:nvSpPr>
          <p:cNvPr id="28" name="Oval 144"/>
          <p:cNvSpPr>
            <a:spLocks noChangeArrowheads="1"/>
          </p:cNvSpPr>
          <p:nvPr/>
        </p:nvSpPr>
        <p:spPr bwMode="auto">
          <a:xfrm>
            <a:off x="6137275" y="5378577"/>
            <a:ext cx="150177" cy="1493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9" name="Oval 144"/>
          <p:cNvSpPr>
            <a:spLocks noChangeArrowheads="1"/>
          </p:cNvSpPr>
          <p:nvPr/>
        </p:nvSpPr>
        <p:spPr bwMode="auto">
          <a:xfrm>
            <a:off x="6137275" y="5882640"/>
            <a:ext cx="150177" cy="150177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14351" algn="ctr">
            <a:solidFill>
              <a:srgbClr val="0099CC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94768" y="5286025"/>
            <a:ext cx="2482532" cy="28000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Осуществленные проекты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10008" y="5790913"/>
            <a:ext cx="2482532" cy="280004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Планируемые проекты</a:t>
            </a:r>
          </a:p>
        </p:txBody>
      </p:sp>
    </p:spTree>
    <p:extLst>
      <p:ext uri="{BB962C8B-B14F-4D97-AF65-F5344CB8AC3E}">
        <p14:creationId xmlns:p14="http://schemas.microsoft.com/office/powerpoint/2010/main" xmlns="" val="43920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2993" y="319088"/>
            <a:ext cx="75210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>
                <a:solidFill>
                  <a:srgbClr val="FCFBF9"/>
                </a:solidFill>
              </a:rPr>
              <a:t>Реализованные проекты. Остров </a:t>
            </a:r>
            <a:r>
              <a:rPr lang="ru-RU" sz="2400" dirty="0" smtClean="0">
                <a:solidFill>
                  <a:srgbClr val="FCFBF9"/>
                </a:solidFill>
              </a:rPr>
              <a:t>Валаам </a:t>
            </a:r>
          </a:p>
          <a:p>
            <a:pPr algn="ctr"/>
            <a:r>
              <a:rPr lang="ru-RU" sz="2400" dirty="0" smtClean="0">
                <a:solidFill>
                  <a:srgbClr val="FCFBF9"/>
                </a:solidFill>
              </a:rPr>
              <a:t>(Ладожское озеро)</a:t>
            </a:r>
            <a:endParaRPr lang="ru-RU" dirty="0">
              <a:solidFill>
                <a:srgbClr val="FCFBF9"/>
              </a:solidFill>
            </a:endParaRPr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941" y="4249737"/>
            <a:ext cx="3219005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282118" y="1407086"/>
            <a:ext cx="3527996" cy="2714966"/>
            <a:chOff x="107950" y="908050"/>
            <a:chExt cx="3836988" cy="2952750"/>
          </a:xfrm>
        </p:grpSpPr>
        <p:pic>
          <p:nvPicPr>
            <p:cNvPr id="26627" name="Picture 2" descr="C:\Users\user4\Desktop\МРСК\Презентация_Подводные кабели в Россиии\Остров Валаам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3776" t="12717" r="24800" b="10983"/>
            <a:stretch>
              <a:fillRect/>
            </a:stretch>
          </p:blipFill>
          <p:spPr bwMode="auto">
            <a:xfrm>
              <a:off x="107950" y="908050"/>
              <a:ext cx="3836988" cy="2952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>
              <a:off x="2124075" y="1484313"/>
              <a:ext cx="719138" cy="1512887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630" name="Прямоугольник 13"/>
          <p:cNvSpPr>
            <a:spLocks noChangeArrowheads="1"/>
          </p:cNvSpPr>
          <p:nvPr/>
        </p:nvSpPr>
        <p:spPr bwMode="auto">
          <a:xfrm>
            <a:off x="3971637" y="1610407"/>
            <a:ext cx="503381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Класс напряжения: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35 кВ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Длина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х 24,7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км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кабеля: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HXLKPJ-W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Изготовитель: </a:t>
            </a:r>
            <a:r>
              <a:rPr lang="en-US" sz="14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Prysmian</a:t>
            </a:r>
            <a:r>
              <a:rPr lang="en-US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Cables &amp; Systems</a:t>
            </a:r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Oy</a:t>
            </a:r>
            <a:r>
              <a:rPr lang="ru-RU" sz="1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Финляндия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Конструкция: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3-х фазная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система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Сроки прокладки: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2008-2009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31" name="Picture 2" descr="Изображение 03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748" t="25296" r="19283" b="10506"/>
          <a:stretch>
            <a:fillRect/>
          </a:stretch>
        </p:blipFill>
        <p:spPr bwMode="auto">
          <a:xfrm>
            <a:off x="5383497" y="4365625"/>
            <a:ext cx="2016125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701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54597" y="413204"/>
            <a:ext cx="748940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dirty="0">
                <a:solidFill>
                  <a:srgbClr val="FCFBF9"/>
                </a:solidFill>
              </a:rPr>
              <a:t>Реализованные проекты.</a:t>
            </a:r>
            <a:r>
              <a:rPr lang="ru-RU" dirty="0">
                <a:latin typeface="Arial" pitchFamily="34" charset="0"/>
              </a:rPr>
              <a:t> </a:t>
            </a:r>
            <a:r>
              <a:rPr lang="ru-RU" sz="2400" dirty="0">
                <a:solidFill>
                  <a:srgbClr val="FCFBF9"/>
                </a:solidFill>
              </a:rPr>
              <a:t>Остров </a:t>
            </a:r>
            <a:r>
              <a:rPr lang="ru-RU" sz="2400" dirty="0" smtClean="0">
                <a:solidFill>
                  <a:srgbClr val="FCFBF9"/>
                </a:solidFill>
              </a:rPr>
              <a:t>Русский </a:t>
            </a:r>
          </a:p>
          <a:p>
            <a:pPr algn="ctr"/>
            <a:r>
              <a:rPr lang="ru-RU" sz="2400" dirty="0" smtClean="0">
                <a:solidFill>
                  <a:srgbClr val="FCFBF9"/>
                </a:solidFill>
              </a:rPr>
              <a:t>(Японское море)</a:t>
            </a:r>
            <a:endParaRPr lang="ru-RU" sz="2400" dirty="0">
              <a:solidFill>
                <a:srgbClr val="FCFBF9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74418" y="1411280"/>
            <a:ext cx="3802062" cy="2654300"/>
            <a:chOff x="84138" y="1004888"/>
            <a:chExt cx="3802062" cy="2654300"/>
          </a:xfrm>
        </p:grpSpPr>
        <p:pic>
          <p:nvPicPr>
            <p:cNvPr id="28673" name="Picture 2" descr="C:\Users\user4\Desktop\МРСК\Презентация_Подводные кабели в Россиии\Остров Русский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4400" b="14799"/>
            <a:stretch>
              <a:fillRect/>
            </a:stretch>
          </p:blipFill>
          <p:spPr bwMode="auto">
            <a:xfrm>
              <a:off x="84138" y="1004888"/>
              <a:ext cx="3802062" cy="265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2771775" y="2420938"/>
              <a:ext cx="144463" cy="144462"/>
            </a:xfrm>
            <a:prstGeom prst="line">
              <a:avLst/>
            </a:prstGeom>
            <a:ln w="28575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77" name="Прямоугольник 13"/>
          <p:cNvSpPr>
            <a:spLocks noChangeArrowheads="1"/>
          </p:cNvSpPr>
          <p:nvPr/>
        </p:nvSpPr>
        <p:spPr bwMode="auto">
          <a:xfrm>
            <a:off x="4415971" y="1701574"/>
            <a:ext cx="446405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Класс напряжения: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220 кВ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Длина: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х 2,2 км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Тип кабеля: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WCLWA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Изготовитель: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J-Power Systems Corp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., Япония 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Конструкция: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3-х фазная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система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Сроки прокладки: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2010-2011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309190" y="4286250"/>
            <a:ext cx="8198333" cy="2495550"/>
            <a:chOff x="309190" y="4259262"/>
            <a:chExt cx="8891960" cy="2706688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309190" y="4259262"/>
              <a:ext cx="8570831" cy="2706688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07692" y="4802180"/>
              <a:ext cx="2062326" cy="2055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Прямоугольник 9"/>
            <p:cNvSpPr/>
            <p:nvPr/>
          </p:nvSpPr>
          <p:spPr>
            <a:xfrm>
              <a:off x="309190" y="4259262"/>
              <a:ext cx="2640014" cy="390518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Волоконно-оптические элементы (2 х 20 волокон)</a:t>
              </a: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flipH="1" flipV="1">
              <a:off x="1524000" y="4662480"/>
              <a:ext cx="431800" cy="88107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 13"/>
            <p:cNvSpPr/>
            <p:nvPr/>
          </p:nvSpPr>
          <p:spPr>
            <a:xfrm>
              <a:off x="3968750" y="4576755"/>
              <a:ext cx="5175250" cy="222250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Медный проводник 500 мм</a:t>
              </a:r>
              <a:r>
                <a:rPr lang="ru-RU" sz="1200" baseline="300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с водоизолирующим наполнителем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975100" y="4876800"/>
              <a:ext cx="5175250" cy="222250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Изоляция - сшитый полиэтилен </a:t>
              </a:r>
              <a:r>
                <a:rPr lang="en-US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XLPE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981450" y="5257800"/>
              <a:ext cx="5175250" cy="222250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Полупроводящая водозащитная разбухающая лента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981450" y="5543550"/>
              <a:ext cx="5175250" cy="222250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Оболочка из свинцового сплава </a:t>
              </a:r>
              <a:r>
                <a:rPr lang="en-US" sz="1200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Cu+Te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987800" y="5867400"/>
              <a:ext cx="5175250" cy="222250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Слой ПЭ волокна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987800" y="6159500"/>
              <a:ext cx="5175250" cy="222250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Броня из стальной проволоки диаметра 8 мм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025900" y="6540500"/>
              <a:ext cx="5175250" cy="222250"/>
            </a:xfrm>
            <a:prstGeom prst="rect">
              <a:avLst/>
            </a:prstGeom>
            <a:noFill/>
            <a:ln>
              <a:solidFill>
                <a:schemeClr val="accent1">
                  <a:shade val="95000"/>
                  <a:satMod val="10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Наполнитель</a:t>
              </a:r>
              <a:endPara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457450" y="4691055"/>
              <a:ext cx="1511300" cy="68739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flipV="1">
              <a:off x="2692400" y="4997450"/>
              <a:ext cx="1276350" cy="38100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>
              <a:endCxn id="16" idx="1"/>
            </p:cNvCxnSpPr>
            <p:nvPr/>
          </p:nvCxnSpPr>
          <p:spPr>
            <a:xfrm flipV="1">
              <a:off x="2800350" y="5368925"/>
              <a:ext cx="1181100" cy="7461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>
              <a:endCxn id="17" idx="1"/>
            </p:cNvCxnSpPr>
            <p:nvPr/>
          </p:nvCxnSpPr>
          <p:spPr>
            <a:xfrm>
              <a:off x="2976563" y="5543550"/>
              <a:ext cx="1004887" cy="1111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>
              <a:endCxn id="18" idx="1"/>
            </p:cNvCxnSpPr>
            <p:nvPr/>
          </p:nvCxnSpPr>
          <p:spPr>
            <a:xfrm>
              <a:off x="3321050" y="5867400"/>
              <a:ext cx="666750" cy="1111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>
              <a:endCxn id="19" idx="1"/>
            </p:cNvCxnSpPr>
            <p:nvPr/>
          </p:nvCxnSpPr>
          <p:spPr>
            <a:xfrm>
              <a:off x="3321050" y="6159500"/>
              <a:ext cx="666750" cy="1111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>
              <a:off x="2530475" y="6540500"/>
              <a:ext cx="1457325" cy="14922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60561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45457" y="449715"/>
            <a:ext cx="7398544" cy="4619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Остров Русский – Трасса подводных кабелей 220 кВ</a:t>
            </a:r>
            <a:endParaRPr lang="ru-RU" dirty="0">
              <a:solidFill>
                <a:schemeClr val="bg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8272" y="1502902"/>
            <a:ext cx="7858125" cy="5121275"/>
            <a:chOff x="611188" y="1125538"/>
            <a:chExt cx="7858125" cy="5121275"/>
          </a:xfrm>
        </p:grpSpPr>
        <p:pic>
          <p:nvPicPr>
            <p:cNvPr id="3072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375" y="1125538"/>
              <a:ext cx="6865938" cy="511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724" name="Группа 7"/>
            <p:cNvGrpSpPr>
              <a:grpSpLocks/>
            </p:cNvGrpSpPr>
            <p:nvPr/>
          </p:nvGrpSpPr>
          <p:grpSpPr bwMode="auto">
            <a:xfrm>
              <a:off x="611188" y="4005263"/>
              <a:ext cx="2616200" cy="2241550"/>
              <a:chOff x="84261" y="1005112"/>
              <a:chExt cx="3802215" cy="2653629"/>
            </a:xfrm>
          </p:grpSpPr>
          <p:pic>
            <p:nvPicPr>
              <p:cNvPr id="30730" name="Picture 2" descr="C:\Users\user4\Desktop\МРСК\Презентация_Подводные кабели в Россиии\Остров Русский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24400" b="14799"/>
              <a:stretch>
                <a:fillRect/>
              </a:stretch>
            </p:blipFill>
            <p:spPr bwMode="auto">
              <a:xfrm>
                <a:off x="84261" y="1005112"/>
                <a:ext cx="3802215" cy="26536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3" name="Прямая соединительная линия 12"/>
              <p:cNvCxnSpPr/>
              <p:nvPr/>
            </p:nvCxnSpPr>
            <p:spPr>
              <a:xfrm flipH="1">
                <a:off x="2772113" y="2420255"/>
                <a:ext cx="143044" cy="144710"/>
              </a:xfrm>
              <a:prstGeom prst="line">
                <a:avLst/>
              </a:prstGeom>
              <a:ln w="285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 9"/>
            <p:cNvSpPr/>
            <p:nvPr/>
          </p:nvSpPr>
          <p:spPr>
            <a:xfrm>
              <a:off x="5364163" y="2565400"/>
              <a:ext cx="1511300" cy="431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rgbClr val="FFFF00"/>
                  </a:solidFill>
                </a:rPr>
                <a:t>Подводный кабель 220 кВ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958013" y="2971576"/>
              <a:ext cx="1511300" cy="431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/>
                <a:t>Японское море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547813" y="3068638"/>
              <a:ext cx="1511300" cy="431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/>
                <a:t>Владивосток</a:t>
              </a:r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3635375" y="3860800"/>
              <a:ext cx="1409700" cy="279400"/>
            </a:xfrm>
            <a:prstGeom prst="rect">
              <a:avLst/>
            </a:prstGeom>
            <a:noFill/>
          </p:spPr>
          <p:txBody>
            <a:bodyPr wrap="none" lIns="0" tIns="0" rIns="0">
              <a:spAutoFit/>
            </a:bodyPr>
            <a:lstStyle/>
            <a:p>
              <a:pPr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4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Новый</a:t>
              </a:r>
              <a:r>
                <a:rPr lang="en-US" altLang="zh-CN" sz="2004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004" dirty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мост</a:t>
              </a:r>
            </a:p>
          </p:txBody>
        </p:sp>
        <p:sp>
          <p:nvSpPr>
            <p:cNvPr id="16" name="TextBox 1"/>
            <p:cNvSpPr txBox="1"/>
            <p:nvPr/>
          </p:nvSpPr>
          <p:spPr>
            <a:xfrm>
              <a:off x="6948488" y="5445125"/>
              <a:ext cx="1223962" cy="611188"/>
            </a:xfrm>
            <a:prstGeom prst="rect">
              <a:avLst/>
            </a:prstGeom>
            <a:noFill/>
          </p:spPr>
          <p:txBody>
            <a:bodyPr lIns="0" tIns="0" rIns="0">
              <a:spAutoFit/>
            </a:bodyPr>
            <a:lstStyle/>
            <a:p>
              <a:pPr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4" dirty="0">
                  <a:solidFill>
                    <a:srgbClr val="FAFD00"/>
                  </a:solidFill>
                  <a:latin typeface="Times New Roman" pitchFamily="18" charset="0"/>
                  <a:cs typeface="Times New Roman" pitchFamily="18" charset="0"/>
                </a:rPr>
                <a:t>Остров</a:t>
              </a:r>
              <a:r>
                <a:rPr lang="en-US" altLang="zh-CN" sz="2004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altLang="zh-CN" sz="2004" dirty="0">
                  <a:solidFill>
                    <a:srgbClr val="FAFD00"/>
                  </a:solidFill>
                  <a:latin typeface="Times New Roman" pitchFamily="18" charset="0"/>
                  <a:cs typeface="Times New Roman" pitchFamily="18" charset="0"/>
                </a:rPr>
                <a:t>Русский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7115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o2-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етка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>
        <a:normAutofit/>
      </a:bodyPr>
      <a:lstStyle>
        <a:defPPr>
          <a:defRPr sz="1200" b="1" i="1" dirty="0" smtClean="0">
            <a:solidFill>
              <a:srgbClr val="FFFFFF"/>
            </a:solidFill>
            <a:latin typeface="Franklin Gothic Book"/>
            <a:cs typeface="Franklin Gothic Book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инэнерго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mto2-1.potx</Template>
  <TotalTime>1107</TotalTime>
  <Words>1052</Words>
  <Application>Microsoft Office PowerPoint</Application>
  <PresentationFormat>Экран (4:3)</PresentationFormat>
  <Paragraphs>228</Paragraphs>
  <Slides>23</Slides>
  <Notes>21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mto2-1</vt:lpstr>
      <vt:lpstr>Custom Design</vt:lpstr>
      <vt:lpstr>Image</vt:lpstr>
      <vt:lpstr>Подводные кабели в России Вчера – Сегодня - Завтра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Возможные варианты прокладки подводных кабелей в Европу из России</vt:lpstr>
      <vt:lpstr>Слайд 23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ПРЕЗЕНТАЦИИ МИНЭНЕРГО РОССИИ</dc:title>
  <dc:creator>Julia</dc:creator>
  <cp:lastModifiedBy>prs</cp:lastModifiedBy>
  <cp:revision>104</cp:revision>
  <cp:lastPrinted>2012-04-17T08:12:54Z</cp:lastPrinted>
  <dcterms:created xsi:type="dcterms:W3CDTF">2012-01-18T14:46:46Z</dcterms:created>
  <dcterms:modified xsi:type="dcterms:W3CDTF">2012-04-18T11:07:06Z</dcterms:modified>
</cp:coreProperties>
</file>